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61" r:id="rId2"/>
    <p:sldId id="310" r:id="rId3"/>
    <p:sldId id="302" r:id="rId4"/>
    <p:sldId id="308" r:id="rId5"/>
    <p:sldId id="314" r:id="rId6"/>
    <p:sldId id="315" r:id="rId7"/>
    <p:sldId id="316" r:id="rId8"/>
    <p:sldId id="317" r:id="rId9"/>
    <p:sldId id="318" r:id="rId10"/>
    <p:sldId id="319" r:id="rId11"/>
    <p:sldId id="320" r:id="rId12"/>
    <p:sldId id="321" r:id="rId13"/>
    <p:sldId id="322" r:id="rId14"/>
    <p:sldId id="307" r:id="rId1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74961B-8CA1-4ABF-9EF3-9D25A35A4893}">
          <p14:sldIdLst>
            <p14:sldId id="261"/>
            <p14:sldId id="310"/>
          </p14:sldIdLst>
        </p14:section>
        <p14:section name="Untitled Section" id="{7740E641-E116-4373-8103-B68C92CDF563}">
          <p14:sldIdLst>
            <p14:sldId id="302"/>
          </p14:sldIdLst>
        </p14:section>
        <p14:section name="Untitled Section" id="{9C673041-959C-4401-96CE-BD0060F4CAC4}">
          <p14:sldIdLst>
            <p14:sldId id="308"/>
            <p14:sldId id="314"/>
            <p14:sldId id="315"/>
            <p14:sldId id="316"/>
            <p14:sldId id="317"/>
            <p14:sldId id="318"/>
            <p14:sldId id="319"/>
            <p14:sldId id="320"/>
            <p14:sldId id="321"/>
            <p14:sldId id="322"/>
            <p14:sldId id="307"/>
          </p14:sldIdLst>
        </p14:section>
        <p14:section name="Untitled Section" id="{167F8E3E-C18F-487C-88DB-4BD6082B40AC}">
          <p14:sldIdLst/>
        </p14:section>
      </p14:sectionLst>
    </p:ext>
    <p:ext uri="{EFAFB233-063F-42B5-8137-9DF3F51BA10A}">
      <p15:sldGuideLst xmlns:p15="http://schemas.microsoft.com/office/powerpoint/2012/main">
        <p15:guide id="1" orient="horz" pos="1620">
          <p15:clr>
            <a:srgbClr val="A4A3A4"/>
          </p15:clr>
        </p15:guide>
        <p15:guide id="2" pos="5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BCBC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0" autoAdjust="0"/>
    <p:restoredTop sz="94660"/>
  </p:normalViewPr>
  <p:slideViewPr>
    <p:cSldViewPr showGuides="1">
      <p:cViewPr varScale="1">
        <p:scale>
          <a:sx n="140" d="100"/>
          <a:sy n="140" d="100"/>
        </p:scale>
        <p:origin x="126" y="318"/>
      </p:cViewPr>
      <p:guideLst>
        <p:guide orient="horz" pos="1620"/>
        <p:guide pos="523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A69A056-3E81-429B-BA10-743AADF956D9}" type="datetimeFigureOut">
              <a:rPr lang="en-US" smtClean="0"/>
              <a:t>15-Jul-17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A2818DB-6229-4E01-B41A-684BEDECE9BF}" type="slidenum">
              <a:rPr lang="en-US" smtClean="0"/>
              <a:t>‹#›</a:t>
            </a:fld>
            <a:endParaRPr lang="en-US" dirty="0"/>
          </a:p>
        </p:txBody>
      </p:sp>
    </p:spTree>
    <p:extLst>
      <p:ext uri="{BB962C8B-B14F-4D97-AF65-F5344CB8AC3E}">
        <p14:creationId xmlns:p14="http://schemas.microsoft.com/office/powerpoint/2010/main" val="689691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146C7F-2C96-4D30-BCE0-90DC4ECFC693}" type="datetimeFigureOut">
              <a:rPr lang="en-US" smtClean="0"/>
              <a:t>15-Jul-17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7CB39A-D73E-427C-B776-E7C50D460F7B}" type="slidenum">
              <a:rPr lang="en-US" smtClean="0"/>
              <a:t>‹#›</a:t>
            </a:fld>
            <a:endParaRPr lang="en-US" dirty="0"/>
          </a:p>
        </p:txBody>
      </p:sp>
    </p:spTree>
    <p:extLst>
      <p:ext uri="{BB962C8B-B14F-4D97-AF65-F5344CB8AC3E}">
        <p14:creationId xmlns:p14="http://schemas.microsoft.com/office/powerpoint/2010/main" val="419882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defTabSz="931774">
              <a:defRPr/>
            </a:pPr>
            <a:fld id="{0A3C37BE-C303-496D-B5CD-85F2937540FC}" type="slidenum">
              <a:rPr lang="en-US">
                <a:solidFill>
                  <a:srgbClr val="514843"/>
                </a:solidFill>
                <a:latin typeface="Euphemia"/>
              </a:rPr>
              <a:pPr defTabSz="931774">
                <a:defRPr/>
              </a:pPr>
              <a:t>1</a:t>
            </a:fld>
            <a:endParaRPr lang="en-US" dirty="0">
              <a:solidFill>
                <a:srgbClr val="514843"/>
              </a:solidFill>
              <a:latin typeface="Euphemia"/>
            </a:endParaRPr>
          </a:p>
        </p:txBody>
      </p:sp>
    </p:spTree>
    <p:extLst>
      <p:ext uri="{BB962C8B-B14F-4D97-AF65-F5344CB8AC3E}">
        <p14:creationId xmlns:p14="http://schemas.microsoft.com/office/powerpoint/2010/main" val="194413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r>
              <a:rPr lang="en-US" sz="1000" dirty="0"/>
              <a:t>Note that we’re approaching this as a textual study, meaning that our focus will mainly stay on the features of the book which God inspired. For that reason it will be important that you read the book. There is lesson material, but that should only help focus your reading. I think you should have plenty of time for reading. Since we won’t have a lot of time to read the text aloud in class, having the text read means that you’ll be able to follow any discussion we have and be able to easily understand anything we talk about from up here. </a:t>
            </a:r>
          </a:p>
          <a:p>
            <a:endParaRPr lang="en-US" sz="1000" dirty="0"/>
          </a:p>
          <a:p>
            <a:r>
              <a:rPr lang="en-US" sz="1000" dirty="0"/>
              <a:t>Note that we’ve broken this down by section/topic rather than by date. We didn’t’ want to commit to strict sections of the text which are large and deal with the same basic characters. So for instance we’ve allowed 2 classes to cover Noah and the Flood, or 5 classes to cover Abraham. Lesson material should reflect that setup. It won’t be lesson 1,2,3, etc. The material you get will cover the entire section and can be done at your own pace. </a:t>
            </a:r>
          </a:p>
          <a:p>
            <a:endParaRPr lang="en-US" sz="1000" dirty="0"/>
          </a:p>
          <a:p>
            <a:r>
              <a:rPr lang="en-US" sz="1000" dirty="0"/>
              <a:t>We have interjected here a number of ‘topical’ classes. Danny Haynes will be presenting a single class at the beginning covering the issues of how Genesis relates to science and history. The point of the class is more of a textual study of Genesis, but we recognize that those are important issues and worth addressing so Danny has agreed to give us an overview of some of those evidences. We also have a class once we start the section on the patriarchs that I hope will be a historical look at the life of the patriarchs, and explain the world in which they lived. That should be really interesting and help our study through the last ¾ of the book. There are two classes that will focus on the characters of Adam and Abraham, and I think specifically will look at what the New Testament writers have to say about them. That should broaden our understanding of the significance of them for understanding who we are as Christians today. And then we have a couple of review periods in there as well. </a:t>
            </a:r>
          </a:p>
          <a:p>
            <a:endParaRPr lang="en-US" dirty="0"/>
          </a:p>
        </p:txBody>
      </p:sp>
      <p:sp>
        <p:nvSpPr>
          <p:cNvPr id="4" name="Slide Number Placeholder 3"/>
          <p:cNvSpPr>
            <a:spLocks noGrp="1"/>
          </p:cNvSpPr>
          <p:nvPr>
            <p:ph type="sldNum" sz="quarter" idx="10"/>
          </p:nvPr>
        </p:nvSpPr>
        <p:spPr/>
        <p:txBody>
          <a:bodyPr/>
          <a:lstStyle/>
          <a:p>
            <a:fld id="{B47CB39A-D73E-427C-B776-E7C50D460F7B}" type="slidenum">
              <a:rPr lang="en-US" smtClean="0"/>
              <a:t>2</a:t>
            </a:fld>
            <a:endParaRPr lang="en-US" dirty="0"/>
          </a:p>
        </p:txBody>
      </p:sp>
    </p:spTree>
    <p:extLst>
      <p:ext uri="{BB962C8B-B14F-4D97-AF65-F5344CB8AC3E}">
        <p14:creationId xmlns:p14="http://schemas.microsoft.com/office/powerpoint/2010/main" val="385479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BE6B978C-0CB9-4202-BF3C-2CA359CD3374}" type="datetimeFigureOut">
              <a:rPr lang="en-US" smtClean="0"/>
              <a:t>15-Jul-17</a:t>
            </a:fld>
            <a:endParaRPr lang="en-US" dirty="0"/>
          </a:p>
        </p:txBody>
      </p:sp>
      <p:sp>
        <p:nvSpPr>
          <p:cNvPr id="16" name="Slide Number Placeholder 15"/>
          <p:cNvSpPr>
            <a:spLocks noGrp="1"/>
          </p:cNvSpPr>
          <p:nvPr>
            <p:ph type="sldNum" sz="quarter" idx="11"/>
          </p:nvPr>
        </p:nvSpPr>
        <p:spPr/>
        <p:txBody>
          <a:bodyPr/>
          <a:lstStyle/>
          <a:p>
            <a:fld id="{5CF58A4D-F71A-45C2-A34E-4F21DE0A1E73}"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828675" y="1719071"/>
            <a:ext cx="4300538" cy="1664768"/>
          </a:xfrm>
        </p:spPr>
        <p:txBody>
          <a:bodyPr lIns="68580" tIns="34290" rIns="68580" bIns="34290"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5" y="3383838"/>
            <a:ext cx="4300538" cy="716674"/>
          </a:xfrm>
        </p:spPr>
        <p:txBody>
          <a:bodyPr lIns="68580" tIns="34290" rIns="68580" bIns="34290">
            <a:normAutofit/>
          </a:bodyPr>
          <a:lstStyle>
            <a:lvl1pPr marL="0" indent="0" algn="l">
              <a:spcBef>
                <a:spcPts val="0"/>
              </a:spcBef>
              <a:buNone/>
              <a:defRPr sz="14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5235798" y="982992"/>
            <a:ext cx="3908203" cy="3156453"/>
          </a:xfrm>
          <a:solidFill>
            <a:schemeClr val="tx1">
              <a:lumMod val="20000"/>
              <a:lumOff val="80000"/>
            </a:schemeClr>
          </a:solidFill>
        </p:spPr>
        <p:txBody>
          <a:bodyPr lIns="68580" tIns="754380" rIns="68580" bIns="34290"/>
          <a:lstStyle>
            <a:lvl1pPr marL="0" indent="0" algn="ctr">
              <a:buNone/>
              <a:defRPr/>
            </a:lvl1pPr>
          </a:lstStyle>
          <a:p>
            <a:r>
              <a:rPr lang="en-US" dirty="0"/>
              <a:t>Click icon to add picture</a:t>
            </a:r>
            <a:endParaRPr dirty="0"/>
          </a:p>
        </p:txBody>
      </p:sp>
      <p:sp>
        <p:nvSpPr>
          <p:cNvPr id="8" name="Rectangle 7"/>
          <p:cNvSpPr/>
          <p:nvPr/>
        </p:nvSpPr>
        <p:spPr>
          <a:xfrm>
            <a:off x="0" y="0"/>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dirty="0"/>
          </a:p>
        </p:txBody>
      </p:sp>
      <p:grpSp>
        <p:nvGrpSpPr>
          <p:cNvPr id="14" name="Group 13"/>
          <p:cNvGrpSpPr/>
          <p:nvPr/>
        </p:nvGrpSpPr>
        <p:grpSpPr>
          <a:xfrm>
            <a:off x="0" y="857250"/>
            <a:ext cx="9144000" cy="47344"/>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0"/>
            <a:ext cx="1310643" cy="1719071"/>
          </a:xfrm>
          <a:prstGeom prst="rect">
            <a:avLst/>
          </a:prstGeom>
        </p:spPr>
      </p:pic>
      <p:grpSp>
        <p:nvGrpSpPr>
          <p:cNvPr id="13" name="Group 12"/>
          <p:cNvGrpSpPr/>
          <p:nvPr/>
        </p:nvGrpSpPr>
        <p:grpSpPr>
          <a:xfrm rot="10800000">
            <a:off x="0" y="4234133"/>
            <a:ext cx="9144000" cy="47344"/>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4333593"/>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dirty="0"/>
          </a:p>
        </p:txBody>
      </p:sp>
    </p:spTree>
    <p:extLst>
      <p:ext uri="{BB962C8B-B14F-4D97-AF65-F5344CB8AC3E}">
        <p14:creationId xmlns:p14="http://schemas.microsoft.com/office/powerpoint/2010/main" val="323891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E6B978C-0CB9-4202-BF3C-2CA359CD3374}" type="datetimeFigureOut">
              <a:rPr lang="en-US" smtClean="0"/>
              <a:t>15-Jul-17</a:t>
            </a:fld>
            <a:endParaRPr lang="en-US" dirty="0"/>
          </a:p>
        </p:txBody>
      </p:sp>
      <p:sp>
        <p:nvSpPr>
          <p:cNvPr id="15" name="Slide Number Placeholder 14"/>
          <p:cNvSpPr>
            <a:spLocks noGrp="1"/>
          </p:cNvSpPr>
          <p:nvPr>
            <p:ph type="sldNum" sz="quarter" idx="15"/>
          </p:nvPr>
        </p:nvSpPr>
        <p:spPr/>
        <p:txBody>
          <a:bodyPr/>
          <a:lstStyle>
            <a:lvl1pPr algn="ctr">
              <a:defRPr/>
            </a:lvl1pPr>
          </a:lstStyle>
          <a:p>
            <a:fld id="{5CF58A4D-F71A-45C2-A34E-4F21DE0A1E73}" type="slidenum">
              <a:rPr lang="en-US" smtClean="0"/>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6B978C-0CB9-4202-BF3C-2CA359CD3374}" type="datetimeFigureOut">
              <a:rPr lang="en-US" smtClean="0"/>
              <a:t>15-Jul-17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F58A4D-F71A-45C2-A34E-4F21DE0A1E73}" type="slidenum">
              <a:rPr lang="en-US" smtClean="0"/>
              <a:t>‹#›</a:t>
            </a:fld>
            <a:endParaRPr lang="en-US" dirty="0"/>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6B978C-0CB9-4202-BF3C-2CA359CD3374}" type="datetimeFigureOut">
              <a:rPr lang="en-US" smtClean="0"/>
              <a:t>15-Jul-17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F58A4D-F71A-45C2-A34E-4F21DE0A1E73}"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CF58A4D-F71A-45C2-A34E-4F21DE0A1E73}" type="slidenum">
              <a:rPr lang="en-US" smtClean="0"/>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BE6B978C-0CB9-4202-BF3C-2CA359CD3374}" type="datetimeFigureOut">
              <a:rPr lang="en-US" smtClean="0"/>
              <a:t>15-Jul-17</a:t>
            </a:fld>
            <a:endParaRPr lang="en-US" dirty="0"/>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6B978C-0CB9-4202-BF3C-2CA359CD3374}" type="datetimeFigureOut">
              <a:rPr lang="en-US" smtClean="0"/>
              <a:t>15-Jul-17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F58A4D-F71A-45C2-A34E-4F21DE0A1E73}"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B978C-0CB9-4202-BF3C-2CA359CD3374}" type="datetimeFigureOut">
              <a:rPr lang="en-US" smtClean="0"/>
              <a:t>15-Jul-17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F58A4D-F71A-45C2-A34E-4F21DE0A1E7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0"/>
            <a:ext cx="6248400" cy="42862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E6B978C-0CB9-4202-BF3C-2CA359CD3374}" type="datetimeFigureOut">
              <a:rPr lang="en-US" smtClean="0"/>
              <a:t>15-Jul-17</a:t>
            </a:fld>
            <a:endParaRPr lang="en-US" dirty="0"/>
          </a:p>
        </p:txBody>
      </p:sp>
      <p:sp>
        <p:nvSpPr>
          <p:cNvPr id="9" name="Slide Number Placeholder 8"/>
          <p:cNvSpPr>
            <a:spLocks noGrp="1"/>
          </p:cNvSpPr>
          <p:nvPr>
            <p:ph type="sldNum" sz="quarter" idx="15"/>
          </p:nvPr>
        </p:nvSpPr>
        <p:spPr/>
        <p:txBody>
          <a:bodyPr/>
          <a:lstStyle/>
          <a:p>
            <a:fld id="{5CF58A4D-F71A-45C2-A34E-4F21DE0A1E73}" type="slidenum">
              <a:rPr lang="en-US" smtClean="0"/>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E6B978C-0CB9-4202-BF3C-2CA359CD3374}" type="datetimeFigureOut">
              <a:rPr lang="en-US" smtClean="0"/>
              <a:t>15-Jul-17</a:t>
            </a:fld>
            <a:endParaRPr lang="en-US" dirty="0"/>
          </a:p>
        </p:txBody>
      </p:sp>
      <p:sp>
        <p:nvSpPr>
          <p:cNvPr id="9" name="Slide Number Placeholder 8"/>
          <p:cNvSpPr>
            <a:spLocks noGrp="1"/>
          </p:cNvSpPr>
          <p:nvPr>
            <p:ph type="sldNum" sz="quarter" idx="11"/>
          </p:nvPr>
        </p:nvSpPr>
        <p:spPr/>
        <p:txBody>
          <a:bodyPr/>
          <a:lstStyle/>
          <a:p>
            <a:fld id="{5CF58A4D-F71A-45C2-A34E-4F21DE0A1E73}"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BE6B978C-0CB9-4202-BF3C-2CA359CD3374}" type="datetimeFigureOut">
              <a:rPr lang="en-US" smtClean="0"/>
              <a:t>15-Jul-17</a:t>
            </a:fld>
            <a:endParaRPr lang="en-US" dirty="0"/>
          </a:p>
        </p:txBody>
      </p:sp>
      <p:sp>
        <p:nvSpPr>
          <p:cNvPr id="10"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CF58A4D-F71A-45C2-A34E-4F21DE0A1E73}" type="slidenum">
              <a:rPr lang="en-US" smtClean="0"/>
              <a:t>‹#›</a:t>
            </a:fld>
            <a:endParaRPr lang="en-US" dirty="0"/>
          </a:p>
        </p:txBody>
      </p:sp>
      <p:sp>
        <p:nvSpPr>
          <p:cNvPr id="5"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Lesson 25:</a:t>
            </a:r>
          </a:p>
          <a:p>
            <a:r>
              <a:rPr lang="en-US" dirty="0" smtClean="0"/>
              <a:t>The Twelve Sons of Israel</a:t>
            </a:r>
            <a:endParaRPr lang="en-US" dirty="0"/>
          </a:p>
        </p:txBody>
      </p:sp>
      <p:sp>
        <p:nvSpPr>
          <p:cNvPr id="6" name="Title 5"/>
          <p:cNvSpPr>
            <a:spLocks noGrp="1"/>
          </p:cNvSpPr>
          <p:nvPr>
            <p:ph type="ctrTitle"/>
          </p:nvPr>
        </p:nvSpPr>
        <p:spPr/>
        <p:txBody>
          <a:bodyPr/>
          <a:lstStyle/>
          <a:p>
            <a:r>
              <a:rPr lang="en-US" sz="1600" dirty="0" smtClean="0"/>
              <a:t>The book of </a:t>
            </a:r>
            <a:br>
              <a:rPr lang="en-US" sz="1600" dirty="0" smtClean="0"/>
            </a:br>
            <a:r>
              <a:rPr lang="en-US" dirty="0" smtClean="0"/>
              <a:t>Genesis</a:t>
            </a:r>
            <a:endParaRPr lang="en-US" dirty="0"/>
          </a:p>
        </p:txBody>
      </p:sp>
      <p:pic>
        <p:nvPicPr>
          <p:cNvPr id="10" name="Picture Placeholder 7"/>
          <p:cNvPicPr>
            <a:picLocks noChangeAspect="1"/>
          </p:cNvPicPr>
          <p:nvPr/>
        </p:nvPicPr>
        <p:blipFill rotWithShape="1">
          <a:blip r:embed="rId3" cstate="print">
            <a:duotone>
              <a:srgbClr val="6D7D66">
                <a:shade val="45000"/>
                <a:satMod val="135000"/>
              </a:srgbClr>
              <a:prstClr val="white"/>
            </a:duotone>
            <a:extLst>
              <a:ext uri="{28A0092B-C50C-407E-A947-70E740481C1C}">
                <a14:useLocalDpi xmlns:a14="http://schemas.microsoft.com/office/drawing/2010/main" val="0"/>
              </a:ext>
            </a:extLst>
          </a:blip>
          <a:srcRect l="3954" t="10090" r="3148" b="10025"/>
          <a:stretch/>
        </p:blipFill>
        <p:spPr>
          <a:xfrm>
            <a:off x="6629400" y="1492075"/>
            <a:ext cx="2134829" cy="2159350"/>
          </a:xfrm>
          <a:prstGeom prst="ellipse">
            <a:avLst/>
          </a:prstGeom>
          <a:solidFill>
            <a:srgbClr val="514843">
              <a:lumMod val="20000"/>
              <a:lumOff val="80000"/>
            </a:srgbClr>
          </a:solidFill>
        </p:spPr>
      </p:pic>
    </p:spTree>
    <p:extLst>
      <p:ext uri="{BB962C8B-B14F-4D97-AF65-F5344CB8AC3E}">
        <p14:creationId xmlns:p14="http://schemas.microsoft.com/office/powerpoint/2010/main" val="93192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5181600" cy="3429000"/>
          </a:xfrm>
        </p:spPr>
        <p:txBody>
          <a:bodyPr>
            <a:normAutofit/>
          </a:bodyPr>
          <a:lstStyle/>
          <a:p>
            <a:r>
              <a:rPr lang="en-US" sz="1600" dirty="0" smtClean="0"/>
              <a:t>Asher’s food is </a:t>
            </a:r>
            <a:r>
              <a:rPr lang="en-US" sz="1600" dirty="0" err="1" smtClean="0"/>
              <a:t>rish</a:t>
            </a:r>
            <a:endParaRPr lang="en-US" sz="1600" dirty="0" smtClean="0"/>
          </a:p>
          <a:p>
            <a:pPr lvl="1"/>
            <a:r>
              <a:rPr lang="en-US" sz="1400" dirty="0" smtClean="0"/>
              <a:t>His name means “fortune”</a:t>
            </a:r>
          </a:p>
          <a:p>
            <a:pPr lvl="1"/>
            <a:r>
              <a:rPr lang="en-US" sz="1400" dirty="0" smtClean="0"/>
              <a:t>His land would be among the richest</a:t>
            </a:r>
          </a:p>
          <a:p>
            <a:pPr lvl="1"/>
            <a:endParaRPr lang="en-US" sz="1400" dirty="0"/>
          </a:p>
          <a:p>
            <a:r>
              <a:rPr lang="en-US" sz="1600" dirty="0" smtClean="0"/>
              <a:t>Naphtali is a deer let loose</a:t>
            </a:r>
          </a:p>
          <a:p>
            <a:pPr lvl="1"/>
            <a:r>
              <a:rPr lang="en-US" sz="1400" dirty="0" smtClean="0"/>
              <a:t>He uses beautiful words</a:t>
            </a:r>
            <a:endParaRPr lang="en-US" sz="1400" dirty="0"/>
          </a:p>
        </p:txBody>
      </p:sp>
      <p:sp>
        <p:nvSpPr>
          <p:cNvPr id="7" name="Title 6"/>
          <p:cNvSpPr>
            <a:spLocks noGrp="1"/>
          </p:cNvSpPr>
          <p:nvPr>
            <p:ph type="title"/>
          </p:nvPr>
        </p:nvSpPr>
        <p:spPr/>
        <p:txBody>
          <a:bodyPr/>
          <a:lstStyle/>
          <a:p>
            <a:r>
              <a:rPr lang="en-US" dirty="0" smtClean="0"/>
              <a:t>Asher and Naphtali</a:t>
            </a:r>
            <a:endParaRPr lang="en-US" dirty="0"/>
          </a:p>
        </p:txBody>
      </p:sp>
      <p:pic>
        <p:nvPicPr>
          <p:cNvPr id="4" name="Picture 3"/>
          <p:cNvPicPr>
            <a:picLocks noChangeAspect="1"/>
          </p:cNvPicPr>
          <p:nvPr/>
        </p:nvPicPr>
        <p:blipFill>
          <a:blip r:embed="rId2"/>
          <a:stretch>
            <a:fillRect/>
          </a:stretch>
        </p:blipFill>
        <p:spPr>
          <a:xfrm>
            <a:off x="6082989" y="1177404"/>
            <a:ext cx="2603812" cy="3680346"/>
          </a:xfrm>
          <a:prstGeom prst="rect">
            <a:avLst/>
          </a:prstGeom>
        </p:spPr>
      </p:pic>
      <p:sp>
        <p:nvSpPr>
          <p:cNvPr id="5" name="Oval 4"/>
          <p:cNvSpPr/>
          <p:nvPr/>
        </p:nvSpPr>
        <p:spPr>
          <a:xfrm>
            <a:off x="7086600" y="1352550"/>
            <a:ext cx="8382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59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79545" y="1162049"/>
            <a:ext cx="5181600" cy="3429000"/>
          </a:xfrm>
        </p:spPr>
        <p:txBody>
          <a:bodyPr>
            <a:normAutofit/>
          </a:bodyPr>
          <a:lstStyle/>
          <a:p>
            <a:r>
              <a:rPr lang="en-US" sz="1600" dirty="0" smtClean="0"/>
              <a:t>A picture of a fruitful bough</a:t>
            </a:r>
          </a:p>
          <a:p>
            <a:pPr lvl="1"/>
            <a:r>
              <a:rPr lang="en-US" sz="1400" dirty="0" smtClean="0"/>
              <a:t>By a well – to water it</a:t>
            </a:r>
          </a:p>
          <a:p>
            <a:pPr lvl="1"/>
            <a:r>
              <a:rPr lang="en-US" sz="1400" dirty="0" smtClean="0"/>
              <a:t>Over a wall – in full growth and well supported</a:t>
            </a:r>
          </a:p>
          <a:p>
            <a:r>
              <a:rPr lang="en-US" sz="1600" dirty="0" smtClean="0"/>
              <a:t>Archers have shot at him, but God Strengthened</a:t>
            </a:r>
          </a:p>
          <a:p>
            <a:pPr lvl="1"/>
            <a:r>
              <a:rPr lang="en-US" sz="1400" dirty="0" smtClean="0"/>
              <a:t>Bitterly grieved him, hated him</a:t>
            </a:r>
          </a:p>
          <a:p>
            <a:pPr lvl="1"/>
            <a:r>
              <a:rPr lang="en-US" sz="1400" dirty="0" smtClean="0"/>
              <a:t>His bow and his arms remained strong</a:t>
            </a:r>
          </a:p>
          <a:p>
            <a:pPr lvl="1"/>
            <a:r>
              <a:rPr lang="en-US" sz="1400" dirty="0" smtClean="0"/>
              <a:t>By the hands of the Mighty God of Jacob</a:t>
            </a:r>
          </a:p>
          <a:p>
            <a:pPr lvl="1"/>
            <a:r>
              <a:rPr lang="en-US" sz="1400" dirty="0" smtClean="0"/>
              <a:t>By the God of your Father who will help you</a:t>
            </a:r>
          </a:p>
          <a:p>
            <a:pPr lvl="1"/>
            <a:r>
              <a:rPr lang="en-US" sz="1400" dirty="0" smtClean="0"/>
              <a:t>By the Almighty who will bless you with exceedingly rich blessings – from above and below, with children, </a:t>
            </a:r>
            <a:r>
              <a:rPr lang="en-US" sz="1400" dirty="0" err="1" smtClean="0"/>
              <a:t>etc</a:t>
            </a:r>
            <a:endParaRPr lang="en-US" sz="1400" dirty="0" smtClean="0"/>
          </a:p>
          <a:p>
            <a:pPr lvl="1"/>
            <a:r>
              <a:rPr lang="en-US" sz="1400" dirty="0" smtClean="0"/>
              <a:t>Superlative physical blessings assured</a:t>
            </a:r>
          </a:p>
          <a:p>
            <a:pPr lvl="1"/>
            <a:endParaRPr lang="en-US" sz="1400" dirty="0"/>
          </a:p>
        </p:txBody>
      </p:sp>
      <p:sp>
        <p:nvSpPr>
          <p:cNvPr id="7" name="Title 6"/>
          <p:cNvSpPr>
            <a:spLocks noGrp="1"/>
          </p:cNvSpPr>
          <p:nvPr>
            <p:ph type="title"/>
          </p:nvPr>
        </p:nvSpPr>
        <p:spPr/>
        <p:txBody>
          <a:bodyPr/>
          <a:lstStyle/>
          <a:p>
            <a:r>
              <a:rPr lang="en-US" dirty="0" smtClean="0"/>
              <a:t>Joseph</a:t>
            </a:r>
            <a:endParaRPr lang="en-US" dirty="0"/>
          </a:p>
        </p:txBody>
      </p:sp>
      <p:pic>
        <p:nvPicPr>
          <p:cNvPr id="4" name="Picture 3"/>
          <p:cNvPicPr>
            <a:picLocks noChangeAspect="1"/>
          </p:cNvPicPr>
          <p:nvPr/>
        </p:nvPicPr>
        <p:blipFill>
          <a:blip r:embed="rId2"/>
          <a:stretch>
            <a:fillRect/>
          </a:stretch>
        </p:blipFill>
        <p:spPr>
          <a:xfrm>
            <a:off x="6082989" y="1177404"/>
            <a:ext cx="2603812" cy="3680346"/>
          </a:xfrm>
          <a:prstGeom prst="rect">
            <a:avLst/>
          </a:prstGeom>
        </p:spPr>
      </p:pic>
      <p:sp>
        <p:nvSpPr>
          <p:cNvPr id="5" name="Oval 4"/>
          <p:cNvSpPr/>
          <p:nvPr/>
        </p:nvSpPr>
        <p:spPr>
          <a:xfrm>
            <a:off x="6705600" y="2114551"/>
            <a:ext cx="11430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543800" y="1352550"/>
            <a:ext cx="927411" cy="15239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0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fade">
                                      <p:cBhvr>
                                        <p:cTn id="36"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5181600" cy="3429000"/>
          </a:xfrm>
        </p:spPr>
        <p:txBody>
          <a:bodyPr>
            <a:normAutofit/>
          </a:bodyPr>
          <a:lstStyle/>
          <a:p>
            <a:r>
              <a:rPr lang="en-US" sz="1600" dirty="0" smtClean="0"/>
              <a:t>Pictured as a ravenous wolf</a:t>
            </a:r>
          </a:p>
          <a:p>
            <a:pPr lvl="1"/>
            <a:r>
              <a:rPr lang="en-US" sz="1400" dirty="0" smtClean="0"/>
              <a:t>In the morning devours the prey</a:t>
            </a:r>
          </a:p>
          <a:p>
            <a:pPr lvl="1"/>
            <a:r>
              <a:rPr lang="en-US" sz="1400" dirty="0" smtClean="0"/>
              <a:t>At night he shall divide the spoil</a:t>
            </a:r>
          </a:p>
          <a:p>
            <a:pPr lvl="1"/>
            <a:r>
              <a:rPr lang="en-US" sz="1400" dirty="0" smtClean="0"/>
              <a:t>An image of successful conquest</a:t>
            </a:r>
          </a:p>
          <a:p>
            <a:pPr lvl="1"/>
            <a:endParaRPr lang="en-US" sz="1400" dirty="0"/>
          </a:p>
          <a:p>
            <a:r>
              <a:rPr lang="en-US" sz="1600" dirty="0" smtClean="0"/>
              <a:t>Later Days</a:t>
            </a:r>
          </a:p>
          <a:p>
            <a:pPr lvl="1"/>
            <a:r>
              <a:rPr lang="en-US" sz="1400" dirty="0" smtClean="0"/>
              <a:t>Ehud the second judge of Israel</a:t>
            </a:r>
          </a:p>
          <a:p>
            <a:pPr lvl="1"/>
            <a:r>
              <a:rPr lang="en-US" sz="1400" dirty="0" smtClean="0"/>
              <a:t>Israel went to war with Benjamin in Judges 20, nearly destroyed them</a:t>
            </a:r>
          </a:p>
          <a:p>
            <a:pPr lvl="1"/>
            <a:r>
              <a:rPr lang="en-US" sz="1400" dirty="0" smtClean="0"/>
              <a:t>Saul, son of Kish.  The first King of Israel</a:t>
            </a:r>
            <a:endParaRPr lang="en-US" sz="1400" dirty="0"/>
          </a:p>
          <a:p>
            <a:pPr lvl="1"/>
            <a:r>
              <a:rPr lang="en-US" sz="1400" dirty="0" smtClean="0"/>
              <a:t>Saul of Tarsus (the Apostle Paul) was from Benjamin</a:t>
            </a:r>
            <a:endParaRPr lang="en-US" sz="1400" dirty="0"/>
          </a:p>
        </p:txBody>
      </p:sp>
      <p:sp>
        <p:nvSpPr>
          <p:cNvPr id="7" name="Title 6"/>
          <p:cNvSpPr>
            <a:spLocks noGrp="1"/>
          </p:cNvSpPr>
          <p:nvPr>
            <p:ph type="title"/>
          </p:nvPr>
        </p:nvSpPr>
        <p:spPr/>
        <p:txBody>
          <a:bodyPr/>
          <a:lstStyle/>
          <a:p>
            <a:r>
              <a:rPr lang="en-US" dirty="0" smtClean="0"/>
              <a:t>Benjamin</a:t>
            </a:r>
            <a:endParaRPr lang="en-US" dirty="0"/>
          </a:p>
        </p:txBody>
      </p:sp>
      <p:pic>
        <p:nvPicPr>
          <p:cNvPr id="4" name="Picture 3"/>
          <p:cNvPicPr>
            <a:picLocks noChangeAspect="1"/>
          </p:cNvPicPr>
          <p:nvPr/>
        </p:nvPicPr>
        <p:blipFill>
          <a:blip r:embed="rId2"/>
          <a:stretch>
            <a:fillRect/>
          </a:stretch>
        </p:blipFill>
        <p:spPr>
          <a:xfrm>
            <a:off x="6082989" y="1177404"/>
            <a:ext cx="2603812" cy="3680346"/>
          </a:xfrm>
          <a:prstGeom prst="rect">
            <a:avLst/>
          </a:prstGeom>
        </p:spPr>
      </p:pic>
      <p:sp>
        <p:nvSpPr>
          <p:cNvPr id="5" name="Oval 4"/>
          <p:cNvSpPr/>
          <p:nvPr/>
        </p:nvSpPr>
        <p:spPr>
          <a:xfrm>
            <a:off x="7162800" y="3017577"/>
            <a:ext cx="609600"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46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fade">
                                      <p:cBhvr>
                                        <p:cTn id="30" dur="500"/>
                                        <p:tgtEl>
                                          <p:spTgt spid="6">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Effect transition="in" filter="fade">
                                      <p:cBhvr>
                                        <p:cTn id="33"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5181600" cy="3429000"/>
          </a:xfrm>
        </p:spPr>
        <p:txBody>
          <a:bodyPr>
            <a:normAutofit lnSpcReduction="10000"/>
          </a:bodyPr>
          <a:lstStyle/>
          <a:p>
            <a:r>
              <a:rPr lang="en-US" sz="1600" dirty="0" smtClean="0"/>
              <a:t>Jacob’s Death and Burial</a:t>
            </a:r>
          </a:p>
          <a:p>
            <a:pPr lvl="1"/>
            <a:r>
              <a:rPr lang="en-US" sz="1400" dirty="0" smtClean="0"/>
              <a:t>He would be “gathered to his people”</a:t>
            </a:r>
          </a:p>
          <a:p>
            <a:pPr lvl="1"/>
            <a:r>
              <a:rPr lang="en-US" sz="1400" dirty="0" smtClean="0"/>
              <a:t>Commanded to bury him in Canaan with his fathers</a:t>
            </a:r>
          </a:p>
          <a:p>
            <a:pPr lvl="1"/>
            <a:r>
              <a:rPr lang="en-US" sz="1400" dirty="0" smtClean="0"/>
              <a:t>Joseph commanded embalming</a:t>
            </a:r>
          </a:p>
          <a:p>
            <a:pPr lvl="1"/>
            <a:r>
              <a:rPr lang="en-US" sz="1400" dirty="0" smtClean="0"/>
              <a:t>Egyptians mourned 70 days</a:t>
            </a:r>
          </a:p>
          <a:p>
            <a:pPr lvl="1"/>
            <a:r>
              <a:rPr lang="en-US" sz="1400" dirty="0" smtClean="0"/>
              <a:t>Pharaoh commanded Joseph to go bury him in Canaan</a:t>
            </a:r>
          </a:p>
          <a:p>
            <a:pPr lvl="1"/>
            <a:r>
              <a:rPr lang="en-US" sz="1400" dirty="0" smtClean="0"/>
              <a:t>Buried with mourning, a great gathering of Egyptians</a:t>
            </a:r>
            <a:endParaRPr lang="en-US" sz="1400" dirty="0" smtClean="0"/>
          </a:p>
          <a:p>
            <a:r>
              <a:rPr lang="en-US" sz="1600" dirty="0" smtClean="0"/>
              <a:t>Joseph Reassures his brothers</a:t>
            </a:r>
          </a:p>
          <a:p>
            <a:pPr lvl="1"/>
            <a:r>
              <a:rPr lang="en-US" sz="1400" dirty="0" smtClean="0"/>
              <a:t>Brothers feared that Joseph would repay them their evil</a:t>
            </a:r>
          </a:p>
          <a:p>
            <a:pPr lvl="1"/>
            <a:r>
              <a:rPr lang="en-US" sz="1400" dirty="0" smtClean="0"/>
              <a:t>Asked for forgiveness again, received assurances</a:t>
            </a:r>
            <a:endParaRPr lang="en-US" sz="1400" dirty="0" smtClean="0"/>
          </a:p>
          <a:p>
            <a:r>
              <a:rPr lang="en-US" sz="1600" dirty="0" smtClean="0"/>
              <a:t>The Death of Joseph</a:t>
            </a:r>
          </a:p>
          <a:p>
            <a:pPr lvl="1"/>
            <a:r>
              <a:rPr lang="en-US" sz="1400" dirty="0" smtClean="0"/>
              <a:t>Joseph lived 110 years, saw his children to 3 generations</a:t>
            </a:r>
          </a:p>
          <a:p>
            <a:pPr lvl="1"/>
            <a:r>
              <a:rPr lang="en-US" sz="1400" dirty="0" smtClean="0"/>
              <a:t>Foretold that God would surely bring them out of Egypt, and they should carry his bones out with them</a:t>
            </a:r>
            <a:endParaRPr lang="en-US" sz="1400" dirty="0" smtClean="0"/>
          </a:p>
          <a:p>
            <a:pPr lvl="1"/>
            <a:endParaRPr lang="en-US" sz="1400" dirty="0"/>
          </a:p>
        </p:txBody>
      </p:sp>
      <p:sp>
        <p:nvSpPr>
          <p:cNvPr id="7" name="Title 6"/>
          <p:cNvSpPr>
            <a:spLocks noGrp="1"/>
          </p:cNvSpPr>
          <p:nvPr>
            <p:ph type="title"/>
          </p:nvPr>
        </p:nvSpPr>
        <p:spPr/>
        <p:txBody>
          <a:bodyPr/>
          <a:lstStyle/>
          <a:p>
            <a:r>
              <a:rPr lang="en-US" dirty="0" smtClean="0"/>
              <a:t>Conclusions</a:t>
            </a:r>
            <a:endParaRPr lang="en-US" dirty="0"/>
          </a:p>
        </p:txBody>
      </p:sp>
      <p:pic>
        <p:nvPicPr>
          <p:cNvPr id="2" name="Picture 1"/>
          <p:cNvPicPr>
            <a:picLocks noChangeAspect="1"/>
          </p:cNvPicPr>
          <p:nvPr/>
        </p:nvPicPr>
        <p:blipFill>
          <a:blip r:embed="rId2"/>
          <a:stretch>
            <a:fillRect/>
          </a:stretch>
        </p:blipFill>
        <p:spPr>
          <a:xfrm>
            <a:off x="5711482" y="742950"/>
            <a:ext cx="3051518" cy="1995487"/>
          </a:xfrm>
          <a:prstGeom prst="roundRect">
            <a:avLst>
              <a:gd name="adj" fmla="val 11622"/>
            </a:avLst>
          </a:prstGeom>
        </p:spPr>
      </p:pic>
      <p:pic>
        <p:nvPicPr>
          <p:cNvPr id="3" name="Picture 2"/>
          <p:cNvPicPr>
            <a:picLocks noChangeAspect="1"/>
          </p:cNvPicPr>
          <p:nvPr/>
        </p:nvPicPr>
        <p:blipFill rotWithShape="1">
          <a:blip r:embed="rId3"/>
          <a:srcRect t="9999" b="833"/>
          <a:stretch/>
        </p:blipFill>
        <p:spPr>
          <a:xfrm>
            <a:off x="5715000" y="2864316"/>
            <a:ext cx="3048000" cy="2038350"/>
          </a:xfrm>
          <a:prstGeom prst="roundRect">
            <a:avLst>
              <a:gd name="adj" fmla="val 9695"/>
            </a:avLst>
          </a:prstGeom>
        </p:spPr>
      </p:pic>
    </p:spTree>
    <p:extLst>
      <p:ext uri="{BB962C8B-B14F-4D97-AF65-F5344CB8AC3E}">
        <p14:creationId xmlns:p14="http://schemas.microsoft.com/office/powerpoint/2010/main" val="242256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2" name="Content Placeholder 1"/>
          <p:cNvSpPr>
            <a:spLocks noGrp="1"/>
          </p:cNvSpPr>
          <p:nvPr>
            <p:ph sz="quarter" idx="1"/>
          </p:nvPr>
        </p:nvSpPr>
        <p:spPr>
          <a:xfrm>
            <a:off x="457200" y="342900"/>
            <a:ext cx="6934200" cy="4286250"/>
          </a:xfrm>
        </p:spPr>
        <p:txBody>
          <a:bodyPr>
            <a:normAutofit/>
          </a:bodyPr>
          <a:lstStyle/>
          <a:p>
            <a:r>
              <a:rPr lang="en-US" sz="1600" dirty="0" smtClean="0"/>
              <a:t>Were the last words of Jacob a Blessing, a Curse, or a Prophecy?</a:t>
            </a:r>
          </a:p>
          <a:p>
            <a:endParaRPr lang="en-US" sz="1600" dirty="0"/>
          </a:p>
          <a:p>
            <a:pPr marL="0" indent="0">
              <a:buNone/>
            </a:pPr>
            <a:endParaRPr lang="en-US" sz="1600" dirty="0" smtClean="0"/>
          </a:p>
          <a:p>
            <a:r>
              <a:rPr lang="en-US" sz="1600" dirty="0" smtClean="0"/>
              <a:t>Which brothers fared worst? Best?</a:t>
            </a:r>
          </a:p>
          <a:p>
            <a:endParaRPr lang="en-US" sz="1600" dirty="0"/>
          </a:p>
          <a:p>
            <a:endParaRPr lang="en-US" sz="1600" dirty="0" smtClean="0"/>
          </a:p>
          <a:p>
            <a:r>
              <a:rPr lang="en-US" sz="1600" dirty="0" smtClean="0"/>
              <a:t>How did Joseph receive a double share of his father’s blessing?</a:t>
            </a:r>
          </a:p>
          <a:p>
            <a:endParaRPr lang="en-US" sz="1600" dirty="0"/>
          </a:p>
          <a:p>
            <a:endParaRPr lang="en-US" sz="1600" dirty="0" smtClean="0"/>
          </a:p>
          <a:p>
            <a:r>
              <a:rPr lang="en-US" sz="1600" dirty="0" smtClean="0"/>
              <a:t>Did Jacob “the trickster” play any final tricks?</a:t>
            </a:r>
            <a:endParaRPr lang="en-US" sz="1600" dirty="0"/>
          </a:p>
        </p:txBody>
      </p:sp>
    </p:spTree>
    <p:extLst>
      <p:ext uri="{BB962C8B-B14F-4D97-AF65-F5344CB8AC3E}">
        <p14:creationId xmlns:p14="http://schemas.microsoft.com/office/powerpoint/2010/main" val="339133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1143000"/>
          <a:ext cx="8229600" cy="3660321"/>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514600">
                  <a:extLst>
                    <a:ext uri="{9D8B030D-6E8A-4147-A177-3AD203B41FA5}">
                      <a16:colId xmlns="" xmlns:a16="http://schemas.microsoft.com/office/drawing/2014/main" val="20001"/>
                    </a:ext>
                  </a:extLst>
                </a:gridCol>
                <a:gridCol w="2133600">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tblGrid>
              <a:tr h="261257">
                <a:tc>
                  <a:txBody>
                    <a:bodyPr/>
                    <a:lstStyle/>
                    <a:p>
                      <a:pPr algn="ctr"/>
                      <a:r>
                        <a:rPr lang="en-US" sz="1200" dirty="0"/>
                        <a:t>Session</a:t>
                      </a:r>
                    </a:p>
                  </a:txBody>
                  <a:tcPr marT="34290" marB="34290"/>
                </a:tc>
                <a:tc>
                  <a:txBody>
                    <a:bodyPr/>
                    <a:lstStyle/>
                    <a:p>
                      <a:pPr algn="ctr"/>
                      <a:r>
                        <a:rPr lang="en-US" sz="1200" dirty="0"/>
                        <a:t>Topic</a:t>
                      </a:r>
                    </a:p>
                  </a:txBody>
                  <a:tcPr marT="34290" marB="34290"/>
                </a:tc>
                <a:tc>
                  <a:txBody>
                    <a:bodyPr/>
                    <a:lstStyle/>
                    <a:p>
                      <a:pPr algn="ctr"/>
                      <a:r>
                        <a:rPr lang="en-US" sz="1200" dirty="0"/>
                        <a:t>Reading</a:t>
                      </a:r>
                    </a:p>
                  </a:txBody>
                  <a:tcPr marT="34290" marB="34290"/>
                </a:tc>
                <a:tc>
                  <a:txBody>
                    <a:bodyPr/>
                    <a:lstStyle/>
                    <a:p>
                      <a:pPr algn="ctr"/>
                      <a:r>
                        <a:rPr lang="en-US" sz="1200" dirty="0"/>
                        <a:t>Date</a:t>
                      </a:r>
                    </a:p>
                  </a:txBody>
                  <a:tcPr marT="34290" marB="34290"/>
                </a:tc>
                <a:extLst>
                  <a:ext uri="{0D108BD9-81ED-4DB2-BD59-A6C34878D82A}">
                    <a16:rowId xmlns="" xmlns:a16="http://schemas.microsoft.com/office/drawing/2014/main" val="10000"/>
                  </a:ext>
                </a:extLst>
              </a:tr>
              <a:tr h="261257">
                <a:tc>
                  <a:txBody>
                    <a:bodyPr/>
                    <a:lstStyle/>
                    <a:p>
                      <a:r>
                        <a:rPr lang="en-US" sz="1200" dirty="0"/>
                        <a:t>Lesson </a:t>
                      </a:r>
                      <a:r>
                        <a:rPr lang="en-US" sz="1200" dirty="0" smtClean="0"/>
                        <a:t>14 </a:t>
                      </a:r>
                      <a:r>
                        <a:rPr lang="en-US" sz="1200" dirty="0"/>
                        <a:t>– Grant</a:t>
                      </a:r>
                    </a:p>
                  </a:txBody>
                  <a:tcPr marT="34290" marB="34290"/>
                </a:tc>
                <a:tc>
                  <a:txBody>
                    <a:bodyPr/>
                    <a:lstStyle/>
                    <a:p>
                      <a:r>
                        <a:rPr lang="en-US" sz="1200" dirty="0" smtClean="0"/>
                        <a:t>Key Figure: Abraham</a:t>
                      </a:r>
                      <a:endParaRPr lang="en-US" sz="1200" dirty="0"/>
                    </a:p>
                  </a:txBody>
                  <a:tcPr marT="34290" marB="34290"/>
                </a:tc>
                <a:tc>
                  <a:txBody>
                    <a:bodyPr/>
                    <a:lstStyle/>
                    <a:p>
                      <a:endParaRPr lang="en-US" sz="1200" dirty="0"/>
                    </a:p>
                  </a:txBody>
                  <a:tcPr marT="34290" marB="34290"/>
                </a:tc>
                <a:tc>
                  <a:txBody>
                    <a:bodyPr/>
                    <a:lstStyle/>
                    <a:p>
                      <a:r>
                        <a:rPr lang="en-US" sz="1200" dirty="0"/>
                        <a:t>Sun,</a:t>
                      </a:r>
                      <a:r>
                        <a:rPr lang="en-US" sz="1200" baseline="0" dirty="0"/>
                        <a:t> </a:t>
                      </a:r>
                      <a:r>
                        <a:rPr lang="en-US" sz="1200" dirty="0" smtClean="0"/>
                        <a:t>June 4</a:t>
                      </a:r>
                      <a:endParaRPr lang="en-US" sz="1200" dirty="0"/>
                    </a:p>
                  </a:txBody>
                  <a:tcPr marT="34290" marB="34290"/>
                </a:tc>
                <a:extLst>
                  <a:ext uri="{0D108BD9-81ED-4DB2-BD59-A6C34878D82A}">
                    <a16:rowId xmlns="" xmlns:a16="http://schemas.microsoft.com/office/drawing/2014/main" val="10001"/>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15 </a:t>
                      </a:r>
                      <a:r>
                        <a:rPr lang="en-US" sz="1200" dirty="0"/>
                        <a:t>– Grant</a:t>
                      </a:r>
                    </a:p>
                  </a:txBody>
                  <a:tcPr marT="34290" marB="34290"/>
                </a:tc>
                <a:tc>
                  <a:txBody>
                    <a:bodyPr/>
                    <a:lstStyle/>
                    <a:p>
                      <a:r>
                        <a:rPr lang="en-US" sz="1200" dirty="0" smtClean="0"/>
                        <a:t>Abraham</a:t>
                      </a:r>
                      <a:endParaRPr lang="en-US" sz="12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Gen 11:27-25:11</a:t>
                      </a:r>
                      <a:endParaRPr lang="en-US" sz="1200" dirty="0"/>
                    </a:p>
                  </a:txBody>
                  <a:tcPr marT="34290" marB="34290"/>
                </a:tc>
                <a:tc>
                  <a:txBody>
                    <a:bodyPr/>
                    <a:lstStyle/>
                    <a:p>
                      <a:r>
                        <a:rPr lang="en-US" sz="1200" dirty="0" smtClean="0"/>
                        <a:t>Sun,</a:t>
                      </a:r>
                      <a:r>
                        <a:rPr lang="en-US" sz="1200" baseline="0" dirty="0" smtClean="0"/>
                        <a:t> June 11</a:t>
                      </a:r>
                      <a:endParaRPr lang="en-US" sz="1200" dirty="0"/>
                    </a:p>
                  </a:txBody>
                  <a:tcPr marT="34290" marB="34290"/>
                </a:tc>
                <a:extLst>
                  <a:ext uri="{0D108BD9-81ED-4DB2-BD59-A6C34878D82A}">
                    <a16:rowId xmlns="" xmlns:a16="http://schemas.microsoft.com/office/drawing/2014/main" val="10002"/>
                  </a:ext>
                </a:extLst>
              </a:tr>
              <a:tr h="261257">
                <a:tc>
                  <a:txBody>
                    <a:bodyPr/>
                    <a:lstStyle/>
                    <a:p>
                      <a:r>
                        <a:rPr lang="en-US" sz="1200" dirty="0"/>
                        <a:t>Lesson </a:t>
                      </a:r>
                      <a:r>
                        <a:rPr lang="en-US" sz="1200" dirty="0" smtClean="0"/>
                        <a:t>16 – </a:t>
                      </a:r>
                      <a:r>
                        <a:rPr lang="en-US" sz="1200" dirty="0"/>
                        <a:t>Sam</a:t>
                      </a:r>
                    </a:p>
                  </a:txBody>
                  <a:tcPr marT="34290" marB="34290"/>
                </a:tc>
                <a:tc>
                  <a:txBody>
                    <a:bodyPr/>
                    <a:lstStyle/>
                    <a:p>
                      <a:r>
                        <a:rPr lang="en-US" sz="1200" dirty="0" smtClean="0"/>
                        <a:t>Abraham</a:t>
                      </a:r>
                      <a:endParaRPr lang="en-US" sz="12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Gen 11:27-25:11</a:t>
                      </a:r>
                      <a:endParaRPr lang="en-US" sz="1200" dirty="0"/>
                    </a:p>
                  </a:txBody>
                  <a:tcPr marT="34290" marB="34290"/>
                </a:tc>
                <a:tc>
                  <a:txBody>
                    <a:bodyPr/>
                    <a:lstStyle/>
                    <a:p>
                      <a:r>
                        <a:rPr lang="en-US" sz="1200" dirty="0" smtClean="0"/>
                        <a:t>Wed, June 14</a:t>
                      </a:r>
                      <a:endParaRPr lang="en-US" sz="1200" dirty="0"/>
                    </a:p>
                  </a:txBody>
                  <a:tcPr marT="34290" marB="34290"/>
                </a:tc>
                <a:extLst>
                  <a:ext uri="{0D108BD9-81ED-4DB2-BD59-A6C34878D82A}">
                    <a16:rowId xmlns="" xmlns:a16="http://schemas.microsoft.com/office/drawing/2014/main" val="10003"/>
                  </a:ext>
                </a:extLst>
              </a:tr>
              <a:tr h="261257">
                <a:tc>
                  <a:txBody>
                    <a:bodyPr/>
                    <a:lstStyle/>
                    <a:p>
                      <a:r>
                        <a:rPr lang="en-US" sz="1200" dirty="0"/>
                        <a:t>Lesson </a:t>
                      </a:r>
                      <a:r>
                        <a:rPr lang="en-US" sz="1200" dirty="0" smtClean="0"/>
                        <a:t>17 – </a:t>
                      </a:r>
                      <a:r>
                        <a:rPr lang="en-US" sz="1200" dirty="0"/>
                        <a:t>Sam</a:t>
                      </a:r>
                    </a:p>
                  </a:txBody>
                  <a:tcPr marT="34290" marB="34290"/>
                </a:tc>
                <a:tc>
                  <a:txBody>
                    <a:bodyPr/>
                    <a:lstStyle/>
                    <a:p>
                      <a:r>
                        <a:rPr lang="en-US" sz="1200" dirty="0" smtClean="0"/>
                        <a:t>Abraham</a:t>
                      </a:r>
                      <a:endParaRPr lang="en-US" sz="12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Gen 11:27-25:11</a:t>
                      </a:r>
                      <a:endParaRPr lang="en-US" sz="1200" dirty="0"/>
                    </a:p>
                  </a:txBody>
                  <a:tcPr marT="34290" marB="34290"/>
                </a:tc>
                <a:tc>
                  <a:txBody>
                    <a:bodyPr/>
                    <a:lstStyle/>
                    <a:p>
                      <a:r>
                        <a:rPr lang="en-US" sz="1200" dirty="0" smtClean="0"/>
                        <a:t>Sun,</a:t>
                      </a:r>
                      <a:r>
                        <a:rPr lang="en-US" sz="1200" baseline="0" dirty="0" smtClean="0"/>
                        <a:t> June 18</a:t>
                      </a:r>
                      <a:endParaRPr lang="en-US" sz="1200" dirty="0"/>
                    </a:p>
                  </a:txBody>
                  <a:tcPr marT="34290" marB="34290"/>
                </a:tc>
                <a:extLst>
                  <a:ext uri="{0D108BD9-81ED-4DB2-BD59-A6C34878D82A}">
                    <a16:rowId xmlns="" xmlns:a16="http://schemas.microsoft.com/office/drawing/2014/main" val="10004"/>
                  </a:ext>
                </a:extLst>
              </a:tr>
              <a:tr h="261257">
                <a:tc>
                  <a:txBody>
                    <a:bodyPr/>
                    <a:lstStyle/>
                    <a:p>
                      <a:r>
                        <a:rPr lang="en-US" sz="1200" dirty="0"/>
                        <a:t>Lesson </a:t>
                      </a:r>
                      <a:r>
                        <a:rPr lang="en-US" sz="1200" dirty="0" smtClean="0"/>
                        <a:t>18 – Grant</a:t>
                      </a:r>
                      <a:endParaRPr lang="en-US" sz="1200" dirty="0"/>
                    </a:p>
                  </a:txBody>
                  <a:tcPr marT="34290" marB="34290"/>
                </a:tc>
                <a:tc>
                  <a:txBody>
                    <a:bodyPr/>
                    <a:lstStyle/>
                    <a:p>
                      <a:r>
                        <a:rPr lang="en-US" sz="1200" dirty="0" smtClean="0"/>
                        <a:t>Jacob</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Gen 25:12-36:43</a:t>
                      </a:r>
                      <a:endParaRPr lang="en-US" sz="1200" dirty="0"/>
                    </a:p>
                  </a:txBody>
                  <a:tcPr marT="34290" marB="34290"/>
                </a:tc>
                <a:tc>
                  <a:txBody>
                    <a:bodyPr/>
                    <a:lstStyle/>
                    <a:p>
                      <a:r>
                        <a:rPr lang="en-US" sz="1200" dirty="0" smtClean="0"/>
                        <a:t>Wed, June 21</a:t>
                      </a:r>
                      <a:endParaRPr lang="en-US" sz="1200" dirty="0"/>
                    </a:p>
                  </a:txBody>
                  <a:tcPr marT="34290" marB="34290"/>
                </a:tc>
                <a:extLst>
                  <a:ext uri="{0D108BD9-81ED-4DB2-BD59-A6C34878D82A}">
                    <a16:rowId xmlns="" xmlns:a16="http://schemas.microsoft.com/office/drawing/2014/main" val="10005"/>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19 </a:t>
                      </a:r>
                      <a:r>
                        <a:rPr lang="en-US" sz="1200" dirty="0"/>
                        <a:t>– Grant</a:t>
                      </a:r>
                    </a:p>
                  </a:txBody>
                  <a:tcPr marT="34290" marB="34290"/>
                </a:tc>
                <a:tc>
                  <a:txBody>
                    <a:bodyPr/>
                    <a:lstStyle/>
                    <a:p>
                      <a:r>
                        <a:rPr lang="en-US" sz="1200" dirty="0" smtClean="0"/>
                        <a:t>Jacob</a:t>
                      </a:r>
                      <a:endParaRPr lang="en-US" sz="1200" dirty="0"/>
                    </a:p>
                  </a:txBody>
                  <a:tcPr marT="34290" marB="34290"/>
                </a:tc>
                <a:tc>
                  <a:txBody>
                    <a:bodyPr/>
                    <a:lstStyle/>
                    <a:p>
                      <a:r>
                        <a:rPr lang="en-US" sz="1200" dirty="0" smtClean="0"/>
                        <a:t>Gen 25:12-36:43</a:t>
                      </a:r>
                      <a:endParaRPr lang="en-US" sz="1200" dirty="0"/>
                    </a:p>
                  </a:txBody>
                  <a:tcPr marT="34290" marB="34290"/>
                </a:tc>
                <a:tc>
                  <a:txBody>
                    <a:bodyPr/>
                    <a:lstStyle/>
                    <a:p>
                      <a:r>
                        <a:rPr lang="en-US" sz="1200" dirty="0" smtClean="0"/>
                        <a:t>Sun,</a:t>
                      </a:r>
                      <a:r>
                        <a:rPr lang="en-US" sz="1200" baseline="0" dirty="0" smtClean="0"/>
                        <a:t> June 25</a:t>
                      </a:r>
                      <a:endParaRPr lang="en-US" sz="1200" dirty="0"/>
                    </a:p>
                  </a:txBody>
                  <a:tcPr marT="34290" marB="34290"/>
                </a:tc>
                <a:extLst>
                  <a:ext uri="{0D108BD9-81ED-4DB2-BD59-A6C34878D82A}">
                    <a16:rowId xmlns="" xmlns:a16="http://schemas.microsoft.com/office/drawing/2014/main" val="10006"/>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20 </a:t>
                      </a:r>
                      <a:r>
                        <a:rPr lang="en-US" sz="1200" dirty="0"/>
                        <a:t>– Grant</a:t>
                      </a:r>
                    </a:p>
                  </a:txBody>
                  <a:tcPr marT="34290" marB="34290"/>
                </a:tc>
                <a:tc>
                  <a:txBody>
                    <a:bodyPr/>
                    <a:lstStyle/>
                    <a:p>
                      <a:r>
                        <a:rPr lang="en-US" sz="1200" dirty="0" smtClean="0"/>
                        <a:t>Jacob</a:t>
                      </a:r>
                      <a:endParaRPr lang="en-US" sz="1200" dirty="0"/>
                    </a:p>
                  </a:txBody>
                  <a:tcPr marT="34290" marB="34290"/>
                </a:tc>
                <a:tc>
                  <a:txBody>
                    <a:bodyPr/>
                    <a:lstStyle/>
                    <a:p>
                      <a:r>
                        <a:rPr lang="en-US" sz="1200" dirty="0" smtClean="0"/>
                        <a:t>Gen 25:12-36:43</a:t>
                      </a:r>
                      <a:endParaRPr lang="en-US" sz="1200" dirty="0"/>
                    </a:p>
                  </a:txBody>
                  <a:tcPr marT="34290" marB="34290"/>
                </a:tc>
                <a:tc>
                  <a:txBody>
                    <a:bodyPr/>
                    <a:lstStyle/>
                    <a:p>
                      <a:r>
                        <a:rPr lang="en-US" sz="1200" dirty="0" smtClean="0"/>
                        <a:t>Wed, June 28</a:t>
                      </a:r>
                      <a:endParaRPr lang="en-US" sz="1200" dirty="0"/>
                    </a:p>
                  </a:txBody>
                  <a:tcPr marT="34290" marB="34290"/>
                </a:tc>
                <a:extLst>
                  <a:ext uri="{0D108BD9-81ED-4DB2-BD59-A6C34878D82A}">
                    <a16:rowId xmlns="" xmlns:a16="http://schemas.microsoft.com/office/drawing/2014/main" val="10007"/>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21 </a:t>
                      </a:r>
                      <a:r>
                        <a:rPr lang="en-US" sz="1200" dirty="0"/>
                        <a:t>– Grant</a:t>
                      </a:r>
                    </a:p>
                  </a:txBody>
                  <a:tcPr marT="34290" marB="34290"/>
                </a:tc>
                <a:tc>
                  <a:txBody>
                    <a:bodyPr/>
                    <a:lstStyle/>
                    <a:p>
                      <a:r>
                        <a:rPr lang="en-US" sz="1200" dirty="0" smtClean="0"/>
                        <a:t>Jacob</a:t>
                      </a:r>
                      <a:endParaRPr lang="en-US" sz="1200" dirty="0"/>
                    </a:p>
                  </a:txBody>
                  <a:tcPr marT="34290" marB="34290"/>
                </a:tc>
                <a:tc>
                  <a:txBody>
                    <a:bodyPr/>
                    <a:lstStyle/>
                    <a:p>
                      <a:r>
                        <a:rPr lang="en-US" sz="1200" dirty="0" smtClean="0"/>
                        <a:t>Gen 25:12-36:43</a:t>
                      </a:r>
                      <a:endParaRPr lang="en-US" sz="1200" dirty="0"/>
                    </a:p>
                  </a:txBody>
                  <a:tcPr marT="34290" marB="34290"/>
                </a:tc>
                <a:tc>
                  <a:txBody>
                    <a:bodyPr/>
                    <a:lstStyle/>
                    <a:p>
                      <a:r>
                        <a:rPr lang="en-US" sz="1200" dirty="0" smtClean="0"/>
                        <a:t>Sun,</a:t>
                      </a:r>
                      <a:r>
                        <a:rPr lang="en-US" sz="1200" baseline="0" dirty="0" smtClean="0"/>
                        <a:t> July 2</a:t>
                      </a:r>
                      <a:endParaRPr lang="en-US" sz="1200" dirty="0"/>
                    </a:p>
                  </a:txBody>
                  <a:tcPr marT="34290" marB="34290"/>
                </a:tc>
                <a:extLst>
                  <a:ext uri="{0D108BD9-81ED-4DB2-BD59-A6C34878D82A}">
                    <a16:rowId xmlns="" xmlns:a16="http://schemas.microsoft.com/office/drawing/2014/main" val="10008"/>
                  </a:ext>
                </a:extLst>
              </a:tr>
              <a:tr h="261257">
                <a:tc>
                  <a:txBody>
                    <a:bodyPr/>
                    <a:lstStyle/>
                    <a:p>
                      <a:r>
                        <a:rPr lang="en-US" sz="1200" dirty="0"/>
                        <a:t>Lesson </a:t>
                      </a:r>
                      <a:r>
                        <a:rPr lang="en-US" sz="1200" dirty="0" smtClean="0"/>
                        <a:t>22 – </a:t>
                      </a:r>
                      <a:r>
                        <a:rPr lang="en-US" sz="1200" dirty="0"/>
                        <a:t>Sam</a:t>
                      </a:r>
                    </a:p>
                  </a:txBody>
                  <a:tcPr marT="34290" marB="34290"/>
                </a:tc>
                <a:tc>
                  <a:txBody>
                    <a:bodyPr/>
                    <a:lstStyle/>
                    <a:p>
                      <a:r>
                        <a:rPr lang="en-US" sz="1200" dirty="0" smtClean="0"/>
                        <a:t>Joseph – The Dreamer</a:t>
                      </a:r>
                      <a:endParaRPr lang="en-US" sz="1200" dirty="0"/>
                    </a:p>
                  </a:txBody>
                  <a:tcPr marT="34290" marB="34290"/>
                </a:tc>
                <a:tc>
                  <a:txBody>
                    <a:bodyPr/>
                    <a:lstStyle/>
                    <a:p>
                      <a:r>
                        <a:rPr lang="en-US" sz="1200" dirty="0"/>
                        <a:t>Gen </a:t>
                      </a:r>
                      <a:r>
                        <a:rPr lang="en-US" sz="1200" dirty="0" smtClean="0"/>
                        <a:t>37,</a:t>
                      </a:r>
                      <a:r>
                        <a:rPr lang="en-US" sz="1200" baseline="0" dirty="0" smtClean="0"/>
                        <a:t> 39-41</a:t>
                      </a:r>
                      <a:endParaRPr lang="en-US" sz="1200" dirty="0"/>
                    </a:p>
                  </a:txBody>
                  <a:tcPr marT="34290" marB="34290"/>
                </a:tc>
                <a:tc>
                  <a:txBody>
                    <a:bodyPr/>
                    <a:lstStyle/>
                    <a:p>
                      <a:r>
                        <a:rPr lang="en-US" sz="1200" dirty="0" smtClean="0"/>
                        <a:t>Wed, July 5</a:t>
                      </a:r>
                      <a:endParaRPr lang="en-US" sz="1200" dirty="0"/>
                    </a:p>
                  </a:txBody>
                  <a:tcPr marT="34290" marB="34290"/>
                </a:tc>
                <a:extLst>
                  <a:ext uri="{0D108BD9-81ED-4DB2-BD59-A6C34878D82A}">
                    <a16:rowId xmlns="" xmlns:a16="http://schemas.microsoft.com/office/drawing/2014/main" val="10009"/>
                  </a:ext>
                </a:extLst>
              </a:tr>
              <a:tr h="263980">
                <a:tc>
                  <a:txBody>
                    <a:bodyPr/>
                    <a:lstStyle/>
                    <a:p>
                      <a:r>
                        <a:rPr lang="en-US" sz="1200" dirty="0"/>
                        <a:t>Lesson </a:t>
                      </a:r>
                      <a:r>
                        <a:rPr lang="en-US" sz="1200" dirty="0" smtClean="0"/>
                        <a:t>23 – </a:t>
                      </a:r>
                      <a:r>
                        <a:rPr lang="en-US" sz="1200" dirty="0"/>
                        <a:t>Sam</a:t>
                      </a:r>
                    </a:p>
                  </a:txBody>
                  <a:tcPr marT="34290" marB="34290"/>
                </a:tc>
                <a:tc>
                  <a:txBody>
                    <a:bodyPr/>
                    <a:lstStyle/>
                    <a:p>
                      <a:r>
                        <a:rPr lang="en-US" sz="1200" dirty="0" smtClean="0"/>
                        <a:t>Joseph – The Ruler</a:t>
                      </a:r>
                      <a:endParaRPr lang="en-US" sz="1200" dirty="0"/>
                    </a:p>
                  </a:txBody>
                  <a:tcPr marT="34290" marB="34290"/>
                </a:tc>
                <a:tc>
                  <a:txBody>
                    <a:bodyPr/>
                    <a:lstStyle/>
                    <a:p>
                      <a:r>
                        <a:rPr lang="en-US" sz="1200" dirty="0" smtClean="0"/>
                        <a:t>Gen 42-45</a:t>
                      </a:r>
                      <a:endParaRPr lang="en-US" sz="1200" dirty="0"/>
                    </a:p>
                  </a:txBody>
                  <a:tcPr marT="34290" marB="34290"/>
                </a:tc>
                <a:tc>
                  <a:txBody>
                    <a:bodyPr/>
                    <a:lstStyle/>
                    <a:p>
                      <a:r>
                        <a:rPr lang="en-US" sz="1200" dirty="0" smtClean="0"/>
                        <a:t>Sun,</a:t>
                      </a:r>
                      <a:r>
                        <a:rPr lang="en-US" sz="1200" baseline="0" dirty="0" smtClean="0"/>
                        <a:t> July 9</a:t>
                      </a:r>
                      <a:endParaRPr lang="en-US" sz="1200" dirty="0"/>
                    </a:p>
                  </a:txBody>
                  <a:tcPr marT="34290" marB="34290"/>
                </a:tc>
                <a:extLst>
                  <a:ext uri="{0D108BD9-81ED-4DB2-BD59-A6C34878D82A}">
                    <a16:rowId xmlns="" xmlns:a16="http://schemas.microsoft.com/office/drawing/2014/main" val="10010"/>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24 </a:t>
                      </a:r>
                      <a:r>
                        <a:rPr lang="en-US" sz="1200" dirty="0"/>
                        <a:t>– </a:t>
                      </a:r>
                      <a:r>
                        <a:rPr lang="en-US" sz="1200" dirty="0" smtClean="0"/>
                        <a:t>Sam</a:t>
                      </a:r>
                      <a:endParaRPr lang="en-US" sz="1200" dirty="0"/>
                    </a:p>
                  </a:txBody>
                  <a:tcPr marT="34290" marB="34290"/>
                </a:tc>
                <a:tc>
                  <a:txBody>
                    <a:bodyPr/>
                    <a:lstStyle/>
                    <a:p>
                      <a:r>
                        <a:rPr lang="en-US" sz="1200" dirty="0" smtClean="0"/>
                        <a:t>Joseph and</a:t>
                      </a:r>
                      <a:r>
                        <a:rPr lang="en-US" sz="1200" baseline="0" dirty="0" smtClean="0"/>
                        <a:t> his Brothers</a:t>
                      </a:r>
                      <a:endParaRPr lang="en-US" sz="1200" dirty="0"/>
                    </a:p>
                  </a:txBody>
                  <a:tcPr marT="34290" marB="34290"/>
                </a:tc>
                <a:tc>
                  <a:txBody>
                    <a:bodyPr/>
                    <a:lstStyle/>
                    <a:p>
                      <a:r>
                        <a:rPr lang="en-US" sz="1200" dirty="0" smtClean="0"/>
                        <a:t>Gen 38,</a:t>
                      </a:r>
                      <a:r>
                        <a:rPr lang="en-US" sz="1200" baseline="0" dirty="0" smtClean="0"/>
                        <a:t> 46-48</a:t>
                      </a:r>
                      <a:endParaRPr lang="en-US" sz="1200" dirty="0"/>
                    </a:p>
                  </a:txBody>
                  <a:tcPr marT="34290" marB="34290"/>
                </a:tc>
                <a:tc>
                  <a:txBody>
                    <a:bodyPr/>
                    <a:lstStyle/>
                    <a:p>
                      <a:r>
                        <a:rPr lang="en-US" sz="1200" dirty="0" smtClean="0"/>
                        <a:t>Wed, July 12</a:t>
                      </a:r>
                      <a:endParaRPr lang="en-US" sz="1200" dirty="0"/>
                    </a:p>
                  </a:txBody>
                  <a:tcPr marT="34290" marB="34290"/>
                </a:tc>
                <a:extLst>
                  <a:ext uri="{0D108BD9-81ED-4DB2-BD59-A6C34878D82A}">
                    <a16:rowId xmlns="" xmlns:a16="http://schemas.microsoft.com/office/drawing/2014/main" val="10011"/>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25 </a:t>
                      </a:r>
                      <a:r>
                        <a:rPr lang="en-US" sz="1200" dirty="0"/>
                        <a:t>– Sam</a:t>
                      </a:r>
                    </a:p>
                  </a:txBody>
                  <a:tcPr marT="34290" marB="34290"/>
                </a:tc>
                <a:tc>
                  <a:txBody>
                    <a:bodyPr/>
                    <a:lstStyle/>
                    <a:p>
                      <a:r>
                        <a:rPr lang="en-US" sz="1200" dirty="0" smtClean="0"/>
                        <a:t>The</a:t>
                      </a:r>
                      <a:r>
                        <a:rPr lang="en-US" sz="1200" baseline="0" dirty="0" smtClean="0"/>
                        <a:t> Twelve Sons of Israel</a:t>
                      </a:r>
                      <a:endParaRPr lang="en-US" sz="1200" dirty="0"/>
                    </a:p>
                  </a:txBody>
                  <a:tcPr marT="34290" marB="34290"/>
                </a:tc>
                <a:tc>
                  <a:txBody>
                    <a:bodyPr/>
                    <a:lstStyle/>
                    <a:p>
                      <a:r>
                        <a:rPr lang="en-US" sz="1200" dirty="0" smtClean="0"/>
                        <a:t>Gen 49-50</a:t>
                      </a:r>
                      <a:endParaRPr lang="en-US" sz="1200" dirty="0"/>
                    </a:p>
                  </a:txBody>
                  <a:tcPr marT="34290" marB="34290"/>
                </a:tc>
                <a:tc>
                  <a:txBody>
                    <a:bodyPr/>
                    <a:lstStyle/>
                    <a:p>
                      <a:r>
                        <a:rPr lang="en-US" sz="1200" dirty="0" smtClean="0"/>
                        <a:t>Sun,</a:t>
                      </a:r>
                      <a:r>
                        <a:rPr lang="en-US" sz="1200" baseline="0" dirty="0" smtClean="0"/>
                        <a:t> July 16</a:t>
                      </a:r>
                      <a:endParaRPr lang="en-US" sz="1200" dirty="0"/>
                    </a:p>
                  </a:txBody>
                  <a:tcPr marT="34290" marB="34290"/>
                </a:tc>
                <a:extLst>
                  <a:ext uri="{0D108BD9-81ED-4DB2-BD59-A6C34878D82A}">
                    <a16:rowId xmlns="" xmlns:a16="http://schemas.microsoft.com/office/drawing/2014/main" val="10012"/>
                  </a:ext>
                </a:extLst>
              </a:tr>
              <a:tr h="261257">
                <a:tc>
                  <a:txBody>
                    <a:bodyPr/>
                    <a:lstStyle/>
                    <a:p>
                      <a:r>
                        <a:rPr lang="en-US" sz="1200" dirty="0"/>
                        <a:t>Lesson </a:t>
                      </a:r>
                      <a:r>
                        <a:rPr lang="en-US" sz="1200" dirty="0" smtClean="0"/>
                        <a:t>26 </a:t>
                      </a:r>
                      <a:r>
                        <a:rPr lang="en-US" sz="1200" dirty="0"/>
                        <a:t>- </a:t>
                      </a:r>
                      <a:r>
                        <a:rPr lang="en-US" sz="1200" dirty="0" smtClean="0"/>
                        <a:t>Grant</a:t>
                      </a:r>
                      <a:endParaRPr lang="en-US" sz="1200" dirty="0"/>
                    </a:p>
                  </a:txBody>
                  <a:tcPr marT="34290" marB="34290"/>
                </a:tc>
                <a:tc>
                  <a:txBody>
                    <a:bodyPr/>
                    <a:lstStyle/>
                    <a:p>
                      <a:r>
                        <a:rPr lang="en-US" sz="1200" dirty="0" smtClean="0"/>
                        <a:t>Review</a:t>
                      </a:r>
                      <a:endParaRPr lang="en-US" sz="12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marT="34290" marB="34290"/>
                </a:tc>
                <a:tc>
                  <a:txBody>
                    <a:bodyPr/>
                    <a:lstStyle/>
                    <a:p>
                      <a:r>
                        <a:rPr lang="en-US" sz="1200" dirty="0" smtClean="0"/>
                        <a:t>Wed, July 19</a:t>
                      </a:r>
                      <a:endParaRPr lang="en-US" sz="1200" dirty="0"/>
                    </a:p>
                  </a:txBody>
                  <a:tcPr marT="34290" marB="34290"/>
                </a:tc>
                <a:extLst>
                  <a:ext uri="{0D108BD9-81ED-4DB2-BD59-A6C34878D82A}">
                    <a16:rowId xmlns="" xmlns:a16="http://schemas.microsoft.com/office/drawing/2014/main" val="10013"/>
                  </a:ext>
                </a:extLst>
              </a:tr>
            </a:tbl>
          </a:graphicData>
        </a:graphic>
      </p:graphicFrame>
      <p:sp>
        <p:nvSpPr>
          <p:cNvPr id="3" name="Title 2"/>
          <p:cNvSpPr>
            <a:spLocks noGrp="1"/>
          </p:cNvSpPr>
          <p:nvPr>
            <p:ph type="title"/>
          </p:nvPr>
        </p:nvSpPr>
        <p:spPr/>
        <p:txBody>
          <a:bodyPr/>
          <a:lstStyle/>
          <a:p>
            <a:r>
              <a:rPr lang="en-US" dirty="0"/>
              <a:t>Class Schedule,</a:t>
            </a:r>
            <a:r>
              <a:rPr lang="en-US" sz="2800" dirty="0"/>
              <a:t>  (Segment 1)</a:t>
            </a:r>
            <a:endParaRPr lang="en-US" dirty="0"/>
          </a:p>
        </p:txBody>
      </p:sp>
    </p:spTree>
    <p:extLst>
      <p:ext uri="{BB962C8B-B14F-4D97-AF65-F5344CB8AC3E}">
        <p14:creationId xmlns:p14="http://schemas.microsoft.com/office/powerpoint/2010/main" val="59882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5181600" cy="3638550"/>
          </a:xfrm>
        </p:spPr>
        <p:txBody>
          <a:bodyPr>
            <a:normAutofit/>
          </a:bodyPr>
          <a:lstStyle/>
          <a:p>
            <a:r>
              <a:rPr lang="en-US" sz="1600" dirty="0" smtClean="0"/>
              <a:t>Joseph visits his father</a:t>
            </a:r>
          </a:p>
          <a:p>
            <a:pPr lvl="1"/>
            <a:r>
              <a:rPr lang="en-US" sz="1400" dirty="0" smtClean="0"/>
              <a:t>Joseph was told his father was sick</a:t>
            </a:r>
          </a:p>
          <a:p>
            <a:pPr lvl="1"/>
            <a:r>
              <a:rPr lang="en-US" sz="1400" dirty="0" smtClean="0"/>
              <a:t>Joseph came to visit with his two sons (18-20 years?)</a:t>
            </a:r>
          </a:p>
          <a:p>
            <a:pPr lvl="1"/>
            <a:r>
              <a:rPr lang="en-US" sz="1400" dirty="0" smtClean="0"/>
              <a:t>Jacob reminded him of God’s promises in a visitation</a:t>
            </a:r>
          </a:p>
          <a:p>
            <a:r>
              <a:rPr lang="en-US" sz="1600" dirty="0" smtClean="0"/>
              <a:t>Jacob adopted Ephraim and Manasseh</a:t>
            </a:r>
          </a:p>
          <a:p>
            <a:pPr lvl="1"/>
            <a:r>
              <a:rPr lang="en-US" sz="1400" dirty="0" smtClean="0"/>
              <a:t>“…mine, as Reuben and Simeon they shall be mine”</a:t>
            </a:r>
          </a:p>
          <a:p>
            <a:pPr lvl="1"/>
            <a:r>
              <a:rPr lang="en-US" sz="1400" dirty="0" smtClean="0"/>
              <a:t>Remembered Rachel’s untimely death</a:t>
            </a:r>
          </a:p>
          <a:p>
            <a:pPr lvl="1"/>
            <a:r>
              <a:rPr lang="en-US" sz="1400" dirty="0" smtClean="0"/>
              <a:t>Jacob blessed Joseph, through his sons </a:t>
            </a:r>
          </a:p>
          <a:p>
            <a:r>
              <a:rPr lang="en-US" sz="1600" dirty="0" smtClean="0"/>
              <a:t>Jacob reversed the order of preeminence</a:t>
            </a:r>
          </a:p>
          <a:p>
            <a:pPr lvl="1"/>
            <a:r>
              <a:rPr lang="en-US" sz="1400" dirty="0" smtClean="0"/>
              <a:t>Crossed his hands, reversing their order of age</a:t>
            </a:r>
          </a:p>
          <a:p>
            <a:pPr lvl="1"/>
            <a:r>
              <a:rPr lang="en-US" sz="1400" dirty="0" smtClean="0"/>
              <a:t>Joseph attempted to intervene, but was refused</a:t>
            </a:r>
          </a:p>
          <a:p>
            <a:pPr lvl="1"/>
            <a:r>
              <a:rPr lang="en-US" sz="1400" dirty="0" smtClean="0"/>
              <a:t>Both would be great and a blessing in Israel</a:t>
            </a:r>
          </a:p>
          <a:p>
            <a:pPr lvl="1"/>
            <a:r>
              <a:rPr lang="en-US" sz="1400" dirty="0" smtClean="0"/>
              <a:t>Joseph would thus receive a double portion in the land</a:t>
            </a:r>
          </a:p>
          <a:p>
            <a:pPr lvl="1"/>
            <a:endParaRPr lang="en-US" sz="1400" dirty="0" smtClean="0"/>
          </a:p>
          <a:p>
            <a:pPr lvl="1"/>
            <a:endParaRPr lang="en-US" sz="1400" dirty="0"/>
          </a:p>
        </p:txBody>
      </p:sp>
      <p:sp>
        <p:nvSpPr>
          <p:cNvPr id="7" name="Title 6"/>
          <p:cNvSpPr>
            <a:spLocks noGrp="1"/>
          </p:cNvSpPr>
          <p:nvPr>
            <p:ph type="title"/>
          </p:nvPr>
        </p:nvSpPr>
        <p:spPr/>
        <p:txBody>
          <a:bodyPr/>
          <a:lstStyle/>
          <a:p>
            <a:r>
              <a:rPr lang="en-US" dirty="0" smtClean="0"/>
              <a:t>Jacob Blesses Joseph’s Sons</a:t>
            </a:r>
            <a:endParaRPr lang="en-US" dirty="0"/>
          </a:p>
        </p:txBody>
      </p:sp>
      <p:pic>
        <p:nvPicPr>
          <p:cNvPr id="3" name="Picture 2"/>
          <p:cNvPicPr>
            <a:picLocks noChangeAspect="1"/>
          </p:cNvPicPr>
          <p:nvPr/>
        </p:nvPicPr>
        <p:blipFill>
          <a:blip r:embed="rId2"/>
          <a:stretch>
            <a:fillRect/>
          </a:stretch>
        </p:blipFill>
        <p:spPr>
          <a:xfrm>
            <a:off x="6019800" y="1873918"/>
            <a:ext cx="2762250" cy="2907632"/>
          </a:xfrm>
          <a:prstGeom prst="roundRect">
            <a:avLst>
              <a:gd name="adj" fmla="val 9251"/>
            </a:avLst>
          </a:prstGeom>
        </p:spPr>
      </p:pic>
    </p:spTree>
    <p:extLst>
      <p:ext uri="{BB962C8B-B14F-4D97-AF65-F5344CB8AC3E}">
        <p14:creationId xmlns:p14="http://schemas.microsoft.com/office/powerpoint/2010/main" val="405815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fade">
                                      <p:cBhvr>
                                        <p:cTn id="38" dur="500"/>
                                        <p:tgtEl>
                                          <p:spTgt spid="6">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fade">
                                      <p:cBhvr>
                                        <p:cTn id="41" dur="500"/>
                                        <p:tgtEl>
                                          <p:spTgt spid="6">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fade">
                                      <p:cBhvr>
                                        <p:cTn id="44" dur="500"/>
                                        <p:tgtEl>
                                          <p:spTgt spid="6">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fade">
                                      <p:cBhvr>
                                        <p:cTn id="4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2999"/>
            <a:ext cx="5181600" cy="3784681"/>
          </a:xfrm>
        </p:spPr>
        <p:txBody>
          <a:bodyPr>
            <a:normAutofit/>
          </a:bodyPr>
          <a:lstStyle/>
          <a:p>
            <a:r>
              <a:rPr lang="en-US" sz="1600" dirty="0" smtClean="0"/>
              <a:t>Jacob called his sons to gather for a Blessing</a:t>
            </a:r>
          </a:p>
          <a:p>
            <a:pPr lvl="1"/>
            <a:r>
              <a:rPr lang="en-US" sz="1400" dirty="0" smtClean="0"/>
              <a:t>Given as prophecy  (“…what shall befall you…”)</a:t>
            </a:r>
          </a:p>
          <a:p>
            <a:pPr lvl="1"/>
            <a:r>
              <a:rPr lang="en-US" sz="1400" dirty="0" smtClean="0"/>
              <a:t>Expressed in Hebrew poetic form</a:t>
            </a:r>
          </a:p>
          <a:p>
            <a:pPr lvl="1"/>
            <a:r>
              <a:rPr lang="en-US" sz="1400" dirty="0" smtClean="0"/>
              <a:t>Each one blessed according to his own blessing</a:t>
            </a:r>
          </a:p>
          <a:p>
            <a:pPr lvl="1"/>
            <a:r>
              <a:rPr lang="en-US" sz="1400" dirty="0" smtClean="0"/>
              <a:t>In order: Sons of Leah, of handmaidens, of Rachel</a:t>
            </a:r>
          </a:p>
          <a:p>
            <a:r>
              <a:rPr lang="en-US" sz="1600" dirty="0" smtClean="0"/>
              <a:t>Not just good things</a:t>
            </a:r>
          </a:p>
          <a:p>
            <a:pPr lvl="1"/>
            <a:r>
              <a:rPr lang="en-US" sz="1400" dirty="0" smtClean="0"/>
              <a:t>Reuben, Simeon, and Levi censured for their actions</a:t>
            </a:r>
          </a:p>
          <a:p>
            <a:pPr lvl="1"/>
            <a:r>
              <a:rPr lang="en-US" sz="1400" dirty="0" smtClean="0"/>
              <a:t>The anger of Simeon and Levi was cursed</a:t>
            </a:r>
          </a:p>
          <a:p>
            <a:pPr lvl="1"/>
            <a:r>
              <a:rPr lang="en-US" sz="1400" dirty="0" smtClean="0"/>
              <a:t>Issachar censured for indolence</a:t>
            </a:r>
          </a:p>
          <a:p>
            <a:pPr lvl="1"/>
            <a:r>
              <a:rPr lang="en-US" sz="1400" dirty="0" smtClean="0"/>
              <a:t>Some given advice or warnings</a:t>
            </a:r>
          </a:p>
          <a:p>
            <a:r>
              <a:rPr lang="en-US" sz="1600" dirty="0" smtClean="0"/>
              <a:t>Varying time frames in the message</a:t>
            </a:r>
          </a:p>
          <a:p>
            <a:pPr lvl="1"/>
            <a:r>
              <a:rPr lang="en-US" sz="1400" dirty="0" smtClean="0"/>
              <a:t>Some would pertain to thee time of entering the land</a:t>
            </a:r>
          </a:p>
          <a:p>
            <a:pPr lvl="1"/>
            <a:r>
              <a:rPr lang="en-US" sz="1400" dirty="0" smtClean="0"/>
              <a:t>Some was Messianic</a:t>
            </a:r>
            <a:endParaRPr lang="en-US" sz="1400" dirty="0"/>
          </a:p>
        </p:txBody>
      </p:sp>
      <p:sp>
        <p:nvSpPr>
          <p:cNvPr id="7" name="Title 6"/>
          <p:cNvSpPr>
            <a:spLocks noGrp="1"/>
          </p:cNvSpPr>
          <p:nvPr>
            <p:ph type="title"/>
          </p:nvPr>
        </p:nvSpPr>
        <p:spPr/>
        <p:txBody>
          <a:bodyPr/>
          <a:lstStyle/>
          <a:p>
            <a:r>
              <a:rPr lang="en-US" dirty="0" smtClean="0"/>
              <a:t>Jacob’s Blessings</a:t>
            </a:r>
            <a:endParaRPr lang="en-US" dirty="0"/>
          </a:p>
        </p:txBody>
      </p:sp>
      <p:pic>
        <p:nvPicPr>
          <p:cNvPr id="2" name="Picture 1"/>
          <p:cNvPicPr>
            <a:picLocks noChangeAspect="1"/>
          </p:cNvPicPr>
          <p:nvPr/>
        </p:nvPicPr>
        <p:blipFill>
          <a:blip r:embed="rId2"/>
          <a:stretch>
            <a:fillRect/>
          </a:stretch>
        </p:blipFill>
        <p:spPr>
          <a:xfrm>
            <a:off x="5334000" y="2571750"/>
            <a:ext cx="3632129" cy="2355931"/>
          </a:xfrm>
          <a:prstGeom prst="rect">
            <a:avLst/>
          </a:prstGeom>
        </p:spPr>
      </p:pic>
    </p:spTree>
    <p:extLst>
      <p:ext uri="{BB962C8B-B14F-4D97-AF65-F5344CB8AC3E}">
        <p14:creationId xmlns:p14="http://schemas.microsoft.com/office/powerpoint/2010/main" val="61618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fade">
                                      <p:cBhvr>
                                        <p:cTn id="36" dur="500"/>
                                        <p:tgtEl>
                                          <p:spTgt spid="6">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fade">
                                      <p:cBhvr>
                                        <p:cTn id="41" dur="500"/>
                                        <p:tgtEl>
                                          <p:spTgt spid="6">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fade">
                                      <p:cBhvr>
                                        <p:cTn id="44" dur="500"/>
                                        <p:tgtEl>
                                          <p:spTgt spid="6">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fade">
                                      <p:cBhvr>
                                        <p:cTn id="4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5486400" cy="3429000"/>
          </a:xfrm>
        </p:spPr>
        <p:txBody>
          <a:bodyPr>
            <a:normAutofit/>
          </a:bodyPr>
          <a:lstStyle/>
          <a:p>
            <a:r>
              <a:rPr lang="en-US" sz="1600" dirty="0" smtClean="0"/>
              <a:t>Jacob’s first-born</a:t>
            </a:r>
          </a:p>
          <a:p>
            <a:pPr lvl="1"/>
            <a:r>
              <a:rPr lang="en-US" sz="1400" dirty="0" smtClean="0"/>
              <a:t>Strength and the beginning of might</a:t>
            </a:r>
          </a:p>
          <a:p>
            <a:pPr lvl="1"/>
            <a:r>
              <a:rPr lang="en-US" sz="1400" dirty="0" smtClean="0"/>
              <a:t>Excellence of dignity and strength, but you will not excel</a:t>
            </a:r>
          </a:p>
          <a:p>
            <a:r>
              <a:rPr lang="en-US" sz="1600" dirty="0" smtClean="0"/>
              <a:t>Not suitable for leadership</a:t>
            </a:r>
          </a:p>
          <a:p>
            <a:pPr lvl="1"/>
            <a:r>
              <a:rPr lang="en-US" sz="1400" dirty="0" smtClean="0"/>
              <a:t>Unstable, Seething , unbridled license</a:t>
            </a:r>
          </a:p>
          <a:p>
            <a:pPr lvl="1"/>
            <a:r>
              <a:rPr lang="en-US" sz="1400" dirty="0" smtClean="0"/>
              <a:t>Unable to rescue Joseph from the other brothers (Gen 37:22) </a:t>
            </a:r>
          </a:p>
          <a:p>
            <a:pPr lvl="1"/>
            <a:r>
              <a:rPr lang="en-US" sz="1400" dirty="0" smtClean="0"/>
              <a:t>Unable to persuade Jacob to send Benjamin (Gen 42:37)</a:t>
            </a:r>
            <a:endParaRPr lang="en-US" sz="1400" dirty="0"/>
          </a:p>
          <a:p>
            <a:pPr lvl="1"/>
            <a:r>
              <a:rPr lang="en-US" sz="1400" dirty="0" smtClean="0"/>
              <a:t>Censured for defiling his Father’s bed (Gen 35:22 </a:t>
            </a:r>
            <a:r>
              <a:rPr lang="en-US" sz="1400" dirty="0" err="1" smtClean="0"/>
              <a:t>Bilhah</a:t>
            </a:r>
            <a:r>
              <a:rPr lang="en-US" sz="1400" dirty="0" smtClean="0"/>
              <a:t>)</a:t>
            </a:r>
          </a:p>
          <a:p>
            <a:pPr lvl="1"/>
            <a:r>
              <a:rPr lang="en-US" sz="1400" dirty="0" smtClean="0"/>
              <a:t>Did not receive the double portion (1 </a:t>
            </a:r>
            <a:r>
              <a:rPr lang="en-US" sz="1400" dirty="0" err="1" smtClean="0"/>
              <a:t>Chron</a:t>
            </a:r>
            <a:r>
              <a:rPr lang="en-US" sz="1400" dirty="0" smtClean="0"/>
              <a:t> 5:1)</a:t>
            </a:r>
          </a:p>
          <a:p>
            <a:r>
              <a:rPr lang="en-US" sz="1600" dirty="0" smtClean="0"/>
              <a:t>Later days</a:t>
            </a:r>
          </a:p>
          <a:p>
            <a:pPr lvl="1"/>
            <a:r>
              <a:rPr lang="en-US" sz="1400" dirty="0" smtClean="0"/>
              <a:t>No prominent leader came from Reuben</a:t>
            </a:r>
          </a:p>
          <a:p>
            <a:pPr lvl="1"/>
            <a:r>
              <a:rPr lang="en-US" sz="1400" dirty="0" smtClean="0"/>
              <a:t>They settled east of the Jordan</a:t>
            </a:r>
          </a:p>
          <a:p>
            <a:pPr lvl="1"/>
            <a:endParaRPr lang="en-US" sz="1400" dirty="0"/>
          </a:p>
        </p:txBody>
      </p:sp>
      <p:sp>
        <p:nvSpPr>
          <p:cNvPr id="7" name="Title 6"/>
          <p:cNvSpPr>
            <a:spLocks noGrp="1"/>
          </p:cNvSpPr>
          <p:nvPr>
            <p:ph type="title"/>
          </p:nvPr>
        </p:nvSpPr>
        <p:spPr/>
        <p:txBody>
          <a:bodyPr/>
          <a:lstStyle/>
          <a:p>
            <a:r>
              <a:rPr lang="en-US" dirty="0" smtClean="0"/>
              <a:t>Reuben</a:t>
            </a:r>
            <a:endParaRPr lang="en-US" dirty="0"/>
          </a:p>
        </p:txBody>
      </p:sp>
      <p:pic>
        <p:nvPicPr>
          <p:cNvPr id="4" name="Picture 3"/>
          <p:cNvPicPr>
            <a:picLocks noChangeAspect="1"/>
          </p:cNvPicPr>
          <p:nvPr/>
        </p:nvPicPr>
        <p:blipFill>
          <a:blip r:embed="rId2"/>
          <a:stretch>
            <a:fillRect/>
          </a:stretch>
        </p:blipFill>
        <p:spPr>
          <a:xfrm>
            <a:off x="6082989" y="1177404"/>
            <a:ext cx="2603812" cy="3680346"/>
          </a:xfrm>
          <a:prstGeom prst="rect">
            <a:avLst/>
          </a:prstGeom>
        </p:spPr>
      </p:pic>
      <p:sp>
        <p:nvSpPr>
          <p:cNvPr id="2" name="Oval 1"/>
          <p:cNvSpPr/>
          <p:nvPr/>
        </p:nvSpPr>
        <p:spPr>
          <a:xfrm>
            <a:off x="7620000" y="3105150"/>
            <a:ext cx="533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9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fade">
                                      <p:cBhvr>
                                        <p:cTn id="38" dur="500"/>
                                        <p:tgtEl>
                                          <p:spTgt spid="6">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fade">
                                      <p:cBhvr>
                                        <p:cTn id="41" dur="500"/>
                                        <p:tgtEl>
                                          <p:spTgt spid="6">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fade">
                                      <p:cBhvr>
                                        <p:cTn id="44"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5562600" cy="3714750"/>
          </a:xfrm>
        </p:spPr>
        <p:txBody>
          <a:bodyPr>
            <a:normAutofit/>
          </a:bodyPr>
          <a:lstStyle/>
          <a:p>
            <a:r>
              <a:rPr lang="en-US" sz="1600" dirty="0" smtClean="0"/>
              <a:t>They are brothers</a:t>
            </a:r>
          </a:p>
          <a:p>
            <a:pPr lvl="1"/>
            <a:r>
              <a:rPr lang="en-US" sz="1400" dirty="0" smtClean="0"/>
              <a:t>Not just sons of the same parents, but of the same mind</a:t>
            </a:r>
          </a:p>
          <a:p>
            <a:pPr lvl="1"/>
            <a:r>
              <a:rPr lang="en-US" sz="1400" dirty="0" smtClean="0"/>
              <a:t>Censured for destroying Canaanite city in Gen 34:30</a:t>
            </a:r>
          </a:p>
          <a:p>
            <a:r>
              <a:rPr lang="en-US" sz="1600" dirty="0" smtClean="0"/>
              <a:t>Their violence condemned</a:t>
            </a:r>
          </a:p>
          <a:p>
            <a:pPr lvl="1"/>
            <a:r>
              <a:rPr lang="en-US" sz="1400" dirty="0" smtClean="0"/>
              <a:t>Jacob disavowed their act doubly</a:t>
            </a:r>
          </a:p>
          <a:p>
            <a:pPr lvl="1"/>
            <a:r>
              <a:rPr lang="en-US" sz="1400" dirty="0" smtClean="0"/>
              <a:t>Done in anger and self-will, not righteous indignation</a:t>
            </a:r>
          </a:p>
          <a:p>
            <a:pPr lvl="1"/>
            <a:r>
              <a:rPr lang="en-US" sz="1400" dirty="0" smtClean="0"/>
              <a:t>Cursed their anger as “fierce” and “cruel”</a:t>
            </a:r>
          </a:p>
          <a:p>
            <a:r>
              <a:rPr lang="en-US" sz="1600" dirty="0" smtClean="0"/>
              <a:t>They will be “divided” and “scattered”</a:t>
            </a:r>
          </a:p>
          <a:p>
            <a:pPr lvl="1"/>
            <a:r>
              <a:rPr lang="en-US" sz="1400" dirty="0" smtClean="0"/>
              <a:t>Perhaps separation will be good for them?</a:t>
            </a:r>
          </a:p>
          <a:p>
            <a:r>
              <a:rPr lang="en-US" sz="1600" dirty="0" smtClean="0"/>
              <a:t>Later days</a:t>
            </a:r>
          </a:p>
          <a:p>
            <a:pPr lvl="1"/>
            <a:r>
              <a:rPr lang="en-US" sz="1400" dirty="0" smtClean="0"/>
              <a:t>Simeon’s inheritance was inside Judah, eventually absorbed</a:t>
            </a:r>
          </a:p>
          <a:p>
            <a:pPr lvl="1"/>
            <a:r>
              <a:rPr lang="en-US" sz="1400" dirty="0" smtClean="0"/>
              <a:t>Levites were redeemed in Ex 32, after the Golden Calf</a:t>
            </a:r>
          </a:p>
          <a:p>
            <a:pPr lvl="1"/>
            <a:r>
              <a:rPr lang="en-US" sz="1400" dirty="0" smtClean="0"/>
              <a:t>They were “scattered in Israel” as priests</a:t>
            </a:r>
            <a:endParaRPr lang="en-US" sz="1400" dirty="0"/>
          </a:p>
        </p:txBody>
      </p:sp>
      <p:sp>
        <p:nvSpPr>
          <p:cNvPr id="7" name="Title 6"/>
          <p:cNvSpPr>
            <a:spLocks noGrp="1"/>
          </p:cNvSpPr>
          <p:nvPr>
            <p:ph type="title"/>
          </p:nvPr>
        </p:nvSpPr>
        <p:spPr/>
        <p:txBody>
          <a:bodyPr/>
          <a:lstStyle/>
          <a:p>
            <a:r>
              <a:rPr lang="en-US" dirty="0" smtClean="0"/>
              <a:t>Simeon and Levi</a:t>
            </a:r>
            <a:endParaRPr lang="en-US" dirty="0"/>
          </a:p>
        </p:txBody>
      </p:sp>
      <p:pic>
        <p:nvPicPr>
          <p:cNvPr id="4" name="Picture 3"/>
          <p:cNvPicPr>
            <a:picLocks noChangeAspect="1"/>
          </p:cNvPicPr>
          <p:nvPr/>
        </p:nvPicPr>
        <p:blipFill>
          <a:blip r:embed="rId2"/>
          <a:stretch>
            <a:fillRect/>
          </a:stretch>
        </p:blipFill>
        <p:spPr>
          <a:xfrm>
            <a:off x="6082989" y="1177404"/>
            <a:ext cx="2603812" cy="3680346"/>
          </a:xfrm>
          <a:prstGeom prst="rect">
            <a:avLst/>
          </a:prstGeom>
        </p:spPr>
      </p:pic>
      <p:sp>
        <p:nvSpPr>
          <p:cNvPr id="5" name="Oval 4"/>
          <p:cNvSpPr/>
          <p:nvPr/>
        </p:nvSpPr>
        <p:spPr>
          <a:xfrm>
            <a:off x="6553200" y="3638550"/>
            <a:ext cx="838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367786" y="2038350"/>
            <a:ext cx="634084" cy="307777"/>
          </a:xfrm>
          <a:prstGeom prst="rect">
            <a:avLst/>
          </a:prstGeom>
          <a:noFill/>
        </p:spPr>
        <p:txBody>
          <a:bodyPr wrap="none" rtlCol="0">
            <a:spAutoFit/>
          </a:bodyPr>
          <a:lstStyle/>
          <a:p>
            <a:r>
              <a:rPr lang="en-US" sz="1400" dirty="0" smtClean="0">
                <a:solidFill>
                  <a:schemeClr val="bg2"/>
                </a:solidFill>
              </a:rPr>
              <a:t>Levi ?</a:t>
            </a:r>
            <a:endParaRPr lang="en-US" sz="1400" dirty="0">
              <a:solidFill>
                <a:schemeClr val="bg2"/>
              </a:solidFill>
            </a:endParaRPr>
          </a:p>
        </p:txBody>
      </p:sp>
      <p:sp>
        <p:nvSpPr>
          <p:cNvPr id="8" name="Oval 7"/>
          <p:cNvSpPr/>
          <p:nvPr/>
        </p:nvSpPr>
        <p:spPr>
          <a:xfrm>
            <a:off x="6307508" y="2041327"/>
            <a:ext cx="694362"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11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500"/>
                                        <p:tgtEl>
                                          <p:spTgt spid="6">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fade">
                                      <p:cBhvr>
                                        <p:cTn id="43" dur="500"/>
                                        <p:tgtEl>
                                          <p:spTgt spid="6">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animEffect transition="in" filter="fade">
                                      <p:cBhvr>
                                        <p:cTn id="46" dur="500"/>
                                        <p:tgtEl>
                                          <p:spTgt spid="6">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fade">
                                      <p:cBhvr>
                                        <p:cTn id="49"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7916"/>
            <a:ext cx="5562600" cy="3429000"/>
          </a:xfrm>
        </p:spPr>
        <p:txBody>
          <a:bodyPr>
            <a:noAutofit/>
          </a:bodyPr>
          <a:lstStyle/>
          <a:p>
            <a:r>
              <a:rPr lang="en-US" sz="1600" dirty="0" smtClean="0"/>
              <a:t>Words of strength and courage</a:t>
            </a:r>
            <a:endParaRPr lang="en-US" sz="1400" dirty="0" smtClean="0"/>
          </a:p>
          <a:p>
            <a:pPr lvl="1"/>
            <a:r>
              <a:rPr lang="en-US" sz="1400" dirty="0" smtClean="0"/>
              <a:t>Your brothers will praise you</a:t>
            </a:r>
          </a:p>
          <a:p>
            <a:pPr lvl="1"/>
            <a:r>
              <a:rPr lang="en-US" sz="1400" dirty="0" smtClean="0"/>
              <a:t>Your hand shall be on the neck of your enemies (overcoming)</a:t>
            </a:r>
          </a:p>
          <a:p>
            <a:pPr lvl="1"/>
            <a:r>
              <a:rPr lang="en-US" sz="1400" dirty="0" smtClean="0"/>
              <a:t>Your father’s children shall bow down</a:t>
            </a:r>
          </a:p>
          <a:p>
            <a:r>
              <a:rPr lang="en-US" sz="1600" dirty="0" smtClean="0"/>
              <a:t>Pictured as a young Lion</a:t>
            </a:r>
          </a:p>
          <a:p>
            <a:pPr lvl="1"/>
            <a:r>
              <a:rPr lang="en-US" sz="1400" dirty="0" smtClean="0"/>
              <a:t>Raising from a recent kill</a:t>
            </a:r>
          </a:p>
          <a:p>
            <a:pPr lvl="1"/>
            <a:r>
              <a:rPr lang="en-US" sz="1400" dirty="0" smtClean="0"/>
              <a:t>He lies down, and who shall rouse him?</a:t>
            </a:r>
          </a:p>
          <a:p>
            <a:r>
              <a:rPr lang="en-US" sz="1600" dirty="0" smtClean="0"/>
              <a:t>Pictured as a ruler</a:t>
            </a:r>
          </a:p>
          <a:p>
            <a:pPr lvl="1"/>
            <a:r>
              <a:rPr lang="en-US" sz="1400" dirty="0" smtClean="0"/>
              <a:t>The scepter shall not depart, nor a lawgiver (ruler’s </a:t>
            </a:r>
            <a:r>
              <a:rPr lang="en-US" sz="1400" dirty="0" err="1" smtClean="0"/>
              <a:t>saff</a:t>
            </a:r>
            <a:r>
              <a:rPr lang="en-US" sz="1400" dirty="0" smtClean="0"/>
              <a:t>)</a:t>
            </a:r>
          </a:p>
          <a:p>
            <a:pPr lvl="1"/>
            <a:r>
              <a:rPr lang="en-US" sz="1400" dirty="0" smtClean="0"/>
              <a:t>Until Shiloh comes (“man of rest”, or “giver of rest”)</a:t>
            </a:r>
            <a:endParaRPr lang="en-US" sz="1400" dirty="0" smtClean="0"/>
          </a:p>
          <a:p>
            <a:pPr lvl="1"/>
            <a:r>
              <a:rPr lang="en-US" sz="1400" dirty="0" smtClean="0"/>
              <a:t>Blessed with physical blessings in the land</a:t>
            </a:r>
          </a:p>
          <a:p>
            <a:r>
              <a:rPr lang="en-US" sz="1600" dirty="0" smtClean="0"/>
              <a:t>Later days</a:t>
            </a:r>
          </a:p>
          <a:p>
            <a:pPr lvl="1"/>
            <a:r>
              <a:rPr lang="en-US" sz="1400" dirty="0" smtClean="0"/>
              <a:t>Tribe of David, Solomon, and Jesus</a:t>
            </a:r>
          </a:p>
          <a:p>
            <a:pPr lvl="1"/>
            <a:r>
              <a:rPr lang="en-US" sz="1400" dirty="0" smtClean="0"/>
              <a:t>Faithful as a nation until the time of Christ</a:t>
            </a:r>
            <a:endParaRPr lang="en-US" sz="1400" dirty="0" smtClean="0"/>
          </a:p>
        </p:txBody>
      </p:sp>
      <p:sp>
        <p:nvSpPr>
          <p:cNvPr id="7" name="Title 6"/>
          <p:cNvSpPr>
            <a:spLocks noGrp="1"/>
          </p:cNvSpPr>
          <p:nvPr>
            <p:ph type="title"/>
          </p:nvPr>
        </p:nvSpPr>
        <p:spPr/>
        <p:txBody>
          <a:bodyPr/>
          <a:lstStyle/>
          <a:p>
            <a:r>
              <a:rPr lang="en-US" smtClean="0"/>
              <a:t>Judah</a:t>
            </a:r>
            <a:endParaRPr lang="en-US" dirty="0"/>
          </a:p>
        </p:txBody>
      </p:sp>
      <p:pic>
        <p:nvPicPr>
          <p:cNvPr id="4" name="Picture 3"/>
          <p:cNvPicPr>
            <a:picLocks noChangeAspect="1"/>
          </p:cNvPicPr>
          <p:nvPr/>
        </p:nvPicPr>
        <p:blipFill>
          <a:blip r:embed="rId2"/>
          <a:stretch>
            <a:fillRect/>
          </a:stretch>
        </p:blipFill>
        <p:spPr>
          <a:xfrm>
            <a:off x="6082989" y="1177404"/>
            <a:ext cx="2603812" cy="3680346"/>
          </a:xfrm>
          <a:prstGeom prst="rect">
            <a:avLst/>
          </a:prstGeom>
        </p:spPr>
      </p:pic>
      <p:sp>
        <p:nvSpPr>
          <p:cNvPr id="5" name="Oval 4"/>
          <p:cNvSpPr/>
          <p:nvPr/>
        </p:nvSpPr>
        <p:spPr>
          <a:xfrm>
            <a:off x="6082988" y="2952750"/>
            <a:ext cx="1765612"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srcRect l="61111"/>
          <a:stretch/>
        </p:blipFill>
        <p:spPr>
          <a:xfrm>
            <a:off x="7620000" y="106681"/>
            <a:ext cx="1409700" cy="1882956"/>
          </a:xfrm>
          <a:prstGeom prst="roundRect">
            <a:avLst/>
          </a:prstGeom>
          <a:effectLst>
            <a:softEdge rad="101600"/>
          </a:effectLst>
        </p:spPr>
      </p:pic>
    </p:spTree>
    <p:extLst>
      <p:ext uri="{BB962C8B-B14F-4D97-AF65-F5344CB8AC3E}">
        <p14:creationId xmlns:p14="http://schemas.microsoft.com/office/powerpoint/2010/main" val="176226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fade">
                                      <p:cBhvr>
                                        <p:cTn id="38" dur="500"/>
                                        <p:tgtEl>
                                          <p:spTgt spid="6">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fade">
                                      <p:cBhvr>
                                        <p:cTn id="41" dur="500"/>
                                        <p:tgtEl>
                                          <p:spTgt spid="6">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animEffect transition="in" filter="fade">
                                      <p:cBhvr>
                                        <p:cTn id="46" dur="500"/>
                                        <p:tgtEl>
                                          <p:spTgt spid="6">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fade">
                                      <p:cBhvr>
                                        <p:cTn id="49" dur="500"/>
                                        <p:tgtEl>
                                          <p:spTgt spid="6">
                                            <p:txEl>
                                              <p:pRg st="12" end="1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xEl>
                                              <p:pRg st="13" end="13"/>
                                            </p:txEl>
                                          </p:spTgt>
                                        </p:tgtEl>
                                        <p:attrNameLst>
                                          <p:attrName>style.visibility</p:attrName>
                                        </p:attrNameLst>
                                      </p:cBhvr>
                                      <p:to>
                                        <p:strVal val="visible"/>
                                      </p:to>
                                    </p:set>
                                    <p:animEffect transition="in" filter="fade">
                                      <p:cBhvr>
                                        <p:cTn id="52"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5181600" cy="3429000"/>
          </a:xfrm>
        </p:spPr>
        <p:txBody>
          <a:bodyPr>
            <a:normAutofit/>
          </a:bodyPr>
          <a:lstStyle/>
          <a:p>
            <a:r>
              <a:rPr lang="en-US" sz="1600" dirty="0" smtClean="0"/>
              <a:t>Zebulon shall Dwell by (or toward) the sea</a:t>
            </a:r>
          </a:p>
          <a:p>
            <a:pPr lvl="1"/>
            <a:r>
              <a:rPr lang="en-US" sz="1400" dirty="0" smtClean="0"/>
              <a:t>His name means “dwelling”</a:t>
            </a:r>
          </a:p>
          <a:p>
            <a:pPr lvl="1"/>
            <a:r>
              <a:rPr lang="en-US" sz="1400" dirty="0" smtClean="0"/>
              <a:t>Little is told except a future location</a:t>
            </a:r>
          </a:p>
          <a:p>
            <a:pPr lvl="1"/>
            <a:endParaRPr lang="en-US" sz="1400" dirty="0"/>
          </a:p>
          <a:p>
            <a:r>
              <a:rPr lang="en-US" sz="1600" dirty="0" err="1" smtClean="0"/>
              <a:t>Issacar</a:t>
            </a:r>
            <a:r>
              <a:rPr lang="en-US" sz="1600" dirty="0" smtClean="0"/>
              <a:t> is a strong donkey</a:t>
            </a:r>
          </a:p>
          <a:p>
            <a:pPr lvl="1"/>
            <a:r>
              <a:rPr lang="en-US" sz="1400" dirty="0" smtClean="0"/>
              <a:t>Strong toward burdens</a:t>
            </a:r>
          </a:p>
          <a:p>
            <a:pPr lvl="1"/>
            <a:r>
              <a:rPr lang="en-US" sz="1400" dirty="0" smtClean="0"/>
              <a:t>Not strong in initiative</a:t>
            </a:r>
            <a:endParaRPr lang="en-US" sz="1400" dirty="0"/>
          </a:p>
        </p:txBody>
      </p:sp>
      <p:sp>
        <p:nvSpPr>
          <p:cNvPr id="7" name="Title 6"/>
          <p:cNvSpPr>
            <a:spLocks noGrp="1"/>
          </p:cNvSpPr>
          <p:nvPr>
            <p:ph type="title"/>
          </p:nvPr>
        </p:nvSpPr>
        <p:spPr/>
        <p:txBody>
          <a:bodyPr/>
          <a:lstStyle/>
          <a:p>
            <a:r>
              <a:rPr lang="en-US" dirty="0" smtClean="0"/>
              <a:t>Zebulon and Issachar</a:t>
            </a:r>
            <a:endParaRPr lang="en-US" dirty="0"/>
          </a:p>
        </p:txBody>
      </p:sp>
      <p:pic>
        <p:nvPicPr>
          <p:cNvPr id="4" name="Picture 3"/>
          <p:cNvPicPr>
            <a:picLocks noChangeAspect="1"/>
          </p:cNvPicPr>
          <p:nvPr/>
        </p:nvPicPr>
        <p:blipFill>
          <a:blip r:embed="rId2"/>
          <a:stretch>
            <a:fillRect/>
          </a:stretch>
        </p:blipFill>
        <p:spPr>
          <a:xfrm>
            <a:off x="6082989" y="1177404"/>
            <a:ext cx="2603812" cy="3680346"/>
          </a:xfrm>
          <a:prstGeom prst="rect">
            <a:avLst/>
          </a:prstGeom>
        </p:spPr>
      </p:pic>
      <p:sp>
        <p:nvSpPr>
          <p:cNvPr id="5" name="Oval 4"/>
          <p:cNvSpPr/>
          <p:nvPr/>
        </p:nvSpPr>
        <p:spPr>
          <a:xfrm>
            <a:off x="7086600" y="1962150"/>
            <a:ext cx="838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33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199" y="1143000"/>
            <a:ext cx="5473389" cy="3429000"/>
          </a:xfrm>
        </p:spPr>
        <p:txBody>
          <a:bodyPr>
            <a:normAutofit/>
          </a:bodyPr>
          <a:lstStyle/>
          <a:p>
            <a:r>
              <a:rPr lang="en-US" sz="1600" dirty="0" smtClean="0"/>
              <a:t>Dan shall judge</a:t>
            </a:r>
          </a:p>
          <a:p>
            <a:pPr lvl="1"/>
            <a:r>
              <a:rPr lang="en-US" sz="1400" dirty="0" smtClean="0"/>
              <a:t>His name means “vindication” or “administer judgment”</a:t>
            </a:r>
          </a:p>
          <a:p>
            <a:pPr lvl="1"/>
            <a:r>
              <a:rPr lang="en-US" sz="1400" dirty="0" smtClean="0"/>
              <a:t>A serpent  or viper to those he opposes</a:t>
            </a:r>
          </a:p>
          <a:p>
            <a:r>
              <a:rPr lang="en-US" sz="1600" dirty="0" smtClean="0"/>
              <a:t>Later Days</a:t>
            </a:r>
          </a:p>
          <a:p>
            <a:pPr lvl="1"/>
            <a:r>
              <a:rPr lang="en-US" sz="1400" dirty="0" smtClean="0"/>
              <a:t>The mighty judge Samson was from Dan</a:t>
            </a:r>
          </a:p>
          <a:p>
            <a:pPr lvl="1"/>
            <a:endParaRPr lang="en-US" sz="1400" dirty="0"/>
          </a:p>
          <a:p>
            <a:r>
              <a:rPr lang="en-US" sz="1600" dirty="0" smtClean="0"/>
              <a:t>Gad Shall be trampled, but prevail</a:t>
            </a:r>
            <a:endParaRPr lang="en-US" sz="1600" dirty="0"/>
          </a:p>
        </p:txBody>
      </p:sp>
      <p:sp>
        <p:nvSpPr>
          <p:cNvPr id="7" name="Title 6"/>
          <p:cNvSpPr>
            <a:spLocks noGrp="1"/>
          </p:cNvSpPr>
          <p:nvPr>
            <p:ph type="title"/>
          </p:nvPr>
        </p:nvSpPr>
        <p:spPr/>
        <p:txBody>
          <a:bodyPr/>
          <a:lstStyle/>
          <a:p>
            <a:r>
              <a:rPr lang="en-US" dirty="0" smtClean="0"/>
              <a:t>Dan and Gad</a:t>
            </a:r>
            <a:endParaRPr lang="en-US" dirty="0"/>
          </a:p>
        </p:txBody>
      </p:sp>
      <p:pic>
        <p:nvPicPr>
          <p:cNvPr id="4" name="Picture 3"/>
          <p:cNvPicPr>
            <a:picLocks noChangeAspect="1"/>
          </p:cNvPicPr>
          <p:nvPr/>
        </p:nvPicPr>
        <p:blipFill>
          <a:blip r:embed="rId2"/>
          <a:stretch>
            <a:fillRect/>
          </a:stretch>
        </p:blipFill>
        <p:spPr>
          <a:xfrm>
            <a:off x="6082989" y="1177404"/>
            <a:ext cx="2603812" cy="3680346"/>
          </a:xfrm>
          <a:prstGeom prst="rect">
            <a:avLst/>
          </a:prstGeom>
        </p:spPr>
      </p:pic>
      <p:sp>
        <p:nvSpPr>
          <p:cNvPr id="5" name="Oval 4"/>
          <p:cNvSpPr/>
          <p:nvPr/>
        </p:nvSpPr>
        <p:spPr>
          <a:xfrm>
            <a:off x="7543800" y="2114550"/>
            <a:ext cx="8382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19899" y="2800350"/>
            <a:ext cx="571501"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44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Genesis Template</Template>
  <TotalTime>4330</TotalTime>
  <Words>1496</Words>
  <Application>Microsoft Office PowerPoint</Application>
  <PresentationFormat>On-screen Show (16:9)</PresentationFormat>
  <Paragraphs>207</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Constantia</vt:lpstr>
      <vt:lpstr>Euphemia</vt:lpstr>
      <vt:lpstr>Wingdings 2</vt:lpstr>
      <vt:lpstr>Genesis Template</vt:lpstr>
      <vt:lpstr>The book of  Genesis</vt:lpstr>
      <vt:lpstr>Class Schedule,  (Segment 1)</vt:lpstr>
      <vt:lpstr>Jacob Blesses Joseph’s Sons</vt:lpstr>
      <vt:lpstr>Jacob’s Blessings</vt:lpstr>
      <vt:lpstr>Reuben</vt:lpstr>
      <vt:lpstr>Simeon and Levi</vt:lpstr>
      <vt:lpstr>Judah</vt:lpstr>
      <vt:lpstr>Zebulon and Issachar</vt:lpstr>
      <vt:lpstr>Dan and Gad</vt:lpstr>
      <vt:lpstr>Asher and Naphtali</vt:lpstr>
      <vt:lpstr>Joseph</vt:lpstr>
      <vt:lpstr>Benjamin</vt:lpstr>
      <vt:lpstr>Conclusions</vt:lpstr>
      <vt:lpstr>Questions</vt:lpstr>
    </vt:vector>
  </TitlesOfParts>
  <Company>AGCO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dc:title>
  <dc:creator>Sam Freesmeyer</dc:creator>
  <cp:lastModifiedBy>Freesmeyer, Sam</cp:lastModifiedBy>
  <cp:revision>168</cp:revision>
  <cp:lastPrinted>2017-06-18T03:52:35Z</cp:lastPrinted>
  <dcterms:created xsi:type="dcterms:W3CDTF">2017-04-10T02:21:21Z</dcterms:created>
  <dcterms:modified xsi:type="dcterms:W3CDTF">2017-07-16T05:06:46Z</dcterms:modified>
</cp:coreProperties>
</file>