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53" r:id="rId2"/>
    <p:sldId id="262" r:id="rId3"/>
    <p:sldId id="269" r:id="rId4"/>
    <p:sldId id="315" r:id="rId5"/>
    <p:sldId id="316" r:id="rId6"/>
    <p:sldId id="270" r:id="rId7"/>
    <p:sldId id="277" r:id="rId8"/>
    <p:sldId id="318" r:id="rId9"/>
    <p:sldId id="319" r:id="rId10"/>
    <p:sldId id="320" r:id="rId11"/>
    <p:sldId id="281" r:id="rId12"/>
    <p:sldId id="321" r:id="rId13"/>
    <p:sldId id="322" r:id="rId14"/>
    <p:sldId id="323" r:id="rId15"/>
    <p:sldId id="271" r:id="rId16"/>
    <p:sldId id="324" r:id="rId17"/>
    <p:sldId id="325" r:id="rId18"/>
    <p:sldId id="326" r:id="rId19"/>
    <p:sldId id="327" r:id="rId20"/>
    <p:sldId id="289" r:id="rId21"/>
    <p:sldId id="328" r:id="rId22"/>
    <p:sldId id="272" r:id="rId23"/>
    <p:sldId id="329" r:id="rId24"/>
    <p:sldId id="330" r:id="rId25"/>
    <p:sldId id="331" r:id="rId26"/>
    <p:sldId id="294" r:id="rId27"/>
    <p:sldId id="333" r:id="rId28"/>
    <p:sldId id="273" r:id="rId29"/>
    <p:sldId id="334" r:id="rId30"/>
    <p:sldId id="335" r:id="rId31"/>
    <p:sldId id="337" r:id="rId32"/>
    <p:sldId id="336" r:id="rId33"/>
    <p:sldId id="339" r:id="rId34"/>
    <p:sldId id="340" r:id="rId35"/>
    <p:sldId id="302" r:id="rId36"/>
    <p:sldId id="341" r:id="rId37"/>
    <p:sldId id="342" r:id="rId38"/>
    <p:sldId id="343" r:id="rId39"/>
    <p:sldId id="274" r:id="rId40"/>
    <p:sldId id="306" r:id="rId41"/>
    <p:sldId id="344" r:id="rId42"/>
    <p:sldId id="346" r:id="rId43"/>
    <p:sldId id="345" r:id="rId44"/>
    <p:sldId id="309" r:id="rId45"/>
    <p:sldId id="347" r:id="rId46"/>
    <p:sldId id="348" r:id="rId47"/>
    <p:sldId id="349" r:id="rId48"/>
    <p:sldId id="350" r:id="rId49"/>
    <p:sldId id="351" r:id="rId50"/>
    <p:sldId id="352" r:id="rId5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BF0AE-EF3D-4729-AF34-CC3EDA07FE7F}" type="datetimeFigureOut">
              <a:rPr lang="en-US" smtClean="0"/>
              <a:t>8/12/2017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4EF31-359C-400B-A2F1-7CBE9CBA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40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3996D-4133-42D4-8F78-8DE2BDF5536F}" type="datetime1">
              <a:rPr lang="pt-BR" smtClean="0"/>
              <a:t>12/08/2017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B828F-A782-4E8B-9BDC-A1559A1E8585}" type="datetime1">
              <a:rPr lang="pt-BR" smtClean="0"/>
              <a:t>12/08/2017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A136D-A569-437C-916E-13196BC27622}" type="datetime1">
              <a:rPr lang="pt-BR" smtClean="0"/>
              <a:t>12/08/2017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FD9E-5286-43CB-B129-AC881E9B40C4}" type="datetime1">
              <a:rPr lang="pt-BR" smtClean="0"/>
              <a:t>12/08/2017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17D8-84CF-4976-9680-5FFB461BE5E3}" type="datetime1">
              <a:rPr lang="pt-BR" smtClean="0"/>
              <a:t>12/08/2017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B8C0-9C78-438A-AAF6-8FF61604189D}" type="datetime1">
              <a:rPr lang="pt-BR" smtClean="0"/>
              <a:t>12/08/2017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CDD8-0B74-411A-8A68-12027B34B6A4}" type="datetime1">
              <a:rPr lang="pt-BR" smtClean="0"/>
              <a:t>12/08/2017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189C-C4FE-4C03-AB6A-2406EECCAC2E}" type="datetime1">
              <a:rPr lang="pt-BR" smtClean="0"/>
              <a:t>12/08/2017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343E-36B8-4E1C-87B4-937C95D82FAA}" type="datetime1">
              <a:rPr lang="pt-BR" smtClean="0"/>
              <a:t>12/08/2017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3A66-64ED-4AA1-AAB3-7DC8F50DB5BF}" type="datetime1">
              <a:rPr lang="pt-BR" smtClean="0"/>
              <a:t>12/08/2017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82988-D958-4545-AEA3-C744D1FF9EA8}" type="datetime1">
              <a:rPr lang="pt-BR" smtClean="0"/>
              <a:t>12/08/2017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9E39A-F1C4-4FED-8A10-901F4E966B0A}" type="datetime1">
              <a:rPr lang="pt-BR" smtClean="0"/>
              <a:t>12/08/2017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2AA03-84FA-47E0-873F-D678DD9436A1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984E7-263B-47AB-9298-1150B2CB1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1</a:t>
            </a:fld>
            <a:endParaRPr lang="pt-BR"/>
          </a:p>
        </p:txBody>
      </p:sp>
      <p:sp>
        <p:nvSpPr>
          <p:cNvPr id="6" name="Retângulo 3">
            <a:extLst>
              <a:ext uri="{FF2B5EF4-FFF2-40B4-BE49-F238E27FC236}">
                <a16:creationId xmlns:a16="http://schemas.microsoft.com/office/drawing/2014/main" id="{8C3DB3D2-BB0A-46AC-A641-0D28B9E19B34}"/>
              </a:ext>
            </a:extLst>
          </p:cNvPr>
          <p:cNvSpPr/>
          <p:nvPr/>
        </p:nvSpPr>
        <p:spPr>
          <a:xfrm>
            <a:off x="0" y="2721564"/>
            <a:ext cx="9144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solidFill>
                  <a:schemeClr val="bg1"/>
                </a:solidFill>
                <a:latin typeface="Calibri" panose="020F0502020204030204" pitchFamily="34" charset="0"/>
              </a:rPr>
              <a:t>Genesis 2:1-3</a:t>
            </a:r>
          </a:p>
        </p:txBody>
      </p:sp>
    </p:spTree>
    <p:extLst>
      <p:ext uri="{BB962C8B-B14F-4D97-AF65-F5344CB8AC3E}">
        <p14:creationId xmlns:p14="http://schemas.microsoft.com/office/powerpoint/2010/main" val="1172581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ixaDeTexto 17">
            <a:extLst>
              <a:ext uri="{FF2B5EF4-FFF2-40B4-BE49-F238E27FC236}">
                <a16:creationId xmlns:a16="http://schemas.microsoft.com/office/drawing/2014/main" id="{805B47CE-A005-4E5E-BD28-9AA1AE937E86}"/>
              </a:ext>
            </a:extLst>
          </p:cNvPr>
          <p:cNvSpPr txBox="1"/>
          <p:nvPr/>
        </p:nvSpPr>
        <p:spPr>
          <a:xfrm>
            <a:off x="1043608" y="321297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latin typeface="Georgia" panose="02040502050405020303" pitchFamily="18" charset="0"/>
              </a:rPr>
              <a:t>There</a:t>
            </a:r>
            <a:r>
              <a:rPr lang="pt-BR" sz="2400" dirty="0">
                <a:latin typeface="Georgia" panose="02040502050405020303" pitchFamily="18" charset="0"/>
              </a:rPr>
              <a:t> are </a:t>
            </a:r>
            <a:r>
              <a:rPr lang="pt-BR" sz="2400" dirty="0" err="1">
                <a:latin typeface="Georgia" panose="02040502050405020303" pitchFamily="18" charset="0"/>
              </a:rPr>
              <a:t>two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reasons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plants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had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not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yet</a:t>
            </a:r>
            <a:r>
              <a:rPr lang="pt-BR" sz="2400" dirty="0">
                <a:latin typeface="Georgia" panose="02040502050405020303" pitchFamily="18" charset="0"/>
              </a:rPr>
              <a:t> “</a:t>
            </a:r>
            <a:r>
              <a:rPr lang="pt-BR" sz="2400" dirty="0" err="1">
                <a:latin typeface="Georgia" panose="02040502050405020303" pitchFamily="18" charset="0"/>
              </a:rPr>
              <a:t>sprouted</a:t>
            </a:r>
            <a:r>
              <a:rPr lang="pt-BR" sz="2400" dirty="0">
                <a:latin typeface="Georgia" panose="02040502050405020303" pitchFamily="18" charset="0"/>
              </a:rPr>
              <a:t>”:</a:t>
            </a:r>
          </a:p>
        </p:txBody>
      </p:sp>
      <p:sp>
        <p:nvSpPr>
          <p:cNvPr id="24" name="CaixaDeTexto 22">
            <a:extLst>
              <a:ext uri="{FF2B5EF4-FFF2-40B4-BE49-F238E27FC236}">
                <a16:creationId xmlns:a16="http://schemas.microsoft.com/office/drawing/2014/main" id="{53007AF5-0802-4499-937B-C2FF00E77D0B}"/>
              </a:ext>
            </a:extLst>
          </p:cNvPr>
          <p:cNvSpPr txBox="1"/>
          <p:nvPr/>
        </p:nvSpPr>
        <p:spPr>
          <a:xfrm>
            <a:off x="1440160" y="3615407"/>
            <a:ext cx="7524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had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not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yet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made</a:t>
            </a:r>
            <a:r>
              <a:rPr lang="pt-BR" sz="2400" dirty="0">
                <a:latin typeface="Georgia" panose="02040502050405020303" pitchFamily="18" charset="0"/>
              </a:rPr>
              <a:t> it </a:t>
            </a:r>
            <a:r>
              <a:rPr lang="pt-BR" sz="2400" dirty="0" err="1">
                <a:latin typeface="Georgia" panose="02040502050405020303" pitchFamily="18" charset="0"/>
              </a:rPr>
              <a:t>rain</a:t>
            </a:r>
            <a:r>
              <a:rPr lang="pt-BR" sz="2400" dirty="0">
                <a:latin typeface="Georgia" panose="02040502050405020303" pitchFamily="18" charset="0"/>
              </a:rPr>
              <a:t> (it </a:t>
            </a:r>
            <a:r>
              <a:rPr lang="pt-BR" sz="2400" dirty="0" err="1">
                <a:latin typeface="Georgia" panose="02040502050405020303" pitchFamily="18" charset="0"/>
              </a:rPr>
              <a:t>seems</a:t>
            </a:r>
            <a:r>
              <a:rPr lang="pt-BR" sz="2400" dirty="0">
                <a:latin typeface="Georgia" panose="02040502050405020303" pitchFamily="18" charset="0"/>
              </a:rPr>
              <a:t> it </a:t>
            </a:r>
            <a:r>
              <a:rPr lang="pt-BR" sz="2400" dirty="0" err="1">
                <a:latin typeface="Georgia" panose="02040502050405020303" pitchFamily="18" charset="0"/>
              </a:rPr>
              <a:t>only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rained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first</a:t>
            </a:r>
            <a:r>
              <a:rPr lang="pt-BR" sz="2400" dirty="0">
                <a:latin typeface="Georgia" panose="02040502050405020303" pitchFamily="18" charset="0"/>
              </a:rPr>
              <a:t> time in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flood</a:t>
            </a:r>
            <a:r>
              <a:rPr lang="pt-BR" sz="2400" dirty="0">
                <a:latin typeface="Georgia" panose="02040502050405020303" pitchFamily="18" charset="0"/>
              </a:rPr>
              <a:t>! </a:t>
            </a:r>
            <a:r>
              <a:rPr lang="pt-BR" sz="2400" i="1" dirty="0">
                <a:latin typeface="Georgia" panose="02040502050405020303" pitchFamily="18" charset="0"/>
              </a:rPr>
              <a:t>[</a:t>
            </a:r>
            <a:r>
              <a:rPr lang="pt-BR" sz="2400" i="1" dirty="0" err="1">
                <a:latin typeface="Georgia" panose="02040502050405020303" pitchFamily="18" charset="0"/>
              </a:rPr>
              <a:t>cp</a:t>
            </a:r>
            <a:r>
              <a:rPr lang="pt-BR" sz="2400" i="1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Gen</a:t>
            </a:r>
            <a:r>
              <a:rPr lang="pt-BR" sz="2400" i="1" dirty="0">
                <a:latin typeface="Georgia" panose="02040502050405020303" pitchFamily="18" charset="0"/>
              </a:rPr>
              <a:t> 6-7; </a:t>
            </a:r>
            <a:r>
              <a:rPr lang="pt-BR" sz="2400" i="1" dirty="0" err="1">
                <a:latin typeface="Georgia" panose="02040502050405020303" pitchFamily="18" charset="0"/>
              </a:rPr>
              <a:t>Heb</a:t>
            </a:r>
            <a:r>
              <a:rPr lang="pt-BR" sz="2400" i="1" dirty="0">
                <a:latin typeface="Georgia" panose="02040502050405020303" pitchFamily="18" charset="0"/>
              </a:rPr>
              <a:t> 11:7]</a:t>
            </a:r>
            <a:r>
              <a:rPr lang="pt-BR" sz="2400" dirty="0">
                <a:latin typeface="Georgia" panose="02040502050405020303" pitchFamily="18" charset="0"/>
              </a:rPr>
              <a:t>)</a:t>
            </a:r>
            <a:r>
              <a:rPr lang="en-US" sz="2400" i="1" dirty="0">
                <a:latin typeface="Georgia" panose="02040502050405020303" pitchFamily="18" charset="0"/>
              </a:rPr>
              <a:t> </a:t>
            </a:r>
            <a:endParaRPr lang="pt-BR" sz="2400" i="1" dirty="0">
              <a:latin typeface="Georgia" panose="02040502050405020303" pitchFamily="18" charset="0"/>
            </a:endParaRPr>
          </a:p>
        </p:txBody>
      </p:sp>
      <p:sp>
        <p:nvSpPr>
          <p:cNvPr id="26" name="CaixaDeTexto 24">
            <a:extLst>
              <a:ext uri="{FF2B5EF4-FFF2-40B4-BE49-F238E27FC236}">
                <a16:creationId xmlns:a16="http://schemas.microsoft.com/office/drawing/2014/main" id="{4DC6E48A-109E-480C-B92B-567C44AC4A14}"/>
              </a:ext>
            </a:extLst>
          </p:cNvPr>
          <p:cNvSpPr txBox="1"/>
          <p:nvPr/>
        </p:nvSpPr>
        <p:spPr>
          <a:xfrm>
            <a:off x="1431776" y="4398203"/>
            <a:ext cx="7532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Georgia" panose="02040502050405020303" pitchFamily="18" charset="0"/>
              </a:rPr>
              <a:t>God had not yet made man who could till the soil; God would create man with a purpose – a “partnership”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endParaRPr lang="pt-BR" sz="2400" dirty="0">
              <a:latin typeface="Georgia" panose="02040502050405020303" pitchFamily="18" charset="0"/>
            </a:endParaRPr>
          </a:p>
        </p:txBody>
      </p:sp>
      <p:sp>
        <p:nvSpPr>
          <p:cNvPr id="29" name="CaixaDeTexto 26">
            <a:extLst>
              <a:ext uri="{FF2B5EF4-FFF2-40B4-BE49-F238E27FC236}">
                <a16:creationId xmlns:a16="http://schemas.microsoft.com/office/drawing/2014/main" id="{9181F92D-EDFA-41A5-B323-3A8D45FA38EF}"/>
              </a:ext>
            </a:extLst>
          </p:cNvPr>
          <p:cNvSpPr txBox="1"/>
          <p:nvPr/>
        </p:nvSpPr>
        <p:spPr>
          <a:xfrm>
            <a:off x="1051992" y="368741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❶</a:t>
            </a:r>
          </a:p>
        </p:txBody>
      </p:sp>
      <p:sp>
        <p:nvSpPr>
          <p:cNvPr id="30" name="CaixaDeTexto 27">
            <a:extLst>
              <a:ext uri="{FF2B5EF4-FFF2-40B4-BE49-F238E27FC236}">
                <a16:creationId xmlns:a16="http://schemas.microsoft.com/office/drawing/2014/main" id="{AB5EFD9F-0A7E-44AB-BF43-D61062822354}"/>
              </a:ext>
            </a:extLst>
          </p:cNvPr>
          <p:cNvSpPr txBox="1"/>
          <p:nvPr/>
        </p:nvSpPr>
        <p:spPr>
          <a:xfrm>
            <a:off x="1043608" y="447021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❷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51520" y="548680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Georgia" panose="02040502050405020303" pitchFamily="18" charset="0"/>
              </a:rPr>
              <a:t>“</a:t>
            </a:r>
            <a:r>
              <a:rPr lang="pt-BR" sz="2400" dirty="0" err="1">
                <a:latin typeface="Georgia" panose="02040502050405020303" pitchFamily="18" charset="0"/>
              </a:rPr>
              <a:t>This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history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heavens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earth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when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were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created</a:t>
            </a:r>
            <a:r>
              <a:rPr lang="pt-BR" sz="2400" dirty="0">
                <a:latin typeface="Georgia" panose="02040502050405020303" pitchFamily="18" charset="0"/>
              </a:rPr>
              <a:t>, in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day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Lord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made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earth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heavens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before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plant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field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was</a:t>
            </a:r>
            <a:r>
              <a:rPr lang="pt-BR" sz="2400" dirty="0">
                <a:latin typeface="Georgia" panose="02040502050405020303" pitchFamily="18" charset="0"/>
              </a:rPr>
              <a:t> in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earth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before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herb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field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had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grown</a:t>
            </a:r>
            <a:r>
              <a:rPr lang="pt-BR" sz="2400" dirty="0">
                <a:latin typeface="Georgia" panose="02040502050405020303" pitchFamily="18" charset="0"/>
              </a:rPr>
              <a:t>. For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Lord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had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not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caused</a:t>
            </a:r>
            <a:r>
              <a:rPr lang="pt-BR" sz="2400" dirty="0">
                <a:latin typeface="Georgia" panose="02040502050405020303" pitchFamily="18" charset="0"/>
              </a:rPr>
              <a:t> it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rain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earth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there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was</a:t>
            </a:r>
            <a:r>
              <a:rPr lang="pt-BR" sz="2400" dirty="0">
                <a:latin typeface="Georgia" panose="02040502050405020303" pitchFamily="18" charset="0"/>
              </a:rPr>
              <a:t> no </a:t>
            </a:r>
            <a:r>
              <a:rPr lang="pt-BR" sz="2400" dirty="0" err="1">
                <a:latin typeface="Georgia" panose="02040502050405020303" pitchFamily="18" charset="0"/>
              </a:rPr>
              <a:t>man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till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ground</a:t>
            </a:r>
            <a:r>
              <a:rPr lang="pt-BR" sz="2400" dirty="0">
                <a:latin typeface="Georgia" panose="02040502050405020303" pitchFamily="18" charset="0"/>
              </a:rPr>
              <a:t>; </a:t>
            </a:r>
            <a:r>
              <a:rPr lang="pt-BR" sz="2400" dirty="0" err="1">
                <a:latin typeface="Georgia" panose="02040502050405020303" pitchFamily="18" charset="0"/>
              </a:rPr>
              <a:t>but</a:t>
            </a:r>
            <a:r>
              <a:rPr lang="pt-BR" sz="2400" dirty="0">
                <a:latin typeface="Georgia" panose="02040502050405020303" pitchFamily="18" charset="0"/>
              </a:rPr>
              <a:t> a </a:t>
            </a:r>
            <a:r>
              <a:rPr lang="pt-BR" sz="2400" dirty="0" err="1">
                <a:latin typeface="Georgia" panose="02040502050405020303" pitchFamily="18" charset="0"/>
              </a:rPr>
              <a:t>mist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went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up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from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earth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watered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whole</a:t>
            </a:r>
            <a:r>
              <a:rPr lang="pt-BR" sz="2400" dirty="0">
                <a:latin typeface="Georgia" panose="02040502050405020303" pitchFamily="18" charset="0"/>
              </a:rPr>
              <a:t> face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ground</a:t>
            </a:r>
            <a:r>
              <a:rPr lang="pt-BR" sz="2400" dirty="0">
                <a:latin typeface="Georgia" panose="02040502050405020303" pitchFamily="18" charset="0"/>
              </a:rPr>
              <a:t>.” [2:4-6]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469031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Genesis 2: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“The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Nature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Man”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2:4-7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http://www.cultivarsalud.com/wp-content/uploads/2014/08/Hands_of_God_and_A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80831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lipse 16"/>
          <p:cNvSpPr/>
          <p:nvPr/>
        </p:nvSpPr>
        <p:spPr>
          <a:xfrm>
            <a:off x="251520" y="2347514"/>
            <a:ext cx="8424936" cy="9374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de cantos arredondados 16"/>
          <p:cNvSpPr/>
          <p:nvPr/>
        </p:nvSpPr>
        <p:spPr>
          <a:xfrm>
            <a:off x="0" y="3645023"/>
            <a:ext cx="7020272" cy="163237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God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Himself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waters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plants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without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rain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!)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and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creates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man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giving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him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work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of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providing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for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their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future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cultivation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this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will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be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one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aspect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of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man’s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“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dominion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”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of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earth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, in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likeness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of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God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...</a:t>
            </a:r>
          </a:p>
        </p:txBody>
      </p:sp>
      <p:sp>
        <p:nvSpPr>
          <p:cNvPr id="21" name="Seta para cima 1"/>
          <p:cNvSpPr/>
          <p:nvPr/>
        </p:nvSpPr>
        <p:spPr>
          <a:xfrm>
            <a:off x="1115616" y="3177550"/>
            <a:ext cx="864096" cy="55014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cima 18"/>
          <p:cNvSpPr/>
          <p:nvPr/>
        </p:nvSpPr>
        <p:spPr>
          <a:xfrm>
            <a:off x="4499992" y="3212976"/>
            <a:ext cx="864096" cy="54864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5C0C61-B437-4080-90C2-FFE779B18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4492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469031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Genesis 2: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“The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Nature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Man”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2:4-7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51520" y="54868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Georgia" panose="02040502050405020303" pitchFamily="18" charset="0"/>
              </a:rPr>
              <a:t>“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Lord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formed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dust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ground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breathed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into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nostrils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breath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life</a:t>
            </a:r>
            <a:r>
              <a:rPr lang="pt-BR" sz="2400" dirty="0">
                <a:latin typeface="Georgia" panose="02040502050405020303" pitchFamily="18" charset="0"/>
              </a:rPr>
              <a:t>;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became</a:t>
            </a:r>
            <a:r>
              <a:rPr lang="pt-BR" sz="2400" dirty="0">
                <a:latin typeface="Georgia" panose="02040502050405020303" pitchFamily="18" charset="0"/>
              </a:rPr>
              <a:t> a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living </a:t>
            </a:r>
            <a:r>
              <a:rPr lang="pt-BR" sz="2400" dirty="0" err="1">
                <a:latin typeface="Georgia" panose="02040502050405020303" pitchFamily="18" charset="0"/>
              </a:rPr>
              <a:t>being</a:t>
            </a:r>
            <a:r>
              <a:rPr lang="pt-BR" sz="2400" dirty="0">
                <a:latin typeface="Georgia" panose="02040502050405020303" pitchFamily="18" charset="0"/>
              </a:rPr>
              <a:t>.” [2:7]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043608" y="2060848"/>
            <a:ext cx="8031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latin typeface="Georgia" panose="02040502050405020303" pitchFamily="18" charset="0"/>
              </a:rPr>
              <a:t>With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rest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creation</a:t>
            </a:r>
            <a:r>
              <a:rPr lang="pt-BR" sz="2400" dirty="0">
                <a:latin typeface="Georgia" panose="02040502050405020303" pitchFamily="18" charset="0"/>
              </a:rPr>
              <a:t>, “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said</a:t>
            </a:r>
            <a:r>
              <a:rPr lang="pt-BR" sz="2400" dirty="0">
                <a:latin typeface="Georgia" panose="02040502050405020303" pitchFamily="18" charset="0"/>
              </a:rPr>
              <a:t>” “...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it </a:t>
            </a:r>
            <a:r>
              <a:rPr lang="pt-BR" sz="2400" dirty="0" err="1">
                <a:latin typeface="Georgia" panose="02040502050405020303" pitchFamily="18" charset="0"/>
              </a:rPr>
              <a:t>was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so</a:t>
            </a:r>
            <a:r>
              <a:rPr lang="pt-BR" sz="2400" dirty="0">
                <a:latin typeface="Georgia" panose="02040502050405020303" pitchFamily="18" charset="0"/>
              </a:rPr>
              <a:t>”:</a:t>
            </a:r>
          </a:p>
          <a:p>
            <a:r>
              <a:rPr lang="pt-BR" sz="2400" dirty="0" err="1">
                <a:latin typeface="Georgia" panose="02040502050405020303" pitchFamily="18" charset="0"/>
              </a:rPr>
              <a:t>but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with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man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consulted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with</a:t>
            </a:r>
            <a:r>
              <a:rPr lang="pt-BR" sz="2400" dirty="0">
                <a:latin typeface="Georgia" panose="02040502050405020303" pitchFamily="18" charset="0"/>
              </a:rPr>
              <a:t> Jesus (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Holy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Spirit</a:t>
            </a:r>
            <a:r>
              <a:rPr lang="en-US" sz="2400" dirty="0">
                <a:latin typeface="Georgia" panose="02040502050405020303" pitchFamily="18" charset="0"/>
              </a:rPr>
              <a:t>?</a:t>
            </a:r>
            <a:r>
              <a:rPr lang="pt-BR" sz="2400" dirty="0">
                <a:latin typeface="Georgia" panose="02040502050405020303" pitchFamily="18" charset="0"/>
              </a:rPr>
              <a:t>)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then</a:t>
            </a:r>
            <a:r>
              <a:rPr lang="pt-BR" sz="2400" dirty="0">
                <a:latin typeface="Georgia" panose="02040502050405020303" pitchFamily="18" charset="0"/>
              </a:rPr>
              <a:t> “</a:t>
            </a:r>
            <a:r>
              <a:rPr lang="pt-BR" sz="2400" b="1" i="1" dirty="0" err="1">
                <a:latin typeface="Georgia" panose="02040502050405020303" pitchFamily="18" charset="0"/>
              </a:rPr>
              <a:t>formed</a:t>
            </a:r>
            <a:r>
              <a:rPr lang="pt-BR" sz="2400" dirty="0">
                <a:latin typeface="Georgia" panose="02040502050405020303" pitchFamily="18" charset="0"/>
              </a:rPr>
              <a:t>” man...</a:t>
            </a:r>
          </a:p>
        </p:txBody>
      </p:sp>
      <p:sp>
        <p:nvSpPr>
          <p:cNvPr id="16" name="Elipse 15"/>
          <p:cNvSpPr/>
          <p:nvPr/>
        </p:nvSpPr>
        <p:spPr>
          <a:xfrm>
            <a:off x="107504" y="537018"/>
            <a:ext cx="4752528" cy="5157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1187624" y="3236783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err="1">
                <a:latin typeface="Georgia" panose="02040502050405020303" pitchFamily="18" charset="0"/>
              </a:rPr>
              <a:t>This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verb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describes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more </a:t>
            </a:r>
            <a:r>
              <a:rPr lang="pt-BR" sz="2400" dirty="0" err="1">
                <a:latin typeface="Georgia" panose="02040502050405020303" pitchFamily="18" charset="0"/>
              </a:rPr>
              <a:t>intimate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process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which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LORD </a:t>
            </a:r>
            <a:r>
              <a:rPr lang="pt-BR" sz="2400" dirty="0" err="1">
                <a:latin typeface="Georgia" panose="02040502050405020303" pitchFamily="18" charset="0"/>
              </a:rPr>
              <a:t>personally</a:t>
            </a:r>
            <a:r>
              <a:rPr lang="pt-BR" sz="2400" dirty="0">
                <a:latin typeface="Georgia" panose="02040502050405020303" pitchFamily="18" charset="0"/>
              </a:rPr>
              <a:t> “</a:t>
            </a:r>
            <a:r>
              <a:rPr lang="pt-BR" sz="2400" dirty="0" err="1">
                <a:latin typeface="Georgia" panose="02040502050405020303" pitchFamily="18" charset="0"/>
              </a:rPr>
              <a:t>designed</a:t>
            </a:r>
            <a:r>
              <a:rPr lang="pt-BR" sz="2400" dirty="0">
                <a:latin typeface="Georgia" panose="02040502050405020303" pitchFamily="18" charset="0"/>
              </a:rPr>
              <a:t>” His </a:t>
            </a:r>
            <a:r>
              <a:rPr lang="pt-BR" sz="2400" dirty="0" err="1">
                <a:latin typeface="Georgia" panose="02040502050405020303" pitchFamily="18" charset="0"/>
              </a:rPr>
              <a:t>creation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with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care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precision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would</a:t>
            </a:r>
            <a:r>
              <a:rPr lang="pt-BR" sz="2400" dirty="0">
                <a:latin typeface="Georgia" panose="02040502050405020303" pitchFamily="18" charset="0"/>
              </a:rPr>
              <a:t> come out </a:t>
            </a:r>
            <a:r>
              <a:rPr lang="pt-BR" sz="2400" dirty="0" err="1">
                <a:latin typeface="Georgia" panose="02040502050405020303" pitchFamily="18" charset="0"/>
              </a:rPr>
              <a:t>exactly</a:t>
            </a:r>
            <a:r>
              <a:rPr lang="pt-BR" sz="2400" dirty="0">
                <a:latin typeface="Georgia" panose="02040502050405020303" pitchFamily="18" charset="0"/>
              </a:rPr>
              <a:t> as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in His </a:t>
            </a:r>
            <a:r>
              <a:rPr lang="pt-BR" sz="2400" dirty="0" err="1">
                <a:latin typeface="Georgia" panose="02040502050405020303" pitchFamily="18" charset="0"/>
              </a:rPr>
              <a:t>perfection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determined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endParaRPr lang="pt-BR" sz="2400" i="1" dirty="0">
              <a:latin typeface="Georgia" panose="02040502050405020303" pitchFamily="18" charset="0"/>
            </a:endParaRPr>
          </a:p>
        </p:txBody>
      </p:sp>
      <p:pic>
        <p:nvPicPr>
          <p:cNvPr id="10" name="Picture 4" descr="http://www.cultivarsalud.com/wp-content/uploads/2014/08/Hands_of_God_and_A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80831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eta para baixo 17"/>
          <p:cNvSpPr/>
          <p:nvPr/>
        </p:nvSpPr>
        <p:spPr>
          <a:xfrm>
            <a:off x="1532099" y="1052736"/>
            <a:ext cx="392186" cy="105283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C49BB5-AB4E-4733-A47E-14313C008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0922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6" grpId="0" animBg="1"/>
      <p:bldP spid="21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469031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Genesis 2: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“The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Nature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Man”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2:4-7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51520" y="54868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Georgia" panose="02040502050405020303" pitchFamily="18" charset="0"/>
              </a:rPr>
              <a:t>“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Lord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formed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dust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ground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breathed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into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nostrils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breath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life</a:t>
            </a:r>
            <a:r>
              <a:rPr lang="pt-BR" sz="2400" dirty="0">
                <a:latin typeface="Georgia" panose="02040502050405020303" pitchFamily="18" charset="0"/>
              </a:rPr>
              <a:t>;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became</a:t>
            </a:r>
            <a:r>
              <a:rPr lang="pt-BR" sz="2400" dirty="0">
                <a:latin typeface="Georgia" panose="02040502050405020303" pitchFamily="18" charset="0"/>
              </a:rPr>
              <a:t> a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living </a:t>
            </a:r>
            <a:r>
              <a:rPr lang="pt-BR" sz="2400" dirty="0" err="1">
                <a:latin typeface="Georgia" panose="02040502050405020303" pitchFamily="18" charset="0"/>
              </a:rPr>
              <a:t>being</a:t>
            </a:r>
            <a:r>
              <a:rPr lang="pt-BR" sz="2400" dirty="0">
                <a:latin typeface="Georgia" panose="02040502050405020303" pitchFamily="18" charset="0"/>
              </a:rPr>
              <a:t>.” [2:7]</a:t>
            </a:r>
          </a:p>
        </p:txBody>
      </p:sp>
      <p:pic>
        <p:nvPicPr>
          <p:cNvPr id="10" name="Picture 4" descr="http://www.cultivarsalud.com/wp-content/uploads/2014/08/Hands_of_God_and_A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80831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angelsdemonsandlithium.files.wordpress.com/2010/12/potterhand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45963"/>
            <a:ext cx="2061914" cy="1864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2555776" y="1844824"/>
            <a:ext cx="6472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latin typeface="Georgia" panose="02040502050405020303" pitchFamily="18" charset="0"/>
              </a:rPr>
              <a:t>From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basest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dirtiest</a:t>
            </a:r>
            <a:r>
              <a:rPr lang="pt-BR" sz="2400" dirty="0">
                <a:latin typeface="Georgia" panose="02040502050405020303" pitchFamily="18" charset="0"/>
              </a:rPr>
              <a:t> material </a:t>
            </a:r>
            <a:r>
              <a:rPr lang="pt-BR" sz="2400" dirty="0" err="1">
                <a:latin typeface="Georgia" panose="02040502050405020303" pitchFamily="18" charset="0"/>
              </a:rPr>
              <a:t>on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earth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shaped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formed</a:t>
            </a:r>
            <a:r>
              <a:rPr lang="pt-BR" sz="2400" dirty="0">
                <a:latin typeface="Georgia" panose="02040502050405020303" pitchFamily="18" charset="0"/>
              </a:rPr>
              <a:t> His man... </a:t>
            </a:r>
          </a:p>
        </p:txBody>
      </p:sp>
      <p:sp>
        <p:nvSpPr>
          <p:cNvPr id="15" name="Elipse 14"/>
          <p:cNvSpPr/>
          <p:nvPr/>
        </p:nvSpPr>
        <p:spPr>
          <a:xfrm>
            <a:off x="4860032" y="537018"/>
            <a:ext cx="3312368" cy="5157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baixo 16"/>
          <p:cNvSpPr/>
          <p:nvPr/>
        </p:nvSpPr>
        <p:spPr>
          <a:xfrm rot="3140738">
            <a:off x="4074206" y="507793"/>
            <a:ext cx="392186" cy="165382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107504" y="2772217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Georgia" panose="02040502050405020303" pitchFamily="18" charset="0"/>
              </a:rPr>
              <a:t>“</a:t>
            </a:r>
            <a:r>
              <a:rPr lang="pt-BR" sz="1600" dirty="0" err="1">
                <a:latin typeface="Georgia" panose="02040502050405020303" pitchFamily="18" charset="0"/>
              </a:rPr>
              <a:t>we</a:t>
            </a:r>
            <a:r>
              <a:rPr lang="pt-BR" sz="1600" dirty="0">
                <a:latin typeface="Georgia" panose="02040502050405020303" pitchFamily="18" charset="0"/>
              </a:rPr>
              <a:t> are </a:t>
            </a:r>
            <a:r>
              <a:rPr lang="pt-BR" sz="1600" dirty="0" err="1">
                <a:latin typeface="Georgia" panose="02040502050405020303" pitchFamily="18" charset="0"/>
              </a:rPr>
              <a:t>the</a:t>
            </a:r>
            <a:r>
              <a:rPr lang="pt-BR" sz="1600" dirty="0">
                <a:latin typeface="Georgia" panose="02040502050405020303" pitchFamily="18" charset="0"/>
              </a:rPr>
              <a:t> </a:t>
            </a:r>
            <a:r>
              <a:rPr lang="pt-BR" sz="1600" dirty="0" err="1">
                <a:latin typeface="Georgia" panose="02040502050405020303" pitchFamily="18" charset="0"/>
              </a:rPr>
              <a:t>clay</a:t>
            </a:r>
            <a:r>
              <a:rPr lang="pt-BR" sz="1600" dirty="0">
                <a:latin typeface="Georgia" panose="02040502050405020303" pitchFamily="18" charset="0"/>
              </a:rPr>
              <a:t>, </a:t>
            </a:r>
            <a:r>
              <a:rPr lang="pt-BR" sz="1600" dirty="0" err="1">
                <a:latin typeface="Georgia" panose="02040502050405020303" pitchFamily="18" charset="0"/>
              </a:rPr>
              <a:t>and</a:t>
            </a:r>
            <a:r>
              <a:rPr lang="pt-BR" sz="1600" dirty="0">
                <a:latin typeface="Georgia" panose="02040502050405020303" pitchFamily="18" charset="0"/>
              </a:rPr>
              <a:t> </a:t>
            </a:r>
            <a:r>
              <a:rPr lang="pt-BR" sz="1600" dirty="0" err="1">
                <a:latin typeface="Georgia" panose="02040502050405020303" pitchFamily="18" charset="0"/>
              </a:rPr>
              <a:t>You</a:t>
            </a:r>
            <a:r>
              <a:rPr lang="pt-BR" sz="1600" dirty="0">
                <a:latin typeface="Georgia" panose="02040502050405020303" pitchFamily="18" charset="0"/>
              </a:rPr>
              <a:t> </a:t>
            </a:r>
            <a:r>
              <a:rPr lang="pt-BR" sz="1600" dirty="0" err="1">
                <a:latin typeface="Georgia" panose="02040502050405020303" pitchFamily="18" charset="0"/>
              </a:rPr>
              <a:t>our</a:t>
            </a:r>
            <a:r>
              <a:rPr lang="pt-BR" sz="1600" dirty="0">
                <a:latin typeface="Georgia" panose="02040502050405020303" pitchFamily="18" charset="0"/>
              </a:rPr>
              <a:t> </a:t>
            </a:r>
            <a:r>
              <a:rPr lang="pt-BR" sz="1600" dirty="0" err="1">
                <a:latin typeface="Georgia" panose="02040502050405020303" pitchFamily="18" charset="0"/>
              </a:rPr>
              <a:t>potter</a:t>
            </a:r>
            <a:r>
              <a:rPr lang="pt-BR" sz="1600" dirty="0">
                <a:latin typeface="Georgia" panose="02040502050405020303" pitchFamily="18" charset="0"/>
              </a:rPr>
              <a:t>.” [</a:t>
            </a:r>
            <a:r>
              <a:rPr lang="pt-BR" sz="1600" dirty="0" err="1">
                <a:latin typeface="Georgia" panose="02040502050405020303" pitchFamily="18" charset="0"/>
              </a:rPr>
              <a:t>Is</a:t>
            </a:r>
            <a:r>
              <a:rPr lang="pt-BR" sz="1600" dirty="0">
                <a:latin typeface="Georgia" panose="02040502050405020303" pitchFamily="18" charset="0"/>
              </a:rPr>
              <a:t> 64:8]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4B3036-83DC-44C7-AB39-CEF681523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485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7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469031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Genesis 2: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“The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Nature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Man”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2:4-7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51520" y="54868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Georgia" panose="02040502050405020303" pitchFamily="18" charset="0"/>
              </a:rPr>
              <a:t>“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Lord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formed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dust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ground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breathed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into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nostrils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breath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life</a:t>
            </a:r>
            <a:r>
              <a:rPr lang="pt-BR" sz="2400" dirty="0">
                <a:latin typeface="Georgia" panose="02040502050405020303" pitchFamily="18" charset="0"/>
              </a:rPr>
              <a:t>;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became</a:t>
            </a:r>
            <a:r>
              <a:rPr lang="pt-BR" sz="2400" dirty="0">
                <a:latin typeface="Georgia" panose="02040502050405020303" pitchFamily="18" charset="0"/>
              </a:rPr>
              <a:t> a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living </a:t>
            </a:r>
            <a:r>
              <a:rPr lang="pt-BR" sz="2400" dirty="0" err="1">
                <a:latin typeface="Georgia" panose="02040502050405020303" pitchFamily="18" charset="0"/>
              </a:rPr>
              <a:t>being</a:t>
            </a:r>
            <a:r>
              <a:rPr lang="pt-BR" sz="2400" dirty="0">
                <a:latin typeface="Georgia" panose="02040502050405020303" pitchFamily="18" charset="0"/>
              </a:rPr>
              <a:t>.” [2:7]</a:t>
            </a:r>
          </a:p>
        </p:txBody>
      </p:sp>
      <p:pic>
        <p:nvPicPr>
          <p:cNvPr id="10" name="Picture 4" descr="http://www.cultivarsalud.com/wp-content/uploads/2014/08/Hands_of_God_and_A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80831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angelsdemonsandlithium.files.wordpress.com/2010/12/potterhand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45963"/>
            <a:ext cx="2061914" cy="1864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2555776" y="1844824"/>
            <a:ext cx="6472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latin typeface="Georgia" panose="02040502050405020303" pitchFamily="18" charset="0"/>
              </a:rPr>
              <a:t>From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basest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dirtiest</a:t>
            </a:r>
            <a:r>
              <a:rPr lang="pt-BR" sz="2400" dirty="0">
                <a:latin typeface="Georgia" panose="02040502050405020303" pitchFamily="18" charset="0"/>
              </a:rPr>
              <a:t> material </a:t>
            </a:r>
            <a:r>
              <a:rPr lang="pt-BR" sz="2400" dirty="0" err="1">
                <a:latin typeface="Georgia" panose="02040502050405020303" pitchFamily="18" charset="0"/>
              </a:rPr>
              <a:t>on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earth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shaped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formed</a:t>
            </a:r>
            <a:r>
              <a:rPr lang="pt-BR" sz="2400" dirty="0">
                <a:latin typeface="Georgia" panose="02040502050405020303" pitchFamily="18" charset="0"/>
              </a:rPr>
              <a:t> His man... </a:t>
            </a:r>
          </a:p>
        </p:txBody>
      </p:sp>
      <p:sp>
        <p:nvSpPr>
          <p:cNvPr id="15" name="Elipse 14"/>
          <p:cNvSpPr/>
          <p:nvPr/>
        </p:nvSpPr>
        <p:spPr>
          <a:xfrm>
            <a:off x="4860032" y="537018"/>
            <a:ext cx="3312368" cy="5157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107504" y="2772217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Georgia" panose="02040502050405020303" pitchFamily="18" charset="0"/>
              </a:rPr>
              <a:t>“</a:t>
            </a:r>
            <a:r>
              <a:rPr lang="pt-BR" sz="1600" dirty="0" err="1">
                <a:latin typeface="Georgia" panose="02040502050405020303" pitchFamily="18" charset="0"/>
              </a:rPr>
              <a:t>we</a:t>
            </a:r>
            <a:r>
              <a:rPr lang="pt-BR" sz="1600" dirty="0">
                <a:latin typeface="Georgia" panose="02040502050405020303" pitchFamily="18" charset="0"/>
              </a:rPr>
              <a:t> are </a:t>
            </a:r>
            <a:r>
              <a:rPr lang="pt-BR" sz="1600" dirty="0" err="1">
                <a:latin typeface="Georgia" panose="02040502050405020303" pitchFamily="18" charset="0"/>
              </a:rPr>
              <a:t>the</a:t>
            </a:r>
            <a:r>
              <a:rPr lang="pt-BR" sz="1600" dirty="0">
                <a:latin typeface="Georgia" panose="02040502050405020303" pitchFamily="18" charset="0"/>
              </a:rPr>
              <a:t> </a:t>
            </a:r>
            <a:r>
              <a:rPr lang="pt-BR" sz="1600" dirty="0" err="1">
                <a:latin typeface="Georgia" panose="02040502050405020303" pitchFamily="18" charset="0"/>
              </a:rPr>
              <a:t>clay</a:t>
            </a:r>
            <a:r>
              <a:rPr lang="pt-BR" sz="1600" dirty="0">
                <a:latin typeface="Georgia" panose="02040502050405020303" pitchFamily="18" charset="0"/>
              </a:rPr>
              <a:t>, </a:t>
            </a:r>
            <a:r>
              <a:rPr lang="pt-BR" sz="1600" dirty="0" err="1">
                <a:latin typeface="Georgia" panose="02040502050405020303" pitchFamily="18" charset="0"/>
              </a:rPr>
              <a:t>and</a:t>
            </a:r>
            <a:r>
              <a:rPr lang="pt-BR" sz="1600" dirty="0">
                <a:latin typeface="Georgia" panose="02040502050405020303" pitchFamily="18" charset="0"/>
              </a:rPr>
              <a:t> </a:t>
            </a:r>
            <a:r>
              <a:rPr lang="pt-BR" sz="1600" dirty="0" err="1">
                <a:latin typeface="Georgia" panose="02040502050405020303" pitchFamily="18" charset="0"/>
              </a:rPr>
              <a:t>You</a:t>
            </a:r>
            <a:r>
              <a:rPr lang="pt-BR" sz="1600" dirty="0">
                <a:latin typeface="Georgia" panose="02040502050405020303" pitchFamily="18" charset="0"/>
              </a:rPr>
              <a:t> </a:t>
            </a:r>
            <a:r>
              <a:rPr lang="pt-BR" sz="1600" dirty="0" err="1">
                <a:latin typeface="Georgia" panose="02040502050405020303" pitchFamily="18" charset="0"/>
              </a:rPr>
              <a:t>our</a:t>
            </a:r>
            <a:r>
              <a:rPr lang="pt-BR" sz="1600" dirty="0">
                <a:latin typeface="Georgia" panose="02040502050405020303" pitchFamily="18" charset="0"/>
              </a:rPr>
              <a:t> </a:t>
            </a:r>
            <a:r>
              <a:rPr lang="pt-BR" sz="1600" dirty="0" err="1">
                <a:latin typeface="Georgia" panose="02040502050405020303" pitchFamily="18" charset="0"/>
              </a:rPr>
              <a:t>potter</a:t>
            </a:r>
            <a:r>
              <a:rPr lang="pt-BR" sz="1600" dirty="0">
                <a:latin typeface="Georgia" panose="02040502050405020303" pitchFamily="18" charset="0"/>
              </a:rPr>
              <a:t>.” [</a:t>
            </a:r>
            <a:r>
              <a:rPr lang="pt-BR" sz="1600" dirty="0" err="1">
                <a:latin typeface="Georgia" panose="02040502050405020303" pitchFamily="18" charset="0"/>
              </a:rPr>
              <a:t>Is</a:t>
            </a:r>
            <a:r>
              <a:rPr lang="pt-BR" sz="1600" dirty="0">
                <a:latin typeface="Georgia" panose="02040502050405020303" pitchFamily="18" charset="0"/>
              </a:rPr>
              <a:t> 64:8]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948483" y="4254187"/>
            <a:ext cx="2279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latin typeface="Georgia" panose="02040502050405020303" pitchFamily="18" charset="0"/>
              </a:rPr>
              <a:t>“...He </a:t>
            </a:r>
            <a:r>
              <a:rPr lang="pt-BR" sz="1600" dirty="0" err="1">
                <a:latin typeface="Georgia" panose="02040502050405020303" pitchFamily="18" charset="0"/>
              </a:rPr>
              <a:t>gives</a:t>
            </a:r>
            <a:r>
              <a:rPr lang="pt-BR" sz="1600" dirty="0">
                <a:latin typeface="Georgia" panose="02040502050405020303" pitchFamily="18" charset="0"/>
              </a:rPr>
              <a:t> </a:t>
            </a:r>
            <a:r>
              <a:rPr lang="pt-BR" sz="1600" dirty="0" err="1">
                <a:latin typeface="Georgia" panose="02040502050405020303" pitchFamily="18" charset="0"/>
              </a:rPr>
              <a:t>to</a:t>
            </a:r>
            <a:r>
              <a:rPr lang="pt-BR" sz="1600" dirty="0">
                <a:latin typeface="Georgia" panose="02040502050405020303" pitchFamily="18" charset="0"/>
              </a:rPr>
              <a:t> </a:t>
            </a:r>
            <a:r>
              <a:rPr lang="pt-BR" sz="1600" dirty="0" err="1">
                <a:latin typeface="Georgia" panose="02040502050405020303" pitchFamily="18" charset="0"/>
              </a:rPr>
              <a:t>all</a:t>
            </a:r>
            <a:r>
              <a:rPr lang="pt-BR" sz="1600" dirty="0">
                <a:latin typeface="Georgia" panose="02040502050405020303" pitchFamily="18" charset="0"/>
              </a:rPr>
              <a:t> </a:t>
            </a:r>
            <a:r>
              <a:rPr lang="pt-BR" sz="1600" dirty="0" err="1">
                <a:latin typeface="Georgia" panose="02040502050405020303" pitchFamily="18" charset="0"/>
              </a:rPr>
              <a:t>life</a:t>
            </a:r>
            <a:r>
              <a:rPr lang="pt-BR" sz="1600" dirty="0">
                <a:latin typeface="Georgia" panose="02040502050405020303" pitchFamily="18" charset="0"/>
              </a:rPr>
              <a:t>, </a:t>
            </a:r>
            <a:r>
              <a:rPr lang="pt-BR" sz="1600" dirty="0" err="1">
                <a:latin typeface="Georgia" panose="02040502050405020303" pitchFamily="18" charset="0"/>
              </a:rPr>
              <a:t>breath</a:t>
            </a:r>
            <a:r>
              <a:rPr lang="pt-BR" sz="1600" dirty="0">
                <a:latin typeface="Georgia" panose="02040502050405020303" pitchFamily="18" charset="0"/>
              </a:rPr>
              <a:t>, </a:t>
            </a:r>
            <a:r>
              <a:rPr lang="pt-BR" sz="1600" dirty="0" err="1">
                <a:latin typeface="Georgia" panose="02040502050405020303" pitchFamily="18" charset="0"/>
              </a:rPr>
              <a:t>and</a:t>
            </a:r>
            <a:r>
              <a:rPr lang="pt-BR" sz="1600" dirty="0">
                <a:latin typeface="Georgia" panose="02040502050405020303" pitchFamily="18" charset="0"/>
              </a:rPr>
              <a:t> </a:t>
            </a:r>
            <a:r>
              <a:rPr lang="pt-BR" sz="1600" dirty="0" err="1">
                <a:latin typeface="Georgia" panose="02040502050405020303" pitchFamily="18" charset="0"/>
              </a:rPr>
              <a:t>all</a:t>
            </a:r>
            <a:r>
              <a:rPr lang="pt-BR" sz="1600" dirty="0">
                <a:latin typeface="Georgia" panose="02040502050405020303" pitchFamily="18" charset="0"/>
              </a:rPr>
              <a:t> </a:t>
            </a:r>
            <a:r>
              <a:rPr lang="pt-BR" sz="1600" dirty="0" err="1">
                <a:latin typeface="Georgia" panose="02040502050405020303" pitchFamily="18" charset="0"/>
              </a:rPr>
              <a:t>things</a:t>
            </a:r>
            <a:r>
              <a:rPr lang="pt-BR" sz="1600" dirty="0">
                <a:latin typeface="Georgia" panose="02040502050405020303" pitchFamily="18" charset="0"/>
              </a:rPr>
              <a:t>.”     </a:t>
            </a:r>
          </a:p>
          <a:p>
            <a:pPr algn="just"/>
            <a:r>
              <a:rPr lang="pt-BR" sz="1600" dirty="0">
                <a:latin typeface="Georgia" panose="02040502050405020303" pitchFamily="18" charset="0"/>
              </a:rPr>
              <a:t>                     [</a:t>
            </a:r>
            <a:r>
              <a:rPr lang="pt-BR" sz="1600" dirty="0" err="1">
                <a:latin typeface="Georgia" panose="02040502050405020303" pitchFamily="18" charset="0"/>
              </a:rPr>
              <a:t>Acts</a:t>
            </a:r>
            <a:r>
              <a:rPr lang="pt-BR" sz="1600" dirty="0">
                <a:latin typeface="Georgia" panose="02040502050405020303" pitchFamily="18" charset="0"/>
              </a:rPr>
              <a:t> 17:25]</a:t>
            </a:r>
          </a:p>
        </p:txBody>
      </p:sp>
      <p:pic>
        <p:nvPicPr>
          <p:cNvPr id="16" name="Picture 2" descr="http://www.assuntospolemicosdabiblia.com/blog/wp-content/uploads/Image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01008"/>
            <a:ext cx="2618473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lipse 17"/>
          <p:cNvSpPr/>
          <p:nvPr/>
        </p:nvSpPr>
        <p:spPr>
          <a:xfrm>
            <a:off x="323528" y="897058"/>
            <a:ext cx="5904656" cy="5157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2627784" y="2598003"/>
            <a:ext cx="6400650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50" dirty="0">
                <a:latin typeface="Georgia" panose="02040502050405020303" pitchFamily="18" charset="0"/>
              </a:rPr>
              <a:t>...</a:t>
            </a:r>
            <a:r>
              <a:rPr lang="pt-BR" sz="2350" dirty="0" err="1">
                <a:latin typeface="Georgia" panose="02040502050405020303" pitchFamily="18" charset="0"/>
              </a:rPr>
              <a:t>and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of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breath</a:t>
            </a:r>
            <a:r>
              <a:rPr lang="pt-BR" sz="2350" dirty="0">
                <a:latin typeface="Georgia" panose="02040502050405020303" pitchFamily="18" charset="0"/>
              </a:rPr>
              <a:t> (lit., ‘</a:t>
            </a:r>
            <a:r>
              <a:rPr lang="pt-BR" sz="2350" i="1" dirty="0" err="1">
                <a:latin typeface="Georgia" panose="02040502050405020303" pitchFamily="18" charset="0"/>
              </a:rPr>
              <a:t>spirit</a:t>
            </a:r>
            <a:r>
              <a:rPr lang="pt-BR" sz="2350" dirty="0">
                <a:latin typeface="Georgia" panose="02040502050405020303" pitchFamily="18" charset="0"/>
              </a:rPr>
              <a:t>’) </a:t>
            </a:r>
            <a:r>
              <a:rPr lang="pt-BR" sz="2350" dirty="0" err="1">
                <a:latin typeface="Georgia" panose="02040502050405020303" pitchFamily="18" charset="0"/>
              </a:rPr>
              <a:t>of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life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that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belongs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to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Him</a:t>
            </a:r>
            <a:r>
              <a:rPr lang="pt-BR" sz="2350" dirty="0">
                <a:latin typeface="Georgia" panose="02040502050405020303" pitchFamily="18" charset="0"/>
              </a:rPr>
              <a:t>, He </a:t>
            </a:r>
            <a:r>
              <a:rPr lang="pt-BR" sz="2350" dirty="0" err="1">
                <a:latin typeface="Georgia" panose="02040502050405020303" pitchFamily="18" charset="0"/>
              </a:rPr>
              <a:t>breathed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into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his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nostrils</a:t>
            </a:r>
            <a:r>
              <a:rPr lang="pt-BR" sz="2350" dirty="0">
                <a:latin typeface="Georgia" panose="02040502050405020303" pitchFamily="18" charset="0"/>
              </a:rPr>
              <a:t>...</a:t>
            </a:r>
          </a:p>
        </p:txBody>
      </p:sp>
      <p:sp>
        <p:nvSpPr>
          <p:cNvPr id="21" name="Seta para baixo 16"/>
          <p:cNvSpPr/>
          <p:nvPr/>
        </p:nvSpPr>
        <p:spPr>
          <a:xfrm rot="192546">
            <a:off x="3191309" y="1410217"/>
            <a:ext cx="392186" cy="125833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strela de 16 pontas 1"/>
          <p:cNvSpPr/>
          <p:nvPr/>
        </p:nvSpPr>
        <p:spPr>
          <a:xfrm>
            <a:off x="1206860" y="1584154"/>
            <a:ext cx="5794176" cy="4257045"/>
          </a:xfrm>
          <a:prstGeom prst="star16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Man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is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only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being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who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is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uniquely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perfect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“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marriage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”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of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heaven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and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earth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having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an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earthly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body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of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dust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united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with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breath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from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Spirit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of</a:t>
            </a:r>
            <a:r>
              <a:rPr lang="pt-BR" sz="23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2300" b="1" dirty="0" err="1">
                <a:solidFill>
                  <a:schemeClr val="tx2">
                    <a:lumMod val="50000"/>
                  </a:schemeClr>
                </a:solidFill>
              </a:rPr>
              <a:t>God</a:t>
            </a:r>
            <a:endParaRPr lang="pt-BR" sz="23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Seta para a esquerda 19"/>
          <p:cNvSpPr/>
          <p:nvPr/>
        </p:nvSpPr>
        <p:spPr>
          <a:xfrm rot="1438474">
            <a:off x="5854677" y="3634972"/>
            <a:ext cx="1113245" cy="399356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Seta para a esquerda 20"/>
          <p:cNvSpPr/>
          <p:nvPr/>
        </p:nvSpPr>
        <p:spPr>
          <a:xfrm rot="10564742">
            <a:off x="1215442" y="3478256"/>
            <a:ext cx="1408010" cy="399356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7CC90A-35F3-4EE5-ABD2-7FECDA446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9308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 animBg="1"/>
      <p:bldP spid="20" grpId="0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469031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Genesis 2: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“The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Nature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Man”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2:4-7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51520" y="54868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Georgia" panose="02040502050405020303" pitchFamily="18" charset="0"/>
              </a:rPr>
              <a:t>“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Lord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formed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dust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ground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breathed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into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nostrils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breath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life</a:t>
            </a:r>
            <a:r>
              <a:rPr lang="pt-BR" sz="2400" dirty="0">
                <a:latin typeface="Georgia" panose="02040502050405020303" pitchFamily="18" charset="0"/>
              </a:rPr>
              <a:t>;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became</a:t>
            </a:r>
            <a:r>
              <a:rPr lang="pt-BR" sz="2400" dirty="0">
                <a:latin typeface="Georgia" panose="02040502050405020303" pitchFamily="18" charset="0"/>
              </a:rPr>
              <a:t> a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living </a:t>
            </a:r>
            <a:r>
              <a:rPr lang="pt-BR" sz="2400" dirty="0" err="1">
                <a:latin typeface="Georgia" panose="02040502050405020303" pitchFamily="18" charset="0"/>
              </a:rPr>
              <a:t>being</a:t>
            </a:r>
            <a:r>
              <a:rPr lang="pt-BR" sz="2400" dirty="0">
                <a:latin typeface="Georgia" panose="02040502050405020303" pitchFamily="18" charset="0"/>
              </a:rPr>
              <a:t>.” [2:7]</a:t>
            </a:r>
          </a:p>
        </p:txBody>
      </p:sp>
      <p:pic>
        <p:nvPicPr>
          <p:cNvPr id="10" name="Picture 4" descr="http://www.cultivarsalud.com/wp-content/uploads/2014/08/Hands_of_God_and_A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80831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angelsdemonsandlithium.files.wordpress.com/2010/12/potterhand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45963"/>
            <a:ext cx="2061914" cy="1864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assuntospolemicosdabiblia.com/blog/wp-content/uploads/Image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01008"/>
            <a:ext cx="2618473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aixaDeTexto 24"/>
          <p:cNvSpPr txBox="1"/>
          <p:nvPr/>
        </p:nvSpPr>
        <p:spPr>
          <a:xfrm>
            <a:off x="2707854" y="1700808"/>
            <a:ext cx="63286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Georgia" panose="02040502050405020303" pitchFamily="18" charset="0"/>
              </a:rPr>
              <a:t>The </a:t>
            </a:r>
            <a:r>
              <a:rPr lang="pt-BR" sz="2200" dirty="0" err="1">
                <a:latin typeface="Georgia" panose="02040502050405020303" pitchFamily="18" charset="0"/>
              </a:rPr>
              <a:t>end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result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of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this</a:t>
            </a:r>
            <a:r>
              <a:rPr lang="pt-BR" sz="2200" dirty="0">
                <a:latin typeface="Georgia" panose="02040502050405020303" pitchFamily="18" charset="0"/>
              </a:rPr>
              <a:t> “</a:t>
            </a:r>
            <a:r>
              <a:rPr lang="pt-BR" sz="2200" dirty="0" err="1">
                <a:latin typeface="Georgia" panose="02040502050405020303" pitchFamily="18" charset="0"/>
              </a:rPr>
              <a:t>union</a:t>
            </a:r>
            <a:r>
              <a:rPr lang="pt-BR" sz="2200" dirty="0">
                <a:latin typeface="Georgia" panose="02040502050405020303" pitchFamily="18" charset="0"/>
              </a:rPr>
              <a:t>” </a:t>
            </a:r>
            <a:r>
              <a:rPr lang="pt-BR" sz="2200" dirty="0" err="1">
                <a:latin typeface="Georgia" panose="02040502050405020303" pitchFamily="18" charset="0"/>
              </a:rPr>
              <a:t>of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heaven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and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earth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is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that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man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becomes</a:t>
            </a:r>
            <a:r>
              <a:rPr lang="pt-BR" sz="2200" dirty="0">
                <a:latin typeface="Georgia" panose="02040502050405020303" pitchFamily="18" charset="0"/>
              </a:rPr>
              <a:t> a “living </a:t>
            </a:r>
            <a:r>
              <a:rPr lang="pt-BR" sz="2200" dirty="0" err="1">
                <a:latin typeface="Georgia" panose="02040502050405020303" pitchFamily="18" charset="0"/>
              </a:rPr>
              <a:t>being</a:t>
            </a:r>
            <a:r>
              <a:rPr lang="pt-BR" sz="2200" dirty="0">
                <a:latin typeface="Georgia" panose="02040502050405020303" pitchFamily="18" charset="0"/>
              </a:rPr>
              <a:t>” (lit., “soul” </a:t>
            </a:r>
            <a:r>
              <a:rPr lang="pt-BR" sz="1900" dirty="0">
                <a:latin typeface="Georgia" panose="02040502050405020303" pitchFamily="18" charset="0"/>
              </a:rPr>
              <a:t>ASV, DBY</a:t>
            </a:r>
            <a:r>
              <a:rPr lang="pt-BR" sz="2200" dirty="0">
                <a:latin typeface="Georgia" panose="02040502050405020303" pitchFamily="18" charset="0"/>
              </a:rPr>
              <a:t>); </a:t>
            </a:r>
            <a:r>
              <a:rPr lang="pt-BR" sz="2200" dirty="0" err="1">
                <a:latin typeface="Georgia" panose="02040502050405020303" pitchFamily="18" charset="0"/>
              </a:rPr>
              <a:t>that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part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of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man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that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goes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beyond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physical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into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immortality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i="1" dirty="0">
                <a:latin typeface="Georgia" panose="02040502050405020303" pitchFamily="18" charset="0"/>
              </a:rPr>
              <a:t>[</a:t>
            </a:r>
            <a:r>
              <a:rPr lang="pt-BR" sz="2200" i="1" dirty="0" err="1">
                <a:latin typeface="Georgia" panose="02040502050405020303" pitchFamily="18" charset="0"/>
              </a:rPr>
              <a:t>cp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Ec</a:t>
            </a:r>
            <a:r>
              <a:rPr lang="pt-BR" sz="2200" i="1" dirty="0">
                <a:latin typeface="Georgia" panose="02040502050405020303" pitchFamily="18" charset="0"/>
              </a:rPr>
              <a:t> 12:7; </a:t>
            </a:r>
            <a:r>
              <a:rPr lang="pt-BR" sz="2200" i="1" dirty="0" err="1">
                <a:latin typeface="Georgia" panose="02040502050405020303" pitchFamily="18" charset="0"/>
              </a:rPr>
              <a:t>Mt</a:t>
            </a:r>
            <a:r>
              <a:rPr lang="pt-BR" sz="2200" i="1" dirty="0">
                <a:latin typeface="Georgia" panose="02040502050405020303" pitchFamily="18" charset="0"/>
              </a:rPr>
              <a:t> 10:28]</a:t>
            </a:r>
          </a:p>
        </p:txBody>
      </p:sp>
      <p:sp>
        <p:nvSpPr>
          <p:cNvPr id="26" name="Elipse 25"/>
          <p:cNvSpPr/>
          <p:nvPr/>
        </p:nvSpPr>
        <p:spPr>
          <a:xfrm>
            <a:off x="286345" y="1269295"/>
            <a:ext cx="1909391" cy="5157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Seta para baixo 21"/>
          <p:cNvSpPr/>
          <p:nvPr/>
        </p:nvSpPr>
        <p:spPr>
          <a:xfrm rot="17685536">
            <a:off x="2227927" y="1379132"/>
            <a:ext cx="392186" cy="64335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 dobrada 6"/>
          <p:cNvSpPr/>
          <p:nvPr/>
        </p:nvSpPr>
        <p:spPr>
          <a:xfrm rot="16200000" flipV="1">
            <a:off x="2640728" y="3299936"/>
            <a:ext cx="864096" cy="2710416"/>
          </a:xfrm>
          <a:prstGeom prst="ben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Seta dobrada 23"/>
          <p:cNvSpPr/>
          <p:nvPr/>
        </p:nvSpPr>
        <p:spPr>
          <a:xfrm rot="16200000">
            <a:off x="4900228" y="3325180"/>
            <a:ext cx="864096" cy="2655912"/>
          </a:xfrm>
          <a:prstGeom prst="ben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4067944" y="4797152"/>
            <a:ext cx="242209" cy="1585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1" name="Picture 2" descr="http://3.bp.blogspot.com/-5ZaAOFcZNL4/TyGJL8TlOPI/AAAAAAAAACg/83YzAabB8Tk/s320/salir-en-cuerpo-astr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61176"/>
            <a:ext cx="2277226" cy="14446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27118B-A809-4E2F-9299-F8CFCCC85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97499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469031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Genesis 2: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“The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Nature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Man”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2:8-14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51519" y="548680"/>
            <a:ext cx="8751803" cy="483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50" dirty="0">
                <a:latin typeface="Georgia" panose="02040502050405020303" pitchFamily="18" charset="0"/>
              </a:rPr>
              <a:t>“The </a:t>
            </a:r>
            <a:r>
              <a:rPr lang="pt-BR" sz="2350" dirty="0" err="1">
                <a:latin typeface="Georgia" panose="02040502050405020303" pitchFamily="18" charset="0"/>
              </a:rPr>
              <a:t>Lord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God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planted</a:t>
            </a:r>
            <a:r>
              <a:rPr lang="pt-BR" sz="2350" dirty="0">
                <a:latin typeface="Georgia" panose="02040502050405020303" pitchFamily="18" charset="0"/>
              </a:rPr>
              <a:t> a </a:t>
            </a:r>
            <a:r>
              <a:rPr lang="pt-BR" sz="2350" dirty="0" err="1">
                <a:latin typeface="Georgia" panose="02040502050405020303" pitchFamily="18" charset="0"/>
              </a:rPr>
              <a:t>garden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eastward</a:t>
            </a:r>
            <a:r>
              <a:rPr lang="pt-BR" sz="2350" dirty="0">
                <a:latin typeface="Georgia" panose="02040502050405020303" pitchFamily="18" charset="0"/>
              </a:rPr>
              <a:t> in </a:t>
            </a:r>
            <a:r>
              <a:rPr lang="pt-BR" sz="2350" dirty="0" err="1">
                <a:latin typeface="Georgia" panose="02040502050405020303" pitchFamily="18" charset="0"/>
              </a:rPr>
              <a:t>Eden</a:t>
            </a:r>
            <a:r>
              <a:rPr lang="pt-BR" sz="2350" dirty="0">
                <a:latin typeface="Georgia" panose="02040502050405020303" pitchFamily="18" charset="0"/>
              </a:rPr>
              <a:t>, </a:t>
            </a:r>
            <a:r>
              <a:rPr lang="pt-BR" sz="2350" dirty="0" err="1">
                <a:latin typeface="Georgia" panose="02040502050405020303" pitchFamily="18" charset="0"/>
              </a:rPr>
              <a:t>and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there</a:t>
            </a:r>
            <a:r>
              <a:rPr lang="pt-BR" sz="2350" dirty="0">
                <a:latin typeface="Georgia" panose="02040502050405020303" pitchFamily="18" charset="0"/>
              </a:rPr>
              <a:t> He </a:t>
            </a:r>
          </a:p>
          <a:p>
            <a:r>
              <a:rPr lang="pt-BR" sz="2350" dirty="0">
                <a:latin typeface="Georgia" panose="02040502050405020303" pitchFamily="18" charset="0"/>
              </a:rPr>
              <a:t>  </a:t>
            </a:r>
            <a:r>
              <a:rPr lang="pt-BR" sz="2350" dirty="0" err="1">
                <a:latin typeface="Georgia" panose="02040502050405020303" pitchFamily="18" charset="0"/>
              </a:rPr>
              <a:t>put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man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whom</a:t>
            </a:r>
            <a:r>
              <a:rPr lang="pt-BR" sz="2350" dirty="0">
                <a:latin typeface="Georgia" panose="02040502050405020303" pitchFamily="18" charset="0"/>
              </a:rPr>
              <a:t> He </a:t>
            </a:r>
            <a:r>
              <a:rPr lang="pt-BR" sz="2350" dirty="0" err="1">
                <a:latin typeface="Georgia" panose="02040502050405020303" pitchFamily="18" charset="0"/>
              </a:rPr>
              <a:t>had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formed</a:t>
            </a:r>
            <a:r>
              <a:rPr lang="pt-BR" sz="2350" dirty="0">
                <a:latin typeface="Georgia" panose="02040502050405020303" pitchFamily="18" charset="0"/>
              </a:rPr>
              <a:t>. </a:t>
            </a:r>
            <a:r>
              <a:rPr lang="pt-BR" sz="2350" dirty="0" err="1">
                <a:latin typeface="Georgia" panose="02040502050405020303" pitchFamily="18" charset="0"/>
              </a:rPr>
              <a:t>And</a:t>
            </a:r>
            <a:r>
              <a:rPr lang="pt-BR" sz="2350" dirty="0">
                <a:latin typeface="Georgia" panose="02040502050405020303" pitchFamily="18" charset="0"/>
              </a:rPr>
              <a:t> out </a:t>
            </a:r>
            <a:r>
              <a:rPr lang="pt-BR" sz="2350" dirty="0" err="1">
                <a:latin typeface="Georgia" panose="02040502050405020303" pitchFamily="18" charset="0"/>
              </a:rPr>
              <a:t>of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ground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</a:p>
          <a:p>
            <a:r>
              <a:rPr lang="pt-BR" sz="2350" dirty="0">
                <a:latin typeface="Georgia" panose="02040502050405020303" pitchFamily="18" charset="0"/>
              </a:rPr>
              <a:t>  </a:t>
            </a:r>
            <a:r>
              <a:rPr lang="pt-BR" sz="2350" dirty="0" err="1">
                <a:latin typeface="Georgia" panose="02040502050405020303" pitchFamily="18" charset="0"/>
              </a:rPr>
              <a:t>Lord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God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made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every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tree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grow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that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is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pleasant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to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sight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and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</a:p>
          <a:p>
            <a:r>
              <a:rPr lang="pt-BR" sz="2350" dirty="0">
                <a:latin typeface="Georgia" panose="02040502050405020303" pitchFamily="18" charset="0"/>
              </a:rPr>
              <a:t>  </a:t>
            </a:r>
            <a:r>
              <a:rPr lang="pt-BR" sz="2350" dirty="0" err="1">
                <a:latin typeface="Georgia" panose="02040502050405020303" pitchFamily="18" charset="0"/>
              </a:rPr>
              <a:t>good</a:t>
            </a:r>
            <a:r>
              <a:rPr lang="pt-BR" sz="2350" dirty="0">
                <a:latin typeface="Georgia" panose="02040502050405020303" pitchFamily="18" charset="0"/>
              </a:rPr>
              <a:t> for </a:t>
            </a:r>
            <a:r>
              <a:rPr lang="pt-BR" sz="2350" dirty="0" err="1">
                <a:latin typeface="Georgia" panose="02040502050405020303" pitchFamily="18" charset="0"/>
              </a:rPr>
              <a:t>food</a:t>
            </a:r>
            <a:r>
              <a:rPr lang="pt-BR" sz="2350" dirty="0">
                <a:latin typeface="Georgia" panose="02040502050405020303" pitchFamily="18" charset="0"/>
              </a:rPr>
              <a:t>. The </a:t>
            </a:r>
            <a:r>
              <a:rPr lang="pt-BR" sz="2350" dirty="0" err="1">
                <a:latin typeface="Georgia" panose="02040502050405020303" pitchFamily="18" charset="0"/>
              </a:rPr>
              <a:t>tree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of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life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was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also</a:t>
            </a:r>
            <a:r>
              <a:rPr lang="pt-BR" sz="2350" dirty="0">
                <a:latin typeface="Georgia" panose="02040502050405020303" pitchFamily="18" charset="0"/>
              </a:rPr>
              <a:t> in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midst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of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</a:p>
          <a:p>
            <a:r>
              <a:rPr lang="pt-BR" sz="2350" dirty="0">
                <a:latin typeface="Georgia" panose="02040502050405020303" pitchFamily="18" charset="0"/>
              </a:rPr>
              <a:t>  </a:t>
            </a:r>
            <a:r>
              <a:rPr lang="pt-BR" sz="2350" dirty="0" err="1">
                <a:latin typeface="Georgia" panose="02040502050405020303" pitchFamily="18" charset="0"/>
              </a:rPr>
              <a:t>garden</a:t>
            </a:r>
            <a:r>
              <a:rPr lang="pt-BR" sz="2350" dirty="0">
                <a:latin typeface="Georgia" panose="02040502050405020303" pitchFamily="18" charset="0"/>
              </a:rPr>
              <a:t>, </a:t>
            </a:r>
            <a:r>
              <a:rPr lang="pt-BR" sz="2350" dirty="0" err="1">
                <a:latin typeface="Georgia" panose="02040502050405020303" pitchFamily="18" charset="0"/>
              </a:rPr>
              <a:t>and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tree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of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knowledge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of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good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and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evil</a:t>
            </a:r>
            <a:r>
              <a:rPr lang="pt-BR" sz="2350" dirty="0">
                <a:latin typeface="Georgia" panose="02040502050405020303" pitchFamily="18" charset="0"/>
              </a:rPr>
              <a:t>.</a:t>
            </a:r>
          </a:p>
          <a:p>
            <a:endParaRPr lang="pt-BR" sz="600" dirty="0">
              <a:latin typeface="Georgia" panose="02040502050405020303" pitchFamily="18" charset="0"/>
            </a:endParaRP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300" dirty="0" err="1">
                <a:latin typeface="Georgia" panose="02040502050405020303" pitchFamily="18" charset="0"/>
              </a:rPr>
              <a:t>Now</a:t>
            </a:r>
            <a:r>
              <a:rPr lang="pt-BR" sz="2300" dirty="0">
                <a:latin typeface="Georgia" panose="02040502050405020303" pitchFamily="18" charset="0"/>
              </a:rPr>
              <a:t> a </a:t>
            </a:r>
            <a:r>
              <a:rPr lang="pt-BR" sz="2300" dirty="0" err="1">
                <a:latin typeface="Georgia" panose="02040502050405020303" pitchFamily="18" charset="0"/>
              </a:rPr>
              <a:t>river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went</a:t>
            </a:r>
            <a:r>
              <a:rPr lang="pt-BR" sz="2300" dirty="0">
                <a:latin typeface="Georgia" panose="02040502050405020303" pitchFamily="18" charset="0"/>
              </a:rPr>
              <a:t> out </a:t>
            </a:r>
            <a:r>
              <a:rPr lang="pt-BR" sz="2300" dirty="0" err="1">
                <a:latin typeface="Georgia" panose="02040502050405020303" pitchFamily="18" charset="0"/>
              </a:rPr>
              <a:t>of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Eden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to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water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the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garden</a:t>
            </a:r>
            <a:r>
              <a:rPr lang="pt-BR" sz="2300" dirty="0">
                <a:latin typeface="Georgia" panose="02040502050405020303" pitchFamily="18" charset="0"/>
              </a:rPr>
              <a:t>, </a:t>
            </a:r>
            <a:r>
              <a:rPr lang="pt-BR" sz="2300" dirty="0" err="1">
                <a:latin typeface="Georgia" panose="02040502050405020303" pitchFamily="18" charset="0"/>
              </a:rPr>
              <a:t>and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from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there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</a:p>
          <a:p>
            <a:r>
              <a:rPr lang="pt-BR" sz="2300" dirty="0">
                <a:latin typeface="Georgia" panose="02040502050405020303" pitchFamily="18" charset="0"/>
              </a:rPr>
              <a:t>  it </a:t>
            </a:r>
            <a:r>
              <a:rPr lang="pt-BR" sz="2300" dirty="0" err="1">
                <a:latin typeface="Georgia" panose="02040502050405020303" pitchFamily="18" charset="0"/>
              </a:rPr>
              <a:t>parted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and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became</a:t>
            </a:r>
            <a:r>
              <a:rPr lang="pt-BR" sz="2300" dirty="0">
                <a:latin typeface="Georgia" panose="02040502050405020303" pitchFamily="18" charset="0"/>
              </a:rPr>
              <a:t> four </a:t>
            </a:r>
            <a:r>
              <a:rPr lang="pt-BR" sz="2300" dirty="0" err="1">
                <a:latin typeface="Georgia" panose="02040502050405020303" pitchFamily="18" charset="0"/>
              </a:rPr>
              <a:t>riverheads</a:t>
            </a:r>
            <a:r>
              <a:rPr lang="pt-BR" sz="2300" dirty="0">
                <a:latin typeface="Georgia" panose="02040502050405020303" pitchFamily="18" charset="0"/>
              </a:rPr>
              <a:t>. The </a:t>
            </a:r>
            <a:r>
              <a:rPr lang="pt-BR" sz="2300" dirty="0" err="1">
                <a:latin typeface="Georgia" panose="02040502050405020303" pitchFamily="18" charset="0"/>
              </a:rPr>
              <a:t>name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of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the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first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is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</a:p>
          <a:p>
            <a:r>
              <a:rPr lang="pt-BR" sz="2300" dirty="0">
                <a:latin typeface="Georgia" panose="02040502050405020303" pitchFamily="18" charset="0"/>
              </a:rPr>
              <a:t>  </a:t>
            </a:r>
            <a:r>
              <a:rPr lang="pt-BR" sz="2300" dirty="0" err="1">
                <a:latin typeface="Georgia" panose="02040502050405020303" pitchFamily="18" charset="0"/>
              </a:rPr>
              <a:t>Pishon</a:t>
            </a:r>
            <a:r>
              <a:rPr lang="pt-BR" sz="2300" dirty="0">
                <a:latin typeface="Georgia" panose="02040502050405020303" pitchFamily="18" charset="0"/>
              </a:rPr>
              <a:t>; it </a:t>
            </a:r>
            <a:r>
              <a:rPr lang="pt-BR" sz="2300" dirty="0" err="1">
                <a:latin typeface="Georgia" panose="02040502050405020303" pitchFamily="18" charset="0"/>
              </a:rPr>
              <a:t>is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the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one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which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skirts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the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whole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land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of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Havila</a:t>
            </a:r>
            <a:r>
              <a:rPr lang="pt-BR" sz="2300" dirty="0">
                <a:latin typeface="Georgia" panose="02040502050405020303" pitchFamily="18" charset="0"/>
              </a:rPr>
              <a:t>, </a:t>
            </a:r>
            <a:r>
              <a:rPr lang="pt-BR" sz="2300" dirty="0" err="1">
                <a:latin typeface="Georgia" panose="02040502050405020303" pitchFamily="18" charset="0"/>
              </a:rPr>
              <a:t>where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</a:p>
          <a:p>
            <a:r>
              <a:rPr lang="pt-BR" sz="2300" dirty="0">
                <a:latin typeface="Georgia" panose="02040502050405020303" pitchFamily="18" charset="0"/>
              </a:rPr>
              <a:t>  </a:t>
            </a:r>
            <a:r>
              <a:rPr lang="pt-BR" sz="2300" dirty="0" err="1">
                <a:latin typeface="Georgia" panose="02040502050405020303" pitchFamily="18" charset="0"/>
              </a:rPr>
              <a:t>there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is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gold</a:t>
            </a:r>
            <a:r>
              <a:rPr lang="pt-BR" sz="2300" dirty="0">
                <a:latin typeface="Georgia" panose="02040502050405020303" pitchFamily="18" charset="0"/>
              </a:rPr>
              <a:t>. </a:t>
            </a:r>
            <a:r>
              <a:rPr lang="pt-BR" sz="2300" dirty="0" err="1">
                <a:latin typeface="Georgia" panose="02040502050405020303" pitchFamily="18" charset="0"/>
              </a:rPr>
              <a:t>And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the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gold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of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that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land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is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good</a:t>
            </a:r>
            <a:r>
              <a:rPr lang="pt-BR" sz="2300" dirty="0">
                <a:latin typeface="Georgia" panose="02040502050405020303" pitchFamily="18" charset="0"/>
              </a:rPr>
              <a:t>. </a:t>
            </a:r>
            <a:r>
              <a:rPr lang="pt-BR" sz="2300" dirty="0" err="1">
                <a:latin typeface="Georgia" panose="02040502050405020303" pitchFamily="18" charset="0"/>
              </a:rPr>
              <a:t>Bdellium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and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the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</a:p>
          <a:p>
            <a:r>
              <a:rPr lang="pt-BR" sz="2300" dirty="0">
                <a:latin typeface="Georgia" panose="02040502050405020303" pitchFamily="18" charset="0"/>
              </a:rPr>
              <a:t>  </a:t>
            </a:r>
            <a:r>
              <a:rPr lang="pt-BR" sz="2300" dirty="0" err="1">
                <a:latin typeface="Georgia" panose="02040502050405020303" pitchFamily="18" charset="0"/>
              </a:rPr>
              <a:t>onyx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stone</a:t>
            </a:r>
            <a:r>
              <a:rPr lang="pt-BR" sz="2300" dirty="0">
                <a:latin typeface="Georgia" panose="02040502050405020303" pitchFamily="18" charset="0"/>
              </a:rPr>
              <a:t> are </a:t>
            </a:r>
            <a:r>
              <a:rPr lang="pt-BR" sz="2300" dirty="0" err="1">
                <a:latin typeface="Georgia" panose="02040502050405020303" pitchFamily="18" charset="0"/>
              </a:rPr>
              <a:t>there</a:t>
            </a:r>
            <a:r>
              <a:rPr lang="pt-BR" sz="2300" dirty="0">
                <a:latin typeface="Georgia" panose="02040502050405020303" pitchFamily="18" charset="0"/>
              </a:rPr>
              <a:t>. The </a:t>
            </a:r>
            <a:r>
              <a:rPr lang="pt-BR" sz="2300" dirty="0" err="1">
                <a:latin typeface="Georgia" panose="02040502050405020303" pitchFamily="18" charset="0"/>
              </a:rPr>
              <a:t>name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of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the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second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river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is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Gihon</a:t>
            </a:r>
            <a:r>
              <a:rPr lang="pt-BR" sz="2300" dirty="0">
                <a:latin typeface="Georgia" panose="02040502050405020303" pitchFamily="18" charset="0"/>
              </a:rPr>
              <a:t>; it </a:t>
            </a:r>
            <a:r>
              <a:rPr lang="pt-BR" sz="2300" dirty="0" err="1">
                <a:latin typeface="Georgia" panose="02040502050405020303" pitchFamily="18" charset="0"/>
              </a:rPr>
              <a:t>is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</a:p>
          <a:p>
            <a:r>
              <a:rPr lang="pt-BR" sz="2300" dirty="0">
                <a:latin typeface="Georgia" panose="02040502050405020303" pitchFamily="18" charset="0"/>
              </a:rPr>
              <a:t>  </a:t>
            </a:r>
            <a:r>
              <a:rPr lang="pt-BR" sz="2300" dirty="0" err="1">
                <a:latin typeface="Georgia" panose="02040502050405020303" pitchFamily="18" charset="0"/>
              </a:rPr>
              <a:t>the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one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which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goes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around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the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whole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land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of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Cush</a:t>
            </a:r>
            <a:r>
              <a:rPr lang="pt-BR" sz="2300" dirty="0">
                <a:latin typeface="Georgia" panose="02040502050405020303" pitchFamily="18" charset="0"/>
              </a:rPr>
              <a:t>. The </a:t>
            </a:r>
            <a:r>
              <a:rPr lang="pt-BR" sz="2300" dirty="0" err="1">
                <a:latin typeface="Georgia" panose="02040502050405020303" pitchFamily="18" charset="0"/>
              </a:rPr>
              <a:t>name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of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</a:p>
          <a:p>
            <a:r>
              <a:rPr lang="pt-BR" sz="2300" dirty="0">
                <a:latin typeface="Georgia" panose="02040502050405020303" pitchFamily="18" charset="0"/>
              </a:rPr>
              <a:t>  </a:t>
            </a:r>
            <a:r>
              <a:rPr lang="pt-BR" sz="2300" dirty="0" err="1">
                <a:latin typeface="Georgia" panose="02040502050405020303" pitchFamily="18" charset="0"/>
              </a:rPr>
              <a:t>the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third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river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is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Hiddekel</a:t>
            </a:r>
            <a:r>
              <a:rPr lang="pt-BR" sz="2300" dirty="0">
                <a:latin typeface="Georgia" panose="02040502050405020303" pitchFamily="18" charset="0"/>
              </a:rPr>
              <a:t>; it </a:t>
            </a:r>
            <a:r>
              <a:rPr lang="pt-BR" sz="2300" dirty="0" err="1">
                <a:latin typeface="Georgia" panose="02040502050405020303" pitchFamily="18" charset="0"/>
              </a:rPr>
              <a:t>is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the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one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which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goes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toward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the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</a:p>
          <a:p>
            <a:r>
              <a:rPr lang="pt-BR" sz="2300" dirty="0">
                <a:latin typeface="Georgia" panose="02040502050405020303" pitchFamily="18" charset="0"/>
              </a:rPr>
              <a:t>  </a:t>
            </a:r>
            <a:r>
              <a:rPr lang="pt-BR" sz="2300" dirty="0" err="1">
                <a:latin typeface="Georgia" panose="02040502050405020303" pitchFamily="18" charset="0"/>
              </a:rPr>
              <a:t>east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of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Assyria</a:t>
            </a:r>
            <a:r>
              <a:rPr lang="pt-BR" sz="2300" dirty="0">
                <a:latin typeface="Georgia" panose="02040502050405020303" pitchFamily="18" charset="0"/>
              </a:rPr>
              <a:t>. The </a:t>
            </a:r>
            <a:r>
              <a:rPr lang="pt-BR" sz="2300" dirty="0" err="1">
                <a:latin typeface="Georgia" panose="02040502050405020303" pitchFamily="18" charset="0"/>
              </a:rPr>
              <a:t>fourth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river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is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the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Euphrates</a:t>
            </a:r>
            <a:r>
              <a:rPr lang="pt-BR" sz="2300" dirty="0">
                <a:latin typeface="Georgia" panose="02040502050405020303" pitchFamily="18" charset="0"/>
              </a:rPr>
              <a:t>.”</a:t>
            </a:r>
          </a:p>
        </p:txBody>
      </p:sp>
      <p:pic>
        <p:nvPicPr>
          <p:cNvPr id="10" name="Picture 4" descr="http://www.cultivarsalud.com/wp-content/uploads/2014/08/Hands_of_God_and_A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80831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A1605B-09C4-4F5F-A365-7E278B3C3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3870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469031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Genesis 2: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“The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Nature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Man”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2:8-14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51519" y="548680"/>
            <a:ext cx="8751803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50" dirty="0">
                <a:latin typeface="Georgia" panose="02040502050405020303" pitchFamily="18" charset="0"/>
              </a:rPr>
              <a:t>“The </a:t>
            </a:r>
            <a:r>
              <a:rPr lang="pt-BR" sz="2350" dirty="0" err="1">
                <a:latin typeface="Georgia" panose="02040502050405020303" pitchFamily="18" charset="0"/>
              </a:rPr>
              <a:t>Lord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God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planted</a:t>
            </a:r>
            <a:r>
              <a:rPr lang="pt-BR" sz="2350" dirty="0">
                <a:latin typeface="Georgia" panose="02040502050405020303" pitchFamily="18" charset="0"/>
              </a:rPr>
              <a:t> a </a:t>
            </a:r>
            <a:r>
              <a:rPr lang="pt-BR" sz="2350" dirty="0" err="1">
                <a:latin typeface="Georgia" panose="02040502050405020303" pitchFamily="18" charset="0"/>
              </a:rPr>
              <a:t>garden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eastward</a:t>
            </a:r>
            <a:r>
              <a:rPr lang="pt-BR" sz="2350" dirty="0">
                <a:latin typeface="Georgia" panose="02040502050405020303" pitchFamily="18" charset="0"/>
              </a:rPr>
              <a:t> in </a:t>
            </a:r>
            <a:r>
              <a:rPr lang="pt-BR" sz="2350" dirty="0" err="1">
                <a:latin typeface="Georgia" panose="02040502050405020303" pitchFamily="18" charset="0"/>
              </a:rPr>
              <a:t>Eden</a:t>
            </a:r>
            <a:r>
              <a:rPr lang="pt-BR" sz="2350" dirty="0">
                <a:latin typeface="Georgia" panose="02040502050405020303" pitchFamily="18" charset="0"/>
              </a:rPr>
              <a:t>, </a:t>
            </a:r>
            <a:r>
              <a:rPr lang="pt-BR" sz="2350" dirty="0" err="1">
                <a:latin typeface="Georgia" panose="02040502050405020303" pitchFamily="18" charset="0"/>
              </a:rPr>
              <a:t>and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there</a:t>
            </a:r>
            <a:r>
              <a:rPr lang="pt-BR" sz="2350" dirty="0">
                <a:latin typeface="Georgia" panose="02040502050405020303" pitchFamily="18" charset="0"/>
              </a:rPr>
              <a:t> He </a:t>
            </a:r>
          </a:p>
          <a:p>
            <a:r>
              <a:rPr lang="pt-BR" sz="2350" dirty="0">
                <a:latin typeface="Georgia" panose="02040502050405020303" pitchFamily="18" charset="0"/>
              </a:rPr>
              <a:t>  </a:t>
            </a:r>
            <a:r>
              <a:rPr lang="pt-BR" sz="2350" dirty="0" err="1">
                <a:latin typeface="Georgia" panose="02040502050405020303" pitchFamily="18" charset="0"/>
              </a:rPr>
              <a:t>put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man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whom</a:t>
            </a:r>
            <a:r>
              <a:rPr lang="pt-BR" sz="2350" dirty="0">
                <a:latin typeface="Georgia" panose="02040502050405020303" pitchFamily="18" charset="0"/>
              </a:rPr>
              <a:t> He </a:t>
            </a:r>
            <a:r>
              <a:rPr lang="pt-BR" sz="2350" dirty="0" err="1">
                <a:latin typeface="Georgia" panose="02040502050405020303" pitchFamily="18" charset="0"/>
              </a:rPr>
              <a:t>had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formed</a:t>
            </a:r>
            <a:r>
              <a:rPr lang="pt-BR" sz="2350" dirty="0">
                <a:latin typeface="Georgia" panose="02040502050405020303" pitchFamily="18" charset="0"/>
              </a:rPr>
              <a:t>. </a:t>
            </a:r>
            <a:r>
              <a:rPr lang="pt-BR" sz="2350" dirty="0" err="1">
                <a:latin typeface="Georgia" panose="02040502050405020303" pitchFamily="18" charset="0"/>
              </a:rPr>
              <a:t>And</a:t>
            </a:r>
            <a:r>
              <a:rPr lang="pt-BR" sz="2350" dirty="0">
                <a:latin typeface="Georgia" panose="02040502050405020303" pitchFamily="18" charset="0"/>
              </a:rPr>
              <a:t> out </a:t>
            </a:r>
            <a:r>
              <a:rPr lang="pt-BR" sz="2350" dirty="0" err="1">
                <a:latin typeface="Georgia" panose="02040502050405020303" pitchFamily="18" charset="0"/>
              </a:rPr>
              <a:t>of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ground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</a:p>
          <a:p>
            <a:r>
              <a:rPr lang="pt-BR" sz="2350" dirty="0">
                <a:latin typeface="Georgia" panose="02040502050405020303" pitchFamily="18" charset="0"/>
              </a:rPr>
              <a:t>  </a:t>
            </a:r>
            <a:r>
              <a:rPr lang="pt-BR" sz="2350" dirty="0" err="1">
                <a:latin typeface="Georgia" panose="02040502050405020303" pitchFamily="18" charset="0"/>
              </a:rPr>
              <a:t>Lord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God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made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every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tree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grow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that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is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pleasant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to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sight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and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</a:p>
          <a:p>
            <a:r>
              <a:rPr lang="pt-BR" sz="2350" dirty="0">
                <a:latin typeface="Georgia" panose="02040502050405020303" pitchFamily="18" charset="0"/>
              </a:rPr>
              <a:t>  </a:t>
            </a:r>
            <a:r>
              <a:rPr lang="pt-BR" sz="2350" dirty="0" err="1">
                <a:latin typeface="Georgia" panose="02040502050405020303" pitchFamily="18" charset="0"/>
              </a:rPr>
              <a:t>good</a:t>
            </a:r>
            <a:r>
              <a:rPr lang="pt-BR" sz="2350" dirty="0">
                <a:latin typeface="Georgia" panose="02040502050405020303" pitchFamily="18" charset="0"/>
              </a:rPr>
              <a:t> for </a:t>
            </a:r>
            <a:r>
              <a:rPr lang="pt-BR" sz="2350" dirty="0" err="1">
                <a:latin typeface="Georgia" panose="02040502050405020303" pitchFamily="18" charset="0"/>
              </a:rPr>
              <a:t>food</a:t>
            </a:r>
            <a:r>
              <a:rPr lang="pt-BR" sz="2350" dirty="0">
                <a:latin typeface="Georgia" panose="02040502050405020303" pitchFamily="18" charset="0"/>
              </a:rPr>
              <a:t>. The </a:t>
            </a:r>
            <a:r>
              <a:rPr lang="pt-BR" sz="2350" dirty="0" err="1">
                <a:latin typeface="Georgia" panose="02040502050405020303" pitchFamily="18" charset="0"/>
              </a:rPr>
              <a:t>tree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of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life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was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also</a:t>
            </a:r>
            <a:r>
              <a:rPr lang="pt-BR" sz="2350" dirty="0">
                <a:latin typeface="Georgia" panose="02040502050405020303" pitchFamily="18" charset="0"/>
              </a:rPr>
              <a:t> in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midst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of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</a:p>
          <a:p>
            <a:r>
              <a:rPr lang="pt-BR" sz="2350" dirty="0">
                <a:latin typeface="Georgia" panose="02040502050405020303" pitchFamily="18" charset="0"/>
              </a:rPr>
              <a:t>  </a:t>
            </a:r>
            <a:r>
              <a:rPr lang="pt-BR" sz="2350" dirty="0" err="1">
                <a:latin typeface="Georgia" panose="02040502050405020303" pitchFamily="18" charset="0"/>
              </a:rPr>
              <a:t>garden</a:t>
            </a:r>
            <a:r>
              <a:rPr lang="pt-BR" sz="2350" dirty="0">
                <a:latin typeface="Georgia" panose="02040502050405020303" pitchFamily="18" charset="0"/>
              </a:rPr>
              <a:t>, </a:t>
            </a:r>
            <a:r>
              <a:rPr lang="pt-BR" sz="2350" dirty="0" err="1">
                <a:latin typeface="Georgia" panose="02040502050405020303" pitchFamily="18" charset="0"/>
              </a:rPr>
              <a:t>and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tree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of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knowledge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of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good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and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evil</a:t>
            </a:r>
            <a:r>
              <a:rPr lang="pt-BR" sz="2350" dirty="0">
                <a:latin typeface="Georgia" panose="02040502050405020303" pitchFamily="18" charset="0"/>
              </a:rPr>
              <a:t>.” [2:8-9]</a:t>
            </a:r>
          </a:p>
        </p:txBody>
      </p:sp>
      <p:pic>
        <p:nvPicPr>
          <p:cNvPr id="10" name="Picture 4" descr="http://www.cultivarsalud.com/wp-content/uploads/2014/08/Hands_of_God_and_A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80831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10"/>
          <p:cNvSpPr/>
          <p:nvPr/>
        </p:nvSpPr>
        <p:spPr>
          <a:xfrm>
            <a:off x="286344" y="548680"/>
            <a:ext cx="6805936" cy="4320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/>
          <p:cNvSpPr/>
          <p:nvPr/>
        </p:nvSpPr>
        <p:spPr>
          <a:xfrm>
            <a:off x="2411760" y="1340768"/>
            <a:ext cx="392186" cy="122413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251521" y="908720"/>
            <a:ext cx="4968552" cy="4320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2123728" y="2435404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beautiful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places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made</a:t>
            </a:r>
            <a:r>
              <a:rPr lang="pt-BR" sz="2400" dirty="0">
                <a:latin typeface="Georgia" panose="02040502050405020303" pitchFamily="18" charset="0"/>
              </a:rPr>
              <a:t> in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universe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“</a:t>
            </a:r>
            <a:r>
              <a:rPr lang="pt-BR" sz="2400" dirty="0" err="1">
                <a:latin typeface="Georgia" panose="02040502050405020303" pitchFamily="18" charset="0"/>
              </a:rPr>
              <a:t>separated</a:t>
            </a:r>
            <a:r>
              <a:rPr lang="pt-BR" sz="2400" dirty="0">
                <a:latin typeface="Georgia" panose="02040502050405020303" pitchFamily="18" charset="0"/>
              </a:rPr>
              <a:t>” a </a:t>
            </a:r>
            <a:r>
              <a:rPr lang="pt-BR" sz="2400" dirty="0" err="1">
                <a:latin typeface="Georgia" panose="02040502050405020303" pitchFamily="18" charset="0"/>
              </a:rPr>
              <a:t>special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place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called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Eden</a:t>
            </a:r>
            <a:r>
              <a:rPr lang="pt-BR" sz="2400" dirty="0">
                <a:latin typeface="Georgia" panose="02040502050405020303" pitchFamily="18" charset="0"/>
              </a:rPr>
              <a:t> (‘</a:t>
            </a:r>
            <a:r>
              <a:rPr lang="pt-BR" sz="2400" dirty="0" err="1">
                <a:latin typeface="Georgia" panose="02040502050405020303" pitchFamily="18" charset="0"/>
              </a:rPr>
              <a:t>paradise</a:t>
            </a:r>
            <a:r>
              <a:rPr lang="pt-BR" sz="2400" dirty="0">
                <a:latin typeface="Georgia" panose="02040502050405020303" pitchFamily="18" charset="0"/>
              </a:rPr>
              <a:t>’), </a:t>
            </a:r>
            <a:r>
              <a:rPr lang="pt-BR" sz="2400" dirty="0" err="1">
                <a:latin typeface="Georgia" panose="02040502050405020303" pitchFamily="18" charset="0"/>
              </a:rPr>
              <a:t>within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which</a:t>
            </a:r>
            <a:r>
              <a:rPr lang="pt-BR" sz="2400" dirty="0">
                <a:latin typeface="Georgia" panose="02040502050405020303" pitchFamily="18" charset="0"/>
              </a:rPr>
              <a:t> He </a:t>
            </a:r>
            <a:r>
              <a:rPr lang="pt-BR" sz="2400" dirty="0" err="1">
                <a:latin typeface="Georgia" panose="02040502050405020303" pitchFamily="18" charset="0"/>
              </a:rPr>
              <a:t>prepared</a:t>
            </a:r>
            <a:r>
              <a:rPr lang="pt-BR" sz="2400" dirty="0">
                <a:latin typeface="Georgia" panose="02040502050405020303" pitchFamily="18" charset="0"/>
              </a:rPr>
              <a:t> a </a:t>
            </a:r>
            <a:r>
              <a:rPr lang="pt-BR" sz="2400" dirty="0" err="1">
                <a:latin typeface="Georgia" panose="02040502050405020303" pitchFamily="18" charset="0"/>
              </a:rPr>
              <a:t>garden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especially</a:t>
            </a:r>
            <a:r>
              <a:rPr lang="pt-BR" sz="2400" dirty="0">
                <a:latin typeface="Georgia" panose="02040502050405020303" pitchFamily="18" charset="0"/>
              </a:rPr>
              <a:t> for </a:t>
            </a:r>
            <a:r>
              <a:rPr lang="pt-BR" sz="2400" dirty="0" err="1">
                <a:latin typeface="Georgia" panose="02040502050405020303" pitchFamily="18" charset="0"/>
              </a:rPr>
              <a:t>man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i="1" dirty="0">
                <a:latin typeface="Georgia" panose="02040502050405020303" pitchFamily="18" charset="0"/>
              </a:rPr>
              <a:t>[</a:t>
            </a:r>
            <a:r>
              <a:rPr lang="pt-BR" sz="2400" i="1" dirty="0" err="1">
                <a:latin typeface="Georgia" panose="02040502050405020303" pitchFamily="18" charset="0"/>
              </a:rPr>
              <a:t>with</a:t>
            </a:r>
            <a:r>
              <a:rPr lang="pt-BR" sz="2400" i="1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loving</a:t>
            </a:r>
            <a:r>
              <a:rPr lang="pt-BR" sz="2400" i="1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care</a:t>
            </a:r>
            <a:r>
              <a:rPr lang="pt-BR" sz="2400" i="1" dirty="0">
                <a:latin typeface="Georgia" panose="02040502050405020303" pitchFamily="18" charset="0"/>
              </a:rPr>
              <a:t>]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BF1773-8140-4198-B9AE-703E2A7D0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00847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/>
          <p:cNvSpPr txBox="1"/>
          <p:nvPr/>
        </p:nvSpPr>
        <p:spPr>
          <a:xfrm>
            <a:off x="3383870" y="4049777"/>
            <a:ext cx="5508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950" dirty="0">
                <a:latin typeface="Georgia" panose="02040502050405020303" pitchFamily="18" charset="0"/>
              </a:rPr>
              <a:t>“</a:t>
            </a:r>
            <a:r>
              <a:rPr lang="pt-BR" sz="1950" dirty="0" err="1">
                <a:latin typeface="Georgia" panose="02040502050405020303" pitchFamily="18" charset="0"/>
              </a:rPr>
              <a:t>One</a:t>
            </a:r>
            <a:r>
              <a:rPr lang="pt-BR" sz="1950" dirty="0">
                <a:latin typeface="Georgia" panose="02040502050405020303" pitchFamily="18" charset="0"/>
              </a:rPr>
              <a:t> </a:t>
            </a:r>
            <a:r>
              <a:rPr lang="pt-BR" sz="1950" dirty="0" err="1">
                <a:latin typeface="Georgia" panose="02040502050405020303" pitchFamily="18" charset="0"/>
              </a:rPr>
              <a:t>thing</a:t>
            </a:r>
            <a:r>
              <a:rPr lang="pt-BR" sz="1950" dirty="0">
                <a:latin typeface="Georgia" panose="02040502050405020303" pitchFamily="18" charset="0"/>
              </a:rPr>
              <a:t> I </a:t>
            </a:r>
            <a:r>
              <a:rPr lang="pt-BR" sz="1950" dirty="0" err="1">
                <a:latin typeface="Georgia" panose="02040502050405020303" pitchFamily="18" charset="0"/>
              </a:rPr>
              <a:t>have</a:t>
            </a:r>
            <a:r>
              <a:rPr lang="pt-BR" sz="1950" dirty="0">
                <a:latin typeface="Georgia" panose="02040502050405020303" pitchFamily="18" charset="0"/>
              </a:rPr>
              <a:t> </a:t>
            </a:r>
            <a:r>
              <a:rPr lang="pt-BR" sz="1950" dirty="0" err="1">
                <a:latin typeface="Georgia" panose="02040502050405020303" pitchFamily="18" charset="0"/>
              </a:rPr>
              <a:t>desired</a:t>
            </a:r>
            <a:r>
              <a:rPr lang="pt-BR" sz="1950" dirty="0">
                <a:latin typeface="Georgia" panose="02040502050405020303" pitchFamily="18" charset="0"/>
              </a:rPr>
              <a:t> </a:t>
            </a:r>
            <a:r>
              <a:rPr lang="pt-BR" sz="1950" dirty="0" err="1">
                <a:latin typeface="Georgia" panose="02040502050405020303" pitchFamily="18" charset="0"/>
              </a:rPr>
              <a:t>of</a:t>
            </a:r>
            <a:r>
              <a:rPr lang="pt-BR" sz="1950" dirty="0">
                <a:latin typeface="Georgia" panose="02040502050405020303" pitchFamily="18" charset="0"/>
              </a:rPr>
              <a:t> </a:t>
            </a:r>
            <a:r>
              <a:rPr lang="pt-BR" sz="1950" dirty="0" err="1">
                <a:latin typeface="Georgia" panose="02040502050405020303" pitchFamily="18" charset="0"/>
              </a:rPr>
              <a:t>the</a:t>
            </a:r>
            <a:r>
              <a:rPr lang="pt-BR" sz="1950" dirty="0">
                <a:latin typeface="Georgia" panose="02040502050405020303" pitchFamily="18" charset="0"/>
              </a:rPr>
              <a:t> </a:t>
            </a:r>
            <a:r>
              <a:rPr lang="pt-BR" sz="1950" dirty="0" err="1">
                <a:latin typeface="Georgia" panose="02040502050405020303" pitchFamily="18" charset="0"/>
              </a:rPr>
              <a:t>Lord</a:t>
            </a:r>
            <a:r>
              <a:rPr lang="pt-BR" sz="1950" dirty="0">
                <a:latin typeface="Georgia" panose="02040502050405020303" pitchFamily="18" charset="0"/>
              </a:rPr>
              <a:t>, </a:t>
            </a:r>
            <a:r>
              <a:rPr lang="pt-BR" sz="1950" dirty="0" err="1">
                <a:latin typeface="Georgia" panose="02040502050405020303" pitchFamily="18" charset="0"/>
              </a:rPr>
              <a:t>that</a:t>
            </a:r>
            <a:r>
              <a:rPr lang="pt-BR" sz="1950" dirty="0">
                <a:latin typeface="Georgia" panose="02040502050405020303" pitchFamily="18" charset="0"/>
              </a:rPr>
              <a:t> I </a:t>
            </a:r>
            <a:r>
              <a:rPr lang="pt-BR" sz="1950" dirty="0" err="1">
                <a:latin typeface="Georgia" panose="02040502050405020303" pitchFamily="18" charset="0"/>
              </a:rPr>
              <a:t>will</a:t>
            </a:r>
            <a:r>
              <a:rPr lang="pt-BR" sz="1950" dirty="0">
                <a:latin typeface="Georgia" panose="02040502050405020303" pitchFamily="18" charset="0"/>
              </a:rPr>
              <a:t> </a:t>
            </a:r>
            <a:r>
              <a:rPr lang="pt-BR" sz="1950" dirty="0" err="1">
                <a:latin typeface="Georgia" panose="02040502050405020303" pitchFamily="18" charset="0"/>
              </a:rPr>
              <a:t>seek</a:t>
            </a:r>
            <a:r>
              <a:rPr lang="pt-BR" sz="1950" dirty="0">
                <a:latin typeface="Georgia" panose="02040502050405020303" pitchFamily="18" charset="0"/>
              </a:rPr>
              <a:t>: </a:t>
            </a:r>
            <a:r>
              <a:rPr lang="pt-BR" sz="1950" dirty="0" err="1">
                <a:latin typeface="Georgia" panose="02040502050405020303" pitchFamily="18" charset="0"/>
              </a:rPr>
              <a:t>that</a:t>
            </a:r>
            <a:r>
              <a:rPr lang="pt-BR" sz="1950" dirty="0">
                <a:latin typeface="Georgia" panose="02040502050405020303" pitchFamily="18" charset="0"/>
              </a:rPr>
              <a:t> I </a:t>
            </a:r>
            <a:r>
              <a:rPr lang="pt-BR" sz="1950" dirty="0" err="1">
                <a:latin typeface="Georgia" panose="02040502050405020303" pitchFamily="18" charset="0"/>
              </a:rPr>
              <a:t>may</a:t>
            </a:r>
            <a:r>
              <a:rPr lang="pt-BR" sz="1950" dirty="0">
                <a:latin typeface="Georgia" panose="02040502050405020303" pitchFamily="18" charset="0"/>
              </a:rPr>
              <a:t> </a:t>
            </a:r>
            <a:r>
              <a:rPr lang="pt-BR" sz="1950" dirty="0" err="1">
                <a:latin typeface="Georgia" panose="02040502050405020303" pitchFamily="18" charset="0"/>
              </a:rPr>
              <a:t>dwell</a:t>
            </a:r>
            <a:r>
              <a:rPr lang="pt-BR" sz="1950" dirty="0">
                <a:latin typeface="Georgia" panose="02040502050405020303" pitchFamily="18" charset="0"/>
              </a:rPr>
              <a:t> in </a:t>
            </a:r>
            <a:r>
              <a:rPr lang="pt-BR" sz="1950" dirty="0" err="1">
                <a:latin typeface="Georgia" panose="02040502050405020303" pitchFamily="18" charset="0"/>
              </a:rPr>
              <a:t>the</a:t>
            </a:r>
            <a:r>
              <a:rPr lang="pt-BR" sz="1950" dirty="0">
                <a:latin typeface="Georgia" panose="02040502050405020303" pitchFamily="18" charset="0"/>
              </a:rPr>
              <a:t> </a:t>
            </a:r>
            <a:r>
              <a:rPr lang="pt-BR" sz="1950" dirty="0" err="1">
                <a:latin typeface="Georgia" panose="02040502050405020303" pitchFamily="18" charset="0"/>
              </a:rPr>
              <a:t>house</a:t>
            </a:r>
            <a:r>
              <a:rPr lang="pt-BR" sz="1950" dirty="0">
                <a:latin typeface="Georgia" panose="02040502050405020303" pitchFamily="18" charset="0"/>
              </a:rPr>
              <a:t> </a:t>
            </a:r>
            <a:r>
              <a:rPr lang="pt-BR" sz="1950" dirty="0" err="1">
                <a:latin typeface="Georgia" panose="02040502050405020303" pitchFamily="18" charset="0"/>
              </a:rPr>
              <a:t>of</a:t>
            </a:r>
            <a:r>
              <a:rPr lang="pt-BR" sz="1950" dirty="0">
                <a:latin typeface="Georgia" panose="02040502050405020303" pitchFamily="18" charset="0"/>
              </a:rPr>
              <a:t> </a:t>
            </a:r>
            <a:r>
              <a:rPr lang="pt-BR" sz="1950" dirty="0" err="1">
                <a:latin typeface="Georgia" panose="02040502050405020303" pitchFamily="18" charset="0"/>
              </a:rPr>
              <a:t>the</a:t>
            </a:r>
            <a:r>
              <a:rPr lang="pt-BR" sz="1950" dirty="0">
                <a:latin typeface="Georgia" panose="02040502050405020303" pitchFamily="18" charset="0"/>
              </a:rPr>
              <a:t> </a:t>
            </a:r>
            <a:r>
              <a:rPr lang="pt-BR" sz="1950" dirty="0" err="1">
                <a:latin typeface="Georgia" panose="02040502050405020303" pitchFamily="18" charset="0"/>
              </a:rPr>
              <a:t>Lord</a:t>
            </a:r>
            <a:r>
              <a:rPr lang="pt-BR" sz="1950" dirty="0">
                <a:latin typeface="Georgia" panose="02040502050405020303" pitchFamily="18" charset="0"/>
              </a:rPr>
              <a:t> </a:t>
            </a:r>
            <a:r>
              <a:rPr lang="pt-BR" sz="1950" dirty="0" err="1">
                <a:latin typeface="Georgia" panose="02040502050405020303" pitchFamily="18" charset="0"/>
              </a:rPr>
              <a:t>all</a:t>
            </a:r>
            <a:r>
              <a:rPr lang="pt-BR" sz="1950" dirty="0">
                <a:latin typeface="Georgia" panose="02040502050405020303" pitchFamily="18" charset="0"/>
              </a:rPr>
              <a:t> </a:t>
            </a:r>
            <a:r>
              <a:rPr lang="pt-BR" sz="1950" dirty="0" err="1">
                <a:latin typeface="Georgia" panose="02040502050405020303" pitchFamily="18" charset="0"/>
              </a:rPr>
              <a:t>the</a:t>
            </a:r>
            <a:r>
              <a:rPr lang="pt-BR" sz="1950" dirty="0">
                <a:latin typeface="Georgia" panose="02040502050405020303" pitchFamily="18" charset="0"/>
              </a:rPr>
              <a:t> </a:t>
            </a:r>
            <a:r>
              <a:rPr lang="pt-BR" sz="1950" dirty="0" err="1">
                <a:latin typeface="Georgia" panose="02040502050405020303" pitchFamily="18" charset="0"/>
              </a:rPr>
              <a:t>days</a:t>
            </a:r>
            <a:r>
              <a:rPr lang="pt-BR" sz="1950" dirty="0">
                <a:latin typeface="Georgia" panose="02040502050405020303" pitchFamily="18" charset="0"/>
              </a:rPr>
              <a:t> </a:t>
            </a:r>
            <a:r>
              <a:rPr lang="pt-BR" sz="1950" dirty="0" err="1">
                <a:latin typeface="Georgia" panose="02040502050405020303" pitchFamily="18" charset="0"/>
              </a:rPr>
              <a:t>of</a:t>
            </a:r>
            <a:r>
              <a:rPr lang="pt-BR" sz="1950" dirty="0">
                <a:latin typeface="Georgia" panose="02040502050405020303" pitchFamily="18" charset="0"/>
              </a:rPr>
              <a:t> </a:t>
            </a:r>
            <a:r>
              <a:rPr lang="pt-BR" sz="1950" dirty="0" err="1">
                <a:latin typeface="Georgia" panose="02040502050405020303" pitchFamily="18" charset="0"/>
              </a:rPr>
              <a:t>my</a:t>
            </a:r>
            <a:r>
              <a:rPr lang="pt-BR" sz="1950" dirty="0">
                <a:latin typeface="Georgia" panose="02040502050405020303" pitchFamily="18" charset="0"/>
              </a:rPr>
              <a:t> </a:t>
            </a:r>
            <a:r>
              <a:rPr lang="pt-BR" sz="1950" dirty="0" err="1">
                <a:latin typeface="Georgia" panose="02040502050405020303" pitchFamily="18" charset="0"/>
              </a:rPr>
              <a:t>life</a:t>
            </a:r>
            <a:r>
              <a:rPr lang="pt-BR" sz="1950" dirty="0">
                <a:latin typeface="Georgia" panose="02040502050405020303" pitchFamily="18" charset="0"/>
              </a:rPr>
              <a:t>, </a:t>
            </a:r>
            <a:r>
              <a:rPr lang="pt-BR" sz="1950" dirty="0" err="1">
                <a:latin typeface="Georgia" panose="02040502050405020303" pitchFamily="18" charset="0"/>
              </a:rPr>
              <a:t>to</a:t>
            </a:r>
            <a:r>
              <a:rPr lang="pt-BR" sz="1950" dirty="0">
                <a:latin typeface="Georgia" panose="02040502050405020303" pitchFamily="18" charset="0"/>
              </a:rPr>
              <a:t> </a:t>
            </a:r>
            <a:r>
              <a:rPr lang="pt-BR" sz="1950" dirty="0" err="1">
                <a:latin typeface="Georgia" panose="02040502050405020303" pitchFamily="18" charset="0"/>
              </a:rPr>
              <a:t>behold</a:t>
            </a:r>
            <a:r>
              <a:rPr lang="pt-BR" sz="1950" dirty="0">
                <a:latin typeface="Georgia" panose="02040502050405020303" pitchFamily="18" charset="0"/>
              </a:rPr>
              <a:t> </a:t>
            </a:r>
            <a:r>
              <a:rPr lang="pt-BR" sz="1950" dirty="0" err="1">
                <a:latin typeface="Georgia" panose="02040502050405020303" pitchFamily="18" charset="0"/>
              </a:rPr>
              <a:t>the</a:t>
            </a:r>
            <a:r>
              <a:rPr lang="pt-BR" sz="1950" dirty="0">
                <a:latin typeface="Georgia" panose="02040502050405020303" pitchFamily="18" charset="0"/>
              </a:rPr>
              <a:t> </a:t>
            </a:r>
            <a:r>
              <a:rPr lang="pt-BR" sz="1950" b="1" i="1" dirty="0" err="1">
                <a:latin typeface="Georgia" panose="02040502050405020303" pitchFamily="18" charset="0"/>
              </a:rPr>
              <a:t>beauty</a:t>
            </a:r>
            <a:r>
              <a:rPr lang="pt-BR" sz="1950" dirty="0">
                <a:latin typeface="Georgia" panose="02040502050405020303" pitchFamily="18" charset="0"/>
              </a:rPr>
              <a:t> </a:t>
            </a:r>
            <a:r>
              <a:rPr lang="pt-BR" sz="1950" dirty="0" err="1">
                <a:latin typeface="Georgia" panose="02040502050405020303" pitchFamily="18" charset="0"/>
              </a:rPr>
              <a:t>of</a:t>
            </a:r>
            <a:r>
              <a:rPr lang="pt-BR" sz="1950" dirty="0">
                <a:latin typeface="Georgia" panose="02040502050405020303" pitchFamily="18" charset="0"/>
              </a:rPr>
              <a:t> </a:t>
            </a:r>
            <a:r>
              <a:rPr lang="pt-BR" sz="1950" dirty="0" err="1">
                <a:latin typeface="Georgia" panose="02040502050405020303" pitchFamily="18" charset="0"/>
              </a:rPr>
              <a:t>the</a:t>
            </a:r>
            <a:r>
              <a:rPr lang="pt-BR" sz="1950" dirty="0">
                <a:latin typeface="Georgia" panose="02040502050405020303" pitchFamily="18" charset="0"/>
              </a:rPr>
              <a:t> </a:t>
            </a:r>
            <a:r>
              <a:rPr lang="pt-BR" sz="1950" dirty="0" err="1">
                <a:latin typeface="Georgia" panose="02040502050405020303" pitchFamily="18" charset="0"/>
              </a:rPr>
              <a:t>Lord</a:t>
            </a:r>
            <a:r>
              <a:rPr lang="pt-BR" sz="1950" dirty="0">
                <a:latin typeface="Georgia" panose="02040502050405020303" pitchFamily="18" charset="0"/>
              </a:rPr>
              <a:t>...” [</a:t>
            </a:r>
            <a:r>
              <a:rPr lang="pt-BR" sz="1950" dirty="0" err="1">
                <a:latin typeface="Georgia" panose="02040502050405020303" pitchFamily="18" charset="0"/>
              </a:rPr>
              <a:t>Psalm</a:t>
            </a:r>
            <a:r>
              <a:rPr lang="pt-BR" sz="1950" dirty="0">
                <a:latin typeface="Georgia" panose="02040502050405020303" pitchFamily="18" charset="0"/>
              </a:rPr>
              <a:t> 27:4]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469031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Genesis 2: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“The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Nature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Man”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2:8-14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51519" y="548680"/>
            <a:ext cx="8751803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50" dirty="0">
                <a:latin typeface="Georgia" panose="02040502050405020303" pitchFamily="18" charset="0"/>
              </a:rPr>
              <a:t>“The </a:t>
            </a:r>
            <a:r>
              <a:rPr lang="pt-BR" sz="2350" dirty="0" err="1">
                <a:latin typeface="Georgia" panose="02040502050405020303" pitchFamily="18" charset="0"/>
              </a:rPr>
              <a:t>Lord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God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planted</a:t>
            </a:r>
            <a:r>
              <a:rPr lang="pt-BR" sz="2350" dirty="0">
                <a:latin typeface="Georgia" panose="02040502050405020303" pitchFamily="18" charset="0"/>
              </a:rPr>
              <a:t> a </a:t>
            </a:r>
            <a:r>
              <a:rPr lang="pt-BR" sz="2350" dirty="0" err="1">
                <a:latin typeface="Georgia" panose="02040502050405020303" pitchFamily="18" charset="0"/>
              </a:rPr>
              <a:t>garden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eastward</a:t>
            </a:r>
            <a:r>
              <a:rPr lang="pt-BR" sz="2350" dirty="0">
                <a:latin typeface="Georgia" panose="02040502050405020303" pitchFamily="18" charset="0"/>
              </a:rPr>
              <a:t> in </a:t>
            </a:r>
            <a:r>
              <a:rPr lang="pt-BR" sz="2350" dirty="0" err="1">
                <a:latin typeface="Georgia" panose="02040502050405020303" pitchFamily="18" charset="0"/>
              </a:rPr>
              <a:t>Eden</a:t>
            </a:r>
            <a:r>
              <a:rPr lang="pt-BR" sz="2350" dirty="0">
                <a:latin typeface="Georgia" panose="02040502050405020303" pitchFamily="18" charset="0"/>
              </a:rPr>
              <a:t>, </a:t>
            </a:r>
            <a:r>
              <a:rPr lang="pt-BR" sz="2350" dirty="0" err="1">
                <a:latin typeface="Georgia" panose="02040502050405020303" pitchFamily="18" charset="0"/>
              </a:rPr>
              <a:t>and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there</a:t>
            </a:r>
            <a:r>
              <a:rPr lang="pt-BR" sz="2350" dirty="0">
                <a:latin typeface="Georgia" panose="02040502050405020303" pitchFamily="18" charset="0"/>
              </a:rPr>
              <a:t> He </a:t>
            </a:r>
          </a:p>
          <a:p>
            <a:r>
              <a:rPr lang="pt-BR" sz="2350" dirty="0">
                <a:latin typeface="Georgia" panose="02040502050405020303" pitchFamily="18" charset="0"/>
              </a:rPr>
              <a:t>  </a:t>
            </a:r>
            <a:r>
              <a:rPr lang="pt-BR" sz="2350" dirty="0" err="1">
                <a:latin typeface="Georgia" panose="02040502050405020303" pitchFamily="18" charset="0"/>
              </a:rPr>
              <a:t>put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man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whom</a:t>
            </a:r>
            <a:r>
              <a:rPr lang="pt-BR" sz="2350" dirty="0">
                <a:latin typeface="Georgia" panose="02040502050405020303" pitchFamily="18" charset="0"/>
              </a:rPr>
              <a:t> He </a:t>
            </a:r>
            <a:r>
              <a:rPr lang="pt-BR" sz="2350" dirty="0" err="1">
                <a:latin typeface="Georgia" panose="02040502050405020303" pitchFamily="18" charset="0"/>
              </a:rPr>
              <a:t>had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formed</a:t>
            </a:r>
            <a:r>
              <a:rPr lang="pt-BR" sz="2350" dirty="0">
                <a:latin typeface="Georgia" panose="02040502050405020303" pitchFamily="18" charset="0"/>
              </a:rPr>
              <a:t>. </a:t>
            </a:r>
            <a:r>
              <a:rPr lang="pt-BR" sz="2350" dirty="0" err="1">
                <a:latin typeface="Georgia" panose="02040502050405020303" pitchFamily="18" charset="0"/>
              </a:rPr>
              <a:t>And</a:t>
            </a:r>
            <a:r>
              <a:rPr lang="pt-BR" sz="2350" dirty="0">
                <a:latin typeface="Georgia" panose="02040502050405020303" pitchFamily="18" charset="0"/>
              </a:rPr>
              <a:t> out </a:t>
            </a:r>
            <a:r>
              <a:rPr lang="pt-BR" sz="2350" dirty="0" err="1">
                <a:latin typeface="Georgia" panose="02040502050405020303" pitchFamily="18" charset="0"/>
              </a:rPr>
              <a:t>of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ground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</a:p>
          <a:p>
            <a:r>
              <a:rPr lang="pt-BR" sz="2350" dirty="0">
                <a:latin typeface="Georgia" panose="02040502050405020303" pitchFamily="18" charset="0"/>
              </a:rPr>
              <a:t>  </a:t>
            </a:r>
            <a:r>
              <a:rPr lang="pt-BR" sz="2350" dirty="0" err="1">
                <a:latin typeface="Georgia" panose="02040502050405020303" pitchFamily="18" charset="0"/>
              </a:rPr>
              <a:t>Lord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God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made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every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tree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grow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that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is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pleasant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to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sight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and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</a:p>
          <a:p>
            <a:r>
              <a:rPr lang="pt-BR" sz="2350" dirty="0">
                <a:latin typeface="Georgia" panose="02040502050405020303" pitchFamily="18" charset="0"/>
              </a:rPr>
              <a:t>  </a:t>
            </a:r>
            <a:r>
              <a:rPr lang="pt-BR" sz="2350" dirty="0" err="1">
                <a:latin typeface="Georgia" panose="02040502050405020303" pitchFamily="18" charset="0"/>
              </a:rPr>
              <a:t>good</a:t>
            </a:r>
            <a:r>
              <a:rPr lang="pt-BR" sz="2350" dirty="0">
                <a:latin typeface="Georgia" panose="02040502050405020303" pitchFamily="18" charset="0"/>
              </a:rPr>
              <a:t> for </a:t>
            </a:r>
            <a:r>
              <a:rPr lang="pt-BR" sz="2350" dirty="0" err="1">
                <a:latin typeface="Georgia" panose="02040502050405020303" pitchFamily="18" charset="0"/>
              </a:rPr>
              <a:t>food</a:t>
            </a:r>
            <a:r>
              <a:rPr lang="pt-BR" sz="2350" dirty="0">
                <a:latin typeface="Georgia" panose="02040502050405020303" pitchFamily="18" charset="0"/>
              </a:rPr>
              <a:t>. The </a:t>
            </a:r>
            <a:r>
              <a:rPr lang="pt-BR" sz="2350" dirty="0" err="1">
                <a:latin typeface="Georgia" panose="02040502050405020303" pitchFamily="18" charset="0"/>
              </a:rPr>
              <a:t>tree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of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life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was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also</a:t>
            </a:r>
            <a:r>
              <a:rPr lang="pt-BR" sz="2350" dirty="0">
                <a:latin typeface="Georgia" panose="02040502050405020303" pitchFamily="18" charset="0"/>
              </a:rPr>
              <a:t> in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midst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of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</a:p>
          <a:p>
            <a:r>
              <a:rPr lang="pt-BR" sz="2350" dirty="0">
                <a:latin typeface="Georgia" panose="02040502050405020303" pitchFamily="18" charset="0"/>
              </a:rPr>
              <a:t>  </a:t>
            </a:r>
            <a:r>
              <a:rPr lang="pt-BR" sz="2350" dirty="0" err="1">
                <a:latin typeface="Georgia" panose="02040502050405020303" pitchFamily="18" charset="0"/>
              </a:rPr>
              <a:t>garden</a:t>
            </a:r>
            <a:r>
              <a:rPr lang="pt-BR" sz="2350" dirty="0">
                <a:latin typeface="Georgia" panose="02040502050405020303" pitchFamily="18" charset="0"/>
              </a:rPr>
              <a:t>, </a:t>
            </a:r>
            <a:r>
              <a:rPr lang="pt-BR" sz="2350" dirty="0" err="1">
                <a:latin typeface="Georgia" panose="02040502050405020303" pitchFamily="18" charset="0"/>
              </a:rPr>
              <a:t>and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tree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of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knowledge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of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good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and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evil</a:t>
            </a:r>
            <a:r>
              <a:rPr lang="pt-BR" sz="2350" dirty="0">
                <a:latin typeface="Georgia" panose="02040502050405020303" pitchFamily="18" charset="0"/>
              </a:rPr>
              <a:t>.” [2:8-9]</a:t>
            </a:r>
          </a:p>
        </p:txBody>
      </p:sp>
      <p:pic>
        <p:nvPicPr>
          <p:cNvPr id="10" name="Picture 4" descr="http://www.cultivarsalud.com/wp-content/uploads/2014/08/Hands_of_God_and_A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80831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th03.deviantart.net/fs29/PRE/i/2008/053/8/5/Sunset_by_Teresawol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52306"/>
            <a:ext cx="2916326" cy="239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Elipse 16"/>
          <p:cNvSpPr/>
          <p:nvPr/>
        </p:nvSpPr>
        <p:spPr>
          <a:xfrm>
            <a:off x="1043609" y="1241465"/>
            <a:ext cx="7344815" cy="5313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baixo 11"/>
          <p:cNvSpPr/>
          <p:nvPr/>
        </p:nvSpPr>
        <p:spPr>
          <a:xfrm>
            <a:off x="3258298" y="1772816"/>
            <a:ext cx="392186" cy="86348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1043609" y="2492896"/>
            <a:ext cx="7848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err="1">
                <a:latin typeface="Georgia" panose="02040502050405020303" pitchFamily="18" charset="0"/>
              </a:rPr>
              <a:t>What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good</a:t>
            </a:r>
            <a:r>
              <a:rPr lang="pt-BR" sz="2400" dirty="0">
                <a:latin typeface="Georgia" panose="02040502050405020303" pitchFamily="18" charset="0"/>
              </a:rPr>
              <a:t> are </a:t>
            </a:r>
            <a:r>
              <a:rPr lang="pt-BR" sz="2400" dirty="0" err="1">
                <a:latin typeface="Georgia" panose="02040502050405020303" pitchFamily="18" charset="0"/>
              </a:rPr>
              <a:t>trees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that</a:t>
            </a:r>
            <a:r>
              <a:rPr lang="pt-BR" sz="2400" dirty="0">
                <a:latin typeface="Georgia" panose="02040502050405020303" pitchFamily="18" charset="0"/>
              </a:rPr>
              <a:t> are </a:t>
            </a:r>
            <a:r>
              <a:rPr lang="pt-BR" sz="2400" dirty="0" err="1">
                <a:latin typeface="Georgia" panose="02040502050405020303" pitchFamily="18" charset="0"/>
              </a:rPr>
              <a:t>only</a:t>
            </a:r>
            <a:r>
              <a:rPr lang="pt-BR" sz="2400" dirty="0">
                <a:latin typeface="Georgia" panose="02040502050405020303" pitchFamily="18" charset="0"/>
              </a:rPr>
              <a:t> “</a:t>
            </a:r>
            <a:r>
              <a:rPr lang="pt-BR" sz="2400" dirty="0" err="1">
                <a:latin typeface="Georgia" panose="02040502050405020303" pitchFamily="18" charset="0"/>
              </a:rPr>
              <a:t>pleasant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sight</a:t>
            </a:r>
            <a:r>
              <a:rPr lang="pt-BR" sz="2400" dirty="0">
                <a:latin typeface="Georgia" panose="02040502050405020303" pitchFamily="18" charset="0"/>
              </a:rPr>
              <a:t>”</a:t>
            </a:r>
            <a:r>
              <a:rPr lang="en-US" sz="2400" dirty="0">
                <a:latin typeface="Georgia" panose="02040502050405020303" pitchFamily="18" charset="0"/>
              </a:rPr>
              <a:t>?</a:t>
            </a:r>
            <a:endParaRPr lang="pt-BR" sz="2400" i="1" dirty="0">
              <a:latin typeface="Georgia" panose="02040502050405020303" pitchFamily="18" charset="0"/>
            </a:endParaRPr>
          </a:p>
        </p:txBody>
      </p:sp>
      <p:pic>
        <p:nvPicPr>
          <p:cNvPr id="20" name="Picture 2" descr="http://images.clipartpanda.com/spring-tree-clipart-138937095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29" y="2996952"/>
            <a:ext cx="1645077" cy="22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images.clipartpanda.com/spring-tree-clipart-1389370959.png"/>
          <p:cNvPicPr>
            <a:picLocks noChangeAspect="1" noChangeArrowheads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1645077" cy="22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ixaDeTexto 21"/>
          <p:cNvSpPr txBox="1"/>
          <p:nvPr/>
        </p:nvSpPr>
        <p:spPr>
          <a:xfrm>
            <a:off x="3383870" y="2924944"/>
            <a:ext cx="5508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Georgia" panose="02040502050405020303" pitchFamily="18" charset="0"/>
              </a:rPr>
              <a:t>It </a:t>
            </a:r>
            <a:r>
              <a:rPr lang="pt-BR" sz="2400" dirty="0" err="1">
                <a:latin typeface="Georgia" panose="02040502050405020303" pitchFamily="18" charset="0"/>
              </a:rPr>
              <a:t>is</a:t>
            </a:r>
            <a:r>
              <a:rPr lang="pt-BR" sz="2400" dirty="0">
                <a:latin typeface="Georgia" panose="02040502050405020303" pitchFamily="18" charset="0"/>
              </a:rPr>
              <a:t> a </a:t>
            </a:r>
            <a:r>
              <a:rPr lang="pt-BR" sz="2400" dirty="0" err="1">
                <a:latin typeface="Georgia" panose="02040502050405020303" pitchFamily="18" charset="0"/>
              </a:rPr>
              <a:t>question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beauty</a:t>
            </a:r>
            <a:r>
              <a:rPr lang="pt-BR" sz="2400" dirty="0">
                <a:latin typeface="Georgia" panose="02040502050405020303" pitchFamily="18" charset="0"/>
              </a:rPr>
              <a:t>, a </a:t>
            </a:r>
            <a:r>
              <a:rPr lang="pt-BR" sz="2400" dirty="0" err="1">
                <a:latin typeface="Georgia" panose="02040502050405020303" pitchFamily="18" charset="0"/>
              </a:rPr>
              <a:t>sign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God’s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goodness</a:t>
            </a:r>
            <a:r>
              <a:rPr lang="pt-BR" sz="2400" dirty="0">
                <a:latin typeface="Georgia" panose="02040502050405020303" pitchFamily="18" charset="0"/>
              </a:rPr>
              <a:t>:</a:t>
            </a:r>
            <a:endParaRPr lang="pt-BR" sz="2400" i="1" dirty="0">
              <a:latin typeface="Georgia" panose="02040502050405020303" pitchFamily="18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383870" y="3401705"/>
            <a:ext cx="558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Georgia" panose="02040502050405020303" pitchFamily="18" charset="0"/>
              </a:rPr>
              <a:t>                                                  [1 </a:t>
            </a:r>
            <a:r>
              <a:rPr lang="pt-BR" sz="2000" dirty="0" err="1">
                <a:latin typeface="Georgia" panose="02040502050405020303" pitchFamily="18" charset="0"/>
              </a:rPr>
              <a:t>Chronicles</a:t>
            </a:r>
            <a:r>
              <a:rPr lang="pt-BR" sz="2000" dirty="0">
                <a:latin typeface="Georgia" panose="02040502050405020303" pitchFamily="18" charset="0"/>
              </a:rPr>
              <a:t> 16:29] </a:t>
            </a:r>
          </a:p>
          <a:p>
            <a:r>
              <a:rPr lang="pt-BR" sz="2000" dirty="0">
                <a:latin typeface="Georgia" panose="02040502050405020303" pitchFamily="18" charset="0"/>
              </a:rPr>
              <a:t>“...</a:t>
            </a:r>
            <a:r>
              <a:rPr lang="pt-BR" sz="2000" dirty="0" err="1">
                <a:latin typeface="Georgia" panose="02040502050405020303" pitchFamily="18" charset="0"/>
              </a:rPr>
              <a:t>worship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the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Lord</a:t>
            </a:r>
            <a:r>
              <a:rPr lang="pt-BR" sz="2000" dirty="0">
                <a:latin typeface="Georgia" panose="02040502050405020303" pitchFamily="18" charset="0"/>
              </a:rPr>
              <a:t> in </a:t>
            </a:r>
            <a:r>
              <a:rPr lang="pt-BR" sz="2000" dirty="0" err="1">
                <a:latin typeface="Georgia" panose="02040502050405020303" pitchFamily="18" charset="0"/>
              </a:rPr>
              <a:t>the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beauty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of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holiness</a:t>
            </a:r>
            <a:r>
              <a:rPr lang="pt-BR" sz="2000" dirty="0">
                <a:latin typeface="Georgia" panose="02040502050405020303" pitchFamily="18" charset="0"/>
              </a:rPr>
              <a:t>.”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59DBE3-9632-4E40-91A9-0504CC8CA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24402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 animBg="1"/>
      <p:bldP spid="19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469031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Genesis 2: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“The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Nature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Man”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2:8-14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51519" y="548680"/>
            <a:ext cx="8751803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50" dirty="0">
                <a:latin typeface="Georgia" panose="02040502050405020303" pitchFamily="18" charset="0"/>
              </a:rPr>
              <a:t>“The </a:t>
            </a:r>
            <a:r>
              <a:rPr lang="pt-BR" sz="2350" dirty="0" err="1">
                <a:latin typeface="Georgia" panose="02040502050405020303" pitchFamily="18" charset="0"/>
              </a:rPr>
              <a:t>Lord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God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planted</a:t>
            </a:r>
            <a:r>
              <a:rPr lang="pt-BR" sz="2350" dirty="0">
                <a:latin typeface="Georgia" panose="02040502050405020303" pitchFamily="18" charset="0"/>
              </a:rPr>
              <a:t> a </a:t>
            </a:r>
            <a:r>
              <a:rPr lang="pt-BR" sz="2350" dirty="0" err="1">
                <a:latin typeface="Georgia" panose="02040502050405020303" pitchFamily="18" charset="0"/>
              </a:rPr>
              <a:t>garden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eastward</a:t>
            </a:r>
            <a:r>
              <a:rPr lang="pt-BR" sz="2350" dirty="0">
                <a:latin typeface="Georgia" panose="02040502050405020303" pitchFamily="18" charset="0"/>
              </a:rPr>
              <a:t> in </a:t>
            </a:r>
            <a:r>
              <a:rPr lang="pt-BR" sz="2350" dirty="0" err="1">
                <a:latin typeface="Georgia" panose="02040502050405020303" pitchFamily="18" charset="0"/>
              </a:rPr>
              <a:t>Eden</a:t>
            </a:r>
            <a:r>
              <a:rPr lang="pt-BR" sz="2350" dirty="0">
                <a:latin typeface="Georgia" panose="02040502050405020303" pitchFamily="18" charset="0"/>
              </a:rPr>
              <a:t>, </a:t>
            </a:r>
            <a:r>
              <a:rPr lang="pt-BR" sz="2350" dirty="0" err="1">
                <a:latin typeface="Georgia" panose="02040502050405020303" pitchFamily="18" charset="0"/>
              </a:rPr>
              <a:t>and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there</a:t>
            </a:r>
            <a:r>
              <a:rPr lang="pt-BR" sz="2350" dirty="0">
                <a:latin typeface="Georgia" panose="02040502050405020303" pitchFamily="18" charset="0"/>
              </a:rPr>
              <a:t> He </a:t>
            </a:r>
          </a:p>
          <a:p>
            <a:r>
              <a:rPr lang="pt-BR" sz="2350" dirty="0">
                <a:latin typeface="Georgia" panose="02040502050405020303" pitchFamily="18" charset="0"/>
              </a:rPr>
              <a:t>  </a:t>
            </a:r>
            <a:r>
              <a:rPr lang="pt-BR" sz="2350" dirty="0" err="1">
                <a:latin typeface="Georgia" panose="02040502050405020303" pitchFamily="18" charset="0"/>
              </a:rPr>
              <a:t>put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man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whom</a:t>
            </a:r>
            <a:r>
              <a:rPr lang="pt-BR" sz="2350" dirty="0">
                <a:latin typeface="Georgia" panose="02040502050405020303" pitchFamily="18" charset="0"/>
              </a:rPr>
              <a:t> He </a:t>
            </a:r>
            <a:r>
              <a:rPr lang="pt-BR" sz="2350" dirty="0" err="1">
                <a:latin typeface="Georgia" panose="02040502050405020303" pitchFamily="18" charset="0"/>
              </a:rPr>
              <a:t>had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formed</a:t>
            </a:r>
            <a:r>
              <a:rPr lang="pt-BR" sz="2350" dirty="0">
                <a:latin typeface="Georgia" panose="02040502050405020303" pitchFamily="18" charset="0"/>
              </a:rPr>
              <a:t>. </a:t>
            </a:r>
            <a:r>
              <a:rPr lang="pt-BR" sz="2350" dirty="0" err="1">
                <a:latin typeface="Georgia" panose="02040502050405020303" pitchFamily="18" charset="0"/>
              </a:rPr>
              <a:t>And</a:t>
            </a:r>
            <a:r>
              <a:rPr lang="pt-BR" sz="2350" dirty="0">
                <a:latin typeface="Georgia" panose="02040502050405020303" pitchFamily="18" charset="0"/>
              </a:rPr>
              <a:t> out </a:t>
            </a:r>
            <a:r>
              <a:rPr lang="pt-BR" sz="2350" dirty="0" err="1">
                <a:latin typeface="Georgia" panose="02040502050405020303" pitchFamily="18" charset="0"/>
              </a:rPr>
              <a:t>of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ground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</a:p>
          <a:p>
            <a:r>
              <a:rPr lang="pt-BR" sz="2350" dirty="0">
                <a:latin typeface="Georgia" panose="02040502050405020303" pitchFamily="18" charset="0"/>
              </a:rPr>
              <a:t>  </a:t>
            </a:r>
            <a:r>
              <a:rPr lang="pt-BR" sz="2350" dirty="0" err="1">
                <a:latin typeface="Georgia" panose="02040502050405020303" pitchFamily="18" charset="0"/>
              </a:rPr>
              <a:t>Lord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God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made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every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tree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grow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that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is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pleasant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to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sight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and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</a:p>
          <a:p>
            <a:r>
              <a:rPr lang="pt-BR" sz="2350" dirty="0">
                <a:latin typeface="Georgia" panose="02040502050405020303" pitchFamily="18" charset="0"/>
              </a:rPr>
              <a:t>  </a:t>
            </a:r>
            <a:r>
              <a:rPr lang="pt-BR" sz="2350" dirty="0" err="1">
                <a:latin typeface="Georgia" panose="02040502050405020303" pitchFamily="18" charset="0"/>
              </a:rPr>
              <a:t>good</a:t>
            </a:r>
            <a:r>
              <a:rPr lang="pt-BR" sz="2350" dirty="0">
                <a:latin typeface="Georgia" panose="02040502050405020303" pitchFamily="18" charset="0"/>
              </a:rPr>
              <a:t> for </a:t>
            </a:r>
            <a:r>
              <a:rPr lang="pt-BR" sz="2350" dirty="0" err="1">
                <a:latin typeface="Georgia" panose="02040502050405020303" pitchFamily="18" charset="0"/>
              </a:rPr>
              <a:t>food</a:t>
            </a:r>
            <a:r>
              <a:rPr lang="pt-BR" sz="2350" dirty="0">
                <a:latin typeface="Georgia" panose="02040502050405020303" pitchFamily="18" charset="0"/>
              </a:rPr>
              <a:t>. The </a:t>
            </a:r>
            <a:r>
              <a:rPr lang="pt-BR" sz="2350" dirty="0" err="1">
                <a:latin typeface="Georgia" panose="02040502050405020303" pitchFamily="18" charset="0"/>
              </a:rPr>
              <a:t>tree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of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life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was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also</a:t>
            </a:r>
            <a:r>
              <a:rPr lang="pt-BR" sz="2350" dirty="0">
                <a:latin typeface="Georgia" panose="02040502050405020303" pitchFamily="18" charset="0"/>
              </a:rPr>
              <a:t> in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midst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of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</a:p>
          <a:p>
            <a:r>
              <a:rPr lang="pt-BR" sz="2350" dirty="0">
                <a:latin typeface="Georgia" panose="02040502050405020303" pitchFamily="18" charset="0"/>
              </a:rPr>
              <a:t>  </a:t>
            </a:r>
            <a:r>
              <a:rPr lang="pt-BR" sz="2350" dirty="0" err="1">
                <a:latin typeface="Georgia" panose="02040502050405020303" pitchFamily="18" charset="0"/>
              </a:rPr>
              <a:t>garden</a:t>
            </a:r>
            <a:r>
              <a:rPr lang="pt-BR" sz="2350" dirty="0">
                <a:latin typeface="Georgia" panose="02040502050405020303" pitchFamily="18" charset="0"/>
              </a:rPr>
              <a:t>, </a:t>
            </a:r>
            <a:r>
              <a:rPr lang="pt-BR" sz="2350" dirty="0" err="1">
                <a:latin typeface="Georgia" panose="02040502050405020303" pitchFamily="18" charset="0"/>
              </a:rPr>
              <a:t>and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tree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of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knowledge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of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good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and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evil</a:t>
            </a:r>
            <a:r>
              <a:rPr lang="pt-BR" sz="2350" dirty="0">
                <a:latin typeface="Georgia" panose="02040502050405020303" pitchFamily="18" charset="0"/>
              </a:rPr>
              <a:t>.” [2:8-9]</a:t>
            </a:r>
          </a:p>
        </p:txBody>
      </p:sp>
      <p:pic>
        <p:nvPicPr>
          <p:cNvPr id="10" name="Picture 4" descr="http://www.cultivarsalud.com/wp-content/uploads/2014/08/Hands_of_God_and_A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80831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images.clipartpanda.com/spring-tree-clipart-138937095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29" y="2996952"/>
            <a:ext cx="1645077" cy="22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encrypted-tbn3.gstatic.com/images?q=tbn:ANd9GcQMyLjIz2yxHlcXa4Q8irhPZilpK8qQzTRJx0YQLSutJcoSGN_h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877" y="3264184"/>
            <a:ext cx="2164283" cy="208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4.bp.blogspot.com/--LK8ZqeN7dI/T7Lp5yPULcI/AAAAAAAAIrE/KTjY3j268cY/s1600/orange-tre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223" y="3143820"/>
            <a:ext cx="2250753" cy="225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eta para baixo 11"/>
          <p:cNvSpPr/>
          <p:nvPr/>
        </p:nvSpPr>
        <p:spPr>
          <a:xfrm rot="19913540">
            <a:off x="2351226" y="1829831"/>
            <a:ext cx="392186" cy="82296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lipse 26"/>
          <p:cNvSpPr/>
          <p:nvPr/>
        </p:nvSpPr>
        <p:spPr>
          <a:xfrm>
            <a:off x="323193" y="1628800"/>
            <a:ext cx="2088567" cy="4320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/>
          <p:cNvSpPr txBox="1"/>
          <p:nvPr/>
        </p:nvSpPr>
        <p:spPr>
          <a:xfrm>
            <a:off x="2771800" y="2381979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provided</a:t>
            </a:r>
            <a:r>
              <a:rPr lang="pt-BR" sz="2400" dirty="0">
                <a:latin typeface="Georgia" panose="02040502050405020303" pitchFamily="18" charset="0"/>
              </a:rPr>
              <a:t> in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garden</a:t>
            </a:r>
            <a:r>
              <a:rPr lang="pt-BR" sz="2400" dirty="0">
                <a:latin typeface="Georgia" panose="02040502050405020303" pitchFamily="18" charset="0"/>
              </a:rPr>
              <a:t> for </a:t>
            </a:r>
            <a:r>
              <a:rPr lang="pt-BR" sz="2400" dirty="0" err="1">
                <a:latin typeface="Georgia" panose="02040502050405020303" pitchFamily="18" charset="0"/>
              </a:rPr>
              <a:t>all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man’s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needs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both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physical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spiritual...</a:t>
            </a:r>
            <a:endParaRPr lang="pt-BR" sz="2400" i="1" dirty="0">
              <a:latin typeface="Georgia" panose="02040502050405020303" pitchFamily="18" charset="0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2267744" y="1628800"/>
            <a:ext cx="2088232" cy="4113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D509E4-DA14-4DE9-A84E-69BB861A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38809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2:8-14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51519" y="548680"/>
            <a:ext cx="8751803" cy="190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50" dirty="0">
                <a:latin typeface="Georgia" panose="02040502050405020303" pitchFamily="18" charset="0"/>
              </a:rPr>
              <a:t>“The </a:t>
            </a:r>
            <a:r>
              <a:rPr lang="pt-BR" sz="2350" dirty="0" err="1">
                <a:latin typeface="Georgia" panose="02040502050405020303" pitchFamily="18" charset="0"/>
              </a:rPr>
              <a:t>Lord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God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planted</a:t>
            </a:r>
            <a:r>
              <a:rPr lang="pt-BR" sz="2350" dirty="0">
                <a:latin typeface="Georgia" panose="02040502050405020303" pitchFamily="18" charset="0"/>
              </a:rPr>
              <a:t> a </a:t>
            </a:r>
            <a:r>
              <a:rPr lang="pt-BR" sz="2350" dirty="0" err="1">
                <a:latin typeface="Georgia" panose="02040502050405020303" pitchFamily="18" charset="0"/>
              </a:rPr>
              <a:t>garden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eastward</a:t>
            </a:r>
            <a:r>
              <a:rPr lang="pt-BR" sz="2350" dirty="0">
                <a:latin typeface="Georgia" panose="02040502050405020303" pitchFamily="18" charset="0"/>
              </a:rPr>
              <a:t> in </a:t>
            </a:r>
            <a:r>
              <a:rPr lang="pt-BR" sz="2350" dirty="0" err="1">
                <a:latin typeface="Georgia" panose="02040502050405020303" pitchFamily="18" charset="0"/>
              </a:rPr>
              <a:t>Eden</a:t>
            </a:r>
            <a:r>
              <a:rPr lang="pt-BR" sz="2350" dirty="0">
                <a:latin typeface="Georgia" panose="02040502050405020303" pitchFamily="18" charset="0"/>
              </a:rPr>
              <a:t>, </a:t>
            </a:r>
            <a:r>
              <a:rPr lang="pt-BR" sz="2350" dirty="0" err="1">
                <a:latin typeface="Georgia" panose="02040502050405020303" pitchFamily="18" charset="0"/>
              </a:rPr>
              <a:t>and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there</a:t>
            </a:r>
            <a:r>
              <a:rPr lang="pt-BR" sz="2350" dirty="0">
                <a:latin typeface="Georgia" panose="02040502050405020303" pitchFamily="18" charset="0"/>
              </a:rPr>
              <a:t> He </a:t>
            </a:r>
          </a:p>
          <a:p>
            <a:r>
              <a:rPr lang="pt-BR" sz="2350" dirty="0">
                <a:latin typeface="Georgia" panose="02040502050405020303" pitchFamily="18" charset="0"/>
              </a:rPr>
              <a:t>  </a:t>
            </a:r>
            <a:r>
              <a:rPr lang="pt-BR" sz="2350" dirty="0" err="1">
                <a:latin typeface="Georgia" panose="02040502050405020303" pitchFamily="18" charset="0"/>
              </a:rPr>
              <a:t>put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man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whom</a:t>
            </a:r>
            <a:r>
              <a:rPr lang="pt-BR" sz="2350" dirty="0">
                <a:latin typeface="Georgia" panose="02040502050405020303" pitchFamily="18" charset="0"/>
              </a:rPr>
              <a:t> He </a:t>
            </a:r>
            <a:r>
              <a:rPr lang="pt-BR" sz="2350" dirty="0" err="1">
                <a:latin typeface="Georgia" panose="02040502050405020303" pitchFamily="18" charset="0"/>
              </a:rPr>
              <a:t>had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formed</a:t>
            </a:r>
            <a:r>
              <a:rPr lang="pt-BR" sz="2350" dirty="0">
                <a:latin typeface="Georgia" panose="02040502050405020303" pitchFamily="18" charset="0"/>
              </a:rPr>
              <a:t>. </a:t>
            </a:r>
            <a:r>
              <a:rPr lang="pt-BR" sz="2350" dirty="0" err="1">
                <a:latin typeface="Georgia" panose="02040502050405020303" pitchFamily="18" charset="0"/>
              </a:rPr>
              <a:t>And</a:t>
            </a:r>
            <a:r>
              <a:rPr lang="pt-BR" sz="2350" dirty="0">
                <a:latin typeface="Georgia" panose="02040502050405020303" pitchFamily="18" charset="0"/>
              </a:rPr>
              <a:t> out </a:t>
            </a:r>
            <a:r>
              <a:rPr lang="pt-BR" sz="2350" dirty="0" err="1">
                <a:latin typeface="Georgia" panose="02040502050405020303" pitchFamily="18" charset="0"/>
              </a:rPr>
              <a:t>of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ground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</a:p>
          <a:p>
            <a:r>
              <a:rPr lang="pt-BR" sz="2350" dirty="0">
                <a:latin typeface="Georgia" panose="02040502050405020303" pitchFamily="18" charset="0"/>
              </a:rPr>
              <a:t>  </a:t>
            </a:r>
            <a:r>
              <a:rPr lang="pt-BR" sz="2350" dirty="0" err="1">
                <a:latin typeface="Georgia" panose="02040502050405020303" pitchFamily="18" charset="0"/>
              </a:rPr>
              <a:t>Lord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God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made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every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tree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grow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that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is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pleasant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to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sight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and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</a:p>
          <a:p>
            <a:r>
              <a:rPr lang="pt-BR" sz="2350" dirty="0">
                <a:latin typeface="Georgia" panose="02040502050405020303" pitchFamily="18" charset="0"/>
              </a:rPr>
              <a:t>  </a:t>
            </a:r>
            <a:r>
              <a:rPr lang="pt-BR" sz="2350" dirty="0" err="1">
                <a:latin typeface="Georgia" panose="02040502050405020303" pitchFamily="18" charset="0"/>
              </a:rPr>
              <a:t>good</a:t>
            </a:r>
            <a:r>
              <a:rPr lang="pt-BR" sz="2350" dirty="0">
                <a:latin typeface="Georgia" panose="02040502050405020303" pitchFamily="18" charset="0"/>
              </a:rPr>
              <a:t> for </a:t>
            </a:r>
            <a:r>
              <a:rPr lang="pt-BR" sz="2350" dirty="0" err="1">
                <a:latin typeface="Georgia" panose="02040502050405020303" pitchFamily="18" charset="0"/>
              </a:rPr>
              <a:t>food</a:t>
            </a:r>
            <a:r>
              <a:rPr lang="pt-BR" sz="2350" dirty="0">
                <a:latin typeface="Georgia" panose="02040502050405020303" pitchFamily="18" charset="0"/>
              </a:rPr>
              <a:t>. The </a:t>
            </a:r>
            <a:r>
              <a:rPr lang="pt-BR" sz="2350" dirty="0" err="1">
                <a:latin typeface="Georgia" panose="02040502050405020303" pitchFamily="18" charset="0"/>
              </a:rPr>
              <a:t>tree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of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life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was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also</a:t>
            </a:r>
            <a:r>
              <a:rPr lang="pt-BR" sz="2350" dirty="0">
                <a:latin typeface="Georgia" panose="02040502050405020303" pitchFamily="18" charset="0"/>
              </a:rPr>
              <a:t> in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midst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of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</a:p>
          <a:p>
            <a:r>
              <a:rPr lang="pt-BR" sz="2350" dirty="0">
                <a:latin typeface="Georgia" panose="02040502050405020303" pitchFamily="18" charset="0"/>
              </a:rPr>
              <a:t>  </a:t>
            </a:r>
            <a:r>
              <a:rPr lang="pt-BR" sz="2350" dirty="0" err="1">
                <a:latin typeface="Georgia" panose="02040502050405020303" pitchFamily="18" charset="0"/>
              </a:rPr>
              <a:t>garden</a:t>
            </a:r>
            <a:r>
              <a:rPr lang="pt-BR" sz="2350" dirty="0">
                <a:latin typeface="Georgia" panose="02040502050405020303" pitchFamily="18" charset="0"/>
              </a:rPr>
              <a:t>, </a:t>
            </a:r>
            <a:r>
              <a:rPr lang="pt-BR" sz="2350" dirty="0" err="1">
                <a:latin typeface="Georgia" panose="02040502050405020303" pitchFamily="18" charset="0"/>
              </a:rPr>
              <a:t>and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tree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of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knowledge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of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good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and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evil</a:t>
            </a:r>
            <a:r>
              <a:rPr lang="pt-BR" sz="2350" dirty="0">
                <a:latin typeface="Georgia" panose="02040502050405020303" pitchFamily="18" charset="0"/>
              </a:rPr>
              <a:t>.” [2:8-9]</a:t>
            </a:r>
          </a:p>
        </p:txBody>
      </p:sp>
      <p:pic>
        <p:nvPicPr>
          <p:cNvPr id="20" name="Picture 2" descr="http://images.clipartpanda.com/spring-tree-clipart-138937095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29" y="2996952"/>
            <a:ext cx="1645077" cy="22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encrypted-tbn3.gstatic.com/images?q=tbn:ANd9GcQMyLjIz2yxHlcXa4Q8irhPZilpK8qQzTRJx0YQLSutJcoSGN_h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877" y="3264184"/>
            <a:ext cx="2164283" cy="208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4.bp.blogspot.com/--LK8ZqeN7dI/T7Lp5yPULcI/AAAAAAAAIrE/KTjY3j268cY/s1600/orange-tre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223" y="3143820"/>
            <a:ext cx="2250753" cy="225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aixaDeTexto 27"/>
          <p:cNvSpPr txBox="1"/>
          <p:nvPr/>
        </p:nvSpPr>
        <p:spPr>
          <a:xfrm>
            <a:off x="2771800" y="2381979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provided</a:t>
            </a:r>
            <a:r>
              <a:rPr lang="pt-BR" sz="2400" dirty="0">
                <a:latin typeface="Georgia" panose="02040502050405020303" pitchFamily="18" charset="0"/>
              </a:rPr>
              <a:t> in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garden</a:t>
            </a:r>
            <a:r>
              <a:rPr lang="pt-BR" sz="2400" dirty="0">
                <a:latin typeface="Georgia" panose="02040502050405020303" pitchFamily="18" charset="0"/>
              </a:rPr>
              <a:t> for </a:t>
            </a:r>
            <a:r>
              <a:rPr lang="pt-BR" sz="2400" dirty="0" err="1">
                <a:latin typeface="Georgia" panose="02040502050405020303" pitchFamily="18" charset="0"/>
              </a:rPr>
              <a:t>all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man’s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needs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both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physical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spiritual...</a:t>
            </a:r>
            <a:endParaRPr lang="pt-BR" sz="2400" i="1" dirty="0">
              <a:latin typeface="Georgia" panose="02040502050405020303" pitchFamily="18" charset="0"/>
            </a:endParaRPr>
          </a:p>
        </p:txBody>
      </p:sp>
      <p:pic>
        <p:nvPicPr>
          <p:cNvPr id="15" name="Picture 16" descr="http://thumbs.dreamstime.com/z/brain-tree-illustration-information-knowledge-concept-360079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37755"/>
            <a:ext cx="1859357" cy="218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lipse 15"/>
          <p:cNvSpPr/>
          <p:nvPr/>
        </p:nvSpPr>
        <p:spPr>
          <a:xfrm>
            <a:off x="1358390" y="1923633"/>
            <a:ext cx="6381961" cy="564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7308304" y="3143820"/>
            <a:ext cx="576064" cy="2283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eta para baixo 11"/>
          <p:cNvSpPr/>
          <p:nvPr/>
        </p:nvSpPr>
        <p:spPr>
          <a:xfrm rot="20894633">
            <a:off x="7234956" y="2348736"/>
            <a:ext cx="392186" cy="101291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7371259" y="3402866"/>
            <a:ext cx="1701241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750" b="1" dirty="0" err="1">
                <a:latin typeface="Georgia" panose="02040502050405020303" pitchFamily="18" charset="0"/>
              </a:rPr>
              <a:t>This</a:t>
            </a:r>
            <a:r>
              <a:rPr lang="pt-BR" sz="1750" b="1" dirty="0">
                <a:latin typeface="Georgia" panose="02040502050405020303" pitchFamily="18" charset="0"/>
              </a:rPr>
              <a:t> </a:t>
            </a:r>
            <a:r>
              <a:rPr lang="pt-BR" sz="1750" b="1" dirty="0" err="1">
                <a:latin typeface="Georgia" panose="02040502050405020303" pitchFamily="18" charset="0"/>
              </a:rPr>
              <a:t>tree</a:t>
            </a:r>
            <a:r>
              <a:rPr lang="pt-BR" sz="1750" b="1" dirty="0">
                <a:latin typeface="Georgia" panose="02040502050405020303" pitchFamily="18" charset="0"/>
              </a:rPr>
              <a:t> </a:t>
            </a:r>
            <a:r>
              <a:rPr lang="pt-BR" sz="1750" b="1" dirty="0" err="1">
                <a:latin typeface="Georgia" panose="02040502050405020303" pitchFamily="18" charset="0"/>
              </a:rPr>
              <a:t>would</a:t>
            </a:r>
            <a:r>
              <a:rPr lang="pt-BR" sz="1750" b="1" dirty="0">
                <a:latin typeface="Georgia" panose="02040502050405020303" pitchFamily="18" charset="0"/>
              </a:rPr>
              <a:t> </a:t>
            </a:r>
            <a:r>
              <a:rPr lang="pt-BR" sz="1750" b="1" dirty="0" err="1">
                <a:latin typeface="Georgia" panose="02040502050405020303" pitchFamily="18" charset="0"/>
              </a:rPr>
              <a:t>soon</a:t>
            </a:r>
            <a:r>
              <a:rPr lang="pt-BR" sz="1750" b="1" dirty="0">
                <a:latin typeface="Georgia" panose="02040502050405020303" pitchFamily="18" charset="0"/>
              </a:rPr>
              <a:t> serve as a </a:t>
            </a:r>
            <a:r>
              <a:rPr lang="pt-BR" sz="1750" b="1" dirty="0" err="1">
                <a:latin typeface="Georgia" panose="02040502050405020303" pitchFamily="18" charset="0"/>
              </a:rPr>
              <a:t>test</a:t>
            </a:r>
            <a:r>
              <a:rPr lang="pt-BR" sz="1750" b="1" dirty="0">
                <a:latin typeface="Georgia" panose="02040502050405020303" pitchFamily="18" charset="0"/>
              </a:rPr>
              <a:t> </a:t>
            </a:r>
            <a:r>
              <a:rPr lang="pt-BR" sz="1750" b="1" dirty="0" err="1">
                <a:latin typeface="Georgia" panose="02040502050405020303" pitchFamily="18" charset="0"/>
              </a:rPr>
              <a:t>of</a:t>
            </a:r>
            <a:r>
              <a:rPr lang="pt-BR" sz="1750" b="1" dirty="0">
                <a:latin typeface="Georgia" panose="02040502050405020303" pitchFamily="18" charset="0"/>
              </a:rPr>
              <a:t> </a:t>
            </a:r>
            <a:r>
              <a:rPr lang="pt-BR" sz="1750" b="1" dirty="0" err="1">
                <a:latin typeface="Georgia" panose="02040502050405020303" pitchFamily="18" charset="0"/>
              </a:rPr>
              <a:t>man’s</a:t>
            </a:r>
            <a:r>
              <a:rPr lang="pt-BR" sz="1750" b="1" dirty="0">
                <a:latin typeface="Georgia" panose="02040502050405020303" pitchFamily="18" charset="0"/>
              </a:rPr>
              <a:t> </a:t>
            </a:r>
            <a:r>
              <a:rPr lang="pt-BR" sz="1750" b="1" dirty="0" err="1">
                <a:latin typeface="Georgia" panose="02040502050405020303" pitchFamily="18" charset="0"/>
              </a:rPr>
              <a:t>love</a:t>
            </a:r>
            <a:r>
              <a:rPr lang="pt-BR" sz="1750" b="1" dirty="0">
                <a:latin typeface="Georgia" panose="02040502050405020303" pitchFamily="18" charset="0"/>
              </a:rPr>
              <a:t> </a:t>
            </a:r>
            <a:r>
              <a:rPr lang="pt-BR" sz="1750" b="1" dirty="0" err="1">
                <a:latin typeface="Georgia" panose="02040502050405020303" pitchFamily="18" charset="0"/>
              </a:rPr>
              <a:t>and</a:t>
            </a:r>
            <a:r>
              <a:rPr lang="pt-BR" sz="1750" b="1" dirty="0">
                <a:latin typeface="Georgia" panose="02040502050405020303" pitchFamily="18" charset="0"/>
              </a:rPr>
              <a:t> </a:t>
            </a:r>
            <a:r>
              <a:rPr lang="pt-BR" sz="1750" b="1" dirty="0" err="1">
                <a:latin typeface="Georgia" panose="02040502050405020303" pitchFamily="18" charset="0"/>
              </a:rPr>
              <a:t>obedience</a:t>
            </a:r>
            <a:endParaRPr lang="pt-BR" sz="1750" b="1" dirty="0">
              <a:latin typeface="Georgia" panose="02040502050405020303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Picture 4" descr="http://www.cultivarsalud.com/wp-content/uploads/2014/08/Hands_of_God_and_Ada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80831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5469031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Genesis 2: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“The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Nature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Man”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0961D4-F50C-4D59-AC42-85CA99AE0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52741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www.cultivarsalud.com/wp-content/uploads/2014/08/Hands_of_God_and_A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1842"/>
            <a:ext cx="8549365" cy="561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44624"/>
            <a:ext cx="9144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Genesis for </a:t>
            </a:r>
            <a:r>
              <a:rPr lang="pt-BR" sz="3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Evangelism</a:t>
            </a:r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Genesis 2: “The </a:t>
            </a:r>
            <a:r>
              <a:rPr lang="pt-BR" sz="3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Nature</a:t>
            </a:r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of</a:t>
            </a:r>
            <a:r>
              <a:rPr lang="pt-BR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 Man”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65F5CD-2A90-4671-B388-949C86DDC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9141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exopermaculture.files.wordpress.com/2014/06/89872-004-87255e0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518" y="2740227"/>
            <a:ext cx="3204356" cy="306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2:8-14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395536" y="3362216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continued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take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care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plants</a:t>
            </a:r>
            <a:r>
              <a:rPr lang="pt-BR" sz="2400" dirty="0">
                <a:latin typeface="Georgia" panose="02040502050405020303" pitchFamily="18" charset="0"/>
              </a:rPr>
              <a:t>’ </a:t>
            </a:r>
            <a:r>
              <a:rPr lang="pt-BR" sz="2400" dirty="0" err="1">
                <a:latin typeface="Georgia" panose="02040502050405020303" pitchFamily="18" charset="0"/>
              </a:rPr>
              <a:t>need</a:t>
            </a:r>
            <a:r>
              <a:rPr lang="pt-BR" sz="2400" dirty="0">
                <a:latin typeface="Georgia" panose="02040502050405020303" pitchFamily="18" charset="0"/>
              </a:rPr>
              <a:t> for </a:t>
            </a:r>
            <a:r>
              <a:rPr lang="pt-BR" sz="2400" dirty="0" err="1">
                <a:latin typeface="Georgia" panose="02040502050405020303" pitchFamily="18" charset="0"/>
              </a:rPr>
              <a:t>water</a:t>
            </a:r>
            <a:r>
              <a:rPr lang="pt-BR" sz="2400" dirty="0">
                <a:latin typeface="Georgia" panose="02040502050405020303" pitchFamily="18" charset="0"/>
              </a:rPr>
              <a:t>; still </a:t>
            </a:r>
            <a:r>
              <a:rPr lang="pt-BR" sz="2400" dirty="0" err="1">
                <a:latin typeface="Georgia" panose="02040502050405020303" pitchFamily="18" charset="0"/>
              </a:rPr>
              <a:t>without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making</a:t>
            </a:r>
            <a:r>
              <a:rPr lang="pt-BR" sz="2400" dirty="0">
                <a:latin typeface="Georgia" panose="02040502050405020303" pitchFamily="18" charset="0"/>
              </a:rPr>
              <a:t> it </a:t>
            </a:r>
            <a:r>
              <a:rPr lang="pt-BR" sz="2400" dirty="0" err="1">
                <a:latin typeface="Georgia" panose="02040502050405020303" pitchFamily="18" charset="0"/>
              </a:rPr>
              <a:t>rain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provided</a:t>
            </a:r>
            <a:r>
              <a:rPr lang="pt-BR" sz="2400" dirty="0">
                <a:latin typeface="Georgia" panose="02040502050405020303" pitchFamily="18" charset="0"/>
              </a:rPr>
              <a:t> a </a:t>
            </a:r>
            <a:r>
              <a:rPr lang="pt-BR" sz="2400" dirty="0" err="1">
                <a:latin typeface="Georgia" panose="02040502050405020303" pitchFamily="18" charset="0"/>
              </a:rPr>
              <a:t>river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which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forked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into</a:t>
            </a:r>
            <a:r>
              <a:rPr lang="pt-BR" sz="2400" dirty="0">
                <a:latin typeface="Georgia" panose="02040502050405020303" pitchFamily="18" charset="0"/>
              </a:rPr>
              <a:t> four </a:t>
            </a:r>
            <a:r>
              <a:rPr lang="pt-BR" sz="2400" dirty="0" err="1">
                <a:latin typeface="Georgia" panose="02040502050405020303" pitchFamily="18" charset="0"/>
              </a:rPr>
              <a:t>rivers</a:t>
            </a:r>
            <a:r>
              <a:rPr lang="pt-BR" sz="2400" dirty="0">
                <a:latin typeface="Georgia" panose="02040502050405020303" pitchFamily="18" charset="0"/>
              </a:rPr>
              <a:t>...</a:t>
            </a:r>
            <a:endParaRPr lang="pt-BR" sz="2400" i="1" dirty="0">
              <a:latin typeface="Georgia" panose="02040502050405020303" pitchFamily="18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283968" y="2276871"/>
            <a:ext cx="4662010" cy="1017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251520" y="546353"/>
            <a:ext cx="87129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200" dirty="0">
                <a:latin typeface="Georgia" panose="02040502050405020303" pitchFamily="18" charset="0"/>
              </a:rPr>
              <a:t>“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Now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a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river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went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out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Eden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to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water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garden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from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there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it </a:t>
            </a:r>
          </a:p>
          <a:p>
            <a:pPr lvl="0"/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parted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became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four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riverheads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. The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name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first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is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Pishon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; </a:t>
            </a:r>
          </a:p>
          <a:p>
            <a:pPr lvl="0"/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 it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is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one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which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skirts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whole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land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Havila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where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there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is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</a:p>
          <a:p>
            <a:pPr lvl="0"/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gold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.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gold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that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land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is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good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.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Bdellium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onyx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stone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</a:p>
          <a:p>
            <a:pPr lvl="0"/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 are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there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. The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name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second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river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is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Gihon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; it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is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one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which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</a:p>
          <a:p>
            <a:pPr lvl="0"/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goes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around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whole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land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Cush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. The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name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third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river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is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</a:p>
          <a:p>
            <a:pPr lvl="0"/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Hiddekel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; it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is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one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which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goes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toward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east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Assyria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. The </a:t>
            </a:r>
          </a:p>
          <a:p>
            <a:pPr lvl="0"/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fourth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river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is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Euphrates</a:t>
            </a:r>
            <a:r>
              <a:rPr lang="pt-BR" sz="2200" dirty="0">
                <a:latin typeface="Georgia" panose="02040502050405020303" pitchFamily="18" charset="0"/>
              </a:rPr>
              <a:t>.” [2:10-14]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4436368" y="5157192"/>
            <a:ext cx="4662010" cy="42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469031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Genesis 2: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“The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Nature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Man”</a:t>
            </a:r>
          </a:p>
        </p:txBody>
      </p:sp>
      <p:pic>
        <p:nvPicPr>
          <p:cNvPr id="10" name="Picture 4" descr="http://www.cultivarsalud.com/wp-content/uploads/2014/08/Hands_of_God_and_Ad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80831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10"/>
          <p:cNvSpPr/>
          <p:nvPr/>
        </p:nvSpPr>
        <p:spPr>
          <a:xfrm>
            <a:off x="286344" y="548680"/>
            <a:ext cx="6373887" cy="4320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/>
          <p:cNvSpPr/>
          <p:nvPr/>
        </p:nvSpPr>
        <p:spPr>
          <a:xfrm>
            <a:off x="1947566" y="1340769"/>
            <a:ext cx="392186" cy="209109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286345" y="898848"/>
            <a:ext cx="4645695" cy="4419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7740352" y="908719"/>
            <a:ext cx="1080120" cy="3600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5553126" y="1916832"/>
            <a:ext cx="891081" cy="3899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395536" y="2564903"/>
            <a:ext cx="1296144" cy="4320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2627783" y="2924943"/>
            <a:ext cx="1408015" cy="3652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baixo 20"/>
          <p:cNvSpPr/>
          <p:nvPr/>
        </p:nvSpPr>
        <p:spPr>
          <a:xfrm rot="18104772">
            <a:off x="4782386" y="2666740"/>
            <a:ext cx="196845" cy="20116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7830870" y="4149080"/>
            <a:ext cx="11774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err="1">
                <a:latin typeface="Georgia" panose="02040502050405020303" pitchFamily="18" charset="0"/>
              </a:rPr>
              <a:t>Is</a:t>
            </a:r>
            <a:r>
              <a:rPr lang="pt-BR" sz="1600" dirty="0">
                <a:latin typeface="Georgia" panose="02040502050405020303" pitchFamily="18" charset="0"/>
              </a:rPr>
              <a:t> </a:t>
            </a:r>
            <a:r>
              <a:rPr lang="pt-BR" sz="1600" dirty="0" err="1">
                <a:latin typeface="Georgia" panose="02040502050405020303" pitchFamily="18" charset="0"/>
              </a:rPr>
              <a:t>this</a:t>
            </a:r>
            <a:r>
              <a:rPr lang="pt-BR" sz="1600" dirty="0">
                <a:latin typeface="Georgia" panose="02040502050405020303" pitchFamily="18" charset="0"/>
              </a:rPr>
              <a:t> </a:t>
            </a:r>
            <a:r>
              <a:rPr lang="pt-BR" sz="1600" dirty="0" err="1">
                <a:latin typeface="Georgia" panose="02040502050405020303" pitchFamily="18" charset="0"/>
              </a:rPr>
              <a:t>the</a:t>
            </a:r>
            <a:r>
              <a:rPr lang="pt-BR" sz="1600" dirty="0">
                <a:latin typeface="Georgia" panose="02040502050405020303" pitchFamily="18" charset="0"/>
              </a:rPr>
              <a:t> spot </a:t>
            </a:r>
            <a:r>
              <a:rPr lang="pt-BR" sz="1600" dirty="0" err="1">
                <a:latin typeface="Georgia" panose="02040502050405020303" pitchFamily="18" charset="0"/>
              </a:rPr>
              <a:t>where</a:t>
            </a:r>
            <a:r>
              <a:rPr lang="pt-BR" sz="1600" dirty="0">
                <a:latin typeface="Georgia" panose="02040502050405020303" pitchFamily="18" charset="0"/>
              </a:rPr>
              <a:t> </a:t>
            </a:r>
            <a:r>
              <a:rPr lang="pt-BR" sz="1600" dirty="0" err="1">
                <a:latin typeface="Georgia" panose="02040502050405020303" pitchFamily="18" charset="0"/>
              </a:rPr>
              <a:t>Eden</a:t>
            </a:r>
            <a:r>
              <a:rPr lang="pt-BR" sz="1600" dirty="0">
                <a:latin typeface="Georgia" panose="02040502050405020303" pitchFamily="18" charset="0"/>
              </a:rPr>
              <a:t>   </a:t>
            </a:r>
            <a:r>
              <a:rPr lang="pt-BR" sz="1600" dirty="0" err="1">
                <a:latin typeface="Georgia" panose="02040502050405020303" pitchFamily="18" charset="0"/>
              </a:rPr>
              <a:t>was</a:t>
            </a:r>
            <a:endParaRPr lang="pt-BR" sz="1600" dirty="0">
              <a:latin typeface="Georgia" panose="02040502050405020303" pitchFamily="18" charset="0"/>
            </a:endParaRPr>
          </a:p>
          <a:p>
            <a:pPr algn="just"/>
            <a:r>
              <a:rPr lang="pt-BR" sz="1600" dirty="0" err="1">
                <a:latin typeface="Georgia" panose="02040502050405020303" pitchFamily="18" charset="0"/>
              </a:rPr>
              <a:t>located</a:t>
            </a:r>
            <a:r>
              <a:rPr lang="en-US" sz="1600" dirty="0">
                <a:latin typeface="Georgia" panose="02040502050405020303" pitchFamily="18" charset="0"/>
              </a:rPr>
              <a:t>?</a:t>
            </a:r>
            <a:endParaRPr lang="pt-BR" sz="1600" dirty="0">
              <a:latin typeface="Georgia" panose="02040502050405020303" pitchFamily="18" charset="0"/>
            </a:endParaRPr>
          </a:p>
        </p:txBody>
      </p:sp>
      <p:sp>
        <p:nvSpPr>
          <p:cNvPr id="20" name="Arco 19"/>
          <p:cNvSpPr/>
          <p:nvPr/>
        </p:nvSpPr>
        <p:spPr>
          <a:xfrm>
            <a:off x="-2844824" y="2762931"/>
            <a:ext cx="9016394" cy="1924476"/>
          </a:xfrm>
          <a:prstGeom prst="arc">
            <a:avLst/>
          </a:prstGeom>
          <a:ln w="1016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ABCF7-3352-4E96-92CE-E07F1A975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44925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2:8-14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51520" y="546353"/>
            <a:ext cx="87129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200" dirty="0">
                <a:latin typeface="Georgia" panose="02040502050405020303" pitchFamily="18" charset="0"/>
              </a:rPr>
              <a:t>“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Now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a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river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went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out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Eden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to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water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garden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from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there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it </a:t>
            </a:r>
          </a:p>
          <a:p>
            <a:pPr lvl="0"/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parted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became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four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riverheads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. The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name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first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is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Pishon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; </a:t>
            </a:r>
          </a:p>
          <a:p>
            <a:pPr lvl="0"/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 it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is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one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which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skirts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whole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land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Havila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where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there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is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</a:p>
          <a:p>
            <a:pPr lvl="0"/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gold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.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gold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that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land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is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good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.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Bdellium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onyx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stone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</a:p>
          <a:p>
            <a:pPr lvl="0"/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 are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there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. The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name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second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river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is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Gihon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; it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is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one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which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</a:p>
          <a:p>
            <a:pPr lvl="0"/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goes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around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whole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land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Cush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. The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name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third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river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is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</a:p>
          <a:p>
            <a:pPr lvl="0"/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Hiddekel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; it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is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one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which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goes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toward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east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Assyria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. The </a:t>
            </a:r>
          </a:p>
          <a:p>
            <a:pPr lvl="0"/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fourth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river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is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2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200" dirty="0" err="1">
                <a:solidFill>
                  <a:prstClr val="black"/>
                </a:solidFill>
                <a:latin typeface="Georgia" panose="02040502050405020303" pitchFamily="18" charset="0"/>
              </a:rPr>
              <a:t>Euphrates</a:t>
            </a:r>
            <a:r>
              <a:rPr lang="pt-BR" sz="2200" dirty="0">
                <a:latin typeface="Georgia" panose="02040502050405020303" pitchFamily="18" charset="0"/>
              </a:rPr>
              <a:t>.” [2:10-14]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469031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Genesis 2: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“The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Nature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Man”</a:t>
            </a:r>
          </a:p>
        </p:txBody>
      </p:sp>
      <p:pic>
        <p:nvPicPr>
          <p:cNvPr id="10" name="Picture 4" descr="http://www.cultivarsalud.com/wp-content/uploads/2014/08/Hands_of_God_and_A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80831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ixaDeTexto 22"/>
          <p:cNvSpPr txBox="1"/>
          <p:nvPr/>
        </p:nvSpPr>
        <p:spPr>
          <a:xfrm>
            <a:off x="1043608" y="332911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err="1">
                <a:latin typeface="Georgia" panose="02040502050405020303" pitchFamily="18" charset="0"/>
              </a:rPr>
              <a:t>Why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would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mention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that</a:t>
            </a:r>
            <a:r>
              <a:rPr lang="pt-BR" sz="2400" dirty="0">
                <a:latin typeface="Georgia" panose="02040502050405020303" pitchFamily="18" charset="0"/>
              </a:rPr>
              <a:t> He </a:t>
            </a:r>
            <a:r>
              <a:rPr lang="pt-BR" sz="2400" dirty="0" err="1">
                <a:latin typeface="Georgia" panose="02040502050405020303" pitchFamily="18" charset="0"/>
              </a:rPr>
              <a:t>placed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precious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stones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metals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here</a:t>
            </a:r>
            <a:r>
              <a:rPr lang="en-US" sz="2400" dirty="0">
                <a:latin typeface="Georgia" panose="02040502050405020303" pitchFamily="18" charset="0"/>
              </a:rPr>
              <a:t>?</a:t>
            </a:r>
            <a:endParaRPr lang="pt-BR" sz="2400" i="1" dirty="0">
              <a:latin typeface="Georgia" panose="02040502050405020303" pitchFamily="18" charset="0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323528" y="1556791"/>
            <a:ext cx="5041956" cy="4320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lipse 24"/>
          <p:cNvSpPr/>
          <p:nvPr/>
        </p:nvSpPr>
        <p:spPr>
          <a:xfrm>
            <a:off x="6300192" y="1628799"/>
            <a:ext cx="2736304" cy="3600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Seta para baixo 23"/>
          <p:cNvSpPr/>
          <p:nvPr/>
        </p:nvSpPr>
        <p:spPr>
          <a:xfrm>
            <a:off x="1921103" y="1972597"/>
            <a:ext cx="392186" cy="144297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Seta para baixo 25"/>
          <p:cNvSpPr/>
          <p:nvPr/>
        </p:nvSpPr>
        <p:spPr>
          <a:xfrm rot="4073402">
            <a:off x="4355054" y="548242"/>
            <a:ext cx="392186" cy="408605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CaixaDeTexto 31"/>
          <p:cNvSpPr txBox="1"/>
          <p:nvPr/>
        </p:nvSpPr>
        <p:spPr>
          <a:xfrm>
            <a:off x="3491880" y="368915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err="1">
                <a:latin typeface="Georgia" panose="02040502050405020303" pitchFamily="18" charset="0"/>
              </a:rPr>
              <a:t>They</a:t>
            </a:r>
            <a:r>
              <a:rPr lang="pt-BR" sz="2400" dirty="0">
                <a:latin typeface="Georgia" panose="02040502050405020303" pitchFamily="18" charset="0"/>
              </a:rPr>
              <a:t> are </a:t>
            </a:r>
            <a:r>
              <a:rPr lang="pt-BR" sz="2400" dirty="0" err="1">
                <a:latin typeface="Georgia" panose="02040502050405020303" pitchFamily="18" charset="0"/>
              </a:rPr>
              <a:t>objects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beauty</a:t>
            </a:r>
            <a:endParaRPr lang="pt-BR" sz="2400" i="1" dirty="0">
              <a:latin typeface="Georgia" panose="02040502050405020303" pitchFamily="18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7092280" y="3545140"/>
            <a:ext cx="576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pt-BR" sz="4400" b="1" dirty="0">
              <a:solidFill>
                <a:srgbClr val="00B050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1258236" y="4121204"/>
            <a:ext cx="77062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err="1">
                <a:latin typeface="Georgia" panose="02040502050405020303" pitchFamily="18" charset="0"/>
              </a:rPr>
              <a:t>These</a:t>
            </a:r>
            <a:r>
              <a:rPr lang="pt-BR" sz="2200" dirty="0">
                <a:latin typeface="Georgia" panose="02040502050405020303" pitchFamily="18" charset="0"/>
              </a:rPr>
              <a:t> are </a:t>
            </a:r>
            <a:r>
              <a:rPr lang="pt-BR" sz="2200" dirty="0" err="1">
                <a:latin typeface="Georgia" panose="02040502050405020303" pitchFamily="18" charset="0"/>
              </a:rPr>
              <a:t>objects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that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reflect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beauty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of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Eden</a:t>
            </a:r>
            <a:r>
              <a:rPr lang="pt-BR" sz="2200" dirty="0">
                <a:latin typeface="Georgia" panose="02040502050405020303" pitchFamily="18" charset="0"/>
              </a:rPr>
              <a:t>: </a:t>
            </a:r>
            <a:r>
              <a:rPr lang="pt-BR" sz="2200" dirty="0" err="1">
                <a:latin typeface="Georgia" panose="02040502050405020303" pitchFamily="18" charset="0"/>
              </a:rPr>
              <a:t>we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will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see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them</a:t>
            </a:r>
            <a:r>
              <a:rPr lang="pt-BR" sz="2200" dirty="0">
                <a:latin typeface="Georgia" panose="02040502050405020303" pitchFamily="18" charset="0"/>
              </a:rPr>
              <a:t> later in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temple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of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God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and</a:t>
            </a:r>
            <a:r>
              <a:rPr lang="pt-BR" sz="2200" dirty="0">
                <a:latin typeface="Georgia" panose="02040502050405020303" pitchFamily="18" charset="0"/>
              </a:rPr>
              <a:t> in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beauty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of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New </a:t>
            </a:r>
            <a:r>
              <a:rPr lang="pt-BR" sz="2200" dirty="0" err="1">
                <a:latin typeface="Georgia" panose="02040502050405020303" pitchFamily="18" charset="0"/>
              </a:rPr>
              <a:t>Jerusalem</a:t>
            </a:r>
            <a:r>
              <a:rPr lang="pt-BR" sz="2200" dirty="0">
                <a:latin typeface="Georgia" panose="02040502050405020303" pitchFamily="18" charset="0"/>
              </a:rPr>
              <a:t> in </a:t>
            </a:r>
            <a:r>
              <a:rPr lang="pt-BR" sz="2200" dirty="0" err="1">
                <a:latin typeface="Georgia" panose="02040502050405020303" pitchFamily="18" charset="0"/>
              </a:rPr>
              <a:t>Revelation</a:t>
            </a:r>
            <a:r>
              <a:rPr lang="pt-BR" sz="2200" dirty="0">
                <a:latin typeface="Georgia" panose="02040502050405020303" pitchFamily="18" charset="0"/>
              </a:rPr>
              <a:t>! [</a:t>
            </a:r>
            <a:r>
              <a:rPr lang="pt-BR" sz="2200" dirty="0" err="1">
                <a:latin typeface="Georgia" panose="02040502050405020303" pitchFamily="18" charset="0"/>
              </a:rPr>
              <a:t>cp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Ex</a:t>
            </a:r>
            <a:r>
              <a:rPr lang="pt-BR" sz="2200" dirty="0">
                <a:latin typeface="Georgia" panose="02040502050405020303" pitchFamily="18" charset="0"/>
              </a:rPr>
              <a:t> 25:10-40; 28:5-10; </a:t>
            </a:r>
            <a:r>
              <a:rPr lang="pt-BR" sz="2200" dirty="0" err="1">
                <a:latin typeface="Georgia" panose="02040502050405020303" pitchFamily="18" charset="0"/>
              </a:rPr>
              <a:t>Rv</a:t>
            </a:r>
            <a:r>
              <a:rPr lang="pt-BR" sz="2200" dirty="0">
                <a:latin typeface="Georgia" panose="02040502050405020303" pitchFamily="18" charset="0"/>
              </a:rPr>
              <a:t> 21:18]</a:t>
            </a:r>
            <a:endParaRPr lang="pt-BR" sz="2200" i="1" dirty="0">
              <a:latin typeface="Georgia" panose="02040502050405020303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EF9335-E561-4E85-9D1A-01930799F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7189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9" grpId="0" animBg="1"/>
      <p:bldP spid="31" grpId="0" animBg="1"/>
      <p:bldP spid="32" grpId="0"/>
      <p:bldP spid="33" grpId="0"/>
      <p:bldP spid="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107504" y="4039904"/>
            <a:ext cx="2150876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 err="1">
                <a:latin typeface="Georgia" panose="02040502050405020303" pitchFamily="18" charset="0"/>
              </a:rPr>
              <a:t>This</a:t>
            </a:r>
            <a:r>
              <a:rPr lang="pt-BR" b="1" dirty="0">
                <a:latin typeface="Georgia" panose="02040502050405020303" pitchFamily="18" charset="0"/>
              </a:rPr>
              <a:t> </a:t>
            </a:r>
            <a:r>
              <a:rPr lang="pt-BR" b="1" dirty="0" err="1">
                <a:latin typeface="Georgia" panose="02040502050405020303" pitchFamily="18" charset="0"/>
              </a:rPr>
              <a:t>is</a:t>
            </a:r>
            <a:r>
              <a:rPr lang="pt-BR" b="1" dirty="0">
                <a:latin typeface="Georgia" panose="02040502050405020303" pitchFamily="18" charset="0"/>
              </a:rPr>
              <a:t> a </a:t>
            </a:r>
            <a:r>
              <a:rPr lang="pt-BR" b="1" dirty="0" err="1">
                <a:latin typeface="Georgia" panose="02040502050405020303" pitchFamily="18" charset="0"/>
              </a:rPr>
              <a:t>shadow</a:t>
            </a:r>
            <a:r>
              <a:rPr lang="pt-BR" b="1" dirty="0">
                <a:latin typeface="Georgia" panose="02040502050405020303" pitchFamily="18" charset="0"/>
              </a:rPr>
              <a:t> </a:t>
            </a:r>
            <a:r>
              <a:rPr lang="pt-BR" b="1" dirty="0" err="1">
                <a:latin typeface="Georgia" panose="02040502050405020303" pitchFamily="18" charset="0"/>
              </a:rPr>
              <a:t>of</a:t>
            </a:r>
            <a:r>
              <a:rPr lang="pt-BR" b="1" dirty="0">
                <a:latin typeface="Georgia" panose="02040502050405020303" pitchFamily="18" charset="0"/>
              </a:rPr>
              <a:t> </a:t>
            </a:r>
            <a:r>
              <a:rPr lang="pt-BR" b="1" dirty="0" err="1">
                <a:latin typeface="Georgia" panose="02040502050405020303" pitchFamily="18" charset="0"/>
              </a:rPr>
              <a:t>the</a:t>
            </a:r>
            <a:r>
              <a:rPr lang="pt-BR" b="1" dirty="0">
                <a:latin typeface="Georgia" panose="02040502050405020303" pitchFamily="18" charset="0"/>
              </a:rPr>
              <a:t> </a:t>
            </a:r>
            <a:r>
              <a:rPr lang="pt-BR" b="1" dirty="0" err="1">
                <a:latin typeface="Georgia" panose="02040502050405020303" pitchFamily="18" charset="0"/>
              </a:rPr>
              <a:t>rest</a:t>
            </a:r>
            <a:r>
              <a:rPr lang="pt-BR" b="1" dirty="0">
                <a:latin typeface="Georgia" panose="02040502050405020303" pitchFamily="18" charset="0"/>
              </a:rPr>
              <a:t> </a:t>
            </a:r>
            <a:r>
              <a:rPr lang="pt-BR" b="1" dirty="0" err="1">
                <a:latin typeface="Georgia" panose="02040502050405020303" pitchFamily="18" charset="0"/>
              </a:rPr>
              <a:t>which</a:t>
            </a:r>
            <a:r>
              <a:rPr lang="pt-BR" b="1" dirty="0">
                <a:latin typeface="Georgia" panose="02040502050405020303" pitchFamily="18" charset="0"/>
              </a:rPr>
              <a:t> </a:t>
            </a:r>
            <a:r>
              <a:rPr lang="pt-BR" b="1" dirty="0" err="1">
                <a:latin typeface="Georgia" panose="02040502050405020303" pitchFamily="18" charset="0"/>
              </a:rPr>
              <a:t>God</a:t>
            </a:r>
            <a:r>
              <a:rPr lang="pt-BR" b="1" dirty="0">
                <a:latin typeface="Georgia" panose="02040502050405020303" pitchFamily="18" charset="0"/>
              </a:rPr>
              <a:t> </a:t>
            </a:r>
            <a:r>
              <a:rPr lang="pt-BR" b="1" dirty="0" err="1">
                <a:latin typeface="Georgia" panose="02040502050405020303" pitchFamily="18" charset="0"/>
              </a:rPr>
              <a:t>gives</a:t>
            </a:r>
            <a:r>
              <a:rPr lang="pt-BR" b="1" dirty="0">
                <a:latin typeface="Georgia" panose="02040502050405020303" pitchFamily="18" charset="0"/>
              </a:rPr>
              <a:t> </a:t>
            </a:r>
            <a:r>
              <a:rPr lang="pt-BR" b="1" dirty="0" err="1">
                <a:latin typeface="Georgia" panose="02040502050405020303" pitchFamily="18" charset="0"/>
              </a:rPr>
              <a:t>to</a:t>
            </a:r>
            <a:r>
              <a:rPr lang="pt-BR" b="1" dirty="0">
                <a:latin typeface="Georgia" panose="02040502050405020303" pitchFamily="18" charset="0"/>
              </a:rPr>
              <a:t> His </a:t>
            </a:r>
            <a:r>
              <a:rPr lang="pt-BR" b="1" dirty="0" err="1">
                <a:latin typeface="Georgia" panose="02040502050405020303" pitchFamily="18" charset="0"/>
              </a:rPr>
              <a:t>faithful</a:t>
            </a:r>
            <a:r>
              <a:rPr lang="pt-BR" b="1" dirty="0">
                <a:latin typeface="Georgia" panose="02040502050405020303" pitchFamily="18" charset="0"/>
              </a:rPr>
              <a:t> </a:t>
            </a:r>
            <a:r>
              <a:rPr lang="pt-BR" b="1" dirty="0" err="1">
                <a:latin typeface="Georgia" panose="02040502050405020303" pitchFamily="18" charset="0"/>
              </a:rPr>
              <a:t>servants</a:t>
            </a:r>
            <a:endParaRPr lang="pt-BR" b="1" dirty="0">
              <a:latin typeface="Georgia" panose="02040502050405020303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469031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Genesis 2: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“The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Nature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Man”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2:15-17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51520" y="548680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Georgia" panose="02040502050405020303" pitchFamily="18" charset="0"/>
              </a:rPr>
              <a:t>“</a:t>
            </a:r>
            <a:r>
              <a:rPr lang="pt-BR" sz="2400" dirty="0" err="1">
                <a:latin typeface="Georgia" panose="02040502050405020303" pitchFamily="18" charset="0"/>
              </a:rPr>
              <a:t>Then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Lord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took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put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him</a:t>
            </a:r>
            <a:r>
              <a:rPr lang="pt-BR" sz="2400" dirty="0">
                <a:latin typeface="Georgia" panose="02040502050405020303" pitchFamily="18" charset="0"/>
              </a:rPr>
              <a:t> in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garden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Eden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tend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keep</a:t>
            </a:r>
            <a:r>
              <a:rPr lang="pt-BR" sz="2400" dirty="0">
                <a:latin typeface="Georgia" panose="02040502050405020303" pitchFamily="18" charset="0"/>
              </a:rPr>
              <a:t> it.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Lord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commanded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man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saying</a:t>
            </a:r>
            <a:r>
              <a:rPr lang="pt-BR" sz="2400" dirty="0">
                <a:latin typeface="Georgia" panose="02040502050405020303" pitchFamily="18" charset="0"/>
              </a:rPr>
              <a:t>, ‘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every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tree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garden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you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freely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eat</a:t>
            </a:r>
            <a:r>
              <a:rPr lang="pt-BR" sz="2400" dirty="0">
                <a:latin typeface="Georgia" panose="02040502050405020303" pitchFamily="18" charset="0"/>
              </a:rPr>
              <a:t>;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but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tree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knowledge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evil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you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shall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not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eat</a:t>
            </a:r>
            <a:r>
              <a:rPr lang="pt-BR" sz="2400" dirty="0">
                <a:latin typeface="Georgia" panose="02040502050405020303" pitchFamily="18" charset="0"/>
              </a:rPr>
              <a:t>, for in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day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you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it </a:t>
            </a:r>
            <a:r>
              <a:rPr lang="pt-BR" sz="2400" dirty="0" err="1">
                <a:latin typeface="Georgia" panose="02040502050405020303" pitchFamily="18" charset="0"/>
              </a:rPr>
              <a:t>you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shall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surely</a:t>
            </a:r>
            <a:r>
              <a:rPr lang="pt-BR" sz="2400" dirty="0">
                <a:latin typeface="Georgia" panose="02040502050405020303" pitchFamily="18" charset="0"/>
              </a:rPr>
              <a:t> die.”</a:t>
            </a:r>
          </a:p>
        </p:txBody>
      </p:sp>
      <p:pic>
        <p:nvPicPr>
          <p:cNvPr id="10" name="Picture 4" descr="http://www.cultivarsalud.com/wp-content/uploads/2014/08/Hands_of_God_and_A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80831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10"/>
          <p:cNvSpPr/>
          <p:nvPr/>
        </p:nvSpPr>
        <p:spPr>
          <a:xfrm>
            <a:off x="1115616" y="908720"/>
            <a:ext cx="2736304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/>
          <p:cNvSpPr/>
          <p:nvPr/>
        </p:nvSpPr>
        <p:spPr>
          <a:xfrm rot="229580">
            <a:off x="1667180" y="1382447"/>
            <a:ext cx="392186" cy="143693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259632" y="278092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Georgia" panose="02040502050405020303" pitchFamily="18" charset="0"/>
              </a:rPr>
              <a:t>“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tend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keep</a:t>
            </a:r>
            <a:r>
              <a:rPr lang="pt-BR" sz="2400" dirty="0">
                <a:latin typeface="Georgia" panose="02040502050405020303" pitchFamily="18" charset="0"/>
              </a:rPr>
              <a:t>” </a:t>
            </a:r>
            <a:r>
              <a:rPr lang="pt-BR" sz="2400" dirty="0" err="1">
                <a:latin typeface="Georgia" panose="02040502050405020303" pitchFamily="18" charset="0"/>
              </a:rPr>
              <a:t>is</a:t>
            </a:r>
            <a:r>
              <a:rPr lang="pt-BR" sz="2400" dirty="0">
                <a:latin typeface="Georgia" panose="02040502050405020303" pitchFamily="18" charset="0"/>
              </a:rPr>
              <a:t> a </a:t>
            </a:r>
            <a:r>
              <a:rPr lang="pt-BR" sz="2400" dirty="0" err="1">
                <a:latin typeface="Georgia" panose="02040502050405020303" pitchFamily="18" charset="0"/>
              </a:rPr>
              <a:t>much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lighter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job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than</a:t>
            </a:r>
            <a:r>
              <a:rPr lang="pt-BR" sz="2400" dirty="0">
                <a:latin typeface="Georgia" panose="02040502050405020303" pitchFamily="18" charset="0"/>
              </a:rPr>
              <a:t> “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till</a:t>
            </a:r>
            <a:r>
              <a:rPr lang="pt-BR" sz="2400" dirty="0">
                <a:latin typeface="Georgia" panose="02040502050405020303" pitchFamily="18" charset="0"/>
              </a:rPr>
              <a:t>”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“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plant</a:t>
            </a:r>
            <a:r>
              <a:rPr lang="pt-BR" sz="2400" dirty="0">
                <a:latin typeface="Georgia" panose="02040502050405020303" pitchFamily="18" charset="0"/>
              </a:rPr>
              <a:t>”: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gave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man</a:t>
            </a:r>
            <a:r>
              <a:rPr lang="pt-BR" sz="2400" dirty="0">
                <a:latin typeface="Georgia" panose="02040502050405020303" pitchFamily="18" charset="0"/>
              </a:rPr>
              <a:t> a </a:t>
            </a:r>
            <a:r>
              <a:rPr lang="pt-BR" sz="2400" dirty="0" err="1">
                <a:latin typeface="Georgia" panose="02040502050405020303" pitchFamily="18" charset="0"/>
              </a:rPr>
              <a:t>perfectly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prepared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garden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would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only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require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proper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maintenance</a:t>
            </a:r>
            <a:endParaRPr lang="pt-BR" sz="2400" i="1" dirty="0">
              <a:latin typeface="Georgia" panose="02040502050405020303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258380" y="3985463"/>
            <a:ext cx="6706108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Georgia" panose="02040502050405020303" pitchFamily="18" charset="0"/>
              </a:rPr>
              <a:t>“...</a:t>
            </a:r>
            <a:r>
              <a:rPr lang="pt-BR" sz="2000" dirty="0" err="1">
                <a:latin typeface="Georgia" panose="02040502050405020303" pitchFamily="18" charset="0"/>
              </a:rPr>
              <a:t>houses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full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of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all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good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things</a:t>
            </a:r>
            <a:r>
              <a:rPr lang="pt-BR" sz="2000" dirty="0">
                <a:latin typeface="Georgia" panose="02040502050405020303" pitchFamily="18" charset="0"/>
              </a:rPr>
              <a:t>, </a:t>
            </a:r>
            <a:r>
              <a:rPr lang="pt-BR" sz="2000" dirty="0" err="1">
                <a:latin typeface="Georgia" panose="02040502050405020303" pitchFamily="18" charset="0"/>
              </a:rPr>
              <a:t>which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you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did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not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fill</a:t>
            </a:r>
            <a:r>
              <a:rPr lang="pt-BR" sz="2000" dirty="0">
                <a:latin typeface="Georgia" panose="02040502050405020303" pitchFamily="18" charset="0"/>
              </a:rPr>
              <a:t>, </a:t>
            </a:r>
            <a:r>
              <a:rPr lang="pt-BR" sz="2000" dirty="0" err="1">
                <a:latin typeface="Georgia" panose="02040502050405020303" pitchFamily="18" charset="0"/>
              </a:rPr>
              <a:t>hewn</a:t>
            </a:r>
            <a:r>
              <a:rPr lang="pt-BR" sz="2000" dirty="0">
                <a:latin typeface="Georgia" panose="02040502050405020303" pitchFamily="18" charset="0"/>
              </a:rPr>
              <a:t>-out </a:t>
            </a:r>
            <a:r>
              <a:rPr lang="pt-BR" sz="2000" dirty="0" err="1">
                <a:latin typeface="Georgia" panose="02040502050405020303" pitchFamily="18" charset="0"/>
              </a:rPr>
              <a:t>wells</a:t>
            </a:r>
            <a:r>
              <a:rPr lang="pt-BR" sz="2000" dirty="0">
                <a:latin typeface="Georgia" panose="02040502050405020303" pitchFamily="18" charset="0"/>
              </a:rPr>
              <a:t>, </a:t>
            </a:r>
            <a:r>
              <a:rPr lang="pt-BR" sz="2000" dirty="0" err="1">
                <a:latin typeface="Georgia" panose="02040502050405020303" pitchFamily="18" charset="0"/>
              </a:rPr>
              <a:t>which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you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did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not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dig</a:t>
            </a:r>
            <a:r>
              <a:rPr lang="pt-BR" sz="2000" dirty="0">
                <a:latin typeface="Georgia" panose="02040502050405020303" pitchFamily="18" charset="0"/>
              </a:rPr>
              <a:t>, </a:t>
            </a:r>
            <a:r>
              <a:rPr lang="pt-BR" sz="2000" dirty="0" err="1">
                <a:latin typeface="Georgia" panose="02040502050405020303" pitchFamily="18" charset="0"/>
              </a:rPr>
              <a:t>vineyards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and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olive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trees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which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you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did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not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plant</a:t>
            </a:r>
            <a:r>
              <a:rPr lang="pt-BR" sz="2000" dirty="0">
                <a:latin typeface="Georgia" panose="02040502050405020303" pitchFamily="18" charset="0"/>
              </a:rPr>
              <a:t>...” </a:t>
            </a:r>
            <a:r>
              <a:rPr lang="pt-BR" sz="1950" dirty="0">
                <a:latin typeface="Georgia" panose="02040502050405020303" pitchFamily="18" charset="0"/>
              </a:rPr>
              <a:t>[</a:t>
            </a:r>
            <a:r>
              <a:rPr lang="pt-BR" sz="1950" dirty="0" err="1">
                <a:latin typeface="Georgia" panose="02040502050405020303" pitchFamily="18" charset="0"/>
              </a:rPr>
              <a:t>Dt</a:t>
            </a:r>
            <a:r>
              <a:rPr lang="pt-BR" sz="1950" dirty="0">
                <a:latin typeface="Georgia" panose="02040502050405020303" pitchFamily="18" charset="0"/>
              </a:rPr>
              <a:t> 6:10-12; </a:t>
            </a:r>
            <a:r>
              <a:rPr lang="pt-BR" sz="1950" dirty="0" err="1">
                <a:latin typeface="Georgia" panose="02040502050405020303" pitchFamily="18" charset="0"/>
              </a:rPr>
              <a:t>cp</a:t>
            </a:r>
            <a:r>
              <a:rPr lang="pt-BR" sz="1950" dirty="0">
                <a:latin typeface="Georgia" panose="02040502050405020303" pitchFamily="18" charset="0"/>
              </a:rPr>
              <a:t> Josh 24:13; </a:t>
            </a:r>
            <a:r>
              <a:rPr lang="pt-BR" sz="1950" dirty="0" err="1">
                <a:latin typeface="Georgia" panose="02040502050405020303" pitchFamily="18" charset="0"/>
              </a:rPr>
              <a:t>Mt</a:t>
            </a:r>
            <a:r>
              <a:rPr lang="pt-BR" sz="1950" dirty="0">
                <a:latin typeface="Georgia" panose="02040502050405020303" pitchFamily="18" charset="0"/>
              </a:rPr>
              <a:t> 11:28-30; </a:t>
            </a:r>
            <a:r>
              <a:rPr lang="pt-BR" sz="1950" dirty="0" err="1">
                <a:latin typeface="Georgia" panose="02040502050405020303" pitchFamily="18" charset="0"/>
              </a:rPr>
              <a:t>Hb</a:t>
            </a:r>
            <a:r>
              <a:rPr lang="pt-BR" sz="1950" dirty="0">
                <a:latin typeface="Georgia" panose="02040502050405020303" pitchFamily="18" charset="0"/>
              </a:rPr>
              <a:t> 4:10; </a:t>
            </a:r>
            <a:r>
              <a:rPr lang="pt-BR" sz="1900" dirty="0" err="1">
                <a:latin typeface="Georgia" panose="02040502050405020303" pitchFamily="18" charset="0"/>
              </a:rPr>
              <a:t>Rv</a:t>
            </a:r>
            <a:r>
              <a:rPr lang="pt-BR" sz="1900" dirty="0">
                <a:latin typeface="Georgia" panose="02040502050405020303" pitchFamily="18" charset="0"/>
              </a:rPr>
              <a:t> 14:13]</a:t>
            </a:r>
            <a:endParaRPr lang="pt-BR" sz="1900" i="1" dirty="0">
              <a:latin typeface="Georgia" panose="02040502050405020303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C685A1-2FA9-4573-8AEB-3E259262D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63378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4" grpId="0"/>
      <p:bldP spid="6" grpId="0" animBg="1"/>
      <p:bldP spid="9" grpId="0"/>
      <p:bldP spid="11" grpId="0" animBg="1"/>
      <p:bldP spid="12" grpId="0" animBg="1"/>
      <p:bldP spid="13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469031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Genesis 2: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“The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Nature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Man”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2:15-17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51520" y="548680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Georgia" panose="02040502050405020303" pitchFamily="18" charset="0"/>
              </a:rPr>
              <a:t>“</a:t>
            </a:r>
            <a:r>
              <a:rPr lang="pt-BR" sz="2400" dirty="0" err="1">
                <a:latin typeface="Georgia" panose="02040502050405020303" pitchFamily="18" charset="0"/>
              </a:rPr>
              <a:t>Then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Lord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took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put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him</a:t>
            </a:r>
            <a:r>
              <a:rPr lang="pt-BR" sz="2400" dirty="0">
                <a:latin typeface="Georgia" panose="02040502050405020303" pitchFamily="18" charset="0"/>
              </a:rPr>
              <a:t> in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garden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Eden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tend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keep</a:t>
            </a:r>
            <a:r>
              <a:rPr lang="pt-BR" sz="2400" dirty="0">
                <a:latin typeface="Georgia" panose="02040502050405020303" pitchFamily="18" charset="0"/>
              </a:rPr>
              <a:t> it.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Lord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commanded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man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saying</a:t>
            </a:r>
            <a:r>
              <a:rPr lang="pt-BR" sz="2400" dirty="0">
                <a:latin typeface="Georgia" panose="02040502050405020303" pitchFamily="18" charset="0"/>
              </a:rPr>
              <a:t>, ‘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every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tree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garden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you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freely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eat</a:t>
            </a:r>
            <a:r>
              <a:rPr lang="pt-BR" sz="2400" dirty="0">
                <a:latin typeface="Georgia" panose="02040502050405020303" pitchFamily="18" charset="0"/>
              </a:rPr>
              <a:t>;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but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tree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knowledge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evil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you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shall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not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eat</a:t>
            </a:r>
            <a:r>
              <a:rPr lang="pt-BR" sz="2400" dirty="0">
                <a:latin typeface="Georgia" panose="02040502050405020303" pitchFamily="18" charset="0"/>
              </a:rPr>
              <a:t>, for in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day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you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it </a:t>
            </a:r>
            <a:r>
              <a:rPr lang="pt-BR" sz="2400" dirty="0" err="1">
                <a:latin typeface="Georgia" panose="02040502050405020303" pitchFamily="18" charset="0"/>
              </a:rPr>
              <a:t>you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shall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surely</a:t>
            </a:r>
            <a:r>
              <a:rPr lang="pt-BR" sz="2400" dirty="0">
                <a:latin typeface="Georgia" panose="02040502050405020303" pitchFamily="18" charset="0"/>
              </a:rPr>
              <a:t> die.”</a:t>
            </a:r>
          </a:p>
        </p:txBody>
      </p:sp>
      <p:pic>
        <p:nvPicPr>
          <p:cNvPr id="10" name="Picture 4" descr="http://www.cultivarsalud.com/wp-content/uploads/2014/08/Hands_of_God_and_A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80831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lipse 15"/>
          <p:cNvSpPr/>
          <p:nvPr/>
        </p:nvSpPr>
        <p:spPr>
          <a:xfrm>
            <a:off x="2051720" y="1262958"/>
            <a:ext cx="6696744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baixo 11"/>
          <p:cNvSpPr/>
          <p:nvPr/>
        </p:nvSpPr>
        <p:spPr>
          <a:xfrm rot="232355">
            <a:off x="2707430" y="1694478"/>
            <a:ext cx="392186" cy="967507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971600" y="256490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begins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commanding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with</a:t>
            </a:r>
            <a:r>
              <a:rPr lang="pt-BR" sz="2400" dirty="0">
                <a:latin typeface="Georgia" panose="02040502050405020303" pitchFamily="18" charset="0"/>
              </a:rPr>
              <a:t> a </a:t>
            </a:r>
            <a:r>
              <a:rPr lang="pt-BR" sz="2400" b="1" i="1" dirty="0" err="1">
                <a:latin typeface="Georgia" panose="02040502050405020303" pitchFamily="18" charset="0"/>
              </a:rPr>
              <a:t>generic</a:t>
            </a:r>
            <a:r>
              <a:rPr lang="pt-BR" sz="2400" b="1" i="1" dirty="0"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latin typeface="Georgia" panose="02040502050405020303" pitchFamily="18" charset="0"/>
              </a:rPr>
              <a:t>law</a:t>
            </a:r>
            <a:r>
              <a:rPr lang="pt-BR" sz="2400" dirty="0">
                <a:latin typeface="Georgia" panose="02040502050405020303" pitchFamily="18" charset="0"/>
              </a:rPr>
              <a:t>: “</a:t>
            </a:r>
            <a:r>
              <a:rPr lang="pt-BR" sz="2400" dirty="0" err="1">
                <a:latin typeface="Georgia" panose="02040502050405020303" pitchFamily="18" charset="0"/>
              </a:rPr>
              <a:t>you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freely</a:t>
            </a:r>
            <a:r>
              <a:rPr lang="pt-BR" sz="2400" i="1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eat</a:t>
            </a:r>
            <a:r>
              <a:rPr lang="pt-BR" sz="2400" dirty="0">
                <a:latin typeface="Georgia" panose="02040502050405020303" pitchFamily="18" charset="0"/>
              </a:rPr>
              <a:t>”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every</a:t>
            </a:r>
            <a:r>
              <a:rPr lang="pt-BR" sz="2400" i="1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tree</a:t>
            </a:r>
            <a:r>
              <a:rPr lang="pt-BR" sz="2400" dirty="0">
                <a:latin typeface="Georgia" panose="02040502050405020303" pitchFamily="18" charset="0"/>
              </a:rPr>
              <a:t>...</a:t>
            </a:r>
            <a:endParaRPr lang="pt-BR" sz="2400" i="1" dirty="0">
              <a:latin typeface="Georgia" panose="02040502050405020303" pitchFamily="18" charset="0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4427984" y="836712"/>
            <a:ext cx="3816424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E0F2C0-ABE9-4FC1-9F03-3FA2AD778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9937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1331640" y="4077072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i="1" dirty="0" err="1">
                <a:latin typeface="Georgia" panose="02040502050405020303" pitchFamily="18" charset="0"/>
              </a:rPr>
              <a:t>Generic</a:t>
            </a:r>
            <a:r>
              <a:rPr lang="pt-BR" sz="2000" b="1" i="1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laws</a:t>
            </a:r>
            <a:r>
              <a:rPr lang="pt-BR" sz="2000" b="1" i="1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may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be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obeyed</a:t>
            </a:r>
            <a:r>
              <a:rPr lang="pt-BR" sz="2000" dirty="0">
                <a:latin typeface="Georgia" panose="02040502050405020303" pitchFamily="18" charset="0"/>
              </a:rPr>
              <a:t> in </a:t>
            </a:r>
            <a:r>
              <a:rPr lang="pt-BR" sz="2000" dirty="0" err="1">
                <a:latin typeface="Georgia" panose="02040502050405020303" pitchFamily="18" charset="0"/>
              </a:rPr>
              <a:t>any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way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that</a:t>
            </a:r>
            <a:r>
              <a:rPr lang="pt-BR" sz="2000" dirty="0">
                <a:latin typeface="Georgia" panose="02040502050405020303" pitchFamily="18" charset="0"/>
              </a:rPr>
              <a:t> does </a:t>
            </a:r>
            <a:r>
              <a:rPr lang="pt-BR" sz="2000" dirty="0" err="1">
                <a:latin typeface="Georgia" panose="02040502050405020303" pitchFamily="18" charset="0"/>
              </a:rPr>
              <a:t>not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violate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the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law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itself</a:t>
            </a:r>
            <a:r>
              <a:rPr lang="pt-BR" sz="2000" dirty="0">
                <a:latin typeface="Georgia" panose="02040502050405020303" pitchFamily="18" charset="0"/>
              </a:rPr>
              <a:t>; </a:t>
            </a:r>
            <a:r>
              <a:rPr lang="pt-BR" sz="2000" b="1" i="1" dirty="0" err="1">
                <a:latin typeface="Georgia" panose="02040502050405020303" pitchFamily="18" charset="0"/>
              </a:rPr>
              <a:t>specific</a:t>
            </a:r>
            <a:r>
              <a:rPr lang="pt-BR" sz="2000" b="1" i="1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laws</a:t>
            </a:r>
            <a:r>
              <a:rPr lang="pt-BR" sz="2000" dirty="0">
                <a:latin typeface="Georgia" panose="02040502050405020303" pitchFamily="18" charset="0"/>
              </a:rPr>
              <a:t>, </a:t>
            </a:r>
            <a:r>
              <a:rPr lang="pt-BR" sz="2000" dirty="0" err="1">
                <a:latin typeface="Georgia" panose="02040502050405020303" pitchFamily="18" charset="0"/>
              </a:rPr>
              <a:t>however</a:t>
            </a:r>
            <a:r>
              <a:rPr lang="pt-BR" sz="2000" dirty="0">
                <a:latin typeface="Georgia" panose="02040502050405020303" pitchFamily="18" charset="0"/>
              </a:rPr>
              <a:t>, must </a:t>
            </a:r>
            <a:r>
              <a:rPr lang="pt-BR" sz="2000" dirty="0" err="1">
                <a:latin typeface="Georgia" panose="02040502050405020303" pitchFamily="18" charset="0"/>
              </a:rPr>
              <a:t>be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obeyed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i="1" dirty="0" err="1">
                <a:latin typeface="Georgia" panose="02040502050405020303" pitchFamily="18" charset="0"/>
              </a:rPr>
              <a:t>exactly</a:t>
            </a:r>
            <a:r>
              <a:rPr lang="pt-BR" sz="2000" i="1" dirty="0">
                <a:latin typeface="Georgia" panose="02040502050405020303" pitchFamily="18" charset="0"/>
              </a:rPr>
              <a:t> as </a:t>
            </a:r>
            <a:r>
              <a:rPr lang="pt-BR" sz="2000" i="1" dirty="0" err="1">
                <a:latin typeface="Georgia" panose="02040502050405020303" pitchFamily="18" charset="0"/>
              </a:rPr>
              <a:t>they</a:t>
            </a:r>
            <a:r>
              <a:rPr lang="pt-BR" sz="2000" i="1" dirty="0">
                <a:latin typeface="Georgia" panose="02040502050405020303" pitchFamily="18" charset="0"/>
              </a:rPr>
              <a:t> are </a:t>
            </a:r>
            <a:r>
              <a:rPr lang="pt-BR" sz="2000" i="1" dirty="0" err="1">
                <a:latin typeface="Georgia" panose="02040502050405020303" pitchFamily="18" charset="0"/>
              </a:rPr>
              <a:t>revealed</a:t>
            </a:r>
            <a:r>
              <a:rPr lang="pt-BR" sz="2000" dirty="0">
                <a:latin typeface="Georgia" panose="02040502050405020303" pitchFamily="18" charset="0"/>
              </a:rPr>
              <a:t>. Usually revealed along with a specific law is some form of punishment if it is disobeyed...</a:t>
            </a:r>
            <a:endParaRPr lang="pt-BR" sz="2000" i="1" dirty="0">
              <a:latin typeface="Georgia" panose="02040502050405020303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469031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Genesis 2: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“The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Nature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Man”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2:15-17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51520" y="548680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Georgia" panose="02040502050405020303" pitchFamily="18" charset="0"/>
              </a:rPr>
              <a:t>“</a:t>
            </a:r>
            <a:r>
              <a:rPr lang="pt-BR" sz="2400" dirty="0" err="1">
                <a:latin typeface="Georgia" panose="02040502050405020303" pitchFamily="18" charset="0"/>
              </a:rPr>
              <a:t>Then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Lord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took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put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him</a:t>
            </a:r>
            <a:r>
              <a:rPr lang="pt-BR" sz="2400" dirty="0">
                <a:latin typeface="Georgia" panose="02040502050405020303" pitchFamily="18" charset="0"/>
              </a:rPr>
              <a:t> in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garden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Eden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tend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keep</a:t>
            </a:r>
            <a:r>
              <a:rPr lang="pt-BR" sz="2400" dirty="0">
                <a:latin typeface="Georgia" panose="02040502050405020303" pitchFamily="18" charset="0"/>
              </a:rPr>
              <a:t> it.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Lord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commanded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man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saying</a:t>
            </a:r>
            <a:r>
              <a:rPr lang="pt-BR" sz="2400" dirty="0">
                <a:latin typeface="Georgia" panose="02040502050405020303" pitchFamily="18" charset="0"/>
              </a:rPr>
              <a:t>, ‘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every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tree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garden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you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freely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eat</a:t>
            </a:r>
            <a:r>
              <a:rPr lang="pt-BR" sz="2400" dirty="0">
                <a:latin typeface="Georgia" panose="02040502050405020303" pitchFamily="18" charset="0"/>
              </a:rPr>
              <a:t>;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but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tree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knowledge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evil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you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shall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not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eat</a:t>
            </a:r>
            <a:r>
              <a:rPr lang="pt-BR" sz="2400" dirty="0">
                <a:latin typeface="Georgia" panose="02040502050405020303" pitchFamily="18" charset="0"/>
              </a:rPr>
              <a:t>, for in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day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you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it </a:t>
            </a:r>
            <a:r>
              <a:rPr lang="pt-BR" sz="2400" dirty="0" err="1">
                <a:latin typeface="Georgia" panose="02040502050405020303" pitchFamily="18" charset="0"/>
              </a:rPr>
              <a:t>you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shall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surely</a:t>
            </a:r>
            <a:r>
              <a:rPr lang="pt-BR" sz="2400" dirty="0">
                <a:latin typeface="Georgia" panose="02040502050405020303" pitchFamily="18" charset="0"/>
              </a:rPr>
              <a:t> die.”</a:t>
            </a:r>
          </a:p>
        </p:txBody>
      </p:sp>
      <p:pic>
        <p:nvPicPr>
          <p:cNvPr id="10" name="Picture 4" descr="http://www.cultivarsalud.com/wp-content/uploads/2014/08/Hands_of_God_and_A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80831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Elipse 15"/>
          <p:cNvSpPr/>
          <p:nvPr/>
        </p:nvSpPr>
        <p:spPr>
          <a:xfrm>
            <a:off x="2051720" y="1262958"/>
            <a:ext cx="6696744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971600" y="256490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begins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commanding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with</a:t>
            </a:r>
            <a:r>
              <a:rPr lang="pt-BR" sz="2400" dirty="0">
                <a:latin typeface="Georgia" panose="02040502050405020303" pitchFamily="18" charset="0"/>
              </a:rPr>
              <a:t> a </a:t>
            </a:r>
            <a:r>
              <a:rPr lang="pt-BR" sz="2400" b="1" i="1" dirty="0" err="1">
                <a:latin typeface="Georgia" panose="02040502050405020303" pitchFamily="18" charset="0"/>
              </a:rPr>
              <a:t>generic</a:t>
            </a:r>
            <a:r>
              <a:rPr lang="pt-BR" sz="2400" b="1" i="1" dirty="0"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latin typeface="Georgia" panose="02040502050405020303" pitchFamily="18" charset="0"/>
              </a:rPr>
              <a:t>law</a:t>
            </a:r>
            <a:r>
              <a:rPr lang="pt-BR" sz="2400" dirty="0">
                <a:latin typeface="Georgia" panose="02040502050405020303" pitchFamily="18" charset="0"/>
              </a:rPr>
              <a:t>: “</a:t>
            </a:r>
            <a:r>
              <a:rPr lang="pt-BR" sz="2400" dirty="0" err="1">
                <a:latin typeface="Georgia" panose="02040502050405020303" pitchFamily="18" charset="0"/>
              </a:rPr>
              <a:t>you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freely</a:t>
            </a:r>
            <a:r>
              <a:rPr lang="pt-BR" sz="2400" i="1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eat</a:t>
            </a:r>
            <a:r>
              <a:rPr lang="pt-BR" sz="2400" dirty="0">
                <a:latin typeface="Georgia" panose="02040502050405020303" pitchFamily="18" charset="0"/>
              </a:rPr>
              <a:t>”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every</a:t>
            </a:r>
            <a:r>
              <a:rPr lang="pt-BR" sz="2400" i="1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tree</a:t>
            </a:r>
            <a:r>
              <a:rPr lang="pt-BR" sz="2400" dirty="0">
                <a:latin typeface="Georgia" panose="02040502050405020303" pitchFamily="18" charset="0"/>
              </a:rPr>
              <a:t>...</a:t>
            </a:r>
            <a:endParaRPr lang="pt-BR" sz="2400" i="1" dirty="0">
              <a:latin typeface="Georgia" panose="02040502050405020303" pitchFamily="18" charset="0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4427984" y="836712"/>
            <a:ext cx="3816424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251520" y="1653076"/>
            <a:ext cx="12817424" cy="4077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-1044624" y="1988840"/>
            <a:ext cx="2016224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971600" y="2948751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Georgia" panose="02040502050405020303" pitchFamily="18" charset="0"/>
              </a:rPr>
              <a:t>                                                                   </a:t>
            </a:r>
            <a:r>
              <a:rPr lang="pt-BR" sz="2400" dirty="0" err="1">
                <a:latin typeface="Georgia" panose="02040502050405020303" pitchFamily="18" charset="0"/>
              </a:rPr>
              <a:t>Then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gives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him</a:t>
            </a:r>
            <a:r>
              <a:rPr lang="pt-BR" sz="2400" dirty="0">
                <a:latin typeface="Georgia" panose="02040502050405020303" pitchFamily="18" charset="0"/>
              </a:rPr>
              <a:t> a </a:t>
            </a:r>
            <a:r>
              <a:rPr lang="pt-BR" sz="2400" b="1" i="1" dirty="0" err="1">
                <a:latin typeface="Georgia" panose="02040502050405020303" pitchFamily="18" charset="0"/>
              </a:rPr>
              <a:t>specific</a:t>
            </a:r>
            <a:r>
              <a:rPr lang="pt-BR" sz="2400" b="1" i="1" dirty="0"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latin typeface="Georgia" panose="02040502050405020303" pitchFamily="18" charset="0"/>
              </a:rPr>
              <a:t>law</a:t>
            </a:r>
            <a:r>
              <a:rPr lang="pt-BR" sz="2400" dirty="0">
                <a:latin typeface="Georgia" panose="02040502050405020303" pitchFamily="18" charset="0"/>
              </a:rPr>
              <a:t>: “</a:t>
            </a:r>
            <a:r>
              <a:rPr lang="pt-BR" sz="2400" dirty="0" err="1">
                <a:latin typeface="Georgia" panose="02040502050405020303" pitchFamily="18" charset="0"/>
              </a:rPr>
              <a:t>but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the</a:t>
            </a:r>
            <a:r>
              <a:rPr lang="pt-BR" sz="2400" i="1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tree</a:t>
            </a:r>
            <a:r>
              <a:rPr lang="pt-BR" sz="2400" i="1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of</a:t>
            </a:r>
            <a:r>
              <a:rPr lang="pt-BR" sz="2400" i="1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the</a:t>
            </a:r>
            <a:r>
              <a:rPr lang="pt-BR" sz="2400" i="1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knowledge</a:t>
            </a:r>
            <a:r>
              <a:rPr lang="pt-BR" sz="2400" i="1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of</a:t>
            </a:r>
            <a:r>
              <a:rPr lang="pt-BR" sz="2400" i="1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good</a:t>
            </a:r>
            <a:r>
              <a:rPr lang="pt-BR" sz="2400" i="1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and</a:t>
            </a:r>
            <a:r>
              <a:rPr lang="pt-BR" sz="2400" i="1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evil</a:t>
            </a:r>
            <a:r>
              <a:rPr lang="pt-BR" sz="2400" i="1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you</a:t>
            </a:r>
            <a:r>
              <a:rPr lang="pt-BR" sz="2400" i="1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shall</a:t>
            </a:r>
            <a:r>
              <a:rPr lang="pt-BR" sz="2400" i="1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not</a:t>
            </a:r>
            <a:r>
              <a:rPr lang="pt-BR" sz="2400" i="1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eat</a:t>
            </a:r>
            <a:r>
              <a:rPr lang="pt-BR" sz="2400" dirty="0">
                <a:latin typeface="Georgia" panose="02040502050405020303" pitchFamily="18" charset="0"/>
              </a:rPr>
              <a:t>...”</a:t>
            </a:r>
            <a:endParaRPr lang="pt-BR" sz="2400" i="1" dirty="0">
              <a:latin typeface="Georgia" panose="02040502050405020303" pitchFamily="18" charset="0"/>
            </a:endParaRPr>
          </a:p>
        </p:txBody>
      </p:sp>
      <p:sp>
        <p:nvSpPr>
          <p:cNvPr id="20" name="Seta para baixo 18"/>
          <p:cNvSpPr/>
          <p:nvPr/>
        </p:nvSpPr>
        <p:spPr>
          <a:xfrm rot="16780882">
            <a:off x="3189827" y="186358"/>
            <a:ext cx="392186" cy="497759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5004048" y="1988840"/>
            <a:ext cx="2952328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Seta para baixo 22"/>
          <p:cNvSpPr/>
          <p:nvPr/>
        </p:nvSpPr>
        <p:spPr>
          <a:xfrm rot="11515149">
            <a:off x="5645548" y="2456440"/>
            <a:ext cx="392186" cy="25825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93C5C9-7EA9-4EC0-821B-5E25B20A2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22864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 animBg="1"/>
      <p:bldP spid="13" grpId="0" animBg="1"/>
      <p:bldP spid="15" grpId="0"/>
      <p:bldP spid="20" grpId="0" animBg="1"/>
      <p:bldP spid="21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469031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Genesis 2: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“The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Nature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Man”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2:15-17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51520" y="548680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Georgia" panose="02040502050405020303" pitchFamily="18" charset="0"/>
              </a:rPr>
              <a:t>“</a:t>
            </a:r>
            <a:r>
              <a:rPr lang="pt-BR" sz="2400" dirty="0" err="1">
                <a:latin typeface="Georgia" panose="02040502050405020303" pitchFamily="18" charset="0"/>
              </a:rPr>
              <a:t>Then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Lord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took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put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him</a:t>
            </a:r>
            <a:r>
              <a:rPr lang="pt-BR" sz="2400" dirty="0">
                <a:latin typeface="Georgia" panose="02040502050405020303" pitchFamily="18" charset="0"/>
              </a:rPr>
              <a:t> in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garden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Eden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tend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keep</a:t>
            </a:r>
            <a:r>
              <a:rPr lang="pt-BR" sz="2400" dirty="0">
                <a:latin typeface="Georgia" panose="02040502050405020303" pitchFamily="18" charset="0"/>
              </a:rPr>
              <a:t> it.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Lord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commanded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man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saying</a:t>
            </a:r>
            <a:r>
              <a:rPr lang="pt-BR" sz="2400" dirty="0">
                <a:latin typeface="Georgia" panose="02040502050405020303" pitchFamily="18" charset="0"/>
              </a:rPr>
              <a:t>, ‘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every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tree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garden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you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freely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eat</a:t>
            </a:r>
            <a:r>
              <a:rPr lang="pt-BR" sz="2400" dirty="0">
                <a:latin typeface="Georgia" panose="02040502050405020303" pitchFamily="18" charset="0"/>
              </a:rPr>
              <a:t>;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but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tree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knowledge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evil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you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shall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not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eat</a:t>
            </a:r>
            <a:r>
              <a:rPr lang="pt-BR" sz="2400" dirty="0">
                <a:latin typeface="Georgia" panose="02040502050405020303" pitchFamily="18" charset="0"/>
              </a:rPr>
              <a:t>, for in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day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you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it </a:t>
            </a:r>
            <a:r>
              <a:rPr lang="pt-BR" sz="2400" dirty="0" err="1">
                <a:latin typeface="Georgia" panose="02040502050405020303" pitchFamily="18" charset="0"/>
              </a:rPr>
              <a:t>you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shall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surely</a:t>
            </a:r>
            <a:r>
              <a:rPr lang="pt-BR" sz="2400" dirty="0">
                <a:latin typeface="Georgia" panose="02040502050405020303" pitchFamily="18" charset="0"/>
              </a:rPr>
              <a:t> die.”</a:t>
            </a:r>
          </a:p>
        </p:txBody>
      </p:sp>
      <p:pic>
        <p:nvPicPr>
          <p:cNvPr id="10" name="Picture 4" descr="http://www.cultivarsalud.com/wp-content/uploads/2014/08/Hands_of_God_and_A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80831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ixaDeTexto 22"/>
          <p:cNvSpPr txBox="1"/>
          <p:nvPr/>
        </p:nvSpPr>
        <p:spPr>
          <a:xfrm>
            <a:off x="971600" y="292494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err="1">
                <a:latin typeface="Georgia" panose="02040502050405020303" pitchFamily="18" charset="0"/>
              </a:rPr>
              <a:t>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God’s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law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here</a:t>
            </a:r>
            <a:r>
              <a:rPr lang="pt-BR" sz="2400" dirty="0">
                <a:latin typeface="Georgia" panose="02040502050405020303" pitchFamily="18" charset="0"/>
              </a:rPr>
              <a:t> hard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understand</a:t>
            </a:r>
            <a:r>
              <a:rPr lang="en-US" sz="2400" dirty="0">
                <a:latin typeface="Georgia" panose="02040502050405020303" pitchFamily="18" charset="0"/>
              </a:rPr>
              <a:t>?</a:t>
            </a:r>
            <a:endParaRPr lang="pt-BR" sz="2400" i="1" dirty="0">
              <a:latin typeface="Georgia" panose="02040502050405020303" pitchFamily="18" charset="0"/>
            </a:endParaRPr>
          </a:p>
        </p:txBody>
      </p:sp>
      <p:sp>
        <p:nvSpPr>
          <p:cNvPr id="24" name="Retângulo de cantos arredondados 1"/>
          <p:cNvSpPr/>
          <p:nvPr/>
        </p:nvSpPr>
        <p:spPr>
          <a:xfrm>
            <a:off x="395536" y="976660"/>
            <a:ext cx="8424936" cy="151623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Estrela de 16 pontas 4"/>
          <p:cNvSpPr/>
          <p:nvPr/>
        </p:nvSpPr>
        <p:spPr>
          <a:xfrm rot="21283077">
            <a:off x="6380798" y="2136884"/>
            <a:ext cx="2449541" cy="1470519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/>
              <a:t>Not</a:t>
            </a:r>
            <a:r>
              <a:rPr lang="pt-BR" sz="2000" b="1" dirty="0"/>
              <a:t> </a:t>
            </a:r>
            <a:r>
              <a:rPr lang="pt-BR" sz="2000" b="1" dirty="0" err="1"/>
              <a:t>at</a:t>
            </a:r>
            <a:r>
              <a:rPr lang="pt-BR" sz="2000" b="1" dirty="0"/>
              <a:t> </a:t>
            </a:r>
            <a:r>
              <a:rPr lang="pt-BR" sz="2000" b="1" dirty="0" err="1"/>
              <a:t>all</a:t>
            </a:r>
            <a:r>
              <a:rPr lang="pt-BR" sz="2000" b="1" dirty="0"/>
              <a:t>! It </a:t>
            </a:r>
            <a:r>
              <a:rPr lang="pt-BR" sz="2000" b="1" dirty="0" err="1"/>
              <a:t>is</a:t>
            </a:r>
            <a:r>
              <a:rPr lang="pt-BR" sz="2000" b="1" dirty="0"/>
              <a:t> quite </a:t>
            </a:r>
            <a:r>
              <a:rPr lang="pt-BR" sz="2000" b="1" dirty="0" err="1"/>
              <a:t>simple</a:t>
            </a:r>
            <a:r>
              <a:rPr lang="pt-BR" sz="2000" b="1" dirty="0"/>
              <a:t>! 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971600" y="3399383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err="1">
                <a:latin typeface="Georgia" panose="02040502050405020303" pitchFamily="18" charset="0"/>
              </a:rPr>
              <a:t>Was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testing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Adam’s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latin typeface="Georgia" panose="02040502050405020303" pitchFamily="18" charset="0"/>
              </a:rPr>
              <a:t>intelligence</a:t>
            </a:r>
            <a:r>
              <a:rPr lang="en-US" sz="2400" dirty="0">
                <a:latin typeface="Georgia" panose="02040502050405020303" pitchFamily="18" charset="0"/>
              </a:rPr>
              <a:t>?</a:t>
            </a:r>
            <a:endParaRPr lang="pt-BR" sz="2400" i="1" dirty="0">
              <a:latin typeface="Georgia" panose="02040502050405020303" pitchFamily="18" charset="0"/>
            </a:endParaRPr>
          </a:p>
        </p:txBody>
      </p:sp>
      <p:sp>
        <p:nvSpPr>
          <p:cNvPr id="27" name="Estrela de 16 pontas 25"/>
          <p:cNvSpPr/>
          <p:nvPr/>
        </p:nvSpPr>
        <p:spPr>
          <a:xfrm rot="435281">
            <a:off x="6422217" y="3294227"/>
            <a:ext cx="2232248" cy="933669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err="1"/>
              <a:t>Also</a:t>
            </a:r>
            <a:r>
              <a:rPr lang="pt-BR" sz="2000" b="1" dirty="0"/>
              <a:t>, No!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971600" y="3903439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err="1">
                <a:latin typeface="Georgia" panose="02040502050405020303" pitchFamily="18" charset="0"/>
              </a:rPr>
              <a:t>Then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what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law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meant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test</a:t>
            </a:r>
            <a:r>
              <a:rPr lang="en-US" sz="2400" dirty="0">
                <a:latin typeface="Georgia" panose="02040502050405020303" pitchFamily="18" charset="0"/>
              </a:rPr>
              <a:t>?</a:t>
            </a:r>
            <a:endParaRPr lang="pt-BR" sz="2400" i="1" dirty="0">
              <a:latin typeface="Georgia" panose="02040502050405020303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4AE2E1-1A1B-4AC3-8649-160A16CA2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0067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/>
      <p:bldP spid="27" grpId="0" animBg="1"/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7504" y="620688"/>
            <a:ext cx="88569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/>
          <p:cNvSpPr/>
          <p:nvPr/>
        </p:nvSpPr>
        <p:spPr>
          <a:xfrm>
            <a:off x="899592" y="44624"/>
            <a:ext cx="7344816" cy="115212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2">
                    <a:lumMod val="50000"/>
                  </a:schemeClr>
                </a:solidFill>
              </a:rPr>
              <a:t>The Word </a:t>
            </a:r>
            <a:r>
              <a:rPr lang="pt-BR" sz="3200" b="1" dirty="0" err="1">
                <a:solidFill>
                  <a:schemeClr val="tx2">
                    <a:lumMod val="50000"/>
                  </a:schemeClr>
                </a:solidFill>
              </a:rPr>
              <a:t>of</a:t>
            </a:r>
            <a:r>
              <a:rPr lang="pt-BR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3200" b="1" dirty="0" err="1">
                <a:solidFill>
                  <a:schemeClr val="tx2">
                    <a:lumMod val="50000"/>
                  </a:schemeClr>
                </a:solidFill>
              </a:rPr>
              <a:t>God</a:t>
            </a:r>
            <a:r>
              <a:rPr lang="pt-BR" sz="3200" b="1" dirty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pt-BR" sz="3200" b="1" dirty="0">
                <a:solidFill>
                  <a:schemeClr val="tx2">
                    <a:lumMod val="50000"/>
                  </a:schemeClr>
                </a:solidFill>
              </a:rPr>
              <a:t>A Test </a:t>
            </a:r>
            <a:r>
              <a:rPr lang="pt-BR" sz="3200" b="1" dirty="0" err="1">
                <a:solidFill>
                  <a:schemeClr val="tx2">
                    <a:lumMod val="50000"/>
                  </a:schemeClr>
                </a:solidFill>
              </a:rPr>
              <a:t>of</a:t>
            </a:r>
            <a:r>
              <a:rPr lang="pt-BR" sz="3200" b="1" dirty="0">
                <a:solidFill>
                  <a:schemeClr val="tx2">
                    <a:lumMod val="50000"/>
                  </a:schemeClr>
                </a:solidFill>
              </a:rPr>
              <a:t> Love </a:t>
            </a:r>
            <a:r>
              <a:rPr lang="pt-BR" sz="3200" b="1" dirty="0" err="1">
                <a:solidFill>
                  <a:schemeClr val="tx2">
                    <a:lumMod val="50000"/>
                  </a:schemeClr>
                </a:solidFill>
              </a:rPr>
              <a:t>and</a:t>
            </a:r>
            <a:r>
              <a:rPr lang="pt-BR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3200" b="1" dirty="0" err="1">
                <a:solidFill>
                  <a:schemeClr val="tx2">
                    <a:lumMod val="50000"/>
                  </a:schemeClr>
                </a:solidFill>
              </a:rPr>
              <a:t>Obedience</a:t>
            </a:r>
            <a:endParaRPr lang="pt-BR" sz="32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pt-BR" sz="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9512" y="1383159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The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word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God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, as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Creator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gives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order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(organizes)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creation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;</a:t>
            </a:r>
          </a:p>
        </p:txBody>
      </p:sp>
      <p:sp>
        <p:nvSpPr>
          <p:cNvPr id="7" name="Retângulo 6"/>
          <p:cNvSpPr/>
          <p:nvPr/>
        </p:nvSpPr>
        <p:spPr>
          <a:xfrm>
            <a:off x="179512" y="2717046"/>
            <a:ext cx="8784976" cy="289310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“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With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many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such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parables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Jesus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spoke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the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word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to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them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as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much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as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they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could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understand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.”                   [Mark 4:33 NIV]</a:t>
            </a:r>
          </a:p>
          <a:p>
            <a:pPr algn="r"/>
            <a:endParaRPr lang="pt-BR" sz="14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just"/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“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Now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we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have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received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not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the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spirit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of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the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world,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but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the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Spirit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who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is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from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God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that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we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might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know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things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that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have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been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freely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given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us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by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God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.”         1 Corinthians 2:12</a:t>
            </a:r>
          </a:p>
          <a:p>
            <a:pPr algn="just"/>
            <a:endParaRPr lang="pt-BR" sz="14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just"/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“...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when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you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read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you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may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understand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my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knowledge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in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the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mystery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of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Christ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...”                                           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Ephesians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3:4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79512" y="1815207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Disorder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is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result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disobedience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word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God</a:t>
            </a:r>
            <a:endParaRPr lang="pt-BR" sz="2400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79512" y="980728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Remember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...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79512" y="2247255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The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word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God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, in geral,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is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not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difficult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understand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9C7C4D-73A4-4FE8-9754-C842BF5D6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26</a:t>
            </a:fld>
            <a:r>
              <a:rPr lang="pt-BR" dirty="0"/>
              <a:t>/20 mins</a:t>
            </a:r>
          </a:p>
        </p:txBody>
      </p:sp>
    </p:spTree>
    <p:extLst>
      <p:ext uri="{BB962C8B-B14F-4D97-AF65-F5344CB8AC3E}">
        <p14:creationId xmlns:p14="http://schemas.microsoft.com/office/powerpoint/2010/main" val="13566658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7504" y="620688"/>
            <a:ext cx="88569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/>
          <p:cNvSpPr/>
          <p:nvPr/>
        </p:nvSpPr>
        <p:spPr>
          <a:xfrm>
            <a:off x="899592" y="44624"/>
            <a:ext cx="7344816" cy="115212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2">
                    <a:lumMod val="50000"/>
                  </a:schemeClr>
                </a:solidFill>
              </a:rPr>
              <a:t>The Word </a:t>
            </a:r>
            <a:r>
              <a:rPr lang="pt-BR" sz="3200" b="1" dirty="0" err="1">
                <a:solidFill>
                  <a:schemeClr val="tx2">
                    <a:lumMod val="50000"/>
                  </a:schemeClr>
                </a:solidFill>
              </a:rPr>
              <a:t>of</a:t>
            </a:r>
            <a:r>
              <a:rPr lang="pt-BR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3200" b="1" dirty="0" err="1">
                <a:solidFill>
                  <a:schemeClr val="tx2">
                    <a:lumMod val="50000"/>
                  </a:schemeClr>
                </a:solidFill>
              </a:rPr>
              <a:t>God</a:t>
            </a:r>
            <a:r>
              <a:rPr lang="pt-BR" sz="3200" b="1" dirty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algn="ctr"/>
            <a:r>
              <a:rPr lang="pt-BR" sz="3200" b="1" dirty="0">
                <a:solidFill>
                  <a:schemeClr val="tx2">
                    <a:lumMod val="50000"/>
                  </a:schemeClr>
                </a:solidFill>
              </a:rPr>
              <a:t>A Test </a:t>
            </a:r>
            <a:r>
              <a:rPr lang="pt-BR" sz="3200" b="1" dirty="0" err="1">
                <a:solidFill>
                  <a:schemeClr val="tx2">
                    <a:lumMod val="50000"/>
                  </a:schemeClr>
                </a:solidFill>
              </a:rPr>
              <a:t>of</a:t>
            </a:r>
            <a:r>
              <a:rPr lang="pt-BR" sz="3200" b="1" dirty="0">
                <a:solidFill>
                  <a:schemeClr val="tx2">
                    <a:lumMod val="50000"/>
                  </a:schemeClr>
                </a:solidFill>
              </a:rPr>
              <a:t> Love </a:t>
            </a:r>
            <a:r>
              <a:rPr lang="pt-BR" sz="3200" b="1" dirty="0" err="1">
                <a:solidFill>
                  <a:schemeClr val="tx2">
                    <a:lumMod val="50000"/>
                  </a:schemeClr>
                </a:solidFill>
              </a:rPr>
              <a:t>and</a:t>
            </a:r>
            <a:r>
              <a:rPr lang="pt-BR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3200" b="1" dirty="0" err="1">
                <a:solidFill>
                  <a:schemeClr val="tx2">
                    <a:lumMod val="50000"/>
                  </a:schemeClr>
                </a:solidFill>
              </a:rPr>
              <a:t>Obedience</a:t>
            </a:r>
            <a:endParaRPr lang="pt-BR" sz="32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pt-BR" sz="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9512" y="1383159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The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word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God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, as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Creator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gives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order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(organizes)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creation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;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79512" y="1815207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Disorder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is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result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disobedience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word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God</a:t>
            </a:r>
            <a:endParaRPr lang="pt-BR" sz="2400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79512" y="980728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Remember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...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79512" y="2247255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The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word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God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, in geral,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is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not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difficult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understand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: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79512" y="3140968"/>
            <a:ext cx="8784976" cy="3570208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“...for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the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Lord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your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God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is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testing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you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know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whether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you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love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Lord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your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God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with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all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your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heart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and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with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all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your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soul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.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You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shall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walk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after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the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Lord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your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God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and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fear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Him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and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keep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His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commandments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and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hear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His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voice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...”                                                              </a:t>
            </a:r>
            <a:r>
              <a:rPr lang="pt-BR" sz="22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Deuteronomy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13:3-4</a:t>
            </a:r>
          </a:p>
          <a:p>
            <a:pPr algn="r"/>
            <a:endParaRPr lang="pt-BR" sz="14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just"/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“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This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is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love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that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we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walk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according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His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commandments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.”                                                                   2 John 6</a:t>
            </a:r>
          </a:p>
          <a:p>
            <a:pPr algn="just"/>
            <a:endParaRPr lang="pt-BR" sz="14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just"/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“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If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you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love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Me,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keep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My</a:t>
            </a:r>
            <a:r>
              <a:rPr lang="pt-BR" sz="22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commandments</a:t>
            </a:r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.” </a:t>
            </a:r>
          </a:p>
          <a:p>
            <a:pPr algn="just"/>
            <a:r>
              <a:rPr lang="pt-BR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                                                                                                   John 14:15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79512" y="2679303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Obedience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His </a:t>
            </a:r>
            <a:r>
              <a:rPr lang="pt-BR" sz="24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word</a:t>
            </a:r>
            <a:r>
              <a:rPr lang="pt-BR" sz="24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shows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whether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love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God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or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not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DB516B-C1C3-4E2A-94C4-7C5ED178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92754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469031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Genesis 2: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“The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Nature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Man”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2:18-20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51520" y="548680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Georgia" panose="02040502050405020303" pitchFamily="18" charset="0"/>
              </a:rPr>
              <a:t>“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Lord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said</a:t>
            </a:r>
            <a:r>
              <a:rPr lang="pt-BR" sz="2400" dirty="0">
                <a:latin typeface="Georgia" panose="02040502050405020303" pitchFamily="18" charset="0"/>
              </a:rPr>
              <a:t>, ‘It </a:t>
            </a:r>
            <a:r>
              <a:rPr lang="pt-BR" sz="2400" dirty="0" err="1">
                <a:latin typeface="Georgia" panose="02040502050405020303" pitchFamily="18" charset="0"/>
              </a:rPr>
              <a:t>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not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should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alone</a:t>
            </a:r>
            <a:r>
              <a:rPr lang="pt-BR" sz="2400" dirty="0">
                <a:latin typeface="Georgia" panose="02040502050405020303" pitchFamily="18" charset="0"/>
              </a:rPr>
              <a:t>; I </a:t>
            </a:r>
            <a:r>
              <a:rPr lang="pt-BR" sz="2400" dirty="0" err="1">
                <a:latin typeface="Georgia" panose="02040502050405020303" pitchFamily="18" charset="0"/>
              </a:rPr>
              <a:t>will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make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him</a:t>
            </a:r>
            <a:r>
              <a:rPr lang="pt-BR" sz="2400" dirty="0">
                <a:latin typeface="Georgia" panose="02040502050405020303" pitchFamily="18" charset="0"/>
              </a:rPr>
              <a:t> a </a:t>
            </a:r>
            <a:r>
              <a:rPr lang="pt-BR" sz="2400" dirty="0" err="1">
                <a:latin typeface="Georgia" panose="02040502050405020303" pitchFamily="18" charset="0"/>
              </a:rPr>
              <a:t>helper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comparable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him</a:t>
            </a:r>
            <a:r>
              <a:rPr lang="pt-BR" sz="2400" dirty="0">
                <a:latin typeface="Georgia" panose="02040502050405020303" pitchFamily="18" charset="0"/>
              </a:rPr>
              <a:t>.’ Out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ground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Lord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formed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every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beast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field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every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bird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air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brought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them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Adam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see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what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would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call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them</a:t>
            </a:r>
            <a:r>
              <a:rPr lang="pt-BR" sz="2400" dirty="0">
                <a:latin typeface="Georgia" panose="02040502050405020303" pitchFamily="18" charset="0"/>
              </a:rPr>
              <a:t>.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whatever</a:t>
            </a:r>
            <a:r>
              <a:rPr lang="pt-BR" sz="2400" dirty="0">
                <a:latin typeface="Georgia" panose="02040502050405020303" pitchFamily="18" charset="0"/>
              </a:rPr>
              <a:t> Adam </a:t>
            </a:r>
            <a:r>
              <a:rPr lang="pt-BR" sz="2400" dirty="0" err="1">
                <a:latin typeface="Georgia" panose="02040502050405020303" pitchFamily="18" charset="0"/>
              </a:rPr>
              <a:t>called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each</a:t>
            </a:r>
            <a:r>
              <a:rPr lang="pt-BR" sz="2400" dirty="0">
                <a:latin typeface="Georgia" panose="02040502050405020303" pitchFamily="18" charset="0"/>
              </a:rPr>
              <a:t> living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creature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that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was</a:t>
            </a:r>
            <a:r>
              <a:rPr lang="pt-BR" sz="2400" dirty="0">
                <a:latin typeface="Georgia" panose="02040502050405020303" pitchFamily="18" charset="0"/>
              </a:rPr>
              <a:t> its </a:t>
            </a:r>
            <a:r>
              <a:rPr lang="pt-BR" sz="2400" dirty="0" err="1">
                <a:latin typeface="Georgia" panose="02040502050405020303" pitchFamily="18" charset="0"/>
              </a:rPr>
              <a:t>name</a:t>
            </a:r>
            <a:r>
              <a:rPr lang="pt-BR" sz="2400" dirty="0">
                <a:latin typeface="Georgia" panose="02040502050405020303" pitchFamily="18" charset="0"/>
              </a:rPr>
              <a:t>. </a:t>
            </a:r>
            <a:r>
              <a:rPr lang="pt-BR" sz="2400" dirty="0" err="1">
                <a:latin typeface="Georgia" panose="02040502050405020303" pitchFamily="18" charset="0"/>
              </a:rPr>
              <a:t>So</a:t>
            </a:r>
            <a:r>
              <a:rPr lang="pt-BR" sz="2400" dirty="0">
                <a:latin typeface="Georgia" panose="02040502050405020303" pitchFamily="18" charset="0"/>
              </a:rPr>
              <a:t> Adam </a:t>
            </a:r>
            <a:r>
              <a:rPr lang="pt-BR" sz="2400" dirty="0" err="1">
                <a:latin typeface="Georgia" panose="02040502050405020303" pitchFamily="18" charset="0"/>
              </a:rPr>
              <a:t>gave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names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cattle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birds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air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every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beast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field</a:t>
            </a:r>
            <a:r>
              <a:rPr lang="pt-BR" sz="2400" dirty="0">
                <a:latin typeface="Georgia" panose="02040502050405020303" pitchFamily="18" charset="0"/>
              </a:rPr>
              <a:t>. </a:t>
            </a:r>
            <a:r>
              <a:rPr lang="pt-BR" sz="2400" dirty="0" err="1">
                <a:latin typeface="Georgia" panose="02040502050405020303" pitchFamily="18" charset="0"/>
              </a:rPr>
              <a:t>But</a:t>
            </a:r>
            <a:r>
              <a:rPr lang="pt-BR" sz="2400" dirty="0">
                <a:latin typeface="Georgia" panose="02040502050405020303" pitchFamily="18" charset="0"/>
              </a:rPr>
              <a:t> for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Adam </a:t>
            </a:r>
            <a:r>
              <a:rPr lang="pt-BR" sz="2400" dirty="0" err="1">
                <a:latin typeface="Georgia" panose="02040502050405020303" pitchFamily="18" charset="0"/>
              </a:rPr>
              <a:t>there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was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not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found</a:t>
            </a:r>
            <a:r>
              <a:rPr lang="pt-BR" sz="2400" dirty="0">
                <a:latin typeface="Georgia" panose="02040502050405020303" pitchFamily="18" charset="0"/>
              </a:rPr>
              <a:t> a </a:t>
            </a:r>
            <a:r>
              <a:rPr lang="pt-BR" sz="2400" dirty="0" err="1">
                <a:latin typeface="Georgia" panose="02040502050405020303" pitchFamily="18" charset="0"/>
              </a:rPr>
              <a:t>helper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comparable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him</a:t>
            </a:r>
            <a:r>
              <a:rPr lang="pt-BR" sz="2400" dirty="0">
                <a:latin typeface="Georgia" panose="02040502050405020303" pitchFamily="18" charset="0"/>
              </a:rPr>
              <a:t>.”</a:t>
            </a:r>
          </a:p>
        </p:txBody>
      </p:sp>
      <p:pic>
        <p:nvPicPr>
          <p:cNvPr id="10" name="Picture 4" descr="http://www.cultivarsalud.com/wp-content/uploads/2014/08/Hands_of_God_and_A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80831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8DF868-F794-453F-AE85-B8DA48631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72774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469031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Genesis 2: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“The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Nature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Man”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2:18-20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51520" y="548680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Georgia" panose="02040502050405020303" pitchFamily="18" charset="0"/>
              </a:rPr>
              <a:t>“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Lord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said</a:t>
            </a:r>
            <a:r>
              <a:rPr lang="pt-BR" sz="2400" dirty="0">
                <a:latin typeface="Georgia" panose="02040502050405020303" pitchFamily="18" charset="0"/>
              </a:rPr>
              <a:t>, ‘It </a:t>
            </a:r>
            <a:r>
              <a:rPr lang="pt-BR" sz="2400" dirty="0" err="1">
                <a:latin typeface="Georgia" panose="02040502050405020303" pitchFamily="18" charset="0"/>
              </a:rPr>
              <a:t>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not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should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alone</a:t>
            </a:r>
            <a:r>
              <a:rPr lang="pt-BR" sz="2400" dirty="0">
                <a:latin typeface="Georgia" panose="02040502050405020303" pitchFamily="18" charset="0"/>
              </a:rPr>
              <a:t>; I </a:t>
            </a:r>
            <a:r>
              <a:rPr lang="pt-BR" sz="2400" dirty="0" err="1">
                <a:latin typeface="Georgia" panose="02040502050405020303" pitchFamily="18" charset="0"/>
              </a:rPr>
              <a:t>will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make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him</a:t>
            </a:r>
            <a:r>
              <a:rPr lang="pt-BR" sz="2400" dirty="0">
                <a:latin typeface="Georgia" panose="02040502050405020303" pitchFamily="18" charset="0"/>
              </a:rPr>
              <a:t> a </a:t>
            </a:r>
            <a:r>
              <a:rPr lang="pt-BR" sz="2400" dirty="0" err="1">
                <a:latin typeface="Georgia" panose="02040502050405020303" pitchFamily="18" charset="0"/>
              </a:rPr>
              <a:t>helper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comparable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him</a:t>
            </a:r>
            <a:r>
              <a:rPr lang="pt-BR" sz="2400" dirty="0">
                <a:latin typeface="Georgia" panose="02040502050405020303" pitchFamily="18" charset="0"/>
              </a:rPr>
              <a:t>.’” [2:18]</a:t>
            </a:r>
          </a:p>
        </p:txBody>
      </p:sp>
      <p:pic>
        <p:nvPicPr>
          <p:cNvPr id="10" name="Picture 4" descr="http://www.cultivarsalud.com/wp-content/uploads/2014/08/Hands_of_God_and_A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80831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10"/>
          <p:cNvSpPr/>
          <p:nvPr/>
        </p:nvSpPr>
        <p:spPr>
          <a:xfrm>
            <a:off x="3562408" y="476672"/>
            <a:ext cx="2089712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/>
          <p:cNvSpPr/>
          <p:nvPr/>
        </p:nvSpPr>
        <p:spPr>
          <a:xfrm rot="3858036">
            <a:off x="2685203" y="311898"/>
            <a:ext cx="392186" cy="161828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259632" y="1445875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err="1">
                <a:latin typeface="Georgia" panose="02040502050405020303" pitchFamily="18" charset="0"/>
              </a:rPr>
              <a:t>This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is</a:t>
            </a:r>
            <a:r>
              <a:rPr lang="pt-BR" sz="2400" dirty="0">
                <a:latin typeface="Georgia" panose="02040502050405020303" pitchFamily="18" charset="0"/>
              </a:rPr>
              <a:t> a </a:t>
            </a:r>
            <a:r>
              <a:rPr lang="pt-BR" sz="2400" dirty="0" err="1">
                <a:latin typeface="Georgia" panose="02040502050405020303" pitchFamily="18" charset="0"/>
              </a:rPr>
              <a:t>shocking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declaration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after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hearing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declare SEVEN times “it </a:t>
            </a:r>
            <a:r>
              <a:rPr lang="pt-BR" sz="2400" dirty="0" err="1">
                <a:latin typeface="Georgia" panose="02040502050405020303" pitchFamily="18" charset="0"/>
              </a:rPr>
              <a:t>was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good</a:t>
            </a:r>
            <a:r>
              <a:rPr lang="pt-BR" sz="2400" dirty="0">
                <a:latin typeface="Georgia" panose="02040502050405020303" pitchFamily="18" charset="0"/>
              </a:rPr>
              <a:t>” [1:4, 10, 12, 18, 21, 25, 31] </a:t>
            </a:r>
            <a:endParaRPr lang="pt-BR" sz="2400" i="1" dirty="0">
              <a:latin typeface="Georgia" panose="02040502050405020303" pitchFamily="18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691680" y="2237963"/>
            <a:ext cx="7272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latin typeface="Georgia" panose="02040502050405020303" pitchFamily="18" charset="0"/>
              </a:rPr>
              <a:t>Note </a:t>
            </a:r>
            <a:r>
              <a:rPr lang="pt-BR" sz="2200" dirty="0" err="1">
                <a:latin typeface="Georgia" panose="02040502050405020303" pitchFamily="18" charset="0"/>
              </a:rPr>
              <a:t>that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this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declaration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is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not</a:t>
            </a:r>
            <a:r>
              <a:rPr lang="pt-BR" sz="2200" dirty="0">
                <a:latin typeface="Georgia" panose="02040502050405020303" pitchFamily="18" charset="0"/>
              </a:rPr>
              <a:t> a </a:t>
            </a:r>
            <a:r>
              <a:rPr lang="pt-BR" sz="2200" b="1" i="1" dirty="0" err="1">
                <a:latin typeface="Georgia" panose="02040502050405020303" pitchFamily="18" charset="0"/>
              </a:rPr>
              <a:t>reaction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from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God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regarding</a:t>
            </a:r>
            <a:r>
              <a:rPr lang="pt-BR" sz="2200" dirty="0">
                <a:latin typeface="Georgia" panose="02040502050405020303" pitchFamily="18" charset="0"/>
              </a:rPr>
              <a:t> a </a:t>
            </a:r>
            <a:r>
              <a:rPr lang="pt-BR" sz="2200" dirty="0" err="1">
                <a:latin typeface="Georgia" panose="02040502050405020303" pitchFamily="18" charset="0"/>
              </a:rPr>
              <a:t>situation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that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was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poorly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dealt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with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during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creation</a:t>
            </a:r>
            <a:r>
              <a:rPr lang="pt-BR" sz="2200" dirty="0">
                <a:latin typeface="Georgia" panose="02040502050405020303" pitchFamily="18" charset="0"/>
              </a:rPr>
              <a:t>: </a:t>
            </a:r>
            <a:r>
              <a:rPr lang="pt-BR" sz="2200" dirty="0" err="1">
                <a:latin typeface="Georgia" panose="02040502050405020303" pitchFamily="18" charset="0"/>
              </a:rPr>
              <a:t>we</a:t>
            </a:r>
            <a:r>
              <a:rPr lang="pt-BR" sz="2200" dirty="0">
                <a:latin typeface="Georgia" panose="02040502050405020303" pitchFamily="18" charset="0"/>
              </a:rPr>
              <a:t> are still in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context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of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sixth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day</a:t>
            </a:r>
            <a:r>
              <a:rPr lang="pt-BR" sz="2200" dirty="0">
                <a:latin typeface="Georgia" panose="02040502050405020303" pitchFamily="18" charset="0"/>
              </a:rPr>
              <a:t>, </a:t>
            </a:r>
            <a:r>
              <a:rPr lang="pt-BR" sz="2200" dirty="0" err="1">
                <a:latin typeface="Georgia" panose="02040502050405020303" pitchFamily="18" charset="0"/>
              </a:rPr>
              <a:t>after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which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God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saw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that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everything</a:t>
            </a:r>
            <a:r>
              <a:rPr lang="pt-BR" sz="2200" dirty="0">
                <a:latin typeface="Georgia" panose="02040502050405020303" pitchFamily="18" charset="0"/>
              </a:rPr>
              <a:t> “</a:t>
            </a:r>
            <a:r>
              <a:rPr lang="pt-BR" sz="2200" dirty="0" err="1">
                <a:latin typeface="Georgia" panose="02040502050405020303" pitchFamily="18" charset="0"/>
              </a:rPr>
              <a:t>was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very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good</a:t>
            </a:r>
            <a:r>
              <a:rPr lang="pt-BR" sz="2200" dirty="0">
                <a:latin typeface="Georgia" panose="02040502050405020303" pitchFamily="18" charset="0"/>
              </a:rPr>
              <a:t>”! [1:31]  </a:t>
            </a:r>
            <a:endParaRPr lang="pt-BR" sz="2200" i="1" dirty="0">
              <a:latin typeface="Georgia" panose="02040502050405020303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691680" y="3638634"/>
            <a:ext cx="7272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latin typeface="Georgia" panose="02040502050405020303" pitchFamily="18" charset="0"/>
              </a:rPr>
              <a:t>In </a:t>
            </a:r>
            <a:r>
              <a:rPr lang="pt-BR" sz="2200" dirty="0" err="1">
                <a:latin typeface="Georgia" panose="02040502050405020303" pitchFamily="18" charset="0"/>
              </a:rPr>
              <a:t>fact</a:t>
            </a:r>
            <a:r>
              <a:rPr lang="pt-BR" sz="2200" dirty="0">
                <a:latin typeface="Georgia" panose="02040502050405020303" pitchFamily="18" charset="0"/>
              </a:rPr>
              <a:t>, </a:t>
            </a:r>
            <a:r>
              <a:rPr lang="pt-BR" sz="2200" dirty="0" err="1">
                <a:latin typeface="Georgia" panose="02040502050405020303" pitchFamily="18" charset="0"/>
              </a:rPr>
              <a:t>God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is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being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latin typeface="Georgia" panose="02040502050405020303" pitchFamily="18" charset="0"/>
              </a:rPr>
              <a:t>proactive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here</a:t>
            </a:r>
            <a:r>
              <a:rPr lang="pt-BR" sz="2200" dirty="0">
                <a:latin typeface="Georgia" panose="02040502050405020303" pitchFamily="18" charset="0"/>
              </a:rPr>
              <a:t>, </a:t>
            </a:r>
            <a:r>
              <a:rPr lang="pt-BR" sz="2200" dirty="0" err="1">
                <a:latin typeface="Georgia" panose="02040502050405020303" pitchFamily="18" charset="0"/>
              </a:rPr>
              <a:t>addressing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issues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before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they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can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become</a:t>
            </a:r>
            <a:r>
              <a:rPr lang="pt-BR" sz="2200" dirty="0">
                <a:latin typeface="Georgia" panose="02040502050405020303" pitchFamily="18" charset="0"/>
              </a:rPr>
              <a:t> a </a:t>
            </a:r>
            <a:r>
              <a:rPr lang="pt-BR" sz="2200" dirty="0" err="1">
                <a:latin typeface="Georgia" panose="02040502050405020303" pitchFamily="18" charset="0"/>
              </a:rPr>
              <a:t>problem</a:t>
            </a:r>
            <a:r>
              <a:rPr lang="pt-BR" sz="2200" dirty="0">
                <a:latin typeface="Georgia" panose="02040502050405020303" pitchFamily="18" charset="0"/>
              </a:rPr>
              <a:t> in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universe</a:t>
            </a:r>
            <a:r>
              <a:rPr lang="pt-BR" sz="2200" dirty="0">
                <a:latin typeface="Georgia" panose="02040502050405020303" pitchFamily="18" charset="0"/>
              </a:rPr>
              <a:t> He </a:t>
            </a:r>
            <a:r>
              <a:rPr lang="pt-BR" sz="2200" dirty="0" err="1">
                <a:latin typeface="Georgia" panose="02040502050405020303" pitchFamily="18" charset="0"/>
              </a:rPr>
              <a:t>created</a:t>
            </a:r>
            <a:r>
              <a:rPr lang="pt-BR" sz="2200" dirty="0">
                <a:latin typeface="Georgia" panose="02040502050405020303" pitchFamily="18" charset="0"/>
              </a:rPr>
              <a:t>...</a:t>
            </a:r>
            <a:endParaRPr lang="pt-BR" sz="2200" i="1" dirty="0">
              <a:latin typeface="Georgia" panose="02040502050405020303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AC3D73-E315-4031-8E8A-27A5E0401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43719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469031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Genesis 2: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“The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Nature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Man”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2:1-3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51520" y="548680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Georgia" panose="02040502050405020303" pitchFamily="18" charset="0"/>
              </a:rPr>
              <a:t>“</a:t>
            </a:r>
            <a:r>
              <a:rPr lang="pt-BR" sz="2400" dirty="0" err="1">
                <a:latin typeface="Georgia" panose="02040502050405020303" pitchFamily="18" charset="0"/>
              </a:rPr>
              <a:t>Thus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heavens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earth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host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them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were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finished</a:t>
            </a:r>
            <a:r>
              <a:rPr lang="pt-BR" sz="2400" dirty="0">
                <a:latin typeface="Georgia" panose="02040502050405020303" pitchFamily="18" charset="0"/>
              </a:rPr>
              <a:t>.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seventh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day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ended</a:t>
            </a:r>
            <a:r>
              <a:rPr lang="pt-BR" sz="2400" dirty="0">
                <a:latin typeface="Georgia" panose="02040502050405020303" pitchFamily="18" charset="0"/>
              </a:rPr>
              <a:t> His </a:t>
            </a:r>
            <a:r>
              <a:rPr lang="pt-BR" sz="2400" dirty="0" err="1">
                <a:latin typeface="Georgia" panose="02040502050405020303" pitchFamily="18" charset="0"/>
              </a:rPr>
              <a:t>work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which</a:t>
            </a:r>
            <a:r>
              <a:rPr lang="pt-BR" sz="2400" dirty="0">
                <a:latin typeface="Georgia" panose="02040502050405020303" pitchFamily="18" charset="0"/>
              </a:rPr>
              <a:t> He </a:t>
            </a:r>
            <a:r>
              <a:rPr lang="pt-BR" sz="2400" dirty="0" err="1">
                <a:latin typeface="Georgia" panose="02040502050405020303" pitchFamily="18" charset="0"/>
              </a:rPr>
              <a:t>had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done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He </a:t>
            </a:r>
            <a:r>
              <a:rPr lang="pt-BR" sz="2400" dirty="0" err="1">
                <a:latin typeface="Georgia" panose="02040502050405020303" pitchFamily="18" charset="0"/>
              </a:rPr>
              <a:t>rested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seventh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day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from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all</a:t>
            </a:r>
            <a:r>
              <a:rPr lang="pt-BR" sz="2400" dirty="0">
                <a:latin typeface="Georgia" panose="02040502050405020303" pitchFamily="18" charset="0"/>
              </a:rPr>
              <a:t> His </a:t>
            </a:r>
            <a:r>
              <a:rPr lang="pt-BR" sz="2400" dirty="0" err="1">
                <a:latin typeface="Georgia" panose="02040502050405020303" pitchFamily="18" charset="0"/>
              </a:rPr>
              <a:t>work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which</a:t>
            </a:r>
            <a:r>
              <a:rPr lang="pt-BR" sz="2400" dirty="0">
                <a:latin typeface="Georgia" panose="02040502050405020303" pitchFamily="18" charset="0"/>
              </a:rPr>
              <a:t> He </a:t>
            </a:r>
            <a:r>
              <a:rPr lang="pt-BR" sz="2400" dirty="0" err="1">
                <a:latin typeface="Georgia" panose="02040502050405020303" pitchFamily="18" charset="0"/>
              </a:rPr>
              <a:t>had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done</a:t>
            </a:r>
            <a:r>
              <a:rPr lang="pt-BR" sz="2400" dirty="0">
                <a:latin typeface="Georgia" panose="02040502050405020303" pitchFamily="18" charset="0"/>
              </a:rPr>
              <a:t>. </a:t>
            </a:r>
            <a:r>
              <a:rPr lang="pt-BR" sz="2400" dirty="0" err="1">
                <a:latin typeface="Georgia" panose="02040502050405020303" pitchFamily="18" charset="0"/>
              </a:rPr>
              <a:t>Then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blessed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seventh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day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sanctified</a:t>
            </a:r>
            <a:r>
              <a:rPr lang="pt-BR" sz="2400" dirty="0">
                <a:latin typeface="Georgia" panose="02040502050405020303" pitchFamily="18" charset="0"/>
              </a:rPr>
              <a:t> it, </a:t>
            </a:r>
            <a:r>
              <a:rPr lang="pt-BR" sz="2400" dirty="0" err="1">
                <a:latin typeface="Georgia" panose="02040502050405020303" pitchFamily="18" charset="0"/>
              </a:rPr>
              <a:t>because</a:t>
            </a:r>
            <a:r>
              <a:rPr lang="pt-BR" sz="2400" dirty="0">
                <a:latin typeface="Georgia" panose="02040502050405020303" pitchFamily="18" charset="0"/>
              </a:rPr>
              <a:t> in it He </a:t>
            </a:r>
            <a:r>
              <a:rPr lang="pt-BR" sz="2400" dirty="0" err="1">
                <a:latin typeface="Georgia" panose="02040502050405020303" pitchFamily="18" charset="0"/>
              </a:rPr>
              <a:t>rested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from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all</a:t>
            </a:r>
            <a:r>
              <a:rPr lang="pt-BR" sz="2400" dirty="0">
                <a:latin typeface="Georgia" panose="02040502050405020303" pitchFamily="18" charset="0"/>
              </a:rPr>
              <a:t> His </a:t>
            </a:r>
            <a:r>
              <a:rPr lang="pt-BR" sz="2400" dirty="0" err="1">
                <a:latin typeface="Georgia" panose="02040502050405020303" pitchFamily="18" charset="0"/>
              </a:rPr>
              <a:t>work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which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had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created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made</a:t>
            </a:r>
            <a:r>
              <a:rPr lang="pt-BR" sz="2400" dirty="0">
                <a:latin typeface="Georgia" panose="02040502050405020303" pitchFamily="18" charset="0"/>
              </a:rPr>
              <a:t>.”</a:t>
            </a:r>
          </a:p>
        </p:txBody>
      </p:sp>
      <p:pic>
        <p:nvPicPr>
          <p:cNvPr id="10" name="Picture 4" descr="http://www.cultivarsalud.com/wp-content/uploads/2014/08/Hands_of_God_and_A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80831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10"/>
          <p:cNvSpPr/>
          <p:nvPr/>
        </p:nvSpPr>
        <p:spPr>
          <a:xfrm>
            <a:off x="1115616" y="548680"/>
            <a:ext cx="3816424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5328632" y="548680"/>
            <a:ext cx="2771760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baixo 15"/>
          <p:cNvSpPr/>
          <p:nvPr/>
        </p:nvSpPr>
        <p:spPr>
          <a:xfrm rot="21383887">
            <a:off x="3052808" y="1063249"/>
            <a:ext cx="392186" cy="18288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baixo 16"/>
          <p:cNvSpPr/>
          <p:nvPr/>
        </p:nvSpPr>
        <p:spPr>
          <a:xfrm rot="416747">
            <a:off x="5602697" y="994151"/>
            <a:ext cx="392186" cy="192024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1403648" y="2886035"/>
            <a:ext cx="7740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latin typeface="Georgia" panose="02040502050405020303" pitchFamily="18" charset="0"/>
              </a:rPr>
              <a:t>During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seven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days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creation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made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both</a:t>
            </a:r>
            <a:r>
              <a:rPr lang="pt-BR" sz="2400" dirty="0">
                <a:latin typeface="Georgia" panose="02040502050405020303" pitchFamily="18" charset="0"/>
              </a:rPr>
              <a:t> “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heavens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earth</a:t>
            </a:r>
            <a:r>
              <a:rPr lang="pt-BR" sz="2400" dirty="0">
                <a:latin typeface="Georgia" panose="02040502050405020303" pitchFamily="18" charset="0"/>
              </a:rPr>
              <a:t>” (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universe</a:t>
            </a:r>
            <a:r>
              <a:rPr lang="pt-BR" sz="2400" dirty="0">
                <a:latin typeface="Georgia" panose="02040502050405020303" pitchFamily="18" charset="0"/>
              </a:rPr>
              <a:t>)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 “</a:t>
            </a:r>
            <a:r>
              <a:rPr lang="pt-BR" sz="2400" dirty="0" err="1">
                <a:latin typeface="Georgia" panose="02040502050405020303" pitchFamily="18" charset="0"/>
              </a:rPr>
              <a:t>all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host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them</a:t>
            </a:r>
            <a:r>
              <a:rPr lang="pt-BR" sz="2400" dirty="0">
                <a:latin typeface="Georgia" panose="02040502050405020303" pitchFamily="18" charset="0"/>
              </a:rPr>
              <a:t>”; </a:t>
            </a:r>
            <a:r>
              <a:rPr lang="pt-BR" sz="2400" dirty="0" err="1">
                <a:latin typeface="Georgia" panose="02040502050405020303" pitchFamily="18" charset="0"/>
              </a:rPr>
              <a:t>that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is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every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type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living </a:t>
            </a:r>
            <a:r>
              <a:rPr lang="pt-BR" sz="2400" dirty="0" err="1">
                <a:latin typeface="Georgia" panose="02040502050405020303" pitchFamily="18" charset="0"/>
              </a:rPr>
              <a:t>being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exists</a:t>
            </a:r>
            <a:r>
              <a:rPr lang="pt-BR" sz="2400" dirty="0">
                <a:latin typeface="Georgia" panose="02040502050405020303" pitchFamily="18" charset="0"/>
              </a:rPr>
              <a:t> in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universe</a:t>
            </a:r>
            <a:r>
              <a:rPr lang="pt-BR" sz="2400" dirty="0">
                <a:latin typeface="Georgia" panose="02040502050405020303" pitchFamily="18" charset="0"/>
              </a:rPr>
              <a:t> (</a:t>
            </a:r>
            <a:r>
              <a:rPr lang="pt-BR" sz="2400" dirty="0" err="1">
                <a:latin typeface="Georgia" panose="02040502050405020303" pitchFamily="18" charset="0"/>
              </a:rPr>
              <a:t>including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angels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even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Satan</a:t>
            </a:r>
            <a:r>
              <a:rPr lang="pt-BR" sz="2400" dirty="0">
                <a:latin typeface="Georgia" panose="02040502050405020303" pitchFamily="18" charset="0"/>
              </a:rPr>
              <a:t>!) </a:t>
            </a:r>
            <a:r>
              <a:rPr lang="pt-BR" sz="2400" dirty="0" err="1">
                <a:latin typeface="Georgia" panose="02040502050405020303" pitchFamily="18" charset="0"/>
              </a:rPr>
              <a:t>was</a:t>
            </a:r>
            <a:endParaRPr lang="pt-BR" sz="2400" dirty="0">
              <a:latin typeface="Georgia" panose="02040502050405020303" pitchFamily="18" charset="0"/>
            </a:endParaRPr>
          </a:p>
          <a:p>
            <a:r>
              <a:rPr lang="pt-BR" sz="2400" dirty="0" err="1">
                <a:latin typeface="Georgia" panose="02040502050405020303" pitchFamily="18" charset="0"/>
              </a:rPr>
              <a:t>made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this</a:t>
            </a:r>
            <a:r>
              <a:rPr lang="pt-BR" sz="2400" dirty="0">
                <a:latin typeface="Georgia" panose="02040502050405020303" pitchFamily="18" charset="0"/>
              </a:rPr>
              <a:t> time. The </a:t>
            </a:r>
            <a:r>
              <a:rPr lang="pt-BR" sz="2400" dirty="0" err="1">
                <a:latin typeface="Georgia" panose="02040502050405020303" pitchFamily="18" charset="0"/>
              </a:rPr>
              <a:t>Bible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simply</a:t>
            </a:r>
            <a:r>
              <a:rPr lang="pt-BR" sz="2400" dirty="0">
                <a:latin typeface="Georgia" panose="02040502050405020303" pitchFamily="18" charset="0"/>
              </a:rPr>
              <a:t> does </a:t>
            </a:r>
            <a:r>
              <a:rPr lang="pt-BR" sz="2400" dirty="0" err="1">
                <a:latin typeface="Georgia" panose="02040502050405020303" pitchFamily="18" charset="0"/>
              </a:rPr>
              <a:t>not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give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much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detail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regarding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since</a:t>
            </a:r>
            <a:r>
              <a:rPr lang="pt-BR" sz="2400" dirty="0">
                <a:latin typeface="Georgia" panose="02040502050405020303" pitchFamily="18" charset="0"/>
              </a:rPr>
              <a:t> its </a:t>
            </a:r>
            <a:r>
              <a:rPr lang="pt-BR" sz="2400" dirty="0" err="1">
                <a:latin typeface="Georgia" panose="02040502050405020303" pitchFamily="18" charset="0"/>
              </a:rPr>
              <a:t>focus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i="1" u="sng" dirty="0" err="1">
                <a:latin typeface="Georgia" panose="02040502050405020303" pitchFamily="18" charset="0"/>
              </a:rPr>
              <a:t>human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history</a:t>
            </a:r>
            <a:endParaRPr lang="pt-BR" sz="2400" dirty="0">
              <a:latin typeface="Georgia" panose="02040502050405020303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3C4767-7536-4DE1-9849-83376F0DC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5416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1" animBg="1"/>
      <p:bldP spid="9" grpId="0"/>
      <p:bldP spid="11" grpId="0" animBg="1"/>
      <p:bldP spid="15" grpId="0" animBg="1"/>
      <p:bldP spid="16" grpId="0" animBg="1"/>
      <p:bldP spid="17" grpId="0" animBg="1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469031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Genesis 2: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“The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Nature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Man”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2:18-20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51520" y="548680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Georgia" panose="02040502050405020303" pitchFamily="18" charset="0"/>
              </a:rPr>
              <a:t>“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Lord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said</a:t>
            </a:r>
            <a:r>
              <a:rPr lang="pt-BR" sz="2400" dirty="0">
                <a:latin typeface="Georgia" panose="02040502050405020303" pitchFamily="18" charset="0"/>
              </a:rPr>
              <a:t>, ‘It </a:t>
            </a:r>
            <a:r>
              <a:rPr lang="pt-BR" sz="2400" dirty="0" err="1">
                <a:latin typeface="Georgia" panose="02040502050405020303" pitchFamily="18" charset="0"/>
              </a:rPr>
              <a:t>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not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should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alone</a:t>
            </a:r>
            <a:r>
              <a:rPr lang="pt-BR" sz="2400" dirty="0">
                <a:latin typeface="Georgia" panose="02040502050405020303" pitchFamily="18" charset="0"/>
              </a:rPr>
              <a:t>; I </a:t>
            </a:r>
            <a:r>
              <a:rPr lang="pt-BR" sz="2400" dirty="0" err="1">
                <a:latin typeface="Georgia" panose="02040502050405020303" pitchFamily="18" charset="0"/>
              </a:rPr>
              <a:t>will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make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him</a:t>
            </a:r>
            <a:r>
              <a:rPr lang="pt-BR" sz="2400" dirty="0">
                <a:latin typeface="Georgia" panose="02040502050405020303" pitchFamily="18" charset="0"/>
              </a:rPr>
              <a:t> a </a:t>
            </a:r>
            <a:r>
              <a:rPr lang="pt-BR" sz="2400" dirty="0" err="1">
                <a:latin typeface="Georgia" panose="02040502050405020303" pitchFamily="18" charset="0"/>
              </a:rPr>
              <a:t>helper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comparable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him</a:t>
            </a:r>
            <a:r>
              <a:rPr lang="pt-BR" sz="2400" dirty="0">
                <a:latin typeface="Georgia" panose="02040502050405020303" pitchFamily="18" charset="0"/>
              </a:rPr>
              <a:t>.’” [2:18]</a:t>
            </a:r>
          </a:p>
        </p:txBody>
      </p:sp>
      <p:pic>
        <p:nvPicPr>
          <p:cNvPr id="10" name="Picture 4" descr="http://www.cultivarsalud.com/wp-content/uploads/2014/08/Hands_of_God_and_A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80831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10"/>
          <p:cNvSpPr/>
          <p:nvPr/>
        </p:nvSpPr>
        <p:spPr>
          <a:xfrm>
            <a:off x="3562408" y="476672"/>
            <a:ext cx="2089712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/>
          <p:cNvSpPr/>
          <p:nvPr/>
        </p:nvSpPr>
        <p:spPr>
          <a:xfrm rot="19810635">
            <a:off x="1137363" y="1234295"/>
            <a:ext cx="392186" cy="35850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5436096" y="476672"/>
            <a:ext cx="5618104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-1245211" y="908720"/>
            <a:ext cx="2578331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1259632" y="1484784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err="1">
                <a:latin typeface="Georgia" panose="02040502050405020303" pitchFamily="18" charset="0"/>
              </a:rPr>
              <a:t>Many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people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have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idea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saw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was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lonely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after</a:t>
            </a:r>
            <a:r>
              <a:rPr lang="pt-BR" sz="2400" dirty="0">
                <a:latin typeface="Georgia" panose="02040502050405020303" pitchFamily="18" charset="0"/>
              </a:rPr>
              <a:t> some time </a:t>
            </a:r>
            <a:r>
              <a:rPr lang="pt-BR" sz="2400" dirty="0" err="1">
                <a:latin typeface="Georgia" panose="02040502050405020303" pitchFamily="18" charset="0"/>
              </a:rPr>
              <a:t>had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passed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realized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that</a:t>
            </a:r>
            <a:r>
              <a:rPr lang="pt-BR" sz="2400" dirty="0">
                <a:latin typeface="Georgia" panose="02040502050405020303" pitchFamily="18" charset="0"/>
              </a:rPr>
              <a:t> it </a:t>
            </a:r>
            <a:r>
              <a:rPr lang="pt-BR" sz="2400" dirty="0" err="1">
                <a:latin typeface="Georgia" panose="02040502050405020303" pitchFamily="18" charset="0"/>
              </a:rPr>
              <a:t>was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not</a:t>
            </a:r>
            <a:r>
              <a:rPr lang="pt-BR" sz="2400" dirty="0">
                <a:latin typeface="Georgia" panose="02040502050405020303" pitchFamily="18" charset="0"/>
              </a:rPr>
              <a:t> a </a:t>
            </a:r>
            <a:r>
              <a:rPr lang="pt-BR" sz="2400" dirty="0" err="1">
                <a:latin typeface="Georgia" panose="02040502050405020303" pitchFamily="18" charset="0"/>
              </a:rPr>
              <a:t>good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situation</a:t>
            </a:r>
            <a:r>
              <a:rPr lang="pt-BR" sz="2400" dirty="0">
                <a:latin typeface="Georgia" panose="02040502050405020303" pitchFamily="18" charset="0"/>
              </a:rPr>
              <a:t>. The </a:t>
            </a:r>
            <a:r>
              <a:rPr lang="pt-BR" sz="2400" dirty="0" err="1">
                <a:latin typeface="Georgia" panose="02040502050405020303" pitchFamily="18" charset="0"/>
              </a:rPr>
              <a:t>truth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, in His eternal </a:t>
            </a:r>
            <a:r>
              <a:rPr lang="pt-BR" sz="2400" dirty="0" err="1">
                <a:latin typeface="Georgia" panose="02040502050405020303" pitchFamily="18" charset="0"/>
              </a:rPr>
              <a:t>wisdom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already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understood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that</a:t>
            </a:r>
            <a:r>
              <a:rPr lang="pt-BR" sz="2400" dirty="0">
                <a:latin typeface="Georgia" panose="02040502050405020303" pitchFamily="18" charset="0"/>
              </a:rPr>
              <a:t> it </a:t>
            </a:r>
            <a:r>
              <a:rPr lang="pt-BR" sz="2400" dirty="0" err="1">
                <a:latin typeface="Georgia" panose="02040502050405020303" pitchFamily="18" charset="0"/>
              </a:rPr>
              <a:t>would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not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good</a:t>
            </a:r>
            <a:r>
              <a:rPr lang="pt-BR" sz="2400" dirty="0">
                <a:latin typeface="Georgia" panose="02040502050405020303" pitchFamily="18" charset="0"/>
              </a:rPr>
              <a:t> for </a:t>
            </a:r>
            <a:r>
              <a:rPr lang="pt-BR" sz="2400" dirty="0" err="1">
                <a:latin typeface="Georgia" panose="02040502050405020303" pitchFamily="18" charset="0"/>
              </a:rPr>
              <a:t>man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alone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Genesis 2 </a:t>
            </a:r>
            <a:r>
              <a:rPr lang="pt-BR" sz="2400" dirty="0" err="1">
                <a:latin typeface="Georgia" panose="02040502050405020303" pitchFamily="18" charset="0"/>
              </a:rPr>
              <a:t>describes</a:t>
            </a:r>
            <a:r>
              <a:rPr lang="pt-BR" sz="2400" dirty="0">
                <a:latin typeface="Georgia" panose="02040502050405020303" pitchFamily="18" charset="0"/>
              </a:rPr>
              <a:t> for </a:t>
            </a:r>
            <a:r>
              <a:rPr lang="pt-BR" sz="2400" dirty="0" err="1">
                <a:latin typeface="Georgia" panose="02040502050405020303" pitchFamily="18" charset="0"/>
              </a:rPr>
              <a:t>us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how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Himself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determined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address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this</a:t>
            </a:r>
            <a:r>
              <a:rPr lang="pt-BR" sz="2400" dirty="0">
                <a:latin typeface="Georgia" panose="02040502050405020303" pitchFamily="18" charset="0"/>
              </a:rPr>
              <a:t>...</a:t>
            </a:r>
            <a:endParaRPr lang="pt-BR" sz="2400" i="1" dirty="0">
              <a:latin typeface="Georgia" panose="02040502050405020303" pitchFamily="18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691680" y="3782650"/>
            <a:ext cx="7272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latin typeface="Georgia" panose="02040502050405020303" pitchFamily="18" charset="0"/>
              </a:rPr>
              <a:t>It </a:t>
            </a:r>
            <a:r>
              <a:rPr lang="pt-BR" sz="2200" dirty="0" err="1">
                <a:latin typeface="Georgia" panose="02040502050405020303" pitchFamily="18" charset="0"/>
              </a:rPr>
              <a:t>is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important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to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remember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that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latin typeface="Georgia" panose="02040502050405020303" pitchFamily="18" charset="0"/>
              </a:rPr>
              <a:t>both</a:t>
            </a:r>
            <a:r>
              <a:rPr lang="pt-BR" sz="2200" b="1" i="1" dirty="0"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latin typeface="Georgia" panose="02040502050405020303" pitchFamily="18" charset="0"/>
              </a:rPr>
              <a:t>man</a:t>
            </a:r>
            <a:r>
              <a:rPr lang="pt-BR" sz="2200" b="1" i="1" dirty="0"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latin typeface="Georgia" panose="02040502050405020303" pitchFamily="18" charset="0"/>
              </a:rPr>
              <a:t>and</a:t>
            </a:r>
            <a:r>
              <a:rPr lang="pt-BR" sz="2200" b="1" i="1" dirty="0"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latin typeface="Georgia" panose="02040502050405020303" pitchFamily="18" charset="0"/>
              </a:rPr>
              <a:t>woman</a:t>
            </a:r>
            <a:r>
              <a:rPr lang="pt-BR" sz="2200" b="1" i="1" dirty="0"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latin typeface="Georgia" panose="02040502050405020303" pitchFamily="18" charset="0"/>
              </a:rPr>
              <a:t>were</a:t>
            </a:r>
            <a:r>
              <a:rPr lang="pt-BR" sz="2200" b="1" i="1" dirty="0"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latin typeface="Georgia" panose="02040502050405020303" pitchFamily="18" charset="0"/>
              </a:rPr>
              <a:t>formed</a:t>
            </a:r>
            <a:r>
              <a:rPr lang="pt-BR" sz="2200" b="1" i="1" dirty="0"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latin typeface="Georgia" panose="02040502050405020303" pitchFamily="18" charset="0"/>
              </a:rPr>
              <a:t>on</a:t>
            </a:r>
            <a:r>
              <a:rPr lang="pt-BR" sz="2200" b="1" i="1" dirty="0"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latin typeface="Georgia" panose="02040502050405020303" pitchFamily="18" charset="0"/>
              </a:rPr>
              <a:t>the</a:t>
            </a:r>
            <a:r>
              <a:rPr lang="pt-BR" sz="2200" b="1" i="1" dirty="0"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latin typeface="Georgia" panose="02040502050405020303" pitchFamily="18" charset="0"/>
              </a:rPr>
              <a:t>sixth</a:t>
            </a:r>
            <a:r>
              <a:rPr lang="pt-BR" sz="2200" b="1" i="1" dirty="0"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latin typeface="Georgia" panose="02040502050405020303" pitchFamily="18" charset="0"/>
              </a:rPr>
              <a:t>day</a:t>
            </a:r>
            <a:r>
              <a:rPr lang="pt-BR" sz="2200" b="1" i="1" dirty="0">
                <a:latin typeface="Georgia" panose="02040502050405020303" pitchFamily="18" charset="0"/>
              </a:rPr>
              <a:t> </a:t>
            </a:r>
            <a:r>
              <a:rPr lang="pt-BR" sz="2200" dirty="0">
                <a:latin typeface="Georgia" panose="02040502050405020303" pitchFamily="18" charset="0"/>
              </a:rPr>
              <a:t>[1:27]. In </a:t>
            </a:r>
            <a:r>
              <a:rPr lang="pt-BR" sz="2200" dirty="0" err="1">
                <a:latin typeface="Georgia" panose="02040502050405020303" pitchFamily="18" charset="0"/>
              </a:rPr>
              <a:t>accordance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with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Bible</a:t>
            </a:r>
            <a:r>
              <a:rPr lang="pt-BR" sz="2200" dirty="0">
                <a:latin typeface="Georgia" panose="02040502050405020303" pitchFamily="18" charset="0"/>
              </a:rPr>
              <a:t>, </a:t>
            </a:r>
            <a:r>
              <a:rPr lang="pt-BR" sz="2200" dirty="0" err="1">
                <a:latin typeface="Georgia" panose="02040502050405020303" pitchFamily="18" charset="0"/>
              </a:rPr>
              <a:t>we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simply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cannot</a:t>
            </a:r>
            <a:r>
              <a:rPr lang="pt-BR" sz="2200" dirty="0">
                <a:latin typeface="Georgia" panose="02040502050405020303" pitchFamily="18" charset="0"/>
              </a:rPr>
              <a:t> imagine </a:t>
            </a:r>
            <a:r>
              <a:rPr lang="pt-BR" sz="2200" dirty="0" err="1">
                <a:latin typeface="Georgia" panose="02040502050405020303" pitchFamily="18" charset="0"/>
              </a:rPr>
              <a:t>that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man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spent</a:t>
            </a:r>
            <a:r>
              <a:rPr lang="pt-BR" sz="2200" dirty="0">
                <a:latin typeface="Georgia" panose="02040502050405020303" pitchFamily="18" charset="0"/>
              </a:rPr>
              <a:t> some </a:t>
            </a:r>
            <a:r>
              <a:rPr lang="pt-BR" sz="2200" dirty="0" err="1">
                <a:latin typeface="Georgia" panose="02040502050405020303" pitchFamily="18" charset="0"/>
              </a:rPr>
              <a:t>long</a:t>
            </a:r>
            <a:r>
              <a:rPr lang="pt-BR" sz="2200" dirty="0">
                <a:latin typeface="Georgia" panose="02040502050405020303" pitchFamily="18" charset="0"/>
              </a:rPr>
              <a:t> time </a:t>
            </a:r>
            <a:r>
              <a:rPr lang="pt-BR" sz="2200" dirty="0" err="1">
                <a:latin typeface="Georgia" panose="02040502050405020303" pitchFamily="18" charset="0"/>
              </a:rPr>
              <a:t>alone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without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woman</a:t>
            </a:r>
            <a:endParaRPr lang="pt-BR" sz="2200" i="1" dirty="0">
              <a:latin typeface="Georgia" panose="02040502050405020303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203016-EED5-499E-A1C8-3E4283060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8712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469031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Genesis 2: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“The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Nature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Man”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2:18-20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51520" y="548680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Georgia" panose="02040502050405020303" pitchFamily="18" charset="0"/>
              </a:rPr>
              <a:t>“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Lord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said</a:t>
            </a:r>
            <a:r>
              <a:rPr lang="pt-BR" sz="2400" dirty="0">
                <a:latin typeface="Georgia" panose="02040502050405020303" pitchFamily="18" charset="0"/>
              </a:rPr>
              <a:t>, ‘It </a:t>
            </a:r>
            <a:r>
              <a:rPr lang="pt-BR" sz="2400" dirty="0" err="1">
                <a:latin typeface="Georgia" panose="02040502050405020303" pitchFamily="18" charset="0"/>
              </a:rPr>
              <a:t>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not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should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alone</a:t>
            </a:r>
            <a:r>
              <a:rPr lang="pt-BR" sz="2400" dirty="0">
                <a:latin typeface="Georgia" panose="02040502050405020303" pitchFamily="18" charset="0"/>
              </a:rPr>
              <a:t>; I </a:t>
            </a:r>
            <a:r>
              <a:rPr lang="pt-BR" sz="2400" dirty="0" err="1">
                <a:latin typeface="Georgia" panose="02040502050405020303" pitchFamily="18" charset="0"/>
              </a:rPr>
              <a:t>will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make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him</a:t>
            </a:r>
            <a:r>
              <a:rPr lang="pt-BR" sz="2400" dirty="0">
                <a:latin typeface="Georgia" panose="02040502050405020303" pitchFamily="18" charset="0"/>
              </a:rPr>
              <a:t> a </a:t>
            </a:r>
            <a:r>
              <a:rPr lang="pt-BR" sz="2400" dirty="0" err="1">
                <a:latin typeface="Georgia" panose="02040502050405020303" pitchFamily="18" charset="0"/>
              </a:rPr>
              <a:t>helper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comparable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him</a:t>
            </a:r>
            <a:r>
              <a:rPr lang="pt-BR" sz="2400" dirty="0">
                <a:latin typeface="Georgia" panose="02040502050405020303" pitchFamily="18" charset="0"/>
              </a:rPr>
              <a:t>.’” [2:18]</a:t>
            </a:r>
          </a:p>
        </p:txBody>
      </p:sp>
      <p:pic>
        <p:nvPicPr>
          <p:cNvPr id="10" name="Picture 4" descr="http://www.cultivarsalud.com/wp-content/uploads/2014/08/Hands_of_God_and_A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80831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lipse 13"/>
          <p:cNvSpPr/>
          <p:nvPr/>
        </p:nvSpPr>
        <p:spPr>
          <a:xfrm>
            <a:off x="1008162" y="895073"/>
            <a:ext cx="6588174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1259632" y="1733907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i="1" dirty="0">
                <a:latin typeface="Georgia" panose="02040502050405020303" pitchFamily="18" charset="0"/>
              </a:rPr>
              <a:t>This</a:t>
            </a:r>
            <a:r>
              <a:rPr lang="pt-BR" sz="2400" dirty="0">
                <a:latin typeface="Georgia" panose="02040502050405020303" pitchFamily="18" charset="0"/>
              </a:rPr>
              <a:t> is God’s divine and pre-planned solution for man’s alone-ness! (alone is a state; lonely is a feeling...)</a:t>
            </a:r>
            <a:endParaRPr lang="pt-BR" sz="2400" i="1" dirty="0">
              <a:latin typeface="Georgia" panose="02040502050405020303" pitchFamily="18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1475656" y="2564904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err="1">
                <a:latin typeface="Georgia" panose="02040502050405020303" pitchFamily="18" charset="0"/>
              </a:rPr>
              <a:t>God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determined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to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make</a:t>
            </a:r>
            <a:r>
              <a:rPr lang="pt-BR" sz="2200" dirty="0">
                <a:latin typeface="Georgia" panose="02040502050405020303" pitchFamily="18" charset="0"/>
              </a:rPr>
              <a:t> a “</a:t>
            </a:r>
            <a:r>
              <a:rPr lang="pt-BR" sz="2200" dirty="0" err="1">
                <a:latin typeface="Georgia" panose="02040502050405020303" pitchFamily="18" charset="0"/>
              </a:rPr>
              <a:t>helper</a:t>
            </a:r>
            <a:r>
              <a:rPr lang="pt-BR" sz="2200" dirty="0">
                <a:latin typeface="Georgia" panose="02040502050405020303" pitchFamily="18" charset="0"/>
              </a:rPr>
              <a:t>”, </a:t>
            </a:r>
            <a:r>
              <a:rPr lang="pt-BR" sz="2200" dirty="0" err="1">
                <a:latin typeface="Georgia" panose="02040502050405020303" pitchFamily="18" charset="0"/>
              </a:rPr>
              <a:t>an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associate</a:t>
            </a:r>
            <a:r>
              <a:rPr lang="pt-BR" sz="2200" dirty="0">
                <a:latin typeface="Georgia" panose="02040502050405020303" pitchFamily="18" charset="0"/>
              </a:rPr>
              <a:t>;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word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literally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speaks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of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latin typeface="Georgia" panose="02040502050405020303" pitchFamily="18" charset="0"/>
              </a:rPr>
              <a:t>aid</a:t>
            </a:r>
            <a:r>
              <a:rPr lang="pt-BR" sz="2200" b="1" i="1" dirty="0">
                <a:latin typeface="Georgia" panose="02040502050405020303" pitchFamily="18" charset="0"/>
              </a:rPr>
              <a:t> </a:t>
            </a:r>
            <a:r>
              <a:rPr lang="pt-BR" sz="2200" i="1" dirty="0">
                <a:latin typeface="Georgia" panose="02040502050405020303" pitchFamily="18" charset="0"/>
              </a:rPr>
              <a:t>(</a:t>
            </a:r>
            <a:r>
              <a:rPr lang="pt-BR" sz="2200" i="1" dirty="0" err="1">
                <a:latin typeface="Georgia" panose="02040502050405020303" pitchFamily="18" charset="0"/>
              </a:rPr>
              <a:t>think</a:t>
            </a:r>
            <a:r>
              <a:rPr lang="pt-BR" sz="2200" i="1" dirty="0">
                <a:latin typeface="Georgia" panose="02040502050405020303" pitchFamily="18" charset="0"/>
              </a:rPr>
              <a:t>, “</a:t>
            </a:r>
            <a:r>
              <a:rPr lang="pt-BR" sz="2200" i="1" dirty="0" err="1">
                <a:latin typeface="Georgia" panose="02040502050405020303" pitchFamily="18" charset="0"/>
              </a:rPr>
              <a:t>first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aid</a:t>
            </a:r>
            <a:r>
              <a:rPr lang="pt-BR" sz="2200" i="1" dirty="0">
                <a:latin typeface="Georgia" panose="02040502050405020303" pitchFamily="18" charset="0"/>
              </a:rPr>
              <a:t>”)</a:t>
            </a:r>
            <a:endParaRPr lang="pt-BR" sz="2200" b="1" i="1" dirty="0">
              <a:latin typeface="Georgia" panose="02040502050405020303" pitchFamily="18" charset="0"/>
            </a:endParaRPr>
          </a:p>
        </p:txBody>
      </p:sp>
      <p:sp>
        <p:nvSpPr>
          <p:cNvPr id="21" name="Seta dobrada 13"/>
          <p:cNvSpPr/>
          <p:nvPr/>
        </p:nvSpPr>
        <p:spPr>
          <a:xfrm rot="12239752" flipH="1">
            <a:off x="971601" y="1288555"/>
            <a:ext cx="576064" cy="437172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475656" y="3292535"/>
            <a:ext cx="7488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latin typeface="Georgia" panose="02040502050405020303" pitchFamily="18" charset="0"/>
              </a:rPr>
              <a:t>The </a:t>
            </a:r>
            <a:r>
              <a:rPr lang="pt-BR" sz="2200" dirty="0" err="1">
                <a:latin typeface="Georgia" panose="02040502050405020303" pitchFamily="18" charset="0"/>
              </a:rPr>
              <a:t>man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perhaps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would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have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made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latin typeface="Georgia" panose="02040502050405020303" pitchFamily="18" charset="0"/>
              </a:rPr>
              <a:t>another</a:t>
            </a:r>
            <a:r>
              <a:rPr lang="pt-BR" sz="2200" b="1" i="1" dirty="0"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latin typeface="Georgia" panose="02040502050405020303" pitchFamily="18" charset="0"/>
              </a:rPr>
              <a:t>man</a:t>
            </a:r>
            <a:r>
              <a:rPr lang="pt-BR" sz="2200" b="1" i="1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to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be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his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helper</a:t>
            </a:r>
            <a:r>
              <a:rPr lang="pt-BR" sz="2200" dirty="0">
                <a:latin typeface="Georgia" panose="02040502050405020303" pitchFamily="18" charset="0"/>
              </a:rPr>
              <a:t> (</a:t>
            </a:r>
            <a:r>
              <a:rPr lang="pt-BR" sz="2200" dirty="0" err="1">
                <a:latin typeface="Georgia" panose="02040502050405020303" pitchFamily="18" charset="0"/>
              </a:rPr>
              <a:t>that’s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how</a:t>
            </a:r>
            <a:r>
              <a:rPr lang="pt-BR" sz="2200" dirty="0">
                <a:latin typeface="Georgia" panose="02040502050405020303" pitchFamily="18" charset="0"/>
              </a:rPr>
              <a:t> it </a:t>
            </a:r>
            <a:r>
              <a:rPr lang="pt-BR" sz="2200" dirty="0" err="1">
                <a:latin typeface="Georgia" panose="02040502050405020303" pitchFamily="18" charset="0"/>
              </a:rPr>
              <a:t>appears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to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be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among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angels</a:t>
            </a:r>
            <a:r>
              <a:rPr lang="pt-BR" sz="2200" dirty="0">
                <a:latin typeface="Georgia" panose="02040502050405020303" pitchFamily="18" charset="0"/>
              </a:rPr>
              <a:t>!), </a:t>
            </a:r>
            <a:r>
              <a:rPr lang="pt-BR" sz="2200" dirty="0" err="1">
                <a:latin typeface="Georgia" panose="02040502050405020303" pitchFamily="18" charset="0"/>
              </a:rPr>
              <a:t>but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God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made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latin typeface="Georgia" panose="02040502050405020303" pitchFamily="18" charset="0"/>
              </a:rPr>
              <a:t>the</a:t>
            </a:r>
            <a:r>
              <a:rPr lang="pt-BR" sz="2200" b="1" i="1" dirty="0"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latin typeface="Georgia" panose="02040502050405020303" pitchFamily="18" charset="0"/>
              </a:rPr>
              <a:t>woman</a:t>
            </a:r>
            <a:endParaRPr lang="pt-BR" sz="2200" b="1" i="1" dirty="0">
              <a:latin typeface="Georgia" panose="02040502050405020303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D6462D-8F8C-4A26-8EE8-CB40B9FFA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98812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0" grpId="0"/>
      <p:bldP spid="21" grpId="0" animBg="1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22"/>
          <p:cNvSpPr txBox="1"/>
          <p:nvPr/>
        </p:nvSpPr>
        <p:spPr>
          <a:xfrm>
            <a:off x="1403648" y="4459759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err="1">
                <a:latin typeface="Georgia" panose="02040502050405020303" pitchFamily="18" charset="0"/>
              </a:rPr>
              <a:t>Perhaps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so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that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man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could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see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his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dire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need</a:t>
            </a:r>
            <a:r>
              <a:rPr lang="pt-BR" sz="2200" dirty="0">
                <a:latin typeface="Georgia" panose="02040502050405020303" pitchFamily="18" charset="0"/>
              </a:rPr>
              <a:t> for a </a:t>
            </a:r>
            <a:r>
              <a:rPr lang="pt-BR" sz="2200" dirty="0" err="1">
                <a:latin typeface="Georgia" panose="02040502050405020303" pitchFamily="18" charset="0"/>
              </a:rPr>
              <a:t>helper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latin typeface="Georgia" panose="02040502050405020303" pitchFamily="18" charset="0"/>
              </a:rPr>
              <a:t>comparable</a:t>
            </a:r>
            <a:r>
              <a:rPr lang="pt-BR" sz="2200" b="1" i="1" dirty="0"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latin typeface="Georgia" panose="02040502050405020303" pitchFamily="18" charset="0"/>
              </a:rPr>
              <a:t>to</a:t>
            </a:r>
            <a:r>
              <a:rPr lang="pt-BR" sz="2200" b="1" i="1" dirty="0"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latin typeface="Georgia" panose="02040502050405020303" pitchFamily="18" charset="0"/>
              </a:rPr>
              <a:t>him</a:t>
            </a:r>
            <a:r>
              <a:rPr lang="pt-BR" sz="2200" dirty="0">
                <a:latin typeface="Georgia" panose="02040502050405020303" pitchFamily="18" charset="0"/>
              </a:rPr>
              <a:t>, </a:t>
            </a:r>
            <a:r>
              <a:rPr lang="pt-BR" sz="2200" dirty="0" err="1">
                <a:latin typeface="Georgia" panose="02040502050405020303" pitchFamily="18" charset="0"/>
              </a:rPr>
              <a:t>God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brought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all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animals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first</a:t>
            </a:r>
            <a:r>
              <a:rPr lang="pt-BR" sz="2200" dirty="0">
                <a:latin typeface="Georgia" panose="02040502050405020303" pitchFamily="18" charset="0"/>
              </a:rPr>
              <a:t>...</a:t>
            </a:r>
            <a:endParaRPr lang="pt-BR" sz="2200" i="1" dirty="0">
              <a:latin typeface="Georgia" panose="02040502050405020303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469031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Genesis 2: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“The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Nature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Man”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2:18-20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51520" y="548680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Georgia" panose="02040502050405020303" pitchFamily="18" charset="0"/>
              </a:rPr>
              <a:t>“Out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ground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Lord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formed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every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beast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field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every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bird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air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brought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them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Adam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see</a:t>
            </a:r>
            <a:endParaRPr lang="pt-BR" sz="2400" dirty="0">
              <a:latin typeface="Georgia" panose="02040502050405020303" pitchFamily="18" charset="0"/>
            </a:endParaRP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what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would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call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them</a:t>
            </a:r>
            <a:r>
              <a:rPr lang="pt-BR" sz="2400" dirty="0">
                <a:latin typeface="Georgia" panose="02040502050405020303" pitchFamily="18" charset="0"/>
              </a:rPr>
              <a:t>.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whatever</a:t>
            </a:r>
            <a:r>
              <a:rPr lang="pt-BR" sz="2400" dirty="0">
                <a:latin typeface="Georgia" panose="02040502050405020303" pitchFamily="18" charset="0"/>
              </a:rPr>
              <a:t> Adam </a:t>
            </a:r>
            <a:r>
              <a:rPr lang="pt-BR" sz="2400" dirty="0" err="1">
                <a:latin typeface="Georgia" panose="02040502050405020303" pitchFamily="18" charset="0"/>
              </a:rPr>
              <a:t>called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each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living </a:t>
            </a:r>
            <a:r>
              <a:rPr lang="pt-BR" sz="2400" dirty="0" err="1">
                <a:latin typeface="Georgia" panose="02040502050405020303" pitchFamily="18" charset="0"/>
              </a:rPr>
              <a:t>creature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that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was</a:t>
            </a:r>
            <a:r>
              <a:rPr lang="pt-BR" sz="2400" dirty="0">
                <a:latin typeface="Georgia" panose="02040502050405020303" pitchFamily="18" charset="0"/>
              </a:rPr>
              <a:t> its </a:t>
            </a:r>
            <a:r>
              <a:rPr lang="pt-BR" sz="2400" dirty="0" err="1">
                <a:latin typeface="Georgia" panose="02040502050405020303" pitchFamily="18" charset="0"/>
              </a:rPr>
              <a:t>name</a:t>
            </a:r>
            <a:r>
              <a:rPr lang="pt-BR" sz="2400" dirty="0">
                <a:latin typeface="Georgia" panose="02040502050405020303" pitchFamily="18" charset="0"/>
              </a:rPr>
              <a:t>. </a:t>
            </a:r>
            <a:r>
              <a:rPr lang="pt-BR" sz="2400" dirty="0" err="1">
                <a:latin typeface="Georgia" panose="02040502050405020303" pitchFamily="18" charset="0"/>
              </a:rPr>
              <a:t>So</a:t>
            </a:r>
            <a:r>
              <a:rPr lang="pt-BR" sz="2400" dirty="0">
                <a:latin typeface="Georgia" panose="02040502050405020303" pitchFamily="18" charset="0"/>
              </a:rPr>
              <a:t> Adam </a:t>
            </a:r>
            <a:r>
              <a:rPr lang="pt-BR" sz="2400" dirty="0" err="1">
                <a:latin typeface="Georgia" panose="02040502050405020303" pitchFamily="18" charset="0"/>
              </a:rPr>
              <a:t>gave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names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cattle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birds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air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every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beast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field</a:t>
            </a:r>
            <a:r>
              <a:rPr lang="pt-BR" sz="2400" dirty="0">
                <a:latin typeface="Georgia" panose="02040502050405020303" pitchFamily="18" charset="0"/>
              </a:rPr>
              <a:t>.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But</a:t>
            </a:r>
            <a:r>
              <a:rPr lang="pt-BR" sz="2400" dirty="0">
                <a:latin typeface="Georgia" panose="02040502050405020303" pitchFamily="18" charset="0"/>
              </a:rPr>
              <a:t> for Adam </a:t>
            </a:r>
            <a:r>
              <a:rPr lang="pt-BR" sz="2400" dirty="0" err="1">
                <a:latin typeface="Georgia" panose="02040502050405020303" pitchFamily="18" charset="0"/>
              </a:rPr>
              <a:t>there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was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not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found</a:t>
            </a:r>
            <a:r>
              <a:rPr lang="pt-BR" sz="2400" dirty="0">
                <a:latin typeface="Georgia" panose="02040502050405020303" pitchFamily="18" charset="0"/>
              </a:rPr>
              <a:t> a </a:t>
            </a:r>
            <a:r>
              <a:rPr lang="pt-BR" sz="2400" dirty="0" err="1">
                <a:latin typeface="Georgia" panose="02040502050405020303" pitchFamily="18" charset="0"/>
              </a:rPr>
              <a:t>helper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comparable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him</a:t>
            </a:r>
            <a:r>
              <a:rPr lang="pt-BR" sz="2400" dirty="0">
                <a:latin typeface="Georgia" panose="02040502050405020303" pitchFamily="18" charset="0"/>
              </a:rPr>
              <a:t>.’” [2:19-20]</a:t>
            </a:r>
          </a:p>
        </p:txBody>
      </p:sp>
      <p:pic>
        <p:nvPicPr>
          <p:cNvPr id="10" name="Picture 4" descr="http://www.cultivarsalud.com/wp-content/uploads/2014/08/Hands_of_God_and_A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80831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Elipse 23"/>
          <p:cNvSpPr/>
          <p:nvPr/>
        </p:nvSpPr>
        <p:spPr>
          <a:xfrm>
            <a:off x="216074" y="548680"/>
            <a:ext cx="7380262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baixo 11"/>
          <p:cNvSpPr/>
          <p:nvPr/>
        </p:nvSpPr>
        <p:spPr>
          <a:xfrm>
            <a:off x="1691680" y="1005406"/>
            <a:ext cx="392186" cy="25429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/>
          <p:cNvSpPr txBox="1"/>
          <p:nvPr/>
        </p:nvSpPr>
        <p:spPr>
          <a:xfrm>
            <a:off x="1115616" y="3429000"/>
            <a:ext cx="7848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latin typeface="Georgia" panose="02040502050405020303" pitchFamily="18" charset="0"/>
              </a:rPr>
              <a:t>Note </a:t>
            </a:r>
            <a:r>
              <a:rPr lang="pt-BR" sz="2200" dirty="0" err="1">
                <a:latin typeface="Georgia" panose="02040502050405020303" pitchFamily="18" charset="0"/>
              </a:rPr>
              <a:t>again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that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God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did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not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make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animals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i="1" dirty="0">
                <a:latin typeface="Georgia" panose="02040502050405020303" pitchFamily="18" charset="0"/>
              </a:rPr>
              <a:t>in response </a:t>
            </a:r>
            <a:r>
              <a:rPr lang="pt-BR" sz="2200" i="1" dirty="0" err="1">
                <a:latin typeface="Georgia" panose="02040502050405020303" pitchFamily="18" charset="0"/>
              </a:rPr>
              <a:t>to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man’s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loneliness</a:t>
            </a:r>
            <a:r>
              <a:rPr lang="pt-BR" sz="2200" dirty="0">
                <a:latin typeface="Georgia" panose="02040502050405020303" pitchFamily="18" charset="0"/>
              </a:rPr>
              <a:t>: </a:t>
            </a:r>
            <a:r>
              <a:rPr lang="pt-BR" sz="2200" dirty="0" err="1">
                <a:latin typeface="Georgia" panose="02040502050405020303" pitchFamily="18" charset="0"/>
              </a:rPr>
              <a:t>when</a:t>
            </a:r>
            <a:r>
              <a:rPr lang="pt-BR" sz="2200" dirty="0">
                <a:latin typeface="Georgia" panose="02040502050405020303" pitchFamily="18" charset="0"/>
              </a:rPr>
              <a:t> He </a:t>
            </a:r>
            <a:r>
              <a:rPr lang="pt-BR" sz="2200" dirty="0" err="1">
                <a:latin typeface="Georgia" panose="02040502050405020303" pitchFamily="18" charset="0"/>
              </a:rPr>
              <a:t>made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man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on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sixth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day</a:t>
            </a:r>
            <a:r>
              <a:rPr lang="pt-BR" sz="2200" dirty="0">
                <a:latin typeface="Georgia" panose="02040502050405020303" pitchFamily="18" charset="0"/>
              </a:rPr>
              <a:t>, </a:t>
            </a:r>
            <a:r>
              <a:rPr lang="pt-BR" sz="2200" dirty="0" err="1">
                <a:latin typeface="Georgia" panose="02040502050405020303" pitchFamily="18" charset="0"/>
              </a:rPr>
              <a:t>all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animals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had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already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been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made</a:t>
            </a:r>
            <a:r>
              <a:rPr lang="pt-BR" sz="2200" dirty="0">
                <a:latin typeface="Georgia" panose="02040502050405020303" pitchFamily="18" charset="0"/>
              </a:rPr>
              <a:t>!</a:t>
            </a:r>
            <a:endParaRPr lang="pt-BR" sz="2200" i="1" dirty="0">
              <a:latin typeface="Georgia" panose="02040502050405020303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5153E1-51E4-4CA1-98E8-18FB34DE7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4360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/>
      <p:bldP spid="24" grpId="0" animBg="1"/>
      <p:bldP spid="25" grpId="0" animBg="1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://www.about-bees.com/graphics/bee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4581">
            <a:off x="1242363" y="4247064"/>
            <a:ext cx="624714" cy="62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2:18-20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51520" y="548680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Georgia" panose="02040502050405020303" pitchFamily="18" charset="0"/>
              </a:rPr>
              <a:t>“Out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ground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Lord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formed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every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beast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field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every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bird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air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brought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them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Adam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see</a:t>
            </a:r>
            <a:endParaRPr lang="pt-BR" sz="2400" dirty="0">
              <a:latin typeface="Georgia" panose="02040502050405020303" pitchFamily="18" charset="0"/>
            </a:endParaRP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what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would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call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them</a:t>
            </a:r>
            <a:r>
              <a:rPr lang="pt-BR" sz="2400" dirty="0">
                <a:latin typeface="Georgia" panose="02040502050405020303" pitchFamily="18" charset="0"/>
              </a:rPr>
              <a:t>.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whatever</a:t>
            </a:r>
            <a:r>
              <a:rPr lang="pt-BR" sz="2400" dirty="0">
                <a:latin typeface="Georgia" panose="02040502050405020303" pitchFamily="18" charset="0"/>
              </a:rPr>
              <a:t> Adam </a:t>
            </a:r>
            <a:r>
              <a:rPr lang="pt-BR" sz="2400" dirty="0" err="1">
                <a:latin typeface="Georgia" panose="02040502050405020303" pitchFamily="18" charset="0"/>
              </a:rPr>
              <a:t>called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each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living </a:t>
            </a:r>
            <a:r>
              <a:rPr lang="pt-BR" sz="2400" dirty="0" err="1">
                <a:latin typeface="Georgia" panose="02040502050405020303" pitchFamily="18" charset="0"/>
              </a:rPr>
              <a:t>creature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that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was</a:t>
            </a:r>
            <a:r>
              <a:rPr lang="pt-BR" sz="2400" dirty="0">
                <a:latin typeface="Georgia" panose="02040502050405020303" pitchFamily="18" charset="0"/>
              </a:rPr>
              <a:t> its </a:t>
            </a:r>
            <a:r>
              <a:rPr lang="pt-BR" sz="2400" dirty="0" err="1">
                <a:latin typeface="Georgia" panose="02040502050405020303" pitchFamily="18" charset="0"/>
              </a:rPr>
              <a:t>name</a:t>
            </a:r>
            <a:r>
              <a:rPr lang="pt-BR" sz="2400" dirty="0">
                <a:latin typeface="Georgia" panose="02040502050405020303" pitchFamily="18" charset="0"/>
              </a:rPr>
              <a:t>. </a:t>
            </a:r>
            <a:r>
              <a:rPr lang="pt-BR" sz="2400" dirty="0" err="1">
                <a:latin typeface="Georgia" panose="02040502050405020303" pitchFamily="18" charset="0"/>
              </a:rPr>
              <a:t>So</a:t>
            </a:r>
            <a:r>
              <a:rPr lang="pt-BR" sz="2400" dirty="0">
                <a:latin typeface="Georgia" panose="02040502050405020303" pitchFamily="18" charset="0"/>
              </a:rPr>
              <a:t> Adam </a:t>
            </a:r>
            <a:r>
              <a:rPr lang="pt-BR" sz="2400" dirty="0" err="1">
                <a:latin typeface="Georgia" panose="02040502050405020303" pitchFamily="18" charset="0"/>
              </a:rPr>
              <a:t>gave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names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cattle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birds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air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every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beast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field</a:t>
            </a:r>
            <a:r>
              <a:rPr lang="pt-BR" sz="2400" dirty="0">
                <a:latin typeface="Georgia" panose="02040502050405020303" pitchFamily="18" charset="0"/>
              </a:rPr>
              <a:t>.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But</a:t>
            </a:r>
            <a:r>
              <a:rPr lang="pt-BR" sz="2400" dirty="0">
                <a:latin typeface="Georgia" panose="02040502050405020303" pitchFamily="18" charset="0"/>
              </a:rPr>
              <a:t> for Adam </a:t>
            </a:r>
            <a:r>
              <a:rPr lang="pt-BR" sz="2400" dirty="0" err="1">
                <a:latin typeface="Georgia" panose="02040502050405020303" pitchFamily="18" charset="0"/>
              </a:rPr>
              <a:t>there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was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not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found</a:t>
            </a:r>
            <a:r>
              <a:rPr lang="pt-BR" sz="2400" dirty="0">
                <a:latin typeface="Georgia" panose="02040502050405020303" pitchFamily="18" charset="0"/>
              </a:rPr>
              <a:t> a </a:t>
            </a:r>
            <a:r>
              <a:rPr lang="pt-BR" sz="2400" dirty="0" err="1">
                <a:latin typeface="Georgia" panose="02040502050405020303" pitchFamily="18" charset="0"/>
              </a:rPr>
              <a:t>helper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comparable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him</a:t>
            </a:r>
            <a:r>
              <a:rPr lang="pt-BR" sz="2400" dirty="0">
                <a:latin typeface="Georgia" panose="02040502050405020303" pitchFamily="18" charset="0"/>
              </a:rPr>
              <a:t>.’” [2:19-20]</a:t>
            </a:r>
          </a:p>
        </p:txBody>
      </p:sp>
      <p:pic>
        <p:nvPicPr>
          <p:cNvPr id="12" name="Picture 8" descr="http://www.clker.com/cliparts/4/8/a/c/1194985216131380278elefante_in_corsa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87824" y="4270449"/>
            <a:ext cx="1994912" cy="148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ipse 12"/>
          <p:cNvSpPr/>
          <p:nvPr/>
        </p:nvSpPr>
        <p:spPr>
          <a:xfrm>
            <a:off x="-4933056" y="1260227"/>
            <a:ext cx="8775823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baixo 11"/>
          <p:cNvSpPr/>
          <p:nvPr/>
        </p:nvSpPr>
        <p:spPr>
          <a:xfrm rot="3514569">
            <a:off x="3378738" y="1119396"/>
            <a:ext cx="392186" cy="314880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1115616" y="3501008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err="1">
                <a:latin typeface="Georgia" panose="02040502050405020303" pitchFamily="18" charset="0"/>
              </a:rPr>
              <a:t>To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ancients</a:t>
            </a:r>
            <a:r>
              <a:rPr lang="pt-BR" sz="2200" dirty="0">
                <a:latin typeface="Georgia" panose="02040502050405020303" pitchFamily="18" charset="0"/>
              </a:rPr>
              <a:t>, </a:t>
            </a:r>
            <a:r>
              <a:rPr lang="pt-BR" sz="2200" dirty="0" err="1">
                <a:latin typeface="Georgia" panose="02040502050405020303" pitchFamily="18" charset="0"/>
              </a:rPr>
              <a:t>names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had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great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significance</a:t>
            </a:r>
            <a:r>
              <a:rPr lang="pt-BR" sz="2200" dirty="0">
                <a:latin typeface="Georgia" panose="02040502050405020303" pitchFamily="18" charset="0"/>
              </a:rPr>
              <a:t> (</a:t>
            </a:r>
            <a:r>
              <a:rPr lang="pt-BR" sz="2200" dirty="0" err="1">
                <a:latin typeface="Georgia" panose="02040502050405020303" pitchFamily="18" charset="0"/>
              </a:rPr>
              <a:t>think</a:t>
            </a:r>
            <a:r>
              <a:rPr lang="pt-BR" sz="2200" dirty="0">
                <a:latin typeface="Georgia" panose="02040502050405020303" pitchFamily="18" charset="0"/>
              </a:rPr>
              <a:t> ‘Smith’, ‘</a:t>
            </a:r>
            <a:r>
              <a:rPr lang="pt-BR" sz="2200" dirty="0" err="1">
                <a:latin typeface="Georgia" panose="02040502050405020303" pitchFamily="18" charset="0"/>
              </a:rPr>
              <a:t>Wainwright</a:t>
            </a:r>
            <a:r>
              <a:rPr lang="pt-BR" sz="2200" dirty="0">
                <a:latin typeface="Georgia" panose="02040502050405020303" pitchFamily="18" charset="0"/>
              </a:rPr>
              <a:t>’, </a:t>
            </a:r>
            <a:r>
              <a:rPr lang="pt-BR" sz="2200" dirty="0" err="1">
                <a:latin typeface="Georgia" panose="02040502050405020303" pitchFamily="18" charset="0"/>
              </a:rPr>
              <a:t>etc</a:t>
            </a:r>
            <a:r>
              <a:rPr lang="pt-BR" sz="2200" dirty="0">
                <a:latin typeface="Georgia" panose="02040502050405020303" pitchFamily="18" charset="0"/>
              </a:rPr>
              <a:t>);  </a:t>
            </a:r>
            <a:r>
              <a:rPr lang="pt-BR" sz="2200" dirty="0" err="1">
                <a:latin typeface="Georgia" panose="02040502050405020303" pitchFamily="18" charset="0"/>
              </a:rPr>
              <a:t>perhaps</a:t>
            </a:r>
            <a:r>
              <a:rPr lang="pt-BR" sz="2200" dirty="0">
                <a:latin typeface="Georgia" panose="02040502050405020303" pitchFamily="18" charset="0"/>
              </a:rPr>
              <a:t> Adam </a:t>
            </a:r>
            <a:r>
              <a:rPr lang="pt-BR" sz="2200" dirty="0" err="1">
                <a:latin typeface="Georgia" panose="02040502050405020303" pitchFamily="18" charset="0"/>
              </a:rPr>
              <a:t>named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each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by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their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duties</a:t>
            </a:r>
            <a:endParaRPr lang="pt-BR" sz="2200" i="1" dirty="0">
              <a:latin typeface="Georgia" panose="02040502050405020303" pitchFamily="18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4788024" y="1628800"/>
            <a:ext cx="4032448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Picture 4" descr="http://www.clker.com/cliparts/3/a/a/5/1194984733759158166flowers_jonathan_dietric_01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077072"/>
            <a:ext cx="1412951" cy="167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899592" y="5023146"/>
            <a:ext cx="1584176" cy="350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Georgia" panose="02040502050405020303" pitchFamily="18" charset="0"/>
              </a:rPr>
              <a:t>“pollinator”</a:t>
            </a:r>
          </a:p>
        </p:txBody>
      </p:sp>
      <p:pic>
        <p:nvPicPr>
          <p:cNvPr id="19" name="Picture 6" descr="http://image.fg-a.com/animals/bird-with-tw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07630"/>
            <a:ext cx="1115490" cy="74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6640153" y="4284385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>
                <a:latin typeface="Georgia" panose="02040502050405020303" pitchFamily="18" charset="0"/>
              </a:rPr>
              <a:t>“</a:t>
            </a:r>
            <a:r>
              <a:rPr lang="pt-BR" sz="1600" dirty="0" err="1">
                <a:latin typeface="Georgia" panose="02040502050405020303" pitchFamily="18" charset="0"/>
              </a:rPr>
              <a:t>seed</a:t>
            </a:r>
            <a:r>
              <a:rPr lang="pt-BR" sz="1600" dirty="0">
                <a:latin typeface="Georgia" panose="02040502050405020303" pitchFamily="18" charset="0"/>
              </a:rPr>
              <a:t> </a:t>
            </a:r>
            <a:r>
              <a:rPr lang="pt-BR" sz="1600" dirty="0" err="1">
                <a:latin typeface="Georgia" panose="02040502050405020303" pitchFamily="18" charset="0"/>
              </a:rPr>
              <a:t>spreader</a:t>
            </a:r>
            <a:r>
              <a:rPr lang="pt-BR" sz="1600" dirty="0">
                <a:latin typeface="Georgia" panose="02040502050405020303" pitchFamily="18" charset="0"/>
              </a:rPr>
              <a:t>”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4572321" y="4284385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Georgia" panose="02040502050405020303" pitchFamily="18" charset="0"/>
              </a:rPr>
              <a:t>“heavy </a:t>
            </a:r>
            <a:r>
              <a:rPr lang="pt-BR" sz="1600" dirty="0" err="1">
                <a:latin typeface="Georgia" panose="02040502050405020303" pitchFamily="18" charset="0"/>
              </a:rPr>
              <a:t>lifter</a:t>
            </a:r>
            <a:r>
              <a:rPr lang="pt-BR" sz="1600" dirty="0">
                <a:latin typeface="Georgia" panose="02040502050405020303" pitchFamily="18" charset="0"/>
              </a:rPr>
              <a:t>”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469031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Genesis 2: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“The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Nature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Man”</a:t>
            </a:r>
          </a:p>
        </p:txBody>
      </p:sp>
      <p:pic>
        <p:nvPicPr>
          <p:cNvPr id="10" name="Picture 4" descr="http://www.cultivarsalud.com/wp-content/uploads/2014/08/Hands_of_God_and_Ada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80831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lipse 21"/>
          <p:cNvSpPr/>
          <p:nvPr/>
        </p:nvSpPr>
        <p:spPr>
          <a:xfrm>
            <a:off x="7389465" y="908720"/>
            <a:ext cx="7047631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00C04A-968A-4F10-9B8F-169FB4A9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9576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 animBg="1"/>
      <p:bldP spid="18" grpId="0"/>
      <p:bldP spid="20" grpId="0"/>
      <p:bldP spid="21" grpId="0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2:18-20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51520" y="548680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Georgia" panose="02040502050405020303" pitchFamily="18" charset="0"/>
              </a:rPr>
              <a:t>“Out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ground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Lord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formed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every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beast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field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every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bird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air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brought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them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Adam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see</a:t>
            </a:r>
            <a:endParaRPr lang="pt-BR" sz="2400" dirty="0">
              <a:latin typeface="Georgia" panose="02040502050405020303" pitchFamily="18" charset="0"/>
            </a:endParaRP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what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would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call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them</a:t>
            </a:r>
            <a:r>
              <a:rPr lang="pt-BR" sz="2400" dirty="0">
                <a:latin typeface="Georgia" panose="02040502050405020303" pitchFamily="18" charset="0"/>
              </a:rPr>
              <a:t>.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whatever</a:t>
            </a:r>
            <a:r>
              <a:rPr lang="pt-BR" sz="2400" dirty="0">
                <a:latin typeface="Georgia" panose="02040502050405020303" pitchFamily="18" charset="0"/>
              </a:rPr>
              <a:t> Adam </a:t>
            </a:r>
            <a:r>
              <a:rPr lang="pt-BR" sz="2400" dirty="0" err="1">
                <a:latin typeface="Georgia" panose="02040502050405020303" pitchFamily="18" charset="0"/>
              </a:rPr>
              <a:t>called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each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living </a:t>
            </a:r>
            <a:r>
              <a:rPr lang="pt-BR" sz="2400" dirty="0" err="1">
                <a:latin typeface="Georgia" panose="02040502050405020303" pitchFamily="18" charset="0"/>
              </a:rPr>
              <a:t>creature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that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was</a:t>
            </a:r>
            <a:r>
              <a:rPr lang="pt-BR" sz="2400" dirty="0">
                <a:latin typeface="Georgia" panose="02040502050405020303" pitchFamily="18" charset="0"/>
              </a:rPr>
              <a:t> its </a:t>
            </a:r>
            <a:r>
              <a:rPr lang="pt-BR" sz="2400" dirty="0" err="1">
                <a:latin typeface="Georgia" panose="02040502050405020303" pitchFamily="18" charset="0"/>
              </a:rPr>
              <a:t>name</a:t>
            </a:r>
            <a:r>
              <a:rPr lang="pt-BR" sz="2400" dirty="0">
                <a:latin typeface="Georgia" panose="02040502050405020303" pitchFamily="18" charset="0"/>
              </a:rPr>
              <a:t>. </a:t>
            </a:r>
            <a:r>
              <a:rPr lang="pt-BR" sz="2400" dirty="0" err="1">
                <a:latin typeface="Georgia" panose="02040502050405020303" pitchFamily="18" charset="0"/>
              </a:rPr>
              <a:t>So</a:t>
            </a:r>
            <a:r>
              <a:rPr lang="pt-BR" sz="2400" dirty="0">
                <a:latin typeface="Georgia" panose="02040502050405020303" pitchFamily="18" charset="0"/>
              </a:rPr>
              <a:t> Adam </a:t>
            </a:r>
            <a:r>
              <a:rPr lang="pt-BR" sz="2400" dirty="0" err="1">
                <a:latin typeface="Georgia" panose="02040502050405020303" pitchFamily="18" charset="0"/>
              </a:rPr>
              <a:t>gave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names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cattle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birds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air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every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beast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field</a:t>
            </a:r>
            <a:r>
              <a:rPr lang="pt-BR" sz="2400" dirty="0">
                <a:latin typeface="Georgia" panose="02040502050405020303" pitchFamily="18" charset="0"/>
              </a:rPr>
              <a:t>.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But</a:t>
            </a:r>
            <a:r>
              <a:rPr lang="pt-BR" sz="2400" dirty="0">
                <a:latin typeface="Georgia" panose="02040502050405020303" pitchFamily="18" charset="0"/>
              </a:rPr>
              <a:t> for Adam </a:t>
            </a:r>
            <a:r>
              <a:rPr lang="pt-BR" sz="2400" dirty="0" err="1">
                <a:latin typeface="Georgia" panose="02040502050405020303" pitchFamily="18" charset="0"/>
              </a:rPr>
              <a:t>there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was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not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found</a:t>
            </a:r>
            <a:r>
              <a:rPr lang="pt-BR" sz="2400" dirty="0">
                <a:latin typeface="Georgia" panose="02040502050405020303" pitchFamily="18" charset="0"/>
              </a:rPr>
              <a:t> a </a:t>
            </a:r>
            <a:r>
              <a:rPr lang="pt-BR" sz="2400" dirty="0" err="1">
                <a:latin typeface="Georgia" panose="02040502050405020303" pitchFamily="18" charset="0"/>
              </a:rPr>
              <a:t>helper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comparable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him</a:t>
            </a:r>
            <a:r>
              <a:rPr lang="pt-BR" sz="2400" dirty="0">
                <a:latin typeface="Georgia" panose="02040502050405020303" pitchFamily="18" charset="0"/>
              </a:rPr>
              <a:t>.’” [2:19-20]</a:t>
            </a:r>
          </a:p>
        </p:txBody>
      </p:sp>
      <p:pic>
        <p:nvPicPr>
          <p:cNvPr id="23" name="Picture 10" descr="http://www.clipartbest.com/cliparts/7ia/KAr/7iaKArny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8144" y="3749275"/>
            <a:ext cx="1759397" cy="191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5924" y="3212976"/>
            <a:ext cx="3231641" cy="4617725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1115616" y="3501008"/>
            <a:ext cx="2568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100" dirty="0" err="1">
                <a:latin typeface="Georgia" panose="02040502050405020303" pitchFamily="18" charset="0"/>
              </a:rPr>
              <a:t>Adam’s</a:t>
            </a:r>
            <a:r>
              <a:rPr lang="pt-BR" sz="2100" dirty="0">
                <a:latin typeface="Georgia" panose="02040502050405020303" pitchFamily="18" charset="0"/>
              </a:rPr>
              <a:t> real </a:t>
            </a:r>
            <a:r>
              <a:rPr lang="pt-BR" sz="2100" dirty="0" err="1">
                <a:latin typeface="Georgia" panose="02040502050405020303" pitchFamily="18" charset="0"/>
              </a:rPr>
              <a:t>need</a:t>
            </a:r>
            <a:r>
              <a:rPr lang="pt-BR" sz="2100" dirty="0">
                <a:latin typeface="Georgia" panose="02040502050405020303" pitchFamily="18" charset="0"/>
              </a:rPr>
              <a:t> for a </a:t>
            </a:r>
            <a:r>
              <a:rPr lang="pt-BR" sz="2100" b="1" i="1" dirty="0" err="1">
                <a:latin typeface="Georgia" panose="02040502050405020303" pitchFamily="18" charset="0"/>
              </a:rPr>
              <a:t>comparable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helper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could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not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be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met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by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animals</a:t>
            </a:r>
            <a:r>
              <a:rPr lang="pt-BR" sz="2100" dirty="0">
                <a:latin typeface="Georgia" panose="02040502050405020303" pitchFamily="18" charset="0"/>
              </a:rPr>
              <a:t>...</a:t>
            </a:r>
            <a:endParaRPr lang="pt-BR" sz="2100" i="1" dirty="0">
              <a:latin typeface="Georgia" panose="02040502050405020303" pitchFamily="18" charset="0"/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251520" y="2348880"/>
            <a:ext cx="7848872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 dobrada 18"/>
          <p:cNvSpPr/>
          <p:nvPr/>
        </p:nvSpPr>
        <p:spPr>
          <a:xfrm rot="11109540" flipH="1">
            <a:off x="548244" y="2744507"/>
            <a:ext cx="576064" cy="1059983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Texto explicativo em elipse 4"/>
          <p:cNvSpPr/>
          <p:nvPr/>
        </p:nvSpPr>
        <p:spPr>
          <a:xfrm flipH="1">
            <a:off x="4830117" y="3284984"/>
            <a:ext cx="1651411" cy="699864"/>
          </a:xfrm>
          <a:prstGeom prst="wedgeEllipseCallout">
            <a:avLst>
              <a:gd name="adj1" fmla="val 57969"/>
              <a:gd name="adj2" fmla="val 549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>
                <a:solidFill>
                  <a:schemeClr val="tx1"/>
                </a:solidFill>
              </a:rPr>
              <a:t>Hand</a:t>
            </a:r>
            <a:r>
              <a:rPr lang="pt-BR" b="1" dirty="0">
                <a:solidFill>
                  <a:schemeClr val="tx1"/>
                </a:solidFill>
              </a:rPr>
              <a:t> me a </a:t>
            </a:r>
            <a:r>
              <a:rPr lang="pt-BR" b="1" dirty="0" err="1">
                <a:solidFill>
                  <a:schemeClr val="tx1"/>
                </a:solidFill>
              </a:rPr>
              <a:t>hammer</a:t>
            </a:r>
            <a:endParaRPr lang="pt-BR" b="1" dirty="0">
              <a:solidFill>
                <a:schemeClr val="tx1"/>
              </a:solidFill>
            </a:endParaRPr>
          </a:p>
        </p:txBody>
      </p:sp>
      <p:cxnSp>
        <p:nvCxnSpPr>
          <p:cNvPr id="30" name="Conector reto 29"/>
          <p:cNvCxnSpPr/>
          <p:nvPr/>
        </p:nvCxnSpPr>
        <p:spPr>
          <a:xfrm flipV="1">
            <a:off x="7020272" y="3592904"/>
            <a:ext cx="218736" cy="12412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 flipH="1">
            <a:off x="7164288" y="3163615"/>
            <a:ext cx="509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  <a:endParaRPr lang="pt-BR" sz="4400" b="1" dirty="0"/>
          </a:p>
        </p:txBody>
      </p:sp>
      <p:pic>
        <p:nvPicPr>
          <p:cNvPr id="32" name="Picture 16" descr="http://www.clker.com/cliparts/G/F/d/i/O/N/bushes-h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45362"/>
            <a:ext cx="514908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469031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Genesis 2: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“The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Nature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Man”</a:t>
            </a:r>
          </a:p>
        </p:txBody>
      </p:sp>
      <p:pic>
        <p:nvPicPr>
          <p:cNvPr id="10" name="Picture 4" descr="http://www.cultivarsalud.com/wp-content/uploads/2014/08/Hands_of_God_and_Ada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80831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C193CE-E229-44A0-B58F-43F022B66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13128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8" grpId="0" animBg="1"/>
      <p:bldP spid="29" grpId="0" animBg="1"/>
      <p:bldP spid="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7504" y="404664"/>
            <a:ext cx="88569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/>
          <p:cNvSpPr/>
          <p:nvPr/>
        </p:nvSpPr>
        <p:spPr>
          <a:xfrm>
            <a:off x="611560" y="44624"/>
            <a:ext cx="7920880" cy="7200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150" b="1" dirty="0" err="1">
                <a:solidFill>
                  <a:schemeClr val="tx2">
                    <a:lumMod val="50000"/>
                  </a:schemeClr>
                </a:solidFill>
              </a:rPr>
              <a:t>Woman</a:t>
            </a:r>
            <a:r>
              <a:rPr lang="pt-BR" sz="3150" b="1" dirty="0">
                <a:solidFill>
                  <a:schemeClr val="tx2">
                    <a:lumMod val="50000"/>
                  </a:schemeClr>
                </a:solidFill>
              </a:rPr>
              <a:t>: The </a:t>
            </a:r>
            <a:r>
              <a:rPr lang="pt-BR" sz="3150" b="1" dirty="0" err="1">
                <a:solidFill>
                  <a:schemeClr val="tx2">
                    <a:lumMod val="50000"/>
                  </a:schemeClr>
                </a:solidFill>
              </a:rPr>
              <a:t>Comparable</a:t>
            </a:r>
            <a:r>
              <a:rPr lang="pt-BR" sz="315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3150" b="1" dirty="0" err="1">
                <a:solidFill>
                  <a:schemeClr val="tx2">
                    <a:lumMod val="50000"/>
                  </a:schemeClr>
                </a:solidFill>
              </a:rPr>
              <a:t>Helper</a:t>
            </a:r>
            <a:endParaRPr lang="pt-BR" sz="315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9512" y="1167135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The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woman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was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made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, in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God’s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wisdom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with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role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helper</a:t>
            </a:r>
            <a:endParaRPr lang="pt-BR" sz="2400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7544" y="1599183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Sadly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by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man’s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“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wisdom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”,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this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role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has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been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despised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and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has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become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a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theme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ridicule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...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79512" y="735087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From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moment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her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creation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...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39552" y="2391271"/>
            <a:ext cx="860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- Some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despise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woman’s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role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by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treating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her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as a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slave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or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  as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someone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no real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importance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or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value</a:t>
            </a:r>
            <a:endParaRPr lang="pt-BR" sz="2400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pic>
        <p:nvPicPr>
          <p:cNvPr id="3078" name="Picture 6" descr="http://sr.photos3.fotosearch.com/bthumb/CSP/CSP991/k121702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45" y="4274656"/>
            <a:ext cx="2533887" cy="22506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539552" y="3174067"/>
            <a:ext cx="860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- Some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despise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woman’s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role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by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trying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make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her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role  </a:t>
            </a:r>
          </a:p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  “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equal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”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or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“superior”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man’s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role</a:t>
            </a:r>
          </a:p>
        </p:txBody>
      </p:sp>
      <p:pic>
        <p:nvPicPr>
          <p:cNvPr id="3080" name="Picture 8" descr="http://www.clker.com/cliparts/W/q/D/P/i/U/feminism-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199" y="4274656"/>
            <a:ext cx="1717201" cy="2244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ímbolo de 'Não' 13"/>
          <p:cNvSpPr/>
          <p:nvPr/>
        </p:nvSpPr>
        <p:spPr>
          <a:xfrm>
            <a:off x="1331640" y="4474008"/>
            <a:ext cx="1584176" cy="1674582"/>
          </a:xfrm>
          <a:prstGeom prst="noSmoking">
            <a:avLst>
              <a:gd name="adj" fmla="val 9278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Símbolo de 'Não' 14"/>
          <p:cNvSpPr/>
          <p:nvPr/>
        </p:nvSpPr>
        <p:spPr>
          <a:xfrm>
            <a:off x="6516216" y="4490722"/>
            <a:ext cx="1584176" cy="1674582"/>
          </a:xfrm>
          <a:prstGeom prst="noSmoking">
            <a:avLst>
              <a:gd name="adj" fmla="val 9278"/>
            </a:avLst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707904" y="4542219"/>
            <a:ext cx="25202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Neither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these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two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approaches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pleases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God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who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made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her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and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defined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her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role!!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7F1A46-F63A-4CA6-BD99-3DA5FB19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3655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/>
      <p:bldP spid="10" grpId="0"/>
      <p:bldP spid="12" grpId="0"/>
      <p:bldP spid="14" grpId="0" animBg="1"/>
      <p:bldP spid="15" grpId="0" animBg="1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7504" y="404664"/>
            <a:ext cx="88569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/>
          <p:cNvSpPr/>
          <p:nvPr/>
        </p:nvSpPr>
        <p:spPr>
          <a:xfrm>
            <a:off x="611560" y="44624"/>
            <a:ext cx="7920880" cy="7200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150" b="1" dirty="0" err="1">
                <a:solidFill>
                  <a:schemeClr val="tx2">
                    <a:lumMod val="50000"/>
                  </a:schemeClr>
                </a:solidFill>
              </a:rPr>
              <a:t>Woman</a:t>
            </a:r>
            <a:r>
              <a:rPr lang="pt-BR" sz="3150" b="1" dirty="0">
                <a:solidFill>
                  <a:schemeClr val="tx2">
                    <a:lumMod val="50000"/>
                  </a:schemeClr>
                </a:solidFill>
              </a:rPr>
              <a:t>: The </a:t>
            </a:r>
            <a:r>
              <a:rPr lang="pt-BR" sz="3150" b="1" dirty="0" err="1">
                <a:solidFill>
                  <a:schemeClr val="tx2">
                    <a:lumMod val="50000"/>
                  </a:schemeClr>
                </a:solidFill>
              </a:rPr>
              <a:t>Comparable</a:t>
            </a:r>
            <a:r>
              <a:rPr lang="pt-BR" sz="315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3150" b="1" dirty="0" err="1">
                <a:solidFill>
                  <a:schemeClr val="tx2">
                    <a:lumMod val="50000"/>
                  </a:schemeClr>
                </a:solidFill>
              </a:rPr>
              <a:t>Helper</a:t>
            </a:r>
            <a:endParaRPr lang="pt-BR" sz="315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9512" y="1167135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The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woman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was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made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, in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God’s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wisdom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with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role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helper</a:t>
            </a:r>
            <a:endParaRPr lang="pt-BR" sz="2400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7544" y="1599183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Sadly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by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man’s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“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wisdom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”,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this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role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has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been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despised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and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has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become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a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theme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ridicule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...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79512" y="735087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From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moment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her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creation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...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79512" y="2420888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The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woman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was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made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, in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God’s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wisdom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, as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being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comparable</a:t>
            </a:r>
            <a:endParaRPr lang="pt-BR" sz="2400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67544" y="2852936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“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comparable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”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means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that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she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 ‘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corresponds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’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perfectly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what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man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is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;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she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is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what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he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needs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in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order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fulfill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his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service</a:t>
            </a:r>
            <a:endParaRPr lang="pt-BR" sz="2400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39552" y="364502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-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having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a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different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role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is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not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being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worthless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or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ridiculous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...</a:t>
            </a:r>
          </a:p>
        </p:txBody>
      </p:sp>
      <p:pic>
        <p:nvPicPr>
          <p:cNvPr id="20" name="Picture 2" descr="http://1.bp.blogspot.com/-m364AnXcKx8/Um2SKfznRKI/AAAAAAAAktE/1UGQ8KjgEvE/s1600/hand+of+God77777797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348772" cy="19573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ixaDeTexto 20"/>
          <p:cNvSpPr txBox="1"/>
          <p:nvPr/>
        </p:nvSpPr>
        <p:spPr>
          <a:xfrm>
            <a:off x="251520" y="616530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rgbClr val="FFFF00"/>
                </a:solidFill>
                <a:latin typeface="Georgia" panose="02040502050405020303" pitchFamily="18" charset="0"/>
              </a:rPr>
              <a:t>God</a:t>
            </a:r>
            <a:r>
              <a:rPr lang="pt-BR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dirty="0" err="1">
                <a:solidFill>
                  <a:srgbClr val="FFFF00"/>
                </a:solidFill>
                <a:latin typeface="Georgia" panose="02040502050405020303" pitchFamily="18" charset="0"/>
              </a:rPr>
              <a:t>planned</a:t>
            </a:r>
            <a:r>
              <a:rPr lang="pt-BR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dirty="0" err="1">
                <a:solidFill>
                  <a:srgbClr val="FFFF00"/>
                </a:solidFill>
                <a:latin typeface="Georgia" panose="02040502050405020303" pitchFamily="18" charset="0"/>
              </a:rPr>
              <a:t>universe</a:t>
            </a:r>
            <a:r>
              <a:rPr lang="pt-BR" dirty="0">
                <a:solidFill>
                  <a:srgbClr val="FFFF00"/>
                </a:solidFill>
                <a:latin typeface="Georgia" panose="02040502050405020303" pitchFamily="18" charset="0"/>
              </a:rPr>
              <a:t>...</a:t>
            </a:r>
          </a:p>
        </p:txBody>
      </p:sp>
      <p:pic>
        <p:nvPicPr>
          <p:cNvPr id="22" name="Picture 4" descr="https://encrypted-tbn0.gstatic.com/images?q=tbn:ANd9GcS8GiC-Vn0gYKIs_wjNJkxVnFWNErBsLNjyb44s9fIs9DZDNVb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177" y="4293096"/>
            <a:ext cx="2466975" cy="1847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ixaDeTexto 22"/>
          <p:cNvSpPr txBox="1"/>
          <p:nvPr/>
        </p:nvSpPr>
        <p:spPr>
          <a:xfrm>
            <a:off x="3473176" y="6165304"/>
            <a:ext cx="261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FF00"/>
                </a:solidFill>
                <a:latin typeface="Georgia" panose="02040502050405020303" pitchFamily="18" charset="0"/>
              </a:rPr>
              <a:t>Jesus </a:t>
            </a:r>
            <a:r>
              <a:rPr lang="pt-BR" dirty="0" err="1">
                <a:solidFill>
                  <a:srgbClr val="FFFF00"/>
                </a:solidFill>
                <a:latin typeface="Georgia" panose="02040502050405020303" pitchFamily="18" charset="0"/>
              </a:rPr>
              <a:t>died</a:t>
            </a:r>
            <a:r>
              <a:rPr lang="pt-BR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dirty="0" err="1">
                <a:solidFill>
                  <a:srgbClr val="FFFF00"/>
                </a:solidFill>
                <a:latin typeface="Georgia" panose="02040502050405020303" pitchFamily="18" charset="0"/>
              </a:rPr>
              <a:t>on</a:t>
            </a:r>
            <a:r>
              <a:rPr lang="pt-BR" dirty="0">
                <a:solidFill>
                  <a:srgbClr val="FFFF00"/>
                </a:solidFill>
                <a:latin typeface="Georgia" panose="02040502050405020303" pitchFamily="18" charset="0"/>
              </a:rPr>
              <a:t> a </a:t>
            </a:r>
            <a:r>
              <a:rPr lang="pt-BR" dirty="0" err="1">
                <a:solidFill>
                  <a:srgbClr val="FFFF00"/>
                </a:solidFill>
                <a:latin typeface="Georgia" panose="02040502050405020303" pitchFamily="18" charset="0"/>
              </a:rPr>
              <a:t>cross</a:t>
            </a:r>
            <a:r>
              <a:rPr lang="pt-BR" dirty="0">
                <a:solidFill>
                  <a:srgbClr val="FFFF00"/>
                </a:solidFill>
                <a:latin typeface="Georgia" panose="02040502050405020303" pitchFamily="18" charset="0"/>
              </a:rPr>
              <a:t>...</a:t>
            </a:r>
          </a:p>
        </p:txBody>
      </p:sp>
      <p:pic>
        <p:nvPicPr>
          <p:cNvPr id="24" name="Picture 6" descr="http://www.hudsonfla.com/artempiresmosessinai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93096"/>
            <a:ext cx="1789072" cy="1847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aixaDeTexto 24"/>
          <p:cNvSpPr txBox="1"/>
          <p:nvPr/>
        </p:nvSpPr>
        <p:spPr>
          <a:xfrm>
            <a:off x="6102872" y="6165304"/>
            <a:ext cx="2897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rgbClr val="FFFF00"/>
                </a:solidFill>
                <a:latin typeface="Georgia" panose="02040502050405020303" pitchFamily="18" charset="0"/>
              </a:rPr>
              <a:t>The </a:t>
            </a:r>
            <a:r>
              <a:rPr lang="pt-BR" dirty="0" err="1">
                <a:solidFill>
                  <a:srgbClr val="FFFF00"/>
                </a:solidFill>
                <a:latin typeface="Georgia" panose="02040502050405020303" pitchFamily="18" charset="0"/>
              </a:rPr>
              <a:t>Spirit</a:t>
            </a:r>
            <a:r>
              <a:rPr lang="pt-BR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dirty="0" err="1">
                <a:solidFill>
                  <a:srgbClr val="FFFF00"/>
                </a:solidFill>
                <a:latin typeface="Georgia" panose="02040502050405020303" pitchFamily="18" charset="0"/>
              </a:rPr>
              <a:t>revealed</a:t>
            </a:r>
            <a:r>
              <a:rPr lang="pt-BR" dirty="0">
                <a:solidFill>
                  <a:srgbClr val="FFFF00"/>
                </a:solidFill>
                <a:latin typeface="Georgia" panose="02040502050405020303" pitchFamily="18" charset="0"/>
              </a:rPr>
              <a:t> it </a:t>
            </a:r>
            <a:r>
              <a:rPr lang="pt-BR" dirty="0" err="1">
                <a:solidFill>
                  <a:srgbClr val="FFFF00"/>
                </a:solidFill>
                <a:latin typeface="Georgia" panose="02040502050405020303" pitchFamily="18" charset="0"/>
              </a:rPr>
              <a:t>all</a:t>
            </a:r>
            <a:r>
              <a:rPr lang="pt-BR" dirty="0">
                <a:solidFill>
                  <a:srgbClr val="FFFF00"/>
                </a:solidFill>
                <a:latin typeface="Georgia" panose="02040502050405020303" pitchFamily="18" charset="0"/>
              </a:rPr>
              <a:t>...</a:t>
            </a:r>
          </a:p>
        </p:txBody>
      </p:sp>
      <p:sp>
        <p:nvSpPr>
          <p:cNvPr id="26" name="Seta para a esquerda e para a direita 1"/>
          <p:cNvSpPr/>
          <p:nvPr/>
        </p:nvSpPr>
        <p:spPr>
          <a:xfrm>
            <a:off x="1547664" y="5397573"/>
            <a:ext cx="6264696" cy="911747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i="1" dirty="0" err="1">
                <a:solidFill>
                  <a:schemeClr val="tx1"/>
                </a:solidFill>
              </a:rPr>
              <a:t>Which</a:t>
            </a:r>
            <a:r>
              <a:rPr lang="pt-BR" sz="2400" b="1" dirty="0">
                <a:solidFill>
                  <a:schemeClr val="tx1"/>
                </a:solidFill>
              </a:rPr>
              <a:t> </a:t>
            </a:r>
            <a:r>
              <a:rPr lang="pt-BR" sz="2400" b="1" dirty="0" err="1">
                <a:solidFill>
                  <a:schemeClr val="tx1"/>
                </a:solidFill>
              </a:rPr>
              <a:t>of</a:t>
            </a:r>
            <a:r>
              <a:rPr lang="pt-BR" sz="2400" b="1" dirty="0">
                <a:solidFill>
                  <a:schemeClr val="tx1"/>
                </a:solidFill>
              </a:rPr>
              <a:t> </a:t>
            </a:r>
            <a:r>
              <a:rPr lang="pt-BR" sz="2400" b="1" dirty="0" err="1">
                <a:solidFill>
                  <a:schemeClr val="tx1"/>
                </a:solidFill>
              </a:rPr>
              <a:t>them</a:t>
            </a:r>
            <a:r>
              <a:rPr lang="pt-BR" sz="2400" b="1" dirty="0">
                <a:solidFill>
                  <a:schemeClr val="tx1"/>
                </a:solidFill>
              </a:rPr>
              <a:t> </a:t>
            </a:r>
            <a:r>
              <a:rPr lang="pt-BR" sz="2400" b="1" dirty="0" err="1">
                <a:solidFill>
                  <a:schemeClr val="tx1"/>
                </a:solidFill>
              </a:rPr>
              <a:t>is</a:t>
            </a:r>
            <a:r>
              <a:rPr lang="pt-BR" sz="2400" b="1" dirty="0">
                <a:solidFill>
                  <a:schemeClr val="tx1"/>
                </a:solidFill>
              </a:rPr>
              <a:t> </a:t>
            </a:r>
            <a:r>
              <a:rPr lang="pt-BR" sz="2400" b="1" dirty="0" err="1">
                <a:solidFill>
                  <a:schemeClr val="tx1"/>
                </a:solidFill>
              </a:rPr>
              <a:t>worthless</a:t>
            </a:r>
            <a:r>
              <a:rPr lang="pt-BR" sz="2400" b="1" dirty="0">
                <a:solidFill>
                  <a:schemeClr val="tx1"/>
                </a:solidFill>
              </a:rPr>
              <a:t> </a:t>
            </a:r>
            <a:r>
              <a:rPr lang="pt-BR" sz="2400" b="1" dirty="0" err="1">
                <a:solidFill>
                  <a:schemeClr val="tx1"/>
                </a:solidFill>
              </a:rPr>
              <a:t>or</a:t>
            </a:r>
            <a:r>
              <a:rPr lang="pt-BR" sz="2400" b="1" dirty="0">
                <a:solidFill>
                  <a:schemeClr val="tx1"/>
                </a:solidFill>
              </a:rPr>
              <a:t> </a:t>
            </a:r>
            <a:r>
              <a:rPr lang="pt-BR" sz="2400" b="1" dirty="0" err="1">
                <a:solidFill>
                  <a:schemeClr val="tx1"/>
                </a:solidFill>
              </a:rPr>
              <a:t>ridiculous</a:t>
            </a:r>
            <a:r>
              <a:rPr lang="pt-BR" sz="2400" b="1" dirty="0">
                <a:solidFill>
                  <a:schemeClr val="tx1"/>
                </a:solidFill>
              </a:rPr>
              <a:t>...</a:t>
            </a:r>
            <a:r>
              <a:rPr lang="en-US" sz="2400" b="1" dirty="0">
                <a:solidFill>
                  <a:schemeClr val="tx1"/>
                </a:solidFill>
              </a:rPr>
              <a:t>?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6EB173-EED4-4E5C-ADD8-B6F6BCCC0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95806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23" grpId="0"/>
      <p:bldP spid="25" grpId="0"/>
      <p:bldP spid="2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7504" y="404664"/>
            <a:ext cx="88569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/>
          <p:cNvSpPr/>
          <p:nvPr/>
        </p:nvSpPr>
        <p:spPr>
          <a:xfrm>
            <a:off x="611560" y="44624"/>
            <a:ext cx="7920880" cy="7200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150" b="1" dirty="0" err="1">
                <a:solidFill>
                  <a:schemeClr val="tx2">
                    <a:lumMod val="50000"/>
                  </a:schemeClr>
                </a:solidFill>
              </a:rPr>
              <a:t>Woman</a:t>
            </a:r>
            <a:r>
              <a:rPr lang="pt-BR" sz="3150" b="1" dirty="0">
                <a:solidFill>
                  <a:schemeClr val="tx2">
                    <a:lumMod val="50000"/>
                  </a:schemeClr>
                </a:solidFill>
              </a:rPr>
              <a:t>: The </a:t>
            </a:r>
            <a:r>
              <a:rPr lang="pt-BR" sz="3150" b="1" dirty="0" err="1">
                <a:solidFill>
                  <a:schemeClr val="tx2">
                    <a:lumMod val="50000"/>
                  </a:schemeClr>
                </a:solidFill>
              </a:rPr>
              <a:t>Comparable</a:t>
            </a:r>
            <a:r>
              <a:rPr lang="pt-BR" sz="315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3150" b="1" dirty="0" err="1">
                <a:solidFill>
                  <a:schemeClr val="tx2">
                    <a:lumMod val="50000"/>
                  </a:schemeClr>
                </a:solidFill>
              </a:rPr>
              <a:t>Helper</a:t>
            </a:r>
            <a:endParaRPr lang="pt-BR" sz="315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9512" y="1167135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The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woman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was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made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, in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God’s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wisdom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with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role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helper</a:t>
            </a:r>
            <a:endParaRPr lang="pt-BR" sz="2400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7544" y="1599183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Sadly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by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man’s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“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wisdom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”,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this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role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has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been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despised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and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has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become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a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theme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ridicule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...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79512" y="735087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From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moment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her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creation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...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79512" y="2420888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The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woman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was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made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, in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God’s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wisdom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, as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being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comparable</a:t>
            </a:r>
            <a:endParaRPr lang="pt-BR" sz="2400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67544" y="2852936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“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comparable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”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means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that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she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 ‘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corresponds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’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perfectly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what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man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is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;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she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is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what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he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needs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in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order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fulfill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his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service</a:t>
            </a:r>
            <a:endParaRPr lang="pt-BR" sz="2400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39552" y="364502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-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having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a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different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role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is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not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being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worthless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or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ridiculous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...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539552" y="4077072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-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having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a role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service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–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assistant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–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is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not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contemptible</a:t>
            </a:r>
            <a:endParaRPr lang="pt-BR" sz="2400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179512" y="4509120"/>
            <a:ext cx="8784976" cy="2246769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“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You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know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that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those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who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are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considered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rulers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over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the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Gentiles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lord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it over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them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and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their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great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ones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exercise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authority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over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them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.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Yet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it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shall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not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be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so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among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you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;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but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whoever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desires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become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great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among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you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shall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be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your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servant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.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And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whoever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of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you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desires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be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first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shall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be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slave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all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. For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even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the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Son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Man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did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not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come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be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served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but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serve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and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to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give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His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life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a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ransom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for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many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.”                                                                Mark 10:42-45</a:t>
            </a:r>
          </a:p>
        </p:txBody>
      </p:sp>
      <p:sp>
        <p:nvSpPr>
          <p:cNvPr id="29" name="Estrela de 16 pontas 2"/>
          <p:cNvSpPr/>
          <p:nvPr/>
        </p:nvSpPr>
        <p:spPr>
          <a:xfrm rot="21147120">
            <a:off x="-455710" y="2393420"/>
            <a:ext cx="4568584" cy="2232268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err="1">
                <a:solidFill>
                  <a:schemeClr val="tx1"/>
                </a:solidFill>
              </a:rPr>
              <a:t>Is</a:t>
            </a:r>
            <a:r>
              <a:rPr lang="pt-BR" sz="2400" b="1" dirty="0">
                <a:solidFill>
                  <a:schemeClr val="tx1"/>
                </a:solidFill>
              </a:rPr>
              <a:t> </a:t>
            </a:r>
            <a:r>
              <a:rPr lang="pt-BR" sz="2400" b="1" dirty="0" err="1">
                <a:solidFill>
                  <a:schemeClr val="tx1"/>
                </a:solidFill>
              </a:rPr>
              <a:t>true</a:t>
            </a:r>
            <a:r>
              <a:rPr lang="pt-BR" sz="2400" b="1" dirty="0">
                <a:solidFill>
                  <a:schemeClr val="tx1"/>
                </a:solidFill>
              </a:rPr>
              <a:t> </a:t>
            </a:r>
            <a:r>
              <a:rPr lang="pt-BR" sz="2400" b="1" dirty="0" err="1">
                <a:solidFill>
                  <a:schemeClr val="tx1"/>
                </a:solidFill>
              </a:rPr>
              <a:t>service</a:t>
            </a:r>
            <a:endParaRPr lang="pt-BR" sz="2400" b="1" dirty="0">
              <a:solidFill>
                <a:schemeClr val="tx1"/>
              </a:solidFill>
            </a:endParaRPr>
          </a:p>
          <a:p>
            <a:pPr algn="ctr"/>
            <a:r>
              <a:rPr lang="pt-BR" sz="2400" b="1" dirty="0">
                <a:solidFill>
                  <a:schemeClr val="tx1"/>
                </a:solidFill>
              </a:rPr>
              <a:t> a  </a:t>
            </a:r>
            <a:r>
              <a:rPr lang="pt-BR" sz="2400" b="1" dirty="0" err="1">
                <a:solidFill>
                  <a:schemeClr val="tx1"/>
                </a:solidFill>
              </a:rPr>
              <a:t>contemptible</a:t>
            </a:r>
            <a:r>
              <a:rPr lang="pt-BR" sz="2400" b="1" dirty="0">
                <a:solidFill>
                  <a:schemeClr val="tx1"/>
                </a:solidFill>
              </a:rPr>
              <a:t> role</a:t>
            </a:r>
            <a:r>
              <a:rPr lang="en-US" sz="2400" b="1" dirty="0">
                <a:solidFill>
                  <a:schemeClr val="tx1"/>
                </a:solidFill>
              </a:rPr>
              <a:t>? Was it for Jesus???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5508104" y="4437112"/>
            <a:ext cx="3563888" cy="8013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Estrela de 16 pontas 25"/>
          <p:cNvSpPr/>
          <p:nvPr/>
        </p:nvSpPr>
        <p:spPr>
          <a:xfrm>
            <a:off x="3900567" y="1799067"/>
            <a:ext cx="5207937" cy="1809953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tx1"/>
                </a:solidFill>
              </a:rPr>
              <a:t>The world thinks this way; the servant of God does not!</a:t>
            </a:r>
            <a:endParaRPr lang="pt-BR" sz="2300" b="1" dirty="0">
              <a:solidFill>
                <a:schemeClr val="tx1"/>
              </a:solidFill>
            </a:endParaRPr>
          </a:p>
        </p:txBody>
      </p:sp>
      <p:sp>
        <p:nvSpPr>
          <p:cNvPr id="33" name="Seta para cima 26"/>
          <p:cNvSpPr/>
          <p:nvPr/>
        </p:nvSpPr>
        <p:spPr>
          <a:xfrm rot="10800000">
            <a:off x="6659039" y="3255366"/>
            <a:ext cx="458280" cy="1253753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9DEA96-86C1-4C8F-80CA-EA45D89A5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58270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0" grpId="0" animBg="1"/>
      <p:bldP spid="31" grpId="0" animBg="1"/>
      <p:bldP spid="3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7504" y="404664"/>
            <a:ext cx="88569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/>
          <p:cNvSpPr/>
          <p:nvPr/>
        </p:nvSpPr>
        <p:spPr>
          <a:xfrm>
            <a:off x="611560" y="44624"/>
            <a:ext cx="7920880" cy="7200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150" b="1" dirty="0" err="1">
                <a:solidFill>
                  <a:schemeClr val="tx2">
                    <a:lumMod val="50000"/>
                  </a:schemeClr>
                </a:solidFill>
              </a:rPr>
              <a:t>Woman</a:t>
            </a:r>
            <a:r>
              <a:rPr lang="pt-BR" sz="3150" b="1" dirty="0">
                <a:solidFill>
                  <a:schemeClr val="tx2">
                    <a:lumMod val="50000"/>
                  </a:schemeClr>
                </a:solidFill>
              </a:rPr>
              <a:t>: The </a:t>
            </a:r>
            <a:r>
              <a:rPr lang="pt-BR" sz="3150" b="1" dirty="0" err="1">
                <a:solidFill>
                  <a:schemeClr val="tx2">
                    <a:lumMod val="50000"/>
                  </a:schemeClr>
                </a:solidFill>
              </a:rPr>
              <a:t>Comparable</a:t>
            </a:r>
            <a:r>
              <a:rPr lang="pt-BR" sz="315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pt-BR" sz="3150" b="1" dirty="0" err="1">
                <a:solidFill>
                  <a:schemeClr val="tx2">
                    <a:lumMod val="50000"/>
                  </a:schemeClr>
                </a:solidFill>
              </a:rPr>
              <a:t>Helper</a:t>
            </a:r>
            <a:endParaRPr lang="pt-BR" sz="315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79512" y="1167135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The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woman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was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made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, in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God’s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wisdom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with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role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helper</a:t>
            </a:r>
            <a:endParaRPr lang="pt-BR" sz="2400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67544" y="1599183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Sadly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by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man’s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“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wisdom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”,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this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role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has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been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despised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and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has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become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a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theme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ridicule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...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79512" y="735087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From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moment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her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creation</a:t>
            </a:r>
            <a:r>
              <a:rPr lang="pt-BR" sz="2400" b="1" dirty="0">
                <a:solidFill>
                  <a:srgbClr val="FFFF00"/>
                </a:solidFill>
                <a:latin typeface="Georgia" panose="02040502050405020303" pitchFamily="18" charset="0"/>
              </a:rPr>
              <a:t>...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79512" y="2420888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The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woman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was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made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, in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God’s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wisdom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, as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being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comparable</a:t>
            </a:r>
            <a:endParaRPr lang="pt-BR" sz="2400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67544" y="2852936"/>
            <a:ext cx="867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“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comparable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”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means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that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she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 ‘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corresponds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’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perfectly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what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man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is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;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she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is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what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he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needs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in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order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fulfill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his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service</a:t>
            </a:r>
            <a:endParaRPr lang="pt-BR" sz="2400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39552" y="364502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-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having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a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different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role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is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not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being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worthless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or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ridiculous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...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539552" y="4077072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-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having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a role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service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,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assistant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is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not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contemptible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...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79512" y="4503891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must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work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develop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400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mind</a:t>
            </a:r>
            <a:r>
              <a:rPr lang="pt-BR" sz="2400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of</a:t>
            </a:r>
            <a:r>
              <a:rPr lang="pt-BR" sz="2400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solidFill>
                  <a:srgbClr val="FFFF00"/>
                </a:solidFill>
                <a:latin typeface="Georgia" panose="02040502050405020303" pitchFamily="18" charset="0"/>
              </a:rPr>
              <a:t>God</a:t>
            </a:r>
            <a:r>
              <a:rPr lang="pt-BR" sz="2400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regarding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srgbClr val="FFFF00"/>
                </a:solidFill>
                <a:latin typeface="Georgia" panose="02040502050405020303" pitchFamily="18" charset="0"/>
              </a:rPr>
              <a:t>service</a:t>
            </a:r>
            <a:r>
              <a:rPr lang="pt-BR" sz="2400" dirty="0">
                <a:solidFill>
                  <a:srgbClr val="FFFF00"/>
                </a:solidFill>
                <a:latin typeface="Georgia" panose="02040502050405020303" pitchFamily="18" charset="0"/>
              </a:rPr>
              <a:t>:</a:t>
            </a:r>
            <a:endParaRPr lang="pt-BR" sz="2400" i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79512" y="4935939"/>
            <a:ext cx="8784976" cy="1877437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“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Husbands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love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your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wives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pt-BR" sz="20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just</a:t>
            </a:r>
            <a:r>
              <a:rPr lang="pt-BR" sz="2000" b="1" dirty="0">
                <a:solidFill>
                  <a:srgbClr val="FFFF00"/>
                </a:solidFill>
                <a:latin typeface="Georgia" panose="02040502050405020303" pitchFamily="18" charset="0"/>
              </a:rPr>
              <a:t> as </a:t>
            </a:r>
            <a:r>
              <a:rPr lang="pt-BR" sz="20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Christ</a:t>
            </a:r>
            <a:r>
              <a:rPr lang="pt-BR" sz="20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also</a:t>
            </a:r>
            <a:r>
              <a:rPr lang="pt-BR" sz="20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loved</a:t>
            </a:r>
            <a:r>
              <a:rPr lang="pt-BR" sz="20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000" b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rgbClr val="FFFF00"/>
                </a:solidFill>
                <a:latin typeface="Georgia" panose="02040502050405020303" pitchFamily="18" charset="0"/>
              </a:rPr>
              <a:t>church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and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gave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Himself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for her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.”                                               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Ephesians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5:25</a:t>
            </a:r>
          </a:p>
          <a:p>
            <a:pPr algn="just"/>
            <a:endParaRPr lang="pt-BR" sz="8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just"/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“...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submitting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to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one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another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in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the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fear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of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God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.”   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Ephesians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5:21</a:t>
            </a:r>
          </a:p>
          <a:p>
            <a:pPr algn="just"/>
            <a:endParaRPr lang="pt-BR" sz="8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just"/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“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Nor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was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man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created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for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the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woman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,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but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woman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for </a:t>
            </a:r>
            <a:r>
              <a:rPr lang="pt-BR" sz="2000" b="1" i="1" dirty="0" err="1">
                <a:solidFill>
                  <a:srgbClr val="FFFF00"/>
                </a:solidFill>
                <a:latin typeface="Georgia" panose="02040502050405020303" pitchFamily="18" charset="0"/>
              </a:rPr>
              <a:t>the</a:t>
            </a:r>
            <a:r>
              <a:rPr lang="pt-BR" sz="2000" b="1" i="1" dirty="0">
                <a:solidFill>
                  <a:srgbClr val="FFFF00"/>
                </a:solidFill>
                <a:latin typeface="Georgia" panose="02040502050405020303" pitchFamily="18" charset="0"/>
              </a:rPr>
              <a:t> man</a:t>
            </a:r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.”                                        </a:t>
            </a:r>
          </a:p>
          <a:p>
            <a:pPr algn="just"/>
            <a:r>
              <a:rPr lang="pt-BR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                                                                                               1 Corinthians 11:9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070FF6-CACC-44AE-8AF6-2905B7451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0006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469031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Genesis 2:</a:t>
            </a:r>
          </a:p>
          <a:p>
            <a:pPr algn="ctr"/>
            <a:r>
              <a:rPr lang="pt-BR" sz="3600" b="1">
                <a:solidFill>
                  <a:schemeClr val="bg1"/>
                </a:solidFill>
                <a:latin typeface="+mj-lt"/>
              </a:rPr>
              <a:t>“The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Nature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Man”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2:21-25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51520" y="548680"/>
            <a:ext cx="87129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Georgia" panose="02040502050405020303" pitchFamily="18" charset="0"/>
              </a:rPr>
              <a:t>“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Lord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caused</a:t>
            </a:r>
            <a:r>
              <a:rPr lang="pt-BR" sz="2400" dirty="0">
                <a:latin typeface="Georgia" panose="02040502050405020303" pitchFamily="18" charset="0"/>
              </a:rPr>
              <a:t> a </a:t>
            </a:r>
            <a:r>
              <a:rPr lang="pt-BR" sz="2400" dirty="0" err="1">
                <a:latin typeface="Georgia" panose="02040502050405020303" pitchFamily="18" charset="0"/>
              </a:rPr>
              <a:t>deep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sleep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fall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on</a:t>
            </a:r>
            <a:r>
              <a:rPr lang="pt-BR" sz="2400" dirty="0">
                <a:latin typeface="Georgia" panose="02040502050405020303" pitchFamily="18" charset="0"/>
              </a:rPr>
              <a:t> Adam,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he</a:t>
            </a:r>
            <a:r>
              <a:rPr lang="pt-BR" sz="2400" dirty="0">
                <a:latin typeface="Georgia" panose="02040502050405020303" pitchFamily="18" charset="0"/>
              </a:rPr>
              <a:t>  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slept</a:t>
            </a:r>
            <a:r>
              <a:rPr lang="pt-BR" sz="2400" dirty="0">
                <a:latin typeface="Georgia" panose="02040502050405020303" pitchFamily="18" charset="0"/>
              </a:rPr>
              <a:t>;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He </a:t>
            </a:r>
            <a:r>
              <a:rPr lang="pt-BR" sz="2400" dirty="0" err="1">
                <a:latin typeface="Georgia" panose="02040502050405020303" pitchFamily="18" charset="0"/>
              </a:rPr>
              <a:t>took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one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ribs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closed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up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flesh</a:t>
            </a:r>
            <a:r>
              <a:rPr lang="pt-BR" sz="2400" dirty="0">
                <a:latin typeface="Georgia" panose="02040502050405020303" pitchFamily="18" charset="0"/>
              </a:rPr>
              <a:t> in  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its </a:t>
            </a:r>
            <a:r>
              <a:rPr lang="pt-BR" sz="2400" dirty="0" err="1">
                <a:latin typeface="Georgia" panose="02040502050405020303" pitchFamily="18" charset="0"/>
              </a:rPr>
              <a:t>place</a:t>
            </a:r>
            <a:r>
              <a:rPr lang="pt-BR" sz="2400" dirty="0">
                <a:latin typeface="Georgia" panose="02040502050405020303" pitchFamily="18" charset="0"/>
              </a:rPr>
              <a:t>.</a:t>
            </a:r>
          </a:p>
          <a:p>
            <a:endParaRPr lang="pt-BR" sz="600" dirty="0">
              <a:latin typeface="Georgia" panose="02040502050405020303" pitchFamily="18" charset="0"/>
            </a:endParaRP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350" dirty="0" err="1">
                <a:latin typeface="Georgia" panose="02040502050405020303" pitchFamily="18" charset="0"/>
              </a:rPr>
              <a:t>Then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rib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which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Lord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God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had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taken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from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man</a:t>
            </a:r>
            <a:r>
              <a:rPr lang="pt-BR" sz="2350" dirty="0">
                <a:latin typeface="Georgia" panose="02040502050405020303" pitchFamily="18" charset="0"/>
              </a:rPr>
              <a:t> He   </a:t>
            </a:r>
          </a:p>
          <a:p>
            <a:r>
              <a:rPr lang="pt-BR" sz="2350" dirty="0">
                <a:latin typeface="Georgia" panose="02040502050405020303" pitchFamily="18" charset="0"/>
              </a:rPr>
              <a:t>  </a:t>
            </a:r>
            <a:r>
              <a:rPr lang="pt-BR" sz="2350" dirty="0" err="1">
                <a:latin typeface="Georgia" panose="02040502050405020303" pitchFamily="18" charset="0"/>
              </a:rPr>
              <a:t>made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into</a:t>
            </a:r>
            <a:r>
              <a:rPr lang="pt-BR" sz="2350" dirty="0">
                <a:latin typeface="Georgia" panose="02040502050405020303" pitchFamily="18" charset="0"/>
              </a:rPr>
              <a:t> a </a:t>
            </a:r>
            <a:r>
              <a:rPr lang="pt-BR" sz="2350" dirty="0" err="1">
                <a:latin typeface="Georgia" panose="02040502050405020303" pitchFamily="18" charset="0"/>
              </a:rPr>
              <a:t>woman</a:t>
            </a:r>
            <a:r>
              <a:rPr lang="pt-BR" sz="2350" dirty="0">
                <a:latin typeface="Georgia" panose="02040502050405020303" pitchFamily="18" charset="0"/>
              </a:rPr>
              <a:t>, </a:t>
            </a:r>
            <a:r>
              <a:rPr lang="pt-BR" sz="2350" dirty="0" err="1">
                <a:latin typeface="Georgia" panose="02040502050405020303" pitchFamily="18" charset="0"/>
              </a:rPr>
              <a:t>and</a:t>
            </a:r>
            <a:r>
              <a:rPr lang="pt-BR" sz="2350" dirty="0">
                <a:latin typeface="Georgia" panose="02040502050405020303" pitchFamily="18" charset="0"/>
              </a:rPr>
              <a:t> He </a:t>
            </a:r>
            <a:r>
              <a:rPr lang="pt-BR" sz="2350" dirty="0" err="1">
                <a:latin typeface="Georgia" panose="02040502050405020303" pitchFamily="18" charset="0"/>
              </a:rPr>
              <a:t>brought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her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to</a:t>
            </a:r>
            <a:r>
              <a:rPr lang="pt-BR" sz="2350" dirty="0">
                <a:latin typeface="Georgia" panose="02040502050405020303" pitchFamily="18" charset="0"/>
              </a:rPr>
              <a:t> </a:t>
            </a:r>
            <a:r>
              <a:rPr lang="pt-BR" sz="2350" dirty="0" err="1">
                <a:latin typeface="Georgia" panose="02040502050405020303" pitchFamily="18" charset="0"/>
              </a:rPr>
              <a:t>the</a:t>
            </a:r>
            <a:r>
              <a:rPr lang="pt-BR" sz="2350" dirty="0">
                <a:latin typeface="Georgia" panose="02040502050405020303" pitchFamily="18" charset="0"/>
              </a:rPr>
              <a:t> man.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Adam </a:t>
            </a:r>
            <a:r>
              <a:rPr lang="pt-BR" sz="2400" dirty="0" err="1">
                <a:latin typeface="Georgia" panose="02040502050405020303" pitchFamily="18" charset="0"/>
              </a:rPr>
              <a:t>said</a:t>
            </a:r>
            <a:r>
              <a:rPr lang="pt-BR" sz="2400" dirty="0">
                <a:latin typeface="Georgia" panose="02040502050405020303" pitchFamily="18" charset="0"/>
              </a:rPr>
              <a:t>: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  ‘</a:t>
            </a:r>
            <a:r>
              <a:rPr lang="pt-BR" sz="2400" dirty="0" err="1">
                <a:latin typeface="Georgia" panose="02040502050405020303" pitchFamily="18" charset="0"/>
              </a:rPr>
              <a:t>This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now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bone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bones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flesh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flesh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she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shall</a:t>
            </a:r>
            <a:r>
              <a:rPr lang="pt-BR" sz="2400" dirty="0">
                <a:latin typeface="Georgia" panose="02040502050405020303" pitchFamily="18" charset="0"/>
              </a:rPr>
              <a:t>  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    </a:t>
            </a:r>
            <a:r>
              <a:rPr lang="pt-BR" sz="2400" dirty="0" err="1">
                <a:latin typeface="Georgia" panose="02040502050405020303" pitchFamily="18" charset="0"/>
              </a:rPr>
              <a:t>be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called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woman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because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was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taken</a:t>
            </a:r>
            <a:r>
              <a:rPr lang="pt-BR" sz="2400" dirty="0">
                <a:latin typeface="Georgia" panose="02040502050405020303" pitchFamily="18" charset="0"/>
              </a:rPr>
              <a:t> out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man.’</a:t>
            </a:r>
          </a:p>
          <a:p>
            <a:endParaRPr lang="pt-BR" sz="600" dirty="0">
              <a:latin typeface="Georgia" panose="02040502050405020303" pitchFamily="18" charset="0"/>
            </a:endParaRP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Therefore</a:t>
            </a:r>
            <a:r>
              <a:rPr lang="pt-BR" sz="2400" dirty="0">
                <a:latin typeface="Georgia" panose="02040502050405020303" pitchFamily="18" charset="0"/>
              </a:rPr>
              <a:t> a </a:t>
            </a:r>
            <a:r>
              <a:rPr lang="pt-BR" sz="2400" dirty="0" err="1">
                <a:latin typeface="Georgia" panose="02040502050405020303" pitchFamily="18" charset="0"/>
              </a:rPr>
              <a:t>man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shall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leave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father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mother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be</a:t>
            </a:r>
            <a:r>
              <a:rPr lang="pt-BR" sz="2400" dirty="0">
                <a:latin typeface="Georgia" panose="02040502050405020303" pitchFamily="18" charset="0"/>
              </a:rPr>
              <a:t>  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joined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wife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shall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become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one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flesh</a:t>
            </a:r>
            <a:r>
              <a:rPr lang="pt-BR" sz="2400" dirty="0">
                <a:latin typeface="Georgia" panose="02040502050405020303" pitchFamily="18" charset="0"/>
              </a:rPr>
              <a:t>.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they</a:t>
            </a:r>
            <a:r>
              <a:rPr lang="pt-BR" sz="2400" dirty="0">
                <a:latin typeface="Georgia" panose="02040502050405020303" pitchFamily="18" charset="0"/>
              </a:rPr>
              <a:t> 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were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both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naked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300" dirty="0" err="1">
                <a:latin typeface="Georgia" panose="02040502050405020303" pitchFamily="18" charset="0"/>
              </a:rPr>
              <a:t>the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man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and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his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wife</a:t>
            </a:r>
            <a:r>
              <a:rPr lang="pt-BR" sz="2300" dirty="0">
                <a:latin typeface="Georgia" panose="02040502050405020303" pitchFamily="18" charset="0"/>
              </a:rPr>
              <a:t>, </a:t>
            </a:r>
            <a:r>
              <a:rPr lang="pt-BR" sz="2300" dirty="0" err="1">
                <a:latin typeface="Georgia" panose="02040502050405020303" pitchFamily="18" charset="0"/>
              </a:rPr>
              <a:t>and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were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not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ashamed</a:t>
            </a:r>
            <a:r>
              <a:rPr lang="pt-BR" sz="2300" dirty="0">
                <a:latin typeface="Georgia" panose="02040502050405020303" pitchFamily="18" charset="0"/>
              </a:rPr>
              <a:t>.”</a:t>
            </a:r>
          </a:p>
        </p:txBody>
      </p:sp>
      <p:pic>
        <p:nvPicPr>
          <p:cNvPr id="10" name="Picture 4" descr="http://www.cultivarsalud.com/wp-content/uploads/2014/08/Hands_of_God_and_A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80831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FC77FF-8210-4A56-9D51-0BF9BD38B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2117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469031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Genesis 2: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“The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Nature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Man”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2:1-3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51520" y="548680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Georgia" panose="02040502050405020303" pitchFamily="18" charset="0"/>
              </a:rPr>
              <a:t>“</a:t>
            </a:r>
            <a:r>
              <a:rPr lang="pt-BR" sz="2400" dirty="0" err="1">
                <a:latin typeface="Georgia" panose="02040502050405020303" pitchFamily="18" charset="0"/>
              </a:rPr>
              <a:t>Thus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heavens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earth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host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them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were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finished</a:t>
            </a:r>
            <a:r>
              <a:rPr lang="pt-BR" sz="2400" dirty="0">
                <a:latin typeface="Georgia" panose="02040502050405020303" pitchFamily="18" charset="0"/>
              </a:rPr>
              <a:t>.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seventh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day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ended</a:t>
            </a:r>
            <a:r>
              <a:rPr lang="pt-BR" sz="2400" dirty="0">
                <a:latin typeface="Georgia" panose="02040502050405020303" pitchFamily="18" charset="0"/>
              </a:rPr>
              <a:t> His </a:t>
            </a:r>
            <a:r>
              <a:rPr lang="pt-BR" sz="2400" dirty="0" err="1">
                <a:latin typeface="Georgia" panose="02040502050405020303" pitchFamily="18" charset="0"/>
              </a:rPr>
              <a:t>work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which</a:t>
            </a:r>
            <a:r>
              <a:rPr lang="pt-BR" sz="2400" dirty="0">
                <a:latin typeface="Georgia" panose="02040502050405020303" pitchFamily="18" charset="0"/>
              </a:rPr>
              <a:t> He </a:t>
            </a:r>
            <a:r>
              <a:rPr lang="pt-BR" sz="2400" dirty="0" err="1">
                <a:latin typeface="Georgia" panose="02040502050405020303" pitchFamily="18" charset="0"/>
              </a:rPr>
              <a:t>had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done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He </a:t>
            </a:r>
            <a:r>
              <a:rPr lang="pt-BR" sz="2400" dirty="0" err="1">
                <a:latin typeface="Georgia" panose="02040502050405020303" pitchFamily="18" charset="0"/>
              </a:rPr>
              <a:t>rested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seventh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day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from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all</a:t>
            </a:r>
            <a:r>
              <a:rPr lang="pt-BR" sz="2400" dirty="0">
                <a:latin typeface="Georgia" panose="02040502050405020303" pitchFamily="18" charset="0"/>
              </a:rPr>
              <a:t> His </a:t>
            </a:r>
            <a:r>
              <a:rPr lang="pt-BR" sz="2400" dirty="0" err="1">
                <a:latin typeface="Georgia" panose="02040502050405020303" pitchFamily="18" charset="0"/>
              </a:rPr>
              <a:t>work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which</a:t>
            </a:r>
            <a:r>
              <a:rPr lang="pt-BR" sz="2400" dirty="0">
                <a:latin typeface="Georgia" panose="02040502050405020303" pitchFamily="18" charset="0"/>
              </a:rPr>
              <a:t> He </a:t>
            </a:r>
            <a:r>
              <a:rPr lang="pt-BR" sz="2400" dirty="0" err="1">
                <a:latin typeface="Georgia" panose="02040502050405020303" pitchFamily="18" charset="0"/>
              </a:rPr>
              <a:t>had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done</a:t>
            </a:r>
            <a:r>
              <a:rPr lang="pt-BR" sz="2400" dirty="0">
                <a:latin typeface="Georgia" panose="02040502050405020303" pitchFamily="18" charset="0"/>
              </a:rPr>
              <a:t>. </a:t>
            </a:r>
            <a:r>
              <a:rPr lang="pt-BR" sz="2400" dirty="0" err="1">
                <a:latin typeface="Georgia" panose="02040502050405020303" pitchFamily="18" charset="0"/>
              </a:rPr>
              <a:t>Then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blessed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seventh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day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sanctified</a:t>
            </a:r>
            <a:r>
              <a:rPr lang="pt-BR" sz="2400" dirty="0">
                <a:latin typeface="Georgia" panose="02040502050405020303" pitchFamily="18" charset="0"/>
              </a:rPr>
              <a:t> it, </a:t>
            </a:r>
            <a:r>
              <a:rPr lang="pt-BR" sz="2400" dirty="0" err="1">
                <a:latin typeface="Georgia" panose="02040502050405020303" pitchFamily="18" charset="0"/>
              </a:rPr>
              <a:t>because</a:t>
            </a:r>
            <a:r>
              <a:rPr lang="pt-BR" sz="2400" dirty="0">
                <a:latin typeface="Georgia" panose="02040502050405020303" pitchFamily="18" charset="0"/>
              </a:rPr>
              <a:t> in it He </a:t>
            </a:r>
            <a:r>
              <a:rPr lang="pt-BR" sz="2400" dirty="0" err="1">
                <a:latin typeface="Georgia" panose="02040502050405020303" pitchFamily="18" charset="0"/>
              </a:rPr>
              <a:t>rested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from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all</a:t>
            </a:r>
            <a:r>
              <a:rPr lang="pt-BR" sz="2400" dirty="0">
                <a:latin typeface="Georgia" panose="02040502050405020303" pitchFamily="18" charset="0"/>
              </a:rPr>
              <a:t> His </a:t>
            </a:r>
            <a:r>
              <a:rPr lang="pt-BR" sz="2400" dirty="0" err="1">
                <a:latin typeface="Georgia" panose="02040502050405020303" pitchFamily="18" charset="0"/>
              </a:rPr>
              <a:t>work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which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had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created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made</a:t>
            </a:r>
            <a:r>
              <a:rPr lang="pt-BR" sz="2400" dirty="0">
                <a:latin typeface="Georgia" panose="02040502050405020303" pitchFamily="18" charset="0"/>
              </a:rPr>
              <a:t>.”</a:t>
            </a:r>
          </a:p>
        </p:txBody>
      </p:sp>
      <p:pic>
        <p:nvPicPr>
          <p:cNvPr id="10" name="Picture 4" descr="http://www.cultivarsalud.com/wp-content/uploads/2014/08/Hands_of_God_and_A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80831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ipse 12"/>
          <p:cNvSpPr/>
          <p:nvPr/>
        </p:nvSpPr>
        <p:spPr>
          <a:xfrm>
            <a:off x="2123728" y="908721"/>
            <a:ext cx="5616624" cy="4542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2627784" y="1246522"/>
            <a:ext cx="4176464" cy="5262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4211960" y="2060848"/>
            <a:ext cx="4104456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baixo 18"/>
          <p:cNvSpPr/>
          <p:nvPr/>
        </p:nvSpPr>
        <p:spPr>
          <a:xfrm rot="481738">
            <a:off x="2090465" y="1229204"/>
            <a:ext cx="392186" cy="172035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baixo 19"/>
          <p:cNvSpPr/>
          <p:nvPr/>
        </p:nvSpPr>
        <p:spPr>
          <a:xfrm rot="401607">
            <a:off x="2760511" y="1669496"/>
            <a:ext cx="392186" cy="129092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1403648" y="2886035"/>
            <a:ext cx="7740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latin typeface="Georgia" panose="02040502050405020303" pitchFamily="18" charset="0"/>
              </a:rPr>
              <a:t>finished</a:t>
            </a:r>
            <a:r>
              <a:rPr lang="pt-BR" sz="2400" dirty="0">
                <a:latin typeface="Georgia" panose="02040502050405020303" pitchFamily="18" charset="0"/>
              </a:rPr>
              <a:t> His </a:t>
            </a:r>
            <a:r>
              <a:rPr lang="pt-BR" sz="2400" dirty="0" err="1">
                <a:latin typeface="Georgia" panose="02040502050405020303" pitchFamily="18" charset="0"/>
              </a:rPr>
              <a:t>masterwork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creation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rested</a:t>
            </a:r>
            <a:r>
              <a:rPr lang="pt-BR" sz="2400" dirty="0">
                <a:latin typeface="Georgia" panose="02040502050405020303" pitchFamily="18" charset="0"/>
              </a:rPr>
              <a:t>! He </a:t>
            </a:r>
            <a:r>
              <a:rPr lang="pt-BR" sz="2400" dirty="0" err="1">
                <a:latin typeface="Georgia" panose="02040502050405020303" pitchFamily="18" charset="0"/>
              </a:rPr>
              <a:t>did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not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enter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into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absolute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rest</a:t>
            </a:r>
            <a:r>
              <a:rPr lang="pt-BR" sz="2400" dirty="0">
                <a:latin typeface="Georgia" panose="02040502050405020303" pitchFamily="18" charset="0"/>
              </a:rPr>
              <a:t>: He still </a:t>
            </a:r>
            <a:r>
              <a:rPr lang="pt-BR" sz="2400" dirty="0" err="1">
                <a:latin typeface="Georgia" panose="02040502050405020303" pitchFamily="18" charset="0"/>
              </a:rPr>
              <a:t>upholds</a:t>
            </a:r>
            <a:endParaRPr lang="pt-BR" sz="2400" dirty="0">
              <a:latin typeface="Georgia" panose="02040502050405020303" pitchFamily="18" charset="0"/>
            </a:endParaRPr>
          </a:p>
          <a:p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universe</a:t>
            </a:r>
            <a:r>
              <a:rPr lang="pt-BR" sz="2400" dirty="0">
                <a:latin typeface="Georgia" panose="02040502050405020303" pitchFamily="18" charset="0"/>
              </a:rPr>
              <a:t> “</a:t>
            </a:r>
            <a:r>
              <a:rPr lang="pt-BR" sz="2400" dirty="0" err="1">
                <a:latin typeface="Georgia" panose="02040502050405020303" pitchFamily="18" charset="0"/>
              </a:rPr>
              <a:t>by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word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His </a:t>
            </a:r>
            <a:r>
              <a:rPr lang="pt-BR" sz="2400" dirty="0" err="1">
                <a:latin typeface="Georgia" panose="02040502050405020303" pitchFamily="18" charset="0"/>
              </a:rPr>
              <a:t>power</a:t>
            </a:r>
            <a:r>
              <a:rPr lang="pt-BR" sz="2400" dirty="0">
                <a:latin typeface="Georgia" panose="02040502050405020303" pitchFamily="18" charset="0"/>
              </a:rPr>
              <a:t>” [</a:t>
            </a:r>
            <a:r>
              <a:rPr lang="pt-BR" sz="2400" dirty="0" err="1">
                <a:latin typeface="Georgia" panose="02040502050405020303" pitchFamily="18" charset="0"/>
              </a:rPr>
              <a:t>Hb</a:t>
            </a:r>
            <a:r>
              <a:rPr lang="pt-BR" sz="2400" dirty="0">
                <a:latin typeface="Georgia" panose="02040502050405020303" pitchFamily="18" charset="0"/>
              </a:rPr>
              <a:t> 1:3].  </a:t>
            </a:r>
            <a:r>
              <a:rPr lang="pt-BR" sz="2400" dirty="0" err="1">
                <a:latin typeface="Georgia" panose="02040502050405020303" pitchFamily="18" charset="0"/>
              </a:rPr>
              <a:t>But</a:t>
            </a:r>
            <a:endParaRPr lang="pt-BR" sz="2400" dirty="0">
              <a:latin typeface="Georgia" panose="02040502050405020303" pitchFamily="18" charset="0"/>
            </a:endParaRPr>
          </a:p>
          <a:p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entire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work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creation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was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completed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during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week</a:t>
            </a:r>
            <a:r>
              <a:rPr lang="pt-BR" sz="2400" dirty="0">
                <a:latin typeface="Georgia" panose="02040502050405020303" pitchFamily="18" charset="0"/>
              </a:rPr>
              <a:t>.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is</a:t>
            </a:r>
            <a:r>
              <a:rPr lang="pt-BR" sz="2400" dirty="0">
                <a:latin typeface="Georgia" panose="02040502050405020303" pitchFamily="18" charset="0"/>
              </a:rPr>
              <a:t> no </a:t>
            </a:r>
            <a:r>
              <a:rPr lang="pt-BR" sz="2400" dirty="0" err="1">
                <a:latin typeface="Georgia" panose="02040502050405020303" pitchFamily="18" charset="0"/>
              </a:rPr>
              <a:t>longer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forming</a:t>
            </a:r>
            <a:r>
              <a:rPr lang="pt-BR" sz="2400" dirty="0">
                <a:latin typeface="Georgia" panose="02040502050405020303" pitchFamily="18" charset="0"/>
              </a:rPr>
              <a:t> new </a:t>
            </a:r>
            <a:r>
              <a:rPr lang="pt-BR" sz="2400" dirty="0" err="1">
                <a:latin typeface="Georgia" panose="02040502050405020303" pitchFamily="18" charset="0"/>
              </a:rPr>
              <a:t>creatures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into</a:t>
            </a:r>
            <a:r>
              <a:rPr lang="pt-BR" sz="2400" dirty="0">
                <a:latin typeface="Georgia" panose="02040502050405020303" pitchFamily="18" charset="0"/>
              </a:rPr>
              <a:t> His </a:t>
            </a:r>
            <a:r>
              <a:rPr lang="pt-BR" sz="2400" dirty="0" err="1">
                <a:latin typeface="Georgia" panose="02040502050405020303" pitchFamily="18" charset="0"/>
              </a:rPr>
              <a:t>universe</a:t>
            </a:r>
            <a:r>
              <a:rPr lang="pt-BR" sz="2400" dirty="0">
                <a:latin typeface="Georgia" panose="02040502050405020303" pitchFamily="18" charset="0"/>
              </a:rPr>
              <a:t>; </a:t>
            </a:r>
            <a:r>
              <a:rPr lang="pt-BR" sz="2400" dirty="0" err="1">
                <a:latin typeface="Georgia" panose="02040502050405020303" pitchFamily="18" charset="0"/>
              </a:rPr>
              <a:t>only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pro</a:t>
            </a:r>
            <a:r>
              <a:rPr lang="pt-BR" sz="2400" dirty="0" err="1">
                <a:latin typeface="Georgia" panose="02040502050405020303" pitchFamily="18" charset="0"/>
              </a:rPr>
              <a:t>creation</a:t>
            </a:r>
            <a:r>
              <a:rPr lang="pt-BR" sz="2400" dirty="0">
                <a:latin typeface="Georgia" panose="02040502050405020303" pitchFamily="18" charset="0"/>
              </a:rPr>
              <a:t> continues, per His </a:t>
            </a:r>
            <a:r>
              <a:rPr lang="pt-BR" sz="2400" dirty="0" err="1">
                <a:latin typeface="Georgia" panose="02040502050405020303" pitchFamily="18" charset="0"/>
              </a:rPr>
              <a:t>fixed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law</a:t>
            </a:r>
            <a:r>
              <a:rPr lang="pt-BR" sz="2400" dirty="0">
                <a:latin typeface="Georgia" panose="02040502050405020303" pitchFamily="18" charset="0"/>
              </a:rPr>
              <a:t>. </a:t>
            </a:r>
          </a:p>
        </p:txBody>
      </p:sp>
      <p:sp>
        <p:nvSpPr>
          <p:cNvPr id="23" name="Elipse 22"/>
          <p:cNvSpPr/>
          <p:nvPr/>
        </p:nvSpPr>
        <p:spPr>
          <a:xfrm>
            <a:off x="251520" y="908720"/>
            <a:ext cx="1224136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2C5778-CF2A-42D7-859C-FCC63E8BA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01960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animBg="1"/>
      <p:bldP spid="20" grpId="0" animBg="1"/>
      <p:bldP spid="21" grpId="0" animBg="1"/>
      <p:bldP spid="22" grpId="0"/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469031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Genesis 2: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“The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Nature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Man”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2:21-25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51520" y="548680"/>
            <a:ext cx="8712968" cy="2023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>
                <a:latin typeface="Georgia" panose="02040502050405020303" pitchFamily="18" charset="0"/>
              </a:rPr>
              <a:t>“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Lord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God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caused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a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deep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sleep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to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fall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on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Adam,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he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  </a:t>
            </a:r>
          </a:p>
          <a:p>
            <a:pPr lvl="0"/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slept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;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He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took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one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his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ribs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closed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up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flesh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in   </a:t>
            </a:r>
          </a:p>
          <a:p>
            <a:pPr lvl="0"/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 its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place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.</a:t>
            </a:r>
          </a:p>
          <a:p>
            <a:pPr lvl="0"/>
            <a:endParaRPr lang="pt-BR" sz="6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/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Then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rib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which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Lord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God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had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taken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from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man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He   </a:t>
            </a:r>
          </a:p>
          <a:p>
            <a:pPr lvl="0"/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made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into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a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woman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He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brought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her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to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man.</a:t>
            </a:r>
            <a:r>
              <a:rPr lang="pt-BR" sz="2350" dirty="0">
                <a:latin typeface="Georgia" panose="02040502050405020303" pitchFamily="18" charset="0"/>
              </a:rPr>
              <a:t>” </a:t>
            </a:r>
            <a:r>
              <a:rPr lang="pt-BR" sz="2200" dirty="0">
                <a:latin typeface="Georgia" panose="02040502050405020303" pitchFamily="18" charset="0"/>
              </a:rPr>
              <a:t>[2:21-22]</a:t>
            </a:r>
          </a:p>
        </p:txBody>
      </p:sp>
      <p:pic>
        <p:nvPicPr>
          <p:cNvPr id="10" name="Picture 4" descr="http://www.cultivarsalud.com/wp-content/uploads/2014/08/Hands_of_God_and_A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80831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10"/>
          <p:cNvSpPr/>
          <p:nvPr/>
        </p:nvSpPr>
        <p:spPr>
          <a:xfrm>
            <a:off x="827584" y="548679"/>
            <a:ext cx="7200800" cy="4556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baixo 12"/>
          <p:cNvSpPr/>
          <p:nvPr/>
        </p:nvSpPr>
        <p:spPr>
          <a:xfrm rot="278450">
            <a:off x="1612006" y="911447"/>
            <a:ext cx="392186" cy="183116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259632" y="2742019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performed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first</a:t>
            </a:r>
            <a:r>
              <a:rPr lang="pt-BR" sz="2400" dirty="0">
                <a:latin typeface="Georgia" panose="02040502050405020303" pitchFamily="18" charset="0"/>
              </a:rPr>
              <a:t> “</a:t>
            </a:r>
            <a:r>
              <a:rPr lang="pt-BR" sz="2400" dirty="0" err="1">
                <a:latin typeface="Georgia" panose="02040502050405020303" pitchFamily="18" charset="0"/>
              </a:rPr>
              <a:t>surgery</a:t>
            </a:r>
            <a:r>
              <a:rPr lang="pt-BR" sz="2400" dirty="0">
                <a:latin typeface="Georgia" panose="02040502050405020303" pitchFamily="18" charset="0"/>
              </a:rPr>
              <a:t>”, </a:t>
            </a:r>
            <a:r>
              <a:rPr lang="pt-BR" sz="2400" dirty="0" err="1">
                <a:latin typeface="Georgia" panose="02040502050405020303" pitchFamily="18" charset="0"/>
              </a:rPr>
              <a:t>even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causing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sleep</a:t>
            </a:r>
            <a:r>
              <a:rPr lang="pt-BR" sz="2400" dirty="0">
                <a:latin typeface="Georgia" panose="02040502050405020303" pitchFamily="18" charset="0"/>
              </a:rPr>
              <a:t> for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process</a:t>
            </a:r>
            <a:r>
              <a:rPr lang="pt-BR" sz="2400" dirty="0">
                <a:latin typeface="Georgia" panose="02040502050405020303" pitchFamily="18" charset="0"/>
              </a:rPr>
              <a:t>...</a:t>
            </a:r>
            <a:endParaRPr lang="pt-BR" sz="2400" i="1" dirty="0">
              <a:latin typeface="Georgia" panose="02040502050405020303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59FFD6-8E63-4554-96A5-8E9DF64ED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149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2:21-25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51520" y="548680"/>
            <a:ext cx="8712968" cy="2023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>
                <a:latin typeface="Georgia" panose="02040502050405020303" pitchFamily="18" charset="0"/>
              </a:rPr>
              <a:t>“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Lord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God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caused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a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deep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sleep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to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fall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on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Adam,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he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  </a:t>
            </a:r>
          </a:p>
          <a:p>
            <a:pPr lvl="0"/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slept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;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He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took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one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his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ribs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closed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up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flesh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in   </a:t>
            </a:r>
          </a:p>
          <a:p>
            <a:pPr lvl="0"/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 its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place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.</a:t>
            </a:r>
          </a:p>
          <a:p>
            <a:pPr lvl="0"/>
            <a:endParaRPr lang="pt-BR" sz="6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/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Then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rib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which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Lord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God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had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taken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from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man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He   </a:t>
            </a:r>
          </a:p>
          <a:p>
            <a:pPr lvl="0"/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made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into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a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woman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He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brought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her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to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man.</a:t>
            </a:r>
            <a:r>
              <a:rPr lang="pt-BR" sz="2350" dirty="0">
                <a:latin typeface="Georgia" panose="02040502050405020303" pitchFamily="18" charset="0"/>
              </a:rPr>
              <a:t>” </a:t>
            </a:r>
            <a:r>
              <a:rPr lang="pt-BR" sz="2200" dirty="0">
                <a:latin typeface="Georgia" panose="02040502050405020303" pitchFamily="18" charset="0"/>
              </a:rPr>
              <a:t>[2:21-22]</a:t>
            </a:r>
          </a:p>
        </p:txBody>
      </p:sp>
      <p:pic>
        <p:nvPicPr>
          <p:cNvPr id="12" name="Picture 4" descr="http://www.clipartbest.com/cliparts/xcg/a4r/xcga4rzcA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039583"/>
            <a:ext cx="1742599" cy="2243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ipse 14"/>
          <p:cNvSpPr/>
          <p:nvPr/>
        </p:nvSpPr>
        <p:spPr>
          <a:xfrm>
            <a:off x="1475656" y="908720"/>
            <a:ext cx="6984776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1691680" y="2566065"/>
            <a:ext cx="7452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err="1">
                <a:latin typeface="Georgia" panose="02040502050405020303" pitchFamily="18" charset="0"/>
              </a:rPr>
              <a:t>Why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would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God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have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chosen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to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make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woman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from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b="1" i="1" dirty="0">
                <a:latin typeface="Georgia" panose="02040502050405020303" pitchFamily="18" charset="0"/>
              </a:rPr>
              <a:t>a </a:t>
            </a:r>
            <a:r>
              <a:rPr lang="pt-BR" sz="2200" b="1" i="1" dirty="0" err="1">
                <a:latin typeface="Georgia" panose="02040502050405020303" pitchFamily="18" charset="0"/>
              </a:rPr>
              <a:t>rib</a:t>
            </a:r>
            <a:r>
              <a:rPr lang="en-US" sz="2200" dirty="0">
                <a:latin typeface="Georgia" panose="02040502050405020303" pitchFamily="18" charset="0"/>
              </a:rPr>
              <a:t>?</a:t>
            </a:r>
            <a:endParaRPr lang="pt-BR" sz="2200" i="1" dirty="0">
              <a:latin typeface="Georgia" panose="02040502050405020303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699792" y="305966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Georgia" panose="02040502050405020303" pitchFamily="18" charset="0"/>
              </a:rPr>
              <a:t>Popular </a:t>
            </a:r>
            <a:r>
              <a:rPr lang="pt-BR" dirty="0" err="1">
                <a:latin typeface="Georgia" panose="02040502050405020303" pitchFamily="18" charset="0"/>
              </a:rPr>
              <a:t>thought</a:t>
            </a:r>
            <a:r>
              <a:rPr lang="pt-BR" dirty="0">
                <a:latin typeface="Georgia" panose="02040502050405020303" pitchFamily="18" charset="0"/>
              </a:rPr>
              <a:t>: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852192" y="3356992"/>
            <a:ext cx="6256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latin typeface="Georgia" panose="02040502050405020303" pitchFamily="18" charset="0"/>
              </a:rPr>
              <a:t>Not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from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the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head</a:t>
            </a:r>
            <a:r>
              <a:rPr lang="pt-BR" dirty="0">
                <a:latin typeface="Georgia" panose="02040502050405020303" pitchFamily="18" charset="0"/>
              </a:rPr>
              <a:t>, </a:t>
            </a:r>
            <a:r>
              <a:rPr lang="pt-BR" dirty="0" err="1">
                <a:latin typeface="Georgia" panose="02040502050405020303" pitchFamily="18" charset="0"/>
              </a:rPr>
              <a:t>so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she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wouldn’t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feel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b="1" i="1" dirty="0">
                <a:latin typeface="Georgia" panose="02040502050405020303" pitchFamily="18" charset="0"/>
              </a:rPr>
              <a:t>superior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to</a:t>
            </a:r>
            <a:r>
              <a:rPr lang="pt-BR" dirty="0">
                <a:latin typeface="Georgia" panose="02040502050405020303" pitchFamily="18" charset="0"/>
              </a:rPr>
              <a:t> man...</a:t>
            </a:r>
          </a:p>
        </p:txBody>
      </p:sp>
      <p:cxnSp>
        <p:nvCxnSpPr>
          <p:cNvPr id="19" name="Conector reto 18"/>
          <p:cNvCxnSpPr>
            <a:endCxn id="18" idx="1"/>
          </p:cNvCxnSpPr>
          <p:nvPr/>
        </p:nvCxnSpPr>
        <p:spPr>
          <a:xfrm flipV="1">
            <a:off x="1547664" y="3541658"/>
            <a:ext cx="1304528" cy="103366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2852192" y="4509120"/>
            <a:ext cx="629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latin typeface="Georgia" panose="02040502050405020303" pitchFamily="18" charset="0"/>
              </a:rPr>
              <a:t>Not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from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the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foot</a:t>
            </a:r>
            <a:r>
              <a:rPr lang="pt-BR" dirty="0">
                <a:latin typeface="Georgia" panose="02040502050405020303" pitchFamily="18" charset="0"/>
              </a:rPr>
              <a:t>, </a:t>
            </a:r>
            <a:r>
              <a:rPr lang="pt-BR" dirty="0" err="1">
                <a:latin typeface="Georgia" panose="02040502050405020303" pitchFamily="18" charset="0"/>
              </a:rPr>
              <a:t>so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man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wouldn’t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feel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b="1" i="1" dirty="0">
                <a:latin typeface="Georgia" panose="02040502050405020303" pitchFamily="18" charset="0"/>
              </a:rPr>
              <a:t>superior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to</a:t>
            </a:r>
            <a:r>
              <a:rPr lang="pt-BR" dirty="0">
                <a:latin typeface="Georgia" panose="02040502050405020303" pitchFamily="18" charset="0"/>
              </a:rPr>
              <a:t> her...</a:t>
            </a:r>
          </a:p>
        </p:txBody>
      </p:sp>
      <p:cxnSp>
        <p:nvCxnSpPr>
          <p:cNvPr id="21" name="Conector reto 20"/>
          <p:cNvCxnSpPr>
            <a:endCxn id="20" idx="1"/>
          </p:cNvCxnSpPr>
          <p:nvPr/>
        </p:nvCxnSpPr>
        <p:spPr>
          <a:xfrm flipV="1">
            <a:off x="1547664" y="4693786"/>
            <a:ext cx="1304528" cy="535414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2852192" y="3789040"/>
            <a:ext cx="611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latin typeface="Georgia" panose="02040502050405020303" pitchFamily="18" charset="0"/>
              </a:rPr>
              <a:t>But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from</a:t>
            </a:r>
            <a:r>
              <a:rPr lang="pt-BR" dirty="0">
                <a:latin typeface="Georgia" panose="02040502050405020303" pitchFamily="18" charset="0"/>
              </a:rPr>
              <a:t> a </a:t>
            </a:r>
            <a:r>
              <a:rPr lang="pt-BR" dirty="0" err="1">
                <a:latin typeface="Georgia" panose="02040502050405020303" pitchFamily="18" charset="0"/>
              </a:rPr>
              <a:t>rib</a:t>
            </a:r>
            <a:r>
              <a:rPr lang="pt-BR" dirty="0">
                <a:latin typeface="Georgia" panose="02040502050405020303" pitchFamily="18" charset="0"/>
              </a:rPr>
              <a:t>, </a:t>
            </a:r>
            <a:r>
              <a:rPr lang="pt-BR" dirty="0" err="1">
                <a:latin typeface="Georgia" panose="02040502050405020303" pitchFamily="18" charset="0"/>
              </a:rPr>
              <a:t>so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that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they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wouldn’t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forget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that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they</a:t>
            </a:r>
            <a:r>
              <a:rPr lang="pt-BR" dirty="0">
                <a:latin typeface="Georgia" panose="02040502050405020303" pitchFamily="18" charset="0"/>
              </a:rPr>
              <a:t> are </a:t>
            </a:r>
            <a:r>
              <a:rPr lang="pt-BR" dirty="0" err="1">
                <a:latin typeface="Georgia" panose="02040502050405020303" pitchFamily="18" charset="0"/>
              </a:rPr>
              <a:t>equals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before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God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and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should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walk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side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by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side</a:t>
            </a:r>
            <a:r>
              <a:rPr lang="pt-BR" dirty="0">
                <a:latin typeface="Georgia" panose="02040502050405020303" pitchFamily="18" charset="0"/>
              </a:rPr>
              <a:t>...</a:t>
            </a:r>
          </a:p>
        </p:txBody>
      </p:sp>
      <p:cxnSp>
        <p:nvCxnSpPr>
          <p:cNvPr id="23" name="Conector reto 22"/>
          <p:cNvCxnSpPr/>
          <p:nvPr/>
        </p:nvCxnSpPr>
        <p:spPr>
          <a:xfrm flipV="1">
            <a:off x="1547664" y="4149080"/>
            <a:ext cx="1304528" cy="103366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de cantos arredondados 19"/>
          <p:cNvSpPr/>
          <p:nvPr/>
        </p:nvSpPr>
        <p:spPr>
          <a:xfrm>
            <a:off x="2915816" y="4878452"/>
            <a:ext cx="3384376" cy="40421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err="1">
                <a:solidFill>
                  <a:schemeClr val="tx1"/>
                </a:solidFill>
              </a:rPr>
              <a:t>Maybe</a:t>
            </a:r>
            <a:r>
              <a:rPr lang="pt-BR" sz="2800" b="1" dirty="0">
                <a:solidFill>
                  <a:schemeClr val="tx1"/>
                </a:solidFill>
              </a:rPr>
              <a:t>.... </a:t>
            </a:r>
            <a:r>
              <a:rPr lang="pt-BR" sz="2800" b="1" i="1" dirty="0" err="1">
                <a:solidFill>
                  <a:schemeClr val="tx1"/>
                </a:solidFill>
              </a:rPr>
              <a:t>however</a:t>
            </a:r>
            <a:r>
              <a:rPr lang="pt-BR" sz="28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5" name="Elipse 24"/>
          <p:cNvSpPr/>
          <p:nvPr/>
        </p:nvSpPr>
        <p:spPr>
          <a:xfrm>
            <a:off x="179512" y="2132856"/>
            <a:ext cx="3168352" cy="4471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 dobrada 25"/>
          <p:cNvSpPr/>
          <p:nvPr/>
        </p:nvSpPr>
        <p:spPr>
          <a:xfrm rot="10800000" flipH="1">
            <a:off x="1043608" y="2545796"/>
            <a:ext cx="576064" cy="375698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469031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Genesis 2: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“The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Nature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Man”</a:t>
            </a:r>
          </a:p>
        </p:txBody>
      </p:sp>
      <p:pic>
        <p:nvPicPr>
          <p:cNvPr id="10" name="Picture 4" descr="http://www.cultivarsalud.com/wp-content/uploads/2014/08/Hands_of_God_and_Ad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80831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415156-2B0C-4C99-85A2-63CCDB3E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11435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/>
      <p:bldP spid="20" grpId="0"/>
      <p:bldP spid="22" grpId="0"/>
      <p:bldP spid="24" grpId="0" animBg="1"/>
      <p:bldP spid="25" grpId="0" animBg="1"/>
      <p:bldP spid="2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8" y="2924944"/>
            <a:ext cx="2914294" cy="2099022"/>
          </a:xfrm>
          <a:prstGeom prst="rect">
            <a:avLst/>
          </a:prstGeom>
        </p:spPr>
      </p:pic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2:21-25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51520" y="548680"/>
            <a:ext cx="8712968" cy="2023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>
                <a:latin typeface="Georgia" panose="02040502050405020303" pitchFamily="18" charset="0"/>
              </a:rPr>
              <a:t>“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Lord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God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caused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a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deep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sleep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to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fall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on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Adam,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he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  </a:t>
            </a:r>
          </a:p>
          <a:p>
            <a:pPr lvl="0"/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slept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;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He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took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one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his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ribs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closed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up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flesh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in   </a:t>
            </a:r>
          </a:p>
          <a:p>
            <a:pPr lvl="0"/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 its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place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.</a:t>
            </a:r>
          </a:p>
          <a:p>
            <a:pPr lvl="0"/>
            <a:endParaRPr lang="pt-BR" sz="6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/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Then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rib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which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Lord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God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had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taken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from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man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He   </a:t>
            </a:r>
          </a:p>
          <a:p>
            <a:pPr lvl="0"/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made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into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a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woman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He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brought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her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to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man.</a:t>
            </a:r>
            <a:r>
              <a:rPr lang="pt-BR" sz="2350" dirty="0">
                <a:latin typeface="Georgia" panose="02040502050405020303" pitchFamily="18" charset="0"/>
              </a:rPr>
              <a:t>” </a:t>
            </a:r>
            <a:r>
              <a:rPr lang="pt-BR" sz="2200" dirty="0">
                <a:latin typeface="Georgia" panose="02040502050405020303" pitchFamily="18" charset="0"/>
              </a:rPr>
              <a:t>[2:21-22]</a:t>
            </a:r>
          </a:p>
        </p:txBody>
      </p:sp>
      <p:sp>
        <p:nvSpPr>
          <p:cNvPr id="15" name="Elipse 14"/>
          <p:cNvSpPr/>
          <p:nvPr/>
        </p:nvSpPr>
        <p:spPr>
          <a:xfrm>
            <a:off x="1475656" y="908720"/>
            <a:ext cx="6984776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1691680" y="2566065"/>
            <a:ext cx="7452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err="1">
                <a:latin typeface="Georgia" panose="02040502050405020303" pitchFamily="18" charset="0"/>
              </a:rPr>
              <a:t>Why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would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God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have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chosen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to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make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woman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from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b="1" i="1" dirty="0">
                <a:latin typeface="Georgia" panose="02040502050405020303" pitchFamily="18" charset="0"/>
              </a:rPr>
              <a:t>a </a:t>
            </a:r>
            <a:r>
              <a:rPr lang="pt-BR" sz="2200" b="1" i="1" dirty="0" err="1">
                <a:latin typeface="Georgia" panose="02040502050405020303" pitchFamily="18" charset="0"/>
              </a:rPr>
              <a:t>rib</a:t>
            </a:r>
            <a:r>
              <a:rPr lang="en-US" sz="2200" dirty="0">
                <a:latin typeface="Georgia" panose="02040502050405020303" pitchFamily="18" charset="0"/>
              </a:rPr>
              <a:t>?</a:t>
            </a:r>
            <a:endParaRPr lang="pt-BR" sz="2200" i="1" dirty="0">
              <a:latin typeface="Georgia" panose="02040502050405020303" pitchFamily="18" charset="0"/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179512" y="2132856"/>
            <a:ext cx="3168352" cy="4471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Seta dobrada 25"/>
          <p:cNvSpPr/>
          <p:nvPr/>
        </p:nvSpPr>
        <p:spPr>
          <a:xfrm rot="10800000" flipH="1">
            <a:off x="1043608" y="2545796"/>
            <a:ext cx="576064" cy="375698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968076" y="4066580"/>
            <a:ext cx="1728192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latin typeface="Georgia" panose="02040502050405020303" pitchFamily="18" charset="0"/>
              </a:rPr>
              <a:t>The </a:t>
            </a:r>
            <a:r>
              <a:rPr lang="pt-BR" b="1" dirty="0" err="1">
                <a:latin typeface="Georgia" panose="02040502050405020303" pitchFamily="18" charset="0"/>
              </a:rPr>
              <a:t>function</a:t>
            </a:r>
            <a:r>
              <a:rPr lang="pt-BR" b="1" dirty="0">
                <a:latin typeface="Georgia" panose="02040502050405020303" pitchFamily="18" charset="0"/>
              </a:rPr>
              <a:t> </a:t>
            </a:r>
            <a:r>
              <a:rPr lang="pt-BR" b="1" dirty="0" err="1">
                <a:latin typeface="Georgia" panose="02040502050405020303" pitchFamily="18" charset="0"/>
              </a:rPr>
              <a:t>of</a:t>
            </a:r>
            <a:r>
              <a:rPr lang="pt-BR" b="1" dirty="0">
                <a:latin typeface="Georgia" panose="02040502050405020303" pitchFamily="18" charset="0"/>
              </a:rPr>
              <a:t> </a:t>
            </a:r>
            <a:r>
              <a:rPr lang="pt-BR" b="1" dirty="0" err="1">
                <a:latin typeface="Georgia" panose="02040502050405020303" pitchFamily="18" charset="0"/>
              </a:rPr>
              <a:t>ribs</a:t>
            </a:r>
            <a:r>
              <a:rPr lang="pt-BR" b="1" dirty="0">
                <a:latin typeface="Georgia" panose="02040502050405020303" pitchFamily="18" charset="0"/>
              </a:rPr>
              <a:t> </a:t>
            </a:r>
            <a:r>
              <a:rPr lang="pt-BR" b="1" dirty="0" err="1">
                <a:latin typeface="Georgia" panose="02040502050405020303" pitchFamily="18" charset="0"/>
              </a:rPr>
              <a:t>is</a:t>
            </a:r>
            <a:r>
              <a:rPr lang="pt-BR" b="1" dirty="0">
                <a:latin typeface="Georgia" panose="02040502050405020303" pitchFamily="18" charset="0"/>
              </a:rPr>
              <a:t> </a:t>
            </a:r>
            <a:r>
              <a:rPr lang="pt-BR" b="1" dirty="0" err="1">
                <a:latin typeface="Georgia" panose="02040502050405020303" pitchFamily="18" charset="0"/>
              </a:rPr>
              <a:t>to</a:t>
            </a:r>
            <a:r>
              <a:rPr lang="pt-BR" b="1" dirty="0">
                <a:latin typeface="Georgia" panose="02040502050405020303" pitchFamily="18" charset="0"/>
              </a:rPr>
              <a:t> </a:t>
            </a:r>
            <a:r>
              <a:rPr lang="pt-BR" b="1" i="1" dirty="0" err="1">
                <a:latin typeface="Georgia" panose="02040502050405020303" pitchFamily="18" charset="0"/>
              </a:rPr>
              <a:t>protect</a:t>
            </a:r>
            <a:r>
              <a:rPr lang="pt-BR" b="1" dirty="0">
                <a:latin typeface="Georgia" panose="02040502050405020303" pitchFamily="18" charset="0"/>
              </a:rPr>
              <a:t> </a:t>
            </a:r>
            <a:r>
              <a:rPr lang="pt-BR" b="1" dirty="0" err="1">
                <a:latin typeface="Georgia" panose="02040502050405020303" pitchFamily="18" charset="0"/>
              </a:rPr>
              <a:t>the</a:t>
            </a:r>
            <a:r>
              <a:rPr lang="pt-BR" b="1" dirty="0">
                <a:latin typeface="Georgia" panose="02040502050405020303" pitchFamily="18" charset="0"/>
              </a:rPr>
              <a:t> vital   </a:t>
            </a:r>
            <a:r>
              <a:rPr lang="pt-BR" b="1" dirty="0" err="1">
                <a:latin typeface="Georgia" panose="02040502050405020303" pitchFamily="18" charset="0"/>
              </a:rPr>
              <a:t>organs</a:t>
            </a:r>
            <a:endParaRPr lang="pt-BR" b="1" dirty="0">
              <a:latin typeface="Georgia" panose="02040502050405020303" pitchFamily="18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3131840" y="2924944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Georgia" panose="02040502050405020303" pitchFamily="18" charset="0"/>
              </a:rPr>
              <a:t>In </a:t>
            </a:r>
            <a:r>
              <a:rPr lang="pt-BR" sz="2000" dirty="0" err="1">
                <a:latin typeface="Georgia" panose="02040502050405020303" pitchFamily="18" charset="0"/>
              </a:rPr>
              <a:t>this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way</a:t>
            </a:r>
            <a:r>
              <a:rPr lang="pt-BR" sz="2000" dirty="0">
                <a:latin typeface="Georgia" panose="02040502050405020303" pitchFamily="18" charset="0"/>
              </a:rPr>
              <a:t>, as </a:t>
            </a:r>
            <a:r>
              <a:rPr lang="pt-BR" sz="2000" dirty="0" err="1">
                <a:latin typeface="Georgia" panose="02040502050405020303" pitchFamily="18" charset="0"/>
              </a:rPr>
              <a:t>the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woman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properly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carries</a:t>
            </a:r>
            <a:r>
              <a:rPr lang="pt-BR" sz="2000" dirty="0">
                <a:latin typeface="Georgia" panose="02040502050405020303" pitchFamily="18" charset="0"/>
              </a:rPr>
              <a:t> out </a:t>
            </a:r>
            <a:r>
              <a:rPr lang="pt-BR" sz="2000" dirty="0" err="1">
                <a:latin typeface="Georgia" panose="02040502050405020303" pitchFamily="18" charset="0"/>
              </a:rPr>
              <a:t>her</a:t>
            </a:r>
            <a:r>
              <a:rPr lang="pt-BR" sz="2000" dirty="0">
                <a:latin typeface="Georgia" panose="02040502050405020303" pitchFamily="18" charset="0"/>
              </a:rPr>
              <a:t> role, </a:t>
            </a:r>
            <a:r>
              <a:rPr lang="pt-BR" sz="2000" dirty="0" err="1">
                <a:latin typeface="Georgia" panose="02040502050405020303" pitchFamily="18" charset="0"/>
              </a:rPr>
              <a:t>she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protects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man’s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i="1" dirty="0" err="1">
                <a:latin typeface="Georgia" panose="02040502050405020303" pitchFamily="18" charset="0"/>
              </a:rPr>
              <a:t>vitality</a:t>
            </a:r>
            <a:r>
              <a:rPr lang="pt-BR" sz="2000" dirty="0">
                <a:latin typeface="Georgia" panose="02040502050405020303" pitchFamily="18" charset="0"/>
              </a:rPr>
              <a:t>: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3696268" y="3573016"/>
            <a:ext cx="52682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Georgia" panose="02040502050405020303" pitchFamily="18" charset="0"/>
              </a:rPr>
              <a:t>“The </a:t>
            </a:r>
            <a:r>
              <a:rPr lang="pt-BR" dirty="0" err="1">
                <a:latin typeface="Georgia" panose="02040502050405020303" pitchFamily="18" charset="0"/>
              </a:rPr>
              <a:t>heart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of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her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husband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safely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trusts</a:t>
            </a:r>
            <a:r>
              <a:rPr lang="pt-BR" dirty="0">
                <a:latin typeface="Georgia" panose="02040502050405020303" pitchFamily="18" charset="0"/>
              </a:rPr>
              <a:t> her...”</a:t>
            </a:r>
          </a:p>
          <a:p>
            <a:r>
              <a:rPr lang="pt-BR" dirty="0">
                <a:latin typeface="Georgia" panose="02040502050405020303" pitchFamily="18" charset="0"/>
              </a:rPr>
              <a:t>“</a:t>
            </a:r>
            <a:r>
              <a:rPr lang="pt-BR" dirty="0" err="1">
                <a:latin typeface="Georgia" panose="02040502050405020303" pitchFamily="18" charset="0"/>
              </a:rPr>
              <a:t>Her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husband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is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known</a:t>
            </a:r>
            <a:r>
              <a:rPr lang="pt-BR" dirty="0">
                <a:latin typeface="Georgia" panose="02040502050405020303" pitchFamily="18" charset="0"/>
              </a:rPr>
              <a:t> in </a:t>
            </a:r>
            <a:r>
              <a:rPr lang="pt-BR" dirty="0" err="1">
                <a:latin typeface="Georgia" panose="02040502050405020303" pitchFamily="18" charset="0"/>
              </a:rPr>
              <a:t>the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gates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when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he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sits</a:t>
            </a:r>
            <a:r>
              <a:rPr lang="pt-BR" dirty="0">
                <a:latin typeface="Georgia" panose="02040502050405020303" pitchFamily="18" charset="0"/>
              </a:rPr>
              <a:t>  </a:t>
            </a:r>
          </a:p>
          <a:p>
            <a:r>
              <a:rPr lang="pt-BR" dirty="0">
                <a:latin typeface="Georgia" panose="02040502050405020303" pitchFamily="18" charset="0"/>
              </a:rPr>
              <a:t>  </a:t>
            </a:r>
            <a:r>
              <a:rPr lang="pt-BR" dirty="0" err="1">
                <a:latin typeface="Georgia" panose="02040502050405020303" pitchFamily="18" charset="0"/>
              </a:rPr>
              <a:t>among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the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elders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of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the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land</a:t>
            </a:r>
            <a:r>
              <a:rPr lang="pt-BR" dirty="0">
                <a:latin typeface="Georgia" panose="02040502050405020303" pitchFamily="18" charset="0"/>
              </a:rPr>
              <a:t>.”</a:t>
            </a:r>
          </a:p>
          <a:p>
            <a:r>
              <a:rPr lang="pt-BR" dirty="0">
                <a:latin typeface="Georgia" panose="02040502050405020303" pitchFamily="18" charset="0"/>
              </a:rPr>
              <a:t>“</a:t>
            </a:r>
            <a:r>
              <a:rPr lang="pt-BR" dirty="0" err="1">
                <a:latin typeface="Georgia" panose="02040502050405020303" pitchFamily="18" charset="0"/>
              </a:rPr>
              <a:t>Her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husband</a:t>
            </a:r>
            <a:r>
              <a:rPr lang="pt-BR" dirty="0">
                <a:latin typeface="Georgia" panose="02040502050405020303" pitchFamily="18" charset="0"/>
              </a:rPr>
              <a:t>...</a:t>
            </a:r>
            <a:r>
              <a:rPr lang="pt-BR" dirty="0" err="1">
                <a:latin typeface="Georgia" panose="02040502050405020303" pitchFamily="18" charset="0"/>
              </a:rPr>
              <a:t>praises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her</a:t>
            </a:r>
            <a:r>
              <a:rPr lang="pt-BR" dirty="0">
                <a:latin typeface="Georgia" panose="02040502050405020303" pitchFamily="18" charset="0"/>
              </a:rPr>
              <a:t>; ‘</a:t>
            </a:r>
            <a:r>
              <a:rPr lang="pt-BR" dirty="0" err="1">
                <a:latin typeface="Georgia" panose="02040502050405020303" pitchFamily="18" charset="0"/>
              </a:rPr>
              <a:t>Many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daughters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have</a:t>
            </a:r>
            <a:r>
              <a:rPr lang="pt-BR" dirty="0">
                <a:latin typeface="Georgia" panose="02040502050405020303" pitchFamily="18" charset="0"/>
              </a:rPr>
              <a:t> </a:t>
            </a:r>
          </a:p>
          <a:p>
            <a:r>
              <a:rPr lang="pt-BR" dirty="0">
                <a:latin typeface="Georgia" panose="02040502050405020303" pitchFamily="18" charset="0"/>
              </a:rPr>
              <a:t>  </a:t>
            </a:r>
            <a:r>
              <a:rPr lang="pt-BR" dirty="0" err="1">
                <a:latin typeface="Georgia" panose="02040502050405020303" pitchFamily="18" charset="0"/>
              </a:rPr>
              <a:t>done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well</a:t>
            </a:r>
            <a:r>
              <a:rPr lang="pt-BR" dirty="0">
                <a:latin typeface="Georgia" panose="02040502050405020303" pitchFamily="18" charset="0"/>
              </a:rPr>
              <a:t>, </a:t>
            </a:r>
            <a:r>
              <a:rPr lang="pt-BR" dirty="0" err="1">
                <a:latin typeface="Georgia" panose="02040502050405020303" pitchFamily="18" charset="0"/>
              </a:rPr>
              <a:t>but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you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excel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them</a:t>
            </a:r>
            <a:r>
              <a:rPr lang="pt-BR" dirty="0">
                <a:latin typeface="Georgia" panose="02040502050405020303" pitchFamily="18" charset="0"/>
              </a:rPr>
              <a:t> </a:t>
            </a:r>
            <a:r>
              <a:rPr lang="pt-BR" dirty="0" err="1">
                <a:latin typeface="Georgia" panose="02040502050405020303" pitchFamily="18" charset="0"/>
              </a:rPr>
              <a:t>all</a:t>
            </a:r>
            <a:r>
              <a:rPr lang="pt-BR" dirty="0">
                <a:latin typeface="Georgia" panose="02040502050405020303" pitchFamily="18" charset="0"/>
              </a:rPr>
              <a:t>.” </a:t>
            </a:r>
          </a:p>
          <a:p>
            <a:r>
              <a:rPr lang="pt-BR" dirty="0">
                <a:latin typeface="Georgia" panose="02040502050405020303" pitchFamily="18" charset="0"/>
              </a:rPr>
              <a:t>  [</a:t>
            </a:r>
            <a:r>
              <a:rPr lang="pt-BR" dirty="0" err="1">
                <a:latin typeface="Georgia" panose="02040502050405020303" pitchFamily="18" charset="0"/>
              </a:rPr>
              <a:t>Prov</a:t>
            </a:r>
            <a:r>
              <a:rPr lang="pt-BR" dirty="0">
                <a:latin typeface="Georgia" panose="02040502050405020303" pitchFamily="18" charset="0"/>
              </a:rPr>
              <a:t> 31:11, 23, 28-29]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469031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Genesis 2: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“The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Nature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Man”</a:t>
            </a:r>
          </a:p>
        </p:txBody>
      </p:sp>
      <p:pic>
        <p:nvPicPr>
          <p:cNvPr id="10" name="Picture 4" descr="http://www.cultivarsalud.com/wp-content/uploads/2014/08/Hands_of_God_and_Ad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80831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DE429D-A83E-4235-B613-B026A7CE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77966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2:21-25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51520" y="548680"/>
            <a:ext cx="8712968" cy="2023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>
                <a:latin typeface="Georgia" panose="02040502050405020303" pitchFamily="18" charset="0"/>
              </a:rPr>
              <a:t>“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Lord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God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caused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a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deep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sleep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to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fall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on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Adam,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he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  </a:t>
            </a:r>
          </a:p>
          <a:p>
            <a:pPr lvl="0"/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slept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;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He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took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one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of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his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ribs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closed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up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flesh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in   </a:t>
            </a:r>
          </a:p>
          <a:p>
            <a:pPr lvl="0"/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 its </a:t>
            </a:r>
            <a:r>
              <a:rPr lang="pt-BR" sz="2400" dirty="0" err="1">
                <a:solidFill>
                  <a:prstClr val="black"/>
                </a:solidFill>
                <a:latin typeface="Georgia" panose="02040502050405020303" pitchFamily="18" charset="0"/>
              </a:rPr>
              <a:t>place</a:t>
            </a:r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.</a:t>
            </a:r>
          </a:p>
          <a:p>
            <a:pPr lvl="0"/>
            <a:endParaRPr lang="pt-BR" sz="6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lvl="0"/>
            <a:r>
              <a:rPr lang="pt-BR" sz="240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Then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rib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which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Lord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God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had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taken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from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man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He   </a:t>
            </a:r>
          </a:p>
          <a:p>
            <a:pPr lvl="0"/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made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into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a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woman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and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He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brought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her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to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pt-BR" sz="2350" dirty="0" err="1">
                <a:solidFill>
                  <a:prstClr val="black"/>
                </a:solidFill>
                <a:latin typeface="Georgia" panose="02040502050405020303" pitchFamily="18" charset="0"/>
              </a:rPr>
              <a:t>the</a:t>
            </a:r>
            <a:r>
              <a:rPr lang="pt-BR" sz="2350" dirty="0">
                <a:solidFill>
                  <a:prstClr val="black"/>
                </a:solidFill>
                <a:latin typeface="Georgia" panose="02040502050405020303" pitchFamily="18" charset="0"/>
              </a:rPr>
              <a:t> man.</a:t>
            </a:r>
            <a:r>
              <a:rPr lang="pt-BR" sz="2350" dirty="0">
                <a:latin typeface="Georgia" panose="02040502050405020303" pitchFamily="18" charset="0"/>
              </a:rPr>
              <a:t>” </a:t>
            </a:r>
            <a:r>
              <a:rPr lang="pt-BR" sz="2200" dirty="0">
                <a:latin typeface="Georgia" panose="02040502050405020303" pitchFamily="18" charset="0"/>
              </a:rPr>
              <a:t>[2:21-22]</a:t>
            </a:r>
          </a:p>
        </p:txBody>
      </p:sp>
      <p:sp>
        <p:nvSpPr>
          <p:cNvPr id="25" name="Elipse 24"/>
          <p:cNvSpPr/>
          <p:nvPr/>
        </p:nvSpPr>
        <p:spPr>
          <a:xfrm>
            <a:off x="3563888" y="2117755"/>
            <a:ext cx="4176464" cy="4471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469031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Genesis 2: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“The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Nature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Man”</a:t>
            </a:r>
          </a:p>
        </p:txBody>
      </p:sp>
      <p:pic>
        <p:nvPicPr>
          <p:cNvPr id="10" name="Picture 4" descr="http://www.cultivarsalud.com/wp-content/uploads/2014/08/Hands_of_God_and_A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80831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3131840" y="2918554"/>
            <a:ext cx="58326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err="1">
                <a:latin typeface="Georgia" panose="02040502050405020303" pitchFamily="18" charset="0"/>
              </a:rPr>
              <a:t>God</a:t>
            </a:r>
            <a:r>
              <a:rPr lang="pt-BR" sz="2200" dirty="0">
                <a:latin typeface="Georgia" panose="02040502050405020303" pitchFamily="18" charset="0"/>
              </a:rPr>
              <a:t> “</a:t>
            </a:r>
            <a:r>
              <a:rPr lang="pt-BR" sz="2200" dirty="0" err="1">
                <a:latin typeface="Georgia" panose="02040502050405020303" pitchFamily="18" charset="0"/>
              </a:rPr>
              <a:t>brought</a:t>
            </a:r>
            <a:r>
              <a:rPr lang="pt-BR" sz="2200" dirty="0">
                <a:latin typeface="Georgia" panose="02040502050405020303" pitchFamily="18" charset="0"/>
              </a:rPr>
              <a:t>”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woman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before</a:t>
            </a:r>
            <a:r>
              <a:rPr lang="pt-BR" sz="2200" dirty="0">
                <a:latin typeface="Georgia" panose="02040502050405020303" pitchFamily="18" charset="0"/>
              </a:rPr>
              <a:t> Adam, </a:t>
            </a:r>
            <a:r>
              <a:rPr lang="pt-BR" sz="2200" dirty="0" err="1">
                <a:latin typeface="Georgia" panose="02040502050405020303" pitchFamily="18" charset="0"/>
              </a:rPr>
              <a:t>just</a:t>
            </a:r>
            <a:r>
              <a:rPr lang="pt-BR" sz="2200" dirty="0">
                <a:latin typeface="Georgia" panose="02040502050405020303" pitchFamily="18" charset="0"/>
              </a:rPr>
              <a:t> as He </a:t>
            </a:r>
            <a:r>
              <a:rPr lang="pt-BR" sz="2200" dirty="0" err="1">
                <a:latin typeface="Georgia" panose="02040502050405020303" pitchFamily="18" charset="0"/>
              </a:rPr>
              <a:t>had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done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with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all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animals</a:t>
            </a:r>
            <a:r>
              <a:rPr lang="pt-BR" sz="2200" dirty="0">
                <a:latin typeface="Georgia" panose="02040502050405020303" pitchFamily="18" charset="0"/>
              </a:rPr>
              <a:t>. [</a:t>
            </a:r>
            <a:r>
              <a:rPr lang="pt-BR" sz="2200" dirty="0" err="1">
                <a:latin typeface="Georgia" panose="02040502050405020303" pitchFamily="18" charset="0"/>
              </a:rPr>
              <a:t>cp</a:t>
            </a:r>
            <a:r>
              <a:rPr lang="pt-BR" sz="2200" dirty="0">
                <a:latin typeface="Georgia" panose="02040502050405020303" pitchFamily="18" charset="0"/>
              </a:rPr>
              <a:t> 2:19] </a:t>
            </a:r>
            <a:r>
              <a:rPr lang="pt-BR" sz="2200" dirty="0" err="1">
                <a:latin typeface="Georgia" panose="02040502050405020303" pitchFamily="18" charset="0"/>
              </a:rPr>
              <a:t>This</a:t>
            </a:r>
            <a:r>
              <a:rPr lang="pt-BR" sz="2200" dirty="0">
                <a:latin typeface="Georgia" panose="02040502050405020303" pitchFamily="18" charset="0"/>
              </a:rPr>
              <a:t> time, </a:t>
            </a:r>
            <a:r>
              <a:rPr lang="pt-BR" sz="2200" dirty="0" err="1">
                <a:latin typeface="Georgia" panose="02040502050405020303" pitchFamily="18" charset="0"/>
              </a:rPr>
              <a:t>however</a:t>
            </a:r>
            <a:r>
              <a:rPr lang="pt-BR" sz="2200" dirty="0">
                <a:latin typeface="Georgia" panose="02040502050405020303" pitchFamily="18" charset="0"/>
              </a:rPr>
              <a:t>, </a:t>
            </a:r>
            <a:r>
              <a:rPr lang="pt-BR" sz="2200" dirty="0" err="1">
                <a:latin typeface="Georgia" panose="02040502050405020303" pitchFamily="18" charset="0"/>
              </a:rPr>
              <a:t>his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reaction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would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be</a:t>
            </a:r>
            <a:r>
              <a:rPr lang="pt-BR" sz="2200" dirty="0">
                <a:latin typeface="Georgia" panose="02040502050405020303" pitchFamily="18" charset="0"/>
              </a:rPr>
              <a:t> quite </a:t>
            </a:r>
            <a:r>
              <a:rPr lang="pt-BR" sz="2200" dirty="0" err="1">
                <a:latin typeface="Georgia" panose="02040502050405020303" pitchFamily="18" charset="0"/>
              </a:rPr>
              <a:t>different</a:t>
            </a:r>
            <a:r>
              <a:rPr lang="pt-BR" sz="2200" dirty="0">
                <a:latin typeface="Georgia" panose="02040502050405020303" pitchFamily="18" charset="0"/>
              </a:rPr>
              <a:t>!</a:t>
            </a:r>
            <a:endParaRPr lang="pt-BR" sz="2200" i="1" dirty="0">
              <a:latin typeface="Georgia" panose="02040502050405020303" pitchFamily="18" charset="0"/>
            </a:endParaRPr>
          </a:p>
        </p:txBody>
      </p:sp>
      <p:sp>
        <p:nvSpPr>
          <p:cNvPr id="18" name="Seta para baixo 19"/>
          <p:cNvSpPr/>
          <p:nvPr/>
        </p:nvSpPr>
        <p:spPr>
          <a:xfrm rot="866242">
            <a:off x="3490353" y="2428411"/>
            <a:ext cx="392186" cy="61505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0FBB6D-29A8-4816-960C-C40069BDF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8922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" grpId="0"/>
      <p:bldP spid="1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469031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Genesis 2: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“The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Nature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Man”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2:21-25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79512" y="548680"/>
            <a:ext cx="885698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Georgia" panose="02040502050405020303" pitchFamily="18" charset="0"/>
              </a:rPr>
              <a:t>“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Adam </a:t>
            </a:r>
            <a:r>
              <a:rPr lang="pt-BR" sz="2400" dirty="0" err="1">
                <a:latin typeface="Georgia" panose="02040502050405020303" pitchFamily="18" charset="0"/>
              </a:rPr>
              <a:t>said</a:t>
            </a:r>
            <a:r>
              <a:rPr lang="pt-BR" sz="2400" dirty="0">
                <a:latin typeface="Georgia" panose="02040502050405020303" pitchFamily="18" charset="0"/>
              </a:rPr>
              <a:t>: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  ‘</a:t>
            </a:r>
            <a:r>
              <a:rPr lang="pt-BR" sz="2400" dirty="0" err="1">
                <a:latin typeface="Georgia" panose="02040502050405020303" pitchFamily="18" charset="0"/>
              </a:rPr>
              <a:t>This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now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bone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bones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flesh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flesh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she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shall</a:t>
            </a:r>
            <a:r>
              <a:rPr lang="pt-BR" sz="2400" dirty="0">
                <a:latin typeface="Georgia" panose="02040502050405020303" pitchFamily="18" charset="0"/>
              </a:rPr>
              <a:t>  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    </a:t>
            </a:r>
            <a:r>
              <a:rPr lang="pt-BR" sz="2400" dirty="0" err="1">
                <a:latin typeface="Georgia" panose="02040502050405020303" pitchFamily="18" charset="0"/>
              </a:rPr>
              <a:t>be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called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woman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because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was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taken</a:t>
            </a:r>
            <a:r>
              <a:rPr lang="pt-BR" sz="2400" dirty="0">
                <a:latin typeface="Georgia" panose="02040502050405020303" pitchFamily="18" charset="0"/>
              </a:rPr>
              <a:t> out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man.’</a:t>
            </a:r>
          </a:p>
          <a:p>
            <a:endParaRPr lang="pt-BR" sz="600" dirty="0">
              <a:latin typeface="Georgia" panose="02040502050405020303" pitchFamily="18" charset="0"/>
            </a:endParaRP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Therefore</a:t>
            </a:r>
            <a:r>
              <a:rPr lang="pt-BR" sz="2400" dirty="0">
                <a:latin typeface="Georgia" panose="02040502050405020303" pitchFamily="18" charset="0"/>
              </a:rPr>
              <a:t> a </a:t>
            </a:r>
            <a:r>
              <a:rPr lang="pt-BR" sz="2400" dirty="0" err="1">
                <a:latin typeface="Georgia" panose="02040502050405020303" pitchFamily="18" charset="0"/>
              </a:rPr>
              <a:t>man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shall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leave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father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mother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be</a:t>
            </a:r>
            <a:r>
              <a:rPr lang="pt-BR" sz="2400" dirty="0">
                <a:latin typeface="Georgia" panose="02040502050405020303" pitchFamily="18" charset="0"/>
              </a:rPr>
              <a:t>  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joined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wife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shall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become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one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flesh</a:t>
            </a:r>
            <a:r>
              <a:rPr lang="pt-BR" sz="2400" dirty="0">
                <a:latin typeface="Georgia" panose="02040502050405020303" pitchFamily="18" charset="0"/>
              </a:rPr>
              <a:t>.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they</a:t>
            </a:r>
            <a:r>
              <a:rPr lang="pt-BR" sz="2400" dirty="0">
                <a:latin typeface="Georgia" panose="02040502050405020303" pitchFamily="18" charset="0"/>
              </a:rPr>
              <a:t> 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were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both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naked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300" dirty="0" err="1">
                <a:latin typeface="Georgia" panose="02040502050405020303" pitchFamily="18" charset="0"/>
              </a:rPr>
              <a:t>the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man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and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his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wife</a:t>
            </a:r>
            <a:r>
              <a:rPr lang="pt-BR" sz="2300" dirty="0">
                <a:latin typeface="Georgia" panose="02040502050405020303" pitchFamily="18" charset="0"/>
              </a:rPr>
              <a:t>, </a:t>
            </a:r>
            <a:r>
              <a:rPr lang="pt-BR" sz="2300" dirty="0" err="1">
                <a:latin typeface="Georgia" panose="02040502050405020303" pitchFamily="18" charset="0"/>
              </a:rPr>
              <a:t>and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were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not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ashamed</a:t>
            </a:r>
            <a:r>
              <a:rPr lang="pt-BR" sz="2400" dirty="0">
                <a:latin typeface="Georgia" panose="02040502050405020303" pitchFamily="18" charset="0"/>
              </a:rPr>
              <a:t>.” 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                                                                                                 </a:t>
            </a:r>
            <a:r>
              <a:rPr lang="pt-BR" sz="2300" dirty="0">
                <a:latin typeface="Georgia" panose="02040502050405020303" pitchFamily="18" charset="0"/>
              </a:rPr>
              <a:t>[2:23-25]</a:t>
            </a:r>
          </a:p>
        </p:txBody>
      </p:sp>
      <p:pic>
        <p:nvPicPr>
          <p:cNvPr id="10" name="Picture 4" descr="http://www.cultivarsalud.com/wp-content/uploads/2014/08/Hands_of_God_and_A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80831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10"/>
          <p:cNvSpPr/>
          <p:nvPr/>
        </p:nvSpPr>
        <p:spPr>
          <a:xfrm>
            <a:off x="467544" y="836713"/>
            <a:ext cx="7128792" cy="5808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/>
          <p:cNvSpPr/>
          <p:nvPr/>
        </p:nvSpPr>
        <p:spPr>
          <a:xfrm>
            <a:off x="971600" y="1305875"/>
            <a:ext cx="392186" cy="201279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755576" y="3329116"/>
            <a:ext cx="82089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latin typeface="Georgia" panose="02040502050405020303" pitchFamily="18" charset="0"/>
              </a:rPr>
              <a:t>Adam </a:t>
            </a:r>
            <a:r>
              <a:rPr lang="pt-BR" sz="2200" dirty="0" err="1">
                <a:latin typeface="Georgia" panose="02040502050405020303" pitchFamily="18" charset="0"/>
              </a:rPr>
              <a:t>realized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that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woman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is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exactly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what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was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missing</a:t>
            </a:r>
            <a:r>
              <a:rPr lang="pt-BR" sz="2200" dirty="0">
                <a:latin typeface="Georgia" panose="02040502050405020303" pitchFamily="18" charset="0"/>
              </a:rPr>
              <a:t>; SHE </a:t>
            </a:r>
            <a:r>
              <a:rPr lang="pt-BR" sz="2200" dirty="0" err="1">
                <a:latin typeface="Georgia" panose="02040502050405020303" pitchFamily="18" charset="0"/>
              </a:rPr>
              <a:t>is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what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needed</a:t>
            </a:r>
            <a:r>
              <a:rPr lang="pt-BR" sz="2200" dirty="0">
                <a:latin typeface="Georgia" panose="02040502050405020303" pitchFamily="18" charset="0"/>
              </a:rPr>
              <a:t>! </a:t>
            </a:r>
            <a:r>
              <a:rPr lang="pt-BR" sz="2200" dirty="0" err="1">
                <a:latin typeface="Georgia" panose="02040502050405020303" pitchFamily="18" charset="0"/>
              </a:rPr>
              <a:t>Now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that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has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named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all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animals</a:t>
            </a:r>
            <a:r>
              <a:rPr lang="pt-BR" sz="2200" dirty="0">
                <a:latin typeface="Georgia" panose="02040502050405020303" pitchFamily="18" charset="0"/>
              </a:rPr>
              <a:t>, </a:t>
            </a:r>
            <a:r>
              <a:rPr lang="pt-BR" sz="2200" dirty="0" err="1">
                <a:latin typeface="Georgia" panose="02040502050405020303" pitchFamily="18" charset="0"/>
              </a:rPr>
              <a:t>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can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see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superiority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of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woman</a:t>
            </a:r>
            <a:r>
              <a:rPr lang="pt-BR" sz="2200" dirty="0">
                <a:latin typeface="Georgia" panose="02040502050405020303" pitchFamily="18" charset="0"/>
              </a:rPr>
              <a:t>: </a:t>
            </a:r>
            <a:r>
              <a:rPr lang="pt-BR" sz="2200" dirty="0" err="1">
                <a:latin typeface="Georgia" panose="02040502050405020303" pitchFamily="18" charset="0"/>
              </a:rPr>
              <a:t>she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is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latin typeface="Georgia" panose="02040502050405020303" pitchFamily="18" charset="0"/>
              </a:rPr>
              <a:t>like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him</a:t>
            </a:r>
            <a:r>
              <a:rPr lang="pt-BR" sz="2200" dirty="0">
                <a:latin typeface="Georgia" panose="02040502050405020303" pitchFamily="18" charset="0"/>
              </a:rPr>
              <a:t>!</a:t>
            </a:r>
            <a:endParaRPr lang="pt-BR" sz="2200" i="1" dirty="0">
              <a:latin typeface="Georgia" panose="02040502050405020303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861444-348B-4D58-BB00-A60E2D6F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9829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469031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Genesis 2: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“The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Nature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Man”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2:21-25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79512" y="548680"/>
            <a:ext cx="885698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Georgia" panose="02040502050405020303" pitchFamily="18" charset="0"/>
              </a:rPr>
              <a:t>“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Adam </a:t>
            </a:r>
            <a:r>
              <a:rPr lang="pt-BR" sz="2400" dirty="0" err="1">
                <a:latin typeface="Georgia" panose="02040502050405020303" pitchFamily="18" charset="0"/>
              </a:rPr>
              <a:t>said</a:t>
            </a:r>
            <a:r>
              <a:rPr lang="pt-BR" sz="2400" dirty="0">
                <a:latin typeface="Georgia" panose="02040502050405020303" pitchFamily="18" charset="0"/>
              </a:rPr>
              <a:t>: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  ‘</a:t>
            </a:r>
            <a:r>
              <a:rPr lang="pt-BR" sz="2400" dirty="0" err="1">
                <a:latin typeface="Georgia" panose="02040502050405020303" pitchFamily="18" charset="0"/>
              </a:rPr>
              <a:t>This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now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bone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bones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flesh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flesh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she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shall</a:t>
            </a:r>
            <a:r>
              <a:rPr lang="pt-BR" sz="2400" dirty="0">
                <a:latin typeface="Georgia" panose="02040502050405020303" pitchFamily="18" charset="0"/>
              </a:rPr>
              <a:t>  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    </a:t>
            </a:r>
            <a:r>
              <a:rPr lang="pt-BR" sz="2400" dirty="0" err="1">
                <a:latin typeface="Georgia" panose="02040502050405020303" pitchFamily="18" charset="0"/>
              </a:rPr>
              <a:t>be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called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woman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because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was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taken</a:t>
            </a:r>
            <a:r>
              <a:rPr lang="pt-BR" sz="2400" dirty="0">
                <a:latin typeface="Georgia" panose="02040502050405020303" pitchFamily="18" charset="0"/>
              </a:rPr>
              <a:t> out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man.’</a:t>
            </a:r>
          </a:p>
          <a:p>
            <a:endParaRPr lang="pt-BR" sz="600" dirty="0">
              <a:latin typeface="Georgia" panose="02040502050405020303" pitchFamily="18" charset="0"/>
            </a:endParaRP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Therefore</a:t>
            </a:r>
            <a:r>
              <a:rPr lang="pt-BR" sz="2400" dirty="0">
                <a:latin typeface="Georgia" panose="02040502050405020303" pitchFamily="18" charset="0"/>
              </a:rPr>
              <a:t> a </a:t>
            </a:r>
            <a:r>
              <a:rPr lang="pt-BR" sz="2400" dirty="0" err="1">
                <a:latin typeface="Georgia" panose="02040502050405020303" pitchFamily="18" charset="0"/>
              </a:rPr>
              <a:t>man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shall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leave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father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mother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be</a:t>
            </a:r>
            <a:r>
              <a:rPr lang="pt-BR" sz="2400" dirty="0">
                <a:latin typeface="Georgia" panose="02040502050405020303" pitchFamily="18" charset="0"/>
              </a:rPr>
              <a:t>  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joined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wife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shall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become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one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flesh</a:t>
            </a:r>
            <a:r>
              <a:rPr lang="pt-BR" sz="2400" dirty="0">
                <a:latin typeface="Georgia" panose="02040502050405020303" pitchFamily="18" charset="0"/>
              </a:rPr>
              <a:t>.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they</a:t>
            </a:r>
            <a:r>
              <a:rPr lang="pt-BR" sz="2400" dirty="0">
                <a:latin typeface="Georgia" panose="02040502050405020303" pitchFamily="18" charset="0"/>
              </a:rPr>
              <a:t> 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were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both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naked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300" dirty="0" err="1">
                <a:latin typeface="Georgia" panose="02040502050405020303" pitchFamily="18" charset="0"/>
              </a:rPr>
              <a:t>the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man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and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his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wife</a:t>
            </a:r>
            <a:r>
              <a:rPr lang="pt-BR" sz="2300" dirty="0">
                <a:latin typeface="Georgia" panose="02040502050405020303" pitchFamily="18" charset="0"/>
              </a:rPr>
              <a:t>, </a:t>
            </a:r>
            <a:r>
              <a:rPr lang="pt-BR" sz="2300" dirty="0" err="1">
                <a:latin typeface="Georgia" panose="02040502050405020303" pitchFamily="18" charset="0"/>
              </a:rPr>
              <a:t>and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were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not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ashamed</a:t>
            </a:r>
            <a:r>
              <a:rPr lang="pt-BR" sz="2400" dirty="0">
                <a:latin typeface="Georgia" panose="02040502050405020303" pitchFamily="18" charset="0"/>
              </a:rPr>
              <a:t>.” 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                                                                                                 </a:t>
            </a:r>
            <a:r>
              <a:rPr lang="pt-BR" sz="2300" dirty="0">
                <a:latin typeface="Georgia" panose="02040502050405020303" pitchFamily="18" charset="0"/>
              </a:rPr>
              <a:t>[2:23-25]</a:t>
            </a:r>
          </a:p>
        </p:txBody>
      </p:sp>
      <p:pic>
        <p:nvPicPr>
          <p:cNvPr id="10" name="Picture 4" descr="http://www.cultivarsalud.com/wp-content/uploads/2014/08/Hands_of_God_and_A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80831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lipse 13"/>
          <p:cNvSpPr/>
          <p:nvPr/>
        </p:nvSpPr>
        <p:spPr>
          <a:xfrm>
            <a:off x="467544" y="1268760"/>
            <a:ext cx="7704856" cy="5083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baixo 11"/>
          <p:cNvSpPr/>
          <p:nvPr/>
        </p:nvSpPr>
        <p:spPr>
          <a:xfrm>
            <a:off x="1043608" y="1686756"/>
            <a:ext cx="392186" cy="128016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827584" y="2924944"/>
            <a:ext cx="6480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latin typeface="Georgia" panose="02040502050405020303" pitchFamily="18" charset="0"/>
              </a:rPr>
              <a:t>Just as Adam </a:t>
            </a:r>
            <a:r>
              <a:rPr lang="pt-BR" sz="2200" dirty="0" err="1">
                <a:latin typeface="Georgia" panose="02040502050405020303" pitchFamily="18" charset="0"/>
              </a:rPr>
              <a:t>had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done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with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all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animals</a:t>
            </a:r>
            <a:r>
              <a:rPr lang="pt-BR" sz="2200" dirty="0">
                <a:latin typeface="Georgia" panose="02040502050405020303" pitchFamily="18" charset="0"/>
              </a:rPr>
              <a:t>, </a:t>
            </a:r>
            <a:r>
              <a:rPr lang="pt-BR" sz="2200" dirty="0" err="1">
                <a:latin typeface="Georgia" panose="02040502050405020303" pitchFamily="18" charset="0"/>
              </a:rPr>
              <a:t>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gave</a:t>
            </a:r>
            <a:r>
              <a:rPr lang="pt-BR" sz="2200" dirty="0">
                <a:latin typeface="Georgia" panose="02040502050405020303" pitchFamily="18" charset="0"/>
              </a:rPr>
              <a:t> a </a:t>
            </a:r>
            <a:r>
              <a:rPr lang="pt-BR" sz="2200" dirty="0" err="1">
                <a:latin typeface="Georgia" panose="02040502050405020303" pitchFamily="18" charset="0"/>
              </a:rPr>
              <a:t>name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to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woman</a:t>
            </a:r>
            <a:r>
              <a:rPr lang="pt-BR" sz="2200" dirty="0">
                <a:latin typeface="Georgia" panose="02040502050405020303" pitchFamily="18" charset="0"/>
              </a:rPr>
              <a:t> – </a:t>
            </a:r>
            <a:r>
              <a:rPr lang="pt-BR" sz="2200" dirty="0" err="1">
                <a:latin typeface="Georgia" panose="02040502050405020303" pitchFamily="18" charset="0"/>
              </a:rPr>
              <a:t>but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this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was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not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just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any</a:t>
            </a:r>
            <a:r>
              <a:rPr lang="pt-BR" sz="2200" i="1" dirty="0">
                <a:latin typeface="Georgia" panose="02040502050405020303" pitchFamily="18" charset="0"/>
              </a:rPr>
              <a:t> </a:t>
            </a:r>
            <a:r>
              <a:rPr lang="pt-BR" sz="2200" i="1" dirty="0" err="1">
                <a:latin typeface="Georgia" panose="02040502050405020303" pitchFamily="18" charset="0"/>
              </a:rPr>
              <a:t>name</a:t>
            </a:r>
            <a:r>
              <a:rPr lang="pt-BR" sz="2200" dirty="0">
                <a:latin typeface="Georgia" panose="02040502050405020303" pitchFamily="18" charset="0"/>
              </a:rPr>
              <a:t>: </a:t>
            </a:r>
            <a:r>
              <a:rPr lang="pt-BR" sz="2200" dirty="0" err="1">
                <a:latin typeface="Georgia" panose="02040502050405020303" pitchFamily="18" charset="0"/>
              </a:rPr>
              <a:t>this</a:t>
            </a:r>
            <a:r>
              <a:rPr lang="pt-BR" sz="2200" dirty="0">
                <a:latin typeface="Georgia" panose="02040502050405020303" pitchFamily="18" charset="0"/>
              </a:rPr>
              <a:t> time, </a:t>
            </a:r>
            <a:r>
              <a:rPr lang="pt-BR" sz="2200" dirty="0" err="1">
                <a:latin typeface="Georgia" panose="02040502050405020303" pitchFamily="18" charset="0"/>
              </a:rPr>
              <a:t>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gave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woman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latin typeface="Georgia" panose="02040502050405020303" pitchFamily="18" charset="0"/>
              </a:rPr>
              <a:t>his</a:t>
            </a:r>
            <a:r>
              <a:rPr lang="pt-BR" sz="2200" b="1" i="1" dirty="0"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latin typeface="Georgia" panose="02040502050405020303" pitchFamily="18" charset="0"/>
              </a:rPr>
              <a:t>own</a:t>
            </a:r>
            <a:r>
              <a:rPr lang="pt-BR" sz="2200" b="1" i="1" dirty="0"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latin typeface="Georgia" panose="02040502050405020303" pitchFamily="18" charset="0"/>
              </a:rPr>
              <a:t>name</a:t>
            </a:r>
            <a:r>
              <a:rPr lang="pt-BR" sz="2200" dirty="0">
                <a:latin typeface="Georgia" panose="02040502050405020303" pitchFamily="18" charset="0"/>
              </a:rPr>
              <a:t>!</a:t>
            </a:r>
            <a:endParaRPr lang="pt-BR" sz="2200" i="1" dirty="0">
              <a:latin typeface="Georgia" panose="02040502050405020303" pitchFamily="18" charset="0"/>
            </a:endParaRPr>
          </a:p>
        </p:txBody>
      </p:sp>
      <p:sp>
        <p:nvSpPr>
          <p:cNvPr id="17" name="Seta para baixo 13"/>
          <p:cNvSpPr/>
          <p:nvPr/>
        </p:nvSpPr>
        <p:spPr>
          <a:xfrm rot="11380682">
            <a:off x="1896147" y="1702530"/>
            <a:ext cx="392186" cy="20116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baixo 14"/>
          <p:cNvSpPr/>
          <p:nvPr/>
        </p:nvSpPr>
        <p:spPr>
          <a:xfrm rot="11227201">
            <a:off x="6945474" y="1734346"/>
            <a:ext cx="392186" cy="196596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/>
          <p:nvPr/>
        </p:nvCxnSpPr>
        <p:spPr>
          <a:xfrm>
            <a:off x="1979712" y="1656000"/>
            <a:ext cx="1005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7056368" y="1656000"/>
            <a:ext cx="64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1187624" y="4326195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err="1">
                <a:latin typeface="Georgia" panose="02040502050405020303" pitchFamily="18" charset="0"/>
              </a:rPr>
              <a:t>Even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today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there</a:t>
            </a:r>
            <a:r>
              <a:rPr lang="pt-BR" sz="2200" dirty="0">
                <a:latin typeface="Georgia" panose="02040502050405020303" pitchFamily="18" charset="0"/>
              </a:rPr>
              <a:t> are </a:t>
            </a:r>
            <a:r>
              <a:rPr lang="pt-BR" sz="2200" dirty="0" err="1">
                <a:latin typeface="Georgia" panose="02040502050405020303" pitchFamily="18" charset="0"/>
              </a:rPr>
              <a:t>remnants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of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this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act</a:t>
            </a:r>
            <a:r>
              <a:rPr lang="pt-BR" sz="2200" dirty="0">
                <a:latin typeface="Georgia" panose="02040502050405020303" pitchFamily="18" charset="0"/>
              </a:rPr>
              <a:t> in </a:t>
            </a:r>
            <a:r>
              <a:rPr lang="pt-BR" sz="2200" dirty="0" err="1">
                <a:latin typeface="Georgia" panose="02040502050405020303" pitchFamily="18" charset="0"/>
              </a:rPr>
              <a:t>our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culture</a:t>
            </a:r>
            <a:r>
              <a:rPr lang="pt-BR" sz="2200" dirty="0">
                <a:latin typeface="Georgia" panose="02040502050405020303" pitchFamily="18" charset="0"/>
              </a:rPr>
              <a:t>: </a:t>
            </a:r>
            <a:r>
              <a:rPr lang="pt-BR" sz="2200" dirty="0" err="1">
                <a:latin typeface="Georgia" panose="02040502050405020303" pitchFamily="18" charset="0"/>
              </a:rPr>
              <a:t>when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we</a:t>
            </a:r>
            <a:r>
              <a:rPr lang="pt-BR" sz="2200" dirty="0">
                <a:latin typeface="Georgia" panose="02040502050405020303" pitchFamily="18" charset="0"/>
              </a:rPr>
              <a:t> are </a:t>
            </a:r>
            <a:r>
              <a:rPr lang="pt-BR" sz="2200" dirty="0" err="1">
                <a:latin typeface="Georgia" panose="02040502050405020303" pitchFamily="18" charset="0"/>
              </a:rPr>
              <a:t>married</a:t>
            </a:r>
            <a:r>
              <a:rPr lang="pt-BR" sz="2200" dirty="0">
                <a:latin typeface="Georgia" panose="02040502050405020303" pitchFamily="18" charset="0"/>
              </a:rPr>
              <a:t>,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wife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takes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latin typeface="Georgia" panose="02040502050405020303" pitchFamily="18" charset="0"/>
              </a:rPr>
              <a:t>the</a:t>
            </a:r>
            <a:r>
              <a:rPr lang="pt-BR" sz="2200" b="1" i="1" dirty="0"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latin typeface="Georgia" panose="02040502050405020303" pitchFamily="18" charset="0"/>
              </a:rPr>
              <a:t>name</a:t>
            </a:r>
            <a:r>
              <a:rPr lang="pt-BR" sz="2200" b="1" i="1" dirty="0"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latin typeface="Georgia" panose="02040502050405020303" pitchFamily="18" charset="0"/>
              </a:rPr>
              <a:t>of</a:t>
            </a:r>
            <a:r>
              <a:rPr lang="pt-BR" sz="2200" b="1" i="1" dirty="0"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latin typeface="Georgia" panose="02040502050405020303" pitchFamily="18" charset="0"/>
              </a:rPr>
              <a:t>her</a:t>
            </a:r>
            <a:r>
              <a:rPr lang="pt-BR" sz="2200" b="1" i="1" dirty="0"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latin typeface="Georgia" panose="02040502050405020303" pitchFamily="18" charset="0"/>
              </a:rPr>
              <a:t>husband</a:t>
            </a:r>
            <a:r>
              <a:rPr lang="pt-BR" sz="2200" dirty="0">
                <a:latin typeface="Georgia" panose="02040502050405020303" pitchFamily="18" charset="0"/>
              </a:rPr>
              <a:t>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ADE8B8-8F2A-42B6-93EA-F9CBC230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3963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 animBg="1"/>
      <p:bldP spid="18" grpId="0" animBg="1"/>
      <p:bldP spid="2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469031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Genesis 2: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“The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Nature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Man”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2:21-25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79512" y="548680"/>
            <a:ext cx="885698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Georgia" panose="02040502050405020303" pitchFamily="18" charset="0"/>
              </a:rPr>
              <a:t>“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Adam </a:t>
            </a:r>
            <a:r>
              <a:rPr lang="pt-BR" sz="2400" dirty="0" err="1">
                <a:latin typeface="Georgia" panose="02040502050405020303" pitchFamily="18" charset="0"/>
              </a:rPr>
              <a:t>said</a:t>
            </a:r>
            <a:r>
              <a:rPr lang="pt-BR" sz="2400" dirty="0">
                <a:latin typeface="Georgia" panose="02040502050405020303" pitchFamily="18" charset="0"/>
              </a:rPr>
              <a:t>: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  ‘</a:t>
            </a:r>
            <a:r>
              <a:rPr lang="pt-BR" sz="2400" dirty="0" err="1">
                <a:latin typeface="Georgia" panose="02040502050405020303" pitchFamily="18" charset="0"/>
              </a:rPr>
              <a:t>This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now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bone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bones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flesh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flesh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she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shall</a:t>
            </a:r>
            <a:r>
              <a:rPr lang="pt-BR" sz="2400" dirty="0">
                <a:latin typeface="Georgia" panose="02040502050405020303" pitchFamily="18" charset="0"/>
              </a:rPr>
              <a:t>  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    </a:t>
            </a:r>
            <a:r>
              <a:rPr lang="pt-BR" sz="2400" dirty="0" err="1">
                <a:latin typeface="Georgia" panose="02040502050405020303" pitchFamily="18" charset="0"/>
              </a:rPr>
              <a:t>be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called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woman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because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was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taken</a:t>
            </a:r>
            <a:r>
              <a:rPr lang="pt-BR" sz="2400" dirty="0">
                <a:latin typeface="Georgia" panose="02040502050405020303" pitchFamily="18" charset="0"/>
              </a:rPr>
              <a:t> out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man.’</a:t>
            </a:r>
          </a:p>
          <a:p>
            <a:endParaRPr lang="pt-BR" sz="600" dirty="0">
              <a:latin typeface="Georgia" panose="02040502050405020303" pitchFamily="18" charset="0"/>
            </a:endParaRP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Therefore</a:t>
            </a:r>
            <a:r>
              <a:rPr lang="pt-BR" sz="2400" dirty="0">
                <a:latin typeface="Georgia" panose="02040502050405020303" pitchFamily="18" charset="0"/>
              </a:rPr>
              <a:t> a </a:t>
            </a:r>
            <a:r>
              <a:rPr lang="pt-BR" sz="2400" dirty="0" err="1">
                <a:latin typeface="Georgia" panose="02040502050405020303" pitchFamily="18" charset="0"/>
              </a:rPr>
              <a:t>man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shall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leave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father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mother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be</a:t>
            </a:r>
            <a:r>
              <a:rPr lang="pt-BR" sz="2400" dirty="0">
                <a:latin typeface="Georgia" panose="02040502050405020303" pitchFamily="18" charset="0"/>
              </a:rPr>
              <a:t>  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joined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wife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shall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become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one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flesh</a:t>
            </a:r>
            <a:r>
              <a:rPr lang="pt-BR" sz="2400" dirty="0">
                <a:latin typeface="Georgia" panose="02040502050405020303" pitchFamily="18" charset="0"/>
              </a:rPr>
              <a:t>.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they</a:t>
            </a:r>
            <a:r>
              <a:rPr lang="pt-BR" sz="2400" dirty="0">
                <a:latin typeface="Georgia" panose="02040502050405020303" pitchFamily="18" charset="0"/>
              </a:rPr>
              <a:t> 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were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both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naked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300" dirty="0" err="1">
                <a:latin typeface="Georgia" panose="02040502050405020303" pitchFamily="18" charset="0"/>
              </a:rPr>
              <a:t>the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man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and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his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wife</a:t>
            </a:r>
            <a:r>
              <a:rPr lang="pt-BR" sz="2300" dirty="0">
                <a:latin typeface="Georgia" panose="02040502050405020303" pitchFamily="18" charset="0"/>
              </a:rPr>
              <a:t>, </a:t>
            </a:r>
            <a:r>
              <a:rPr lang="pt-BR" sz="2300" dirty="0" err="1">
                <a:latin typeface="Georgia" panose="02040502050405020303" pitchFamily="18" charset="0"/>
              </a:rPr>
              <a:t>and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were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not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ashamed</a:t>
            </a:r>
            <a:r>
              <a:rPr lang="pt-BR" sz="2400" dirty="0">
                <a:latin typeface="Georgia" panose="02040502050405020303" pitchFamily="18" charset="0"/>
              </a:rPr>
              <a:t>.” 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                                                                                                 </a:t>
            </a:r>
            <a:r>
              <a:rPr lang="pt-BR" sz="2300" dirty="0">
                <a:latin typeface="Georgia" panose="02040502050405020303" pitchFamily="18" charset="0"/>
              </a:rPr>
              <a:t>[2:23-25]</a:t>
            </a:r>
          </a:p>
        </p:txBody>
      </p:sp>
      <p:pic>
        <p:nvPicPr>
          <p:cNvPr id="10" name="Picture 4" descr="http://www.cultivarsalud.com/wp-content/uploads/2014/08/Hands_of_God_and_A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80831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lipse 21"/>
          <p:cNvSpPr/>
          <p:nvPr/>
        </p:nvSpPr>
        <p:spPr>
          <a:xfrm>
            <a:off x="107504" y="1714346"/>
            <a:ext cx="7344816" cy="5083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539552" y="2852936"/>
            <a:ext cx="84249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>
                <a:latin typeface="Georgia" panose="02040502050405020303" pitchFamily="18" charset="0"/>
              </a:rPr>
              <a:t>Who </a:t>
            </a:r>
            <a:r>
              <a:rPr lang="pt-BR" sz="2300" dirty="0" err="1">
                <a:latin typeface="Georgia" panose="02040502050405020303" pitchFamily="18" charset="0"/>
              </a:rPr>
              <a:t>said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these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words</a:t>
            </a:r>
            <a:r>
              <a:rPr lang="en-US" sz="2300" dirty="0">
                <a:latin typeface="Georgia" panose="02040502050405020303" pitchFamily="18" charset="0"/>
              </a:rPr>
              <a:t>?</a:t>
            </a:r>
            <a:endParaRPr lang="pt-BR" sz="2300" i="1" dirty="0">
              <a:latin typeface="Georgia" panose="02040502050405020303" pitchFamily="18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11560" y="3266400"/>
            <a:ext cx="83529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dirty="0">
                <a:latin typeface="Georgia" panose="02040502050405020303" pitchFamily="18" charset="0"/>
              </a:rPr>
              <a:t>At </a:t>
            </a:r>
            <a:r>
              <a:rPr lang="pt-BR" sz="2100" dirty="0" err="1">
                <a:latin typeface="Georgia" panose="02040502050405020303" pitchFamily="18" charset="0"/>
              </a:rPr>
              <a:t>first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reading</a:t>
            </a:r>
            <a:r>
              <a:rPr lang="pt-BR" sz="2100" dirty="0">
                <a:latin typeface="Georgia" panose="02040502050405020303" pitchFamily="18" charset="0"/>
              </a:rPr>
              <a:t>, it looks as </a:t>
            </a:r>
            <a:r>
              <a:rPr lang="pt-BR" sz="2100" dirty="0" err="1">
                <a:latin typeface="Georgia" panose="02040502050405020303" pitchFamily="18" charset="0"/>
              </a:rPr>
              <a:t>if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i="1" dirty="0">
                <a:latin typeface="Georgia" panose="02040502050405020303" pitchFamily="18" charset="0"/>
              </a:rPr>
              <a:t>Adam </a:t>
            </a:r>
            <a:r>
              <a:rPr lang="pt-BR" sz="2100" i="1" dirty="0" err="1">
                <a:latin typeface="Georgia" panose="02040502050405020303" pitchFamily="18" charset="0"/>
              </a:rPr>
              <a:t>himself</a:t>
            </a:r>
            <a:r>
              <a:rPr lang="pt-BR" sz="2100" i="1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said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this</a:t>
            </a:r>
            <a:r>
              <a:rPr lang="pt-BR" sz="2100" dirty="0">
                <a:latin typeface="Georgia" panose="02040502050405020303" pitchFamily="18" charset="0"/>
              </a:rPr>
              <a:t>, </a:t>
            </a:r>
            <a:r>
              <a:rPr lang="pt-BR" sz="2100" dirty="0" err="1">
                <a:latin typeface="Georgia" panose="02040502050405020303" pitchFamily="18" charset="0"/>
              </a:rPr>
              <a:t>which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would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be</a:t>
            </a:r>
            <a:r>
              <a:rPr lang="pt-BR" sz="2100" dirty="0">
                <a:latin typeface="Georgia" panose="02040502050405020303" pitchFamily="18" charset="0"/>
              </a:rPr>
              <a:t> a </a:t>
            </a:r>
            <a:r>
              <a:rPr lang="pt-BR" sz="2100" dirty="0" err="1">
                <a:latin typeface="Georgia" panose="02040502050405020303" pitchFamily="18" charset="0"/>
              </a:rPr>
              <a:t>little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odd</a:t>
            </a:r>
            <a:r>
              <a:rPr lang="pt-BR" sz="2100" dirty="0">
                <a:latin typeface="Georgia" panose="02040502050405020303" pitchFamily="18" charset="0"/>
              </a:rPr>
              <a:t>, </a:t>
            </a:r>
            <a:r>
              <a:rPr lang="pt-BR" sz="2100" dirty="0" err="1">
                <a:latin typeface="Georgia" panose="02040502050405020303" pitchFamily="18" charset="0"/>
              </a:rPr>
              <a:t>seeing</a:t>
            </a:r>
            <a:r>
              <a:rPr lang="pt-BR" sz="2100" dirty="0">
                <a:latin typeface="Georgia" panose="02040502050405020303" pitchFamily="18" charset="0"/>
              </a:rPr>
              <a:t> as </a:t>
            </a:r>
            <a:r>
              <a:rPr lang="pt-BR" sz="2100" dirty="0" err="1">
                <a:latin typeface="Georgia" panose="02040502050405020303" pitchFamily="18" charset="0"/>
              </a:rPr>
              <a:t>he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had</a:t>
            </a:r>
            <a:r>
              <a:rPr lang="pt-BR" sz="2100" dirty="0">
                <a:latin typeface="Georgia" panose="02040502050405020303" pitchFamily="18" charset="0"/>
              </a:rPr>
              <a:t> no </a:t>
            </a:r>
            <a:r>
              <a:rPr lang="pt-BR" sz="2100" dirty="0" err="1">
                <a:latin typeface="Georgia" panose="02040502050405020303" pitchFamily="18" charset="0"/>
              </a:rPr>
              <a:t>father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or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mother</a:t>
            </a:r>
            <a:r>
              <a:rPr lang="pt-BR" sz="2100" dirty="0">
                <a:latin typeface="Georgia" panose="02040502050405020303" pitchFamily="18" charset="0"/>
              </a:rPr>
              <a:t>...</a:t>
            </a:r>
          </a:p>
        </p:txBody>
      </p:sp>
      <p:sp>
        <p:nvSpPr>
          <p:cNvPr id="25" name="Seta para baixo 11"/>
          <p:cNvSpPr/>
          <p:nvPr/>
        </p:nvSpPr>
        <p:spPr>
          <a:xfrm>
            <a:off x="683568" y="2132344"/>
            <a:ext cx="443170" cy="79376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/>
          <p:cNvSpPr txBox="1"/>
          <p:nvPr/>
        </p:nvSpPr>
        <p:spPr>
          <a:xfrm>
            <a:off x="827584" y="3933056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latin typeface="Georgia" panose="02040502050405020303" pitchFamily="18" charset="0"/>
              </a:rPr>
              <a:t>In </a:t>
            </a:r>
            <a:r>
              <a:rPr lang="pt-BR" sz="2000" dirty="0" err="1">
                <a:latin typeface="Georgia" panose="02040502050405020303" pitchFamily="18" charset="0"/>
              </a:rPr>
              <a:t>the</a:t>
            </a:r>
            <a:r>
              <a:rPr lang="pt-BR" sz="2000" dirty="0">
                <a:latin typeface="Georgia" panose="02040502050405020303" pitchFamily="18" charset="0"/>
              </a:rPr>
              <a:t> New </a:t>
            </a:r>
            <a:r>
              <a:rPr lang="pt-BR" sz="2000" dirty="0" err="1">
                <a:latin typeface="Georgia" panose="02040502050405020303" pitchFamily="18" charset="0"/>
              </a:rPr>
              <a:t>Testament</a:t>
            </a:r>
            <a:r>
              <a:rPr lang="pt-BR" sz="2000" dirty="0">
                <a:latin typeface="Georgia" panose="02040502050405020303" pitchFamily="18" charset="0"/>
              </a:rPr>
              <a:t>, </a:t>
            </a:r>
            <a:r>
              <a:rPr lang="pt-BR" sz="2000" dirty="0" err="1">
                <a:latin typeface="Georgia" panose="02040502050405020303" pitchFamily="18" charset="0"/>
              </a:rPr>
              <a:t>when</a:t>
            </a:r>
            <a:r>
              <a:rPr lang="pt-BR" sz="2000" dirty="0">
                <a:latin typeface="Georgia" panose="02040502050405020303" pitchFamily="18" charset="0"/>
              </a:rPr>
              <a:t> some </a:t>
            </a:r>
            <a:r>
              <a:rPr lang="pt-BR" sz="2000" dirty="0" err="1">
                <a:latin typeface="Georgia" panose="02040502050405020303" pitchFamily="18" charset="0"/>
              </a:rPr>
              <a:t>try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to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defy</a:t>
            </a:r>
            <a:r>
              <a:rPr lang="pt-BR" sz="2000" dirty="0">
                <a:latin typeface="Georgia" panose="02040502050405020303" pitchFamily="18" charset="0"/>
              </a:rPr>
              <a:t> Jesus’ </a:t>
            </a:r>
            <a:r>
              <a:rPr lang="pt-BR" sz="2000" dirty="0" err="1">
                <a:latin typeface="Georgia" panose="02040502050405020303" pitchFamily="18" charset="0"/>
              </a:rPr>
              <a:t>teaching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on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divorce</a:t>
            </a:r>
            <a:r>
              <a:rPr lang="pt-BR" sz="2000" dirty="0">
                <a:latin typeface="Georgia" panose="02040502050405020303" pitchFamily="18" charset="0"/>
              </a:rPr>
              <a:t>, He </a:t>
            </a:r>
            <a:r>
              <a:rPr lang="pt-BR" sz="2000" dirty="0" err="1">
                <a:latin typeface="Georgia" panose="02040502050405020303" pitchFamily="18" charset="0"/>
              </a:rPr>
              <a:t>says</a:t>
            </a:r>
            <a:r>
              <a:rPr lang="pt-BR" sz="2000" dirty="0">
                <a:latin typeface="Georgia" panose="02040502050405020303" pitchFamily="18" charset="0"/>
              </a:rPr>
              <a:t>: “</a:t>
            </a:r>
            <a:r>
              <a:rPr lang="pt-BR" sz="2000" dirty="0" err="1">
                <a:latin typeface="Georgia" panose="02040502050405020303" pitchFamily="18" charset="0"/>
              </a:rPr>
              <a:t>Have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you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not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read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that</a:t>
            </a:r>
            <a:r>
              <a:rPr lang="pt-BR" sz="2000" dirty="0">
                <a:latin typeface="Georgia" panose="02040502050405020303" pitchFamily="18" charset="0"/>
              </a:rPr>
              <a:t> He </a:t>
            </a:r>
            <a:r>
              <a:rPr lang="pt-BR" sz="2000" dirty="0" err="1">
                <a:latin typeface="Georgia" panose="02040502050405020303" pitchFamily="18" charset="0"/>
              </a:rPr>
              <a:t>who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made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them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at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the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beginning</a:t>
            </a:r>
            <a:r>
              <a:rPr lang="pt-BR" sz="2000" dirty="0">
                <a:latin typeface="Georgia" panose="02040502050405020303" pitchFamily="18" charset="0"/>
              </a:rPr>
              <a:t> ‘</a:t>
            </a:r>
            <a:r>
              <a:rPr lang="pt-BR" sz="2000" dirty="0" err="1">
                <a:latin typeface="Georgia" panose="02040502050405020303" pitchFamily="18" charset="0"/>
              </a:rPr>
              <a:t>made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them</a:t>
            </a:r>
            <a:r>
              <a:rPr lang="pt-BR" sz="2000" dirty="0">
                <a:latin typeface="Georgia" panose="02040502050405020303" pitchFamily="18" charset="0"/>
              </a:rPr>
              <a:t> male </a:t>
            </a:r>
            <a:r>
              <a:rPr lang="pt-BR" sz="2000" dirty="0" err="1">
                <a:latin typeface="Georgia" panose="02040502050405020303" pitchFamily="18" charset="0"/>
              </a:rPr>
              <a:t>and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female</a:t>
            </a:r>
            <a:r>
              <a:rPr lang="pt-BR" sz="2000" dirty="0">
                <a:latin typeface="Georgia" panose="02040502050405020303" pitchFamily="18" charset="0"/>
              </a:rPr>
              <a:t>’, </a:t>
            </a:r>
            <a:r>
              <a:rPr lang="pt-BR" sz="2000" dirty="0" err="1">
                <a:latin typeface="Georgia" panose="02040502050405020303" pitchFamily="18" charset="0"/>
              </a:rPr>
              <a:t>and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said</a:t>
            </a:r>
            <a:r>
              <a:rPr lang="pt-BR" sz="2000" dirty="0">
                <a:latin typeface="Georgia" panose="02040502050405020303" pitchFamily="18" charset="0"/>
              </a:rPr>
              <a:t>, ‘For </a:t>
            </a:r>
            <a:r>
              <a:rPr lang="pt-BR" sz="2000" dirty="0" err="1">
                <a:latin typeface="Georgia" panose="02040502050405020303" pitchFamily="18" charset="0"/>
              </a:rPr>
              <a:t>this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reason</a:t>
            </a:r>
            <a:r>
              <a:rPr lang="pt-BR" sz="2000" dirty="0">
                <a:latin typeface="Georgia" panose="02040502050405020303" pitchFamily="18" charset="0"/>
              </a:rPr>
              <a:t> a </a:t>
            </a:r>
            <a:r>
              <a:rPr lang="pt-BR" sz="2000" dirty="0" err="1">
                <a:latin typeface="Georgia" panose="02040502050405020303" pitchFamily="18" charset="0"/>
              </a:rPr>
              <a:t>man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shall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leave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his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father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and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mother</a:t>
            </a:r>
            <a:r>
              <a:rPr lang="pt-BR" sz="2000" dirty="0">
                <a:latin typeface="Georgia" panose="02040502050405020303" pitchFamily="18" charset="0"/>
              </a:rPr>
              <a:t>...</a:t>
            </a:r>
            <a:r>
              <a:rPr lang="en-US" sz="2000" dirty="0">
                <a:latin typeface="Georgia" panose="02040502050405020303" pitchFamily="18" charset="0"/>
              </a:rPr>
              <a:t>?’</a:t>
            </a:r>
            <a:r>
              <a:rPr lang="pt-BR" sz="2000" dirty="0">
                <a:latin typeface="Georgia" panose="02040502050405020303" pitchFamily="18" charset="0"/>
              </a:rPr>
              <a:t>” [</a:t>
            </a:r>
            <a:r>
              <a:rPr lang="pt-BR" sz="2000" dirty="0" err="1">
                <a:latin typeface="Georgia" panose="02040502050405020303" pitchFamily="18" charset="0"/>
              </a:rPr>
              <a:t>Mt</a:t>
            </a:r>
            <a:r>
              <a:rPr lang="pt-BR" sz="2000" dirty="0">
                <a:latin typeface="Georgia" panose="02040502050405020303" pitchFamily="18" charset="0"/>
              </a:rPr>
              <a:t> 19:4-5]</a:t>
            </a:r>
          </a:p>
        </p:txBody>
      </p:sp>
      <p:sp>
        <p:nvSpPr>
          <p:cNvPr id="27" name="Elipse 26"/>
          <p:cNvSpPr/>
          <p:nvPr/>
        </p:nvSpPr>
        <p:spPr>
          <a:xfrm>
            <a:off x="5760132" y="4290440"/>
            <a:ext cx="2556284" cy="3517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8" name="Conector reto 27"/>
          <p:cNvCxnSpPr/>
          <p:nvPr/>
        </p:nvCxnSpPr>
        <p:spPr>
          <a:xfrm>
            <a:off x="5796288" y="4869160"/>
            <a:ext cx="1005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E390B6-DD75-45C6-BE21-9E827E667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2357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25" grpId="0" animBg="1"/>
      <p:bldP spid="26" grpId="0"/>
      <p:bldP spid="2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469031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Genesis 2: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“The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Nature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Man”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2:21-25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79512" y="548680"/>
            <a:ext cx="885698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Georgia" panose="02040502050405020303" pitchFamily="18" charset="0"/>
              </a:rPr>
              <a:t>“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Adam </a:t>
            </a:r>
            <a:r>
              <a:rPr lang="pt-BR" sz="2400" dirty="0" err="1">
                <a:latin typeface="Georgia" panose="02040502050405020303" pitchFamily="18" charset="0"/>
              </a:rPr>
              <a:t>said</a:t>
            </a:r>
            <a:r>
              <a:rPr lang="pt-BR" sz="2400" dirty="0">
                <a:latin typeface="Georgia" panose="02040502050405020303" pitchFamily="18" charset="0"/>
              </a:rPr>
              <a:t>: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  ‘</a:t>
            </a:r>
            <a:r>
              <a:rPr lang="pt-BR" sz="2400" dirty="0" err="1">
                <a:latin typeface="Georgia" panose="02040502050405020303" pitchFamily="18" charset="0"/>
              </a:rPr>
              <a:t>This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now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bone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bones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flesh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flesh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she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shall</a:t>
            </a:r>
            <a:r>
              <a:rPr lang="pt-BR" sz="2400" dirty="0">
                <a:latin typeface="Georgia" panose="02040502050405020303" pitchFamily="18" charset="0"/>
              </a:rPr>
              <a:t>  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    </a:t>
            </a:r>
            <a:r>
              <a:rPr lang="pt-BR" sz="2400" dirty="0" err="1">
                <a:latin typeface="Georgia" panose="02040502050405020303" pitchFamily="18" charset="0"/>
              </a:rPr>
              <a:t>be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called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woman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because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was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taken</a:t>
            </a:r>
            <a:r>
              <a:rPr lang="pt-BR" sz="2400" dirty="0">
                <a:latin typeface="Georgia" panose="02040502050405020303" pitchFamily="18" charset="0"/>
              </a:rPr>
              <a:t> out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man.’</a:t>
            </a:r>
          </a:p>
          <a:p>
            <a:endParaRPr lang="pt-BR" sz="600" dirty="0">
              <a:latin typeface="Georgia" panose="02040502050405020303" pitchFamily="18" charset="0"/>
            </a:endParaRP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Therefore</a:t>
            </a:r>
            <a:r>
              <a:rPr lang="pt-BR" sz="2400" dirty="0">
                <a:latin typeface="Georgia" panose="02040502050405020303" pitchFamily="18" charset="0"/>
              </a:rPr>
              <a:t> a </a:t>
            </a:r>
            <a:r>
              <a:rPr lang="pt-BR" sz="2400" dirty="0" err="1">
                <a:latin typeface="Georgia" panose="02040502050405020303" pitchFamily="18" charset="0"/>
              </a:rPr>
              <a:t>man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shall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leave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father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mother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be</a:t>
            </a:r>
            <a:r>
              <a:rPr lang="pt-BR" sz="2400" dirty="0">
                <a:latin typeface="Georgia" panose="02040502050405020303" pitchFamily="18" charset="0"/>
              </a:rPr>
              <a:t>  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joined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wife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shall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become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one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flesh</a:t>
            </a:r>
            <a:r>
              <a:rPr lang="pt-BR" sz="2400" dirty="0">
                <a:latin typeface="Georgia" panose="02040502050405020303" pitchFamily="18" charset="0"/>
              </a:rPr>
              <a:t>.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they</a:t>
            </a:r>
            <a:r>
              <a:rPr lang="pt-BR" sz="2400" dirty="0">
                <a:latin typeface="Georgia" panose="02040502050405020303" pitchFamily="18" charset="0"/>
              </a:rPr>
              <a:t> 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were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both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naked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300" dirty="0" err="1">
                <a:latin typeface="Georgia" panose="02040502050405020303" pitchFamily="18" charset="0"/>
              </a:rPr>
              <a:t>the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man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and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his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wife</a:t>
            </a:r>
            <a:r>
              <a:rPr lang="pt-BR" sz="2300" dirty="0">
                <a:latin typeface="Georgia" panose="02040502050405020303" pitchFamily="18" charset="0"/>
              </a:rPr>
              <a:t>, </a:t>
            </a:r>
            <a:r>
              <a:rPr lang="pt-BR" sz="2300" dirty="0" err="1">
                <a:latin typeface="Georgia" panose="02040502050405020303" pitchFamily="18" charset="0"/>
              </a:rPr>
              <a:t>and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were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not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ashamed</a:t>
            </a:r>
            <a:r>
              <a:rPr lang="pt-BR" sz="2400" dirty="0">
                <a:latin typeface="Georgia" panose="02040502050405020303" pitchFamily="18" charset="0"/>
              </a:rPr>
              <a:t>.” 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                                                                                                 </a:t>
            </a:r>
            <a:r>
              <a:rPr lang="pt-BR" sz="2300" dirty="0">
                <a:latin typeface="Georgia" panose="02040502050405020303" pitchFamily="18" charset="0"/>
              </a:rPr>
              <a:t>[2:23-25]</a:t>
            </a:r>
          </a:p>
        </p:txBody>
      </p:sp>
      <p:pic>
        <p:nvPicPr>
          <p:cNvPr id="10" name="Picture 4" descr="http://www.cultivarsalud.com/wp-content/uploads/2014/08/Hands_of_God_and_A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80831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lipse 21"/>
          <p:cNvSpPr/>
          <p:nvPr/>
        </p:nvSpPr>
        <p:spPr>
          <a:xfrm>
            <a:off x="107504" y="1714346"/>
            <a:ext cx="7344816" cy="5083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 para baixo 11"/>
          <p:cNvSpPr/>
          <p:nvPr/>
        </p:nvSpPr>
        <p:spPr>
          <a:xfrm>
            <a:off x="683568" y="2132344"/>
            <a:ext cx="443170" cy="79376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683568" y="3212976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err="1">
                <a:latin typeface="Georgia" panose="02040502050405020303" pitchFamily="18" charset="0"/>
              </a:rPr>
              <a:t>These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words</a:t>
            </a:r>
            <a:r>
              <a:rPr lang="pt-BR" sz="2200" dirty="0">
                <a:latin typeface="Georgia" panose="02040502050405020303" pitchFamily="18" charset="0"/>
              </a:rPr>
              <a:t> are </a:t>
            </a:r>
            <a:r>
              <a:rPr lang="pt-BR" sz="2200" dirty="0" err="1">
                <a:latin typeface="Georgia" panose="02040502050405020303" pitchFamily="18" charset="0"/>
              </a:rPr>
              <a:t>God’s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commentary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about</a:t>
            </a:r>
            <a:r>
              <a:rPr lang="pt-BR" sz="2200" dirty="0">
                <a:latin typeface="Georgia" panose="02040502050405020303" pitchFamily="18" charset="0"/>
              </a:rPr>
              <a:t> Adam </a:t>
            </a:r>
            <a:r>
              <a:rPr lang="pt-BR" sz="2200" dirty="0" err="1">
                <a:latin typeface="Georgia" panose="02040502050405020303" pitchFamily="18" charset="0"/>
              </a:rPr>
              <a:t>and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Eve’s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union</a:t>
            </a:r>
            <a:r>
              <a:rPr lang="pt-BR" sz="2200" dirty="0">
                <a:latin typeface="Georgia" panose="02040502050405020303" pitchFamily="18" charset="0"/>
              </a:rPr>
              <a:t>, </a:t>
            </a:r>
            <a:r>
              <a:rPr lang="pt-BR" sz="2200" dirty="0" err="1">
                <a:latin typeface="Georgia" panose="02040502050405020303" pitchFamily="18" charset="0"/>
              </a:rPr>
              <a:t>expressing</a:t>
            </a:r>
            <a:r>
              <a:rPr lang="pt-BR" sz="2200" dirty="0">
                <a:latin typeface="Georgia" panose="02040502050405020303" pitchFamily="18" charset="0"/>
              </a:rPr>
              <a:t> His </a:t>
            </a:r>
            <a:r>
              <a:rPr lang="pt-BR" sz="2200" dirty="0" err="1">
                <a:latin typeface="Georgia" panose="02040502050405020303" pitchFamily="18" charset="0"/>
              </a:rPr>
              <a:t>plan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that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b="1" dirty="0" err="1">
                <a:latin typeface="Georgia" panose="02040502050405020303" pitchFamily="18" charset="0"/>
              </a:rPr>
              <a:t>all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marriages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should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follow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this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example</a:t>
            </a:r>
            <a:r>
              <a:rPr lang="pt-BR" sz="2200" dirty="0">
                <a:latin typeface="Georgia" panose="02040502050405020303" pitchFamily="18" charset="0"/>
              </a:rPr>
              <a:t>: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827584" y="3933056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err="1">
                <a:latin typeface="Georgia" panose="02040502050405020303" pitchFamily="18" charset="0"/>
              </a:rPr>
              <a:t>Marriage</a:t>
            </a:r>
            <a:r>
              <a:rPr lang="pt-BR" sz="2000" dirty="0">
                <a:latin typeface="Georgia" panose="02040502050405020303" pitchFamily="18" charset="0"/>
              </a:rPr>
              <a:t> as </a:t>
            </a:r>
            <a:r>
              <a:rPr lang="pt-BR" sz="2000" dirty="0" err="1">
                <a:latin typeface="Georgia" panose="02040502050405020303" pitchFamily="18" charset="0"/>
              </a:rPr>
              <a:t>God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models</a:t>
            </a:r>
            <a:r>
              <a:rPr lang="pt-BR" sz="2000" dirty="0">
                <a:latin typeface="Georgia" panose="02040502050405020303" pitchFamily="18" charset="0"/>
              </a:rPr>
              <a:t> it in </a:t>
            </a:r>
            <a:r>
              <a:rPr lang="pt-BR" sz="2000" dirty="0" err="1">
                <a:latin typeface="Georgia" panose="02040502050405020303" pitchFamily="18" charset="0"/>
              </a:rPr>
              <a:t>this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example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follows</a:t>
            </a:r>
            <a:r>
              <a:rPr lang="pt-BR" sz="2000" dirty="0">
                <a:latin typeface="Georgia" panose="02040502050405020303" pitchFamily="18" charset="0"/>
              </a:rPr>
              <a:t> a </a:t>
            </a:r>
            <a:r>
              <a:rPr lang="pt-BR" sz="2000" dirty="0" err="1">
                <a:latin typeface="Georgia" panose="02040502050405020303" pitchFamily="18" charset="0"/>
              </a:rPr>
              <a:t>plan</a:t>
            </a:r>
            <a:r>
              <a:rPr lang="pt-BR" sz="2000" dirty="0">
                <a:latin typeface="Georgia" panose="02040502050405020303" pitchFamily="18" charset="0"/>
              </a:rPr>
              <a:t>: (1) </a:t>
            </a:r>
            <a:r>
              <a:rPr lang="pt-BR" sz="2000" dirty="0" err="1">
                <a:latin typeface="Georgia" panose="02040502050405020303" pitchFamily="18" charset="0"/>
              </a:rPr>
              <a:t>one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man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and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one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woman</a:t>
            </a:r>
            <a:r>
              <a:rPr lang="pt-BR" sz="2000" dirty="0">
                <a:latin typeface="Georgia" panose="02040502050405020303" pitchFamily="18" charset="0"/>
              </a:rPr>
              <a:t> [</a:t>
            </a:r>
            <a:r>
              <a:rPr lang="pt-BR" sz="2000" b="1" i="1" dirty="0" err="1">
                <a:latin typeface="Georgia" panose="02040502050405020303" pitchFamily="18" charset="0"/>
              </a:rPr>
              <a:t>any</a:t>
            </a:r>
            <a:r>
              <a:rPr lang="pt-BR" sz="2000" b="1" i="1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other</a:t>
            </a:r>
            <a:r>
              <a:rPr lang="pt-BR" sz="2000" b="1" i="1" dirty="0">
                <a:latin typeface="Georgia" panose="02040502050405020303" pitchFamily="18" charset="0"/>
              </a:rPr>
              <a:t> </a:t>
            </a:r>
            <a:r>
              <a:rPr lang="pt-BR" sz="2000" b="1" i="1" dirty="0" err="1">
                <a:latin typeface="Georgia" panose="02040502050405020303" pitchFamily="18" charset="0"/>
              </a:rPr>
              <a:t>combination</a:t>
            </a:r>
            <a:r>
              <a:rPr lang="pt-BR" sz="2000" b="1" i="1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is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illicit</a:t>
            </a:r>
            <a:r>
              <a:rPr lang="pt-BR" sz="2000" dirty="0">
                <a:latin typeface="Georgia" panose="02040502050405020303" pitchFamily="18" charset="0"/>
              </a:rPr>
              <a:t>]; (2) </a:t>
            </a:r>
            <a:r>
              <a:rPr lang="pt-BR" sz="2000" dirty="0" err="1">
                <a:latin typeface="Georgia" panose="02040502050405020303" pitchFamily="18" charset="0"/>
              </a:rPr>
              <a:t>leave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father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and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mother</a:t>
            </a:r>
            <a:r>
              <a:rPr lang="pt-BR" sz="2000" dirty="0">
                <a:latin typeface="Georgia" panose="02040502050405020303" pitchFamily="18" charset="0"/>
              </a:rPr>
              <a:t> [</a:t>
            </a:r>
            <a:r>
              <a:rPr lang="pt-BR" sz="2000" dirty="0" err="1">
                <a:latin typeface="Georgia" panose="02040502050405020303" pitchFamily="18" charset="0"/>
              </a:rPr>
              <a:t>forming</a:t>
            </a:r>
            <a:r>
              <a:rPr lang="pt-BR" sz="2000" dirty="0">
                <a:latin typeface="Georgia" panose="02040502050405020303" pitchFamily="18" charset="0"/>
              </a:rPr>
              <a:t> a new </a:t>
            </a:r>
            <a:r>
              <a:rPr lang="pt-BR" sz="2000" dirty="0" err="1">
                <a:latin typeface="Georgia" panose="02040502050405020303" pitchFamily="18" charset="0"/>
              </a:rPr>
              <a:t>family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relationship</a:t>
            </a:r>
            <a:r>
              <a:rPr lang="pt-BR" sz="2000" dirty="0">
                <a:latin typeface="Georgia" panose="02040502050405020303" pitchFamily="18" charset="0"/>
              </a:rPr>
              <a:t>]; </a:t>
            </a:r>
            <a:r>
              <a:rPr lang="pt-BR" sz="2000" dirty="0" err="1">
                <a:latin typeface="Georgia" panose="02040502050405020303" pitchFamily="18" charset="0"/>
              </a:rPr>
              <a:t>and</a:t>
            </a:r>
            <a:r>
              <a:rPr lang="pt-BR" sz="2000" dirty="0">
                <a:latin typeface="Georgia" panose="02040502050405020303" pitchFamily="18" charset="0"/>
              </a:rPr>
              <a:t> (3) </a:t>
            </a:r>
            <a:r>
              <a:rPr lang="pt-BR" sz="2000" dirty="0" err="1">
                <a:latin typeface="Georgia" panose="02040502050405020303" pitchFamily="18" charset="0"/>
              </a:rPr>
              <a:t>become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one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flesh</a:t>
            </a:r>
            <a:r>
              <a:rPr lang="pt-BR" sz="2000" dirty="0">
                <a:latin typeface="Georgia" panose="02040502050405020303" pitchFamily="18" charset="0"/>
              </a:rPr>
              <a:t> [</a:t>
            </a:r>
            <a:r>
              <a:rPr lang="pt-BR" sz="2000" dirty="0" err="1">
                <a:latin typeface="Georgia" panose="02040502050405020303" pitchFamily="18" charset="0"/>
              </a:rPr>
              <a:t>inseparable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except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by</a:t>
            </a:r>
            <a:r>
              <a:rPr lang="pt-BR" sz="2000" dirty="0">
                <a:latin typeface="Georgia" panose="02040502050405020303" pitchFamily="18" charset="0"/>
              </a:rPr>
              <a:t> </a:t>
            </a:r>
            <a:r>
              <a:rPr lang="pt-BR" sz="2000" dirty="0" err="1">
                <a:latin typeface="Georgia" panose="02040502050405020303" pitchFamily="18" charset="0"/>
              </a:rPr>
              <a:t>death</a:t>
            </a:r>
            <a:r>
              <a:rPr lang="pt-BR" sz="2000" dirty="0">
                <a:latin typeface="Georgia" panose="02040502050405020303" pitchFamily="18" charset="0"/>
              </a:rPr>
              <a:t>]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39552" y="2852936"/>
            <a:ext cx="84249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dirty="0">
                <a:latin typeface="Georgia" panose="02040502050405020303" pitchFamily="18" charset="0"/>
              </a:rPr>
              <a:t>Who </a:t>
            </a:r>
            <a:r>
              <a:rPr lang="pt-BR" sz="2300" dirty="0" err="1">
                <a:latin typeface="Georgia" panose="02040502050405020303" pitchFamily="18" charset="0"/>
              </a:rPr>
              <a:t>said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these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words</a:t>
            </a:r>
            <a:r>
              <a:rPr lang="en-US" sz="2300" dirty="0">
                <a:latin typeface="Georgia" panose="02040502050405020303" pitchFamily="18" charset="0"/>
              </a:rPr>
              <a:t>?</a:t>
            </a:r>
            <a:endParaRPr lang="pt-BR" sz="2300" i="1" dirty="0">
              <a:latin typeface="Georgia" panose="02040502050405020303" pitchFamily="18" charset="0"/>
            </a:endParaRPr>
          </a:p>
        </p:txBody>
      </p:sp>
      <p:sp>
        <p:nvSpPr>
          <p:cNvPr id="20" name="Estrela de 16 pontas 15"/>
          <p:cNvSpPr/>
          <p:nvPr/>
        </p:nvSpPr>
        <p:spPr>
          <a:xfrm rot="20910298">
            <a:off x="-1118854" y="2248181"/>
            <a:ext cx="5439704" cy="3415881"/>
          </a:xfrm>
          <a:prstGeom prst="star1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b="1" dirty="0">
              <a:solidFill>
                <a:schemeClr val="tx1"/>
              </a:solidFill>
            </a:endParaRPr>
          </a:p>
          <a:p>
            <a:pPr algn="ctr"/>
            <a:r>
              <a:rPr lang="pt-BR" sz="2000" b="1" dirty="0" err="1">
                <a:solidFill>
                  <a:schemeClr val="tx1"/>
                </a:solidFill>
              </a:rPr>
              <a:t>This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plan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estabished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by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God</a:t>
            </a:r>
            <a:r>
              <a:rPr lang="pt-BR" sz="2000" b="1" dirty="0">
                <a:solidFill>
                  <a:schemeClr val="tx1"/>
                </a:solidFill>
              </a:rPr>
              <a:t> in Genesis 2 </a:t>
            </a:r>
            <a:r>
              <a:rPr lang="pt-BR" sz="2000" b="1" dirty="0" err="1">
                <a:solidFill>
                  <a:schemeClr val="tx1"/>
                </a:solidFill>
              </a:rPr>
              <a:t>is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cited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by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Him</a:t>
            </a:r>
            <a:r>
              <a:rPr lang="pt-BR" sz="2000" b="1" dirty="0">
                <a:solidFill>
                  <a:schemeClr val="tx1"/>
                </a:solidFill>
              </a:rPr>
              <a:t> in </a:t>
            </a:r>
            <a:r>
              <a:rPr lang="pt-BR" sz="2000" b="1" dirty="0" err="1">
                <a:solidFill>
                  <a:schemeClr val="tx1"/>
                </a:solidFill>
              </a:rPr>
              <a:t>the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whole</a:t>
            </a:r>
            <a:r>
              <a:rPr lang="pt-BR" sz="2000" b="1" dirty="0">
                <a:solidFill>
                  <a:schemeClr val="tx1"/>
                </a:solidFill>
              </a:rPr>
              <a:t> </a:t>
            </a:r>
            <a:r>
              <a:rPr lang="pt-BR" sz="2000" b="1" dirty="0" err="1">
                <a:solidFill>
                  <a:schemeClr val="tx1"/>
                </a:solidFill>
              </a:rPr>
              <a:t>Bible</a:t>
            </a:r>
            <a:r>
              <a:rPr lang="pt-BR" sz="2000" b="1" dirty="0">
                <a:solidFill>
                  <a:schemeClr val="tx1"/>
                </a:solidFill>
              </a:rPr>
              <a:t> as </a:t>
            </a:r>
            <a:r>
              <a:rPr lang="pt-BR" sz="2000" b="1" i="1" dirty="0" err="1">
                <a:solidFill>
                  <a:schemeClr val="tx1"/>
                </a:solidFill>
              </a:rPr>
              <a:t>marriage</a:t>
            </a:r>
            <a:r>
              <a:rPr lang="pt-BR" sz="2000" b="1" i="1" dirty="0">
                <a:solidFill>
                  <a:schemeClr val="tx1"/>
                </a:solidFill>
              </a:rPr>
              <a:t> </a:t>
            </a:r>
            <a:r>
              <a:rPr lang="pt-BR" sz="2000" b="1" i="1" dirty="0" err="1">
                <a:solidFill>
                  <a:schemeClr val="tx1"/>
                </a:solidFill>
              </a:rPr>
              <a:t>law</a:t>
            </a:r>
            <a:endParaRPr lang="pt-BR" sz="2000" b="1" i="1" dirty="0">
              <a:solidFill>
                <a:schemeClr val="tx1"/>
              </a:solidFill>
            </a:endParaRPr>
          </a:p>
          <a:p>
            <a:pPr algn="ctr"/>
            <a:r>
              <a:rPr lang="pt-BR" sz="2000" b="1" dirty="0">
                <a:solidFill>
                  <a:schemeClr val="tx1"/>
                </a:solidFill>
              </a:rPr>
              <a:t>[Mal 2:13-16; </a:t>
            </a:r>
            <a:r>
              <a:rPr lang="pt-BR" sz="2000" b="1" dirty="0" err="1">
                <a:solidFill>
                  <a:schemeClr val="tx1"/>
                </a:solidFill>
              </a:rPr>
              <a:t>Mt</a:t>
            </a:r>
            <a:r>
              <a:rPr lang="pt-BR" sz="2000" b="1" dirty="0">
                <a:solidFill>
                  <a:schemeClr val="tx1"/>
                </a:solidFill>
              </a:rPr>
              <a:t> 19:4-6; </a:t>
            </a:r>
            <a:r>
              <a:rPr lang="pt-BR" sz="2000" b="1" dirty="0" err="1">
                <a:solidFill>
                  <a:schemeClr val="tx1"/>
                </a:solidFill>
              </a:rPr>
              <a:t>Mk</a:t>
            </a:r>
            <a:r>
              <a:rPr lang="pt-BR" sz="2000" b="1" dirty="0">
                <a:solidFill>
                  <a:schemeClr val="tx1"/>
                </a:solidFill>
              </a:rPr>
              <a:t> 10:6-9; </a:t>
            </a:r>
            <a:r>
              <a:rPr lang="pt-BR" sz="2000" b="1" dirty="0" err="1">
                <a:solidFill>
                  <a:schemeClr val="tx1"/>
                </a:solidFill>
              </a:rPr>
              <a:t>Eph</a:t>
            </a:r>
            <a:r>
              <a:rPr lang="pt-BR" sz="2000" b="1" dirty="0">
                <a:solidFill>
                  <a:schemeClr val="tx1"/>
                </a:solidFill>
              </a:rPr>
              <a:t> 5:30-32;</a:t>
            </a:r>
          </a:p>
          <a:p>
            <a:pPr algn="ctr"/>
            <a:r>
              <a:rPr lang="pt-BR" sz="2000" b="1" dirty="0">
                <a:solidFill>
                  <a:schemeClr val="tx1"/>
                </a:solidFill>
              </a:rPr>
              <a:t>1 Cor 6:16-18; </a:t>
            </a:r>
            <a:r>
              <a:rPr lang="pt-BR" sz="2000" b="1" dirty="0" err="1">
                <a:solidFill>
                  <a:schemeClr val="tx1"/>
                </a:solidFill>
              </a:rPr>
              <a:t>etc</a:t>
            </a:r>
            <a:r>
              <a:rPr lang="pt-BR" sz="2000" b="1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5A10AB-58DA-42C2-A505-5540BB342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3144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469031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Genesis 2: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“The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Nature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Man”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2:21-25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179512" y="548680"/>
            <a:ext cx="885698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Georgia" panose="02040502050405020303" pitchFamily="18" charset="0"/>
              </a:rPr>
              <a:t>“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Adam </a:t>
            </a:r>
            <a:r>
              <a:rPr lang="pt-BR" sz="2400" dirty="0" err="1">
                <a:latin typeface="Georgia" panose="02040502050405020303" pitchFamily="18" charset="0"/>
              </a:rPr>
              <a:t>said</a:t>
            </a:r>
            <a:r>
              <a:rPr lang="pt-BR" sz="2400" dirty="0">
                <a:latin typeface="Georgia" panose="02040502050405020303" pitchFamily="18" charset="0"/>
              </a:rPr>
              <a:t>: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  ‘</a:t>
            </a:r>
            <a:r>
              <a:rPr lang="pt-BR" sz="2400" dirty="0" err="1">
                <a:latin typeface="Georgia" panose="02040502050405020303" pitchFamily="18" charset="0"/>
              </a:rPr>
              <a:t>This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now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bone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bones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flesh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flesh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she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shall</a:t>
            </a:r>
            <a:r>
              <a:rPr lang="pt-BR" sz="2400" dirty="0">
                <a:latin typeface="Georgia" panose="02040502050405020303" pitchFamily="18" charset="0"/>
              </a:rPr>
              <a:t>  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    </a:t>
            </a:r>
            <a:r>
              <a:rPr lang="pt-BR" sz="2400" dirty="0" err="1">
                <a:latin typeface="Georgia" panose="02040502050405020303" pitchFamily="18" charset="0"/>
              </a:rPr>
              <a:t>be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called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woman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because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was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taken</a:t>
            </a:r>
            <a:r>
              <a:rPr lang="pt-BR" sz="2400" dirty="0">
                <a:latin typeface="Georgia" panose="02040502050405020303" pitchFamily="18" charset="0"/>
              </a:rPr>
              <a:t> out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man.’</a:t>
            </a:r>
          </a:p>
          <a:p>
            <a:endParaRPr lang="pt-BR" sz="600" dirty="0">
              <a:latin typeface="Georgia" panose="02040502050405020303" pitchFamily="18" charset="0"/>
            </a:endParaRP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Therefore</a:t>
            </a:r>
            <a:r>
              <a:rPr lang="pt-BR" sz="2400" dirty="0">
                <a:latin typeface="Georgia" panose="02040502050405020303" pitchFamily="18" charset="0"/>
              </a:rPr>
              <a:t> a </a:t>
            </a:r>
            <a:r>
              <a:rPr lang="pt-BR" sz="2400" dirty="0" err="1">
                <a:latin typeface="Georgia" panose="02040502050405020303" pitchFamily="18" charset="0"/>
              </a:rPr>
              <a:t>man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shall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leave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father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mother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be</a:t>
            </a:r>
            <a:r>
              <a:rPr lang="pt-BR" sz="2400" dirty="0">
                <a:latin typeface="Georgia" panose="02040502050405020303" pitchFamily="18" charset="0"/>
              </a:rPr>
              <a:t>  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joined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wife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shall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become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one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flesh</a:t>
            </a:r>
            <a:r>
              <a:rPr lang="pt-BR" sz="2400" dirty="0">
                <a:latin typeface="Georgia" panose="02040502050405020303" pitchFamily="18" charset="0"/>
              </a:rPr>
              <a:t>.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they</a:t>
            </a:r>
            <a:r>
              <a:rPr lang="pt-BR" sz="2400" dirty="0">
                <a:latin typeface="Georgia" panose="02040502050405020303" pitchFamily="18" charset="0"/>
              </a:rPr>
              <a:t> 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were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both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naked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300" dirty="0" err="1">
                <a:latin typeface="Georgia" panose="02040502050405020303" pitchFamily="18" charset="0"/>
              </a:rPr>
              <a:t>the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man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and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his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wife</a:t>
            </a:r>
            <a:r>
              <a:rPr lang="pt-BR" sz="2300" dirty="0">
                <a:latin typeface="Georgia" panose="02040502050405020303" pitchFamily="18" charset="0"/>
              </a:rPr>
              <a:t>, </a:t>
            </a:r>
            <a:r>
              <a:rPr lang="pt-BR" sz="2300" dirty="0" err="1">
                <a:latin typeface="Georgia" panose="02040502050405020303" pitchFamily="18" charset="0"/>
              </a:rPr>
              <a:t>and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were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not</a:t>
            </a:r>
            <a:r>
              <a:rPr lang="pt-BR" sz="2300" dirty="0">
                <a:latin typeface="Georgia" panose="02040502050405020303" pitchFamily="18" charset="0"/>
              </a:rPr>
              <a:t> </a:t>
            </a:r>
            <a:r>
              <a:rPr lang="pt-BR" sz="2300" dirty="0" err="1">
                <a:latin typeface="Georgia" panose="02040502050405020303" pitchFamily="18" charset="0"/>
              </a:rPr>
              <a:t>ashamed</a:t>
            </a:r>
            <a:r>
              <a:rPr lang="pt-BR" sz="2400" dirty="0">
                <a:latin typeface="Georgia" panose="02040502050405020303" pitchFamily="18" charset="0"/>
              </a:rPr>
              <a:t>.” 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                                                                                                 </a:t>
            </a:r>
            <a:r>
              <a:rPr lang="pt-BR" sz="2300" dirty="0">
                <a:latin typeface="Georgia" panose="02040502050405020303" pitchFamily="18" charset="0"/>
              </a:rPr>
              <a:t>[2:23-25]</a:t>
            </a:r>
          </a:p>
        </p:txBody>
      </p:sp>
      <p:pic>
        <p:nvPicPr>
          <p:cNvPr id="10" name="Picture 4" descr="http://www.cultivarsalud.com/wp-content/uploads/2014/08/Hands_of_God_and_A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80831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lipse 13"/>
          <p:cNvSpPr/>
          <p:nvPr/>
        </p:nvSpPr>
        <p:spPr>
          <a:xfrm>
            <a:off x="3131840" y="2056529"/>
            <a:ext cx="4176464" cy="5083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539552" y="2924944"/>
            <a:ext cx="6624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latin typeface="Georgia" panose="02040502050405020303" pitchFamily="18" charset="0"/>
              </a:rPr>
              <a:t>“</a:t>
            </a:r>
            <a:r>
              <a:rPr lang="pt-BR" sz="2200" dirty="0" err="1">
                <a:latin typeface="Georgia" panose="02040502050405020303" pitchFamily="18" charset="0"/>
              </a:rPr>
              <a:t>one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flesh</a:t>
            </a:r>
            <a:r>
              <a:rPr lang="pt-BR" sz="2200" dirty="0">
                <a:latin typeface="Georgia" panose="02040502050405020303" pitchFamily="18" charset="0"/>
              </a:rPr>
              <a:t>” </a:t>
            </a:r>
            <a:r>
              <a:rPr lang="pt-BR" sz="2200" dirty="0" err="1">
                <a:latin typeface="Georgia" panose="02040502050405020303" pitchFamily="18" charset="0"/>
              </a:rPr>
              <a:t>describes</a:t>
            </a:r>
            <a:r>
              <a:rPr lang="pt-BR" sz="2200" dirty="0">
                <a:latin typeface="Georgia" panose="02040502050405020303" pitchFamily="18" charset="0"/>
              </a:rPr>
              <a:t> a </a:t>
            </a:r>
            <a:r>
              <a:rPr lang="pt-BR" sz="2200" dirty="0" err="1">
                <a:latin typeface="Georgia" panose="02040502050405020303" pitchFamily="18" charset="0"/>
              </a:rPr>
              <a:t>perfect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union</a:t>
            </a:r>
            <a:r>
              <a:rPr lang="pt-BR" sz="2200" dirty="0">
                <a:latin typeface="Georgia" panose="02040502050405020303" pitchFamily="18" charset="0"/>
              </a:rPr>
              <a:t> – no </a:t>
            </a:r>
            <a:r>
              <a:rPr lang="pt-BR" sz="2200" dirty="0" err="1">
                <a:latin typeface="Georgia" panose="02040502050405020303" pitchFamily="18" charset="0"/>
              </a:rPr>
              <a:t>doubt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woman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is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exactly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what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man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needed</a:t>
            </a:r>
            <a:r>
              <a:rPr lang="pt-BR" sz="2200" dirty="0">
                <a:latin typeface="Georgia" panose="02040502050405020303" pitchFamily="18" charset="0"/>
              </a:rPr>
              <a:t>!</a:t>
            </a:r>
            <a:endParaRPr lang="pt-BR" sz="2200" i="1" dirty="0">
              <a:latin typeface="Georgia" panose="02040502050405020303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83568" y="3622377"/>
            <a:ext cx="835292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100" dirty="0" err="1">
                <a:latin typeface="Georgia" panose="02040502050405020303" pitchFamily="18" charset="0"/>
              </a:rPr>
              <a:t>There</a:t>
            </a:r>
            <a:r>
              <a:rPr lang="pt-BR" sz="2100" dirty="0">
                <a:latin typeface="Georgia" panose="02040502050405020303" pitchFamily="18" charset="0"/>
              </a:rPr>
              <a:t> are </a:t>
            </a:r>
            <a:r>
              <a:rPr lang="pt-BR" sz="2100" dirty="0" err="1">
                <a:latin typeface="Georgia" panose="02040502050405020303" pitchFamily="18" charset="0"/>
              </a:rPr>
              <a:t>two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inherent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aspects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to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this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union</a:t>
            </a:r>
            <a:r>
              <a:rPr lang="pt-BR" sz="2100" dirty="0">
                <a:latin typeface="Georgia" panose="02040502050405020303" pitchFamily="18" charset="0"/>
              </a:rPr>
              <a:t>: (1) </a:t>
            </a:r>
            <a:r>
              <a:rPr lang="pt-BR" sz="2100" dirty="0" err="1">
                <a:latin typeface="Georgia" panose="02040502050405020303" pitchFamily="18" charset="0"/>
              </a:rPr>
              <a:t>unity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of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purpose</a:t>
            </a:r>
            <a:r>
              <a:rPr lang="pt-BR" sz="2100" dirty="0">
                <a:latin typeface="Georgia" panose="02040502050405020303" pitchFamily="18" charset="0"/>
              </a:rPr>
              <a:t>, </a:t>
            </a:r>
            <a:r>
              <a:rPr lang="pt-BR" sz="2100" dirty="0" err="1">
                <a:latin typeface="Georgia" panose="02040502050405020303" pitchFamily="18" charset="0"/>
              </a:rPr>
              <a:t>which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is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the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goal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of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every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good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relationship</a:t>
            </a:r>
            <a:r>
              <a:rPr lang="pt-BR" sz="2100" dirty="0">
                <a:latin typeface="Georgia" panose="02040502050405020303" pitchFamily="18" charset="0"/>
              </a:rPr>
              <a:t>, </a:t>
            </a:r>
            <a:r>
              <a:rPr lang="pt-BR" sz="2100" dirty="0" err="1">
                <a:latin typeface="Georgia" panose="02040502050405020303" pitchFamily="18" charset="0"/>
              </a:rPr>
              <a:t>and</a:t>
            </a:r>
            <a:r>
              <a:rPr lang="pt-BR" sz="2100" dirty="0">
                <a:latin typeface="Georgia" panose="02040502050405020303" pitchFamily="18" charset="0"/>
              </a:rPr>
              <a:t> (2) </a:t>
            </a:r>
            <a:r>
              <a:rPr lang="pt-BR" sz="2100" dirty="0" err="1">
                <a:latin typeface="Georgia" panose="02040502050405020303" pitchFamily="18" charset="0"/>
              </a:rPr>
              <a:t>physical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union</a:t>
            </a:r>
            <a:r>
              <a:rPr lang="pt-BR" sz="2100" dirty="0">
                <a:latin typeface="Georgia" panose="02040502050405020303" pitchFamily="18" charset="0"/>
              </a:rPr>
              <a:t>, </a:t>
            </a:r>
            <a:r>
              <a:rPr lang="pt-BR" sz="2100" dirty="0" err="1">
                <a:latin typeface="Georgia" panose="02040502050405020303" pitchFamily="18" charset="0"/>
              </a:rPr>
              <a:t>which</a:t>
            </a:r>
            <a:r>
              <a:rPr lang="pt-BR" sz="2100" dirty="0">
                <a:latin typeface="Georgia" panose="02040502050405020303" pitchFamily="18" charset="0"/>
              </a:rPr>
              <a:t> in </a:t>
            </a:r>
            <a:r>
              <a:rPr lang="pt-BR" sz="2100" dirty="0" err="1">
                <a:latin typeface="Georgia" panose="02040502050405020303" pitchFamily="18" charset="0"/>
              </a:rPr>
              <a:t>the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context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of</a:t>
            </a:r>
            <a:r>
              <a:rPr lang="pt-BR" sz="2100" dirty="0">
                <a:latin typeface="Georgia" panose="02040502050405020303" pitchFamily="18" charset="0"/>
              </a:rPr>
              <a:t> a </a:t>
            </a:r>
            <a:r>
              <a:rPr lang="pt-BR" sz="2100" dirty="0" err="1">
                <a:latin typeface="Georgia" panose="02040502050405020303" pitchFamily="18" charset="0"/>
              </a:rPr>
              <a:t>sinless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paradise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has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not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even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the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slightest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hint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of</a:t>
            </a:r>
            <a:r>
              <a:rPr lang="pt-BR" sz="2100" dirty="0">
                <a:latin typeface="Georgia" panose="02040502050405020303" pitchFamily="18" charset="0"/>
              </a:rPr>
              <a:t> </a:t>
            </a:r>
            <a:r>
              <a:rPr lang="pt-BR" sz="2100" dirty="0" err="1">
                <a:latin typeface="Georgia" panose="02040502050405020303" pitchFamily="18" charset="0"/>
              </a:rPr>
              <a:t>shame</a:t>
            </a:r>
            <a:r>
              <a:rPr lang="pt-BR" sz="2100" dirty="0">
                <a:latin typeface="Georgia" panose="02040502050405020303" pitchFamily="18" charset="0"/>
              </a:rPr>
              <a:t>. Shame at their nakedness and divisive strife are the first visible signs of sin in Genesis 3...</a:t>
            </a:r>
          </a:p>
        </p:txBody>
      </p:sp>
      <p:sp>
        <p:nvSpPr>
          <p:cNvPr id="21" name="Seta para baixo 11"/>
          <p:cNvSpPr/>
          <p:nvPr/>
        </p:nvSpPr>
        <p:spPr>
          <a:xfrm rot="3690327">
            <a:off x="2428901" y="1969896"/>
            <a:ext cx="443170" cy="137160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Elipse 22"/>
          <p:cNvSpPr/>
          <p:nvPr/>
        </p:nvSpPr>
        <p:spPr>
          <a:xfrm>
            <a:off x="251520" y="2492896"/>
            <a:ext cx="8496944" cy="4888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E413B8-4DD6-4D36-AD27-0FA43B66D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24463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21" grpId="0" animBg="1"/>
      <p:bldP spid="2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/>
        </p:nvCxnSpPr>
        <p:spPr>
          <a:xfrm>
            <a:off x="107504" y="404664"/>
            <a:ext cx="885698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e 4"/>
          <p:cNvSpPr/>
          <p:nvPr/>
        </p:nvSpPr>
        <p:spPr>
          <a:xfrm>
            <a:off x="611560" y="44624"/>
            <a:ext cx="7920880" cy="7200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150" b="1" dirty="0">
                <a:solidFill>
                  <a:schemeClr val="tx2">
                    <a:lumMod val="50000"/>
                  </a:schemeClr>
                </a:solidFill>
              </a:rPr>
              <a:t>Marriage: Christ and the Church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04056" y="3555013"/>
            <a:ext cx="8316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FF00"/>
                </a:solidFill>
                <a:latin typeface="Georgia" panose="02040502050405020303" pitchFamily="18" charset="0"/>
              </a:rPr>
              <a:t>Marriage, in its purity and at its best, is a reflection of the loving desire God has to be united with us...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11560" y="1127646"/>
            <a:ext cx="7920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FFFF00"/>
                </a:solidFill>
                <a:latin typeface="Georgia" panose="02040502050405020303" pitchFamily="18" charset="0"/>
              </a:rPr>
              <a:t>The </a:t>
            </a:r>
            <a:r>
              <a:rPr lang="pt-BR" sz="3200" b="1" i="1" u="sng" dirty="0">
                <a:solidFill>
                  <a:srgbClr val="FFFF00"/>
                </a:solidFill>
                <a:latin typeface="Georgia" panose="02040502050405020303" pitchFamily="18" charset="0"/>
              </a:rPr>
              <a:t>real</a:t>
            </a:r>
            <a:r>
              <a:rPr lang="pt-BR" sz="3200" b="1" dirty="0">
                <a:solidFill>
                  <a:srgbClr val="FFFF00"/>
                </a:solidFill>
                <a:latin typeface="Georgia" panose="02040502050405020303" pitchFamily="18" charset="0"/>
              </a:rPr>
              <a:t> reason behind God’s plan for marriage...</a:t>
            </a:r>
          </a:p>
          <a:p>
            <a:endParaRPr lang="pt-BR" sz="3200" b="1" dirty="0">
              <a:solidFill>
                <a:srgbClr val="FFFF00"/>
              </a:solidFill>
              <a:latin typeface="Georgia" panose="02040502050405020303" pitchFamily="18" charset="0"/>
            </a:endParaRPr>
          </a:p>
          <a:p>
            <a:r>
              <a:rPr lang="pt-BR" sz="3200" b="1" dirty="0">
                <a:solidFill>
                  <a:srgbClr val="FFFF00"/>
                </a:solidFill>
                <a:latin typeface="Georgia" panose="02040502050405020303" pitchFamily="18" charset="0"/>
              </a:rPr>
              <a:t>                   Ephesians 5:28-32</a:t>
            </a:r>
          </a:p>
        </p:txBody>
      </p:sp>
      <p:sp>
        <p:nvSpPr>
          <p:cNvPr id="17" name="CaixaDeTexto 7">
            <a:extLst>
              <a:ext uri="{FF2B5EF4-FFF2-40B4-BE49-F238E27FC236}">
                <a16:creationId xmlns:a16="http://schemas.microsoft.com/office/drawing/2014/main" id="{14CD6DC0-6C63-4D2C-A89E-3D98298E626C}"/>
              </a:ext>
            </a:extLst>
          </p:cNvPr>
          <p:cNvSpPr txBox="1"/>
          <p:nvPr/>
        </p:nvSpPr>
        <p:spPr>
          <a:xfrm>
            <a:off x="0" y="477914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rgbClr val="FFFF00"/>
                </a:solidFill>
                <a:latin typeface="Georgia" panose="02040502050405020303" pitchFamily="18" charset="0"/>
              </a:rPr>
              <a:t>Are </a:t>
            </a:r>
            <a:r>
              <a:rPr lang="pt-BR" sz="3600" b="1" i="1" u="sng" dirty="0">
                <a:solidFill>
                  <a:srgbClr val="FFFF00"/>
                </a:solidFill>
                <a:latin typeface="Georgia" panose="02040502050405020303" pitchFamily="18" charset="0"/>
              </a:rPr>
              <a:t>YOU</a:t>
            </a:r>
            <a:r>
              <a:rPr lang="pt-BR" sz="3600" dirty="0">
                <a:solidFill>
                  <a:srgbClr val="FFFF00"/>
                </a:solidFill>
                <a:latin typeface="Georgia" panose="02040502050405020303" pitchFamily="18" charset="0"/>
              </a:rPr>
              <a:t> united with God in Christ?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9815E6-FF39-4DB6-8F51-1D0E5AD03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23510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469031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Genesis 2: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“The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Nature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Man”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2:1-3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51520" y="548680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Georgia" panose="02040502050405020303" pitchFamily="18" charset="0"/>
              </a:rPr>
              <a:t>“</a:t>
            </a:r>
            <a:r>
              <a:rPr lang="pt-BR" sz="2400" dirty="0" err="1">
                <a:latin typeface="Georgia" panose="02040502050405020303" pitchFamily="18" charset="0"/>
              </a:rPr>
              <a:t>Thus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heavens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earth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host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them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were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finished</a:t>
            </a:r>
            <a:r>
              <a:rPr lang="pt-BR" sz="2400" dirty="0">
                <a:latin typeface="Georgia" panose="02040502050405020303" pitchFamily="18" charset="0"/>
              </a:rPr>
              <a:t>.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seventh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day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ended</a:t>
            </a:r>
            <a:r>
              <a:rPr lang="pt-BR" sz="2400" dirty="0">
                <a:latin typeface="Georgia" panose="02040502050405020303" pitchFamily="18" charset="0"/>
              </a:rPr>
              <a:t> His </a:t>
            </a:r>
            <a:r>
              <a:rPr lang="pt-BR" sz="2400" dirty="0" err="1">
                <a:latin typeface="Georgia" panose="02040502050405020303" pitchFamily="18" charset="0"/>
              </a:rPr>
              <a:t>work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which</a:t>
            </a:r>
            <a:r>
              <a:rPr lang="pt-BR" sz="2400" dirty="0">
                <a:latin typeface="Georgia" panose="02040502050405020303" pitchFamily="18" charset="0"/>
              </a:rPr>
              <a:t> He </a:t>
            </a:r>
            <a:r>
              <a:rPr lang="pt-BR" sz="2400" dirty="0" err="1">
                <a:latin typeface="Georgia" panose="02040502050405020303" pitchFamily="18" charset="0"/>
              </a:rPr>
              <a:t>had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done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He </a:t>
            </a:r>
            <a:r>
              <a:rPr lang="pt-BR" sz="2400" dirty="0" err="1">
                <a:latin typeface="Georgia" panose="02040502050405020303" pitchFamily="18" charset="0"/>
              </a:rPr>
              <a:t>rested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seventh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day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from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all</a:t>
            </a:r>
            <a:r>
              <a:rPr lang="pt-BR" sz="2400" dirty="0">
                <a:latin typeface="Georgia" panose="02040502050405020303" pitchFamily="18" charset="0"/>
              </a:rPr>
              <a:t> His </a:t>
            </a:r>
            <a:r>
              <a:rPr lang="pt-BR" sz="2400" dirty="0" err="1">
                <a:latin typeface="Georgia" panose="02040502050405020303" pitchFamily="18" charset="0"/>
              </a:rPr>
              <a:t>work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which</a:t>
            </a:r>
            <a:r>
              <a:rPr lang="pt-BR" sz="2400" dirty="0">
                <a:latin typeface="Georgia" panose="02040502050405020303" pitchFamily="18" charset="0"/>
              </a:rPr>
              <a:t> He </a:t>
            </a:r>
            <a:r>
              <a:rPr lang="pt-BR" sz="2400" dirty="0" err="1">
                <a:latin typeface="Georgia" panose="02040502050405020303" pitchFamily="18" charset="0"/>
              </a:rPr>
              <a:t>had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done</a:t>
            </a:r>
            <a:r>
              <a:rPr lang="pt-BR" sz="2400" dirty="0">
                <a:latin typeface="Georgia" panose="02040502050405020303" pitchFamily="18" charset="0"/>
              </a:rPr>
              <a:t>. </a:t>
            </a:r>
            <a:r>
              <a:rPr lang="pt-BR" sz="2400" dirty="0" err="1">
                <a:latin typeface="Georgia" panose="02040502050405020303" pitchFamily="18" charset="0"/>
              </a:rPr>
              <a:t>Then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blessed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seventh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day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sanctified</a:t>
            </a:r>
            <a:r>
              <a:rPr lang="pt-BR" sz="2400" dirty="0">
                <a:latin typeface="Georgia" panose="02040502050405020303" pitchFamily="18" charset="0"/>
              </a:rPr>
              <a:t> it, </a:t>
            </a:r>
            <a:r>
              <a:rPr lang="pt-BR" sz="2400" dirty="0" err="1">
                <a:latin typeface="Georgia" panose="02040502050405020303" pitchFamily="18" charset="0"/>
              </a:rPr>
              <a:t>because</a:t>
            </a:r>
            <a:r>
              <a:rPr lang="pt-BR" sz="2400" dirty="0">
                <a:latin typeface="Georgia" panose="02040502050405020303" pitchFamily="18" charset="0"/>
              </a:rPr>
              <a:t> in it He </a:t>
            </a:r>
            <a:r>
              <a:rPr lang="pt-BR" sz="2400" dirty="0" err="1">
                <a:latin typeface="Georgia" panose="02040502050405020303" pitchFamily="18" charset="0"/>
              </a:rPr>
              <a:t>rested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from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all</a:t>
            </a:r>
            <a:r>
              <a:rPr lang="pt-BR" sz="2400" dirty="0">
                <a:latin typeface="Georgia" panose="02040502050405020303" pitchFamily="18" charset="0"/>
              </a:rPr>
              <a:t> His </a:t>
            </a:r>
            <a:r>
              <a:rPr lang="pt-BR" sz="2400" dirty="0" err="1">
                <a:latin typeface="Georgia" panose="02040502050405020303" pitchFamily="18" charset="0"/>
              </a:rPr>
              <a:t>work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which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had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created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made</a:t>
            </a:r>
            <a:r>
              <a:rPr lang="pt-BR" sz="2400" dirty="0">
                <a:latin typeface="Georgia" panose="02040502050405020303" pitchFamily="18" charset="0"/>
              </a:rPr>
              <a:t>.”</a:t>
            </a:r>
          </a:p>
        </p:txBody>
      </p:sp>
      <p:pic>
        <p:nvPicPr>
          <p:cNvPr id="10" name="Picture 4" descr="http://www.cultivarsalud.com/wp-content/uploads/2014/08/Hands_of_God_and_A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80831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ipse 14"/>
          <p:cNvSpPr/>
          <p:nvPr/>
        </p:nvSpPr>
        <p:spPr>
          <a:xfrm>
            <a:off x="3563888" y="1598597"/>
            <a:ext cx="4968552" cy="5342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827584" y="2042770"/>
            <a:ext cx="1800200" cy="4501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1403648" y="3975447"/>
            <a:ext cx="774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latin typeface="Georgia" panose="02040502050405020303" pitchFamily="18" charset="0"/>
              </a:rPr>
              <a:t>What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latin typeface="Georgia" panose="02040502050405020303" pitchFamily="18" charset="0"/>
              </a:rPr>
              <a:t>instruction</a:t>
            </a:r>
            <a:r>
              <a:rPr lang="pt-BR" sz="2400" dirty="0">
                <a:latin typeface="Georgia" panose="02040502050405020303" pitchFamily="18" charset="0"/>
              </a:rPr>
              <a:t> does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give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concerning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day</a:t>
            </a:r>
            <a:r>
              <a:rPr lang="en-US" sz="2400" dirty="0">
                <a:latin typeface="Georgia" panose="02040502050405020303" pitchFamily="18" charset="0"/>
              </a:rPr>
              <a:t>?</a:t>
            </a:r>
            <a:endParaRPr lang="pt-BR" sz="2400" dirty="0">
              <a:latin typeface="Georgia" panose="02040502050405020303" pitchFamily="18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1656184" y="4407495"/>
            <a:ext cx="7487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err="1">
                <a:latin typeface="Georgia" panose="02040502050405020303" pitchFamily="18" charset="0"/>
              </a:rPr>
              <a:t>God’s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b="1" i="1" dirty="0" err="1">
                <a:latin typeface="Georgia" panose="02040502050405020303" pitchFamily="18" charset="0"/>
              </a:rPr>
              <a:t>instructions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about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this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day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would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be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given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only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centuries</a:t>
            </a:r>
            <a:r>
              <a:rPr lang="pt-BR" sz="2200" dirty="0">
                <a:latin typeface="Georgia" panose="02040502050405020303" pitchFamily="18" charset="0"/>
              </a:rPr>
              <a:t> later, </a:t>
            </a:r>
            <a:r>
              <a:rPr lang="pt-BR" sz="2200" dirty="0" err="1">
                <a:latin typeface="Georgia" panose="02040502050405020303" pitchFamily="18" charset="0"/>
              </a:rPr>
              <a:t>to</a:t>
            </a:r>
            <a:r>
              <a:rPr lang="pt-BR" sz="2200" dirty="0">
                <a:latin typeface="Georgia" panose="02040502050405020303" pitchFamily="18" charset="0"/>
              </a:rPr>
              <a:t> Israel in </a:t>
            </a:r>
            <a:r>
              <a:rPr lang="pt-BR" sz="2200" dirty="0" err="1">
                <a:latin typeface="Georgia" panose="02040502050405020303" pitchFamily="18" charset="0"/>
              </a:rPr>
              <a:t>the</a:t>
            </a:r>
            <a:r>
              <a:rPr lang="pt-BR" sz="2200" dirty="0">
                <a:latin typeface="Georgia" panose="02040502050405020303" pitchFamily="18" charset="0"/>
              </a:rPr>
              <a:t> </a:t>
            </a:r>
            <a:r>
              <a:rPr lang="pt-BR" sz="2200" dirty="0" err="1">
                <a:latin typeface="Georgia" panose="02040502050405020303" pitchFamily="18" charset="0"/>
              </a:rPr>
              <a:t>desert</a:t>
            </a:r>
            <a:r>
              <a:rPr lang="en-US" sz="2200" dirty="0">
                <a:latin typeface="Georgia" panose="02040502050405020303" pitchFamily="18" charset="0"/>
              </a:rPr>
              <a:t>! [Dt 5:12-15; </a:t>
            </a:r>
            <a:r>
              <a:rPr lang="en-US" sz="2200" i="1" dirty="0">
                <a:latin typeface="Georgia" panose="02040502050405020303" pitchFamily="18" charset="0"/>
              </a:rPr>
              <a:t>Ex 20</a:t>
            </a:r>
            <a:r>
              <a:rPr lang="en-US" sz="2200" dirty="0">
                <a:latin typeface="Georgia" panose="02040502050405020303" pitchFamily="18" charset="0"/>
              </a:rPr>
              <a:t>]</a:t>
            </a:r>
            <a:endParaRPr lang="pt-BR" sz="2200" dirty="0">
              <a:latin typeface="Georgia" panose="02040502050405020303" pitchFamily="18" charset="0"/>
            </a:endParaRPr>
          </a:p>
        </p:txBody>
      </p:sp>
      <p:sp>
        <p:nvSpPr>
          <p:cNvPr id="18" name="Seta para baixo 15"/>
          <p:cNvSpPr/>
          <p:nvPr/>
        </p:nvSpPr>
        <p:spPr>
          <a:xfrm rot="207609">
            <a:off x="4961734" y="2103884"/>
            <a:ext cx="393192" cy="82579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1403648" y="2780928"/>
            <a:ext cx="7740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latin typeface="Georgia" panose="02040502050405020303" pitchFamily="18" charset="0"/>
              </a:rPr>
              <a:t>Notice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made</a:t>
            </a:r>
            <a:r>
              <a:rPr lang="pt-BR" sz="2400" dirty="0">
                <a:latin typeface="Georgia" panose="02040502050405020303" pitchFamily="18" charset="0"/>
              </a:rPr>
              <a:t> a </a:t>
            </a:r>
            <a:r>
              <a:rPr lang="pt-BR" sz="2400" dirty="0" err="1">
                <a:latin typeface="Georgia" panose="02040502050405020303" pitchFamily="18" charset="0"/>
              </a:rPr>
              <a:t>distinction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with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regard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day</a:t>
            </a:r>
            <a:r>
              <a:rPr lang="pt-BR" sz="2400" dirty="0">
                <a:latin typeface="Georgia" panose="02040502050405020303" pitchFamily="18" charset="0"/>
              </a:rPr>
              <a:t>, “</a:t>
            </a:r>
            <a:r>
              <a:rPr lang="pt-BR" sz="2400" dirty="0" err="1">
                <a:latin typeface="Georgia" panose="02040502050405020303" pitchFamily="18" charset="0"/>
              </a:rPr>
              <a:t>sanctifying</a:t>
            </a:r>
            <a:r>
              <a:rPr lang="pt-BR" sz="2400" dirty="0">
                <a:latin typeface="Georgia" panose="02040502050405020303" pitchFamily="18" charset="0"/>
              </a:rPr>
              <a:t>” (“</a:t>
            </a:r>
            <a:r>
              <a:rPr lang="pt-BR" sz="2400" dirty="0" err="1">
                <a:latin typeface="Georgia" panose="02040502050405020303" pitchFamily="18" charset="0"/>
              </a:rPr>
              <a:t>separating</a:t>
            </a:r>
            <a:r>
              <a:rPr lang="pt-BR" sz="2400" dirty="0">
                <a:latin typeface="Georgia" panose="02040502050405020303" pitchFamily="18" charset="0"/>
              </a:rPr>
              <a:t>”) it </a:t>
            </a:r>
            <a:r>
              <a:rPr lang="pt-BR" sz="2400" dirty="0" err="1">
                <a:latin typeface="Georgia" panose="02040502050405020303" pitchFamily="18" charset="0"/>
              </a:rPr>
              <a:t>from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others</a:t>
            </a:r>
            <a:r>
              <a:rPr lang="pt-BR" sz="2400" dirty="0">
                <a:latin typeface="Georgia" panose="02040502050405020303" pitchFamily="18" charset="0"/>
              </a:rPr>
              <a:t> for </a:t>
            </a:r>
            <a:r>
              <a:rPr lang="pt-BR" sz="2400" dirty="0" err="1">
                <a:latin typeface="Georgia" panose="02040502050405020303" pitchFamily="18" charset="0"/>
              </a:rPr>
              <a:t>Himself</a:t>
            </a:r>
            <a:r>
              <a:rPr lang="pt-BR" sz="2400" dirty="0">
                <a:latin typeface="Georgia" panose="02040502050405020303" pitchFamily="18" charset="0"/>
              </a:rPr>
              <a:t> [cp. 1:4, 6-7, 9-10, 12, 14, 21 e 24] </a:t>
            </a:r>
          </a:p>
        </p:txBody>
      </p:sp>
      <p:sp>
        <p:nvSpPr>
          <p:cNvPr id="16" name="Seta para baixo 18"/>
          <p:cNvSpPr/>
          <p:nvPr/>
        </p:nvSpPr>
        <p:spPr>
          <a:xfrm rot="20499610">
            <a:off x="2292911" y="2392398"/>
            <a:ext cx="392186" cy="49730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xplosão 2 25"/>
          <p:cNvSpPr/>
          <p:nvPr/>
        </p:nvSpPr>
        <p:spPr>
          <a:xfrm rot="629451">
            <a:off x="6831803" y="2581937"/>
            <a:ext cx="2712009" cy="165618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800" b="1" dirty="0" err="1"/>
              <a:t>None</a:t>
            </a:r>
            <a:endParaRPr lang="pt-BR" sz="2800" b="1" dirty="0"/>
          </a:p>
          <a:p>
            <a:r>
              <a:rPr lang="pt-BR" sz="2800" b="1" dirty="0" err="1"/>
              <a:t>at</a:t>
            </a:r>
            <a:r>
              <a:rPr lang="pt-BR" sz="2800" b="1" dirty="0"/>
              <a:t> </a:t>
            </a:r>
            <a:r>
              <a:rPr lang="pt-BR" sz="2800" b="1" dirty="0" err="1"/>
              <a:t>all</a:t>
            </a:r>
            <a:r>
              <a:rPr lang="pt-BR" sz="2800" b="1" dirty="0"/>
              <a:t>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272454-FFAE-4D42-8A65-D3CAEEA1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66974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5" grpId="0"/>
      <p:bldP spid="27" grpId="0"/>
      <p:bldP spid="18" grpId="0" animBg="1"/>
      <p:bldP spid="24" grpId="0"/>
      <p:bldP spid="16" grpId="0" animBg="1"/>
      <p:bldP spid="2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EC561-932B-473E-AC24-88B73F28D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For further study on this subject, or if you have any comments, questions or suggestions about these slides, please contact me, Carl D. Ballard, via e-mail:</a:t>
            </a:r>
            <a:br>
              <a:rPr lang="en-US" dirty="0">
                <a:solidFill>
                  <a:srgbClr val="FFFF00"/>
                </a:solidFill>
              </a:rPr>
            </a:b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carldballard@hotmail.com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5918A-9CE4-42FD-A42C-99D64B5E5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683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469031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Genesis 2: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“The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Nature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Man”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2:4-7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51520" y="548680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Georgia" panose="02040502050405020303" pitchFamily="18" charset="0"/>
              </a:rPr>
              <a:t>“</a:t>
            </a:r>
            <a:r>
              <a:rPr lang="pt-BR" sz="2400" dirty="0" err="1">
                <a:latin typeface="Georgia" panose="02040502050405020303" pitchFamily="18" charset="0"/>
              </a:rPr>
              <a:t>This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history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heavens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earth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when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were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created</a:t>
            </a:r>
            <a:r>
              <a:rPr lang="pt-BR" sz="2400" dirty="0">
                <a:latin typeface="Georgia" panose="02040502050405020303" pitchFamily="18" charset="0"/>
              </a:rPr>
              <a:t>, in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day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Lord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made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earth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heavens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before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plant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field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was</a:t>
            </a:r>
            <a:r>
              <a:rPr lang="pt-BR" sz="2400" dirty="0">
                <a:latin typeface="Georgia" panose="02040502050405020303" pitchFamily="18" charset="0"/>
              </a:rPr>
              <a:t> in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earth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before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herb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field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had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grown</a:t>
            </a:r>
            <a:r>
              <a:rPr lang="pt-BR" sz="2400" dirty="0">
                <a:latin typeface="Georgia" panose="02040502050405020303" pitchFamily="18" charset="0"/>
              </a:rPr>
              <a:t>. For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Lord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had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not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caused</a:t>
            </a:r>
            <a:r>
              <a:rPr lang="pt-BR" sz="2400" dirty="0">
                <a:latin typeface="Georgia" panose="02040502050405020303" pitchFamily="18" charset="0"/>
              </a:rPr>
              <a:t> it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rain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earth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there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was</a:t>
            </a:r>
            <a:r>
              <a:rPr lang="pt-BR" sz="2400" dirty="0">
                <a:latin typeface="Georgia" panose="02040502050405020303" pitchFamily="18" charset="0"/>
              </a:rPr>
              <a:t> no </a:t>
            </a:r>
            <a:r>
              <a:rPr lang="pt-BR" sz="2400" dirty="0" err="1">
                <a:latin typeface="Georgia" panose="02040502050405020303" pitchFamily="18" charset="0"/>
              </a:rPr>
              <a:t>man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till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ground</a:t>
            </a:r>
            <a:r>
              <a:rPr lang="pt-BR" sz="2400" dirty="0">
                <a:latin typeface="Georgia" panose="02040502050405020303" pitchFamily="18" charset="0"/>
              </a:rPr>
              <a:t>; </a:t>
            </a:r>
            <a:r>
              <a:rPr lang="pt-BR" sz="2400" dirty="0" err="1">
                <a:latin typeface="Georgia" panose="02040502050405020303" pitchFamily="18" charset="0"/>
              </a:rPr>
              <a:t>but</a:t>
            </a:r>
            <a:r>
              <a:rPr lang="pt-BR" sz="2400" dirty="0">
                <a:latin typeface="Georgia" panose="02040502050405020303" pitchFamily="18" charset="0"/>
              </a:rPr>
              <a:t> a </a:t>
            </a:r>
            <a:r>
              <a:rPr lang="pt-BR" sz="2400" dirty="0" err="1">
                <a:latin typeface="Georgia" panose="02040502050405020303" pitchFamily="18" charset="0"/>
              </a:rPr>
              <a:t>mist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went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up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from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earth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watered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whole</a:t>
            </a:r>
            <a:r>
              <a:rPr lang="pt-BR" sz="2400" dirty="0">
                <a:latin typeface="Georgia" panose="02040502050405020303" pitchFamily="18" charset="0"/>
              </a:rPr>
              <a:t> face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ground</a:t>
            </a:r>
            <a:r>
              <a:rPr lang="pt-BR" sz="2400" dirty="0">
                <a:latin typeface="Georgia" panose="02040502050405020303" pitchFamily="18" charset="0"/>
              </a:rPr>
              <a:t>.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Lord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formed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dust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ground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breathed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into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nostrils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breath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life</a:t>
            </a:r>
            <a:r>
              <a:rPr lang="pt-BR" sz="2400" dirty="0">
                <a:latin typeface="Georgia" panose="02040502050405020303" pitchFamily="18" charset="0"/>
              </a:rPr>
              <a:t>;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became</a:t>
            </a:r>
            <a:r>
              <a:rPr lang="pt-BR" sz="2400" dirty="0">
                <a:latin typeface="Georgia" panose="02040502050405020303" pitchFamily="18" charset="0"/>
              </a:rPr>
              <a:t> a living </a:t>
            </a:r>
            <a:r>
              <a:rPr lang="pt-BR" sz="2400" dirty="0" err="1">
                <a:latin typeface="Georgia" panose="02040502050405020303" pitchFamily="18" charset="0"/>
              </a:rPr>
              <a:t>being</a:t>
            </a:r>
            <a:r>
              <a:rPr lang="pt-BR" sz="2400" dirty="0">
                <a:latin typeface="Georgia" panose="02040502050405020303" pitchFamily="18" charset="0"/>
              </a:rPr>
              <a:t>.”</a:t>
            </a:r>
          </a:p>
        </p:txBody>
      </p:sp>
      <p:pic>
        <p:nvPicPr>
          <p:cNvPr id="10" name="Picture 4" descr="http://www.cultivarsalud.com/wp-content/uploads/2014/08/Hands_of_God_and_A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80831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9E3729-8605-44C3-AEC9-0741D065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3414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1403648" y="3218200"/>
            <a:ext cx="7740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latin typeface="Georgia" panose="02040502050405020303" pitchFamily="18" charset="0"/>
              </a:rPr>
              <a:t>Literally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this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“</a:t>
            </a:r>
            <a:r>
              <a:rPr lang="pt-BR" sz="2400" dirty="0" err="1">
                <a:latin typeface="Georgia" panose="02040502050405020303" pitchFamily="18" charset="0"/>
              </a:rPr>
              <a:t>genealogy</a:t>
            </a:r>
            <a:r>
              <a:rPr lang="pt-BR" sz="2400" dirty="0">
                <a:latin typeface="Georgia" panose="02040502050405020303" pitchFamily="18" charset="0"/>
              </a:rPr>
              <a:t>”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heaven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earth</a:t>
            </a:r>
            <a:r>
              <a:rPr lang="pt-BR" sz="2400" dirty="0">
                <a:latin typeface="Georgia" panose="02040502050405020303" pitchFamily="18" charset="0"/>
              </a:rPr>
              <a:t>; it </a:t>
            </a:r>
            <a:r>
              <a:rPr lang="pt-BR" sz="2400" dirty="0" err="1">
                <a:latin typeface="Georgia" panose="02040502050405020303" pitchFamily="18" charset="0"/>
              </a:rPr>
              <a:t>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story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creation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family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heaven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earth</a:t>
            </a:r>
            <a:r>
              <a:rPr lang="pt-BR" sz="2400" dirty="0">
                <a:latin typeface="Georgia" panose="02040502050405020303" pitchFamily="18" charset="0"/>
              </a:rPr>
              <a:t>. </a:t>
            </a:r>
            <a:r>
              <a:rPr lang="pt-BR" sz="2400" dirty="0" err="1">
                <a:latin typeface="Georgia" panose="02040502050405020303" pitchFamily="18" charset="0"/>
              </a:rPr>
              <a:t>This</a:t>
            </a:r>
            <a:r>
              <a:rPr lang="pt-BR" sz="2400" dirty="0">
                <a:latin typeface="Georgia" panose="02040502050405020303" pitchFamily="18" charset="0"/>
              </a:rPr>
              <a:t> “</a:t>
            </a:r>
            <a:r>
              <a:rPr lang="pt-BR" sz="2400" dirty="0" err="1">
                <a:latin typeface="Georgia" panose="02040502050405020303" pitchFamily="18" charset="0"/>
              </a:rPr>
              <a:t>story</a:t>
            </a:r>
            <a:r>
              <a:rPr lang="pt-BR" sz="2400" dirty="0">
                <a:latin typeface="Georgia" panose="02040502050405020303" pitchFamily="18" charset="0"/>
              </a:rPr>
              <a:t>” </a:t>
            </a:r>
            <a:r>
              <a:rPr lang="pt-BR" sz="2400" dirty="0" err="1">
                <a:latin typeface="Georgia" panose="02040502050405020303" pitchFamily="18" charset="0"/>
              </a:rPr>
              <a:t>was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told</a:t>
            </a:r>
            <a:r>
              <a:rPr lang="pt-BR" sz="2400" dirty="0">
                <a:latin typeface="Georgia" panose="02040502050405020303" pitchFamily="18" charset="0"/>
              </a:rPr>
              <a:t> in </a:t>
            </a:r>
            <a:r>
              <a:rPr lang="pt-BR" sz="2400" dirty="0" err="1">
                <a:latin typeface="Georgia" panose="02040502050405020303" pitchFamily="18" charset="0"/>
              </a:rPr>
              <a:t>generic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form</a:t>
            </a:r>
            <a:r>
              <a:rPr lang="pt-BR" sz="2400" dirty="0">
                <a:latin typeface="Georgia" panose="02040502050405020303" pitchFamily="18" charset="0"/>
              </a:rPr>
              <a:t> in Genesis 1 – in Genesis 2 </a:t>
            </a:r>
            <a:r>
              <a:rPr lang="pt-BR" sz="2400" dirty="0" err="1">
                <a:latin typeface="Georgia" panose="02040502050405020303" pitchFamily="18" charset="0"/>
              </a:rPr>
              <a:t>we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will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see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specific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details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regarding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most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important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part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story</a:t>
            </a:r>
            <a:r>
              <a:rPr lang="pt-BR" sz="2400" dirty="0">
                <a:latin typeface="Georgia" panose="02040502050405020303" pitchFamily="18" charset="0"/>
              </a:rPr>
              <a:t>: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creation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man</a:t>
            </a:r>
            <a:r>
              <a:rPr lang="pt-BR" sz="2400" dirty="0">
                <a:latin typeface="Georgia" panose="02040502050405020303" pitchFamily="18" charset="0"/>
              </a:rPr>
              <a:t>!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51520" y="548680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Georgia" panose="02040502050405020303" pitchFamily="18" charset="0"/>
              </a:rPr>
              <a:t>“</a:t>
            </a:r>
            <a:r>
              <a:rPr lang="pt-BR" sz="2400" dirty="0" err="1">
                <a:latin typeface="Georgia" panose="02040502050405020303" pitchFamily="18" charset="0"/>
              </a:rPr>
              <a:t>This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history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heavens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earth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when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were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created</a:t>
            </a:r>
            <a:r>
              <a:rPr lang="pt-BR" sz="2400" dirty="0">
                <a:latin typeface="Georgia" panose="02040502050405020303" pitchFamily="18" charset="0"/>
              </a:rPr>
              <a:t>, in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day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Lord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made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earth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heavens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before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plant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field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was</a:t>
            </a:r>
            <a:r>
              <a:rPr lang="pt-BR" sz="2400" dirty="0">
                <a:latin typeface="Georgia" panose="02040502050405020303" pitchFamily="18" charset="0"/>
              </a:rPr>
              <a:t> in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earth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before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herb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field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had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grown</a:t>
            </a:r>
            <a:r>
              <a:rPr lang="pt-BR" sz="2400" dirty="0">
                <a:latin typeface="Georgia" panose="02040502050405020303" pitchFamily="18" charset="0"/>
              </a:rPr>
              <a:t>. For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Lord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had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not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caused</a:t>
            </a:r>
            <a:r>
              <a:rPr lang="pt-BR" sz="2400" dirty="0">
                <a:latin typeface="Georgia" panose="02040502050405020303" pitchFamily="18" charset="0"/>
              </a:rPr>
              <a:t> it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rain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earth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there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was</a:t>
            </a:r>
            <a:r>
              <a:rPr lang="pt-BR" sz="2400" dirty="0">
                <a:latin typeface="Georgia" panose="02040502050405020303" pitchFamily="18" charset="0"/>
              </a:rPr>
              <a:t> no </a:t>
            </a:r>
            <a:r>
              <a:rPr lang="pt-BR" sz="2400" dirty="0" err="1">
                <a:latin typeface="Georgia" panose="02040502050405020303" pitchFamily="18" charset="0"/>
              </a:rPr>
              <a:t>man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till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ground</a:t>
            </a:r>
            <a:r>
              <a:rPr lang="pt-BR" sz="2400" dirty="0">
                <a:latin typeface="Georgia" panose="02040502050405020303" pitchFamily="18" charset="0"/>
              </a:rPr>
              <a:t>; </a:t>
            </a:r>
            <a:r>
              <a:rPr lang="pt-BR" sz="2400" dirty="0" err="1">
                <a:latin typeface="Georgia" panose="02040502050405020303" pitchFamily="18" charset="0"/>
              </a:rPr>
              <a:t>but</a:t>
            </a:r>
            <a:r>
              <a:rPr lang="pt-BR" sz="2400" dirty="0">
                <a:latin typeface="Georgia" panose="02040502050405020303" pitchFamily="18" charset="0"/>
              </a:rPr>
              <a:t> a </a:t>
            </a:r>
            <a:r>
              <a:rPr lang="pt-BR" sz="2400" dirty="0" err="1">
                <a:latin typeface="Georgia" panose="02040502050405020303" pitchFamily="18" charset="0"/>
              </a:rPr>
              <a:t>mist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went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up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from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earth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watered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whole</a:t>
            </a:r>
            <a:r>
              <a:rPr lang="pt-BR" sz="2400" dirty="0">
                <a:latin typeface="Georgia" panose="02040502050405020303" pitchFamily="18" charset="0"/>
              </a:rPr>
              <a:t> face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ground</a:t>
            </a:r>
            <a:r>
              <a:rPr lang="pt-BR" sz="2400" dirty="0">
                <a:latin typeface="Georgia" panose="02040502050405020303" pitchFamily="18" charset="0"/>
              </a:rPr>
              <a:t>.” [2:4-6]</a:t>
            </a:r>
          </a:p>
        </p:txBody>
      </p:sp>
      <p:sp>
        <p:nvSpPr>
          <p:cNvPr id="2" name="Estrela de 16 pontas 1"/>
          <p:cNvSpPr/>
          <p:nvPr/>
        </p:nvSpPr>
        <p:spPr>
          <a:xfrm rot="445841">
            <a:off x="2500204" y="1705594"/>
            <a:ext cx="6647634" cy="2644157"/>
          </a:xfrm>
          <a:prstGeom prst="star1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/>
              <a:t>Note </a:t>
            </a:r>
            <a:r>
              <a:rPr lang="pt-BR" sz="2200" b="1" dirty="0" err="1"/>
              <a:t>that</a:t>
            </a:r>
            <a:r>
              <a:rPr lang="pt-BR" sz="2200" b="1" dirty="0"/>
              <a:t> </a:t>
            </a:r>
            <a:r>
              <a:rPr lang="pt-BR" sz="2200" b="1" dirty="0" err="1"/>
              <a:t>the</a:t>
            </a:r>
            <a:r>
              <a:rPr lang="pt-BR" sz="2200" b="1" dirty="0"/>
              <a:t> </a:t>
            </a:r>
            <a:r>
              <a:rPr lang="pt-BR" sz="2200" b="1" dirty="0" err="1"/>
              <a:t>verbs</a:t>
            </a:r>
            <a:r>
              <a:rPr lang="pt-BR" sz="2200" b="1" dirty="0"/>
              <a:t> are in </a:t>
            </a:r>
            <a:r>
              <a:rPr lang="pt-BR" sz="2200" b="1" i="1" dirty="0" err="1">
                <a:solidFill>
                  <a:srgbClr val="FFFF00"/>
                </a:solidFill>
              </a:rPr>
              <a:t>past</a:t>
            </a:r>
            <a:r>
              <a:rPr lang="pt-BR" sz="2200" b="1" i="1" dirty="0">
                <a:solidFill>
                  <a:srgbClr val="FFFF00"/>
                </a:solidFill>
              </a:rPr>
              <a:t> tense </a:t>
            </a:r>
            <a:r>
              <a:rPr lang="pt-BR" sz="2200" b="1" dirty="0"/>
              <a:t>– </a:t>
            </a:r>
            <a:r>
              <a:rPr lang="pt-BR" sz="2200" b="1" dirty="0" err="1"/>
              <a:t>creation</a:t>
            </a:r>
            <a:r>
              <a:rPr lang="pt-BR" sz="2200" b="1" dirty="0"/>
              <a:t> </a:t>
            </a:r>
            <a:r>
              <a:rPr lang="pt-BR" sz="2200" b="1" dirty="0" err="1"/>
              <a:t>is</a:t>
            </a:r>
            <a:r>
              <a:rPr lang="pt-BR" sz="2200" b="1" dirty="0"/>
              <a:t> </a:t>
            </a:r>
            <a:r>
              <a:rPr lang="pt-BR" sz="2200" b="1" dirty="0" err="1"/>
              <a:t>seen</a:t>
            </a:r>
            <a:r>
              <a:rPr lang="pt-BR" sz="2200" b="1" dirty="0"/>
              <a:t> as </a:t>
            </a:r>
            <a:r>
              <a:rPr lang="pt-BR" sz="2200" b="1" i="1" dirty="0">
                <a:solidFill>
                  <a:srgbClr val="FFFF00"/>
                </a:solidFill>
              </a:rPr>
              <a:t>a </a:t>
            </a:r>
            <a:r>
              <a:rPr lang="pt-BR" sz="2200" b="1" i="1" dirty="0" err="1">
                <a:solidFill>
                  <a:srgbClr val="FFFF00"/>
                </a:solidFill>
              </a:rPr>
              <a:t>completed</a:t>
            </a:r>
            <a:r>
              <a:rPr lang="pt-BR" sz="2200" b="1" i="1" dirty="0">
                <a:solidFill>
                  <a:srgbClr val="FFFF00"/>
                </a:solidFill>
              </a:rPr>
              <a:t> </a:t>
            </a:r>
            <a:r>
              <a:rPr lang="pt-BR" sz="2200" b="1" i="1" dirty="0" err="1">
                <a:solidFill>
                  <a:srgbClr val="FFFF00"/>
                </a:solidFill>
              </a:rPr>
              <a:t>work</a:t>
            </a:r>
            <a:r>
              <a:rPr lang="pt-BR" sz="2200" b="1" i="1" dirty="0">
                <a:solidFill>
                  <a:srgbClr val="FFFF00"/>
                </a:solidFill>
              </a:rPr>
              <a:t> </a:t>
            </a:r>
            <a:r>
              <a:rPr lang="pt-BR" sz="2200" b="1" dirty="0" err="1"/>
              <a:t>by</a:t>
            </a:r>
            <a:r>
              <a:rPr lang="pt-BR" sz="2200" b="1" dirty="0"/>
              <a:t> </a:t>
            </a:r>
            <a:r>
              <a:rPr lang="pt-BR" sz="2200" b="1" dirty="0" err="1"/>
              <a:t>this</a:t>
            </a:r>
            <a:r>
              <a:rPr lang="pt-BR" sz="2200" b="1" dirty="0"/>
              <a:t> point in </a:t>
            </a:r>
            <a:r>
              <a:rPr lang="pt-BR" sz="2200" b="1" dirty="0" err="1"/>
              <a:t>the</a:t>
            </a:r>
            <a:r>
              <a:rPr lang="pt-BR" sz="2200" b="1" dirty="0"/>
              <a:t> </a:t>
            </a:r>
            <a:r>
              <a:rPr lang="pt-BR" sz="2200" b="1" dirty="0" err="1"/>
              <a:t>narrative</a:t>
            </a:r>
            <a:endParaRPr lang="pt-BR" sz="22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469031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Genesis 2: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“The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Nature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Man”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2:4-7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http://www.cultivarsalud.com/wp-content/uploads/2014/08/Hands_of_God_and_A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80831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ipse 10"/>
          <p:cNvSpPr/>
          <p:nvPr/>
        </p:nvSpPr>
        <p:spPr>
          <a:xfrm>
            <a:off x="179512" y="476672"/>
            <a:ext cx="6738976" cy="5221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baixo 11"/>
          <p:cNvSpPr/>
          <p:nvPr/>
        </p:nvSpPr>
        <p:spPr>
          <a:xfrm rot="178068">
            <a:off x="1608757" y="968419"/>
            <a:ext cx="392186" cy="225853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esquerda 4"/>
          <p:cNvSpPr/>
          <p:nvPr/>
        </p:nvSpPr>
        <p:spPr>
          <a:xfrm rot="1438474">
            <a:off x="1060293" y="1733643"/>
            <a:ext cx="2895794" cy="399356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esquerda 13"/>
          <p:cNvSpPr/>
          <p:nvPr/>
        </p:nvSpPr>
        <p:spPr>
          <a:xfrm rot="6159342">
            <a:off x="5997100" y="1574502"/>
            <a:ext cx="966682" cy="399356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B610F-81F6-4F12-A4AB-91350D375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56019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11" grpId="0" animBg="1"/>
      <p:bldP spid="12" grpId="0" animBg="1"/>
      <p:bldP spid="5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251520" y="548680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Georgia" panose="02040502050405020303" pitchFamily="18" charset="0"/>
              </a:rPr>
              <a:t>“</a:t>
            </a:r>
            <a:r>
              <a:rPr lang="pt-BR" sz="2400" dirty="0" err="1">
                <a:latin typeface="Georgia" panose="02040502050405020303" pitchFamily="18" charset="0"/>
              </a:rPr>
              <a:t>This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history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heavens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earth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when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were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created</a:t>
            </a:r>
            <a:r>
              <a:rPr lang="pt-BR" sz="2400" dirty="0">
                <a:latin typeface="Georgia" panose="02040502050405020303" pitchFamily="18" charset="0"/>
              </a:rPr>
              <a:t>, in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day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Lord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made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earth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heavens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before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plant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field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was</a:t>
            </a:r>
            <a:r>
              <a:rPr lang="pt-BR" sz="2400" dirty="0">
                <a:latin typeface="Georgia" panose="02040502050405020303" pitchFamily="18" charset="0"/>
              </a:rPr>
              <a:t> in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earth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before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herb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field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had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grown</a:t>
            </a:r>
            <a:r>
              <a:rPr lang="pt-BR" sz="2400" dirty="0">
                <a:latin typeface="Georgia" panose="02040502050405020303" pitchFamily="18" charset="0"/>
              </a:rPr>
              <a:t>. For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Lord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had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not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caused</a:t>
            </a:r>
            <a:r>
              <a:rPr lang="pt-BR" sz="2400" dirty="0">
                <a:latin typeface="Georgia" panose="02040502050405020303" pitchFamily="18" charset="0"/>
              </a:rPr>
              <a:t> it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rain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earth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there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was</a:t>
            </a:r>
            <a:r>
              <a:rPr lang="pt-BR" sz="2400" dirty="0">
                <a:latin typeface="Georgia" panose="02040502050405020303" pitchFamily="18" charset="0"/>
              </a:rPr>
              <a:t> no </a:t>
            </a:r>
            <a:r>
              <a:rPr lang="pt-BR" sz="2400" dirty="0" err="1">
                <a:latin typeface="Georgia" panose="02040502050405020303" pitchFamily="18" charset="0"/>
              </a:rPr>
              <a:t>man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till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ground</a:t>
            </a:r>
            <a:r>
              <a:rPr lang="pt-BR" sz="2400" dirty="0">
                <a:latin typeface="Georgia" panose="02040502050405020303" pitchFamily="18" charset="0"/>
              </a:rPr>
              <a:t>; </a:t>
            </a:r>
            <a:r>
              <a:rPr lang="pt-BR" sz="2400" dirty="0" err="1">
                <a:latin typeface="Georgia" panose="02040502050405020303" pitchFamily="18" charset="0"/>
              </a:rPr>
              <a:t>but</a:t>
            </a:r>
            <a:r>
              <a:rPr lang="pt-BR" sz="2400" dirty="0">
                <a:latin typeface="Georgia" panose="02040502050405020303" pitchFamily="18" charset="0"/>
              </a:rPr>
              <a:t> a </a:t>
            </a:r>
            <a:r>
              <a:rPr lang="pt-BR" sz="2400" dirty="0" err="1">
                <a:latin typeface="Georgia" panose="02040502050405020303" pitchFamily="18" charset="0"/>
              </a:rPr>
              <a:t>mist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went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up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from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earth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watered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whole</a:t>
            </a:r>
            <a:r>
              <a:rPr lang="pt-BR" sz="2400" dirty="0">
                <a:latin typeface="Georgia" panose="02040502050405020303" pitchFamily="18" charset="0"/>
              </a:rPr>
              <a:t> face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ground</a:t>
            </a:r>
            <a:r>
              <a:rPr lang="pt-BR" sz="2400" dirty="0">
                <a:latin typeface="Georgia" panose="02040502050405020303" pitchFamily="18" charset="0"/>
              </a:rPr>
              <a:t>.” [2:4-6]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469031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Genesis 2: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“The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Nature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Man”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2:4-7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http://www.cultivarsalud.com/wp-content/uploads/2014/08/Hands_of_God_and_A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80831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ipse 14"/>
          <p:cNvSpPr/>
          <p:nvPr/>
        </p:nvSpPr>
        <p:spPr>
          <a:xfrm>
            <a:off x="2051720" y="1301743"/>
            <a:ext cx="6264696" cy="3990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baixo 11"/>
          <p:cNvSpPr/>
          <p:nvPr/>
        </p:nvSpPr>
        <p:spPr>
          <a:xfrm>
            <a:off x="1767734" y="2060848"/>
            <a:ext cx="392186" cy="116548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1619672" y="3146192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latin typeface="Georgia" panose="02040502050405020303" pitchFamily="18" charset="0"/>
              </a:rPr>
              <a:t>Hadn’t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already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made</a:t>
            </a:r>
            <a:r>
              <a:rPr lang="pt-BR" sz="2400" dirty="0">
                <a:latin typeface="Georgia" panose="02040502050405020303" pitchFamily="18" charset="0"/>
              </a:rPr>
              <a:t> “</a:t>
            </a:r>
            <a:r>
              <a:rPr lang="pt-BR" sz="2400" dirty="0" err="1">
                <a:latin typeface="Georgia" panose="02040502050405020303" pitchFamily="18" charset="0"/>
              </a:rPr>
              <a:t>grass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herb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yields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seed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according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its </a:t>
            </a:r>
            <a:r>
              <a:rPr lang="pt-BR" sz="2400" dirty="0" err="1">
                <a:latin typeface="Georgia" panose="02040502050405020303" pitchFamily="18" charset="0"/>
              </a:rPr>
              <a:t>kind</a:t>
            </a:r>
            <a:r>
              <a:rPr lang="pt-BR" sz="2400" dirty="0">
                <a:latin typeface="Georgia" panose="02040502050405020303" pitchFamily="18" charset="0"/>
              </a:rPr>
              <a:t>”? [1:11-12]</a:t>
            </a:r>
          </a:p>
        </p:txBody>
      </p:sp>
      <p:sp>
        <p:nvSpPr>
          <p:cNvPr id="19" name="Elipse 18"/>
          <p:cNvSpPr/>
          <p:nvPr/>
        </p:nvSpPr>
        <p:spPr>
          <a:xfrm>
            <a:off x="179512" y="1661783"/>
            <a:ext cx="5616624" cy="39906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1619672" y="3975447"/>
            <a:ext cx="7524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latin typeface="Georgia" panose="02040502050405020303" pitchFamily="18" charset="0"/>
              </a:rPr>
              <a:t>This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is</a:t>
            </a:r>
            <a:r>
              <a:rPr lang="pt-BR" sz="2400" dirty="0">
                <a:latin typeface="Georgia" panose="02040502050405020303" pitchFamily="18" charset="0"/>
              </a:rPr>
              <a:t> a </a:t>
            </a:r>
            <a:r>
              <a:rPr lang="pt-BR" sz="2400" dirty="0" err="1">
                <a:latin typeface="Georgia" panose="02040502050405020303" pitchFamily="18" charset="0"/>
              </a:rPr>
              <a:t>parallel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with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chapter</a:t>
            </a:r>
            <a:r>
              <a:rPr lang="pt-BR" sz="2400" dirty="0">
                <a:latin typeface="Georgia" panose="02040502050405020303" pitchFamily="18" charset="0"/>
              </a:rPr>
              <a:t> 1: a “</a:t>
            </a:r>
            <a:r>
              <a:rPr lang="pt-BR" sz="2400" dirty="0" err="1">
                <a:latin typeface="Georgia" panose="02040502050405020303" pitchFamily="18" charset="0"/>
              </a:rPr>
              <a:t>situation</a:t>
            </a:r>
            <a:r>
              <a:rPr lang="pt-BR" sz="2400" dirty="0">
                <a:latin typeface="Georgia" panose="02040502050405020303" pitchFamily="18" charset="0"/>
              </a:rPr>
              <a:t>” must </a:t>
            </a:r>
            <a:r>
              <a:rPr lang="pt-BR" sz="2400" dirty="0" err="1">
                <a:latin typeface="Georgia" panose="02040502050405020303" pitchFamily="18" charset="0"/>
              </a:rPr>
              <a:t>be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addressed</a:t>
            </a:r>
            <a:r>
              <a:rPr lang="pt-BR" sz="2400" dirty="0">
                <a:latin typeface="Georgia" panose="02040502050405020303" pitchFamily="18" charset="0"/>
              </a:rPr>
              <a:t> –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plants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had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not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yet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latin typeface="Georgia" panose="02040502050405020303" pitchFamily="18" charset="0"/>
              </a:rPr>
              <a:t>sprouted</a:t>
            </a:r>
            <a:r>
              <a:rPr lang="pt-BR" sz="2400" dirty="0">
                <a:latin typeface="Georgia" panose="02040502050405020303" pitchFamily="18" charset="0"/>
              </a:rPr>
              <a:t> [</a:t>
            </a:r>
            <a:r>
              <a:rPr lang="pt-BR" sz="2200" dirty="0">
                <a:latin typeface="Georgia" panose="02040502050405020303" pitchFamily="18" charset="0"/>
              </a:rPr>
              <a:t>NASB</a:t>
            </a:r>
            <a:r>
              <a:rPr lang="pt-BR" sz="2400" dirty="0">
                <a:latin typeface="Georgia" panose="02040502050405020303" pitchFamily="18" charset="0"/>
              </a:rPr>
              <a:t>, “borne </a:t>
            </a:r>
            <a:r>
              <a:rPr lang="pt-BR" sz="2400" dirty="0" err="1">
                <a:latin typeface="Georgia" panose="02040502050405020303" pitchFamily="18" charset="0"/>
              </a:rPr>
              <a:t>fruit</a:t>
            </a:r>
            <a:r>
              <a:rPr lang="pt-BR" sz="2400" dirty="0">
                <a:latin typeface="Georgia" panose="02040502050405020303" pitchFamily="18" charset="0"/>
              </a:rPr>
              <a:t>”] –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again</a:t>
            </a:r>
            <a:r>
              <a:rPr lang="pt-BR" sz="2400" dirty="0">
                <a:latin typeface="Georgia" panose="02040502050405020303" pitchFamily="18" charset="0"/>
              </a:rPr>
              <a:t> it </a:t>
            </a:r>
            <a:r>
              <a:rPr lang="pt-BR" sz="2400" dirty="0" err="1">
                <a:latin typeface="Georgia" panose="02040502050405020303" pitchFamily="18" charset="0"/>
              </a:rPr>
              <a:t>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b="1" i="1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who</a:t>
            </a:r>
            <a:r>
              <a:rPr lang="pt-BR" sz="2400" dirty="0">
                <a:latin typeface="Georgia" panose="02040502050405020303" pitchFamily="18" charset="0"/>
              </a:rPr>
              <a:t> resolves </a:t>
            </a:r>
            <a:r>
              <a:rPr lang="pt-BR" sz="2400" dirty="0" err="1">
                <a:latin typeface="Georgia" panose="02040502050405020303" pitchFamily="18" charset="0"/>
              </a:rPr>
              <a:t>this</a:t>
            </a:r>
            <a:endParaRPr lang="pt-BR" sz="2400" dirty="0">
              <a:latin typeface="Georgia" panose="02040502050405020303" pitchFamily="18" charset="0"/>
            </a:endParaRPr>
          </a:p>
        </p:txBody>
      </p:sp>
      <p:sp>
        <p:nvSpPr>
          <p:cNvPr id="22" name="Explosão 2 21"/>
          <p:cNvSpPr/>
          <p:nvPr/>
        </p:nvSpPr>
        <p:spPr>
          <a:xfrm>
            <a:off x="-41624" y="2882179"/>
            <a:ext cx="2075784" cy="165618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/>
              <a:t>Yes!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A4E35F-123A-4DB5-8490-698604231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18114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9" grpId="0" animBg="1"/>
      <p:bldP spid="21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251520" y="548680"/>
            <a:ext cx="8712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Georgia" panose="02040502050405020303" pitchFamily="18" charset="0"/>
              </a:rPr>
              <a:t>“</a:t>
            </a:r>
            <a:r>
              <a:rPr lang="pt-BR" sz="2400" dirty="0" err="1">
                <a:latin typeface="Georgia" panose="02040502050405020303" pitchFamily="18" charset="0"/>
              </a:rPr>
              <a:t>This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is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history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heavens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earth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when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were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created</a:t>
            </a:r>
            <a:r>
              <a:rPr lang="pt-BR" sz="2400" dirty="0">
                <a:latin typeface="Georgia" panose="02040502050405020303" pitchFamily="18" charset="0"/>
              </a:rPr>
              <a:t>, in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day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that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Lord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made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earth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heavens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before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plant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field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was</a:t>
            </a:r>
            <a:r>
              <a:rPr lang="pt-BR" sz="2400" dirty="0">
                <a:latin typeface="Georgia" panose="02040502050405020303" pitchFamily="18" charset="0"/>
              </a:rPr>
              <a:t> in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earth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before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herb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field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had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grown</a:t>
            </a:r>
            <a:r>
              <a:rPr lang="pt-BR" sz="2400" dirty="0">
                <a:latin typeface="Georgia" panose="02040502050405020303" pitchFamily="18" charset="0"/>
              </a:rPr>
              <a:t>. For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Lord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had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not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caused</a:t>
            </a:r>
            <a:r>
              <a:rPr lang="pt-BR" sz="2400" dirty="0">
                <a:latin typeface="Georgia" panose="02040502050405020303" pitchFamily="18" charset="0"/>
              </a:rPr>
              <a:t> it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rain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on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earth</a:t>
            </a:r>
            <a:r>
              <a:rPr lang="pt-BR" sz="2400" dirty="0">
                <a:latin typeface="Georgia" panose="02040502050405020303" pitchFamily="18" charset="0"/>
              </a:rPr>
              <a:t>,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there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was</a:t>
            </a:r>
            <a:r>
              <a:rPr lang="pt-BR" sz="2400" dirty="0">
                <a:latin typeface="Georgia" panose="02040502050405020303" pitchFamily="18" charset="0"/>
              </a:rPr>
              <a:t> no </a:t>
            </a:r>
            <a:r>
              <a:rPr lang="pt-BR" sz="2400" dirty="0" err="1">
                <a:latin typeface="Georgia" panose="02040502050405020303" pitchFamily="18" charset="0"/>
              </a:rPr>
              <a:t>man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till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ground</a:t>
            </a:r>
            <a:r>
              <a:rPr lang="pt-BR" sz="2400" dirty="0">
                <a:latin typeface="Georgia" panose="02040502050405020303" pitchFamily="18" charset="0"/>
              </a:rPr>
              <a:t>; </a:t>
            </a:r>
            <a:r>
              <a:rPr lang="pt-BR" sz="2400" dirty="0" err="1">
                <a:latin typeface="Georgia" panose="02040502050405020303" pitchFamily="18" charset="0"/>
              </a:rPr>
              <a:t>but</a:t>
            </a:r>
            <a:r>
              <a:rPr lang="pt-BR" sz="2400" dirty="0">
                <a:latin typeface="Georgia" panose="02040502050405020303" pitchFamily="18" charset="0"/>
              </a:rPr>
              <a:t> a </a:t>
            </a:r>
            <a:r>
              <a:rPr lang="pt-BR" sz="2400" dirty="0" err="1">
                <a:latin typeface="Georgia" panose="02040502050405020303" pitchFamily="18" charset="0"/>
              </a:rPr>
              <a:t>mist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went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up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from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earth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and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watered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</a:p>
          <a:p>
            <a:r>
              <a:rPr lang="pt-BR" sz="2400" dirty="0">
                <a:latin typeface="Georgia" panose="02040502050405020303" pitchFamily="18" charset="0"/>
              </a:rPr>
              <a:t> 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whole</a:t>
            </a:r>
            <a:r>
              <a:rPr lang="pt-BR" sz="2400" dirty="0">
                <a:latin typeface="Georgia" panose="02040502050405020303" pitchFamily="18" charset="0"/>
              </a:rPr>
              <a:t> face </a:t>
            </a:r>
            <a:r>
              <a:rPr lang="pt-BR" sz="2400" dirty="0" err="1">
                <a:latin typeface="Georgia" panose="02040502050405020303" pitchFamily="18" charset="0"/>
              </a:rPr>
              <a:t>of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ground</a:t>
            </a:r>
            <a:r>
              <a:rPr lang="pt-BR" sz="2400" dirty="0">
                <a:latin typeface="Georgia" panose="02040502050405020303" pitchFamily="18" charset="0"/>
              </a:rPr>
              <a:t>.” [2:4-6]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5400578"/>
            <a:ext cx="9144000" cy="134079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5469031"/>
            <a:ext cx="6300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Genesis 2:</a:t>
            </a:r>
          </a:p>
          <a:p>
            <a:pPr algn="ctr"/>
            <a:r>
              <a:rPr lang="pt-BR" sz="3600" b="1" dirty="0">
                <a:solidFill>
                  <a:schemeClr val="bg1"/>
                </a:solidFill>
                <a:latin typeface="+mj-lt"/>
              </a:rPr>
              <a:t>“The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Nature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pt-BR" sz="3600" b="1" dirty="0" err="1">
                <a:solidFill>
                  <a:schemeClr val="bg1"/>
                </a:solidFill>
                <a:latin typeface="+mj-lt"/>
              </a:rPr>
              <a:t>of</a:t>
            </a:r>
            <a:r>
              <a:rPr lang="pt-BR" sz="3600" b="1" dirty="0">
                <a:solidFill>
                  <a:schemeClr val="bg1"/>
                </a:solidFill>
                <a:latin typeface="+mj-lt"/>
              </a:rPr>
              <a:t> Man”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251520" y="116632"/>
            <a:ext cx="2736304" cy="432048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FF00"/>
                </a:solidFill>
              </a:rPr>
              <a:t>Genesis 2:4-7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3131840" y="332656"/>
            <a:ext cx="5832648" cy="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http://www.cultivarsalud.com/wp-content/uploads/2014/08/Hands_of_God_and_A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229200"/>
            <a:ext cx="2808312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lipse 13"/>
          <p:cNvSpPr/>
          <p:nvPr/>
        </p:nvSpPr>
        <p:spPr>
          <a:xfrm>
            <a:off x="179512" y="1988840"/>
            <a:ext cx="4824536" cy="5214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1043608" y="321297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latin typeface="Georgia" panose="02040502050405020303" pitchFamily="18" charset="0"/>
              </a:rPr>
              <a:t>There</a:t>
            </a:r>
            <a:r>
              <a:rPr lang="pt-BR" sz="2400" dirty="0">
                <a:latin typeface="Georgia" panose="02040502050405020303" pitchFamily="18" charset="0"/>
              </a:rPr>
              <a:t> are </a:t>
            </a:r>
            <a:r>
              <a:rPr lang="pt-BR" sz="2400" dirty="0" err="1">
                <a:latin typeface="Georgia" panose="02040502050405020303" pitchFamily="18" charset="0"/>
              </a:rPr>
              <a:t>two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reasons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plants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had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not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yet</a:t>
            </a:r>
            <a:r>
              <a:rPr lang="pt-BR" sz="2400" dirty="0">
                <a:latin typeface="Georgia" panose="02040502050405020303" pitchFamily="18" charset="0"/>
              </a:rPr>
              <a:t> “</a:t>
            </a:r>
            <a:r>
              <a:rPr lang="pt-BR" sz="2400" dirty="0" err="1">
                <a:latin typeface="Georgia" panose="02040502050405020303" pitchFamily="18" charset="0"/>
              </a:rPr>
              <a:t>sprouted</a:t>
            </a:r>
            <a:r>
              <a:rPr lang="pt-BR" sz="2400" dirty="0">
                <a:latin typeface="Georgia" panose="02040502050405020303" pitchFamily="18" charset="0"/>
              </a:rPr>
              <a:t>”:</a:t>
            </a:r>
          </a:p>
        </p:txBody>
      </p:sp>
      <p:sp>
        <p:nvSpPr>
          <p:cNvPr id="20" name="Elipse 19"/>
          <p:cNvSpPr/>
          <p:nvPr/>
        </p:nvSpPr>
        <p:spPr>
          <a:xfrm>
            <a:off x="5436096" y="1938464"/>
            <a:ext cx="3528392" cy="5544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/>
          <p:cNvSpPr txBox="1"/>
          <p:nvPr/>
        </p:nvSpPr>
        <p:spPr>
          <a:xfrm>
            <a:off x="1440160" y="3615407"/>
            <a:ext cx="7524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err="1">
                <a:latin typeface="Georgia" panose="02040502050405020303" pitchFamily="18" charset="0"/>
              </a:rPr>
              <a:t>God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had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not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yet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made</a:t>
            </a:r>
            <a:r>
              <a:rPr lang="pt-BR" sz="2400" dirty="0">
                <a:latin typeface="Georgia" panose="02040502050405020303" pitchFamily="18" charset="0"/>
              </a:rPr>
              <a:t> it </a:t>
            </a:r>
            <a:r>
              <a:rPr lang="pt-BR" sz="2400" dirty="0" err="1">
                <a:latin typeface="Georgia" panose="02040502050405020303" pitchFamily="18" charset="0"/>
              </a:rPr>
              <a:t>rain</a:t>
            </a:r>
            <a:r>
              <a:rPr lang="pt-BR" sz="2400" dirty="0">
                <a:latin typeface="Georgia" panose="02040502050405020303" pitchFamily="18" charset="0"/>
              </a:rPr>
              <a:t> (it </a:t>
            </a:r>
            <a:r>
              <a:rPr lang="pt-BR" sz="2400" dirty="0" err="1">
                <a:latin typeface="Georgia" panose="02040502050405020303" pitchFamily="18" charset="0"/>
              </a:rPr>
              <a:t>seems</a:t>
            </a:r>
            <a:r>
              <a:rPr lang="pt-BR" sz="2400" dirty="0">
                <a:latin typeface="Georgia" panose="02040502050405020303" pitchFamily="18" charset="0"/>
              </a:rPr>
              <a:t> it </a:t>
            </a:r>
            <a:r>
              <a:rPr lang="pt-BR" sz="2400" dirty="0" err="1">
                <a:latin typeface="Georgia" panose="02040502050405020303" pitchFamily="18" charset="0"/>
              </a:rPr>
              <a:t>only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rained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first</a:t>
            </a:r>
            <a:r>
              <a:rPr lang="pt-BR" sz="2400" dirty="0">
                <a:latin typeface="Georgia" panose="02040502050405020303" pitchFamily="18" charset="0"/>
              </a:rPr>
              <a:t> time in </a:t>
            </a:r>
            <a:r>
              <a:rPr lang="pt-BR" sz="2400" dirty="0" err="1">
                <a:latin typeface="Georgia" panose="02040502050405020303" pitchFamily="18" charset="0"/>
              </a:rPr>
              <a:t>the</a:t>
            </a:r>
            <a:r>
              <a:rPr lang="pt-BR" sz="2400" dirty="0">
                <a:latin typeface="Georgia" panose="02040502050405020303" pitchFamily="18" charset="0"/>
              </a:rPr>
              <a:t> </a:t>
            </a:r>
            <a:r>
              <a:rPr lang="pt-BR" sz="2400" dirty="0" err="1">
                <a:latin typeface="Georgia" panose="02040502050405020303" pitchFamily="18" charset="0"/>
              </a:rPr>
              <a:t>flood</a:t>
            </a:r>
            <a:r>
              <a:rPr lang="pt-BR" sz="2400" dirty="0">
                <a:latin typeface="Georgia" panose="02040502050405020303" pitchFamily="18" charset="0"/>
              </a:rPr>
              <a:t>! </a:t>
            </a:r>
            <a:r>
              <a:rPr lang="pt-BR" sz="2400" i="1" dirty="0">
                <a:latin typeface="Georgia" panose="02040502050405020303" pitchFamily="18" charset="0"/>
              </a:rPr>
              <a:t>[</a:t>
            </a:r>
            <a:r>
              <a:rPr lang="pt-BR" sz="2400" i="1" dirty="0" err="1">
                <a:latin typeface="Georgia" panose="02040502050405020303" pitchFamily="18" charset="0"/>
              </a:rPr>
              <a:t>cp</a:t>
            </a:r>
            <a:r>
              <a:rPr lang="pt-BR" sz="2400" i="1" dirty="0">
                <a:latin typeface="Georgia" panose="02040502050405020303" pitchFamily="18" charset="0"/>
              </a:rPr>
              <a:t> </a:t>
            </a:r>
            <a:r>
              <a:rPr lang="pt-BR" sz="2400" i="1" dirty="0" err="1">
                <a:latin typeface="Georgia" panose="02040502050405020303" pitchFamily="18" charset="0"/>
              </a:rPr>
              <a:t>Gen</a:t>
            </a:r>
            <a:r>
              <a:rPr lang="pt-BR" sz="2400" i="1" dirty="0">
                <a:latin typeface="Georgia" panose="02040502050405020303" pitchFamily="18" charset="0"/>
              </a:rPr>
              <a:t> 6-7; </a:t>
            </a:r>
            <a:r>
              <a:rPr lang="pt-BR" sz="2400" i="1" dirty="0" err="1">
                <a:latin typeface="Georgia" panose="02040502050405020303" pitchFamily="18" charset="0"/>
              </a:rPr>
              <a:t>Heb</a:t>
            </a:r>
            <a:r>
              <a:rPr lang="pt-BR" sz="2400" i="1" dirty="0">
                <a:latin typeface="Georgia" panose="02040502050405020303" pitchFamily="18" charset="0"/>
              </a:rPr>
              <a:t> 11:7]</a:t>
            </a:r>
            <a:r>
              <a:rPr lang="pt-BR" sz="2400" dirty="0">
                <a:latin typeface="Georgia" panose="02040502050405020303" pitchFamily="18" charset="0"/>
              </a:rPr>
              <a:t>)</a:t>
            </a:r>
            <a:r>
              <a:rPr lang="en-US" sz="2400" i="1" dirty="0">
                <a:latin typeface="Georgia" panose="02040502050405020303" pitchFamily="18" charset="0"/>
              </a:rPr>
              <a:t> </a:t>
            </a:r>
            <a:endParaRPr lang="pt-BR" sz="2400" i="1" dirty="0">
              <a:latin typeface="Georgia" panose="02040502050405020303" pitchFamily="18" charset="0"/>
            </a:endParaRPr>
          </a:p>
        </p:txBody>
      </p:sp>
      <p:sp>
        <p:nvSpPr>
          <p:cNvPr id="24" name="Seta para baixo 11"/>
          <p:cNvSpPr/>
          <p:nvPr/>
        </p:nvSpPr>
        <p:spPr>
          <a:xfrm rot="9557346">
            <a:off x="3948442" y="2426294"/>
            <a:ext cx="392186" cy="127466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1431776" y="4398203"/>
            <a:ext cx="7532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Georgia" panose="02040502050405020303" pitchFamily="18" charset="0"/>
              </a:rPr>
              <a:t>God had not yet made man who could till the soil; God would create man with a purpose – a “partnership”</a:t>
            </a:r>
            <a:r>
              <a:rPr lang="en-US" sz="2400" dirty="0">
                <a:latin typeface="Georgia" panose="02040502050405020303" pitchFamily="18" charset="0"/>
              </a:rPr>
              <a:t> </a:t>
            </a:r>
            <a:endParaRPr lang="pt-BR" sz="2400" dirty="0">
              <a:latin typeface="Georgia" panose="02040502050405020303" pitchFamily="18" charset="0"/>
            </a:endParaRPr>
          </a:p>
        </p:txBody>
      </p:sp>
      <p:sp>
        <p:nvSpPr>
          <p:cNvPr id="26" name="Seta para baixo 23"/>
          <p:cNvSpPr/>
          <p:nvPr/>
        </p:nvSpPr>
        <p:spPr>
          <a:xfrm rot="13196218">
            <a:off x="5392471" y="2159946"/>
            <a:ext cx="392186" cy="263794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1051992" y="368741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❶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1043608" y="447021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❷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4D6EB3-DF06-4832-AEA7-068C08DE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AA03-84FA-47E0-873F-D678DD9436A1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7909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  <p:bldP spid="20" grpId="0" animBg="1"/>
      <p:bldP spid="23" grpId="0"/>
      <p:bldP spid="24" grpId="0" animBg="1"/>
      <p:bldP spid="25" grpId="0"/>
      <p:bldP spid="26" grpId="0" animBg="1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31046</TotalTime>
  <Words>7116</Words>
  <Application>Microsoft Office PowerPoint</Application>
  <PresentationFormat>On-screen Show (4:3)</PresentationFormat>
  <Paragraphs>601</Paragraphs>
  <Slides>50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Calibri</vt:lpstr>
      <vt:lpstr>Georgia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further study on this subject, or if you have any comments, questions or suggestions about these slides, please contact me, Carl D. Ballard, via e-mail:  carldballard@hotmail.com</vt:lpstr>
    </vt:vector>
  </TitlesOfParts>
  <Company>EVANGELISMO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CARL DALE BALLARD</dc:creator>
  <cp:lastModifiedBy>Carl Ballard</cp:lastModifiedBy>
  <cp:revision>1402</cp:revision>
  <dcterms:created xsi:type="dcterms:W3CDTF">2013-08-15T22:20:15Z</dcterms:created>
  <dcterms:modified xsi:type="dcterms:W3CDTF">2017-08-13T03:03:55Z</dcterms:modified>
</cp:coreProperties>
</file>