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8"/>
  </p:notesMasterIdLst>
  <p:sldIdLst>
    <p:sldId id="260" r:id="rId2"/>
    <p:sldId id="256" r:id="rId3"/>
    <p:sldId id="265" r:id="rId4"/>
    <p:sldId id="261" r:id="rId5"/>
    <p:sldId id="270" r:id="rId6"/>
    <p:sldId id="271" r:id="rId7"/>
    <p:sldId id="269" r:id="rId8"/>
    <p:sldId id="273" r:id="rId9"/>
    <p:sldId id="264" r:id="rId10"/>
    <p:sldId id="279" r:id="rId11"/>
    <p:sldId id="274" r:id="rId12"/>
    <p:sldId id="275" r:id="rId13"/>
    <p:sldId id="276" r:id="rId14"/>
    <p:sldId id="277" r:id="rId15"/>
    <p:sldId id="278" r:id="rId16"/>
    <p:sldId id="280" r:id="rId17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9336" autoAdjust="0"/>
  </p:normalViewPr>
  <p:slideViewPr>
    <p:cSldViewPr snapToGrid="0">
      <p:cViewPr varScale="1">
        <p:scale>
          <a:sx n="99" d="100"/>
          <a:sy n="99" d="100"/>
        </p:scale>
        <p:origin x="19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85F43-8DDD-4F12-AA74-39B7F30FD113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15A65-71C6-47F5-A104-1A87DF316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11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Spirit is described throughout Scripture as God’s life-giving “breath”--the source of our lives in Him.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15A65-71C6-47F5-A104-1A87DF3164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86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NT writers highlight a variety of disciplines that allow us to engage with the renewing, regenerative work of the Spirt spoken of by the Prophets and found in Christ.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15A65-71C6-47F5-A104-1A87DF3164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89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NT writers highlight a variety of disciplines that allow us to engage with the renewing, regenerative work of the Spirt spoken of by the Prophets and found in Christ.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15A65-71C6-47F5-A104-1A87DF3164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95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NT writers highlight a variety of disciplines that allow us to engage with the renewing, regenerative work of the Spirt spoken of by the Prophets and found in Christ.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15A65-71C6-47F5-A104-1A87DF3164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82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reference to the Spirit is in the Creation of all life.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15A65-71C6-47F5-A104-1A87DF3164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99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reference to the Spirit is in the Creation of all life.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15A65-71C6-47F5-A104-1A87DF3164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5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reference to the Spirit is in the Creation of all life.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15A65-71C6-47F5-A104-1A87DF3164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09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 Prophets give us a variety of helpful images that help us understand </a:t>
            </a:r>
            <a:r>
              <a:rPr lang="en-US" b="1" i="1" dirty="0"/>
              <a:t>the work </a:t>
            </a:r>
            <a:r>
              <a:rPr lang="en-US" dirty="0"/>
              <a:t>of the Spirit: </a:t>
            </a:r>
            <a:r>
              <a:rPr lang="en-US" b="1" i="1" dirty="0"/>
              <a:t>to give life.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15A65-71C6-47F5-A104-1A87DF3164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60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cannot receive the life-giving work of the Spirit except in Christ. Only when we are in Him, breathing His “breath” (i.e. Spirit) can we have life.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15A65-71C6-47F5-A104-1A87DF3164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02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I live in Christ, He lives in me—I ‘breathe His Breath’.</a:t>
            </a:r>
          </a:p>
          <a:p>
            <a:r>
              <a:rPr lang="en-US" dirty="0"/>
              <a:t>The more I ‘breathe His Breath’ the more I become like Him.</a:t>
            </a:r>
          </a:p>
          <a:p>
            <a:r>
              <a:rPr lang="en-US" dirty="0"/>
              <a:t>Eventually my spirit becomes consumed with His Spirit.</a:t>
            </a:r>
          </a:p>
          <a:p>
            <a:r>
              <a:rPr lang="en-US" dirty="0"/>
              <a:t>And so I move away from the death of sin to the life of the Spirit that is promised in Christ.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15A65-71C6-47F5-A104-1A87DF3164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59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NT writers highlight a variety of disciplines that allow us to engage with the renewing, regenerative work of the Spirt spoken of by the Prophets and found in Christ.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15A65-71C6-47F5-A104-1A87DF3164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18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NT writers highlight a variety of disciplines that allow us to engage with the renewing, regenerative work of the Spirt spoken of by the Prophets and found in Christ.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15A65-71C6-47F5-A104-1A87DF3164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64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958"/>
            <a:ext cx="9144000" cy="20690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502838"/>
            <a:ext cx="7086600" cy="1520913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026834"/>
            <a:ext cx="7086600" cy="5715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3595273"/>
            <a:ext cx="2183130" cy="312202"/>
          </a:xfrm>
        </p:spPr>
        <p:txBody>
          <a:bodyPr/>
          <a:lstStyle/>
          <a:p>
            <a:fld id="{112FB531-772B-4ACF-A3ED-D206AEEC8507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3603205"/>
            <a:ext cx="4800600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192389"/>
            <a:ext cx="2057400" cy="304271"/>
          </a:xfrm>
        </p:spPr>
        <p:txBody>
          <a:bodyPr/>
          <a:lstStyle/>
          <a:p>
            <a:fld id="{C3702306-1D8E-40B1-AB3C-2B055338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02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3914467"/>
            <a:ext cx="8116526" cy="68279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784533"/>
            <a:ext cx="8116380" cy="289846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4597263"/>
            <a:ext cx="8115300" cy="584974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B531-772B-4ACF-A3ED-D206AEEC8507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2306-1D8E-40B1-AB3C-2B055338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8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958"/>
            <a:ext cx="9144000" cy="20690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27944"/>
            <a:ext cx="8115300" cy="2335389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040945"/>
            <a:ext cx="7597887" cy="83255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17500"/>
            <a:ext cx="2183130" cy="304271"/>
          </a:xfrm>
        </p:spPr>
        <p:txBody>
          <a:bodyPr/>
          <a:lstStyle>
            <a:lvl1pPr algn="r">
              <a:defRPr/>
            </a:lvl1pPr>
          </a:lstStyle>
          <a:p>
            <a:fld id="{112FB531-772B-4ACF-A3ED-D206AEEC8507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16618"/>
            <a:ext cx="5243619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17500"/>
            <a:ext cx="482811" cy="304271"/>
          </a:xfrm>
        </p:spPr>
        <p:txBody>
          <a:bodyPr/>
          <a:lstStyle/>
          <a:p>
            <a:fld id="{C3702306-1D8E-40B1-AB3C-2B055338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49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958"/>
            <a:ext cx="9144000" cy="20690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627944"/>
            <a:ext cx="7613650" cy="2170413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2804631"/>
            <a:ext cx="7194552" cy="37036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299886"/>
            <a:ext cx="7613650" cy="566559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17500"/>
            <a:ext cx="2183130" cy="304271"/>
          </a:xfrm>
        </p:spPr>
        <p:txBody>
          <a:bodyPr/>
          <a:lstStyle>
            <a:lvl1pPr algn="r">
              <a:defRPr/>
            </a:lvl1pPr>
          </a:lstStyle>
          <a:p>
            <a:fld id="{112FB531-772B-4ACF-A3ED-D206AEEC8507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16618"/>
            <a:ext cx="5243619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17500"/>
            <a:ext cx="482811" cy="304271"/>
          </a:xfrm>
        </p:spPr>
        <p:txBody>
          <a:bodyPr/>
          <a:lstStyle/>
          <a:p>
            <a:fld id="{C3702306-1D8E-40B1-AB3C-2B055338C89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7188" y="777875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251075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4984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958"/>
            <a:ext cx="9144000" cy="20690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937251"/>
            <a:ext cx="7609640" cy="209319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040263"/>
            <a:ext cx="7608491" cy="833238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15736"/>
            <a:ext cx="2183130" cy="304271"/>
          </a:xfrm>
        </p:spPr>
        <p:txBody>
          <a:bodyPr/>
          <a:lstStyle>
            <a:lvl1pPr algn="r">
              <a:defRPr/>
            </a:lvl1pPr>
          </a:lstStyle>
          <a:p>
            <a:fld id="{112FB531-772B-4ACF-A3ED-D206AEEC8507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15736"/>
            <a:ext cx="5243619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17500"/>
            <a:ext cx="482811" cy="304271"/>
          </a:xfrm>
        </p:spPr>
        <p:txBody>
          <a:bodyPr/>
          <a:lstStyle/>
          <a:p>
            <a:fld id="{C3702306-1D8E-40B1-AB3C-2B055338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18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635000"/>
            <a:ext cx="6457949" cy="108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1835067"/>
            <a:ext cx="2592324" cy="51443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420471"/>
            <a:ext cx="2592324" cy="276177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1834444"/>
            <a:ext cx="2592324" cy="52211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420056"/>
            <a:ext cx="2592324" cy="276218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1827388"/>
            <a:ext cx="2592324" cy="52211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420471"/>
            <a:ext cx="2592324" cy="276177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B531-772B-4ACF-A3ED-D206AEEC8507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2306-1D8E-40B1-AB3C-2B055338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1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635000"/>
            <a:ext cx="6457949" cy="1079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3492500"/>
            <a:ext cx="2588687" cy="56897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1968500"/>
            <a:ext cx="2588687" cy="1270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061470"/>
            <a:ext cx="2588687" cy="11207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3492500"/>
            <a:ext cx="2586701" cy="56897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1968500"/>
            <a:ext cx="2586702" cy="1270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061469"/>
            <a:ext cx="2586701" cy="11207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3492500"/>
            <a:ext cx="2592352" cy="56897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1968500"/>
            <a:ext cx="2585909" cy="1270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061468"/>
            <a:ext cx="2589334" cy="11207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B531-772B-4ACF-A3ED-D206AEEC8507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2306-1D8E-40B1-AB3C-2B055338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37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828799"/>
            <a:ext cx="8115300" cy="3353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B531-772B-4ACF-A3ED-D206AEEC8507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2306-1D8E-40B1-AB3C-2B055338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73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958"/>
            <a:ext cx="9144000" cy="2069042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620889"/>
            <a:ext cx="1543050" cy="32526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620890"/>
            <a:ext cx="6153151" cy="325261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16618"/>
            <a:ext cx="2183130" cy="304271"/>
          </a:xfrm>
        </p:spPr>
        <p:txBody>
          <a:bodyPr/>
          <a:lstStyle>
            <a:lvl1pPr algn="r">
              <a:defRPr/>
            </a:lvl1pPr>
          </a:lstStyle>
          <a:p>
            <a:fld id="{112FB531-772B-4ACF-A3ED-D206AEEC8507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17500"/>
            <a:ext cx="5243619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17500"/>
            <a:ext cx="482811" cy="304271"/>
          </a:xfrm>
        </p:spPr>
        <p:txBody>
          <a:bodyPr/>
          <a:lstStyle/>
          <a:p>
            <a:fld id="{C3702306-1D8E-40B1-AB3C-2B055338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0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B531-772B-4ACF-A3ED-D206AEEC8507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2306-1D8E-40B1-AB3C-2B055338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9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958"/>
            <a:ext cx="9144000" cy="20690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27945"/>
            <a:ext cx="8115299" cy="2334946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034771"/>
            <a:ext cx="7867650" cy="796396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17500"/>
            <a:ext cx="2183130" cy="304271"/>
          </a:xfrm>
        </p:spPr>
        <p:txBody>
          <a:bodyPr/>
          <a:lstStyle>
            <a:lvl1pPr algn="r">
              <a:defRPr/>
            </a:lvl1pPr>
          </a:lstStyle>
          <a:p>
            <a:fld id="{112FB531-772B-4ACF-A3ED-D206AEEC8507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17501"/>
            <a:ext cx="5243619" cy="3033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17500"/>
            <a:ext cx="482811" cy="304271"/>
          </a:xfrm>
        </p:spPr>
        <p:txBody>
          <a:bodyPr/>
          <a:lstStyle/>
          <a:p>
            <a:fld id="{C3702306-1D8E-40B1-AB3C-2B055338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24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28799"/>
            <a:ext cx="4000500" cy="3353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799"/>
            <a:ext cx="4000500" cy="3353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B531-772B-4ACF-A3ED-D206AEEC8507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2306-1D8E-40B1-AB3C-2B055338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5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635000"/>
            <a:ext cx="6457950" cy="1079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1819835"/>
            <a:ext cx="3809993" cy="686593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610555"/>
            <a:ext cx="3983831" cy="25716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19835"/>
            <a:ext cx="3829050" cy="686593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10555"/>
            <a:ext cx="4000500" cy="25716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B531-772B-4ACF-A3ED-D206AEEC8507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2306-1D8E-40B1-AB3C-2B055338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49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B531-772B-4ACF-A3ED-D206AEEC8507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2306-1D8E-40B1-AB3C-2B055338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1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B531-772B-4ACF-A3ED-D206AEEC8507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2306-1D8E-40B1-AB3C-2B055338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270000"/>
            <a:ext cx="3086100" cy="13335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622299"/>
            <a:ext cx="4882964" cy="4559938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603499"/>
            <a:ext cx="3086100" cy="25787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B531-772B-4ACF-A3ED-D206AEEC8507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2306-1D8E-40B1-AB3C-2B055338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48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270000"/>
            <a:ext cx="5154930" cy="13335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626034"/>
            <a:ext cx="2733722" cy="455620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603499"/>
            <a:ext cx="5154930" cy="25787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B531-772B-4ACF-A3ED-D206AEEC8507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2306-1D8E-40B1-AB3C-2B055338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12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636978"/>
            <a:ext cx="6457950" cy="1077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828800"/>
            <a:ext cx="8115300" cy="3353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5296959"/>
            <a:ext cx="218313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FB531-772B-4ACF-A3ED-D206AEEC8507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5296538"/>
            <a:ext cx="58293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1750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02306-1D8E-40B1-AB3C-2B055338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18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98369C-8469-49C0-92B1-4472EAE720E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9390" y="972152"/>
            <a:ext cx="8100260" cy="3647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Peter </a:t>
            </a:r>
            <a:r>
              <a:rPr lang="en-US" sz="3000" i="1" dirty="0"/>
              <a:t>said</a:t>
            </a:r>
            <a:r>
              <a:rPr lang="en-US" sz="3000" dirty="0"/>
              <a:t> to them, “Repent, and each of you be baptized in the name of Jesus Christ for the forgiveness of your sins; and you will </a:t>
            </a:r>
            <a:r>
              <a:rPr lang="en-US" sz="3000" b="1" dirty="0">
                <a:solidFill>
                  <a:srgbClr val="FFFF00"/>
                </a:solidFill>
              </a:rPr>
              <a:t>receive the gift of the Holy Spirit.</a:t>
            </a:r>
            <a:endParaRPr lang="en-US" sz="3000" b="1" u="sng" dirty="0"/>
          </a:p>
          <a:p>
            <a:pPr marL="0" indent="0">
              <a:buNone/>
            </a:pPr>
            <a:r>
              <a:rPr lang="en-US" sz="3000" dirty="0"/>
              <a:t>For</a:t>
            </a:r>
            <a:r>
              <a:rPr lang="en-US" sz="3000" b="1" dirty="0"/>
              <a:t> </a:t>
            </a:r>
            <a:r>
              <a:rPr lang="en-US" sz="3000" b="1" dirty="0">
                <a:solidFill>
                  <a:srgbClr val="FFFF00"/>
                </a:solidFill>
              </a:rPr>
              <a:t>the promise </a:t>
            </a:r>
            <a:r>
              <a:rPr lang="en-US" sz="3000" dirty="0"/>
              <a:t>is for you and your children and for all who are far off, as many as the Lord our God will call to Himself.”</a:t>
            </a: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250" dirty="0"/>
              <a:t>Acts 2:38-39</a:t>
            </a:r>
          </a:p>
        </p:txBody>
      </p:sp>
    </p:spTree>
    <p:extLst>
      <p:ext uri="{BB962C8B-B14F-4D97-AF65-F5344CB8AC3E}">
        <p14:creationId xmlns:p14="http://schemas.microsoft.com/office/powerpoint/2010/main" val="67126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9F161-422C-4770-8279-871296843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25747"/>
            <a:ext cx="8120714" cy="33077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200" dirty="0"/>
              <a:t>The proven and promised work of the Spirit of God in the world is </a:t>
            </a:r>
            <a:r>
              <a:rPr lang="en-US" sz="3200" b="1" dirty="0">
                <a:solidFill>
                  <a:srgbClr val="FFFF00"/>
                </a:solidFill>
              </a:rPr>
              <a:t>to give life</a:t>
            </a:r>
            <a:r>
              <a:rPr lang="en-US" sz="3200" dirty="0"/>
              <a:t>…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To those who give their lives to Christ.</a:t>
            </a:r>
          </a:p>
        </p:txBody>
      </p:sp>
    </p:spTree>
    <p:extLst>
      <p:ext uri="{BB962C8B-B14F-4D97-AF65-F5344CB8AC3E}">
        <p14:creationId xmlns:p14="http://schemas.microsoft.com/office/powerpoint/2010/main" val="3336554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6226A-C93E-4A05-9B12-7B7D06DD1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342556"/>
            <a:ext cx="3086100" cy="926579"/>
          </a:xfrm>
        </p:spPr>
        <p:txBody>
          <a:bodyPr>
            <a:normAutofit/>
          </a:bodyPr>
          <a:lstStyle/>
          <a:p>
            <a:r>
              <a:rPr lang="en-US" sz="3000" b="1" dirty="0"/>
              <a:t>Receiving the Promise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7B627-DD71-42F3-90EB-DCCED4E6E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having been built on the foundation of the </a:t>
            </a:r>
            <a:r>
              <a:rPr lang="en-US" sz="2400" b="1" dirty="0">
                <a:solidFill>
                  <a:srgbClr val="FFFF00"/>
                </a:solidFill>
              </a:rPr>
              <a:t>apostles and prophets, Christ Jesus </a:t>
            </a:r>
            <a:r>
              <a:rPr lang="en-US" sz="2400" dirty="0"/>
              <a:t>Himself being the corner </a:t>
            </a:r>
            <a:r>
              <a:rPr lang="en-US" sz="2400" i="1" dirty="0"/>
              <a:t>stone </a:t>
            </a:r>
            <a:r>
              <a:rPr lang="en-US" sz="2400" dirty="0"/>
              <a:t>… </a:t>
            </a:r>
            <a:r>
              <a:rPr lang="en-US" sz="2400" baseline="30000" dirty="0"/>
              <a:t> </a:t>
            </a:r>
            <a:r>
              <a:rPr lang="en-US" sz="2400" dirty="0"/>
              <a:t>in whom you also are being built together into a dwelling of God in </a:t>
            </a:r>
            <a:r>
              <a:rPr lang="en-US" sz="2400" b="1" dirty="0">
                <a:solidFill>
                  <a:srgbClr val="FFFF00"/>
                </a:solidFill>
              </a:rPr>
              <a:t>the Spirit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1875" dirty="0"/>
              <a:t>Ephesians 2:20-21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E24AB57-3083-4D3C-8DD3-4E9319803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4350" y="2399363"/>
            <a:ext cx="3086100" cy="275444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25" b="1" dirty="0"/>
              <a:t>Scripture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060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6226A-C93E-4A05-9B12-7B7D06DD1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342556"/>
            <a:ext cx="3086100" cy="926579"/>
          </a:xfrm>
        </p:spPr>
        <p:txBody>
          <a:bodyPr>
            <a:normAutofit/>
          </a:bodyPr>
          <a:lstStyle/>
          <a:p>
            <a:r>
              <a:rPr lang="en-US" sz="3000" b="1" dirty="0"/>
              <a:t>Receiving the Promise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7B627-DD71-42F3-90EB-DCCED4E6E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686" y="622299"/>
            <a:ext cx="4954552" cy="4559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In the same way the Spirit also helps our weakness; for </a:t>
            </a:r>
            <a:r>
              <a:rPr lang="en-US" sz="2200" b="1" dirty="0">
                <a:solidFill>
                  <a:srgbClr val="FFFF00"/>
                </a:solidFill>
              </a:rPr>
              <a:t>we do not know how to pray as we should, but the Spirit Himself intercedes for </a:t>
            </a:r>
            <a:r>
              <a:rPr lang="en-US" sz="2200" b="1" i="1" dirty="0">
                <a:solidFill>
                  <a:srgbClr val="FFFF00"/>
                </a:solidFill>
              </a:rPr>
              <a:t>us</a:t>
            </a:r>
            <a:r>
              <a:rPr lang="en-US" sz="2200" i="1" dirty="0"/>
              <a:t> </a:t>
            </a:r>
            <a:r>
              <a:rPr lang="en-US" sz="2200" dirty="0"/>
              <a:t>with groanings too deep for words; </a:t>
            </a:r>
            <a:r>
              <a:rPr lang="en-US" sz="2200" b="1" baseline="30000" dirty="0"/>
              <a:t>27 </a:t>
            </a:r>
            <a:r>
              <a:rPr lang="en-US" sz="2200" dirty="0"/>
              <a:t>and He who searches the hearts knows what the mind of the Spirit is, because He intercedes for the saints according to </a:t>
            </a:r>
            <a:r>
              <a:rPr lang="en-US" sz="2200" i="1" dirty="0"/>
              <a:t>the will of</a:t>
            </a:r>
            <a:r>
              <a:rPr lang="en-US" sz="2200" dirty="0"/>
              <a:t> God.</a:t>
            </a:r>
          </a:p>
          <a:p>
            <a:pPr marL="0" indent="0">
              <a:buNone/>
            </a:pPr>
            <a:r>
              <a:rPr lang="en-US" sz="1875" dirty="0"/>
              <a:t>Romans 8:26-27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F7398F2-62BB-4166-BB4B-2BCFAB98D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4350" y="2399363"/>
            <a:ext cx="3086100" cy="275444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25" dirty="0">
                <a:solidFill>
                  <a:schemeClr val="bg1">
                    <a:lumMod val="50000"/>
                    <a:lumOff val="50000"/>
                  </a:schemeClr>
                </a:solidFill>
              </a:rPr>
              <a:t>Scripture</a:t>
            </a:r>
          </a:p>
          <a:p>
            <a:pPr>
              <a:lnSpc>
                <a:spcPct val="150000"/>
              </a:lnSpc>
            </a:pPr>
            <a:r>
              <a:rPr lang="en-US" sz="2625" b="1" dirty="0"/>
              <a:t>Prayer</a:t>
            </a:r>
            <a:r>
              <a:rPr lang="en-US" sz="2625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7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6226A-C93E-4A05-9B12-7B7D06DD1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342556"/>
            <a:ext cx="3086100" cy="926579"/>
          </a:xfrm>
        </p:spPr>
        <p:txBody>
          <a:bodyPr>
            <a:normAutofit/>
          </a:bodyPr>
          <a:lstStyle/>
          <a:p>
            <a:r>
              <a:rPr lang="en-US" sz="3000" b="1" dirty="0"/>
              <a:t>Receiving the Promise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7B627-DD71-42F3-90EB-DCCED4E6E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8232" y="718552"/>
            <a:ext cx="5062888" cy="4559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And do not get drunk with wine, for that is dissipation, but </a:t>
            </a:r>
            <a:r>
              <a:rPr lang="en-US" sz="2200" b="1" dirty="0">
                <a:solidFill>
                  <a:srgbClr val="FFFF00"/>
                </a:solidFill>
              </a:rPr>
              <a:t>be filled with the Spirit</a:t>
            </a:r>
            <a:r>
              <a:rPr lang="en-US" sz="2200" dirty="0"/>
              <a:t>, </a:t>
            </a:r>
            <a:r>
              <a:rPr lang="en-US" sz="2200" b="1" baseline="30000" dirty="0"/>
              <a:t>19 </a:t>
            </a:r>
            <a:r>
              <a:rPr lang="en-US" sz="2200" dirty="0"/>
              <a:t>speaking to one another in psalms and hymns and spiritual songs, </a:t>
            </a:r>
            <a:r>
              <a:rPr lang="en-US" sz="2200" b="1" dirty="0">
                <a:solidFill>
                  <a:srgbClr val="FFFF00"/>
                </a:solidFill>
              </a:rPr>
              <a:t>singing and making melody with your heart </a:t>
            </a:r>
            <a:r>
              <a:rPr lang="en-US" sz="2200" dirty="0"/>
              <a:t>to the Lord;</a:t>
            </a:r>
            <a:r>
              <a:rPr lang="en-US" sz="2200" b="1" baseline="30000" dirty="0"/>
              <a:t>20 </a:t>
            </a:r>
            <a:r>
              <a:rPr lang="en-US" sz="2200" dirty="0"/>
              <a:t>always </a:t>
            </a:r>
            <a:r>
              <a:rPr lang="en-US" sz="2200" b="1" dirty="0">
                <a:solidFill>
                  <a:srgbClr val="FFFF00"/>
                </a:solidFill>
              </a:rPr>
              <a:t>giving thanks </a:t>
            </a:r>
            <a:r>
              <a:rPr lang="en-US" sz="2200" dirty="0"/>
              <a:t>for all things in the name of our Lord Jesus Christ to God, even the Father</a:t>
            </a:r>
          </a:p>
          <a:p>
            <a:pPr marL="0" indent="0">
              <a:buNone/>
            </a:pPr>
            <a:r>
              <a:rPr lang="en-US" sz="1875" dirty="0"/>
              <a:t>Ephesians 5:18-20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50E91EC-9C32-41FF-A04E-2CE2DCA28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4350" y="2399363"/>
            <a:ext cx="3086100" cy="275444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25" dirty="0">
                <a:solidFill>
                  <a:schemeClr val="bg1">
                    <a:lumMod val="50000"/>
                    <a:lumOff val="50000"/>
                  </a:schemeClr>
                </a:solidFill>
              </a:rPr>
              <a:t>Scripture</a:t>
            </a:r>
          </a:p>
          <a:p>
            <a:pPr>
              <a:lnSpc>
                <a:spcPct val="150000"/>
              </a:lnSpc>
            </a:pPr>
            <a:r>
              <a:rPr lang="en-US" sz="2625" dirty="0">
                <a:solidFill>
                  <a:schemeClr val="bg1">
                    <a:lumMod val="50000"/>
                    <a:lumOff val="50000"/>
                  </a:schemeClr>
                </a:solidFill>
              </a:rPr>
              <a:t>Prayer </a:t>
            </a:r>
          </a:p>
          <a:p>
            <a:pPr>
              <a:lnSpc>
                <a:spcPct val="150000"/>
              </a:lnSpc>
            </a:pPr>
            <a:r>
              <a:rPr lang="en-US" sz="2625" b="1" dirty="0"/>
              <a:t>Worship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25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6226A-C93E-4A05-9B12-7B7D06DD1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342556"/>
            <a:ext cx="3086100" cy="926579"/>
          </a:xfrm>
        </p:spPr>
        <p:txBody>
          <a:bodyPr>
            <a:normAutofit/>
          </a:bodyPr>
          <a:lstStyle/>
          <a:p>
            <a:r>
              <a:rPr lang="en-US" sz="3000" b="1" dirty="0"/>
              <a:t>Receiving the Promise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7B627-DD71-42F3-90EB-DCCED4E6E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/>
              <a:t>But I say, </a:t>
            </a:r>
            <a:r>
              <a:rPr lang="en-US" sz="2300" b="1" dirty="0">
                <a:solidFill>
                  <a:srgbClr val="FFFF00"/>
                </a:solidFill>
              </a:rPr>
              <a:t>walk by the Spirit</a:t>
            </a:r>
            <a:r>
              <a:rPr lang="en-US" sz="2300" dirty="0"/>
              <a:t>, and you will not carry out the desire of the flesh. … Now those who belong to Christ Jesus have </a:t>
            </a:r>
            <a:r>
              <a:rPr lang="en-US" sz="2300" b="1" dirty="0">
                <a:solidFill>
                  <a:srgbClr val="FFFF00"/>
                </a:solidFill>
              </a:rPr>
              <a:t>crucified the flesh with its passions and desires</a:t>
            </a:r>
            <a:r>
              <a:rPr lang="en-US" sz="2300" dirty="0"/>
              <a:t>. </a:t>
            </a:r>
            <a:r>
              <a:rPr lang="en-US" sz="2300" b="1" baseline="30000" dirty="0"/>
              <a:t>25 </a:t>
            </a:r>
            <a:r>
              <a:rPr lang="en-US" sz="2300" dirty="0"/>
              <a:t>If we live by the Spirit, let us also </a:t>
            </a:r>
            <a:r>
              <a:rPr lang="en-US" sz="2300" b="1" dirty="0">
                <a:solidFill>
                  <a:srgbClr val="FFFF00"/>
                </a:solidFill>
              </a:rPr>
              <a:t>walk by the Spirit</a:t>
            </a:r>
            <a:r>
              <a:rPr lang="en-US" sz="2300" dirty="0"/>
              <a:t>.</a:t>
            </a:r>
          </a:p>
          <a:p>
            <a:pPr marL="0" indent="0">
              <a:buNone/>
            </a:pPr>
            <a:r>
              <a:rPr lang="en-US" sz="1875" dirty="0"/>
              <a:t>Galatians 5:16, 24-25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0EDB9C1-2173-4FDE-AA81-860E3220D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4350" y="2399363"/>
            <a:ext cx="3086100" cy="275444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625" dirty="0">
                <a:solidFill>
                  <a:schemeClr val="bg1">
                    <a:lumMod val="50000"/>
                    <a:lumOff val="50000"/>
                  </a:schemeClr>
                </a:solidFill>
              </a:rPr>
              <a:t>Scripture</a:t>
            </a:r>
          </a:p>
          <a:p>
            <a:pPr>
              <a:lnSpc>
                <a:spcPct val="150000"/>
              </a:lnSpc>
            </a:pPr>
            <a:r>
              <a:rPr lang="en-US" sz="2625" dirty="0">
                <a:solidFill>
                  <a:schemeClr val="bg1">
                    <a:lumMod val="50000"/>
                    <a:lumOff val="50000"/>
                  </a:schemeClr>
                </a:solidFill>
              </a:rPr>
              <a:t>Prayer </a:t>
            </a:r>
          </a:p>
          <a:p>
            <a:pPr>
              <a:lnSpc>
                <a:spcPct val="150000"/>
              </a:lnSpc>
            </a:pPr>
            <a:r>
              <a:rPr lang="en-US" sz="2625" dirty="0">
                <a:solidFill>
                  <a:schemeClr val="bg1">
                    <a:lumMod val="50000"/>
                    <a:lumOff val="50000"/>
                  </a:schemeClr>
                </a:solidFill>
              </a:rPr>
              <a:t>Worship</a:t>
            </a:r>
          </a:p>
          <a:p>
            <a:pPr>
              <a:lnSpc>
                <a:spcPct val="150000"/>
              </a:lnSpc>
            </a:pPr>
            <a:r>
              <a:rPr lang="en-US" sz="2625" b="1" dirty="0"/>
              <a:t>Character</a:t>
            </a:r>
          </a:p>
          <a:p>
            <a:pPr>
              <a:lnSpc>
                <a:spcPct val="150000"/>
              </a:lnSpc>
            </a:pPr>
            <a:endParaRPr lang="en-US" sz="2625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67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6226A-C93E-4A05-9B12-7B7D06DD1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342556"/>
            <a:ext cx="3086100" cy="926579"/>
          </a:xfrm>
        </p:spPr>
        <p:txBody>
          <a:bodyPr>
            <a:normAutofit/>
          </a:bodyPr>
          <a:lstStyle/>
          <a:p>
            <a:r>
              <a:rPr lang="en-US" sz="3000" b="1" dirty="0"/>
              <a:t>Receiving the Promise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7B627-DD71-42F3-90EB-DCCED4E6E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450" y="845819"/>
            <a:ext cx="5281223" cy="4307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75" dirty="0"/>
              <a:t>But to each one is given the </a:t>
            </a:r>
            <a:r>
              <a:rPr lang="en-US" sz="1875" b="1" dirty="0">
                <a:solidFill>
                  <a:srgbClr val="FFFF00"/>
                </a:solidFill>
              </a:rPr>
              <a:t>manifestation of the Spirit for the common good</a:t>
            </a:r>
            <a:r>
              <a:rPr lang="en-US" sz="1875" dirty="0"/>
              <a:t>. … But one and the same </a:t>
            </a:r>
            <a:r>
              <a:rPr lang="en-US" sz="1875" b="1" dirty="0">
                <a:solidFill>
                  <a:srgbClr val="FFFF00"/>
                </a:solidFill>
              </a:rPr>
              <a:t>Spirit works all these things, distributing to each one individually </a:t>
            </a:r>
            <a:r>
              <a:rPr lang="en-US" sz="1875" dirty="0"/>
              <a:t>just as He wills. … </a:t>
            </a:r>
            <a:r>
              <a:rPr lang="en-US" sz="1875" b="1" baseline="30000" dirty="0"/>
              <a:t>12 </a:t>
            </a:r>
            <a:r>
              <a:rPr lang="en-US" sz="1875" dirty="0"/>
              <a:t>For even as the body is one and </a:t>
            </a:r>
            <a:r>
              <a:rPr lang="en-US" sz="1875" i="1" dirty="0"/>
              <a:t>yet</a:t>
            </a:r>
            <a:r>
              <a:rPr lang="en-US" sz="1875" dirty="0"/>
              <a:t> has many members, and all the members of the body, though they are many, are one body, so also is Christ. </a:t>
            </a:r>
            <a:r>
              <a:rPr lang="en-US" sz="1875" b="1" baseline="30000" dirty="0"/>
              <a:t>13 </a:t>
            </a:r>
            <a:r>
              <a:rPr lang="en-US" sz="1875" b="1" dirty="0">
                <a:solidFill>
                  <a:srgbClr val="FFFF00"/>
                </a:solidFill>
              </a:rPr>
              <a:t>For by one Spirit we were all baptized into one body</a:t>
            </a:r>
            <a:r>
              <a:rPr lang="en-US" sz="1875" dirty="0"/>
              <a:t>, whether Jews or Greeks, whether slaves or free, and we were </a:t>
            </a:r>
            <a:r>
              <a:rPr lang="en-US" sz="1875" b="1" dirty="0">
                <a:solidFill>
                  <a:srgbClr val="FFFF00"/>
                </a:solidFill>
              </a:rPr>
              <a:t>all made to drink of one Spirit</a:t>
            </a:r>
            <a:r>
              <a:rPr lang="en-US" sz="1875" dirty="0"/>
              <a:t>.</a:t>
            </a:r>
          </a:p>
          <a:p>
            <a:pPr marL="0" indent="0">
              <a:buNone/>
            </a:pPr>
            <a:r>
              <a:rPr lang="en-US" dirty="0"/>
              <a:t>1 Corinthians 12:7, 11-13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056910-2387-492B-B54A-CA6F99562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4350" y="2399363"/>
            <a:ext cx="3086100" cy="275444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625" dirty="0">
                <a:solidFill>
                  <a:schemeClr val="bg1">
                    <a:lumMod val="50000"/>
                    <a:lumOff val="50000"/>
                  </a:schemeClr>
                </a:solidFill>
              </a:rPr>
              <a:t>Scripture</a:t>
            </a:r>
          </a:p>
          <a:p>
            <a:pPr>
              <a:lnSpc>
                <a:spcPct val="150000"/>
              </a:lnSpc>
            </a:pPr>
            <a:r>
              <a:rPr lang="en-US" sz="2625" dirty="0">
                <a:solidFill>
                  <a:schemeClr val="bg1">
                    <a:lumMod val="50000"/>
                    <a:lumOff val="50000"/>
                  </a:schemeClr>
                </a:solidFill>
              </a:rPr>
              <a:t>Prayer </a:t>
            </a:r>
          </a:p>
          <a:p>
            <a:pPr>
              <a:lnSpc>
                <a:spcPct val="150000"/>
              </a:lnSpc>
            </a:pPr>
            <a:r>
              <a:rPr lang="en-US" sz="2625" dirty="0">
                <a:solidFill>
                  <a:schemeClr val="bg1">
                    <a:lumMod val="50000"/>
                    <a:lumOff val="50000"/>
                  </a:schemeClr>
                </a:solidFill>
              </a:rPr>
              <a:t>Worship</a:t>
            </a:r>
          </a:p>
          <a:p>
            <a:pPr>
              <a:lnSpc>
                <a:spcPct val="150000"/>
              </a:lnSpc>
            </a:pPr>
            <a:r>
              <a:rPr lang="en-US" sz="2625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Character</a:t>
            </a:r>
          </a:p>
          <a:p>
            <a:pPr>
              <a:lnSpc>
                <a:spcPct val="150000"/>
              </a:lnSpc>
            </a:pPr>
            <a:r>
              <a:rPr lang="en-US" sz="2625" b="1" dirty="0"/>
              <a:t>Service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2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98369C-8469-49C0-92B1-4472EAE720E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4350" y="1347788"/>
            <a:ext cx="8115300" cy="3019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Peter </a:t>
            </a:r>
            <a:r>
              <a:rPr lang="en-US" sz="2400" i="1" dirty="0"/>
              <a:t>said</a:t>
            </a:r>
            <a:r>
              <a:rPr lang="en-US" sz="2400" dirty="0"/>
              <a:t> to them, “</a:t>
            </a:r>
            <a:r>
              <a:rPr lang="en-US" sz="2400" b="1" dirty="0">
                <a:solidFill>
                  <a:srgbClr val="FFFF00"/>
                </a:solidFill>
              </a:rPr>
              <a:t>Repent, and each of you be baptized in the name of Jesus Christ </a:t>
            </a:r>
            <a:r>
              <a:rPr lang="en-US" sz="2400" dirty="0"/>
              <a:t>for the forgiveness of your sins; and you will receive the gift of the Holy Spirit.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FF00"/>
                </a:solidFill>
              </a:rPr>
              <a:t>For the promise is for you </a:t>
            </a:r>
            <a:r>
              <a:rPr lang="en-US" sz="2400" dirty="0"/>
              <a:t>and your children and for all who are far off, as many as the Lord our God will call to Himself.” </a:t>
            </a:r>
          </a:p>
          <a:p>
            <a:pPr marL="0" indent="0">
              <a:buNone/>
            </a:pPr>
            <a:r>
              <a:rPr lang="en-US" sz="2250" dirty="0"/>
              <a:t>Acts 2:38-39</a:t>
            </a:r>
          </a:p>
        </p:txBody>
      </p:sp>
    </p:spTree>
    <p:extLst>
      <p:ext uri="{BB962C8B-B14F-4D97-AF65-F5344CB8AC3E}">
        <p14:creationId xmlns:p14="http://schemas.microsoft.com/office/powerpoint/2010/main" val="359326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AF73-341D-456C-AB73-1BA5DA75C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1638304"/>
            <a:ext cx="7442200" cy="1771646"/>
          </a:xfrm>
        </p:spPr>
        <p:txBody>
          <a:bodyPr>
            <a:noAutofit/>
          </a:bodyPr>
          <a:lstStyle/>
          <a:p>
            <a:r>
              <a:rPr lang="en-US" sz="6750" b="1" dirty="0"/>
              <a:t>The Promise of </a:t>
            </a:r>
            <a:br>
              <a:rPr lang="en-US" sz="6750" b="1" dirty="0"/>
            </a:br>
            <a:r>
              <a:rPr lang="en-US" sz="6750" b="1" dirty="0">
                <a:latin typeface="Castellar" panose="020A0402060406010301" pitchFamily="18" charset="0"/>
              </a:rPr>
              <a:t>the Spirit</a:t>
            </a:r>
          </a:p>
        </p:txBody>
      </p:sp>
    </p:spTree>
    <p:extLst>
      <p:ext uri="{BB962C8B-B14F-4D97-AF65-F5344CB8AC3E}">
        <p14:creationId xmlns:p14="http://schemas.microsoft.com/office/powerpoint/2010/main" val="2774635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C39E3-7E3B-460E-BE3E-6F84D7EDD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956" y="1247395"/>
            <a:ext cx="7383149" cy="3701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Pneuma</a:t>
            </a:r>
          </a:p>
          <a:p>
            <a:pPr marL="0" indent="0">
              <a:buNone/>
            </a:pPr>
            <a:r>
              <a:rPr lang="en-US" sz="2800" dirty="0"/>
              <a:t>Wind, breath; the vital spirit, soul, or creative force of a person</a:t>
            </a:r>
          </a:p>
          <a:p>
            <a:pPr marL="0" indent="0">
              <a:buNone/>
            </a:pPr>
            <a:endParaRPr lang="en-US" sz="2250" dirty="0"/>
          </a:p>
          <a:p>
            <a:pPr marL="0" indent="0">
              <a:buNone/>
            </a:pPr>
            <a:endParaRPr lang="en-US" sz="2250" dirty="0"/>
          </a:p>
          <a:p>
            <a:pPr marL="0" indent="0">
              <a:buNone/>
            </a:pPr>
            <a:r>
              <a:rPr lang="en-US" sz="3300" b="1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Ruwach</a:t>
            </a:r>
            <a:endParaRPr lang="en-US" sz="33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/>
              <a:t>Wind, breath, mind, spirit; that which breathes quickly in animation or agitation</a:t>
            </a:r>
          </a:p>
        </p:txBody>
      </p:sp>
    </p:spTree>
    <p:extLst>
      <p:ext uri="{BB962C8B-B14F-4D97-AF65-F5344CB8AC3E}">
        <p14:creationId xmlns:p14="http://schemas.microsoft.com/office/powerpoint/2010/main" val="1900552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63C8F-5C34-4909-96FF-F54AAC664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897" y="1567409"/>
            <a:ext cx="7599343" cy="273508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200" b="1" dirty="0">
                <a:cs typeface="Times New Roman" panose="02020603050405020304" pitchFamily="18" charset="0"/>
              </a:rPr>
              <a:t>In the beginning God created the heavens and the earth. </a:t>
            </a:r>
            <a:r>
              <a:rPr lang="en-US" sz="3200" b="1" baseline="30000" dirty="0">
                <a:cs typeface="Times New Roman" panose="02020603050405020304" pitchFamily="18" charset="0"/>
              </a:rPr>
              <a:t>2 </a:t>
            </a:r>
            <a:r>
              <a:rPr lang="en-US" sz="3200" b="1" dirty="0">
                <a:cs typeface="Times New Roman" panose="02020603050405020304" pitchFamily="18" charset="0"/>
              </a:rPr>
              <a:t>The earth was formless and void, and darkness was over the surface of the deep, and </a:t>
            </a:r>
            <a:r>
              <a:rPr lang="en-US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the Spirit of God was moving</a:t>
            </a:r>
            <a:r>
              <a:rPr lang="en-US" sz="3200" b="1" dirty="0">
                <a:cs typeface="Times New Roman" panose="02020603050405020304" pitchFamily="18" charset="0"/>
              </a:rPr>
              <a:t> over the surface of the waters. </a:t>
            </a:r>
            <a:r>
              <a:rPr lang="en-US" sz="3200" b="1" baseline="30000" dirty="0">
                <a:cs typeface="Times New Roman" panose="02020603050405020304" pitchFamily="18" charset="0"/>
              </a:rPr>
              <a:t>3 </a:t>
            </a:r>
            <a:r>
              <a:rPr lang="en-US" sz="3200" b="1" dirty="0">
                <a:cs typeface="Times New Roman" panose="02020603050405020304" pitchFamily="18" charset="0"/>
              </a:rPr>
              <a:t>Then God said, “Let there be light”; and there was light.</a:t>
            </a:r>
          </a:p>
          <a:p>
            <a:pPr marL="0" indent="0">
              <a:buNone/>
            </a:pPr>
            <a:r>
              <a:rPr lang="en-US" sz="2250" b="1" dirty="0">
                <a:cs typeface="Times New Roman" panose="02020603050405020304" pitchFamily="18" charset="0"/>
              </a:rPr>
              <a:t>Genesis 1:1-3</a:t>
            </a:r>
          </a:p>
        </p:txBody>
      </p:sp>
    </p:spTree>
    <p:extLst>
      <p:ext uri="{BB962C8B-B14F-4D97-AF65-F5344CB8AC3E}">
        <p14:creationId xmlns:p14="http://schemas.microsoft.com/office/powerpoint/2010/main" val="721325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5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63C8F-5C34-4909-96FF-F54AAC664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345" y="724213"/>
            <a:ext cx="7897006" cy="41942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50" b="1" dirty="0">
                <a:solidFill>
                  <a:schemeClr val="bg2">
                    <a:lumMod val="50000"/>
                  </a:schemeClr>
                </a:solidFill>
              </a:rPr>
              <a:t>Then God said, “Let Us make man in Our image, according to Our likeness …</a:t>
            </a:r>
            <a:r>
              <a:rPr lang="en-US" sz="2250" b="1" baseline="30000" dirty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en-US" sz="2250" b="1" dirty="0">
                <a:solidFill>
                  <a:schemeClr val="bg2">
                    <a:lumMod val="50000"/>
                  </a:schemeClr>
                </a:solidFill>
              </a:rPr>
              <a:t>God created man in His own image, in the image of God He created him; male and female He created them.</a:t>
            </a:r>
          </a:p>
          <a:p>
            <a:pPr marL="0" indent="0">
              <a:buNone/>
            </a:pPr>
            <a:r>
              <a:rPr lang="en-US" sz="2250" dirty="0">
                <a:solidFill>
                  <a:schemeClr val="bg2">
                    <a:lumMod val="50000"/>
                  </a:schemeClr>
                </a:solidFill>
              </a:rPr>
              <a:t>Genesis 1:26-27</a:t>
            </a:r>
          </a:p>
          <a:p>
            <a:pPr marL="0" indent="0">
              <a:buNone/>
            </a:pPr>
            <a:endParaRPr lang="en-US" sz="2250" dirty="0"/>
          </a:p>
          <a:p>
            <a:pPr marL="0" indent="0">
              <a:buNone/>
            </a:pPr>
            <a:r>
              <a:rPr lang="en-US" sz="2625" b="1" dirty="0"/>
              <a:t>Then the </a:t>
            </a:r>
            <a:r>
              <a:rPr lang="en-US" sz="2625" b="1" cap="small" dirty="0"/>
              <a:t>Lord</a:t>
            </a:r>
            <a:r>
              <a:rPr lang="en-US" sz="2625" b="1" dirty="0"/>
              <a:t> God formed man of dust from the ground, and </a:t>
            </a:r>
            <a:r>
              <a:rPr lang="en-US" sz="2625" b="1" dirty="0">
                <a:solidFill>
                  <a:srgbClr val="FFFF00"/>
                </a:solidFill>
              </a:rPr>
              <a:t>breathed</a:t>
            </a:r>
            <a:r>
              <a:rPr lang="en-US" sz="2625" b="1" dirty="0"/>
              <a:t> into his nostrils the </a:t>
            </a:r>
            <a:r>
              <a:rPr lang="en-US" sz="2625" b="1" dirty="0">
                <a:solidFill>
                  <a:srgbClr val="FFFF00"/>
                </a:solidFill>
              </a:rPr>
              <a:t>breath</a:t>
            </a:r>
            <a:r>
              <a:rPr lang="en-US" sz="2625" b="1" dirty="0"/>
              <a:t> of life; and man became a living being.</a:t>
            </a:r>
          </a:p>
          <a:p>
            <a:pPr marL="0" indent="0">
              <a:buNone/>
            </a:pPr>
            <a:r>
              <a:rPr lang="en-US" sz="2250" b="1" dirty="0"/>
              <a:t>Genesis 2:7</a:t>
            </a:r>
          </a:p>
        </p:txBody>
      </p:sp>
    </p:spTree>
    <p:extLst>
      <p:ext uri="{BB962C8B-B14F-4D97-AF65-F5344CB8AC3E}">
        <p14:creationId xmlns:p14="http://schemas.microsoft.com/office/powerpoint/2010/main" val="4191630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63C8F-5C34-4909-96FF-F54AAC664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393" y="539015"/>
            <a:ext cx="8039186" cy="4822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“It is the </a:t>
            </a:r>
            <a:r>
              <a:rPr lang="en-US" sz="2200" b="1" dirty="0">
                <a:solidFill>
                  <a:srgbClr val="FFFF00"/>
                </a:solidFill>
              </a:rPr>
              <a:t>Spirit</a:t>
            </a:r>
            <a:r>
              <a:rPr lang="en-US" sz="2200" dirty="0"/>
              <a:t> who gives </a:t>
            </a:r>
            <a:r>
              <a:rPr lang="en-US" sz="2200" b="1" dirty="0">
                <a:solidFill>
                  <a:srgbClr val="FFFF00"/>
                </a:solidFill>
              </a:rPr>
              <a:t>life</a:t>
            </a:r>
            <a:r>
              <a:rPr lang="en-US" sz="2200" dirty="0"/>
              <a:t>; the flesh profits nothing; the words that I have spoken to you are </a:t>
            </a:r>
            <a:r>
              <a:rPr lang="en-US" sz="2200" b="1" dirty="0">
                <a:solidFill>
                  <a:srgbClr val="FFFF00"/>
                </a:solidFill>
              </a:rPr>
              <a:t>spirit</a:t>
            </a:r>
            <a:r>
              <a:rPr lang="en-US" sz="2200" dirty="0"/>
              <a:t> and are </a:t>
            </a:r>
            <a:r>
              <a:rPr lang="en-US" sz="2200" b="1" dirty="0">
                <a:solidFill>
                  <a:srgbClr val="FFFF00"/>
                </a:solidFill>
              </a:rPr>
              <a:t>life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r>
              <a:rPr lang="en-US" sz="1875" dirty="0"/>
              <a:t>John 6:63</a:t>
            </a:r>
          </a:p>
          <a:p>
            <a:pPr marL="0" indent="0">
              <a:buNone/>
            </a:pPr>
            <a:endParaRPr lang="en-US" sz="1875" dirty="0"/>
          </a:p>
          <a:p>
            <a:pPr marL="0" indent="0">
              <a:buNone/>
            </a:pPr>
            <a:r>
              <a:rPr lang="en-US" sz="2200" dirty="0"/>
              <a:t>But if the </a:t>
            </a:r>
            <a:r>
              <a:rPr lang="en-US" sz="2200" b="1" dirty="0">
                <a:solidFill>
                  <a:srgbClr val="FFFF00"/>
                </a:solidFill>
              </a:rPr>
              <a:t>Spirit</a:t>
            </a:r>
            <a:r>
              <a:rPr lang="en-US" sz="2200" dirty="0"/>
              <a:t> of Him who </a:t>
            </a:r>
            <a:r>
              <a:rPr lang="en-US" sz="2200" b="1" dirty="0">
                <a:solidFill>
                  <a:srgbClr val="FFFF00"/>
                </a:solidFill>
              </a:rPr>
              <a:t>raised</a:t>
            </a:r>
            <a:r>
              <a:rPr lang="en-US" sz="2200" dirty="0"/>
              <a:t> Jesus from the dead dwells in you, He who raised Christ Jesus from the dead will also give </a:t>
            </a:r>
            <a:r>
              <a:rPr lang="en-US" sz="2200" b="1" dirty="0">
                <a:solidFill>
                  <a:srgbClr val="FFFF00"/>
                </a:solidFill>
              </a:rPr>
              <a:t>life</a:t>
            </a:r>
            <a:r>
              <a:rPr lang="en-US" sz="2200" dirty="0"/>
              <a:t> to your mortal bodies through His </a:t>
            </a:r>
            <a:r>
              <a:rPr lang="en-US" sz="2200" b="1" dirty="0">
                <a:solidFill>
                  <a:srgbClr val="FFFF00"/>
                </a:solidFill>
              </a:rPr>
              <a:t>Spirit</a:t>
            </a:r>
            <a:r>
              <a:rPr lang="en-US" sz="2200" dirty="0"/>
              <a:t> who dwells in you.</a:t>
            </a:r>
          </a:p>
          <a:p>
            <a:pPr marL="0" indent="0">
              <a:buNone/>
            </a:pPr>
            <a:r>
              <a:rPr lang="en-US" sz="1875" dirty="0"/>
              <a:t>Romans 8:11</a:t>
            </a:r>
          </a:p>
          <a:p>
            <a:pPr marL="0" indent="0">
              <a:buNone/>
            </a:pPr>
            <a:endParaRPr lang="en-US" sz="1875" dirty="0"/>
          </a:p>
          <a:p>
            <a:pPr marL="0" indent="0">
              <a:buNone/>
            </a:pPr>
            <a:r>
              <a:rPr lang="en-US" sz="2200" dirty="0"/>
              <a:t>For the one who sows to his own flesh will from the flesh reap corruption, but the one who sows to the </a:t>
            </a:r>
            <a:r>
              <a:rPr lang="en-US" sz="2200" b="1" dirty="0">
                <a:solidFill>
                  <a:srgbClr val="FFFF00"/>
                </a:solidFill>
              </a:rPr>
              <a:t>Spirit</a:t>
            </a:r>
            <a:r>
              <a:rPr lang="en-US" sz="2200" dirty="0"/>
              <a:t> will from the </a:t>
            </a:r>
            <a:r>
              <a:rPr lang="en-US" sz="2200" b="1" dirty="0">
                <a:solidFill>
                  <a:srgbClr val="FFFF00"/>
                </a:solidFill>
              </a:rPr>
              <a:t>Spirit</a:t>
            </a:r>
            <a:r>
              <a:rPr lang="en-US" sz="2200" dirty="0"/>
              <a:t> reap eternal </a:t>
            </a:r>
            <a:r>
              <a:rPr lang="en-US" sz="2200" b="1" dirty="0">
                <a:solidFill>
                  <a:srgbClr val="FFFF00"/>
                </a:solidFill>
              </a:rPr>
              <a:t>life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r>
              <a:rPr lang="en-US" sz="1875" dirty="0"/>
              <a:t>Galatians 6:8</a:t>
            </a:r>
          </a:p>
        </p:txBody>
      </p:sp>
    </p:spTree>
    <p:extLst>
      <p:ext uri="{BB962C8B-B14F-4D97-AF65-F5344CB8AC3E}">
        <p14:creationId xmlns:p14="http://schemas.microsoft.com/office/powerpoint/2010/main" val="83392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9F161-422C-4770-8279-871296843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25748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750" dirty="0"/>
          </a:p>
          <a:p>
            <a:pPr marL="0" indent="0">
              <a:buNone/>
            </a:pPr>
            <a:r>
              <a:rPr lang="en-US" sz="4125" dirty="0"/>
              <a:t>The proven and promised work of the Spirit of God in the world is </a:t>
            </a:r>
            <a:r>
              <a:rPr lang="en-US" sz="4125" b="1" dirty="0">
                <a:solidFill>
                  <a:srgbClr val="FFFF00"/>
                </a:solidFill>
              </a:rPr>
              <a:t>to give life</a:t>
            </a:r>
            <a:r>
              <a:rPr lang="en-US" sz="4125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96319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FB04F-B099-41B9-85DA-E981BA028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0" y="537653"/>
            <a:ext cx="6457950" cy="665505"/>
          </a:xfrm>
        </p:spPr>
        <p:txBody>
          <a:bodyPr>
            <a:noAutofit/>
          </a:bodyPr>
          <a:lstStyle/>
          <a:p>
            <a:r>
              <a:rPr lang="en-US" sz="3375" b="1" dirty="0"/>
              <a:t>Promises of the Spirit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1DD30-E7A8-49DA-BE1D-9B080E529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886" y="1203158"/>
            <a:ext cx="8368164" cy="4061861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Poured Out for Regeneration (Isaiah 32:15-20; 44:1-5)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“Breath” for the Dead (Ezekiel 36:24-32; 37:1-14; 39:25-29)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Fortifying Presence of God (Haggai 2:5; Zechariah 4:1-7)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Signal of the New Covenant Kingdom (Joel 2:12-32)</a:t>
            </a:r>
          </a:p>
          <a:p>
            <a:pPr>
              <a:lnSpc>
                <a:spcPct val="200000"/>
              </a:lnSpc>
            </a:pPr>
            <a:r>
              <a:rPr lang="en-US" sz="2200" b="1" dirty="0">
                <a:solidFill>
                  <a:srgbClr val="FFFF00"/>
                </a:solidFill>
              </a:rPr>
              <a:t>In the Messiah (Is. 32:1; 42:1-7; 59:20-21; 61:1-3; Ez. 37:24-28)</a:t>
            </a:r>
          </a:p>
        </p:txBody>
      </p:sp>
    </p:spTree>
    <p:extLst>
      <p:ext uri="{BB962C8B-B14F-4D97-AF65-F5344CB8AC3E}">
        <p14:creationId xmlns:p14="http://schemas.microsoft.com/office/powerpoint/2010/main" val="1411779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39C8C-DF48-481A-A725-D99C61C85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580" y="444473"/>
            <a:ext cx="6457950" cy="633557"/>
          </a:xfrm>
        </p:spPr>
        <p:txBody>
          <a:bodyPr>
            <a:normAutofit/>
          </a:bodyPr>
          <a:lstStyle/>
          <a:p>
            <a:r>
              <a:rPr lang="en-US" sz="3750" dirty="0"/>
              <a:t>The Spirit </a:t>
            </a:r>
            <a:r>
              <a:rPr lang="en-US" sz="3750" b="1" dirty="0">
                <a:solidFill>
                  <a:srgbClr val="FFFF00"/>
                </a:solidFill>
              </a:rPr>
              <a:t>of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EBB6C-2565-4B36-816D-3D4BCA5B9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139" y="1078030"/>
            <a:ext cx="8402855" cy="429286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Announced His Coming (1 Peter 1:10-12)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Brought about His Birth (Luke 1:35)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‘Anointed’ Him at Baptism (Luke 3:22)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Led Him into Wilderness Testing (Luke 4:1)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Endowed Him with Power for Ministry (Luke 4:14, 18)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Raised Him from the Dead (Romans 1:4)</a:t>
            </a:r>
          </a:p>
          <a:p>
            <a:r>
              <a:rPr lang="en-US" sz="2200" b="1" dirty="0">
                <a:solidFill>
                  <a:srgbClr val="FFFF00"/>
                </a:solidFill>
              </a:rPr>
              <a:t>Source of Divine Blessing for His Followers (Luke 11:13; 12:12; John 3:1-15; 6:63; 7:37-39; 20:22)</a:t>
            </a:r>
          </a:p>
        </p:txBody>
      </p:sp>
    </p:spTree>
    <p:extLst>
      <p:ext uri="{BB962C8B-B14F-4D97-AF65-F5344CB8AC3E}">
        <p14:creationId xmlns:p14="http://schemas.microsoft.com/office/powerpoint/2010/main" val="2281312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875</TotalTime>
  <Words>660</Words>
  <Application>Microsoft Office PowerPoint</Application>
  <PresentationFormat>On-screen Show (16:10)</PresentationFormat>
  <Paragraphs>105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Castellar</vt:lpstr>
      <vt:lpstr>Century Gothic</vt:lpstr>
      <vt:lpstr>Times New Roman</vt:lpstr>
      <vt:lpstr>Vapor Trail</vt:lpstr>
      <vt:lpstr>PowerPoint Presentation</vt:lpstr>
      <vt:lpstr>The Promise of  the Spirit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Promises of the Spirit</vt:lpstr>
      <vt:lpstr>The Spirit of Christ</vt:lpstr>
      <vt:lpstr>PowerPoint Presentation</vt:lpstr>
      <vt:lpstr>Receiving the Promise</vt:lpstr>
      <vt:lpstr>Receiving the Promise</vt:lpstr>
      <vt:lpstr>Receiving the Promise</vt:lpstr>
      <vt:lpstr>Receiving the Promise</vt:lpstr>
      <vt:lpstr>Receiving the Promise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Promise of the Spirit</dc:title>
  <dc:creator>BenHall</dc:creator>
  <cp:lastModifiedBy>Embry</cp:lastModifiedBy>
  <cp:revision>57</cp:revision>
  <dcterms:created xsi:type="dcterms:W3CDTF">2017-09-11T03:17:05Z</dcterms:created>
  <dcterms:modified xsi:type="dcterms:W3CDTF">2017-09-24T12:47:55Z</dcterms:modified>
</cp:coreProperties>
</file>