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8" r:id="rId4"/>
    <p:sldId id="267" r:id="rId5"/>
    <p:sldId id="258" r:id="rId6"/>
    <p:sldId id="259" r:id="rId7"/>
    <p:sldId id="263" r:id="rId8"/>
    <p:sldId id="264" r:id="rId9"/>
    <p:sldId id="265" r:id="rId10"/>
    <p:sldId id="266"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18"/>
    <p:restoredTop sz="94729"/>
  </p:normalViewPr>
  <p:slideViewPr>
    <p:cSldViewPr snapToGrid="0" snapToObjects="1">
      <p:cViewPr>
        <p:scale>
          <a:sx n="90" d="100"/>
          <a:sy n="90" d="100"/>
        </p:scale>
        <p:origin x="1472" y="592"/>
      </p:cViewPr>
      <p:guideLst/>
    </p:cSldViewPr>
  </p:slideViewPr>
  <p:notesTextViewPr>
    <p:cViewPr>
      <p:scale>
        <a:sx n="1" d="1"/>
        <a:sy n="1" d="1"/>
      </p:scale>
      <p:origin x="0" y="0"/>
    </p:cViewPr>
  </p:notesTextViewPr>
  <p:sorterViewPr>
    <p:cViewPr>
      <p:scale>
        <a:sx n="145" d="100"/>
        <a:sy n="145" d="100"/>
      </p:scale>
      <p:origin x="0" y="0"/>
    </p:cViewPr>
  </p:sorterViewPr>
  <p:notesViewPr>
    <p:cSldViewPr snapToGrid="0" snapToObjects="1">
      <p:cViewPr varScale="1">
        <p:scale>
          <a:sx n="84" d="100"/>
          <a:sy n="84" d="100"/>
        </p:scale>
        <p:origin x="4136" y="20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9700A-DEA3-454E-BD59-2530E759E774}" type="datetimeFigureOut">
              <a:rPr lang="en-US" smtClean="0"/>
              <a:t>9/9/17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D7EA5-1896-AC4A-8F72-085AEA3EB24C}" type="slidenum">
              <a:rPr lang="en-US" smtClean="0"/>
              <a:t>‹#›</a:t>
            </a:fld>
            <a:endParaRPr lang="en-US"/>
          </a:p>
        </p:txBody>
      </p:sp>
    </p:spTree>
    <p:extLst>
      <p:ext uri="{BB962C8B-B14F-4D97-AF65-F5344CB8AC3E}">
        <p14:creationId xmlns:p14="http://schemas.microsoft.com/office/powerpoint/2010/main" val="105183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58097"/>
            <a:ext cx="5486400" cy="3086100"/>
          </a:xfrm>
        </p:spPr>
      </p:sp>
      <p:sp>
        <p:nvSpPr>
          <p:cNvPr id="3" name="Notes Placeholder 2"/>
          <p:cNvSpPr>
            <a:spLocks noGrp="1"/>
          </p:cNvSpPr>
          <p:nvPr>
            <p:ph type="body" idx="1"/>
          </p:nvPr>
        </p:nvSpPr>
        <p:spPr>
          <a:xfrm>
            <a:off x="501445" y="3451123"/>
            <a:ext cx="6002593" cy="5442154"/>
          </a:xfrm>
        </p:spPr>
        <p:txBody>
          <a:bodyPr/>
          <a:lstStyle/>
          <a:p>
            <a:pPr algn="ctr"/>
            <a:r>
              <a:rPr lang="en-US" sz="1600" b="1" dirty="0"/>
              <a:t>THE LORD IS MY BREAKER (Micah 2:12-13)</a:t>
            </a:r>
            <a:endParaRPr lang="en-US" sz="1600" dirty="0"/>
          </a:p>
          <a:p>
            <a:r>
              <a:rPr lang="en-US" dirty="0"/>
              <a:t> </a:t>
            </a:r>
            <a:endParaRPr lang="en-US" sz="1100" dirty="0"/>
          </a:p>
          <a:p>
            <a:pPr lvl="0"/>
            <a:r>
              <a:rPr lang="en-US" sz="1400" b="1" dirty="0"/>
              <a:t>Have you ever Broken something?</a:t>
            </a:r>
            <a:r>
              <a:rPr lang="en-US" sz="1400" dirty="0"/>
              <a:t>  I remember, only getting two spankings in my life (now, do not take that to mean I only got two spankings – I said I only remember two).  Both of them were because something got broke in our house, and in neither case, was I the one doing the breaking. So, in my mind, I did not deserve the punishment!</a:t>
            </a:r>
          </a:p>
          <a:p>
            <a:r>
              <a:rPr lang="en-US" sz="1400" dirty="0"/>
              <a:t>The first one was when my brother David and I “rough housing” and he knocked over a vase and it broke.  So, I both of us got spanked.  Even though I didn’t do the actual “breaking”. Totally unfair in my opinion.  I came to learn (somewhere around swats #7 and #8) that I was being punished for disobeying a house rule – playing rough inside the house.</a:t>
            </a:r>
          </a:p>
          <a:p>
            <a:endParaRPr lang="en-US" sz="1400" dirty="0" smtClean="0"/>
          </a:p>
          <a:p>
            <a:r>
              <a:rPr lang="en-US" sz="1400" dirty="0" smtClean="0"/>
              <a:t>The </a:t>
            </a:r>
            <a:r>
              <a:rPr lang="en-US" sz="1400" dirty="0"/>
              <a:t>second spanking I remember was when I was playing catch with a baseball with my younger brother, Mike.  He got mad at me and through the baseball at me as hard as he could in anger.  Instead of simply catching it, I ducked, and the ball broke a window.</a:t>
            </a:r>
          </a:p>
          <a:p>
            <a:r>
              <a:rPr lang="en-US" sz="1400" dirty="0"/>
              <a:t>I laughed, thinking that Michael was going to be the one getting punished.  But no – contrary to my previously held belief - my dad was not born the day before.  He knew that I had been mistreating Michael all day and provoking him.  </a:t>
            </a:r>
          </a:p>
          <a:p>
            <a:endParaRPr lang="en-US" sz="1400" dirty="0" smtClean="0"/>
          </a:p>
          <a:p>
            <a:r>
              <a:rPr lang="en-US" sz="1400" b="1" dirty="0" smtClean="0"/>
              <a:t>So</a:t>
            </a:r>
            <a:r>
              <a:rPr lang="en-US" sz="1400" b="1" dirty="0"/>
              <a:t>, I got punished for breaking another house rule (see the pattern) - </a:t>
            </a:r>
            <a:br>
              <a:rPr lang="en-US" sz="1400" b="1" dirty="0"/>
            </a:br>
            <a:r>
              <a:rPr lang="en-US" sz="1400" b="1" dirty="0"/>
              <a:t>#1 – don’t play catch in front of that window, and </a:t>
            </a:r>
            <a:br>
              <a:rPr lang="en-US" sz="1400" b="1" dirty="0"/>
            </a:br>
            <a:r>
              <a:rPr lang="en-US" sz="1400" b="1" dirty="0"/>
              <a:t>#2 – for not practicing the Golden Rule.</a:t>
            </a:r>
          </a:p>
          <a:p>
            <a:endParaRPr lang="en-US" dirty="0"/>
          </a:p>
        </p:txBody>
      </p:sp>
      <p:sp>
        <p:nvSpPr>
          <p:cNvPr id="4" name="Slide Number Placeholder 3"/>
          <p:cNvSpPr>
            <a:spLocks noGrp="1"/>
          </p:cNvSpPr>
          <p:nvPr>
            <p:ph type="sldNum" sz="quarter" idx="10"/>
          </p:nvPr>
        </p:nvSpPr>
        <p:spPr/>
        <p:txBody>
          <a:bodyPr/>
          <a:lstStyle/>
          <a:p>
            <a:fld id="{9FED7EA5-1896-AC4A-8F72-085AEA3EB24C}" type="slidenum">
              <a:rPr lang="en-US" smtClean="0"/>
              <a:t>1</a:t>
            </a:fld>
            <a:endParaRPr lang="en-US"/>
          </a:p>
        </p:txBody>
      </p:sp>
    </p:spTree>
    <p:extLst>
      <p:ext uri="{BB962C8B-B14F-4D97-AF65-F5344CB8AC3E}">
        <p14:creationId xmlns:p14="http://schemas.microsoft.com/office/powerpoint/2010/main" val="150594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49826"/>
            <a:ext cx="5486400" cy="3086100"/>
          </a:xfrm>
        </p:spPr>
      </p:sp>
      <p:sp>
        <p:nvSpPr>
          <p:cNvPr id="3" name="Notes Placeholder 2"/>
          <p:cNvSpPr>
            <a:spLocks noGrp="1"/>
          </p:cNvSpPr>
          <p:nvPr>
            <p:ph type="body" idx="1"/>
          </p:nvPr>
        </p:nvSpPr>
        <p:spPr>
          <a:xfrm>
            <a:off x="685800" y="3701845"/>
            <a:ext cx="5486400" cy="4983368"/>
          </a:xfrm>
        </p:spPr>
        <p:txBody>
          <a:bodyPr/>
          <a:lstStyle/>
          <a:p>
            <a:pPr algn="ctr"/>
            <a:r>
              <a:rPr lang="en-US" sz="1600" b="1" dirty="0"/>
              <a:t>But the greatest Obstacle, Broken by Our BREAKER – is the Barrier Between Man and God</a:t>
            </a:r>
            <a:endParaRPr lang="en-US" sz="1600" dirty="0"/>
          </a:p>
          <a:p>
            <a:pPr algn="ctr"/>
            <a:r>
              <a:rPr lang="en-US" sz="1600" b="1" dirty="0"/>
              <a:t> </a:t>
            </a:r>
            <a:endParaRPr lang="en-US" sz="1600" dirty="0"/>
          </a:p>
          <a:p>
            <a:pPr algn="ctr"/>
            <a:r>
              <a:rPr lang="en-US" sz="1400" b="1" u="sng" dirty="0">
                <a:solidFill>
                  <a:srgbClr val="0432FF"/>
                </a:solidFill>
              </a:rPr>
              <a:t>What is fascinating is that He both BREAKS and BINDS</a:t>
            </a:r>
          </a:p>
          <a:p>
            <a:r>
              <a:rPr lang="en-US" dirty="0"/>
              <a:t> </a:t>
            </a:r>
            <a:endParaRPr lang="en-US" sz="1100" dirty="0"/>
          </a:p>
          <a:p>
            <a:pPr lvl="0"/>
            <a:r>
              <a:rPr lang="en-US" dirty="0">
                <a:solidFill>
                  <a:srgbClr val="C00000"/>
                </a:solidFill>
              </a:rPr>
              <a:t>Psalms 147:3 – He heals the brokenhearted and binds up their wounds.</a:t>
            </a:r>
            <a:endParaRPr lang="en-US" sz="1100" dirty="0">
              <a:solidFill>
                <a:srgbClr val="C00000"/>
              </a:solidFill>
            </a:endParaRPr>
          </a:p>
          <a:p>
            <a:r>
              <a:rPr lang="en-US" dirty="0"/>
              <a:t> </a:t>
            </a:r>
            <a:endParaRPr lang="en-US" sz="1100" dirty="0"/>
          </a:p>
          <a:p>
            <a:pPr lvl="0"/>
            <a:r>
              <a:rPr lang="en-US" dirty="0" err="1">
                <a:solidFill>
                  <a:srgbClr val="C00000"/>
                </a:solidFill>
              </a:rPr>
              <a:t>Eph</a:t>
            </a:r>
            <a:r>
              <a:rPr lang="en-US" dirty="0">
                <a:solidFill>
                  <a:srgbClr val="C00000"/>
                </a:solidFill>
              </a:rPr>
              <a:t> 2:13-14 – </a:t>
            </a:r>
            <a:endParaRPr lang="en-US" sz="1100" dirty="0">
              <a:solidFill>
                <a:srgbClr val="C00000"/>
              </a:solidFill>
            </a:endParaRPr>
          </a:p>
          <a:p>
            <a:pPr lvl="1"/>
            <a:r>
              <a:rPr lang="en-US" dirty="0"/>
              <a:t>By dying, we have been brought near through His blood and He has become our PEACE.</a:t>
            </a:r>
            <a:endParaRPr lang="en-US" sz="1100" dirty="0"/>
          </a:p>
          <a:p>
            <a:pPr lvl="1"/>
            <a:r>
              <a:rPr lang="en-US" dirty="0"/>
              <a:t>PEACE in Greek literally means to Bind together that which was Broken</a:t>
            </a:r>
            <a:endParaRPr lang="en-US" sz="1100" dirty="0"/>
          </a:p>
          <a:p>
            <a:r>
              <a:rPr lang="en-US" dirty="0"/>
              <a:t> </a:t>
            </a:r>
            <a:endParaRPr lang="en-US" sz="1100" dirty="0"/>
          </a:p>
          <a:p>
            <a:endParaRPr lang="en-US" b="1" dirty="0" smtClean="0"/>
          </a:p>
          <a:p>
            <a:r>
              <a:rPr lang="en-US" b="1" dirty="0" smtClean="0">
                <a:solidFill>
                  <a:srgbClr val="C00000"/>
                </a:solidFill>
              </a:rPr>
              <a:t>Psalms </a:t>
            </a:r>
            <a:r>
              <a:rPr lang="en-US" b="1" dirty="0">
                <a:solidFill>
                  <a:srgbClr val="C00000"/>
                </a:solidFill>
              </a:rPr>
              <a:t>38:4 –</a:t>
            </a:r>
            <a:r>
              <a:rPr lang="en-US" dirty="0">
                <a:solidFill>
                  <a:srgbClr val="C00000"/>
                </a:solidFill>
              </a:rPr>
              <a:t> for my iniquities have gone over my head, like a heavy burden, they are too heavy for me.</a:t>
            </a:r>
            <a:endParaRPr lang="en-US" sz="1100" dirty="0">
              <a:solidFill>
                <a:srgbClr val="C00000"/>
              </a:solidFill>
            </a:endParaRPr>
          </a:p>
          <a:p>
            <a:pPr lvl="1"/>
            <a:r>
              <a:rPr lang="en-US" dirty="0"/>
              <a:t>Sin is a burden and it weighs us down, bars us from God and weakens our mind.</a:t>
            </a:r>
            <a:endParaRPr lang="en-US" sz="1100" dirty="0"/>
          </a:p>
          <a:p>
            <a:pPr lvl="1"/>
            <a:r>
              <a:rPr lang="en-US" dirty="0"/>
              <a:t>It harasses us with fears and uneasy reflections.</a:t>
            </a:r>
            <a:endParaRPr lang="en-US" sz="1100" dirty="0"/>
          </a:p>
          <a:p>
            <a:endParaRPr lang="en-US" dirty="0"/>
          </a:p>
        </p:txBody>
      </p:sp>
      <p:sp>
        <p:nvSpPr>
          <p:cNvPr id="4" name="Slide Number Placeholder 3"/>
          <p:cNvSpPr>
            <a:spLocks noGrp="1"/>
          </p:cNvSpPr>
          <p:nvPr>
            <p:ph type="sldNum" sz="quarter" idx="10"/>
          </p:nvPr>
        </p:nvSpPr>
        <p:spPr/>
        <p:txBody>
          <a:bodyPr/>
          <a:lstStyle/>
          <a:p>
            <a:fld id="{9FED7EA5-1896-AC4A-8F72-085AEA3EB24C}" type="slidenum">
              <a:rPr lang="en-US" smtClean="0"/>
              <a:t>10</a:t>
            </a:fld>
            <a:endParaRPr lang="en-US"/>
          </a:p>
        </p:txBody>
      </p:sp>
    </p:spTree>
    <p:extLst>
      <p:ext uri="{BB962C8B-B14F-4D97-AF65-F5344CB8AC3E}">
        <p14:creationId xmlns:p14="http://schemas.microsoft.com/office/powerpoint/2010/main" val="682646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0832"/>
            <a:ext cx="5486400" cy="3086100"/>
          </a:xfrm>
        </p:spPr>
      </p:sp>
      <p:sp>
        <p:nvSpPr>
          <p:cNvPr id="3" name="Notes Placeholder 2"/>
          <p:cNvSpPr>
            <a:spLocks noGrp="1"/>
          </p:cNvSpPr>
          <p:nvPr>
            <p:ph type="body" idx="1"/>
          </p:nvPr>
        </p:nvSpPr>
        <p:spPr>
          <a:xfrm>
            <a:off x="442452" y="3476931"/>
            <a:ext cx="6046838" cy="5490087"/>
          </a:xfrm>
        </p:spPr>
        <p:txBody>
          <a:bodyPr/>
          <a:lstStyle/>
          <a:p>
            <a:r>
              <a:rPr lang="en-US" b="1" u="sng" dirty="0"/>
              <a:t>In Christ Alone #47</a:t>
            </a:r>
            <a:endParaRPr lang="en-US" dirty="0"/>
          </a:p>
          <a:p>
            <a:r>
              <a:rPr lang="en-US" dirty="0"/>
              <a:t>“There in the ground His body lay, Light of the world by darkness slain; </a:t>
            </a:r>
          </a:p>
          <a:p>
            <a:r>
              <a:rPr lang="en-US" dirty="0"/>
              <a:t>Then BURSTING forth in glorious day. Up from the grave He rose again.</a:t>
            </a:r>
          </a:p>
          <a:p>
            <a:r>
              <a:rPr lang="en-US" dirty="0"/>
              <a:t>And as He stands in victory, sin’s curse has lost its grip on me</a:t>
            </a:r>
          </a:p>
          <a:p>
            <a:r>
              <a:rPr lang="en-US" dirty="0"/>
              <a:t>For I am His and He is mine – Bought with the precious blood of Christ.</a:t>
            </a:r>
          </a:p>
          <a:p>
            <a:r>
              <a:rPr lang="en-US" dirty="0"/>
              <a:t> </a:t>
            </a:r>
          </a:p>
          <a:p>
            <a:r>
              <a:rPr lang="en-US" dirty="0"/>
              <a:t>No power of hell, no scheme of man can ever pluck me from His hand</a:t>
            </a:r>
          </a:p>
          <a:p>
            <a:r>
              <a:rPr lang="en-US" dirty="0"/>
              <a:t>Till He returns or calls me home – Here in the power of Christ I’ll Stand.</a:t>
            </a:r>
          </a:p>
          <a:p>
            <a:r>
              <a:rPr lang="en-US" dirty="0"/>
              <a:t> </a:t>
            </a:r>
          </a:p>
          <a:p>
            <a:r>
              <a:rPr lang="en-US" b="1" u="sng" dirty="0"/>
              <a:t>Christ, the Lord, Is Risen today #97</a:t>
            </a:r>
            <a:endParaRPr lang="en-US" dirty="0"/>
          </a:p>
          <a:p>
            <a:r>
              <a:rPr lang="en-US" dirty="0"/>
              <a:t>Vain the stone, the watch, the seal – Hallelujah</a:t>
            </a:r>
          </a:p>
          <a:p>
            <a:r>
              <a:rPr lang="en-US" dirty="0"/>
              <a:t>Christ hath burst the gates of hell – Hallelujah</a:t>
            </a:r>
          </a:p>
          <a:p>
            <a:r>
              <a:rPr lang="en-US" dirty="0"/>
              <a:t>Death in vain forbids His rise – Hallelujah</a:t>
            </a:r>
          </a:p>
          <a:p>
            <a:r>
              <a:rPr lang="en-US" dirty="0"/>
              <a:t>Christ hath opened paradise – </a:t>
            </a:r>
            <a:r>
              <a:rPr lang="en-US" dirty="0" smtClean="0"/>
              <a:t>Hallelujah</a:t>
            </a:r>
          </a:p>
          <a:p>
            <a:endParaRPr lang="en-US" dirty="0"/>
          </a:p>
          <a:p>
            <a:r>
              <a:rPr lang="en-US" b="1" dirty="0"/>
              <a:t>Bur First OUR BREAKER MUST BREAK OUR BONDAGE:  </a:t>
            </a:r>
            <a:endParaRPr lang="en-US" dirty="0"/>
          </a:p>
          <a:p>
            <a:r>
              <a:rPr lang="en-US" b="1" dirty="0"/>
              <a:t> </a:t>
            </a:r>
            <a:endParaRPr lang="en-US" dirty="0"/>
          </a:p>
          <a:p>
            <a:r>
              <a:rPr lang="en-US" b="1" dirty="0"/>
              <a:t>Isn’t that our condition?</a:t>
            </a:r>
            <a:endParaRPr lang="en-US" dirty="0"/>
          </a:p>
          <a:p>
            <a:r>
              <a:rPr lang="en-US" dirty="0"/>
              <a:t> </a:t>
            </a:r>
          </a:p>
          <a:p>
            <a:r>
              <a:rPr lang="en-US" b="1" dirty="0"/>
              <a:t>Without the BREAKER – you are not free but are in Bondage. </a:t>
            </a:r>
            <a:endParaRPr lang="en-US" dirty="0"/>
          </a:p>
          <a:p>
            <a:pPr lvl="0"/>
            <a:r>
              <a:rPr lang="en-US" dirty="0"/>
              <a:t>You can live your life and pretend you are free without care, but you are indeed in Chains!</a:t>
            </a:r>
          </a:p>
          <a:p>
            <a:pPr lvl="0"/>
            <a:r>
              <a:rPr lang="en-US" dirty="0"/>
              <a:t>Chained by Guilt. Chained by Sin, Chained by the Habit of Evil.</a:t>
            </a:r>
          </a:p>
          <a:p>
            <a:pPr lvl="0"/>
            <a:r>
              <a:rPr lang="en-US" dirty="0"/>
              <a:t>The Breaker Can Break your Bonds.</a:t>
            </a:r>
          </a:p>
          <a:p>
            <a:pPr lvl="0"/>
            <a:r>
              <a:rPr lang="en-US" dirty="0"/>
              <a:t>Only the BREAKER can set you free.</a:t>
            </a:r>
          </a:p>
          <a:p>
            <a:r>
              <a:rPr lang="en-US" b="1" dirty="0"/>
              <a:t> </a:t>
            </a:r>
            <a:endParaRPr lang="en-US" dirty="0"/>
          </a:p>
          <a:p>
            <a:r>
              <a:rPr lang="en-US" dirty="0"/>
              <a:t>Wont you Break Out! From Bondage, from chains, from the Yoke of sin and follow the BREAKER, Your Shepherd, Your LEADER, and Your KING?</a:t>
            </a:r>
          </a:p>
          <a:p>
            <a:endParaRPr lang="en-US" dirty="0"/>
          </a:p>
        </p:txBody>
      </p:sp>
      <p:sp>
        <p:nvSpPr>
          <p:cNvPr id="4" name="Slide Number Placeholder 3"/>
          <p:cNvSpPr>
            <a:spLocks noGrp="1"/>
          </p:cNvSpPr>
          <p:nvPr>
            <p:ph type="sldNum" sz="quarter" idx="10"/>
          </p:nvPr>
        </p:nvSpPr>
        <p:spPr/>
        <p:txBody>
          <a:bodyPr/>
          <a:lstStyle/>
          <a:p>
            <a:fld id="{9FED7EA5-1896-AC4A-8F72-085AEA3EB24C}" type="slidenum">
              <a:rPr lang="en-US" smtClean="0"/>
              <a:t>11</a:t>
            </a:fld>
            <a:endParaRPr lang="en-US"/>
          </a:p>
        </p:txBody>
      </p:sp>
    </p:spTree>
    <p:extLst>
      <p:ext uri="{BB962C8B-B14F-4D97-AF65-F5344CB8AC3E}">
        <p14:creationId xmlns:p14="http://schemas.microsoft.com/office/powerpoint/2010/main" val="137404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781665"/>
            <a:ext cx="5486400" cy="7219335"/>
          </a:xfrm>
        </p:spPr>
        <p:txBody>
          <a:bodyPr/>
          <a:lstStyle/>
          <a:p>
            <a:pPr lvl="0"/>
            <a:r>
              <a:rPr lang="en-US" sz="1400" b="1" dirty="0"/>
              <a:t>So, I came to understand the word BREAK, or BROKE, as negative words.  But this word can be used in both positive and negative ways.</a:t>
            </a:r>
            <a:endParaRPr lang="en-US" sz="1400" dirty="0"/>
          </a:p>
          <a:p>
            <a:r>
              <a:rPr lang="en-US" sz="1400" dirty="0"/>
              <a:t> </a:t>
            </a:r>
          </a:p>
          <a:p>
            <a:pPr lvl="0"/>
            <a:r>
              <a:rPr lang="en-US" sz="1400" dirty="0"/>
              <a:t>Give me a Break, take a Break, Where the Waves Break in the Sea, He Caught a </a:t>
            </a:r>
            <a:r>
              <a:rPr lang="en-US" sz="1400" dirty="0" smtClean="0"/>
              <a:t>Brake</a:t>
            </a:r>
          </a:p>
          <a:p>
            <a:pPr lvl="0"/>
            <a:endParaRPr lang="en-US" sz="1400" dirty="0"/>
          </a:p>
          <a:p>
            <a:pPr lvl="0"/>
            <a:r>
              <a:rPr lang="en-US" sz="1400" dirty="0"/>
              <a:t>Break a Leg, the Dawn Has Broken, Break the Horse, in Billiards – the Break, </a:t>
            </a:r>
            <a:endParaRPr lang="en-US" sz="1400" dirty="0" smtClean="0"/>
          </a:p>
          <a:p>
            <a:pPr lvl="0"/>
            <a:endParaRPr lang="en-US" sz="1400" dirty="0"/>
          </a:p>
          <a:p>
            <a:pPr lvl="0"/>
            <a:r>
              <a:rPr lang="en-US" sz="1400" dirty="0"/>
              <a:t>Brake an electrical circuit, Brake Up a Relationship, Break the Bank, Brake Bad </a:t>
            </a:r>
            <a:r>
              <a:rPr lang="en-US" sz="1400" dirty="0" smtClean="0"/>
              <a:t>News</a:t>
            </a:r>
          </a:p>
          <a:p>
            <a:pPr lvl="0"/>
            <a:endParaRPr lang="en-US" sz="1400" dirty="0"/>
          </a:p>
          <a:p>
            <a:pPr lvl="0"/>
            <a:r>
              <a:rPr lang="en-US" sz="1400" dirty="0"/>
              <a:t>You can Take a Brake, and also ask Give me a Brake – but don’t Brake my Heart</a:t>
            </a:r>
            <a:r>
              <a:rPr lang="en-US" sz="1400" dirty="0" smtClean="0"/>
              <a:t>.</a:t>
            </a:r>
          </a:p>
          <a:p>
            <a:pPr lvl="0"/>
            <a:endParaRPr lang="en-US" sz="1400" dirty="0"/>
          </a:p>
          <a:p>
            <a:r>
              <a:rPr lang="en-US" sz="1400" dirty="0"/>
              <a:t>It’s Bad when Our Brakes don’t work, but we rejoice when the Fever Breaks</a:t>
            </a:r>
            <a:r>
              <a:rPr lang="en-US" sz="1400" dirty="0" smtClean="0"/>
              <a:t>!</a:t>
            </a:r>
          </a:p>
          <a:p>
            <a:pPr lvl="1"/>
            <a:endParaRPr lang="en-US" sz="1400" dirty="0"/>
          </a:p>
          <a:p>
            <a:pPr lvl="0"/>
            <a:r>
              <a:rPr lang="en-US" sz="1400" dirty="0"/>
              <a:t>You can Break Bread, but don’t Break the </a:t>
            </a:r>
            <a:r>
              <a:rPr lang="en-US" sz="1400" dirty="0" smtClean="0"/>
              <a:t>Vase</a:t>
            </a:r>
          </a:p>
          <a:p>
            <a:pPr lvl="0"/>
            <a:endParaRPr lang="en-US" sz="1400" dirty="0"/>
          </a:p>
          <a:p>
            <a:pPr lvl="0"/>
            <a:r>
              <a:rPr lang="en-US" sz="1400" dirty="0"/>
              <a:t>Brake the Soil to plant the seed, but don’t Brake the </a:t>
            </a:r>
            <a:r>
              <a:rPr lang="en-US" sz="1400" dirty="0" smtClean="0"/>
              <a:t>skin</a:t>
            </a:r>
          </a:p>
          <a:p>
            <a:pPr lvl="0"/>
            <a:endParaRPr lang="en-US" sz="1400" dirty="0"/>
          </a:p>
          <a:p>
            <a:pPr lvl="0"/>
            <a:r>
              <a:rPr lang="en-US" sz="1400" dirty="0"/>
              <a:t>And don’t you hate it when people never seem to Break a Sweat?</a:t>
            </a:r>
          </a:p>
          <a:p>
            <a:r>
              <a:rPr lang="en-US" sz="1400" dirty="0"/>
              <a:t> </a:t>
            </a:r>
          </a:p>
          <a:p>
            <a:r>
              <a:rPr lang="en-US" sz="1400" dirty="0"/>
              <a:t>So, it is a very interesting word. Used in a variety of different ways.</a:t>
            </a:r>
          </a:p>
          <a:p>
            <a:r>
              <a:rPr lang="en-US" sz="1400" dirty="0"/>
              <a:t> </a:t>
            </a:r>
          </a:p>
          <a:p>
            <a:r>
              <a:rPr lang="en-US" sz="1400" dirty="0"/>
              <a:t>But it is also a Name of God.  A Name of the Messiah actually.  Used only once in scripture.</a:t>
            </a:r>
          </a:p>
          <a:p>
            <a:endParaRPr lang="en-US" sz="1400" dirty="0"/>
          </a:p>
        </p:txBody>
      </p:sp>
      <p:sp>
        <p:nvSpPr>
          <p:cNvPr id="4" name="Slide Number Placeholder 3"/>
          <p:cNvSpPr>
            <a:spLocks noGrp="1"/>
          </p:cNvSpPr>
          <p:nvPr>
            <p:ph type="sldNum" sz="quarter" idx="10"/>
          </p:nvPr>
        </p:nvSpPr>
        <p:spPr/>
        <p:txBody>
          <a:bodyPr/>
          <a:lstStyle/>
          <a:p>
            <a:fld id="{9FED7EA5-1896-AC4A-8F72-085AEA3EB24C}" type="slidenum">
              <a:rPr lang="en-US" smtClean="0"/>
              <a:t>2</a:t>
            </a:fld>
            <a:endParaRPr lang="en-US"/>
          </a:p>
        </p:txBody>
      </p:sp>
    </p:spTree>
    <p:extLst>
      <p:ext uri="{BB962C8B-B14F-4D97-AF65-F5344CB8AC3E}">
        <p14:creationId xmlns:p14="http://schemas.microsoft.com/office/powerpoint/2010/main" val="94007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6084"/>
            <a:ext cx="5486400" cy="3086100"/>
          </a:xfrm>
        </p:spPr>
      </p:sp>
      <p:sp>
        <p:nvSpPr>
          <p:cNvPr id="3" name="Notes Placeholder 2"/>
          <p:cNvSpPr>
            <a:spLocks noGrp="1"/>
          </p:cNvSpPr>
          <p:nvPr>
            <p:ph type="body" idx="1"/>
          </p:nvPr>
        </p:nvSpPr>
        <p:spPr>
          <a:xfrm>
            <a:off x="471947" y="3613355"/>
            <a:ext cx="6046839" cy="5191432"/>
          </a:xfrm>
        </p:spPr>
        <p:txBody>
          <a:bodyPr/>
          <a:lstStyle/>
          <a:p>
            <a:r>
              <a:rPr lang="en-US" b="1" i="1" dirty="0"/>
              <a:t>MICAH 1:12-13 – I WILL surely assemble, all of you, Jacob., I WILL surely gather the remnant of Israel. I WILL put them together like sheep in the fold; Like a flock in the midst of its pasture They will be noisy with men.  (13) The BREAKER goes up before them; they BREAK out, pass through the gate and go out by it.  So, their KING goes on before them, and the LORD at their head.</a:t>
            </a:r>
            <a:endParaRPr lang="en-US" dirty="0"/>
          </a:p>
          <a:p>
            <a:r>
              <a:rPr lang="en-US" dirty="0"/>
              <a:t> </a:t>
            </a:r>
          </a:p>
          <a:p>
            <a:r>
              <a:rPr lang="en-US" dirty="0"/>
              <a:t>He who has many crowns, also has many titles.  Jesus, the King of Kings has many Names – each of them filled with Meaning and full of sweetness.</a:t>
            </a:r>
          </a:p>
          <a:p>
            <a:r>
              <a:rPr lang="en-US" dirty="0"/>
              <a:t> </a:t>
            </a:r>
          </a:p>
          <a:p>
            <a:r>
              <a:rPr lang="en-US" dirty="0"/>
              <a:t>These glorious names are like windows through which we see His attributes and character and in which we experience His power and Presence.</a:t>
            </a:r>
          </a:p>
          <a:p>
            <a:r>
              <a:rPr lang="en-US" dirty="0"/>
              <a:t> </a:t>
            </a:r>
          </a:p>
          <a:p>
            <a:r>
              <a:rPr lang="en-US" dirty="0"/>
              <a:t>For the Name of Jehovah is forever and ever a Strong Tower for the righteous who run into it and make it their safe haven</a:t>
            </a:r>
          </a:p>
          <a:p>
            <a:pPr lvl="0"/>
            <a:r>
              <a:rPr lang="en-US" i="1" dirty="0"/>
              <a:t>Proverbs 18:10 - The name of the Lord is a strong tower; the righteous man runs into it and is safe.</a:t>
            </a:r>
            <a:endParaRPr lang="en-US" dirty="0"/>
          </a:p>
          <a:p>
            <a:r>
              <a:rPr lang="en-US" dirty="0"/>
              <a:t> </a:t>
            </a:r>
          </a:p>
          <a:p>
            <a:r>
              <a:rPr lang="en-US" b="1" dirty="0"/>
              <a:t>Those who KNOW God’s Names, will put their TRUST in Him (Psalms 9:10)</a:t>
            </a:r>
            <a:endParaRPr lang="en-US" dirty="0"/>
          </a:p>
          <a:p>
            <a:pPr lvl="0"/>
            <a:r>
              <a:rPr lang="en-US" i="1" dirty="0"/>
              <a:t>Psalms 9:10 - And those who know your name put their trust in you, for you, O LORD, have not forsaken those who seek you.</a:t>
            </a:r>
            <a:endParaRPr lang="en-US" dirty="0"/>
          </a:p>
          <a:p>
            <a:r>
              <a:rPr lang="en-US" dirty="0"/>
              <a:t> </a:t>
            </a:r>
          </a:p>
          <a:p>
            <a:r>
              <a:rPr lang="en-US" dirty="0"/>
              <a:t>These names serve as Anchors to Hold our Soul from Drifting (</a:t>
            </a:r>
            <a:r>
              <a:rPr lang="en-US" dirty="0" err="1"/>
              <a:t>Heb</a:t>
            </a:r>
            <a:r>
              <a:rPr lang="en-US" dirty="0"/>
              <a:t> 2:1/ </a:t>
            </a:r>
            <a:r>
              <a:rPr lang="en-US" dirty="0" err="1"/>
              <a:t>Heb</a:t>
            </a:r>
            <a:r>
              <a:rPr lang="en-US" dirty="0"/>
              <a:t> 6:19)</a:t>
            </a:r>
          </a:p>
          <a:p>
            <a:r>
              <a:rPr lang="en-US" dirty="0"/>
              <a:t> </a:t>
            </a:r>
          </a:p>
          <a:p>
            <a:r>
              <a:rPr lang="en-US" dirty="0"/>
              <a:t>May the Lord answer you in your day of trouble!  May the Name of the God of Jacob (BREAKER) protect and defend you and keep you safe from all harm (Psalms 20:1)</a:t>
            </a:r>
          </a:p>
          <a:p>
            <a:endParaRPr lang="en-US" dirty="0"/>
          </a:p>
        </p:txBody>
      </p:sp>
      <p:sp>
        <p:nvSpPr>
          <p:cNvPr id="4" name="Slide Number Placeholder 3"/>
          <p:cNvSpPr>
            <a:spLocks noGrp="1"/>
          </p:cNvSpPr>
          <p:nvPr>
            <p:ph type="sldNum" sz="quarter" idx="10"/>
          </p:nvPr>
        </p:nvSpPr>
        <p:spPr/>
        <p:txBody>
          <a:bodyPr/>
          <a:lstStyle/>
          <a:p>
            <a:fld id="{9FED7EA5-1896-AC4A-8F72-085AEA3EB24C}" type="slidenum">
              <a:rPr lang="en-US" smtClean="0"/>
              <a:t>3</a:t>
            </a:fld>
            <a:endParaRPr lang="en-US"/>
          </a:p>
        </p:txBody>
      </p:sp>
    </p:spTree>
    <p:extLst>
      <p:ext uri="{BB962C8B-B14F-4D97-AF65-F5344CB8AC3E}">
        <p14:creationId xmlns:p14="http://schemas.microsoft.com/office/powerpoint/2010/main" val="34815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7"/>
            <a:ext cx="5486400" cy="3086100"/>
          </a:xfrm>
        </p:spPr>
      </p:sp>
      <p:sp>
        <p:nvSpPr>
          <p:cNvPr id="3" name="Notes Placeholder 2"/>
          <p:cNvSpPr>
            <a:spLocks noGrp="1"/>
          </p:cNvSpPr>
          <p:nvPr>
            <p:ph type="body" idx="1"/>
          </p:nvPr>
        </p:nvSpPr>
        <p:spPr>
          <a:xfrm>
            <a:off x="685800" y="3952568"/>
            <a:ext cx="5486400" cy="4048432"/>
          </a:xfrm>
        </p:spPr>
        <p:txBody>
          <a:bodyPr/>
          <a:lstStyle/>
          <a:p>
            <a:r>
              <a:rPr lang="en-US" sz="1400" b="1" dirty="0"/>
              <a:t>Micah writes prophesying God’s Judgement on Judah and Israel.  </a:t>
            </a:r>
            <a:endParaRPr lang="en-US" sz="1400" dirty="0"/>
          </a:p>
          <a:p>
            <a:pPr marL="342900" lvl="0" indent="-342900">
              <a:buAutoNum type="arabicPeriod"/>
            </a:pPr>
            <a:r>
              <a:rPr lang="en-US" sz="1400" dirty="0" smtClean="0"/>
              <a:t>Micah </a:t>
            </a:r>
            <a:r>
              <a:rPr lang="en-US" sz="1400" dirty="0"/>
              <a:t>teaches about the Lord’s Divine Rule – and He will hold the people accountable for their sins and injustice. </a:t>
            </a:r>
            <a:endParaRPr lang="en-US" sz="1400" dirty="0" smtClean="0"/>
          </a:p>
          <a:p>
            <a:pPr marL="342900" lvl="0" indent="-342900">
              <a:buAutoNum type="arabicPeriod"/>
            </a:pPr>
            <a:r>
              <a:rPr lang="en-US" sz="1400" dirty="0" smtClean="0"/>
              <a:t>He </a:t>
            </a:r>
            <a:r>
              <a:rPr lang="en-US" sz="1400" dirty="0"/>
              <a:t>is Sovereign over all people, the Lord punishes and rewards, and </a:t>
            </a:r>
            <a:endParaRPr lang="en-US" sz="1400" dirty="0" smtClean="0"/>
          </a:p>
          <a:p>
            <a:pPr marL="342900" lvl="0" indent="-342900">
              <a:buAutoNum type="arabicPeriod"/>
            </a:pPr>
            <a:r>
              <a:rPr lang="en-US" sz="1400" dirty="0" smtClean="0"/>
              <a:t>He </a:t>
            </a:r>
            <a:r>
              <a:rPr lang="en-US" sz="1400" dirty="0"/>
              <a:t>requires uprightness in our </a:t>
            </a:r>
            <a:r>
              <a:rPr lang="en-US" sz="1400" dirty="0" smtClean="0"/>
              <a:t>lives.  While </a:t>
            </a:r>
            <a:r>
              <a:rPr lang="en-US" sz="1400" dirty="0"/>
              <a:t>the People would be punished for their sins – they can also be </a:t>
            </a:r>
            <a:r>
              <a:rPr lang="en-US" sz="1400" dirty="0" smtClean="0"/>
              <a:t>Restored.</a:t>
            </a:r>
          </a:p>
          <a:p>
            <a:pPr marL="342900" lvl="0" indent="-342900">
              <a:buAutoNum type="arabicPeriod"/>
            </a:pPr>
            <a:r>
              <a:rPr lang="en-US" sz="1400" dirty="0" smtClean="0"/>
              <a:t>God </a:t>
            </a:r>
            <a:r>
              <a:rPr lang="en-US" sz="1400" dirty="0"/>
              <a:t>is Holy and Punishes Disobedience, Idolatry, Coveting, Oppression, Abuse, Injustice, trusting in military might, lies, deception, and following man’s </a:t>
            </a:r>
            <a:r>
              <a:rPr lang="en-US" sz="1400" dirty="0" smtClean="0"/>
              <a:t>wisdom.</a:t>
            </a:r>
          </a:p>
          <a:p>
            <a:pPr marL="342900" lvl="0" indent="-342900">
              <a:buAutoNum type="arabicPeriod"/>
            </a:pPr>
            <a:r>
              <a:rPr lang="en-US" sz="1400" dirty="0" smtClean="0"/>
              <a:t>Micah </a:t>
            </a:r>
            <a:r>
              <a:rPr lang="en-US" sz="1400" dirty="0"/>
              <a:t>also teaches about Salvation and Restoration.  </a:t>
            </a:r>
            <a:endParaRPr lang="en-US" sz="1400" dirty="0" smtClean="0"/>
          </a:p>
          <a:p>
            <a:pPr marL="342900" lvl="0" indent="-342900">
              <a:buAutoNum type="arabicPeriod"/>
            </a:pPr>
            <a:r>
              <a:rPr lang="en-US" sz="1400" dirty="0" smtClean="0"/>
              <a:t>God </a:t>
            </a:r>
            <a:r>
              <a:rPr lang="en-US" sz="1400" dirty="0"/>
              <a:t>will always save those who turn to Him in Obedience.  </a:t>
            </a:r>
            <a:endParaRPr lang="en-US" sz="1400" dirty="0" smtClean="0"/>
          </a:p>
          <a:p>
            <a:pPr marL="342900" lvl="0" indent="-342900">
              <a:buAutoNum type="arabicPeriod"/>
            </a:pPr>
            <a:r>
              <a:rPr lang="en-US" sz="1400" dirty="0" smtClean="0"/>
              <a:t>He </a:t>
            </a:r>
            <a:r>
              <a:rPr lang="en-US" sz="1400" dirty="0"/>
              <a:t>is not only Judge, but also Deliverer.</a:t>
            </a:r>
          </a:p>
          <a:p>
            <a:r>
              <a:rPr lang="en-US" sz="1400" dirty="0"/>
              <a:t> </a:t>
            </a:r>
          </a:p>
          <a:p>
            <a:r>
              <a:rPr lang="en-US" sz="1400" dirty="0"/>
              <a:t>It is against this dreary backdrop of gloom and judgment of disaster – that Micah proclaims a bright vision of Deliverance.</a:t>
            </a:r>
          </a:p>
        </p:txBody>
      </p:sp>
      <p:sp>
        <p:nvSpPr>
          <p:cNvPr id="4" name="Slide Number Placeholder 3"/>
          <p:cNvSpPr>
            <a:spLocks noGrp="1"/>
          </p:cNvSpPr>
          <p:nvPr>
            <p:ph type="sldNum" sz="quarter" idx="10"/>
          </p:nvPr>
        </p:nvSpPr>
        <p:spPr/>
        <p:txBody>
          <a:bodyPr/>
          <a:lstStyle/>
          <a:p>
            <a:fld id="{9FED7EA5-1896-AC4A-8F72-085AEA3EB24C}" type="slidenum">
              <a:rPr lang="en-US" smtClean="0"/>
              <a:t>4</a:t>
            </a:fld>
            <a:endParaRPr lang="en-US"/>
          </a:p>
        </p:txBody>
      </p:sp>
    </p:spTree>
    <p:extLst>
      <p:ext uri="{BB962C8B-B14F-4D97-AF65-F5344CB8AC3E}">
        <p14:creationId xmlns:p14="http://schemas.microsoft.com/office/powerpoint/2010/main" val="25116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Micah 2:12-13 – The Messiah is depicted as</a:t>
            </a:r>
            <a:r>
              <a:rPr lang="en-US" sz="1400" b="1" dirty="0" smtClean="0"/>
              <a:t>;</a:t>
            </a:r>
          </a:p>
          <a:p>
            <a:endParaRPr lang="en-US" sz="1400" dirty="0"/>
          </a:p>
          <a:p>
            <a:pPr marL="285750" lvl="0" indent="-285750">
              <a:buFont typeface="Arial" charset="0"/>
              <a:buChar char="•"/>
            </a:pPr>
            <a:r>
              <a:rPr lang="en-US" sz="1400" dirty="0"/>
              <a:t>Our </a:t>
            </a:r>
            <a:r>
              <a:rPr lang="en-US" sz="1400" b="1" u="sng" dirty="0"/>
              <a:t>BREAKER</a:t>
            </a:r>
            <a:r>
              <a:rPr lang="en-US" sz="1400" dirty="0"/>
              <a:t> – the One who opens the breach – to lead in to </a:t>
            </a:r>
            <a:r>
              <a:rPr lang="en-US" sz="1400" dirty="0" smtClean="0"/>
              <a:t>battle</a:t>
            </a:r>
          </a:p>
          <a:p>
            <a:pPr marL="285750" lvl="0" indent="-285750">
              <a:buFont typeface="Arial" charset="0"/>
              <a:buChar char="•"/>
            </a:pPr>
            <a:endParaRPr lang="en-US" sz="1400" dirty="0"/>
          </a:p>
          <a:p>
            <a:pPr marL="285750" lvl="0" indent="-285750">
              <a:buFont typeface="Arial" charset="0"/>
              <a:buChar char="•"/>
            </a:pPr>
            <a:r>
              <a:rPr lang="en-US" sz="1400" dirty="0"/>
              <a:t>Our </a:t>
            </a:r>
            <a:r>
              <a:rPr lang="en-US" sz="1400" b="1" u="sng" dirty="0"/>
              <a:t>Good-Shepherd</a:t>
            </a:r>
            <a:r>
              <a:rPr lang="en-US" sz="1400" dirty="0"/>
              <a:t> (Psalms 23, Hebrews 13:20</a:t>
            </a:r>
            <a:r>
              <a:rPr lang="en-US" sz="1400" dirty="0" smtClean="0"/>
              <a:t>)</a:t>
            </a:r>
          </a:p>
          <a:p>
            <a:pPr marL="285750" lvl="0" indent="-285750">
              <a:buFont typeface="Arial" charset="0"/>
              <a:buChar char="•"/>
            </a:pPr>
            <a:endParaRPr lang="en-US" sz="1400" dirty="0"/>
          </a:p>
          <a:p>
            <a:pPr marL="285750" lvl="0" indent="-285750">
              <a:buFont typeface="Arial" charset="0"/>
              <a:buChar char="•"/>
            </a:pPr>
            <a:r>
              <a:rPr lang="en-US" sz="1400" dirty="0"/>
              <a:t>Our </a:t>
            </a:r>
            <a:r>
              <a:rPr lang="en-US" sz="1400" b="1" u="sng" dirty="0"/>
              <a:t>Leader</a:t>
            </a:r>
            <a:r>
              <a:rPr lang="en-US" sz="1400" dirty="0"/>
              <a:t> – our Head, our Example, the director of our Footsteps. (1 Peter 2:21</a:t>
            </a:r>
            <a:r>
              <a:rPr lang="en-US" sz="1400" dirty="0" smtClean="0"/>
              <a:t>)</a:t>
            </a:r>
          </a:p>
          <a:p>
            <a:pPr marL="285750" lvl="0" indent="-285750">
              <a:buFont typeface="Arial" charset="0"/>
              <a:buChar char="•"/>
            </a:pPr>
            <a:endParaRPr lang="en-US" sz="1400" dirty="0"/>
          </a:p>
          <a:p>
            <a:pPr marL="285750" lvl="0" indent="-285750">
              <a:buFont typeface="Arial" charset="0"/>
              <a:buChar char="•"/>
            </a:pPr>
            <a:r>
              <a:rPr lang="en-US" sz="1400" dirty="0"/>
              <a:t>Our Victorious </a:t>
            </a:r>
            <a:r>
              <a:rPr lang="en-US" sz="1400" b="1" u="sng" dirty="0"/>
              <a:t>King </a:t>
            </a:r>
            <a:r>
              <a:rPr lang="en-US" sz="1400" dirty="0"/>
              <a:t>leading us in </a:t>
            </a:r>
            <a:r>
              <a:rPr lang="en-US" sz="1400" dirty="0" smtClean="0"/>
              <a:t>Triumph</a:t>
            </a:r>
          </a:p>
          <a:p>
            <a:pPr marL="285750" lvl="0" indent="-285750">
              <a:buFont typeface="Arial" charset="0"/>
              <a:buChar char="•"/>
            </a:pPr>
            <a:endParaRPr lang="en-US" sz="1400" dirty="0"/>
          </a:p>
          <a:p>
            <a:pPr marL="285750" lvl="0" indent="-285750">
              <a:buFont typeface="Arial" charset="0"/>
              <a:buChar char="•"/>
            </a:pPr>
            <a:r>
              <a:rPr lang="en-US" sz="1400" dirty="0"/>
              <a:t>And as Our Great </a:t>
            </a:r>
            <a:r>
              <a:rPr lang="en-US" sz="1400" b="1" u="sng" dirty="0"/>
              <a:t>LORD</a:t>
            </a:r>
            <a:r>
              <a:rPr lang="en-US" sz="1400" dirty="0"/>
              <a:t> – Jehovah, the Great I AM. (Isaiah 42:6; 49:8; Mal 3:1)</a:t>
            </a:r>
          </a:p>
        </p:txBody>
      </p:sp>
      <p:sp>
        <p:nvSpPr>
          <p:cNvPr id="4" name="Slide Number Placeholder 3"/>
          <p:cNvSpPr>
            <a:spLocks noGrp="1"/>
          </p:cNvSpPr>
          <p:nvPr>
            <p:ph type="sldNum" sz="quarter" idx="10"/>
          </p:nvPr>
        </p:nvSpPr>
        <p:spPr/>
        <p:txBody>
          <a:bodyPr/>
          <a:lstStyle/>
          <a:p>
            <a:fld id="{9FED7EA5-1896-AC4A-8F72-085AEA3EB24C}" type="slidenum">
              <a:rPr lang="en-US" smtClean="0"/>
              <a:t>5</a:t>
            </a:fld>
            <a:endParaRPr lang="en-US"/>
          </a:p>
        </p:txBody>
      </p:sp>
    </p:spTree>
    <p:extLst>
      <p:ext uri="{BB962C8B-B14F-4D97-AF65-F5344CB8AC3E}">
        <p14:creationId xmlns:p14="http://schemas.microsoft.com/office/powerpoint/2010/main" val="205067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6083"/>
            <a:ext cx="5486400" cy="3086100"/>
          </a:xfrm>
        </p:spPr>
      </p:sp>
      <p:sp>
        <p:nvSpPr>
          <p:cNvPr id="3" name="Notes Placeholder 2"/>
          <p:cNvSpPr>
            <a:spLocks noGrp="1"/>
          </p:cNvSpPr>
          <p:nvPr>
            <p:ph type="body" idx="1"/>
          </p:nvPr>
        </p:nvSpPr>
        <p:spPr>
          <a:xfrm>
            <a:off x="457201" y="3462183"/>
            <a:ext cx="5973096" cy="5372101"/>
          </a:xfrm>
        </p:spPr>
        <p:txBody>
          <a:bodyPr/>
          <a:lstStyle/>
          <a:p>
            <a:pPr algn="ctr"/>
            <a:r>
              <a:rPr lang="en-US" sz="1600" u="sng" dirty="0"/>
              <a:t>THE LORD IS MY BREAKER</a:t>
            </a:r>
          </a:p>
          <a:p>
            <a:r>
              <a:rPr lang="en-US" b="1" dirty="0" smtClean="0"/>
              <a:t>The </a:t>
            </a:r>
            <a:r>
              <a:rPr lang="en-US" b="1" dirty="0"/>
              <a:t>one who opens the breach (ESV) – this is the one who found a way out, and goes before the group to lead in battle.</a:t>
            </a:r>
          </a:p>
          <a:p>
            <a:pPr marL="628650" lvl="1" indent="-171450">
              <a:buFont typeface="Arial" charset="0"/>
              <a:buChar char="•"/>
            </a:pPr>
            <a:r>
              <a:rPr lang="en-US" dirty="0"/>
              <a:t> </a:t>
            </a:r>
            <a:r>
              <a:rPr lang="en-US" dirty="0" smtClean="0"/>
              <a:t>He </a:t>
            </a:r>
            <a:r>
              <a:rPr lang="en-US" dirty="0"/>
              <a:t>snaps chains, breaks down the prison gates.</a:t>
            </a:r>
          </a:p>
          <a:p>
            <a:pPr marL="628650" lvl="1" indent="-171450">
              <a:buFont typeface="Arial" charset="0"/>
              <a:buChar char="•"/>
            </a:pPr>
            <a:r>
              <a:rPr lang="en-US" dirty="0"/>
              <a:t>All Hardships</a:t>
            </a:r>
          </a:p>
          <a:p>
            <a:pPr marL="628650" lvl="1" indent="-171450">
              <a:buFont typeface="Arial" charset="0"/>
              <a:buChar char="•"/>
            </a:pPr>
            <a:r>
              <a:rPr lang="en-US" dirty="0"/>
              <a:t>All Obstacles</a:t>
            </a:r>
          </a:p>
          <a:p>
            <a:pPr marL="628650" lvl="1" indent="-171450">
              <a:buFont typeface="Arial" charset="0"/>
              <a:buChar char="•"/>
            </a:pPr>
            <a:r>
              <a:rPr lang="en-US" dirty="0"/>
              <a:t>All Barriers</a:t>
            </a:r>
          </a:p>
          <a:p>
            <a:pPr marL="628650" lvl="1" indent="-171450">
              <a:buFont typeface="Arial" charset="0"/>
              <a:buChar char="•"/>
            </a:pPr>
            <a:r>
              <a:rPr lang="en-US" dirty="0"/>
              <a:t>All Sin</a:t>
            </a:r>
          </a:p>
          <a:p>
            <a:pPr marL="628650" lvl="1" indent="-171450">
              <a:buFont typeface="Arial" charset="0"/>
              <a:buChar char="•"/>
            </a:pPr>
            <a:r>
              <a:rPr lang="en-US" dirty="0"/>
              <a:t>All Hindrances</a:t>
            </a:r>
          </a:p>
          <a:p>
            <a:pPr marL="628650" lvl="1" indent="-171450">
              <a:buFont typeface="Arial" charset="0"/>
              <a:buChar char="•"/>
            </a:pPr>
            <a:r>
              <a:rPr lang="en-US" dirty="0"/>
              <a:t>All Fear</a:t>
            </a:r>
          </a:p>
          <a:p>
            <a:pPr marL="628650" lvl="1" indent="-171450">
              <a:buFont typeface="Arial" charset="0"/>
              <a:buChar char="•"/>
            </a:pPr>
            <a:r>
              <a:rPr lang="en-US" dirty="0"/>
              <a:t>All Worry</a:t>
            </a:r>
          </a:p>
          <a:p>
            <a:r>
              <a:rPr lang="en-US" dirty="0"/>
              <a:t> </a:t>
            </a:r>
          </a:p>
          <a:p>
            <a:pPr marL="171450" lvl="0" indent="-171450">
              <a:buFont typeface="Arial" charset="0"/>
              <a:buChar char="•"/>
            </a:pPr>
            <a:r>
              <a:rPr lang="en-US" b="1" dirty="0" smtClean="0"/>
              <a:t>He </a:t>
            </a:r>
            <a:r>
              <a:rPr lang="en-US" b="1" dirty="0"/>
              <a:t>Breaks the Yoke of every evil habit</a:t>
            </a:r>
          </a:p>
          <a:p>
            <a:pPr marL="171450" lvl="0" indent="-171450">
              <a:buFont typeface="Arial" charset="0"/>
              <a:buChar char="•"/>
            </a:pPr>
            <a:r>
              <a:rPr lang="en-US" b="1" dirty="0"/>
              <a:t>The Fear of Men</a:t>
            </a:r>
          </a:p>
          <a:p>
            <a:pPr marL="171450" lvl="0" indent="-171450">
              <a:buFont typeface="Arial" charset="0"/>
              <a:buChar char="•"/>
            </a:pPr>
            <a:r>
              <a:rPr lang="en-US" b="1" dirty="0"/>
              <a:t>The Love the World</a:t>
            </a:r>
          </a:p>
          <a:p>
            <a:pPr marL="171450" lvl="0" indent="-171450">
              <a:buFont typeface="Arial" charset="0"/>
              <a:buChar char="•"/>
            </a:pPr>
            <a:r>
              <a:rPr lang="en-US" b="1" dirty="0"/>
              <a:t>Ugliness of Self-Will</a:t>
            </a:r>
          </a:p>
          <a:p>
            <a:pPr marL="171450" lvl="0" indent="-171450">
              <a:buFont typeface="Arial" charset="0"/>
              <a:buChar char="•"/>
            </a:pPr>
            <a:r>
              <a:rPr lang="en-US" b="1" dirty="0"/>
              <a:t>Covetousness and Greed</a:t>
            </a:r>
            <a:r>
              <a:rPr lang="en-US" b="1" dirty="0" smtClean="0"/>
              <a:t>.</a:t>
            </a:r>
          </a:p>
          <a:p>
            <a:pPr lvl="0"/>
            <a:endParaRPr lang="en-US" dirty="0"/>
          </a:p>
          <a:p>
            <a:r>
              <a:rPr lang="en-US" dirty="0" smtClean="0"/>
              <a:t>Everything that is against – he broke down (Col 2:14 – by canceling the record of debt that stood against us – nailing it to the cross)</a:t>
            </a:r>
          </a:p>
          <a:p>
            <a:r>
              <a:rPr lang="en-US" dirty="0"/>
              <a:t> </a:t>
            </a:r>
          </a:p>
          <a:p>
            <a:r>
              <a:rPr lang="en-US" b="1" dirty="0"/>
              <a:t>He has conquered every foe.</a:t>
            </a:r>
            <a:endParaRPr lang="en-US" dirty="0"/>
          </a:p>
          <a:p>
            <a:pPr marL="171450" lvl="0" indent="-171450">
              <a:buFont typeface="Arial" charset="0"/>
              <a:buChar char="•"/>
            </a:pPr>
            <a:r>
              <a:rPr lang="en-US" dirty="0"/>
              <a:t>Do you Dread Sin? – He nailed it to the cross (Col 2:14-15)</a:t>
            </a:r>
          </a:p>
          <a:p>
            <a:pPr marL="171450" lvl="0" indent="-171450">
              <a:buFont typeface="Arial" charset="0"/>
              <a:buChar char="•"/>
            </a:pPr>
            <a:r>
              <a:rPr lang="en-US" dirty="0"/>
              <a:t>Do you fear Death? He has Conquered Death (1 </a:t>
            </a:r>
            <a:r>
              <a:rPr lang="en-US" dirty="0" err="1"/>
              <a:t>Cor</a:t>
            </a:r>
            <a:r>
              <a:rPr lang="en-US" dirty="0"/>
              <a:t> 15:55)</a:t>
            </a:r>
          </a:p>
          <a:p>
            <a:pPr marL="171450" lvl="0" indent="-171450">
              <a:buFont typeface="Arial" charset="0"/>
              <a:buChar char="•"/>
            </a:pPr>
            <a:r>
              <a:rPr lang="en-US" dirty="0"/>
              <a:t>Are you afraid of Hell? He has Saved you from its Grasp</a:t>
            </a:r>
          </a:p>
          <a:p>
            <a:r>
              <a:rPr lang="en-US" dirty="0"/>
              <a:t> </a:t>
            </a:r>
          </a:p>
          <a:p>
            <a:pPr algn="ctr"/>
            <a:r>
              <a:rPr lang="en-US" sz="1400" b="1" dirty="0"/>
              <a:t>Whatever foes, or obstacles may be in front of the Child of God – they are Overcome by The Breaker!</a:t>
            </a:r>
          </a:p>
        </p:txBody>
      </p:sp>
      <p:sp>
        <p:nvSpPr>
          <p:cNvPr id="4" name="Slide Number Placeholder 3"/>
          <p:cNvSpPr>
            <a:spLocks noGrp="1"/>
          </p:cNvSpPr>
          <p:nvPr>
            <p:ph type="sldNum" sz="quarter" idx="10"/>
          </p:nvPr>
        </p:nvSpPr>
        <p:spPr/>
        <p:txBody>
          <a:bodyPr/>
          <a:lstStyle/>
          <a:p>
            <a:fld id="{9FED7EA5-1896-AC4A-8F72-085AEA3EB24C}" type="slidenum">
              <a:rPr lang="en-US" smtClean="0"/>
              <a:t>6</a:t>
            </a:fld>
            <a:endParaRPr lang="en-US"/>
          </a:p>
        </p:txBody>
      </p:sp>
      <p:sp>
        <p:nvSpPr>
          <p:cNvPr id="5" name="TextBox 4"/>
          <p:cNvSpPr txBox="1"/>
          <p:nvPr/>
        </p:nvSpPr>
        <p:spPr>
          <a:xfrm>
            <a:off x="2757949" y="6034167"/>
            <a:ext cx="3538661" cy="738664"/>
          </a:xfrm>
          <a:prstGeom prst="rect">
            <a:avLst/>
          </a:prstGeom>
          <a:noFill/>
          <a:ln>
            <a:solidFill>
              <a:schemeClr val="tx1"/>
            </a:solidFill>
          </a:ln>
        </p:spPr>
        <p:txBody>
          <a:bodyPr wrap="none" rtlCol="0">
            <a:spAutoFit/>
          </a:bodyPr>
          <a:lstStyle/>
          <a:p>
            <a:r>
              <a:rPr lang="en-US" sz="1400" dirty="0" smtClean="0"/>
              <a:t>Everything that traps you and keeps you from </a:t>
            </a:r>
          </a:p>
          <a:p>
            <a:r>
              <a:rPr lang="en-US" sz="1400" dirty="0" smtClean="0"/>
              <a:t>Being the kind of Child of God you should</a:t>
            </a:r>
          </a:p>
          <a:p>
            <a:r>
              <a:rPr lang="en-US" sz="1400" dirty="0" smtClean="0"/>
              <a:t>Be.</a:t>
            </a:r>
            <a:endParaRPr lang="en-US" sz="1400" dirty="0"/>
          </a:p>
        </p:txBody>
      </p:sp>
    </p:spTree>
    <p:extLst>
      <p:ext uri="{BB962C8B-B14F-4D97-AF65-F5344CB8AC3E}">
        <p14:creationId xmlns:p14="http://schemas.microsoft.com/office/powerpoint/2010/main" val="1804610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7"/>
            <a:ext cx="5486400" cy="3086100"/>
          </a:xfrm>
        </p:spPr>
      </p:sp>
      <p:sp>
        <p:nvSpPr>
          <p:cNvPr id="3" name="Notes Placeholder 2"/>
          <p:cNvSpPr>
            <a:spLocks noGrp="1"/>
          </p:cNvSpPr>
          <p:nvPr>
            <p:ph type="body" idx="1"/>
          </p:nvPr>
        </p:nvSpPr>
        <p:spPr>
          <a:xfrm>
            <a:off x="530942" y="3937819"/>
            <a:ext cx="5884606" cy="4852220"/>
          </a:xfrm>
        </p:spPr>
        <p:txBody>
          <a:bodyPr/>
          <a:lstStyle/>
          <a:p>
            <a:pPr algn="ctr"/>
            <a:r>
              <a:rPr lang="en-US" sz="1600" b="1" u="sng" dirty="0"/>
              <a:t>This BREAKER is My SHEPHERD</a:t>
            </a:r>
          </a:p>
          <a:p>
            <a:pPr algn="ctr"/>
            <a:r>
              <a:rPr lang="en-US" b="1" i="1" dirty="0">
                <a:solidFill>
                  <a:srgbClr val="C00000"/>
                </a:solidFill>
              </a:rPr>
              <a:t>Micah 2:12 -I WILL put them together like sheep in the fold; Like a flock in the midst of its pasture</a:t>
            </a:r>
          </a:p>
          <a:p>
            <a:r>
              <a:rPr lang="en-US" dirty="0"/>
              <a:t> </a:t>
            </a:r>
          </a:p>
          <a:p>
            <a:r>
              <a:rPr lang="en-US" b="1" i="1" dirty="0">
                <a:solidFill>
                  <a:srgbClr val="0432FF"/>
                </a:solidFill>
              </a:rPr>
              <a:t>Psalms 23 – this is not a Psalm to the Dying – this is a Psalm to the Living</a:t>
            </a:r>
            <a:endParaRPr lang="en-US" b="1" dirty="0">
              <a:solidFill>
                <a:srgbClr val="0432FF"/>
              </a:solidFill>
            </a:endParaRPr>
          </a:p>
          <a:p>
            <a:pPr marL="628650" lvl="1" indent="-171450">
              <a:buFont typeface="Arial" charset="0"/>
              <a:buChar char="•"/>
            </a:pPr>
            <a:r>
              <a:rPr lang="en-US" dirty="0" smtClean="0"/>
              <a:t>Green </a:t>
            </a:r>
            <a:r>
              <a:rPr lang="en-US" dirty="0"/>
              <a:t>Pastures, Still Waters, Restoring, Leading, Walking, Comforting, Anointing,</a:t>
            </a:r>
          </a:p>
          <a:p>
            <a:pPr marL="628650" lvl="1" indent="-171450">
              <a:buFont typeface="Arial" charset="0"/>
              <a:buChar char="•"/>
            </a:pPr>
            <a:r>
              <a:rPr lang="en-US" dirty="0"/>
              <a:t>No Fear – Only Goodness and Mercy and Dwelling with the LORD forever</a:t>
            </a:r>
            <a:r>
              <a:rPr lang="en-US" dirty="0" smtClean="0"/>
              <a:t>!</a:t>
            </a:r>
          </a:p>
          <a:p>
            <a:pPr marL="628650" lvl="1" indent="-171450">
              <a:buFont typeface="Arial" charset="0"/>
              <a:buChar char="•"/>
            </a:pPr>
            <a:r>
              <a:rPr lang="en-US" dirty="0" smtClean="0"/>
              <a:t>I shall not want</a:t>
            </a:r>
            <a:endParaRPr lang="en-US" dirty="0"/>
          </a:p>
          <a:p>
            <a:r>
              <a:rPr lang="en-US" dirty="0"/>
              <a:t> </a:t>
            </a:r>
            <a:endParaRPr lang="en-US" dirty="0" smtClean="0"/>
          </a:p>
          <a:p>
            <a:pPr algn="ctr"/>
            <a:r>
              <a:rPr lang="en-US" b="1" i="1" dirty="0" smtClean="0"/>
              <a:t>He prepares the pastures, He Breaks the Ground, He makes everything just right so I can flourish</a:t>
            </a:r>
            <a:endParaRPr lang="en-US" b="1" i="1" dirty="0"/>
          </a:p>
          <a:p>
            <a:endParaRPr lang="en-US" dirty="0"/>
          </a:p>
          <a:p>
            <a:r>
              <a:rPr lang="en-US" b="1" i="1" dirty="0">
                <a:solidFill>
                  <a:srgbClr val="0432FF"/>
                </a:solidFill>
              </a:rPr>
              <a:t>John 10 – The Good Shepherd</a:t>
            </a:r>
          </a:p>
          <a:p>
            <a:pPr marL="628650" lvl="1" indent="-171450">
              <a:buFont typeface="Arial" charset="0"/>
              <a:buChar char="•"/>
            </a:pPr>
            <a:r>
              <a:rPr lang="en-US" dirty="0"/>
              <a:t>Protecting, Knowing, Leading, Following, </a:t>
            </a:r>
          </a:p>
          <a:p>
            <a:pPr marL="628650" lvl="1" indent="-171450">
              <a:buFont typeface="Arial" charset="0"/>
              <a:buChar char="•"/>
            </a:pPr>
            <a:r>
              <a:rPr lang="en-US" dirty="0"/>
              <a:t>Giving of an Abundant Life (10:10)</a:t>
            </a:r>
          </a:p>
          <a:p>
            <a:pPr marL="628650" lvl="1" indent="-171450">
              <a:buFont typeface="Arial" charset="0"/>
              <a:buChar char="•"/>
            </a:pPr>
            <a:r>
              <a:rPr lang="en-US" dirty="0"/>
              <a:t>Laying down His Life</a:t>
            </a:r>
          </a:p>
          <a:p>
            <a:r>
              <a:rPr lang="en-US" dirty="0"/>
              <a:t> </a:t>
            </a:r>
          </a:p>
          <a:p>
            <a:r>
              <a:rPr lang="en-US" dirty="0"/>
              <a:t>The whole idea of a Shepherd is one of Gathering, Protecting, Feeding, and Nourishing.</a:t>
            </a:r>
          </a:p>
          <a:p>
            <a:r>
              <a:rPr lang="en-US" dirty="0"/>
              <a:t> </a:t>
            </a:r>
          </a:p>
          <a:p>
            <a:r>
              <a:rPr lang="en-US" dirty="0"/>
              <a:t>This is who the Breaker is – our good Shepherd.</a:t>
            </a:r>
          </a:p>
          <a:p>
            <a:endParaRPr lang="en-US" dirty="0"/>
          </a:p>
        </p:txBody>
      </p:sp>
      <p:sp>
        <p:nvSpPr>
          <p:cNvPr id="4" name="Slide Number Placeholder 3"/>
          <p:cNvSpPr>
            <a:spLocks noGrp="1"/>
          </p:cNvSpPr>
          <p:nvPr>
            <p:ph type="sldNum" sz="quarter" idx="10"/>
          </p:nvPr>
        </p:nvSpPr>
        <p:spPr/>
        <p:txBody>
          <a:bodyPr/>
          <a:lstStyle/>
          <a:p>
            <a:fld id="{9FED7EA5-1896-AC4A-8F72-085AEA3EB24C}" type="slidenum">
              <a:rPr lang="en-US" smtClean="0"/>
              <a:t>7</a:t>
            </a:fld>
            <a:endParaRPr lang="en-US"/>
          </a:p>
        </p:txBody>
      </p:sp>
    </p:spTree>
    <p:extLst>
      <p:ext uri="{BB962C8B-B14F-4D97-AF65-F5344CB8AC3E}">
        <p14:creationId xmlns:p14="http://schemas.microsoft.com/office/powerpoint/2010/main" val="866814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79322"/>
            <a:ext cx="5486400" cy="3086100"/>
          </a:xfrm>
        </p:spPr>
      </p:sp>
      <p:sp>
        <p:nvSpPr>
          <p:cNvPr id="3" name="Notes Placeholder 2"/>
          <p:cNvSpPr>
            <a:spLocks noGrp="1"/>
          </p:cNvSpPr>
          <p:nvPr>
            <p:ph type="body" idx="1"/>
          </p:nvPr>
        </p:nvSpPr>
        <p:spPr>
          <a:xfrm>
            <a:off x="501445" y="3565421"/>
            <a:ext cx="5987845" cy="5401597"/>
          </a:xfrm>
        </p:spPr>
        <p:txBody>
          <a:bodyPr/>
          <a:lstStyle/>
          <a:p>
            <a:pPr algn="ctr"/>
            <a:r>
              <a:rPr lang="en-US" sz="1600" b="1" u="sng" dirty="0">
                <a:solidFill>
                  <a:srgbClr val="0432FF"/>
                </a:solidFill>
              </a:rPr>
              <a:t>This BREAKER is MY LEADER</a:t>
            </a:r>
          </a:p>
          <a:p>
            <a:pPr algn="ctr"/>
            <a:r>
              <a:rPr lang="en-US" b="1" i="1" dirty="0">
                <a:solidFill>
                  <a:srgbClr val="C00000"/>
                </a:solidFill>
              </a:rPr>
              <a:t>Micah 2:13 - The BREAKER goes up before them; they BREAK out, pass through the gate and go out by it.  </a:t>
            </a:r>
          </a:p>
          <a:p>
            <a:r>
              <a:rPr lang="en-US" dirty="0"/>
              <a:t> </a:t>
            </a:r>
          </a:p>
          <a:p>
            <a:r>
              <a:rPr lang="en-US" dirty="0"/>
              <a:t>To “Break Out” is to Break camp, to get ready to march, to move on.</a:t>
            </a:r>
          </a:p>
          <a:p>
            <a:r>
              <a:rPr lang="en-US" dirty="0"/>
              <a:t> </a:t>
            </a:r>
          </a:p>
          <a:p>
            <a:r>
              <a:rPr lang="en-US" dirty="0"/>
              <a:t>Like a Shepherd, the </a:t>
            </a:r>
            <a:r>
              <a:rPr lang="en-US" u="sng" dirty="0"/>
              <a:t>BREAKER</a:t>
            </a:r>
            <a:r>
              <a:rPr lang="en-US" dirty="0"/>
              <a:t> Leads us out.  He never drives His sheep, but gently leads us onward</a:t>
            </a:r>
            <a:r>
              <a:rPr lang="en-US" dirty="0" smtClean="0"/>
              <a:t>.  He shows them the way</a:t>
            </a:r>
            <a:endParaRPr lang="en-US" dirty="0"/>
          </a:p>
          <a:p>
            <a:r>
              <a:rPr lang="en-US" dirty="0"/>
              <a:t> </a:t>
            </a:r>
          </a:p>
          <a:p>
            <a:r>
              <a:rPr lang="en-US" b="1" dirty="0"/>
              <a:t>Wherever I go, He has gone before.</a:t>
            </a:r>
            <a:endParaRPr lang="en-US" dirty="0"/>
          </a:p>
          <a:p>
            <a:pPr marL="628650" lvl="1" indent="-171450">
              <a:buFont typeface="Arial" charset="0"/>
              <a:buChar char="•"/>
            </a:pPr>
            <a:r>
              <a:rPr lang="en-US" dirty="0"/>
              <a:t> </a:t>
            </a:r>
            <a:r>
              <a:rPr lang="en-US" dirty="0" smtClean="0"/>
              <a:t>But </a:t>
            </a:r>
            <a:r>
              <a:rPr lang="en-US" dirty="0"/>
              <a:t>I must Follow Him. </a:t>
            </a:r>
          </a:p>
          <a:p>
            <a:pPr marL="628650" lvl="1" indent="-171450">
              <a:buFont typeface="Arial" charset="0"/>
              <a:buChar char="•"/>
            </a:pPr>
            <a:r>
              <a:rPr lang="en-US" dirty="0"/>
              <a:t>There is no leading, unless there is following.</a:t>
            </a:r>
          </a:p>
          <a:p>
            <a:pPr marL="628650" lvl="1" indent="-171450">
              <a:buFont typeface="Arial" charset="0"/>
              <a:buChar char="•"/>
            </a:pPr>
            <a:r>
              <a:rPr lang="en-US" dirty="0"/>
              <a:t>We cannot go ahead of Him</a:t>
            </a:r>
          </a:p>
          <a:p>
            <a:r>
              <a:rPr lang="en-US" dirty="0"/>
              <a:t> </a:t>
            </a:r>
          </a:p>
          <a:p>
            <a:r>
              <a:rPr lang="en-US" dirty="0"/>
              <a:t>Not only has He broken a Path to God</a:t>
            </a:r>
          </a:p>
          <a:p>
            <a:r>
              <a:rPr lang="en-US" dirty="0"/>
              <a:t>He is the Captain of my life’s march</a:t>
            </a:r>
          </a:p>
          <a:p>
            <a:r>
              <a:rPr lang="en-US" dirty="0"/>
              <a:t> </a:t>
            </a:r>
          </a:p>
          <a:p>
            <a:pPr lvl="0" algn="ctr"/>
            <a:r>
              <a:rPr lang="en-US" b="1" i="1" dirty="0">
                <a:solidFill>
                  <a:srgbClr val="C00000"/>
                </a:solidFill>
              </a:rPr>
              <a:t>1 Peter 2:21 – Christ also suffered for you, leaving you an example, so that you might follow in His steps.</a:t>
            </a:r>
            <a:endParaRPr lang="en-US" b="1" dirty="0">
              <a:solidFill>
                <a:srgbClr val="C00000"/>
              </a:solidFill>
            </a:endParaRPr>
          </a:p>
          <a:p>
            <a:r>
              <a:rPr lang="en-US" dirty="0"/>
              <a:t> </a:t>
            </a:r>
          </a:p>
          <a:p>
            <a:r>
              <a:rPr lang="en-US" b="1" dirty="0"/>
              <a:t>He has removed every barrier, overcome every obstruction, brings us through every difficulty.</a:t>
            </a:r>
            <a:endParaRPr lang="en-US" dirty="0"/>
          </a:p>
          <a:p>
            <a:r>
              <a:rPr lang="en-US" dirty="0"/>
              <a:t> </a:t>
            </a:r>
          </a:p>
          <a:p>
            <a:pPr marL="171450" lvl="0" indent="-171450">
              <a:buFont typeface="Arial" charset="0"/>
              <a:buChar char="•"/>
            </a:pPr>
            <a:r>
              <a:rPr lang="en-US" dirty="0"/>
              <a:t>He has taken the </a:t>
            </a:r>
            <a:r>
              <a:rPr lang="en-US" b="1" u="sng" dirty="0"/>
              <a:t>Impossible </a:t>
            </a:r>
            <a:r>
              <a:rPr lang="en-US" dirty="0"/>
              <a:t>and made it </a:t>
            </a:r>
            <a:r>
              <a:rPr lang="en-US" b="1" u="sng" dirty="0"/>
              <a:t>Possible.</a:t>
            </a:r>
          </a:p>
          <a:p>
            <a:pPr marL="171450" lvl="0" indent="-171450">
              <a:buFont typeface="Arial" charset="0"/>
              <a:buChar char="•"/>
            </a:pPr>
            <a:r>
              <a:rPr lang="en-US" dirty="0"/>
              <a:t>He has taken the </a:t>
            </a:r>
            <a:r>
              <a:rPr lang="en-US" b="1" u="sng" dirty="0"/>
              <a:t>Impassable</a:t>
            </a:r>
            <a:r>
              <a:rPr lang="en-US" dirty="0"/>
              <a:t> and made it </a:t>
            </a:r>
            <a:r>
              <a:rPr lang="en-US" b="1" u="sng" dirty="0"/>
              <a:t>Passable</a:t>
            </a:r>
            <a:r>
              <a:rPr lang="en-US" dirty="0"/>
              <a:t>. </a:t>
            </a:r>
          </a:p>
          <a:p>
            <a:pPr marL="171450" lvl="0" indent="-171450">
              <a:buFont typeface="Arial" charset="0"/>
              <a:buChar char="•"/>
            </a:pPr>
            <a:r>
              <a:rPr lang="en-US" dirty="0"/>
              <a:t>We can Break out of </a:t>
            </a:r>
            <a:r>
              <a:rPr lang="en-US" b="1" u="sng" dirty="0"/>
              <a:t>Darkness</a:t>
            </a:r>
            <a:r>
              <a:rPr lang="en-US" dirty="0"/>
              <a:t> and into the </a:t>
            </a:r>
            <a:r>
              <a:rPr lang="en-US" b="1" u="sng" dirty="0"/>
              <a:t>Light</a:t>
            </a:r>
          </a:p>
          <a:p>
            <a:endParaRPr lang="en-US" dirty="0"/>
          </a:p>
        </p:txBody>
      </p:sp>
      <p:sp>
        <p:nvSpPr>
          <p:cNvPr id="4" name="Slide Number Placeholder 3"/>
          <p:cNvSpPr>
            <a:spLocks noGrp="1"/>
          </p:cNvSpPr>
          <p:nvPr>
            <p:ph type="sldNum" sz="quarter" idx="10"/>
          </p:nvPr>
        </p:nvSpPr>
        <p:spPr/>
        <p:txBody>
          <a:bodyPr/>
          <a:lstStyle/>
          <a:p>
            <a:fld id="{9FED7EA5-1896-AC4A-8F72-085AEA3EB24C}" type="slidenum">
              <a:rPr lang="en-US" smtClean="0"/>
              <a:t>8</a:t>
            </a:fld>
            <a:endParaRPr lang="en-US"/>
          </a:p>
        </p:txBody>
      </p:sp>
    </p:spTree>
    <p:extLst>
      <p:ext uri="{BB962C8B-B14F-4D97-AF65-F5344CB8AC3E}">
        <p14:creationId xmlns:p14="http://schemas.microsoft.com/office/powerpoint/2010/main" val="182219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600" b="1" u="sng" dirty="0">
                <a:solidFill>
                  <a:srgbClr val="0432FF"/>
                </a:solidFill>
              </a:rPr>
              <a:t>This BREAKER is My KING</a:t>
            </a:r>
          </a:p>
          <a:p>
            <a:endParaRPr lang="en-US" b="1" i="1" dirty="0" smtClean="0"/>
          </a:p>
          <a:p>
            <a:pPr algn="ctr"/>
            <a:r>
              <a:rPr lang="en-US" b="1" i="1" dirty="0" smtClean="0">
                <a:solidFill>
                  <a:srgbClr val="C00000"/>
                </a:solidFill>
              </a:rPr>
              <a:t>Micah </a:t>
            </a:r>
            <a:r>
              <a:rPr lang="en-US" b="1" i="1" dirty="0">
                <a:solidFill>
                  <a:srgbClr val="C00000"/>
                </a:solidFill>
              </a:rPr>
              <a:t>2:13- </a:t>
            </a:r>
            <a:r>
              <a:rPr lang="en-US" i="1" dirty="0">
                <a:solidFill>
                  <a:srgbClr val="C00000"/>
                </a:solidFill>
              </a:rPr>
              <a:t>The BREAKER goes up before them; they BREAK out, pass through the gate and go out by it.</a:t>
            </a:r>
            <a:r>
              <a:rPr lang="en-US" b="1" i="1" dirty="0">
                <a:solidFill>
                  <a:srgbClr val="C00000"/>
                </a:solidFill>
              </a:rPr>
              <a:t>  So, their KING goes on before them, and the LORD at their head.</a:t>
            </a:r>
            <a:endParaRPr lang="en-US" dirty="0">
              <a:solidFill>
                <a:srgbClr val="C00000"/>
              </a:solidFill>
            </a:endParaRPr>
          </a:p>
          <a:p>
            <a:r>
              <a:rPr lang="en-US" b="1" dirty="0"/>
              <a:t> </a:t>
            </a:r>
            <a:endParaRPr lang="en-US" dirty="0"/>
          </a:p>
          <a:p>
            <a:r>
              <a:rPr lang="en-US" b="1" dirty="0"/>
              <a:t>This same BREAKER, the same King is our LORD, Jehovah – the Great I AM</a:t>
            </a:r>
            <a:r>
              <a:rPr lang="en-US" b="1" dirty="0" smtClean="0"/>
              <a:t>.</a:t>
            </a:r>
          </a:p>
          <a:p>
            <a:endParaRPr lang="en-US" b="1" dirty="0"/>
          </a:p>
          <a:p>
            <a:pPr algn="ctr"/>
            <a:r>
              <a:rPr lang="en-US" b="1" i="1" dirty="0" smtClean="0">
                <a:solidFill>
                  <a:srgbClr val="C00000"/>
                </a:solidFill>
              </a:rPr>
              <a:t>Revelation 19:16 </a:t>
            </a:r>
            <a:r>
              <a:rPr lang="mr-IN" b="1" i="1" dirty="0" smtClean="0">
                <a:solidFill>
                  <a:srgbClr val="C00000"/>
                </a:solidFill>
              </a:rPr>
              <a:t>–</a:t>
            </a:r>
            <a:r>
              <a:rPr lang="en-US" b="1" i="1" dirty="0" smtClean="0">
                <a:solidFill>
                  <a:srgbClr val="C00000"/>
                </a:solidFill>
              </a:rPr>
              <a:t> King of Kings and Lord of Lords.</a:t>
            </a:r>
            <a:endParaRPr lang="en-US" i="1" dirty="0">
              <a:solidFill>
                <a:srgbClr val="C00000"/>
              </a:solidFill>
            </a:endParaRPr>
          </a:p>
          <a:p>
            <a:r>
              <a:rPr lang="en-US" b="1" dirty="0"/>
              <a:t> </a:t>
            </a:r>
            <a:endParaRPr lang="en-US" dirty="0"/>
          </a:p>
          <a:p>
            <a:pPr lvl="0"/>
            <a:r>
              <a:rPr lang="en-US" dirty="0"/>
              <a:t>He is my Master</a:t>
            </a:r>
          </a:p>
          <a:p>
            <a:pPr lvl="0"/>
            <a:r>
              <a:rPr lang="en-US" dirty="0"/>
              <a:t>He is My Sovereign</a:t>
            </a:r>
          </a:p>
          <a:p>
            <a:pPr lvl="0"/>
            <a:r>
              <a:rPr lang="en-US" dirty="0"/>
              <a:t>We shout a great Victory (vs 12)</a:t>
            </a:r>
          </a:p>
          <a:p>
            <a:r>
              <a:rPr lang="en-US" dirty="0"/>
              <a:t> </a:t>
            </a:r>
          </a:p>
          <a:p>
            <a:r>
              <a:rPr lang="en-US" dirty="0"/>
              <a:t>Israel’s earthly kings may have failed them, but the BREAKER King would not fail them</a:t>
            </a:r>
          </a:p>
          <a:p>
            <a:endParaRPr lang="en-US" dirty="0"/>
          </a:p>
        </p:txBody>
      </p:sp>
      <p:sp>
        <p:nvSpPr>
          <p:cNvPr id="4" name="Slide Number Placeholder 3"/>
          <p:cNvSpPr>
            <a:spLocks noGrp="1"/>
          </p:cNvSpPr>
          <p:nvPr>
            <p:ph type="sldNum" sz="quarter" idx="10"/>
          </p:nvPr>
        </p:nvSpPr>
        <p:spPr/>
        <p:txBody>
          <a:bodyPr/>
          <a:lstStyle/>
          <a:p>
            <a:fld id="{9FED7EA5-1896-AC4A-8F72-085AEA3EB24C}" type="slidenum">
              <a:rPr lang="en-US" smtClean="0"/>
              <a:t>9</a:t>
            </a:fld>
            <a:endParaRPr lang="en-US"/>
          </a:p>
        </p:txBody>
      </p:sp>
    </p:spTree>
    <p:extLst>
      <p:ext uri="{BB962C8B-B14F-4D97-AF65-F5344CB8AC3E}">
        <p14:creationId xmlns:p14="http://schemas.microsoft.com/office/powerpoint/2010/main" val="1103489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26545" y="187287"/>
            <a:ext cx="9144000" cy="1185404"/>
          </a:xfrm>
        </p:spPr>
        <p:txBody>
          <a:bodyPr anchor="b"/>
          <a:lstStyle>
            <a:lvl1pPr algn="ctr">
              <a:defRPr sz="6000"/>
            </a:lvl1pPr>
          </a:lstStyle>
          <a:p>
            <a:r>
              <a:rPr lang="en-US" dirty="0" smtClean="0"/>
              <a:t>The LORD is My Breaker</a:t>
            </a:r>
            <a:endParaRPr lang="en-US" dirty="0"/>
          </a:p>
        </p:txBody>
      </p:sp>
      <p:sp>
        <p:nvSpPr>
          <p:cNvPr id="3" name="Subtitle 2"/>
          <p:cNvSpPr>
            <a:spLocks noGrp="1"/>
          </p:cNvSpPr>
          <p:nvPr>
            <p:ph type="subTitle" idx="1"/>
          </p:nvPr>
        </p:nvSpPr>
        <p:spPr>
          <a:xfrm>
            <a:off x="2835007" y="5166910"/>
            <a:ext cx="9144000" cy="80698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Date Placeholder 3"/>
          <p:cNvSpPr>
            <a:spLocks noGrp="1"/>
          </p:cNvSpPr>
          <p:nvPr>
            <p:ph type="dt" sz="half" idx="10"/>
          </p:nvPr>
        </p:nvSpPr>
        <p:spPr/>
        <p:txBody>
          <a:bodyPr/>
          <a:lstStyle/>
          <a:p>
            <a:fld id="{7CA8657D-1E81-C14D-B069-EB9B239C84D3}" type="datetimeFigureOut">
              <a:rPr lang="en-US" smtClean="0"/>
              <a:t>9/9/17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2089D-CBEF-BE4F-B9B4-C42DB06CC8E0}" type="slidenum">
              <a:rPr lang="en-US" smtClean="0"/>
              <a:t>‹#›</a:t>
            </a:fld>
            <a:endParaRPr lang="en-US"/>
          </a:p>
        </p:txBody>
      </p:sp>
    </p:spTree>
    <p:extLst>
      <p:ext uri="{BB962C8B-B14F-4D97-AF65-F5344CB8AC3E}">
        <p14:creationId xmlns:p14="http://schemas.microsoft.com/office/powerpoint/2010/main" val="36302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8657D-1E81-C14D-B069-EB9B239C84D3}" type="datetimeFigureOut">
              <a:rPr lang="en-US" smtClean="0"/>
              <a:t>9/9/17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2089D-CBEF-BE4F-B9B4-C42DB06CC8E0}" type="slidenum">
              <a:rPr lang="en-US" smtClean="0"/>
              <a:t>‹#›</a:t>
            </a:fld>
            <a:endParaRPr lang="en-US"/>
          </a:p>
        </p:txBody>
      </p:sp>
    </p:spTree>
    <p:extLst>
      <p:ext uri="{BB962C8B-B14F-4D97-AF65-F5344CB8AC3E}">
        <p14:creationId xmlns:p14="http://schemas.microsoft.com/office/powerpoint/2010/main" val="85365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8657D-1E81-C14D-B069-EB9B239C84D3}" type="datetimeFigureOut">
              <a:rPr lang="en-US" smtClean="0"/>
              <a:t>9/9/17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2089D-CBEF-BE4F-B9B4-C42DB06CC8E0}" type="slidenum">
              <a:rPr lang="en-US" smtClean="0"/>
              <a:t>‹#›</a:t>
            </a:fld>
            <a:endParaRPr lang="en-US"/>
          </a:p>
        </p:txBody>
      </p:sp>
    </p:spTree>
    <p:extLst>
      <p:ext uri="{BB962C8B-B14F-4D97-AF65-F5344CB8AC3E}">
        <p14:creationId xmlns:p14="http://schemas.microsoft.com/office/powerpoint/2010/main" val="4073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CA8657D-1E81-C14D-B069-EB9B239C84D3}" type="datetimeFigureOut">
              <a:rPr lang="en-US" smtClean="0"/>
              <a:t>9/9/17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2089D-CBEF-BE4F-B9B4-C42DB06CC8E0}" type="slidenum">
              <a:rPr lang="en-US" smtClean="0"/>
              <a:t>‹#›</a:t>
            </a:fld>
            <a:endParaRPr lang="en-US"/>
          </a:p>
        </p:txBody>
      </p:sp>
    </p:spTree>
    <p:extLst>
      <p:ext uri="{BB962C8B-B14F-4D97-AF65-F5344CB8AC3E}">
        <p14:creationId xmlns:p14="http://schemas.microsoft.com/office/powerpoint/2010/main" val="41868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8657D-1E81-C14D-B069-EB9B239C84D3}" type="datetimeFigureOut">
              <a:rPr lang="en-US" smtClean="0"/>
              <a:t>9/9/17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2089D-CBEF-BE4F-B9B4-C42DB06CC8E0}" type="slidenum">
              <a:rPr lang="en-US" smtClean="0"/>
              <a:t>‹#›</a:t>
            </a:fld>
            <a:endParaRPr lang="en-US"/>
          </a:p>
        </p:txBody>
      </p:sp>
    </p:spTree>
    <p:extLst>
      <p:ext uri="{BB962C8B-B14F-4D97-AF65-F5344CB8AC3E}">
        <p14:creationId xmlns:p14="http://schemas.microsoft.com/office/powerpoint/2010/main" val="175734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A8657D-1E81-C14D-B069-EB9B239C84D3}" type="datetimeFigureOut">
              <a:rPr lang="en-US" smtClean="0"/>
              <a:t>9/9/17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089D-CBEF-BE4F-B9B4-C42DB06CC8E0}" type="slidenum">
              <a:rPr lang="en-US" smtClean="0"/>
              <a:t>‹#›</a:t>
            </a:fld>
            <a:endParaRPr lang="en-US"/>
          </a:p>
        </p:txBody>
      </p:sp>
    </p:spTree>
    <p:extLst>
      <p:ext uri="{BB962C8B-B14F-4D97-AF65-F5344CB8AC3E}">
        <p14:creationId xmlns:p14="http://schemas.microsoft.com/office/powerpoint/2010/main" val="132885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A8657D-1E81-C14D-B069-EB9B239C84D3}" type="datetimeFigureOut">
              <a:rPr lang="en-US" smtClean="0"/>
              <a:t>9/9/17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2089D-CBEF-BE4F-B9B4-C42DB06CC8E0}" type="slidenum">
              <a:rPr lang="en-US" smtClean="0"/>
              <a:t>‹#›</a:t>
            </a:fld>
            <a:endParaRPr lang="en-US"/>
          </a:p>
        </p:txBody>
      </p:sp>
    </p:spTree>
    <p:extLst>
      <p:ext uri="{BB962C8B-B14F-4D97-AF65-F5344CB8AC3E}">
        <p14:creationId xmlns:p14="http://schemas.microsoft.com/office/powerpoint/2010/main" val="16872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A8657D-1E81-C14D-B069-EB9B239C84D3}" type="datetimeFigureOut">
              <a:rPr lang="en-US" smtClean="0"/>
              <a:t>9/9/17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2089D-CBEF-BE4F-B9B4-C42DB06CC8E0}" type="slidenum">
              <a:rPr lang="en-US" smtClean="0"/>
              <a:t>‹#›</a:t>
            </a:fld>
            <a:endParaRPr lang="en-US"/>
          </a:p>
        </p:txBody>
      </p:sp>
    </p:spTree>
    <p:extLst>
      <p:ext uri="{BB962C8B-B14F-4D97-AF65-F5344CB8AC3E}">
        <p14:creationId xmlns:p14="http://schemas.microsoft.com/office/powerpoint/2010/main" val="112229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8657D-1E81-C14D-B069-EB9B239C84D3}" type="datetimeFigureOut">
              <a:rPr lang="en-US" smtClean="0"/>
              <a:t>9/9/17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2089D-CBEF-BE4F-B9B4-C42DB06CC8E0}" type="slidenum">
              <a:rPr lang="en-US" smtClean="0"/>
              <a:t>‹#›</a:t>
            </a:fld>
            <a:endParaRPr lang="en-US"/>
          </a:p>
        </p:txBody>
      </p:sp>
    </p:spTree>
    <p:extLst>
      <p:ext uri="{BB962C8B-B14F-4D97-AF65-F5344CB8AC3E}">
        <p14:creationId xmlns:p14="http://schemas.microsoft.com/office/powerpoint/2010/main" val="101052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8657D-1E81-C14D-B069-EB9B239C84D3}" type="datetimeFigureOut">
              <a:rPr lang="en-US" smtClean="0"/>
              <a:t>9/9/17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089D-CBEF-BE4F-B9B4-C42DB06CC8E0}" type="slidenum">
              <a:rPr lang="en-US" smtClean="0"/>
              <a:t>‹#›</a:t>
            </a:fld>
            <a:endParaRPr lang="en-US"/>
          </a:p>
        </p:txBody>
      </p:sp>
    </p:spTree>
    <p:extLst>
      <p:ext uri="{BB962C8B-B14F-4D97-AF65-F5344CB8AC3E}">
        <p14:creationId xmlns:p14="http://schemas.microsoft.com/office/powerpoint/2010/main" val="151334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8657D-1E81-C14D-B069-EB9B239C84D3}" type="datetimeFigureOut">
              <a:rPr lang="en-US" smtClean="0"/>
              <a:t>9/9/17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089D-CBEF-BE4F-B9B4-C42DB06CC8E0}" type="slidenum">
              <a:rPr lang="en-US" smtClean="0"/>
              <a:t>‹#›</a:t>
            </a:fld>
            <a:endParaRPr lang="en-US"/>
          </a:p>
        </p:txBody>
      </p:sp>
    </p:spTree>
    <p:extLst>
      <p:ext uri="{BB962C8B-B14F-4D97-AF65-F5344CB8AC3E}">
        <p14:creationId xmlns:p14="http://schemas.microsoft.com/office/powerpoint/2010/main" val="124447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8657D-1E81-C14D-B069-EB9B239C84D3}" type="datetimeFigureOut">
              <a:rPr lang="en-US" smtClean="0"/>
              <a:t>9/9/17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2089D-CBEF-BE4F-B9B4-C42DB06CC8E0}" type="slidenum">
              <a:rPr lang="en-US" smtClean="0"/>
              <a:t>‹#›</a:t>
            </a:fld>
            <a:endParaRPr lang="en-US"/>
          </a:p>
        </p:txBody>
      </p:sp>
    </p:spTree>
    <p:extLst>
      <p:ext uri="{BB962C8B-B14F-4D97-AF65-F5344CB8AC3E}">
        <p14:creationId xmlns:p14="http://schemas.microsoft.com/office/powerpoint/2010/main" val="1417664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0" y="550985"/>
            <a:ext cx="12191999" cy="1107996"/>
          </a:xfrm>
          <a:prstGeom prst="rect">
            <a:avLst/>
          </a:prstGeom>
          <a:noFill/>
        </p:spPr>
        <p:txBody>
          <a:bodyPr wrap="square" rtlCol="0">
            <a:spAutoFit/>
          </a:bodyPr>
          <a:lstStyle/>
          <a:p>
            <a:pPr algn="ctr"/>
            <a:r>
              <a:rPr lang="en-US" sz="6600" b="1" dirty="0" smtClean="0"/>
              <a:t>The LORD is My Breaker</a:t>
            </a:r>
            <a:endParaRPr lang="en-US" sz="6600" b="1" dirty="0"/>
          </a:p>
        </p:txBody>
      </p:sp>
      <p:sp>
        <p:nvSpPr>
          <p:cNvPr id="6" name="TextBox 5"/>
          <p:cNvSpPr txBox="1"/>
          <p:nvPr/>
        </p:nvSpPr>
        <p:spPr>
          <a:xfrm>
            <a:off x="-1" y="4476383"/>
            <a:ext cx="12192000" cy="2246769"/>
          </a:xfrm>
          <a:prstGeom prst="rect">
            <a:avLst/>
          </a:prstGeom>
          <a:noFill/>
        </p:spPr>
        <p:txBody>
          <a:bodyPr wrap="square" rtlCol="0">
            <a:spAutoFit/>
          </a:bodyPr>
          <a:lstStyle/>
          <a:p>
            <a:r>
              <a:rPr lang="en-US" sz="2800" i="1" dirty="0"/>
              <a:t>I WILL surely assemble, all of you, Jacob., I WILL surely gather the remnant of Israel. I WILL put them together like sheep in the fold; Like a flock in the midst of its pasture They will be noisy with men.  (13) The BREAKER goes up before them; they BREAK out, pass through the gate and go out by it.  So, their KING goes on before them, and the LORD at their head</a:t>
            </a:r>
            <a:r>
              <a:rPr lang="en-US" sz="2800" i="1" dirty="0" smtClean="0"/>
              <a:t>. (Micah 2:12-13)</a:t>
            </a:r>
            <a:endParaRPr lang="en-US" sz="2800" dirty="0"/>
          </a:p>
        </p:txBody>
      </p:sp>
      <p:sp>
        <p:nvSpPr>
          <p:cNvPr id="7" name="TextBox 6"/>
          <p:cNvSpPr txBox="1"/>
          <p:nvPr/>
        </p:nvSpPr>
        <p:spPr>
          <a:xfrm>
            <a:off x="10683135" y="6248044"/>
            <a:ext cx="1002903" cy="523220"/>
          </a:xfrm>
          <a:prstGeom prst="rect">
            <a:avLst/>
          </a:prstGeom>
          <a:noFill/>
        </p:spPr>
        <p:txBody>
          <a:bodyPr wrap="none" rtlCol="0">
            <a:spAutoFit/>
          </a:bodyPr>
          <a:lstStyle/>
          <a:p>
            <a:pPr algn="ctr"/>
            <a:r>
              <a:rPr lang="en-US" sz="1400" dirty="0" smtClean="0"/>
              <a:t>Embry Hills</a:t>
            </a:r>
          </a:p>
          <a:p>
            <a:pPr algn="ctr"/>
            <a:r>
              <a:rPr lang="en-US" sz="1400" dirty="0" smtClean="0"/>
              <a:t>9-10-17</a:t>
            </a:r>
            <a:endParaRPr lang="en-US" sz="1400" dirty="0"/>
          </a:p>
        </p:txBody>
      </p:sp>
    </p:spTree>
    <p:extLst>
      <p:ext uri="{BB962C8B-B14F-4D97-AF65-F5344CB8AC3E}">
        <p14:creationId xmlns:p14="http://schemas.microsoft.com/office/powerpoint/2010/main" val="172226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3000"/>
          </a:blip>
          <a:stretch>
            <a:fillRect/>
          </a:stretch>
        </p:blipFill>
        <p:spPr>
          <a:xfrm>
            <a:off x="128588" y="676942"/>
            <a:ext cx="12192000" cy="6648704"/>
          </a:xfrm>
          <a:prstGeom prst="rect">
            <a:avLst/>
          </a:prstGeom>
        </p:spPr>
      </p:pic>
      <p:sp>
        <p:nvSpPr>
          <p:cNvPr id="4" name="Title 3"/>
          <p:cNvSpPr>
            <a:spLocks noGrp="1"/>
          </p:cNvSpPr>
          <p:nvPr>
            <p:ph type="title"/>
          </p:nvPr>
        </p:nvSpPr>
        <p:spPr>
          <a:xfrm>
            <a:off x="838200" y="179383"/>
            <a:ext cx="10515600" cy="863600"/>
          </a:xfrm>
        </p:spPr>
        <p:txBody>
          <a:bodyPr>
            <a:normAutofit fontScale="90000"/>
          </a:bodyPr>
          <a:lstStyle/>
          <a:p>
            <a:pPr algn="ctr"/>
            <a:r>
              <a:rPr lang="en-US" sz="6000" b="1" dirty="0" smtClean="0">
                <a:solidFill>
                  <a:srgbClr val="0432FF"/>
                </a:solidFill>
              </a:rPr>
              <a:t>My Breaker is My Binder</a:t>
            </a:r>
            <a:endParaRPr lang="en-US" sz="6000" b="1" dirty="0">
              <a:solidFill>
                <a:srgbClr val="0432FF"/>
              </a:solidFill>
            </a:endParaRPr>
          </a:p>
        </p:txBody>
      </p:sp>
      <p:sp>
        <p:nvSpPr>
          <p:cNvPr id="2" name="Content Placeholder 1"/>
          <p:cNvSpPr>
            <a:spLocks noGrp="1"/>
          </p:cNvSpPr>
          <p:nvPr>
            <p:ph idx="1"/>
          </p:nvPr>
        </p:nvSpPr>
        <p:spPr>
          <a:xfrm>
            <a:off x="128589" y="1400175"/>
            <a:ext cx="11901486" cy="5257800"/>
          </a:xfrm>
        </p:spPr>
        <p:txBody>
          <a:bodyPr>
            <a:normAutofit fontScale="92500" lnSpcReduction="10000"/>
          </a:bodyPr>
          <a:lstStyle/>
          <a:p>
            <a:pPr lvl="0"/>
            <a:r>
              <a:rPr lang="en-US" b="1" dirty="0"/>
              <a:t>Psalms 147:3 </a:t>
            </a:r>
            <a:r>
              <a:rPr lang="en-US" dirty="0"/>
              <a:t>– </a:t>
            </a:r>
            <a:r>
              <a:rPr lang="en-US" b="1" dirty="0"/>
              <a:t>He heals the brokenhearted and binds up their wounds.</a:t>
            </a:r>
          </a:p>
          <a:p>
            <a:pPr lvl="0"/>
            <a:endParaRPr lang="en-US" b="1" dirty="0" smtClean="0"/>
          </a:p>
          <a:p>
            <a:pPr lvl="0"/>
            <a:r>
              <a:rPr lang="en-US" b="1" dirty="0" smtClean="0"/>
              <a:t>Ephesians </a:t>
            </a:r>
            <a:r>
              <a:rPr lang="en-US" b="1" dirty="0"/>
              <a:t>2:13-14 – </a:t>
            </a:r>
            <a:r>
              <a:rPr lang="en-US" b="1" i="1" dirty="0" smtClean="0"/>
              <a:t>But now in </a:t>
            </a:r>
            <a:r>
              <a:rPr lang="en-US" b="1" i="1" dirty="0"/>
              <a:t>C</a:t>
            </a:r>
            <a:r>
              <a:rPr lang="en-US" b="1" i="1" dirty="0" smtClean="0"/>
              <a:t>hrist Jesus you who once were far off have been brought near by the blood of Christ. </a:t>
            </a:r>
            <a:r>
              <a:rPr lang="en-US" sz="1700" i="1" dirty="0" smtClean="0"/>
              <a:t>14</a:t>
            </a:r>
            <a:r>
              <a:rPr lang="en-US" b="1" i="1" dirty="0" smtClean="0"/>
              <a:t> For He Himself is our peace who has made us both one and has broken down in his flesh the dividing wall of hostility</a:t>
            </a:r>
            <a:r>
              <a:rPr lang="mr-IN" b="1" i="1" dirty="0" smtClean="0"/>
              <a:t>…</a:t>
            </a:r>
            <a:endParaRPr lang="en-US" b="1" i="1" dirty="0" smtClean="0"/>
          </a:p>
          <a:p>
            <a:pPr lvl="0"/>
            <a:endParaRPr lang="en-US" b="1" i="1" dirty="0"/>
          </a:p>
          <a:p>
            <a:pPr lvl="1"/>
            <a:r>
              <a:rPr lang="en-US" sz="2800" b="1" dirty="0" smtClean="0"/>
              <a:t>Through </a:t>
            </a:r>
            <a:r>
              <a:rPr lang="en-US" sz="2800" b="1" dirty="0"/>
              <a:t>His blood and He has become our PEACE</a:t>
            </a:r>
            <a:r>
              <a:rPr lang="en-US" sz="2800" b="1" dirty="0" smtClean="0"/>
              <a:t>.</a:t>
            </a:r>
          </a:p>
          <a:p>
            <a:pPr lvl="1"/>
            <a:r>
              <a:rPr lang="en-US" sz="2800" b="1" dirty="0" smtClean="0"/>
              <a:t>PEACE </a:t>
            </a:r>
            <a:r>
              <a:rPr lang="en-US" sz="2800" b="1" dirty="0"/>
              <a:t>in Greek literally means to Bind together that which was </a:t>
            </a:r>
            <a:r>
              <a:rPr lang="en-US" sz="2800" b="1" dirty="0" smtClean="0"/>
              <a:t>Broken. </a:t>
            </a:r>
          </a:p>
          <a:p>
            <a:pPr lvl="1"/>
            <a:endParaRPr lang="en-US" sz="2800" b="1" dirty="0"/>
          </a:p>
          <a:p>
            <a:r>
              <a:rPr lang="en-US" sz="3200" b="1" i="1" dirty="0" smtClean="0"/>
              <a:t>Psalms 38:3 There is no soundness in my flesh because of your indignation; there is no health in my bones because of my sin. </a:t>
            </a:r>
            <a:r>
              <a:rPr lang="en-US" sz="1900" i="1" dirty="0" smtClean="0"/>
              <a:t>4 </a:t>
            </a:r>
            <a:r>
              <a:rPr lang="en-US" sz="3200" b="1" i="1" dirty="0" smtClean="0"/>
              <a:t>For my iniquities have gone over my head; like a heavy burden, they are too heavy for me.</a:t>
            </a:r>
            <a:endParaRPr lang="en-US" sz="3200" b="1" i="1" dirty="0"/>
          </a:p>
          <a:p>
            <a:endParaRPr lang="en-US" b="1" dirty="0"/>
          </a:p>
          <a:p>
            <a:pPr lvl="1"/>
            <a:endParaRPr lang="en-US" b="1" dirty="0"/>
          </a:p>
        </p:txBody>
      </p:sp>
    </p:spTree>
    <p:extLst>
      <p:ext uri="{BB962C8B-B14F-4D97-AF65-F5344CB8AC3E}">
        <p14:creationId xmlns:p14="http://schemas.microsoft.com/office/powerpoint/2010/main" val="17161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0" y="550985"/>
            <a:ext cx="12191999" cy="1107996"/>
          </a:xfrm>
          <a:prstGeom prst="rect">
            <a:avLst/>
          </a:prstGeom>
          <a:noFill/>
        </p:spPr>
        <p:txBody>
          <a:bodyPr wrap="square" rtlCol="0">
            <a:spAutoFit/>
          </a:bodyPr>
          <a:lstStyle/>
          <a:p>
            <a:pPr algn="ctr"/>
            <a:r>
              <a:rPr lang="en-US" sz="6600" b="1" dirty="0" smtClean="0"/>
              <a:t>The LORD is My Breaker</a:t>
            </a:r>
            <a:endParaRPr lang="en-US" sz="6600" b="1" dirty="0"/>
          </a:p>
        </p:txBody>
      </p:sp>
      <p:sp>
        <p:nvSpPr>
          <p:cNvPr id="6" name="TextBox 5"/>
          <p:cNvSpPr txBox="1"/>
          <p:nvPr/>
        </p:nvSpPr>
        <p:spPr>
          <a:xfrm>
            <a:off x="-1" y="4633542"/>
            <a:ext cx="12192000" cy="523220"/>
          </a:xfrm>
          <a:prstGeom prst="rect">
            <a:avLst/>
          </a:prstGeom>
          <a:solidFill>
            <a:schemeClr val="bg1">
              <a:lumMod val="85000"/>
            </a:schemeClr>
          </a:solidFill>
          <a:ln>
            <a:solidFill>
              <a:schemeClr val="tx1"/>
            </a:solidFill>
          </a:ln>
        </p:spPr>
        <p:txBody>
          <a:bodyPr wrap="square" rtlCol="0">
            <a:spAutoFit/>
          </a:bodyPr>
          <a:lstStyle/>
          <a:p>
            <a:pPr algn="ctr"/>
            <a:r>
              <a:rPr lang="en-US" sz="2800" b="1" i="1" dirty="0" smtClean="0"/>
              <a:t>Then BURSTING Forth in glorious day.  Up from the Grave He Rose Again</a:t>
            </a:r>
          </a:p>
        </p:txBody>
      </p:sp>
      <p:sp>
        <p:nvSpPr>
          <p:cNvPr id="7" name="TextBox 6"/>
          <p:cNvSpPr txBox="1"/>
          <p:nvPr/>
        </p:nvSpPr>
        <p:spPr>
          <a:xfrm>
            <a:off x="10683135" y="6248044"/>
            <a:ext cx="1002903" cy="523220"/>
          </a:xfrm>
          <a:prstGeom prst="rect">
            <a:avLst/>
          </a:prstGeom>
          <a:noFill/>
        </p:spPr>
        <p:txBody>
          <a:bodyPr wrap="none" rtlCol="0">
            <a:spAutoFit/>
          </a:bodyPr>
          <a:lstStyle/>
          <a:p>
            <a:pPr algn="ctr"/>
            <a:r>
              <a:rPr lang="en-US" sz="1400" dirty="0" smtClean="0"/>
              <a:t>Embry Hills</a:t>
            </a:r>
          </a:p>
          <a:p>
            <a:pPr algn="ctr"/>
            <a:r>
              <a:rPr lang="en-US" sz="1400" dirty="0" smtClean="0"/>
              <a:t>9-10-17</a:t>
            </a:r>
            <a:endParaRPr lang="en-US" sz="1400" dirty="0"/>
          </a:p>
        </p:txBody>
      </p:sp>
      <p:sp>
        <p:nvSpPr>
          <p:cNvPr id="2" name="TextBox 1"/>
          <p:cNvSpPr txBox="1"/>
          <p:nvPr/>
        </p:nvSpPr>
        <p:spPr>
          <a:xfrm>
            <a:off x="729338" y="5290769"/>
            <a:ext cx="10733323" cy="1384995"/>
          </a:xfrm>
          <a:prstGeom prst="rect">
            <a:avLst/>
          </a:prstGeom>
          <a:solidFill>
            <a:schemeClr val="accent6">
              <a:lumMod val="20000"/>
              <a:lumOff val="80000"/>
            </a:schemeClr>
          </a:solidFill>
          <a:ln>
            <a:solidFill>
              <a:schemeClr val="tx1"/>
            </a:solidFill>
          </a:ln>
        </p:spPr>
        <p:txBody>
          <a:bodyPr wrap="none" rtlCol="0">
            <a:spAutoFit/>
          </a:bodyPr>
          <a:lstStyle/>
          <a:p>
            <a:pPr algn="ctr"/>
            <a:r>
              <a:rPr lang="en-US" sz="2800" b="1" i="1" dirty="0" smtClean="0"/>
              <a:t>Vain, the Stone, the Watch, the Seal.  Christ hath burst the gates of hell</a:t>
            </a:r>
          </a:p>
          <a:p>
            <a:pPr algn="ctr"/>
            <a:r>
              <a:rPr lang="en-US" sz="2800" b="1" i="1" dirty="0" smtClean="0"/>
              <a:t>Death in vain forbids His rise, Christ hath opened Paradise </a:t>
            </a:r>
          </a:p>
          <a:p>
            <a:pPr algn="ctr"/>
            <a:r>
              <a:rPr lang="en-US" sz="2800" b="1" i="1" dirty="0" smtClean="0"/>
              <a:t>Hallelujah</a:t>
            </a:r>
            <a:endParaRPr lang="en-US" sz="2800" b="1" i="1" dirty="0"/>
          </a:p>
        </p:txBody>
      </p:sp>
    </p:spTree>
    <p:extLst>
      <p:ext uri="{BB962C8B-B14F-4D97-AF65-F5344CB8AC3E}">
        <p14:creationId xmlns:p14="http://schemas.microsoft.com/office/powerpoint/2010/main" val="51802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004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4325" y="14287"/>
            <a:ext cx="11287126" cy="6858000"/>
          </a:xfrm>
          <a:prstGeom prst="rect">
            <a:avLst/>
          </a:prstGeom>
        </p:spPr>
      </p:pic>
      <p:sp>
        <p:nvSpPr>
          <p:cNvPr id="3" name="TextBox 2"/>
          <p:cNvSpPr txBox="1"/>
          <p:nvPr/>
        </p:nvSpPr>
        <p:spPr>
          <a:xfrm>
            <a:off x="585787" y="770748"/>
            <a:ext cx="10744202" cy="1323439"/>
          </a:xfrm>
          <a:prstGeom prst="rect">
            <a:avLst/>
          </a:prstGeom>
          <a:solidFill>
            <a:srgbClr val="FFFD78"/>
          </a:solidFill>
          <a:ln>
            <a:solidFill>
              <a:schemeClr val="tx1"/>
            </a:solidFill>
          </a:ln>
        </p:spPr>
        <p:txBody>
          <a:bodyPr wrap="square" rtlCol="0">
            <a:spAutoFit/>
          </a:bodyPr>
          <a:lstStyle/>
          <a:p>
            <a:pPr algn="ctr"/>
            <a:r>
              <a:rPr lang="en-US" sz="4000" b="1" i="1" dirty="0" smtClean="0"/>
              <a:t>Proverbs 18:10  The name of the Lord is a strong tower; the righteous man runs into it and is safe.</a:t>
            </a:r>
            <a:endParaRPr lang="en-US" sz="4000" b="1" i="1" dirty="0"/>
          </a:p>
        </p:txBody>
      </p:sp>
      <p:sp>
        <p:nvSpPr>
          <p:cNvPr id="4" name="TextBox 3"/>
          <p:cNvSpPr txBox="1"/>
          <p:nvPr/>
        </p:nvSpPr>
        <p:spPr>
          <a:xfrm>
            <a:off x="585787" y="4458250"/>
            <a:ext cx="10744202" cy="193899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4000" b="1" i="1" dirty="0" smtClean="0"/>
              <a:t>Psalms 9:10  And those who know your name put their trust in you, for you, O LORD, have not forsaken those who seek you.</a:t>
            </a:r>
            <a:endParaRPr lang="en-US" sz="4000" b="1" i="1" dirty="0"/>
          </a:p>
        </p:txBody>
      </p:sp>
      <p:sp>
        <p:nvSpPr>
          <p:cNvPr id="5" name="TextBox 4"/>
          <p:cNvSpPr txBox="1"/>
          <p:nvPr/>
        </p:nvSpPr>
        <p:spPr>
          <a:xfrm>
            <a:off x="585787" y="2782876"/>
            <a:ext cx="10744202" cy="120032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3600" b="1" i="1" dirty="0" smtClean="0"/>
              <a:t>Psalms </a:t>
            </a:r>
            <a:r>
              <a:rPr lang="en-US" sz="3600" b="1" i="1" smtClean="0"/>
              <a:t>20:1  May </a:t>
            </a:r>
            <a:r>
              <a:rPr lang="en-US" sz="3600" b="1" i="1" dirty="0" smtClean="0"/>
              <a:t>the LORD answer you in the day of trouble! May the name of the God of Jacob protect you!</a:t>
            </a:r>
            <a:endParaRPr lang="en-US" sz="3600" b="1" i="1" dirty="0"/>
          </a:p>
        </p:txBody>
      </p:sp>
    </p:spTree>
    <p:extLst>
      <p:ext uri="{BB962C8B-B14F-4D97-AF65-F5344CB8AC3E}">
        <p14:creationId xmlns:p14="http://schemas.microsoft.com/office/powerpoint/2010/main" val="7058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3000"/>
          </a:blip>
          <a:stretch>
            <a:fillRect/>
          </a:stretch>
        </p:blipFill>
        <p:spPr>
          <a:xfrm>
            <a:off x="0" y="104648"/>
            <a:ext cx="12192000" cy="6648704"/>
          </a:xfrm>
          <a:prstGeom prst="rect">
            <a:avLst/>
          </a:prstGeom>
        </p:spPr>
      </p:pic>
      <p:sp>
        <p:nvSpPr>
          <p:cNvPr id="4" name="Title 3"/>
          <p:cNvSpPr>
            <a:spLocks noGrp="1"/>
          </p:cNvSpPr>
          <p:nvPr>
            <p:ph type="title"/>
          </p:nvPr>
        </p:nvSpPr>
        <p:spPr>
          <a:xfrm>
            <a:off x="838200" y="136521"/>
            <a:ext cx="10515600" cy="884111"/>
          </a:xfrm>
        </p:spPr>
        <p:txBody>
          <a:bodyPr>
            <a:normAutofit fontScale="90000"/>
          </a:bodyPr>
          <a:lstStyle/>
          <a:p>
            <a:pPr algn="ctr"/>
            <a:r>
              <a:rPr lang="en-US" sz="6000" b="1" dirty="0" smtClean="0">
                <a:solidFill>
                  <a:srgbClr val="0432FF"/>
                </a:solidFill>
              </a:rPr>
              <a:t>The LORD is My Breaker</a:t>
            </a:r>
            <a:endParaRPr lang="en-US" sz="6000" b="1" dirty="0">
              <a:solidFill>
                <a:srgbClr val="0432FF"/>
              </a:solidFill>
            </a:endParaRPr>
          </a:p>
        </p:txBody>
      </p:sp>
      <p:sp>
        <p:nvSpPr>
          <p:cNvPr id="5" name="Content Placeholder 4"/>
          <p:cNvSpPr>
            <a:spLocks noGrp="1"/>
          </p:cNvSpPr>
          <p:nvPr>
            <p:ph idx="1"/>
          </p:nvPr>
        </p:nvSpPr>
        <p:spPr>
          <a:xfrm>
            <a:off x="385762" y="1052504"/>
            <a:ext cx="11244263" cy="5205421"/>
          </a:xfrm>
        </p:spPr>
        <p:txBody>
          <a:bodyPr>
            <a:normAutofit/>
          </a:bodyPr>
          <a:lstStyle/>
          <a:p>
            <a:pPr marL="0" indent="0" algn="ctr">
              <a:buNone/>
            </a:pPr>
            <a:r>
              <a:rPr lang="en-US" sz="3600" b="1" dirty="0" smtClean="0">
                <a:solidFill>
                  <a:srgbClr val="C00000"/>
                </a:solidFill>
              </a:rPr>
              <a:t>Micah Prophesies God’s Judgement on Israel and Judah</a:t>
            </a:r>
          </a:p>
          <a:p>
            <a:pPr lvl="0"/>
            <a:r>
              <a:rPr lang="en-US" b="1" dirty="0" smtClean="0"/>
              <a:t>The Lord’s </a:t>
            </a:r>
            <a:r>
              <a:rPr lang="en-US" b="1" dirty="0"/>
              <a:t>Divine </a:t>
            </a:r>
            <a:endParaRPr lang="en-US" b="1" dirty="0" smtClean="0"/>
          </a:p>
          <a:p>
            <a:pPr lvl="0"/>
            <a:r>
              <a:rPr lang="en-US" b="1" dirty="0" smtClean="0"/>
              <a:t>He </a:t>
            </a:r>
            <a:r>
              <a:rPr lang="en-US" b="1" dirty="0"/>
              <a:t>is Sovereign over all </a:t>
            </a:r>
            <a:r>
              <a:rPr lang="en-US" b="1" dirty="0" smtClean="0"/>
              <a:t>people</a:t>
            </a:r>
          </a:p>
          <a:p>
            <a:pPr lvl="0"/>
            <a:r>
              <a:rPr lang="en-US" b="1" dirty="0" smtClean="0"/>
              <a:t>He </a:t>
            </a:r>
            <a:r>
              <a:rPr lang="en-US" b="1" dirty="0"/>
              <a:t>requires uprightness in our lives.</a:t>
            </a:r>
            <a:endParaRPr lang="en-US" sz="2400" b="1" dirty="0"/>
          </a:p>
          <a:p>
            <a:pPr lvl="0"/>
            <a:r>
              <a:rPr lang="en-US" b="1" dirty="0"/>
              <a:t>While </a:t>
            </a:r>
            <a:r>
              <a:rPr lang="en-US" b="1" dirty="0" smtClean="0"/>
              <a:t>Punished </a:t>
            </a:r>
            <a:r>
              <a:rPr lang="en-US" b="1" dirty="0"/>
              <a:t>for their sins – they can also be Restored.</a:t>
            </a:r>
            <a:endParaRPr lang="en-US" sz="2400" b="1" dirty="0"/>
          </a:p>
          <a:p>
            <a:pPr lvl="0"/>
            <a:r>
              <a:rPr lang="en-US" b="1" dirty="0"/>
              <a:t>God is Holy </a:t>
            </a:r>
            <a:endParaRPr lang="en-US" b="1" dirty="0" smtClean="0"/>
          </a:p>
          <a:p>
            <a:pPr lvl="0"/>
            <a:r>
              <a:rPr lang="en-US" b="1" dirty="0" smtClean="0"/>
              <a:t>Micah </a:t>
            </a:r>
            <a:r>
              <a:rPr lang="en-US" b="1" dirty="0"/>
              <a:t>also teaches about Salvation and Restoration.  </a:t>
            </a:r>
            <a:endParaRPr lang="en-US" b="1" dirty="0" smtClean="0"/>
          </a:p>
          <a:p>
            <a:pPr lvl="0"/>
            <a:r>
              <a:rPr lang="en-US" b="1" dirty="0" smtClean="0"/>
              <a:t>God </a:t>
            </a:r>
            <a:r>
              <a:rPr lang="en-US" b="1" dirty="0"/>
              <a:t>will always save those who turn to Him in Obedience.  </a:t>
            </a:r>
            <a:endParaRPr lang="en-US" b="1" dirty="0" smtClean="0"/>
          </a:p>
          <a:p>
            <a:pPr lvl="0"/>
            <a:r>
              <a:rPr lang="en-US" b="1" dirty="0" smtClean="0"/>
              <a:t>He </a:t>
            </a:r>
            <a:r>
              <a:rPr lang="en-US" b="1" dirty="0"/>
              <a:t>is not only Judge, but also Deliverer.</a:t>
            </a:r>
            <a:endParaRPr lang="en-US" sz="2400" b="1" dirty="0"/>
          </a:p>
          <a:p>
            <a:endParaRPr lang="en-US" sz="3600" dirty="0"/>
          </a:p>
        </p:txBody>
      </p:sp>
    </p:spTree>
    <p:extLst>
      <p:ext uri="{BB962C8B-B14F-4D97-AF65-F5344CB8AC3E}">
        <p14:creationId xmlns:p14="http://schemas.microsoft.com/office/powerpoint/2010/main" val="190275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3000"/>
          </a:blip>
          <a:stretch>
            <a:fillRect/>
          </a:stretch>
        </p:blipFill>
        <p:spPr>
          <a:xfrm>
            <a:off x="0" y="104648"/>
            <a:ext cx="12192000" cy="6648704"/>
          </a:xfrm>
          <a:prstGeom prst="rect">
            <a:avLst/>
          </a:prstGeom>
        </p:spPr>
      </p:pic>
      <p:sp>
        <p:nvSpPr>
          <p:cNvPr id="4" name="Title 3"/>
          <p:cNvSpPr>
            <a:spLocks noGrp="1"/>
          </p:cNvSpPr>
          <p:nvPr>
            <p:ph type="title"/>
          </p:nvPr>
        </p:nvSpPr>
        <p:spPr>
          <a:xfrm>
            <a:off x="838200" y="136521"/>
            <a:ext cx="10515600" cy="884111"/>
          </a:xfrm>
        </p:spPr>
        <p:txBody>
          <a:bodyPr>
            <a:normAutofit fontScale="90000"/>
          </a:bodyPr>
          <a:lstStyle/>
          <a:p>
            <a:pPr algn="ctr"/>
            <a:r>
              <a:rPr lang="en-US" sz="6000" b="1" dirty="0" smtClean="0">
                <a:solidFill>
                  <a:srgbClr val="0432FF"/>
                </a:solidFill>
              </a:rPr>
              <a:t>The LORD is My Breaker</a:t>
            </a:r>
            <a:endParaRPr lang="en-US" sz="6000" b="1" dirty="0">
              <a:solidFill>
                <a:srgbClr val="0432FF"/>
              </a:solidFill>
            </a:endParaRPr>
          </a:p>
        </p:txBody>
      </p:sp>
      <p:sp>
        <p:nvSpPr>
          <p:cNvPr id="5" name="Content Placeholder 4"/>
          <p:cNvSpPr>
            <a:spLocks noGrp="1"/>
          </p:cNvSpPr>
          <p:nvPr>
            <p:ph idx="1"/>
          </p:nvPr>
        </p:nvSpPr>
        <p:spPr>
          <a:xfrm>
            <a:off x="0" y="1052504"/>
            <a:ext cx="12192000" cy="5805495"/>
          </a:xfrm>
        </p:spPr>
        <p:txBody>
          <a:bodyPr>
            <a:normAutofit/>
          </a:bodyPr>
          <a:lstStyle/>
          <a:p>
            <a:pPr marL="0" indent="0" algn="ctr">
              <a:buNone/>
            </a:pPr>
            <a:r>
              <a:rPr lang="en-US" b="1" i="1" dirty="0">
                <a:solidFill>
                  <a:srgbClr val="C00000"/>
                </a:solidFill>
              </a:rPr>
              <a:t>MICAH 1:12-13 – I WILL surely assemble, all of you, Jacob., I WILL surely gather the remnant of Israel. I WILL put them together like sheep in the fold; Like a flock in the midst of its pasture They will be noisy with men.  (13) The BREAKER goes up before them; they BREAK out, pass through the gate and go out by it.  So, their KING goes on before them, and the LORD at their head</a:t>
            </a:r>
            <a:r>
              <a:rPr lang="en-US" b="1" i="1" dirty="0" smtClean="0">
                <a:solidFill>
                  <a:srgbClr val="C00000"/>
                </a:solidFill>
              </a:rPr>
              <a:t>.</a:t>
            </a:r>
          </a:p>
          <a:p>
            <a:pPr lvl="0"/>
            <a:endParaRPr lang="en-US" dirty="0" smtClean="0"/>
          </a:p>
          <a:p>
            <a:pPr lvl="0"/>
            <a:r>
              <a:rPr lang="en-US" dirty="0" smtClean="0"/>
              <a:t>Our </a:t>
            </a:r>
            <a:r>
              <a:rPr lang="en-US" b="1" u="sng" dirty="0"/>
              <a:t>BREAKER</a:t>
            </a:r>
            <a:r>
              <a:rPr lang="en-US" dirty="0"/>
              <a:t> – the One </a:t>
            </a:r>
            <a:r>
              <a:rPr lang="en-US" dirty="0" smtClean="0"/>
              <a:t>Who Opens </a:t>
            </a:r>
            <a:r>
              <a:rPr lang="en-US" dirty="0"/>
              <a:t>the </a:t>
            </a:r>
            <a:r>
              <a:rPr lang="en-US" dirty="0" smtClean="0"/>
              <a:t>Breach </a:t>
            </a:r>
            <a:r>
              <a:rPr lang="en-US" dirty="0"/>
              <a:t>– </a:t>
            </a:r>
            <a:r>
              <a:rPr lang="en-US" dirty="0" smtClean="0"/>
              <a:t>To Lead </a:t>
            </a:r>
            <a:r>
              <a:rPr lang="en-US" dirty="0"/>
              <a:t>in to </a:t>
            </a:r>
            <a:r>
              <a:rPr lang="en-US" dirty="0" smtClean="0"/>
              <a:t>Battle</a:t>
            </a:r>
            <a:endParaRPr lang="en-US" dirty="0"/>
          </a:p>
          <a:p>
            <a:pPr lvl="0"/>
            <a:r>
              <a:rPr lang="en-US" dirty="0"/>
              <a:t>Our </a:t>
            </a:r>
            <a:r>
              <a:rPr lang="en-US" b="1" u="sng" dirty="0"/>
              <a:t>Good-Shepherd</a:t>
            </a:r>
            <a:r>
              <a:rPr lang="en-US" dirty="0"/>
              <a:t> (Psalms 23, Hebrews 13:20)</a:t>
            </a:r>
          </a:p>
          <a:p>
            <a:pPr lvl="0"/>
            <a:r>
              <a:rPr lang="en-US" dirty="0"/>
              <a:t>Our </a:t>
            </a:r>
            <a:r>
              <a:rPr lang="en-US" b="1" u="sng" dirty="0"/>
              <a:t>Leader</a:t>
            </a:r>
            <a:r>
              <a:rPr lang="en-US" dirty="0"/>
              <a:t> – </a:t>
            </a:r>
            <a:r>
              <a:rPr lang="en-US" dirty="0" smtClean="0"/>
              <a:t>“</a:t>
            </a:r>
            <a:r>
              <a:rPr lang="en-US" i="1" dirty="0" smtClean="0"/>
              <a:t>Before Them</a:t>
            </a:r>
            <a:r>
              <a:rPr lang="en-US" dirty="0" smtClean="0"/>
              <a:t>”, Example</a:t>
            </a:r>
            <a:r>
              <a:rPr lang="en-US" dirty="0"/>
              <a:t>, D</a:t>
            </a:r>
            <a:r>
              <a:rPr lang="en-US" dirty="0" smtClean="0"/>
              <a:t>irector </a:t>
            </a:r>
            <a:r>
              <a:rPr lang="en-US" dirty="0"/>
              <a:t>of our Footsteps. (1 Peter 2:21)</a:t>
            </a:r>
          </a:p>
          <a:p>
            <a:pPr lvl="0"/>
            <a:r>
              <a:rPr lang="en-US" dirty="0"/>
              <a:t>Our Victorious </a:t>
            </a:r>
            <a:r>
              <a:rPr lang="en-US" b="1" u="sng" dirty="0"/>
              <a:t>King </a:t>
            </a:r>
            <a:r>
              <a:rPr lang="en-US" dirty="0"/>
              <a:t>leading us in Triumph</a:t>
            </a:r>
          </a:p>
          <a:p>
            <a:pPr lvl="0"/>
            <a:r>
              <a:rPr lang="en-US" dirty="0"/>
              <a:t>And as Our Great </a:t>
            </a:r>
            <a:r>
              <a:rPr lang="en-US" b="1" u="sng" dirty="0"/>
              <a:t>LORD</a:t>
            </a:r>
            <a:r>
              <a:rPr lang="en-US" dirty="0"/>
              <a:t> – Jehovah, the Great I AM. (Isaiah 42:6; 49:8; Mal 3:1)</a:t>
            </a:r>
          </a:p>
          <a:p>
            <a:endParaRPr lang="en-US" dirty="0"/>
          </a:p>
          <a:p>
            <a:endParaRPr lang="en-US" dirty="0"/>
          </a:p>
        </p:txBody>
      </p:sp>
    </p:spTree>
    <p:extLst>
      <p:ext uri="{BB962C8B-B14F-4D97-AF65-F5344CB8AC3E}">
        <p14:creationId xmlns:p14="http://schemas.microsoft.com/office/powerpoint/2010/main" val="4015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3000"/>
          </a:blip>
          <a:stretch>
            <a:fillRect/>
          </a:stretch>
        </p:blipFill>
        <p:spPr>
          <a:xfrm>
            <a:off x="128588" y="676942"/>
            <a:ext cx="12192000" cy="6648704"/>
          </a:xfrm>
          <a:prstGeom prst="rect">
            <a:avLst/>
          </a:prstGeom>
        </p:spPr>
      </p:pic>
      <p:sp>
        <p:nvSpPr>
          <p:cNvPr id="4" name="Title 3"/>
          <p:cNvSpPr>
            <a:spLocks noGrp="1"/>
          </p:cNvSpPr>
          <p:nvPr>
            <p:ph type="title"/>
          </p:nvPr>
        </p:nvSpPr>
        <p:spPr>
          <a:xfrm>
            <a:off x="838200" y="250828"/>
            <a:ext cx="10515600" cy="806450"/>
          </a:xfrm>
        </p:spPr>
        <p:txBody>
          <a:bodyPr>
            <a:normAutofit fontScale="90000"/>
          </a:bodyPr>
          <a:lstStyle/>
          <a:p>
            <a:pPr algn="ctr"/>
            <a:r>
              <a:rPr lang="en-US" sz="6000" b="1" dirty="0" smtClean="0">
                <a:solidFill>
                  <a:srgbClr val="0432FF"/>
                </a:solidFill>
              </a:rPr>
              <a:t>THE BREAKER</a:t>
            </a:r>
            <a:endParaRPr lang="en-US" sz="6000" b="1" dirty="0">
              <a:solidFill>
                <a:srgbClr val="0432FF"/>
              </a:solidFill>
            </a:endParaRPr>
          </a:p>
        </p:txBody>
      </p:sp>
      <p:sp>
        <p:nvSpPr>
          <p:cNvPr id="2" name="Content Placeholder 1"/>
          <p:cNvSpPr>
            <a:spLocks noGrp="1"/>
          </p:cNvSpPr>
          <p:nvPr>
            <p:ph sz="half" idx="1"/>
          </p:nvPr>
        </p:nvSpPr>
        <p:spPr>
          <a:xfrm>
            <a:off x="838200" y="2125663"/>
            <a:ext cx="5181600" cy="4351338"/>
          </a:xfrm>
        </p:spPr>
        <p:txBody>
          <a:bodyPr>
            <a:normAutofit lnSpcReduction="10000"/>
          </a:bodyPr>
          <a:lstStyle/>
          <a:p>
            <a:pPr lvl="0"/>
            <a:r>
              <a:rPr lang="en-US" b="1" dirty="0"/>
              <a:t>He snaps chains, breaks down the prison gates.</a:t>
            </a:r>
          </a:p>
          <a:p>
            <a:pPr lvl="0"/>
            <a:r>
              <a:rPr lang="en-US" b="1" dirty="0"/>
              <a:t>All Hardships</a:t>
            </a:r>
          </a:p>
          <a:p>
            <a:pPr lvl="0"/>
            <a:r>
              <a:rPr lang="en-US" b="1" dirty="0"/>
              <a:t>All Obstacles</a:t>
            </a:r>
          </a:p>
          <a:p>
            <a:pPr lvl="0"/>
            <a:r>
              <a:rPr lang="en-US" b="1" dirty="0"/>
              <a:t>All Barriers</a:t>
            </a:r>
          </a:p>
          <a:p>
            <a:pPr lvl="0"/>
            <a:r>
              <a:rPr lang="en-US" b="1" dirty="0"/>
              <a:t>All Sin</a:t>
            </a:r>
          </a:p>
          <a:p>
            <a:pPr lvl="0"/>
            <a:r>
              <a:rPr lang="en-US" b="1" dirty="0"/>
              <a:t>All Hindrances</a:t>
            </a:r>
          </a:p>
          <a:p>
            <a:pPr lvl="0"/>
            <a:r>
              <a:rPr lang="en-US" b="1" dirty="0"/>
              <a:t>All Fear</a:t>
            </a:r>
          </a:p>
          <a:p>
            <a:pPr lvl="0"/>
            <a:r>
              <a:rPr lang="en-US" b="1" dirty="0"/>
              <a:t>All Worry</a:t>
            </a:r>
          </a:p>
        </p:txBody>
      </p:sp>
      <p:sp>
        <p:nvSpPr>
          <p:cNvPr id="3" name="Content Placeholder 2"/>
          <p:cNvSpPr>
            <a:spLocks noGrp="1"/>
          </p:cNvSpPr>
          <p:nvPr>
            <p:ph sz="half" idx="2"/>
          </p:nvPr>
        </p:nvSpPr>
        <p:spPr>
          <a:xfrm>
            <a:off x="6172200" y="2125663"/>
            <a:ext cx="5181600" cy="4351338"/>
          </a:xfrm>
        </p:spPr>
        <p:txBody>
          <a:bodyPr>
            <a:normAutofit lnSpcReduction="10000"/>
          </a:bodyPr>
          <a:lstStyle/>
          <a:p>
            <a:pPr lvl="0"/>
            <a:r>
              <a:rPr lang="en-US" b="1" dirty="0"/>
              <a:t>He Breaks the Yoke of every evil habit</a:t>
            </a:r>
          </a:p>
          <a:p>
            <a:pPr lvl="0"/>
            <a:r>
              <a:rPr lang="en-US" b="1" dirty="0"/>
              <a:t>The Fear of Men</a:t>
            </a:r>
          </a:p>
          <a:p>
            <a:pPr lvl="0"/>
            <a:r>
              <a:rPr lang="en-US" b="1" dirty="0"/>
              <a:t>The Love the World</a:t>
            </a:r>
          </a:p>
          <a:p>
            <a:pPr lvl="0"/>
            <a:r>
              <a:rPr lang="en-US" b="1" dirty="0"/>
              <a:t>Ugliness of Self-Will</a:t>
            </a:r>
          </a:p>
          <a:p>
            <a:pPr lvl="0"/>
            <a:r>
              <a:rPr lang="en-US" b="1" dirty="0"/>
              <a:t>Covetousness and Greed.</a:t>
            </a:r>
          </a:p>
          <a:p>
            <a:endParaRPr lang="en-US" dirty="0"/>
          </a:p>
        </p:txBody>
      </p:sp>
      <p:sp>
        <p:nvSpPr>
          <p:cNvPr id="7" name="TextBox 6"/>
          <p:cNvSpPr txBox="1"/>
          <p:nvPr/>
        </p:nvSpPr>
        <p:spPr>
          <a:xfrm>
            <a:off x="414337" y="1100138"/>
            <a:ext cx="11387137" cy="954107"/>
          </a:xfrm>
          <a:prstGeom prst="rect">
            <a:avLst/>
          </a:prstGeom>
          <a:noFill/>
        </p:spPr>
        <p:txBody>
          <a:bodyPr wrap="square" rtlCol="0">
            <a:spAutoFit/>
          </a:bodyPr>
          <a:lstStyle/>
          <a:p>
            <a:pPr algn="ctr"/>
            <a:r>
              <a:rPr lang="en-US" sz="2800" b="1" i="1" dirty="0" smtClean="0">
                <a:solidFill>
                  <a:srgbClr val="C00000"/>
                </a:solidFill>
              </a:rPr>
              <a:t>(2:13</a:t>
            </a:r>
            <a:r>
              <a:rPr lang="en-US" sz="2800" b="1" i="1" dirty="0">
                <a:solidFill>
                  <a:srgbClr val="C00000"/>
                </a:solidFill>
              </a:rPr>
              <a:t>) The BREAKER goes up before them; they BREAK out, pass through the gate and go out by it. </a:t>
            </a:r>
            <a:endParaRPr lang="en-US" sz="2800" dirty="0">
              <a:solidFill>
                <a:srgbClr val="C00000"/>
              </a:solidFill>
            </a:endParaRPr>
          </a:p>
        </p:txBody>
      </p:sp>
      <p:sp>
        <p:nvSpPr>
          <p:cNvPr id="9" name="TextBox 8"/>
          <p:cNvSpPr txBox="1"/>
          <p:nvPr/>
        </p:nvSpPr>
        <p:spPr>
          <a:xfrm>
            <a:off x="3700464" y="4823831"/>
            <a:ext cx="7843836" cy="1384995"/>
          </a:xfrm>
          <a:prstGeom prst="rect">
            <a:avLst/>
          </a:prstGeom>
          <a:solidFill>
            <a:srgbClr val="FFFD78"/>
          </a:solidFill>
          <a:ln>
            <a:solidFill>
              <a:schemeClr val="tx1"/>
            </a:solidFill>
          </a:ln>
        </p:spPr>
        <p:txBody>
          <a:bodyPr wrap="square" rtlCol="0">
            <a:spAutoFit/>
          </a:bodyPr>
          <a:lstStyle/>
          <a:p>
            <a:pPr algn="ctr"/>
            <a:r>
              <a:rPr lang="en-US" sz="2800" b="1" i="1" dirty="0" smtClean="0">
                <a:solidFill>
                  <a:srgbClr val="C00000"/>
                </a:solidFill>
              </a:rPr>
              <a:t>Colossians 2:14 - by canceling the record of debt that stood against us with its legal demands. This he set aside, nailing it to the cross.</a:t>
            </a:r>
            <a:endParaRPr lang="en-US" sz="2800" b="1" i="1" dirty="0">
              <a:solidFill>
                <a:srgbClr val="C00000"/>
              </a:solidFill>
            </a:endParaRPr>
          </a:p>
        </p:txBody>
      </p:sp>
    </p:spTree>
    <p:extLst>
      <p:ext uri="{BB962C8B-B14F-4D97-AF65-F5344CB8AC3E}">
        <p14:creationId xmlns:p14="http://schemas.microsoft.com/office/powerpoint/2010/main" val="5062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additive="base">
                                        <p:cTn id="5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3000"/>
          </a:blip>
          <a:stretch>
            <a:fillRect/>
          </a:stretch>
        </p:blipFill>
        <p:spPr>
          <a:xfrm>
            <a:off x="128588" y="676942"/>
            <a:ext cx="12192000" cy="6648704"/>
          </a:xfrm>
          <a:prstGeom prst="rect">
            <a:avLst/>
          </a:prstGeom>
        </p:spPr>
      </p:pic>
      <p:sp>
        <p:nvSpPr>
          <p:cNvPr id="4" name="Title 3"/>
          <p:cNvSpPr>
            <a:spLocks noGrp="1"/>
          </p:cNvSpPr>
          <p:nvPr>
            <p:ph type="title"/>
          </p:nvPr>
        </p:nvSpPr>
        <p:spPr>
          <a:xfrm>
            <a:off x="838200" y="179383"/>
            <a:ext cx="10515600" cy="863600"/>
          </a:xfrm>
        </p:spPr>
        <p:txBody>
          <a:bodyPr>
            <a:normAutofit fontScale="90000"/>
          </a:bodyPr>
          <a:lstStyle/>
          <a:p>
            <a:pPr algn="ctr"/>
            <a:r>
              <a:rPr lang="en-US" sz="6000" b="1" dirty="0" smtClean="0">
                <a:solidFill>
                  <a:srgbClr val="0432FF"/>
                </a:solidFill>
              </a:rPr>
              <a:t>THE BREAKER as My Shepherd</a:t>
            </a:r>
            <a:endParaRPr lang="en-US" sz="6000" b="1" dirty="0">
              <a:solidFill>
                <a:srgbClr val="0432FF"/>
              </a:solidFill>
            </a:endParaRPr>
          </a:p>
        </p:txBody>
      </p:sp>
      <p:sp>
        <p:nvSpPr>
          <p:cNvPr id="2" name="Content Placeholder 1"/>
          <p:cNvSpPr>
            <a:spLocks noGrp="1"/>
          </p:cNvSpPr>
          <p:nvPr>
            <p:ph idx="1"/>
          </p:nvPr>
        </p:nvSpPr>
        <p:spPr>
          <a:xfrm>
            <a:off x="838199" y="1042983"/>
            <a:ext cx="11191875" cy="5614992"/>
          </a:xfrm>
        </p:spPr>
        <p:txBody>
          <a:bodyPr>
            <a:normAutofit lnSpcReduction="10000"/>
          </a:bodyPr>
          <a:lstStyle/>
          <a:p>
            <a:r>
              <a:rPr lang="en-US" b="1" i="1" dirty="0">
                <a:solidFill>
                  <a:srgbClr val="C00000"/>
                </a:solidFill>
              </a:rPr>
              <a:t>Micah 2:12 </a:t>
            </a:r>
            <a:r>
              <a:rPr lang="en-US" b="1" i="1" dirty="0" smtClean="0">
                <a:solidFill>
                  <a:srgbClr val="C00000"/>
                </a:solidFill>
              </a:rPr>
              <a:t>- I </a:t>
            </a:r>
            <a:r>
              <a:rPr lang="en-US" b="1" i="1" dirty="0">
                <a:solidFill>
                  <a:srgbClr val="C00000"/>
                </a:solidFill>
              </a:rPr>
              <a:t>WILL put them together like sheep in the fold; Like a flock in the midst of its pasture</a:t>
            </a:r>
            <a:endParaRPr lang="en-US" dirty="0">
              <a:solidFill>
                <a:srgbClr val="C00000"/>
              </a:solidFill>
            </a:endParaRPr>
          </a:p>
          <a:p>
            <a:pPr lvl="0"/>
            <a:endParaRPr lang="en-US" b="1" dirty="0" smtClean="0"/>
          </a:p>
          <a:p>
            <a:pPr lvl="0"/>
            <a:r>
              <a:rPr lang="en-US" b="1" i="1" dirty="0">
                <a:solidFill>
                  <a:srgbClr val="0432FF"/>
                </a:solidFill>
              </a:rPr>
              <a:t>Psalms 23 </a:t>
            </a:r>
            <a:r>
              <a:rPr lang="mr-IN" b="1" i="1" dirty="0" smtClean="0">
                <a:solidFill>
                  <a:srgbClr val="0432FF"/>
                </a:solidFill>
              </a:rPr>
              <a:t>–</a:t>
            </a:r>
            <a:r>
              <a:rPr lang="en-US" b="1" i="1" dirty="0" smtClean="0">
                <a:solidFill>
                  <a:srgbClr val="0432FF"/>
                </a:solidFill>
              </a:rPr>
              <a:t> The LORD is My Shepherd</a:t>
            </a:r>
          </a:p>
          <a:p>
            <a:pPr lvl="1"/>
            <a:r>
              <a:rPr lang="en-US" sz="2800" b="1" dirty="0"/>
              <a:t>Green Pastures, Still Waters, Restoring, Leading, Walking, Comforting, Anointing,</a:t>
            </a:r>
          </a:p>
          <a:p>
            <a:pPr lvl="1"/>
            <a:r>
              <a:rPr lang="en-US" sz="2800" b="1" dirty="0"/>
              <a:t>No Fear – Only Goodness and Mercy and Dwelling with the LORD forever</a:t>
            </a:r>
            <a:r>
              <a:rPr lang="en-US" sz="2800" b="1" dirty="0" smtClean="0"/>
              <a:t>!</a:t>
            </a:r>
          </a:p>
          <a:p>
            <a:pPr lvl="1"/>
            <a:r>
              <a:rPr lang="en-US" sz="2800" b="1" dirty="0" smtClean="0"/>
              <a:t>I Shall Not Want</a:t>
            </a:r>
          </a:p>
          <a:p>
            <a:r>
              <a:rPr lang="en-US" sz="3200" b="1" dirty="0" smtClean="0">
                <a:solidFill>
                  <a:srgbClr val="0432FF"/>
                </a:solidFill>
              </a:rPr>
              <a:t>John 10 </a:t>
            </a:r>
            <a:r>
              <a:rPr lang="mr-IN" sz="3200" b="1" dirty="0" smtClean="0">
                <a:solidFill>
                  <a:srgbClr val="0432FF"/>
                </a:solidFill>
              </a:rPr>
              <a:t>–</a:t>
            </a:r>
            <a:r>
              <a:rPr lang="en-US" sz="3200" b="1" dirty="0" smtClean="0">
                <a:solidFill>
                  <a:srgbClr val="0432FF"/>
                </a:solidFill>
              </a:rPr>
              <a:t> The Good Shepherd</a:t>
            </a:r>
          </a:p>
          <a:p>
            <a:pPr lvl="1"/>
            <a:r>
              <a:rPr lang="en-US" sz="2800" b="1" dirty="0"/>
              <a:t>Protecting, Knowing, Leading, Following, </a:t>
            </a:r>
          </a:p>
          <a:p>
            <a:pPr lvl="1"/>
            <a:r>
              <a:rPr lang="en-US" sz="2800" b="1" dirty="0"/>
              <a:t>Giving of an Abundant Life (10:10)</a:t>
            </a:r>
          </a:p>
          <a:p>
            <a:pPr lvl="1"/>
            <a:r>
              <a:rPr lang="en-US" sz="2800" b="1" dirty="0"/>
              <a:t>Laying down His Life</a:t>
            </a:r>
          </a:p>
          <a:p>
            <a:pPr lvl="1"/>
            <a:endParaRPr lang="en-US" dirty="0"/>
          </a:p>
          <a:p>
            <a:pPr lvl="1"/>
            <a:endParaRPr lang="en-US" b="1" dirty="0"/>
          </a:p>
        </p:txBody>
      </p:sp>
    </p:spTree>
    <p:extLst>
      <p:ext uri="{BB962C8B-B14F-4D97-AF65-F5344CB8AC3E}">
        <p14:creationId xmlns:p14="http://schemas.microsoft.com/office/powerpoint/2010/main" val="160008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3000"/>
          </a:blip>
          <a:stretch>
            <a:fillRect/>
          </a:stretch>
        </p:blipFill>
        <p:spPr>
          <a:xfrm>
            <a:off x="128588" y="676942"/>
            <a:ext cx="12192000" cy="6648704"/>
          </a:xfrm>
          <a:prstGeom prst="rect">
            <a:avLst/>
          </a:prstGeom>
        </p:spPr>
      </p:pic>
      <p:sp>
        <p:nvSpPr>
          <p:cNvPr id="4" name="Title 3"/>
          <p:cNvSpPr>
            <a:spLocks noGrp="1"/>
          </p:cNvSpPr>
          <p:nvPr>
            <p:ph type="title"/>
          </p:nvPr>
        </p:nvSpPr>
        <p:spPr>
          <a:xfrm>
            <a:off x="838200" y="179383"/>
            <a:ext cx="10515600" cy="863600"/>
          </a:xfrm>
        </p:spPr>
        <p:txBody>
          <a:bodyPr>
            <a:normAutofit fontScale="90000"/>
          </a:bodyPr>
          <a:lstStyle/>
          <a:p>
            <a:pPr algn="ctr"/>
            <a:r>
              <a:rPr lang="en-US" sz="6000" b="1" dirty="0" smtClean="0">
                <a:solidFill>
                  <a:srgbClr val="0432FF"/>
                </a:solidFill>
              </a:rPr>
              <a:t>The Breaker as My Leader</a:t>
            </a:r>
            <a:endParaRPr lang="en-US" sz="6000" b="1" dirty="0">
              <a:solidFill>
                <a:srgbClr val="0432FF"/>
              </a:solidFill>
            </a:endParaRPr>
          </a:p>
        </p:txBody>
      </p:sp>
      <p:sp>
        <p:nvSpPr>
          <p:cNvPr id="2" name="Content Placeholder 1"/>
          <p:cNvSpPr>
            <a:spLocks noGrp="1"/>
          </p:cNvSpPr>
          <p:nvPr>
            <p:ph idx="1"/>
          </p:nvPr>
        </p:nvSpPr>
        <p:spPr>
          <a:xfrm>
            <a:off x="128589" y="1042983"/>
            <a:ext cx="11901486" cy="5614992"/>
          </a:xfrm>
        </p:spPr>
        <p:txBody>
          <a:bodyPr>
            <a:normAutofit/>
          </a:bodyPr>
          <a:lstStyle/>
          <a:p>
            <a:pPr marL="0" indent="0" algn="ctr">
              <a:buNone/>
            </a:pPr>
            <a:r>
              <a:rPr lang="en-US" b="1" dirty="0">
                <a:solidFill>
                  <a:srgbClr val="C00000"/>
                </a:solidFill>
              </a:rPr>
              <a:t>Micah 2:13 - </a:t>
            </a:r>
            <a:r>
              <a:rPr lang="en-US" b="1" i="1" dirty="0">
                <a:solidFill>
                  <a:srgbClr val="C00000"/>
                </a:solidFill>
              </a:rPr>
              <a:t>The BREAKER goes up before them; they BREAK out, pass through the gate and go out by it.  </a:t>
            </a:r>
            <a:endParaRPr lang="en-US" b="1" i="1" dirty="0" smtClean="0">
              <a:solidFill>
                <a:srgbClr val="C00000"/>
              </a:solidFill>
            </a:endParaRPr>
          </a:p>
          <a:p>
            <a:pPr marL="0" indent="0">
              <a:buNone/>
            </a:pPr>
            <a:endParaRPr lang="en-US" b="1" i="1" dirty="0"/>
          </a:p>
          <a:p>
            <a:pPr lvl="0"/>
            <a:r>
              <a:rPr lang="en-US" b="1" dirty="0"/>
              <a:t>He has taken the Impossible and made it Possible.</a:t>
            </a:r>
          </a:p>
          <a:p>
            <a:pPr lvl="0"/>
            <a:r>
              <a:rPr lang="en-US" b="1" dirty="0"/>
              <a:t>He has taken the Impassable and made it Passable. </a:t>
            </a:r>
          </a:p>
          <a:p>
            <a:pPr lvl="0"/>
            <a:r>
              <a:rPr lang="en-US" b="1" dirty="0"/>
              <a:t>We can Break out of Darkness and into the Light</a:t>
            </a:r>
          </a:p>
          <a:p>
            <a:pPr marL="0" indent="0">
              <a:buNone/>
            </a:pPr>
            <a:endParaRPr lang="en-US" b="1" dirty="0" smtClean="0"/>
          </a:p>
          <a:p>
            <a:pPr marL="0" indent="0">
              <a:buNone/>
            </a:pPr>
            <a:endParaRPr lang="en-US" dirty="0"/>
          </a:p>
          <a:p>
            <a:pPr lvl="1"/>
            <a:endParaRPr lang="en-US" dirty="0"/>
          </a:p>
          <a:p>
            <a:pPr lvl="1"/>
            <a:endParaRPr lang="en-US" b="1" dirty="0"/>
          </a:p>
        </p:txBody>
      </p:sp>
      <p:sp>
        <p:nvSpPr>
          <p:cNvPr id="3" name="TextBox 2"/>
          <p:cNvSpPr txBox="1"/>
          <p:nvPr/>
        </p:nvSpPr>
        <p:spPr>
          <a:xfrm>
            <a:off x="300038" y="5100638"/>
            <a:ext cx="10872788" cy="1384995"/>
          </a:xfrm>
          <a:prstGeom prst="rect">
            <a:avLst/>
          </a:prstGeom>
          <a:solidFill>
            <a:srgbClr val="FFFD78"/>
          </a:solidFill>
          <a:ln>
            <a:solidFill>
              <a:schemeClr val="tx1"/>
            </a:solidFill>
          </a:ln>
        </p:spPr>
        <p:txBody>
          <a:bodyPr wrap="square" rtlCol="0">
            <a:spAutoFit/>
          </a:bodyPr>
          <a:lstStyle/>
          <a:p>
            <a:pPr algn="ctr"/>
            <a:r>
              <a:rPr lang="en-US" sz="2800" b="1" i="1" dirty="0" smtClean="0">
                <a:solidFill>
                  <a:srgbClr val="C00000"/>
                </a:solidFill>
              </a:rPr>
              <a:t>1 Peter 2:21 - For to this you have been called, because Christ also suffered for you, leaving you an example, so that you might follow in his steps.</a:t>
            </a:r>
            <a:endParaRPr lang="en-US" sz="2800" b="1" i="1" dirty="0">
              <a:solidFill>
                <a:srgbClr val="C00000"/>
              </a:solidFill>
            </a:endParaRPr>
          </a:p>
        </p:txBody>
      </p:sp>
    </p:spTree>
    <p:extLst>
      <p:ext uri="{BB962C8B-B14F-4D97-AF65-F5344CB8AC3E}">
        <p14:creationId xmlns:p14="http://schemas.microsoft.com/office/powerpoint/2010/main" val="184878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3000"/>
          </a:blip>
          <a:stretch>
            <a:fillRect/>
          </a:stretch>
        </p:blipFill>
        <p:spPr>
          <a:xfrm>
            <a:off x="128588" y="676942"/>
            <a:ext cx="12192000" cy="6648704"/>
          </a:xfrm>
          <a:prstGeom prst="rect">
            <a:avLst/>
          </a:prstGeom>
        </p:spPr>
      </p:pic>
      <p:sp>
        <p:nvSpPr>
          <p:cNvPr id="4" name="Title 3"/>
          <p:cNvSpPr>
            <a:spLocks noGrp="1"/>
          </p:cNvSpPr>
          <p:nvPr>
            <p:ph type="title"/>
          </p:nvPr>
        </p:nvSpPr>
        <p:spPr>
          <a:xfrm>
            <a:off x="838200" y="179383"/>
            <a:ext cx="10515600" cy="863600"/>
          </a:xfrm>
        </p:spPr>
        <p:txBody>
          <a:bodyPr>
            <a:normAutofit fontScale="90000"/>
          </a:bodyPr>
          <a:lstStyle/>
          <a:p>
            <a:pPr algn="ctr"/>
            <a:r>
              <a:rPr lang="en-US" sz="6000" b="1" dirty="0" smtClean="0">
                <a:solidFill>
                  <a:srgbClr val="0432FF"/>
                </a:solidFill>
              </a:rPr>
              <a:t>The Breaker as My King</a:t>
            </a:r>
            <a:endParaRPr lang="en-US" sz="6000" b="1" dirty="0">
              <a:solidFill>
                <a:srgbClr val="0432FF"/>
              </a:solidFill>
            </a:endParaRPr>
          </a:p>
        </p:txBody>
      </p:sp>
      <p:sp>
        <p:nvSpPr>
          <p:cNvPr id="2" name="Content Placeholder 1"/>
          <p:cNvSpPr>
            <a:spLocks noGrp="1"/>
          </p:cNvSpPr>
          <p:nvPr>
            <p:ph idx="1"/>
          </p:nvPr>
        </p:nvSpPr>
        <p:spPr>
          <a:xfrm>
            <a:off x="0" y="1042983"/>
            <a:ext cx="12192000" cy="5614992"/>
          </a:xfrm>
        </p:spPr>
        <p:txBody>
          <a:bodyPr>
            <a:normAutofit/>
          </a:bodyPr>
          <a:lstStyle/>
          <a:p>
            <a:pPr marL="0" indent="0" algn="ctr">
              <a:buNone/>
            </a:pPr>
            <a:r>
              <a:rPr lang="en-US" b="1" i="1" dirty="0">
                <a:solidFill>
                  <a:srgbClr val="C00000"/>
                </a:solidFill>
              </a:rPr>
              <a:t>Micah 2:13- </a:t>
            </a:r>
            <a:r>
              <a:rPr lang="en-US" i="1" dirty="0">
                <a:solidFill>
                  <a:srgbClr val="C00000"/>
                </a:solidFill>
              </a:rPr>
              <a:t>The BREAKER goes up before them; they BREAK out, pass through the gate and go out by it.</a:t>
            </a:r>
            <a:r>
              <a:rPr lang="en-US" b="1" i="1" dirty="0">
                <a:solidFill>
                  <a:srgbClr val="C00000"/>
                </a:solidFill>
              </a:rPr>
              <a:t>  So, their KING goes on before them, and the LORD at their head.</a:t>
            </a:r>
            <a:endParaRPr lang="en-US" dirty="0">
              <a:solidFill>
                <a:srgbClr val="C00000"/>
              </a:solidFill>
            </a:endParaRPr>
          </a:p>
          <a:p>
            <a:pPr marL="0" indent="0">
              <a:buNone/>
            </a:pPr>
            <a:endParaRPr lang="en-US" dirty="0" smtClean="0"/>
          </a:p>
          <a:p>
            <a:r>
              <a:rPr lang="en-US" sz="3200" b="1" dirty="0" smtClean="0">
                <a:solidFill>
                  <a:srgbClr val="0432FF"/>
                </a:solidFill>
              </a:rPr>
              <a:t>The BREAKER</a:t>
            </a:r>
            <a:r>
              <a:rPr lang="en-US" sz="3200" b="1" dirty="0">
                <a:solidFill>
                  <a:srgbClr val="0432FF"/>
                </a:solidFill>
              </a:rPr>
              <a:t>, the same King is our LORD, </a:t>
            </a:r>
            <a:r>
              <a:rPr lang="en-US" sz="3200" b="1" dirty="0" smtClean="0">
                <a:solidFill>
                  <a:srgbClr val="0432FF"/>
                </a:solidFill>
              </a:rPr>
              <a:t>Jehovah </a:t>
            </a:r>
            <a:r>
              <a:rPr lang="en-US" sz="3200" b="1" dirty="0">
                <a:solidFill>
                  <a:srgbClr val="0432FF"/>
                </a:solidFill>
              </a:rPr>
              <a:t>– </a:t>
            </a:r>
            <a:r>
              <a:rPr lang="en-US" sz="3200" b="1" dirty="0" smtClean="0">
                <a:solidFill>
                  <a:srgbClr val="0432FF"/>
                </a:solidFill>
              </a:rPr>
              <a:t>the </a:t>
            </a:r>
            <a:r>
              <a:rPr lang="en-US" sz="3200" b="1" dirty="0">
                <a:solidFill>
                  <a:srgbClr val="0432FF"/>
                </a:solidFill>
              </a:rPr>
              <a:t>Great I AM.</a:t>
            </a:r>
            <a:endParaRPr lang="en-US" sz="3200" dirty="0">
              <a:solidFill>
                <a:srgbClr val="0432FF"/>
              </a:solidFill>
            </a:endParaRPr>
          </a:p>
          <a:p>
            <a:endParaRPr lang="en-US" dirty="0"/>
          </a:p>
          <a:p>
            <a:pPr lvl="1"/>
            <a:r>
              <a:rPr lang="en-US" sz="2800" b="1" dirty="0" smtClean="0"/>
              <a:t>He is My Head</a:t>
            </a:r>
          </a:p>
          <a:p>
            <a:pPr lvl="1"/>
            <a:r>
              <a:rPr lang="en-US" sz="2800" b="1" dirty="0" smtClean="0"/>
              <a:t>He </a:t>
            </a:r>
            <a:r>
              <a:rPr lang="en-US" sz="2800" b="1" dirty="0"/>
              <a:t>is my Master</a:t>
            </a:r>
          </a:p>
          <a:p>
            <a:pPr lvl="1"/>
            <a:r>
              <a:rPr lang="en-US" sz="2800" b="1" dirty="0"/>
              <a:t>He is My Sovereign</a:t>
            </a:r>
          </a:p>
          <a:p>
            <a:pPr lvl="1"/>
            <a:r>
              <a:rPr lang="en-US" sz="2800" b="1" dirty="0"/>
              <a:t>We shout a great Victory (vs 12)</a:t>
            </a:r>
          </a:p>
          <a:p>
            <a:endParaRPr lang="en-US" dirty="0"/>
          </a:p>
          <a:p>
            <a:pPr lvl="1"/>
            <a:endParaRPr lang="en-US" b="1" dirty="0"/>
          </a:p>
        </p:txBody>
      </p:sp>
      <p:sp>
        <p:nvSpPr>
          <p:cNvPr id="3" name="TextBox 2"/>
          <p:cNvSpPr txBox="1"/>
          <p:nvPr/>
        </p:nvSpPr>
        <p:spPr>
          <a:xfrm>
            <a:off x="5929313" y="3757613"/>
            <a:ext cx="5800725" cy="1384995"/>
          </a:xfrm>
          <a:prstGeom prst="rect">
            <a:avLst/>
          </a:prstGeom>
          <a:solidFill>
            <a:srgbClr val="FFFD78"/>
          </a:solidFill>
          <a:ln>
            <a:solidFill>
              <a:schemeClr val="tx1"/>
            </a:solidFill>
          </a:ln>
        </p:spPr>
        <p:txBody>
          <a:bodyPr wrap="square" rtlCol="0">
            <a:spAutoFit/>
          </a:bodyPr>
          <a:lstStyle/>
          <a:p>
            <a:pPr algn="ctr"/>
            <a:r>
              <a:rPr lang="en-US" sz="2800" b="1" dirty="0" smtClean="0">
                <a:solidFill>
                  <a:srgbClr val="C00000"/>
                </a:solidFill>
              </a:rPr>
              <a:t>Revelation 19:16 - On his robe and on his thigh he has a name written, King of kings and Lord of lords.</a:t>
            </a:r>
            <a:endParaRPr lang="en-US" sz="2800" b="1" dirty="0">
              <a:solidFill>
                <a:srgbClr val="C00000"/>
              </a:solidFill>
            </a:endParaRPr>
          </a:p>
        </p:txBody>
      </p:sp>
    </p:spTree>
    <p:extLst>
      <p:ext uri="{BB962C8B-B14F-4D97-AF65-F5344CB8AC3E}">
        <p14:creationId xmlns:p14="http://schemas.microsoft.com/office/powerpoint/2010/main" val="9494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1593</Words>
  <Application>Microsoft Macintosh PowerPoint</Application>
  <PresentationFormat>Widescreen</PresentationFormat>
  <Paragraphs>285</Paragraphs>
  <Slides>11</Slides>
  <Notes>11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Mangal</vt:lpstr>
      <vt:lpstr>Office Theme</vt:lpstr>
      <vt:lpstr>PowerPoint Presentation</vt:lpstr>
      <vt:lpstr>PowerPoint Presentation</vt:lpstr>
      <vt:lpstr>PowerPoint Presentation</vt:lpstr>
      <vt:lpstr>The LORD is My Breaker</vt:lpstr>
      <vt:lpstr>The LORD is My Breaker</vt:lpstr>
      <vt:lpstr>THE BREAKER</vt:lpstr>
      <vt:lpstr>THE BREAKER as My Shepherd</vt:lpstr>
      <vt:lpstr>The Breaker as My Leader</vt:lpstr>
      <vt:lpstr>The Breaker as My King</vt:lpstr>
      <vt:lpstr>My Breaker is My Binder</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Brown</dc:creator>
  <cp:lastModifiedBy>Larry Brown</cp:lastModifiedBy>
  <cp:revision>28</cp:revision>
  <cp:lastPrinted>2017-09-10T01:52:57Z</cp:lastPrinted>
  <dcterms:created xsi:type="dcterms:W3CDTF">2017-09-09T19:05:05Z</dcterms:created>
  <dcterms:modified xsi:type="dcterms:W3CDTF">2017-09-10T03:00:42Z</dcterms:modified>
</cp:coreProperties>
</file>