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8" r:id="rId5"/>
    <p:sldId id="259" r:id="rId6"/>
    <p:sldId id="266" r:id="rId7"/>
    <p:sldId id="261" r:id="rId8"/>
    <p:sldId id="270" r:id="rId9"/>
    <p:sldId id="263" r:id="rId10"/>
    <p:sldId id="267" r:id="rId11"/>
    <p:sldId id="268" r:id="rId12"/>
    <p:sldId id="269" r:id="rId13"/>
    <p:sldId id="264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FF"/>
    <a:srgbClr val="FFCC66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42FA-1C0C-48EC-8ABE-442E0F6DCB0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84D-DB68-4E01-9C17-E83101F3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42FA-1C0C-48EC-8ABE-442E0F6DCB0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84D-DB68-4E01-9C17-E83101F3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0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42FA-1C0C-48EC-8ABE-442E0F6DCB0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84D-DB68-4E01-9C17-E83101F3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42FA-1C0C-48EC-8ABE-442E0F6DCB0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84D-DB68-4E01-9C17-E83101F3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42FA-1C0C-48EC-8ABE-442E0F6DCB0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84D-DB68-4E01-9C17-E83101F3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42FA-1C0C-48EC-8ABE-442E0F6DCB0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84D-DB68-4E01-9C17-E83101F3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42FA-1C0C-48EC-8ABE-442E0F6DCB0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84D-DB68-4E01-9C17-E83101F3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5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42FA-1C0C-48EC-8ABE-442E0F6DCB0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84D-DB68-4E01-9C17-E83101F3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42FA-1C0C-48EC-8ABE-442E0F6DCB0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84D-DB68-4E01-9C17-E83101F3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9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42FA-1C0C-48EC-8ABE-442E0F6DCB0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84D-DB68-4E01-9C17-E83101F3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3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42FA-1C0C-48EC-8ABE-442E0F6DCB0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84D-DB68-4E01-9C17-E83101F3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9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342FA-1C0C-48EC-8ABE-442E0F6DCB0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E84D-DB68-4E01-9C17-E83101F3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ahUKEwjKpu3smaTUAhWBwiYKHSHVCo8QjRwIBw&amp;url=https://sites.google.com/site/canesworldhistory/prehistory&amp;psig=AFQjCNHFc5lr8YjqvAChvm3rAX6Dt_WK9A&amp;ust=1496666089353871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0ahUKEwii3dr0o6LUAhWK24MKHSHiDCkQjRwIBw&amp;url=http://www.michaeltotten.com/archives/2009/08/&amp;psig=AFQjCNHGqbGSE1dO5EgfiqkjYgB4bWlnmg&amp;ust=149660005584983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url?sa=i&amp;rct=j&amp;q=&amp;esrc=s&amp;source=images&amp;cd=&amp;cad=rja&amp;uact=8&amp;ved=0ahUKEwiPov-hmqTUAhXDOCYKHf5oAk8QjRwIBw&amp;url=http://www.alef-yaa.com/index.php?type%3Dphoto%26operation%3DphotosArchive%26keyword%3D%D8%A7%D9%84%D9%81%D8%B1%D8%A7%D8%B9%D9%86%D8%A9&amp;psig=AFQjCNHuR_qcRsSvPBsmMblknCv2YJZ7vA&amp;ust=1496666182685858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hjs-zqaLUAhUL04MKHQSrCi4QjRwIBw&amp;url=http://www.archae.ru/archae-news/archae-news2_986.html&amp;psig=AFQjCNEXJfYQog308MmWYTXjA-EfpYqqPA&amp;ust=149660154639371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s://www.google.com/url?sa=i&amp;rct=j&amp;q=&amp;esrc=s&amp;source=images&amp;cd=&amp;cad=rja&amp;uact=8&amp;ved=0ahUKEwjKtqqCqqLUAhXH7YMKHXD9CJgQjRwIBw&amp;url=http://indiafacts.org/sita-ram-goel-rishi-resurgent-india/&amp;psig=AFQjCNEd3FIe3ZGR42AGI5xtzfwIBH5ezg&amp;ust=14966016531625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j34_Gq6LUAhVBzoMKHfeNBBUQjRwIBw&amp;url=http://www.sindhishaan.com/gallery/jewellery.html&amp;psig=AFQjCNHucMk0NLlXodO3I5xnKNzybV2BCA&amp;ust=1496602129115980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rct=j&amp;q=&amp;esrc=s&amp;source=images&amp;cd=&amp;cad=rja&amp;uact=8&amp;ved=0ahUKEwjX37b2paLUAhUi8IMKHSg_AWsQjRwIBw&amp;url=http://www.thehistoryblog.com/wpTest/archives/category/ancient/page/14&amp;psig=AFQjCNHSH9jQPRLfOZGw5Zvl3p5cYe4ETQ&amp;ust=149660046981657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s://www.google.com/url?sa=i&amp;rct=j&amp;q=&amp;esrc=s&amp;source=images&amp;cd=&amp;cad=rja&amp;uact=8&amp;ved=0ahUKEwiK38aApqLUAhVI2IMKHRvmBn8QjRwIBw&amp;url=https://www.pinterest.com/explore/zhou-dynasty/&amp;psig=AFQjCNHSH9jQPRLfOZGw5Zvl3p5cYe4ETQ&amp;ust=14966004698165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jJvIXWrKLUAhVM3IMKHdm8CSQQjRwIBw&amp;url=http://news.nationalgeographic.com/news/2014/11/141114-terra-cotta-warriors-qin-shi-huang-tomb-china-archaeology/&amp;psig=AFQjCNGJc4kChp4F0cpITdI3aYmg84NbOg&amp;ust=1496602413002539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google.com/url?sa=i&amp;rct=j&amp;q=&amp;esrc=s&amp;source=images&amp;cd=&amp;cad=rja&amp;uact=8&amp;ved=0ahUKEwj5qIDErqLUAhWrzIMKHfRiBV8QjRwIBw&amp;url=http://en.people.cn/90001/90782/6789016.html&amp;psig=AFQjCNGJc4kChp4F0cpITdI3aYmg84NbOg&amp;ust=149660241300253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/url?sa=i&amp;rct=j&amp;q=&amp;esrc=s&amp;source=images&amp;cd=&amp;cad=rja&amp;uact=8&amp;ved=0ahUKEwjyoqa7kaTUAhXERiYKHXhRAZYQjRwIBw&amp;url=https://commons.wikimedia.org/wiki/Maps_of_the_world&amp;psig=AFQjCNF0CAQHQcyP8i6f-6zZdhswnsQ8-g&amp;ust=149666384663058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7.gif"/><Relationship Id="rId7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K38aApqLUAhVI2IMKHRvmBn8QjRwIBw&amp;url=https://www.pinterest.com/explore/zhou-dynasty/&amp;psig=AFQjCNHSH9jQPRLfOZGw5Zvl3p5cYe4ETQ&amp;ust=1496600469816576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www.google.com/url?sa=i&amp;rct=j&amp;q=&amp;esrc=s&amp;source=images&amp;cd=&amp;cad=rja&amp;uact=8&amp;ved=0ahUKEwjX37b2paLUAhUi8IMKHSg_AWsQjRwIBw&amp;url=http://www.thehistoryblog.com/wpTest/archives/category/ancient/page/14&amp;psig=AFQjCNHSH9jQPRLfOZGw5Zvl3p5cYe4ETQ&amp;ust=1496600469816576" TargetMode="Externa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four river valley civilizati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10548056" cy="4953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4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2.bp.blogspot.com/-S9Htn2vSYn8/VTf1znh2TRI/AAAAAAAABI4/1OE36auXZJo/s1600/long-road-into-the-sunse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5425" y="-9525"/>
            <a:ext cx="9153524" cy="10156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Is There An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AFTERLIFE?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4401"/>
            <a:ext cx="12191999" cy="584775"/>
          </a:xfrm>
          <a:prstGeom prst="rect">
            <a:avLst/>
          </a:prstGeom>
          <a:solidFill>
            <a:schemeClr val="bg2">
              <a:lumMod val="50000"/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Two bodies of evidence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6850" y="2053531"/>
            <a:ext cx="41719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Wingdings 2" panose="05020102010507070707" pitchFamily="18" charset="2"/>
              <a:buChar char="ö"/>
            </a:pPr>
            <a:r>
              <a:rPr lang="en-US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The Bible</a:t>
            </a:r>
          </a:p>
          <a:p>
            <a:pPr>
              <a:buSzPct val="80000"/>
            </a:pPr>
            <a:r>
              <a:rPr lang="en-US" sz="4000" i="1" dirty="0">
                <a:solidFill>
                  <a:srgbClr val="663300"/>
                </a:solidFill>
                <a:latin typeface="Corbel" panose="020B0503020204020204" pitchFamily="34" charset="0"/>
              </a:rPr>
              <a:t>    - </a:t>
            </a:r>
            <a:r>
              <a:rPr lang="en-US" sz="4000" i="1" dirty="0" smtClean="0">
                <a:solidFill>
                  <a:srgbClr val="663300"/>
                </a:solidFill>
                <a:latin typeface="Corbel" panose="020B0503020204020204" pitchFamily="34" charset="0"/>
              </a:rPr>
              <a:t>humans have 		a soul</a:t>
            </a:r>
            <a:endParaRPr lang="en-US" sz="4000" i="1" dirty="0">
              <a:solidFill>
                <a:srgbClr val="66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1849995"/>
            <a:ext cx="5486400" cy="2062103"/>
          </a:xfrm>
          <a:prstGeom prst="rect">
            <a:avLst/>
          </a:prstGeom>
          <a:solidFill>
            <a:schemeClr val="bg2">
              <a:lumMod val="50000"/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James 2:26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For as the body apart from the spirit is dead, so also faith apart from works is dead.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4115634"/>
            <a:ext cx="6657975" cy="2554545"/>
          </a:xfrm>
          <a:prstGeom prst="rect">
            <a:avLst/>
          </a:prstGeom>
          <a:solidFill>
            <a:schemeClr val="bg2">
              <a:lumMod val="50000"/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Matthew 10:28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And do not fear those who kill the body but cannot kill the soul. Rather fear him who can destroy both soul and body in hell.  </a:t>
            </a:r>
          </a:p>
        </p:txBody>
      </p:sp>
    </p:spTree>
    <p:extLst>
      <p:ext uri="{BB962C8B-B14F-4D97-AF65-F5344CB8AC3E}">
        <p14:creationId xmlns:p14="http://schemas.microsoft.com/office/powerpoint/2010/main" val="6979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1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2.bp.blogspot.com/-S9Htn2vSYn8/VTf1znh2TRI/AAAAAAAABI4/1OE36auXZJo/s1600/long-road-into-the-sunse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5425" y="-9525"/>
            <a:ext cx="9153524" cy="10156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Is There An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AFTERLIFE?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4401"/>
            <a:ext cx="12191999" cy="584775"/>
          </a:xfrm>
          <a:prstGeom prst="rect">
            <a:avLst/>
          </a:prstGeom>
          <a:solidFill>
            <a:schemeClr val="bg2">
              <a:lumMod val="50000"/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Two bodies of evidence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6850" y="2053531"/>
            <a:ext cx="44767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Wingdings 2" panose="05020102010507070707" pitchFamily="18" charset="2"/>
              <a:buChar char="ö"/>
            </a:pPr>
            <a:r>
              <a:rPr lang="en-US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The Bible</a:t>
            </a:r>
          </a:p>
          <a:p>
            <a:pPr>
              <a:buSzPct val="80000"/>
              <a:tabLst>
                <a:tab pos="628650" algn="l"/>
              </a:tabLst>
            </a:pPr>
            <a:r>
              <a:rPr lang="en-US" sz="4000" i="1" dirty="0">
                <a:solidFill>
                  <a:srgbClr val="663300"/>
                </a:solidFill>
                <a:latin typeface="Corbel" panose="020B0503020204020204" pitchFamily="34" charset="0"/>
              </a:rPr>
              <a:t>    - God wants 	eternal 	fellowship with us</a:t>
            </a:r>
            <a:endParaRPr lang="en-US" sz="4000" i="1" dirty="0">
              <a:solidFill>
                <a:srgbClr val="66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050" y="2971800"/>
            <a:ext cx="5619749" cy="3416320"/>
          </a:xfrm>
          <a:prstGeom prst="rect">
            <a:avLst/>
          </a:prstGeom>
          <a:solidFill>
            <a:schemeClr val="bg2">
              <a:lumMod val="50000"/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John 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3:16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"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For God so loved the world, that he gave his only Son, that whoever believes in him should not perish but have eternal life. </a:t>
            </a:r>
          </a:p>
        </p:txBody>
      </p:sp>
    </p:spTree>
    <p:extLst>
      <p:ext uri="{BB962C8B-B14F-4D97-AF65-F5344CB8AC3E}">
        <p14:creationId xmlns:p14="http://schemas.microsoft.com/office/powerpoint/2010/main" val="14189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2.bp.blogspot.com/-S9Htn2vSYn8/VTf1znh2TRI/AAAAAAAABI4/1OE36auXZJo/s1600/long-road-into-the-sunse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5425" y="-9525"/>
            <a:ext cx="9153524" cy="10156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Is There An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AFTERLIFE?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4401"/>
            <a:ext cx="12191999" cy="584775"/>
          </a:xfrm>
          <a:prstGeom prst="rect">
            <a:avLst/>
          </a:prstGeom>
          <a:solidFill>
            <a:schemeClr val="bg2">
              <a:lumMod val="50000"/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Two bodies of evidence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6850" y="2053530"/>
            <a:ext cx="44767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Wingdings 2" panose="05020102010507070707" pitchFamily="18" charset="2"/>
              <a:buChar char="ö"/>
            </a:pPr>
            <a:r>
              <a:rPr lang="en-US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The Bible</a:t>
            </a:r>
          </a:p>
          <a:p>
            <a:pPr>
              <a:buSzPct val="80000"/>
              <a:tabLst>
                <a:tab pos="628650" algn="l"/>
              </a:tabLst>
            </a:pPr>
            <a:r>
              <a:rPr lang="en-US" sz="4000" i="1" dirty="0">
                <a:solidFill>
                  <a:srgbClr val="663300"/>
                </a:solidFill>
                <a:latin typeface="Corbel" panose="020B0503020204020204" pitchFamily="34" charset="0"/>
              </a:rPr>
              <a:t>    - Christ, the Son of 	God is the link</a:t>
            </a:r>
            <a:endParaRPr lang="en-US" sz="4000" i="1" dirty="0">
              <a:solidFill>
                <a:srgbClr val="66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2128391"/>
            <a:ext cx="2895600" cy="1754326"/>
          </a:xfrm>
          <a:prstGeom prst="rect">
            <a:avLst/>
          </a:prstGeom>
          <a:solidFill>
            <a:schemeClr val="bg2">
              <a:lumMod val="50000"/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John 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6:35-40</a:t>
            </a: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5:25-29</a:t>
            </a:r>
          </a:p>
          <a:p>
            <a:r>
              <a:rPr lang="en-US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</a:t>
            </a:r>
            <a:r>
              <a:rPr lang="en-US" sz="36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14:1-6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2687" y="4054078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80000"/>
            </a:pPr>
            <a:r>
              <a:rPr lang="en-US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Regarding the afterlife Christ is the:</a:t>
            </a:r>
          </a:p>
          <a:p>
            <a:pPr algn="ctr">
              <a:buSzPct val="80000"/>
            </a:pPr>
            <a:r>
              <a:rPr lang="en-US" sz="36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Proof</a:t>
            </a:r>
          </a:p>
          <a:p>
            <a:pPr algn="ctr">
              <a:buSzPct val="80000"/>
            </a:pPr>
            <a:r>
              <a:rPr lang="en-US" sz="36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Promise</a:t>
            </a:r>
          </a:p>
          <a:p>
            <a:pPr algn="ctr">
              <a:buSzPct val="80000"/>
            </a:pPr>
            <a:r>
              <a:rPr lang="en-US" sz="36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Path</a:t>
            </a:r>
            <a:endParaRPr lang="en-US" sz="3200" i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5" animBg="1"/>
      <p:bldP spid="8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2.bp.blogspot.com/-S9Htn2vSYn8/VTf1znh2TRI/AAAAAAAABI4/1OE36auXZJo/s1600/long-road-into-the-sunse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5425" y="-9525"/>
            <a:ext cx="9153524" cy="10156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Is There An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AFTERLIFE?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12192000" cy="1077218"/>
          </a:xfrm>
          <a:prstGeom prst="rect">
            <a:avLst/>
          </a:prstGeom>
          <a:solidFill>
            <a:schemeClr val="bg2">
              <a:lumMod val="50000"/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If there is an afterlife, 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if all the Bible says is true then…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2087" y="2286000"/>
            <a:ext cx="88392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Wingdings 2" panose="05020102010507070707" pitchFamily="18" charset="2"/>
              <a:buChar char="ö"/>
            </a:pPr>
            <a:r>
              <a:rPr lang="en-US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This life is a prelude</a:t>
            </a:r>
          </a:p>
          <a:p>
            <a:pPr marL="342900" indent="-342900">
              <a:buSzPct val="80000"/>
              <a:buFont typeface="Wingdings 2" panose="05020102010507070707" pitchFamily="18" charset="2"/>
              <a:buChar char="ö"/>
            </a:pPr>
            <a:r>
              <a:rPr lang="en-US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The meaning and worth of your life extends way beyond this one</a:t>
            </a:r>
          </a:p>
          <a:p>
            <a:pPr marL="342900" indent="-342900">
              <a:buSzPct val="80000"/>
              <a:buFont typeface="Wingdings 2" panose="05020102010507070707" pitchFamily="18" charset="2"/>
              <a:buChar char="ö"/>
            </a:pPr>
            <a:r>
              <a:rPr lang="en-US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Knowing and preparing for the next life is of utmost </a:t>
            </a:r>
            <a:r>
              <a:rPr 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importance</a:t>
            </a:r>
            <a:endParaRPr lang="en-US" sz="40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AD1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AD1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AD1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2.bp.blogspot.com/-S9Htn2vSYn8/VTf1znh2TRI/AAAAAAAABI4/1OE36auXZJo/s1600/long-road-into-the-sunse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5425" y="-9525"/>
            <a:ext cx="9153524" cy="10156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Is There An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AFTERLIFE?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12192000" cy="1077218"/>
          </a:xfrm>
          <a:prstGeom prst="rect">
            <a:avLst/>
          </a:prstGeom>
          <a:solidFill>
            <a:schemeClr val="bg2">
              <a:lumMod val="50000"/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If there is an afterlife, 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if all the Bible says is true then…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2087" y="2286000"/>
            <a:ext cx="8839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Wingdings 2" panose="05020102010507070707" pitchFamily="18" charset="2"/>
              <a:buChar char="ö"/>
            </a:pPr>
            <a:r>
              <a:rPr 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At </a:t>
            </a:r>
            <a:r>
              <a:rPr lang="en-US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this time, in this place we are merely sojourners</a:t>
            </a:r>
            <a:endParaRPr lang="en-US" sz="4000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799939"/>
            <a:ext cx="4419600" cy="1754326"/>
          </a:xfrm>
          <a:prstGeom prst="rect">
            <a:avLst/>
          </a:prstGeom>
          <a:solidFill>
            <a:schemeClr val="bg2">
              <a:lumMod val="50000"/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 Peter 2:11</a:t>
            </a:r>
          </a:p>
          <a:p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Philippians 3:20-21</a:t>
            </a:r>
          </a:p>
          <a:p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Deuteronomy 2:3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43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8" grpId="0" build="p" bldLvl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cademy.oracle.com/en/oa-assets/i/cw22/cw22-ask-expe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1"/>
            <a:ext cx="12192000" cy="245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400" y="283709"/>
            <a:ext cx="9753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odoni MT" panose="02070603080606020203" pitchFamily="18" charset="0"/>
              </a:rPr>
              <a:t>Have I Been Told the Truth?</a:t>
            </a:r>
          </a:p>
          <a:p>
            <a:endParaRPr lang="en-US" sz="2400" i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endParaRPr lang="en-US" sz="2400" i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endParaRPr lang="en-US" sz="2400" i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Bodoni MT" panose="02070603080606020203" pitchFamily="18" charset="0"/>
              </a:rPr>
              <a:t>Messages </a:t>
            </a:r>
            <a:r>
              <a:rPr lang="en-US" sz="2800" i="1" dirty="0">
                <a:solidFill>
                  <a:schemeClr val="bg1"/>
                </a:solidFill>
                <a:latin typeface="Bodoni MT" panose="02070603080606020203" pitchFamily="18" charset="0"/>
              </a:rPr>
              <a:t>which challenge today’s conventional </a:t>
            </a:r>
            <a:r>
              <a:rPr lang="en-US" sz="2800" i="1" dirty="0">
                <a:solidFill>
                  <a:schemeClr val="bg1"/>
                </a:solidFill>
                <a:latin typeface="Bodoni MT" panose="02070603080606020203" pitchFamily="18" charset="0"/>
              </a:rPr>
              <a:t>thinking about…</a:t>
            </a:r>
            <a:endParaRPr lang="en-US" sz="2800" i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pic>
        <p:nvPicPr>
          <p:cNvPr id="7" name="Picture 2" descr="http://2.bp.blogspot.com/-S9Htn2vSYn8/VTf1znh2TRI/AAAAAAAABI4/1OE36auXZJo/s1600/long-road-into-the-suns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81" y="3224718"/>
            <a:ext cx="8529039" cy="2895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31480" y="3505201"/>
            <a:ext cx="8529040" cy="206210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Is There An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AFTERLIFE?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1" y="751821"/>
            <a:ext cx="3975973" cy="29819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5200" y="228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Egypt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–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Burials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,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Mummification and Tombs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1028" name="Picture 4" descr="http://3.bp.blogspot.com/-wjXunQ3J_ao/Uwpg63g2LDI/AAAAAAAAAOY/YF_eo7D1Uuo/s1600/anubis+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581400" cy="32166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orldpopulationstatistics.com/wp-content/uploads/2013/10/egypt-population-2013-pyrami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715000" cy="39433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83215"/>
            <a:ext cx="4572000" cy="34004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9200" y="228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Mesopotamia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–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Royal Tombs of Ur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5124" name="Picture 4" descr="Image result for royal tombs of 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06" y="247650"/>
            <a:ext cx="4107630" cy="41719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4019918" cy="47910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umerianshakespeare.com/media/2bb5ecf2c805583affff8617ffffe4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143000"/>
            <a:ext cx="3288479" cy="43243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0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228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Indus Valley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– </a:t>
            </a:r>
            <a:r>
              <a:rPr lang="en-US" sz="24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Harappan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Burials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3080" name="Picture 8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838200"/>
            <a:ext cx="5715000" cy="33337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harappan tomb item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819400"/>
            <a:ext cx="4340521" cy="2895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harappan jewelr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286250" cy="27717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99105"/>
            <a:ext cx="3419475" cy="47910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175885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Yellow Valley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–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Chinese Burials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4102" name="Picture 6" descr="Image result for ancient chinese tomb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99105"/>
            <a:ext cx="4286250" cy="28479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6934200" cy="39014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world map blan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44742"/>
            <a:ext cx="8839199" cy="4419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175885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The Americas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–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Afterlife Beliefs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1028" name="Picture 4" descr="https://www.happytellus.com/img/oaxaca/tra-le-nuvole-su-monte-alban--_34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3390899"/>
            <a:ext cx="4762500" cy="3086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791944">
            <a:off x="3718427" y="2102221"/>
            <a:ext cx="609600" cy="19030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christicenter.org/wp-content/uploads/2013/02/aztec_calenda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54" y="305375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2.bp.blogspot.com/-S9Htn2vSYn8/VTf1znh2TRI/AAAAAAAABI4/1OE36auXZJo/s1600/long-road-into-the-sun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0078"/>
            <a:ext cx="12192000" cy="2895600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  <a:extLst/>
        </p:spPr>
      </p:pic>
      <p:pic>
        <p:nvPicPr>
          <p:cNvPr id="8" name="Picture 2" descr="http://christicenter.org/wp-content/uploads/2013/02/aztec_calenda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15" y="4552951"/>
            <a:ext cx="18192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harappan tomb item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51" y="4751911"/>
            <a:ext cx="2428862" cy="16203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93948"/>
            <a:ext cx="1731088" cy="242545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umerianshakespeare.com/media/2bb5ecf2c805583affff8617ffffe4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24593"/>
            <a:ext cx="1722828" cy="226551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www.worldpopulationstatistics.com/wp-content/uploads/2013/10/egypt-population-2013-pyramid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6" y="1090898"/>
            <a:ext cx="2505075" cy="17285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595271"/>
            <a:ext cx="12192000" cy="2185214"/>
          </a:xfrm>
          <a:prstGeom prst="rect">
            <a:avLst/>
          </a:prstGeom>
          <a:noFill/>
          <a:effectLst>
            <a:outerShdw blurRad="50800" dist="38100" dir="10800000" algn="r" rotWithShape="0">
              <a:schemeClr val="bg1">
                <a:alpha val="40000"/>
              </a:scheme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 did everyone  believe in an </a:t>
            </a:r>
          </a:p>
          <a:p>
            <a:pPr algn="ctr"/>
            <a:r>
              <a:rPr lang="en-US" sz="8800" b="1" spc="50" dirty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afterlife?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cademy.oracle.com/en/oa-assets/i/cw22/cw22-ask-expe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1"/>
            <a:ext cx="12192000" cy="245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66874" y="579659"/>
            <a:ext cx="9915525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odoni MT" panose="02070603080606020203" pitchFamily="18" charset="0"/>
              </a:rPr>
              <a:t>Have I Been Told the Truth?</a:t>
            </a:r>
          </a:p>
          <a:p>
            <a:endParaRPr lang="en-US" sz="500" i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endParaRPr lang="en-US" sz="2400" i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endParaRPr lang="en-US" sz="2400" i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Bodoni MT" panose="02070603080606020203" pitchFamily="18" charset="0"/>
              </a:rPr>
              <a:t>Messages </a:t>
            </a:r>
            <a:r>
              <a:rPr lang="en-US" sz="2800" i="1" dirty="0">
                <a:solidFill>
                  <a:schemeClr val="bg1"/>
                </a:solidFill>
                <a:latin typeface="Bodoni MT" panose="02070603080606020203" pitchFamily="18" charset="0"/>
              </a:rPr>
              <a:t>which challenge today’s conventional </a:t>
            </a:r>
            <a:r>
              <a:rPr lang="en-US" sz="2800" i="1" dirty="0">
                <a:solidFill>
                  <a:schemeClr val="bg1"/>
                </a:solidFill>
                <a:latin typeface="Bodoni MT" panose="02070603080606020203" pitchFamily="18" charset="0"/>
              </a:rPr>
              <a:t>thinking about…</a:t>
            </a:r>
            <a:endParaRPr lang="en-US" sz="2800" i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pic>
        <p:nvPicPr>
          <p:cNvPr id="7" name="Picture 2" descr="http://2.bp.blogspot.com/-S9Htn2vSYn8/VTf1znh2TRI/AAAAAAAABI4/1OE36auXZJo/s1600/long-road-into-the-suns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81" y="3933825"/>
            <a:ext cx="8529039" cy="2895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50530" y="2895600"/>
            <a:ext cx="8529040" cy="11079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Human Destiny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3379" y="4333875"/>
            <a:ext cx="8529040" cy="187743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Is There An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AFTERLIFE?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8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S9Htn2vSYn8/VTf1znh2TRI/AAAAAAAABI4/1OE36auXZJo/s1600/long-road-into-the-sunse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896" y="-9525"/>
            <a:ext cx="9163053" cy="10156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Is There An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AFTERLIFE?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4401"/>
            <a:ext cx="12192000" cy="584775"/>
          </a:xfrm>
          <a:prstGeom prst="rect">
            <a:avLst/>
          </a:prstGeom>
          <a:solidFill>
            <a:schemeClr val="bg2">
              <a:lumMod val="50000"/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Two bodies of evidence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7925" y="43434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Wingdings 2" panose="05020102010507070707" pitchFamily="18" charset="2"/>
              <a:buChar char="ö"/>
            </a:pPr>
            <a:r>
              <a:rPr lang="en-US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Eternity is innately a part of us</a:t>
            </a:r>
            <a:endParaRPr lang="en-US" sz="4400" dirty="0">
              <a:solidFill>
                <a:srgbClr val="66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2515643"/>
            <a:ext cx="7562850" cy="1815882"/>
          </a:xfrm>
          <a:prstGeom prst="rect">
            <a:avLst/>
          </a:prstGeom>
          <a:solidFill>
            <a:schemeClr val="bg2">
              <a:lumMod val="50000"/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Ecclesiastes 3:11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He has made everything beautiful in its time.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Also, he has put eternity into man's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heart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,…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(English Standard Version)</a:t>
            </a: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7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build="p" bldLvl="5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350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 JULIAN</vt:lpstr>
      <vt:lpstr>Arial</vt:lpstr>
      <vt:lpstr>Bodoni MT</vt:lpstr>
      <vt:lpstr>Calibri</vt:lpstr>
      <vt:lpstr>Corbel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Mullins</dc:creator>
  <cp:lastModifiedBy>Mullins, Phillip</cp:lastModifiedBy>
  <cp:revision>33</cp:revision>
  <dcterms:created xsi:type="dcterms:W3CDTF">2017-06-03T18:08:26Z</dcterms:created>
  <dcterms:modified xsi:type="dcterms:W3CDTF">2017-10-11T20:30:18Z</dcterms:modified>
</cp:coreProperties>
</file>