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Lst>
  <p:notesMasterIdLst>
    <p:notesMasterId r:id="rId26"/>
  </p:notesMasterIdLst>
  <p:sldIdLst>
    <p:sldId id="256" r:id="rId2"/>
    <p:sldId id="260" r:id="rId3"/>
    <p:sldId id="265" r:id="rId4"/>
    <p:sldId id="274" r:id="rId5"/>
    <p:sldId id="275" r:id="rId6"/>
    <p:sldId id="276" r:id="rId7"/>
    <p:sldId id="266" r:id="rId8"/>
    <p:sldId id="267" r:id="rId9"/>
    <p:sldId id="277" r:id="rId10"/>
    <p:sldId id="278" r:id="rId11"/>
    <p:sldId id="279" r:id="rId12"/>
    <p:sldId id="280" r:id="rId13"/>
    <p:sldId id="281" r:id="rId14"/>
    <p:sldId id="282" r:id="rId15"/>
    <p:sldId id="283" r:id="rId16"/>
    <p:sldId id="284" r:id="rId17"/>
    <p:sldId id="268" r:id="rId18"/>
    <p:sldId id="270" r:id="rId19"/>
    <p:sldId id="269" r:id="rId20"/>
    <p:sldId id="271" r:id="rId21"/>
    <p:sldId id="272" r:id="rId22"/>
    <p:sldId id="286" r:id="rId23"/>
    <p:sldId id="285" r:id="rId24"/>
    <p:sldId id="273" r:id="rId25"/>
  </p:sldIdLst>
  <p:sldSz cx="9144000" cy="5715000" type="screen16x10"/>
  <p:notesSz cx="7010400" cy="9296400"/>
  <p:embeddedFontLst>
    <p:embeddedFont>
      <p:font typeface="Calibri" panose="020F0502020204030204" pitchFamily="34" charset="0"/>
      <p:regular r:id="rId27"/>
      <p:bold r:id="rId28"/>
      <p:italic r:id="rId29"/>
      <p:boldItalic r:id="rId30"/>
    </p:embeddedFont>
    <p:embeddedFont>
      <p:font typeface="Noto Sans" panose="020B0604020202020204" charset="0"/>
      <p:regular r:id="rId31"/>
      <p:bold r:id="rId32"/>
      <p:italic r:id="rId33"/>
      <p:boldItalic r:id="rId34"/>
    </p:embeddedFont>
    <p:embeddedFont>
      <p:font typeface="Calibri Light" panose="020F0302020204030204" pitchFamily="34" charset="0"/>
      <p:regular r:id="rId35"/>
      <p:italic r:id="rId36"/>
    </p:embeddedFont>
  </p:embeddedFontLst>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0726" autoAdjust="0"/>
  </p:normalViewPr>
  <p:slideViewPr>
    <p:cSldViewPr snapToGrid="0" snapToObjects="1">
      <p:cViewPr varScale="1">
        <p:scale>
          <a:sx n="80" d="100"/>
          <a:sy n="80" d="100"/>
        </p:scale>
        <p:origin x="130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619D1D7-64CB-8645-A349-BD378960EFFF}" type="datetimeFigureOut">
              <a:rPr lang="en-US" smtClean="0"/>
              <a:t>10/22/2017</a:t>
            </a:fld>
            <a:endParaRPr lang="en-US"/>
          </a:p>
        </p:txBody>
      </p:sp>
      <p:sp>
        <p:nvSpPr>
          <p:cNvPr id="4" name="Slide Image Placeholder 3"/>
          <p:cNvSpPr>
            <a:spLocks noGrp="1" noRot="1" noChangeAspect="1"/>
          </p:cNvSpPr>
          <p:nvPr>
            <p:ph type="sldImg" idx="2"/>
          </p:nvPr>
        </p:nvSpPr>
        <p:spPr>
          <a:xfrm>
            <a:off x="995363" y="1162050"/>
            <a:ext cx="50196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D34A66E-A04D-1647-81AC-881EB91030AF}" type="slidenum">
              <a:rPr lang="en-US" smtClean="0"/>
              <a:t>‹#›</a:t>
            </a:fld>
            <a:endParaRPr lang="en-US"/>
          </a:p>
        </p:txBody>
      </p:sp>
    </p:spTree>
    <p:extLst>
      <p:ext uri="{BB962C8B-B14F-4D97-AF65-F5344CB8AC3E}">
        <p14:creationId xmlns:p14="http://schemas.microsoft.com/office/powerpoint/2010/main" val="727911759"/>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sz="1000" dirty="0">
                <a:latin typeface="Noto Sans" panose="020B0502040504020204" pitchFamily="34" charset="0"/>
              </a:rPr>
              <a:t>Acknowledge speed of classes</a:t>
            </a:r>
          </a:p>
          <a:p>
            <a:pPr marL="538099" lvl="1" indent="-174708">
              <a:buFont typeface="Arial" panose="020B0604020202020204" pitchFamily="34" charset="0"/>
              <a:buChar char="•"/>
            </a:pPr>
            <a:r>
              <a:rPr lang="en-US" sz="1000" dirty="0">
                <a:latin typeface="Noto Sans" panose="020B0502040504020204" pitchFamily="34" charset="0"/>
              </a:rPr>
              <a:t>Emphasizes the importance of personal study</a:t>
            </a:r>
          </a:p>
          <a:p>
            <a:pPr marL="538099" lvl="1" indent="-174708">
              <a:buFont typeface="Arial" panose="020B0604020202020204" pitchFamily="34" charset="0"/>
              <a:buChar char="•"/>
            </a:pPr>
            <a:r>
              <a:rPr lang="en-US" sz="1000" dirty="0">
                <a:latin typeface="Noto Sans" panose="020B0502040504020204" pitchFamily="34" charset="0"/>
              </a:rPr>
              <a:t>Allows you to see bigger ideas and themes</a:t>
            </a:r>
          </a:p>
        </p:txBody>
      </p:sp>
      <p:sp>
        <p:nvSpPr>
          <p:cNvPr id="4" name="Slide Number Placeholder 3"/>
          <p:cNvSpPr>
            <a:spLocks noGrp="1"/>
          </p:cNvSpPr>
          <p:nvPr>
            <p:ph type="sldNum" sz="quarter" idx="10"/>
          </p:nvPr>
        </p:nvSpPr>
        <p:spPr/>
        <p:txBody>
          <a:bodyPr/>
          <a:lstStyle/>
          <a:p>
            <a:fld id="{2D34A66E-A04D-1647-81AC-881EB91030AF}" type="slidenum">
              <a:rPr lang="en-US" smtClean="0"/>
              <a:t>1</a:t>
            </a:fld>
            <a:endParaRPr lang="en-US"/>
          </a:p>
        </p:txBody>
      </p:sp>
    </p:spTree>
    <p:extLst>
      <p:ext uri="{BB962C8B-B14F-4D97-AF65-F5344CB8AC3E}">
        <p14:creationId xmlns:p14="http://schemas.microsoft.com/office/powerpoint/2010/main" val="4189246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location of the Upper Room is off the right edge of the photo. Jesus may have traveled towards Gethsemane by avoiding the Temple Mount, and traveling south of it. Some have suggested that Jesus traveled across the Temple Mount, suggesting that the reference to the vine in John 15:1 could have been in view of the grape clusters depicted on the temple façade. In either case, Jesus then descended into the </a:t>
            </a:r>
            <a:r>
              <a:rPr lang="en-US" sz="1200" dirty="0" err="1"/>
              <a:t>Kidron</a:t>
            </a:r>
            <a:r>
              <a:rPr lang="en-US" sz="1200" dirty="0"/>
              <a:t> Valley (cf. John 18:1) before arriving at Gethsemane.</a:t>
            </a:r>
          </a:p>
          <a:p>
            <a:endParaRPr lang="en-US" sz="1200" dirty="0"/>
          </a:p>
          <a:p>
            <a:r>
              <a:rPr lang="en-US" sz="1200" dirty="0" err="1"/>
              <a:t>tb010703223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891150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photo shows the possible route that Jesus took with his disciples in </a:t>
            </a:r>
            <a:r>
              <a:rPr lang="en-US" sz="1200"/>
              <a:t>walking from the Western Hill down to the Kidron Valley. </a:t>
            </a:r>
            <a:r>
              <a:rPr lang="en-US" sz="1200" dirty="0"/>
              <a:t>This American Colony photograph was taken between 1948 and 1958.</a:t>
            </a:r>
          </a:p>
          <a:p>
            <a:endParaRPr lang="en-US" sz="1200" dirty="0"/>
          </a:p>
          <a:p>
            <a:r>
              <a:rPr lang="en-US" dirty="0"/>
              <a:t>mat23211</a:t>
            </a:r>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1899798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gives a broader perspective of the Mount of Olives as seen from Haas Promenade. The southern wall of the Temple</a:t>
            </a:r>
            <a:r>
              <a:rPr lang="en-US" baseline="0" dirty="0"/>
              <a:t> Mount is visible on the left side.</a:t>
            </a:r>
            <a:endParaRPr lang="en-US" dirty="0"/>
          </a:p>
          <a:p>
            <a:endParaRPr lang="en-US" dirty="0"/>
          </a:p>
          <a:p>
            <a:r>
              <a:rPr lang="en-US" dirty="0" err="1"/>
              <a:t>tb051907755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2069838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dirty="0"/>
              <a:t>Jesus gave His disciples instructions on what would happen after His resurrection. This view shows the primary area of Jesus’s ministry in Galilee as recorded in the Gospels.</a:t>
            </a:r>
          </a:p>
          <a:p>
            <a:endParaRPr lang="en-US" dirty="0"/>
          </a:p>
          <a:p>
            <a:r>
              <a:rPr lang="en-US" dirty="0"/>
              <a:t>ws040317340</a:t>
            </a:r>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3206911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photo was taken on the eastern side of the Sea of Galilee.</a:t>
            </a:r>
          </a:p>
          <a:p>
            <a:endParaRPr lang="en-US" sz="1200" dirty="0"/>
          </a:p>
          <a:p>
            <a:r>
              <a:rPr lang="en-US" sz="1200" dirty="0" err="1"/>
              <a:t>tb040706255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638088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tb051906418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2893422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Adjacent to the Church of All Nations is an olive garden with eight large and ancient olive trees. Scholars estimate the age of these trees to be between one and two thousand years old. It is unlikely that these trees were here in the time of Christ because the Romans reportedly cut down all the trees in the area during their siege of Jerusalem in AD 70.</a:t>
            </a:r>
          </a:p>
          <a:p>
            <a:endParaRPr lang="en-US" sz="1200" dirty="0"/>
          </a:p>
          <a:p>
            <a:r>
              <a:rPr lang="en-US" sz="1200" dirty="0" err="1"/>
              <a:t>tb051906422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995341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26:36-56</a:t>
            </a:r>
          </a:p>
          <a:p>
            <a:r>
              <a:rPr lang="en-US" b="1" dirty="0"/>
              <a:t>Jesus Prays in Gethsemane</a:t>
            </a:r>
          </a:p>
          <a:p>
            <a:r>
              <a:rPr lang="en-US" b="1" dirty="0"/>
              <a:t>Betrayal and Arrest of Jesus</a:t>
            </a:r>
          </a:p>
          <a:p>
            <a:endParaRPr lang="en-US" b="1" dirty="0"/>
          </a:p>
          <a:p>
            <a:r>
              <a:rPr lang="en-US" b="1" dirty="0"/>
              <a:t>Verse 30, </a:t>
            </a:r>
            <a:r>
              <a:rPr lang="en-US" sz="1000" b="1" dirty="0"/>
              <a:t>And when they had sung a hymn, they went out to the Mount of Olives. Slides.</a:t>
            </a:r>
          </a:p>
          <a:p>
            <a:endParaRPr lang="en-US" sz="1000" b="1" dirty="0"/>
          </a:p>
          <a:p>
            <a:r>
              <a:rPr lang="en-US" sz="1000" b="1" dirty="0"/>
              <a:t>Verse 32, But after I am raised up, I will go before you to Galilee. Slides.</a:t>
            </a:r>
          </a:p>
          <a:p>
            <a:endParaRPr lang="en-US" sz="1000" b="1" dirty="0"/>
          </a:p>
          <a:p>
            <a:r>
              <a:rPr lang="en-US" sz="1000" b="1" dirty="0"/>
              <a:t>Verse 36, Then Jesus went with them to a place called Gethsemane. Slides.</a:t>
            </a:r>
            <a:endParaRPr lang="en-US" b="1" dirty="0"/>
          </a:p>
          <a:p>
            <a:endParaRPr lang="en-US" b="1" dirty="0"/>
          </a:p>
          <a:p>
            <a:r>
              <a:rPr lang="en-US" b="0" dirty="0"/>
              <a:t>I want everyone to look down to verses 36-56 and do a quick scan to find what Jesus does when facing danger and hostility.  What actions does he take?  I know this is in your lesson but I know some of you didn’t do it, so take 1 minute and scan this…if you did your lesson, share your answers with your neighbor and we’ll all talk about it in 1 minute.</a:t>
            </a:r>
          </a:p>
          <a:p>
            <a:endParaRPr lang="en-US" b="0" dirty="0"/>
          </a:p>
          <a:p>
            <a:r>
              <a:rPr lang="en-US" b="0" dirty="0"/>
              <a:t>Get answers, then </a:t>
            </a:r>
            <a:r>
              <a:rPr lang="en-US" b="1" dirty="0"/>
              <a:t>Reveal</a:t>
            </a:r>
          </a:p>
          <a:p>
            <a:endParaRPr lang="en-US" b="1" dirty="0"/>
          </a:p>
          <a:p>
            <a:r>
              <a:rPr lang="en-US" b="0" dirty="0"/>
              <a:t>What a great example on how to handle these times.  Look at the one where he remained himself…</a:t>
            </a:r>
          </a:p>
          <a:p>
            <a:endParaRPr lang="en-US" b="0" dirty="0"/>
          </a:p>
          <a:p>
            <a:r>
              <a:rPr lang="en-US" b="0" dirty="0"/>
              <a:t>I can’t say something ugly to Page and then justify it by my long day at work.  She can’t say something ugly and justify it by a stressful day.  It may give insight as to why something ugly was said, but it doesn’t </a:t>
            </a:r>
            <a:r>
              <a:rPr lang="en-US" b="0" i="1" dirty="0"/>
              <a:t>justify</a:t>
            </a:r>
            <a:r>
              <a:rPr lang="en-US" b="0" i="0" dirty="0"/>
              <a:t> it.  If Jesus did that then the entire planet would have justifiably been reduced to ash around this time.  Instead he remains himself…he teaches…he exposes wrongdoing.  Hopefully we can do the same.</a:t>
            </a:r>
            <a:endParaRPr lang="en-US" b="0" dirty="0"/>
          </a:p>
        </p:txBody>
      </p:sp>
      <p:sp>
        <p:nvSpPr>
          <p:cNvPr id="4" name="Slide Number Placeholder 3"/>
          <p:cNvSpPr>
            <a:spLocks noGrp="1"/>
          </p:cNvSpPr>
          <p:nvPr>
            <p:ph type="sldNum" sz="quarter" idx="10"/>
          </p:nvPr>
        </p:nvSpPr>
        <p:spPr/>
        <p:txBody>
          <a:bodyPr/>
          <a:lstStyle/>
          <a:p>
            <a:fld id="{2D34A66E-A04D-1647-81AC-881EB91030AF}" type="slidenum">
              <a:rPr lang="en-US" smtClean="0"/>
              <a:t>17</a:t>
            </a:fld>
            <a:endParaRPr lang="en-US"/>
          </a:p>
        </p:txBody>
      </p:sp>
    </p:spTree>
    <p:extLst>
      <p:ext uri="{BB962C8B-B14F-4D97-AF65-F5344CB8AC3E}">
        <p14:creationId xmlns:p14="http://schemas.microsoft.com/office/powerpoint/2010/main" val="4003249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2D34A66E-A04D-1647-81AC-881EB91030AF}" type="slidenum">
              <a:rPr lang="en-US" smtClean="0"/>
              <a:t>18</a:t>
            </a:fld>
            <a:endParaRPr lang="en-US"/>
          </a:p>
        </p:txBody>
      </p:sp>
    </p:spTree>
    <p:extLst>
      <p:ext uri="{BB962C8B-B14F-4D97-AF65-F5344CB8AC3E}">
        <p14:creationId xmlns:p14="http://schemas.microsoft.com/office/powerpoint/2010/main" val="1018049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26:57-75</a:t>
            </a:r>
          </a:p>
          <a:p>
            <a:r>
              <a:rPr lang="en-US" b="1" dirty="0"/>
              <a:t>Jesus Before Caiaphas and the Council</a:t>
            </a:r>
          </a:p>
          <a:p>
            <a:r>
              <a:rPr lang="en-US" b="1" dirty="0"/>
              <a:t>Peter Denies Jesus</a:t>
            </a:r>
          </a:p>
          <a:p>
            <a:endParaRPr lang="en-US" b="1" dirty="0"/>
          </a:p>
          <a:p>
            <a:r>
              <a:rPr lang="en-US" b="0" dirty="0"/>
              <a:t>So Jesus is arrested and taken before the council made up of Caiaphas the high priest and some scribes and elders, and they get what they were looking for.  They ask if he’s the Christ, the Son of God, and he says, (read 64)</a:t>
            </a:r>
          </a:p>
          <a:p>
            <a:endParaRPr lang="en-US" b="0" dirty="0"/>
          </a:p>
          <a:p>
            <a:r>
              <a:rPr lang="en-US" b="0" dirty="0"/>
              <a:t>And this enrages them, they think this is blasphemy in their ignorance…and they have all they need under their made up law to condemn Him to death.  Of course they have to go through Pilate first since they were under Roman occupation, but under Jewish law, Jesus’ fate was sealed.</a:t>
            </a:r>
          </a:p>
          <a:p>
            <a:endParaRPr lang="en-US" b="0" dirty="0"/>
          </a:p>
          <a:p>
            <a:r>
              <a:rPr lang="en-US" b="0" dirty="0"/>
              <a:t>And there’s this one line at the end of this section where it says that “…some slapped him, saying ‘Prophesy to us, you Christ!  Who is it that struck you?’”…and this really stands out to me, which may seem odd.</a:t>
            </a:r>
          </a:p>
          <a:p>
            <a:endParaRPr lang="en-US" b="0" dirty="0"/>
          </a:p>
          <a:p>
            <a:r>
              <a:rPr lang="en-US" b="0" dirty="0"/>
              <a:t>If you think of all the things that happened to Jesus this surely ranks low on the list, but to me it’s so incredibly shameful and embarrassing to read…because you could make the argument that all of the other things that happened were people carrying out orders, or doing their job…which doesn’t make it any better but I think we’ve all heard of the psychological experiments that have shown what man is capable of when he feels obliged to do something.</a:t>
            </a:r>
          </a:p>
          <a:p>
            <a:endParaRPr lang="en-US" b="0" dirty="0"/>
          </a:p>
          <a:p>
            <a:r>
              <a:rPr lang="en-US" b="0" dirty="0"/>
              <a:t>But this is different.  No one was told to do this, no one was obliged to do it.  It’s a manifestation of each of those peoples ignorant, hateful hearts, which is the complete opposite of what God wanted in His people.  They slapped him.</a:t>
            </a:r>
          </a:p>
          <a:p>
            <a:endParaRPr lang="en-US" b="0" dirty="0"/>
          </a:p>
          <a:p>
            <a:r>
              <a:rPr lang="en-US" b="0" dirty="0"/>
              <a:t>To me this just really shows the depth of man’s sin.</a:t>
            </a:r>
          </a:p>
          <a:p>
            <a:endParaRPr lang="en-US" b="0" dirty="0"/>
          </a:p>
          <a:p>
            <a:pPr defTabSz="726783">
              <a:defRPr/>
            </a:pPr>
            <a:r>
              <a:rPr lang="en-US" b="0" dirty="0"/>
              <a:t>And then Peter denies him three times to top it all off, and here’s where we come to the question in the lesson material </a:t>
            </a:r>
            <a:r>
              <a:rPr lang="en-US" sz="1000" b="1" dirty="0"/>
              <a:t>Contrast the regret of Peter and the regret of Judas.  What does this teach us about how we face our failures? 26:68 – 27:10</a:t>
            </a:r>
            <a:endParaRPr lang="en-US" sz="1000" dirty="0"/>
          </a:p>
          <a:p>
            <a:endParaRPr lang="en-US" b="0" dirty="0"/>
          </a:p>
          <a:p>
            <a:r>
              <a:rPr lang="en-US" b="0" dirty="0"/>
              <a:t>What did </a:t>
            </a:r>
            <a:r>
              <a:rPr lang="en-US" b="0" dirty="0" err="1"/>
              <a:t>y’all</a:t>
            </a:r>
            <a:r>
              <a:rPr lang="en-US" b="0" dirty="0"/>
              <a:t> come up with for that?  What does Peter do?</a:t>
            </a:r>
          </a:p>
          <a:p>
            <a:endParaRPr lang="en-US" b="0" dirty="0"/>
          </a:p>
          <a:p>
            <a:r>
              <a:rPr lang="en-US" b="1" dirty="0"/>
              <a:t>Reveal</a:t>
            </a:r>
          </a:p>
          <a:p>
            <a:endParaRPr lang="en-US" b="1" dirty="0"/>
          </a:p>
          <a:p>
            <a:r>
              <a:rPr lang="en-US" b="0" dirty="0"/>
              <a:t>What does Judas do?</a:t>
            </a:r>
          </a:p>
          <a:p>
            <a:endParaRPr lang="en-US" b="0" dirty="0"/>
          </a:p>
          <a:p>
            <a:r>
              <a:rPr lang="en-US" b="1" dirty="0"/>
              <a:t>Reveal</a:t>
            </a:r>
          </a:p>
          <a:p>
            <a:endParaRPr lang="en-US" b="1" dirty="0"/>
          </a:p>
          <a:p>
            <a:r>
              <a:rPr lang="en-US" b="1" dirty="0"/>
              <a:t>So these two examples teach us something about how we face our failures.</a:t>
            </a:r>
          </a:p>
        </p:txBody>
      </p:sp>
      <p:sp>
        <p:nvSpPr>
          <p:cNvPr id="4" name="Slide Number Placeholder 3"/>
          <p:cNvSpPr>
            <a:spLocks noGrp="1"/>
          </p:cNvSpPr>
          <p:nvPr>
            <p:ph type="sldNum" sz="quarter" idx="10"/>
          </p:nvPr>
        </p:nvSpPr>
        <p:spPr/>
        <p:txBody>
          <a:bodyPr/>
          <a:lstStyle/>
          <a:p>
            <a:fld id="{2D34A66E-A04D-1647-81AC-881EB91030AF}" type="slidenum">
              <a:rPr lang="en-US" smtClean="0"/>
              <a:t>19</a:t>
            </a:fld>
            <a:endParaRPr lang="en-US"/>
          </a:p>
        </p:txBody>
      </p:sp>
    </p:spTree>
    <p:extLst>
      <p:ext uri="{BB962C8B-B14F-4D97-AF65-F5344CB8AC3E}">
        <p14:creationId xmlns:p14="http://schemas.microsoft.com/office/powerpoint/2010/main" val="1197179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34A66E-A04D-1647-81AC-881EB91030AF}" type="slidenum">
              <a:rPr lang="en-US" smtClean="0"/>
              <a:t>2</a:t>
            </a:fld>
            <a:endParaRPr lang="en-US"/>
          </a:p>
        </p:txBody>
      </p:sp>
    </p:spTree>
    <p:extLst>
      <p:ext uri="{BB962C8B-B14F-4D97-AF65-F5344CB8AC3E}">
        <p14:creationId xmlns:p14="http://schemas.microsoft.com/office/powerpoint/2010/main" val="2668665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2D34A66E-A04D-1647-81AC-881EB91030AF}" type="slidenum">
              <a:rPr lang="en-US" smtClean="0"/>
              <a:t>20</a:t>
            </a:fld>
            <a:endParaRPr lang="en-US"/>
          </a:p>
        </p:txBody>
      </p:sp>
    </p:spTree>
    <p:extLst>
      <p:ext uri="{BB962C8B-B14F-4D97-AF65-F5344CB8AC3E}">
        <p14:creationId xmlns:p14="http://schemas.microsoft.com/office/powerpoint/2010/main" val="3073022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So now Jesus goes before Pilate who makes an attempt to release Jesus.  He asks him questions…hoping to get some kind of answer that would allow him to wash his hands of the situation.</a:t>
            </a:r>
          </a:p>
          <a:p>
            <a:endParaRPr lang="en-US" b="0" i="0" dirty="0"/>
          </a:p>
          <a:p>
            <a:r>
              <a:rPr lang="en-US" b="0" i="0" dirty="0"/>
              <a:t>He tries using one of the Jews traditions of releasing someone during the Passover feast, thinking surely they would pick Jesus over Barabbas, who we know…they did not.</a:t>
            </a:r>
          </a:p>
          <a:p>
            <a:endParaRPr lang="en-US" b="0" i="0" dirty="0"/>
          </a:p>
          <a:p>
            <a:r>
              <a:rPr lang="en-US" b="0" i="0" dirty="0"/>
              <a:t>So when those things failed he literally washes his hands to show the crowd that he wants nothing to do with this situation, and releases Jesus to them to be crucified.</a:t>
            </a:r>
          </a:p>
          <a:p>
            <a:endParaRPr lang="en-US" b="0" i="0" dirty="0"/>
          </a:p>
          <a:p>
            <a:r>
              <a:rPr lang="en-US" b="0" i="0" dirty="0"/>
              <a:t>And that wraps up the arrest and trial portion of these chapters, but it ends with such an intriguing character, Pilate.  There is hardly a person in the world who doesn’t know his name because of the role he played in these events.</a:t>
            </a:r>
          </a:p>
          <a:p>
            <a:endParaRPr lang="en-US" b="0" i="0" dirty="0"/>
          </a:p>
          <a:p>
            <a:r>
              <a:rPr lang="en-US" b="0" i="0" dirty="0"/>
              <a:t>And part of me feels bad for him because of this situation he found himself in, but then he also showed some very poor character in the decisions he made.</a:t>
            </a:r>
          </a:p>
          <a:p>
            <a:endParaRPr lang="en-US" b="0" i="0" dirty="0"/>
          </a:p>
          <a:p>
            <a:r>
              <a:rPr lang="en-US" b="0" i="0" dirty="0"/>
              <a:t>But let me ask, what are some good qualities about Pilate, and/or, what are some good things he does?</a:t>
            </a:r>
          </a:p>
          <a:p>
            <a:endParaRPr lang="en-US" b="0" i="0" dirty="0"/>
          </a:p>
          <a:p>
            <a:pPr marL="538099" lvl="1" indent="-174708">
              <a:buFontTx/>
              <a:buChar char="-"/>
            </a:pPr>
            <a:r>
              <a:rPr lang="en-US" b="0" i="0" dirty="0"/>
              <a:t>He makes an attempt at learning the truth</a:t>
            </a:r>
          </a:p>
          <a:p>
            <a:pPr marL="538099" lvl="1" indent="-174708">
              <a:buFontTx/>
              <a:buChar char="-"/>
            </a:pPr>
            <a:r>
              <a:rPr lang="en-US" b="0" i="0" dirty="0"/>
              <a:t>He judges Jesus correctly</a:t>
            </a:r>
          </a:p>
          <a:p>
            <a:pPr marL="538099" lvl="1" indent="-174708">
              <a:buFontTx/>
              <a:buChar char="-"/>
            </a:pPr>
            <a:r>
              <a:rPr lang="en-US" b="0" i="0" dirty="0"/>
              <a:t>He makes multiple attempts to release Him</a:t>
            </a:r>
          </a:p>
          <a:p>
            <a:pPr marL="538099" lvl="1" indent="-174708">
              <a:buFontTx/>
              <a:buChar char="-"/>
            </a:pPr>
            <a:endParaRPr lang="en-US" b="0" i="0" dirty="0"/>
          </a:p>
          <a:p>
            <a:pPr marL="538099" lvl="1" indent="-174708">
              <a:buFontTx/>
              <a:buChar char="-"/>
            </a:pPr>
            <a:endParaRPr lang="en-US" b="0" i="0" dirty="0"/>
          </a:p>
          <a:p>
            <a:r>
              <a:rPr lang="en-US" b="0" i="0" dirty="0"/>
              <a:t>Now what are the bad qualities, or bad things he does?</a:t>
            </a:r>
          </a:p>
          <a:p>
            <a:endParaRPr lang="en-US" b="0" i="0" dirty="0"/>
          </a:p>
          <a:p>
            <a:pPr marL="538099" lvl="1" indent="-174708">
              <a:buFontTx/>
              <a:buChar char="-"/>
            </a:pPr>
            <a:r>
              <a:rPr lang="en-US" b="0" i="0" dirty="0"/>
              <a:t>He wants to learn the truth for his job, not for the truth</a:t>
            </a:r>
          </a:p>
          <a:p>
            <a:pPr marL="538099" lvl="1" indent="-174708">
              <a:buFontTx/>
              <a:buChar char="-"/>
            </a:pPr>
            <a:r>
              <a:rPr lang="en-US" b="0" i="0" dirty="0"/>
              <a:t>He doesn’t execute his judgment, instead relying on a secondary issue (the reaction to correct judgment)</a:t>
            </a:r>
          </a:p>
          <a:p>
            <a:pPr marL="538099" lvl="1" indent="-174708">
              <a:buFontTx/>
              <a:buChar char="-"/>
            </a:pPr>
            <a:r>
              <a:rPr lang="en-US" b="0" i="0" dirty="0"/>
              <a:t>His attempts at release attempt to avoid responsibility</a:t>
            </a:r>
          </a:p>
          <a:p>
            <a:pPr marL="538099" lvl="1" indent="-174708">
              <a:buFontTx/>
              <a:buChar char="-"/>
            </a:pPr>
            <a:endParaRPr lang="en-US" b="0" i="0" dirty="0"/>
          </a:p>
          <a:p>
            <a:r>
              <a:rPr lang="en-US" b="0" i="0" dirty="0"/>
              <a:t>Do you notice how the underlying problem of Pilate is his </a:t>
            </a:r>
            <a:r>
              <a:rPr lang="en-US" b="0" i="1" dirty="0"/>
              <a:t>motive</a:t>
            </a:r>
            <a:r>
              <a:rPr lang="en-US" b="0" i="0" dirty="0"/>
              <a:t>s?  I think he is an archetype for the change that Jesus is putting into motion with His death on the cross.</a:t>
            </a:r>
          </a:p>
          <a:p>
            <a:endParaRPr lang="en-US" b="0" i="0" dirty="0"/>
          </a:p>
          <a:p>
            <a:r>
              <a:rPr lang="en-US" b="0" i="0" dirty="0"/>
              <a:t>What did Jesus put away through His death and resurrection?</a:t>
            </a:r>
          </a:p>
          <a:p>
            <a:endParaRPr lang="en-US" b="0" i="0" dirty="0"/>
          </a:p>
          <a:p>
            <a:pPr marL="363392" lvl="1"/>
            <a:r>
              <a:rPr lang="en-US" b="0" i="0" dirty="0"/>
              <a:t>The old law </a:t>
            </a:r>
            <a:r>
              <a:rPr lang="en-US" b="1" i="0" dirty="0"/>
              <a:t>Reveal and read</a:t>
            </a:r>
          </a:p>
          <a:p>
            <a:pPr marL="363392" lvl="1"/>
            <a:endParaRPr lang="en-US" b="1" i="0" dirty="0"/>
          </a:p>
          <a:p>
            <a:r>
              <a:rPr lang="en-US" b="0" i="0" dirty="0"/>
              <a:t>And what was the old law replaced with?</a:t>
            </a:r>
          </a:p>
          <a:p>
            <a:endParaRPr lang="en-US" b="0" i="0" dirty="0"/>
          </a:p>
          <a:p>
            <a:pPr marL="363392" lvl="1"/>
            <a:r>
              <a:rPr lang="en-US" b="0" i="0" dirty="0"/>
              <a:t>Jesus, which means that the acts of reconciliation that the law accounted for (sacrifice, compulsory acts of giving, </a:t>
            </a:r>
            <a:r>
              <a:rPr lang="en-US" b="0" i="0" dirty="0" err="1"/>
              <a:t>etc</a:t>
            </a:r>
            <a:r>
              <a:rPr lang="en-US" b="0" i="0" dirty="0"/>
              <a:t>), have all been accomplished by Jesus…the only thing that remains is our hearts.  Our new relationship with God does not rely on sacrificing animals and the strict code of the law, it’s on the hearts that we have driving our thoughts and actions.</a:t>
            </a:r>
          </a:p>
          <a:p>
            <a:pPr marL="363392" lvl="1"/>
            <a:endParaRPr lang="en-US" b="0" i="0" dirty="0"/>
          </a:p>
          <a:p>
            <a:pPr marL="363392" lvl="1"/>
            <a:r>
              <a:rPr lang="en-US" b="0" i="0" dirty="0"/>
              <a:t>And there’s a lot more that could be said about this…we’re still responsible for certain actions, and in the old law the heart was still important…the weight has just shifted now.  Jesus has taught that it’s your heart that should be of concern.  Which brings us back to Pilate.</a:t>
            </a:r>
          </a:p>
          <a:p>
            <a:pPr marL="363392" lvl="1"/>
            <a:endParaRPr lang="en-US" b="0" i="0" dirty="0"/>
          </a:p>
          <a:p>
            <a:r>
              <a:rPr lang="en-US" b="0" i="0" dirty="0"/>
              <a:t>Pilate was operating under principles of law.  What can I say and do that will accomplish the desired result.  It doesn’t matter what he thinks, it doesn’t matter what the people think, it doesn’t matter what’s right or wrong, only that the desired result is accomplished.  And for Pilate that meant not allowing a riot, while not doing anything illegal that would jeopardize his position.  So…ask a few questions to try to understand what’s going on, do your due-diligence.  Make some attempts at doing what you think is right while avoiding any negative consequences…but if they’re unavoidable…just get the job done.</a:t>
            </a:r>
          </a:p>
          <a:p>
            <a:endParaRPr lang="en-US" b="0" i="0" dirty="0"/>
          </a:p>
          <a:p>
            <a:r>
              <a:rPr lang="en-US" b="0" i="0" dirty="0"/>
              <a:t>Pilate’s motives were wrong.  The Jewish leadership’s motives were wrong.  Often times, </a:t>
            </a:r>
            <a:r>
              <a:rPr lang="en-US" b="0" i="1" dirty="0"/>
              <a:t>our</a:t>
            </a:r>
            <a:r>
              <a:rPr lang="en-US" b="0" i="0" dirty="0"/>
              <a:t> motives are wrong.  So any good that we see in Pilate should be a reminder that it’s not okay to do the right things for the wrong reasons.  That’s how a lot of people were thinking with the old law…as long as I kill this bull in the right way I’m good.  But not anymore, you need to do the right thing </a:t>
            </a:r>
            <a:r>
              <a:rPr lang="en-US" b="0" i="1" dirty="0"/>
              <a:t>and</a:t>
            </a:r>
            <a:r>
              <a:rPr lang="en-US" b="0" i="0" dirty="0"/>
              <a:t> have the right heart behind it.</a:t>
            </a:r>
          </a:p>
          <a:p>
            <a:pPr marL="363392" lvl="1"/>
            <a:endParaRPr lang="en-US" b="0" i="0" dirty="0"/>
          </a:p>
          <a:p>
            <a:pPr marL="363392" lvl="1"/>
            <a:endParaRPr lang="en-US" b="0" i="0" dirty="0"/>
          </a:p>
          <a:p>
            <a:pPr marL="363392" lvl="1"/>
            <a:r>
              <a:rPr lang="en-US" b="0" i="0" dirty="0"/>
              <a:t>Show how all good things were based on worldly concerns, not truth</a:t>
            </a:r>
          </a:p>
          <a:p>
            <a:pPr marL="363392" lvl="1"/>
            <a:r>
              <a:rPr lang="en-US" b="0" i="0" dirty="0"/>
              <a:t>Compare to ourselves and the danger of doing good for the wrong reasons</a:t>
            </a:r>
          </a:p>
        </p:txBody>
      </p:sp>
      <p:sp>
        <p:nvSpPr>
          <p:cNvPr id="4" name="Slide Number Placeholder 3"/>
          <p:cNvSpPr>
            <a:spLocks noGrp="1"/>
          </p:cNvSpPr>
          <p:nvPr>
            <p:ph type="sldNum" sz="quarter" idx="10"/>
          </p:nvPr>
        </p:nvSpPr>
        <p:spPr/>
        <p:txBody>
          <a:bodyPr/>
          <a:lstStyle/>
          <a:p>
            <a:fld id="{2D34A66E-A04D-1647-81AC-881EB91030AF}" type="slidenum">
              <a:rPr lang="en-US" smtClean="0"/>
              <a:t>21</a:t>
            </a:fld>
            <a:endParaRPr lang="en-US"/>
          </a:p>
        </p:txBody>
      </p:sp>
    </p:spTree>
    <p:extLst>
      <p:ext uri="{BB962C8B-B14F-4D97-AF65-F5344CB8AC3E}">
        <p14:creationId xmlns:p14="http://schemas.microsoft.com/office/powerpoint/2010/main" val="2896080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view of the bedrock</a:t>
            </a:r>
            <a:r>
              <a:rPr lang="en-US" baseline="0" dirty="0"/>
              <a:t> shown in the previous photo. Today a </a:t>
            </a:r>
            <a:r>
              <a:rPr lang="en-US" dirty="0"/>
              <a:t>Greek Orthodox chapel is built over and around the rock.</a:t>
            </a:r>
          </a:p>
          <a:p>
            <a:endParaRPr lang="en-US" dirty="0"/>
          </a:p>
          <a:p>
            <a:r>
              <a:rPr lang="en-US" dirty="0" err="1"/>
              <a:t>adr1306234878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164458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a:t>
            </a:r>
            <a:r>
              <a:rPr lang="en-US" sz="1200" dirty="0" err="1"/>
              <a:t>photochrom</a:t>
            </a:r>
            <a:r>
              <a:rPr lang="en-US" sz="1200" dirty="0"/>
              <a:t> image was taken in the </a:t>
            </a:r>
            <a:r>
              <a:rPr lang="en-US" sz="1200" dirty="0" err="1"/>
              <a:t>1890s</a:t>
            </a:r>
            <a:r>
              <a:rPr lang="en-US" sz="1200" dirty="0"/>
              <a:t>, before the modern Arab bus station was built and the Muslim cemetery was so extensive. The skull itself is not visible from this vantage point, but one can visualize the scene of the crucifixion on the hill above.</a:t>
            </a:r>
          </a:p>
          <a:p>
            <a:endParaRPr lang="en-US" sz="1200" dirty="0"/>
          </a:p>
          <a:p>
            <a:r>
              <a:rPr lang="en-US" sz="1200" dirty="0" err="1"/>
              <a:t>pcm02704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521321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27-56</a:t>
            </a:r>
          </a:p>
          <a:p>
            <a:r>
              <a:rPr lang="en-US" b="1" i="0" dirty="0"/>
              <a:t>The Crucifixion</a:t>
            </a:r>
          </a:p>
          <a:p>
            <a:endParaRPr lang="en-US" b="1" i="0" dirty="0"/>
          </a:p>
          <a:p>
            <a:r>
              <a:rPr lang="en-US" sz="1000" b="1" dirty="0"/>
              <a:t>Verse 33, And when they came to a place called Golgotha (which means Place of a Skull).  Slides.</a:t>
            </a:r>
            <a:endParaRPr lang="en-US" b="0" i="0" dirty="0"/>
          </a:p>
          <a:p>
            <a:endParaRPr lang="en-US" b="1" i="0" dirty="0"/>
          </a:p>
          <a:p>
            <a:r>
              <a:rPr lang="en-US" b="0" i="0" dirty="0"/>
              <a:t>Verse 27-56 details the death of Jesus, and there are a lot of details in this section that are really striking.</a:t>
            </a:r>
          </a:p>
          <a:p>
            <a:endParaRPr lang="en-US" b="0" i="0" dirty="0"/>
          </a:p>
          <a:p>
            <a:r>
              <a:rPr lang="en-US" b="0" i="0" dirty="0"/>
              <a:t>What stands out to you?  Talk to your neighbor for a couple of minutes and name 1 or 2 things that stand out to you personally from this section, then we’ll get back together and share a few.</a:t>
            </a:r>
          </a:p>
          <a:p>
            <a:endParaRPr lang="en-US" b="0" i="0" dirty="0"/>
          </a:p>
          <a:p>
            <a:pPr lvl="1"/>
            <a:r>
              <a:rPr lang="en-US" b="0" i="0" dirty="0"/>
              <a:t>For me it’s the last verse in this section v56.  I sometimes wonder what it would have been like to actually witness these things.  What would it be like to witness anyone dying in such a way, but especially someone with the significance of Jesus.  And to put it into context I’ll think about the possibility of witnessing something like this with Page, or one of our children…which is hard to even </a:t>
            </a:r>
            <a:r>
              <a:rPr lang="en-US" b="0" i="1" dirty="0"/>
              <a:t>say</a:t>
            </a:r>
            <a:r>
              <a:rPr lang="en-US" b="0" i="0" dirty="0"/>
              <a:t>.  But that’s what happened that day.   To these women, Jesus was a friend, someone who would have felt like family…we know from another account that his mother was their…</a:t>
            </a:r>
            <a:r>
              <a:rPr lang="en-US" b="0" i="1" dirty="0"/>
              <a:t>literal</a:t>
            </a:r>
            <a:r>
              <a:rPr lang="en-US" b="0" i="0" dirty="0"/>
              <a:t> family…that was her son.</a:t>
            </a:r>
          </a:p>
          <a:p>
            <a:pPr lvl="1"/>
            <a:endParaRPr lang="en-US" b="0" i="0" dirty="0"/>
          </a:p>
          <a:p>
            <a:pPr lvl="1"/>
            <a:r>
              <a:rPr lang="en-US" b="0" i="0" dirty="0"/>
              <a:t>And despite what she knew about him, or how necessary this was…I imagine that part of her held out hope that he wouldn’t die.  That something would happen that would save him…and what an awful gut wrenching thing to have to witness that.  And nothing puts into perspective the sin of man, and the gravity of Jesus’ sacrifice…quite like this scene…for me.  I can’t imagine watching a loved one die like that.  But that’s what they did…and I’m sure that stayed with them the rest of their lives when they were proclaiming His name and spreading Christianity.</a:t>
            </a:r>
          </a:p>
          <a:p>
            <a:pPr lvl="1"/>
            <a:endParaRPr lang="en-US" b="0" i="0" dirty="0"/>
          </a:p>
          <a:p>
            <a:pPr lvl="1"/>
            <a:r>
              <a:rPr lang="en-US" b="0" i="0" dirty="0"/>
              <a:t>Hopefully we can recall some of these scenes when we’re out in the world.  When we’re at the grocery store or a friend’s house or our jobs or the movie theater, wherever.  The message that God has given us to spread, is an important message.  It’s a message that saves souls.  Builds a relationship with God the creator.  Let’s all be very mindful of that when we determine our motivations, and lets put our full hearts behind it.</a:t>
            </a:r>
          </a:p>
        </p:txBody>
      </p:sp>
      <p:sp>
        <p:nvSpPr>
          <p:cNvPr id="4" name="Slide Number Placeholder 3"/>
          <p:cNvSpPr>
            <a:spLocks noGrp="1"/>
          </p:cNvSpPr>
          <p:nvPr>
            <p:ph type="sldNum" sz="quarter" idx="10"/>
          </p:nvPr>
        </p:nvSpPr>
        <p:spPr/>
        <p:txBody>
          <a:bodyPr/>
          <a:lstStyle/>
          <a:p>
            <a:fld id="{2D34A66E-A04D-1647-81AC-881EB91030AF}" type="slidenum">
              <a:rPr lang="en-US" smtClean="0"/>
              <a:t>24</a:t>
            </a:fld>
            <a:endParaRPr lang="en-US"/>
          </a:p>
        </p:txBody>
      </p:sp>
    </p:spTree>
    <p:extLst>
      <p:ext uri="{BB962C8B-B14F-4D97-AF65-F5344CB8AC3E}">
        <p14:creationId xmlns:p14="http://schemas.microsoft.com/office/powerpoint/2010/main" val="2757362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26:1-5</a:t>
            </a:r>
          </a:p>
          <a:p>
            <a:r>
              <a:rPr lang="en-US" b="1" dirty="0"/>
              <a:t>The Plot to Kill Jesus</a:t>
            </a:r>
          </a:p>
          <a:p>
            <a:endParaRPr lang="en-US" b="0" dirty="0"/>
          </a:p>
          <a:p>
            <a:r>
              <a:rPr lang="en-US" b="0" dirty="0"/>
              <a:t>Jesus just finished teaching parables, talking about the final judgment, and now in this chapter we begin the final events before the crucifixion.  These first few verses tell us it’s 2 days before Passover, which is when the last supper took place.</a:t>
            </a:r>
          </a:p>
          <a:p>
            <a:endParaRPr lang="en-US" b="0" dirty="0"/>
          </a:p>
          <a:p>
            <a:r>
              <a:rPr lang="en-US" b="0" dirty="0"/>
              <a:t>And Jesus says, I’m going to be delivered up to be crucified…something that he’s told the disciples already.  And Matthew here writing, to show how correct Jesus was, tells us that the chief priests and elders all gathered with the high priest, Caiaphas, to figure out how they were going to do this without a huge backlash.</a:t>
            </a:r>
          </a:p>
          <a:p>
            <a:endParaRPr lang="en-US" b="0" dirty="0"/>
          </a:p>
          <a:p>
            <a:r>
              <a:rPr lang="en-US" b="0" dirty="0"/>
              <a:t>So you get this image of all these evil men hunched around…we’ve had the movie Aladdin on here lately, the kids like the songs…so I’m envisioning </a:t>
            </a:r>
            <a:r>
              <a:rPr lang="en-US" b="0" dirty="0" err="1"/>
              <a:t>Jafar</a:t>
            </a:r>
            <a:r>
              <a:rPr lang="en-US" b="0" dirty="0"/>
              <a:t> here, for those of you who’ve seen the movie, he just looks like a bad guy…so him and all of the other chief priests and elders are throwing out ideas on how to commit this murder in a politically satisfying way…which is just…the height of man’s sin.</a:t>
            </a:r>
          </a:p>
          <a:p>
            <a:endParaRPr lang="en-US" b="0" dirty="0"/>
          </a:p>
          <a:p>
            <a:r>
              <a:rPr lang="en-US" b="0" dirty="0"/>
              <a:t>They don’t know scripture, they don’t know God, they’ve made up their own laws…if you recall back in the book of numbers there’s an Israelite named Phinehas who’s zeal for God is praised after he murders a fellow Israelite and his Midianite partner after they flaunt their sin right in the middle of the people.</a:t>
            </a:r>
          </a:p>
          <a:p>
            <a:endParaRPr lang="en-US" b="0" dirty="0"/>
          </a:p>
          <a:p>
            <a:r>
              <a:rPr lang="en-US" b="0" dirty="0"/>
              <a:t>And when you read the story you’ll notice that God never praises the acts of Phinehas, only his zeal.  The book of numbers is about Israel’s 40 years in the wilderness and you’ll recall there wasn’t much zeal for God at this time.  So this passion coming from Phinehas was important.</a:t>
            </a:r>
          </a:p>
          <a:p>
            <a:endParaRPr lang="en-US" b="0" dirty="0"/>
          </a:p>
          <a:p>
            <a:r>
              <a:rPr lang="en-US" b="0" dirty="0"/>
              <a:t>But sadly, this story of Phinehas was twisted by Israel in later years to show that it’s okay to murder if you catch the people in the act of their sin…which is something that God never warrants.  That specific law which the Jews called Jus </a:t>
            </a:r>
            <a:r>
              <a:rPr lang="en-US" b="0" dirty="0" err="1"/>
              <a:t>Zelatorum</a:t>
            </a:r>
            <a:r>
              <a:rPr lang="en-US" b="0" dirty="0"/>
              <a:t>, is what the priests and elders were invoking back here in Matt 26 to justify their killing of Jesus.</a:t>
            </a:r>
          </a:p>
          <a:p>
            <a:endParaRPr lang="en-US" b="0" dirty="0"/>
          </a:p>
          <a:p>
            <a:r>
              <a:rPr lang="en-US" b="0" dirty="0"/>
              <a:t>So they don’t know scripture, or God, they’re making up their own laws, they’re not even following their own laws accurately because they’re waiting to execute judgment, they fear the response of others…which is a good sign that </a:t>
            </a:r>
            <a:r>
              <a:rPr lang="en-US" b="0" i="0" dirty="0"/>
              <a:t>your motives are not quite right, they choose a politically opportune time…after the feast so there won’t be as many people.</a:t>
            </a:r>
          </a:p>
          <a:p>
            <a:endParaRPr lang="en-US" b="0" i="0" dirty="0"/>
          </a:p>
          <a:p>
            <a:r>
              <a:rPr lang="en-US" b="0" i="0" dirty="0"/>
              <a:t>You still see this in politics today they call it the Friday news dump.  The idea being you can announce a bunch of controversial stuff on Friday at 5 so the blowback won’t be as bad since everyone’s leaving work for the weekend.</a:t>
            </a:r>
          </a:p>
          <a:p>
            <a:endParaRPr lang="en-US" b="0" i="0" dirty="0"/>
          </a:p>
          <a:p>
            <a:r>
              <a:rPr lang="en-US" b="0" i="0" dirty="0"/>
              <a:t>And so if you bundle everything up that we just said…we’ve painted a pretty ugly picture of the chief priests and elders…if you bundle that up and take a step back and look at this picture we’ve just painted…</a:t>
            </a:r>
          </a:p>
          <a:p>
            <a:endParaRPr lang="en-US" b="0" i="0" dirty="0"/>
          </a:p>
          <a:p>
            <a:r>
              <a:rPr lang="en-US" b="0" i="0" dirty="0"/>
              <a:t>I want everyone in this room to understand that that could be you.  Some of us have made mistakes because we don’t know scripture.</a:t>
            </a:r>
          </a:p>
          <a:p>
            <a:endParaRPr lang="en-US" b="0" i="0" dirty="0"/>
          </a:p>
          <a:p>
            <a:r>
              <a:rPr lang="en-US" b="0" i="0" dirty="0"/>
              <a:t>Some of us sin because we don’t know the true nature of God.  Some of us have elevated man’s laws higher than God’s.</a:t>
            </a:r>
          </a:p>
          <a:p>
            <a:endParaRPr lang="en-US" b="0" i="0" dirty="0"/>
          </a:p>
          <a:p>
            <a:r>
              <a:rPr lang="en-US" b="0" i="0" dirty="0"/>
              <a:t>Some of us fear the consequences of </a:t>
            </a:r>
            <a:r>
              <a:rPr lang="en-US" b="0" i="1" dirty="0"/>
              <a:t>truth</a:t>
            </a:r>
            <a:r>
              <a:rPr lang="en-US" b="0" i="0" dirty="0"/>
              <a:t>.  Some of us get too political on how to address an issue.  Verse 3-5 is us, and we can never look at the bad guys from the gospels and scoff at how ridiculous they were, because we can be that ridiculous too.  Page knows that I can be ridiculous.</a:t>
            </a:r>
          </a:p>
          <a:p>
            <a:endParaRPr lang="en-US" b="0" i="0" dirty="0"/>
          </a:p>
          <a:p>
            <a:r>
              <a:rPr lang="en-US" b="0" i="0" dirty="0"/>
              <a:t>And so that’s why we’re studying this, so that we don’t make these same mistakes.</a:t>
            </a:r>
          </a:p>
          <a:p>
            <a:endParaRPr lang="en-US" b="0" i="0" dirty="0"/>
          </a:p>
          <a:p>
            <a:r>
              <a:rPr lang="en-US" b="0" i="0" dirty="0"/>
              <a:t>Let’s keep rolling</a:t>
            </a:r>
          </a:p>
          <a:p>
            <a:endParaRPr lang="en-US" b="0" i="0" dirty="0"/>
          </a:p>
        </p:txBody>
      </p:sp>
      <p:sp>
        <p:nvSpPr>
          <p:cNvPr id="4" name="Slide Number Placeholder 3"/>
          <p:cNvSpPr>
            <a:spLocks noGrp="1"/>
          </p:cNvSpPr>
          <p:nvPr>
            <p:ph type="sldNum" sz="quarter" idx="10"/>
          </p:nvPr>
        </p:nvSpPr>
        <p:spPr/>
        <p:txBody>
          <a:bodyPr/>
          <a:lstStyle/>
          <a:p>
            <a:fld id="{2D34A66E-A04D-1647-81AC-881EB91030AF}" type="slidenum">
              <a:rPr lang="en-US" smtClean="0"/>
              <a:t>3</a:t>
            </a:fld>
            <a:endParaRPr lang="en-US"/>
          </a:p>
        </p:txBody>
      </p:sp>
    </p:spTree>
    <p:extLst>
      <p:ext uri="{BB962C8B-B14F-4D97-AF65-F5344CB8AC3E}">
        <p14:creationId xmlns:p14="http://schemas.microsoft.com/office/powerpoint/2010/main" val="1041108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Prominent remains in the village are identified with the home of Simon the Leper but there is no way of proving that identification today without excavations. This American Colony photograph was taken between 1934 and 1939.</a:t>
            </a:r>
          </a:p>
          <a:p>
            <a:endParaRPr lang="en-US" sz="1200" dirty="0"/>
          </a:p>
          <a:p>
            <a:r>
              <a:rPr lang="en-US" sz="1200" dirty="0" err="1"/>
              <a:t>mat14207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3016966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American Colony photograph was taken between 1948 and 1958.</a:t>
            </a:r>
          </a:p>
          <a:p>
            <a:endParaRPr lang="en-US" sz="1200" dirty="0"/>
          </a:p>
          <a:p>
            <a:r>
              <a:rPr lang="en-US" dirty="0"/>
              <a:t>mat23203</a:t>
            </a:r>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dirty="0"/>
          </a:p>
        </p:txBody>
      </p:sp>
    </p:spTree>
    <p:extLst>
      <p:ext uri="{BB962C8B-B14F-4D97-AF65-F5344CB8AC3E}">
        <p14:creationId xmlns:p14="http://schemas.microsoft.com/office/powerpoint/2010/main" val="3069343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ws012917304</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3025033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26:6-13</a:t>
            </a:r>
          </a:p>
          <a:p>
            <a:r>
              <a:rPr lang="en-US" b="1" i="0" dirty="0"/>
              <a:t>Jesus Anointed at Bethany</a:t>
            </a:r>
          </a:p>
          <a:p>
            <a:endParaRPr lang="en-US" b="1" i="0" dirty="0"/>
          </a:p>
          <a:p>
            <a:r>
              <a:rPr lang="en-US" sz="1000" b="1" dirty="0"/>
              <a:t>Verse 6, Now when Jesus was at Bethany in the house of Simon the leper.  Show slides.</a:t>
            </a:r>
          </a:p>
          <a:p>
            <a:endParaRPr lang="en-US" b="1" i="0" dirty="0"/>
          </a:p>
          <a:p>
            <a:r>
              <a:rPr lang="en-US" b="0" i="0" dirty="0"/>
              <a:t>This is the story of Mary anointing Jesus with the expensive ointment, we know it’s Mary from another account…and the lesson material asks us to contrast the character of Mary and Judas who we’ll read about in a second…so let me know what you found in these verses about Mary, what do we learn about her character or her motives?</a:t>
            </a:r>
          </a:p>
          <a:p>
            <a:endParaRPr lang="en-US" b="0" i="0" dirty="0"/>
          </a:p>
          <a:p>
            <a:r>
              <a:rPr lang="en-US" b="1" i="0" dirty="0"/>
              <a:t>Reveal Mary</a:t>
            </a:r>
          </a:p>
          <a:p>
            <a:endParaRPr lang="en-US" b="1" i="0" dirty="0"/>
          </a:p>
          <a:p>
            <a:r>
              <a:rPr lang="en-US" b="1" i="0" dirty="0"/>
              <a:t>26:14-16</a:t>
            </a:r>
          </a:p>
          <a:p>
            <a:r>
              <a:rPr lang="en-US" b="1" i="0" dirty="0"/>
              <a:t>Judas to Betray Jesus</a:t>
            </a:r>
          </a:p>
          <a:p>
            <a:endParaRPr lang="en-US" b="1" i="0" dirty="0"/>
          </a:p>
          <a:p>
            <a:r>
              <a:rPr lang="en-US" b="0" i="0" dirty="0"/>
              <a:t>Then in the next few verses we see some things about Judas (get reader, look for what you learn about Judas).</a:t>
            </a:r>
          </a:p>
          <a:p>
            <a:endParaRPr lang="en-US" b="0" i="0" dirty="0"/>
          </a:p>
          <a:p>
            <a:r>
              <a:rPr lang="en-US" b="0" i="0" dirty="0"/>
              <a:t>What do you see about Judas?</a:t>
            </a:r>
          </a:p>
          <a:p>
            <a:endParaRPr lang="en-US" b="0" i="0" dirty="0"/>
          </a:p>
          <a:p>
            <a:r>
              <a:rPr lang="en-US" b="1" i="0" dirty="0"/>
              <a:t>Reveal Judas</a:t>
            </a:r>
          </a:p>
          <a:p>
            <a:endParaRPr lang="en-US" b="1" i="0" dirty="0"/>
          </a:p>
          <a:p>
            <a:r>
              <a:rPr lang="en-US" b="0" i="0" dirty="0"/>
              <a:t>What we see in this contrast between Mary and Judas is the importance of what you do </a:t>
            </a:r>
            <a:r>
              <a:rPr lang="en-US" b="0" i="1" dirty="0"/>
              <a:t>before</a:t>
            </a:r>
            <a:r>
              <a:rPr lang="en-US" b="0" i="0" dirty="0"/>
              <a:t> problems occur, just as it is important what you do after.  We always compare Judas and Peter…two men who betrayed or denied Jesus but handled their sin in completely different ways…but what about what you do leading up to those events?</a:t>
            </a:r>
          </a:p>
          <a:p>
            <a:endParaRPr lang="en-US" b="0" i="0" dirty="0"/>
          </a:p>
          <a:p>
            <a:r>
              <a:rPr lang="en-US" b="0" i="0" dirty="0"/>
              <a:t>Mary sought Him out, assigned value to Him.  If you did, literally, only those two things you would be well on your way to the kind of relationship with God that he wants with you….because both of those things feed into everything else you do.</a:t>
            </a:r>
          </a:p>
          <a:p>
            <a:endParaRPr lang="en-US" b="0" i="0" dirty="0"/>
          </a:p>
          <a:p>
            <a:r>
              <a:rPr lang="en-US" b="0" i="0" dirty="0"/>
              <a:t>This other way is not the way to go.  Judas bad, Mary good…let me boil that down to a nice simple point.</a:t>
            </a:r>
            <a:endParaRPr lang="en-US" b="0" dirty="0"/>
          </a:p>
          <a:p>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7</a:t>
            </a:fld>
            <a:endParaRPr lang="en-US"/>
          </a:p>
        </p:txBody>
      </p:sp>
    </p:spTree>
    <p:extLst>
      <p:ext uri="{BB962C8B-B14F-4D97-AF65-F5344CB8AC3E}">
        <p14:creationId xmlns:p14="http://schemas.microsoft.com/office/powerpoint/2010/main" val="3635250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26:17-35</a:t>
            </a:r>
          </a:p>
          <a:p>
            <a:r>
              <a:rPr lang="en-US" b="1" i="0" dirty="0"/>
              <a:t>The Passover with the Disciples</a:t>
            </a:r>
          </a:p>
          <a:p>
            <a:r>
              <a:rPr lang="en-US" b="1" i="0" dirty="0"/>
              <a:t>Institution of the Lord’s Supper</a:t>
            </a:r>
          </a:p>
          <a:p>
            <a:r>
              <a:rPr lang="en-US" b="1" i="0" dirty="0"/>
              <a:t>Jesus Foretells Peter’s Denial</a:t>
            </a:r>
          </a:p>
          <a:p>
            <a:endParaRPr lang="en-US" b="1" i="0" dirty="0"/>
          </a:p>
          <a:p>
            <a:r>
              <a:rPr lang="en-US" b="0" i="0" dirty="0"/>
              <a:t>So after this, this is a couple of days later, Jesus participates in Passover with the disciples in what we like to call the last supper, and the Lord’s Supper, what we participate in every Sunday is instituted.</a:t>
            </a:r>
          </a:p>
          <a:p>
            <a:endParaRPr lang="en-US" b="0" i="0" dirty="0"/>
          </a:p>
          <a:p>
            <a:r>
              <a:rPr lang="en-US" b="0" i="0" dirty="0"/>
              <a:t>And Jesus, when he tells them to drink from the cup says “…this is my blood of the covenant, which is poured out for many for the forgiveness of sins.”</a:t>
            </a:r>
          </a:p>
          <a:p>
            <a:endParaRPr lang="en-US" b="0" i="0" dirty="0"/>
          </a:p>
          <a:p>
            <a:r>
              <a:rPr lang="en-US" b="0" i="0" dirty="0"/>
              <a:t>This supper means something, and it’s an event we talk about a lot here so I’m not going to drill into this text for now, but we see it as an event with paramount importance, and it’s the last thing Jesus does with the disciples before heading off to the place he would be betrayed.</a:t>
            </a:r>
          </a:p>
        </p:txBody>
      </p:sp>
      <p:sp>
        <p:nvSpPr>
          <p:cNvPr id="4" name="Slide Number Placeholder 3"/>
          <p:cNvSpPr>
            <a:spLocks noGrp="1"/>
          </p:cNvSpPr>
          <p:nvPr>
            <p:ph type="sldNum" sz="quarter" idx="10"/>
          </p:nvPr>
        </p:nvSpPr>
        <p:spPr/>
        <p:txBody>
          <a:bodyPr/>
          <a:lstStyle/>
          <a:p>
            <a:fld id="{2D34A66E-A04D-1647-81AC-881EB91030AF}" type="slidenum">
              <a:rPr lang="en-US" smtClean="0"/>
              <a:t>8</a:t>
            </a:fld>
            <a:endParaRPr lang="en-US"/>
          </a:p>
        </p:txBody>
      </p:sp>
    </p:spTree>
    <p:extLst>
      <p:ext uri="{BB962C8B-B14F-4D97-AF65-F5344CB8AC3E}">
        <p14:creationId xmlns:p14="http://schemas.microsoft.com/office/powerpoint/2010/main" val="1513508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traditional location for</a:t>
            </a:r>
            <a:r>
              <a:rPr lang="en-US" baseline="0" dirty="0"/>
              <a:t> the Upper Room on the Western Hill (modern Mount Zion) is correct, Jesus would have traveled east towards the “City of David,” then out a gate in the eastern wall of the city (no longer in existence), down into the </a:t>
            </a:r>
            <a:r>
              <a:rPr lang="en-US" baseline="0" dirty="0" err="1"/>
              <a:t>Kidron</a:t>
            </a:r>
            <a:r>
              <a:rPr lang="en-US" baseline="0" dirty="0"/>
              <a:t> Valley (cf. John 18:1) and northward to the area of the traditional location of the Garden of Gethsemane on the lower slopes of the Mount of Olives.</a:t>
            </a:r>
            <a:endParaRPr lang="en-US" dirty="0"/>
          </a:p>
          <a:p>
            <a:endParaRPr lang="en-US" dirty="0"/>
          </a:p>
          <a:p>
            <a:r>
              <a:rPr lang="en-US" dirty="0" err="1"/>
              <a:t>tb010703226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1210112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77635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75511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4479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4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1117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5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327407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6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25919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7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20059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8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62136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a:solidFill>
                  <a:schemeClr val="accent2">
                    <a:lumMod val="50000"/>
                  </a:schemeClr>
                </a:solidFill>
                <a:latin typeface="Calibri" charset="0"/>
                <a:ea typeface="Calibri" charset="0"/>
                <a:cs typeface="Calibri"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a:defRPr sz="28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24B8EE9-F052-1247-A3DC-8928AA93E299}"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9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71851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0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792648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17381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2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25084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3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96879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4B8EE9-F052-1247-A3DC-8928AA93E299}"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4B8EE9-F052-1247-A3DC-8928AA93E299}" type="datetimeFigureOut">
              <a:rPr lang="en-US" smtClean="0"/>
              <a:t>10/22/2017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4B8EE9-F052-1247-A3DC-8928AA93E299}" type="datetimeFigureOut">
              <a:rPr lang="en-US" smtClean="0"/>
              <a:t>10/22/2017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24B8EE9-F052-1247-A3DC-8928AA93E299}" type="datetimeFigureOut">
              <a:rPr lang="en-US" smtClean="0"/>
              <a:t>10/22/2017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4B8EE9-F052-1247-A3DC-8928AA93E299}" type="datetimeFigureOut">
              <a:rPr lang="en-US" smtClean="0"/>
              <a:t>10/22/2017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24B8EE9-F052-1247-A3DC-8928AA93E299}" type="datetimeFigureOut">
              <a:rPr lang="en-US" smtClean="0"/>
              <a:t>10/22/2017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24B8EE9-F052-1247-A3DC-8928AA93E299}" type="datetimeFigureOut">
              <a:rPr lang="en-US" smtClean="0"/>
              <a:t>10/22/2017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E24B8EE9-F052-1247-A3DC-8928AA93E299}" type="datetimeFigureOut">
              <a:rPr lang="en-US" smtClean="0"/>
              <a:t>10/22/2017</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C3C18321-4D48-904F-B33E-355F0650785D}" type="slidenum">
              <a:rPr lang="en-US" smtClean="0"/>
              <a:t>‹#›</a:t>
            </a:fld>
            <a:endParaRPr lang="en-US"/>
          </a:p>
        </p:txBody>
      </p:sp>
    </p:spTree>
    <p:extLst>
      <p:ext uri="{BB962C8B-B14F-4D97-AF65-F5344CB8AC3E}">
        <p14:creationId xmlns:p14="http://schemas.microsoft.com/office/powerpoint/2010/main" val="1453273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transition spd="slow">
    <p:push/>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ags" Target="../tags/tag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Gospel of Matthew</a:t>
            </a: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72400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descr="Old City aerial from north2"/>
          <p:cNvPicPr preferRelativeResize="0">
            <a:picLocks noChangeAspect="1" noChangeArrowheads="1"/>
          </p:cNvPicPr>
          <p:nvPr>
            <p:custDataLst>
              <p:tags r:id="rId1"/>
            </p:custDataLst>
          </p:nvPr>
        </p:nvPicPr>
        <p:blipFill>
          <a:blip r:embed="rId4"/>
          <a:srcRect/>
          <a:stretch>
            <a:fillRect/>
          </a:stretch>
        </p:blipFill>
        <p:spPr bwMode="auto">
          <a:xfrm>
            <a:off x="762000" y="-1324"/>
            <a:ext cx="7620000" cy="5717647"/>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The Old City of Jerusalem (aerial view from the north)</a:t>
            </a:r>
          </a:p>
        </p:txBody>
      </p:sp>
      <p:sp>
        <p:nvSpPr>
          <p:cNvPr id="3" name="Text Placeholder 2"/>
          <p:cNvSpPr>
            <a:spLocks noGrp="1"/>
          </p:cNvSpPr>
          <p:nvPr>
            <p:ph type="body" sz="quarter" idx="12"/>
          </p:nvPr>
        </p:nvSpPr>
        <p:spPr/>
        <p:txBody>
          <a:bodyPr/>
          <a:lstStyle/>
          <a:p>
            <a:r>
              <a:rPr lang="en-US" kern="0" dirty="0"/>
              <a:t>26:30</a:t>
            </a:r>
            <a:endParaRPr lang="en-US" dirty="0"/>
          </a:p>
        </p:txBody>
      </p:sp>
      <p:sp>
        <p:nvSpPr>
          <p:cNvPr id="4" name="Title 3"/>
          <p:cNvSpPr>
            <a:spLocks noGrp="1"/>
          </p:cNvSpPr>
          <p:nvPr>
            <p:ph type="title"/>
          </p:nvPr>
        </p:nvSpPr>
        <p:spPr/>
        <p:txBody>
          <a:bodyPr/>
          <a:lstStyle/>
          <a:p>
            <a:r>
              <a:rPr lang="en-US" dirty="0"/>
              <a:t>And when they had sung a hymn, they went out toward the Mount of Olives</a:t>
            </a:r>
          </a:p>
        </p:txBody>
      </p:sp>
      <p:sp>
        <p:nvSpPr>
          <p:cNvPr id="29" name="Line 5"/>
          <p:cNvSpPr>
            <a:spLocks noChangeShapeType="1"/>
          </p:cNvSpPr>
          <p:nvPr/>
        </p:nvSpPr>
        <p:spPr bwMode="auto">
          <a:xfrm flipV="1">
            <a:off x="8001000" y="2031999"/>
            <a:ext cx="300466" cy="134862"/>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defTabSz="761970" fontAlgn="base">
              <a:spcBef>
                <a:spcPct val="0"/>
              </a:spcBef>
              <a:spcAft>
                <a:spcPct val="0"/>
              </a:spcAft>
              <a:defRPr/>
            </a:pPr>
            <a:endParaRPr lang="en-US" sz="2000" kern="0" dirty="0">
              <a:solidFill>
                <a:srgbClr val="000000"/>
              </a:solidFill>
              <a:latin typeface="Arial"/>
            </a:endParaRPr>
          </a:p>
        </p:txBody>
      </p:sp>
      <p:sp>
        <p:nvSpPr>
          <p:cNvPr id="31" name="Text Box 12"/>
          <p:cNvSpPr txBox="1">
            <a:spLocks noChangeArrowheads="1"/>
          </p:cNvSpPr>
          <p:nvPr/>
        </p:nvSpPr>
        <p:spPr bwMode="auto">
          <a:xfrm>
            <a:off x="6915718" y="2166862"/>
            <a:ext cx="1281569" cy="34887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1667" dirty="0">
                <a:solidFill>
                  <a:srgbClr val="FFFFFF"/>
                </a:solidFill>
                <a:effectLst>
                  <a:glow rad="76200">
                    <a:srgbClr val="000000">
                      <a:alpha val="60000"/>
                    </a:srgbClr>
                  </a:glow>
                </a:effectLst>
                <a:cs typeface="Calibri" pitchFamily="34" charset="0"/>
              </a:rPr>
              <a:t>Upper Room</a:t>
            </a:r>
          </a:p>
        </p:txBody>
      </p:sp>
      <p:sp>
        <p:nvSpPr>
          <p:cNvPr id="32" name="Text Box 16"/>
          <p:cNvSpPr txBox="1">
            <a:spLocks noChangeArrowheads="1"/>
          </p:cNvSpPr>
          <p:nvPr/>
        </p:nvSpPr>
        <p:spPr bwMode="auto">
          <a:xfrm>
            <a:off x="683458" y="2333575"/>
            <a:ext cx="1289585" cy="34887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1667" dirty="0">
                <a:solidFill>
                  <a:srgbClr val="FFFFFF"/>
                </a:solidFill>
                <a:effectLst>
                  <a:glow rad="76200">
                    <a:srgbClr val="000000">
                      <a:alpha val="60000"/>
                    </a:srgbClr>
                  </a:glow>
                </a:effectLst>
                <a:cs typeface="Calibri" pitchFamily="34" charset="0"/>
              </a:rPr>
              <a:t>Gethsemane</a:t>
            </a:r>
          </a:p>
        </p:txBody>
      </p:sp>
      <p:sp>
        <p:nvSpPr>
          <p:cNvPr id="33" name="Oval 32"/>
          <p:cNvSpPr/>
          <p:nvPr/>
        </p:nvSpPr>
        <p:spPr>
          <a:xfrm rot="20804186">
            <a:off x="804321" y="2658573"/>
            <a:ext cx="661767" cy="445856"/>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defTabSz="761970" fontAlgn="base">
              <a:spcBef>
                <a:spcPct val="0"/>
              </a:spcBef>
              <a:spcAft>
                <a:spcPct val="0"/>
              </a:spcAft>
              <a:defRPr/>
            </a:pPr>
            <a:endParaRPr lang="en-US" sz="2000" kern="0" dirty="0">
              <a:solidFill>
                <a:srgbClr val="000000"/>
              </a:solidFill>
              <a:latin typeface="Arial"/>
            </a:endParaRPr>
          </a:p>
        </p:txBody>
      </p:sp>
      <p:sp>
        <p:nvSpPr>
          <p:cNvPr id="35" name="Freeform 34"/>
          <p:cNvSpPr/>
          <p:nvPr/>
        </p:nvSpPr>
        <p:spPr>
          <a:xfrm>
            <a:off x="1603745" y="1931582"/>
            <a:ext cx="6689651" cy="952092"/>
          </a:xfrm>
          <a:custGeom>
            <a:avLst/>
            <a:gdLst>
              <a:gd name="connsiteX0" fmla="*/ 8027581 w 8027581"/>
              <a:gd name="connsiteY0" fmla="*/ 0 h 1127051"/>
              <a:gd name="connsiteX1" fmla="*/ 7272670 w 8027581"/>
              <a:gd name="connsiteY1" fmla="*/ 138223 h 1127051"/>
              <a:gd name="connsiteX2" fmla="*/ 5847907 w 8027581"/>
              <a:gd name="connsiteY2" fmla="*/ 95693 h 1127051"/>
              <a:gd name="connsiteX3" fmla="*/ 4455042 w 8027581"/>
              <a:gd name="connsiteY3" fmla="*/ 180753 h 1127051"/>
              <a:gd name="connsiteX4" fmla="*/ 3189767 w 8027581"/>
              <a:gd name="connsiteY4" fmla="*/ 138223 h 1127051"/>
              <a:gd name="connsiteX5" fmla="*/ 2424223 w 8027581"/>
              <a:gd name="connsiteY5" fmla="*/ 95693 h 1127051"/>
              <a:gd name="connsiteX6" fmla="*/ 1711842 w 8027581"/>
              <a:gd name="connsiteY6" fmla="*/ 499730 h 1127051"/>
              <a:gd name="connsiteX7" fmla="*/ 882502 w 8027581"/>
              <a:gd name="connsiteY7" fmla="*/ 1041990 h 1127051"/>
              <a:gd name="connsiteX8" fmla="*/ 0 w 8027581"/>
              <a:gd name="connsiteY8" fmla="*/ 1127051 h 1127051"/>
              <a:gd name="connsiteX0" fmla="*/ 8027581 w 8027581"/>
              <a:gd name="connsiteY0" fmla="*/ 0 h 1127051"/>
              <a:gd name="connsiteX1" fmla="*/ 7272670 w 8027581"/>
              <a:gd name="connsiteY1" fmla="*/ 138223 h 1127051"/>
              <a:gd name="connsiteX2" fmla="*/ 5847907 w 8027581"/>
              <a:gd name="connsiteY2" fmla="*/ 95693 h 1127051"/>
              <a:gd name="connsiteX3" fmla="*/ 4455042 w 8027581"/>
              <a:gd name="connsiteY3" fmla="*/ 180753 h 1127051"/>
              <a:gd name="connsiteX4" fmla="*/ 3189767 w 8027581"/>
              <a:gd name="connsiteY4" fmla="*/ 138223 h 1127051"/>
              <a:gd name="connsiteX5" fmla="*/ 2424223 w 8027581"/>
              <a:gd name="connsiteY5" fmla="*/ 95693 h 1127051"/>
              <a:gd name="connsiteX6" fmla="*/ 1711842 w 8027581"/>
              <a:gd name="connsiteY6" fmla="*/ 499730 h 1127051"/>
              <a:gd name="connsiteX7" fmla="*/ 882502 w 8027581"/>
              <a:gd name="connsiteY7" fmla="*/ 1041990 h 1127051"/>
              <a:gd name="connsiteX8" fmla="*/ 0 w 8027581"/>
              <a:gd name="connsiteY8" fmla="*/ 1127051 h 1127051"/>
              <a:gd name="connsiteX0" fmla="*/ 8027581 w 8027581"/>
              <a:gd name="connsiteY0" fmla="*/ 0 h 1127051"/>
              <a:gd name="connsiteX1" fmla="*/ 7272670 w 8027581"/>
              <a:gd name="connsiteY1" fmla="*/ 138223 h 1127051"/>
              <a:gd name="connsiteX2" fmla="*/ 5847907 w 8027581"/>
              <a:gd name="connsiteY2" fmla="*/ 95693 h 1127051"/>
              <a:gd name="connsiteX3" fmla="*/ 4455042 w 8027581"/>
              <a:gd name="connsiteY3" fmla="*/ 180753 h 1127051"/>
              <a:gd name="connsiteX4" fmla="*/ 3189767 w 8027581"/>
              <a:gd name="connsiteY4" fmla="*/ 138223 h 1127051"/>
              <a:gd name="connsiteX5" fmla="*/ 2424223 w 8027581"/>
              <a:gd name="connsiteY5" fmla="*/ 95693 h 1127051"/>
              <a:gd name="connsiteX6" fmla="*/ 1711842 w 8027581"/>
              <a:gd name="connsiteY6" fmla="*/ 499730 h 1127051"/>
              <a:gd name="connsiteX7" fmla="*/ 882502 w 8027581"/>
              <a:gd name="connsiteY7" fmla="*/ 1041990 h 1127051"/>
              <a:gd name="connsiteX8" fmla="*/ 0 w 8027581"/>
              <a:gd name="connsiteY8" fmla="*/ 1127051 h 1127051"/>
              <a:gd name="connsiteX0" fmla="*/ 8027581 w 8027581"/>
              <a:gd name="connsiteY0" fmla="*/ 0 h 1127051"/>
              <a:gd name="connsiteX1" fmla="*/ 7272670 w 8027581"/>
              <a:gd name="connsiteY1" fmla="*/ 138223 h 1127051"/>
              <a:gd name="connsiteX2" fmla="*/ 5847907 w 8027581"/>
              <a:gd name="connsiteY2" fmla="*/ 95693 h 1127051"/>
              <a:gd name="connsiteX3" fmla="*/ 4455042 w 8027581"/>
              <a:gd name="connsiteY3" fmla="*/ 180753 h 1127051"/>
              <a:gd name="connsiteX4" fmla="*/ 3189767 w 8027581"/>
              <a:gd name="connsiteY4" fmla="*/ 138223 h 1127051"/>
              <a:gd name="connsiteX5" fmla="*/ 2424223 w 8027581"/>
              <a:gd name="connsiteY5" fmla="*/ 95693 h 1127051"/>
              <a:gd name="connsiteX6" fmla="*/ 1711842 w 8027581"/>
              <a:gd name="connsiteY6" fmla="*/ 499730 h 1127051"/>
              <a:gd name="connsiteX7" fmla="*/ 882502 w 8027581"/>
              <a:gd name="connsiteY7" fmla="*/ 1041990 h 1127051"/>
              <a:gd name="connsiteX8" fmla="*/ 0 w 8027581"/>
              <a:gd name="connsiteY8" fmla="*/ 1127051 h 1127051"/>
              <a:gd name="connsiteX0" fmla="*/ 8027581 w 8027581"/>
              <a:gd name="connsiteY0" fmla="*/ 0 h 1127051"/>
              <a:gd name="connsiteX1" fmla="*/ 7272670 w 8027581"/>
              <a:gd name="connsiteY1" fmla="*/ 138223 h 1127051"/>
              <a:gd name="connsiteX2" fmla="*/ 5847907 w 8027581"/>
              <a:gd name="connsiteY2" fmla="*/ 95693 h 1127051"/>
              <a:gd name="connsiteX3" fmla="*/ 4455042 w 8027581"/>
              <a:gd name="connsiteY3" fmla="*/ 180753 h 1127051"/>
              <a:gd name="connsiteX4" fmla="*/ 3189767 w 8027581"/>
              <a:gd name="connsiteY4" fmla="*/ 138223 h 1127051"/>
              <a:gd name="connsiteX5" fmla="*/ 2424223 w 8027581"/>
              <a:gd name="connsiteY5" fmla="*/ 95693 h 1127051"/>
              <a:gd name="connsiteX6" fmla="*/ 1711842 w 8027581"/>
              <a:gd name="connsiteY6" fmla="*/ 499730 h 1127051"/>
              <a:gd name="connsiteX7" fmla="*/ 882502 w 8027581"/>
              <a:gd name="connsiteY7" fmla="*/ 1041990 h 1127051"/>
              <a:gd name="connsiteX8" fmla="*/ 0 w 8027581"/>
              <a:gd name="connsiteY8" fmla="*/ 1127051 h 1127051"/>
              <a:gd name="connsiteX0" fmla="*/ 8027581 w 8027581"/>
              <a:gd name="connsiteY0" fmla="*/ 0 h 1127051"/>
              <a:gd name="connsiteX1" fmla="*/ 7272670 w 8027581"/>
              <a:gd name="connsiteY1" fmla="*/ 138223 h 1127051"/>
              <a:gd name="connsiteX2" fmla="*/ 5847907 w 8027581"/>
              <a:gd name="connsiteY2" fmla="*/ 95693 h 1127051"/>
              <a:gd name="connsiteX3" fmla="*/ 4455042 w 8027581"/>
              <a:gd name="connsiteY3" fmla="*/ 180753 h 1127051"/>
              <a:gd name="connsiteX4" fmla="*/ 3189767 w 8027581"/>
              <a:gd name="connsiteY4" fmla="*/ 138223 h 1127051"/>
              <a:gd name="connsiteX5" fmla="*/ 2424223 w 8027581"/>
              <a:gd name="connsiteY5" fmla="*/ 95693 h 1127051"/>
              <a:gd name="connsiteX6" fmla="*/ 1711842 w 8027581"/>
              <a:gd name="connsiteY6" fmla="*/ 499730 h 1127051"/>
              <a:gd name="connsiteX7" fmla="*/ 882502 w 8027581"/>
              <a:gd name="connsiteY7" fmla="*/ 1041990 h 1127051"/>
              <a:gd name="connsiteX8" fmla="*/ 0 w 8027581"/>
              <a:gd name="connsiteY8" fmla="*/ 1127051 h 1127051"/>
              <a:gd name="connsiteX0" fmla="*/ 8027581 w 8027581"/>
              <a:gd name="connsiteY0" fmla="*/ 0 h 1127051"/>
              <a:gd name="connsiteX1" fmla="*/ 7272670 w 8027581"/>
              <a:gd name="connsiteY1" fmla="*/ 138223 h 1127051"/>
              <a:gd name="connsiteX2" fmla="*/ 5847907 w 8027581"/>
              <a:gd name="connsiteY2" fmla="*/ 95693 h 1127051"/>
              <a:gd name="connsiteX3" fmla="*/ 4455042 w 8027581"/>
              <a:gd name="connsiteY3" fmla="*/ 180753 h 1127051"/>
              <a:gd name="connsiteX4" fmla="*/ 3189767 w 8027581"/>
              <a:gd name="connsiteY4" fmla="*/ 138223 h 1127051"/>
              <a:gd name="connsiteX5" fmla="*/ 2424223 w 8027581"/>
              <a:gd name="connsiteY5" fmla="*/ 95693 h 1127051"/>
              <a:gd name="connsiteX6" fmla="*/ 1711842 w 8027581"/>
              <a:gd name="connsiteY6" fmla="*/ 499730 h 1127051"/>
              <a:gd name="connsiteX7" fmla="*/ 882502 w 8027581"/>
              <a:gd name="connsiteY7" fmla="*/ 1041990 h 1127051"/>
              <a:gd name="connsiteX8" fmla="*/ 0 w 8027581"/>
              <a:gd name="connsiteY8" fmla="*/ 1127051 h 1127051"/>
              <a:gd name="connsiteX0" fmla="*/ 8027581 w 8027581"/>
              <a:gd name="connsiteY0" fmla="*/ 0 h 1142510"/>
              <a:gd name="connsiteX1" fmla="*/ 7272670 w 8027581"/>
              <a:gd name="connsiteY1" fmla="*/ 138223 h 1142510"/>
              <a:gd name="connsiteX2" fmla="*/ 5847907 w 8027581"/>
              <a:gd name="connsiteY2" fmla="*/ 95693 h 1142510"/>
              <a:gd name="connsiteX3" fmla="*/ 4455042 w 8027581"/>
              <a:gd name="connsiteY3" fmla="*/ 180753 h 1142510"/>
              <a:gd name="connsiteX4" fmla="*/ 3189767 w 8027581"/>
              <a:gd name="connsiteY4" fmla="*/ 138223 h 1142510"/>
              <a:gd name="connsiteX5" fmla="*/ 2424223 w 8027581"/>
              <a:gd name="connsiteY5" fmla="*/ 95693 h 1142510"/>
              <a:gd name="connsiteX6" fmla="*/ 1711842 w 8027581"/>
              <a:gd name="connsiteY6" fmla="*/ 499730 h 1142510"/>
              <a:gd name="connsiteX7" fmla="*/ 882502 w 8027581"/>
              <a:gd name="connsiteY7" fmla="*/ 1041990 h 1142510"/>
              <a:gd name="connsiteX8" fmla="*/ 0 w 8027581"/>
              <a:gd name="connsiteY8" fmla="*/ 1127051 h 1142510"/>
              <a:gd name="connsiteX0" fmla="*/ 8027581 w 8027581"/>
              <a:gd name="connsiteY0" fmla="*/ 0 h 1142510"/>
              <a:gd name="connsiteX1" fmla="*/ 7272670 w 8027581"/>
              <a:gd name="connsiteY1" fmla="*/ 138223 h 1142510"/>
              <a:gd name="connsiteX2" fmla="*/ 5847907 w 8027581"/>
              <a:gd name="connsiteY2" fmla="*/ 95693 h 1142510"/>
              <a:gd name="connsiteX3" fmla="*/ 4455042 w 8027581"/>
              <a:gd name="connsiteY3" fmla="*/ 180753 h 1142510"/>
              <a:gd name="connsiteX4" fmla="*/ 3189767 w 8027581"/>
              <a:gd name="connsiteY4" fmla="*/ 138223 h 1142510"/>
              <a:gd name="connsiteX5" fmla="*/ 2424223 w 8027581"/>
              <a:gd name="connsiteY5" fmla="*/ 191386 h 1142510"/>
              <a:gd name="connsiteX6" fmla="*/ 1711842 w 8027581"/>
              <a:gd name="connsiteY6" fmla="*/ 499730 h 1142510"/>
              <a:gd name="connsiteX7" fmla="*/ 882502 w 8027581"/>
              <a:gd name="connsiteY7" fmla="*/ 1041990 h 1142510"/>
              <a:gd name="connsiteX8" fmla="*/ 0 w 8027581"/>
              <a:gd name="connsiteY8" fmla="*/ 1127051 h 114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7581" h="1142510">
                <a:moveTo>
                  <a:pt x="8027581" y="0"/>
                </a:moveTo>
                <a:cubicBezTo>
                  <a:pt x="7775944" y="46074"/>
                  <a:pt x="7635949" y="122274"/>
                  <a:pt x="7272670" y="138223"/>
                </a:cubicBezTo>
                <a:cubicBezTo>
                  <a:pt x="6909391" y="154172"/>
                  <a:pt x="6312195" y="67340"/>
                  <a:pt x="5847907" y="95693"/>
                </a:cubicBezTo>
                <a:lnTo>
                  <a:pt x="4455042" y="180753"/>
                </a:lnTo>
                <a:cubicBezTo>
                  <a:pt x="4012019" y="187841"/>
                  <a:pt x="3528237" y="136451"/>
                  <a:pt x="3189767" y="138223"/>
                </a:cubicBezTo>
                <a:cubicBezTo>
                  <a:pt x="2851297" y="139995"/>
                  <a:pt x="2679404" y="173665"/>
                  <a:pt x="2424223" y="191386"/>
                </a:cubicBezTo>
                <a:cubicBezTo>
                  <a:pt x="2177902" y="251637"/>
                  <a:pt x="1968795" y="357963"/>
                  <a:pt x="1711842" y="499730"/>
                </a:cubicBezTo>
                <a:cubicBezTo>
                  <a:pt x="1454889" y="641497"/>
                  <a:pt x="1158949" y="861237"/>
                  <a:pt x="882502" y="1041990"/>
                </a:cubicBezTo>
                <a:cubicBezTo>
                  <a:pt x="606055" y="1222743"/>
                  <a:pt x="294167" y="1098697"/>
                  <a:pt x="0" y="1127051"/>
                </a:cubicBezTo>
              </a:path>
            </a:pathLst>
          </a:cu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000" kern="0">
              <a:solidFill>
                <a:srgbClr val="000000"/>
              </a:solidFill>
              <a:latin typeface="Arial"/>
            </a:endParaRPr>
          </a:p>
        </p:txBody>
      </p:sp>
      <p:sp>
        <p:nvSpPr>
          <p:cNvPr id="13" name="Text Box 11"/>
          <p:cNvSpPr txBox="1">
            <a:spLocks noChangeArrowheads="1"/>
          </p:cNvSpPr>
          <p:nvPr/>
        </p:nvSpPr>
        <p:spPr bwMode="auto">
          <a:xfrm>
            <a:off x="1590845" y="1609703"/>
            <a:ext cx="1312475" cy="34887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1667" dirty="0" err="1">
                <a:solidFill>
                  <a:srgbClr val="FFFFFF"/>
                </a:solidFill>
                <a:effectLst>
                  <a:glow rad="76200">
                    <a:srgbClr val="000000">
                      <a:alpha val="60000"/>
                    </a:srgbClr>
                  </a:glow>
                </a:effectLst>
                <a:cs typeface="Calibri" pitchFamily="34" charset="0"/>
              </a:rPr>
              <a:t>Kidron</a:t>
            </a:r>
            <a:r>
              <a:rPr lang="en-US" sz="1667" dirty="0">
                <a:solidFill>
                  <a:srgbClr val="FFFFFF"/>
                </a:solidFill>
                <a:effectLst>
                  <a:glow rad="76200">
                    <a:srgbClr val="000000">
                      <a:alpha val="60000"/>
                    </a:srgbClr>
                  </a:glow>
                </a:effectLst>
                <a:cs typeface="Calibri" pitchFamily="34" charset="0"/>
              </a:rPr>
              <a:t> Valley</a:t>
            </a:r>
          </a:p>
        </p:txBody>
      </p:sp>
      <p:sp>
        <p:nvSpPr>
          <p:cNvPr id="14" name="Line 5"/>
          <p:cNvSpPr>
            <a:spLocks noChangeShapeType="1"/>
          </p:cNvSpPr>
          <p:nvPr/>
        </p:nvSpPr>
        <p:spPr bwMode="auto">
          <a:xfrm>
            <a:off x="2413000" y="1931582"/>
            <a:ext cx="381000" cy="449667"/>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defTabSz="761970" fontAlgn="base">
              <a:spcBef>
                <a:spcPct val="0"/>
              </a:spcBef>
              <a:spcAft>
                <a:spcPct val="0"/>
              </a:spcAft>
              <a:defRPr/>
            </a:pPr>
            <a:endParaRPr lang="en-US" sz="2000" kern="0" dirty="0">
              <a:solidFill>
                <a:srgbClr val="000000"/>
              </a:solidFill>
              <a:latin typeface="Arial"/>
            </a:endParaRPr>
          </a:p>
        </p:txBody>
      </p:sp>
    </p:spTree>
    <p:extLst>
      <p:ext uri="{BB962C8B-B14F-4D97-AF65-F5344CB8AC3E}">
        <p14:creationId xmlns:p14="http://schemas.microsoft.com/office/powerpoint/2010/main" val="206882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Bethany\Matson15k1\Jerusalem views\City of David and Mount Zion from east, mat232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77813"/>
            <a:ext cx="7620000" cy="5159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0" y="5433060"/>
            <a:ext cx="8074152" cy="261546"/>
          </a:xfrm>
        </p:spPr>
        <p:txBody>
          <a:bodyPr vert="horz" lIns="76200" tIns="38100" rIns="76200" bIns="38100" rtlCol="0" anchor="t">
            <a:spAutoFit/>
          </a:bodyPr>
          <a:lstStyle/>
          <a:p>
            <a:r>
              <a:rPr lang="en-US" dirty="0"/>
              <a:t>City of David and Mount Zion (from the east)</a:t>
            </a:r>
          </a:p>
        </p:txBody>
      </p:sp>
      <p:sp>
        <p:nvSpPr>
          <p:cNvPr id="3" name="Text Placeholder 2"/>
          <p:cNvSpPr>
            <a:spLocks noGrp="1"/>
          </p:cNvSpPr>
          <p:nvPr>
            <p:ph type="body" sz="quarter" idx="12"/>
          </p:nvPr>
        </p:nvSpPr>
        <p:spPr/>
        <p:txBody>
          <a:bodyPr/>
          <a:lstStyle/>
          <a:p>
            <a:r>
              <a:rPr lang="en-US" dirty="0"/>
              <a:t>26:30</a:t>
            </a:r>
          </a:p>
        </p:txBody>
      </p:sp>
      <p:sp>
        <p:nvSpPr>
          <p:cNvPr id="4" name="Title 3"/>
          <p:cNvSpPr>
            <a:spLocks noGrp="1"/>
          </p:cNvSpPr>
          <p:nvPr>
            <p:ph type="title"/>
          </p:nvPr>
        </p:nvSpPr>
        <p:spPr/>
        <p:txBody>
          <a:bodyPr/>
          <a:lstStyle/>
          <a:p>
            <a:r>
              <a:rPr lang="en-US" dirty="0"/>
              <a:t>And when they had sung a hymn, they went out toward the Mount of Olives</a:t>
            </a:r>
          </a:p>
        </p:txBody>
      </p:sp>
      <p:sp>
        <p:nvSpPr>
          <p:cNvPr id="6" name="Oval 5"/>
          <p:cNvSpPr/>
          <p:nvPr/>
        </p:nvSpPr>
        <p:spPr>
          <a:xfrm>
            <a:off x="4064000" y="2667000"/>
            <a:ext cx="508000" cy="4445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000" kern="0">
              <a:solidFill>
                <a:srgbClr val="000000"/>
              </a:solidFill>
              <a:latin typeface="Arial"/>
            </a:endParaRPr>
          </a:p>
        </p:txBody>
      </p:sp>
      <p:sp>
        <p:nvSpPr>
          <p:cNvPr id="8" name="Text Box 16"/>
          <p:cNvSpPr txBox="1">
            <a:spLocks noChangeArrowheads="1"/>
          </p:cNvSpPr>
          <p:nvPr/>
        </p:nvSpPr>
        <p:spPr bwMode="auto">
          <a:xfrm>
            <a:off x="6779458" y="4127500"/>
            <a:ext cx="1289585" cy="34887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1667" dirty="0">
                <a:solidFill>
                  <a:srgbClr val="FFFFFF"/>
                </a:solidFill>
                <a:effectLst>
                  <a:glow rad="76200">
                    <a:srgbClr val="000000">
                      <a:alpha val="60000"/>
                    </a:srgbClr>
                  </a:glow>
                </a:effectLst>
                <a:cs typeface="Calibri" pitchFamily="34" charset="0"/>
              </a:rPr>
              <a:t>Gethsemane</a:t>
            </a:r>
          </a:p>
        </p:txBody>
      </p:sp>
      <p:sp>
        <p:nvSpPr>
          <p:cNvPr id="9" name="Text Box 16"/>
          <p:cNvSpPr txBox="1">
            <a:spLocks noChangeArrowheads="1"/>
          </p:cNvSpPr>
          <p:nvPr/>
        </p:nvSpPr>
        <p:spPr bwMode="auto">
          <a:xfrm>
            <a:off x="2970170" y="2350893"/>
            <a:ext cx="1281569" cy="34887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1667" dirty="0">
                <a:solidFill>
                  <a:srgbClr val="FFFFFF"/>
                </a:solidFill>
                <a:effectLst>
                  <a:glow rad="76200">
                    <a:srgbClr val="000000">
                      <a:alpha val="60000"/>
                    </a:srgbClr>
                  </a:glow>
                </a:effectLst>
                <a:cs typeface="Calibri" pitchFamily="34" charset="0"/>
              </a:rPr>
              <a:t>Upper Room</a:t>
            </a:r>
          </a:p>
        </p:txBody>
      </p:sp>
      <p:sp>
        <p:nvSpPr>
          <p:cNvPr id="10" name="Line 5"/>
          <p:cNvSpPr>
            <a:spLocks noChangeShapeType="1"/>
          </p:cNvSpPr>
          <p:nvPr/>
        </p:nvSpPr>
        <p:spPr bwMode="auto">
          <a:xfrm>
            <a:off x="7990898" y="4381500"/>
            <a:ext cx="264103" cy="1270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defTabSz="761970" fontAlgn="base">
              <a:spcBef>
                <a:spcPct val="0"/>
              </a:spcBef>
              <a:spcAft>
                <a:spcPct val="0"/>
              </a:spcAft>
              <a:defRPr/>
            </a:pPr>
            <a:endParaRPr lang="en-US" sz="2000" kern="0" dirty="0">
              <a:solidFill>
                <a:srgbClr val="000000"/>
              </a:solidFill>
              <a:latin typeface="Arial"/>
            </a:endParaRPr>
          </a:p>
        </p:txBody>
      </p:sp>
      <p:sp>
        <p:nvSpPr>
          <p:cNvPr id="11" name="Text Box 16"/>
          <p:cNvSpPr txBox="1">
            <a:spLocks noChangeArrowheads="1"/>
          </p:cNvSpPr>
          <p:nvPr/>
        </p:nvSpPr>
        <p:spPr bwMode="auto">
          <a:xfrm>
            <a:off x="4545514" y="4635500"/>
            <a:ext cx="1312475" cy="34887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1667" dirty="0">
                <a:solidFill>
                  <a:srgbClr val="FFFFFF"/>
                </a:solidFill>
                <a:effectLst>
                  <a:glow rad="76200">
                    <a:srgbClr val="000000">
                      <a:alpha val="60000"/>
                    </a:srgbClr>
                  </a:glow>
                </a:effectLst>
                <a:cs typeface="Calibri" pitchFamily="34" charset="0"/>
              </a:rPr>
              <a:t>Kidron Valley</a:t>
            </a:r>
          </a:p>
        </p:txBody>
      </p:sp>
    </p:spTree>
    <p:extLst>
      <p:ext uri="{BB962C8B-B14F-4D97-AF65-F5344CB8AC3E}">
        <p14:creationId xmlns:p14="http://schemas.microsoft.com/office/powerpoint/2010/main" val="173431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ublic\_Bethany\matt26\Mount of Olives from south, tb0519077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8902"/>
            <a:ext cx="7620001" cy="509719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Mount of Olives (from the south)</a:t>
            </a:r>
          </a:p>
        </p:txBody>
      </p:sp>
      <p:sp>
        <p:nvSpPr>
          <p:cNvPr id="3" name="Text Placeholder 2"/>
          <p:cNvSpPr>
            <a:spLocks noGrp="1"/>
          </p:cNvSpPr>
          <p:nvPr>
            <p:ph type="body" sz="quarter" idx="12"/>
          </p:nvPr>
        </p:nvSpPr>
        <p:spPr/>
        <p:txBody>
          <a:bodyPr/>
          <a:lstStyle/>
          <a:p>
            <a:r>
              <a:rPr lang="en-US" dirty="0"/>
              <a:t>26:30</a:t>
            </a:r>
          </a:p>
        </p:txBody>
      </p:sp>
      <p:sp>
        <p:nvSpPr>
          <p:cNvPr id="4" name="Title 3"/>
          <p:cNvSpPr>
            <a:spLocks noGrp="1"/>
          </p:cNvSpPr>
          <p:nvPr>
            <p:ph type="title"/>
          </p:nvPr>
        </p:nvSpPr>
        <p:spPr/>
        <p:txBody>
          <a:bodyPr/>
          <a:lstStyle/>
          <a:p>
            <a:r>
              <a:rPr lang="en-US" dirty="0"/>
              <a:t>And when they had sung a hymn, they went out toward the Mount of Olives</a:t>
            </a:r>
          </a:p>
        </p:txBody>
      </p:sp>
    </p:spTree>
    <p:extLst>
      <p:ext uri="{BB962C8B-B14F-4D97-AF65-F5344CB8AC3E}">
        <p14:creationId xmlns:p14="http://schemas.microsoft.com/office/powerpoint/2010/main" val="374422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712470"/>
            <a:ext cx="7620000" cy="4290060"/>
          </a:xfrm>
          <a:prstGeom prst="rect">
            <a:avLst/>
          </a:prstGeom>
        </p:spPr>
      </p:pic>
      <p:sp>
        <p:nvSpPr>
          <p:cNvPr id="2" name="Text Placeholder 1"/>
          <p:cNvSpPr>
            <a:spLocks noGrp="1"/>
          </p:cNvSpPr>
          <p:nvPr>
            <p:ph type="body" sz="quarter" idx="10"/>
          </p:nvPr>
        </p:nvSpPr>
        <p:spPr/>
        <p:txBody>
          <a:bodyPr/>
          <a:lstStyle/>
          <a:p>
            <a:r>
              <a:rPr lang="en-US" dirty="0"/>
              <a:t>The Sea of Galilee and Arbel cliffs (aerial view from the west)</a:t>
            </a:r>
          </a:p>
        </p:txBody>
      </p:sp>
      <p:sp>
        <p:nvSpPr>
          <p:cNvPr id="3" name="Text Placeholder 2"/>
          <p:cNvSpPr>
            <a:spLocks noGrp="1"/>
          </p:cNvSpPr>
          <p:nvPr>
            <p:ph type="body" sz="quarter" idx="12"/>
          </p:nvPr>
        </p:nvSpPr>
        <p:spPr/>
        <p:txBody>
          <a:bodyPr/>
          <a:lstStyle/>
          <a:p>
            <a:r>
              <a:rPr lang="en-US" dirty="0"/>
              <a:t>26:32</a:t>
            </a:r>
          </a:p>
        </p:txBody>
      </p:sp>
      <p:sp>
        <p:nvSpPr>
          <p:cNvPr id="4" name="Title 3"/>
          <p:cNvSpPr>
            <a:spLocks noGrp="1"/>
          </p:cNvSpPr>
          <p:nvPr>
            <p:ph type="title"/>
          </p:nvPr>
        </p:nvSpPr>
        <p:spPr/>
        <p:txBody>
          <a:bodyPr/>
          <a:lstStyle/>
          <a:p>
            <a:r>
              <a:rPr lang="en-US" dirty="0"/>
              <a:t>But after I am raised up, I will go before you into Galilee</a:t>
            </a:r>
          </a:p>
        </p:txBody>
      </p:sp>
    </p:spTree>
    <p:extLst>
      <p:ext uri="{BB962C8B-B14F-4D97-AF65-F5344CB8AC3E}">
        <p14:creationId xmlns:p14="http://schemas.microsoft.com/office/powerpoint/2010/main" val="289098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01 Galilee and the North\Sea of Galilee-Scenes and Sunsets\Disciples talk on Sea of Galilee shoreline, tb0407062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23915"/>
            <a:ext cx="7620000" cy="506717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Reenactment of disciples talking on the shoreline of the Sea of Galilee</a:t>
            </a:r>
          </a:p>
        </p:txBody>
      </p:sp>
      <p:sp>
        <p:nvSpPr>
          <p:cNvPr id="3" name="Text Placeholder 2"/>
          <p:cNvSpPr>
            <a:spLocks noGrp="1"/>
          </p:cNvSpPr>
          <p:nvPr>
            <p:ph type="body" sz="quarter" idx="12"/>
          </p:nvPr>
        </p:nvSpPr>
        <p:spPr/>
        <p:txBody>
          <a:bodyPr/>
          <a:lstStyle/>
          <a:p>
            <a:r>
              <a:rPr lang="en-US" kern="0" dirty="0"/>
              <a:t>26:32</a:t>
            </a:r>
            <a:endParaRPr lang="en-US" dirty="0"/>
          </a:p>
        </p:txBody>
      </p:sp>
      <p:sp>
        <p:nvSpPr>
          <p:cNvPr id="4" name="Title 3"/>
          <p:cNvSpPr>
            <a:spLocks noGrp="1"/>
          </p:cNvSpPr>
          <p:nvPr>
            <p:ph type="title"/>
          </p:nvPr>
        </p:nvSpPr>
        <p:spPr/>
        <p:txBody>
          <a:bodyPr/>
          <a:lstStyle/>
          <a:p>
            <a:r>
              <a:rPr lang="en-US" dirty="0"/>
              <a:t>But after I am raised up, I will go before you into Galilee</a:t>
            </a:r>
          </a:p>
        </p:txBody>
      </p:sp>
    </p:spTree>
    <p:extLst>
      <p:ext uri="{BB962C8B-B14F-4D97-AF65-F5344CB8AC3E}">
        <p14:creationId xmlns:p14="http://schemas.microsoft.com/office/powerpoint/2010/main" val="31773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03 Jerusalem\Mount of Olives\Garden of Gethsemane olive trees, tb0519064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23709"/>
            <a:ext cx="7620618" cy="506758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Olive trees in the Garden of Gethsemane</a:t>
            </a:r>
          </a:p>
        </p:txBody>
      </p:sp>
      <p:sp>
        <p:nvSpPr>
          <p:cNvPr id="3" name="Text Placeholder 2"/>
          <p:cNvSpPr>
            <a:spLocks noGrp="1"/>
          </p:cNvSpPr>
          <p:nvPr>
            <p:ph type="body" sz="quarter" idx="12"/>
          </p:nvPr>
        </p:nvSpPr>
        <p:spPr/>
        <p:txBody>
          <a:bodyPr/>
          <a:lstStyle/>
          <a:p>
            <a:r>
              <a:rPr lang="en-US" kern="0" dirty="0"/>
              <a:t>26:36</a:t>
            </a:r>
            <a:endParaRPr lang="en-US" dirty="0"/>
          </a:p>
        </p:txBody>
      </p:sp>
      <p:sp>
        <p:nvSpPr>
          <p:cNvPr id="4" name="Title 3"/>
          <p:cNvSpPr>
            <a:spLocks noGrp="1"/>
          </p:cNvSpPr>
          <p:nvPr>
            <p:ph type="title"/>
          </p:nvPr>
        </p:nvSpPr>
        <p:spPr/>
        <p:txBody>
          <a:bodyPr/>
          <a:lstStyle/>
          <a:p>
            <a:r>
              <a:rPr lang="en-US" dirty="0"/>
              <a:t>Then Jesus came with them to a place called Gethsemane</a:t>
            </a:r>
          </a:p>
        </p:txBody>
      </p:sp>
    </p:spTree>
    <p:extLst>
      <p:ext uri="{BB962C8B-B14F-4D97-AF65-F5344CB8AC3E}">
        <p14:creationId xmlns:p14="http://schemas.microsoft.com/office/powerpoint/2010/main" val="66308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03 Jerusalem\Mount of Olives\Garden of Gethsemane olive trees, tb0519064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23709"/>
            <a:ext cx="7620618" cy="506758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Olive trees in the Garden of Gethsemane</a:t>
            </a:r>
          </a:p>
        </p:txBody>
      </p:sp>
      <p:sp>
        <p:nvSpPr>
          <p:cNvPr id="3" name="Text Placeholder 2"/>
          <p:cNvSpPr>
            <a:spLocks noGrp="1"/>
          </p:cNvSpPr>
          <p:nvPr>
            <p:ph type="body" sz="quarter" idx="12"/>
          </p:nvPr>
        </p:nvSpPr>
        <p:spPr/>
        <p:txBody>
          <a:bodyPr/>
          <a:lstStyle/>
          <a:p>
            <a:r>
              <a:rPr lang="en-US" kern="0" dirty="0"/>
              <a:t>26:36</a:t>
            </a:r>
            <a:endParaRPr lang="en-US" dirty="0"/>
          </a:p>
        </p:txBody>
      </p:sp>
      <p:sp>
        <p:nvSpPr>
          <p:cNvPr id="4" name="Title 3"/>
          <p:cNvSpPr>
            <a:spLocks noGrp="1"/>
          </p:cNvSpPr>
          <p:nvPr>
            <p:ph type="title"/>
          </p:nvPr>
        </p:nvSpPr>
        <p:spPr/>
        <p:txBody>
          <a:bodyPr/>
          <a:lstStyle/>
          <a:p>
            <a:r>
              <a:rPr lang="en-US" dirty="0"/>
              <a:t>Then Jesus came with them to a place called Gethsemane</a:t>
            </a:r>
          </a:p>
        </p:txBody>
      </p:sp>
    </p:spTree>
    <p:extLst>
      <p:ext uri="{BB962C8B-B14F-4D97-AF65-F5344CB8AC3E}">
        <p14:creationId xmlns:p14="http://schemas.microsoft.com/office/powerpoint/2010/main" val="406510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715001"/>
          </a:xfrm>
          <a:prstGeom prst="rect">
            <a:avLst/>
          </a:prstGeom>
        </p:spPr>
      </p:pic>
      <p:sp>
        <p:nvSpPr>
          <p:cNvPr id="2" name="Title 1"/>
          <p:cNvSpPr>
            <a:spLocks noGrp="1"/>
          </p:cNvSpPr>
          <p:nvPr>
            <p:ph type="title"/>
          </p:nvPr>
        </p:nvSpPr>
        <p:spPr>
          <a:xfrm>
            <a:off x="628650" y="-529"/>
            <a:ext cx="7917473" cy="1104636"/>
          </a:xfrm>
        </p:spPr>
        <p:txBody>
          <a:bodyPr>
            <a:normAutofit/>
          </a:bodyPr>
          <a:lstStyle/>
          <a:p>
            <a:pPr algn="ctr"/>
            <a:r>
              <a:rPr lang="en-US" dirty="0">
                <a:solidFill>
                  <a:schemeClr val="accent4">
                    <a:lumMod val="20000"/>
                    <a:lumOff val="80000"/>
                  </a:schemeClr>
                </a:solidFill>
                <a:latin typeface="Noto Sans" panose="020B0502040504020204" pitchFamily="34" charset="0"/>
              </a:rPr>
              <a:t>Jesus in Times of Tumult</a:t>
            </a:r>
          </a:p>
        </p:txBody>
      </p:sp>
      <p:sp>
        <p:nvSpPr>
          <p:cNvPr id="3" name="Content Placeholder 2"/>
          <p:cNvSpPr>
            <a:spLocks noGrp="1"/>
          </p:cNvSpPr>
          <p:nvPr>
            <p:ph idx="1"/>
          </p:nvPr>
        </p:nvSpPr>
        <p:spPr>
          <a:xfrm>
            <a:off x="628650" y="1021547"/>
            <a:ext cx="7372350" cy="4776216"/>
          </a:xfrm>
        </p:spPr>
        <p:txBody>
          <a:bodyPr>
            <a:normAutofit fontScale="85000" lnSpcReduction="20000"/>
          </a:bodyPr>
          <a:lstStyle/>
          <a:p>
            <a:pPr lvl="0"/>
            <a:r>
              <a:rPr lang="en-US" dirty="0">
                <a:solidFill>
                  <a:schemeClr val="bg1"/>
                </a:solidFill>
              </a:rPr>
              <a:t>Went to a place of peace and comfort (Gethsemane)</a:t>
            </a:r>
            <a:endParaRPr lang="en-US" sz="4400" dirty="0">
              <a:solidFill>
                <a:schemeClr val="bg1"/>
              </a:solidFill>
            </a:endParaRPr>
          </a:p>
          <a:p>
            <a:pPr lvl="0"/>
            <a:r>
              <a:rPr lang="en-US" dirty="0">
                <a:solidFill>
                  <a:schemeClr val="bg1"/>
                </a:solidFill>
              </a:rPr>
              <a:t>Prayed</a:t>
            </a:r>
            <a:endParaRPr lang="en-US" sz="4400" dirty="0">
              <a:solidFill>
                <a:schemeClr val="bg1"/>
              </a:solidFill>
            </a:endParaRPr>
          </a:p>
          <a:p>
            <a:pPr lvl="1"/>
            <a:r>
              <a:rPr lang="en-US" dirty="0">
                <a:solidFill>
                  <a:schemeClr val="bg1"/>
                </a:solidFill>
              </a:rPr>
              <a:t>Multiple times</a:t>
            </a:r>
            <a:endParaRPr lang="en-US" sz="4000" dirty="0">
              <a:solidFill>
                <a:schemeClr val="bg1"/>
              </a:solidFill>
            </a:endParaRPr>
          </a:p>
          <a:p>
            <a:pPr lvl="1"/>
            <a:r>
              <a:rPr lang="en-US" dirty="0">
                <a:solidFill>
                  <a:schemeClr val="bg1"/>
                </a:solidFill>
              </a:rPr>
              <a:t>For a specific thing</a:t>
            </a:r>
            <a:endParaRPr lang="en-US" sz="4000" dirty="0">
              <a:solidFill>
                <a:schemeClr val="bg1"/>
              </a:solidFill>
            </a:endParaRPr>
          </a:p>
          <a:p>
            <a:pPr lvl="1"/>
            <a:r>
              <a:rPr lang="en-US" dirty="0">
                <a:solidFill>
                  <a:schemeClr val="bg1"/>
                </a:solidFill>
              </a:rPr>
              <a:t>For God’s will</a:t>
            </a:r>
            <a:endParaRPr lang="en-US" sz="4000" dirty="0">
              <a:solidFill>
                <a:schemeClr val="bg1"/>
              </a:solidFill>
            </a:endParaRPr>
          </a:p>
          <a:p>
            <a:pPr lvl="0"/>
            <a:r>
              <a:rPr lang="en-US" dirty="0">
                <a:solidFill>
                  <a:schemeClr val="bg1"/>
                </a:solidFill>
              </a:rPr>
              <a:t>Surrounded himself with friends (Peter, James, John)</a:t>
            </a:r>
            <a:endParaRPr lang="en-US" sz="4400" dirty="0">
              <a:solidFill>
                <a:schemeClr val="bg1"/>
              </a:solidFill>
            </a:endParaRPr>
          </a:p>
          <a:p>
            <a:pPr lvl="0"/>
            <a:r>
              <a:rPr lang="en-US" dirty="0">
                <a:solidFill>
                  <a:schemeClr val="bg1"/>
                </a:solidFill>
              </a:rPr>
              <a:t>Shared what he was going through</a:t>
            </a:r>
            <a:endParaRPr lang="en-US" sz="4400" dirty="0">
              <a:solidFill>
                <a:schemeClr val="bg1"/>
              </a:solidFill>
            </a:endParaRPr>
          </a:p>
          <a:p>
            <a:pPr lvl="0"/>
            <a:r>
              <a:rPr lang="en-US" dirty="0">
                <a:solidFill>
                  <a:schemeClr val="bg1"/>
                </a:solidFill>
              </a:rPr>
              <a:t>Remained himself (questioned and taught the disciples instead of being angry, v 40-41)</a:t>
            </a:r>
            <a:r>
              <a:rPr lang="en-US" sz="2400" dirty="0">
                <a:solidFill>
                  <a:schemeClr val="bg1"/>
                </a:solidFill>
              </a:rPr>
              <a:t> </a:t>
            </a:r>
            <a:endParaRPr lang="en-US" sz="4400" dirty="0">
              <a:solidFill>
                <a:schemeClr val="bg1"/>
              </a:solidFill>
            </a:endParaRPr>
          </a:p>
          <a:p>
            <a:pPr lvl="0"/>
            <a:r>
              <a:rPr lang="en-US" dirty="0">
                <a:solidFill>
                  <a:schemeClr val="bg1"/>
                </a:solidFill>
              </a:rPr>
              <a:t>Denounces violence</a:t>
            </a:r>
            <a:endParaRPr lang="en-US" sz="4400" dirty="0">
              <a:solidFill>
                <a:schemeClr val="bg1"/>
              </a:solidFill>
            </a:endParaRPr>
          </a:p>
          <a:p>
            <a:pPr lvl="0"/>
            <a:r>
              <a:rPr lang="en-US" dirty="0">
                <a:solidFill>
                  <a:schemeClr val="bg1"/>
                </a:solidFill>
              </a:rPr>
              <a:t>Spoke directly, but controlled (v 55)</a:t>
            </a:r>
            <a:endParaRPr lang="en-US" sz="4400" dirty="0">
              <a:solidFill>
                <a:schemeClr val="bg1"/>
              </a:solidFill>
            </a:endParaRPr>
          </a:p>
        </p:txBody>
      </p:sp>
    </p:spTree>
    <p:extLst>
      <p:ext uri="{BB962C8B-B14F-4D97-AF65-F5344CB8AC3E}">
        <p14:creationId xmlns:p14="http://schemas.microsoft.com/office/powerpoint/2010/main" val="21967236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1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715001"/>
          </a:xfrm>
          <a:prstGeom prst="rect">
            <a:avLst/>
          </a:prstGeom>
        </p:spPr>
      </p:pic>
      <p:sp>
        <p:nvSpPr>
          <p:cNvPr id="9" name="Title 1">
            <a:extLst>
              <a:ext uri="{FF2B5EF4-FFF2-40B4-BE49-F238E27FC236}">
                <a16:creationId xmlns:a16="http://schemas.microsoft.com/office/drawing/2014/main" id="{1332CC4D-FA0F-46A6-ADFB-9F8D46A9BFA6}"/>
              </a:ext>
            </a:extLst>
          </p:cNvPr>
          <p:cNvSpPr>
            <a:spLocks noGrp="1"/>
          </p:cNvSpPr>
          <p:nvPr>
            <p:ph type="title"/>
          </p:nvPr>
        </p:nvSpPr>
        <p:spPr>
          <a:xfrm>
            <a:off x="1780443" y="-529"/>
            <a:ext cx="1798027" cy="1104636"/>
          </a:xfrm>
        </p:spPr>
        <p:txBody>
          <a:bodyPr>
            <a:normAutofit/>
          </a:bodyPr>
          <a:lstStyle/>
          <a:p>
            <a:pPr algn="ctr"/>
            <a:r>
              <a:rPr lang="en-US" dirty="0">
                <a:solidFill>
                  <a:schemeClr val="accent4">
                    <a:lumMod val="20000"/>
                    <a:lumOff val="80000"/>
                  </a:schemeClr>
                </a:solidFill>
                <a:latin typeface="Noto Sans" panose="020B0502040504020204" pitchFamily="34" charset="0"/>
              </a:rPr>
              <a:t>Peter</a:t>
            </a:r>
          </a:p>
        </p:txBody>
      </p:sp>
      <p:sp>
        <p:nvSpPr>
          <p:cNvPr id="10" name="Content Placeholder 2">
            <a:extLst>
              <a:ext uri="{FF2B5EF4-FFF2-40B4-BE49-F238E27FC236}">
                <a16:creationId xmlns:a16="http://schemas.microsoft.com/office/drawing/2014/main" id="{7A95F5B1-6CB2-46E7-8CD4-7FBE43B77B11}"/>
              </a:ext>
            </a:extLst>
          </p:cNvPr>
          <p:cNvSpPr>
            <a:spLocks noGrp="1"/>
          </p:cNvSpPr>
          <p:nvPr>
            <p:ph idx="1"/>
          </p:nvPr>
        </p:nvSpPr>
        <p:spPr>
          <a:xfrm>
            <a:off x="628650" y="1109472"/>
            <a:ext cx="4101612" cy="4776216"/>
          </a:xfrm>
        </p:spPr>
        <p:txBody>
          <a:bodyPr>
            <a:normAutofit/>
          </a:bodyPr>
          <a:lstStyle/>
          <a:p>
            <a:pPr marL="0" indent="0">
              <a:buNone/>
            </a:pPr>
            <a:r>
              <a:rPr lang="en-US" dirty="0">
                <a:solidFill>
                  <a:schemeClr val="bg1"/>
                </a:solidFill>
              </a:rPr>
              <a:t>Remembered Past Teaching</a:t>
            </a:r>
          </a:p>
          <a:p>
            <a:pPr marL="0" indent="0">
              <a:buNone/>
            </a:pPr>
            <a:r>
              <a:rPr lang="en-US" sz="2100" dirty="0">
                <a:solidFill>
                  <a:schemeClr val="bg1"/>
                </a:solidFill>
              </a:rPr>
              <a:t>“Peter remembered the saying of Jesus…”</a:t>
            </a:r>
          </a:p>
          <a:p>
            <a:pPr marL="0" indent="0">
              <a:buNone/>
            </a:pPr>
            <a:r>
              <a:rPr lang="en-US" sz="2100" dirty="0">
                <a:solidFill>
                  <a:schemeClr val="bg1"/>
                </a:solidFill>
              </a:rPr>
              <a:t>				26:75</a:t>
            </a:r>
          </a:p>
          <a:p>
            <a:pPr marL="0" indent="0">
              <a:buNone/>
            </a:pPr>
            <a:endParaRPr lang="en-US" sz="2100" dirty="0">
              <a:solidFill>
                <a:schemeClr val="bg1"/>
              </a:solidFill>
            </a:endParaRPr>
          </a:p>
          <a:p>
            <a:pPr marL="0" indent="0">
              <a:buNone/>
            </a:pPr>
            <a:endParaRPr lang="en-US" sz="2100" dirty="0">
              <a:solidFill>
                <a:schemeClr val="bg1"/>
              </a:solidFill>
            </a:endParaRPr>
          </a:p>
          <a:p>
            <a:pPr marL="0" indent="0">
              <a:buNone/>
            </a:pPr>
            <a:r>
              <a:rPr lang="en-US" dirty="0">
                <a:solidFill>
                  <a:schemeClr val="bg1"/>
                </a:solidFill>
              </a:rPr>
              <a:t>Mourned</a:t>
            </a:r>
          </a:p>
          <a:p>
            <a:pPr marL="0" indent="0">
              <a:buNone/>
            </a:pPr>
            <a:r>
              <a:rPr lang="en-US" sz="2100" dirty="0">
                <a:solidFill>
                  <a:schemeClr val="bg1"/>
                </a:solidFill>
              </a:rPr>
              <a:t>“And he went out and wept bitterly.”</a:t>
            </a:r>
          </a:p>
          <a:p>
            <a:pPr marL="0" indent="0">
              <a:buNone/>
            </a:pPr>
            <a:r>
              <a:rPr lang="en-US" sz="2100" dirty="0">
                <a:solidFill>
                  <a:schemeClr val="bg1"/>
                </a:solidFill>
              </a:rPr>
              <a:t>				26:75</a:t>
            </a:r>
          </a:p>
        </p:txBody>
      </p:sp>
      <p:sp>
        <p:nvSpPr>
          <p:cNvPr id="11" name="Title 1">
            <a:extLst>
              <a:ext uri="{FF2B5EF4-FFF2-40B4-BE49-F238E27FC236}">
                <a16:creationId xmlns:a16="http://schemas.microsoft.com/office/drawing/2014/main" id="{138C42E5-DFC8-4AB6-A51B-A62FA74B90DA}"/>
              </a:ext>
            </a:extLst>
          </p:cNvPr>
          <p:cNvSpPr txBox="1">
            <a:spLocks/>
          </p:cNvSpPr>
          <p:nvPr/>
        </p:nvSpPr>
        <p:spPr>
          <a:xfrm>
            <a:off x="6034455" y="-529"/>
            <a:ext cx="1798027" cy="11046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b="1" i="0" kern="1200">
                <a:solidFill>
                  <a:schemeClr val="accent2">
                    <a:lumMod val="50000"/>
                  </a:schemeClr>
                </a:solidFill>
                <a:latin typeface="Calibri" charset="0"/>
                <a:ea typeface="Calibri" charset="0"/>
                <a:cs typeface="Calibri" charset="0"/>
              </a:defRPr>
            </a:lvl1pPr>
          </a:lstStyle>
          <a:p>
            <a:pPr algn="ctr"/>
            <a:r>
              <a:rPr lang="en-US" dirty="0">
                <a:solidFill>
                  <a:schemeClr val="accent4">
                    <a:lumMod val="20000"/>
                    <a:lumOff val="80000"/>
                  </a:schemeClr>
                </a:solidFill>
                <a:latin typeface="Noto Sans" panose="020B0502040504020204" pitchFamily="34" charset="0"/>
              </a:rPr>
              <a:t>Judas</a:t>
            </a:r>
          </a:p>
        </p:txBody>
      </p:sp>
      <p:sp>
        <p:nvSpPr>
          <p:cNvPr id="12" name="Content Placeholder 2">
            <a:extLst>
              <a:ext uri="{FF2B5EF4-FFF2-40B4-BE49-F238E27FC236}">
                <a16:creationId xmlns:a16="http://schemas.microsoft.com/office/drawing/2014/main" id="{20D44612-5753-4103-A582-C9D6FE1AC148}"/>
              </a:ext>
            </a:extLst>
          </p:cNvPr>
          <p:cNvSpPr txBox="1">
            <a:spLocks/>
          </p:cNvSpPr>
          <p:nvPr/>
        </p:nvSpPr>
        <p:spPr>
          <a:xfrm>
            <a:off x="4882662" y="1109472"/>
            <a:ext cx="4101612" cy="477621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rPr>
              <a:t>Looks to Absolve Himself</a:t>
            </a:r>
          </a:p>
          <a:p>
            <a:pPr marL="0" indent="0">
              <a:buFont typeface="Arial" panose="020B0604020202020204" pitchFamily="34" charset="0"/>
              <a:buNone/>
            </a:pPr>
            <a:r>
              <a:rPr lang="en-US" sz="2100" dirty="0">
                <a:solidFill>
                  <a:schemeClr val="bg1"/>
                </a:solidFill>
              </a:rPr>
              <a:t>“…brought back the thirty pieces of silver…”</a:t>
            </a:r>
          </a:p>
          <a:p>
            <a:pPr marL="0" indent="0">
              <a:buFont typeface="Arial" panose="020B0604020202020204" pitchFamily="34" charset="0"/>
              <a:buNone/>
            </a:pPr>
            <a:r>
              <a:rPr lang="en-US" sz="2100" dirty="0">
                <a:solidFill>
                  <a:schemeClr val="bg1"/>
                </a:solidFill>
              </a:rPr>
              <a:t>				27:3</a:t>
            </a:r>
          </a:p>
          <a:p>
            <a:pPr marL="0" indent="0">
              <a:buFont typeface="Arial" panose="020B0604020202020204" pitchFamily="34" charset="0"/>
              <a:buNone/>
            </a:pPr>
            <a:endParaRPr lang="en-US" sz="2100" dirty="0">
              <a:solidFill>
                <a:schemeClr val="bg1"/>
              </a:solidFill>
            </a:endParaRPr>
          </a:p>
          <a:p>
            <a:pPr marL="0" indent="0">
              <a:buFont typeface="Arial" panose="020B0604020202020204" pitchFamily="34" charset="0"/>
              <a:buNone/>
            </a:pPr>
            <a:endParaRPr lang="en-US" sz="2100" dirty="0">
              <a:solidFill>
                <a:schemeClr val="bg1"/>
              </a:solidFill>
            </a:endParaRPr>
          </a:p>
          <a:p>
            <a:pPr marL="0" indent="0">
              <a:buFont typeface="Arial" panose="020B0604020202020204" pitchFamily="34" charset="0"/>
              <a:buNone/>
            </a:pPr>
            <a:r>
              <a:rPr lang="en-US" dirty="0">
                <a:solidFill>
                  <a:schemeClr val="bg1"/>
                </a:solidFill>
              </a:rPr>
              <a:t>Kills Himself</a:t>
            </a:r>
          </a:p>
          <a:p>
            <a:pPr marL="0" indent="0">
              <a:buFont typeface="Arial" panose="020B0604020202020204" pitchFamily="34" charset="0"/>
              <a:buNone/>
            </a:pPr>
            <a:r>
              <a:rPr lang="en-US" sz="2100" dirty="0">
                <a:solidFill>
                  <a:schemeClr val="bg1"/>
                </a:solidFill>
              </a:rPr>
              <a:t>“…he went and hanged himself.”</a:t>
            </a:r>
          </a:p>
          <a:p>
            <a:pPr marL="0" indent="0">
              <a:buFont typeface="Arial" panose="020B0604020202020204" pitchFamily="34" charset="0"/>
              <a:buNone/>
            </a:pPr>
            <a:r>
              <a:rPr lang="en-US" sz="2100" dirty="0">
                <a:solidFill>
                  <a:schemeClr val="bg1"/>
                </a:solidFill>
              </a:rPr>
              <a:t>				27:5</a:t>
            </a:r>
          </a:p>
        </p:txBody>
      </p:sp>
    </p:spTree>
    <p:extLst>
      <p:ext uri="{BB962C8B-B14F-4D97-AF65-F5344CB8AC3E}">
        <p14:creationId xmlns:p14="http://schemas.microsoft.com/office/powerpoint/2010/main" val="428838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715001"/>
          </a:xfrm>
          <a:prstGeom prst="rect">
            <a:avLst/>
          </a:prstGeom>
        </p:spPr>
      </p:pic>
      <p:sp>
        <p:nvSpPr>
          <p:cNvPr id="2" name="Title 1"/>
          <p:cNvSpPr>
            <a:spLocks noGrp="1"/>
          </p:cNvSpPr>
          <p:nvPr>
            <p:ph type="title"/>
          </p:nvPr>
        </p:nvSpPr>
        <p:spPr>
          <a:xfrm>
            <a:off x="628650" y="-529"/>
            <a:ext cx="7886700" cy="1104636"/>
          </a:xfrm>
        </p:spPr>
        <p:txBody>
          <a:bodyPr>
            <a:normAutofit/>
          </a:bodyPr>
          <a:lstStyle/>
          <a:p>
            <a:r>
              <a:rPr lang="en-US" dirty="0">
                <a:solidFill>
                  <a:schemeClr val="accent4">
                    <a:lumMod val="20000"/>
                    <a:lumOff val="80000"/>
                  </a:schemeClr>
                </a:solidFill>
                <a:latin typeface="Noto Sans" panose="020B0502040504020204" pitchFamily="34" charset="0"/>
              </a:rPr>
              <a:t>Outline | Chapters 26-27</a:t>
            </a:r>
          </a:p>
        </p:txBody>
      </p:sp>
      <p:sp>
        <p:nvSpPr>
          <p:cNvPr id="3" name="Content Placeholder 2"/>
          <p:cNvSpPr>
            <a:spLocks noGrp="1"/>
          </p:cNvSpPr>
          <p:nvPr>
            <p:ph idx="1"/>
          </p:nvPr>
        </p:nvSpPr>
        <p:spPr>
          <a:xfrm>
            <a:off x="628650" y="1109472"/>
            <a:ext cx="4406646" cy="4776216"/>
          </a:xfrm>
        </p:spPr>
        <p:txBody>
          <a:bodyPr>
            <a:normAutofit fontScale="85000" lnSpcReduction="20000"/>
          </a:bodyPr>
          <a:lstStyle/>
          <a:p>
            <a:pPr marL="0" indent="0">
              <a:buNone/>
            </a:pPr>
            <a:r>
              <a:rPr lang="en-US" dirty="0">
                <a:solidFill>
                  <a:schemeClr val="bg1"/>
                </a:solidFill>
              </a:rPr>
              <a:t>Final Events Before Arrest</a:t>
            </a:r>
          </a:p>
          <a:p>
            <a:pPr lvl="1"/>
            <a:r>
              <a:rPr lang="en-US" sz="2100" dirty="0">
                <a:solidFill>
                  <a:schemeClr val="bg1"/>
                </a:solidFill>
              </a:rPr>
              <a:t>Plot to kill Jesus</a:t>
            </a:r>
          </a:p>
          <a:p>
            <a:pPr lvl="1"/>
            <a:r>
              <a:rPr lang="en-US" sz="2100" dirty="0">
                <a:solidFill>
                  <a:schemeClr val="bg1"/>
                </a:solidFill>
              </a:rPr>
              <a:t>Jesus anointed at Bethany</a:t>
            </a:r>
          </a:p>
          <a:p>
            <a:pPr lvl="1"/>
            <a:r>
              <a:rPr lang="en-US" sz="2100" dirty="0">
                <a:solidFill>
                  <a:schemeClr val="bg1"/>
                </a:solidFill>
              </a:rPr>
              <a:t>Judas betrays Jesus</a:t>
            </a:r>
          </a:p>
          <a:p>
            <a:pPr lvl="1"/>
            <a:r>
              <a:rPr lang="en-US" sz="2100" dirty="0">
                <a:solidFill>
                  <a:schemeClr val="bg1"/>
                </a:solidFill>
              </a:rPr>
              <a:t>Passover meal with the disciples</a:t>
            </a:r>
          </a:p>
          <a:p>
            <a:pPr lvl="1"/>
            <a:r>
              <a:rPr lang="en-US" sz="2100" dirty="0">
                <a:solidFill>
                  <a:schemeClr val="bg1"/>
                </a:solidFill>
              </a:rPr>
              <a:t>Institution of the Lord’s Supper</a:t>
            </a:r>
          </a:p>
          <a:p>
            <a:pPr lvl="1"/>
            <a:r>
              <a:rPr lang="en-US" sz="2100" dirty="0">
                <a:solidFill>
                  <a:schemeClr val="bg1"/>
                </a:solidFill>
              </a:rPr>
              <a:t>Jesus foretells Peter’s denial</a:t>
            </a:r>
          </a:p>
          <a:p>
            <a:pPr lvl="1"/>
            <a:r>
              <a:rPr lang="en-US" sz="2100" dirty="0">
                <a:solidFill>
                  <a:schemeClr val="bg1"/>
                </a:solidFill>
              </a:rPr>
              <a:t>Jesus prays in Gethsemane</a:t>
            </a:r>
          </a:p>
          <a:p>
            <a:pPr marL="342900" lvl="1" indent="0">
              <a:buNone/>
            </a:pPr>
            <a:endParaRPr lang="en-US" sz="1800" dirty="0">
              <a:solidFill>
                <a:schemeClr val="bg1"/>
              </a:solidFill>
            </a:endParaRPr>
          </a:p>
          <a:p>
            <a:pPr marL="0" indent="0">
              <a:buNone/>
            </a:pPr>
            <a:r>
              <a:rPr lang="en-US" dirty="0">
                <a:solidFill>
                  <a:schemeClr val="bg1"/>
                </a:solidFill>
              </a:rPr>
              <a:t>Arrest and Trial</a:t>
            </a:r>
          </a:p>
          <a:p>
            <a:pPr lvl="1"/>
            <a:r>
              <a:rPr lang="en-US" sz="2100" dirty="0">
                <a:solidFill>
                  <a:schemeClr val="bg1"/>
                </a:solidFill>
              </a:rPr>
              <a:t>Arrested in Gethsemane</a:t>
            </a:r>
          </a:p>
          <a:p>
            <a:pPr lvl="1"/>
            <a:r>
              <a:rPr lang="en-US" sz="2100" dirty="0">
                <a:solidFill>
                  <a:schemeClr val="bg1"/>
                </a:solidFill>
              </a:rPr>
              <a:t>Jesus before Caiaphas and the Council</a:t>
            </a:r>
          </a:p>
          <a:p>
            <a:pPr lvl="1"/>
            <a:r>
              <a:rPr lang="en-US" sz="2100" dirty="0">
                <a:solidFill>
                  <a:schemeClr val="bg1"/>
                </a:solidFill>
              </a:rPr>
              <a:t>Peter’s denial</a:t>
            </a:r>
          </a:p>
          <a:p>
            <a:pPr lvl="1"/>
            <a:r>
              <a:rPr lang="en-US" sz="2100" dirty="0">
                <a:solidFill>
                  <a:schemeClr val="bg1"/>
                </a:solidFill>
              </a:rPr>
              <a:t>Judas hangs himself</a:t>
            </a:r>
          </a:p>
          <a:p>
            <a:pPr lvl="1"/>
            <a:r>
              <a:rPr lang="en-US" sz="2100" dirty="0">
                <a:solidFill>
                  <a:schemeClr val="bg1"/>
                </a:solidFill>
              </a:rPr>
              <a:t>Jesus before Pilate</a:t>
            </a:r>
          </a:p>
          <a:p>
            <a:pPr lvl="1"/>
            <a:r>
              <a:rPr lang="en-US" sz="2100" dirty="0">
                <a:solidFill>
                  <a:schemeClr val="bg1"/>
                </a:solidFill>
              </a:rPr>
              <a:t>Crowd chooses Barabbas</a:t>
            </a:r>
          </a:p>
          <a:p>
            <a:pPr lvl="1"/>
            <a:r>
              <a:rPr lang="en-US" sz="2100" dirty="0">
                <a:solidFill>
                  <a:schemeClr val="bg1"/>
                </a:solidFill>
              </a:rPr>
              <a:t>Jesus delivered to be crucified</a:t>
            </a:r>
          </a:p>
        </p:txBody>
      </p:sp>
      <p:sp>
        <p:nvSpPr>
          <p:cNvPr id="5" name="Content Placeholder 2">
            <a:extLst>
              <a:ext uri="{FF2B5EF4-FFF2-40B4-BE49-F238E27FC236}">
                <a16:creationId xmlns:a16="http://schemas.microsoft.com/office/drawing/2014/main" id="{3A6B459F-F4EF-4B9C-B97C-827568741AB2}"/>
              </a:ext>
            </a:extLst>
          </p:cNvPr>
          <p:cNvSpPr txBox="1">
            <a:spLocks/>
          </p:cNvSpPr>
          <p:nvPr/>
        </p:nvSpPr>
        <p:spPr>
          <a:xfrm>
            <a:off x="5191125" y="1109472"/>
            <a:ext cx="3833622" cy="477621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700" dirty="0">
                <a:solidFill>
                  <a:schemeClr val="bg1"/>
                </a:solidFill>
              </a:rPr>
              <a:t>The Crucifixion</a:t>
            </a:r>
          </a:p>
          <a:p>
            <a:pPr lvl="1"/>
            <a:r>
              <a:rPr lang="en-US" sz="1800" dirty="0">
                <a:solidFill>
                  <a:schemeClr val="bg1"/>
                </a:solidFill>
              </a:rPr>
              <a:t>Jesus is mocked</a:t>
            </a:r>
          </a:p>
          <a:p>
            <a:pPr lvl="1"/>
            <a:r>
              <a:rPr lang="en-US" sz="1800" dirty="0">
                <a:solidFill>
                  <a:schemeClr val="bg1"/>
                </a:solidFill>
              </a:rPr>
              <a:t>The crucifixion</a:t>
            </a:r>
          </a:p>
          <a:p>
            <a:pPr lvl="1"/>
            <a:r>
              <a:rPr lang="en-US" sz="1800" dirty="0">
                <a:solidFill>
                  <a:schemeClr val="bg1"/>
                </a:solidFill>
              </a:rPr>
              <a:t>The death of Jesus</a:t>
            </a:r>
          </a:p>
          <a:p>
            <a:pPr lvl="1"/>
            <a:r>
              <a:rPr lang="en-US" sz="1800" dirty="0">
                <a:solidFill>
                  <a:schemeClr val="bg1"/>
                </a:solidFill>
              </a:rPr>
              <a:t>Jesus is buried</a:t>
            </a:r>
          </a:p>
          <a:p>
            <a:pPr lvl="1"/>
            <a:r>
              <a:rPr lang="en-US" sz="1800" dirty="0">
                <a:solidFill>
                  <a:schemeClr val="bg1"/>
                </a:solidFill>
              </a:rPr>
              <a:t>Guards at the tomb</a:t>
            </a:r>
          </a:p>
        </p:txBody>
      </p:sp>
    </p:spTree>
    <p:extLst>
      <p:ext uri="{BB962C8B-B14F-4D97-AF65-F5344CB8AC3E}">
        <p14:creationId xmlns:p14="http://schemas.microsoft.com/office/powerpoint/2010/main" val="40533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715001"/>
          </a:xfrm>
          <a:prstGeom prst="rect">
            <a:avLst/>
          </a:prstGeom>
        </p:spPr>
      </p:pic>
      <p:sp>
        <p:nvSpPr>
          <p:cNvPr id="2" name="TextBox 1">
            <a:extLst>
              <a:ext uri="{FF2B5EF4-FFF2-40B4-BE49-F238E27FC236}">
                <a16:creationId xmlns:a16="http://schemas.microsoft.com/office/drawing/2014/main" id="{C674168E-6DF1-4650-83F7-7F4CDCA4CF5F}"/>
              </a:ext>
            </a:extLst>
          </p:cNvPr>
          <p:cNvSpPr txBox="1"/>
          <p:nvPr/>
        </p:nvSpPr>
        <p:spPr>
          <a:xfrm>
            <a:off x="940539" y="579581"/>
            <a:ext cx="7262921" cy="4832092"/>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solidFill>
                  <a:schemeClr val="bg1"/>
                </a:solidFill>
              </a:rPr>
              <a:t>Remember what you’ve been taught, it will serve you well in times of failure</a:t>
            </a:r>
          </a:p>
          <a:p>
            <a:pPr lvl="0"/>
            <a:endParaRPr lang="en-US" sz="2800" dirty="0">
              <a:solidFill>
                <a:schemeClr val="bg1"/>
              </a:solidFill>
            </a:endParaRPr>
          </a:p>
          <a:p>
            <a:pPr marL="457200" lvl="0" indent="-457200">
              <a:buFont typeface="Arial" panose="020B0604020202020204" pitchFamily="34" charset="0"/>
              <a:buChar char="•"/>
            </a:pPr>
            <a:r>
              <a:rPr lang="en-US" sz="2800" dirty="0">
                <a:solidFill>
                  <a:schemeClr val="bg1"/>
                </a:solidFill>
              </a:rPr>
              <a:t>It is okay to mourn your failure for a period</a:t>
            </a:r>
          </a:p>
          <a:p>
            <a:pPr lvl="0"/>
            <a:endParaRPr lang="en-US" sz="2800" dirty="0">
              <a:solidFill>
                <a:schemeClr val="bg1"/>
              </a:solidFill>
            </a:endParaRPr>
          </a:p>
          <a:p>
            <a:pPr marL="457200" lvl="0" indent="-457200">
              <a:buFont typeface="Arial" panose="020B0604020202020204" pitchFamily="34" charset="0"/>
              <a:buChar char="•"/>
            </a:pPr>
            <a:r>
              <a:rPr lang="en-US" sz="2800" dirty="0">
                <a:solidFill>
                  <a:schemeClr val="bg1"/>
                </a:solidFill>
              </a:rPr>
              <a:t>Do not become selfish, look to rectify the </a:t>
            </a:r>
            <a:r>
              <a:rPr lang="en-US" sz="2800" i="1" dirty="0">
                <a:solidFill>
                  <a:schemeClr val="bg1"/>
                </a:solidFill>
              </a:rPr>
              <a:t>failure</a:t>
            </a:r>
            <a:r>
              <a:rPr lang="en-US" sz="2800" dirty="0">
                <a:solidFill>
                  <a:schemeClr val="bg1"/>
                </a:solidFill>
              </a:rPr>
              <a:t>, not </a:t>
            </a:r>
            <a:r>
              <a:rPr lang="en-US" sz="2800" i="1" dirty="0">
                <a:solidFill>
                  <a:schemeClr val="bg1"/>
                </a:solidFill>
              </a:rPr>
              <a:t>your</a:t>
            </a:r>
            <a:r>
              <a:rPr lang="en-US" sz="2800" dirty="0">
                <a:solidFill>
                  <a:schemeClr val="bg1"/>
                </a:solidFill>
              </a:rPr>
              <a:t> part of the failure</a:t>
            </a:r>
          </a:p>
          <a:p>
            <a:pPr lvl="0"/>
            <a:endParaRPr lang="en-US" sz="2800" dirty="0">
              <a:solidFill>
                <a:schemeClr val="bg1"/>
              </a:solidFill>
            </a:endParaRPr>
          </a:p>
          <a:p>
            <a:pPr marL="457200" lvl="0" indent="-457200">
              <a:buFont typeface="Arial" panose="020B0604020202020204" pitchFamily="34" charset="0"/>
              <a:buChar char="•"/>
            </a:pPr>
            <a:r>
              <a:rPr lang="en-US" sz="2800" dirty="0">
                <a:solidFill>
                  <a:schemeClr val="bg1"/>
                </a:solidFill>
              </a:rPr>
              <a:t>Death serves no one, think of how much good was done by Peter later</a:t>
            </a:r>
          </a:p>
          <a:p>
            <a:pPr marL="457200" indent="-457200">
              <a:buFont typeface="Arial" panose="020B0604020202020204" pitchFamily="34" charset="0"/>
              <a:buChar char="•"/>
            </a:pPr>
            <a:endParaRPr lang="en-US" sz="2800" dirty="0">
              <a:solidFill>
                <a:schemeClr val="bg1"/>
              </a:solidFill>
            </a:endParaRPr>
          </a:p>
        </p:txBody>
      </p:sp>
    </p:spTree>
    <p:extLst>
      <p:ext uri="{BB962C8B-B14F-4D97-AF65-F5344CB8AC3E}">
        <p14:creationId xmlns:p14="http://schemas.microsoft.com/office/powerpoint/2010/main" val="77297597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C4B894-89B3-471D-BE9D-A00F3C3C8159}"/>
              </a:ext>
            </a:extLst>
          </p:cNvPr>
          <p:cNvSpPr txBox="1"/>
          <p:nvPr/>
        </p:nvSpPr>
        <p:spPr>
          <a:xfrm>
            <a:off x="2119139" y="1586960"/>
            <a:ext cx="4905722" cy="2541080"/>
          </a:xfrm>
          <a:prstGeom prst="rect">
            <a:avLst/>
          </a:prstGeom>
          <a:noFill/>
        </p:spPr>
        <p:txBody>
          <a:bodyPr wrap="square" rtlCol="0">
            <a:spAutoFit/>
          </a:bodyPr>
          <a:lstStyle/>
          <a:p>
            <a:pPr lvl="0" algn="ctr">
              <a:lnSpc>
                <a:spcPct val="150000"/>
              </a:lnSpc>
            </a:pPr>
            <a:r>
              <a:rPr lang="en-US" sz="1800" dirty="0">
                <a:solidFill>
                  <a:schemeClr val="bg1">
                    <a:lumMod val="95000"/>
                  </a:schemeClr>
                </a:solidFill>
                <a:latin typeface="Noto Sans" panose="020B0502040504020204" pitchFamily="34" charset="0"/>
              </a:rPr>
              <a:t>But now we are released from the law, having died to that which held us captive, so that we serve in the new way of the Spirit and not in the old way of the written code.</a:t>
            </a:r>
          </a:p>
          <a:p>
            <a:pPr lvl="0" algn="ctr">
              <a:lnSpc>
                <a:spcPct val="150000"/>
              </a:lnSpc>
            </a:pPr>
            <a:endParaRPr lang="en-US" sz="1800" dirty="0">
              <a:solidFill>
                <a:schemeClr val="bg1">
                  <a:lumMod val="95000"/>
                </a:schemeClr>
              </a:solidFill>
              <a:latin typeface="Noto Sans" panose="020B0502040504020204" pitchFamily="34" charset="0"/>
            </a:endParaRPr>
          </a:p>
          <a:p>
            <a:pPr lvl="0" algn="r">
              <a:lnSpc>
                <a:spcPct val="150000"/>
              </a:lnSpc>
            </a:pPr>
            <a:r>
              <a:rPr lang="en-US" sz="1800" dirty="0">
                <a:solidFill>
                  <a:schemeClr val="bg1">
                    <a:lumMod val="95000"/>
                  </a:schemeClr>
                </a:solidFill>
                <a:latin typeface="Noto Sans" panose="020B0502040504020204" pitchFamily="34" charset="0"/>
              </a:rPr>
              <a:t>Rom 7:6 (ESV)</a:t>
            </a:r>
            <a:endParaRPr lang="en-US" sz="3600" dirty="0">
              <a:solidFill>
                <a:schemeClr val="bg1">
                  <a:lumMod val="95000"/>
                </a:schemeClr>
              </a:solidFill>
              <a:latin typeface="Noto Sans" panose="020B0502040504020204" pitchFamily="34" charset="0"/>
            </a:endParaRPr>
          </a:p>
        </p:txBody>
      </p:sp>
    </p:spTree>
    <p:extLst>
      <p:ext uri="{BB962C8B-B14F-4D97-AF65-F5344CB8AC3E}">
        <p14:creationId xmlns:p14="http://schemas.microsoft.com/office/powerpoint/2010/main" val="23173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ublic\_Bethany\matt27\Church of Holy Sepulcher, Calvary Greek Chapel of the Crucifixion Gologtha rock outcrop, adr13062348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0946" y="190500"/>
            <a:ext cx="3542109" cy="5334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Rock outcrop, possible Golgotha, in the Church of the Holy Sepulcher</a:t>
            </a:r>
          </a:p>
        </p:txBody>
      </p:sp>
      <p:sp>
        <p:nvSpPr>
          <p:cNvPr id="3" name="Text Placeholder 2"/>
          <p:cNvSpPr>
            <a:spLocks noGrp="1"/>
          </p:cNvSpPr>
          <p:nvPr>
            <p:ph type="body" sz="quarter" idx="12"/>
          </p:nvPr>
        </p:nvSpPr>
        <p:spPr/>
        <p:txBody>
          <a:bodyPr/>
          <a:lstStyle/>
          <a:p>
            <a:r>
              <a:rPr lang="en-US" kern="0" dirty="0"/>
              <a:t>27:33</a:t>
            </a:r>
            <a:endParaRPr lang="en-US" dirty="0"/>
          </a:p>
        </p:txBody>
      </p:sp>
      <p:sp>
        <p:nvSpPr>
          <p:cNvPr id="4" name="Title 3"/>
          <p:cNvSpPr>
            <a:spLocks noGrp="1"/>
          </p:cNvSpPr>
          <p:nvPr>
            <p:ph type="title"/>
          </p:nvPr>
        </p:nvSpPr>
        <p:spPr/>
        <p:txBody>
          <a:bodyPr/>
          <a:lstStyle/>
          <a:p>
            <a:r>
              <a:rPr lang="en-US" dirty="0"/>
              <a:t>And when they came to a place called Golgotha, that is to say, “Place of a Skull”</a:t>
            </a:r>
          </a:p>
        </p:txBody>
      </p:sp>
    </p:spTree>
    <p:extLst>
      <p:ext uri="{BB962C8B-B14F-4D97-AF65-F5344CB8AC3E}">
        <p14:creationId xmlns:p14="http://schemas.microsoft.com/office/powerpoint/2010/main" val="181934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photochrom-greene\Jerusalem\Jerusalem Jeremiah's Grotto, Gordon's Calvary, pcm027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0"/>
            <a:ext cx="7620618" cy="556972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Gordon’s Calvary, possible place of Jesus’s crucifixion</a:t>
            </a:r>
          </a:p>
        </p:txBody>
      </p:sp>
      <p:sp>
        <p:nvSpPr>
          <p:cNvPr id="3" name="Text Placeholder 2"/>
          <p:cNvSpPr>
            <a:spLocks noGrp="1"/>
          </p:cNvSpPr>
          <p:nvPr>
            <p:ph type="body" sz="quarter" idx="12"/>
          </p:nvPr>
        </p:nvSpPr>
        <p:spPr/>
        <p:txBody>
          <a:bodyPr/>
          <a:lstStyle/>
          <a:p>
            <a:r>
              <a:rPr lang="en-US" kern="0" dirty="0"/>
              <a:t>27:33</a:t>
            </a:r>
            <a:endParaRPr lang="en-US" dirty="0"/>
          </a:p>
        </p:txBody>
      </p:sp>
      <p:sp>
        <p:nvSpPr>
          <p:cNvPr id="4" name="Title 3"/>
          <p:cNvSpPr>
            <a:spLocks noGrp="1"/>
          </p:cNvSpPr>
          <p:nvPr>
            <p:ph type="title"/>
          </p:nvPr>
        </p:nvSpPr>
        <p:spPr/>
        <p:txBody>
          <a:bodyPr/>
          <a:lstStyle/>
          <a:p>
            <a:r>
              <a:rPr lang="en-US" dirty="0"/>
              <a:t>And when they came to a place called Golgotha, that is to say, “Place of a Skull”</a:t>
            </a:r>
          </a:p>
        </p:txBody>
      </p:sp>
    </p:spTree>
    <p:extLst>
      <p:ext uri="{BB962C8B-B14F-4D97-AF65-F5344CB8AC3E}">
        <p14:creationId xmlns:p14="http://schemas.microsoft.com/office/powerpoint/2010/main" val="230985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38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26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HVHL - the 1900s\02 Jerusalem\Mount of Olives\Bethany, traditional house of Simon the Leper, mat14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7188"/>
            <a:ext cx="7620000" cy="500062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Bethany and the traditional house of Simon the leper</a:t>
            </a:r>
          </a:p>
        </p:txBody>
      </p:sp>
      <p:sp>
        <p:nvSpPr>
          <p:cNvPr id="3" name="Text Placeholder 2"/>
          <p:cNvSpPr>
            <a:spLocks noGrp="1"/>
          </p:cNvSpPr>
          <p:nvPr>
            <p:ph type="body" sz="quarter" idx="12"/>
          </p:nvPr>
        </p:nvSpPr>
        <p:spPr/>
        <p:txBody>
          <a:bodyPr/>
          <a:lstStyle/>
          <a:p>
            <a:r>
              <a:rPr lang="en-US" kern="0" dirty="0"/>
              <a:t>26:6</a:t>
            </a:r>
            <a:endParaRPr lang="en-US" dirty="0"/>
          </a:p>
        </p:txBody>
      </p:sp>
      <p:sp>
        <p:nvSpPr>
          <p:cNvPr id="4" name="Title 3"/>
          <p:cNvSpPr>
            <a:spLocks noGrp="1"/>
          </p:cNvSpPr>
          <p:nvPr>
            <p:ph type="title"/>
          </p:nvPr>
        </p:nvSpPr>
        <p:spPr/>
        <p:txBody>
          <a:bodyPr/>
          <a:lstStyle/>
          <a:p>
            <a:r>
              <a:rPr lang="en-US" dirty="0"/>
              <a:t>Now when Jesus was in Bethany, in the house of Simon the leper . . .</a:t>
            </a:r>
          </a:p>
        </p:txBody>
      </p:sp>
    </p:spTree>
    <p:extLst>
      <p:ext uri="{BB962C8B-B14F-4D97-AF65-F5344CB8AC3E}">
        <p14:creationId xmlns:p14="http://schemas.microsoft.com/office/powerpoint/2010/main" val="75540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Bethany\Matson15k1\Mount of Olives\Bethany ruins of house of Simon the Leper, mat232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12209"/>
            <a:ext cx="7620000" cy="509058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0" y="5433060"/>
            <a:ext cx="8074152" cy="261546"/>
          </a:xfrm>
        </p:spPr>
        <p:txBody>
          <a:bodyPr vert="horz" lIns="76200" tIns="38100" rIns="76200" bIns="38100" rtlCol="0" anchor="t">
            <a:spAutoFit/>
          </a:bodyPr>
          <a:lstStyle/>
          <a:p>
            <a:r>
              <a:rPr lang="en-US" dirty="0"/>
              <a:t>Ruins of the traditional house of Simon the Leper at Bethany</a:t>
            </a:r>
          </a:p>
        </p:txBody>
      </p:sp>
      <p:sp>
        <p:nvSpPr>
          <p:cNvPr id="3" name="Text Placeholder 2"/>
          <p:cNvSpPr>
            <a:spLocks noGrp="1"/>
          </p:cNvSpPr>
          <p:nvPr>
            <p:ph type="body" sz="quarter" idx="12"/>
          </p:nvPr>
        </p:nvSpPr>
        <p:spPr/>
        <p:txBody>
          <a:bodyPr/>
          <a:lstStyle/>
          <a:p>
            <a:r>
              <a:rPr lang="en-US" dirty="0"/>
              <a:t>26:6</a:t>
            </a:r>
          </a:p>
        </p:txBody>
      </p:sp>
      <p:sp>
        <p:nvSpPr>
          <p:cNvPr id="4" name="Title 3"/>
          <p:cNvSpPr>
            <a:spLocks noGrp="1"/>
          </p:cNvSpPr>
          <p:nvPr>
            <p:ph type="title"/>
          </p:nvPr>
        </p:nvSpPr>
        <p:spPr/>
        <p:txBody>
          <a:bodyPr/>
          <a:lstStyle/>
          <a:p>
            <a:r>
              <a:rPr lang="en-US" dirty="0"/>
              <a:t>Now when Jesus was in Bethany, in the house of Simon the leper . . .</a:t>
            </a:r>
          </a:p>
        </p:txBody>
      </p:sp>
    </p:spTree>
    <p:extLst>
      <p:ext uri="{BB962C8B-B14F-4D97-AF65-F5344CB8AC3E}">
        <p14:creationId xmlns:p14="http://schemas.microsoft.com/office/powerpoint/2010/main" val="419657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LBLsr\Bethany aerial from north, ws0129173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1"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Bethany (aerial view from the north)</a:t>
            </a:r>
          </a:p>
        </p:txBody>
      </p:sp>
      <p:sp>
        <p:nvSpPr>
          <p:cNvPr id="3" name="Text Placeholder 2"/>
          <p:cNvSpPr>
            <a:spLocks noGrp="1"/>
          </p:cNvSpPr>
          <p:nvPr>
            <p:ph type="body" sz="quarter" idx="12"/>
          </p:nvPr>
        </p:nvSpPr>
        <p:spPr/>
        <p:txBody>
          <a:bodyPr/>
          <a:lstStyle/>
          <a:p>
            <a:r>
              <a:rPr lang="en-US" dirty="0"/>
              <a:t>26:6</a:t>
            </a:r>
          </a:p>
        </p:txBody>
      </p:sp>
      <p:sp>
        <p:nvSpPr>
          <p:cNvPr id="4" name="Title 3"/>
          <p:cNvSpPr>
            <a:spLocks noGrp="1"/>
          </p:cNvSpPr>
          <p:nvPr>
            <p:ph type="title"/>
          </p:nvPr>
        </p:nvSpPr>
        <p:spPr/>
        <p:txBody>
          <a:bodyPr/>
          <a:lstStyle/>
          <a:p>
            <a:r>
              <a:rPr lang="en-US" dirty="0"/>
              <a:t>Now when Jesus was in Bethany, in the house of Simon the leper . . .</a:t>
            </a:r>
          </a:p>
        </p:txBody>
      </p:sp>
      <p:sp>
        <p:nvSpPr>
          <p:cNvPr id="6" name="Text Box 16"/>
          <p:cNvSpPr txBox="1">
            <a:spLocks noChangeArrowheads="1"/>
          </p:cNvSpPr>
          <p:nvPr/>
        </p:nvSpPr>
        <p:spPr bwMode="auto">
          <a:xfrm>
            <a:off x="906872" y="2690787"/>
            <a:ext cx="1519648" cy="34887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1667" dirty="0">
                <a:solidFill>
                  <a:srgbClr val="FFFFFF"/>
                </a:solidFill>
                <a:effectLst>
                  <a:glow rad="76200">
                    <a:srgbClr val="000000">
                      <a:alpha val="60000"/>
                    </a:srgbClr>
                  </a:glow>
                </a:effectLst>
                <a:cs typeface="Calibri" pitchFamily="34" charset="0"/>
              </a:rPr>
              <a:t>Catholic church</a:t>
            </a:r>
          </a:p>
        </p:txBody>
      </p:sp>
      <p:sp>
        <p:nvSpPr>
          <p:cNvPr id="8" name="Text Box 11"/>
          <p:cNvSpPr txBox="1">
            <a:spLocks noChangeArrowheads="1"/>
          </p:cNvSpPr>
          <p:nvPr/>
        </p:nvSpPr>
        <p:spPr bwMode="auto">
          <a:xfrm>
            <a:off x="5594894" y="889000"/>
            <a:ext cx="1907895" cy="605422"/>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1667" dirty="0">
                <a:solidFill>
                  <a:srgbClr val="FFFFFF"/>
                </a:solidFill>
                <a:effectLst>
                  <a:glow rad="76200">
                    <a:srgbClr val="000000">
                      <a:alpha val="60000"/>
                    </a:srgbClr>
                  </a:glow>
                </a:effectLst>
                <a:cs typeface="Calibri" pitchFamily="34" charset="0"/>
              </a:rPr>
              <a:t>Traditional house of</a:t>
            </a:r>
            <a:br>
              <a:rPr lang="en-US" sz="1667" dirty="0">
                <a:solidFill>
                  <a:srgbClr val="FFFFFF"/>
                </a:solidFill>
                <a:effectLst>
                  <a:glow rad="76200">
                    <a:srgbClr val="000000">
                      <a:alpha val="60000"/>
                    </a:srgbClr>
                  </a:glow>
                </a:effectLst>
                <a:cs typeface="Calibri" pitchFamily="34" charset="0"/>
              </a:rPr>
            </a:br>
            <a:r>
              <a:rPr lang="en-US" sz="1667" dirty="0">
                <a:solidFill>
                  <a:srgbClr val="FFFFFF"/>
                </a:solidFill>
                <a:effectLst>
                  <a:glow rad="76200">
                    <a:srgbClr val="000000">
                      <a:alpha val="60000"/>
                    </a:srgbClr>
                  </a:glow>
                </a:effectLst>
                <a:cs typeface="Calibri" pitchFamily="34" charset="0"/>
              </a:rPr>
              <a:t>Simon the leper</a:t>
            </a:r>
          </a:p>
        </p:txBody>
      </p:sp>
      <p:sp>
        <p:nvSpPr>
          <p:cNvPr id="9" name="Line 5"/>
          <p:cNvSpPr>
            <a:spLocks noChangeShapeType="1"/>
          </p:cNvSpPr>
          <p:nvPr/>
        </p:nvSpPr>
        <p:spPr bwMode="auto">
          <a:xfrm flipH="1" flipV="1">
            <a:off x="5270500" y="3606257"/>
            <a:ext cx="254000" cy="521243"/>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defTabSz="761970" fontAlgn="base">
              <a:spcBef>
                <a:spcPct val="0"/>
              </a:spcBef>
              <a:spcAft>
                <a:spcPct val="0"/>
              </a:spcAft>
              <a:defRPr/>
            </a:pPr>
            <a:endParaRPr lang="en-US" sz="2000" kern="0" dirty="0">
              <a:solidFill>
                <a:srgbClr val="000000"/>
              </a:solidFill>
              <a:latin typeface="Arial"/>
            </a:endParaRPr>
          </a:p>
        </p:txBody>
      </p:sp>
      <p:sp>
        <p:nvSpPr>
          <p:cNvPr id="5" name="Oval 4"/>
          <p:cNvSpPr/>
          <p:nvPr/>
        </p:nvSpPr>
        <p:spPr>
          <a:xfrm>
            <a:off x="5905500" y="1478905"/>
            <a:ext cx="1206500" cy="85467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000" kern="0">
              <a:solidFill>
                <a:srgbClr val="000000"/>
              </a:solidFill>
              <a:latin typeface="Arial"/>
            </a:endParaRPr>
          </a:p>
        </p:txBody>
      </p:sp>
      <p:sp>
        <p:nvSpPr>
          <p:cNvPr id="11" name="Text Box 16"/>
          <p:cNvSpPr txBox="1">
            <a:spLocks noChangeArrowheads="1"/>
          </p:cNvSpPr>
          <p:nvPr/>
        </p:nvSpPr>
        <p:spPr bwMode="auto">
          <a:xfrm>
            <a:off x="6495360" y="2857500"/>
            <a:ext cx="1644104" cy="34887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1667" dirty="0">
                <a:solidFill>
                  <a:srgbClr val="FFFFFF"/>
                </a:solidFill>
                <a:effectLst>
                  <a:glow rad="76200">
                    <a:srgbClr val="000000">
                      <a:alpha val="60000"/>
                    </a:srgbClr>
                  </a:glow>
                </a:effectLst>
                <a:cs typeface="Calibri" pitchFamily="34" charset="0"/>
              </a:rPr>
              <a:t>Orthodox church</a:t>
            </a:r>
          </a:p>
        </p:txBody>
      </p:sp>
      <p:sp>
        <p:nvSpPr>
          <p:cNvPr id="12" name="Text Box 16"/>
          <p:cNvSpPr txBox="1">
            <a:spLocks noChangeArrowheads="1"/>
          </p:cNvSpPr>
          <p:nvPr/>
        </p:nvSpPr>
        <p:spPr bwMode="auto">
          <a:xfrm>
            <a:off x="4869753" y="4124712"/>
            <a:ext cx="1585627" cy="34887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1667" dirty="0">
                <a:solidFill>
                  <a:srgbClr val="FFFFFF"/>
                </a:solidFill>
                <a:effectLst>
                  <a:glow rad="76200">
                    <a:srgbClr val="000000">
                      <a:alpha val="60000"/>
                    </a:srgbClr>
                  </a:glow>
                </a:effectLst>
                <a:cs typeface="Calibri" pitchFamily="34" charset="0"/>
              </a:rPr>
              <a:t>Tomb of Lazarus</a:t>
            </a:r>
          </a:p>
        </p:txBody>
      </p:sp>
    </p:spTree>
    <p:extLst>
      <p:ext uri="{BB962C8B-B14F-4D97-AF65-F5344CB8AC3E}">
        <p14:creationId xmlns:p14="http://schemas.microsoft.com/office/powerpoint/2010/main" val="410501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715001"/>
          </a:xfrm>
          <a:prstGeom prst="rect">
            <a:avLst/>
          </a:prstGeom>
        </p:spPr>
      </p:pic>
      <p:sp>
        <p:nvSpPr>
          <p:cNvPr id="2" name="Title 1"/>
          <p:cNvSpPr>
            <a:spLocks noGrp="1"/>
          </p:cNvSpPr>
          <p:nvPr>
            <p:ph type="title"/>
          </p:nvPr>
        </p:nvSpPr>
        <p:spPr>
          <a:xfrm>
            <a:off x="1780443" y="-529"/>
            <a:ext cx="1798027" cy="1104636"/>
          </a:xfrm>
        </p:spPr>
        <p:txBody>
          <a:bodyPr>
            <a:normAutofit/>
          </a:bodyPr>
          <a:lstStyle/>
          <a:p>
            <a:pPr algn="ctr"/>
            <a:r>
              <a:rPr lang="en-US" dirty="0">
                <a:solidFill>
                  <a:schemeClr val="accent4">
                    <a:lumMod val="20000"/>
                    <a:lumOff val="80000"/>
                  </a:schemeClr>
                </a:solidFill>
                <a:latin typeface="Noto Sans" panose="020B0502040504020204" pitchFamily="34" charset="0"/>
              </a:rPr>
              <a:t>Mary</a:t>
            </a:r>
          </a:p>
        </p:txBody>
      </p:sp>
      <p:sp>
        <p:nvSpPr>
          <p:cNvPr id="3" name="Content Placeholder 2"/>
          <p:cNvSpPr>
            <a:spLocks noGrp="1"/>
          </p:cNvSpPr>
          <p:nvPr>
            <p:ph idx="1"/>
          </p:nvPr>
        </p:nvSpPr>
        <p:spPr>
          <a:xfrm>
            <a:off x="628650" y="1109472"/>
            <a:ext cx="4101612" cy="4776216"/>
          </a:xfrm>
        </p:spPr>
        <p:txBody>
          <a:bodyPr>
            <a:normAutofit/>
          </a:bodyPr>
          <a:lstStyle/>
          <a:p>
            <a:pPr marL="0" indent="0">
              <a:buNone/>
            </a:pPr>
            <a:r>
              <a:rPr lang="en-US" dirty="0">
                <a:solidFill>
                  <a:schemeClr val="bg1"/>
                </a:solidFill>
              </a:rPr>
              <a:t>Sought Him</a:t>
            </a:r>
          </a:p>
          <a:p>
            <a:pPr marL="0" indent="0">
              <a:buNone/>
            </a:pPr>
            <a:r>
              <a:rPr lang="en-US" sz="2100" dirty="0">
                <a:solidFill>
                  <a:schemeClr val="bg1"/>
                </a:solidFill>
              </a:rPr>
              <a:t>“A woman came up to him”</a:t>
            </a:r>
          </a:p>
          <a:p>
            <a:pPr marL="0" indent="0">
              <a:buNone/>
            </a:pPr>
            <a:r>
              <a:rPr lang="en-US" sz="2100" dirty="0">
                <a:solidFill>
                  <a:schemeClr val="bg1"/>
                </a:solidFill>
              </a:rPr>
              <a:t>				v 7</a:t>
            </a:r>
          </a:p>
          <a:p>
            <a:pPr marL="0" indent="0">
              <a:buNone/>
            </a:pPr>
            <a:endParaRPr lang="en-US" sz="2100" dirty="0">
              <a:solidFill>
                <a:schemeClr val="bg1"/>
              </a:solidFill>
            </a:endParaRPr>
          </a:p>
          <a:p>
            <a:pPr marL="0" indent="0">
              <a:buNone/>
            </a:pPr>
            <a:endParaRPr lang="en-US" sz="2100" dirty="0">
              <a:solidFill>
                <a:schemeClr val="bg1"/>
              </a:solidFill>
            </a:endParaRPr>
          </a:p>
          <a:p>
            <a:pPr marL="0" indent="0">
              <a:buNone/>
            </a:pPr>
            <a:r>
              <a:rPr lang="en-US" dirty="0">
                <a:solidFill>
                  <a:schemeClr val="bg1"/>
                </a:solidFill>
              </a:rPr>
              <a:t>Valued Him Highly</a:t>
            </a:r>
          </a:p>
          <a:p>
            <a:pPr marL="0" indent="0">
              <a:buNone/>
            </a:pPr>
            <a:r>
              <a:rPr lang="en-US" sz="2100" dirty="0">
                <a:solidFill>
                  <a:schemeClr val="bg1"/>
                </a:solidFill>
              </a:rPr>
              <a:t>“…came up to him with an alabaster flask of very expensive ointment”</a:t>
            </a:r>
          </a:p>
          <a:p>
            <a:pPr marL="0" indent="0">
              <a:buNone/>
            </a:pPr>
            <a:r>
              <a:rPr lang="en-US" sz="2100" dirty="0">
                <a:solidFill>
                  <a:schemeClr val="bg1"/>
                </a:solidFill>
              </a:rPr>
              <a:t>				v 7</a:t>
            </a:r>
          </a:p>
        </p:txBody>
      </p:sp>
      <p:sp>
        <p:nvSpPr>
          <p:cNvPr id="6" name="Title 1">
            <a:extLst>
              <a:ext uri="{FF2B5EF4-FFF2-40B4-BE49-F238E27FC236}">
                <a16:creationId xmlns:a16="http://schemas.microsoft.com/office/drawing/2014/main" id="{E3A97802-9744-4E25-B04D-2E4DD10D3ACC}"/>
              </a:ext>
            </a:extLst>
          </p:cNvPr>
          <p:cNvSpPr txBox="1">
            <a:spLocks/>
          </p:cNvSpPr>
          <p:nvPr/>
        </p:nvSpPr>
        <p:spPr>
          <a:xfrm>
            <a:off x="6034455" y="-529"/>
            <a:ext cx="1798027" cy="11046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b="1" i="0" kern="1200">
                <a:solidFill>
                  <a:schemeClr val="accent2">
                    <a:lumMod val="50000"/>
                  </a:schemeClr>
                </a:solidFill>
                <a:latin typeface="Calibri" charset="0"/>
                <a:ea typeface="Calibri" charset="0"/>
                <a:cs typeface="Calibri" charset="0"/>
              </a:defRPr>
            </a:lvl1pPr>
          </a:lstStyle>
          <a:p>
            <a:pPr algn="ctr"/>
            <a:r>
              <a:rPr lang="en-US" dirty="0">
                <a:solidFill>
                  <a:schemeClr val="accent4">
                    <a:lumMod val="20000"/>
                    <a:lumOff val="80000"/>
                  </a:schemeClr>
                </a:solidFill>
                <a:latin typeface="Noto Sans" panose="020B0502040504020204" pitchFamily="34" charset="0"/>
              </a:rPr>
              <a:t>Judas</a:t>
            </a:r>
          </a:p>
        </p:txBody>
      </p:sp>
      <p:sp>
        <p:nvSpPr>
          <p:cNvPr id="7" name="Content Placeholder 2">
            <a:extLst>
              <a:ext uri="{FF2B5EF4-FFF2-40B4-BE49-F238E27FC236}">
                <a16:creationId xmlns:a16="http://schemas.microsoft.com/office/drawing/2014/main" id="{701DBE22-0502-45E1-A14A-B8FE75FF8CE2}"/>
              </a:ext>
            </a:extLst>
          </p:cNvPr>
          <p:cNvSpPr txBox="1">
            <a:spLocks/>
          </p:cNvSpPr>
          <p:nvPr/>
        </p:nvSpPr>
        <p:spPr>
          <a:xfrm>
            <a:off x="4882662" y="1109472"/>
            <a:ext cx="4101612" cy="477621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rPr>
              <a:t>Sought His Betrayal</a:t>
            </a:r>
          </a:p>
          <a:p>
            <a:pPr marL="0" indent="0">
              <a:buFont typeface="Arial" panose="020B0604020202020204" pitchFamily="34" charset="0"/>
              <a:buNone/>
            </a:pPr>
            <a:r>
              <a:rPr lang="en-US" sz="2100" dirty="0">
                <a:solidFill>
                  <a:schemeClr val="bg1"/>
                </a:solidFill>
              </a:rPr>
              <a:t>“…went to the chief priests”</a:t>
            </a:r>
          </a:p>
          <a:p>
            <a:pPr marL="0" indent="0">
              <a:buFont typeface="Arial" panose="020B0604020202020204" pitchFamily="34" charset="0"/>
              <a:buNone/>
            </a:pPr>
            <a:r>
              <a:rPr lang="en-US" sz="2100" dirty="0">
                <a:solidFill>
                  <a:schemeClr val="bg1"/>
                </a:solidFill>
              </a:rPr>
              <a:t>				v 14</a:t>
            </a:r>
          </a:p>
          <a:p>
            <a:pPr marL="0" indent="0">
              <a:buFont typeface="Arial" panose="020B0604020202020204" pitchFamily="34" charset="0"/>
              <a:buNone/>
            </a:pPr>
            <a:endParaRPr lang="en-US" sz="2100" dirty="0">
              <a:solidFill>
                <a:schemeClr val="bg1"/>
              </a:solidFill>
            </a:endParaRPr>
          </a:p>
          <a:p>
            <a:pPr marL="0" indent="0">
              <a:buFont typeface="Arial" panose="020B0604020202020204" pitchFamily="34" charset="0"/>
              <a:buNone/>
            </a:pPr>
            <a:endParaRPr lang="en-US" sz="2100" dirty="0">
              <a:solidFill>
                <a:schemeClr val="bg1"/>
              </a:solidFill>
            </a:endParaRPr>
          </a:p>
          <a:p>
            <a:pPr marL="0" indent="0">
              <a:buFont typeface="Arial" panose="020B0604020202020204" pitchFamily="34" charset="0"/>
              <a:buNone/>
            </a:pPr>
            <a:r>
              <a:rPr lang="en-US" dirty="0">
                <a:solidFill>
                  <a:schemeClr val="bg1"/>
                </a:solidFill>
              </a:rPr>
              <a:t>Did Not Consider Value</a:t>
            </a:r>
          </a:p>
          <a:p>
            <a:pPr marL="0" indent="0">
              <a:buFont typeface="Arial" panose="020B0604020202020204" pitchFamily="34" charset="0"/>
              <a:buNone/>
            </a:pPr>
            <a:r>
              <a:rPr lang="en-US" sz="2100" dirty="0">
                <a:solidFill>
                  <a:schemeClr val="bg1"/>
                </a:solidFill>
              </a:rPr>
              <a:t>“What will you give me…?”</a:t>
            </a:r>
          </a:p>
          <a:p>
            <a:pPr marL="0" indent="0">
              <a:buFont typeface="Arial" panose="020B0604020202020204" pitchFamily="34" charset="0"/>
              <a:buNone/>
            </a:pPr>
            <a:r>
              <a:rPr lang="en-US" sz="2100" dirty="0">
                <a:solidFill>
                  <a:schemeClr val="bg1"/>
                </a:solidFill>
              </a:rPr>
              <a:t>				v 15</a:t>
            </a:r>
          </a:p>
        </p:txBody>
      </p:sp>
    </p:spTree>
    <p:extLst>
      <p:ext uri="{BB962C8B-B14F-4D97-AF65-F5344CB8AC3E}">
        <p14:creationId xmlns:p14="http://schemas.microsoft.com/office/powerpoint/2010/main" val="18390614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25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Old City aerial from west2"/>
          <p:cNvPicPr preferRelativeResize="0">
            <a:picLocks noChangeAspect="1" noChangeArrowheads="1"/>
          </p:cNvPicPr>
          <p:nvPr>
            <p:custDataLst>
              <p:tags r:id="rId1"/>
            </p:custDataLst>
          </p:nvPr>
        </p:nvPicPr>
        <p:blipFill rotWithShape="1">
          <a:blip r:embed="rId4"/>
          <a:srcRect t="1013" b="1013"/>
          <a:stretch/>
        </p:blipFill>
        <p:spPr bwMode="auto">
          <a:xfrm>
            <a:off x="762000" y="0"/>
            <a:ext cx="7620000" cy="5715000"/>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The Old City of Jerusalem (aerial view from the west)</a:t>
            </a:r>
          </a:p>
        </p:txBody>
      </p:sp>
      <p:sp>
        <p:nvSpPr>
          <p:cNvPr id="3" name="Text Placeholder 2"/>
          <p:cNvSpPr>
            <a:spLocks noGrp="1"/>
          </p:cNvSpPr>
          <p:nvPr>
            <p:ph type="body" sz="quarter" idx="12"/>
          </p:nvPr>
        </p:nvSpPr>
        <p:spPr/>
        <p:txBody>
          <a:bodyPr/>
          <a:lstStyle/>
          <a:p>
            <a:r>
              <a:rPr lang="en-US" kern="0" dirty="0"/>
              <a:t>26:30</a:t>
            </a:r>
            <a:endParaRPr lang="en-US" dirty="0"/>
          </a:p>
        </p:txBody>
      </p:sp>
      <p:sp>
        <p:nvSpPr>
          <p:cNvPr id="4" name="Title 3"/>
          <p:cNvSpPr>
            <a:spLocks noGrp="1"/>
          </p:cNvSpPr>
          <p:nvPr>
            <p:ph type="title"/>
          </p:nvPr>
        </p:nvSpPr>
        <p:spPr/>
        <p:txBody>
          <a:bodyPr/>
          <a:lstStyle/>
          <a:p>
            <a:r>
              <a:rPr lang="en-US" dirty="0"/>
              <a:t>And when they had sung a hymn, they went out toward the Mount of Olives</a:t>
            </a:r>
          </a:p>
        </p:txBody>
      </p:sp>
      <p:sp>
        <p:nvSpPr>
          <p:cNvPr id="6" name="Text Box 13"/>
          <p:cNvSpPr txBox="1">
            <a:spLocks noChangeArrowheads="1"/>
          </p:cNvSpPr>
          <p:nvPr/>
        </p:nvSpPr>
        <p:spPr bwMode="auto">
          <a:xfrm>
            <a:off x="6403437" y="3619500"/>
            <a:ext cx="1962268" cy="605422"/>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1667" dirty="0">
                <a:solidFill>
                  <a:srgbClr val="FFFFFF"/>
                </a:solidFill>
                <a:effectLst>
                  <a:glow rad="76200">
                    <a:srgbClr val="000000">
                      <a:alpha val="60000"/>
                    </a:srgbClr>
                  </a:glow>
                </a:effectLst>
                <a:cs typeface="Calibri" pitchFamily="34" charset="0"/>
              </a:rPr>
              <a:t>Upper Room</a:t>
            </a:r>
            <a:br>
              <a:rPr lang="en-US" sz="1667" dirty="0">
                <a:solidFill>
                  <a:srgbClr val="FFFFFF"/>
                </a:solidFill>
                <a:effectLst>
                  <a:glow rad="76200">
                    <a:srgbClr val="000000">
                      <a:alpha val="60000"/>
                    </a:srgbClr>
                  </a:glow>
                </a:effectLst>
                <a:cs typeface="Calibri" pitchFamily="34" charset="0"/>
              </a:rPr>
            </a:br>
            <a:r>
              <a:rPr lang="en-US" sz="1667" dirty="0">
                <a:solidFill>
                  <a:srgbClr val="FFFFFF"/>
                </a:solidFill>
                <a:effectLst>
                  <a:glow rad="76200">
                    <a:srgbClr val="000000">
                      <a:alpha val="60000"/>
                    </a:srgbClr>
                  </a:glow>
                </a:effectLst>
                <a:cs typeface="Calibri" pitchFamily="34" charset="0"/>
              </a:rPr>
              <a:t>(traditional location)</a:t>
            </a:r>
          </a:p>
        </p:txBody>
      </p:sp>
      <p:sp>
        <p:nvSpPr>
          <p:cNvPr id="7" name="Text Box 14"/>
          <p:cNvSpPr txBox="1">
            <a:spLocks noChangeArrowheads="1"/>
          </p:cNvSpPr>
          <p:nvPr/>
        </p:nvSpPr>
        <p:spPr bwMode="auto">
          <a:xfrm>
            <a:off x="2778958" y="1841500"/>
            <a:ext cx="1289585" cy="34887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1667" dirty="0">
                <a:solidFill>
                  <a:srgbClr val="FFFFFF"/>
                </a:solidFill>
                <a:effectLst>
                  <a:glow rad="76200">
                    <a:srgbClr val="000000">
                      <a:alpha val="60000"/>
                    </a:srgbClr>
                  </a:glow>
                </a:effectLst>
                <a:cs typeface="Calibri" pitchFamily="34" charset="0"/>
              </a:rPr>
              <a:t>Gethsemane</a:t>
            </a:r>
          </a:p>
        </p:txBody>
      </p:sp>
      <p:sp>
        <p:nvSpPr>
          <p:cNvPr id="8" name="Oval 7"/>
          <p:cNvSpPr/>
          <p:nvPr/>
        </p:nvSpPr>
        <p:spPr>
          <a:xfrm>
            <a:off x="4090581" y="1878418"/>
            <a:ext cx="444500" cy="3175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defTabSz="761970" fontAlgn="base">
              <a:spcBef>
                <a:spcPct val="0"/>
              </a:spcBef>
              <a:spcAft>
                <a:spcPct val="0"/>
              </a:spcAft>
              <a:defRPr/>
            </a:pPr>
            <a:endParaRPr lang="en-US" sz="2000" kern="0" dirty="0">
              <a:solidFill>
                <a:srgbClr val="000000"/>
              </a:solidFill>
              <a:latin typeface="Arial"/>
            </a:endParaRPr>
          </a:p>
        </p:txBody>
      </p:sp>
      <p:sp>
        <p:nvSpPr>
          <p:cNvPr id="9" name="Oval 8"/>
          <p:cNvSpPr/>
          <p:nvPr/>
        </p:nvSpPr>
        <p:spPr>
          <a:xfrm>
            <a:off x="7906059" y="3206750"/>
            <a:ext cx="317500" cy="3175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defTabSz="761970" fontAlgn="base">
              <a:spcBef>
                <a:spcPct val="0"/>
              </a:spcBef>
              <a:spcAft>
                <a:spcPct val="0"/>
              </a:spcAft>
              <a:defRPr/>
            </a:pPr>
            <a:endParaRPr lang="en-US" sz="2000" kern="0" dirty="0">
              <a:solidFill>
                <a:srgbClr val="000000"/>
              </a:solidFill>
              <a:latin typeface="Arial"/>
            </a:endParaRPr>
          </a:p>
        </p:txBody>
      </p:sp>
      <p:sp>
        <p:nvSpPr>
          <p:cNvPr id="10" name="Freeform 9"/>
          <p:cNvSpPr/>
          <p:nvPr/>
        </p:nvSpPr>
        <p:spPr>
          <a:xfrm>
            <a:off x="5218814" y="2082209"/>
            <a:ext cx="2720163" cy="1080977"/>
          </a:xfrm>
          <a:custGeom>
            <a:avLst/>
            <a:gdLst>
              <a:gd name="connsiteX0" fmla="*/ 3264195 w 3264195"/>
              <a:gd name="connsiteY0" fmla="*/ 1297172 h 1297172"/>
              <a:gd name="connsiteX1" fmla="*/ 2785730 w 3264195"/>
              <a:gd name="connsiteY1" fmla="*/ 786809 h 1297172"/>
              <a:gd name="connsiteX2" fmla="*/ 1892595 w 3264195"/>
              <a:gd name="connsiteY2" fmla="*/ 361507 h 1297172"/>
              <a:gd name="connsiteX3" fmla="*/ 914400 w 3264195"/>
              <a:gd name="connsiteY3" fmla="*/ 95693 h 1297172"/>
              <a:gd name="connsiteX4" fmla="*/ 0 w 3264195"/>
              <a:gd name="connsiteY4" fmla="*/ 0 h 1297172"/>
              <a:gd name="connsiteX0" fmla="*/ 3264195 w 3264195"/>
              <a:gd name="connsiteY0" fmla="*/ 1297172 h 1297172"/>
              <a:gd name="connsiteX1" fmla="*/ 2785730 w 3264195"/>
              <a:gd name="connsiteY1" fmla="*/ 786809 h 1297172"/>
              <a:gd name="connsiteX2" fmla="*/ 1892595 w 3264195"/>
              <a:gd name="connsiteY2" fmla="*/ 361507 h 1297172"/>
              <a:gd name="connsiteX3" fmla="*/ 914400 w 3264195"/>
              <a:gd name="connsiteY3" fmla="*/ 95693 h 1297172"/>
              <a:gd name="connsiteX4" fmla="*/ 0 w 3264195"/>
              <a:gd name="connsiteY4" fmla="*/ 0 h 1297172"/>
              <a:gd name="connsiteX0" fmla="*/ 3264195 w 3264195"/>
              <a:gd name="connsiteY0" fmla="*/ 1297172 h 1297172"/>
              <a:gd name="connsiteX1" fmla="*/ 2785730 w 3264195"/>
              <a:gd name="connsiteY1" fmla="*/ 786809 h 1297172"/>
              <a:gd name="connsiteX2" fmla="*/ 1892595 w 3264195"/>
              <a:gd name="connsiteY2" fmla="*/ 361507 h 1297172"/>
              <a:gd name="connsiteX3" fmla="*/ 914400 w 3264195"/>
              <a:gd name="connsiteY3" fmla="*/ 95693 h 1297172"/>
              <a:gd name="connsiteX4" fmla="*/ 0 w 3264195"/>
              <a:gd name="connsiteY4" fmla="*/ 0 h 1297172"/>
              <a:gd name="connsiteX0" fmla="*/ 3264195 w 3264195"/>
              <a:gd name="connsiteY0" fmla="*/ 1297172 h 1297172"/>
              <a:gd name="connsiteX1" fmla="*/ 2785730 w 3264195"/>
              <a:gd name="connsiteY1" fmla="*/ 786809 h 1297172"/>
              <a:gd name="connsiteX2" fmla="*/ 1892595 w 3264195"/>
              <a:gd name="connsiteY2" fmla="*/ 361507 h 1297172"/>
              <a:gd name="connsiteX3" fmla="*/ 914400 w 3264195"/>
              <a:gd name="connsiteY3" fmla="*/ 95693 h 1297172"/>
              <a:gd name="connsiteX4" fmla="*/ 0 w 3264195"/>
              <a:gd name="connsiteY4" fmla="*/ 0 h 129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4195" h="1297172">
                <a:moveTo>
                  <a:pt x="3264195" y="1297172"/>
                </a:moveTo>
                <a:cubicBezTo>
                  <a:pt x="3104707" y="1127051"/>
                  <a:pt x="3014330" y="942753"/>
                  <a:pt x="2785730" y="786809"/>
                </a:cubicBezTo>
                <a:cubicBezTo>
                  <a:pt x="2557130" y="630865"/>
                  <a:pt x="2204483" y="476693"/>
                  <a:pt x="1892595" y="361507"/>
                </a:cubicBezTo>
                <a:cubicBezTo>
                  <a:pt x="1580707" y="246321"/>
                  <a:pt x="1229832" y="155944"/>
                  <a:pt x="914400" y="95693"/>
                </a:cubicBezTo>
                <a:cubicBezTo>
                  <a:pt x="598968" y="35442"/>
                  <a:pt x="304800" y="31898"/>
                  <a:pt x="0" y="0"/>
                </a:cubicBezTo>
              </a:path>
            </a:pathLst>
          </a:cu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000" kern="0">
              <a:solidFill>
                <a:srgbClr val="000000"/>
              </a:solidFill>
              <a:latin typeface="Arial"/>
            </a:endParaRPr>
          </a:p>
        </p:txBody>
      </p:sp>
    </p:spTree>
    <p:extLst>
      <p:ext uri="{BB962C8B-B14F-4D97-AF65-F5344CB8AC3E}">
        <p14:creationId xmlns:p14="http://schemas.microsoft.com/office/powerpoint/2010/main" val="393822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west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851</TotalTime>
  <Words>3555</Words>
  <Application>Microsoft Office PowerPoint</Application>
  <PresentationFormat>On-screen Show (16:10)</PresentationFormat>
  <Paragraphs>358</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Noto Sans</vt:lpstr>
      <vt:lpstr>Calibri Light</vt:lpstr>
      <vt:lpstr>Office Theme</vt:lpstr>
      <vt:lpstr>The Gospel of Matthew</vt:lpstr>
      <vt:lpstr>Outline | Chapters 26-27</vt:lpstr>
      <vt:lpstr>PowerPoint Presentation</vt:lpstr>
      <vt:lpstr>Now when Jesus was in Bethany, in the house of Simon the leper . . .</vt:lpstr>
      <vt:lpstr>Now when Jesus was in Bethany, in the house of Simon the leper . . .</vt:lpstr>
      <vt:lpstr>Now when Jesus was in Bethany, in the house of Simon the leper . . .</vt:lpstr>
      <vt:lpstr>Mary</vt:lpstr>
      <vt:lpstr>PowerPoint Presentation</vt:lpstr>
      <vt:lpstr>And when they had sung a hymn, they went out toward the Mount of Olives</vt:lpstr>
      <vt:lpstr>And when they had sung a hymn, they went out toward the Mount of Olives</vt:lpstr>
      <vt:lpstr>And when they had sung a hymn, they went out toward the Mount of Olives</vt:lpstr>
      <vt:lpstr>And when they had sung a hymn, they went out toward the Mount of Olives</vt:lpstr>
      <vt:lpstr>But after I am raised up, I will go before you into Galilee</vt:lpstr>
      <vt:lpstr>But after I am raised up, I will go before you into Galilee</vt:lpstr>
      <vt:lpstr>Then Jesus came with them to a place called Gethsemane</vt:lpstr>
      <vt:lpstr>Then Jesus came with them to a place called Gethsemane</vt:lpstr>
      <vt:lpstr>Jesus in Times of Tumult</vt:lpstr>
      <vt:lpstr>PowerPoint Presentation</vt:lpstr>
      <vt:lpstr>Peter</vt:lpstr>
      <vt:lpstr>PowerPoint Presentation</vt:lpstr>
      <vt:lpstr>PowerPoint Presentation</vt:lpstr>
      <vt:lpstr>And when they came to a place called Golgotha, that is to say, “Place of a Skull”</vt:lpstr>
      <vt:lpstr>And when they came to a place called Golgotha, that is to say, “Place of a Skull”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Gospel of Matthew</dc:title>
  <dc:creator>Phillip Shumake</dc:creator>
  <cp:lastModifiedBy>Brad Beutjer</cp:lastModifiedBy>
  <cp:revision>19</cp:revision>
  <cp:lastPrinted>2017-10-21T14:35:51Z</cp:lastPrinted>
  <dcterms:created xsi:type="dcterms:W3CDTF">2017-09-07T14:21:22Z</dcterms:created>
  <dcterms:modified xsi:type="dcterms:W3CDTF">2017-10-22T13:48:22Z</dcterms:modified>
</cp:coreProperties>
</file>