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56" r:id="rId2"/>
    <p:sldId id="421" r:id="rId3"/>
    <p:sldId id="346" r:id="rId4"/>
    <p:sldId id="399" r:id="rId5"/>
    <p:sldId id="400" r:id="rId6"/>
    <p:sldId id="411" r:id="rId7"/>
    <p:sldId id="412" r:id="rId8"/>
    <p:sldId id="413" r:id="rId9"/>
    <p:sldId id="414" r:id="rId10"/>
    <p:sldId id="415" r:id="rId11"/>
    <p:sldId id="416" r:id="rId12"/>
    <p:sldId id="417" r:id="rId13"/>
    <p:sldId id="359" r:id="rId14"/>
    <p:sldId id="418" r:id="rId15"/>
    <p:sldId id="419" r:id="rId16"/>
    <p:sldId id="401" r:id="rId17"/>
    <p:sldId id="403" r:id="rId18"/>
    <p:sldId id="369" r:id="rId19"/>
    <p:sldId id="370" r:id="rId20"/>
    <p:sldId id="371" r:id="rId21"/>
    <p:sldId id="372" r:id="rId22"/>
    <p:sldId id="374" r:id="rId23"/>
    <p:sldId id="404" r:id="rId24"/>
    <p:sldId id="405" r:id="rId25"/>
    <p:sldId id="406" r:id="rId26"/>
    <p:sldId id="409" r:id="rId27"/>
    <p:sldId id="375" r:id="rId28"/>
    <p:sldId id="376" r:id="rId29"/>
    <p:sldId id="377" r:id="rId30"/>
    <p:sldId id="378" r:id="rId31"/>
    <p:sldId id="379" r:id="rId32"/>
    <p:sldId id="380" r:id="rId33"/>
    <p:sldId id="381" r:id="rId34"/>
    <p:sldId id="382" r:id="rId35"/>
    <p:sldId id="383" r:id="rId36"/>
    <p:sldId id="384" r:id="rId37"/>
    <p:sldId id="386" r:id="rId38"/>
    <p:sldId id="387" r:id="rId39"/>
    <p:sldId id="388" r:id="rId40"/>
    <p:sldId id="389" r:id="rId41"/>
    <p:sldId id="390" r:id="rId42"/>
    <p:sldId id="391" r:id="rId43"/>
    <p:sldId id="392" r:id="rId44"/>
    <p:sldId id="410" r:id="rId45"/>
    <p:sldId id="422" r:id="rId46"/>
    <p:sldId id="423" r:id="rId47"/>
    <p:sldId id="424" r:id="rId48"/>
    <p:sldId id="420" r:id="rId49"/>
    <p:sldId id="396" r:id="rId50"/>
    <p:sldId id="397" r:id="rId51"/>
    <p:sldId id="398" r:id="rId52"/>
    <p:sldId id="258" r:id="rId53"/>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p:restoredTop sz="55652"/>
  </p:normalViewPr>
  <p:slideViewPr>
    <p:cSldViewPr snapToGrid="0" snapToObjects="1">
      <p:cViewPr varScale="1">
        <p:scale>
          <a:sx n="62" d="100"/>
          <a:sy n="62" d="100"/>
        </p:scale>
        <p:origin x="2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9D1D7-64CB-8645-A349-BD378960EFFF}" type="datetimeFigureOut">
              <a:rPr lang="en-US" smtClean="0"/>
              <a:t>10/13/17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1212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a:t>
            </a:r>
            <a:r>
              <a:rPr lang="en-US" baseline="0" dirty="0"/>
              <a:t> provides a closer view of the proposed area for the cleansing of the Temple courts.</a:t>
            </a:r>
          </a:p>
          <a:p>
            <a:endParaRPr lang="en-US" dirty="0"/>
          </a:p>
          <a:p>
            <a:r>
              <a:rPr lang="en-US" dirty="0"/>
              <a:t>tb060316625</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19936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a:t>
            </a:r>
            <a:r>
              <a:rPr lang="en-US" sz="1200" dirty="0" err="1"/>
              <a:t>photochrom</a:t>
            </a:r>
            <a:r>
              <a:rPr lang="en-US" sz="1200" dirty="0"/>
              <a:t> image was taken in the </a:t>
            </a:r>
            <a:r>
              <a:rPr lang="en-US" sz="1200" dirty="0" err="1"/>
              <a:t>1890s</a:t>
            </a:r>
            <a:r>
              <a:rPr lang="en-US" sz="1200" dirty="0"/>
              <a:t>. The conical shape of the </a:t>
            </a:r>
            <a:r>
              <a:rPr lang="en-US" sz="1200" dirty="0" err="1"/>
              <a:t>Herodium</a:t>
            </a:r>
            <a:r>
              <a:rPr lang="en-US" sz="1200" dirty="0"/>
              <a:t> is visible in the distance.</a:t>
            </a:r>
          </a:p>
          <a:p>
            <a:endParaRPr lang="en-US" sz="1200" dirty="0"/>
          </a:p>
          <a:p>
            <a:r>
              <a:rPr lang="en-US" sz="1200" dirty="0" err="1"/>
              <a:t>pcm02654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114865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Royal Entry is all about HIS Identity.  Messianic Awareness of the crowd.</a:t>
            </a:r>
          </a:p>
          <a:p>
            <a:endParaRPr lang="en-US" dirty="0" smtClean="0"/>
          </a:p>
          <a:p>
            <a:r>
              <a:rPr lang="en-US" dirty="0" smtClean="0"/>
              <a:t>See Page</a:t>
            </a:r>
            <a:r>
              <a:rPr lang="en-US" baseline="0" dirty="0" smtClean="0"/>
              <a:t> 369 in </a:t>
            </a:r>
            <a:r>
              <a:rPr lang="en-US" baseline="0" dirty="0" err="1" smtClean="0"/>
              <a:t>Chumbley’s</a:t>
            </a:r>
            <a:r>
              <a:rPr lang="en-US" baseline="0" dirty="0" smtClean="0"/>
              <a:t> commentary.    “Let heaven itself join us in acclaiming Him.”</a:t>
            </a:r>
          </a:p>
          <a:p>
            <a:endParaRPr lang="en-US" baseline="0" dirty="0" smtClean="0"/>
          </a:p>
          <a:p>
            <a:r>
              <a:rPr lang="en-US" baseline="0" dirty="0" smtClean="0"/>
              <a:t>Workbook Questions</a:t>
            </a:r>
          </a:p>
          <a:p>
            <a:endParaRPr lang="en-US" baseline="0" dirty="0" smtClean="0"/>
          </a:p>
          <a:p>
            <a:pPr marL="0" marR="0" indent="0" algn="l" defTabSz="713232" rtl="0" eaLnBrk="1" fontAlgn="auto" latinLnBrk="0" hangingPunct="1">
              <a:lnSpc>
                <a:spcPct val="100000"/>
              </a:lnSpc>
              <a:spcBef>
                <a:spcPts val="0"/>
              </a:spcBef>
              <a:spcAft>
                <a:spcPts val="0"/>
              </a:spcAft>
              <a:buClrTx/>
              <a:buSzTx/>
              <a:buFontTx/>
              <a:buNone/>
              <a:tabLst/>
              <a:defRPr/>
            </a:pPr>
            <a:r>
              <a:rPr lang="en-US" baseline="0" dirty="0" smtClean="0"/>
              <a:t>Transition: Next let’s look at the lesson of the fig tree. </a:t>
            </a:r>
            <a:r>
              <a:rPr lang="en-US" baseline="0" dirty="0" smtClean="0"/>
              <a:t>This is a lesson that we really should bring out when studying the book as a whole because Jesus has been using the idea of a tree and it’s fruit ever since chapter 3 with the preaching of John the </a:t>
            </a:r>
            <a:r>
              <a:rPr lang="en-US" baseline="0" dirty="0" err="1" smtClean="0"/>
              <a:t>baptist</a:t>
            </a:r>
            <a:r>
              <a:rPr lang="en-US" baseline="0" dirty="0" smtClean="0"/>
              <a:t>!  What is happening here in 21 is built on 3 years of teaching!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13</a:t>
            </a:fld>
            <a:endParaRPr lang="en-US"/>
          </a:p>
        </p:txBody>
      </p:sp>
    </p:spTree>
    <p:extLst>
      <p:ext uri="{BB962C8B-B14F-4D97-AF65-F5344CB8AC3E}">
        <p14:creationId xmlns:p14="http://schemas.microsoft.com/office/powerpoint/2010/main" val="114672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 tree is in </a:t>
            </a:r>
            <a:r>
              <a:rPr lang="en-US" dirty="0" err="1"/>
              <a:t>Emek</a:t>
            </a:r>
            <a:r>
              <a:rPr lang="en-US" dirty="0"/>
              <a:t> </a:t>
            </a:r>
            <a:r>
              <a:rPr lang="en-US" dirty="0" err="1"/>
              <a:t>Zurim</a:t>
            </a:r>
            <a:r>
              <a:rPr lang="en-US" dirty="0"/>
              <a:t>, a bit to</a:t>
            </a:r>
            <a:r>
              <a:rPr lang="en-US" baseline="0" dirty="0"/>
              <a:t> the north of the area on the Mount of Olives where Jesus walked in from Bethany.</a:t>
            </a:r>
            <a:endParaRPr lang="en-US" dirty="0"/>
          </a:p>
          <a:p>
            <a:endParaRPr lang="en-US" dirty="0"/>
          </a:p>
          <a:p>
            <a:r>
              <a:rPr lang="en-US" dirty="0"/>
              <a:t>tb060116332</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429518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Jesus expected to find figs on the tree. Umm</a:t>
            </a:r>
            <a:r>
              <a:rPr lang="en-US" sz="1200" baseline="0" dirty="0"/>
              <a:t> al-</a:t>
            </a:r>
            <a:r>
              <a:rPr lang="en-US" sz="1200" baseline="0" dirty="0" err="1"/>
              <a:t>Hedamus</a:t>
            </a:r>
            <a:r>
              <a:rPr lang="en-US" sz="1200" baseline="0" dirty="0"/>
              <a:t> is located near the traditional hometown of Elijah at </a:t>
            </a:r>
            <a:r>
              <a:rPr lang="en-US" sz="1200" baseline="0" dirty="0" err="1"/>
              <a:t>Tishbe</a:t>
            </a:r>
            <a:r>
              <a:rPr lang="en-US" sz="1200" baseline="0" dirty="0"/>
              <a:t>.</a:t>
            </a:r>
            <a:endParaRPr lang="en-US" sz="1200" dirty="0"/>
          </a:p>
          <a:p>
            <a:endParaRPr lang="en-US" sz="1200" dirty="0"/>
          </a:p>
          <a:p>
            <a:r>
              <a:rPr lang="en-US" sz="1200" dirty="0" err="1"/>
              <a:t>tb060403147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97522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Jesus </a:t>
            </a:r>
            <a:r>
              <a:rPr lang="en-US" dirty="0" smtClean="0"/>
              <a:t>came back to this simple idea over and over.  It is one of the things Matthew really wants us to know</a:t>
            </a:r>
            <a:r>
              <a:rPr lang="en-US" baseline="0" dirty="0" smtClean="0"/>
              <a:t> and understand.</a:t>
            </a:r>
          </a:p>
          <a:p>
            <a:endParaRPr lang="en-US" baseline="0" dirty="0" smtClean="0"/>
          </a:p>
          <a:p>
            <a:r>
              <a:rPr lang="en-US" baseline="0" dirty="0" smtClean="0"/>
              <a:t>The Tree SHOULD produce good fruit.</a:t>
            </a:r>
          </a:p>
          <a:p>
            <a:r>
              <a:rPr lang="en-US" baseline="0" dirty="0" smtClean="0"/>
              <a:t>The Tree is JUDGED by its fruit.</a:t>
            </a:r>
          </a:p>
          <a:p>
            <a:endParaRPr lang="en-US" baseline="0" dirty="0" smtClean="0"/>
          </a:p>
          <a:p>
            <a:r>
              <a:rPr lang="en-US" baseline="0" dirty="0" smtClean="0"/>
              <a:t>A New Tree is Coming.</a:t>
            </a:r>
          </a:p>
          <a:p>
            <a:r>
              <a:rPr lang="en-US" baseline="0" dirty="0" smtClean="0"/>
              <a:t>The Old Tree has been Judged.</a:t>
            </a:r>
          </a:p>
          <a:p>
            <a:endParaRPr lang="en-US" baseline="0" dirty="0" smtClean="0"/>
          </a:p>
          <a:p>
            <a:r>
              <a:rPr lang="en-US" baseline="0" dirty="0" smtClean="0"/>
              <a:t>*** WE MUST BE FRUITFUL! ***   This is true in WHAT we produce:  Children of God / Christians (as opposed to 23:15).  Kingdom Citizens with the HEART of the </a:t>
            </a:r>
            <a:r>
              <a:rPr lang="en-US" baseline="0" dirty="0" err="1" smtClean="0"/>
              <a:t>Beattitudes</a:t>
            </a:r>
            <a:r>
              <a:rPr lang="en-US" baseline="0" dirty="0" smtClean="0"/>
              <a:t>.  This is also true in HOW MUCH we produce. We must sow the seed in other hearts.</a:t>
            </a:r>
          </a:p>
          <a:p>
            <a:endParaRPr lang="en-US" baseline="0" dirty="0" smtClean="0"/>
          </a:p>
          <a:p>
            <a:r>
              <a:rPr lang="en-US" baseline="0" dirty="0" smtClean="0"/>
              <a:t>Ch. 24 is going to bring us to the National Judgment</a:t>
            </a:r>
          </a:p>
          <a:p>
            <a:r>
              <a:rPr lang="en-US" baseline="0" dirty="0" smtClean="0"/>
              <a:t>Ch. 25 is going to bring us to the Final Judgment (Individually We Will Be Judged.)</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16</a:t>
            </a:fld>
            <a:endParaRPr lang="en-US"/>
          </a:p>
        </p:txBody>
      </p:sp>
    </p:spTree>
    <p:extLst>
      <p:ext uri="{BB962C8B-B14F-4D97-AF65-F5344CB8AC3E}">
        <p14:creationId xmlns:p14="http://schemas.microsoft.com/office/powerpoint/2010/main" val="81943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as the apostles claimed that THEY would not flee or deny Him.  The Pharisees reject the notion that they are anything like the generation that killed the prophets, and yet they will do this and more!</a:t>
            </a:r>
          </a:p>
          <a:p>
            <a:endParaRPr lang="en-US" baseline="0" dirty="0" smtClean="0"/>
          </a:p>
          <a:p>
            <a:r>
              <a:rPr lang="en-US" baseline="0" dirty="0" smtClean="0"/>
              <a:t>TRANSITION:  Consider these images of the Tower and the Rejected Stone</a:t>
            </a:r>
            <a:r>
              <a:rPr lang="mr-IN" baseline="0" dirty="0" smtClean="0"/>
              <a:t>…</a:t>
            </a:r>
            <a:r>
              <a:rPr lang="en-US" baseline="0" dirty="0" smtClean="0"/>
              <a:t>. Think of the CARE of GOD in making this wonderful plan to send His SON!  Will we reject him?  This question leads into the next parable</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17</a:t>
            </a:fld>
            <a:endParaRPr lang="en-US"/>
          </a:p>
        </p:txBody>
      </p:sp>
    </p:spTree>
    <p:extLst>
      <p:ext uri="{BB962C8B-B14F-4D97-AF65-F5344CB8AC3E}">
        <p14:creationId xmlns:p14="http://schemas.microsoft.com/office/powerpoint/2010/main" val="732975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tb052916616</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6963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tb052916364</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552458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reconstructed</a:t>
            </a:r>
            <a:r>
              <a:rPr lang="en-US" sz="1200" baseline="0" dirty="0"/>
              <a:t> watchtower is located in the Biblical Gardens of </a:t>
            </a:r>
            <a:r>
              <a:rPr lang="en-US" sz="1200" baseline="0" dirty="0" err="1"/>
              <a:t>Yad</a:t>
            </a:r>
            <a:r>
              <a:rPr lang="en-US" sz="1200" baseline="0" dirty="0"/>
              <a:t> </a:t>
            </a:r>
            <a:r>
              <a:rPr lang="en-US" sz="1200" baseline="0" dirty="0" err="1"/>
              <a:t>HaShmonah</a:t>
            </a:r>
            <a:r>
              <a:rPr lang="en-US" sz="1200" baseline="0" dirty="0"/>
              <a:t> in the Judean hills west of Jerusalem.</a:t>
            </a:r>
          </a:p>
          <a:p>
            <a:endParaRPr lang="en-US" sz="1200" dirty="0"/>
          </a:p>
          <a:p>
            <a:r>
              <a:rPr lang="en-US" sz="1200" dirty="0" err="1"/>
              <a:t>tb061803476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8411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At the end of this journey.</a:t>
            </a:r>
          </a:p>
          <a:p>
            <a:r>
              <a:rPr lang="en-US" dirty="0" smtClean="0"/>
              <a:t>The place: Jerusalem</a:t>
            </a:r>
          </a:p>
          <a:p>
            <a:r>
              <a:rPr lang="en-US" dirty="0" smtClean="0"/>
              <a:t>His accusers: chief priests and scribes.</a:t>
            </a:r>
          </a:p>
          <a:p>
            <a:r>
              <a:rPr lang="en-US" dirty="0" smtClean="0"/>
              <a:t>His sentence: to death</a:t>
            </a:r>
          </a:p>
          <a:p>
            <a:r>
              <a:rPr lang="en-US" dirty="0" smtClean="0"/>
              <a:t>His executioners: Gentiles</a:t>
            </a:r>
          </a:p>
          <a:p>
            <a:r>
              <a:rPr lang="en-US" dirty="0" smtClean="0"/>
              <a:t>His means</a:t>
            </a:r>
            <a:r>
              <a:rPr lang="en-US" baseline="0" dirty="0" smtClean="0"/>
              <a:t> of punishment: Mock, Scourge, </a:t>
            </a:r>
            <a:r>
              <a:rPr lang="en-US" baseline="0" dirty="0" err="1" smtClean="0"/>
              <a:t>Cruficy</a:t>
            </a:r>
            <a:endParaRPr lang="en-US" baseline="0" dirty="0" smtClean="0"/>
          </a:p>
          <a:p>
            <a:r>
              <a:rPr lang="en-US" baseline="0" dirty="0" smtClean="0"/>
              <a:t>His victory: 3</a:t>
            </a:r>
            <a:r>
              <a:rPr lang="en-US" baseline="30000" dirty="0" smtClean="0"/>
              <a:t>rd</a:t>
            </a:r>
            <a:r>
              <a:rPr lang="en-US" baseline="0" dirty="0" smtClean="0"/>
              <a:t> day, raised up.</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a:t>
            </a:fld>
            <a:endParaRPr lang="en-US"/>
          </a:p>
        </p:txBody>
      </p:sp>
    </p:spTree>
    <p:extLst>
      <p:ext uri="{BB962C8B-B14F-4D97-AF65-F5344CB8AC3E}">
        <p14:creationId xmlns:p14="http://schemas.microsoft.com/office/powerpoint/2010/main" val="11680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j-lt"/>
              </a:rPr>
              <a:t>This stone is known locally as </a:t>
            </a:r>
            <a:r>
              <a:rPr lang="en-US" sz="1200" kern="1200" baseline="0" dirty="0" err="1">
                <a:solidFill>
                  <a:schemeClr val="tx1"/>
                </a:solidFill>
                <a:latin typeface="+mj-lt"/>
              </a:rPr>
              <a:t>Hajjar</a:t>
            </a:r>
            <a:r>
              <a:rPr lang="en-US" sz="1200" kern="1200" baseline="0" dirty="0">
                <a:solidFill>
                  <a:schemeClr val="tx1"/>
                </a:solidFill>
                <a:latin typeface="+mj-lt"/>
              </a:rPr>
              <a:t> el-</a:t>
            </a:r>
            <a:r>
              <a:rPr lang="en-US" sz="1200" kern="1200" baseline="0" dirty="0" err="1">
                <a:solidFill>
                  <a:schemeClr val="tx1"/>
                </a:solidFill>
                <a:latin typeface="+mj-lt"/>
              </a:rPr>
              <a:t>Hibla</a:t>
            </a:r>
            <a:r>
              <a:rPr lang="en-US" sz="1200" kern="1200" baseline="0" dirty="0">
                <a:solidFill>
                  <a:schemeClr val="tx1"/>
                </a:solidFill>
                <a:latin typeface="+mj-lt"/>
              </a:rPr>
              <a:t>, “Stone of the Pregnant Woman.” Still attached to bedrock, this stone is 65.5 feet (20 m) long, 13 feet (4 m) wide, and 13 feet (4 m) tall. It weighs over 1,000 tons.</a:t>
            </a:r>
          </a:p>
          <a:p>
            <a:endParaRPr lang="en-US" dirty="0">
              <a:latin typeface="+mj-lt"/>
            </a:endParaRPr>
          </a:p>
          <a:p>
            <a:r>
              <a:rPr lang="en-US" dirty="0" err="1">
                <a:latin typeface="+mj-lt"/>
              </a:rPr>
              <a:t>adr090511053</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67669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a:t>
            </a:r>
            <a:r>
              <a:rPr lang="en-US" sz="1200" baseline="0" dirty="0"/>
              <a:t> stone is the largest known in the Temple Mount construction. It measures </a:t>
            </a:r>
            <a:r>
              <a:rPr lang="en-US" baseline="0" dirty="0"/>
              <a:t>43.4 feet (13.55 m) long, 10.2 feet (3.2 m) tall, and an estimated 13.4–15.7 feet (4.2–4.9 m) deep. It is located along the western wall, north of the prayer plaza and Wilson’s Arch, and south of Warren’s Gate. See the next slide for lines marking the stone’s edges.</a:t>
            </a:r>
          </a:p>
          <a:p>
            <a:endParaRPr lang="en-US" sz="1200" dirty="0"/>
          </a:p>
          <a:p>
            <a:r>
              <a:rPr lang="en-US" sz="1200" dirty="0" err="1"/>
              <a:t>tb123109463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17244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being invited to a</a:t>
            </a:r>
            <a:r>
              <a:rPr lang="en-US" baseline="0" dirty="0" smtClean="0"/>
              <a:t> royal wedding!!!   This is a once in a lifetime invitation, that is far greater than we deserve.</a:t>
            </a:r>
          </a:p>
          <a:p>
            <a:endParaRPr lang="en-US" baseline="0" dirty="0" smtClean="0"/>
          </a:p>
          <a:p>
            <a:r>
              <a:rPr lang="en-US" baseline="0" dirty="0" smtClean="0"/>
              <a:t>Prince Philip &amp; Catherine Middleton (2011, Westminster Abbey)</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23</a:t>
            </a:fld>
            <a:endParaRPr lang="en-US"/>
          </a:p>
        </p:txBody>
      </p:sp>
    </p:spTree>
    <p:extLst>
      <p:ext uri="{BB962C8B-B14F-4D97-AF65-F5344CB8AC3E}">
        <p14:creationId xmlns:p14="http://schemas.microsoft.com/office/powerpoint/2010/main" val="58665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do whatever it takes to accept</a:t>
            </a:r>
            <a:r>
              <a:rPr lang="en-US" baseline="0" dirty="0" smtClean="0"/>
              <a:t> the invitation.</a:t>
            </a:r>
          </a:p>
          <a:p>
            <a:r>
              <a:rPr lang="en-US" baseline="0" dirty="0" smtClean="0"/>
              <a:t>I will do whatever it takes to honor the Son.</a:t>
            </a:r>
          </a:p>
          <a:p>
            <a:r>
              <a:rPr lang="en-US" baseline="0" dirty="0" smtClean="0"/>
              <a:t>I will do whatever it takes to avoid being cast out.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24</a:t>
            </a:fld>
            <a:endParaRPr lang="en-US"/>
          </a:p>
        </p:txBody>
      </p:sp>
    </p:spTree>
    <p:extLst>
      <p:ext uri="{BB962C8B-B14F-4D97-AF65-F5344CB8AC3E}">
        <p14:creationId xmlns:p14="http://schemas.microsoft.com/office/powerpoint/2010/main" val="123387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do you admire about how</a:t>
            </a:r>
            <a:r>
              <a:rPr lang="en-US" baseline="0" dirty="0" smtClean="0"/>
              <a:t> well</a:t>
            </a:r>
            <a:r>
              <a:rPr lang="en-US" dirty="0" smtClean="0"/>
              <a:t> Jesus answers these questions?</a:t>
            </a:r>
          </a:p>
          <a:p>
            <a:endParaRPr lang="en-US" dirty="0" smtClean="0"/>
          </a:p>
          <a:p>
            <a:r>
              <a:rPr lang="en-US" dirty="0" smtClean="0"/>
              <a:t>Like </a:t>
            </a:r>
            <a:r>
              <a:rPr lang="en-US" dirty="0" smtClean="0"/>
              <a:t>angels in heaven: This is an upgrade. I don’</a:t>
            </a:r>
            <a:r>
              <a:rPr lang="en-US" baseline="0" dirty="0" smtClean="0"/>
              <a:t>t know How, or in What form.   But I do know that EVERYTHING about heaven is better.  So whatever angelic status we will posses </a:t>
            </a:r>
            <a:r>
              <a:rPr lang="mr-IN" baseline="0" dirty="0" smtClean="0"/>
              <a:t>–</a:t>
            </a:r>
            <a:r>
              <a:rPr lang="en-US" baseline="0" dirty="0" smtClean="0"/>
              <a:t> I am sure it will be better.</a:t>
            </a:r>
          </a:p>
          <a:p>
            <a:endParaRPr lang="en-US" baseline="0" dirty="0" smtClean="0"/>
          </a:p>
          <a:p>
            <a:r>
              <a:rPr lang="en-US" baseline="0" dirty="0" smtClean="0"/>
              <a:t>Speculation:  Without Gender?  Completely Devoted to &amp; Fulfilled with God?</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25</a:t>
            </a:fld>
            <a:endParaRPr lang="en-US"/>
          </a:p>
        </p:txBody>
      </p:sp>
    </p:spTree>
    <p:extLst>
      <p:ext uri="{BB962C8B-B14F-4D97-AF65-F5344CB8AC3E}">
        <p14:creationId xmlns:p14="http://schemas.microsoft.com/office/powerpoint/2010/main" val="744094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Understand these practices continue today</a:t>
            </a:r>
            <a:r>
              <a:rPr lang="mr-IN" dirty="0" smtClean="0"/>
              <a: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26</a:t>
            </a:fld>
            <a:endParaRPr lang="en-US"/>
          </a:p>
        </p:txBody>
      </p:sp>
    </p:spTree>
    <p:extLst>
      <p:ext uri="{BB962C8B-B14F-4D97-AF65-F5344CB8AC3E}">
        <p14:creationId xmlns:p14="http://schemas.microsoft.com/office/powerpoint/2010/main" val="1139842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Jesus’s reference to the “seat</a:t>
            </a:r>
            <a:r>
              <a:rPr lang="en-US" baseline="0" dirty="0"/>
              <a:t> of Moses” is the earliest such known reference. While it could be understood metaphorically, real chairs have been discovered in several synagogues where the rabbi sat to address the congregation. </a:t>
            </a:r>
            <a:r>
              <a:rPr lang="en-US" dirty="0"/>
              <a:t>The seat</a:t>
            </a:r>
            <a:r>
              <a:rPr lang="en-US" baseline="0" dirty="0"/>
              <a:t> of Moses is visible in the photo above on the far wall to the left of the main entrance. See the next slide for a close-up.</a:t>
            </a:r>
          </a:p>
          <a:p>
            <a:endParaRPr lang="en-US" dirty="0"/>
          </a:p>
          <a:p>
            <a:r>
              <a:rPr lang="en-US" dirty="0"/>
              <a:t>adr0807087101</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576412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seat</a:t>
            </a:r>
            <a:r>
              <a:rPr lang="en-US" baseline="0" dirty="0"/>
              <a:t> of Moses is visible on the far wall to the left of the main entrance.</a:t>
            </a:r>
          </a:p>
          <a:p>
            <a:endParaRPr lang="en-US" dirty="0"/>
          </a:p>
          <a:p>
            <a:r>
              <a:rPr lang="en-US" dirty="0"/>
              <a:t>adr0807087111</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485239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you visit </a:t>
            </a:r>
            <a:r>
              <a:rPr lang="en-US" sz="1200" dirty="0" err="1"/>
              <a:t>Chorazin</a:t>
            </a:r>
            <a:r>
              <a:rPr lang="en-US" sz="1200" dirty="0"/>
              <a:t> today, you will see this on-site replica of the “seat of Moses” found in excavations of the synagogue.</a:t>
            </a:r>
          </a:p>
          <a:p>
            <a:endParaRPr lang="en-US" sz="1200" dirty="0"/>
          </a:p>
          <a:p>
            <a:r>
              <a:rPr lang="en-US" sz="1200" dirty="0" err="1"/>
              <a:t>tb052708486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141287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a:t>
            </a:r>
            <a:r>
              <a:rPr lang="en-US" sz="1200" baseline="0" dirty="0"/>
              <a:t> American Colony photograph and the one following were taken shortly after the synagogue’s excavation in the 1920s, showing the original basalt seat on location. Today this artifact is in the Israel Museum in Jerusalem (see following slides).</a:t>
            </a:r>
          </a:p>
          <a:p>
            <a:endParaRPr lang="en-US" sz="1200" dirty="0"/>
          </a:p>
          <a:p>
            <a:r>
              <a:rPr lang="en-US" sz="1200" dirty="0" err="1"/>
              <a:t>mat02805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72686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dirty="0" smtClean="0"/>
              <a:t>Over 1/3 of Matthew’s Gospel Is Dedicated To Jesus’ Final Week.</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4</a:t>
            </a:fld>
            <a:endParaRPr lang="en-US"/>
          </a:p>
        </p:txBody>
      </p:sp>
    </p:spTree>
    <p:extLst>
      <p:ext uri="{BB962C8B-B14F-4D97-AF65-F5344CB8AC3E}">
        <p14:creationId xmlns:p14="http://schemas.microsoft.com/office/powerpoint/2010/main" val="713681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 1934.</a:t>
            </a:r>
          </a:p>
          <a:p>
            <a:endParaRPr lang="en-US" sz="1200" b="0" i="0" kern="1200" dirty="0">
              <a:solidFill>
                <a:schemeClr val="tx1"/>
              </a:solidFill>
              <a:effectLst/>
              <a:latin typeface="+mn-lt"/>
              <a:ea typeface="+mn-ea"/>
              <a:cs typeface="+mn-cs"/>
            </a:endParaRPr>
          </a:p>
          <a:p>
            <a:r>
              <a:rPr lang="en-US" dirty="0"/>
              <a:t>mat16475</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81442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photo shows the object now on display in the Israel Museum in Jerusalem.</a:t>
            </a:r>
          </a:p>
          <a:p>
            <a:endParaRPr lang="en-US" sz="1200" dirty="0"/>
          </a:p>
          <a:p>
            <a:r>
              <a:rPr lang="en-US" sz="1200" dirty="0" err="1"/>
              <a:t>tb032014760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58349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The Aramaic inscription on this seat of Moses remembers “</a:t>
            </a:r>
            <a:r>
              <a:rPr lang="en-US" dirty="0" err="1">
                <a:latin typeface="+mj-lt"/>
              </a:rPr>
              <a:t>Yudan</a:t>
            </a:r>
            <a:r>
              <a:rPr lang="en-US" dirty="0">
                <a:latin typeface="+mj-lt"/>
              </a:rPr>
              <a:t>.” This</a:t>
            </a:r>
            <a:r>
              <a:rPr lang="en-US" baseline="0" dirty="0">
                <a:latin typeface="+mj-lt"/>
              </a:rPr>
              <a:t> object is now on display in the </a:t>
            </a:r>
            <a:r>
              <a:rPr lang="en-US" sz="1200" dirty="0">
                <a:latin typeface="+mj-lt"/>
              </a:rPr>
              <a:t>Israel Museum in Jerusalem.</a:t>
            </a:r>
          </a:p>
          <a:p>
            <a:endParaRPr lang="en-US" sz="1200" dirty="0">
              <a:latin typeface="+mj-lt"/>
            </a:endParaRPr>
          </a:p>
          <a:p>
            <a:r>
              <a:rPr lang="en-US" sz="1200" dirty="0" err="1">
                <a:latin typeface="+mj-lt"/>
              </a:rPr>
              <a:t>tb032014777</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1278780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a:t>
            </a:r>
            <a:r>
              <a:rPr lang="en-US" sz="1200" baseline="0" dirty="0"/>
              <a:t> American Colony photograph was taken in the first half of the twentieth century.</a:t>
            </a:r>
          </a:p>
          <a:p>
            <a:endParaRPr lang="en-US" sz="1200" dirty="0"/>
          </a:p>
          <a:p>
            <a:r>
              <a:rPr lang="en-US" sz="1200" dirty="0" err="1"/>
              <a:t>mat04636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61234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photograph comes </a:t>
            </a:r>
            <a:r>
              <a:rPr lang="en-US" sz="1200" kern="1200" dirty="0">
                <a:solidFill>
                  <a:schemeClr val="tx1"/>
                </a:solidFill>
                <a:effectLst/>
                <a:latin typeface="+mn-lt"/>
                <a:ea typeface="+mn-ea"/>
                <a:cs typeface="+mn-cs"/>
              </a:rPr>
              <a:t>from </a:t>
            </a:r>
            <a:r>
              <a:rPr lang="en-US" sz="1200" b="0" i="0" kern="1200" dirty="0">
                <a:solidFill>
                  <a:schemeClr val="tx1"/>
                </a:solidFill>
                <a:effectLst/>
                <a:latin typeface="+mn-lt"/>
                <a:ea typeface="+mn-ea"/>
                <a:cs typeface="+mn-cs"/>
              </a:rPr>
              <a:t>The Miriam and Ira D. Wallach Division of Art, Prints and Photographs: Photography Collection,</a:t>
            </a:r>
            <a:r>
              <a:rPr lang="en-US" sz="1200" b="0" i="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ublic domain, from The New York Public Library, https://digitalcollections.nypl.org/items/510d47d9-77e4-a3d9-e040-e00a18064a99.</a:t>
            </a:r>
          </a:p>
          <a:p>
            <a:endParaRPr lang="en-US" dirty="0"/>
          </a:p>
          <a:p>
            <a:r>
              <a:rPr lang="en-US" dirty="0"/>
              <a:t>nypl112614</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825092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pcm02758</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084472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During morning prayers, Jewish men (from the time</a:t>
            </a:r>
            <a:r>
              <a:rPr lang="en-US" sz="1200" baseline="0" dirty="0"/>
              <a:t> of their bar mitzvah on) wear a head phylactery and a hand phylactery. They wear these in the belief that they are literally obeying Deuteronomy 6:8: “And you shall bind them as a sign upon your hand, and they shall be frontlets between your eyes.”</a:t>
            </a:r>
          </a:p>
          <a:p>
            <a:endParaRPr lang="en-US" sz="1200" dirty="0"/>
          </a:p>
          <a:p>
            <a:r>
              <a:rPr lang="en-US" sz="1200" dirty="0" err="1"/>
              <a:t>tb071207088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80087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hand-phylactery has only one compartment, which contains the four Biblical selections written upon a single strip of parchment in four parallel columns and in the order given in the Bible (Men. </a:t>
            </a:r>
            <a:r>
              <a:rPr lang="en-US" sz="1200" dirty="0" err="1"/>
              <a:t>34b</a:t>
            </a:r>
            <a:r>
              <a:rPr lang="en-US" sz="1200" dirty="0"/>
              <a:t>). The head-phylactery has four compartments, formed from one piece of leather, in each of which one selection written on a separate piece of parchment is deposited perpendicularly” (Jewish Encyclopedia: http://www.jewishencyclopedia.com/articles/12125-phylacteries).</a:t>
            </a:r>
          </a:p>
          <a:p>
            <a:endParaRPr lang="en-US" sz="1200" dirty="0"/>
          </a:p>
          <a:p>
            <a:r>
              <a:rPr lang="en-US" sz="1200" dirty="0" err="1"/>
              <a:t>tbs86179611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338841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i="1" dirty="0"/>
              <a:t>Jewish Encyclopedia </a:t>
            </a:r>
            <a:r>
              <a:rPr lang="en-US" sz="1200" dirty="0"/>
              <a:t>explains how the hand-phylactery is put on. “In putting on the </a:t>
            </a:r>
            <a:r>
              <a:rPr lang="en-US" sz="1200" dirty="0" err="1"/>
              <a:t>tefillin</a:t>
            </a:r>
            <a:r>
              <a:rPr lang="en-US" sz="1200" dirty="0"/>
              <a:t>, the hand-phylactery is laid first (Men. </a:t>
            </a:r>
            <a:r>
              <a:rPr lang="en-US" sz="1200" dirty="0" err="1"/>
              <a:t>36a</a:t>
            </a:r>
            <a:r>
              <a:rPr lang="en-US" sz="1200" dirty="0"/>
              <a:t>). Its place is on the inner side of the left arm (ib. </a:t>
            </a:r>
            <a:r>
              <a:rPr lang="en-US" sz="1200" dirty="0" err="1"/>
              <a:t>36b</a:t>
            </a:r>
            <a:r>
              <a:rPr lang="en-US" sz="1200" dirty="0"/>
              <a:t>, </a:t>
            </a:r>
            <a:r>
              <a:rPr lang="en-US" sz="1200" dirty="0" err="1"/>
              <a:t>37a</a:t>
            </a:r>
            <a:r>
              <a:rPr lang="en-US" sz="1200" dirty="0"/>
              <a:t>), just above the elbow (comp. "</a:t>
            </a:r>
            <a:r>
              <a:rPr lang="en-US" sz="1200" dirty="0" err="1"/>
              <a:t>Sefer</a:t>
            </a:r>
            <a:r>
              <a:rPr lang="en-US" sz="1200" dirty="0"/>
              <a:t> </a:t>
            </a:r>
            <a:r>
              <a:rPr lang="en-US" sz="1200" dirty="0" err="1"/>
              <a:t>Ḥasidim</a:t>
            </a:r>
            <a:r>
              <a:rPr lang="en-US" sz="1200" dirty="0"/>
              <a:t>," §§ 434, 638, where the exact place is given as two fist-widths from the shoulder-blade; similarly the head-phylactery is worn two fist-widths from the tip of the nose); and it is held in position by the noose of the strap so that when the arm is bent the phylactery may rest near the heart (Men. </a:t>
            </a:r>
            <a:r>
              <a:rPr lang="en-US" sz="1200" dirty="0" err="1"/>
              <a:t>37a</a:t>
            </a:r>
            <a:r>
              <a:rPr lang="en-US" sz="1200" dirty="0"/>
              <a:t>, based on Deut. xi. 8; comp. "</a:t>
            </a:r>
            <a:r>
              <a:rPr lang="en-US" sz="1200" dirty="0" err="1"/>
              <a:t>Sefer</a:t>
            </a:r>
            <a:r>
              <a:rPr lang="en-US" sz="1200" dirty="0"/>
              <a:t> </a:t>
            </a:r>
            <a:r>
              <a:rPr lang="en-US" sz="1200" dirty="0" err="1"/>
              <a:t>Ḥasidim</a:t>
            </a:r>
            <a:r>
              <a:rPr lang="en-US" sz="1200" dirty="0"/>
              <a:t>," §§ 435, 1742). If one is left-handed, he lays the hand-phylactery on the same place on his right hand (Men. </a:t>
            </a:r>
            <a:r>
              <a:rPr lang="en-US" sz="1200" dirty="0" err="1"/>
              <a:t>37a</a:t>
            </a:r>
            <a:r>
              <a:rPr lang="en-US" sz="1200" dirty="0"/>
              <a:t>; </a:t>
            </a:r>
            <a:r>
              <a:rPr lang="en-US" sz="1200" dirty="0" err="1"/>
              <a:t>Oraḥ</a:t>
            </a:r>
            <a:r>
              <a:rPr lang="en-US" sz="1200" dirty="0"/>
              <a:t> </a:t>
            </a:r>
            <a:r>
              <a:rPr lang="en-US" sz="1200" dirty="0" err="1"/>
              <a:t>Ḥayyim</a:t>
            </a:r>
            <a:r>
              <a:rPr lang="en-US" sz="1200" dirty="0"/>
              <a:t>, </a:t>
            </a:r>
            <a:r>
              <a:rPr lang="en-US" sz="1200" dirty="0" err="1"/>
              <a:t>27b</a:t>
            </a:r>
            <a:r>
              <a:rPr lang="en-US" sz="1200" dirty="0"/>
              <a:t>). After the phylactery is thus fastened on the bare arm, the strap is wound seven times round the arm” (http://www.jewishencyclopedia.com/articles/12125-phylacteries).</a:t>
            </a:r>
          </a:p>
          <a:p>
            <a:endParaRPr lang="en-US" sz="1200" dirty="0"/>
          </a:p>
          <a:p>
            <a:r>
              <a:rPr lang="en-US" sz="1200" dirty="0" err="1"/>
              <a:t>tb083104466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926550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photograph was taken in the </a:t>
            </a:r>
            <a:r>
              <a:rPr lang="en-US" sz="1200" dirty="0" err="1"/>
              <a:t>1930s</a:t>
            </a:r>
            <a:r>
              <a:rPr lang="en-US" sz="1200" dirty="0"/>
              <a:t>.</a:t>
            </a:r>
          </a:p>
          <a:p>
            <a:endParaRPr lang="en-US" sz="1200" dirty="0"/>
          </a:p>
          <a:p>
            <a:r>
              <a:rPr lang="en-US" sz="1200" dirty="0" err="1"/>
              <a:t>mat03893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22181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a:t>
            </a:r>
            <a:r>
              <a:rPr lang="en-US" dirty="0" smtClean="0"/>
              <a:t> 21</a:t>
            </a:r>
            <a:r>
              <a:rPr lang="mr-IN" dirty="0" smtClean="0"/>
              <a:t>…</a:t>
            </a:r>
            <a:r>
              <a:rPr lang="en-US" dirty="0" smtClean="0"/>
              <a:t>while they challenge His authority</a:t>
            </a:r>
            <a:r>
              <a:rPr lang="mr-IN" dirty="0" smtClean="0"/>
              <a:t>…</a:t>
            </a:r>
            <a:r>
              <a:rPr lang="en-US" dirty="0" smtClean="0"/>
              <a:t>He challenges their actions.</a:t>
            </a:r>
          </a:p>
          <a:p>
            <a:endParaRPr lang="en-US" dirty="0" smtClean="0"/>
          </a:p>
          <a:p>
            <a:r>
              <a:rPr lang="en-US" dirty="0" err="1" smtClean="0"/>
              <a:t>Ch</a:t>
            </a:r>
            <a:r>
              <a:rPr lang="en-US" dirty="0" smtClean="0"/>
              <a:t> 22</a:t>
            </a:r>
            <a:r>
              <a:rPr lang="mr-IN" dirty="0" smtClean="0"/>
              <a:t>…</a:t>
            </a:r>
            <a:r>
              <a:rPr lang="en-US" dirty="0" smtClean="0"/>
              <a:t>they bring a series of questions to</a:t>
            </a:r>
            <a:r>
              <a:rPr lang="en-US" baseline="0" dirty="0" smtClean="0"/>
              <a:t> Him.  He answers them all.  He asks them one</a:t>
            </a:r>
            <a:r>
              <a:rPr lang="mr-IN" baseline="0" dirty="0" smtClean="0"/>
              <a:t>…</a:t>
            </a:r>
            <a:r>
              <a:rPr lang="en-US" baseline="0" dirty="0" smtClean="0"/>
              <a:t>they cannot.</a:t>
            </a:r>
          </a:p>
          <a:p>
            <a:endParaRPr lang="en-US" baseline="0" dirty="0" smtClean="0"/>
          </a:p>
          <a:p>
            <a:r>
              <a:rPr lang="en-US" baseline="0" dirty="0" err="1" smtClean="0"/>
              <a:t>Ch</a:t>
            </a:r>
            <a:r>
              <a:rPr lang="en-US" baseline="0" dirty="0" smtClean="0"/>
              <a:t> 23</a:t>
            </a:r>
            <a:r>
              <a:rPr lang="mr-IN" baseline="0" dirty="0" smtClean="0"/>
              <a:t>…</a:t>
            </a:r>
            <a:r>
              <a:rPr lang="en-US" baseline="0" dirty="0" smtClean="0"/>
              <a:t>heartbreak.  The Savior who has been driven by compassion, mercy, service, holiness, and humility</a:t>
            </a:r>
            <a:r>
              <a:rPr lang="mr-IN" baseline="0" dirty="0" smtClean="0"/>
              <a:t>…</a:t>
            </a:r>
            <a:r>
              <a:rPr lang="en-US" baseline="0" dirty="0" smtClean="0"/>
              <a:t>.call out the evil hearts of the </a:t>
            </a:r>
            <a:r>
              <a:rPr lang="en-US" baseline="0" dirty="0" err="1" smtClean="0"/>
              <a:t>Hypocrits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5</a:t>
            </a:fld>
            <a:endParaRPr lang="en-US"/>
          </a:p>
        </p:txBody>
      </p:sp>
    </p:spTree>
    <p:extLst>
      <p:ext uri="{BB962C8B-B14F-4D97-AF65-F5344CB8AC3E}">
        <p14:creationId xmlns:p14="http://schemas.microsoft.com/office/powerpoint/2010/main" val="1915318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tb083104444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02217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The</a:t>
            </a:r>
            <a:r>
              <a:rPr lang="en-US" sz="1200" baseline="0" dirty="0">
                <a:latin typeface="+mj-lt"/>
              </a:rPr>
              <a:t> wearing of fringes is done in obedience to Numbers 15:38-40 and Deut 22:12. The Hebrew word for fringes is “</a:t>
            </a:r>
            <a:r>
              <a:rPr lang="en-US" sz="1200" baseline="0" dirty="0" err="1">
                <a:latin typeface="+mj-lt"/>
              </a:rPr>
              <a:t>tzitzit</a:t>
            </a:r>
            <a:r>
              <a:rPr lang="en-US" sz="1200" baseline="0" dirty="0">
                <a:latin typeface="+mj-lt"/>
              </a:rPr>
              <a:t>” (</a:t>
            </a:r>
            <a:r>
              <a:rPr lang="en-US" sz="1200" baseline="0" dirty="0" err="1">
                <a:latin typeface="+mj-lt"/>
              </a:rPr>
              <a:t>ẓiẓit</a:t>
            </a:r>
            <a:r>
              <a:rPr lang="en-US" sz="1200" baseline="0" dirty="0">
                <a:latin typeface="+mj-lt"/>
              </a:rPr>
              <a:t>). This photo was taken at the Jerusalem Biblical Zoo where the man is pushing his daughter on a stroller.</a:t>
            </a:r>
          </a:p>
          <a:p>
            <a:endParaRPr lang="en-US" sz="1200" dirty="0">
              <a:latin typeface="+mj-lt"/>
            </a:endParaRPr>
          </a:p>
          <a:p>
            <a:r>
              <a:rPr lang="en-US" sz="1200" kern="1200" dirty="0">
                <a:solidFill>
                  <a:schemeClr val="tx1"/>
                </a:solidFill>
                <a:effectLst/>
                <a:latin typeface="+mj-lt"/>
              </a:rPr>
              <a:t>Numbers 15:38–40 (ASV) “Speak unto the children of Israel, and bid them that they </a:t>
            </a:r>
            <a:r>
              <a:rPr lang="en-US" sz="1200" b="1" kern="1200" dirty="0">
                <a:solidFill>
                  <a:schemeClr val="tx1"/>
                </a:solidFill>
                <a:effectLst/>
                <a:latin typeface="+mj-lt"/>
              </a:rPr>
              <a:t>make them fringes in the borders of their garments </a:t>
            </a:r>
            <a:r>
              <a:rPr lang="en-US" sz="1200" kern="1200" dirty="0">
                <a:solidFill>
                  <a:schemeClr val="tx1"/>
                </a:solidFill>
                <a:effectLst/>
                <a:latin typeface="+mj-lt"/>
              </a:rPr>
              <a:t>throughout their generations, and that they put upon the fringe of each border </a:t>
            </a:r>
            <a:r>
              <a:rPr lang="en-US" sz="1200" b="1" kern="1200" dirty="0">
                <a:solidFill>
                  <a:schemeClr val="tx1"/>
                </a:solidFill>
                <a:effectLst/>
                <a:latin typeface="+mj-lt"/>
              </a:rPr>
              <a:t>a cord of blue</a:t>
            </a:r>
            <a:r>
              <a:rPr lang="en-US" sz="1200" kern="1200" dirty="0">
                <a:solidFill>
                  <a:schemeClr val="tx1"/>
                </a:solidFill>
                <a:effectLst/>
                <a:latin typeface="+mj-lt"/>
              </a:rPr>
              <a:t>: </a:t>
            </a:r>
            <a:r>
              <a:rPr lang="en-US" sz="1200" kern="1200" baseline="30000" dirty="0">
                <a:solidFill>
                  <a:schemeClr val="tx1"/>
                </a:solidFill>
                <a:effectLst/>
                <a:latin typeface="+mj-lt"/>
              </a:rPr>
              <a:t>39</a:t>
            </a:r>
            <a:r>
              <a:rPr lang="en-US" sz="1200" kern="1200" dirty="0">
                <a:solidFill>
                  <a:schemeClr val="tx1"/>
                </a:solidFill>
                <a:effectLst/>
                <a:latin typeface="+mj-lt"/>
              </a:rPr>
              <a:t>and it shall be unto you for a fringe, that ye may look upon it, and remember all the commandments of Jehovah, and do them; and that ye follow not after your own heart and your own eyes, after which ye use to play the harlot; </a:t>
            </a:r>
            <a:r>
              <a:rPr lang="en-US" sz="1200" kern="1200" baseline="30000" dirty="0">
                <a:solidFill>
                  <a:schemeClr val="tx1"/>
                </a:solidFill>
                <a:effectLst/>
                <a:latin typeface="+mj-lt"/>
              </a:rPr>
              <a:t>40</a:t>
            </a:r>
            <a:r>
              <a:rPr lang="en-US" sz="1200" kern="1200" dirty="0">
                <a:solidFill>
                  <a:schemeClr val="tx1"/>
                </a:solidFill>
                <a:effectLst/>
                <a:latin typeface="+mj-lt"/>
              </a:rPr>
              <a:t>that ye may remember and do all my commandments, and be holy unto your God.“</a:t>
            </a:r>
          </a:p>
          <a:p>
            <a:endParaRPr lang="en-US" sz="1200" dirty="0">
              <a:latin typeface="+mj-lt"/>
            </a:endParaRPr>
          </a:p>
          <a:p>
            <a:r>
              <a:rPr lang="en-US" sz="1200" dirty="0" err="1">
                <a:latin typeface="+mj-lt"/>
              </a:rPr>
              <a:t>tb082505698</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1838660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From the </a:t>
            </a:r>
            <a:r>
              <a:rPr lang="en-US" sz="1200" i="1" dirty="0"/>
              <a:t>Jewish Encyclopedia</a:t>
            </a:r>
            <a:r>
              <a:rPr lang="en-US" sz="1200" dirty="0"/>
              <a:t>: “Threads with a cord of blue entwined, fastened to the four corners of the </a:t>
            </a:r>
            <a:r>
              <a:rPr lang="en-US" sz="1200" dirty="0" err="1"/>
              <a:t>Arba</a:t>
            </a:r>
            <a:r>
              <a:rPr lang="en-US" sz="1200" dirty="0"/>
              <a:t>' </a:t>
            </a:r>
            <a:r>
              <a:rPr lang="en-US" sz="1200" dirty="0" err="1"/>
              <a:t>Kanfot</a:t>
            </a:r>
            <a:r>
              <a:rPr lang="en-US" sz="1200" dirty="0"/>
              <a:t> and the </a:t>
            </a:r>
            <a:r>
              <a:rPr lang="en-US" sz="1200" dirty="0" err="1"/>
              <a:t>Ṭallit</a:t>
            </a:r>
            <a:r>
              <a:rPr lang="en-US" sz="1200" dirty="0"/>
              <a:t> and pendent, like a tassel, in conformity with Num. xv. 38-40 and Deut. xxii. 12. The </a:t>
            </a:r>
            <a:r>
              <a:rPr lang="en-US" sz="1200" dirty="0" err="1"/>
              <a:t>ẓiẓit</a:t>
            </a:r>
            <a:r>
              <a:rPr lang="en-US" sz="1200" dirty="0"/>
              <a:t> consisted, according to Bet </a:t>
            </a:r>
            <a:r>
              <a:rPr lang="en-US" sz="1200" dirty="0" err="1"/>
              <a:t>Shammai</a:t>
            </a:r>
            <a:r>
              <a:rPr lang="en-US" sz="1200" dirty="0"/>
              <a:t>, of four threads of white wool and four threads of blue, but according to Bet Hillel of two threads of each (Men. 41b). The "</a:t>
            </a:r>
            <a:r>
              <a:rPr lang="en-US" sz="1200" dirty="0" err="1"/>
              <a:t>arba</a:t>
            </a:r>
            <a:r>
              <a:rPr lang="en-US" sz="1200" dirty="0"/>
              <a:t>' </a:t>
            </a:r>
            <a:r>
              <a:rPr lang="en-US" sz="1200" dirty="0" err="1"/>
              <a:t>kanfot</a:t>
            </a:r>
            <a:r>
              <a:rPr lang="en-US" sz="1200" dirty="0"/>
              <a:t>," or "</a:t>
            </a:r>
            <a:r>
              <a:rPr lang="en-US" sz="1200" dirty="0" err="1"/>
              <a:t>ṭallit</a:t>
            </a:r>
            <a:r>
              <a:rPr lang="en-US" sz="1200" dirty="0"/>
              <a:t> </a:t>
            </a:r>
            <a:r>
              <a:rPr lang="en-US" sz="1200" dirty="0" err="1"/>
              <a:t>ḳaṭon</a:t>
            </a:r>
            <a:r>
              <a:rPr lang="en-US" sz="1200" dirty="0"/>
              <a:t>," was worn by day as an undergarment. The regular </a:t>
            </a:r>
            <a:r>
              <a:rPr lang="en-US" sz="1200" dirty="0" err="1"/>
              <a:t>ṭallit</a:t>
            </a:r>
            <a:r>
              <a:rPr lang="en-US" sz="1200" dirty="0"/>
              <a:t>, as an </a:t>
            </a:r>
            <a:r>
              <a:rPr lang="en-US" sz="1200" dirty="0" err="1"/>
              <a:t>overgarment</a:t>
            </a:r>
            <a:r>
              <a:rPr lang="en-US" sz="1200" dirty="0"/>
              <a:t>, was used only during the morning prayer.”</a:t>
            </a:r>
          </a:p>
          <a:p>
            <a:endParaRPr lang="en-US" dirty="0"/>
          </a:p>
          <a:p>
            <a:r>
              <a:rPr lang="en-US" dirty="0"/>
              <a:t>tb061116054</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37619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 23:33 </a:t>
            </a:r>
            <a:r>
              <a:rPr lang="mr-IN" dirty="0" smtClean="0"/>
              <a:t>–</a:t>
            </a:r>
            <a:r>
              <a:rPr lang="en-US" dirty="0" smtClean="0"/>
              <a:t> Jesus uses very </a:t>
            </a:r>
            <a:r>
              <a:rPr lang="en-US" dirty="0" err="1" smtClean="0"/>
              <a:t>servere</a:t>
            </a:r>
            <a:r>
              <a:rPr lang="en-US" dirty="0" smtClean="0"/>
              <a:t> language in this chapter.</a:t>
            </a:r>
          </a:p>
          <a:p>
            <a:endParaRPr lang="en-US" dirty="0" smtClean="0"/>
          </a:p>
          <a:p>
            <a:r>
              <a:rPr lang="en-US" dirty="0" smtClean="0"/>
              <a:t>Small Thinking: Only people like me belong in the kingdom of heaven.  Big Thinking:</a:t>
            </a:r>
            <a:r>
              <a:rPr lang="en-US" baseline="0" dirty="0" smtClean="0"/>
              <a:t> God’s family is open to all.</a:t>
            </a:r>
          </a:p>
          <a:p>
            <a:r>
              <a:rPr lang="en-US" dirty="0" smtClean="0"/>
              <a:t>Small Thinking: I deserve the praise and the glory. Big Thinking: God deserves all the praise and glory.</a:t>
            </a:r>
          </a:p>
          <a:p>
            <a:r>
              <a:rPr lang="en-US" dirty="0" smtClean="0"/>
              <a:t>Small Thinking: People should act more like my</a:t>
            </a:r>
            <a:r>
              <a:rPr lang="en-US" baseline="0" dirty="0" smtClean="0"/>
              <a:t> group</a:t>
            </a:r>
            <a:r>
              <a:rPr lang="en-US" dirty="0" smtClean="0"/>
              <a:t>.  Big</a:t>
            </a:r>
            <a:r>
              <a:rPr lang="en-US" baseline="0" dirty="0" smtClean="0"/>
              <a:t> Thinking: People should act more like Christ.</a:t>
            </a:r>
          </a:p>
          <a:p>
            <a:r>
              <a:rPr lang="en-US" baseline="0" dirty="0" smtClean="0"/>
              <a:t>Small Thinking: God will accept us based on technicalities.  Big Thinking: God will accept us based on our hearts.</a:t>
            </a:r>
          </a:p>
          <a:p>
            <a:r>
              <a:rPr lang="en-US" baseline="0" dirty="0" smtClean="0"/>
              <a:t>Small Thinking: Obedience is measured in the details.  Big Thinking: Obedience is measured in love and devotion.</a:t>
            </a:r>
          </a:p>
          <a:p>
            <a:r>
              <a:rPr lang="en-US" baseline="0" dirty="0" smtClean="0"/>
              <a:t>Small Thinking: I only need to clean up what others can see.  Big Thinking: I want to be pure in the eyes of God.</a:t>
            </a:r>
          </a:p>
          <a:p>
            <a:r>
              <a:rPr lang="en-US" baseline="0" dirty="0" smtClean="0"/>
              <a:t>Small Thinking: I can just “straighten up a little”.  Big Thinking: I must be transformed to LIFE.</a:t>
            </a:r>
          </a:p>
          <a:p>
            <a:r>
              <a:rPr lang="en-US" baseline="0" dirty="0" smtClean="0"/>
              <a:t>Small Thinking: Not me, I’d never</a:t>
            </a:r>
            <a:r>
              <a:rPr lang="mr-IN" baseline="0" dirty="0" smtClean="0"/>
              <a:t>…</a:t>
            </a:r>
            <a:r>
              <a:rPr lang="en-US" baseline="0" dirty="0" smtClean="0"/>
              <a:t>. Big Thinking: Only with God’s word and servants can I know and please Him.</a:t>
            </a:r>
          </a:p>
          <a:p>
            <a:endParaRPr lang="en-US" dirty="0" smtClean="0"/>
          </a:p>
          <a:p>
            <a:endParaRPr lang="en-US" dirty="0" smtClean="0"/>
          </a:p>
          <a:p>
            <a:endParaRPr lang="en-US" dirty="0" smtClean="0"/>
          </a:p>
          <a:p>
            <a:r>
              <a:rPr lang="en-US" dirty="0" smtClean="0"/>
              <a:t>Transition:  Because of these 8 traits of hypocrisy</a:t>
            </a:r>
            <a:r>
              <a:rPr lang="mr-IN" dirty="0" smtClean="0"/>
              <a:t>…</a:t>
            </a:r>
            <a:r>
              <a:rPr lang="en-US" dirty="0" smtClean="0"/>
              <a:t>they were</a:t>
            </a:r>
            <a:r>
              <a:rPr lang="en-US" baseline="0" dirty="0" smtClean="0"/>
              <a:t> like decorated tombs</a:t>
            </a:r>
            <a:r>
              <a:rPr lang="mr-IN" baseline="0" dirty="0" smtClean="0"/>
              <a:t>…</a:t>
            </a:r>
            <a:r>
              <a:rPr lang="en-US" baseline="0" dirty="0" smtClean="0"/>
              <a:t>consider these images.  There is great skill and artistry in the carvings</a:t>
            </a:r>
            <a:r>
              <a:rPr lang="mr-IN" baseline="0" dirty="0" smtClean="0"/>
              <a:t>…</a:t>
            </a:r>
            <a:r>
              <a:rPr lang="en-US" baseline="0" dirty="0" smtClean="0"/>
              <a:t>but remember what they contain: Death.</a:t>
            </a:r>
          </a:p>
          <a:p>
            <a:endParaRPr lang="en-US" baseline="0" dirty="0" smtClean="0"/>
          </a:p>
          <a:p>
            <a:r>
              <a:rPr lang="en-US" baseline="0" dirty="0" smtClean="0"/>
              <a:t>Today, there is great skill and artistry in much that is done in the name of Christianity</a:t>
            </a:r>
            <a:r>
              <a:rPr lang="mr-IN" baseline="0" dirty="0" smtClean="0"/>
              <a:t>…</a:t>
            </a:r>
            <a:r>
              <a:rPr lang="en-US" baseline="0" dirty="0" smtClean="0"/>
              <a:t>but that doesn’t make it LIVING and TRUE.  We can’t get wrapped up in appearances!!!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44</a:t>
            </a:fld>
            <a:endParaRPr lang="en-US"/>
          </a:p>
        </p:txBody>
      </p:sp>
    </p:spTree>
    <p:extLst>
      <p:ext uri="{BB962C8B-B14F-4D97-AF65-F5344CB8AC3E}">
        <p14:creationId xmlns:p14="http://schemas.microsoft.com/office/powerpoint/2010/main" val="1574129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While ossuaries (bone boxes) are more common, some beautifully hewn sarcophagi are known</a:t>
            </a:r>
            <a:r>
              <a:rPr lang="en-US" sz="1200" baseline="0" dirty="0"/>
              <a:t> from first-century Jerusalem. This one is on display in the </a:t>
            </a:r>
            <a:r>
              <a:rPr lang="en-US" sz="1200" dirty="0"/>
              <a:t>Israel Museum in Jerusalem.</a:t>
            </a:r>
          </a:p>
          <a:p>
            <a:endParaRPr lang="en-US" sz="1200" dirty="0"/>
          </a:p>
          <a:p>
            <a:r>
              <a:rPr lang="en-US" sz="1200" dirty="0" err="1"/>
              <a:t>tb032014562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054031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beautiful</a:t>
            </a:r>
            <a:r>
              <a:rPr lang="en-US" sz="1200" baseline="0" dirty="0"/>
              <a:t> limestone bone box is on display in the </a:t>
            </a:r>
            <a:r>
              <a:rPr lang="en-US" sz="1200" dirty="0"/>
              <a:t>Israel Museum in Jerusalem.</a:t>
            </a:r>
          </a:p>
          <a:p>
            <a:endParaRPr lang="en-US" sz="1200" dirty="0"/>
          </a:p>
          <a:p>
            <a:r>
              <a:rPr lang="en-US" sz="1200" dirty="0" err="1"/>
              <a:t>tb032014557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485814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One of the most beautifully</a:t>
            </a:r>
            <a:r>
              <a:rPr lang="en-US" sz="1200" baseline="0" dirty="0"/>
              <a:t> decorated ossuaries from the first century AD belongs to Joseph, the son of Caiaphas. It is on display in the </a:t>
            </a:r>
            <a:r>
              <a:rPr lang="en-US" sz="1200" dirty="0"/>
              <a:t>Israel Museum in Jerusalem.</a:t>
            </a:r>
          </a:p>
          <a:p>
            <a:endParaRPr lang="en-US" sz="1200" dirty="0"/>
          </a:p>
          <a:p>
            <a:r>
              <a:rPr lang="en-US" sz="1200" dirty="0" err="1"/>
              <a:t>tb032014607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562887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do whatever it takes to accept</a:t>
            </a:r>
            <a:r>
              <a:rPr lang="en-US" baseline="0" dirty="0" smtClean="0"/>
              <a:t> the invitation.</a:t>
            </a:r>
          </a:p>
          <a:p>
            <a:r>
              <a:rPr lang="en-US" baseline="0" dirty="0" smtClean="0"/>
              <a:t>I will do whatever it takes to honor the Son.</a:t>
            </a:r>
          </a:p>
          <a:p>
            <a:r>
              <a:rPr lang="en-US" baseline="0" dirty="0" smtClean="0"/>
              <a:t>I will do whatever it takes to avoid being cast out.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48</a:t>
            </a:fld>
            <a:endParaRPr lang="en-US"/>
          </a:p>
        </p:txBody>
      </p:sp>
    </p:spTree>
    <p:extLst>
      <p:ext uri="{BB962C8B-B14F-4D97-AF65-F5344CB8AC3E}">
        <p14:creationId xmlns:p14="http://schemas.microsoft.com/office/powerpoint/2010/main" val="682801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Dominus Flevit is the traditional place on the Mount</a:t>
            </a:r>
            <a:r>
              <a:rPr lang="en-US" baseline="0" dirty="0"/>
              <a:t> of Olives</a:t>
            </a:r>
            <a:r>
              <a:rPr lang="en-US" dirty="0"/>
              <a:t> where the Lord</a:t>
            </a:r>
            <a:r>
              <a:rPr lang="en-US" baseline="0" dirty="0"/>
              <a:t> wept over Jerusalem.</a:t>
            </a:r>
          </a:p>
          <a:p>
            <a:endParaRPr lang="en-US" dirty="0"/>
          </a:p>
          <a:p>
            <a:r>
              <a:rPr lang="en-US" dirty="0"/>
              <a:t>tb060116984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271822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These excavations are on display in the </a:t>
            </a:r>
            <a:r>
              <a:rPr lang="en-US" sz="1200" dirty="0" err="1"/>
              <a:t>Wohl</a:t>
            </a:r>
            <a:r>
              <a:rPr lang="en-US" sz="1200" baseline="0" dirty="0"/>
              <a:t> Museum.</a:t>
            </a:r>
          </a:p>
          <a:p>
            <a:endParaRPr lang="en-US" sz="1200" dirty="0"/>
          </a:p>
          <a:p>
            <a:r>
              <a:rPr lang="en-US" sz="1200" dirty="0" err="1"/>
              <a:t>adr1305134698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4818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David</a:t>
            </a:r>
            <a:r>
              <a:rPr lang="en-US" sz="1200" baseline="0" dirty="0"/>
              <a:t> </a:t>
            </a:r>
            <a:r>
              <a:rPr lang="en-US" sz="1200" baseline="0" dirty="0" err="1"/>
              <a:t>Bivin</a:t>
            </a:r>
            <a:r>
              <a:rPr lang="en-US" sz="1200" baseline="0" dirty="0"/>
              <a:t> took this photograph in 1969.</a:t>
            </a:r>
          </a:p>
          <a:p>
            <a:endParaRPr lang="en-US" sz="1200" dirty="0"/>
          </a:p>
          <a:p>
            <a:r>
              <a:rPr lang="en-US" sz="1200" dirty="0" err="1"/>
              <a:t>db6905207207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716128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image comes from Wikimedia and is in the public domain. Source: </a:t>
            </a:r>
            <a:r>
              <a:rPr lang="en-US" dirty="0"/>
              <a:t>https://commons.wikimedia.org/wiki/File:Roberts_Siege_and_Destruction_of_Jerusalem.jpg</a:t>
            </a:r>
          </a:p>
          <a:p>
            <a:endParaRPr lang="en-US" dirty="0"/>
          </a:p>
          <a:p>
            <a:r>
              <a:rPr lang="en-US" dirty="0"/>
              <a:t>drra1850</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317728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Matthew wants us to know the HIGH COST of rejecting JESUS and the GREAT</a:t>
            </a:r>
            <a:r>
              <a:rPr lang="en-US" baseline="0" dirty="0" smtClean="0"/>
              <a:t> EFFORT Jesus has made to turn us away from self-righteousness </a:t>
            </a:r>
            <a:r>
              <a:rPr lang="mr-IN" baseline="0" dirty="0" smtClean="0"/>
              <a:t>–</a:t>
            </a:r>
            <a:r>
              <a:rPr lang="en-US" baseline="0" dirty="0" smtClean="0"/>
              <a:t> and to teach us to put our faith, trust, and obedience in Jesus Christ.</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52</a:t>
            </a:fld>
            <a:endParaRPr lang="en-US"/>
          </a:p>
        </p:txBody>
      </p:sp>
    </p:spTree>
    <p:extLst>
      <p:ext uri="{BB962C8B-B14F-4D97-AF65-F5344CB8AC3E}">
        <p14:creationId xmlns:p14="http://schemas.microsoft.com/office/powerpoint/2010/main" val="24246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historic photograph shows three routes over the Mount</a:t>
            </a:r>
            <a:r>
              <a:rPr lang="en-US" sz="1200" kern="1200" baseline="0" dirty="0">
                <a:solidFill>
                  <a:schemeClr val="tx1"/>
                </a:solidFill>
                <a:effectLst/>
                <a:latin typeface="+mn-lt"/>
                <a:ea typeface="+mn-ea"/>
                <a:cs typeface="+mn-cs"/>
              </a:rPr>
              <a:t> of Olives to the Kidron Valley (at bottom). Jesus most likely traveled down either the middle route or the one from the right, as he was coming from Bethany. </a:t>
            </a:r>
            <a:r>
              <a:rPr lang="en-US" sz="1200" kern="1200" dirty="0">
                <a:solidFill>
                  <a:schemeClr val="tx1"/>
                </a:solidFill>
                <a:effectLst/>
                <a:latin typeface="+mn-lt"/>
                <a:ea typeface="+mn-ea"/>
                <a:cs typeface="+mn-cs"/>
              </a:rPr>
              <a:t>This photograph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comes from F</a:t>
            </a:r>
            <a:r>
              <a:rPr lang="en-US" sz="1200" kern="1200" dirty="0">
                <a:solidFill>
                  <a:schemeClr val="tx1"/>
                </a:solidFill>
                <a:effectLst/>
                <a:latin typeface="Calibri"/>
                <a:ea typeface="+mn-ea"/>
                <a:cs typeface="Calibri"/>
              </a:rPr>
              <a:t>é</a:t>
            </a:r>
            <a:r>
              <a:rPr lang="en-US" sz="1200" kern="1200" dirty="0">
                <a:solidFill>
                  <a:schemeClr val="tx1"/>
                </a:solidFill>
                <a:effectLst/>
                <a:latin typeface="+mn-lt"/>
                <a:ea typeface="+mn-ea"/>
                <a:cs typeface="+mn-cs"/>
              </a:rPr>
              <a:t>lix</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Bonfils</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Palestine and Syria</a:t>
            </a:r>
            <a:r>
              <a:rPr lang="en-US" sz="1200" i="1" u="none" kern="1200" dirty="0">
                <a:solidFill>
                  <a:schemeClr val="tx1"/>
                </a:solidFill>
                <a:effectLst/>
                <a:latin typeface="+mn-lt"/>
                <a:ea typeface="+mn-ea"/>
                <a:cs typeface="+mn-cs"/>
              </a:rPr>
              <a:t>, </a:t>
            </a:r>
            <a:r>
              <a:rPr lang="en-US" sz="1200" i="0" u="none" kern="1200" dirty="0">
                <a:solidFill>
                  <a:schemeClr val="tx1"/>
                </a:solidFill>
                <a:effectLst/>
                <a:latin typeface="+mn-lt"/>
                <a:ea typeface="+mn-ea"/>
                <a:cs typeface="+mn-cs"/>
              </a:rPr>
              <a:t>circa</a:t>
            </a:r>
            <a:r>
              <a:rPr lang="en-US" sz="1200" i="0" u="none" kern="1200" baseline="0" dirty="0">
                <a:solidFill>
                  <a:schemeClr val="tx1"/>
                </a:solidFill>
                <a:effectLst/>
                <a:latin typeface="+mn-lt"/>
                <a:ea typeface="+mn-ea"/>
                <a:cs typeface="+mn-cs"/>
              </a:rPr>
              <a:t> 1870–1890</a:t>
            </a:r>
            <a:r>
              <a:rPr lang="en-US" sz="1200" kern="1200" dirty="0">
                <a:solidFill>
                  <a:schemeClr val="tx1"/>
                </a:solidFill>
                <a:effectLst/>
                <a:latin typeface="+mn-lt"/>
                <a:ea typeface="+mn-ea"/>
                <a:cs typeface="+mn-cs"/>
              </a:rPr>
              <a:t>. Public domain, from The New York Public Library, https://digitalcollections.nypl.org/items/510d47d9-5fb6-a3d9-e040-e00a18064a99.</a:t>
            </a:r>
          </a:p>
          <a:p>
            <a:endParaRPr lang="en-US" dirty="0"/>
          </a:p>
          <a:p>
            <a:r>
              <a:rPr lang="en-US" dirty="0"/>
              <a:t>nypl79628</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63757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tb060116958</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11241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The modern route from Bethany and </a:t>
            </a:r>
            <a:r>
              <a:rPr lang="en-US" sz="1200" dirty="0" err="1"/>
              <a:t>Bethphage</a:t>
            </a:r>
            <a:r>
              <a:rPr lang="en-US" sz="1200" dirty="0"/>
              <a:t> travels up from the bottom right of the photo,</a:t>
            </a:r>
            <a:r>
              <a:rPr lang="en-US" sz="1200" baseline="0" dirty="0"/>
              <a:t> passing the red-roofed buildings on the right side before descending into the </a:t>
            </a:r>
            <a:r>
              <a:rPr lang="en-US" sz="1200" baseline="0" dirty="0" err="1"/>
              <a:t>Kidron</a:t>
            </a:r>
            <a:r>
              <a:rPr lang="en-US" sz="1200" baseline="0" dirty="0"/>
              <a:t> Valley near Gethsemane. See the next slide for labels.</a:t>
            </a:r>
            <a:endParaRPr lang="en-US" sz="1200" dirty="0"/>
          </a:p>
          <a:p>
            <a:endParaRPr lang="en-US" sz="1200" dirty="0"/>
          </a:p>
          <a:p>
            <a:r>
              <a:rPr lang="en-US" sz="1200" dirty="0" err="1"/>
              <a:t>tb010703232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87003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Scholars</a:t>
            </a:r>
            <a:r>
              <a:rPr lang="en-US" baseline="0" dirty="0"/>
              <a:t> who created this model chose to locate an eastern gate in the wall of the Temple Mount directly opposite the entrance to the Temple itself. This was a scholarly guess that has not been proved. Others believe that the first-century gate was located underneath today’s Golden Gate, further to the north along the eastern wall. Thus, we cannot say with any certainty where Jesus entered the Temple precincts. This Jerusalem model is on display at the Israel Museum.</a:t>
            </a:r>
          </a:p>
          <a:p>
            <a:endParaRPr lang="en-US" dirty="0"/>
          </a:p>
          <a:p>
            <a:r>
              <a:rPr lang="en-US" dirty="0"/>
              <a:t>tb060316631</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179699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253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49667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722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0642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5526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5420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5924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2189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91770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52012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4260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3177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19899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9754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2834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51566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36865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145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31677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37417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4488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141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871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17313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5536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021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68955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2590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2425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36768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07698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98161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1410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6656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12482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4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1408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76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5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10/13/17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2" r:id="rId12"/>
    <p:sldLayoutId id="2147483693" r:id="rId13"/>
    <p:sldLayoutId id="2147483694" r:id="rId14"/>
    <p:sldLayoutId id="2147483695"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2.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5.xml"/><Relationship Id="rId3"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6.xml"/><Relationship Id="rId3"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0.xml"/><Relationship Id="rId3"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Herod’s Temple with eastern gates in the Jerusalem model</a:t>
            </a:r>
          </a:p>
        </p:txBody>
      </p:sp>
      <p:sp>
        <p:nvSpPr>
          <p:cNvPr id="3" name="Text Placeholder 2"/>
          <p:cNvSpPr>
            <a:spLocks noGrp="1"/>
          </p:cNvSpPr>
          <p:nvPr>
            <p:ph type="body" sz="quarter" idx="12"/>
          </p:nvPr>
        </p:nvSpPr>
        <p:spPr/>
        <p:txBody>
          <a:bodyPr/>
          <a:lstStyle/>
          <a:p>
            <a:r>
              <a:rPr lang="en-US" dirty="0"/>
              <a:t>21:12</a:t>
            </a:r>
          </a:p>
        </p:txBody>
      </p:sp>
      <p:sp>
        <p:nvSpPr>
          <p:cNvPr id="4" name="Title 3"/>
          <p:cNvSpPr>
            <a:spLocks noGrp="1"/>
          </p:cNvSpPr>
          <p:nvPr>
            <p:ph type="title"/>
          </p:nvPr>
        </p:nvSpPr>
        <p:spPr/>
        <p:txBody>
          <a:bodyPr/>
          <a:lstStyle/>
          <a:p>
            <a:r>
              <a:rPr lang="en-US" dirty="0"/>
              <a:t>And Jesus entered the temple area</a:t>
            </a:r>
          </a:p>
        </p:txBody>
      </p:sp>
    </p:spTree>
    <p:extLst>
      <p:ext uri="{BB962C8B-B14F-4D97-AF65-F5344CB8AC3E}">
        <p14:creationId xmlns:p14="http://schemas.microsoft.com/office/powerpoint/2010/main" val="871136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Jerusalem model Temple Mount from east, tb0603166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5360"/>
            <a:ext cx="7620000" cy="5044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762000" y="5433060"/>
            <a:ext cx="6728460" cy="282128"/>
          </a:xfrm>
        </p:spPr>
        <p:txBody>
          <a:bodyPr/>
          <a:lstStyle/>
          <a:p>
            <a:r>
              <a:rPr lang="en-US" dirty="0"/>
              <a:t>The Court of the Gentiles on the Jerusalem model (from the east)</a:t>
            </a:r>
          </a:p>
        </p:txBody>
      </p:sp>
      <p:sp>
        <p:nvSpPr>
          <p:cNvPr id="3" name="Text Placeholder 2"/>
          <p:cNvSpPr>
            <a:spLocks noGrp="1"/>
          </p:cNvSpPr>
          <p:nvPr>
            <p:ph type="body" sz="quarter" idx="12"/>
          </p:nvPr>
        </p:nvSpPr>
        <p:spPr/>
        <p:txBody>
          <a:bodyPr/>
          <a:lstStyle/>
          <a:p>
            <a:r>
              <a:rPr lang="en-US" dirty="0"/>
              <a:t>21:12</a:t>
            </a:r>
          </a:p>
        </p:txBody>
      </p:sp>
      <p:sp>
        <p:nvSpPr>
          <p:cNvPr id="4" name="Title 3"/>
          <p:cNvSpPr>
            <a:spLocks noGrp="1"/>
          </p:cNvSpPr>
          <p:nvPr>
            <p:ph type="title"/>
          </p:nvPr>
        </p:nvSpPr>
        <p:spPr/>
        <p:txBody>
          <a:bodyPr/>
          <a:lstStyle/>
          <a:p>
            <a:r>
              <a:rPr lang="en-US" dirty="0"/>
              <a:t>And Jesus . . . drove out all who sold and bought in the temple</a:t>
            </a:r>
          </a:p>
        </p:txBody>
      </p:sp>
    </p:spTree>
    <p:extLst>
      <p:ext uri="{BB962C8B-B14F-4D97-AF65-F5344CB8AC3E}">
        <p14:creationId xmlns:p14="http://schemas.microsoft.com/office/powerpoint/2010/main" val="1354083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photochrom-greene\Jerusalem\Bethany view from north, pcm026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0"/>
            <a:ext cx="7620000" cy="5568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Bethany (view from the north)</a:t>
            </a:r>
          </a:p>
        </p:txBody>
      </p:sp>
      <p:sp>
        <p:nvSpPr>
          <p:cNvPr id="3" name="Text Placeholder 2"/>
          <p:cNvSpPr>
            <a:spLocks noGrp="1"/>
          </p:cNvSpPr>
          <p:nvPr>
            <p:ph type="body" sz="quarter" idx="12"/>
          </p:nvPr>
        </p:nvSpPr>
        <p:spPr/>
        <p:txBody>
          <a:bodyPr/>
          <a:lstStyle/>
          <a:p>
            <a:r>
              <a:rPr lang="en-US" kern="0" dirty="0"/>
              <a:t>21:17</a:t>
            </a:r>
            <a:endParaRPr lang="en-US" dirty="0"/>
          </a:p>
        </p:txBody>
      </p:sp>
      <p:sp>
        <p:nvSpPr>
          <p:cNvPr id="4" name="Title 3"/>
          <p:cNvSpPr>
            <a:spLocks noGrp="1"/>
          </p:cNvSpPr>
          <p:nvPr>
            <p:ph type="title"/>
          </p:nvPr>
        </p:nvSpPr>
        <p:spPr/>
        <p:txBody>
          <a:bodyPr/>
          <a:lstStyle/>
          <a:p>
            <a:r>
              <a:rPr lang="en-US" dirty="0"/>
              <a:t>And leaving them, He went forth out of the city to Bethany, and lodged there</a:t>
            </a:r>
          </a:p>
        </p:txBody>
      </p:sp>
    </p:spTree>
    <p:extLst>
      <p:ext uri="{BB962C8B-B14F-4D97-AF65-F5344CB8AC3E}">
        <p14:creationId xmlns:p14="http://schemas.microsoft.com/office/powerpoint/2010/main" val="1127794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21: Jesus In Jerusalem</a:t>
            </a:r>
            <a:endParaRPr lang="en-US" dirty="0"/>
          </a:p>
        </p:txBody>
      </p:sp>
      <p:sp>
        <p:nvSpPr>
          <p:cNvPr id="3" name="Content Placeholder 2"/>
          <p:cNvSpPr>
            <a:spLocks noGrp="1"/>
          </p:cNvSpPr>
          <p:nvPr>
            <p:ph idx="1"/>
          </p:nvPr>
        </p:nvSpPr>
        <p:spPr/>
        <p:txBody>
          <a:bodyPr/>
          <a:lstStyle/>
          <a:p>
            <a:r>
              <a:rPr lang="en-US" dirty="0" smtClean="0"/>
              <a:t>Royal Entry </a:t>
            </a:r>
            <a:r>
              <a:rPr lang="en-US" dirty="0" smtClean="0"/>
              <a:t>21:1-11, Psalm 118:25-26</a:t>
            </a:r>
            <a:endParaRPr lang="en-US" dirty="0" smtClean="0"/>
          </a:p>
          <a:p>
            <a:pPr lvl="1"/>
            <a:r>
              <a:rPr lang="en-US" dirty="0" smtClean="0"/>
              <a:t>Hosanna: </a:t>
            </a:r>
            <a:r>
              <a:rPr lang="en-US" dirty="0" smtClean="0"/>
              <a:t>“Save now!”</a:t>
            </a:r>
            <a:endParaRPr lang="en-US" dirty="0" smtClean="0"/>
          </a:p>
          <a:p>
            <a:pPr lvl="1"/>
            <a:r>
              <a:rPr lang="en-US" dirty="0" smtClean="0"/>
              <a:t>Son of David</a:t>
            </a:r>
          </a:p>
          <a:p>
            <a:r>
              <a:rPr lang="en-US" dirty="0" smtClean="0"/>
              <a:t>At The Temple</a:t>
            </a:r>
          </a:p>
          <a:p>
            <a:pPr lvl="1"/>
            <a:r>
              <a:rPr lang="en-US" dirty="0" smtClean="0"/>
              <a:t>Driving Out Those Buying &amp; Selling (21:12)</a:t>
            </a:r>
            <a:endParaRPr lang="en-US" dirty="0"/>
          </a:p>
          <a:p>
            <a:pPr lvl="1"/>
            <a:r>
              <a:rPr lang="en-US" dirty="0" smtClean="0"/>
              <a:t>Healing The Blind (21:14)</a:t>
            </a:r>
            <a:endParaRPr lang="en-US" dirty="0"/>
          </a:p>
        </p:txBody>
      </p:sp>
    </p:spTree>
    <p:extLst>
      <p:ext uri="{BB962C8B-B14F-4D97-AF65-F5344CB8AC3E}">
        <p14:creationId xmlns:p14="http://schemas.microsoft.com/office/powerpoint/2010/main" val="1695075672"/>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Fig tree along path on Mount of Olives</a:t>
            </a:r>
          </a:p>
        </p:txBody>
      </p:sp>
      <p:sp>
        <p:nvSpPr>
          <p:cNvPr id="3" name="Text Placeholder 2"/>
          <p:cNvSpPr>
            <a:spLocks noGrp="1"/>
          </p:cNvSpPr>
          <p:nvPr>
            <p:ph type="body" sz="quarter" idx="12"/>
          </p:nvPr>
        </p:nvSpPr>
        <p:spPr/>
        <p:txBody>
          <a:bodyPr/>
          <a:lstStyle/>
          <a:p>
            <a:r>
              <a:rPr lang="en-US" dirty="0"/>
              <a:t>21:19</a:t>
            </a:r>
          </a:p>
        </p:txBody>
      </p:sp>
      <p:sp>
        <p:nvSpPr>
          <p:cNvPr id="4" name="Title 3"/>
          <p:cNvSpPr>
            <a:spLocks noGrp="1"/>
          </p:cNvSpPr>
          <p:nvPr>
            <p:ph type="title"/>
          </p:nvPr>
        </p:nvSpPr>
        <p:spPr/>
        <p:txBody>
          <a:bodyPr/>
          <a:lstStyle/>
          <a:p>
            <a:r>
              <a:rPr lang="en-US" dirty="0"/>
              <a:t>And seeing a fig tree by the road . . .</a:t>
            </a:r>
          </a:p>
        </p:txBody>
      </p:sp>
    </p:spTree>
    <p:extLst>
      <p:ext uri="{BB962C8B-B14F-4D97-AF65-F5344CB8AC3E}">
        <p14:creationId xmlns:p14="http://schemas.microsoft.com/office/powerpoint/2010/main" val="1010966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6 Trees, Plants, and Flowers\01 Fruit Trees\Fig\Early figs, Umm al-Hedamus, tb060403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618" cy="571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Early figs on tree at Umm al-</a:t>
            </a:r>
            <a:r>
              <a:rPr lang="en-US" dirty="0" err="1"/>
              <a:t>Hedamus</a:t>
            </a:r>
            <a:endParaRPr lang="en-US" dirty="0"/>
          </a:p>
        </p:txBody>
      </p:sp>
      <p:sp>
        <p:nvSpPr>
          <p:cNvPr id="3" name="Text Placeholder 2"/>
          <p:cNvSpPr>
            <a:spLocks noGrp="1"/>
          </p:cNvSpPr>
          <p:nvPr>
            <p:ph type="body" sz="quarter" idx="12"/>
          </p:nvPr>
        </p:nvSpPr>
        <p:spPr/>
        <p:txBody>
          <a:bodyPr/>
          <a:lstStyle/>
          <a:p>
            <a:r>
              <a:rPr lang="en-US" kern="0" dirty="0"/>
              <a:t>21:19</a:t>
            </a:r>
            <a:endParaRPr lang="en-US" dirty="0"/>
          </a:p>
        </p:txBody>
      </p:sp>
      <p:sp>
        <p:nvSpPr>
          <p:cNvPr id="4" name="Title 3"/>
          <p:cNvSpPr>
            <a:spLocks noGrp="1"/>
          </p:cNvSpPr>
          <p:nvPr>
            <p:ph type="title"/>
          </p:nvPr>
        </p:nvSpPr>
        <p:spPr/>
        <p:txBody>
          <a:bodyPr/>
          <a:lstStyle/>
          <a:p>
            <a:r>
              <a:rPr lang="en-US" dirty="0"/>
              <a:t>And seeing a fig tree by the road, He came to it, and He found nothing on it but only leaves</a:t>
            </a:r>
          </a:p>
        </p:txBody>
      </p:sp>
    </p:spTree>
    <p:extLst>
      <p:ext uri="{BB962C8B-B14F-4D97-AF65-F5344CB8AC3E}">
        <p14:creationId xmlns:p14="http://schemas.microsoft.com/office/powerpoint/2010/main" val="575607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21: The Barren Fig Tree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“does not bear good fruit</a:t>
            </a:r>
            <a:r>
              <a:rPr lang="mr-IN" dirty="0" smtClean="0"/>
              <a:t>…</a:t>
            </a:r>
            <a:r>
              <a:rPr lang="en-US" dirty="0" smtClean="0"/>
              <a:t>” </a:t>
            </a:r>
          </a:p>
          <a:p>
            <a:pPr lvl="1"/>
            <a:r>
              <a:rPr lang="en-US" dirty="0" smtClean="0"/>
              <a:t>Matthew 3:10</a:t>
            </a:r>
          </a:p>
          <a:p>
            <a:pPr lvl="1"/>
            <a:r>
              <a:rPr lang="en-US" dirty="0" smtClean="0"/>
              <a:t>Matthew 7:19</a:t>
            </a:r>
          </a:p>
          <a:p>
            <a:r>
              <a:rPr lang="en-US" dirty="0" smtClean="0"/>
              <a:t>“tree is known by its fruit.”</a:t>
            </a:r>
          </a:p>
          <a:p>
            <a:pPr lvl="1"/>
            <a:r>
              <a:rPr lang="en-US" dirty="0" smtClean="0"/>
              <a:t>Matthew 12:33</a:t>
            </a:r>
          </a:p>
          <a:p>
            <a:r>
              <a:rPr lang="en-US" dirty="0" smtClean="0"/>
              <a:t>Mustard seed “becomes a tree”</a:t>
            </a:r>
          </a:p>
          <a:p>
            <a:pPr lvl="1"/>
            <a:r>
              <a:rPr lang="en-US" dirty="0" smtClean="0"/>
              <a:t>Matthew 13:32</a:t>
            </a:r>
          </a:p>
          <a:p>
            <a:r>
              <a:rPr lang="en-US" dirty="0" smtClean="0"/>
              <a:t>“Now learn the parable from the fig tree</a:t>
            </a:r>
            <a:r>
              <a:rPr lang="mr-IN" dirty="0" smtClean="0"/>
              <a:t>…</a:t>
            </a:r>
            <a:r>
              <a:rPr lang="en-US" dirty="0" smtClean="0"/>
              <a:t>”</a:t>
            </a:r>
          </a:p>
          <a:p>
            <a:pPr lvl="1"/>
            <a:r>
              <a:rPr lang="en-US" dirty="0" smtClean="0"/>
              <a:t>Matthew </a:t>
            </a:r>
            <a:r>
              <a:rPr lang="en-US" dirty="0" smtClean="0"/>
              <a:t>24:32-35: His Kingdom Is Coming!</a:t>
            </a:r>
            <a:endParaRPr lang="en-US" dirty="0" smtClean="0"/>
          </a:p>
          <a:p>
            <a:endParaRPr lang="en-US" dirty="0"/>
          </a:p>
        </p:txBody>
      </p:sp>
    </p:spTree>
    <p:extLst>
      <p:ext uri="{BB962C8B-B14F-4D97-AF65-F5344CB8AC3E}">
        <p14:creationId xmlns:p14="http://schemas.microsoft.com/office/powerpoint/2010/main" val="1275594221"/>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21: Powerful Parables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Matthew 21:28-32, 33-42</a:t>
            </a:r>
          </a:p>
          <a:p>
            <a:r>
              <a:rPr lang="en-US" dirty="0" smtClean="0"/>
              <a:t>They </a:t>
            </a:r>
            <a:r>
              <a:rPr lang="en-US" dirty="0" smtClean="0"/>
              <a:t>Challenge Jesus’ Authority.</a:t>
            </a:r>
            <a:br>
              <a:rPr lang="en-US" dirty="0" smtClean="0"/>
            </a:br>
            <a:r>
              <a:rPr lang="en-US" dirty="0" smtClean="0"/>
              <a:t>He Challenges Their Actions!</a:t>
            </a:r>
          </a:p>
          <a:p>
            <a:r>
              <a:rPr lang="en-US" dirty="0" smtClean="0"/>
              <a:t>You Have Not Obeyed The Father’s Will.</a:t>
            </a:r>
          </a:p>
          <a:p>
            <a:r>
              <a:rPr lang="en-US" dirty="0" smtClean="0"/>
              <a:t>You Are Without Excuse, Because You Saw Others Obey But Still Did Not Believe.</a:t>
            </a:r>
          </a:p>
          <a:p>
            <a:r>
              <a:rPr lang="en-US" dirty="0" smtClean="0"/>
              <a:t>You </a:t>
            </a:r>
            <a:r>
              <a:rPr lang="en-US" dirty="0" smtClean="0"/>
              <a:t>Will</a:t>
            </a:r>
            <a:r>
              <a:rPr lang="en-US" dirty="0" smtClean="0"/>
              <a:t> Kill </a:t>
            </a:r>
            <a:r>
              <a:rPr lang="en-US" dirty="0" smtClean="0"/>
              <a:t>The Servants &amp; The Son.</a:t>
            </a:r>
          </a:p>
          <a:p>
            <a:r>
              <a:rPr lang="en-US" dirty="0" smtClean="0"/>
              <a:t>You Will Be Crushed By The Rejected Stone.</a:t>
            </a:r>
          </a:p>
        </p:txBody>
      </p:sp>
    </p:spTree>
    <p:extLst>
      <p:ext uri="{BB962C8B-B14F-4D97-AF65-F5344CB8AC3E}">
        <p14:creationId xmlns:p14="http://schemas.microsoft.com/office/powerpoint/2010/main" val="891941655"/>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Olive grove surrounded by stone wall at Tirzah</a:t>
            </a:r>
          </a:p>
        </p:txBody>
      </p:sp>
      <p:sp>
        <p:nvSpPr>
          <p:cNvPr id="3" name="Text Placeholder 2"/>
          <p:cNvSpPr>
            <a:spLocks noGrp="1"/>
          </p:cNvSpPr>
          <p:nvPr>
            <p:ph type="body" sz="quarter" idx="12"/>
          </p:nvPr>
        </p:nvSpPr>
        <p:spPr/>
        <p:txBody>
          <a:bodyPr/>
          <a:lstStyle/>
          <a:p>
            <a:r>
              <a:rPr lang="en-US" dirty="0"/>
              <a:t>21:33</a:t>
            </a:r>
          </a:p>
        </p:txBody>
      </p:sp>
      <p:sp>
        <p:nvSpPr>
          <p:cNvPr id="4" name="Title 3"/>
          <p:cNvSpPr>
            <a:spLocks noGrp="1"/>
          </p:cNvSpPr>
          <p:nvPr>
            <p:ph type="title"/>
          </p:nvPr>
        </p:nvSpPr>
        <p:spPr/>
        <p:txBody>
          <a:bodyPr/>
          <a:lstStyle/>
          <a:p>
            <a:r>
              <a:rPr lang="en-US" dirty="0"/>
              <a:t>A landowner planted a vineyard, and put a wall around it</a:t>
            </a:r>
          </a:p>
        </p:txBody>
      </p:sp>
    </p:spTree>
    <p:extLst>
      <p:ext uri="{BB962C8B-B14F-4D97-AF65-F5344CB8AC3E}">
        <p14:creationId xmlns:p14="http://schemas.microsoft.com/office/powerpoint/2010/main" val="248137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Watchtower near Baal </a:t>
            </a:r>
            <a:r>
              <a:rPr lang="en-US" dirty="0" err="1"/>
              <a:t>Hazor</a:t>
            </a:r>
            <a:endParaRPr lang="en-US" dirty="0"/>
          </a:p>
        </p:txBody>
      </p:sp>
      <p:sp>
        <p:nvSpPr>
          <p:cNvPr id="3" name="Text Placeholder 2"/>
          <p:cNvSpPr>
            <a:spLocks noGrp="1"/>
          </p:cNvSpPr>
          <p:nvPr>
            <p:ph type="body" sz="quarter" idx="12"/>
          </p:nvPr>
        </p:nvSpPr>
        <p:spPr/>
        <p:txBody>
          <a:bodyPr/>
          <a:lstStyle/>
          <a:p>
            <a:r>
              <a:rPr lang="en-US" dirty="0"/>
              <a:t>21:33</a:t>
            </a:r>
          </a:p>
        </p:txBody>
      </p:sp>
      <p:sp>
        <p:nvSpPr>
          <p:cNvPr id="4" name="Title 3"/>
          <p:cNvSpPr>
            <a:spLocks noGrp="1"/>
          </p:cNvSpPr>
          <p:nvPr>
            <p:ph type="title"/>
          </p:nvPr>
        </p:nvSpPr>
        <p:spPr/>
        <p:txBody>
          <a:bodyPr/>
          <a:lstStyle/>
          <a:p>
            <a:r>
              <a:rPr lang="en-US" dirty="0"/>
              <a:t>A landowner planted a vineyard, and . . . built a tower</a:t>
            </a:r>
          </a:p>
        </p:txBody>
      </p:sp>
    </p:spTree>
    <p:extLst>
      <p:ext uri="{BB962C8B-B14F-4D97-AF65-F5344CB8AC3E}">
        <p14:creationId xmlns:p14="http://schemas.microsoft.com/office/powerpoint/2010/main" val="1362537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Goals</a:t>
            </a:r>
            <a:endParaRPr lang="en-US" dirty="0"/>
          </a:p>
        </p:txBody>
      </p:sp>
      <p:sp>
        <p:nvSpPr>
          <p:cNvPr id="3" name="Content Placeholder 2"/>
          <p:cNvSpPr>
            <a:spLocks noGrp="1"/>
          </p:cNvSpPr>
          <p:nvPr>
            <p:ph idx="1"/>
          </p:nvPr>
        </p:nvSpPr>
        <p:spPr/>
        <p:txBody>
          <a:bodyPr/>
          <a:lstStyle/>
          <a:p>
            <a:r>
              <a:rPr lang="en-US" dirty="0" smtClean="0"/>
              <a:t>To better understand the life of Jesus</a:t>
            </a:r>
            <a:r>
              <a:rPr lang="mr-IN" dirty="0" smtClean="0"/>
              <a:t>…</a:t>
            </a:r>
            <a:endParaRPr lang="en-US" dirty="0" smtClean="0"/>
          </a:p>
          <a:p>
            <a:r>
              <a:rPr lang="en-US" dirty="0" smtClean="0"/>
              <a:t>To equip one another to imitate Matthew</a:t>
            </a:r>
            <a:r>
              <a:rPr lang="mr-IN" dirty="0" smtClean="0"/>
              <a:t>…</a:t>
            </a:r>
            <a:endParaRPr lang="en-US" dirty="0" smtClean="0"/>
          </a:p>
          <a:p>
            <a:r>
              <a:rPr lang="en-US" dirty="0" smtClean="0"/>
              <a:t>To spotlight bold teachings of Jesus</a:t>
            </a:r>
            <a:r>
              <a:rPr lang="mr-IN" dirty="0" smtClean="0"/>
              <a:t>…</a:t>
            </a:r>
            <a:endParaRPr lang="en-US" dirty="0" smtClean="0"/>
          </a:p>
          <a:p>
            <a:r>
              <a:rPr lang="en-US" dirty="0" smtClean="0">
                <a:solidFill>
                  <a:schemeClr val="accent2">
                    <a:lumMod val="50000"/>
                  </a:schemeClr>
                </a:solidFill>
              </a:rPr>
              <a:t>To avoid the pitfalls of hypocrisy</a:t>
            </a:r>
            <a:r>
              <a:rPr lang="mr-IN" dirty="0" smtClean="0">
                <a:solidFill>
                  <a:schemeClr val="accent2">
                    <a:lumMod val="50000"/>
                  </a:schemeClr>
                </a:solidFill>
              </a:rPr>
              <a:t>…</a:t>
            </a:r>
            <a:endParaRPr lang="en-US" dirty="0" smtClean="0">
              <a:solidFill>
                <a:schemeClr val="accent2">
                  <a:lumMod val="50000"/>
                </a:schemeClr>
              </a:solidFill>
            </a:endParaRPr>
          </a:p>
          <a:p>
            <a:r>
              <a:rPr lang="en-US" dirty="0" smtClean="0"/>
              <a:t>To increase confidence in the Scriptures</a:t>
            </a:r>
            <a:r>
              <a:rPr lang="mr-IN" dirty="0" smtClean="0"/>
              <a:t>…</a:t>
            </a:r>
            <a:endParaRPr lang="en-US" dirty="0"/>
          </a:p>
        </p:txBody>
      </p:sp>
    </p:spTree>
    <p:extLst>
      <p:ext uri="{BB962C8B-B14F-4D97-AF65-F5344CB8AC3E}">
        <p14:creationId xmlns:p14="http://schemas.microsoft.com/office/powerpoint/2010/main" val="800093539"/>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2 Samaria and the Center\Kiriath Jearim\Yad HaShmonah watchtower, tb0618034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618" cy="571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Watchtower at </a:t>
            </a:r>
            <a:r>
              <a:rPr lang="en-US" dirty="0" err="1"/>
              <a:t>Yad</a:t>
            </a:r>
            <a:r>
              <a:rPr lang="en-US" dirty="0"/>
              <a:t> </a:t>
            </a:r>
            <a:r>
              <a:rPr lang="en-US" dirty="0" err="1"/>
              <a:t>HaShmonah</a:t>
            </a:r>
            <a:endParaRPr lang="en-US" dirty="0"/>
          </a:p>
        </p:txBody>
      </p:sp>
      <p:sp>
        <p:nvSpPr>
          <p:cNvPr id="3" name="Text Placeholder 2"/>
          <p:cNvSpPr>
            <a:spLocks noGrp="1"/>
          </p:cNvSpPr>
          <p:nvPr>
            <p:ph type="body" sz="quarter" idx="12"/>
          </p:nvPr>
        </p:nvSpPr>
        <p:spPr/>
        <p:txBody>
          <a:bodyPr/>
          <a:lstStyle/>
          <a:p>
            <a:r>
              <a:rPr lang="en-US" kern="0" dirty="0"/>
              <a:t>21:33</a:t>
            </a:r>
            <a:endParaRPr lang="en-US" dirty="0"/>
          </a:p>
        </p:txBody>
      </p:sp>
      <p:sp>
        <p:nvSpPr>
          <p:cNvPr id="4" name="Title 3"/>
          <p:cNvSpPr>
            <a:spLocks noGrp="1"/>
          </p:cNvSpPr>
          <p:nvPr>
            <p:ph type="title"/>
          </p:nvPr>
        </p:nvSpPr>
        <p:spPr/>
        <p:txBody>
          <a:bodyPr/>
          <a:lstStyle/>
          <a:p>
            <a:r>
              <a:rPr lang="en-US" dirty="0"/>
              <a:t>A landowner planted a vineyard, and . . . built a tower</a:t>
            </a:r>
          </a:p>
        </p:txBody>
      </p:sp>
    </p:spTree>
    <p:extLst>
      <p:ext uri="{BB962C8B-B14F-4D97-AF65-F5344CB8AC3E}">
        <p14:creationId xmlns:p14="http://schemas.microsoft.com/office/powerpoint/2010/main" val="135722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21\Baalbek, Stone of the Pregnant Woman from southwest, adr090511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4115"/>
            <a:ext cx="7620000" cy="5066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Stone of the Pregnant Woman in Baalbek (from the southwest)</a:t>
            </a:r>
          </a:p>
        </p:txBody>
      </p:sp>
      <p:sp>
        <p:nvSpPr>
          <p:cNvPr id="3" name="Text Placeholder 2"/>
          <p:cNvSpPr>
            <a:spLocks noGrp="1"/>
          </p:cNvSpPr>
          <p:nvPr>
            <p:ph type="body" sz="quarter" idx="12"/>
          </p:nvPr>
        </p:nvSpPr>
        <p:spPr/>
        <p:txBody>
          <a:bodyPr/>
          <a:lstStyle/>
          <a:p>
            <a:r>
              <a:rPr lang="en-US" dirty="0"/>
              <a:t>21:42</a:t>
            </a:r>
          </a:p>
        </p:txBody>
      </p:sp>
      <p:sp>
        <p:nvSpPr>
          <p:cNvPr id="4" name="Title 3"/>
          <p:cNvSpPr>
            <a:spLocks noGrp="1"/>
          </p:cNvSpPr>
          <p:nvPr>
            <p:ph type="title"/>
          </p:nvPr>
        </p:nvSpPr>
        <p:spPr/>
        <p:txBody>
          <a:bodyPr/>
          <a:lstStyle/>
          <a:p>
            <a:r>
              <a:rPr lang="en-US" dirty="0"/>
              <a:t>The stone which the builders rejected</a:t>
            </a:r>
          </a:p>
        </p:txBody>
      </p:sp>
    </p:spTree>
    <p:extLst>
      <p:ext uri="{BB962C8B-B14F-4D97-AF65-F5344CB8AC3E}">
        <p14:creationId xmlns:p14="http://schemas.microsoft.com/office/powerpoint/2010/main" val="1332901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Western Wall Tunnel\Western Wall with largest Herodian stone, tb1231094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592"/>
            <a:ext cx="7620618" cy="5101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Largest Herodian stone in the Western Wall of the Temple Mount</a:t>
            </a:r>
          </a:p>
        </p:txBody>
      </p:sp>
      <p:sp>
        <p:nvSpPr>
          <p:cNvPr id="3" name="Text Placeholder 2"/>
          <p:cNvSpPr>
            <a:spLocks noGrp="1"/>
          </p:cNvSpPr>
          <p:nvPr>
            <p:ph type="body" sz="quarter" idx="12"/>
          </p:nvPr>
        </p:nvSpPr>
        <p:spPr/>
        <p:txBody>
          <a:bodyPr/>
          <a:lstStyle/>
          <a:p>
            <a:r>
              <a:rPr lang="en-US" kern="0" dirty="0"/>
              <a:t>21:42</a:t>
            </a:r>
            <a:endParaRPr lang="en-US" dirty="0"/>
          </a:p>
        </p:txBody>
      </p:sp>
      <p:sp>
        <p:nvSpPr>
          <p:cNvPr id="4" name="Title 3"/>
          <p:cNvSpPr>
            <a:spLocks noGrp="1"/>
          </p:cNvSpPr>
          <p:nvPr>
            <p:ph type="title"/>
          </p:nvPr>
        </p:nvSpPr>
        <p:spPr/>
        <p:txBody>
          <a:bodyPr/>
          <a:lstStyle/>
          <a:p>
            <a:r>
              <a:rPr lang="en-US" dirty="0"/>
              <a:t>The stone which the builders rejected, the same has become the cornerstone</a:t>
            </a:r>
          </a:p>
        </p:txBody>
      </p:sp>
    </p:spTree>
    <p:extLst>
      <p:ext uri="{BB962C8B-B14F-4D97-AF65-F5344CB8AC3E}">
        <p14:creationId xmlns:p14="http://schemas.microsoft.com/office/powerpoint/2010/main" val="616830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Matthew 22: The Marriage Feast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213" y="1163508"/>
            <a:ext cx="6401574" cy="4243624"/>
          </a:xfrm>
          <a:prstGeom prst="rect">
            <a:avLst/>
          </a:prstGeom>
        </p:spPr>
      </p:pic>
    </p:spTree>
    <p:extLst>
      <p:ext uri="{BB962C8B-B14F-4D97-AF65-F5344CB8AC3E}">
        <p14:creationId xmlns:p14="http://schemas.microsoft.com/office/powerpoint/2010/main" val="73019908"/>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22: The Marriage Feast</a:t>
            </a:r>
            <a:endParaRPr lang="en-US" dirty="0"/>
          </a:p>
        </p:txBody>
      </p:sp>
      <p:sp>
        <p:nvSpPr>
          <p:cNvPr id="3" name="Content Placeholder 2"/>
          <p:cNvSpPr>
            <a:spLocks noGrp="1"/>
          </p:cNvSpPr>
          <p:nvPr>
            <p:ph idx="1"/>
          </p:nvPr>
        </p:nvSpPr>
        <p:spPr/>
        <p:txBody>
          <a:bodyPr>
            <a:normAutofit lnSpcReduction="10000"/>
          </a:bodyPr>
          <a:lstStyle/>
          <a:p>
            <a:r>
              <a:rPr lang="en-US" dirty="0"/>
              <a:t>Not Just Any Feast: The King’s Son</a:t>
            </a:r>
            <a:r>
              <a:rPr lang="en-US" dirty="0" smtClean="0"/>
              <a:t>!!!</a:t>
            </a:r>
          </a:p>
          <a:p>
            <a:pPr lvl="1"/>
            <a:r>
              <a:rPr lang="en-US" dirty="0" smtClean="0"/>
              <a:t>Vs. 1-6</a:t>
            </a:r>
          </a:p>
          <a:p>
            <a:r>
              <a:rPr lang="en-US" dirty="0" smtClean="0"/>
              <a:t>Just Punishment for Harboring Terrorist</a:t>
            </a:r>
          </a:p>
          <a:p>
            <a:pPr lvl="1"/>
            <a:r>
              <a:rPr lang="en-US" dirty="0" smtClean="0"/>
              <a:t>Vs. 7</a:t>
            </a:r>
          </a:p>
          <a:p>
            <a:r>
              <a:rPr lang="en-US" dirty="0" smtClean="0"/>
              <a:t>The King’s Son Will Be Honored</a:t>
            </a:r>
          </a:p>
          <a:p>
            <a:pPr lvl="1"/>
            <a:r>
              <a:rPr lang="en-US" dirty="0" smtClean="0"/>
              <a:t>Vs. 8-10</a:t>
            </a:r>
          </a:p>
          <a:p>
            <a:r>
              <a:rPr lang="en-US" dirty="0" smtClean="0"/>
              <a:t>The Rebellious Will Be Cast Out</a:t>
            </a:r>
          </a:p>
          <a:p>
            <a:pPr lvl="1"/>
            <a:r>
              <a:rPr lang="en-US" dirty="0" smtClean="0"/>
              <a:t>Vs. 11-14 </a:t>
            </a:r>
            <a:endParaRPr lang="en-US" dirty="0"/>
          </a:p>
          <a:p>
            <a:endParaRPr lang="en-US" dirty="0"/>
          </a:p>
        </p:txBody>
      </p:sp>
    </p:spTree>
    <p:extLst>
      <p:ext uri="{BB962C8B-B14F-4D97-AF65-F5344CB8AC3E}">
        <p14:creationId xmlns:p14="http://schemas.microsoft.com/office/powerpoint/2010/main" val="1955401447"/>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Matthew 22: The Jewish Sects Silenced</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Herodians</a:t>
            </a:r>
            <a:r>
              <a:rPr lang="en-US" dirty="0" smtClean="0"/>
              <a:t> &amp; Pharisees</a:t>
            </a:r>
          </a:p>
          <a:p>
            <a:pPr lvl="1"/>
            <a:r>
              <a:rPr lang="en-US" dirty="0" smtClean="0"/>
              <a:t>“Render</a:t>
            </a:r>
            <a:r>
              <a:rPr lang="mr-IN" dirty="0" smtClean="0"/>
              <a:t>…</a:t>
            </a:r>
            <a:r>
              <a:rPr lang="en-US" dirty="0" smtClean="0"/>
              <a:t>to God the things that are God’s.”</a:t>
            </a:r>
          </a:p>
          <a:p>
            <a:r>
              <a:rPr lang="en-US" dirty="0" smtClean="0"/>
              <a:t>The Sadducees</a:t>
            </a:r>
          </a:p>
          <a:p>
            <a:pPr lvl="1"/>
            <a:r>
              <a:rPr lang="en-US" dirty="0" smtClean="0"/>
              <a:t>“They neither marry nor are given in marriage, but are like angels in heaven.”</a:t>
            </a:r>
          </a:p>
          <a:p>
            <a:r>
              <a:rPr lang="en-US" dirty="0" smtClean="0"/>
              <a:t>A Lawyer from the Pharisees</a:t>
            </a:r>
          </a:p>
          <a:p>
            <a:pPr lvl="1"/>
            <a:r>
              <a:rPr lang="en-US" dirty="0" smtClean="0"/>
              <a:t>“You shall love</a:t>
            </a:r>
            <a:r>
              <a:rPr lang="en-US" dirty="0"/>
              <a:t> </a:t>
            </a:r>
            <a:r>
              <a:rPr lang="en-US" dirty="0" smtClean="0"/>
              <a:t>the Lord your God</a:t>
            </a:r>
            <a:r>
              <a:rPr lang="mr-IN" dirty="0" smtClean="0"/>
              <a:t>…</a:t>
            </a:r>
            <a:r>
              <a:rPr lang="en-US" dirty="0" smtClean="0"/>
              <a:t>”</a:t>
            </a:r>
            <a:endParaRPr lang="en-US" dirty="0"/>
          </a:p>
        </p:txBody>
      </p:sp>
    </p:spTree>
    <p:extLst>
      <p:ext uri="{BB962C8B-B14F-4D97-AF65-F5344CB8AC3E}">
        <p14:creationId xmlns:p14="http://schemas.microsoft.com/office/powerpoint/2010/main" val="1188269855"/>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Matthew 23:1-12 </a:t>
            </a:r>
            <a:br>
              <a:rPr lang="en-US" dirty="0" smtClean="0"/>
            </a:br>
            <a:r>
              <a:rPr lang="en-US" dirty="0" smtClean="0"/>
              <a:t>Warnings About The Pharisees</a:t>
            </a:r>
            <a:endParaRPr lang="en-US" dirty="0"/>
          </a:p>
        </p:txBody>
      </p:sp>
      <p:sp>
        <p:nvSpPr>
          <p:cNvPr id="3" name="Content Placeholder 2"/>
          <p:cNvSpPr>
            <a:spLocks noGrp="1"/>
          </p:cNvSpPr>
          <p:nvPr>
            <p:ph idx="1"/>
          </p:nvPr>
        </p:nvSpPr>
        <p:spPr/>
        <p:txBody>
          <a:bodyPr/>
          <a:lstStyle/>
          <a:p>
            <a:r>
              <a:rPr lang="en-US" dirty="0" smtClean="0"/>
              <a:t>Then Jesus spoke to the crowds and to His disciples, saying: “The scribes and the Pharisees have </a:t>
            </a:r>
            <a:r>
              <a:rPr lang="en-US" u="sng" dirty="0" smtClean="0">
                <a:solidFill>
                  <a:schemeClr val="accent2">
                    <a:lumMod val="50000"/>
                  </a:schemeClr>
                </a:solidFill>
              </a:rPr>
              <a:t>seated themselves in the chair of Moses</a:t>
            </a:r>
            <a:r>
              <a:rPr lang="en-US" dirty="0" smtClean="0"/>
              <a:t>; therefore all that they tell you, do and observe, but do not do according to their deeds, for they say things and do no do them. They </a:t>
            </a:r>
            <a:r>
              <a:rPr lang="en-US" u="sng" dirty="0" smtClean="0">
                <a:solidFill>
                  <a:schemeClr val="accent2">
                    <a:lumMod val="50000"/>
                  </a:schemeClr>
                </a:solidFill>
              </a:rPr>
              <a:t>tie up heavy burdens </a:t>
            </a:r>
            <a:r>
              <a:rPr lang="en-US" dirty="0" smtClean="0"/>
              <a:t>and lay them on men’s shoulders</a:t>
            </a:r>
            <a:r>
              <a:rPr lang="mr-IN" dirty="0" smtClean="0"/>
              <a:t>…</a:t>
            </a:r>
            <a:r>
              <a:rPr lang="en-US" dirty="0" smtClean="0"/>
              <a:t>”</a:t>
            </a:r>
            <a:endParaRPr lang="en-US" dirty="0"/>
          </a:p>
        </p:txBody>
      </p:sp>
    </p:spTree>
    <p:extLst>
      <p:ext uri="{BB962C8B-B14F-4D97-AF65-F5344CB8AC3E}">
        <p14:creationId xmlns:p14="http://schemas.microsoft.com/office/powerpoint/2010/main" val="168517840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Chorazin synagogue with seat of Moses</a:t>
            </a:r>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3850"/>
            <a:ext cx="7620000" cy="5067300"/>
          </a:xfrm>
          <a:prstGeom prst="rect">
            <a:avLst/>
          </a:prstGeom>
        </p:spPr>
      </p:pic>
    </p:spTree>
    <p:extLst>
      <p:ext uri="{BB962C8B-B14F-4D97-AF65-F5344CB8AC3E}">
        <p14:creationId xmlns:p14="http://schemas.microsoft.com/office/powerpoint/2010/main" val="1595537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Chorazin synagogue with seat of Moses</a:t>
            </a:r>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3850"/>
            <a:ext cx="7620000" cy="5067300"/>
          </a:xfrm>
          <a:prstGeom prst="rect">
            <a:avLst/>
          </a:prstGeom>
        </p:spPr>
      </p:pic>
    </p:spTree>
    <p:extLst>
      <p:ext uri="{BB962C8B-B14F-4D97-AF65-F5344CB8AC3E}">
        <p14:creationId xmlns:p14="http://schemas.microsoft.com/office/powerpoint/2010/main" val="528370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1 Galilee and the North\Chorazin\Chorazin synagogue seat of Moses, tb0527084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799"/>
            <a:ext cx="7620000" cy="5101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Seat of Moses (on-site replica) in the synagogue of </a:t>
            </a:r>
            <a:r>
              <a:rPr lang="en-US" dirty="0" err="1"/>
              <a:t>Chorazin</a:t>
            </a:r>
            <a:endParaRPr lang="en-US" dirty="0"/>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spTree>
    <p:extLst>
      <p:ext uri="{BB962C8B-B14F-4D97-AF65-F5344CB8AC3E}">
        <p14:creationId xmlns:p14="http://schemas.microsoft.com/office/powerpoint/2010/main" val="57446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Jesus Explains His Approaching </a:t>
            </a:r>
            <a:br>
              <a:rPr lang="en-US" dirty="0" smtClean="0"/>
            </a:br>
            <a:r>
              <a:rPr lang="en-US" dirty="0" smtClean="0"/>
              <a:t>Death In Great Detail</a:t>
            </a:r>
            <a:r>
              <a:rPr lang="mr-IN" dirty="0" smtClean="0"/>
              <a:t>…</a:t>
            </a:r>
            <a:endParaRPr lang="en-US" dirty="0"/>
          </a:p>
        </p:txBody>
      </p:sp>
      <p:sp>
        <p:nvSpPr>
          <p:cNvPr id="3" name="Content Placeholder 2"/>
          <p:cNvSpPr>
            <a:spLocks noGrp="1"/>
          </p:cNvSpPr>
          <p:nvPr>
            <p:ph idx="1"/>
          </p:nvPr>
        </p:nvSpPr>
        <p:spPr/>
        <p:txBody>
          <a:bodyPr/>
          <a:lstStyle/>
          <a:p>
            <a:r>
              <a:rPr lang="en-US" dirty="0" smtClean="0"/>
              <a:t>“Behold, we are going up to </a:t>
            </a:r>
            <a:r>
              <a:rPr lang="en-US" u="sng" dirty="0" smtClean="0"/>
              <a:t>Jerusalem</a:t>
            </a:r>
            <a:r>
              <a:rPr lang="en-US" dirty="0" smtClean="0"/>
              <a:t>; and the Son of Man will be delivered to the </a:t>
            </a:r>
            <a:r>
              <a:rPr lang="en-US" u="sng" dirty="0" smtClean="0"/>
              <a:t>chief priests and scribes</a:t>
            </a:r>
            <a:r>
              <a:rPr lang="en-US" dirty="0" smtClean="0"/>
              <a:t>, and they will </a:t>
            </a:r>
            <a:r>
              <a:rPr lang="en-US" u="sng" dirty="0" smtClean="0"/>
              <a:t>condemn Him to death</a:t>
            </a:r>
            <a:r>
              <a:rPr lang="en-US" dirty="0" smtClean="0"/>
              <a:t>, and will hand Him over to the Gentiles </a:t>
            </a:r>
            <a:r>
              <a:rPr lang="en-US" u="sng" dirty="0" smtClean="0"/>
              <a:t>to mock </a:t>
            </a:r>
            <a:r>
              <a:rPr lang="en-US" dirty="0" smtClean="0"/>
              <a:t>and </a:t>
            </a:r>
            <a:r>
              <a:rPr lang="en-US" u="sng" dirty="0" smtClean="0"/>
              <a:t>scourge</a:t>
            </a:r>
            <a:r>
              <a:rPr lang="en-US" dirty="0" smtClean="0"/>
              <a:t> and </a:t>
            </a:r>
            <a:r>
              <a:rPr lang="en-US" u="sng" dirty="0" smtClean="0"/>
              <a:t>crucify</a:t>
            </a:r>
            <a:r>
              <a:rPr lang="en-US" dirty="0" smtClean="0"/>
              <a:t> Him, and </a:t>
            </a:r>
            <a:r>
              <a:rPr lang="en-US" u="sng" dirty="0" smtClean="0"/>
              <a:t>on the third day He will be raised up.</a:t>
            </a:r>
            <a:r>
              <a:rPr lang="en-US" dirty="0" smtClean="0"/>
              <a:t>” (Matthew 20:18-19)</a:t>
            </a:r>
            <a:endParaRPr lang="en-US" dirty="0"/>
          </a:p>
        </p:txBody>
      </p:sp>
    </p:spTree>
    <p:extLst>
      <p:ext uri="{BB962C8B-B14F-4D97-AF65-F5344CB8AC3E}">
        <p14:creationId xmlns:p14="http://schemas.microsoft.com/office/powerpoint/2010/main" val="1619911502"/>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HVHL - the 1900s\01 Northern Palestine\Sea of Galilee\Chorazin, Seat of Moses with Hebrew inscription, mat028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219" y="0"/>
            <a:ext cx="48815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Seat of Moses in excavations of </a:t>
            </a:r>
            <a:r>
              <a:rPr lang="en-US" dirty="0" err="1"/>
              <a:t>Chorazin</a:t>
            </a:r>
            <a:r>
              <a:rPr lang="en-US" dirty="0"/>
              <a:t> synagogue</a:t>
            </a:r>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spTree>
    <p:extLst>
      <p:ext uri="{BB962C8B-B14F-4D97-AF65-F5344CB8AC3E}">
        <p14:creationId xmlns:p14="http://schemas.microsoft.com/office/powerpoint/2010/main" val="1285185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Bethany\Matson15k1\Sea of Galilee area\Chorazin seat of Moses in synagogue, 1934, mat16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281"/>
            <a:ext cx="7620001" cy="5532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5433060"/>
            <a:ext cx="8074152" cy="261546"/>
          </a:xfrm>
        </p:spPr>
        <p:txBody>
          <a:bodyPr vert="horz" lIns="76200" tIns="38100" rIns="76200" bIns="38100" rtlCol="0" anchor="t">
            <a:spAutoFit/>
          </a:bodyPr>
          <a:lstStyle/>
          <a:p>
            <a:r>
              <a:rPr lang="en-US"/>
              <a:t>Seat of Moses in the synagogue at </a:t>
            </a:r>
            <a:r>
              <a:rPr lang="en-US" dirty="0" err="1"/>
              <a:t>Chorazin</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 scribes and the Pharisees sit on Moses’s seat</a:t>
            </a:r>
          </a:p>
        </p:txBody>
      </p:sp>
    </p:spTree>
    <p:extLst>
      <p:ext uri="{BB962C8B-B14F-4D97-AF65-F5344CB8AC3E}">
        <p14:creationId xmlns:p14="http://schemas.microsoft.com/office/powerpoint/2010/main" val="1335240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Israel Museum\Byzantine Period\Seat of Moses from Chorazin synagogue, tb032014760.jpg"/>
          <p:cNvPicPr>
            <a:picLocks noChangeAspect="1" noChangeArrowheads="1"/>
          </p:cNvPicPr>
          <p:nvPr/>
        </p:nvPicPr>
        <p:blipFill rotWithShape="1">
          <a:blip r:embed="rId3">
            <a:extLst>
              <a:ext uri="{28A0092B-C50C-407E-A947-70E740481C1C}">
                <a14:useLocalDpi xmlns:a14="http://schemas.microsoft.com/office/drawing/2010/main" val="0"/>
              </a:ext>
            </a:extLst>
          </a:blip>
          <a:srcRect t="6647" b="6647"/>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Seat of Moses from </a:t>
            </a:r>
            <a:r>
              <a:rPr lang="en-US" dirty="0" err="1"/>
              <a:t>Chorazin</a:t>
            </a:r>
            <a:r>
              <a:rPr lang="en-US" dirty="0"/>
              <a:t> synagogue, 4th–6th centuries AD</a:t>
            </a:r>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spTree>
    <p:extLst>
      <p:ext uri="{BB962C8B-B14F-4D97-AF65-F5344CB8AC3E}">
        <p14:creationId xmlns:p14="http://schemas.microsoft.com/office/powerpoint/2010/main" val="966953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Israel Museum\Byzantine Period\Seat of Moses from Chorazin synagogue, 4th-6th c AD, tb032014777-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9" b="2109"/>
          <a:stretch/>
        </p:blipFill>
        <p:spPr bwMode="auto">
          <a:xfrm>
            <a:off x="762000" y="326668"/>
            <a:ext cx="7620000" cy="5061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Seat of Moses from </a:t>
            </a:r>
            <a:r>
              <a:rPr lang="en-US" dirty="0" err="1"/>
              <a:t>Chorazin</a:t>
            </a:r>
            <a:r>
              <a:rPr lang="en-US" dirty="0"/>
              <a:t> synagogue, 4th–6th centuries AD</a:t>
            </a:r>
          </a:p>
        </p:txBody>
      </p:sp>
      <p:sp>
        <p:nvSpPr>
          <p:cNvPr id="3" name="Text Placeholder 2"/>
          <p:cNvSpPr>
            <a:spLocks noGrp="1"/>
          </p:cNvSpPr>
          <p:nvPr>
            <p:ph type="body" sz="quarter" idx="12"/>
          </p:nvPr>
        </p:nvSpPr>
        <p:spPr/>
        <p:txBody>
          <a:bodyPr/>
          <a:lstStyle/>
          <a:p>
            <a:r>
              <a:rPr lang="en-US" kern="0" dirty="0"/>
              <a:t>23:2</a:t>
            </a:r>
            <a:endParaRPr lang="en-US" dirty="0"/>
          </a:p>
        </p:txBody>
      </p:sp>
      <p:sp>
        <p:nvSpPr>
          <p:cNvPr id="4" name="Title 3"/>
          <p:cNvSpPr>
            <a:spLocks noGrp="1"/>
          </p:cNvSpPr>
          <p:nvPr>
            <p:ph type="title"/>
          </p:nvPr>
        </p:nvSpPr>
        <p:spPr/>
        <p:txBody>
          <a:bodyPr/>
          <a:lstStyle/>
          <a:p>
            <a:r>
              <a:rPr lang="en-US" dirty="0"/>
              <a:t>The scribes and the Pharisees sit on Moses’s seat</a:t>
            </a:r>
          </a:p>
        </p:txBody>
      </p:sp>
    </p:spTree>
    <p:extLst>
      <p:ext uri="{BB962C8B-B14F-4D97-AF65-F5344CB8AC3E}">
        <p14:creationId xmlns:p14="http://schemas.microsoft.com/office/powerpoint/2010/main" val="1088831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HVHL - the 1900s\06 Traditional Life and Customs\Home Life, Women at Work\Bedouin women carrying papyrus bundles, mat046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
            <a:ext cx="7620618" cy="5713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Bedouin women carrying papyrus bundles</a:t>
            </a:r>
          </a:p>
        </p:txBody>
      </p:sp>
      <p:sp>
        <p:nvSpPr>
          <p:cNvPr id="3" name="Text Placeholder 2"/>
          <p:cNvSpPr>
            <a:spLocks noGrp="1"/>
          </p:cNvSpPr>
          <p:nvPr>
            <p:ph type="body" sz="quarter" idx="12"/>
          </p:nvPr>
        </p:nvSpPr>
        <p:spPr/>
        <p:txBody>
          <a:bodyPr/>
          <a:lstStyle/>
          <a:p>
            <a:r>
              <a:rPr lang="en-US" kern="0" dirty="0"/>
              <a:t>23:4</a:t>
            </a:r>
            <a:endParaRPr lang="en-US" dirty="0"/>
          </a:p>
        </p:txBody>
      </p:sp>
      <p:sp>
        <p:nvSpPr>
          <p:cNvPr id="4" name="Title 3"/>
          <p:cNvSpPr>
            <a:spLocks noGrp="1"/>
          </p:cNvSpPr>
          <p:nvPr>
            <p:ph type="title"/>
          </p:nvPr>
        </p:nvSpPr>
        <p:spPr/>
        <p:txBody>
          <a:bodyPr/>
          <a:lstStyle/>
          <a:p>
            <a:r>
              <a:rPr lang="en-US" dirty="0"/>
              <a:t>They tie up heavy loads . . . and put them on men’s shoulders</a:t>
            </a:r>
          </a:p>
        </p:txBody>
      </p:sp>
    </p:spTree>
    <p:extLst>
      <p:ext uri="{BB962C8B-B14F-4D97-AF65-F5344CB8AC3E}">
        <p14:creationId xmlns:p14="http://schemas.microsoft.com/office/powerpoint/2010/main" val="638108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Porter with heavy load, nypl1126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738" y="304800"/>
            <a:ext cx="4012526"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Porter with heavy load</a:t>
            </a:r>
          </a:p>
        </p:txBody>
      </p:sp>
      <p:sp>
        <p:nvSpPr>
          <p:cNvPr id="3" name="Text Placeholder 2"/>
          <p:cNvSpPr>
            <a:spLocks noGrp="1"/>
          </p:cNvSpPr>
          <p:nvPr>
            <p:ph type="body" sz="quarter" idx="12"/>
          </p:nvPr>
        </p:nvSpPr>
        <p:spPr/>
        <p:txBody>
          <a:bodyPr/>
          <a:lstStyle/>
          <a:p>
            <a:r>
              <a:rPr lang="en-US" kern="0" dirty="0"/>
              <a:t>23:4</a:t>
            </a:r>
            <a:endParaRPr lang="en-US" dirty="0"/>
          </a:p>
        </p:txBody>
      </p:sp>
      <p:sp>
        <p:nvSpPr>
          <p:cNvPr id="4" name="Title 3"/>
          <p:cNvSpPr>
            <a:spLocks noGrp="1"/>
          </p:cNvSpPr>
          <p:nvPr>
            <p:ph type="title"/>
          </p:nvPr>
        </p:nvSpPr>
        <p:spPr/>
        <p:txBody>
          <a:bodyPr/>
          <a:lstStyle/>
          <a:p>
            <a:r>
              <a:rPr lang="en-US" dirty="0"/>
              <a:t>They tie up heavy loads . . . and put them on men’s shoulders</a:t>
            </a:r>
          </a:p>
        </p:txBody>
      </p:sp>
    </p:spTree>
    <p:extLst>
      <p:ext uri="{BB962C8B-B14F-4D97-AF65-F5344CB8AC3E}">
        <p14:creationId xmlns:p14="http://schemas.microsoft.com/office/powerpoint/2010/main" val="1950506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cond user.7DNW38V.001\Documents\Jobs\BiblePlaces project\p\Stone cutters of Jerusalem, pcm027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
            <a:ext cx="7620000" cy="56083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Stone cutters of Jerusalem</a:t>
            </a:r>
          </a:p>
        </p:txBody>
      </p:sp>
      <p:sp>
        <p:nvSpPr>
          <p:cNvPr id="5" name="Text Placeholder 2"/>
          <p:cNvSpPr>
            <a:spLocks noGrp="1"/>
          </p:cNvSpPr>
          <p:nvPr>
            <p:ph type="body" sz="quarter" idx="12"/>
          </p:nvPr>
        </p:nvSpPr>
        <p:spPr>
          <a:xfrm>
            <a:off x="7490460" y="5433060"/>
            <a:ext cx="891540" cy="281940"/>
          </a:xfrm>
        </p:spPr>
        <p:txBody>
          <a:bodyPr/>
          <a:lstStyle/>
          <a:p>
            <a:r>
              <a:rPr lang="en-US" kern="0" dirty="0"/>
              <a:t>23:4</a:t>
            </a:r>
            <a:endParaRPr lang="en-US" dirty="0"/>
          </a:p>
        </p:txBody>
      </p:sp>
      <p:sp>
        <p:nvSpPr>
          <p:cNvPr id="6" name="Title 3"/>
          <p:cNvSpPr>
            <a:spLocks noGrp="1"/>
          </p:cNvSpPr>
          <p:nvPr>
            <p:ph type="title"/>
          </p:nvPr>
        </p:nvSpPr>
        <p:spPr>
          <a:xfrm>
            <a:off x="762000" y="0"/>
            <a:ext cx="7620000" cy="304800"/>
          </a:xfrm>
        </p:spPr>
        <p:txBody>
          <a:bodyPr/>
          <a:lstStyle/>
          <a:p>
            <a:r>
              <a:rPr lang="en-US" dirty="0"/>
              <a:t>They tie up heavy loads . . . and put them on men’s shoulders</a:t>
            </a:r>
          </a:p>
        </p:txBody>
      </p:sp>
    </p:spTree>
    <p:extLst>
      <p:ext uri="{BB962C8B-B14F-4D97-AF65-F5344CB8AC3E}">
        <p14:creationId xmlns:p14="http://schemas.microsoft.com/office/powerpoint/2010/main" val="427082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Western Wall\Father and son with phylacteries at Western Wall, tb0712070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799"/>
            <a:ext cx="7620000" cy="5101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Father and son with phylacteries at the Western Wall</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80732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7 Cultural Images of the Holy Land\Jewish Life\Phylacteries open with Scriptures, tbs86179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15294"/>
            <a:ext cx="7620000" cy="5084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Phylacteries open with Scriptures</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2112170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7 Cultural Images of the Holy Land\Jewish Life\Phylactery on man's arm at Western Wall, tb0831044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3709"/>
            <a:ext cx="7620618" cy="5067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Phylactery on man’s arm at the Western Wall</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880088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Last Week</a:t>
            </a:r>
            <a:endParaRPr lang="en-US" dirty="0"/>
          </a:p>
        </p:txBody>
      </p:sp>
      <p:sp>
        <p:nvSpPr>
          <p:cNvPr id="3" name="Content Placeholder 2"/>
          <p:cNvSpPr>
            <a:spLocks noGrp="1"/>
          </p:cNvSpPr>
          <p:nvPr>
            <p:ph idx="1"/>
          </p:nvPr>
        </p:nvSpPr>
        <p:spPr>
          <a:xfrm>
            <a:off x="496389" y="1408907"/>
            <a:ext cx="8255725" cy="3999115"/>
          </a:xfrm>
        </p:spPr>
        <p:txBody>
          <a:bodyPr>
            <a:normAutofit fontScale="92500" lnSpcReduction="10000"/>
          </a:bodyPr>
          <a:lstStyle/>
          <a:p>
            <a:r>
              <a:rPr lang="en-US" dirty="0" smtClean="0"/>
              <a:t>Constructing A Timeline Depends on Key Phrases </a:t>
            </a:r>
            <a:br>
              <a:rPr lang="en-US" dirty="0" smtClean="0"/>
            </a:br>
            <a:r>
              <a:rPr lang="en-US" dirty="0" smtClean="0"/>
              <a:t>In All 4 Gospels.</a:t>
            </a:r>
          </a:p>
          <a:p>
            <a:pPr lvl="1"/>
            <a:r>
              <a:rPr lang="en-US" dirty="0" smtClean="0"/>
              <a:t>“Jesus entered Jeru</a:t>
            </a:r>
            <a:r>
              <a:rPr lang="mr-IN" dirty="0" smtClean="0"/>
              <a:t>…</a:t>
            </a:r>
            <a:r>
              <a:rPr lang="en-US" dirty="0" smtClean="0"/>
              <a:t>already </a:t>
            </a:r>
            <a:r>
              <a:rPr lang="en-US" dirty="0" err="1" smtClean="0"/>
              <a:t>late.”Mark</a:t>
            </a:r>
            <a:r>
              <a:rPr lang="en-US" dirty="0" smtClean="0"/>
              <a:t> 11:11 (Sun)</a:t>
            </a:r>
          </a:p>
          <a:p>
            <a:pPr lvl="1"/>
            <a:r>
              <a:rPr lang="en-US" dirty="0" smtClean="0"/>
              <a:t>“On the next day</a:t>
            </a:r>
            <a:r>
              <a:rPr lang="mr-IN" dirty="0" smtClean="0"/>
              <a:t>…</a:t>
            </a:r>
            <a:r>
              <a:rPr lang="en-US" dirty="0" smtClean="0"/>
              <a:t>” </a:t>
            </a:r>
            <a:r>
              <a:rPr lang="en-US" dirty="0"/>
              <a:t>Mark </a:t>
            </a:r>
            <a:r>
              <a:rPr lang="en-US" dirty="0" smtClean="0"/>
              <a:t>11:12 (Mon)</a:t>
            </a:r>
          </a:p>
          <a:p>
            <a:pPr lvl="1"/>
            <a:r>
              <a:rPr lang="en-US" dirty="0" smtClean="0"/>
              <a:t>“They came again to Jerusalem</a:t>
            </a:r>
            <a:r>
              <a:rPr lang="mr-IN" dirty="0" smtClean="0"/>
              <a:t>…</a:t>
            </a:r>
            <a:r>
              <a:rPr lang="en-US" dirty="0" smtClean="0"/>
              <a:t>” Mark 11:27 (Tues)</a:t>
            </a:r>
          </a:p>
          <a:p>
            <a:pPr lvl="1"/>
            <a:r>
              <a:rPr lang="en-US" dirty="0" smtClean="0"/>
              <a:t>“the first day of the feast</a:t>
            </a:r>
            <a:r>
              <a:rPr lang="mr-IN" dirty="0" smtClean="0"/>
              <a:t>…</a:t>
            </a:r>
            <a:r>
              <a:rPr lang="en-US" dirty="0" smtClean="0"/>
              <a:t>.” Matt. 26:17 (</a:t>
            </a:r>
            <a:r>
              <a:rPr lang="en-US" dirty="0" err="1" smtClean="0"/>
              <a:t>Thur</a:t>
            </a:r>
            <a:r>
              <a:rPr lang="en-US" dirty="0" smtClean="0"/>
              <a:t>)</a:t>
            </a:r>
          </a:p>
          <a:p>
            <a:pPr lvl="1"/>
            <a:r>
              <a:rPr lang="en-US" dirty="0" smtClean="0"/>
              <a:t>“When the morning was come</a:t>
            </a:r>
            <a:r>
              <a:rPr lang="mr-IN" dirty="0" smtClean="0"/>
              <a:t>…</a:t>
            </a:r>
            <a:r>
              <a:rPr lang="en-US" dirty="0" smtClean="0"/>
              <a:t>” Matt. 27:1 (Fri AM)</a:t>
            </a:r>
          </a:p>
          <a:p>
            <a:pPr lvl="1"/>
            <a:r>
              <a:rPr lang="en-US" dirty="0" smtClean="0"/>
              <a:t>“When the evening was come</a:t>
            </a:r>
            <a:r>
              <a:rPr lang="mr-IN" dirty="0" smtClean="0"/>
              <a:t>…</a:t>
            </a:r>
            <a:r>
              <a:rPr lang="en-US" dirty="0" smtClean="0"/>
              <a:t>” Matt. 27:57 (Fri PM)</a:t>
            </a:r>
          </a:p>
          <a:p>
            <a:pPr lvl="1"/>
            <a:r>
              <a:rPr lang="en-US" dirty="0" smtClean="0"/>
              <a:t>“Now the next day</a:t>
            </a:r>
            <a:r>
              <a:rPr lang="mr-IN" dirty="0" smtClean="0"/>
              <a:t>…</a:t>
            </a:r>
            <a:r>
              <a:rPr lang="en-US" dirty="0" smtClean="0"/>
              <a:t>” Matt. 27:62 (Sat)</a:t>
            </a:r>
          </a:p>
          <a:p>
            <a:pPr lvl="1"/>
            <a:r>
              <a:rPr lang="en-US" dirty="0" smtClean="0"/>
              <a:t>“as it began to dawn toward the first day</a:t>
            </a:r>
            <a:r>
              <a:rPr lang="mr-IN" dirty="0" smtClean="0"/>
              <a:t>…</a:t>
            </a:r>
            <a:r>
              <a:rPr lang="en-US" dirty="0" smtClean="0"/>
              <a:t>”28:1 (Sun)</a:t>
            </a:r>
          </a:p>
          <a:p>
            <a:pPr lvl="1"/>
            <a:endParaRPr lang="en-US" dirty="0"/>
          </a:p>
        </p:txBody>
      </p:sp>
    </p:spTree>
    <p:extLst>
      <p:ext uri="{BB962C8B-B14F-4D97-AF65-F5344CB8AC3E}">
        <p14:creationId xmlns:p14="http://schemas.microsoft.com/office/powerpoint/2010/main" val="1521202873"/>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23plus2\Phylacteries for head and arm, mat038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45042"/>
            <a:ext cx="7620001" cy="4624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Phylacteries for head and arm</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47093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Western Wall\Man kissing Western Wall, with phylactery, tb0831044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3709"/>
            <a:ext cx="7620618" cy="5067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Man kissing the Western Wall while wearing phylactery</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2014592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23plus\Man with fringes, tzitzit, of prayer shawl showing, tb0825056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4115"/>
            <a:ext cx="7620001" cy="5066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Man with fringes of prayer shawl showing</a:t>
            </a:r>
          </a:p>
        </p:txBody>
      </p:sp>
      <p:sp>
        <p:nvSpPr>
          <p:cNvPr id="3" name="Text Placeholder 2"/>
          <p:cNvSpPr>
            <a:spLocks noGrp="1"/>
          </p:cNvSpPr>
          <p:nvPr>
            <p:ph type="body" sz="quarter" idx="12"/>
          </p:nvPr>
        </p:nvSpPr>
        <p:spPr/>
        <p:txBody>
          <a:bodyPr/>
          <a:lstStyle/>
          <a:p>
            <a:r>
              <a:rPr lang="en-US" kern="0" dirty="0"/>
              <a:t>23:5</a:t>
            </a:r>
            <a:endParaRPr lang="en-US" dirty="0"/>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2115394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335" y="0"/>
            <a:ext cx="3783330" cy="5715000"/>
          </a:xfrm>
          <a:prstGeom prst="rect">
            <a:avLst/>
          </a:prstGeom>
        </p:spPr>
      </p:pic>
      <p:sp>
        <p:nvSpPr>
          <p:cNvPr id="2" name="Text Placeholder 1"/>
          <p:cNvSpPr>
            <a:spLocks noGrp="1"/>
          </p:cNvSpPr>
          <p:nvPr>
            <p:ph type="body" sz="quarter" idx="10"/>
          </p:nvPr>
        </p:nvSpPr>
        <p:spPr/>
        <p:txBody>
          <a:bodyPr/>
          <a:lstStyle/>
          <a:p>
            <a:r>
              <a:rPr lang="en-US" dirty="0"/>
              <a:t>Jewish man with prayer shawl and fringes, </a:t>
            </a:r>
            <a:r>
              <a:rPr lang="en-US" dirty="0" err="1"/>
              <a:t>tzitzit</a:t>
            </a:r>
            <a:endParaRPr lang="en-US" dirty="0"/>
          </a:p>
        </p:txBody>
      </p:sp>
      <p:sp>
        <p:nvSpPr>
          <p:cNvPr id="3" name="Text Placeholder 2"/>
          <p:cNvSpPr>
            <a:spLocks noGrp="1"/>
          </p:cNvSpPr>
          <p:nvPr>
            <p:ph type="body" sz="quarter" idx="12"/>
          </p:nvPr>
        </p:nvSpPr>
        <p:spPr/>
        <p:txBody>
          <a:bodyPr/>
          <a:lstStyle/>
          <a:p>
            <a:r>
              <a:rPr lang="en-US" dirty="0"/>
              <a:t>23:5</a:t>
            </a:r>
          </a:p>
        </p:txBody>
      </p:sp>
      <p:sp>
        <p:nvSpPr>
          <p:cNvPr id="4" name="Title 3"/>
          <p:cNvSpPr>
            <a:spLocks noGrp="1"/>
          </p:cNvSpPr>
          <p:nvPr>
            <p:ph type="title"/>
          </p:nvPr>
        </p:nvSpPr>
        <p:spPr/>
        <p:txBody>
          <a:bodyPr/>
          <a:lstStyle/>
          <a:p>
            <a:r>
              <a:rPr lang="en-US" dirty="0"/>
              <a:t>They enlarge their phylacteries, and lengthen the fringes of their garments</a:t>
            </a:r>
          </a:p>
        </p:txBody>
      </p:sp>
    </p:spTree>
    <p:extLst>
      <p:ext uri="{BB962C8B-B14F-4D97-AF65-F5344CB8AC3E}">
        <p14:creationId xmlns:p14="http://schemas.microsoft.com/office/powerpoint/2010/main" val="7510648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accent2">
                    <a:lumMod val="50000"/>
                  </a:schemeClr>
                </a:solidFill>
                <a:latin typeface="+mn-lt"/>
              </a:rPr>
              <a:t>Matthew 23: The 8 Woes</a:t>
            </a:r>
            <a:endParaRPr lang="en-US" sz="3600" b="1" dirty="0">
              <a:solidFill>
                <a:schemeClr val="accent2">
                  <a:lumMod val="50000"/>
                </a:schemeClr>
              </a:solidFill>
              <a:latin typeface="+mn-lt"/>
            </a:endParaRPr>
          </a:p>
        </p:txBody>
      </p:sp>
      <p:sp>
        <p:nvSpPr>
          <p:cNvPr id="3" name="Content Placeholder 2"/>
          <p:cNvSpPr>
            <a:spLocks noGrp="1"/>
          </p:cNvSpPr>
          <p:nvPr>
            <p:ph sz="half" idx="1"/>
          </p:nvPr>
        </p:nvSpPr>
        <p:spPr/>
        <p:txBody>
          <a:bodyPr>
            <a:noAutofit/>
          </a:bodyPr>
          <a:lstStyle/>
          <a:p>
            <a:pPr marL="457200" indent="-457200">
              <a:buFont typeface="+mj-lt"/>
              <a:buAutoNum type="arabicPeriod"/>
            </a:pPr>
            <a:r>
              <a:rPr lang="en-US" sz="2800" dirty="0" smtClean="0"/>
              <a:t>Shut off the kingdom</a:t>
            </a:r>
          </a:p>
          <a:p>
            <a:pPr marL="457200" indent="-457200">
              <a:buFont typeface="+mj-lt"/>
              <a:buAutoNum type="arabicPeriod"/>
            </a:pPr>
            <a:r>
              <a:rPr lang="en-US" sz="2800" dirty="0" smtClean="0"/>
              <a:t>Devour widows houses &amp; for pretense make long prayers</a:t>
            </a:r>
          </a:p>
          <a:p>
            <a:pPr marL="457200" indent="-457200">
              <a:buFont typeface="+mj-lt"/>
              <a:buAutoNum type="arabicPeriod"/>
            </a:pPr>
            <a:r>
              <a:rPr lang="en-US" sz="2800" dirty="0" smtClean="0"/>
              <a:t>Proselyte</a:t>
            </a:r>
            <a:r>
              <a:rPr lang="mr-IN" sz="2800" dirty="0" smtClean="0"/>
              <a:t>…</a:t>
            </a:r>
            <a:r>
              <a:rPr lang="en-US" sz="2800" dirty="0" smtClean="0"/>
              <a:t>make him twice as much a son of hell.</a:t>
            </a:r>
          </a:p>
          <a:p>
            <a:pPr marL="457200" indent="-457200">
              <a:buFont typeface="+mj-lt"/>
              <a:buAutoNum type="arabicPeriod"/>
            </a:pPr>
            <a:r>
              <a:rPr lang="en-US" sz="2800" dirty="0" smtClean="0"/>
              <a:t>Unholy, Unfulfilled Oaths</a:t>
            </a:r>
            <a:endParaRPr lang="en-US" sz="2800" dirty="0"/>
          </a:p>
        </p:txBody>
      </p:sp>
      <p:sp>
        <p:nvSpPr>
          <p:cNvPr id="4" name="Content Placeholder 3"/>
          <p:cNvSpPr>
            <a:spLocks noGrp="1"/>
          </p:cNvSpPr>
          <p:nvPr>
            <p:ph sz="half" idx="2"/>
          </p:nvPr>
        </p:nvSpPr>
        <p:spPr/>
        <p:txBody>
          <a:bodyPr>
            <a:normAutofit/>
          </a:bodyPr>
          <a:lstStyle/>
          <a:p>
            <a:pPr marL="457200" indent="-457200">
              <a:buFont typeface="+mj-lt"/>
              <a:buAutoNum type="arabicPeriod" startAt="5"/>
            </a:pPr>
            <a:r>
              <a:rPr lang="en-US" sz="2800" dirty="0" smtClean="0"/>
              <a:t>Neglect of Weightier Matters.</a:t>
            </a:r>
          </a:p>
          <a:p>
            <a:pPr marL="457200" indent="-457200">
              <a:buFont typeface="+mj-lt"/>
              <a:buAutoNum type="arabicPeriod" startAt="5"/>
            </a:pPr>
            <a:r>
              <a:rPr lang="en-US" sz="2800" dirty="0" smtClean="0"/>
              <a:t>Insides full of Robbery &amp; Self-Indulgence.</a:t>
            </a:r>
          </a:p>
          <a:p>
            <a:pPr marL="457200" indent="-457200">
              <a:buFont typeface="+mj-lt"/>
              <a:buAutoNum type="arabicPeriod" startAt="5"/>
            </a:pPr>
            <a:r>
              <a:rPr lang="en-US" sz="2800" dirty="0" smtClean="0"/>
              <a:t>Whitewashed Tombs full of Hypocrisy &amp; Lawlessness</a:t>
            </a:r>
          </a:p>
          <a:p>
            <a:pPr marL="457200" indent="-457200">
              <a:buFont typeface="+mj-lt"/>
              <a:buAutoNum type="arabicPeriod" startAt="5"/>
            </a:pPr>
            <a:r>
              <a:rPr lang="en-US" sz="2800" dirty="0" smtClean="0"/>
              <a:t>Killing the Prophets</a:t>
            </a:r>
            <a:endParaRPr lang="en-US" sz="2800" dirty="0"/>
          </a:p>
        </p:txBody>
      </p:sp>
    </p:spTree>
    <p:extLst>
      <p:ext uri="{BB962C8B-B14F-4D97-AF65-F5344CB8AC3E}">
        <p14:creationId xmlns:p14="http://schemas.microsoft.com/office/powerpoint/2010/main" val="822322929"/>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Israel Museum\Roman Period, Early\Sarcophagus from Tomb of Nazirite, Jerusalem, 1st c AD, tb0320145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22325"/>
            <a:ext cx="7620000" cy="4070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Sarcophagus from the Tomb of Nazirite, Jerusalem, 1st century AD</a:t>
            </a:r>
          </a:p>
        </p:txBody>
      </p:sp>
      <p:sp>
        <p:nvSpPr>
          <p:cNvPr id="3" name="Text Placeholder 2"/>
          <p:cNvSpPr>
            <a:spLocks noGrp="1"/>
          </p:cNvSpPr>
          <p:nvPr>
            <p:ph type="body" sz="quarter" idx="12"/>
          </p:nvPr>
        </p:nvSpPr>
        <p:spPr/>
        <p:txBody>
          <a:bodyPr/>
          <a:lstStyle/>
          <a:p>
            <a:r>
              <a:rPr lang="en-US" kern="0" dirty="0"/>
              <a:t>23:27</a:t>
            </a:r>
            <a:endParaRPr lang="en-US" dirty="0"/>
          </a:p>
        </p:txBody>
      </p:sp>
      <p:sp>
        <p:nvSpPr>
          <p:cNvPr id="4" name="Title 3"/>
          <p:cNvSpPr>
            <a:spLocks noGrp="1"/>
          </p:cNvSpPr>
          <p:nvPr>
            <p:ph type="title"/>
          </p:nvPr>
        </p:nvSpPr>
        <p:spPr/>
        <p:txBody>
          <a:bodyPr/>
          <a:lstStyle/>
          <a:p>
            <a:r>
              <a:rPr lang="en-US" dirty="0"/>
              <a:t>You are like whitewashed tombs, which from the outside appear beautiful . . .</a:t>
            </a:r>
          </a:p>
        </p:txBody>
      </p:sp>
    </p:spTree>
    <p:extLst>
      <p:ext uri="{BB962C8B-B14F-4D97-AF65-F5344CB8AC3E}">
        <p14:creationId xmlns:p14="http://schemas.microsoft.com/office/powerpoint/2010/main" val="13049418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Israel Museum\Roman Period, Early\Ossuary with Aramaic inscription from Jerusalem, 1st c AD, tb032014557.jpg"/>
          <p:cNvPicPr>
            <a:picLocks noChangeAspect="1" noChangeArrowheads="1"/>
          </p:cNvPicPr>
          <p:nvPr/>
        </p:nvPicPr>
        <p:blipFill rotWithShape="1">
          <a:blip r:embed="rId3">
            <a:extLst>
              <a:ext uri="{28A0092B-C50C-407E-A947-70E740481C1C}">
                <a14:useLocalDpi xmlns:a14="http://schemas.microsoft.com/office/drawing/2010/main" val="0"/>
              </a:ext>
            </a:extLst>
          </a:blip>
          <a:srcRect l="6521" t="1897" r="6514" b="-1"/>
          <a:stretch/>
        </p:blipFill>
        <p:spPr bwMode="auto">
          <a:xfrm>
            <a:off x="762000" y="332184"/>
            <a:ext cx="7620618" cy="50506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Ossuary with Aramaic inscription from Jerusalem, 1st century AD</a:t>
            </a:r>
          </a:p>
        </p:txBody>
      </p:sp>
      <p:sp>
        <p:nvSpPr>
          <p:cNvPr id="3" name="Text Placeholder 2"/>
          <p:cNvSpPr>
            <a:spLocks noGrp="1"/>
          </p:cNvSpPr>
          <p:nvPr>
            <p:ph type="body" sz="quarter" idx="12"/>
          </p:nvPr>
        </p:nvSpPr>
        <p:spPr/>
        <p:txBody>
          <a:bodyPr/>
          <a:lstStyle/>
          <a:p>
            <a:r>
              <a:rPr lang="en-US" kern="0" dirty="0"/>
              <a:t>23:27</a:t>
            </a:r>
            <a:endParaRPr lang="en-US" dirty="0"/>
          </a:p>
        </p:txBody>
      </p:sp>
      <p:sp>
        <p:nvSpPr>
          <p:cNvPr id="4" name="Title 3"/>
          <p:cNvSpPr>
            <a:spLocks noGrp="1"/>
          </p:cNvSpPr>
          <p:nvPr>
            <p:ph type="title"/>
          </p:nvPr>
        </p:nvSpPr>
        <p:spPr/>
        <p:txBody>
          <a:bodyPr/>
          <a:lstStyle/>
          <a:p>
            <a:r>
              <a:rPr lang="en-US" dirty="0"/>
              <a:t>You are like whitewashed tombs, which from the outside appear beautiful . . .</a:t>
            </a:r>
          </a:p>
        </p:txBody>
      </p:sp>
    </p:spTree>
    <p:extLst>
      <p:ext uri="{BB962C8B-B14F-4D97-AF65-F5344CB8AC3E}">
        <p14:creationId xmlns:p14="http://schemas.microsoft.com/office/powerpoint/2010/main" val="648605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Israel Museum\Roman Period, Early\Ossuary of Joseph son of Caiaphas, from Jerusalem, 1st c AD, tb032014607.jpg"/>
          <p:cNvPicPr>
            <a:picLocks noChangeAspect="1" noChangeArrowheads="1"/>
          </p:cNvPicPr>
          <p:nvPr/>
        </p:nvPicPr>
        <p:blipFill rotWithShape="1">
          <a:blip r:embed="rId3">
            <a:extLst>
              <a:ext uri="{28A0092B-C50C-407E-A947-70E740481C1C}">
                <a14:useLocalDpi xmlns:a14="http://schemas.microsoft.com/office/drawing/2010/main" val="0"/>
              </a:ext>
            </a:extLst>
          </a:blip>
          <a:srcRect l="2154" r="7526"/>
          <a:stretch/>
        </p:blipFill>
        <p:spPr bwMode="auto">
          <a:xfrm>
            <a:off x="762000" y="0"/>
            <a:ext cx="7620000" cy="5589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Ossuary of Joseph son of Caiaphas, from Jerusalem, 1st century AD</a:t>
            </a:r>
          </a:p>
        </p:txBody>
      </p:sp>
      <p:sp>
        <p:nvSpPr>
          <p:cNvPr id="3" name="Text Placeholder 2"/>
          <p:cNvSpPr>
            <a:spLocks noGrp="1"/>
          </p:cNvSpPr>
          <p:nvPr>
            <p:ph type="body" sz="quarter" idx="12"/>
          </p:nvPr>
        </p:nvSpPr>
        <p:spPr/>
        <p:txBody>
          <a:bodyPr/>
          <a:lstStyle/>
          <a:p>
            <a:r>
              <a:rPr lang="en-US" kern="0" dirty="0"/>
              <a:t>23:27</a:t>
            </a:r>
            <a:endParaRPr lang="en-US" dirty="0"/>
          </a:p>
        </p:txBody>
      </p:sp>
      <p:sp>
        <p:nvSpPr>
          <p:cNvPr id="4" name="Title 3"/>
          <p:cNvSpPr>
            <a:spLocks noGrp="1"/>
          </p:cNvSpPr>
          <p:nvPr>
            <p:ph type="title"/>
          </p:nvPr>
        </p:nvSpPr>
        <p:spPr/>
        <p:txBody>
          <a:bodyPr/>
          <a:lstStyle/>
          <a:p>
            <a:r>
              <a:rPr lang="en-US" dirty="0"/>
              <a:t>You are like whitewashed tombs, which from the outside appear beautiful . . .</a:t>
            </a:r>
          </a:p>
        </p:txBody>
      </p:sp>
    </p:spTree>
    <p:extLst>
      <p:ext uri="{BB962C8B-B14F-4D97-AF65-F5344CB8AC3E}">
        <p14:creationId xmlns:p14="http://schemas.microsoft.com/office/powerpoint/2010/main" val="7752928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Hypocrisy</a:t>
            </a:r>
            <a:endParaRPr lang="en-US" dirty="0"/>
          </a:p>
        </p:txBody>
      </p:sp>
      <p:sp>
        <p:nvSpPr>
          <p:cNvPr id="3" name="Content Placeholder 2"/>
          <p:cNvSpPr>
            <a:spLocks noGrp="1"/>
          </p:cNvSpPr>
          <p:nvPr>
            <p:ph idx="1"/>
          </p:nvPr>
        </p:nvSpPr>
        <p:spPr>
          <a:xfrm>
            <a:off x="628650" y="1521354"/>
            <a:ext cx="7886700" cy="3847480"/>
          </a:xfrm>
        </p:spPr>
        <p:txBody>
          <a:bodyPr>
            <a:normAutofit fontScale="92500" lnSpcReduction="10000"/>
          </a:bodyPr>
          <a:lstStyle/>
          <a:p>
            <a:r>
              <a:rPr lang="en-US" dirty="0" smtClean="0"/>
              <a:t>Proclaim &amp; Grow </a:t>
            </a:r>
            <a:r>
              <a:rPr lang="en-US" b="1" dirty="0" smtClean="0">
                <a:solidFill>
                  <a:schemeClr val="accent2">
                    <a:lumMod val="50000"/>
                  </a:schemeClr>
                </a:solidFill>
              </a:rPr>
              <a:t>HIS</a:t>
            </a:r>
            <a:r>
              <a:rPr lang="en-US" dirty="0" smtClean="0"/>
              <a:t> </a:t>
            </a:r>
            <a:r>
              <a:rPr lang="en-US" dirty="0" smtClean="0"/>
              <a:t>Kingdom</a:t>
            </a:r>
          </a:p>
          <a:p>
            <a:r>
              <a:rPr lang="en-US" dirty="0" smtClean="0"/>
              <a:t>Walk with Humility</a:t>
            </a:r>
          </a:p>
          <a:p>
            <a:r>
              <a:rPr lang="en-US" dirty="0" smtClean="0"/>
              <a:t>Lead To The Word of God</a:t>
            </a:r>
          </a:p>
          <a:p>
            <a:r>
              <a:rPr lang="en-US" dirty="0" smtClean="0"/>
              <a:t>Honesty &amp; Integrity</a:t>
            </a:r>
          </a:p>
          <a:p>
            <a:r>
              <a:rPr lang="en-US" dirty="0" smtClean="0"/>
              <a:t>Justice, Mercy, &amp; Faithfulness</a:t>
            </a:r>
          </a:p>
          <a:p>
            <a:r>
              <a:rPr lang="en-US" dirty="0" smtClean="0"/>
              <a:t>Purify Our Hearts</a:t>
            </a:r>
          </a:p>
          <a:p>
            <a:r>
              <a:rPr lang="en-US" dirty="0" smtClean="0"/>
              <a:t>Walk In Righteousness</a:t>
            </a:r>
          </a:p>
          <a:p>
            <a:r>
              <a:rPr lang="en-US" dirty="0" smtClean="0"/>
              <a:t>Obey God’s Word</a:t>
            </a:r>
            <a:endParaRPr lang="en-US" dirty="0"/>
          </a:p>
          <a:p>
            <a:endParaRPr lang="en-US" dirty="0"/>
          </a:p>
        </p:txBody>
      </p:sp>
    </p:spTree>
    <p:extLst>
      <p:ext uri="{BB962C8B-B14F-4D97-AF65-F5344CB8AC3E}">
        <p14:creationId xmlns:p14="http://schemas.microsoft.com/office/powerpoint/2010/main" val="388471059"/>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Mural of hen gathering her chicks at Dominus Flevit</a:t>
            </a:r>
          </a:p>
        </p:txBody>
      </p:sp>
      <p:sp>
        <p:nvSpPr>
          <p:cNvPr id="3" name="Text Placeholder 2"/>
          <p:cNvSpPr>
            <a:spLocks noGrp="1"/>
          </p:cNvSpPr>
          <p:nvPr>
            <p:ph type="body" sz="quarter" idx="12"/>
          </p:nvPr>
        </p:nvSpPr>
        <p:spPr/>
        <p:txBody>
          <a:bodyPr/>
          <a:lstStyle/>
          <a:p>
            <a:r>
              <a:rPr lang="en-US" dirty="0"/>
              <a:t>23:37</a:t>
            </a:r>
          </a:p>
        </p:txBody>
      </p:sp>
      <p:sp>
        <p:nvSpPr>
          <p:cNvPr id="4" name="Title 3"/>
          <p:cNvSpPr>
            <a:spLocks noGrp="1"/>
          </p:cNvSpPr>
          <p:nvPr>
            <p:ph type="title"/>
          </p:nvPr>
        </p:nvSpPr>
        <p:spPr/>
        <p:txBody>
          <a:bodyPr/>
          <a:lstStyle/>
          <a:p>
            <a:r>
              <a:rPr lang="en-US" dirty="0"/>
              <a:t>As a hen gathers her chicks under her wings</a:t>
            </a:r>
          </a:p>
        </p:txBody>
      </p:sp>
    </p:spTree>
    <p:extLst>
      <p:ext uri="{BB962C8B-B14F-4D97-AF65-F5344CB8AC3E}">
        <p14:creationId xmlns:p14="http://schemas.microsoft.com/office/powerpoint/2010/main" val="974473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Matthew 21-23</a:t>
            </a:r>
            <a:endParaRPr lang="en-US" dirty="0"/>
          </a:p>
        </p:txBody>
      </p:sp>
      <p:sp>
        <p:nvSpPr>
          <p:cNvPr id="3" name="Content Placeholder 2"/>
          <p:cNvSpPr>
            <a:spLocks noGrp="1"/>
          </p:cNvSpPr>
          <p:nvPr>
            <p:ph idx="1"/>
          </p:nvPr>
        </p:nvSpPr>
        <p:spPr>
          <a:xfrm>
            <a:off x="628650" y="1267099"/>
            <a:ext cx="7886700" cy="4101736"/>
          </a:xfrm>
        </p:spPr>
        <p:txBody>
          <a:bodyPr>
            <a:normAutofit fontScale="92500" lnSpcReduction="10000"/>
          </a:bodyPr>
          <a:lstStyle/>
          <a:p>
            <a:r>
              <a:rPr lang="en-US" dirty="0" smtClean="0"/>
              <a:t>Chapter 21</a:t>
            </a:r>
          </a:p>
          <a:p>
            <a:pPr lvl="1"/>
            <a:r>
              <a:rPr lang="en-US" dirty="0" smtClean="0"/>
              <a:t>Royal Entry &amp; Cleansing the Temple</a:t>
            </a:r>
          </a:p>
          <a:p>
            <a:pPr lvl="1"/>
            <a:r>
              <a:rPr lang="en-US" dirty="0" smtClean="0"/>
              <a:t>Disputes About The Authority of Jesus</a:t>
            </a:r>
          </a:p>
          <a:p>
            <a:pPr lvl="1"/>
            <a:r>
              <a:rPr lang="en-US" dirty="0" smtClean="0"/>
              <a:t>Indisputable Parables of Jesus: 2 Sons &amp; Landowner</a:t>
            </a:r>
          </a:p>
          <a:p>
            <a:r>
              <a:rPr lang="en-US" dirty="0" smtClean="0"/>
              <a:t>Chapter 22: Jesus Is Greater Than The </a:t>
            </a:r>
            <a:r>
              <a:rPr lang="en-US" dirty="0" err="1" smtClean="0"/>
              <a:t>Herodians</a:t>
            </a:r>
            <a:r>
              <a:rPr lang="en-US" dirty="0" smtClean="0"/>
              <a:t> (16), Sadducees(23), or Pharisees (34)</a:t>
            </a:r>
          </a:p>
          <a:p>
            <a:pPr lvl="1"/>
            <a:r>
              <a:rPr lang="en-US" dirty="0" smtClean="0"/>
              <a:t>Parable of Marriage Feast</a:t>
            </a:r>
          </a:p>
          <a:p>
            <a:pPr lvl="1"/>
            <a:r>
              <a:rPr lang="en-US" dirty="0" smtClean="0"/>
              <a:t>Tribute to Caesar, Resurrection Relationships, Greatest Commands </a:t>
            </a:r>
          </a:p>
          <a:p>
            <a:r>
              <a:rPr lang="en-US" dirty="0" smtClean="0"/>
              <a:t>Chapter 23: 8 Woes Rebuking Hypocrisy</a:t>
            </a:r>
            <a:endParaRPr lang="en-US" dirty="0"/>
          </a:p>
        </p:txBody>
      </p:sp>
    </p:spTree>
    <p:extLst>
      <p:ext uri="{BB962C8B-B14F-4D97-AF65-F5344CB8AC3E}">
        <p14:creationId xmlns:p14="http://schemas.microsoft.com/office/powerpoint/2010/main" val="604050471"/>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23plus\Palatial Mansion, adr13051346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423"/>
            <a:ext cx="7620001" cy="5060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762000" y="5433060"/>
            <a:ext cx="6728460" cy="282128"/>
          </a:xfrm>
        </p:spPr>
        <p:txBody>
          <a:bodyPr/>
          <a:lstStyle/>
          <a:p>
            <a:r>
              <a:rPr lang="en-US" dirty="0"/>
              <a:t>House destroyed by the Romans in the first century AD in the Jewish Quarter of Jerusalem</a:t>
            </a:r>
          </a:p>
        </p:txBody>
      </p:sp>
      <p:sp>
        <p:nvSpPr>
          <p:cNvPr id="3" name="Text Placeholder 2"/>
          <p:cNvSpPr>
            <a:spLocks noGrp="1"/>
          </p:cNvSpPr>
          <p:nvPr>
            <p:ph type="body" sz="quarter" idx="12"/>
          </p:nvPr>
        </p:nvSpPr>
        <p:spPr/>
        <p:txBody>
          <a:bodyPr/>
          <a:lstStyle/>
          <a:p>
            <a:r>
              <a:rPr lang="en-US" kern="0" dirty="0"/>
              <a:t>23:38</a:t>
            </a:r>
            <a:endParaRPr lang="en-US" dirty="0"/>
          </a:p>
        </p:txBody>
      </p:sp>
      <p:sp>
        <p:nvSpPr>
          <p:cNvPr id="4" name="Title 3"/>
          <p:cNvSpPr>
            <a:spLocks noGrp="1"/>
          </p:cNvSpPr>
          <p:nvPr>
            <p:ph type="title"/>
          </p:nvPr>
        </p:nvSpPr>
        <p:spPr/>
        <p:txBody>
          <a:bodyPr/>
          <a:lstStyle/>
          <a:p>
            <a:r>
              <a:rPr lang="en-US" dirty="0"/>
              <a:t>Behold, your house is left to you desolate!</a:t>
            </a:r>
          </a:p>
        </p:txBody>
      </p:sp>
    </p:spTree>
    <p:extLst>
      <p:ext uri="{BB962C8B-B14F-4D97-AF65-F5344CB8AC3E}">
        <p14:creationId xmlns:p14="http://schemas.microsoft.com/office/powerpoint/2010/main" val="1479877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siloamexc\Roberts, Siege and Destruction of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0609"/>
            <a:ext cx="7620001" cy="4853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The Siege and Destruction of Jerusalem</a:t>
            </a:r>
            <a:r>
              <a:rPr lang="en-US" dirty="0"/>
              <a:t>, by David Roberts, 1850</a:t>
            </a:r>
          </a:p>
        </p:txBody>
      </p:sp>
      <p:sp>
        <p:nvSpPr>
          <p:cNvPr id="3" name="Text Placeholder 2"/>
          <p:cNvSpPr>
            <a:spLocks noGrp="1"/>
          </p:cNvSpPr>
          <p:nvPr>
            <p:ph type="body" sz="quarter" idx="12"/>
          </p:nvPr>
        </p:nvSpPr>
        <p:spPr/>
        <p:txBody>
          <a:bodyPr/>
          <a:lstStyle/>
          <a:p>
            <a:r>
              <a:rPr lang="en-US" dirty="0"/>
              <a:t>23:38</a:t>
            </a:r>
          </a:p>
        </p:txBody>
      </p:sp>
      <p:sp>
        <p:nvSpPr>
          <p:cNvPr id="4" name="Title 3"/>
          <p:cNvSpPr>
            <a:spLocks noGrp="1"/>
          </p:cNvSpPr>
          <p:nvPr>
            <p:ph type="title"/>
          </p:nvPr>
        </p:nvSpPr>
        <p:spPr/>
        <p:txBody>
          <a:bodyPr/>
          <a:lstStyle/>
          <a:p>
            <a:r>
              <a:rPr lang="en-US" dirty="0"/>
              <a:t>Behold, your house is left to you desolate!</a:t>
            </a:r>
          </a:p>
        </p:txBody>
      </p:sp>
    </p:spTree>
    <p:extLst>
      <p:ext uri="{BB962C8B-B14F-4D97-AF65-F5344CB8AC3E}">
        <p14:creationId xmlns:p14="http://schemas.microsoft.com/office/powerpoint/2010/main" val="1775358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46080201"/>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Views that have Vanished\Samaria\Dothan Valley with donkeys, db6905207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Donkey with colt in the Dothan Valley</a:t>
            </a:r>
          </a:p>
        </p:txBody>
      </p:sp>
      <p:sp>
        <p:nvSpPr>
          <p:cNvPr id="3" name="Text Placeholder 2"/>
          <p:cNvSpPr>
            <a:spLocks noGrp="1"/>
          </p:cNvSpPr>
          <p:nvPr>
            <p:ph type="body" sz="quarter" idx="12"/>
          </p:nvPr>
        </p:nvSpPr>
        <p:spPr/>
        <p:txBody>
          <a:bodyPr/>
          <a:lstStyle/>
          <a:p>
            <a:r>
              <a:rPr lang="en-US" kern="0" dirty="0"/>
              <a:t>21:2</a:t>
            </a:r>
            <a:endParaRPr lang="en-US" dirty="0"/>
          </a:p>
        </p:txBody>
      </p:sp>
      <p:sp>
        <p:nvSpPr>
          <p:cNvPr id="4" name="Title 3"/>
          <p:cNvSpPr>
            <a:spLocks noGrp="1"/>
          </p:cNvSpPr>
          <p:nvPr>
            <p:ph type="title"/>
          </p:nvPr>
        </p:nvSpPr>
        <p:spPr/>
        <p:txBody>
          <a:bodyPr/>
          <a:lstStyle/>
          <a:p>
            <a:r>
              <a:rPr lang="en-US" dirty="0"/>
              <a:t>Go to the village opposite you, and immediately you will find a donkey tied, and a colt with her</a:t>
            </a:r>
          </a:p>
        </p:txBody>
      </p:sp>
    </p:spTree>
    <p:extLst>
      <p:ext uri="{BB962C8B-B14F-4D97-AF65-F5344CB8AC3E}">
        <p14:creationId xmlns:p14="http://schemas.microsoft.com/office/powerpoint/2010/main" val="1432763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PLBLsr\0410pcbadd\Mount of Olives and Garden of Gethsemane from west, nypl7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938"/>
            <a:ext cx="7620001" cy="5699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solidFill>
            <a:schemeClr val="bg1"/>
          </a:solidFill>
        </p:spPr>
        <p:txBody>
          <a:bodyPr/>
          <a:lstStyle/>
          <a:p>
            <a:r>
              <a:rPr lang="en-US" dirty="0"/>
              <a:t>Mount of Olives and the Garden of Gethsemane (from the west)</a:t>
            </a:r>
          </a:p>
        </p:txBody>
      </p:sp>
      <p:sp>
        <p:nvSpPr>
          <p:cNvPr id="3" name="Text Placeholder 2"/>
          <p:cNvSpPr>
            <a:spLocks noGrp="1"/>
          </p:cNvSpPr>
          <p:nvPr>
            <p:ph type="body" sz="quarter" idx="12"/>
          </p:nvPr>
        </p:nvSpPr>
        <p:spPr>
          <a:solidFill>
            <a:schemeClr val="bg1"/>
          </a:solidFill>
        </p:spPr>
        <p:txBody>
          <a:bodyPr/>
          <a:lstStyle/>
          <a:p>
            <a:r>
              <a:rPr lang="en-US" dirty="0"/>
              <a:t>21:10</a:t>
            </a:r>
          </a:p>
        </p:txBody>
      </p:sp>
      <p:sp>
        <p:nvSpPr>
          <p:cNvPr id="4" name="Title 3"/>
          <p:cNvSpPr>
            <a:spLocks noGrp="1"/>
          </p:cNvSpPr>
          <p:nvPr>
            <p:ph type="title"/>
          </p:nvPr>
        </p:nvSpPr>
        <p:spPr>
          <a:solidFill>
            <a:schemeClr val="bg1"/>
          </a:solidFill>
        </p:spPr>
        <p:txBody>
          <a:bodyPr/>
          <a:lstStyle/>
          <a:p>
            <a:r>
              <a:rPr lang="en-US" dirty="0"/>
              <a:t>And when He came into Jerusalem, the whole city was stirred</a:t>
            </a:r>
          </a:p>
        </p:txBody>
      </p:sp>
    </p:spTree>
    <p:extLst>
      <p:ext uri="{BB962C8B-B14F-4D97-AF65-F5344CB8AC3E}">
        <p14:creationId xmlns:p14="http://schemas.microsoft.com/office/powerpoint/2010/main" val="1256107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
            <a:ext cx="7620000" cy="5044440"/>
          </a:xfrm>
          <a:prstGeom prst="rect">
            <a:avLst/>
          </a:prstGeom>
        </p:spPr>
      </p:pic>
      <p:sp>
        <p:nvSpPr>
          <p:cNvPr id="2" name="Text Placeholder 1"/>
          <p:cNvSpPr>
            <a:spLocks noGrp="1"/>
          </p:cNvSpPr>
          <p:nvPr>
            <p:ph type="body" sz="quarter" idx="10"/>
          </p:nvPr>
        </p:nvSpPr>
        <p:spPr/>
        <p:txBody>
          <a:bodyPr/>
          <a:lstStyle/>
          <a:p>
            <a:r>
              <a:rPr lang="en-US" dirty="0"/>
              <a:t>Path down Mount of Olives</a:t>
            </a:r>
          </a:p>
        </p:txBody>
      </p:sp>
      <p:sp>
        <p:nvSpPr>
          <p:cNvPr id="3" name="Text Placeholder 2"/>
          <p:cNvSpPr>
            <a:spLocks noGrp="1"/>
          </p:cNvSpPr>
          <p:nvPr>
            <p:ph type="body" sz="quarter" idx="12"/>
          </p:nvPr>
        </p:nvSpPr>
        <p:spPr/>
        <p:txBody>
          <a:bodyPr/>
          <a:lstStyle/>
          <a:p>
            <a:r>
              <a:rPr lang="en-US" dirty="0"/>
              <a:t>21:10</a:t>
            </a:r>
          </a:p>
        </p:txBody>
      </p:sp>
      <p:sp>
        <p:nvSpPr>
          <p:cNvPr id="4" name="Title 3"/>
          <p:cNvSpPr>
            <a:spLocks noGrp="1"/>
          </p:cNvSpPr>
          <p:nvPr>
            <p:ph type="title"/>
          </p:nvPr>
        </p:nvSpPr>
        <p:spPr/>
        <p:txBody>
          <a:bodyPr/>
          <a:lstStyle/>
          <a:p>
            <a:r>
              <a:rPr lang="en-US" dirty="0"/>
              <a:t>And when He came into Jerusalem, the whole city was stirred</a:t>
            </a:r>
          </a:p>
        </p:txBody>
      </p:sp>
    </p:spTree>
    <p:extLst>
      <p:ext uri="{BB962C8B-B14F-4D97-AF65-F5344CB8AC3E}">
        <p14:creationId xmlns:p14="http://schemas.microsoft.com/office/powerpoint/2010/main" val="1127153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3 Jerusalem\City of David\Temple Mount and City of David aerial from east, tb010703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93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and the Temple Mount (aerial view from the east)</a:t>
            </a:r>
          </a:p>
        </p:txBody>
      </p:sp>
      <p:sp>
        <p:nvSpPr>
          <p:cNvPr id="3" name="Text Placeholder 2"/>
          <p:cNvSpPr>
            <a:spLocks noGrp="1"/>
          </p:cNvSpPr>
          <p:nvPr>
            <p:ph type="body" sz="quarter" idx="12"/>
          </p:nvPr>
        </p:nvSpPr>
        <p:spPr/>
        <p:txBody>
          <a:bodyPr/>
          <a:lstStyle/>
          <a:p>
            <a:r>
              <a:rPr lang="en-US" kern="0" dirty="0"/>
              <a:t>21:12</a:t>
            </a:r>
            <a:endParaRPr lang="en-US" dirty="0"/>
          </a:p>
        </p:txBody>
      </p:sp>
      <p:sp>
        <p:nvSpPr>
          <p:cNvPr id="4" name="Title 3"/>
          <p:cNvSpPr>
            <a:spLocks noGrp="1"/>
          </p:cNvSpPr>
          <p:nvPr>
            <p:ph type="title"/>
          </p:nvPr>
        </p:nvSpPr>
        <p:spPr/>
        <p:txBody>
          <a:bodyPr/>
          <a:lstStyle/>
          <a:p>
            <a:r>
              <a:rPr lang="en-US" dirty="0"/>
              <a:t>And Jesus entered the temple area</a:t>
            </a:r>
          </a:p>
        </p:txBody>
      </p:sp>
    </p:spTree>
    <p:extLst>
      <p:ext uri="{BB962C8B-B14F-4D97-AF65-F5344CB8AC3E}">
        <p14:creationId xmlns:p14="http://schemas.microsoft.com/office/powerpoint/2010/main" val="451278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4653</TotalTime>
  <Words>3859</Words>
  <Application>Microsoft Macintosh PowerPoint</Application>
  <PresentationFormat>On-screen Show (16:10)</PresentationFormat>
  <Paragraphs>426</Paragraphs>
  <Slides>52</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Calibri</vt:lpstr>
      <vt:lpstr>Calibri Light</vt:lpstr>
      <vt:lpstr>Mangal</vt:lpstr>
      <vt:lpstr>Arial</vt:lpstr>
      <vt:lpstr>Office Theme</vt:lpstr>
      <vt:lpstr>The Gospel of Matthew</vt:lpstr>
      <vt:lpstr>Class Goals</vt:lpstr>
      <vt:lpstr>Jesus Explains His Approaching  Death In Great Detail…</vt:lpstr>
      <vt:lpstr>About The Last Week</vt:lpstr>
      <vt:lpstr>Overview of Matthew 21-23</vt:lpstr>
      <vt:lpstr>Go to the village opposite you, and immediately you will find a donkey tied, and a colt with her</vt:lpstr>
      <vt:lpstr>And when He came into Jerusalem, the whole city was stirred</vt:lpstr>
      <vt:lpstr>And when He came into Jerusalem, the whole city was stirred</vt:lpstr>
      <vt:lpstr>And Jesus entered the temple area</vt:lpstr>
      <vt:lpstr>And Jesus entered the temple area</vt:lpstr>
      <vt:lpstr>And Jesus . . . drove out all who sold and bought in the temple</vt:lpstr>
      <vt:lpstr>And leaving them, He went forth out of the city to Bethany, and lodged there</vt:lpstr>
      <vt:lpstr>Matthew 21: Jesus In Jerusalem</vt:lpstr>
      <vt:lpstr>And seeing a fig tree by the road . . .</vt:lpstr>
      <vt:lpstr>And seeing a fig tree by the road, He came to it, and He found nothing on it but only leaves</vt:lpstr>
      <vt:lpstr>Matthew 21: The Barren Fig Tree</vt:lpstr>
      <vt:lpstr>Matthew 21: Powerful Parables</vt:lpstr>
      <vt:lpstr>A landowner planted a vineyard, and put a wall around it</vt:lpstr>
      <vt:lpstr>A landowner planted a vineyard, and . . . built a tower</vt:lpstr>
      <vt:lpstr>A landowner planted a vineyard, and . . . built a tower</vt:lpstr>
      <vt:lpstr>The stone which the builders rejected</vt:lpstr>
      <vt:lpstr>The stone which the builders rejected, the same has become the cornerstone</vt:lpstr>
      <vt:lpstr>Matthew 22: The Marriage Feast</vt:lpstr>
      <vt:lpstr>Matthew 22: The Marriage Feast</vt:lpstr>
      <vt:lpstr>Matthew 22: The Jewish Sects Silenced</vt:lpstr>
      <vt:lpstr>Matthew 23:1-12  Warnings About The Pharisees</vt:lpstr>
      <vt:lpstr>The scribes and the Pharisees sit on Moses’s seat</vt:lpstr>
      <vt:lpstr>The scribes and the Pharisees sit on Moses’s seat</vt:lpstr>
      <vt:lpstr>The scribes and the Pharisees sit on Moses’s seat</vt:lpstr>
      <vt:lpstr>The scribes and the Pharisees sit on Moses’s seat</vt:lpstr>
      <vt:lpstr>The scribes and the Pharisees sit on Moses’s seat</vt:lpstr>
      <vt:lpstr>The scribes and the Pharisees sit on Moses’s seat</vt:lpstr>
      <vt:lpstr>The scribes and the Pharisees sit on Moses’s seat</vt:lpstr>
      <vt:lpstr>They tie up heavy loads . . . and put them on men’s shoulders</vt:lpstr>
      <vt:lpstr>They tie up heavy loads . . . and put them on men’s shoulders</vt:lpstr>
      <vt:lpstr>They tie up heavy loads . . . and put them on men’s shoulders</vt:lpstr>
      <vt:lpstr>They enlarge their phylacteries, and lengthen the fringes of their garments</vt:lpstr>
      <vt:lpstr>They enlarge their phylacteries, and lengthen the fringes of their garments</vt:lpstr>
      <vt:lpstr>They enlarge their phylacteries, and lengthen the fringes of their garments</vt:lpstr>
      <vt:lpstr>They enlarge their phylacteries, and lengthen the fringes of their garments</vt:lpstr>
      <vt:lpstr>They enlarge their phylacteries, and lengthen the fringes of their garments</vt:lpstr>
      <vt:lpstr>They enlarge their phylacteries, and lengthen the fringes of their garments</vt:lpstr>
      <vt:lpstr>They enlarge their phylacteries, and lengthen the fringes of their garments</vt:lpstr>
      <vt:lpstr>Matthew 23: The 8 Woes</vt:lpstr>
      <vt:lpstr>You are like whitewashed tombs, which from the outside appear beautiful . . .</vt:lpstr>
      <vt:lpstr>You are like whitewashed tombs, which from the outside appear beautiful . . .</vt:lpstr>
      <vt:lpstr>You are like whitewashed tombs, which from the outside appear beautiful . . .</vt:lpstr>
      <vt:lpstr>Avoiding Hypocrisy</vt:lpstr>
      <vt:lpstr>As a hen gathers her chicks under her wings</vt:lpstr>
      <vt:lpstr>Behold, your house is left to you desolate!</vt:lpstr>
      <vt:lpstr>Behold, your house is left to you desolate!</vt:lpstr>
      <vt:lpstr>The Gospel of Matthew</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Phillip Shumake</cp:lastModifiedBy>
  <cp:revision>174</cp:revision>
  <cp:lastPrinted>2017-09-24T02:24:49Z</cp:lastPrinted>
  <dcterms:created xsi:type="dcterms:W3CDTF">2017-09-07T14:21:22Z</dcterms:created>
  <dcterms:modified xsi:type="dcterms:W3CDTF">2017-10-13T15:28:26Z</dcterms:modified>
</cp:coreProperties>
</file>