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6"/>
  </p:notesMasterIdLst>
  <p:handoutMasterIdLst>
    <p:handoutMasterId r:id="rId17"/>
  </p:handoutMasterIdLst>
  <p:sldIdLst>
    <p:sldId id="263" r:id="rId2"/>
    <p:sldId id="256" r:id="rId3"/>
    <p:sldId id="280" r:id="rId4"/>
    <p:sldId id="258" r:id="rId5"/>
    <p:sldId id="268" r:id="rId6"/>
    <p:sldId id="283" r:id="rId7"/>
    <p:sldId id="282" r:id="rId8"/>
    <p:sldId id="281" r:id="rId9"/>
    <p:sldId id="284" r:id="rId10"/>
    <p:sldId id="285" r:id="rId11"/>
    <p:sldId id="270" r:id="rId12"/>
    <p:sldId id="286" r:id="rId13"/>
    <p:sldId id="279" r:id="rId14"/>
    <p:sldId id="287" r:id="rId15"/>
  </p:sldIdLst>
  <p:sldSz cx="9144000" cy="5715000" type="screen16x10"/>
  <p:notesSz cx="7010400" cy="92964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200"/>
    <p:restoredTop sz="84802"/>
  </p:normalViewPr>
  <p:slideViewPr>
    <p:cSldViewPr snapToGrid="0" snapToObjects="1">
      <p:cViewPr varScale="1">
        <p:scale>
          <a:sx n="87" d="100"/>
          <a:sy n="87" d="100"/>
        </p:scale>
        <p:origin x="1872" y="8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6BA9E0-4897-4E24-B0F7-BD49AD4B317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B484EAD3-2942-4571-8FD3-2CC832718C4C}"/>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9F29595-6733-4110-A657-2214FCC57B85}" type="datetimeFigureOut">
              <a:rPr lang="en-US" smtClean="0"/>
              <a:t>11/19/2017</a:t>
            </a:fld>
            <a:endParaRPr lang="en-US"/>
          </a:p>
        </p:txBody>
      </p:sp>
      <p:sp>
        <p:nvSpPr>
          <p:cNvPr id="4" name="Footer Placeholder 3">
            <a:extLst>
              <a:ext uri="{FF2B5EF4-FFF2-40B4-BE49-F238E27FC236}">
                <a16:creationId xmlns:a16="http://schemas.microsoft.com/office/drawing/2014/main" id="{0E5D9413-2178-4829-A685-EAC0CEAA6042}"/>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FC2F94-32D6-46D1-A2A2-A617B9E5E912}"/>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DB1E8BF-72A0-46B0-9301-FEC1ED546D74}" type="slidenum">
              <a:rPr lang="en-US" smtClean="0"/>
              <a:t>‹#›</a:t>
            </a:fld>
            <a:endParaRPr lang="en-US"/>
          </a:p>
        </p:txBody>
      </p:sp>
    </p:spTree>
    <p:extLst>
      <p:ext uri="{BB962C8B-B14F-4D97-AF65-F5344CB8AC3E}">
        <p14:creationId xmlns:p14="http://schemas.microsoft.com/office/powerpoint/2010/main" val="2508656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8DD8DD3-F4C0-FE4A-8BBD-B1DA9D29D643}" type="datetimeFigureOut">
              <a:rPr lang="en-US" smtClean="0"/>
              <a:t>11/19/2017</a:t>
            </a:fld>
            <a:endParaRPr lang="en-US"/>
          </a:p>
        </p:txBody>
      </p:sp>
      <p:sp>
        <p:nvSpPr>
          <p:cNvPr id="4" name="Slide Image Placeholder 3"/>
          <p:cNvSpPr>
            <a:spLocks noGrp="1" noRot="1" noChangeAspect="1"/>
          </p:cNvSpPr>
          <p:nvPr>
            <p:ph type="sldImg" idx="2"/>
          </p:nvPr>
        </p:nvSpPr>
        <p:spPr>
          <a:xfrm>
            <a:off x="995363" y="1162050"/>
            <a:ext cx="50196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D0ABFA0-B771-A141-BEBD-B0E0462D2CC4}" type="slidenum">
              <a:rPr lang="en-US" smtClean="0"/>
              <a:t>‹#›</a:t>
            </a:fld>
            <a:endParaRPr lang="en-US"/>
          </a:p>
        </p:txBody>
      </p:sp>
    </p:spTree>
    <p:extLst>
      <p:ext uri="{BB962C8B-B14F-4D97-AF65-F5344CB8AC3E}">
        <p14:creationId xmlns:p14="http://schemas.microsoft.com/office/powerpoint/2010/main" val="1229320768"/>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0ABFA0-B771-A141-BEBD-B0E0462D2CC4}" type="slidenum">
              <a:rPr lang="en-US" smtClean="0"/>
              <a:t>1</a:t>
            </a:fld>
            <a:endParaRPr lang="en-US"/>
          </a:p>
        </p:txBody>
      </p:sp>
    </p:spTree>
    <p:extLst>
      <p:ext uri="{BB962C8B-B14F-4D97-AF65-F5344CB8AC3E}">
        <p14:creationId xmlns:p14="http://schemas.microsoft.com/office/powerpoint/2010/main" val="90866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0ABFA0-B771-A141-BEBD-B0E0462D2CC4}" type="slidenum">
              <a:rPr lang="en-US" smtClean="0"/>
              <a:t>10</a:t>
            </a:fld>
            <a:endParaRPr lang="en-US"/>
          </a:p>
        </p:txBody>
      </p:sp>
    </p:spTree>
    <p:extLst>
      <p:ext uri="{BB962C8B-B14F-4D97-AF65-F5344CB8AC3E}">
        <p14:creationId xmlns:p14="http://schemas.microsoft.com/office/powerpoint/2010/main" val="1422425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0ABFA0-B771-A141-BEBD-B0E0462D2CC4}" type="slidenum">
              <a:rPr lang="en-US" smtClean="0"/>
              <a:t>11</a:t>
            </a:fld>
            <a:endParaRPr lang="en-US"/>
          </a:p>
        </p:txBody>
      </p:sp>
    </p:spTree>
    <p:extLst>
      <p:ext uri="{BB962C8B-B14F-4D97-AF65-F5344CB8AC3E}">
        <p14:creationId xmlns:p14="http://schemas.microsoft.com/office/powerpoint/2010/main" val="1998267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0ABFA0-B771-A141-BEBD-B0E0462D2CC4}" type="slidenum">
              <a:rPr lang="en-US" smtClean="0"/>
              <a:t>12</a:t>
            </a:fld>
            <a:endParaRPr lang="en-US"/>
          </a:p>
        </p:txBody>
      </p:sp>
    </p:spTree>
    <p:extLst>
      <p:ext uri="{BB962C8B-B14F-4D97-AF65-F5344CB8AC3E}">
        <p14:creationId xmlns:p14="http://schemas.microsoft.com/office/powerpoint/2010/main" val="3823832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0ABFA0-B771-A141-BEBD-B0E0462D2CC4}" type="slidenum">
              <a:rPr lang="en-US" smtClean="0"/>
              <a:t>13</a:t>
            </a:fld>
            <a:endParaRPr lang="en-US"/>
          </a:p>
        </p:txBody>
      </p:sp>
    </p:spTree>
    <p:extLst>
      <p:ext uri="{BB962C8B-B14F-4D97-AF65-F5344CB8AC3E}">
        <p14:creationId xmlns:p14="http://schemas.microsoft.com/office/powerpoint/2010/main" val="1451112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0ABFA0-B771-A141-BEBD-B0E0462D2CC4}" type="slidenum">
              <a:rPr lang="en-US" smtClean="0"/>
              <a:t>14</a:t>
            </a:fld>
            <a:endParaRPr lang="en-US"/>
          </a:p>
        </p:txBody>
      </p:sp>
    </p:spTree>
    <p:extLst>
      <p:ext uri="{BB962C8B-B14F-4D97-AF65-F5344CB8AC3E}">
        <p14:creationId xmlns:p14="http://schemas.microsoft.com/office/powerpoint/2010/main" val="3222619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0ABFA0-B771-A141-BEBD-B0E0462D2CC4}" type="slidenum">
              <a:rPr lang="en-US" smtClean="0"/>
              <a:t>2</a:t>
            </a:fld>
            <a:endParaRPr lang="en-US"/>
          </a:p>
        </p:txBody>
      </p:sp>
    </p:spTree>
    <p:extLst>
      <p:ext uri="{BB962C8B-B14F-4D97-AF65-F5344CB8AC3E}">
        <p14:creationId xmlns:p14="http://schemas.microsoft.com/office/powerpoint/2010/main" val="4027256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0ABFA0-B771-A141-BEBD-B0E0462D2CC4}" type="slidenum">
              <a:rPr lang="en-US" smtClean="0"/>
              <a:t>3</a:t>
            </a:fld>
            <a:endParaRPr lang="en-US"/>
          </a:p>
        </p:txBody>
      </p:sp>
    </p:spTree>
    <p:extLst>
      <p:ext uri="{BB962C8B-B14F-4D97-AF65-F5344CB8AC3E}">
        <p14:creationId xmlns:p14="http://schemas.microsoft.com/office/powerpoint/2010/main" val="253682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0ABFA0-B771-A141-BEBD-B0E0462D2CC4}" type="slidenum">
              <a:rPr lang="en-US" smtClean="0"/>
              <a:t>4</a:t>
            </a:fld>
            <a:endParaRPr lang="en-US"/>
          </a:p>
        </p:txBody>
      </p:sp>
    </p:spTree>
    <p:extLst>
      <p:ext uri="{BB962C8B-B14F-4D97-AF65-F5344CB8AC3E}">
        <p14:creationId xmlns:p14="http://schemas.microsoft.com/office/powerpoint/2010/main" val="1896130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26783">
              <a:defRPr/>
            </a:pPr>
            <a:r>
              <a:rPr lang="en-US" dirty="0"/>
              <a:t>Our enormously productive economy demands that we make consumption our way of life, that we convert the buying and use of goods into rituals, that we seek our spiritual satisfaction and our ego satisfaction in consumption. We need things consumed, burned up, worn out, replaced and discarded at an ever-increasing rate. (1955, Victor </a:t>
            </a:r>
            <a:r>
              <a:rPr lang="en-US" dirty="0" err="1"/>
              <a:t>Lebow</a:t>
            </a:r>
            <a:r>
              <a:rPr lang="en-US" dirty="0"/>
              <a:t>)</a:t>
            </a:r>
          </a:p>
          <a:p>
            <a:endParaRPr lang="en-US" dirty="0"/>
          </a:p>
        </p:txBody>
      </p:sp>
      <p:sp>
        <p:nvSpPr>
          <p:cNvPr id="4" name="Slide Number Placeholder 3"/>
          <p:cNvSpPr>
            <a:spLocks noGrp="1"/>
          </p:cNvSpPr>
          <p:nvPr>
            <p:ph type="sldNum" sz="quarter" idx="10"/>
          </p:nvPr>
        </p:nvSpPr>
        <p:spPr/>
        <p:txBody>
          <a:bodyPr/>
          <a:lstStyle/>
          <a:p>
            <a:fld id="{3D0ABFA0-B771-A141-BEBD-B0E0462D2CC4}" type="slidenum">
              <a:rPr lang="en-US" smtClean="0"/>
              <a:t>5</a:t>
            </a:fld>
            <a:endParaRPr lang="en-US"/>
          </a:p>
        </p:txBody>
      </p:sp>
    </p:spTree>
    <p:extLst>
      <p:ext uri="{BB962C8B-B14F-4D97-AF65-F5344CB8AC3E}">
        <p14:creationId xmlns:p14="http://schemas.microsoft.com/office/powerpoint/2010/main" val="1852483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0ABFA0-B771-A141-BEBD-B0E0462D2CC4}" type="slidenum">
              <a:rPr lang="en-US" smtClean="0"/>
              <a:t>6</a:t>
            </a:fld>
            <a:endParaRPr lang="en-US"/>
          </a:p>
        </p:txBody>
      </p:sp>
    </p:spTree>
    <p:extLst>
      <p:ext uri="{BB962C8B-B14F-4D97-AF65-F5344CB8AC3E}">
        <p14:creationId xmlns:p14="http://schemas.microsoft.com/office/powerpoint/2010/main" val="1482268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0ABFA0-B771-A141-BEBD-B0E0462D2CC4}" type="slidenum">
              <a:rPr lang="en-US" smtClean="0"/>
              <a:t>7</a:t>
            </a:fld>
            <a:endParaRPr lang="en-US"/>
          </a:p>
        </p:txBody>
      </p:sp>
    </p:spTree>
    <p:extLst>
      <p:ext uri="{BB962C8B-B14F-4D97-AF65-F5344CB8AC3E}">
        <p14:creationId xmlns:p14="http://schemas.microsoft.com/office/powerpoint/2010/main" val="3562917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0ABFA0-B771-A141-BEBD-B0E0462D2CC4}" type="slidenum">
              <a:rPr lang="en-US" smtClean="0"/>
              <a:t>8</a:t>
            </a:fld>
            <a:endParaRPr lang="en-US"/>
          </a:p>
        </p:txBody>
      </p:sp>
    </p:spTree>
    <p:extLst>
      <p:ext uri="{BB962C8B-B14F-4D97-AF65-F5344CB8AC3E}">
        <p14:creationId xmlns:p14="http://schemas.microsoft.com/office/powerpoint/2010/main" val="172192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0ABFA0-B771-A141-BEBD-B0E0462D2CC4}" type="slidenum">
              <a:rPr lang="en-US" smtClean="0"/>
              <a:t>9</a:t>
            </a:fld>
            <a:endParaRPr lang="en-US"/>
          </a:p>
        </p:txBody>
      </p:sp>
    </p:spTree>
    <p:extLst>
      <p:ext uri="{BB962C8B-B14F-4D97-AF65-F5344CB8AC3E}">
        <p14:creationId xmlns:p14="http://schemas.microsoft.com/office/powerpoint/2010/main" val="569386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AA141F-F8F6-5D46-854C-F198A2B6D0C1}"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0CF64-96FF-0946-A455-5136135881A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AA141F-F8F6-5D46-854C-F198A2B6D0C1}"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0CF64-96FF-0946-A455-5136135881A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AA141F-F8F6-5D46-854C-F198A2B6D0C1}"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0CF64-96FF-0946-A455-5136135881A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AA141F-F8F6-5D46-854C-F198A2B6D0C1}"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0CF64-96FF-0946-A455-5136135881A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AA141F-F8F6-5D46-854C-F198A2B6D0C1}"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0CF64-96FF-0946-A455-5136135881A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AA141F-F8F6-5D46-854C-F198A2B6D0C1}"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60CF64-96FF-0946-A455-5136135881A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AA141F-F8F6-5D46-854C-F198A2B6D0C1}"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60CF64-96FF-0946-A455-5136135881A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AA141F-F8F6-5D46-854C-F198A2B6D0C1}"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60CF64-96FF-0946-A455-5136135881A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AA141F-F8F6-5D46-854C-F198A2B6D0C1}"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60CF64-96FF-0946-A455-5136135881A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AAA141F-F8F6-5D46-854C-F198A2B6D0C1}"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60CF64-96FF-0946-A455-5136135881A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AAA141F-F8F6-5D46-854C-F198A2B6D0C1}"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60CF64-96FF-0946-A455-5136135881A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5AAA141F-F8F6-5D46-854C-F198A2B6D0C1}" type="datetimeFigureOut">
              <a:rPr lang="en-US" smtClean="0"/>
              <a:t>11/19/2017</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AA60CF64-96FF-0946-A455-5136135881A6}" type="slidenum">
              <a:rPr lang="en-US" smtClean="0"/>
              <a:t>‹#›</a:t>
            </a:fld>
            <a:endParaRPr lang="en-US"/>
          </a:p>
        </p:txBody>
      </p:sp>
    </p:spTree>
    <p:extLst>
      <p:ext uri="{BB962C8B-B14F-4D97-AF65-F5344CB8AC3E}">
        <p14:creationId xmlns:p14="http://schemas.microsoft.com/office/powerpoint/2010/main" val="59854377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Consumeris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en.wikipedia.org/wiki/Spirituality" TargetMode="External"/><Relationship Id="rId4" Type="http://schemas.openxmlformats.org/officeDocument/2006/relationships/hyperlink" Target="https://en.wikipedia.org/wiki/Communit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2843" y="485422"/>
            <a:ext cx="8161867" cy="4763911"/>
          </a:xfrm>
        </p:spPr>
        <p:txBody>
          <a:bodyPr/>
          <a:lstStyle/>
          <a:p>
            <a:endParaRPr lang="en-US" dirty="0"/>
          </a:p>
          <a:p>
            <a:endParaRPr lang="en-US" dirty="0"/>
          </a:p>
          <a:p>
            <a:r>
              <a:rPr lang="en-US" dirty="0"/>
              <a:t>Do not love the world or the things in the world. If anyone loves the world, the love of the Father is not in him. </a:t>
            </a:r>
            <a:r>
              <a:rPr lang="en-US" b="1" baseline="30000" dirty="0"/>
              <a:t>16 </a:t>
            </a:r>
            <a:r>
              <a:rPr lang="en-US" dirty="0"/>
              <a:t>For all that </a:t>
            </a:r>
            <a:r>
              <a:rPr lang="en-US" i="1" dirty="0"/>
              <a:t>is</a:t>
            </a:r>
            <a:r>
              <a:rPr lang="en-US" dirty="0"/>
              <a:t> in the world—the lust of the flesh, the lust of the eyes, and the pride of life—is not of the Father but is of the world. </a:t>
            </a:r>
            <a:r>
              <a:rPr lang="en-US" b="1" baseline="30000" dirty="0"/>
              <a:t>17 </a:t>
            </a:r>
            <a:r>
              <a:rPr lang="en-US" dirty="0"/>
              <a:t>And the world is passing away, and the lust of it; but he who does the will of God abides forever. (1 John 2:15-17, NKJV)</a:t>
            </a:r>
          </a:p>
        </p:txBody>
      </p:sp>
    </p:spTree>
    <p:extLst>
      <p:ext uri="{BB962C8B-B14F-4D97-AF65-F5344CB8AC3E}">
        <p14:creationId xmlns:p14="http://schemas.microsoft.com/office/powerpoint/2010/main" val="748815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7187" y="1376516"/>
            <a:ext cx="3746090" cy="3514307"/>
          </a:xfrm>
        </p:spPr>
        <p:txBody>
          <a:bodyPr>
            <a:normAutofit/>
          </a:bodyPr>
          <a:lstStyle/>
          <a:p>
            <a:pPr marL="0" indent="0">
              <a:buNone/>
            </a:pPr>
            <a:endParaRPr lang="en-US" sz="3000" b="1" dirty="0"/>
          </a:p>
          <a:p>
            <a:pPr marL="0" indent="0">
              <a:buNone/>
            </a:pPr>
            <a:endParaRPr lang="en-US" sz="3000" b="1" dirty="0"/>
          </a:p>
          <a:p>
            <a:pPr marL="0" indent="0">
              <a:buNone/>
            </a:pPr>
            <a:r>
              <a:rPr lang="en-US" sz="3000" b="1" dirty="0">
                <a:solidFill>
                  <a:srgbClr val="FFFF00"/>
                </a:solidFill>
              </a:rPr>
              <a:t>Would you want Paul of Tarsus to be your preacher?</a:t>
            </a:r>
            <a:endParaRPr lang="en-US" sz="3000" dirty="0">
              <a:solidFill>
                <a:srgbClr val="FFFF00"/>
              </a:solidFill>
            </a:endParaRPr>
          </a:p>
        </p:txBody>
      </p:sp>
      <p:sp>
        <p:nvSpPr>
          <p:cNvPr id="4" name="Text Placeholder 3"/>
          <p:cNvSpPr>
            <a:spLocks noGrp="1"/>
          </p:cNvSpPr>
          <p:nvPr>
            <p:ph type="body" sz="half" idx="2"/>
          </p:nvPr>
        </p:nvSpPr>
        <p:spPr>
          <a:xfrm>
            <a:off x="403123" y="2064774"/>
            <a:ext cx="4522838" cy="2826049"/>
          </a:xfrm>
        </p:spPr>
        <p:txBody>
          <a:bodyPr>
            <a:normAutofit/>
          </a:bodyPr>
          <a:lstStyle/>
          <a:p>
            <a:pPr>
              <a:lnSpc>
                <a:spcPct val="150000"/>
              </a:lnSpc>
            </a:pPr>
            <a:r>
              <a:rPr lang="en-US" sz="2500" dirty="0">
                <a:solidFill>
                  <a:schemeClr val="bg1">
                    <a:lumMod val="75000"/>
                    <a:lumOff val="25000"/>
                  </a:schemeClr>
                </a:solidFill>
              </a:rPr>
              <a:t>In Worship Participation</a:t>
            </a:r>
          </a:p>
          <a:p>
            <a:pPr>
              <a:lnSpc>
                <a:spcPct val="150000"/>
              </a:lnSpc>
            </a:pPr>
            <a:r>
              <a:rPr lang="en-US" sz="2500" dirty="0"/>
              <a:t>Toward Preachers / Preaching</a:t>
            </a:r>
          </a:p>
        </p:txBody>
      </p:sp>
      <p:sp>
        <p:nvSpPr>
          <p:cNvPr id="6" name="Title 1"/>
          <p:cNvSpPr>
            <a:spLocks noGrp="1"/>
          </p:cNvSpPr>
          <p:nvPr>
            <p:ph type="title"/>
          </p:nvPr>
        </p:nvSpPr>
        <p:spPr>
          <a:xfrm>
            <a:off x="403123" y="381000"/>
            <a:ext cx="3883742" cy="1333500"/>
          </a:xfrm>
        </p:spPr>
        <p:txBody>
          <a:bodyPr>
            <a:noAutofit/>
          </a:bodyPr>
          <a:lstStyle/>
          <a:p>
            <a:pPr marL="0" indent="0"/>
            <a:r>
              <a:rPr lang="en-US" sz="3000" b="1" dirty="0">
                <a:solidFill>
                  <a:schemeClr val="accent2">
                    <a:lumMod val="40000"/>
                    <a:lumOff val="60000"/>
                  </a:schemeClr>
                </a:solidFill>
              </a:rPr>
              <a:t>Consumerism:</a:t>
            </a:r>
            <a:br>
              <a:rPr lang="en-US" sz="3000" b="1" dirty="0">
                <a:solidFill>
                  <a:schemeClr val="accent2">
                    <a:lumMod val="40000"/>
                    <a:lumOff val="60000"/>
                  </a:schemeClr>
                </a:solidFill>
              </a:rPr>
            </a:br>
            <a:r>
              <a:rPr lang="en-US" sz="2200" dirty="0"/>
              <a:t>the protection or promotion of the interests of consumers</a:t>
            </a:r>
          </a:p>
        </p:txBody>
      </p:sp>
    </p:spTree>
    <p:extLst>
      <p:ext uri="{BB962C8B-B14F-4D97-AF65-F5344CB8AC3E}">
        <p14:creationId xmlns:p14="http://schemas.microsoft.com/office/powerpoint/2010/main" val="536214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136" y="1081548"/>
            <a:ext cx="8215728" cy="3652683"/>
          </a:xfrm>
        </p:spPr>
        <p:txBody>
          <a:bodyPr>
            <a:normAutofit/>
          </a:bodyPr>
          <a:lstStyle/>
          <a:p>
            <a:pPr marL="0" indent="0">
              <a:buNone/>
            </a:pPr>
            <a:r>
              <a:rPr lang="en-US" sz="3200" dirty="0"/>
              <a:t>The world teaches us to be consumers in the pursuit of our own </a:t>
            </a:r>
            <a:r>
              <a:rPr lang="en-US" sz="3200" b="1" dirty="0">
                <a:solidFill>
                  <a:srgbClr val="FFFF00"/>
                </a:solidFill>
              </a:rPr>
              <a:t>self-interest</a:t>
            </a:r>
            <a:r>
              <a:rPr lang="en-US" sz="3200" dirty="0"/>
              <a:t>.</a:t>
            </a:r>
          </a:p>
          <a:p>
            <a:pPr marL="0" indent="0">
              <a:buNone/>
            </a:pPr>
            <a:endParaRPr lang="en-US" sz="3200" dirty="0"/>
          </a:p>
          <a:p>
            <a:pPr marL="0" indent="0">
              <a:buNone/>
            </a:pPr>
            <a:r>
              <a:rPr lang="en-US" sz="3200" dirty="0"/>
              <a:t>The Lord commands us to be contributors to His purposes and for the benefit of others through </a:t>
            </a:r>
            <a:r>
              <a:rPr lang="en-US" sz="3200" b="1" dirty="0">
                <a:solidFill>
                  <a:srgbClr val="FFFF00"/>
                </a:solidFill>
              </a:rPr>
              <a:t>self-sacrifice</a:t>
            </a:r>
            <a:r>
              <a:rPr lang="en-US" sz="3200" dirty="0"/>
              <a:t>.</a:t>
            </a:r>
          </a:p>
          <a:p>
            <a:endParaRPr lang="en-US" dirty="0"/>
          </a:p>
        </p:txBody>
      </p:sp>
    </p:spTree>
    <p:extLst>
      <p:ext uri="{BB962C8B-B14F-4D97-AF65-F5344CB8AC3E}">
        <p14:creationId xmlns:p14="http://schemas.microsoft.com/office/powerpoint/2010/main" val="167837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Living a Life of Self-Sacrifice (Romans 12)</a:t>
            </a:r>
          </a:p>
        </p:txBody>
      </p:sp>
      <p:sp>
        <p:nvSpPr>
          <p:cNvPr id="3" name="Content Placeholder 2"/>
          <p:cNvSpPr>
            <a:spLocks noGrp="1"/>
          </p:cNvSpPr>
          <p:nvPr>
            <p:ph idx="1"/>
          </p:nvPr>
        </p:nvSpPr>
        <p:spPr>
          <a:xfrm>
            <a:off x="497941" y="1720158"/>
            <a:ext cx="8017409" cy="3427311"/>
          </a:xfrm>
        </p:spPr>
        <p:txBody>
          <a:bodyPr/>
          <a:lstStyle/>
          <a:p>
            <a:pPr marL="457200" indent="-457200">
              <a:buFont typeface="+mj-lt"/>
              <a:buAutoNum type="arabicPeriod"/>
            </a:pPr>
            <a:r>
              <a:rPr lang="en-US" sz="2500" dirty="0"/>
              <a:t>Renewed view self: a Working Member of the Body, not an Autonomous Individual</a:t>
            </a:r>
          </a:p>
          <a:p>
            <a:pPr marL="457200" indent="-457200">
              <a:buFont typeface="+mj-lt"/>
              <a:buAutoNum type="arabicPeriod"/>
            </a:pPr>
            <a:endParaRPr lang="en-US" sz="2500" dirty="0"/>
          </a:p>
          <a:p>
            <a:pPr marL="457200" indent="-457200">
              <a:buFont typeface="+mj-lt"/>
              <a:buAutoNum type="arabicPeriod"/>
            </a:pPr>
            <a:r>
              <a:rPr lang="en-US" sz="2500" dirty="0"/>
              <a:t>Seek out needs and opportunities to meet needs</a:t>
            </a:r>
          </a:p>
          <a:p>
            <a:pPr marL="457200" indent="-457200">
              <a:buFont typeface="+mj-lt"/>
              <a:buAutoNum type="arabicPeriod"/>
            </a:pPr>
            <a:endParaRPr lang="en-US" sz="2500" dirty="0"/>
          </a:p>
          <a:p>
            <a:pPr marL="457200" indent="-457200">
              <a:buFont typeface="+mj-lt"/>
              <a:buAutoNum type="arabicPeriod"/>
            </a:pPr>
            <a:r>
              <a:rPr lang="en-US" sz="2500" dirty="0"/>
              <a:t>Let love rule over all decisions and relationships</a:t>
            </a:r>
          </a:p>
          <a:p>
            <a:endParaRPr lang="en-US" dirty="0"/>
          </a:p>
        </p:txBody>
      </p:sp>
    </p:spTree>
    <p:extLst>
      <p:ext uri="{BB962C8B-B14F-4D97-AF65-F5344CB8AC3E}">
        <p14:creationId xmlns:p14="http://schemas.microsoft.com/office/powerpoint/2010/main" val="7145427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4151" y="1044443"/>
            <a:ext cx="7615698" cy="3232589"/>
          </a:xfrm>
        </p:spPr>
        <p:txBody>
          <a:bodyPr>
            <a:normAutofit fontScale="77500" lnSpcReduction="20000"/>
          </a:bodyPr>
          <a:lstStyle/>
          <a:p>
            <a:pPr marL="0" indent="0">
              <a:buNone/>
            </a:pPr>
            <a:endParaRPr lang="en-US" sz="3500" dirty="0"/>
          </a:p>
          <a:p>
            <a:pPr marL="0" indent="0">
              <a:buNone/>
            </a:pPr>
            <a:r>
              <a:rPr lang="en-US" sz="3600" dirty="0"/>
              <a:t>I beseech you therefore, brethren, by the mercies of God, that you present your bodies a living sacrifice, holy, acceptable to God, </a:t>
            </a:r>
            <a:r>
              <a:rPr lang="en-US" sz="3600" i="1" dirty="0"/>
              <a:t>which is</a:t>
            </a:r>
            <a:r>
              <a:rPr lang="en-US" sz="3600" dirty="0"/>
              <a:t> your reasonable service. And do not be conformed to this world, but </a:t>
            </a:r>
            <a:r>
              <a:rPr lang="en-US" sz="3600" b="1" dirty="0">
                <a:solidFill>
                  <a:srgbClr val="FFFF00"/>
                </a:solidFill>
              </a:rPr>
              <a:t>be transformed by the renewing of your mind</a:t>
            </a:r>
            <a:r>
              <a:rPr lang="en-US" sz="3600" dirty="0"/>
              <a:t>, that you may prove what </a:t>
            </a:r>
            <a:r>
              <a:rPr lang="en-US" sz="3600" i="1" dirty="0"/>
              <a:t>is</a:t>
            </a:r>
            <a:r>
              <a:rPr lang="en-US" sz="3600" dirty="0"/>
              <a:t> that good and acceptable and perfect will of God.</a:t>
            </a:r>
          </a:p>
          <a:p>
            <a:pPr marL="0" indent="0" algn="r">
              <a:buNone/>
            </a:pPr>
            <a:r>
              <a:rPr lang="en-US" sz="3100" dirty="0"/>
              <a:t>Romans 12:1-2, NKJV</a:t>
            </a:r>
          </a:p>
        </p:txBody>
      </p:sp>
    </p:spTree>
    <p:extLst>
      <p:ext uri="{BB962C8B-B14F-4D97-AF65-F5344CB8AC3E}">
        <p14:creationId xmlns:p14="http://schemas.microsoft.com/office/powerpoint/2010/main" val="11055341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4151" y="1044443"/>
            <a:ext cx="7615698" cy="3232589"/>
          </a:xfrm>
        </p:spPr>
        <p:txBody>
          <a:bodyPr>
            <a:normAutofit fontScale="77500" lnSpcReduction="20000"/>
          </a:bodyPr>
          <a:lstStyle/>
          <a:p>
            <a:pPr marL="0" indent="0">
              <a:buNone/>
            </a:pPr>
            <a:endParaRPr lang="en-US" sz="3500" dirty="0"/>
          </a:p>
          <a:p>
            <a:pPr marL="0" indent="0">
              <a:buNone/>
            </a:pPr>
            <a:r>
              <a:rPr lang="en-US" sz="3600" dirty="0"/>
              <a:t>I beseech you therefore, brethren, </a:t>
            </a:r>
            <a:r>
              <a:rPr lang="en-US" sz="3600" b="1" dirty="0">
                <a:solidFill>
                  <a:srgbClr val="FFFF00"/>
                </a:solidFill>
              </a:rPr>
              <a:t>by the mercies of God</a:t>
            </a:r>
            <a:r>
              <a:rPr lang="en-US" sz="3600" dirty="0"/>
              <a:t>, that you present your bodies a living sacrifice, holy, acceptable to God, </a:t>
            </a:r>
            <a:r>
              <a:rPr lang="en-US" sz="3600" i="1" dirty="0"/>
              <a:t>which is</a:t>
            </a:r>
            <a:r>
              <a:rPr lang="en-US" sz="3600" dirty="0"/>
              <a:t> your reasonable service. And do not be conformed to this world, but be transformed by the renewing of your mind, that you may prove what </a:t>
            </a:r>
            <a:r>
              <a:rPr lang="en-US" sz="3600" i="1" dirty="0"/>
              <a:t>is</a:t>
            </a:r>
            <a:r>
              <a:rPr lang="en-US" sz="3600" dirty="0"/>
              <a:t> that good and acceptable and perfect will of God.</a:t>
            </a:r>
          </a:p>
          <a:p>
            <a:pPr marL="0" indent="0" algn="r">
              <a:buNone/>
            </a:pPr>
            <a:r>
              <a:rPr lang="en-US" sz="3100" dirty="0"/>
              <a:t>Romans 12:1-2, NKJV</a:t>
            </a:r>
          </a:p>
        </p:txBody>
      </p:sp>
    </p:spTree>
    <p:extLst>
      <p:ext uri="{BB962C8B-B14F-4D97-AF65-F5344CB8AC3E}">
        <p14:creationId xmlns:p14="http://schemas.microsoft.com/office/powerpoint/2010/main" val="3227503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3545" y="845574"/>
            <a:ext cx="5336669" cy="1327354"/>
          </a:xfrm>
        </p:spPr>
        <p:txBody>
          <a:bodyPr>
            <a:normAutofit/>
          </a:bodyPr>
          <a:lstStyle/>
          <a:p>
            <a:r>
              <a:rPr lang="en-US" sz="6500" b="1">
                <a:solidFill>
                  <a:schemeClr val="bg2"/>
                </a:solidFill>
                <a:latin typeface="Avenir Book" charset="0"/>
                <a:ea typeface="Avenir Book" charset="0"/>
                <a:cs typeface="Avenir Book" charset="0"/>
              </a:rPr>
              <a:t>Consumerism</a:t>
            </a:r>
            <a:endParaRPr lang="en-US" sz="6500" b="1" dirty="0">
              <a:solidFill>
                <a:schemeClr val="bg2"/>
              </a:solidFill>
              <a:latin typeface="Avenir Book" charset="0"/>
              <a:ea typeface="Avenir Book" charset="0"/>
              <a:cs typeface="Avenir Book" charset="0"/>
            </a:endParaRPr>
          </a:p>
        </p:txBody>
      </p:sp>
      <p:sp>
        <p:nvSpPr>
          <p:cNvPr id="3" name="Subtitle 2"/>
          <p:cNvSpPr>
            <a:spLocks noGrp="1"/>
          </p:cNvSpPr>
          <p:nvPr>
            <p:ph type="subTitle" idx="1"/>
          </p:nvPr>
        </p:nvSpPr>
        <p:spPr>
          <a:xfrm>
            <a:off x="4159045" y="4525120"/>
            <a:ext cx="4670324" cy="646648"/>
          </a:xfrm>
        </p:spPr>
        <p:txBody>
          <a:bodyPr>
            <a:normAutofit/>
          </a:bodyPr>
          <a:lstStyle/>
          <a:p>
            <a:r>
              <a:rPr lang="en-US" sz="3500" b="1" i="1" dirty="0"/>
              <a:t>Sands of our Time</a:t>
            </a:r>
          </a:p>
        </p:txBody>
      </p:sp>
    </p:spTree>
    <p:extLst>
      <p:ext uri="{BB962C8B-B14F-4D97-AF65-F5344CB8AC3E}">
        <p14:creationId xmlns:p14="http://schemas.microsoft.com/office/powerpoint/2010/main" val="875301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3500" b="1" dirty="0">
                <a:solidFill>
                  <a:schemeClr val="accent2">
                    <a:lumMod val="40000"/>
                    <a:lumOff val="60000"/>
                  </a:schemeClr>
                </a:solidFill>
              </a:rPr>
              <a:t>Consumerism:</a:t>
            </a:r>
          </a:p>
          <a:p>
            <a:pPr marL="0" indent="0">
              <a:buNone/>
            </a:pPr>
            <a:r>
              <a:rPr lang="en-US" sz="2800" dirty="0"/>
              <a:t>the protection or promotion of the interests of consumers</a:t>
            </a:r>
          </a:p>
        </p:txBody>
      </p:sp>
    </p:spTree>
    <p:extLst>
      <p:ext uri="{BB962C8B-B14F-4D97-AF65-F5344CB8AC3E}">
        <p14:creationId xmlns:p14="http://schemas.microsoft.com/office/powerpoint/2010/main" val="14505754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Quotes about Consumerism</a:t>
            </a:r>
          </a:p>
        </p:txBody>
      </p:sp>
      <p:sp>
        <p:nvSpPr>
          <p:cNvPr id="3" name="Content Placeholder 2"/>
          <p:cNvSpPr>
            <a:spLocks noGrp="1"/>
          </p:cNvSpPr>
          <p:nvPr>
            <p:ph idx="1"/>
          </p:nvPr>
        </p:nvSpPr>
        <p:spPr/>
        <p:txBody>
          <a:bodyPr>
            <a:normAutofit fontScale="77500" lnSpcReduction="20000"/>
          </a:bodyPr>
          <a:lstStyle/>
          <a:p>
            <a:r>
              <a:rPr lang="en-US" dirty="0">
                <a:hlinkClick r:id="rId3"/>
              </a:rPr>
              <a:t>https://en.wikipedia.org/wiki/Consumerism</a:t>
            </a:r>
            <a:endParaRPr lang="en-US" dirty="0"/>
          </a:p>
          <a:p>
            <a:r>
              <a:rPr lang="en-US" dirty="0"/>
              <a:t>The term "consumerism" would pin the tag where it actually belongs—on Mr. Consumer, the real boss and beneficiary of the American system. (1955, John </a:t>
            </a:r>
            <a:r>
              <a:rPr lang="en-US" dirty="0" err="1"/>
              <a:t>Bugas</a:t>
            </a:r>
            <a:r>
              <a:rPr lang="en-US" dirty="0"/>
              <a:t>, #2 at Ford Motor Company)</a:t>
            </a:r>
          </a:p>
          <a:p>
            <a:r>
              <a:rPr lang="en-US" i="1" dirty="0"/>
              <a:t>Fable of the Bees</a:t>
            </a:r>
            <a:r>
              <a:rPr lang="en-US" dirty="0"/>
              <a:t> by Bernard Mandeville</a:t>
            </a:r>
          </a:p>
          <a:p>
            <a:r>
              <a:rPr lang="en-US" dirty="0"/>
              <a:t>"a shift away from values of </a:t>
            </a:r>
            <a:r>
              <a:rPr lang="en-US" dirty="0">
                <a:hlinkClick r:id="rId4" tooltip="Community"/>
              </a:rPr>
              <a:t>community</a:t>
            </a:r>
            <a:r>
              <a:rPr lang="en-US" dirty="0"/>
              <a:t>, </a:t>
            </a:r>
            <a:r>
              <a:rPr lang="en-US" dirty="0">
                <a:hlinkClick r:id="rId5" tooltip="Spirituality"/>
              </a:rPr>
              <a:t>spirituality</a:t>
            </a:r>
            <a:r>
              <a:rPr lang="en-US" dirty="0"/>
              <a:t>, and integrity, and toward competition, materialism and disconnection.” (2007, Madeline Levine)</a:t>
            </a:r>
            <a:endParaRPr lang="en-US" i="1" dirty="0"/>
          </a:p>
          <a:p>
            <a:r>
              <a:rPr lang="en-US" dirty="0"/>
              <a:t>Our enormously productive economy demands that we make consumption our way of life, that we convert the buying and use of goods into rituals, that we seek our spiritual satisfaction and our ego satisfaction in consumption. We need things consumed, burned up, worn out, replaced and discarded at an ever-increasing rate. (1955, Victor </a:t>
            </a:r>
            <a:r>
              <a:rPr lang="en-US" dirty="0" err="1"/>
              <a:t>Lebow</a:t>
            </a:r>
            <a:r>
              <a:rPr lang="en-US" dirty="0"/>
              <a:t>)</a:t>
            </a:r>
          </a:p>
          <a:p>
            <a:r>
              <a:rPr lang="en-US" dirty="0"/>
              <a:t>"subconsciously still driven by an impulse for survival, domination and expansion ... an impulse which now finds expression in the idea that inexorable economic growth is the answer to everything, and, given time, will redress all the world's existing inequalities.” (William Rees // Warren </a:t>
            </a:r>
            <a:r>
              <a:rPr lang="en-US" dirty="0" err="1"/>
              <a:t>Hern</a:t>
            </a:r>
            <a:r>
              <a:rPr lang="en-US" dirty="0"/>
              <a:t>)</a:t>
            </a:r>
          </a:p>
        </p:txBody>
      </p:sp>
    </p:spTree>
    <p:extLst>
      <p:ext uri="{BB962C8B-B14F-4D97-AF65-F5344CB8AC3E}">
        <p14:creationId xmlns:p14="http://schemas.microsoft.com/office/powerpoint/2010/main" val="111608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2639" y="235974"/>
            <a:ext cx="3908016" cy="223315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393" y="235975"/>
            <a:ext cx="4344705" cy="223315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2639" y="2644878"/>
            <a:ext cx="3908016" cy="2880851"/>
          </a:xfrm>
          <a:prstGeom prst="rect">
            <a:avLst/>
          </a:prstGeom>
        </p:spPr>
      </p:pic>
      <p:sp>
        <p:nvSpPr>
          <p:cNvPr id="12" name="Title 1"/>
          <p:cNvSpPr txBox="1">
            <a:spLocks/>
          </p:cNvSpPr>
          <p:nvPr/>
        </p:nvSpPr>
        <p:spPr>
          <a:xfrm>
            <a:off x="183402" y="3418553"/>
            <a:ext cx="4296696" cy="1333500"/>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000" b="1">
                <a:solidFill>
                  <a:schemeClr val="accent2">
                    <a:lumMod val="40000"/>
                    <a:lumOff val="60000"/>
                  </a:schemeClr>
                </a:solidFill>
              </a:rPr>
              <a:t>Consumerism:</a:t>
            </a:r>
            <a:br>
              <a:rPr lang="en-US" sz="3000" b="1">
                <a:solidFill>
                  <a:schemeClr val="accent2">
                    <a:lumMod val="40000"/>
                    <a:lumOff val="60000"/>
                  </a:schemeClr>
                </a:solidFill>
              </a:rPr>
            </a:br>
            <a:r>
              <a:rPr lang="en-US" sz="2500"/>
              <a:t>the protection or promotion of the interests of consumers</a:t>
            </a:r>
            <a:endParaRPr lang="en-US" sz="2500" dirty="0"/>
          </a:p>
        </p:txBody>
      </p:sp>
    </p:spTree>
    <p:extLst>
      <p:ext uri="{BB962C8B-B14F-4D97-AF65-F5344CB8AC3E}">
        <p14:creationId xmlns:p14="http://schemas.microsoft.com/office/powerpoint/2010/main" val="12654479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123" y="381000"/>
            <a:ext cx="3883742" cy="1333500"/>
          </a:xfrm>
        </p:spPr>
        <p:txBody>
          <a:bodyPr>
            <a:noAutofit/>
          </a:bodyPr>
          <a:lstStyle/>
          <a:p>
            <a:pPr marL="0" indent="0"/>
            <a:r>
              <a:rPr lang="en-US" sz="3000" b="1" dirty="0">
                <a:solidFill>
                  <a:schemeClr val="accent2">
                    <a:lumMod val="40000"/>
                    <a:lumOff val="60000"/>
                  </a:schemeClr>
                </a:solidFill>
              </a:rPr>
              <a:t>Consumerism:</a:t>
            </a:r>
            <a:br>
              <a:rPr lang="en-US" sz="3000" b="1" dirty="0">
                <a:solidFill>
                  <a:schemeClr val="accent2">
                    <a:lumMod val="40000"/>
                    <a:lumOff val="60000"/>
                  </a:schemeClr>
                </a:solidFill>
              </a:rPr>
            </a:br>
            <a:r>
              <a:rPr lang="en-US" sz="2200" dirty="0"/>
              <a:t>the protection or promotion of the interests of consumers</a:t>
            </a:r>
          </a:p>
        </p:txBody>
      </p:sp>
      <p:sp>
        <p:nvSpPr>
          <p:cNvPr id="3" name="Content Placeholder 2"/>
          <p:cNvSpPr>
            <a:spLocks noGrp="1"/>
          </p:cNvSpPr>
          <p:nvPr>
            <p:ph idx="1"/>
          </p:nvPr>
        </p:nvSpPr>
        <p:spPr>
          <a:xfrm>
            <a:off x="4473679" y="1160206"/>
            <a:ext cx="4404851" cy="3730617"/>
          </a:xfrm>
        </p:spPr>
        <p:txBody>
          <a:bodyPr>
            <a:normAutofit fontScale="92500" lnSpcReduction="10000"/>
          </a:bodyPr>
          <a:lstStyle/>
          <a:p>
            <a:pPr marL="0" indent="0">
              <a:buNone/>
            </a:pPr>
            <a:r>
              <a:rPr lang="en-US" dirty="0"/>
              <a:t>Let us hold fast the confession of our hope without wavering, for He who promised is faithful;</a:t>
            </a:r>
            <a:r>
              <a:rPr lang="en-US"/>
              <a:t> and </a:t>
            </a:r>
            <a:r>
              <a:rPr lang="en-US" b="1" dirty="0">
                <a:solidFill>
                  <a:srgbClr val="FFFF00"/>
                </a:solidFill>
              </a:rPr>
              <a:t>let us consider how to stimulate one another to love and good deeds</a:t>
            </a:r>
            <a:r>
              <a:rPr lang="en-US" dirty="0"/>
              <a:t>,</a:t>
            </a:r>
            <a:r>
              <a:rPr lang="en-US"/>
              <a:t> not </a:t>
            </a:r>
            <a:r>
              <a:rPr lang="en-US" dirty="0"/>
              <a:t>forsaking our own assembling together, as is the habit of some, but </a:t>
            </a:r>
            <a:r>
              <a:rPr lang="en-US" b="1" dirty="0">
                <a:solidFill>
                  <a:srgbClr val="FFFF00"/>
                </a:solidFill>
              </a:rPr>
              <a:t>encouraging </a:t>
            </a:r>
            <a:r>
              <a:rPr lang="en-US" b="1" i="1" dirty="0">
                <a:solidFill>
                  <a:srgbClr val="FFFF00"/>
                </a:solidFill>
              </a:rPr>
              <a:t>one another</a:t>
            </a:r>
            <a:r>
              <a:rPr lang="en-US" dirty="0"/>
              <a:t>; and all the more as you see the day drawing near. </a:t>
            </a:r>
          </a:p>
          <a:p>
            <a:pPr marL="0" indent="0" algn="r">
              <a:buNone/>
            </a:pPr>
            <a:r>
              <a:rPr lang="en-US" sz="2200" dirty="0"/>
              <a:t>Hebrews 10:23-25, NASB</a:t>
            </a:r>
          </a:p>
        </p:txBody>
      </p:sp>
      <p:sp>
        <p:nvSpPr>
          <p:cNvPr id="4" name="Text Placeholder 3"/>
          <p:cNvSpPr>
            <a:spLocks noGrp="1"/>
          </p:cNvSpPr>
          <p:nvPr>
            <p:ph type="body" sz="half" idx="2"/>
          </p:nvPr>
        </p:nvSpPr>
        <p:spPr>
          <a:xfrm>
            <a:off x="403123" y="2064774"/>
            <a:ext cx="4296696" cy="2826049"/>
          </a:xfrm>
        </p:spPr>
        <p:txBody>
          <a:bodyPr>
            <a:normAutofit/>
          </a:bodyPr>
          <a:lstStyle/>
          <a:p>
            <a:pPr>
              <a:lnSpc>
                <a:spcPct val="150000"/>
              </a:lnSpc>
            </a:pPr>
            <a:r>
              <a:rPr lang="en-US" sz="2500" dirty="0"/>
              <a:t>In Worship Participation</a:t>
            </a:r>
          </a:p>
        </p:txBody>
      </p:sp>
    </p:spTree>
    <p:extLst>
      <p:ext uri="{BB962C8B-B14F-4D97-AF65-F5344CB8AC3E}">
        <p14:creationId xmlns:p14="http://schemas.microsoft.com/office/powerpoint/2010/main" val="1313211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8141" y="822855"/>
            <a:ext cx="4011562" cy="4299751"/>
          </a:xfrm>
        </p:spPr>
        <p:txBody>
          <a:bodyPr>
            <a:normAutofit fontScale="92500" lnSpcReduction="20000"/>
          </a:bodyPr>
          <a:lstStyle/>
          <a:p>
            <a:pPr marL="0" indent="0">
              <a:buNone/>
            </a:pPr>
            <a:r>
              <a:rPr lang="en-US" dirty="0"/>
              <a:t>Wherefore be ye not foolish, but </a:t>
            </a:r>
            <a:r>
              <a:rPr lang="en-US" b="1" dirty="0">
                <a:solidFill>
                  <a:srgbClr val="FFFF00"/>
                </a:solidFill>
              </a:rPr>
              <a:t>understand</a:t>
            </a:r>
            <a:r>
              <a:rPr lang="en-US" dirty="0"/>
              <a:t> what the will of the Lord is. </a:t>
            </a:r>
            <a:r>
              <a:rPr lang="en-US" b="1" baseline="30000" dirty="0"/>
              <a:t>18 </a:t>
            </a:r>
            <a:r>
              <a:rPr lang="en-US" dirty="0"/>
              <a:t>And be not drunken with wine, wherein is riot, but </a:t>
            </a:r>
            <a:r>
              <a:rPr lang="en-US" b="1" dirty="0">
                <a:solidFill>
                  <a:srgbClr val="FFFF00"/>
                </a:solidFill>
              </a:rPr>
              <a:t>be filled with the Spirit</a:t>
            </a:r>
            <a:r>
              <a:rPr lang="en-US" dirty="0"/>
              <a:t>; </a:t>
            </a:r>
            <a:r>
              <a:rPr lang="en-US" b="1" baseline="30000" dirty="0"/>
              <a:t>19 </a:t>
            </a:r>
            <a:r>
              <a:rPr lang="en-US" b="1" dirty="0">
                <a:solidFill>
                  <a:srgbClr val="FFFF00"/>
                </a:solidFill>
              </a:rPr>
              <a:t>speaking one to another</a:t>
            </a:r>
            <a:r>
              <a:rPr lang="en-US" dirty="0"/>
              <a:t> in psalms and hymns and spiritual songs, singing and making melody with your heart to the Lord; </a:t>
            </a:r>
            <a:r>
              <a:rPr lang="en-US" b="1" baseline="30000" dirty="0"/>
              <a:t>20 </a:t>
            </a:r>
            <a:r>
              <a:rPr lang="en-US" b="1" dirty="0">
                <a:solidFill>
                  <a:srgbClr val="FFFF00"/>
                </a:solidFill>
              </a:rPr>
              <a:t>giving thanks</a:t>
            </a:r>
            <a:r>
              <a:rPr lang="en-US" dirty="0"/>
              <a:t> always for all things in the name of our Lord Jesus Christ to God, even the Father; </a:t>
            </a:r>
            <a:r>
              <a:rPr lang="en-US" b="1" baseline="30000" dirty="0"/>
              <a:t>21 </a:t>
            </a:r>
            <a:r>
              <a:rPr lang="en-US" b="1" dirty="0">
                <a:solidFill>
                  <a:srgbClr val="FFFF00"/>
                </a:solidFill>
              </a:rPr>
              <a:t>subjecting yourselves one to another </a:t>
            </a:r>
            <a:r>
              <a:rPr lang="en-US" dirty="0"/>
              <a:t>in the fear of Christ. </a:t>
            </a:r>
          </a:p>
          <a:p>
            <a:pPr marL="0" indent="0" algn="r">
              <a:buNone/>
            </a:pPr>
            <a:r>
              <a:rPr lang="en-US" dirty="0"/>
              <a:t>Ephesians 5:17-21, ASV</a:t>
            </a:r>
          </a:p>
        </p:txBody>
      </p:sp>
      <p:sp>
        <p:nvSpPr>
          <p:cNvPr id="4" name="Text Placeholder 3"/>
          <p:cNvSpPr>
            <a:spLocks noGrp="1"/>
          </p:cNvSpPr>
          <p:nvPr>
            <p:ph type="body" sz="half" idx="2"/>
          </p:nvPr>
        </p:nvSpPr>
        <p:spPr>
          <a:xfrm>
            <a:off x="403123" y="2064774"/>
            <a:ext cx="4296696" cy="2826049"/>
          </a:xfrm>
        </p:spPr>
        <p:txBody>
          <a:bodyPr>
            <a:normAutofit/>
          </a:bodyPr>
          <a:lstStyle/>
          <a:p>
            <a:pPr>
              <a:lnSpc>
                <a:spcPct val="150000"/>
              </a:lnSpc>
            </a:pPr>
            <a:r>
              <a:rPr lang="en-US" sz="2500" dirty="0"/>
              <a:t>In Worship Participation</a:t>
            </a:r>
          </a:p>
        </p:txBody>
      </p:sp>
      <p:sp>
        <p:nvSpPr>
          <p:cNvPr id="6" name="Title 1"/>
          <p:cNvSpPr>
            <a:spLocks noGrp="1"/>
          </p:cNvSpPr>
          <p:nvPr>
            <p:ph type="title"/>
          </p:nvPr>
        </p:nvSpPr>
        <p:spPr>
          <a:xfrm>
            <a:off x="403123" y="381000"/>
            <a:ext cx="3883742" cy="1333500"/>
          </a:xfrm>
        </p:spPr>
        <p:txBody>
          <a:bodyPr>
            <a:noAutofit/>
          </a:bodyPr>
          <a:lstStyle/>
          <a:p>
            <a:pPr marL="0" indent="0"/>
            <a:r>
              <a:rPr lang="en-US" sz="3000" b="1" dirty="0">
                <a:solidFill>
                  <a:schemeClr val="accent2">
                    <a:lumMod val="40000"/>
                    <a:lumOff val="60000"/>
                  </a:schemeClr>
                </a:solidFill>
              </a:rPr>
              <a:t>Consumerism:</a:t>
            </a:r>
            <a:br>
              <a:rPr lang="en-US" sz="3000" b="1" dirty="0">
                <a:solidFill>
                  <a:schemeClr val="accent2">
                    <a:lumMod val="40000"/>
                    <a:lumOff val="60000"/>
                  </a:schemeClr>
                </a:solidFill>
              </a:rPr>
            </a:br>
            <a:r>
              <a:rPr lang="en-US" sz="2200" dirty="0"/>
              <a:t>the protection or promotion of the interests of consumers</a:t>
            </a:r>
          </a:p>
        </p:txBody>
      </p:sp>
    </p:spTree>
    <p:extLst>
      <p:ext uri="{BB962C8B-B14F-4D97-AF65-F5344CB8AC3E}">
        <p14:creationId xmlns:p14="http://schemas.microsoft.com/office/powerpoint/2010/main" val="130258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8141" y="822855"/>
            <a:ext cx="3718399" cy="3975287"/>
          </a:xfrm>
        </p:spPr>
        <p:txBody>
          <a:bodyPr>
            <a:normAutofit fontScale="92500" lnSpcReduction="10000"/>
          </a:bodyPr>
          <a:lstStyle/>
          <a:p>
            <a:pPr marL="0" indent="0">
              <a:buNone/>
            </a:pPr>
            <a:r>
              <a:rPr lang="en-US" dirty="0"/>
              <a:t>Let all these things be done </a:t>
            </a:r>
            <a:r>
              <a:rPr lang="en-US" b="1" dirty="0">
                <a:solidFill>
                  <a:srgbClr val="FFFF00"/>
                </a:solidFill>
              </a:rPr>
              <a:t>for the strengthening </a:t>
            </a:r>
            <a:r>
              <a:rPr lang="en-US" dirty="0"/>
              <a:t>of the church. </a:t>
            </a:r>
          </a:p>
          <a:p>
            <a:pPr marL="0" indent="0" algn="r">
              <a:buNone/>
            </a:pPr>
            <a:r>
              <a:rPr lang="en-US" dirty="0"/>
              <a:t>1 Cor. 14:26b, NET</a:t>
            </a:r>
          </a:p>
          <a:p>
            <a:pPr marL="0" indent="0">
              <a:buNone/>
            </a:pPr>
            <a:endParaRPr lang="en-US" dirty="0"/>
          </a:p>
          <a:p>
            <a:pPr marL="0" indent="0">
              <a:buNone/>
            </a:pPr>
            <a:r>
              <a:rPr lang="en-US" dirty="0"/>
              <a:t>The </a:t>
            </a:r>
            <a:r>
              <a:rPr lang="en-US" b="1" dirty="0">
                <a:solidFill>
                  <a:srgbClr val="FFFF00"/>
                </a:solidFill>
              </a:rPr>
              <a:t>secrets of his heart are disclosed</a:t>
            </a:r>
            <a:r>
              <a:rPr lang="en-US" dirty="0"/>
              <a:t>, and in this way he will fall down with his face to the ground </a:t>
            </a:r>
            <a:r>
              <a:rPr lang="en-US" b="1" dirty="0">
                <a:solidFill>
                  <a:srgbClr val="FFFF00"/>
                </a:solidFill>
              </a:rPr>
              <a:t>and worship God</a:t>
            </a:r>
            <a:r>
              <a:rPr lang="en-US" dirty="0"/>
              <a:t>, declaring, “God is really among you.” </a:t>
            </a:r>
          </a:p>
          <a:p>
            <a:pPr marL="0" indent="0" algn="r">
              <a:buNone/>
            </a:pPr>
            <a:r>
              <a:rPr lang="en-US" dirty="0"/>
              <a:t>1 Cor. 14:25, NET</a:t>
            </a:r>
          </a:p>
        </p:txBody>
      </p:sp>
      <p:sp>
        <p:nvSpPr>
          <p:cNvPr id="4" name="Text Placeholder 3"/>
          <p:cNvSpPr>
            <a:spLocks noGrp="1"/>
          </p:cNvSpPr>
          <p:nvPr>
            <p:ph type="body" sz="half" idx="2"/>
          </p:nvPr>
        </p:nvSpPr>
        <p:spPr>
          <a:xfrm>
            <a:off x="403123" y="2064774"/>
            <a:ext cx="4296696" cy="2826049"/>
          </a:xfrm>
        </p:spPr>
        <p:txBody>
          <a:bodyPr>
            <a:normAutofit/>
          </a:bodyPr>
          <a:lstStyle/>
          <a:p>
            <a:pPr>
              <a:lnSpc>
                <a:spcPct val="150000"/>
              </a:lnSpc>
            </a:pPr>
            <a:r>
              <a:rPr lang="en-US" sz="2500" dirty="0"/>
              <a:t>In Worship Participation</a:t>
            </a:r>
          </a:p>
        </p:txBody>
      </p:sp>
      <p:sp>
        <p:nvSpPr>
          <p:cNvPr id="6" name="Title 1"/>
          <p:cNvSpPr>
            <a:spLocks noGrp="1"/>
          </p:cNvSpPr>
          <p:nvPr>
            <p:ph type="title"/>
          </p:nvPr>
        </p:nvSpPr>
        <p:spPr>
          <a:xfrm>
            <a:off x="403123" y="381000"/>
            <a:ext cx="3883742" cy="1333500"/>
          </a:xfrm>
        </p:spPr>
        <p:txBody>
          <a:bodyPr>
            <a:noAutofit/>
          </a:bodyPr>
          <a:lstStyle/>
          <a:p>
            <a:pPr marL="0" indent="0"/>
            <a:r>
              <a:rPr lang="en-US" sz="3000" b="1" dirty="0">
                <a:solidFill>
                  <a:schemeClr val="accent2">
                    <a:lumMod val="40000"/>
                    <a:lumOff val="60000"/>
                  </a:schemeClr>
                </a:solidFill>
              </a:rPr>
              <a:t>Consumerism:</a:t>
            </a:r>
            <a:br>
              <a:rPr lang="en-US" sz="3000" b="1" dirty="0">
                <a:solidFill>
                  <a:schemeClr val="accent2">
                    <a:lumMod val="40000"/>
                    <a:lumOff val="60000"/>
                  </a:schemeClr>
                </a:solidFill>
              </a:rPr>
            </a:br>
            <a:r>
              <a:rPr lang="en-US" sz="2200" dirty="0"/>
              <a:t>the protection or promotion of the interests of consumers</a:t>
            </a:r>
          </a:p>
        </p:txBody>
      </p:sp>
    </p:spTree>
    <p:extLst>
      <p:ext uri="{BB962C8B-B14F-4D97-AF65-F5344CB8AC3E}">
        <p14:creationId xmlns:p14="http://schemas.microsoft.com/office/powerpoint/2010/main" val="79940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4320" y="1253613"/>
            <a:ext cx="3744156" cy="3548720"/>
          </a:xfrm>
        </p:spPr>
        <p:txBody>
          <a:bodyPr>
            <a:normAutofit lnSpcReduction="10000"/>
          </a:bodyPr>
          <a:lstStyle/>
          <a:p>
            <a:pPr marL="0" indent="0" algn="ctr">
              <a:buNone/>
            </a:pPr>
            <a:r>
              <a:rPr lang="en-US" b="1" u="sng" dirty="0">
                <a:solidFill>
                  <a:srgbClr val="FFFF00"/>
                </a:solidFill>
              </a:rPr>
              <a:t>How Paul Preached </a:t>
            </a:r>
          </a:p>
          <a:p>
            <a:pPr marL="457200" indent="-457200">
              <a:lnSpc>
                <a:spcPct val="150000"/>
              </a:lnSpc>
              <a:buFont typeface="+mj-lt"/>
              <a:buAutoNum type="arabicPeriod"/>
            </a:pPr>
            <a:r>
              <a:rPr lang="en-US" dirty="0"/>
              <a:t>Not Worldly Wise</a:t>
            </a:r>
          </a:p>
          <a:p>
            <a:pPr marL="457200" indent="-457200">
              <a:lnSpc>
                <a:spcPct val="150000"/>
              </a:lnSpc>
              <a:buFont typeface="+mj-lt"/>
              <a:buAutoNum type="arabicPeriod"/>
            </a:pPr>
            <a:r>
              <a:rPr lang="en-US" dirty="0"/>
              <a:t>Contemptible Speech</a:t>
            </a:r>
          </a:p>
          <a:p>
            <a:pPr marL="457200" indent="-457200">
              <a:lnSpc>
                <a:spcPct val="150000"/>
              </a:lnSpc>
              <a:buFont typeface="+mj-lt"/>
              <a:buAutoNum type="arabicPeriod"/>
            </a:pPr>
            <a:r>
              <a:rPr lang="en-US" dirty="0"/>
              <a:t>Weak Presence</a:t>
            </a:r>
          </a:p>
          <a:p>
            <a:pPr marL="457200" indent="-457200">
              <a:lnSpc>
                <a:spcPct val="150000"/>
              </a:lnSpc>
              <a:buFont typeface="+mj-lt"/>
              <a:buAutoNum type="arabicPeriod"/>
            </a:pPr>
            <a:r>
              <a:rPr lang="en-US" dirty="0"/>
              <a:t>Long and Rambling</a:t>
            </a:r>
          </a:p>
          <a:p>
            <a:pPr marL="457200" indent="-457200">
              <a:lnSpc>
                <a:spcPct val="150000"/>
              </a:lnSpc>
              <a:buFont typeface="+mj-lt"/>
              <a:buAutoNum type="arabicPeriod"/>
            </a:pPr>
            <a:r>
              <a:rPr lang="en-US" dirty="0"/>
              <a:t>Hard to Understand</a:t>
            </a:r>
          </a:p>
          <a:p>
            <a:endParaRPr lang="en-US" dirty="0"/>
          </a:p>
        </p:txBody>
      </p:sp>
      <p:sp>
        <p:nvSpPr>
          <p:cNvPr id="4" name="Text Placeholder 3"/>
          <p:cNvSpPr>
            <a:spLocks noGrp="1"/>
          </p:cNvSpPr>
          <p:nvPr>
            <p:ph type="body" sz="half" idx="2"/>
          </p:nvPr>
        </p:nvSpPr>
        <p:spPr>
          <a:xfrm>
            <a:off x="403123" y="2064774"/>
            <a:ext cx="4463845" cy="2826049"/>
          </a:xfrm>
        </p:spPr>
        <p:txBody>
          <a:bodyPr>
            <a:normAutofit/>
          </a:bodyPr>
          <a:lstStyle/>
          <a:p>
            <a:pPr>
              <a:lnSpc>
                <a:spcPct val="150000"/>
              </a:lnSpc>
            </a:pPr>
            <a:r>
              <a:rPr lang="en-US" sz="2500" dirty="0">
                <a:solidFill>
                  <a:schemeClr val="bg1">
                    <a:lumMod val="75000"/>
                    <a:lumOff val="25000"/>
                  </a:schemeClr>
                </a:solidFill>
              </a:rPr>
              <a:t>In Worship Participation</a:t>
            </a:r>
          </a:p>
          <a:p>
            <a:pPr>
              <a:lnSpc>
                <a:spcPct val="150000"/>
              </a:lnSpc>
            </a:pPr>
            <a:r>
              <a:rPr lang="en-US" sz="2500" dirty="0"/>
              <a:t>Toward Preachers / Preaching</a:t>
            </a:r>
          </a:p>
        </p:txBody>
      </p:sp>
      <p:sp>
        <p:nvSpPr>
          <p:cNvPr id="6" name="Title 1"/>
          <p:cNvSpPr txBox="1">
            <a:spLocks/>
          </p:cNvSpPr>
          <p:nvPr/>
        </p:nvSpPr>
        <p:spPr>
          <a:xfrm>
            <a:off x="403123" y="381000"/>
            <a:ext cx="3883742" cy="1333500"/>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r>
              <a:rPr lang="en-US" sz="3000" b="1">
                <a:solidFill>
                  <a:schemeClr val="accent2">
                    <a:lumMod val="40000"/>
                    <a:lumOff val="60000"/>
                  </a:schemeClr>
                </a:solidFill>
              </a:rPr>
              <a:t>Consumerism:</a:t>
            </a:r>
            <a:br>
              <a:rPr lang="en-US" sz="3000" b="1">
                <a:solidFill>
                  <a:schemeClr val="accent2">
                    <a:lumMod val="40000"/>
                    <a:lumOff val="60000"/>
                  </a:schemeClr>
                </a:solidFill>
              </a:rPr>
            </a:br>
            <a:r>
              <a:rPr lang="en-US" sz="2200"/>
              <a:t>the protection or promotion of the interests of consumers</a:t>
            </a:r>
            <a:endParaRPr lang="en-US" sz="2200" dirty="0"/>
          </a:p>
        </p:txBody>
      </p:sp>
    </p:spTree>
    <p:extLst>
      <p:ext uri="{BB962C8B-B14F-4D97-AF65-F5344CB8AC3E}">
        <p14:creationId xmlns:p14="http://schemas.microsoft.com/office/powerpoint/2010/main" val="73633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fade">
                                      <p:cBhvr>
                                        <p:cTn id="3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4646</TotalTime>
  <Words>465</Words>
  <Application>Microsoft Office PowerPoint</Application>
  <PresentationFormat>On-screen Show (16:10)</PresentationFormat>
  <Paragraphs>75</Paragraphs>
  <Slides>14</Slides>
  <Notes>14</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Avenir Book</vt:lpstr>
      <vt:lpstr>Calibri</vt:lpstr>
      <vt:lpstr>Georgia</vt:lpstr>
      <vt:lpstr>Office Theme</vt:lpstr>
      <vt:lpstr>PowerPoint Presentation</vt:lpstr>
      <vt:lpstr>Consumerism</vt:lpstr>
      <vt:lpstr>PowerPoint Presentation</vt:lpstr>
      <vt:lpstr>Quotes about Consumerism</vt:lpstr>
      <vt:lpstr>PowerPoint Presentation</vt:lpstr>
      <vt:lpstr>Consumerism: the protection or promotion of the interests of consumers</vt:lpstr>
      <vt:lpstr>Consumerism: the protection or promotion of the interests of consumers</vt:lpstr>
      <vt:lpstr>Consumerism: the protection or promotion of the interests of consumers</vt:lpstr>
      <vt:lpstr>PowerPoint Presentation</vt:lpstr>
      <vt:lpstr>Consumerism: the protection or promotion of the interests of consumers</vt:lpstr>
      <vt:lpstr>PowerPoint Presentation</vt:lpstr>
      <vt:lpstr>Living a Life of Self-Sacrifice (Romans 12)</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Subjectivism</dc:title>
  <dc:creator>Ben Hall</dc:creator>
  <cp:lastModifiedBy>Embry</cp:lastModifiedBy>
  <cp:revision>54</cp:revision>
  <cp:lastPrinted>2017-11-19T21:04:21Z</cp:lastPrinted>
  <dcterms:created xsi:type="dcterms:W3CDTF">2017-11-03T14:46:10Z</dcterms:created>
  <dcterms:modified xsi:type="dcterms:W3CDTF">2017-11-19T23:07:38Z</dcterms:modified>
</cp:coreProperties>
</file>