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63" r:id="rId2"/>
    <p:sldId id="256" r:id="rId3"/>
    <p:sldId id="271" r:id="rId4"/>
    <p:sldId id="272" r:id="rId5"/>
    <p:sldId id="280" r:id="rId6"/>
    <p:sldId id="258" r:id="rId7"/>
    <p:sldId id="257" r:id="rId8"/>
    <p:sldId id="274" r:id="rId9"/>
    <p:sldId id="259" r:id="rId10"/>
    <p:sldId id="266" r:id="rId11"/>
    <p:sldId id="268" r:id="rId12"/>
    <p:sldId id="267" r:id="rId13"/>
    <p:sldId id="270" r:id="rId14"/>
    <p:sldId id="276" r:id="rId15"/>
    <p:sldId id="278" r:id="rId16"/>
    <p:sldId id="279" r:id="rId17"/>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7"/>
    <p:restoredTop sz="84820"/>
  </p:normalViewPr>
  <p:slideViewPr>
    <p:cSldViewPr snapToGrid="0" snapToObjects="1">
      <p:cViewPr varScale="1">
        <p:scale>
          <a:sx n="87" d="100"/>
          <a:sy n="87" d="100"/>
        </p:scale>
        <p:origin x="20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D8DD3-F4C0-FE4A-8BBD-B1DA9D29D643}" type="datetimeFigureOut">
              <a:rPr lang="en-US" smtClean="0"/>
              <a:t>11/5/2017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ABFA0-B771-A141-BEBD-B0E0462D2CC4}" type="slidenum">
              <a:rPr lang="en-US" smtClean="0"/>
              <a:t>‹#›</a:t>
            </a:fld>
            <a:endParaRPr lang="en-US"/>
          </a:p>
        </p:txBody>
      </p:sp>
    </p:spTree>
    <p:extLst>
      <p:ext uri="{BB962C8B-B14F-4D97-AF65-F5344CB8AC3E}">
        <p14:creationId xmlns:p14="http://schemas.microsoft.com/office/powerpoint/2010/main" val="1229320768"/>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Segregated Services (‘contemporary’, ‘traditional’)</a:t>
            </a:r>
          </a:p>
          <a:p>
            <a:r>
              <a:rPr lang="en-US" dirty="0"/>
              <a:t>Different Days for Worship Assembly</a:t>
            </a:r>
          </a:p>
          <a:p>
            <a:r>
              <a:rPr lang="en-US" dirty="0"/>
              <a:t>Choir / Band Worship</a:t>
            </a:r>
          </a:p>
          <a:p>
            <a:r>
              <a:rPr lang="en-US" dirty="0"/>
              <a:t>Various Methods and Uses for Collected Funds</a:t>
            </a:r>
          </a:p>
          <a:p>
            <a:r>
              <a:rPr lang="en-US" dirty="0"/>
              <a:t>Flexible Schedule of Lord’s Supper</a:t>
            </a:r>
          </a:p>
          <a:p>
            <a:r>
              <a:rPr lang="en-US" dirty="0"/>
              <a:t>Removal of Restrictions in Male / Female Roles</a:t>
            </a:r>
          </a:p>
          <a:p>
            <a:endParaRPr lang="en-US" dirty="0"/>
          </a:p>
        </p:txBody>
      </p:sp>
      <p:sp>
        <p:nvSpPr>
          <p:cNvPr id="4" name="Slide Number Placeholder 3"/>
          <p:cNvSpPr>
            <a:spLocks noGrp="1"/>
          </p:cNvSpPr>
          <p:nvPr>
            <p:ph type="sldNum" sz="quarter" idx="10"/>
          </p:nvPr>
        </p:nvSpPr>
        <p:spPr/>
        <p:txBody>
          <a:bodyPr/>
          <a:lstStyle/>
          <a:p>
            <a:fld id="{3D0ABFA0-B771-A141-BEBD-B0E0462D2CC4}" type="slidenum">
              <a:rPr lang="en-US" smtClean="0"/>
              <a:t>10</a:t>
            </a:fld>
            <a:endParaRPr lang="en-US"/>
          </a:p>
        </p:txBody>
      </p:sp>
    </p:spTree>
    <p:extLst>
      <p:ext uri="{BB962C8B-B14F-4D97-AF65-F5344CB8AC3E}">
        <p14:creationId xmlns:p14="http://schemas.microsoft.com/office/powerpoint/2010/main" val="29016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Segregated Services (‘contemporary’, ‘traditional’)</a:t>
            </a:r>
          </a:p>
          <a:p>
            <a:r>
              <a:rPr lang="en-US" dirty="0"/>
              <a:t>Different Days for Worship Assembly</a:t>
            </a:r>
          </a:p>
          <a:p>
            <a:r>
              <a:rPr lang="en-US" dirty="0"/>
              <a:t>Choir / Band Worship</a:t>
            </a:r>
          </a:p>
          <a:p>
            <a:r>
              <a:rPr lang="en-US" dirty="0"/>
              <a:t>Various Methods and Uses for Collected Funds</a:t>
            </a:r>
          </a:p>
          <a:p>
            <a:r>
              <a:rPr lang="en-US" dirty="0"/>
              <a:t>Flexible Schedule of Lord’s Supper</a:t>
            </a:r>
          </a:p>
          <a:p>
            <a:r>
              <a:rPr lang="en-US" dirty="0"/>
              <a:t>Removal of Restrictions in Male / Female Roles</a:t>
            </a:r>
          </a:p>
          <a:p>
            <a:endParaRPr lang="en-US" dirty="0"/>
          </a:p>
        </p:txBody>
      </p:sp>
      <p:sp>
        <p:nvSpPr>
          <p:cNvPr id="4" name="Slide Number Placeholder 3"/>
          <p:cNvSpPr>
            <a:spLocks noGrp="1"/>
          </p:cNvSpPr>
          <p:nvPr>
            <p:ph type="sldNum" sz="quarter" idx="10"/>
          </p:nvPr>
        </p:nvSpPr>
        <p:spPr/>
        <p:txBody>
          <a:bodyPr/>
          <a:lstStyle/>
          <a:p>
            <a:fld id="{3D0ABFA0-B771-A141-BEBD-B0E0462D2CC4}" type="slidenum">
              <a:rPr lang="en-US" smtClean="0"/>
              <a:t>11</a:t>
            </a:fld>
            <a:endParaRPr lang="en-US"/>
          </a:p>
        </p:txBody>
      </p:sp>
    </p:spTree>
    <p:extLst>
      <p:ext uri="{BB962C8B-B14F-4D97-AF65-F5344CB8AC3E}">
        <p14:creationId xmlns:p14="http://schemas.microsoft.com/office/powerpoint/2010/main" val="185248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20s </a:t>
            </a:r>
            <a:r>
              <a:rPr lang="mr-IN" dirty="0"/>
              <a:t>–</a:t>
            </a:r>
            <a:r>
              <a:rPr lang="en-US" dirty="0"/>
              <a:t> ‘Petting Parties’</a:t>
            </a:r>
          </a:p>
          <a:p>
            <a:r>
              <a:rPr lang="en-US" dirty="0"/>
              <a:t>30s-50s </a:t>
            </a:r>
            <a:r>
              <a:rPr lang="mr-IN" dirty="0"/>
              <a:t>–</a:t>
            </a:r>
            <a:r>
              <a:rPr lang="en-US" dirty="0"/>
              <a:t> War Children</a:t>
            </a:r>
          </a:p>
          <a:p>
            <a:r>
              <a:rPr lang="en-US" dirty="0"/>
              <a:t>60s-70s </a:t>
            </a:r>
            <a:r>
              <a:rPr lang="mr-IN" dirty="0"/>
              <a:t>–</a:t>
            </a:r>
            <a:r>
              <a:rPr lang="en-US" dirty="0"/>
              <a:t> ‘Free Love’ Era</a:t>
            </a:r>
          </a:p>
          <a:p>
            <a:r>
              <a:rPr lang="en-US" dirty="0"/>
              <a:t>80s-90s </a:t>
            </a:r>
            <a:r>
              <a:rPr lang="mr-IN" dirty="0"/>
              <a:t>–</a:t>
            </a:r>
            <a:r>
              <a:rPr lang="en-US" dirty="0"/>
              <a:t> No-Fault Divorce, 1</a:t>
            </a:r>
            <a:r>
              <a:rPr lang="en-US" baseline="30000" dirty="0"/>
              <a:t>st</a:t>
            </a:r>
            <a:r>
              <a:rPr lang="en-US" dirty="0"/>
              <a:t> Divorced President, Impeached President over Illicit Sexual Relationship</a:t>
            </a:r>
          </a:p>
          <a:p>
            <a:r>
              <a:rPr lang="en-US" dirty="0"/>
              <a:t>00s-10s </a:t>
            </a:r>
            <a:r>
              <a:rPr lang="mr-IN" dirty="0"/>
              <a:t>–</a:t>
            </a:r>
            <a:r>
              <a:rPr lang="en-US" dirty="0"/>
              <a:t> LGBT Promotion</a:t>
            </a:r>
          </a:p>
          <a:p>
            <a:endParaRPr lang="en-US" dirty="0"/>
          </a:p>
        </p:txBody>
      </p:sp>
      <p:sp>
        <p:nvSpPr>
          <p:cNvPr id="4" name="Slide Number Placeholder 3"/>
          <p:cNvSpPr>
            <a:spLocks noGrp="1"/>
          </p:cNvSpPr>
          <p:nvPr>
            <p:ph type="sldNum" sz="quarter" idx="10"/>
          </p:nvPr>
        </p:nvSpPr>
        <p:spPr/>
        <p:txBody>
          <a:bodyPr/>
          <a:lstStyle/>
          <a:p>
            <a:fld id="{3D0ABFA0-B771-A141-BEBD-B0E0462D2CC4}" type="slidenum">
              <a:rPr lang="en-US" smtClean="0"/>
              <a:t>12</a:t>
            </a:fld>
            <a:endParaRPr lang="en-US"/>
          </a:p>
        </p:txBody>
      </p:sp>
    </p:spTree>
    <p:extLst>
      <p:ext uri="{BB962C8B-B14F-4D97-AF65-F5344CB8AC3E}">
        <p14:creationId xmlns:p14="http://schemas.microsoft.com/office/powerpoint/2010/main" val="99631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AA141F-F8F6-5D46-854C-F198A2B6D0C1}"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A141F-F8F6-5D46-854C-F198A2B6D0C1}"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A141F-F8F6-5D46-854C-F198A2B6D0C1}"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A141F-F8F6-5D46-854C-F198A2B6D0C1}"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AA141F-F8F6-5D46-854C-F198A2B6D0C1}"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AA141F-F8F6-5D46-854C-F198A2B6D0C1}"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A141F-F8F6-5D46-854C-F198A2B6D0C1}"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A141F-F8F6-5D46-854C-F198A2B6D0C1}"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A141F-F8F6-5D46-854C-F198A2B6D0C1}"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AA141F-F8F6-5D46-854C-F198A2B6D0C1}"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AA141F-F8F6-5D46-854C-F198A2B6D0C1}"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AAA141F-F8F6-5D46-854C-F198A2B6D0C1}" type="datetimeFigureOut">
              <a:rPr lang="en-US" smtClean="0"/>
              <a:t>11/5/2017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A60CF64-96FF-0946-A455-5136135881A6}" type="slidenum">
              <a:rPr lang="en-US" smtClean="0"/>
              <a:t>‹#›</a:t>
            </a:fld>
            <a:endParaRPr lang="en-US"/>
          </a:p>
        </p:txBody>
      </p:sp>
    </p:spTree>
    <p:extLst>
      <p:ext uri="{BB962C8B-B14F-4D97-AF65-F5344CB8AC3E}">
        <p14:creationId xmlns:p14="http://schemas.microsoft.com/office/powerpoint/2010/main" val="5985437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Ren%C3%A9_Descartes#Philosophical_work" TargetMode="External"/><Relationship Id="rId2" Type="http://schemas.openxmlformats.org/officeDocument/2006/relationships/hyperlink" Target="https://en.wikipedia.org/wiki/Subjectivism" TargetMode="External"/><Relationship Id="rId1" Type="http://schemas.openxmlformats.org/officeDocument/2006/relationships/slideLayout" Target="../slideLayouts/slideLayout2.xml"/><Relationship Id="rId4" Type="http://schemas.openxmlformats.org/officeDocument/2006/relationships/hyperlink" Target="https://en.wikipedia.org/wiki/S%C3%B8ren_Kierkegaar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843" y="485422"/>
            <a:ext cx="8161867" cy="4763911"/>
          </a:xfrm>
        </p:spPr>
        <p:txBody>
          <a:bodyPr/>
          <a:lstStyle/>
          <a:p>
            <a:r>
              <a:rPr lang="en-US" dirty="0"/>
              <a:t>“In the Beginning was the </a:t>
            </a:r>
            <a:r>
              <a:rPr lang="en-US" i="1" dirty="0"/>
              <a:t>Logos</a:t>
            </a:r>
            <a:r>
              <a:rPr lang="en-US" dirty="0"/>
              <a:t>. </a:t>
            </a:r>
            <a:r>
              <a:rPr lang="mr-IN" dirty="0"/>
              <a:t>…</a:t>
            </a:r>
            <a:r>
              <a:rPr lang="en-US" dirty="0"/>
              <a:t> The </a:t>
            </a:r>
            <a:r>
              <a:rPr lang="en-US" i="1" dirty="0"/>
              <a:t>Logos </a:t>
            </a:r>
            <a:r>
              <a:rPr lang="en-US" dirty="0"/>
              <a:t>became flesh and dwelt among us, and we beheld his glory, glory of the only begotten of the Father, full of grace and Truth.” (John 1:1, 14)</a:t>
            </a:r>
          </a:p>
          <a:p>
            <a:endParaRPr lang="en-US" dirty="0"/>
          </a:p>
          <a:p>
            <a:endParaRPr lang="en-US" dirty="0"/>
          </a:p>
          <a:p>
            <a:r>
              <a:rPr lang="en-US" dirty="0"/>
              <a:t>So Jesus said to the Jews who had believed him, “If you abide in my word, you are truly my disciples, </a:t>
            </a:r>
            <a:r>
              <a:rPr lang="en-US" b="1" baseline="30000" dirty="0"/>
              <a:t>32 </a:t>
            </a:r>
            <a:r>
              <a:rPr lang="en-US" dirty="0"/>
              <a:t>and you will know the truth, and the truth will set you free.” (John 8:31-32)</a:t>
            </a:r>
          </a:p>
          <a:p>
            <a:endParaRPr lang="en-US" dirty="0"/>
          </a:p>
          <a:p>
            <a:endParaRPr lang="en-US" dirty="0"/>
          </a:p>
          <a:p>
            <a:r>
              <a:rPr lang="en-US" dirty="0"/>
              <a:t>“For this reason I have come, to testify of the truth.” (John 18:37)</a:t>
            </a:r>
          </a:p>
        </p:txBody>
      </p:sp>
    </p:spTree>
    <p:extLst>
      <p:ext uri="{BB962C8B-B14F-4D97-AF65-F5344CB8AC3E}">
        <p14:creationId xmlns:p14="http://schemas.microsoft.com/office/powerpoint/2010/main" val="74881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61" y="1120878"/>
            <a:ext cx="4198724" cy="346095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149" y="1120878"/>
            <a:ext cx="4267200" cy="3460954"/>
          </a:xfrm>
          <a:prstGeom prst="rect">
            <a:avLst/>
          </a:prstGeom>
        </p:spPr>
      </p:pic>
    </p:spTree>
    <p:extLst>
      <p:ext uri="{BB962C8B-B14F-4D97-AF65-F5344CB8AC3E}">
        <p14:creationId xmlns:p14="http://schemas.microsoft.com/office/powerpoint/2010/main" val="116722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02" y="1018867"/>
            <a:ext cx="4475317" cy="335648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119" y="215794"/>
            <a:ext cx="3854803" cy="255958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119" y="3024544"/>
            <a:ext cx="3854803" cy="2501185"/>
          </a:xfrm>
          <a:prstGeom prst="rect">
            <a:avLst/>
          </a:prstGeom>
        </p:spPr>
      </p:pic>
    </p:spTree>
    <p:extLst>
      <p:ext uri="{BB962C8B-B14F-4D97-AF65-F5344CB8AC3E}">
        <p14:creationId xmlns:p14="http://schemas.microsoft.com/office/powerpoint/2010/main" val="1265447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836" y="2824711"/>
            <a:ext cx="1969463" cy="2462855"/>
          </a:xfrm>
          <a:prstGeom prst="rect">
            <a:avLst/>
          </a:prstGeom>
        </p:spPr>
      </p:pic>
      <p:sp>
        <p:nvSpPr>
          <p:cNvPr id="3" name="Shape 2"/>
          <p:cNvSpPr/>
          <p:nvPr/>
        </p:nvSpPr>
        <p:spPr>
          <a:xfrm rot="4396374">
            <a:off x="2034143" y="1321825"/>
            <a:ext cx="4428141" cy="3088076"/>
          </a:xfrm>
          <a:prstGeom prst="swooshArrow">
            <a:avLst>
              <a:gd name="adj1" fmla="val 16310"/>
              <a:gd name="adj2" fmla="val 31370"/>
            </a:avLst>
          </a:prstGeom>
          <a:gradFill>
            <a:gsLst>
              <a:gs pos="0">
                <a:schemeClr val="accent3"/>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Oval 3"/>
          <p:cNvSpPr/>
          <p:nvPr/>
        </p:nvSpPr>
        <p:spPr>
          <a:xfrm>
            <a:off x="3692939" y="1725049"/>
            <a:ext cx="111824" cy="111824"/>
          </a:xfrm>
          <a:prstGeom prst="ellipse">
            <a:avLst/>
          </a:pr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6" name="Oval 5"/>
          <p:cNvSpPr/>
          <p:nvPr/>
        </p:nvSpPr>
        <p:spPr>
          <a:xfrm>
            <a:off x="4458629" y="2342648"/>
            <a:ext cx="111824" cy="111824"/>
          </a:xfrm>
          <a:prstGeom prst="ellipse">
            <a:avLst/>
          </a:pr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2" name="Oval 11"/>
          <p:cNvSpPr/>
          <p:nvPr/>
        </p:nvSpPr>
        <p:spPr>
          <a:xfrm>
            <a:off x="5032473" y="3064890"/>
            <a:ext cx="111824" cy="111824"/>
          </a:xfrm>
          <a:prstGeom prst="ellipse">
            <a:avLst/>
          </a:pr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1737294" y="301083"/>
            <a:ext cx="2087731" cy="820729"/>
          </a:xfrm>
          <a:custGeom>
            <a:avLst/>
            <a:gdLst>
              <a:gd name="connsiteX0" fmla="*/ 0 w 2087731"/>
              <a:gd name="connsiteY0" fmla="*/ 0 h 820729"/>
              <a:gd name="connsiteX1" fmla="*/ 2087731 w 2087731"/>
              <a:gd name="connsiteY1" fmla="*/ 0 h 820729"/>
              <a:gd name="connsiteX2" fmla="*/ 2087731 w 2087731"/>
              <a:gd name="connsiteY2" fmla="*/ 820729 h 820729"/>
              <a:gd name="connsiteX3" fmla="*/ 0 w 2087731"/>
              <a:gd name="connsiteY3" fmla="*/ 820729 h 820729"/>
              <a:gd name="connsiteX4" fmla="*/ 0 w 2087731"/>
              <a:gd name="connsiteY4" fmla="*/ 0 h 82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731" h="820729">
                <a:moveTo>
                  <a:pt x="0" y="0"/>
                </a:moveTo>
                <a:lnTo>
                  <a:pt x="2087731" y="0"/>
                </a:lnTo>
                <a:lnTo>
                  <a:pt x="2087731" y="820729"/>
                </a:lnTo>
                <a:lnTo>
                  <a:pt x="0" y="820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b" anchorCtr="0">
            <a:noAutofit/>
          </a:bodyPr>
          <a:lstStyle/>
          <a:p>
            <a:pPr lvl="0" algn="ctr" defTabSz="977900">
              <a:lnSpc>
                <a:spcPct val="90000"/>
              </a:lnSpc>
              <a:spcBef>
                <a:spcPct val="0"/>
              </a:spcBef>
              <a:spcAft>
                <a:spcPct val="35000"/>
              </a:spcAft>
            </a:pPr>
            <a:r>
              <a:rPr lang="en-US" sz="2200" b="1" kern="1200" dirty="0"/>
              <a:t>20s-30s </a:t>
            </a:r>
          </a:p>
          <a:p>
            <a:pPr lvl="0" algn="ctr" defTabSz="977900">
              <a:lnSpc>
                <a:spcPct val="90000"/>
              </a:lnSpc>
              <a:spcBef>
                <a:spcPct val="0"/>
              </a:spcBef>
              <a:spcAft>
                <a:spcPct val="35000"/>
              </a:spcAft>
            </a:pPr>
            <a:endParaRPr lang="en-US" sz="2200" kern="1200" dirty="0"/>
          </a:p>
        </p:txBody>
      </p:sp>
      <p:sp>
        <p:nvSpPr>
          <p:cNvPr id="14" name="Freeform 13"/>
          <p:cNvSpPr/>
          <p:nvPr/>
        </p:nvSpPr>
        <p:spPr>
          <a:xfrm>
            <a:off x="4070477" y="1148656"/>
            <a:ext cx="3046959" cy="820729"/>
          </a:xfrm>
          <a:custGeom>
            <a:avLst/>
            <a:gdLst>
              <a:gd name="connsiteX0" fmla="*/ 0 w 3046959"/>
              <a:gd name="connsiteY0" fmla="*/ 0 h 820729"/>
              <a:gd name="connsiteX1" fmla="*/ 3046959 w 3046959"/>
              <a:gd name="connsiteY1" fmla="*/ 0 h 820729"/>
              <a:gd name="connsiteX2" fmla="*/ 3046959 w 3046959"/>
              <a:gd name="connsiteY2" fmla="*/ 820729 h 820729"/>
              <a:gd name="connsiteX3" fmla="*/ 0 w 3046959"/>
              <a:gd name="connsiteY3" fmla="*/ 820729 h 820729"/>
              <a:gd name="connsiteX4" fmla="*/ 0 w 3046959"/>
              <a:gd name="connsiteY4" fmla="*/ 0 h 82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959" h="820729">
                <a:moveTo>
                  <a:pt x="0" y="0"/>
                </a:moveTo>
                <a:lnTo>
                  <a:pt x="3046959" y="0"/>
                </a:lnTo>
                <a:lnTo>
                  <a:pt x="3046959" y="820729"/>
                </a:lnTo>
                <a:lnTo>
                  <a:pt x="0" y="820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35000"/>
              </a:spcAft>
            </a:pPr>
            <a:r>
              <a:rPr lang="en-US" sz="2200" b="1" kern="1200" dirty="0"/>
              <a:t> 40s-60s</a:t>
            </a:r>
          </a:p>
        </p:txBody>
      </p:sp>
      <p:sp>
        <p:nvSpPr>
          <p:cNvPr id="15" name="Freeform 14"/>
          <p:cNvSpPr/>
          <p:nvPr/>
        </p:nvSpPr>
        <p:spPr>
          <a:xfrm>
            <a:off x="2207055" y="2186613"/>
            <a:ext cx="1992924" cy="820729"/>
          </a:xfrm>
          <a:custGeom>
            <a:avLst/>
            <a:gdLst>
              <a:gd name="connsiteX0" fmla="*/ 0 w 1992924"/>
              <a:gd name="connsiteY0" fmla="*/ 0 h 820729"/>
              <a:gd name="connsiteX1" fmla="*/ 1992924 w 1992924"/>
              <a:gd name="connsiteY1" fmla="*/ 0 h 820729"/>
              <a:gd name="connsiteX2" fmla="*/ 1992924 w 1992924"/>
              <a:gd name="connsiteY2" fmla="*/ 820729 h 820729"/>
              <a:gd name="connsiteX3" fmla="*/ 0 w 1992924"/>
              <a:gd name="connsiteY3" fmla="*/ 820729 h 820729"/>
              <a:gd name="connsiteX4" fmla="*/ 0 w 1992924"/>
              <a:gd name="connsiteY4" fmla="*/ 0 h 82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924" h="820729">
                <a:moveTo>
                  <a:pt x="0" y="0"/>
                </a:moveTo>
                <a:lnTo>
                  <a:pt x="1992924" y="0"/>
                </a:lnTo>
                <a:lnTo>
                  <a:pt x="1992924" y="820729"/>
                </a:lnTo>
                <a:lnTo>
                  <a:pt x="0" y="820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r" defTabSz="977900">
              <a:lnSpc>
                <a:spcPct val="90000"/>
              </a:lnSpc>
              <a:spcBef>
                <a:spcPct val="0"/>
              </a:spcBef>
              <a:spcAft>
                <a:spcPct val="35000"/>
              </a:spcAft>
            </a:pPr>
            <a:r>
              <a:rPr lang="en-US" sz="2200" b="1" kern="1200" dirty="0"/>
              <a:t>60s-70s</a:t>
            </a:r>
          </a:p>
        </p:txBody>
      </p:sp>
      <p:sp>
        <p:nvSpPr>
          <p:cNvPr id="16" name="Freeform 15"/>
          <p:cNvSpPr/>
          <p:nvPr/>
        </p:nvSpPr>
        <p:spPr>
          <a:xfrm>
            <a:off x="5517780" y="2710437"/>
            <a:ext cx="1862030" cy="820729"/>
          </a:xfrm>
          <a:custGeom>
            <a:avLst/>
            <a:gdLst>
              <a:gd name="connsiteX0" fmla="*/ 0 w 1862030"/>
              <a:gd name="connsiteY0" fmla="*/ 0 h 820729"/>
              <a:gd name="connsiteX1" fmla="*/ 1862030 w 1862030"/>
              <a:gd name="connsiteY1" fmla="*/ 0 h 820729"/>
              <a:gd name="connsiteX2" fmla="*/ 1862030 w 1862030"/>
              <a:gd name="connsiteY2" fmla="*/ 820729 h 820729"/>
              <a:gd name="connsiteX3" fmla="*/ 0 w 1862030"/>
              <a:gd name="connsiteY3" fmla="*/ 820729 h 820729"/>
              <a:gd name="connsiteX4" fmla="*/ 0 w 1862030"/>
              <a:gd name="connsiteY4" fmla="*/ 0 h 82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030" h="820729">
                <a:moveTo>
                  <a:pt x="0" y="0"/>
                </a:moveTo>
                <a:lnTo>
                  <a:pt x="1862030" y="0"/>
                </a:lnTo>
                <a:lnTo>
                  <a:pt x="1862030" y="820729"/>
                </a:lnTo>
                <a:lnTo>
                  <a:pt x="0" y="820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35000"/>
              </a:spcAft>
            </a:pPr>
            <a:r>
              <a:rPr lang="en-US" sz="2200" b="1" kern="1200" dirty="0"/>
              <a:t>80s-90s</a:t>
            </a:r>
          </a:p>
        </p:txBody>
      </p:sp>
      <p:sp>
        <p:nvSpPr>
          <p:cNvPr id="17" name="Freeform 16"/>
          <p:cNvSpPr/>
          <p:nvPr/>
        </p:nvSpPr>
        <p:spPr>
          <a:xfrm>
            <a:off x="4558553" y="4609914"/>
            <a:ext cx="2821258" cy="820729"/>
          </a:xfrm>
          <a:custGeom>
            <a:avLst/>
            <a:gdLst>
              <a:gd name="connsiteX0" fmla="*/ 0 w 2821258"/>
              <a:gd name="connsiteY0" fmla="*/ 0 h 820729"/>
              <a:gd name="connsiteX1" fmla="*/ 2821258 w 2821258"/>
              <a:gd name="connsiteY1" fmla="*/ 0 h 820729"/>
              <a:gd name="connsiteX2" fmla="*/ 2821258 w 2821258"/>
              <a:gd name="connsiteY2" fmla="*/ 820729 h 820729"/>
              <a:gd name="connsiteX3" fmla="*/ 0 w 2821258"/>
              <a:gd name="connsiteY3" fmla="*/ 820729 h 820729"/>
              <a:gd name="connsiteX4" fmla="*/ 0 w 2821258"/>
              <a:gd name="connsiteY4" fmla="*/ 0 h 82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258" h="820729">
                <a:moveTo>
                  <a:pt x="0" y="0"/>
                </a:moveTo>
                <a:lnTo>
                  <a:pt x="2821258" y="0"/>
                </a:lnTo>
                <a:lnTo>
                  <a:pt x="2821258" y="820729"/>
                </a:lnTo>
                <a:lnTo>
                  <a:pt x="0" y="820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t" anchorCtr="0">
            <a:noAutofit/>
          </a:bodyPr>
          <a:lstStyle/>
          <a:p>
            <a:pPr lvl="0" algn="ctr" defTabSz="977900">
              <a:lnSpc>
                <a:spcPct val="90000"/>
              </a:lnSpc>
              <a:spcBef>
                <a:spcPct val="0"/>
              </a:spcBef>
              <a:spcAft>
                <a:spcPct val="35000"/>
              </a:spcAft>
            </a:pPr>
            <a:endParaRPr lang="en-US" sz="2200" kern="1200" dirty="0"/>
          </a:p>
          <a:p>
            <a:pPr lvl="0" algn="ctr" defTabSz="977900">
              <a:lnSpc>
                <a:spcPct val="90000"/>
              </a:lnSpc>
              <a:spcBef>
                <a:spcPct val="0"/>
              </a:spcBef>
              <a:spcAft>
                <a:spcPct val="35000"/>
              </a:spcAft>
            </a:pPr>
            <a:r>
              <a:rPr lang="en-US" sz="2200" b="1" kern="1200" dirty="0"/>
              <a:t>00s-10s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836" y="2824711"/>
            <a:ext cx="1969463" cy="246285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106" y="786581"/>
            <a:ext cx="2581258" cy="192856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4973" y="3064890"/>
            <a:ext cx="1782022" cy="227207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4219" y="135247"/>
            <a:ext cx="3028336" cy="2140735"/>
          </a:xfrm>
          <a:prstGeom prst="rect">
            <a:avLst/>
          </a:prstGeom>
        </p:spPr>
      </p:pic>
    </p:spTree>
    <p:extLst>
      <p:ext uri="{BB962C8B-B14F-4D97-AF65-F5344CB8AC3E}">
        <p14:creationId xmlns:p14="http://schemas.microsoft.com/office/powerpoint/2010/main" val="165397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45" y="1173585"/>
            <a:ext cx="7650111" cy="3367830"/>
          </a:xfrm>
        </p:spPr>
        <p:txBody>
          <a:bodyPr/>
          <a:lstStyle/>
          <a:p>
            <a:pPr marL="0" indent="0">
              <a:buNone/>
            </a:pPr>
            <a:r>
              <a:rPr lang="en-US" sz="4000" dirty="0"/>
              <a:t>In those days there was no king in Israel. </a:t>
            </a:r>
            <a:r>
              <a:rPr lang="en-US" sz="4000" b="1" dirty="0">
                <a:solidFill>
                  <a:srgbClr val="FFFF00"/>
                </a:solidFill>
              </a:rPr>
              <a:t>Everyone did what was right in his own eyes</a:t>
            </a:r>
            <a:r>
              <a:rPr lang="en-US" sz="4000" dirty="0"/>
              <a:t>. </a:t>
            </a:r>
          </a:p>
          <a:p>
            <a:pPr marL="0" indent="0" algn="r">
              <a:buNone/>
            </a:pPr>
            <a:r>
              <a:rPr lang="en-US" sz="3000" dirty="0"/>
              <a:t>Judges 21:25</a:t>
            </a:r>
            <a:endParaRPr lang="en-US" dirty="0"/>
          </a:p>
          <a:p>
            <a:endParaRPr lang="en-US" dirty="0"/>
          </a:p>
        </p:txBody>
      </p:sp>
    </p:spTree>
    <p:extLst>
      <p:ext uri="{BB962C8B-B14F-4D97-AF65-F5344CB8AC3E}">
        <p14:creationId xmlns:p14="http://schemas.microsoft.com/office/powerpoint/2010/main" val="167837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102" y="580103"/>
            <a:ext cx="7964129" cy="4571999"/>
          </a:xfrm>
        </p:spPr>
        <p:txBody>
          <a:bodyPr/>
          <a:lstStyle/>
          <a:p>
            <a:endParaRPr lang="en-US" dirty="0"/>
          </a:p>
          <a:p>
            <a:pPr marL="0" indent="0" algn="ctr">
              <a:buNone/>
            </a:pPr>
            <a:r>
              <a:rPr lang="en-US" dirty="0"/>
              <a:t>“My people are destroyed for </a:t>
            </a:r>
            <a:r>
              <a:rPr lang="en-US" b="1" dirty="0">
                <a:solidFill>
                  <a:srgbClr val="FFFF00"/>
                </a:solidFill>
              </a:rPr>
              <a:t>lack of knowledge</a:t>
            </a:r>
            <a:r>
              <a:rPr lang="en-US" dirty="0"/>
              <a:t>” </a:t>
            </a:r>
            <a:r>
              <a:rPr lang="mr-IN" dirty="0"/>
              <a:t>–</a:t>
            </a:r>
            <a:r>
              <a:rPr lang="en-US" dirty="0"/>
              <a:t> Hosea 4:6</a:t>
            </a:r>
          </a:p>
          <a:p>
            <a:pPr marL="0" indent="0">
              <a:buNone/>
            </a:pPr>
            <a:endParaRPr lang="en-US" dirty="0"/>
          </a:p>
          <a:p>
            <a:pPr marL="0" indent="0">
              <a:buNone/>
            </a:pPr>
            <a:endParaRPr lang="en-US" dirty="0"/>
          </a:p>
          <a:p>
            <a:pPr marL="0" indent="0">
              <a:buNone/>
            </a:pPr>
            <a:r>
              <a:rPr lang="en-US" dirty="0"/>
              <a:t>Yet the </a:t>
            </a:r>
            <a:r>
              <a:rPr lang="en-US" cap="small" dirty="0"/>
              <a:t>Lord</a:t>
            </a:r>
            <a:r>
              <a:rPr lang="en-US" dirty="0"/>
              <a:t> warned Israel and Judah by every prophet and every seer </a:t>
            </a:r>
            <a:r>
              <a:rPr lang="mr-IN" dirty="0"/>
              <a:t>…</a:t>
            </a:r>
            <a:r>
              <a:rPr lang="en-US" dirty="0"/>
              <a:t> But </a:t>
            </a:r>
            <a:r>
              <a:rPr lang="en-US" b="1" dirty="0">
                <a:solidFill>
                  <a:srgbClr val="FFFF00"/>
                </a:solidFill>
              </a:rPr>
              <a:t>they would not listen</a:t>
            </a:r>
            <a:r>
              <a:rPr lang="en-US" dirty="0"/>
              <a:t>, but were stubborn, as their fathers had been, who </a:t>
            </a:r>
            <a:r>
              <a:rPr lang="en-US" b="1" dirty="0">
                <a:solidFill>
                  <a:srgbClr val="FFFF00"/>
                </a:solidFill>
              </a:rPr>
              <a:t>did not believe in the </a:t>
            </a:r>
            <a:r>
              <a:rPr lang="en-US" b="1" cap="small" dirty="0">
                <a:solidFill>
                  <a:srgbClr val="FFFF00"/>
                </a:solidFill>
              </a:rPr>
              <a:t>Lord</a:t>
            </a:r>
            <a:r>
              <a:rPr lang="en-US" dirty="0"/>
              <a:t> their God. They </a:t>
            </a:r>
            <a:r>
              <a:rPr lang="en-US" b="1" dirty="0">
                <a:solidFill>
                  <a:srgbClr val="FFFF00"/>
                </a:solidFill>
              </a:rPr>
              <a:t>despised his statutes</a:t>
            </a:r>
            <a:r>
              <a:rPr lang="en-US" dirty="0"/>
              <a:t> and his covenant that he made </a:t>
            </a:r>
            <a:r>
              <a:rPr lang="mr-IN" dirty="0"/>
              <a:t>…</a:t>
            </a:r>
            <a:r>
              <a:rPr lang="en-US" dirty="0"/>
              <a:t> and the warnings that he gave them. </a:t>
            </a:r>
          </a:p>
          <a:p>
            <a:pPr marL="0" indent="0" algn="r">
              <a:buNone/>
            </a:pPr>
            <a:r>
              <a:rPr lang="en-US" dirty="0"/>
              <a:t>1 Kings 17:13-15</a:t>
            </a:r>
          </a:p>
        </p:txBody>
      </p:sp>
    </p:spTree>
    <p:extLst>
      <p:ext uri="{BB962C8B-B14F-4D97-AF65-F5344CB8AC3E}">
        <p14:creationId xmlns:p14="http://schemas.microsoft.com/office/powerpoint/2010/main" val="17809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44443"/>
            <a:ext cx="7886700" cy="3626115"/>
          </a:xfrm>
        </p:spPr>
        <p:txBody>
          <a:bodyPr>
            <a:normAutofit/>
          </a:bodyPr>
          <a:lstStyle/>
          <a:p>
            <a:pPr marL="0" indent="0">
              <a:buNone/>
            </a:pPr>
            <a:endParaRPr lang="en-US" sz="3500" dirty="0"/>
          </a:p>
          <a:p>
            <a:pPr marL="0" indent="0">
              <a:buNone/>
            </a:pPr>
            <a:r>
              <a:rPr lang="en-US" sz="3800" dirty="0"/>
              <a:t>Without </a:t>
            </a:r>
            <a:r>
              <a:rPr lang="en-US" sz="3800" b="1" dirty="0">
                <a:solidFill>
                  <a:srgbClr val="FFFF00"/>
                </a:solidFill>
              </a:rPr>
              <a:t>an objective standard </a:t>
            </a:r>
            <a:r>
              <a:rPr lang="en-US" sz="3800" dirty="0"/>
              <a:t>you cannot live a life of substance.</a:t>
            </a:r>
          </a:p>
        </p:txBody>
      </p:sp>
    </p:spTree>
    <p:extLst>
      <p:ext uri="{BB962C8B-B14F-4D97-AF65-F5344CB8AC3E}">
        <p14:creationId xmlns:p14="http://schemas.microsoft.com/office/powerpoint/2010/main" val="123826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44443"/>
            <a:ext cx="7886700" cy="3626115"/>
          </a:xfrm>
        </p:spPr>
        <p:txBody>
          <a:bodyPr>
            <a:normAutofit/>
          </a:bodyPr>
          <a:lstStyle/>
          <a:p>
            <a:pPr marL="0" indent="0">
              <a:buNone/>
            </a:pPr>
            <a:endParaRPr lang="en-US" sz="3500" dirty="0"/>
          </a:p>
          <a:p>
            <a:pPr marL="0" indent="0">
              <a:buNone/>
            </a:pPr>
            <a:r>
              <a:rPr lang="en-US" sz="3800" dirty="0"/>
              <a:t>Without </a:t>
            </a:r>
            <a:r>
              <a:rPr lang="en-US" sz="3800" b="1" dirty="0">
                <a:solidFill>
                  <a:srgbClr val="FFFF00"/>
                </a:solidFill>
              </a:rPr>
              <a:t>the truth of the Gospel </a:t>
            </a:r>
            <a:r>
              <a:rPr lang="en-US" sz="3800" dirty="0"/>
              <a:t>you cannot live a life of substance.</a:t>
            </a:r>
          </a:p>
        </p:txBody>
      </p:sp>
    </p:spTree>
    <p:extLst>
      <p:ext uri="{BB962C8B-B14F-4D97-AF65-F5344CB8AC3E}">
        <p14:creationId xmlns:p14="http://schemas.microsoft.com/office/powerpoint/2010/main" val="110553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3546" y="845574"/>
            <a:ext cx="4898054" cy="1327354"/>
          </a:xfrm>
        </p:spPr>
        <p:txBody>
          <a:bodyPr>
            <a:normAutofit/>
          </a:bodyPr>
          <a:lstStyle/>
          <a:p>
            <a:r>
              <a:rPr lang="en-US" sz="6500" b="1" dirty="0">
                <a:solidFill>
                  <a:schemeClr val="bg2"/>
                </a:solidFill>
                <a:latin typeface="Avenir Book" charset="0"/>
                <a:ea typeface="Avenir Book" charset="0"/>
                <a:cs typeface="Avenir Book" charset="0"/>
              </a:rPr>
              <a:t>Subjectivism</a:t>
            </a:r>
          </a:p>
        </p:txBody>
      </p:sp>
      <p:sp>
        <p:nvSpPr>
          <p:cNvPr id="3" name="Subtitle 2"/>
          <p:cNvSpPr>
            <a:spLocks noGrp="1"/>
          </p:cNvSpPr>
          <p:nvPr>
            <p:ph type="subTitle" idx="1"/>
          </p:nvPr>
        </p:nvSpPr>
        <p:spPr>
          <a:xfrm>
            <a:off x="4159045" y="4525120"/>
            <a:ext cx="4670324" cy="646648"/>
          </a:xfrm>
        </p:spPr>
        <p:txBody>
          <a:bodyPr>
            <a:normAutofit/>
          </a:bodyPr>
          <a:lstStyle/>
          <a:p>
            <a:r>
              <a:rPr lang="en-US" sz="3500" b="1" i="1" dirty="0"/>
              <a:t>Sands of our Time</a:t>
            </a:r>
          </a:p>
        </p:txBody>
      </p:sp>
    </p:spTree>
    <p:extLst>
      <p:ext uri="{BB962C8B-B14F-4D97-AF65-F5344CB8AC3E}">
        <p14:creationId xmlns:p14="http://schemas.microsoft.com/office/powerpoint/2010/main" val="8753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982" y="665700"/>
            <a:ext cx="3369314" cy="4256567"/>
          </a:xfrm>
        </p:spPr>
      </p:pic>
      <p:sp>
        <p:nvSpPr>
          <p:cNvPr id="5" name="TextBox 4"/>
          <p:cNvSpPr txBox="1"/>
          <p:nvPr/>
        </p:nvSpPr>
        <p:spPr>
          <a:xfrm>
            <a:off x="235975" y="1592825"/>
            <a:ext cx="2507226" cy="2123658"/>
          </a:xfrm>
          <a:prstGeom prst="rect">
            <a:avLst/>
          </a:prstGeom>
          <a:noFill/>
        </p:spPr>
        <p:txBody>
          <a:bodyPr wrap="square" rtlCol="0">
            <a:spAutoFit/>
          </a:bodyPr>
          <a:lstStyle/>
          <a:p>
            <a:r>
              <a:rPr lang="en-US" sz="3000" b="1" u="sng" dirty="0"/>
              <a:t>Plato’s “Forms”</a:t>
            </a:r>
          </a:p>
          <a:p>
            <a:r>
              <a:rPr lang="en-US" sz="2400" dirty="0"/>
              <a:t>Independent Universal Standards</a:t>
            </a:r>
          </a:p>
        </p:txBody>
      </p:sp>
      <p:sp>
        <p:nvSpPr>
          <p:cNvPr id="6" name="TextBox 5"/>
          <p:cNvSpPr txBox="1"/>
          <p:nvPr/>
        </p:nvSpPr>
        <p:spPr>
          <a:xfrm>
            <a:off x="6187414" y="1592825"/>
            <a:ext cx="2880821" cy="2123658"/>
          </a:xfrm>
          <a:prstGeom prst="rect">
            <a:avLst/>
          </a:prstGeom>
          <a:noFill/>
        </p:spPr>
        <p:txBody>
          <a:bodyPr wrap="square" rtlCol="0">
            <a:spAutoFit/>
          </a:bodyPr>
          <a:lstStyle/>
          <a:p>
            <a:r>
              <a:rPr lang="en-US" sz="3000" b="1" u="sng" dirty="0"/>
              <a:t>Aristotle’s “Particulars”</a:t>
            </a:r>
          </a:p>
          <a:p>
            <a:r>
              <a:rPr lang="en-US" sz="2400" dirty="0"/>
              <a:t>Dependent Universal Standards</a:t>
            </a:r>
          </a:p>
        </p:txBody>
      </p:sp>
    </p:spTree>
    <p:extLst>
      <p:ext uri="{BB962C8B-B14F-4D97-AF65-F5344CB8AC3E}">
        <p14:creationId xmlns:p14="http://schemas.microsoft.com/office/powerpoint/2010/main" val="67367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6627" y="600153"/>
            <a:ext cx="4284586" cy="4284586"/>
          </a:xfrm>
        </p:spPr>
      </p:pic>
      <p:sp>
        <p:nvSpPr>
          <p:cNvPr id="6" name="Text Placeholder 5"/>
          <p:cNvSpPr>
            <a:spLocks noGrp="1"/>
          </p:cNvSpPr>
          <p:nvPr>
            <p:ph type="body" sz="half" idx="2"/>
          </p:nvPr>
        </p:nvSpPr>
        <p:spPr>
          <a:xfrm>
            <a:off x="443029" y="1272381"/>
            <a:ext cx="3806786" cy="3170238"/>
          </a:xfrm>
        </p:spPr>
        <p:txBody>
          <a:bodyPr>
            <a:normAutofit/>
          </a:bodyPr>
          <a:lstStyle/>
          <a:p>
            <a:r>
              <a:rPr lang="en-US" sz="4000" dirty="0"/>
              <a:t>“I think, therefore I am.”</a:t>
            </a:r>
          </a:p>
        </p:txBody>
      </p:sp>
    </p:spTree>
    <p:extLst>
      <p:ext uri="{BB962C8B-B14F-4D97-AF65-F5344CB8AC3E}">
        <p14:creationId xmlns:p14="http://schemas.microsoft.com/office/powerpoint/2010/main" val="396100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19489" y="903383"/>
            <a:ext cx="3930326" cy="3981356"/>
          </a:xfrm>
        </p:spPr>
        <p:txBody>
          <a:bodyPr>
            <a:noAutofit/>
          </a:bodyPr>
          <a:lstStyle/>
          <a:p>
            <a:r>
              <a:rPr lang="en-US" sz="2800" dirty="0"/>
              <a:t>“Peace comes from within. Do not seek it without.”</a:t>
            </a:r>
          </a:p>
          <a:p>
            <a:endParaRPr lang="en-US" sz="2800" dirty="0"/>
          </a:p>
          <a:p>
            <a:r>
              <a:rPr lang="en-US" sz="2800" dirty="0"/>
              <a:t>“We are what we think. All that we are arises with our thoughts. With our thoughts, we make the world.”</a:t>
            </a:r>
          </a:p>
        </p:txBody>
      </p:sp>
      <p:pic>
        <p:nvPicPr>
          <p:cNvPr id="7" name="Content Placeholder 6">
            <a:extLst>
              <a:ext uri="{FF2B5EF4-FFF2-40B4-BE49-F238E27FC236}">
                <a16:creationId xmlns:a16="http://schemas.microsoft.com/office/drawing/2014/main" id="{AB113816-477C-4D52-B0CE-B27742794B7A}"/>
              </a:ext>
            </a:extLst>
          </p:cNvPr>
          <p:cNvPicPr>
            <a:picLocks noGrp="1" noChangeAspect="1"/>
          </p:cNvPicPr>
          <p:nvPr>
            <p:ph idx="1"/>
          </p:nvPr>
        </p:nvPicPr>
        <p:blipFill>
          <a:blip r:embed="rId2"/>
          <a:stretch>
            <a:fillRect/>
          </a:stretch>
        </p:blipFill>
        <p:spPr>
          <a:xfrm>
            <a:off x="4567763" y="822325"/>
            <a:ext cx="4062413" cy="4062413"/>
          </a:xfrm>
        </p:spPr>
      </p:pic>
    </p:spTree>
    <p:extLst>
      <p:ext uri="{BB962C8B-B14F-4D97-AF65-F5344CB8AC3E}">
        <p14:creationId xmlns:p14="http://schemas.microsoft.com/office/powerpoint/2010/main" val="4189826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 about Subjectivism</a:t>
            </a:r>
          </a:p>
        </p:txBody>
      </p:sp>
      <p:sp>
        <p:nvSpPr>
          <p:cNvPr id="3" name="Content Placeholder 2"/>
          <p:cNvSpPr>
            <a:spLocks noGrp="1"/>
          </p:cNvSpPr>
          <p:nvPr>
            <p:ph idx="1"/>
          </p:nvPr>
        </p:nvSpPr>
        <p:spPr/>
        <p:txBody>
          <a:bodyPr>
            <a:normAutofit fontScale="92500" lnSpcReduction="10000"/>
          </a:bodyPr>
          <a:lstStyle/>
          <a:p>
            <a:r>
              <a:rPr lang="en-US" dirty="0">
                <a:hlinkClick r:id="rId2"/>
              </a:rPr>
              <a:t>https://en.wikipedia.org/wiki/Subjectivism</a:t>
            </a:r>
            <a:endParaRPr lang="en-US" dirty="0"/>
          </a:p>
          <a:p>
            <a:r>
              <a:rPr lang="en-US" dirty="0">
                <a:hlinkClick r:id="rId3"/>
              </a:rPr>
              <a:t>https://en.wikipedia.org/wiki/Ren%C3%A9_Descartes#Philosophical_work</a:t>
            </a:r>
            <a:endParaRPr lang="en-US" dirty="0"/>
          </a:p>
          <a:p>
            <a:r>
              <a:rPr lang="en-US" dirty="0"/>
              <a:t>Initially, Descartes arrives at only a single principle: thought exists. Thought cannot be separated from me, therefore, I exist (</a:t>
            </a:r>
            <a:r>
              <a:rPr lang="en-US" i="1" dirty="0"/>
              <a:t>Discourse on the Method </a:t>
            </a:r>
            <a:r>
              <a:rPr lang="en-US" dirty="0"/>
              <a:t>and </a:t>
            </a:r>
            <a:r>
              <a:rPr lang="en-US" i="1" dirty="0"/>
              <a:t>Principles of Philosophy</a:t>
            </a:r>
            <a:r>
              <a:rPr lang="en-US" dirty="0"/>
              <a:t>). Most famously, this is known as </a:t>
            </a:r>
            <a:r>
              <a:rPr lang="en-US" i="1" dirty="0"/>
              <a:t>cogito ergo sum</a:t>
            </a:r>
            <a:r>
              <a:rPr lang="en-US" dirty="0"/>
              <a:t> (English: "I think, therefore I am"). Therefore, Descartes concluded, if he doubted, then something or someone must be doing the doubting, therefore the very fact that he doubted proved his existence. "The simple meaning of the phrase is that if one is skeptical of existence, that is in and of itself proof that he does exist.”</a:t>
            </a:r>
          </a:p>
          <a:p>
            <a:r>
              <a:rPr lang="en-US" dirty="0">
                <a:hlinkClick r:id="rId4"/>
              </a:rPr>
              <a:t>https://en.wikipedia.org/wiki/S%C3%B8ren_Kierkegaard</a:t>
            </a:r>
            <a:endParaRPr lang="en-US" dirty="0"/>
          </a:p>
          <a:p>
            <a:endParaRPr lang="en-US" dirty="0"/>
          </a:p>
        </p:txBody>
      </p:sp>
    </p:spTree>
    <p:extLst>
      <p:ext uri="{BB962C8B-B14F-4D97-AF65-F5344CB8AC3E}">
        <p14:creationId xmlns:p14="http://schemas.microsoft.com/office/powerpoint/2010/main" val="111608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 about Subjectivism</a:t>
            </a:r>
          </a:p>
        </p:txBody>
      </p:sp>
      <p:sp>
        <p:nvSpPr>
          <p:cNvPr id="3" name="Content Placeholder 2"/>
          <p:cNvSpPr>
            <a:spLocks noGrp="1"/>
          </p:cNvSpPr>
          <p:nvPr>
            <p:ph idx="1"/>
          </p:nvPr>
        </p:nvSpPr>
        <p:spPr/>
        <p:txBody>
          <a:bodyPr>
            <a:normAutofit fontScale="55000" lnSpcReduction="20000"/>
          </a:bodyPr>
          <a:lstStyle/>
          <a:p>
            <a:r>
              <a:rPr lang="en-US" dirty="0"/>
              <a:t>Pocket College Lecture on Subjectivism</a:t>
            </a:r>
          </a:p>
          <a:p>
            <a:r>
              <a:rPr lang="en-US" dirty="0"/>
              <a:t>Now that may seem far out, but as we progress during the week we shall see how this came about quite logically, granted Descartes premise. As </a:t>
            </a:r>
            <a:r>
              <a:rPr lang="en-US" dirty="0" err="1"/>
              <a:t>Kushman</a:t>
            </a:r>
            <a:r>
              <a:rPr lang="en-US" dirty="0"/>
              <a:t> a historian of the history of philosophy has said and I quote: “For Descartes, reality lies within the self, and the next question for him is how to get out of the self.” And indeed this was the question for Descartes, and for all of modern philosophy. How to get out of the self, except, after a while, as they find it impossible, they abandon the desire to get out of the self; why bother? “If I am the ultimate, if I am my own universe and my own world, why bother to get out of myself, why not abandoned the quest?”</a:t>
            </a:r>
          </a:p>
          <a:p>
            <a:r>
              <a:rPr lang="en-US" dirty="0"/>
              <a:t>So, Descartes began by doubting his senses, his sight, his hearing, his touch. Doubting his reason, but not himself. “I exist. I think, therefore I am.” So that however fallacious the world out there may be, and what I experience waking may be as much an illusion as what I dream when I sleep, what is real is myself. This is the one certainty </a:t>
            </a:r>
          </a:p>
          <a:p>
            <a:r>
              <a:rPr lang="en-US" dirty="0"/>
              <a:t>Now, from this point of course philosophy as I indicated, took its new starting point. God for Anselm had been the starting point of all philosophy, but for Descartes this concern had been eliminated. What Descartes did therefore was first of all to take truth, knowledge, and to make it something entirely separate from God. So that while Descartes later said there is a god, but only as a limiting concept, we will come to that in a moment, what he had done was to separate truth and knowledge from God, so that his God no longer had any centrality in his system or any real importance. </a:t>
            </a:r>
          </a:p>
          <a:p>
            <a:r>
              <a:rPr lang="en-US" dirty="0"/>
              <a:t>Kant separated knowledge you see from any correlation to things out there. “What I organize are my ideas, my sense impressions, I stay within the locked world of my own mind, and there is nothing wrong with that. It’s my Universe.” And so, with Kant, the only truly knowable world became the mind of man. Total subjectivism. The implication of this subjectivism subsequent philosophy was to develop, down to the present day</a:t>
            </a:r>
            <a:br>
              <a:rPr lang="en-US" dirty="0"/>
            </a:br>
            <a:r>
              <a:rPr lang="en-US" dirty="0"/>
              <a:t> </a:t>
            </a:r>
            <a:br>
              <a:rPr lang="en-US" dirty="0"/>
            </a:br>
            <a:endParaRPr lang="en-US" dirty="0"/>
          </a:p>
        </p:txBody>
      </p:sp>
    </p:spTree>
    <p:extLst>
      <p:ext uri="{BB962C8B-B14F-4D97-AF65-F5344CB8AC3E}">
        <p14:creationId xmlns:p14="http://schemas.microsoft.com/office/powerpoint/2010/main" val="43617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19432"/>
            <a:ext cx="7886700" cy="4581833"/>
          </a:xfrm>
        </p:spPr>
        <p:txBody>
          <a:bodyPr>
            <a:normAutofit/>
          </a:bodyPr>
          <a:lstStyle/>
          <a:p>
            <a:pPr marL="0" indent="0" algn="ctr">
              <a:lnSpc>
                <a:spcPct val="150000"/>
              </a:lnSpc>
              <a:buNone/>
            </a:pPr>
            <a:r>
              <a:rPr lang="en-US" sz="3200" i="1" dirty="0"/>
              <a:t>I’m OK—You’re OK.</a:t>
            </a:r>
          </a:p>
          <a:p>
            <a:pPr marL="0" indent="0" algn="ctr">
              <a:lnSpc>
                <a:spcPct val="150000"/>
              </a:lnSpc>
              <a:buNone/>
            </a:pPr>
            <a:r>
              <a:rPr lang="en-US" sz="3200" dirty="0"/>
              <a:t>“That’s just </a:t>
            </a:r>
            <a:r>
              <a:rPr lang="en-US" sz="3200" b="1" i="1" dirty="0"/>
              <a:t>your</a:t>
            </a:r>
            <a:r>
              <a:rPr lang="en-US" sz="3200" dirty="0"/>
              <a:t> opinion.”</a:t>
            </a:r>
          </a:p>
          <a:p>
            <a:pPr marL="0" indent="0" algn="ctr">
              <a:lnSpc>
                <a:spcPct val="150000"/>
              </a:lnSpc>
              <a:buNone/>
            </a:pPr>
            <a:r>
              <a:rPr lang="en-US" sz="3200" dirty="0"/>
              <a:t>“Do what </a:t>
            </a:r>
            <a:r>
              <a:rPr lang="en-US" sz="3200" b="1" i="1" dirty="0"/>
              <a:t>you</a:t>
            </a:r>
            <a:r>
              <a:rPr lang="en-US" sz="3200" dirty="0"/>
              <a:t> think is right.”</a:t>
            </a:r>
          </a:p>
          <a:p>
            <a:pPr marL="0" indent="0" algn="ctr">
              <a:lnSpc>
                <a:spcPct val="150000"/>
              </a:lnSpc>
              <a:buNone/>
            </a:pPr>
            <a:r>
              <a:rPr lang="en-US" sz="3200" dirty="0"/>
              <a:t>“_______ just isn’t for </a:t>
            </a:r>
            <a:r>
              <a:rPr lang="en-US" sz="3200" b="1" i="1" dirty="0"/>
              <a:t>me</a:t>
            </a:r>
            <a:r>
              <a:rPr lang="en-US" sz="3200" dirty="0"/>
              <a:t>.”</a:t>
            </a:r>
          </a:p>
          <a:p>
            <a:pPr marL="0" indent="0" algn="ctr">
              <a:lnSpc>
                <a:spcPct val="150000"/>
              </a:lnSpc>
              <a:buNone/>
            </a:pPr>
            <a:r>
              <a:rPr lang="en-US" sz="3200" dirty="0" err="1"/>
              <a:t>Twitterization</a:t>
            </a:r>
            <a:r>
              <a:rPr lang="en-US" sz="3200" dirty="0"/>
              <a:t> of Information</a:t>
            </a:r>
          </a:p>
          <a:p>
            <a:endParaRPr lang="en-US" dirty="0"/>
          </a:p>
        </p:txBody>
      </p:sp>
    </p:spTree>
    <p:extLst>
      <p:ext uri="{BB962C8B-B14F-4D97-AF65-F5344CB8AC3E}">
        <p14:creationId xmlns:p14="http://schemas.microsoft.com/office/powerpoint/2010/main" val="195081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45" y="1173585"/>
            <a:ext cx="7650111" cy="3367830"/>
          </a:xfrm>
        </p:spPr>
        <p:txBody>
          <a:bodyPr/>
          <a:lstStyle/>
          <a:p>
            <a:pPr marL="0" indent="0">
              <a:buNone/>
            </a:pPr>
            <a:r>
              <a:rPr lang="en-US" sz="4000" dirty="0"/>
              <a:t>In those days there was no king in Israel. </a:t>
            </a:r>
            <a:r>
              <a:rPr lang="en-US" sz="4000" b="1" dirty="0">
                <a:solidFill>
                  <a:srgbClr val="FFFF00"/>
                </a:solidFill>
              </a:rPr>
              <a:t>Everyone did what was right in his own eyes</a:t>
            </a:r>
            <a:r>
              <a:rPr lang="en-US" sz="4000" dirty="0"/>
              <a:t>. </a:t>
            </a:r>
          </a:p>
          <a:p>
            <a:pPr marL="0" indent="0" algn="r">
              <a:buNone/>
            </a:pPr>
            <a:r>
              <a:rPr lang="en-US" sz="3000" dirty="0"/>
              <a:t>Judges 17:6</a:t>
            </a:r>
            <a:endParaRPr lang="en-US" dirty="0"/>
          </a:p>
          <a:p>
            <a:endParaRPr lang="en-US" dirty="0"/>
          </a:p>
        </p:txBody>
      </p:sp>
    </p:spTree>
    <p:extLst>
      <p:ext uri="{BB962C8B-B14F-4D97-AF65-F5344CB8AC3E}">
        <p14:creationId xmlns:p14="http://schemas.microsoft.com/office/powerpoint/2010/main" val="675414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2362</TotalTime>
  <Words>824</Words>
  <Application>Microsoft Office PowerPoint</Application>
  <PresentationFormat>On-screen Show (16:10)</PresentationFormat>
  <Paragraphs>73</Paragraphs>
  <Slides>16</Slides>
  <Notes>3</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Book</vt:lpstr>
      <vt:lpstr>Calibri</vt:lpstr>
      <vt:lpstr>Georgia</vt:lpstr>
      <vt:lpstr>Mangal</vt:lpstr>
      <vt:lpstr>Office Theme</vt:lpstr>
      <vt:lpstr>PowerPoint Presentation</vt:lpstr>
      <vt:lpstr>Subjectivism</vt:lpstr>
      <vt:lpstr>PowerPoint Presentation</vt:lpstr>
      <vt:lpstr>PowerPoint Presentation</vt:lpstr>
      <vt:lpstr>PowerPoint Presentation</vt:lpstr>
      <vt:lpstr>Quotes about Subjectivism</vt:lpstr>
      <vt:lpstr>Quotes about Subjectivism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Subjectivism</dc:title>
  <dc:creator>Ben Hall</dc:creator>
  <cp:lastModifiedBy>Embry</cp:lastModifiedBy>
  <cp:revision>39</cp:revision>
  <dcterms:created xsi:type="dcterms:W3CDTF">2017-11-03T14:46:10Z</dcterms:created>
  <dcterms:modified xsi:type="dcterms:W3CDTF">2017-11-06T00:19:28Z</dcterms:modified>
</cp:coreProperties>
</file>