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5"/>
  </p:notesMasterIdLst>
  <p:sldIdLst>
    <p:sldId id="256" r:id="rId3"/>
    <p:sldId id="260" r:id="rId4"/>
    <p:sldId id="269" r:id="rId5"/>
    <p:sldId id="270" r:id="rId6"/>
    <p:sldId id="272" r:id="rId7"/>
    <p:sldId id="273" r:id="rId8"/>
    <p:sldId id="261" r:id="rId9"/>
    <p:sldId id="262" r:id="rId10"/>
    <p:sldId id="263" r:id="rId11"/>
    <p:sldId id="274" r:id="rId12"/>
    <p:sldId id="265" r:id="rId13"/>
    <p:sldId id="258" r:id="rId14"/>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DBF6"/>
    <a:srgbClr val="DA49FA"/>
    <a:srgbClr val="5ABF1A"/>
    <a:srgbClr val="A8F7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522"/>
  </p:normalViewPr>
  <p:slideViewPr>
    <p:cSldViewPr snapToGrid="0" snapToObjects="1">
      <p:cViewPr varScale="1">
        <p:scale>
          <a:sx n="83" d="100"/>
          <a:sy n="83" d="100"/>
        </p:scale>
        <p:origin x="7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3D65D0-7EB9-0A42-9357-3BD5821DE28B}" type="datetimeFigureOut">
              <a:rPr lang="en-US" smtClean="0"/>
              <a:t>11/3/17</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399C4-DEC1-2C49-B8D1-114E51826C5B}" type="slidenum">
              <a:rPr lang="en-US" smtClean="0"/>
              <a:t>‹#›</a:t>
            </a:fld>
            <a:endParaRPr lang="en-US"/>
          </a:p>
        </p:txBody>
      </p:sp>
    </p:spTree>
    <p:extLst>
      <p:ext uri="{BB962C8B-B14F-4D97-AF65-F5344CB8AC3E}">
        <p14:creationId xmlns:p14="http://schemas.microsoft.com/office/powerpoint/2010/main" val="1913061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x-none" sz="1200" dirty="0" smtClean="0">
                <a:latin typeface="Arial" charset="0"/>
                <a:ea typeface="ＭＳ Ｐゴシック" charset="-128"/>
              </a:rPr>
              <a:t>The Bible calls on us to number our days…but have you ever sat down and numbered the days you will have your children under your roof?</a:t>
            </a:r>
          </a:p>
          <a:p>
            <a:pPr eaLnBrk="1" hangingPunct="1"/>
            <a:endParaRPr lang="en-US" altLang="x-none" sz="1200" dirty="0" smtClean="0">
              <a:latin typeface="Arial" charset="0"/>
              <a:ea typeface="ＭＳ Ｐゴシック" charset="-128"/>
            </a:endParaRPr>
          </a:p>
          <a:p>
            <a:pPr eaLnBrk="1" hangingPunct="1"/>
            <a:r>
              <a:rPr lang="en-US" altLang="x-none" sz="1200" dirty="0" smtClean="0">
                <a:latin typeface="Arial" charset="0"/>
                <a:ea typeface="ＭＳ Ｐゴシック" charset="-128"/>
              </a:rPr>
              <a:t>From birth to 18 is only 6,570 days.</a:t>
            </a:r>
          </a:p>
          <a:p>
            <a:pPr eaLnBrk="1" hangingPunct="1"/>
            <a:endParaRPr lang="en-US" altLang="x-none" sz="1200" dirty="0" smtClean="0">
              <a:latin typeface="Arial" charset="0"/>
              <a:ea typeface="ＭＳ Ｐゴシック" charset="-128"/>
            </a:endParaRPr>
          </a:p>
          <a:p>
            <a:pPr eaLnBrk="1" hangingPunct="1"/>
            <a:r>
              <a:rPr lang="en-US" altLang="x-none" sz="1200" dirty="0" smtClean="0">
                <a:latin typeface="Arial" charset="0"/>
                <a:ea typeface="ＭＳ Ｐゴシック" charset="-128"/>
              </a:rPr>
              <a:t>I understand that we will continue to be a big part of their life – but friends. The window of time that they are in our home is…well, my heart says …. Looks awfully small.</a:t>
            </a:r>
          </a:p>
          <a:p>
            <a:pPr eaLnBrk="1" hangingPunct="1"/>
            <a:endParaRPr lang="en-US" altLang="x-none" sz="1200" dirty="0" smtClean="0">
              <a:latin typeface="Arial" charset="0"/>
              <a:ea typeface="ＭＳ Ｐゴシック" charset="-128"/>
            </a:endParaRPr>
          </a:p>
          <a:p>
            <a:pPr eaLnBrk="1" hangingPunct="1"/>
            <a:r>
              <a:rPr lang="en-US" altLang="x-none" sz="1200" dirty="0" smtClean="0">
                <a:latin typeface="Arial" charset="0"/>
                <a:ea typeface="ＭＳ Ｐゴシック" charset="-128"/>
              </a:rPr>
              <a:t>It seems even smaller when we admit that most of our kids aren’t newborns!  Many of these days are already gone…</a:t>
            </a:r>
          </a:p>
          <a:p>
            <a:pPr eaLnBrk="1" hangingPunct="1"/>
            <a:endParaRPr lang="en-US" altLang="x-none" sz="1200" dirty="0" smtClean="0">
              <a:latin typeface="Arial" charset="0"/>
              <a:ea typeface="ＭＳ Ｐゴシック" charset="-128"/>
            </a:endParaRPr>
          </a:p>
          <a:p>
            <a:pPr eaLnBrk="1" hangingPunct="1"/>
            <a:endParaRPr lang="en-US" altLang="x-none" sz="1200" dirty="0" smtClean="0">
              <a:latin typeface="Arial" charset="0"/>
              <a:ea typeface="ＭＳ Ｐゴシック" charset="-128"/>
            </a:endParaRPr>
          </a:p>
          <a:p>
            <a:pPr eaLnBrk="1" hangingPunct="1"/>
            <a:endParaRPr lang="en-US" altLang="x-none" sz="1200" dirty="0" smtClean="0">
              <a:latin typeface="Arial" charset="0"/>
              <a:ea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705399C4-DEC1-2C49-B8D1-114E51826C5B}" type="slidenum">
              <a:rPr lang="en-US" smtClean="0"/>
              <a:t>1</a:t>
            </a:fld>
            <a:endParaRPr lang="en-US"/>
          </a:p>
        </p:txBody>
      </p:sp>
    </p:spTree>
    <p:extLst>
      <p:ext uri="{BB962C8B-B14F-4D97-AF65-F5344CB8AC3E}">
        <p14:creationId xmlns:p14="http://schemas.microsoft.com/office/powerpoint/2010/main" val="262349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x-none" sz="1800">
              <a:latin typeface="Arial" charset="0"/>
              <a:ea typeface="ＭＳ Ｐゴシック" charset="-128"/>
            </a:endParaRPr>
          </a:p>
          <a:p>
            <a:r>
              <a:rPr lang="en-US" altLang="x-none" sz="1800">
                <a:latin typeface="Arial" charset="0"/>
                <a:ea typeface="ＭＳ Ｐゴシック" charset="-128"/>
              </a:rPr>
              <a:t>THE B-I-B-L-E  that’s the book for me! </a:t>
            </a:r>
          </a:p>
          <a:p>
            <a:pPr>
              <a:buFontTx/>
              <a:buChar char="•"/>
            </a:pPr>
            <a:r>
              <a:rPr lang="en-US" altLang="x-none" sz="1800">
                <a:latin typeface="Arial" charset="0"/>
                <a:ea typeface="ＭＳ Ｐゴシック" charset="-128"/>
              </a:rPr>
              <a:t>Make Scripture Memorization a Fpundational part of their upbringing.  They will literally study hundreds of books, but this ONE stands above all others. Teach them to know, use, learn from, and trust their Bibles. </a:t>
            </a:r>
          </a:p>
          <a:p>
            <a:pPr>
              <a:buFontTx/>
              <a:buChar char="•"/>
            </a:pPr>
            <a:endParaRPr lang="en-US" altLang="x-none" sz="1800">
              <a:latin typeface="Arial" charset="0"/>
              <a:ea typeface="ＭＳ Ｐゴシック" charset="-128"/>
            </a:endParaRPr>
          </a:p>
          <a:p>
            <a:pPr>
              <a:buFontTx/>
              <a:buChar char="•"/>
            </a:pPr>
            <a:endParaRPr lang="en-US" altLang="x-none" sz="1800">
              <a:latin typeface="Arial" charset="0"/>
              <a:ea typeface="ＭＳ Ｐゴシック" charset="-128"/>
            </a:endParaRPr>
          </a:p>
          <a:p>
            <a:endParaRPr lang="en-US" altLang="x-none" sz="1800">
              <a:latin typeface="Arial" charset="0"/>
              <a:ea typeface="ＭＳ Ｐゴシック" charset="-128"/>
            </a:endParaRPr>
          </a:p>
          <a:p>
            <a:r>
              <a:rPr lang="en-US" altLang="x-none" sz="1800">
                <a:latin typeface="Arial" charset="0"/>
                <a:ea typeface="ＭＳ Ｐゴシック" charset="-128"/>
              </a:rPr>
              <a:t>John 5:39-40  ** Jesus makes the fantastic point that the scriptures are given for a reason &gt; to help us follow Him!</a:t>
            </a:r>
          </a:p>
          <a:p>
            <a:endParaRPr lang="en-US" altLang="x-none" sz="1800">
              <a:latin typeface="Arial" charset="0"/>
              <a:ea typeface="ＭＳ Ｐゴシック"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2FCA184E-6401-E04C-8C75-C43B1519492B}" type="slidenum">
              <a:rPr lang="en-US" altLang="x-none" sz="1200">
                <a:solidFill>
                  <a:srgbClr val="000000"/>
                </a:solidFill>
              </a:rPr>
              <a:pPr/>
              <a:t>10</a:t>
            </a:fld>
            <a:endParaRPr lang="en-US" altLang="x-none" sz="1200">
              <a:solidFill>
                <a:srgbClr val="000000"/>
              </a:solidFill>
            </a:endParaRPr>
          </a:p>
        </p:txBody>
      </p:sp>
    </p:spTree>
    <p:extLst>
      <p:ext uri="{BB962C8B-B14F-4D97-AF65-F5344CB8AC3E}">
        <p14:creationId xmlns:p14="http://schemas.microsoft.com/office/powerpoint/2010/main" val="1411863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C394FE52-E786-B444-9519-8847555FB391}" type="slidenum">
              <a:rPr lang="en-US" altLang="x-none" sz="1200">
                <a:solidFill>
                  <a:srgbClr val="000000"/>
                </a:solidFill>
              </a:rPr>
              <a:pPr/>
              <a:t>11</a:t>
            </a:fld>
            <a:endParaRPr lang="en-US" altLang="x-none" sz="1200">
              <a:solidFill>
                <a:srgbClr val="000000"/>
              </a:solidFill>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x-none" sz="1800">
              <a:latin typeface="Arial" charset="0"/>
              <a:ea typeface="ＭＳ Ｐゴシック" charset="-128"/>
            </a:endParaRPr>
          </a:p>
          <a:p>
            <a:pPr eaLnBrk="1" hangingPunct="1"/>
            <a:r>
              <a:rPr lang="en-US" altLang="x-none" sz="1800">
                <a:latin typeface="Arial" charset="0"/>
                <a:ea typeface="ＭＳ Ｐゴシック" charset="-128"/>
              </a:rPr>
              <a:t>You are not alone - God’s promise to cleanse you and to help you is calling out for you this morning.  </a:t>
            </a:r>
          </a:p>
          <a:p>
            <a:pPr eaLnBrk="1" hangingPunct="1"/>
            <a:endParaRPr lang="en-US" altLang="x-none" sz="1800">
              <a:latin typeface="Arial" charset="0"/>
              <a:ea typeface="ＭＳ Ｐゴシック" charset="-128"/>
            </a:endParaRPr>
          </a:p>
          <a:p>
            <a:pPr eaLnBrk="1" hangingPunct="1"/>
            <a:r>
              <a:rPr lang="en-US" altLang="x-none" sz="1800">
                <a:latin typeface="Arial" charset="0"/>
                <a:ea typeface="ＭＳ Ｐゴシック" charset="-128"/>
              </a:rPr>
              <a:t>Please, take the first step by coming to the Lord today.  </a:t>
            </a:r>
          </a:p>
          <a:p>
            <a:pPr eaLnBrk="1" hangingPunct="1">
              <a:buFontTx/>
              <a:buChar char="•"/>
            </a:pPr>
            <a:r>
              <a:rPr lang="en-US" altLang="x-none" sz="1800">
                <a:latin typeface="Arial" charset="0"/>
                <a:ea typeface="ＭＳ Ｐゴシック" charset="-128"/>
              </a:rPr>
              <a:t>   Do it for Christ, </a:t>
            </a:r>
          </a:p>
          <a:p>
            <a:pPr eaLnBrk="1" hangingPunct="1">
              <a:buFontTx/>
              <a:buChar char="•"/>
            </a:pPr>
            <a:r>
              <a:rPr lang="en-US" altLang="x-none" sz="1800">
                <a:latin typeface="Arial" charset="0"/>
                <a:ea typeface="ＭＳ Ｐゴシック" charset="-128"/>
              </a:rPr>
              <a:t>   Do it for Heaven, and</a:t>
            </a:r>
          </a:p>
          <a:p>
            <a:pPr eaLnBrk="1" hangingPunct="1">
              <a:buFontTx/>
              <a:buChar char="•"/>
            </a:pPr>
            <a:r>
              <a:rPr lang="en-US" altLang="x-none" sz="1800">
                <a:latin typeface="Arial" charset="0"/>
                <a:ea typeface="ＭＳ Ｐゴシック" charset="-128"/>
              </a:rPr>
              <a:t>   Do it so that you can share this promise </a:t>
            </a:r>
          </a:p>
          <a:p>
            <a:pPr eaLnBrk="1" hangingPunct="1"/>
            <a:r>
              <a:rPr lang="en-US" altLang="x-none" sz="1800">
                <a:latin typeface="Arial" charset="0"/>
                <a:ea typeface="ＭＳ Ｐゴシック" charset="-128"/>
              </a:rPr>
              <a:t>     with the next generation.  </a:t>
            </a:r>
          </a:p>
          <a:p>
            <a:pPr eaLnBrk="1" hangingPunct="1"/>
            <a:endParaRPr lang="en-US" altLang="x-none" sz="1800">
              <a:latin typeface="Arial" charset="0"/>
              <a:ea typeface="ＭＳ Ｐゴシック" charset="-128"/>
            </a:endParaRPr>
          </a:p>
          <a:p>
            <a:pPr eaLnBrk="1" hangingPunct="1"/>
            <a:r>
              <a:rPr lang="en-US" altLang="x-none" sz="1800">
                <a:latin typeface="Arial" charset="0"/>
                <a:ea typeface="ＭＳ Ｐゴシック" charset="-128"/>
              </a:rPr>
              <a:t>Please, come while we stand and sing.</a:t>
            </a:r>
          </a:p>
        </p:txBody>
      </p:sp>
    </p:spTree>
    <p:extLst>
      <p:ext uri="{BB962C8B-B14F-4D97-AF65-F5344CB8AC3E}">
        <p14:creationId xmlns:p14="http://schemas.microsoft.com/office/powerpoint/2010/main" val="815891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sz="2000">
                <a:latin typeface="Arial" charset="0"/>
                <a:ea typeface="ＭＳ Ｐゴシック" charset="-128"/>
              </a:rPr>
              <a:t>MY POINT::   This is not a series to make mothers cry – this is a series to help us have one of Jesus favorite TRAITS  -  Alertness  -  Over and over he calls us to BE ALERT.</a:t>
            </a:r>
          </a:p>
          <a:p>
            <a:endParaRPr lang="en-US" altLang="x-none" sz="2000">
              <a:latin typeface="Arial" charset="0"/>
              <a:ea typeface="ＭＳ Ｐゴシック" charset="-128"/>
            </a:endParaRPr>
          </a:p>
          <a:p>
            <a:r>
              <a:rPr lang="en-US" altLang="x-none" sz="2000">
                <a:latin typeface="Arial" charset="0"/>
                <a:ea typeface="ＭＳ Ｐゴシック" charset="-128"/>
              </a:rPr>
              <a:t>Today – I want to share 5 ideas I want to be absolutely sure are planted in the hearts of our CHILDREN.</a:t>
            </a:r>
          </a:p>
          <a:p>
            <a:endParaRPr lang="en-US" altLang="x-none" sz="2000">
              <a:latin typeface="Arial" charset="0"/>
              <a:ea typeface="ＭＳ Ｐゴシック" charset="-128"/>
            </a:endParaRPr>
          </a:p>
          <a:p>
            <a:endParaRPr lang="en-US" altLang="x-none" sz="2000">
              <a:latin typeface="Arial" charset="0"/>
              <a:ea typeface="ＭＳ Ｐゴシック"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C06581F8-D7A6-4947-9FAC-33B83596EEC3}" type="slidenum">
              <a:rPr lang="en-US" altLang="x-none" sz="1200">
                <a:solidFill>
                  <a:srgbClr val="000000"/>
                </a:solidFill>
              </a:rPr>
              <a:pPr/>
              <a:t>2</a:t>
            </a:fld>
            <a:endParaRPr lang="en-US" altLang="x-none" sz="1200">
              <a:solidFill>
                <a:srgbClr val="000000"/>
              </a:solidFill>
            </a:endParaRPr>
          </a:p>
        </p:txBody>
      </p:sp>
    </p:spTree>
    <p:extLst>
      <p:ext uri="{BB962C8B-B14F-4D97-AF65-F5344CB8AC3E}">
        <p14:creationId xmlns:p14="http://schemas.microsoft.com/office/powerpoint/2010/main" val="1248947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family is going to look a</a:t>
            </a:r>
            <a:r>
              <a:rPr lang="en-US" baseline="0" dirty="0" smtClean="0"/>
              <a:t> little different.  We can give examples and tips for application </a:t>
            </a:r>
            <a:r>
              <a:rPr lang="mr-IN" baseline="0" dirty="0" smtClean="0"/>
              <a:t>–</a:t>
            </a:r>
            <a:r>
              <a:rPr lang="en-US" baseline="0" dirty="0" smtClean="0"/>
              <a:t> and these will vary in usefulness and effectiveness based on the child’s age, personality, </a:t>
            </a:r>
            <a:r>
              <a:rPr lang="en-US" baseline="0" dirty="0" err="1" smtClean="0"/>
              <a:t>etc</a:t>
            </a:r>
            <a:r>
              <a:rPr lang="mr-IN" baseline="0" dirty="0" smtClean="0"/>
              <a:t>…</a:t>
            </a:r>
            <a:r>
              <a:rPr lang="en-US" baseline="0" dirty="0" smtClean="0"/>
              <a:t>. I’ll make some of those recommendations and you can agree or disagree with things that are matters of opinion</a:t>
            </a:r>
            <a:r>
              <a:rPr lang="mr-IN" baseline="0" dirty="0" smtClean="0"/>
              <a:t>…</a:t>
            </a:r>
            <a:r>
              <a:rPr lang="en-US" baseline="0" dirty="0" smtClean="0"/>
              <a:t>but in matters of God’s word </a:t>
            </a:r>
            <a:r>
              <a:rPr lang="mr-IN" baseline="0" dirty="0" smtClean="0"/>
              <a:t>–</a:t>
            </a:r>
            <a:r>
              <a:rPr lang="en-US" baseline="0" dirty="0" smtClean="0"/>
              <a:t> we should all be united around the Scriptures. And that’s going to mean our approach is very similar</a:t>
            </a:r>
            <a:r>
              <a:rPr lang="mr-IN" baseline="0" dirty="0" smtClean="0"/>
              <a:t>…</a:t>
            </a:r>
            <a:endParaRPr lang="en-US" baseline="0" dirty="0" smtClean="0"/>
          </a:p>
          <a:p>
            <a:endParaRPr lang="en-US" baseline="0" dirty="0" smtClean="0"/>
          </a:p>
          <a:p>
            <a:r>
              <a:rPr lang="en-US" baseline="0" dirty="0" smtClean="0"/>
              <a:t>But there is a foundational </a:t>
            </a:r>
            <a:r>
              <a:rPr lang="en-US" baseline="0" dirty="0" err="1" smtClean="0"/>
              <a:t>apporach</a:t>
            </a:r>
            <a:r>
              <a:rPr lang="en-US" baseline="0" dirty="0" smtClean="0"/>
              <a:t> that ALL of us</a:t>
            </a:r>
            <a:endParaRPr lang="en-US" dirty="0"/>
          </a:p>
        </p:txBody>
      </p:sp>
      <p:sp>
        <p:nvSpPr>
          <p:cNvPr id="4" name="Slide Number Placeholder 3"/>
          <p:cNvSpPr>
            <a:spLocks noGrp="1"/>
          </p:cNvSpPr>
          <p:nvPr>
            <p:ph type="sldNum" sz="quarter" idx="10"/>
          </p:nvPr>
        </p:nvSpPr>
        <p:spPr/>
        <p:txBody>
          <a:bodyPr/>
          <a:lstStyle/>
          <a:p>
            <a:fld id="{705399C4-DEC1-2C49-B8D1-114E51826C5B}" type="slidenum">
              <a:rPr lang="en-US" smtClean="0"/>
              <a:t>3</a:t>
            </a:fld>
            <a:endParaRPr lang="en-US"/>
          </a:p>
        </p:txBody>
      </p:sp>
    </p:spTree>
    <p:extLst>
      <p:ext uri="{BB962C8B-B14F-4D97-AF65-F5344CB8AC3E}">
        <p14:creationId xmlns:p14="http://schemas.microsoft.com/office/powerpoint/2010/main" val="1692193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family is going to look a</a:t>
            </a:r>
            <a:r>
              <a:rPr lang="en-US" baseline="0" dirty="0" smtClean="0"/>
              <a:t> little different.  We can give examples and tips for application </a:t>
            </a:r>
            <a:r>
              <a:rPr lang="mr-IN" baseline="0" dirty="0" smtClean="0"/>
              <a:t>–</a:t>
            </a:r>
            <a:r>
              <a:rPr lang="en-US" baseline="0" dirty="0" smtClean="0"/>
              <a:t> and these will vary in usefulness and effectiveness based on the child’s age, personality, </a:t>
            </a:r>
            <a:r>
              <a:rPr lang="en-US" baseline="0" dirty="0" err="1" smtClean="0"/>
              <a:t>etc</a:t>
            </a:r>
            <a:r>
              <a:rPr lang="mr-IN" baseline="0" dirty="0" smtClean="0"/>
              <a:t>…</a:t>
            </a:r>
            <a:r>
              <a:rPr lang="en-US" baseline="0" dirty="0" smtClean="0"/>
              <a:t>. I’ll make some of those recommendations and you can agree or disagree with things that are matters of opinion</a:t>
            </a:r>
            <a:r>
              <a:rPr lang="mr-IN" baseline="0" dirty="0" smtClean="0"/>
              <a:t>…</a:t>
            </a:r>
            <a:r>
              <a:rPr lang="en-US" baseline="0" dirty="0" smtClean="0"/>
              <a:t>but in matters of God’s word </a:t>
            </a:r>
            <a:r>
              <a:rPr lang="mr-IN" baseline="0" dirty="0" smtClean="0"/>
              <a:t>–</a:t>
            </a:r>
            <a:r>
              <a:rPr lang="en-US" baseline="0" dirty="0" smtClean="0"/>
              <a:t> we should all be united around the Scriptures. And that’s going to mean our approach is very similar</a:t>
            </a:r>
            <a:r>
              <a:rPr lang="mr-IN" baseline="0" smtClean="0"/>
              <a:t>…</a:t>
            </a:r>
            <a:endParaRPr lang="en-US" baseline="0" dirty="0" smtClean="0"/>
          </a:p>
          <a:p>
            <a:endParaRPr lang="en-US" baseline="0" dirty="0" smtClean="0"/>
          </a:p>
          <a:p>
            <a:r>
              <a:rPr lang="en-US" baseline="0" dirty="0" smtClean="0"/>
              <a:t>But there is a foundational </a:t>
            </a:r>
            <a:r>
              <a:rPr lang="en-US" baseline="0" dirty="0" err="1" smtClean="0"/>
              <a:t>apporach</a:t>
            </a:r>
            <a:r>
              <a:rPr lang="en-US" baseline="0" dirty="0" smtClean="0"/>
              <a:t> that ALL of us</a:t>
            </a:r>
            <a:endParaRPr lang="en-US" dirty="0"/>
          </a:p>
        </p:txBody>
      </p:sp>
      <p:sp>
        <p:nvSpPr>
          <p:cNvPr id="4" name="Slide Number Placeholder 3"/>
          <p:cNvSpPr>
            <a:spLocks noGrp="1"/>
          </p:cNvSpPr>
          <p:nvPr>
            <p:ph type="sldNum" sz="quarter" idx="10"/>
          </p:nvPr>
        </p:nvSpPr>
        <p:spPr/>
        <p:txBody>
          <a:bodyPr/>
          <a:lstStyle/>
          <a:p>
            <a:fld id="{705399C4-DEC1-2C49-B8D1-114E51826C5B}" type="slidenum">
              <a:rPr lang="en-US" smtClean="0"/>
              <a:t>4</a:t>
            </a:fld>
            <a:endParaRPr lang="en-US"/>
          </a:p>
        </p:txBody>
      </p:sp>
    </p:spTree>
    <p:extLst>
      <p:ext uri="{BB962C8B-B14F-4D97-AF65-F5344CB8AC3E}">
        <p14:creationId xmlns:p14="http://schemas.microsoft.com/office/powerpoint/2010/main" val="328001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family is going to look a</a:t>
            </a:r>
            <a:r>
              <a:rPr lang="en-US" baseline="0" dirty="0" smtClean="0"/>
              <a:t> little different.  We can give examples and tips for application </a:t>
            </a:r>
            <a:r>
              <a:rPr lang="mr-IN" baseline="0" dirty="0" smtClean="0"/>
              <a:t>–</a:t>
            </a:r>
            <a:r>
              <a:rPr lang="en-US" baseline="0" dirty="0" smtClean="0"/>
              <a:t> and these will vary in usefulness and effectiveness based on the child’s age, personality, </a:t>
            </a:r>
            <a:r>
              <a:rPr lang="en-US" baseline="0" dirty="0" err="1" smtClean="0"/>
              <a:t>etc</a:t>
            </a:r>
            <a:r>
              <a:rPr lang="mr-IN" baseline="0" dirty="0" smtClean="0"/>
              <a:t>…</a:t>
            </a:r>
            <a:r>
              <a:rPr lang="en-US" baseline="0" dirty="0" smtClean="0"/>
              <a:t>. I’ll make some of those recommendations and you can agree or disagree with things that are matters of opinion</a:t>
            </a:r>
            <a:r>
              <a:rPr lang="mr-IN" baseline="0" dirty="0" smtClean="0"/>
              <a:t>…</a:t>
            </a:r>
            <a:r>
              <a:rPr lang="en-US" baseline="0" dirty="0" smtClean="0"/>
              <a:t>but in matters of God’s word </a:t>
            </a:r>
            <a:r>
              <a:rPr lang="mr-IN" baseline="0" dirty="0" smtClean="0"/>
              <a:t>–</a:t>
            </a:r>
            <a:r>
              <a:rPr lang="en-US" baseline="0" dirty="0" smtClean="0"/>
              <a:t> we should all be united around the Scriptures. And that’s going to mean our approach is very similar</a:t>
            </a:r>
            <a:r>
              <a:rPr lang="mr-IN" baseline="0" smtClean="0"/>
              <a:t>…</a:t>
            </a:r>
            <a:endParaRPr lang="en-US" baseline="0" dirty="0" smtClean="0"/>
          </a:p>
          <a:p>
            <a:endParaRPr lang="en-US" baseline="0" dirty="0" smtClean="0"/>
          </a:p>
          <a:p>
            <a:r>
              <a:rPr lang="en-US" baseline="0" dirty="0" smtClean="0"/>
              <a:t>But there is a foundational </a:t>
            </a:r>
            <a:r>
              <a:rPr lang="en-US" baseline="0" dirty="0" err="1" smtClean="0"/>
              <a:t>apporach</a:t>
            </a:r>
            <a:r>
              <a:rPr lang="en-US" baseline="0" dirty="0" smtClean="0"/>
              <a:t> that ALL of us</a:t>
            </a:r>
            <a:endParaRPr lang="en-US" dirty="0"/>
          </a:p>
        </p:txBody>
      </p:sp>
      <p:sp>
        <p:nvSpPr>
          <p:cNvPr id="4" name="Slide Number Placeholder 3"/>
          <p:cNvSpPr>
            <a:spLocks noGrp="1"/>
          </p:cNvSpPr>
          <p:nvPr>
            <p:ph type="sldNum" sz="quarter" idx="10"/>
          </p:nvPr>
        </p:nvSpPr>
        <p:spPr/>
        <p:txBody>
          <a:bodyPr/>
          <a:lstStyle/>
          <a:p>
            <a:fld id="{705399C4-DEC1-2C49-B8D1-114E51826C5B}" type="slidenum">
              <a:rPr lang="en-US" smtClean="0"/>
              <a:t>5</a:t>
            </a:fld>
            <a:endParaRPr lang="en-US"/>
          </a:p>
        </p:txBody>
      </p:sp>
    </p:spTree>
    <p:extLst>
      <p:ext uri="{BB962C8B-B14F-4D97-AF65-F5344CB8AC3E}">
        <p14:creationId xmlns:p14="http://schemas.microsoft.com/office/powerpoint/2010/main" val="906905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family is going to look a</a:t>
            </a:r>
            <a:r>
              <a:rPr lang="en-US" baseline="0" dirty="0" smtClean="0"/>
              <a:t> little different.  We can give examples and tips for application </a:t>
            </a:r>
            <a:r>
              <a:rPr lang="mr-IN" baseline="0" dirty="0" smtClean="0"/>
              <a:t>–</a:t>
            </a:r>
            <a:r>
              <a:rPr lang="en-US" baseline="0" dirty="0" smtClean="0"/>
              <a:t> and these will vary in usefulness and effectiveness based on the child’s age, personality, </a:t>
            </a:r>
            <a:r>
              <a:rPr lang="en-US" baseline="0" dirty="0" err="1" smtClean="0"/>
              <a:t>etc</a:t>
            </a:r>
            <a:r>
              <a:rPr lang="mr-IN" baseline="0" dirty="0" smtClean="0"/>
              <a:t>…</a:t>
            </a:r>
            <a:r>
              <a:rPr lang="en-US" baseline="0" dirty="0" smtClean="0"/>
              <a:t>. I’ll make some of those recommendations and you can agree or disagree with things that are matters of opinion</a:t>
            </a:r>
            <a:r>
              <a:rPr lang="mr-IN" baseline="0" dirty="0" smtClean="0"/>
              <a:t>…</a:t>
            </a:r>
            <a:r>
              <a:rPr lang="en-US" baseline="0" dirty="0" smtClean="0"/>
              <a:t>but in matters of God’s word </a:t>
            </a:r>
            <a:r>
              <a:rPr lang="mr-IN" baseline="0" dirty="0" smtClean="0"/>
              <a:t>–</a:t>
            </a:r>
            <a:r>
              <a:rPr lang="en-US" baseline="0" dirty="0" smtClean="0"/>
              <a:t> we should all be united around the Scriptures. And that’s going to mean our approach is very similar</a:t>
            </a:r>
            <a:r>
              <a:rPr lang="mr-IN" baseline="0" smtClean="0"/>
              <a:t>…</a:t>
            </a:r>
            <a:endParaRPr lang="en-US" baseline="0" dirty="0" smtClean="0"/>
          </a:p>
          <a:p>
            <a:endParaRPr lang="en-US" baseline="0" dirty="0" smtClean="0"/>
          </a:p>
          <a:p>
            <a:r>
              <a:rPr lang="en-US" baseline="0" dirty="0" smtClean="0"/>
              <a:t>But there is a foundational </a:t>
            </a:r>
            <a:r>
              <a:rPr lang="en-US" baseline="0" dirty="0" err="1" smtClean="0"/>
              <a:t>apporach</a:t>
            </a:r>
            <a:r>
              <a:rPr lang="en-US" baseline="0" dirty="0" smtClean="0"/>
              <a:t> that ALL of us</a:t>
            </a:r>
            <a:endParaRPr lang="en-US" dirty="0"/>
          </a:p>
        </p:txBody>
      </p:sp>
      <p:sp>
        <p:nvSpPr>
          <p:cNvPr id="4" name="Slide Number Placeholder 3"/>
          <p:cNvSpPr>
            <a:spLocks noGrp="1"/>
          </p:cNvSpPr>
          <p:nvPr>
            <p:ph type="sldNum" sz="quarter" idx="10"/>
          </p:nvPr>
        </p:nvSpPr>
        <p:spPr/>
        <p:txBody>
          <a:bodyPr/>
          <a:lstStyle/>
          <a:p>
            <a:fld id="{705399C4-DEC1-2C49-B8D1-114E51826C5B}" type="slidenum">
              <a:rPr lang="en-US" smtClean="0"/>
              <a:t>6</a:t>
            </a:fld>
            <a:endParaRPr lang="en-US"/>
          </a:p>
        </p:txBody>
      </p:sp>
    </p:spTree>
    <p:extLst>
      <p:ext uri="{BB962C8B-B14F-4D97-AF65-F5344CB8AC3E}">
        <p14:creationId xmlns:p14="http://schemas.microsoft.com/office/powerpoint/2010/main" val="405591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85000" lnSpcReduction="20000"/>
          </a:bodyPr>
          <a:lstStyle/>
          <a:p>
            <a:endParaRPr lang="en-US" altLang="x-none" sz="1300">
              <a:latin typeface="Arial" charset="0"/>
              <a:ea typeface="ＭＳ Ｐゴシック" charset="-128"/>
            </a:endParaRPr>
          </a:p>
          <a:p>
            <a:r>
              <a:rPr lang="en-US" altLang="x-none" sz="1300">
                <a:latin typeface="Arial" charset="0"/>
                <a:ea typeface="ＭＳ Ｐゴシック" charset="-128"/>
              </a:rPr>
              <a:t>WE WILL GO OUT OF OUR WAY…</a:t>
            </a:r>
          </a:p>
          <a:p>
            <a:r>
              <a:rPr lang="en-US" altLang="x-none" sz="1300">
                <a:latin typeface="Arial" charset="0"/>
                <a:ea typeface="ＭＳ Ｐゴシック" charset="-128"/>
              </a:rPr>
              <a:t>We have been entrusted with these amazing children – these amazing little lambs of God – and in that sense every parent here is a shepherd in their family.</a:t>
            </a:r>
          </a:p>
          <a:p>
            <a:r>
              <a:rPr lang="en-US" altLang="x-none" sz="1300">
                <a:latin typeface="Arial" charset="0"/>
                <a:ea typeface="ＭＳ Ｐゴシック" charset="-128"/>
              </a:rPr>
              <a:t>Every parent has one of God’s lambs to tend, love and train up.</a:t>
            </a:r>
          </a:p>
          <a:p>
            <a:r>
              <a:rPr lang="en-US" altLang="x-none" sz="1300">
                <a:latin typeface="Arial" charset="0"/>
                <a:ea typeface="ＭＳ Ｐゴシック" charset="-128"/>
              </a:rPr>
              <a:t>The psalmist understood this precious responsibility.  Ps 78:3-7</a:t>
            </a:r>
          </a:p>
          <a:p>
            <a:endParaRPr lang="en-US" altLang="x-none" sz="1300">
              <a:latin typeface="Arial" charset="0"/>
              <a:ea typeface="ＭＳ Ｐゴシック" charset="-128"/>
            </a:endParaRPr>
          </a:p>
          <a:p>
            <a:r>
              <a:rPr lang="en-US" altLang="x-none" sz="1300">
                <a:latin typeface="Arial" charset="0"/>
                <a:ea typeface="ＭＳ Ｐゴシック" charset="-128"/>
              </a:rPr>
              <a:t>…Abraham went out of His way to find Isaac a Godly wife.</a:t>
            </a:r>
          </a:p>
          <a:p>
            <a:r>
              <a:rPr lang="en-US" altLang="x-none" sz="1300">
                <a:latin typeface="Arial" charset="0"/>
                <a:ea typeface="ＭＳ Ｐゴシック" charset="-128"/>
              </a:rPr>
              <a:t>…Luke 15 – The father of the prodigal son goes out of his way to WELCOME back his son who has repented.</a:t>
            </a:r>
          </a:p>
          <a:p>
            <a:r>
              <a:rPr lang="en-US" altLang="x-none" sz="1300">
                <a:latin typeface="Arial" charset="0"/>
                <a:ea typeface="ＭＳ Ｐゴシック" charset="-128"/>
              </a:rPr>
              <a:t>…Paul describes the tender love that should be present in a Godly parent child relationship.</a:t>
            </a:r>
          </a:p>
          <a:p>
            <a:endParaRPr lang="en-US" altLang="x-none" sz="1300">
              <a:latin typeface="Arial" charset="0"/>
              <a:ea typeface="ＭＳ Ｐゴシック" charset="-128"/>
            </a:endParaRPr>
          </a:p>
          <a:p>
            <a:r>
              <a:rPr lang="en-US" altLang="x-none" sz="1300">
                <a:latin typeface="Arial" charset="0"/>
                <a:ea typeface="ＭＳ Ｐゴシック" charset="-128"/>
              </a:rPr>
              <a:t>God is Real:  From creation to His providence.  From His inspired word to His control of History we want to not just tell them – but show them the evidence all around that God is real and is working in human History.</a:t>
            </a:r>
          </a:p>
          <a:p>
            <a:endParaRPr lang="en-US" altLang="x-none" sz="1300">
              <a:latin typeface="Arial" charset="0"/>
              <a:ea typeface="ＭＳ Ｐゴシック" charset="-128"/>
            </a:endParaRPr>
          </a:p>
          <a:p>
            <a:r>
              <a:rPr lang="en-US" altLang="x-none" sz="1300">
                <a:latin typeface="Arial" charset="0"/>
                <a:ea typeface="ＭＳ Ｐゴシック" charset="-128"/>
              </a:rPr>
              <a:t>Really is Watching:   I don’t mean watching – waiting for us to mess up – I mean watching – like a proud and supportive parent in the stands cheering us on!!</a:t>
            </a:r>
          </a:p>
          <a:p>
            <a:endParaRPr lang="en-US" altLang="x-none" sz="1300">
              <a:latin typeface="Arial" charset="0"/>
              <a:ea typeface="ＭＳ Ｐゴシック" charset="-128"/>
            </a:endParaRPr>
          </a:p>
          <a:p>
            <a:r>
              <a:rPr lang="en-US" altLang="x-none" sz="1300">
                <a:latin typeface="Arial" charset="0"/>
                <a:ea typeface="ＭＳ Ｐゴシック" charset="-128"/>
              </a:rPr>
              <a:t>When I was tempted to wreck my life, this was the seat-belt that kept me from dying.  It didn’t matter what I could hide from anyone else – I knew that GOD would always see. God would always know. And God would be dissappointed and unpleased.  I didn’t want to do that to the HEAVENLY FATHER who Loves Me So MUCH!!</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9B3D8FE8-E66E-F742-A3D4-31D37604C139}" type="slidenum">
              <a:rPr lang="en-US" altLang="x-none" sz="1200">
                <a:solidFill>
                  <a:srgbClr val="000000"/>
                </a:solidFill>
              </a:rPr>
              <a:pPr/>
              <a:t>7</a:t>
            </a:fld>
            <a:endParaRPr lang="en-US" altLang="x-none" sz="1200">
              <a:solidFill>
                <a:srgbClr val="000000"/>
              </a:solidFill>
            </a:endParaRPr>
          </a:p>
        </p:txBody>
      </p:sp>
    </p:spTree>
    <p:extLst>
      <p:ext uri="{BB962C8B-B14F-4D97-AF65-F5344CB8AC3E}">
        <p14:creationId xmlns:p14="http://schemas.microsoft.com/office/powerpoint/2010/main" val="1893622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sz="1800">
                <a:latin typeface="Arial" charset="0"/>
                <a:ea typeface="ＭＳ Ｐゴシック" charset="-128"/>
              </a:rPr>
              <a:t>Godly Choices – Our kids must know the POWER and SIGNIFICANCE of their choices.  That they can build a life on SOLID ROCK or on SINKING SAND.</a:t>
            </a:r>
          </a:p>
          <a:p>
            <a:endParaRPr lang="en-US" altLang="x-none" sz="1800">
              <a:latin typeface="Arial" charset="0"/>
              <a:ea typeface="ＭＳ Ｐゴシック" charset="-128"/>
            </a:endParaRPr>
          </a:p>
          <a:p>
            <a:r>
              <a:rPr lang="en-US" altLang="x-none" sz="1800">
                <a:latin typeface="Arial" charset="0"/>
                <a:ea typeface="ＭＳ Ｐゴシック" charset="-128"/>
              </a:rPr>
              <a:t>*They must know that in considering their options – there is always a path to avoid SIN.  Everytime.   It is never hopeless.  It is never impossible.</a:t>
            </a:r>
          </a:p>
          <a:p>
            <a:endParaRPr lang="en-US" altLang="x-none" sz="1800">
              <a:latin typeface="Arial" charset="0"/>
              <a:ea typeface="ＭＳ Ｐゴシック" charset="-128"/>
            </a:endParaRPr>
          </a:p>
          <a:p>
            <a:endParaRPr lang="en-US" altLang="x-none" sz="1800">
              <a:latin typeface="Arial" charset="0"/>
              <a:ea typeface="ＭＳ Ｐゴシック" charset="-128"/>
            </a:endParaRPr>
          </a:p>
          <a:p>
            <a:r>
              <a:rPr lang="en-US" altLang="x-none" sz="1800">
                <a:latin typeface="Arial" charset="0"/>
                <a:ea typeface="ＭＳ Ｐゴシック" charset="-128"/>
              </a:rPr>
              <a:t>Our family makes godly choices – and the most important choice is that God comes first.</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1C03D4E9-5A47-9948-93C8-D8524520BFD0}" type="slidenum">
              <a:rPr lang="en-US" altLang="x-none" sz="1200">
                <a:solidFill>
                  <a:srgbClr val="000000"/>
                </a:solidFill>
              </a:rPr>
              <a:pPr/>
              <a:t>8</a:t>
            </a:fld>
            <a:endParaRPr lang="en-US" altLang="x-none" sz="1200">
              <a:solidFill>
                <a:srgbClr val="000000"/>
              </a:solidFill>
            </a:endParaRPr>
          </a:p>
        </p:txBody>
      </p:sp>
    </p:spTree>
    <p:extLst>
      <p:ext uri="{BB962C8B-B14F-4D97-AF65-F5344CB8AC3E}">
        <p14:creationId xmlns:p14="http://schemas.microsoft.com/office/powerpoint/2010/main" val="64888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x-none" sz="1800">
              <a:latin typeface="Arial" charset="0"/>
              <a:ea typeface="ＭＳ Ｐゴシック" charset="-128"/>
            </a:endParaRPr>
          </a:p>
          <a:p>
            <a:r>
              <a:rPr lang="en-US" altLang="x-none" sz="1800">
                <a:latin typeface="Arial" charset="0"/>
                <a:ea typeface="ＭＳ Ｐゴシック" charset="-128"/>
              </a:rPr>
              <a:t>THE B-I-B-L-E  that’s the book for me! </a:t>
            </a:r>
          </a:p>
          <a:p>
            <a:pPr>
              <a:buFontTx/>
              <a:buChar char="•"/>
            </a:pPr>
            <a:r>
              <a:rPr lang="en-US" altLang="x-none" sz="1800">
                <a:latin typeface="Arial" charset="0"/>
                <a:ea typeface="ＭＳ Ｐゴシック" charset="-128"/>
              </a:rPr>
              <a:t>Make Scripture Memorization a Fpundational part of their upbringing.  They will literally study hundreds of books, but this ONE stands above all others. Teach them to know, use, learn from, and trust their Bibles. </a:t>
            </a:r>
          </a:p>
          <a:p>
            <a:pPr>
              <a:buFontTx/>
              <a:buChar char="•"/>
            </a:pPr>
            <a:endParaRPr lang="en-US" altLang="x-none" sz="1800">
              <a:latin typeface="Arial" charset="0"/>
              <a:ea typeface="ＭＳ Ｐゴシック" charset="-128"/>
            </a:endParaRPr>
          </a:p>
          <a:p>
            <a:pPr>
              <a:buFontTx/>
              <a:buChar char="•"/>
            </a:pPr>
            <a:endParaRPr lang="en-US" altLang="x-none" sz="1800">
              <a:latin typeface="Arial" charset="0"/>
              <a:ea typeface="ＭＳ Ｐゴシック" charset="-128"/>
            </a:endParaRPr>
          </a:p>
          <a:p>
            <a:endParaRPr lang="en-US" altLang="x-none" sz="1800">
              <a:latin typeface="Arial" charset="0"/>
              <a:ea typeface="ＭＳ Ｐゴシック" charset="-128"/>
            </a:endParaRPr>
          </a:p>
          <a:p>
            <a:r>
              <a:rPr lang="en-US" altLang="x-none" sz="1800">
                <a:latin typeface="Arial" charset="0"/>
                <a:ea typeface="ＭＳ Ｐゴシック" charset="-128"/>
              </a:rPr>
              <a:t>John 5:39-40  ** Jesus makes the fantastic point that the scriptures are given for a reason &gt; to help us follow Him!</a:t>
            </a:r>
          </a:p>
          <a:p>
            <a:endParaRPr lang="en-US" altLang="x-none" sz="1800">
              <a:latin typeface="Arial" charset="0"/>
              <a:ea typeface="ＭＳ Ｐゴシック"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2FCA184E-6401-E04C-8C75-C43B1519492B}" type="slidenum">
              <a:rPr lang="en-US" altLang="x-none" sz="1200">
                <a:solidFill>
                  <a:srgbClr val="000000"/>
                </a:solidFill>
              </a:rPr>
              <a:pPr/>
              <a:t>9</a:t>
            </a:fld>
            <a:endParaRPr lang="en-US" altLang="x-none" sz="1200">
              <a:solidFill>
                <a:srgbClr val="000000"/>
              </a:solidFill>
            </a:endParaRPr>
          </a:p>
        </p:txBody>
      </p:sp>
    </p:spTree>
    <p:extLst>
      <p:ext uri="{BB962C8B-B14F-4D97-AF65-F5344CB8AC3E}">
        <p14:creationId xmlns:p14="http://schemas.microsoft.com/office/powerpoint/2010/main" val="362292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8D898C-B12B-C746-ABCD-C82B067D7C21}" type="datetimeFigureOut">
              <a:rPr lang="en-US" smtClean="0"/>
              <a:t>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8D898C-B12B-C746-ABCD-C82B067D7C21}" type="datetimeFigureOut">
              <a:rPr lang="en-US" smtClean="0"/>
              <a:t>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8D898C-B12B-C746-ABCD-C82B067D7C21}" type="datetimeFigureOut">
              <a:rPr lang="en-US" smtClean="0"/>
              <a:t>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smtClean="0"/>
              <a:t>Click to edit Master subtitle style</a:t>
            </a:r>
            <a:endParaRPr lang="en-US"/>
          </a:p>
        </p:txBody>
      </p:sp>
    </p:spTree>
  </p:cSld>
  <p:clrMapOvr>
    <a:masterClrMapping/>
  </p:clrMapOvr>
  <p:transition>
    <p:spli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en-US" smtClean="0"/>
              <a:t>Click to edit Master text styles</a:t>
            </a:r>
          </a:p>
        </p:txBody>
      </p:sp>
    </p:spTree>
  </p:cSld>
  <p:clrMapOvr>
    <a:masterClrMapping/>
  </p:clrMapOvr>
  <p:transition>
    <p:spli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pli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pli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8D898C-B12B-C746-ABCD-C82B067D7C21}" type="datetimeFigureOut">
              <a:rPr lang="en-US" smtClean="0"/>
              <a:t>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cSld>
  <p:clrMapOvr>
    <a:masterClrMapping/>
  </p:clrMapOvr>
  <p:transition>
    <p:spli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71500"/>
            <a:ext cx="1943100" cy="4508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71500"/>
            <a:ext cx="5676900" cy="4508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D898C-B12B-C746-ABCD-C82B067D7C21}" type="datetimeFigureOut">
              <a:rPr lang="en-US" smtClean="0"/>
              <a:t>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8D898C-B12B-C746-ABCD-C82B067D7C21}" type="datetimeFigureOut">
              <a:rPr lang="en-US" smtClean="0"/>
              <a:t>11/3/17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8D898C-B12B-C746-ABCD-C82B067D7C21}" type="datetimeFigureOut">
              <a:rPr lang="en-US" smtClean="0"/>
              <a:t>11/3/17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8D898C-B12B-C746-ABCD-C82B067D7C21}" type="datetimeFigureOut">
              <a:rPr lang="en-US" smtClean="0"/>
              <a:t>11/3/17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D898C-B12B-C746-ABCD-C82B067D7C21}" type="datetimeFigureOut">
              <a:rPr lang="en-US" smtClean="0"/>
              <a:t>11/3/17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D898C-B12B-C746-ABCD-C82B067D7C21}" type="datetimeFigureOut">
              <a:rPr lang="en-US" smtClean="0"/>
              <a:t>11/3/17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D898C-B12B-C746-ABCD-C82B067D7C21}" type="datetimeFigureOut">
              <a:rPr lang="en-US" smtClean="0"/>
              <a:t>11/3/17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64EFF-D50F-8242-A7F3-AF1598CC59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0" b="-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BE8D898C-B12B-C746-ABCD-C82B067D7C21}" type="datetimeFigureOut">
              <a:rPr lang="en-US" smtClean="0"/>
              <a:t>11/3/17</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9264EFF-D50F-8242-A7F3-AF1598CC59E6}" type="slidenum">
              <a:rPr lang="en-US" smtClean="0"/>
              <a:t>‹#›</a:t>
            </a:fld>
            <a:endParaRPr lang="en-US"/>
          </a:p>
        </p:txBody>
      </p:sp>
    </p:spTree>
    <p:extLst>
      <p:ext uri="{BB962C8B-B14F-4D97-AF65-F5344CB8AC3E}">
        <p14:creationId xmlns:p14="http://schemas.microsoft.com/office/powerpoint/2010/main" val="1407449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715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Tree>
    <p:extLst>
      <p:ext uri="{BB962C8B-B14F-4D97-AF65-F5344CB8AC3E}">
        <p14:creationId xmlns:p14="http://schemas.microsoft.com/office/powerpoint/2010/main" val="917119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down)">
                                      <p:cBhvr>
                                        <p:cTn id="7" dur="500"/>
                                        <p:tgtEl>
                                          <p:spTgt spid="102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wipe(down)">
                                      <p:cBhvr>
                                        <p:cTn id="10" dur="500"/>
                                        <p:tgtEl>
                                          <p:spTgt spid="1027">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wipe(down)">
                                      <p:cBhvr>
                                        <p:cTn id="13" dur="500"/>
                                        <p:tgtEl>
                                          <p:spTgt spid="1027">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wipe(down)">
                                      <p:cBhvr>
                                        <p:cTn id="16" dur="500"/>
                                        <p:tgtEl>
                                          <p:spTgt spid="1027">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wipe(down)">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2">
            <p:tnLst>
              <p:par>
                <p:cTn presetID="2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3">
            <p:tnLst>
              <p:par>
                <p:cTn presetID="2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4">
            <p:tnLst>
              <p:par>
                <p:cTn presetID="2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5">
            <p:tnLst>
              <p:par>
                <p:cTn presetID="2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Lst>
      </p:bldP>
    </p:bldLst>
  </p:timing>
  <p:txStyles>
    <p:titleStyle>
      <a:lvl1pPr algn="ctr" rtl="0" eaLnBrk="0" fontAlgn="base" hangingPunct="0">
        <a:spcBef>
          <a:spcPct val="0"/>
        </a:spcBef>
        <a:spcAft>
          <a:spcPct val="0"/>
        </a:spcAft>
        <a:defRPr sz="3667">
          <a:solidFill>
            <a:srgbClr val="FFFFFF"/>
          </a:solidFill>
          <a:latin typeface="Helvetica Neue Medium"/>
          <a:ea typeface="+mj-ea"/>
          <a:cs typeface="Helvetica Neue Medium"/>
        </a:defRPr>
      </a:lvl1pPr>
      <a:lvl2pPr algn="ctr" rtl="0" eaLnBrk="0" fontAlgn="base" hangingPunct="0">
        <a:spcBef>
          <a:spcPct val="0"/>
        </a:spcBef>
        <a:spcAft>
          <a:spcPct val="0"/>
        </a:spcAft>
        <a:defRPr sz="3667">
          <a:solidFill>
            <a:srgbClr val="FFFFFF"/>
          </a:solidFill>
          <a:latin typeface="Helvetica Neue Medium" charset="0"/>
          <a:ea typeface="ＭＳ Ｐゴシック" pitchFamily="-112" charset="-128"/>
          <a:cs typeface="ＭＳ Ｐゴシック" pitchFamily="-112" charset="-128"/>
        </a:defRPr>
      </a:lvl2pPr>
      <a:lvl3pPr algn="ctr" rtl="0" eaLnBrk="0" fontAlgn="base" hangingPunct="0">
        <a:spcBef>
          <a:spcPct val="0"/>
        </a:spcBef>
        <a:spcAft>
          <a:spcPct val="0"/>
        </a:spcAft>
        <a:defRPr sz="3667">
          <a:solidFill>
            <a:srgbClr val="FFFFFF"/>
          </a:solidFill>
          <a:latin typeface="Helvetica Neue Medium" charset="0"/>
          <a:ea typeface="ＭＳ Ｐゴシック" pitchFamily="-112" charset="-128"/>
          <a:cs typeface="ＭＳ Ｐゴシック" pitchFamily="-112" charset="-128"/>
        </a:defRPr>
      </a:lvl3pPr>
      <a:lvl4pPr algn="ctr" rtl="0" eaLnBrk="0" fontAlgn="base" hangingPunct="0">
        <a:spcBef>
          <a:spcPct val="0"/>
        </a:spcBef>
        <a:spcAft>
          <a:spcPct val="0"/>
        </a:spcAft>
        <a:defRPr sz="3667">
          <a:solidFill>
            <a:srgbClr val="FFFFFF"/>
          </a:solidFill>
          <a:latin typeface="Helvetica Neue Medium" charset="0"/>
          <a:ea typeface="ＭＳ Ｐゴシック" pitchFamily="-112" charset="-128"/>
          <a:cs typeface="ＭＳ Ｐゴシック" pitchFamily="-112" charset="-128"/>
        </a:defRPr>
      </a:lvl4pPr>
      <a:lvl5pPr algn="ctr" rtl="0" eaLnBrk="0" fontAlgn="base" hangingPunct="0">
        <a:spcBef>
          <a:spcPct val="0"/>
        </a:spcBef>
        <a:spcAft>
          <a:spcPct val="0"/>
        </a:spcAft>
        <a:defRPr sz="3667">
          <a:solidFill>
            <a:srgbClr val="FFFFFF"/>
          </a:solidFill>
          <a:latin typeface="Helvetica Neue Medium" charset="0"/>
          <a:ea typeface="ＭＳ Ｐゴシック" pitchFamily="-112" charset="-128"/>
          <a:cs typeface="ＭＳ Ｐゴシック" pitchFamily="-112" charset="-128"/>
        </a:defRPr>
      </a:lvl5pPr>
      <a:lvl6pPr marL="380985" algn="ctr" rtl="0" fontAlgn="base">
        <a:spcBef>
          <a:spcPct val="0"/>
        </a:spcBef>
        <a:spcAft>
          <a:spcPct val="0"/>
        </a:spcAft>
        <a:defRPr sz="3667">
          <a:solidFill>
            <a:schemeClr val="tx2"/>
          </a:solidFill>
          <a:latin typeface="Arial" pitchFamily="-112" charset="0"/>
          <a:ea typeface="ＭＳ Ｐゴシック" pitchFamily="-112" charset="-128"/>
          <a:cs typeface="ＭＳ Ｐゴシック" pitchFamily="-112" charset="-128"/>
        </a:defRPr>
      </a:lvl6pPr>
      <a:lvl7pPr marL="761970" algn="ctr" rtl="0" fontAlgn="base">
        <a:spcBef>
          <a:spcPct val="0"/>
        </a:spcBef>
        <a:spcAft>
          <a:spcPct val="0"/>
        </a:spcAft>
        <a:defRPr sz="3667">
          <a:solidFill>
            <a:schemeClr val="tx2"/>
          </a:solidFill>
          <a:latin typeface="Arial" pitchFamily="-112" charset="0"/>
          <a:ea typeface="ＭＳ Ｐゴシック" pitchFamily="-112" charset="-128"/>
          <a:cs typeface="ＭＳ Ｐゴシック" pitchFamily="-112" charset="-128"/>
        </a:defRPr>
      </a:lvl7pPr>
      <a:lvl8pPr marL="1142954" algn="ctr" rtl="0" fontAlgn="base">
        <a:spcBef>
          <a:spcPct val="0"/>
        </a:spcBef>
        <a:spcAft>
          <a:spcPct val="0"/>
        </a:spcAft>
        <a:defRPr sz="3667">
          <a:solidFill>
            <a:schemeClr val="tx2"/>
          </a:solidFill>
          <a:latin typeface="Arial" pitchFamily="-112" charset="0"/>
          <a:ea typeface="ＭＳ Ｐゴシック" pitchFamily="-112" charset="-128"/>
          <a:cs typeface="ＭＳ Ｐゴシック" pitchFamily="-112" charset="-128"/>
        </a:defRPr>
      </a:lvl8pPr>
      <a:lvl9pPr marL="1523939" algn="ctr" rtl="0" fontAlgn="base">
        <a:spcBef>
          <a:spcPct val="0"/>
        </a:spcBef>
        <a:spcAft>
          <a:spcPct val="0"/>
        </a:spcAft>
        <a:defRPr sz="3667">
          <a:solidFill>
            <a:schemeClr val="tx2"/>
          </a:solidFill>
          <a:latin typeface="Arial" pitchFamily="-112" charset="0"/>
          <a:ea typeface="ＭＳ Ｐゴシック" pitchFamily="-112" charset="-128"/>
          <a:cs typeface="ＭＳ Ｐゴシック" pitchFamily="-112" charset="-128"/>
        </a:defRPr>
      </a:lvl9pPr>
    </p:titleStyle>
    <p:bodyStyle>
      <a:lvl1pPr marL="285739" indent="-285739" algn="l" rtl="0" eaLnBrk="0" fontAlgn="base" hangingPunct="0">
        <a:spcBef>
          <a:spcPct val="20000"/>
        </a:spcBef>
        <a:spcAft>
          <a:spcPct val="0"/>
        </a:spcAft>
        <a:buChar char="•"/>
        <a:defRPr sz="2667">
          <a:solidFill>
            <a:schemeClr val="bg1"/>
          </a:solidFill>
          <a:latin typeface="Helvetica Neue Medium"/>
          <a:ea typeface="+mn-ea"/>
          <a:cs typeface="Helvetica Neue Medium"/>
        </a:defRPr>
      </a:lvl1pPr>
      <a:lvl2pPr marL="619100" indent="-238115" algn="l" rtl="0" eaLnBrk="0" fontAlgn="base" hangingPunct="0">
        <a:spcBef>
          <a:spcPct val="20000"/>
        </a:spcBef>
        <a:spcAft>
          <a:spcPct val="0"/>
        </a:spcAft>
        <a:buChar char="–"/>
        <a:defRPr sz="2333">
          <a:solidFill>
            <a:schemeClr val="bg1"/>
          </a:solidFill>
          <a:latin typeface="Helvetica Neue Medium"/>
          <a:ea typeface="+mn-ea"/>
          <a:cs typeface="Helvetica Neue Medium"/>
        </a:defRPr>
      </a:lvl2pPr>
      <a:lvl3pPr marL="952462" indent="-190492" algn="l" rtl="0" eaLnBrk="0" fontAlgn="base" hangingPunct="0">
        <a:spcBef>
          <a:spcPct val="20000"/>
        </a:spcBef>
        <a:spcAft>
          <a:spcPct val="0"/>
        </a:spcAft>
        <a:buChar char="•"/>
        <a:defRPr sz="2000">
          <a:solidFill>
            <a:schemeClr val="bg1"/>
          </a:solidFill>
          <a:latin typeface="Helvetica Neue Medium"/>
          <a:ea typeface="+mn-ea"/>
          <a:cs typeface="Helvetica Neue Medium"/>
        </a:defRPr>
      </a:lvl3pPr>
      <a:lvl4pPr marL="1333447" indent="-190492" algn="l" rtl="0" eaLnBrk="0" fontAlgn="base" hangingPunct="0">
        <a:spcBef>
          <a:spcPct val="20000"/>
        </a:spcBef>
        <a:spcAft>
          <a:spcPct val="0"/>
        </a:spcAft>
        <a:buChar char="–"/>
        <a:defRPr sz="1667">
          <a:solidFill>
            <a:schemeClr val="bg1"/>
          </a:solidFill>
          <a:latin typeface="Helvetica Neue Medium"/>
          <a:ea typeface="+mn-ea"/>
          <a:cs typeface="Helvetica Neue Medium"/>
        </a:defRPr>
      </a:lvl4pPr>
      <a:lvl5pPr marL="1714431" indent="-190492" algn="l" rtl="0" eaLnBrk="0" fontAlgn="base" hangingPunct="0">
        <a:spcBef>
          <a:spcPct val="20000"/>
        </a:spcBef>
        <a:spcAft>
          <a:spcPct val="0"/>
        </a:spcAft>
        <a:buChar char="»"/>
        <a:defRPr sz="1667">
          <a:solidFill>
            <a:schemeClr val="bg1"/>
          </a:solidFill>
          <a:latin typeface="Helvetica Neue Medium"/>
          <a:ea typeface="+mn-ea"/>
          <a:cs typeface="Helvetica Neue Medium"/>
        </a:defRPr>
      </a:lvl5pPr>
      <a:lvl6pPr marL="2095416" indent="-190492" algn="l" rtl="0" fontAlgn="base">
        <a:spcBef>
          <a:spcPct val="20000"/>
        </a:spcBef>
        <a:spcAft>
          <a:spcPct val="0"/>
        </a:spcAft>
        <a:buChar char="»"/>
        <a:defRPr sz="1667">
          <a:solidFill>
            <a:schemeClr val="tx1"/>
          </a:solidFill>
          <a:latin typeface="+mn-lt"/>
          <a:ea typeface="+mn-ea"/>
        </a:defRPr>
      </a:lvl6pPr>
      <a:lvl7pPr marL="2476401" indent="-190492" algn="l" rtl="0" fontAlgn="base">
        <a:spcBef>
          <a:spcPct val="20000"/>
        </a:spcBef>
        <a:spcAft>
          <a:spcPct val="0"/>
        </a:spcAft>
        <a:buChar char="»"/>
        <a:defRPr sz="1667">
          <a:solidFill>
            <a:schemeClr val="tx1"/>
          </a:solidFill>
          <a:latin typeface="+mn-lt"/>
          <a:ea typeface="+mn-ea"/>
        </a:defRPr>
      </a:lvl7pPr>
      <a:lvl8pPr marL="2857386" indent="-190492" algn="l" rtl="0" fontAlgn="base">
        <a:spcBef>
          <a:spcPct val="20000"/>
        </a:spcBef>
        <a:spcAft>
          <a:spcPct val="0"/>
        </a:spcAft>
        <a:buChar char="»"/>
        <a:defRPr sz="1667">
          <a:solidFill>
            <a:schemeClr val="tx1"/>
          </a:solidFill>
          <a:latin typeface="+mn-lt"/>
          <a:ea typeface="+mn-ea"/>
        </a:defRPr>
      </a:lvl8pPr>
      <a:lvl9pPr marL="3238370" indent="-190492" algn="l" rtl="0" fontAlgn="base">
        <a:spcBef>
          <a:spcPct val="20000"/>
        </a:spcBef>
        <a:spcAft>
          <a:spcPct val="0"/>
        </a:spcAft>
        <a:buChar char="»"/>
        <a:defRPr sz="1667">
          <a:solidFill>
            <a:schemeClr val="tx1"/>
          </a:solidFill>
          <a:latin typeface="+mn-lt"/>
          <a:ea typeface="+mn-ea"/>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Parenting</a:t>
            </a:r>
            <a:endParaRPr lang="en-US" dirty="0"/>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
            <a:ext cx="9144000" cy="5486400"/>
          </a:xfrm>
          <a:prstGeom prst="rect">
            <a:avLst/>
          </a:prstGeom>
        </p:spPr>
      </p:pic>
    </p:spTree>
    <p:extLst>
      <p:ext uri="{BB962C8B-B14F-4D97-AF65-F5344CB8AC3E}">
        <p14:creationId xmlns:p14="http://schemas.microsoft.com/office/powerpoint/2010/main" val="315172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016000" y="571500"/>
            <a:ext cx="7175500" cy="952500"/>
          </a:xfrm>
        </p:spPr>
        <p:txBody>
          <a:bodyPr/>
          <a:lstStyle/>
          <a:p>
            <a:r>
              <a:rPr lang="en-US" altLang="x-none">
                <a:latin typeface="Helvetica Neue Medium" charset="0"/>
              </a:rPr>
              <a:t>6570 Days for Training Them Up</a:t>
            </a:r>
          </a:p>
        </p:txBody>
      </p:sp>
      <p:sp>
        <p:nvSpPr>
          <p:cNvPr id="22531" name="Content Placeholder 2"/>
          <p:cNvSpPr>
            <a:spLocks noGrp="1"/>
          </p:cNvSpPr>
          <p:nvPr>
            <p:ph idx="1"/>
          </p:nvPr>
        </p:nvSpPr>
        <p:spPr>
          <a:xfrm>
            <a:off x="685800" y="1651000"/>
            <a:ext cx="7838268" cy="3429000"/>
          </a:xfrm>
        </p:spPr>
        <p:txBody>
          <a:bodyPr/>
          <a:lstStyle/>
          <a:p>
            <a:pPr>
              <a:buFontTx/>
              <a:buNone/>
            </a:pPr>
            <a:r>
              <a:rPr lang="en-US" altLang="x-none" dirty="0" smtClean="0">
                <a:latin typeface="Helvetica Neue Medium" charset="0"/>
              </a:rPr>
              <a:t>7. With God, We Are Breaking Unhealthy Cycles.</a:t>
            </a:r>
          </a:p>
          <a:p>
            <a:pPr lvl="1"/>
            <a:r>
              <a:rPr lang="en-US" altLang="x-none" dirty="0" smtClean="0">
                <a:latin typeface="Helvetica Neue Medium" charset="0"/>
              </a:rPr>
              <a:t>Favoritism, Deception, Greed: Genesis 27:30-41</a:t>
            </a:r>
          </a:p>
          <a:p>
            <a:pPr lvl="1"/>
            <a:r>
              <a:rPr lang="en-US" altLang="x-none" dirty="0" smtClean="0">
                <a:latin typeface="Helvetica Neue Medium" charset="0"/>
              </a:rPr>
              <a:t>Colossians 3:21</a:t>
            </a:r>
            <a:br>
              <a:rPr lang="en-US" altLang="x-none" dirty="0" smtClean="0">
                <a:latin typeface="Helvetica Neue Medium" charset="0"/>
              </a:rPr>
            </a:br>
            <a:endParaRPr lang="en-US" altLang="x-none" dirty="0" smtClean="0">
              <a:latin typeface="Helvetica Neue Medium" charset="0"/>
            </a:endParaRPr>
          </a:p>
          <a:p>
            <a:r>
              <a:rPr lang="en-US" altLang="x-none" dirty="0" smtClean="0">
                <a:latin typeface="Helvetica Neue Medium" charset="0"/>
              </a:rPr>
              <a:t>The Power of the Cross Is FAR GREATER</a:t>
            </a:r>
            <a:br>
              <a:rPr lang="en-US" altLang="x-none" dirty="0" smtClean="0">
                <a:latin typeface="Helvetica Neue Medium" charset="0"/>
              </a:rPr>
            </a:br>
            <a:r>
              <a:rPr lang="en-US" altLang="x-none" dirty="0" smtClean="0">
                <a:latin typeface="Helvetica Neue Medium" charset="0"/>
              </a:rPr>
              <a:t>Than The Power of Your Past.</a:t>
            </a:r>
          </a:p>
          <a:p>
            <a:pPr lvl="1"/>
            <a:r>
              <a:rPr lang="en-US" altLang="x-none" dirty="0" smtClean="0">
                <a:latin typeface="Helvetica Neue Medium" charset="0"/>
              </a:rPr>
              <a:t>Matthew 11:29</a:t>
            </a:r>
            <a:endParaRPr lang="en-US" altLang="x-none" dirty="0">
              <a:latin typeface="Helvetica Neue Medium" charset="0"/>
            </a:endParaRPr>
          </a:p>
        </p:txBody>
      </p:sp>
    </p:spTree>
    <p:extLst>
      <p:ext uri="{BB962C8B-B14F-4D97-AF65-F5344CB8AC3E}">
        <p14:creationId xmlns:p14="http://schemas.microsoft.com/office/powerpoint/2010/main" val="20911031"/>
      </p:ext>
    </p:extLst>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x-none">
                <a:latin typeface="Helvetica Neue Medium" charset="0"/>
              </a:rPr>
              <a:t>Taking The First Step</a:t>
            </a:r>
          </a:p>
        </p:txBody>
      </p:sp>
      <p:sp>
        <p:nvSpPr>
          <p:cNvPr id="26627" name="Rectangle 3"/>
          <p:cNvSpPr>
            <a:spLocks noGrp="1" noChangeArrowheads="1"/>
          </p:cNvSpPr>
          <p:nvPr>
            <p:ph type="body" idx="1"/>
          </p:nvPr>
        </p:nvSpPr>
        <p:spPr/>
        <p:txBody>
          <a:bodyPr/>
          <a:lstStyle/>
          <a:p>
            <a:pPr eaLnBrk="1" hangingPunct="1">
              <a:lnSpc>
                <a:spcPct val="90000"/>
              </a:lnSpc>
            </a:pPr>
            <a:r>
              <a:rPr lang="en-US" altLang="x-none">
                <a:latin typeface="Helvetica Neue Medium" charset="0"/>
              </a:rPr>
              <a:t>Peter said to them, “Repent, and each of you be baptized in the name of Jesus Christ for the forgiveness of your sins; and you will receive the gift of the Holy Spirit. </a:t>
            </a:r>
            <a:r>
              <a:rPr lang="en-US" altLang="x-none" u="sng">
                <a:latin typeface="Helvetica Neue Medium" charset="0"/>
              </a:rPr>
              <a:t>For the promise is for you and your children and for all who are far off</a:t>
            </a:r>
            <a:r>
              <a:rPr lang="en-US" altLang="x-none">
                <a:latin typeface="Helvetica Neue Medium" charset="0"/>
              </a:rPr>
              <a:t>, as many as the Lord our God will call to Himself.”</a:t>
            </a:r>
          </a:p>
          <a:p>
            <a:pPr lvl="1" eaLnBrk="1" hangingPunct="1">
              <a:lnSpc>
                <a:spcPct val="90000"/>
              </a:lnSpc>
            </a:pPr>
            <a:r>
              <a:rPr lang="en-US" altLang="x-none">
                <a:latin typeface="Helvetica Neue Medium" charset="0"/>
              </a:rPr>
              <a:t>Acts 2:38-39</a:t>
            </a:r>
          </a:p>
        </p:txBody>
      </p:sp>
    </p:spTree>
    <p:extLst>
      <p:ext uri="{BB962C8B-B14F-4D97-AF65-F5344CB8AC3E}">
        <p14:creationId xmlns:p14="http://schemas.microsoft.com/office/powerpoint/2010/main" val="930876079"/>
      </p:ext>
    </p:extLst>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Parenting</a:t>
            </a:r>
            <a:endParaRPr lang="en-US" dirty="0"/>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
            <a:ext cx="9144000" cy="5486400"/>
          </a:xfrm>
          <a:prstGeom prst="rect">
            <a:avLst/>
          </a:prstGeom>
        </p:spPr>
      </p:pic>
    </p:spTree>
    <p:extLst>
      <p:ext uri="{BB962C8B-B14F-4D97-AF65-F5344CB8AC3E}">
        <p14:creationId xmlns:p14="http://schemas.microsoft.com/office/powerpoint/2010/main" val="706963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x-none">
                <a:latin typeface="Helvetica Neue Medium" charset="0"/>
              </a:rPr>
              <a:t>How Many Days </a:t>
            </a:r>
            <a:br>
              <a:rPr lang="en-US" altLang="x-none">
                <a:latin typeface="Helvetica Neue Medium" charset="0"/>
              </a:rPr>
            </a:br>
            <a:r>
              <a:rPr lang="en-US" altLang="x-none">
                <a:latin typeface="Helvetica Neue Medium" charset="0"/>
              </a:rPr>
              <a:t>Do We Have Left?</a:t>
            </a:r>
          </a:p>
        </p:txBody>
      </p:sp>
      <p:sp>
        <p:nvSpPr>
          <p:cNvPr id="16387" name="Content Placeholder 2"/>
          <p:cNvSpPr>
            <a:spLocks noGrp="1"/>
          </p:cNvSpPr>
          <p:nvPr>
            <p:ph idx="1"/>
          </p:nvPr>
        </p:nvSpPr>
        <p:spPr>
          <a:xfrm>
            <a:off x="685799" y="1841500"/>
            <a:ext cx="7590295" cy="3238500"/>
          </a:xfrm>
        </p:spPr>
        <p:txBody>
          <a:bodyPr/>
          <a:lstStyle/>
          <a:p>
            <a:r>
              <a:rPr lang="en-US" altLang="x-none" sz="3200" dirty="0">
                <a:latin typeface="Helvetica Neue Medium" charset="0"/>
              </a:rPr>
              <a:t>With Our 3 </a:t>
            </a:r>
            <a:r>
              <a:rPr lang="en-US" altLang="x-none" sz="3200" dirty="0" err="1">
                <a:latin typeface="Helvetica Neue Medium" charset="0"/>
              </a:rPr>
              <a:t>Yr</a:t>
            </a:r>
            <a:r>
              <a:rPr lang="en-US" altLang="x-none" sz="3200" dirty="0">
                <a:latin typeface="Helvetica Neue Medium" charset="0"/>
              </a:rPr>
              <a:t> Olds = 5,475</a:t>
            </a:r>
          </a:p>
          <a:p>
            <a:r>
              <a:rPr lang="en-US" altLang="x-none" sz="3200" dirty="0">
                <a:latin typeface="Helvetica Neue Medium" charset="0"/>
              </a:rPr>
              <a:t>With Our 6 </a:t>
            </a:r>
            <a:r>
              <a:rPr lang="en-US" altLang="x-none" sz="3200" dirty="0" err="1">
                <a:latin typeface="Helvetica Neue Medium" charset="0"/>
              </a:rPr>
              <a:t>Yr</a:t>
            </a:r>
            <a:r>
              <a:rPr lang="en-US" altLang="x-none" sz="3200" dirty="0">
                <a:latin typeface="Helvetica Neue Medium" charset="0"/>
              </a:rPr>
              <a:t> Olds = 4,380</a:t>
            </a:r>
          </a:p>
          <a:p>
            <a:r>
              <a:rPr lang="en-US" altLang="x-none" sz="3200" dirty="0">
                <a:latin typeface="Helvetica Neue Medium" charset="0"/>
              </a:rPr>
              <a:t>With Our 10 </a:t>
            </a:r>
            <a:r>
              <a:rPr lang="en-US" altLang="x-none" sz="3200" dirty="0" err="1">
                <a:latin typeface="Helvetica Neue Medium" charset="0"/>
              </a:rPr>
              <a:t>Yr</a:t>
            </a:r>
            <a:r>
              <a:rPr lang="en-US" altLang="x-none" sz="3200" dirty="0">
                <a:latin typeface="Helvetica Neue Medium" charset="0"/>
              </a:rPr>
              <a:t> Olds = 2,920</a:t>
            </a:r>
          </a:p>
          <a:p>
            <a:r>
              <a:rPr lang="en-US" altLang="x-none" sz="3200" dirty="0">
                <a:latin typeface="Helvetica Neue Medium" charset="0"/>
              </a:rPr>
              <a:t>With Our 14 </a:t>
            </a:r>
            <a:r>
              <a:rPr lang="en-US" altLang="x-none" sz="3200" dirty="0" err="1">
                <a:latin typeface="Helvetica Neue Medium" charset="0"/>
              </a:rPr>
              <a:t>Yr</a:t>
            </a:r>
            <a:r>
              <a:rPr lang="en-US" altLang="x-none" sz="3200" dirty="0">
                <a:latin typeface="Helvetica Neue Medium" charset="0"/>
              </a:rPr>
              <a:t> Olds = 1,460</a:t>
            </a:r>
          </a:p>
          <a:p>
            <a:r>
              <a:rPr lang="en-US" altLang="x-none" sz="3200" dirty="0">
                <a:latin typeface="Helvetica Neue Medium" charset="0"/>
              </a:rPr>
              <a:t>With Our 16 </a:t>
            </a:r>
            <a:r>
              <a:rPr lang="en-US" altLang="x-none" sz="3200" dirty="0" err="1">
                <a:latin typeface="Helvetica Neue Medium" charset="0"/>
              </a:rPr>
              <a:t>Yr</a:t>
            </a:r>
            <a:r>
              <a:rPr lang="en-US" altLang="x-none" sz="3200" dirty="0">
                <a:latin typeface="Helvetica Neue Medium" charset="0"/>
              </a:rPr>
              <a:t> Olds = 730</a:t>
            </a:r>
          </a:p>
        </p:txBody>
      </p:sp>
    </p:spTree>
    <p:extLst>
      <p:ext uri="{BB962C8B-B14F-4D97-AF65-F5344CB8AC3E}">
        <p14:creationId xmlns:p14="http://schemas.microsoft.com/office/powerpoint/2010/main" val="1533352336"/>
      </p:ext>
    </p:extLst>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6518"/>
            <a:ext cx="7772400" cy="952500"/>
          </a:xfrm>
        </p:spPr>
        <p:txBody>
          <a:bodyPr/>
          <a:lstStyle/>
          <a:p>
            <a:r>
              <a:rPr lang="en-US" dirty="0" smtClean="0"/>
              <a:t>Christian Parenting</a:t>
            </a:r>
            <a:endParaRPr lang="en-US" dirty="0"/>
          </a:p>
        </p:txBody>
      </p:sp>
      <p:sp>
        <p:nvSpPr>
          <p:cNvPr id="3" name="Content Placeholder 2"/>
          <p:cNvSpPr>
            <a:spLocks noGrp="1"/>
          </p:cNvSpPr>
          <p:nvPr>
            <p:ph idx="1"/>
          </p:nvPr>
        </p:nvSpPr>
        <p:spPr>
          <a:xfrm>
            <a:off x="685800" y="1356533"/>
            <a:ext cx="7772400" cy="3429000"/>
          </a:xfrm>
        </p:spPr>
        <p:txBody>
          <a:bodyPr/>
          <a:lstStyle/>
          <a:p>
            <a:r>
              <a:rPr lang="en-US" dirty="0" smtClean="0"/>
              <a:t>“Children obey your parents in the Lord, for this is right. HONOR YOUR FATHER AND MOTHER (which is the first commandment with a promise), SO THAT IT MAY BE WELL WITH YOU, AND THAT YOU MAY LIVE LONG ON THE EARTH. Fathers, do not provoke your children to anger, but bring them up in the discipline and instruction of the Lord.”</a:t>
            </a:r>
          </a:p>
          <a:p>
            <a:pPr lvl="1"/>
            <a:r>
              <a:rPr lang="en-US" dirty="0" smtClean="0"/>
              <a:t>Ephesians 6:1-4</a:t>
            </a:r>
            <a:endParaRPr lang="en-US" dirty="0"/>
          </a:p>
        </p:txBody>
      </p:sp>
    </p:spTree>
    <p:extLst>
      <p:ext uri="{BB962C8B-B14F-4D97-AF65-F5344CB8AC3E}">
        <p14:creationId xmlns:p14="http://schemas.microsoft.com/office/powerpoint/2010/main" val="1092272266"/>
      </p:ext>
    </p:extLst>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6518"/>
            <a:ext cx="7772400" cy="952500"/>
          </a:xfrm>
        </p:spPr>
        <p:txBody>
          <a:bodyPr/>
          <a:lstStyle/>
          <a:p>
            <a:r>
              <a:rPr lang="en-US" dirty="0" smtClean="0"/>
              <a:t>Christian Parenting</a:t>
            </a:r>
            <a:endParaRPr lang="en-US" dirty="0"/>
          </a:p>
        </p:txBody>
      </p:sp>
      <p:sp>
        <p:nvSpPr>
          <p:cNvPr id="3" name="Content Placeholder 2"/>
          <p:cNvSpPr>
            <a:spLocks noGrp="1"/>
          </p:cNvSpPr>
          <p:nvPr>
            <p:ph idx="1"/>
          </p:nvPr>
        </p:nvSpPr>
        <p:spPr>
          <a:xfrm>
            <a:off x="220850" y="1124058"/>
            <a:ext cx="4878092" cy="3429000"/>
          </a:xfrm>
        </p:spPr>
        <p:txBody>
          <a:bodyPr/>
          <a:lstStyle/>
          <a:p>
            <a:r>
              <a:rPr lang="en-US" sz="2200" dirty="0" smtClean="0"/>
              <a:t>“</a:t>
            </a:r>
            <a:r>
              <a:rPr lang="en-US" sz="2200" u="sng" dirty="0" smtClean="0">
                <a:solidFill>
                  <a:srgbClr val="79DBF6"/>
                </a:solidFill>
              </a:rPr>
              <a:t>Children obey </a:t>
            </a:r>
            <a:r>
              <a:rPr lang="en-US" sz="2200" dirty="0" smtClean="0"/>
              <a:t>your parents in the</a:t>
            </a:r>
            <a:r>
              <a:rPr lang="en-US" sz="2200" dirty="0" smtClean="0">
                <a:solidFill>
                  <a:srgbClr val="A8F7C6"/>
                </a:solidFill>
              </a:rPr>
              <a:t> </a:t>
            </a:r>
            <a:r>
              <a:rPr lang="en-US" sz="2200" u="sng" dirty="0" smtClean="0">
                <a:solidFill>
                  <a:srgbClr val="79DBF6"/>
                </a:solidFill>
              </a:rPr>
              <a:t>Lord</a:t>
            </a:r>
            <a:r>
              <a:rPr lang="en-US" sz="2200" dirty="0" smtClean="0"/>
              <a:t>, for this is </a:t>
            </a:r>
            <a:r>
              <a:rPr lang="en-US" sz="2200" u="sng" dirty="0" smtClean="0">
                <a:solidFill>
                  <a:srgbClr val="79DBF6"/>
                </a:solidFill>
              </a:rPr>
              <a:t>right</a:t>
            </a:r>
            <a:r>
              <a:rPr lang="en-US" sz="2200" dirty="0" smtClean="0"/>
              <a:t>. HONOR YOUR FATHER AND MOTHER (which is the first commandment with a promise), SO THAT IT MAY BE WELL WITH YOU, AND THAT YOU MAY LIVE LONG ON THE EARTH. Fathers, do not provoke your children to anger, but bring them up in the discipline and instruction of the Lord.”</a:t>
            </a:r>
          </a:p>
          <a:p>
            <a:pPr lvl="1"/>
            <a:r>
              <a:rPr lang="en-US" sz="2200" dirty="0" smtClean="0"/>
              <a:t>Ephesians 6:1-4</a:t>
            </a:r>
            <a:endParaRPr lang="en-US" sz="2200" dirty="0"/>
          </a:p>
        </p:txBody>
      </p:sp>
      <p:sp>
        <p:nvSpPr>
          <p:cNvPr id="4" name="TextBox 3"/>
          <p:cNvSpPr txBox="1"/>
          <p:nvPr/>
        </p:nvSpPr>
        <p:spPr>
          <a:xfrm>
            <a:off x="5098942" y="1177871"/>
            <a:ext cx="4045057" cy="1446550"/>
          </a:xfrm>
          <a:prstGeom prst="rect">
            <a:avLst/>
          </a:prstGeom>
          <a:noFill/>
        </p:spPr>
        <p:txBody>
          <a:bodyPr wrap="square" rtlCol="0">
            <a:spAutoFit/>
          </a:bodyPr>
          <a:lstStyle/>
          <a:p>
            <a:r>
              <a:rPr lang="en-US" sz="2200" b="1" dirty="0" smtClean="0">
                <a:solidFill>
                  <a:srgbClr val="79DBF6"/>
                </a:solidFill>
              </a:rPr>
              <a:t>Roles &amp; Obedience</a:t>
            </a:r>
          </a:p>
          <a:p>
            <a:r>
              <a:rPr lang="en-US" sz="2200" b="1" dirty="0" smtClean="0">
                <a:solidFill>
                  <a:srgbClr val="79DBF6"/>
                </a:solidFill>
              </a:rPr>
              <a:t>Accountability to the Lord</a:t>
            </a:r>
          </a:p>
          <a:p>
            <a:r>
              <a:rPr lang="en-US" sz="2200" b="1" dirty="0" smtClean="0">
                <a:solidFill>
                  <a:srgbClr val="79DBF6"/>
                </a:solidFill>
              </a:rPr>
              <a:t>Standard of Right &amp; Wrong</a:t>
            </a:r>
          </a:p>
          <a:p>
            <a:endParaRPr lang="en-US" sz="2200" b="1" dirty="0">
              <a:solidFill>
                <a:srgbClr val="002060"/>
              </a:solidFill>
            </a:endParaRPr>
          </a:p>
        </p:txBody>
      </p:sp>
    </p:spTree>
    <p:extLst>
      <p:ext uri="{BB962C8B-B14F-4D97-AF65-F5344CB8AC3E}">
        <p14:creationId xmlns:p14="http://schemas.microsoft.com/office/powerpoint/2010/main" val="1379841965"/>
      </p:ext>
    </p:extLst>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6518"/>
            <a:ext cx="7772400" cy="952500"/>
          </a:xfrm>
        </p:spPr>
        <p:txBody>
          <a:bodyPr/>
          <a:lstStyle/>
          <a:p>
            <a:r>
              <a:rPr lang="en-US" dirty="0" smtClean="0"/>
              <a:t>Christian Parenting</a:t>
            </a:r>
            <a:endParaRPr lang="en-US" dirty="0"/>
          </a:p>
        </p:txBody>
      </p:sp>
      <p:sp>
        <p:nvSpPr>
          <p:cNvPr id="3" name="Content Placeholder 2"/>
          <p:cNvSpPr>
            <a:spLocks noGrp="1"/>
          </p:cNvSpPr>
          <p:nvPr>
            <p:ph idx="1"/>
          </p:nvPr>
        </p:nvSpPr>
        <p:spPr>
          <a:xfrm>
            <a:off x="220850" y="1124058"/>
            <a:ext cx="4878092" cy="3429000"/>
          </a:xfrm>
        </p:spPr>
        <p:txBody>
          <a:bodyPr/>
          <a:lstStyle/>
          <a:p>
            <a:r>
              <a:rPr lang="en-US" sz="2200" dirty="0" smtClean="0"/>
              <a:t>“</a:t>
            </a:r>
            <a:r>
              <a:rPr lang="en-US" sz="2200" u="sng" dirty="0" smtClean="0">
                <a:solidFill>
                  <a:schemeClr val="bg1">
                    <a:lumMod val="85000"/>
                  </a:schemeClr>
                </a:solidFill>
              </a:rPr>
              <a:t>Children obey </a:t>
            </a:r>
            <a:r>
              <a:rPr lang="en-US" sz="2200" dirty="0" smtClean="0"/>
              <a:t>your parents in the</a:t>
            </a:r>
            <a:r>
              <a:rPr lang="en-US" sz="2200" dirty="0" smtClean="0">
                <a:solidFill>
                  <a:srgbClr val="A8F7C6"/>
                </a:solidFill>
              </a:rPr>
              <a:t> </a:t>
            </a:r>
            <a:r>
              <a:rPr lang="en-US" sz="2200" u="sng" dirty="0" smtClean="0">
                <a:solidFill>
                  <a:schemeClr val="bg1">
                    <a:lumMod val="85000"/>
                  </a:schemeClr>
                </a:solidFill>
              </a:rPr>
              <a:t>Lord</a:t>
            </a:r>
            <a:r>
              <a:rPr lang="en-US" sz="2200" dirty="0" smtClean="0"/>
              <a:t>, for this is </a:t>
            </a:r>
            <a:r>
              <a:rPr lang="en-US" sz="2200" u="sng" dirty="0" smtClean="0">
                <a:solidFill>
                  <a:schemeClr val="bg1">
                    <a:lumMod val="85000"/>
                  </a:schemeClr>
                </a:solidFill>
              </a:rPr>
              <a:t>right</a:t>
            </a:r>
            <a:r>
              <a:rPr lang="en-US" sz="2200" dirty="0" smtClean="0"/>
              <a:t>. </a:t>
            </a:r>
            <a:r>
              <a:rPr lang="en-US" sz="2200" u="sng" dirty="0" smtClean="0">
                <a:solidFill>
                  <a:srgbClr val="79DBF6"/>
                </a:solidFill>
              </a:rPr>
              <a:t>HONOR</a:t>
            </a:r>
            <a:r>
              <a:rPr lang="en-US" sz="2200" dirty="0" smtClean="0"/>
              <a:t> YOUR FATHER AND MOTHER (which is the first </a:t>
            </a:r>
            <a:r>
              <a:rPr lang="en-US" sz="2200" u="sng" dirty="0" smtClean="0">
                <a:solidFill>
                  <a:srgbClr val="79DBF6"/>
                </a:solidFill>
              </a:rPr>
              <a:t>commandment with a promise</a:t>
            </a:r>
            <a:r>
              <a:rPr lang="en-US" sz="2200" dirty="0" smtClean="0"/>
              <a:t>), SO THAT IT MAY BE WELL WITH YOU, AND </a:t>
            </a:r>
            <a:r>
              <a:rPr lang="en-US" sz="2200" u="sng" dirty="0" smtClean="0">
                <a:solidFill>
                  <a:srgbClr val="79DBF6"/>
                </a:solidFill>
              </a:rPr>
              <a:t>THAT YOU MAY LIVE LONG</a:t>
            </a:r>
            <a:r>
              <a:rPr lang="en-US" sz="2200" dirty="0" smtClean="0">
                <a:solidFill>
                  <a:srgbClr val="79DBF6"/>
                </a:solidFill>
              </a:rPr>
              <a:t> </a:t>
            </a:r>
            <a:r>
              <a:rPr lang="en-US" sz="2200" dirty="0" smtClean="0"/>
              <a:t>ON THE EARTH. Fathers, do not provoke your children to anger, but bring them up in the discipline and instruction of the Lord.”</a:t>
            </a:r>
          </a:p>
          <a:p>
            <a:pPr lvl="1"/>
            <a:r>
              <a:rPr lang="en-US" sz="2200" dirty="0" smtClean="0"/>
              <a:t>Ephesians 6:1-4</a:t>
            </a:r>
            <a:endParaRPr lang="en-US" sz="2200" dirty="0"/>
          </a:p>
        </p:txBody>
      </p:sp>
      <p:sp>
        <p:nvSpPr>
          <p:cNvPr id="4" name="TextBox 3"/>
          <p:cNvSpPr txBox="1"/>
          <p:nvPr/>
        </p:nvSpPr>
        <p:spPr>
          <a:xfrm>
            <a:off x="5098942" y="1177871"/>
            <a:ext cx="4045057" cy="2800767"/>
          </a:xfrm>
          <a:prstGeom prst="rect">
            <a:avLst/>
          </a:prstGeom>
          <a:noFill/>
        </p:spPr>
        <p:txBody>
          <a:bodyPr wrap="square" rtlCol="0">
            <a:spAutoFit/>
          </a:bodyPr>
          <a:lstStyle/>
          <a:p>
            <a:r>
              <a:rPr lang="en-US" sz="2200" b="1" dirty="0" smtClean="0">
                <a:solidFill>
                  <a:schemeClr val="bg1">
                    <a:lumMod val="85000"/>
                  </a:schemeClr>
                </a:solidFill>
              </a:rPr>
              <a:t>Obedience &amp; Roles</a:t>
            </a:r>
          </a:p>
          <a:p>
            <a:r>
              <a:rPr lang="en-US" sz="2200" b="1" dirty="0" smtClean="0">
                <a:solidFill>
                  <a:schemeClr val="bg1">
                    <a:lumMod val="85000"/>
                  </a:schemeClr>
                </a:solidFill>
              </a:rPr>
              <a:t>Accountability to the Lord</a:t>
            </a:r>
          </a:p>
          <a:p>
            <a:r>
              <a:rPr lang="en-US" sz="2200" b="1" dirty="0" smtClean="0">
                <a:solidFill>
                  <a:schemeClr val="bg1">
                    <a:lumMod val="85000"/>
                  </a:schemeClr>
                </a:solidFill>
              </a:rPr>
              <a:t>Standard of Right &amp; Wrong</a:t>
            </a:r>
          </a:p>
          <a:p>
            <a:r>
              <a:rPr lang="en-US" sz="2200" b="1" dirty="0" smtClean="0">
                <a:solidFill>
                  <a:srgbClr val="79DBF6"/>
                </a:solidFill>
              </a:rPr>
              <a:t>Know &amp; Practice Honor</a:t>
            </a:r>
          </a:p>
          <a:p>
            <a:r>
              <a:rPr lang="en-US" sz="2200" b="1" dirty="0" smtClean="0">
                <a:solidFill>
                  <a:srgbClr val="79DBF6"/>
                </a:solidFill>
              </a:rPr>
              <a:t>God’s Commands</a:t>
            </a:r>
          </a:p>
          <a:p>
            <a:r>
              <a:rPr lang="en-US" sz="2200" b="1" dirty="0" smtClean="0">
                <a:solidFill>
                  <a:srgbClr val="79DBF6"/>
                </a:solidFill>
              </a:rPr>
              <a:t>God’s Faithful Promises</a:t>
            </a:r>
          </a:p>
          <a:p>
            <a:r>
              <a:rPr lang="en-US" sz="2200" b="1" dirty="0" smtClean="0">
                <a:solidFill>
                  <a:srgbClr val="79DBF6"/>
                </a:solidFill>
              </a:rPr>
              <a:t>God’s Faithful Blessings</a:t>
            </a:r>
          </a:p>
          <a:p>
            <a:endParaRPr lang="en-US" sz="2200" b="1" dirty="0">
              <a:solidFill>
                <a:srgbClr val="79DBF6"/>
              </a:solidFill>
            </a:endParaRPr>
          </a:p>
        </p:txBody>
      </p:sp>
    </p:spTree>
    <p:extLst>
      <p:ext uri="{BB962C8B-B14F-4D97-AF65-F5344CB8AC3E}">
        <p14:creationId xmlns:p14="http://schemas.microsoft.com/office/powerpoint/2010/main" val="1141962769"/>
      </p:ext>
    </p:extLst>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6518"/>
            <a:ext cx="7772400" cy="952500"/>
          </a:xfrm>
        </p:spPr>
        <p:txBody>
          <a:bodyPr/>
          <a:lstStyle/>
          <a:p>
            <a:r>
              <a:rPr lang="en-US" dirty="0" smtClean="0"/>
              <a:t>Christian Parenting</a:t>
            </a:r>
            <a:endParaRPr lang="en-US" dirty="0"/>
          </a:p>
        </p:txBody>
      </p:sp>
      <p:sp>
        <p:nvSpPr>
          <p:cNvPr id="3" name="Content Placeholder 2"/>
          <p:cNvSpPr>
            <a:spLocks noGrp="1"/>
          </p:cNvSpPr>
          <p:nvPr>
            <p:ph idx="1"/>
          </p:nvPr>
        </p:nvSpPr>
        <p:spPr>
          <a:xfrm>
            <a:off x="220850" y="1124058"/>
            <a:ext cx="4878092" cy="3429000"/>
          </a:xfrm>
        </p:spPr>
        <p:txBody>
          <a:bodyPr/>
          <a:lstStyle/>
          <a:p>
            <a:r>
              <a:rPr lang="en-US" sz="2200" dirty="0" smtClean="0"/>
              <a:t>“</a:t>
            </a:r>
            <a:r>
              <a:rPr lang="en-US" sz="2200" u="sng" dirty="0" smtClean="0">
                <a:solidFill>
                  <a:schemeClr val="bg1">
                    <a:lumMod val="85000"/>
                  </a:schemeClr>
                </a:solidFill>
              </a:rPr>
              <a:t>Children obey </a:t>
            </a:r>
            <a:r>
              <a:rPr lang="en-US" sz="2200" dirty="0" smtClean="0"/>
              <a:t>your parents in the</a:t>
            </a:r>
            <a:r>
              <a:rPr lang="en-US" sz="2200" dirty="0" smtClean="0">
                <a:solidFill>
                  <a:srgbClr val="A8F7C6"/>
                </a:solidFill>
              </a:rPr>
              <a:t> </a:t>
            </a:r>
            <a:r>
              <a:rPr lang="en-US" sz="2200" u="sng" dirty="0" smtClean="0">
                <a:solidFill>
                  <a:schemeClr val="bg1">
                    <a:lumMod val="85000"/>
                  </a:schemeClr>
                </a:solidFill>
              </a:rPr>
              <a:t>Lord</a:t>
            </a:r>
            <a:r>
              <a:rPr lang="en-US" sz="2200" dirty="0" smtClean="0"/>
              <a:t>, for this is </a:t>
            </a:r>
            <a:r>
              <a:rPr lang="en-US" sz="2200" u="sng" dirty="0" smtClean="0">
                <a:solidFill>
                  <a:schemeClr val="bg1">
                    <a:lumMod val="85000"/>
                  </a:schemeClr>
                </a:solidFill>
              </a:rPr>
              <a:t>right</a:t>
            </a:r>
            <a:r>
              <a:rPr lang="en-US" sz="2200" dirty="0" smtClean="0"/>
              <a:t>. </a:t>
            </a:r>
            <a:r>
              <a:rPr lang="en-US" sz="2200" u="sng" dirty="0" smtClean="0">
                <a:solidFill>
                  <a:schemeClr val="bg1">
                    <a:lumMod val="85000"/>
                  </a:schemeClr>
                </a:solidFill>
              </a:rPr>
              <a:t>HONOR</a:t>
            </a:r>
            <a:r>
              <a:rPr lang="en-US" sz="2200" dirty="0" smtClean="0"/>
              <a:t> YOUR FATHER AND MOTHER (which is the first </a:t>
            </a:r>
            <a:r>
              <a:rPr lang="en-US" sz="2200" u="sng" dirty="0" smtClean="0">
                <a:solidFill>
                  <a:schemeClr val="bg1">
                    <a:lumMod val="85000"/>
                  </a:schemeClr>
                </a:solidFill>
              </a:rPr>
              <a:t>commandment with a promise</a:t>
            </a:r>
            <a:r>
              <a:rPr lang="en-US" sz="2200" dirty="0" smtClean="0"/>
              <a:t>), SO THAT IT MAY BE WELL WITH YOU, AND </a:t>
            </a:r>
            <a:r>
              <a:rPr lang="en-US" sz="2200" u="sng" dirty="0" smtClean="0">
                <a:solidFill>
                  <a:schemeClr val="bg1">
                    <a:lumMod val="85000"/>
                  </a:schemeClr>
                </a:solidFill>
              </a:rPr>
              <a:t>THAT YOU MAY LIVE LONG</a:t>
            </a:r>
            <a:r>
              <a:rPr lang="en-US" sz="2200" dirty="0" smtClean="0">
                <a:solidFill>
                  <a:schemeClr val="bg1">
                    <a:lumMod val="85000"/>
                  </a:schemeClr>
                </a:solidFill>
              </a:rPr>
              <a:t> </a:t>
            </a:r>
            <a:r>
              <a:rPr lang="en-US" sz="2200" dirty="0" smtClean="0"/>
              <a:t>ON THE EARTH. </a:t>
            </a:r>
            <a:r>
              <a:rPr lang="en-US" sz="2200" u="sng" dirty="0" smtClean="0">
                <a:solidFill>
                  <a:srgbClr val="79DBF6"/>
                </a:solidFill>
              </a:rPr>
              <a:t>Fathers</a:t>
            </a:r>
            <a:r>
              <a:rPr lang="en-US" sz="2200" dirty="0" smtClean="0"/>
              <a:t>, </a:t>
            </a:r>
            <a:r>
              <a:rPr lang="en-US" sz="2200" u="sng" dirty="0" smtClean="0">
                <a:solidFill>
                  <a:srgbClr val="79DBF6"/>
                </a:solidFill>
              </a:rPr>
              <a:t>do not provoke </a:t>
            </a:r>
            <a:r>
              <a:rPr lang="en-US" sz="2200" dirty="0" smtClean="0"/>
              <a:t>your children to anger, but </a:t>
            </a:r>
            <a:r>
              <a:rPr lang="en-US" sz="2200" u="sng" dirty="0" smtClean="0">
                <a:solidFill>
                  <a:srgbClr val="79DBF6"/>
                </a:solidFill>
              </a:rPr>
              <a:t>bring them up</a:t>
            </a:r>
            <a:r>
              <a:rPr lang="en-US" sz="2200" dirty="0" smtClean="0"/>
              <a:t> in the </a:t>
            </a:r>
            <a:r>
              <a:rPr lang="en-US" sz="2200" u="sng" dirty="0" smtClean="0">
                <a:solidFill>
                  <a:srgbClr val="79DBF6"/>
                </a:solidFill>
              </a:rPr>
              <a:t>discipline</a:t>
            </a:r>
            <a:r>
              <a:rPr lang="en-US" sz="2200" dirty="0" smtClean="0"/>
              <a:t> and </a:t>
            </a:r>
            <a:r>
              <a:rPr lang="en-US" sz="2200" u="sng" dirty="0" smtClean="0">
                <a:solidFill>
                  <a:srgbClr val="A8F7C6"/>
                </a:solidFill>
              </a:rPr>
              <a:t>i</a:t>
            </a:r>
            <a:r>
              <a:rPr lang="en-US" sz="2200" u="sng" dirty="0" smtClean="0">
                <a:solidFill>
                  <a:srgbClr val="79DBF6"/>
                </a:solidFill>
              </a:rPr>
              <a:t>nstruction</a:t>
            </a:r>
            <a:r>
              <a:rPr lang="en-US" sz="2200" dirty="0" smtClean="0"/>
              <a:t> of the Lord.”</a:t>
            </a:r>
          </a:p>
          <a:p>
            <a:pPr lvl="1"/>
            <a:r>
              <a:rPr lang="en-US" sz="2200" dirty="0" smtClean="0"/>
              <a:t>Ephesians 6:1-4</a:t>
            </a:r>
            <a:endParaRPr lang="en-US" sz="2200" dirty="0"/>
          </a:p>
        </p:txBody>
      </p:sp>
      <p:sp>
        <p:nvSpPr>
          <p:cNvPr id="4" name="TextBox 3"/>
          <p:cNvSpPr txBox="1"/>
          <p:nvPr/>
        </p:nvSpPr>
        <p:spPr>
          <a:xfrm>
            <a:off x="5098942" y="1177871"/>
            <a:ext cx="4045057" cy="4493538"/>
          </a:xfrm>
          <a:prstGeom prst="rect">
            <a:avLst/>
          </a:prstGeom>
          <a:noFill/>
        </p:spPr>
        <p:txBody>
          <a:bodyPr wrap="square" rtlCol="0">
            <a:spAutoFit/>
          </a:bodyPr>
          <a:lstStyle/>
          <a:p>
            <a:r>
              <a:rPr lang="en-US" sz="2200" b="1" dirty="0" smtClean="0">
                <a:solidFill>
                  <a:schemeClr val="bg1">
                    <a:lumMod val="85000"/>
                  </a:schemeClr>
                </a:solidFill>
              </a:rPr>
              <a:t>Obedience &amp; Roles</a:t>
            </a:r>
          </a:p>
          <a:p>
            <a:r>
              <a:rPr lang="en-US" sz="2200" b="1" dirty="0" smtClean="0">
                <a:solidFill>
                  <a:schemeClr val="bg1">
                    <a:lumMod val="85000"/>
                  </a:schemeClr>
                </a:solidFill>
              </a:rPr>
              <a:t>Accountability to the Lord</a:t>
            </a:r>
          </a:p>
          <a:p>
            <a:r>
              <a:rPr lang="en-US" sz="2200" b="1" dirty="0" smtClean="0">
                <a:solidFill>
                  <a:schemeClr val="bg1">
                    <a:lumMod val="85000"/>
                  </a:schemeClr>
                </a:solidFill>
              </a:rPr>
              <a:t>Standard of Right &amp; Wrong</a:t>
            </a:r>
          </a:p>
          <a:p>
            <a:r>
              <a:rPr lang="en-US" sz="2200" b="1" dirty="0" smtClean="0">
                <a:solidFill>
                  <a:schemeClr val="bg1">
                    <a:lumMod val="85000"/>
                  </a:schemeClr>
                </a:solidFill>
              </a:rPr>
              <a:t>Know &amp; Practice Honor</a:t>
            </a:r>
          </a:p>
          <a:p>
            <a:r>
              <a:rPr lang="en-US" sz="2200" b="1" dirty="0" smtClean="0">
                <a:solidFill>
                  <a:schemeClr val="bg1">
                    <a:lumMod val="85000"/>
                  </a:schemeClr>
                </a:solidFill>
              </a:rPr>
              <a:t>God’s Commands</a:t>
            </a:r>
          </a:p>
          <a:p>
            <a:r>
              <a:rPr lang="en-US" sz="2200" b="1" dirty="0" smtClean="0">
                <a:solidFill>
                  <a:schemeClr val="bg1">
                    <a:lumMod val="85000"/>
                  </a:schemeClr>
                </a:solidFill>
              </a:rPr>
              <a:t>God’s Faithful Promises</a:t>
            </a:r>
          </a:p>
          <a:p>
            <a:r>
              <a:rPr lang="en-US" sz="2200" b="1" dirty="0" smtClean="0">
                <a:solidFill>
                  <a:schemeClr val="bg1">
                    <a:lumMod val="85000"/>
                  </a:schemeClr>
                </a:solidFill>
              </a:rPr>
              <a:t>God’s Faithful Blessings</a:t>
            </a:r>
          </a:p>
          <a:p>
            <a:r>
              <a:rPr lang="en-US" sz="2200" b="1" dirty="0" smtClean="0">
                <a:solidFill>
                  <a:srgbClr val="79DBF6"/>
                </a:solidFill>
              </a:rPr>
              <a:t>Father’s Involvement</a:t>
            </a:r>
          </a:p>
          <a:p>
            <a:r>
              <a:rPr lang="en-US" sz="2200" b="1" dirty="0" smtClean="0">
                <a:solidFill>
                  <a:srgbClr val="79DBF6"/>
                </a:solidFill>
              </a:rPr>
              <a:t>Love, Avoiding Hypocrisy</a:t>
            </a:r>
          </a:p>
          <a:p>
            <a:r>
              <a:rPr lang="en-US" sz="2200" b="1" dirty="0" smtClean="0">
                <a:solidFill>
                  <a:srgbClr val="79DBF6"/>
                </a:solidFill>
              </a:rPr>
              <a:t>Over Time, Day by Day</a:t>
            </a:r>
          </a:p>
          <a:p>
            <a:r>
              <a:rPr lang="en-US" sz="2200" b="1" dirty="0" smtClean="0">
                <a:solidFill>
                  <a:srgbClr val="79DBF6"/>
                </a:solidFill>
              </a:rPr>
              <a:t>Correction &amp; Self-Discipline</a:t>
            </a:r>
          </a:p>
          <a:p>
            <a:r>
              <a:rPr lang="en-US" sz="2200" b="1" dirty="0" smtClean="0">
                <a:solidFill>
                  <a:srgbClr val="79DBF6"/>
                </a:solidFill>
              </a:rPr>
              <a:t>Knowledge &amp; Application</a:t>
            </a:r>
          </a:p>
          <a:p>
            <a:endParaRPr lang="en-US" sz="2200" b="1" dirty="0">
              <a:solidFill>
                <a:srgbClr val="002060"/>
              </a:solidFill>
            </a:endParaRPr>
          </a:p>
        </p:txBody>
      </p:sp>
    </p:spTree>
    <p:extLst>
      <p:ext uri="{BB962C8B-B14F-4D97-AF65-F5344CB8AC3E}">
        <p14:creationId xmlns:p14="http://schemas.microsoft.com/office/powerpoint/2010/main" val="752480323"/>
      </p:ext>
    </p:extLst>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16000" y="571500"/>
            <a:ext cx="7175500" cy="952500"/>
          </a:xfrm>
        </p:spPr>
        <p:txBody>
          <a:bodyPr/>
          <a:lstStyle/>
          <a:p>
            <a:r>
              <a:rPr lang="en-US" altLang="x-none">
                <a:latin typeface="Helvetica Neue Medium" charset="0"/>
              </a:rPr>
              <a:t>6570 Days for Training Them Up</a:t>
            </a:r>
          </a:p>
        </p:txBody>
      </p:sp>
      <p:sp>
        <p:nvSpPr>
          <p:cNvPr id="18435" name="Content Placeholder 2"/>
          <p:cNvSpPr>
            <a:spLocks noGrp="1"/>
          </p:cNvSpPr>
          <p:nvPr>
            <p:ph idx="1"/>
          </p:nvPr>
        </p:nvSpPr>
        <p:spPr/>
        <p:txBody>
          <a:bodyPr/>
          <a:lstStyle/>
          <a:p>
            <a:pPr>
              <a:buFontTx/>
              <a:buNone/>
            </a:pPr>
            <a:r>
              <a:rPr lang="en-US" altLang="x-none">
                <a:latin typeface="Helvetica Neue Medium" charset="0"/>
              </a:rPr>
              <a:t>1. We Love You &amp; Will Go Out of Our Way To Help You Succeed.</a:t>
            </a:r>
          </a:p>
          <a:p>
            <a:pPr lvl="1"/>
            <a:r>
              <a:rPr lang="en-US" altLang="x-none">
                <a:latin typeface="Helvetica Neue Medium" charset="0"/>
              </a:rPr>
              <a:t>1 Thessalonians 2:7-12</a:t>
            </a:r>
          </a:p>
          <a:p>
            <a:pPr lvl="1"/>
            <a:r>
              <a:rPr lang="en-US" altLang="x-none">
                <a:latin typeface="Helvetica Neue Medium" charset="0"/>
              </a:rPr>
              <a:t>2 Corinthians 12:14</a:t>
            </a:r>
          </a:p>
          <a:p>
            <a:pPr>
              <a:buFontTx/>
              <a:buNone/>
            </a:pPr>
            <a:r>
              <a:rPr lang="en-US" altLang="x-none">
                <a:latin typeface="Helvetica Neue Medium" charset="0"/>
              </a:rPr>
              <a:t>2. God Is Real &amp; He Is Really Watching.</a:t>
            </a:r>
          </a:p>
          <a:p>
            <a:pPr lvl="1"/>
            <a:r>
              <a:rPr lang="en-US" altLang="x-none">
                <a:latin typeface="Helvetica Neue Medium" charset="0"/>
              </a:rPr>
              <a:t>Psalm 139, Matthew 10:26-33</a:t>
            </a:r>
          </a:p>
          <a:p>
            <a:pPr lvl="1"/>
            <a:r>
              <a:rPr lang="en-US" altLang="x-none">
                <a:latin typeface="Helvetica Neue Medium" charset="0"/>
              </a:rPr>
              <a:t>Ecclesiastes 12:13-14</a:t>
            </a:r>
          </a:p>
        </p:txBody>
      </p:sp>
    </p:spTree>
    <p:extLst>
      <p:ext uri="{BB962C8B-B14F-4D97-AF65-F5344CB8AC3E}">
        <p14:creationId xmlns:p14="http://schemas.microsoft.com/office/powerpoint/2010/main" val="1549617886"/>
      </p:ext>
    </p:extLst>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16000" y="571500"/>
            <a:ext cx="7175500" cy="952500"/>
          </a:xfrm>
        </p:spPr>
        <p:txBody>
          <a:bodyPr/>
          <a:lstStyle/>
          <a:p>
            <a:r>
              <a:rPr lang="en-US" altLang="x-none">
                <a:latin typeface="Helvetica Neue Medium" charset="0"/>
              </a:rPr>
              <a:t>6570 Days for Training Them Up</a:t>
            </a:r>
          </a:p>
        </p:txBody>
      </p:sp>
      <p:sp>
        <p:nvSpPr>
          <p:cNvPr id="20483" name="Content Placeholder 2"/>
          <p:cNvSpPr>
            <a:spLocks noGrp="1"/>
          </p:cNvSpPr>
          <p:nvPr>
            <p:ph idx="1"/>
          </p:nvPr>
        </p:nvSpPr>
        <p:spPr/>
        <p:txBody>
          <a:bodyPr/>
          <a:lstStyle/>
          <a:p>
            <a:pPr>
              <a:buFontTx/>
              <a:buNone/>
            </a:pPr>
            <a:r>
              <a:rPr lang="en-US" altLang="x-none" dirty="0">
                <a:latin typeface="Helvetica Neue Medium" charset="0"/>
              </a:rPr>
              <a:t>3</a:t>
            </a:r>
            <a:r>
              <a:rPr lang="en-US" altLang="x-none" dirty="0" smtClean="0">
                <a:latin typeface="Helvetica Neue Medium" charset="0"/>
              </a:rPr>
              <a:t>. All of Life Revolves Around Our Relationship With God.</a:t>
            </a:r>
          </a:p>
          <a:p>
            <a:pPr lvl="1"/>
            <a:r>
              <a:rPr lang="en-US" altLang="x-none" dirty="0" smtClean="0">
                <a:latin typeface="Helvetica Neue Medium" charset="0"/>
              </a:rPr>
              <a:t>Matthew 6:24</a:t>
            </a:r>
          </a:p>
          <a:p>
            <a:pPr lvl="1"/>
            <a:r>
              <a:rPr lang="en-US" altLang="x-none" dirty="0" smtClean="0">
                <a:latin typeface="Helvetica Neue Medium" charset="0"/>
              </a:rPr>
              <a:t>Matthew 6:33</a:t>
            </a:r>
          </a:p>
          <a:p>
            <a:pPr>
              <a:buFontTx/>
              <a:buNone/>
            </a:pPr>
            <a:r>
              <a:rPr lang="en-US" altLang="x-none" dirty="0">
                <a:latin typeface="Helvetica Neue Medium" charset="0"/>
              </a:rPr>
              <a:t>4</a:t>
            </a:r>
            <a:r>
              <a:rPr lang="en-US" altLang="x-none" dirty="0" smtClean="0">
                <a:latin typeface="Helvetica Neue Medium" charset="0"/>
              </a:rPr>
              <a:t>. </a:t>
            </a:r>
            <a:r>
              <a:rPr lang="en-US" altLang="x-none" dirty="0">
                <a:latin typeface="Helvetica Neue Medium" charset="0"/>
              </a:rPr>
              <a:t>Our Family Makes Godly Choices.</a:t>
            </a:r>
          </a:p>
          <a:p>
            <a:pPr lvl="1"/>
            <a:r>
              <a:rPr lang="en-US" altLang="x-none" dirty="0">
                <a:latin typeface="Helvetica Neue Medium" charset="0"/>
              </a:rPr>
              <a:t>Joshua 24:15</a:t>
            </a:r>
          </a:p>
          <a:p>
            <a:pPr lvl="1"/>
            <a:r>
              <a:rPr lang="en-US" altLang="x-none" dirty="0">
                <a:latin typeface="Helvetica Neue Medium" charset="0"/>
              </a:rPr>
              <a:t>1 Corinthians </a:t>
            </a:r>
            <a:r>
              <a:rPr lang="en-US" altLang="x-none" dirty="0" smtClean="0">
                <a:latin typeface="Helvetica Neue Medium" charset="0"/>
              </a:rPr>
              <a:t>10:13</a:t>
            </a:r>
            <a:endParaRPr lang="en-US" altLang="x-none" dirty="0">
              <a:latin typeface="Helvetica Neue Medium" charset="0"/>
            </a:endParaRPr>
          </a:p>
        </p:txBody>
      </p:sp>
    </p:spTree>
    <p:extLst>
      <p:ext uri="{BB962C8B-B14F-4D97-AF65-F5344CB8AC3E}">
        <p14:creationId xmlns:p14="http://schemas.microsoft.com/office/powerpoint/2010/main" val="411305691"/>
      </p:ext>
    </p:extLst>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016000" y="571500"/>
            <a:ext cx="7175500" cy="952500"/>
          </a:xfrm>
        </p:spPr>
        <p:txBody>
          <a:bodyPr/>
          <a:lstStyle/>
          <a:p>
            <a:r>
              <a:rPr lang="en-US" altLang="x-none">
                <a:latin typeface="Helvetica Neue Medium" charset="0"/>
              </a:rPr>
              <a:t>6570 Days for Training Them Up</a:t>
            </a:r>
          </a:p>
        </p:txBody>
      </p:sp>
      <p:sp>
        <p:nvSpPr>
          <p:cNvPr id="22531" name="Content Placeholder 2"/>
          <p:cNvSpPr>
            <a:spLocks noGrp="1"/>
          </p:cNvSpPr>
          <p:nvPr>
            <p:ph idx="1"/>
          </p:nvPr>
        </p:nvSpPr>
        <p:spPr/>
        <p:txBody>
          <a:bodyPr/>
          <a:lstStyle/>
          <a:p>
            <a:pPr>
              <a:buFontTx/>
              <a:buNone/>
            </a:pPr>
            <a:r>
              <a:rPr lang="en-US" altLang="x-none" dirty="0">
                <a:latin typeface="Helvetica Neue Medium" charset="0"/>
              </a:rPr>
              <a:t>5. We Must Search The Scriptures for Truth &amp; Follow Our Savior for Life.</a:t>
            </a:r>
          </a:p>
          <a:p>
            <a:pPr lvl="1"/>
            <a:r>
              <a:rPr lang="en-US" altLang="x-none" dirty="0">
                <a:latin typeface="Helvetica Neue Medium" charset="0"/>
              </a:rPr>
              <a:t>John 17:17, 2 Timothy 3:16-17</a:t>
            </a:r>
          </a:p>
          <a:p>
            <a:pPr lvl="1"/>
            <a:r>
              <a:rPr lang="en-US" altLang="x-none" dirty="0">
                <a:latin typeface="Helvetica Neue Medium" charset="0"/>
              </a:rPr>
              <a:t>John 5:39-40, Luke </a:t>
            </a:r>
            <a:r>
              <a:rPr lang="en-US" altLang="x-none" dirty="0" smtClean="0">
                <a:latin typeface="Helvetica Neue Medium" charset="0"/>
              </a:rPr>
              <a:t>9:23-256</a:t>
            </a:r>
          </a:p>
          <a:p>
            <a:pPr marL="0" indent="0">
              <a:buNone/>
            </a:pPr>
            <a:r>
              <a:rPr lang="en-US" altLang="x-none" dirty="0" smtClean="0">
                <a:latin typeface="Helvetica Neue Medium" charset="0"/>
              </a:rPr>
              <a:t>6. Loving Discipline Is For Your Improvement.</a:t>
            </a:r>
          </a:p>
          <a:p>
            <a:pPr lvl="1"/>
            <a:r>
              <a:rPr lang="en-US" altLang="x-none" dirty="0" smtClean="0">
                <a:latin typeface="Helvetica Neue Medium" charset="0"/>
              </a:rPr>
              <a:t>Hebrews 12:9-10</a:t>
            </a:r>
          </a:p>
          <a:p>
            <a:pPr lvl="1"/>
            <a:r>
              <a:rPr lang="en-US" altLang="x-none" dirty="0" smtClean="0">
                <a:latin typeface="Helvetica Neue Medium" charset="0"/>
              </a:rPr>
              <a:t>Proverbs 13:24, 29:15,17</a:t>
            </a:r>
          </a:p>
        </p:txBody>
      </p:sp>
    </p:spTree>
    <p:extLst>
      <p:ext uri="{BB962C8B-B14F-4D97-AF65-F5344CB8AC3E}">
        <p14:creationId xmlns:p14="http://schemas.microsoft.com/office/powerpoint/2010/main" val="1814272779"/>
      </p:ext>
    </p:extLst>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1610</TotalTime>
  <Words>1646</Words>
  <Application>Microsoft Macintosh PowerPoint</Application>
  <PresentationFormat>On-screen Show (16:10)</PresentationFormat>
  <Paragraphs>152</Paragraphs>
  <Slides>12</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Calibri</vt:lpstr>
      <vt:lpstr>Calibri Light</vt:lpstr>
      <vt:lpstr>Mangal</vt:lpstr>
      <vt:lpstr>ＭＳ Ｐゴシック</vt:lpstr>
      <vt:lpstr>Arial</vt:lpstr>
      <vt:lpstr>Helvetica Neue Medium</vt:lpstr>
      <vt:lpstr>Office Theme</vt:lpstr>
      <vt:lpstr>Blank Presentation</vt:lpstr>
      <vt:lpstr>Parenting</vt:lpstr>
      <vt:lpstr>How Many Days  Do We Have Left?</vt:lpstr>
      <vt:lpstr>Christian Parenting</vt:lpstr>
      <vt:lpstr>Christian Parenting</vt:lpstr>
      <vt:lpstr>Christian Parenting</vt:lpstr>
      <vt:lpstr>Christian Parenting</vt:lpstr>
      <vt:lpstr>6570 Days for Training Them Up</vt:lpstr>
      <vt:lpstr>6570 Days for Training Them Up</vt:lpstr>
      <vt:lpstr>6570 Days for Training Them Up</vt:lpstr>
      <vt:lpstr>6570 Days for Training Them Up</vt:lpstr>
      <vt:lpstr>Taking The First Step</vt:lpstr>
      <vt:lpstr>Parenting</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Shumake</dc:creator>
  <cp:lastModifiedBy>Phillip Shumake</cp:lastModifiedBy>
  <cp:revision>17</cp:revision>
  <dcterms:created xsi:type="dcterms:W3CDTF">2017-11-03T14:45:03Z</dcterms:created>
  <dcterms:modified xsi:type="dcterms:W3CDTF">2017-11-04T17:37:31Z</dcterms:modified>
</cp:coreProperties>
</file>