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1"/>
  </p:notesMasterIdLst>
  <p:sldIdLst>
    <p:sldId id="256" r:id="rId3"/>
    <p:sldId id="267" r:id="rId4"/>
    <p:sldId id="268" r:id="rId5"/>
    <p:sldId id="260" r:id="rId6"/>
    <p:sldId id="261" r:id="rId7"/>
    <p:sldId id="270" r:id="rId8"/>
    <p:sldId id="269" r:id="rId9"/>
    <p:sldId id="258" r:id="rId10"/>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0203"/>
    <p:restoredTop sz="77913"/>
  </p:normalViewPr>
  <p:slideViewPr>
    <p:cSldViewPr snapToGrid="0" snapToObjects="1">
      <p:cViewPr varScale="1">
        <p:scale>
          <a:sx n="90" d="100"/>
          <a:sy n="90" d="100"/>
        </p:scale>
        <p:origin x="584" y="192"/>
      </p:cViewPr>
      <p:guideLst/>
    </p:cSldViewPr>
  </p:slideViewPr>
  <p:notesTextViewPr>
    <p:cViewPr>
      <p:scale>
        <a:sx n="1" d="1"/>
        <a:sy n="1" d="1"/>
      </p:scale>
      <p:origin x="0" y="0"/>
    </p:cViewPr>
  </p:notesTextViewPr>
  <p:notesViewPr>
    <p:cSldViewPr snapToGrid="0" snapToObjects="1">
      <p:cViewPr varScale="1">
        <p:scale>
          <a:sx n="75" d="100"/>
          <a:sy n="75" d="100"/>
        </p:scale>
        <p:origin x="1576" y="16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D65D0-7EB9-0A42-9357-3BD5821DE28B}" type="datetimeFigureOut">
              <a:rPr lang="en-US" smtClean="0"/>
              <a:t>11/10/17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399C4-DEC1-2C49-B8D1-114E51826C5B}" type="slidenum">
              <a:rPr lang="en-US" smtClean="0"/>
              <a:t>‹#›</a:t>
            </a:fld>
            <a:endParaRPr lang="en-US"/>
          </a:p>
        </p:txBody>
      </p:sp>
    </p:spTree>
    <p:extLst>
      <p:ext uri="{BB962C8B-B14F-4D97-AF65-F5344CB8AC3E}">
        <p14:creationId xmlns:p14="http://schemas.microsoft.com/office/powerpoint/2010/main" val="1913061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5399C4-DEC1-2C49-B8D1-114E51826C5B}" type="slidenum">
              <a:rPr lang="en-US" smtClean="0"/>
              <a:t>1</a:t>
            </a:fld>
            <a:endParaRPr lang="en-US"/>
          </a:p>
        </p:txBody>
      </p:sp>
    </p:spTree>
    <p:extLst>
      <p:ext uri="{BB962C8B-B14F-4D97-AF65-F5344CB8AC3E}">
        <p14:creationId xmlns:p14="http://schemas.microsoft.com/office/powerpoint/2010/main" val="1211849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sz="2000" dirty="0">
                <a:latin typeface="Arial" charset="0"/>
                <a:ea typeface="ＭＳ Ｐゴシック" charset="-128"/>
              </a:rPr>
              <a:t>MY POINT::   This is not a series to make mothers cry – this is a series to help us have one of Jesus favorite TRAITS  -  Alertness  -  Over and over he calls us to BE ALERT.</a:t>
            </a:r>
          </a:p>
          <a:p>
            <a:endParaRPr lang="en-US" altLang="x-none" sz="2000" dirty="0">
              <a:latin typeface="Arial" charset="0"/>
              <a:ea typeface="ＭＳ Ｐゴシック" charset="-128"/>
            </a:endParaRPr>
          </a:p>
          <a:p>
            <a:r>
              <a:rPr lang="en-US" altLang="x-none" sz="2000" dirty="0">
                <a:latin typeface="Arial" charset="0"/>
                <a:ea typeface="ＭＳ Ｐゴシック" charset="-128"/>
              </a:rPr>
              <a:t>Today – I want to share 5 ideas I want to be absolutely sure are planted in the hearts of our CHILDREN.</a:t>
            </a:r>
          </a:p>
          <a:p>
            <a:endParaRPr lang="en-US" altLang="x-none" sz="2000" dirty="0">
              <a:latin typeface="Arial" charset="0"/>
              <a:ea typeface="ＭＳ Ｐゴシック" charset="-128"/>
            </a:endParaRPr>
          </a:p>
          <a:p>
            <a:endParaRPr lang="en-US" altLang="x-none" sz="2000" dirty="0">
              <a:latin typeface="Arial" charset="0"/>
              <a:ea typeface="ＭＳ Ｐゴシック"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C06581F8-D7A6-4947-9FAC-33B83596EEC3}" type="slidenum">
              <a:rPr lang="en-US" altLang="x-none" sz="1200">
                <a:solidFill>
                  <a:srgbClr val="000000"/>
                </a:solidFill>
              </a:rPr>
              <a:pPr/>
              <a:t>2</a:t>
            </a:fld>
            <a:endParaRPr lang="en-US" altLang="x-none" sz="1200">
              <a:solidFill>
                <a:srgbClr val="000000"/>
              </a:solidFill>
            </a:endParaRPr>
          </a:p>
        </p:txBody>
      </p:sp>
    </p:spTree>
    <p:extLst>
      <p:ext uri="{BB962C8B-B14F-4D97-AF65-F5344CB8AC3E}">
        <p14:creationId xmlns:p14="http://schemas.microsoft.com/office/powerpoint/2010/main" val="2009752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5399C4-DEC1-2C49-B8D1-114E51826C5B}" type="slidenum">
              <a:rPr lang="en-US" smtClean="0"/>
              <a:t>3</a:t>
            </a:fld>
            <a:endParaRPr lang="en-US"/>
          </a:p>
        </p:txBody>
      </p:sp>
    </p:spTree>
    <p:extLst>
      <p:ext uri="{BB962C8B-B14F-4D97-AF65-F5344CB8AC3E}">
        <p14:creationId xmlns:p14="http://schemas.microsoft.com/office/powerpoint/2010/main" val="815772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Autofit/>
          </a:bodyPr>
          <a:lstStyle/>
          <a:p>
            <a:pPr eaLnBrk="1" hangingPunct="1">
              <a:spcBef>
                <a:spcPct val="0"/>
              </a:spcBef>
            </a:pPr>
            <a:r>
              <a:rPr lang="en-US" altLang="x-none" sz="1600" dirty="0" smtClean="0"/>
              <a:t>**** LEARN</a:t>
            </a:r>
            <a:r>
              <a:rPr lang="en-US" altLang="x-none" sz="1600" baseline="0" dirty="0" smtClean="0"/>
              <a:t> FROM OTHER MASTER MARKSMEN</a:t>
            </a:r>
            <a:r>
              <a:rPr lang="en-US" altLang="x-none" sz="1600" baseline="0" dirty="0" smtClean="0"/>
              <a:t>!  **David Banning told me: You be the thermostat, not just a thermometer.  I must influence, I can’t just react.</a:t>
            </a:r>
            <a:endParaRPr lang="en-US" altLang="x-none" sz="1600" dirty="0" smtClean="0"/>
          </a:p>
          <a:p>
            <a:pPr eaLnBrk="1" hangingPunct="1">
              <a:spcBef>
                <a:spcPct val="0"/>
              </a:spcBef>
            </a:pPr>
            <a:endParaRPr lang="en-US" altLang="x-none" sz="1600" dirty="0" smtClean="0"/>
          </a:p>
          <a:p>
            <a:pPr eaLnBrk="1" hangingPunct="1">
              <a:spcBef>
                <a:spcPct val="0"/>
              </a:spcBef>
            </a:pPr>
            <a:r>
              <a:rPr lang="en-US" altLang="x-none" sz="1600" dirty="0" smtClean="0"/>
              <a:t>Keep Our Eye on the Target…</a:t>
            </a:r>
          </a:p>
          <a:p>
            <a:pPr eaLnBrk="1" hangingPunct="1">
              <a:spcBef>
                <a:spcPct val="0"/>
              </a:spcBef>
            </a:pPr>
            <a:endParaRPr lang="en-US" altLang="x-none" sz="1600" dirty="0" smtClean="0"/>
          </a:p>
          <a:p>
            <a:pPr eaLnBrk="1" hangingPunct="1">
              <a:spcBef>
                <a:spcPct val="0"/>
              </a:spcBef>
            </a:pPr>
            <a:r>
              <a:rPr lang="en-US" altLang="x-none" sz="1600" dirty="0" smtClean="0"/>
              <a:t>Who You Want Them To Be… Kind, Good, Pure, Honest, Thankful.  We’ve got to be careful not to get wrapped up in the world’s push for us to make them a GREAT athlete, a GREAT musician, a GREAT student.  Let’s make it clear to them that WHO THEY ARE is far more important to us than what worldly status they accomplish</a:t>
            </a:r>
          </a:p>
          <a:p>
            <a:pPr eaLnBrk="1" hangingPunct="1">
              <a:spcBef>
                <a:spcPct val="0"/>
              </a:spcBef>
            </a:pPr>
            <a:endParaRPr lang="en-US" altLang="x-none" sz="1600" dirty="0" smtClean="0"/>
          </a:p>
          <a:p>
            <a:pPr marL="0" lvl="1" eaLnBrk="1" hangingPunct="1">
              <a:spcBef>
                <a:spcPct val="0"/>
              </a:spcBef>
            </a:pPr>
            <a:r>
              <a:rPr lang="en-US" altLang="x-none" sz="1600" dirty="0" smtClean="0"/>
              <a:t>Aiming for Loving Obedience -  Being Too Permissive Leads To Big Trouble</a:t>
            </a:r>
          </a:p>
          <a:p>
            <a:pPr eaLnBrk="1" hangingPunct="1">
              <a:spcBef>
                <a:spcPct val="0"/>
              </a:spcBef>
            </a:pPr>
            <a:r>
              <a:rPr lang="en-US" altLang="x-none" sz="1600" dirty="0" smtClean="0"/>
              <a:t>. Reality is that they did not listen.  We look at the REBUKE and the reality is – He let them get away with it.  There was no follow up. The discipline necessary to STOP their behavior wasn’t there.</a:t>
            </a:r>
          </a:p>
          <a:p>
            <a:pPr eaLnBrk="1" hangingPunct="1">
              <a:spcBef>
                <a:spcPct val="0"/>
              </a:spcBef>
            </a:pPr>
            <a:endParaRPr lang="en-US" altLang="x-none" sz="1600" dirty="0" smtClean="0"/>
          </a:p>
          <a:p>
            <a:pPr eaLnBrk="1" hangingPunct="1">
              <a:spcBef>
                <a:spcPct val="0"/>
              </a:spcBef>
            </a:pPr>
            <a:r>
              <a:rPr lang="en-US" altLang="x-none" sz="1600" dirty="0" smtClean="0"/>
              <a:t>*Its not easy to get them to listen and its not easy to put a stop to every behavior. But that is the aim.  And when it comes to OUT-RIGHT sin: We are to be bold enough, consistent enough, serious enough to put a stop to it. Here and now.</a:t>
            </a:r>
          </a:p>
          <a:p>
            <a:pPr eaLnBrk="1" hangingPunct="1">
              <a:spcBef>
                <a:spcPct val="0"/>
              </a:spcBef>
            </a:pPr>
            <a:endParaRPr lang="en-US" altLang="x-none" sz="1600" dirty="0" smtClean="0"/>
          </a:p>
          <a:p>
            <a:pPr eaLnBrk="1" hangingPunct="1">
              <a:spcBef>
                <a:spcPct val="0"/>
              </a:spcBef>
            </a:pPr>
            <a:r>
              <a:rPr lang="en-US" altLang="x-none" sz="1600" dirty="0" smtClean="0"/>
              <a:t>Not every act of disobedience calls for Harsh response – but there are times when our response needs to be strong enough to cause them to choose obedience – right now.</a:t>
            </a:r>
          </a:p>
          <a:p>
            <a:pPr eaLnBrk="1" hangingPunct="1">
              <a:spcBef>
                <a:spcPct val="0"/>
              </a:spcBef>
            </a:pPr>
            <a:endParaRPr lang="en-US" altLang="x-none" sz="1600" dirty="0" smtClean="0"/>
          </a:p>
          <a:p>
            <a:pPr eaLnBrk="1" hangingPunct="1">
              <a:spcBef>
                <a:spcPct val="0"/>
              </a:spcBef>
            </a:pPr>
            <a:r>
              <a:rPr lang="en-US" altLang="x-none" sz="1600" dirty="0" smtClean="0"/>
              <a:t>Personal Maturity – I most especially mean – learning to both RELY on GOD and TAKE CARE of THEMSELVES.  </a:t>
            </a:r>
            <a:br>
              <a:rPr lang="en-US" altLang="x-none" sz="1600" dirty="0" smtClean="0"/>
            </a:br>
            <a:r>
              <a:rPr lang="en-US" altLang="x-none" sz="1600" dirty="0" smtClean="0"/>
              <a:t>Aim to work yourself out of your job – but don’t quit it! </a:t>
            </a:r>
          </a:p>
          <a:p>
            <a:pPr eaLnBrk="1" hangingPunct="1">
              <a:spcBef>
                <a:spcPct val="0"/>
              </a:spcBef>
            </a:pPr>
            <a:endParaRPr lang="en-US" altLang="x-none" sz="1600" dirty="0" smtClean="0"/>
          </a:p>
          <a:p>
            <a:pPr eaLnBrk="1" hangingPunct="1">
              <a:spcBef>
                <a:spcPct val="0"/>
              </a:spcBef>
            </a:pPr>
            <a:endParaRPr lang="en-US" altLang="x-none" sz="1600" dirty="0" smtClean="0"/>
          </a:p>
          <a:p>
            <a:pPr eaLnBrk="1" hangingPunct="1">
              <a:spcBef>
                <a:spcPct val="0"/>
              </a:spcBef>
            </a:pPr>
            <a:endParaRPr lang="en-US" altLang="x-none" sz="1600" dirty="0" smtClean="0"/>
          </a:p>
          <a:p>
            <a:pPr eaLnBrk="1" hangingPunct="1">
              <a:spcBef>
                <a:spcPct val="0"/>
              </a:spcBef>
            </a:pPr>
            <a:endParaRPr lang="en-US" altLang="x-none" sz="1600" dirty="0" smtClean="0"/>
          </a:p>
          <a:p>
            <a:endParaRPr lang="en-US" altLang="x-none" sz="1400" dirty="0">
              <a:latin typeface="Arial" charset="0"/>
              <a:ea typeface="ＭＳ Ｐゴシック"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64BF5BC9-16C0-FD41-83BB-C2C3011CEDFD}" type="slidenum">
              <a:rPr lang="en-US" altLang="x-none" sz="1200">
                <a:solidFill>
                  <a:prstClr val="black"/>
                </a:solidFill>
              </a:rPr>
              <a:pPr/>
              <a:t>4</a:t>
            </a:fld>
            <a:endParaRPr lang="en-US" altLang="x-none" sz="1200">
              <a:solidFill>
                <a:prstClr val="black"/>
              </a:solidFill>
            </a:endParaRPr>
          </a:p>
        </p:txBody>
      </p:sp>
    </p:spTree>
    <p:extLst>
      <p:ext uri="{BB962C8B-B14F-4D97-AF65-F5344CB8AC3E}">
        <p14:creationId xmlns:p14="http://schemas.microsoft.com/office/powerpoint/2010/main" val="670322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xfrm>
            <a:off x="960438" y="685801"/>
            <a:ext cx="4937125" cy="3086100"/>
          </a:xfrm>
          <a:ln/>
        </p:spPr>
      </p:sp>
      <p:sp>
        <p:nvSpPr>
          <p:cNvPr id="3" name="Notes Placeholder 2"/>
          <p:cNvSpPr>
            <a:spLocks noGrp="1"/>
          </p:cNvSpPr>
          <p:nvPr>
            <p:ph type="body" idx="1"/>
          </p:nvPr>
        </p:nvSpPr>
        <p:spPr>
          <a:xfrm>
            <a:off x="685800" y="3996267"/>
            <a:ext cx="5486400" cy="4004733"/>
          </a:xfrm>
        </p:spPr>
        <p:txBody>
          <a:bodyPr>
            <a:noAutofit/>
          </a:bodyPr>
          <a:lstStyle/>
          <a:p>
            <a:pPr eaLnBrk="1" hangingPunct="1">
              <a:spcBef>
                <a:spcPct val="0"/>
              </a:spcBef>
            </a:pPr>
            <a:endParaRPr lang="en-US" altLang="x-none" sz="1400" dirty="0" smtClean="0"/>
          </a:p>
          <a:p>
            <a:pPr eaLnBrk="1" hangingPunct="1">
              <a:spcBef>
                <a:spcPct val="0"/>
              </a:spcBef>
            </a:pPr>
            <a:r>
              <a:rPr lang="en-US" altLang="x-none" sz="1400" dirty="0" smtClean="0"/>
              <a:t>REPETITION: when they are little, when they get bigger, and when they get older. It is funny we may feel like we repeat ourselves 1,000 times – That’s a good thing.  That is how we lock those lessons in.  Academically we know they won’t remember their ABC’s the first time they hear the song.  Morally, they won’t remember the fountains of wisdom you are trying to bestow from just one discussion either. It takes </a:t>
            </a:r>
            <a:r>
              <a:rPr lang="en-US" altLang="x-none" sz="1400" dirty="0" err="1" smtClean="0"/>
              <a:t>repitition</a:t>
            </a:r>
            <a:r>
              <a:rPr lang="en-US" altLang="x-none" sz="1400" dirty="0" smtClean="0"/>
              <a:t>.</a:t>
            </a:r>
          </a:p>
          <a:p>
            <a:pPr eaLnBrk="1" hangingPunct="1">
              <a:spcBef>
                <a:spcPct val="0"/>
              </a:spcBef>
            </a:pPr>
            <a:endParaRPr lang="en-US" altLang="x-none" sz="1400" dirty="0" smtClean="0"/>
          </a:p>
          <a:p>
            <a:pPr eaLnBrk="1" hangingPunct="1">
              <a:spcBef>
                <a:spcPct val="0"/>
              </a:spcBef>
            </a:pPr>
            <a:r>
              <a:rPr lang="en-US" altLang="x-none" sz="1400" dirty="0" smtClean="0"/>
              <a:t>Never, Never, Never Underestimate The Power of Repetition. </a:t>
            </a:r>
          </a:p>
          <a:p>
            <a:pPr eaLnBrk="1" hangingPunct="1">
              <a:spcBef>
                <a:spcPct val="0"/>
              </a:spcBef>
            </a:pPr>
            <a:endParaRPr lang="en-US" altLang="x-none" sz="1400" dirty="0" smtClean="0"/>
          </a:p>
          <a:p>
            <a:pPr marL="0" lvl="1" eaLnBrk="1" hangingPunct="1">
              <a:spcBef>
                <a:spcPct val="0"/>
              </a:spcBef>
            </a:pPr>
            <a:r>
              <a:rPr lang="en-US" altLang="x-none" sz="1400" dirty="0" smtClean="0"/>
              <a:t>HOW GOOD YOU’VE GOT IT:  This is not to tear them down – this is to instill a </a:t>
            </a:r>
            <a:r>
              <a:rPr lang="en-US" altLang="x-none" sz="1400" dirty="0" err="1" smtClean="0"/>
              <a:t>realisitic</a:t>
            </a:r>
            <a:r>
              <a:rPr lang="en-US" altLang="x-none" sz="1400" dirty="0" smtClean="0"/>
              <a:t> view of life! God reminded them. Eventually they came to appreciate it.</a:t>
            </a:r>
          </a:p>
          <a:p>
            <a:pPr marL="0" lvl="1" eaLnBrk="1" hangingPunct="1">
              <a:spcBef>
                <a:spcPct val="0"/>
              </a:spcBef>
            </a:pPr>
            <a:endParaRPr lang="en-US" altLang="x-none" sz="1400" dirty="0" smtClean="0"/>
          </a:p>
          <a:p>
            <a:pPr eaLnBrk="1" hangingPunct="1">
              <a:spcBef>
                <a:spcPct val="0"/>
              </a:spcBef>
            </a:pPr>
            <a:endParaRPr lang="en-US" altLang="x-none" sz="1400" dirty="0" smtClean="0"/>
          </a:p>
          <a:p>
            <a:pPr eaLnBrk="1" hangingPunct="1">
              <a:spcBef>
                <a:spcPct val="0"/>
              </a:spcBef>
            </a:pPr>
            <a:r>
              <a:rPr lang="en-US" altLang="x-none" sz="1400" dirty="0" smtClean="0"/>
              <a:t>PUNISHMENT COULD BE WORSE:  Sometimes you’ll show mercy. When you do – tell them. Let them understand that you have the right to be even harder.  This promotes more gratitude, more humility, and helps prepare them for answering to God.</a:t>
            </a:r>
          </a:p>
          <a:p>
            <a:pPr eaLnBrk="1" hangingPunct="1">
              <a:spcBef>
                <a:spcPct val="0"/>
              </a:spcBef>
            </a:pPr>
            <a:endParaRPr lang="en-US" altLang="x-none" sz="1400" dirty="0" smtClean="0"/>
          </a:p>
          <a:p>
            <a:pPr eaLnBrk="1" hangingPunct="1">
              <a:spcBef>
                <a:spcPct val="0"/>
              </a:spcBef>
            </a:pPr>
            <a:endParaRPr lang="en-US" altLang="x-none" sz="1400" dirty="0" smtClean="0"/>
          </a:p>
          <a:p>
            <a:pPr eaLnBrk="1" hangingPunct="1">
              <a:spcBef>
                <a:spcPct val="0"/>
              </a:spcBef>
            </a:pPr>
            <a:r>
              <a:rPr lang="en-US" altLang="x-none" sz="1400" dirty="0" smtClean="0"/>
              <a:t>SHARPEN IMPORTANT SKILLS:  With Practice &amp;</a:t>
            </a:r>
            <a:r>
              <a:rPr lang="en-US" altLang="x-none" sz="1400" baseline="0" dirty="0" smtClean="0"/>
              <a:t> (*Help them practice what you practice.)</a:t>
            </a:r>
            <a:endParaRPr lang="en-US" altLang="x-none" sz="1400" dirty="0" smtClean="0"/>
          </a:p>
          <a:p>
            <a:pPr eaLnBrk="1" hangingPunct="1">
              <a:spcBef>
                <a:spcPct val="0"/>
              </a:spcBef>
            </a:pPr>
            <a:endParaRPr lang="en-US" sz="1400" dirty="0" smtClean="0"/>
          </a:p>
          <a:p>
            <a:pPr eaLnBrk="1" hangingPunct="1">
              <a:spcBef>
                <a:spcPct val="0"/>
              </a:spcBef>
            </a:pPr>
            <a:r>
              <a:rPr lang="en-US" sz="1400" dirty="0" smtClean="0"/>
              <a:t>Practice Responding To “No”</a:t>
            </a:r>
          </a:p>
          <a:p>
            <a:r>
              <a:rPr lang="en-US" sz="1400" dirty="0" smtClean="0"/>
              <a:t>Practice Participating In Worship</a:t>
            </a:r>
          </a:p>
          <a:p>
            <a:pPr lvl="1"/>
            <a:r>
              <a:rPr lang="en-US" sz="1400" dirty="0" smtClean="0"/>
              <a:t>From Sitting Quietly to Giving Financially</a:t>
            </a:r>
          </a:p>
          <a:p>
            <a:pPr lvl="1"/>
            <a:r>
              <a:rPr lang="en-US" sz="1400" dirty="0" smtClean="0"/>
              <a:t>Practicing Searching The Scriptures</a:t>
            </a:r>
          </a:p>
          <a:p>
            <a:r>
              <a:rPr lang="en-US" sz="1400" dirty="0" smtClean="0"/>
              <a:t>Practicing Thoughtfulness</a:t>
            </a:r>
          </a:p>
          <a:p>
            <a:pPr lvl="1"/>
            <a:r>
              <a:rPr lang="en-US" sz="1400" dirty="0" smtClean="0"/>
              <a:t>Thank </a:t>
            </a:r>
            <a:r>
              <a:rPr lang="en-US" sz="1400" dirty="0" err="1" smtClean="0"/>
              <a:t>You’s</a:t>
            </a:r>
            <a:r>
              <a:rPr lang="en-US" sz="1400" dirty="0" smtClean="0"/>
              <a:t>, Get Well’s</a:t>
            </a:r>
          </a:p>
          <a:p>
            <a:pPr lvl="1"/>
            <a:r>
              <a:rPr lang="en-US" sz="1400" dirty="0" smtClean="0"/>
              <a:t>Respecting Other Gentlemen &amp; Young Ladies</a:t>
            </a:r>
          </a:p>
          <a:p>
            <a:r>
              <a:rPr lang="en-US" sz="1400" dirty="0" smtClean="0"/>
              <a:t>Practicing Independence</a:t>
            </a:r>
          </a:p>
          <a:p>
            <a:pPr eaLnBrk="1" hangingPunct="1">
              <a:spcBef>
                <a:spcPct val="0"/>
              </a:spcBef>
            </a:pPr>
            <a:endParaRPr lang="en-US" altLang="x-none" sz="1400" dirty="0" smtClean="0"/>
          </a:p>
          <a:p>
            <a:pPr eaLnBrk="1" hangingPunct="1">
              <a:spcBef>
                <a:spcPct val="0"/>
              </a:spcBef>
            </a:pPr>
            <a:endParaRPr lang="en-US" altLang="x-none" sz="1400" dirty="0" smtClean="0"/>
          </a:p>
          <a:p>
            <a:pPr eaLnBrk="1" hangingPunct="1">
              <a:spcBef>
                <a:spcPct val="0"/>
              </a:spcBef>
            </a:pPr>
            <a:endParaRPr lang="en-US" altLang="x-none" sz="1400" dirty="0" smtClean="0"/>
          </a:p>
          <a:p>
            <a:pPr eaLnBrk="1" hangingPunct="1">
              <a:spcBef>
                <a:spcPct val="0"/>
              </a:spcBef>
            </a:pPr>
            <a:r>
              <a:rPr lang="en-US" altLang="x-none" sz="1400" dirty="0" smtClean="0"/>
              <a:t>RIGHT ANSWERS: The Scriptures contain the RIGHT ANSWERS to the BIG questions of life.  Don’t leave your children lost and searching without a compass.  Don’t even just give them a compass and trust them to figure out how to use it.  You take the time to tell them.</a:t>
            </a:r>
          </a:p>
          <a:p>
            <a:pPr eaLnBrk="1" hangingPunct="1">
              <a:spcBef>
                <a:spcPct val="0"/>
              </a:spcBef>
            </a:pPr>
            <a:endParaRPr lang="en-US" altLang="x-none" sz="1400" dirty="0" smtClean="0"/>
          </a:p>
          <a:p>
            <a:pPr eaLnBrk="1" hangingPunct="1">
              <a:spcBef>
                <a:spcPct val="0"/>
              </a:spcBef>
            </a:pPr>
            <a:endParaRPr lang="en-US" altLang="x-none" sz="1400" dirty="0" smtClean="0"/>
          </a:p>
          <a:p>
            <a:pPr eaLnBrk="1" hangingPunct="1">
              <a:spcBef>
                <a:spcPct val="0"/>
              </a:spcBef>
            </a:pPr>
            <a:r>
              <a:rPr lang="en-US" altLang="x-none" sz="1400" dirty="0" smtClean="0"/>
              <a:t>Jesus put on the form of a man to come and SHOW US how to live.  Fathers, we especially have a responsibility to SHOW your children the right way to live.</a:t>
            </a:r>
          </a:p>
          <a:p>
            <a:pPr eaLnBrk="1" hangingPunct="1">
              <a:spcBef>
                <a:spcPct val="0"/>
              </a:spcBef>
            </a:pPr>
            <a:endParaRPr lang="en-US" altLang="x-none" sz="1400" dirty="0" smtClean="0"/>
          </a:p>
          <a:p>
            <a:pPr eaLnBrk="1" hangingPunct="1">
              <a:spcBef>
                <a:spcPct val="0"/>
              </a:spcBef>
            </a:pPr>
            <a:r>
              <a:rPr lang="en-US" altLang="x-none" sz="1400" dirty="0" smtClean="0"/>
              <a:t>Remember we Serve the God of the Harvest: Sowing is a lot of work, but trying to undo what you’ve sown is even worse. </a:t>
            </a:r>
            <a:r>
              <a:rPr lang="en-US" altLang="x-none" sz="1050" dirty="0" smtClean="0"/>
              <a:t>Trust In </a:t>
            </a:r>
            <a:r>
              <a:rPr lang="en-US" altLang="x-none" sz="1400" dirty="0" smtClean="0"/>
              <a:t>The God of the Harvest. What you plant now will be fruitful later &amp; greater.</a:t>
            </a:r>
          </a:p>
          <a:p>
            <a:pPr eaLnBrk="1" hangingPunct="1">
              <a:spcBef>
                <a:spcPct val="0"/>
              </a:spcBef>
            </a:pPr>
            <a:endParaRPr lang="en-US" altLang="x-none" sz="1400" dirty="0" smtClean="0"/>
          </a:p>
          <a:p>
            <a:pPr eaLnBrk="1" hangingPunct="1">
              <a:spcBef>
                <a:spcPct val="0"/>
              </a:spcBef>
            </a:pPr>
            <a:endParaRPr lang="en-US" altLang="x-none" sz="1400" dirty="0" smtClean="0"/>
          </a:p>
          <a:p>
            <a:pPr eaLnBrk="1" hangingPunct="1">
              <a:spcBef>
                <a:spcPct val="0"/>
              </a:spcBef>
            </a:pPr>
            <a:endParaRPr lang="en-US" altLang="x-none" sz="1400" dirty="0" smtClean="0"/>
          </a:p>
          <a:p>
            <a:endParaRPr lang="en-US" altLang="x-none" sz="1400" dirty="0">
              <a:latin typeface="Arial" charset="0"/>
              <a:ea typeface="ＭＳ Ｐゴシック"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64BF5BC9-16C0-FD41-83BB-C2C3011CEDFD}" type="slidenum">
              <a:rPr lang="en-US" altLang="x-none" sz="1200">
                <a:solidFill>
                  <a:prstClr val="black"/>
                </a:solidFill>
              </a:rPr>
              <a:pPr/>
              <a:t>5</a:t>
            </a:fld>
            <a:endParaRPr lang="en-US" altLang="x-none" sz="1200">
              <a:solidFill>
                <a:prstClr val="black"/>
              </a:solidFill>
            </a:endParaRPr>
          </a:p>
        </p:txBody>
      </p:sp>
    </p:spTree>
    <p:extLst>
      <p:ext uri="{BB962C8B-B14F-4D97-AF65-F5344CB8AC3E}">
        <p14:creationId xmlns:p14="http://schemas.microsoft.com/office/powerpoint/2010/main" val="69262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xfrm>
            <a:off x="960438" y="516468"/>
            <a:ext cx="4937125" cy="3086100"/>
          </a:xfrm>
          <a:ln/>
        </p:spPr>
      </p:sp>
      <p:sp>
        <p:nvSpPr>
          <p:cNvPr id="3" name="Notes Placeholder 2"/>
          <p:cNvSpPr>
            <a:spLocks noGrp="1"/>
          </p:cNvSpPr>
          <p:nvPr>
            <p:ph type="body" idx="1"/>
          </p:nvPr>
        </p:nvSpPr>
        <p:spPr>
          <a:xfrm>
            <a:off x="685800" y="3928533"/>
            <a:ext cx="5486400" cy="4072467"/>
          </a:xfrm>
        </p:spPr>
        <p:txBody>
          <a:bodyP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x-none" dirty="0" smtClean="0">
                <a:latin typeface="Arial" charset="0"/>
                <a:ea typeface="ＭＳ Ｐゴシック" charset="-128"/>
              </a:rPr>
              <a:t>TREASURE DIFFERENCES: </a:t>
            </a:r>
            <a:r>
              <a:rPr lang="en-US" dirty="0" smtClean="0"/>
              <a:t>Titus 2 </a:t>
            </a:r>
            <a:r>
              <a:rPr lang="mr-IN" dirty="0" smtClean="0"/>
              <a:t>–</a:t>
            </a:r>
            <a:r>
              <a:rPr lang="en-US" dirty="0" smtClean="0"/>
              <a:t> Differing Instruction to Young Men &amp; Young Women.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SONS:  Self-Control</a:t>
            </a:r>
            <a:r>
              <a:rPr lang="mr-IN" dirty="0" smtClean="0"/>
              <a:t>…</a:t>
            </a:r>
            <a:r>
              <a:rPr lang="en-US" dirty="0" smtClean="0"/>
              <a:t>from Proverbs teachings about avoiding</a:t>
            </a:r>
            <a:r>
              <a:rPr lang="en-US" baseline="0" dirty="0" smtClean="0"/>
              <a:t> fornication and adultery to diligence at work. It’s the defining attribute.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DAUGHETERS: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x-none" dirty="0" smtClean="0">
              <a:latin typeface="Arial" charset="0"/>
              <a:ea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x-none" dirty="0" smtClean="0">
                <a:latin typeface="Arial" charset="0"/>
                <a:ea typeface="ＭＳ Ｐゴシック" charset="-128"/>
              </a:rPr>
              <a:t>Not Second</a:t>
            </a:r>
            <a:r>
              <a:rPr lang="en-US" altLang="x-none" baseline="0" dirty="0" smtClean="0">
                <a:latin typeface="Arial" charset="0"/>
                <a:ea typeface="ＭＳ Ｐゴシック" charset="-128"/>
              </a:rPr>
              <a:t> Class:  Can’t believe it even has to be said in 2017. But it does!  Women are to be treated 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x-none" baseline="0" dirty="0" smtClean="0">
              <a:latin typeface="Arial" charset="0"/>
              <a:ea typeface="ＭＳ Ｐゴシック" charset="-128"/>
            </a:endParaRPr>
          </a:p>
          <a:p>
            <a:r>
              <a:rPr lang="en-US" altLang="x-none" dirty="0" smtClean="0">
                <a:latin typeface="Arial" charset="0"/>
                <a:ea typeface="ＭＳ Ｐゴシック" charset="-128"/>
              </a:rPr>
              <a:t>*I’ll admit I’m going to slant toward the dads in this point.  Mother’s the Bible shows you’re very special relationship – even quoting the old phrase “Like mother, like daughter” and Jesus highlighting the closeness that parents often have with children of the same gender – as you raise them up.  </a:t>
            </a:r>
          </a:p>
          <a:p>
            <a:endParaRPr lang="en-US" altLang="x-none" dirty="0" smtClean="0">
              <a:latin typeface="Arial" charset="0"/>
              <a:ea typeface="ＭＳ Ｐゴシック" charset="-128"/>
            </a:endParaRPr>
          </a:p>
          <a:p>
            <a:r>
              <a:rPr lang="en-US" altLang="x-none" dirty="0" smtClean="0">
                <a:latin typeface="Arial" charset="0"/>
                <a:ea typeface="ＭＳ Ｐゴシック" charset="-128"/>
              </a:rPr>
              <a:t>But rarely do we teach on the special things about fathers and daughters and I think we need to cover this today.</a:t>
            </a:r>
          </a:p>
          <a:p>
            <a:endParaRPr lang="en-US" altLang="x-none" dirty="0" smtClean="0">
              <a:latin typeface="Arial" charset="0"/>
              <a:ea typeface="ＭＳ Ｐゴシック" charset="-128"/>
            </a:endParaRPr>
          </a:p>
          <a:p>
            <a:r>
              <a:rPr lang="en-US" altLang="x-none" dirty="0" smtClean="0">
                <a:latin typeface="Arial" charset="0"/>
                <a:ea typeface="ＭＳ Ｐゴシック" charset="-128"/>
              </a:rPr>
              <a:t>JOB 42:13-15….  KEY Verse = 15.  He gave them an inheritance with the rest.  They were not 2</a:t>
            </a:r>
            <a:r>
              <a:rPr lang="en-US" altLang="x-none" baseline="30000" dirty="0" smtClean="0">
                <a:latin typeface="Arial" charset="0"/>
                <a:ea typeface="ＭＳ Ｐゴシック" charset="-128"/>
              </a:rPr>
              <a:t>nd</a:t>
            </a:r>
            <a:r>
              <a:rPr lang="en-US" altLang="x-none" dirty="0" smtClean="0">
                <a:latin typeface="Arial" charset="0"/>
                <a:ea typeface="ＭＳ Ｐゴシック" charset="-128"/>
              </a:rPr>
              <a:t> class in his home.</a:t>
            </a:r>
          </a:p>
          <a:p>
            <a:endParaRPr lang="en-US" altLang="x-none" dirty="0" smtClean="0">
              <a:latin typeface="Arial" charset="0"/>
              <a:ea typeface="ＭＳ Ｐゴシック" charset="-128"/>
            </a:endParaRPr>
          </a:p>
          <a:p>
            <a:r>
              <a:rPr lang="en-US" altLang="x-none" dirty="0" smtClean="0">
                <a:latin typeface="Arial" charset="0"/>
                <a:ea typeface="ＭＳ Ｐゴシック" charset="-128"/>
              </a:rPr>
              <a:t>Men who are Faithful to God, can be faithful to her.</a:t>
            </a:r>
          </a:p>
          <a:p>
            <a:r>
              <a:rPr lang="en-US" altLang="x-none" dirty="0" smtClean="0">
                <a:latin typeface="Arial" charset="0"/>
                <a:ea typeface="ＭＳ Ｐゴシック" charset="-128"/>
              </a:rPr>
              <a:t>Men who are Courageous to serve God, have what it takes to be Courageous in Serving Their Family.</a:t>
            </a:r>
            <a:endParaRPr lang="en-US" altLang="x-none" dirty="0" smtClean="0">
              <a:latin typeface="Arial" charset="0"/>
              <a:ea typeface="ＭＳ Ｐゴシック" charset="-128"/>
            </a:endParaRPr>
          </a:p>
          <a:p>
            <a:pPr eaLnBrk="1" hangingPunct="1">
              <a:spcBef>
                <a:spcPct val="0"/>
              </a:spcBef>
            </a:pPr>
            <a:endParaRPr lang="en-US" altLang="x-none" dirty="0" smtClean="0"/>
          </a:p>
          <a:p>
            <a:pPr eaLnBrk="1" hangingPunct="1">
              <a:spcBef>
                <a:spcPct val="0"/>
              </a:spcBef>
            </a:pPr>
            <a:endParaRPr lang="en-US" altLang="x-none" dirty="0" smtClean="0"/>
          </a:p>
          <a:p>
            <a:pPr eaLnBrk="1" hangingPunct="1">
              <a:spcBef>
                <a:spcPct val="0"/>
              </a:spcBef>
            </a:pPr>
            <a:endParaRPr lang="en-US" altLang="x-none" dirty="0"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64BF5BC9-16C0-FD41-83BB-C2C3011CEDFD}" type="slidenum">
              <a:rPr lang="en-US" altLang="x-none" sz="1200">
                <a:solidFill>
                  <a:prstClr val="black"/>
                </a:solidFill>
              </a:rPr>
              <a:pPr/>
              <a:t>6</a:t>
            </a:fld>
            <a:endParaRPr lang="en-US" altLang="x-none" sz="1200">
              <a:solidFill>
                <a:prstClr val="black"/>
              </a:solidFill>
            </a:endParaRPr>
          </a:p>
        </p:txBody>
      </p:sp>
    </p:spTree>
    <p:extLst>
      <p:ext uri="{BB962C8B-B14F-4D97-AF65-F5344CB8AC3E}">
        <p14:creationId xmlns:p14="http://schemas.microsoft.com/office/powerpoint/2010/main" val="1187035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xfrm>
            <a:off x="960438" y="533401"/>
            <a:ext cx="4937125" cy="3086100"/>
          </a:xfrm>
          <a:ln/>
        </p:spPr>
      </p:sp>
      <p:sp>
        <p:nvSpPr>
          <p:cNvPr id="3" name="Notes Placeholder 2"/>
          <p:cNvSpPr>
            <a:spLocks noGrp="1"/>
          </p:cNvSpPr>
          <p:nvPr>
            <p:ph type="body" idx="1"/>
          </p:nvPr>
        </p:nvSpPr>
        <p:spPr>
          <a:xfrm>
            <a:off x="685800" y="3843867"/>
            <a:ext cx="5486400" cy="4157133"/>
          </a:xfrm>
        </p:spPr>
        <p:txBody>
          <a:bodyP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x-none" sz="1100" dirty="0" smtClean="0">
                <a:latin typeface="Arial" charset="0"/>
                <a:ea typeface="ＭＳ Ｐゴシック" charset="-128"/>
              </a:rPr>
              <a:t>LEVERAGE INFLUENCES:   Pursue Each Child Strategically &amp; Relentlessly.  *Imagine an old stereo system with the great big knobs like the volume knob, the way we turn and adjust it just right….</a:t>
            </a:r>
            <a:r>
              <a:rPr lang="en-US" altLang="x-none" sz="1100" baseline="0" dirty="0" smtClean="0">
                <a:latin typeface="Arial" charset="0"/>
                <a:ea typeface="ＭＳ Ｐゴシック" charset="-128"/>
              </a:rPr>
              <a:t>   These are days of: </a:t>
            </a:r>
            <a:r>
              <a:rPr lang="en-US" altLang="x-none" sz="1100" dirty="0" smtClean="0">
                <a:latin typeface="Arial" charset="0"/>
                <a:ea typeface="ＭＳ Ｐゴシック" charset="-128"/>
              </a:rPr>
              <a:t>Exhaustion &amp; Exhilaration:  One of the big-picture take </a:t>
            </a:r>
            <a:r>
              <a:rPr lang="en-US" altLang="x-none" sz="1100" dirty="0" err="1" smtClean="0">
                <a:latin typeface="Arial" charset="0"/>
                <a:ea typeface="ＭＳ Ｐゴシック" charset="-128"/>
              </a:rPr>
              <a:t>aways</a:t>
            </a:r>
            <a:r>
              <a:rPr lang="en-US" altLang="x-none" sz="1100" dirty="0" smtClean="0">
                <a:latin typeface="Arial" charset="0"/>
                <a:ea typeface="ＭＳ Ｐゴシック" charset="-128"/>
              </a:rPr>
              <a:t> from the book of proverbs is that kids can bring extreme joy, but also extreme sadness. </a:t>
            </a:r>
          </a:p>
          <a:p>
            <a:endParaRPr lang="en-US" altLang="x-none" sz="1100" dirty="0" smtClean="0">
              <a:latin typeface="Arial" charset="0"/>
              <a:ea typeface="ＭＳ Ｐゴシック" charset="-128"/>
            </a:endParaRPr>
          </a:p>
          <a:p>
            <a:r>
              <a:rPr lang="en-US" altLang="x-none" sz="1100" dirty="0" smtClean="0">
                <a:latin typeface="Arial" charset="0"/>
                <a:ea typeface="ＭＳ Ｐゴシック" charset="-128"/>
              </a:rPr>
              <a:t>HEARTBREAK &amp; REBELLION:  I’m not being fatalistic.  I’m saying – they are kids – they are going to do stupid things.  And once they get old enough they don’t like to be called a kid anymore – that’s when they are going to do REALLY stupid things</a:t>
            </a:r>
            <a:r>
              <a:rPr lang="en-US" altLang="x-none" sz="1100" dirty="0" smtClean="0">
                <a:latin typeface="Arial" charset="0"/>
                <a:ea typeface="ＭＳ Ｐゴシック" charset="-128"/>
              </a:rPr>
              <a:t>.</a:t>
            </a:r>
          </a:p>
          <a:p>
            <a:endParaRPr lang="en-US" altLang="x-none" sz="1100" dirty="0" smtClean="0">
              <a:latin typeface="Arial" charset="0"/>
              <a:ea typeface="ＭＳ Ｐゴシック" charset="-128"/>
            </a:endParaRPr>
          </a:p>
          <a:p>
            <a:r>
              <a:rPr lang="en-US" altLang="x-none" sz="1100" dirty="0" smtClean="0">
                <a:latin typeface="Arial" charset="0"/>
                <a:ea typeface="ＭＳ Ｐゴシック" charset="-128"/>
              </a:rPr>
              <a:t>Times come that we have to Pray and let them face the consequences. Then pray and wait for them to Come</a:t>
            </a:r>
            <a:r>
              <a:rPr lang="en-US" altLang="x-none" sz="1100" baseline="0" dirty="0" smtClean="0">
                <a:latin typeface="Arial" charset="0"/>
                <a:ea typeface="ＭＳ Ｐゴシック" charset="-128"/>
              </a:rPr>
              <a:t> to their senses. Then pray and wait for them to turn back to the Lord.  But every step of the way, we pray they will return to the open door we provide.</a:t>
            </a:r>
            <a:endParaRPr lang="en-US" altLang="x-none" sz="1100" dirty="0" smtClean="0">
              <a:latin typeface="Arial" charset="0"/>
              <a:ea typeface="ＭＳ Ｐゴシック" charset="-128"/>
            </a:endParaRPr>
          </a:p>
          <a:p>
            <a:endParaRPr lang="en-US" altLang="x-none" sz="1100" dirty="0" smtClean="0">
              <a:latin typeface="Arial" charset="0"/>
              <a:ea typeface="ＭＳ Ｐゴシック" charset="-128"/>
            </a:endParaRPr>
          </a:p>
          <a:p>
            <a:r>
              <a:rPr lang="en-US" altLang="x-none" sz="1100" dirty="0" smtClean="0">
                <a:latin typeface="Arial" charset="0"/>
                <a:ea typeface="ＭＳ Ｐゴシック" charset="-128"/>
              </a:rPr>
              <a:t>They </a:t>
            </a:r>
            <a:r>
              <a:rPr lang="en-US" altLang="x-none" sz="1100" dirty="0" smtClean="0">
                <a:latin typeface="Arial" charset="0"/>
                <a:ea typeface="ＭＳ Ｐゴシック" charset="-128"/>
              </a:rPr>
              <a:t>need to know WE ARE NOT OK with </a:t>
            </a:r>
            <a:r>
              <a:rPr lang="en-US" altLang="x-none" sz="1100" dirty="0" smtClean="0">
                <a:latin typeface="Arial" charset="0"/>
                <a:ea typeface="ＭＳ Ｐゴシック" charset="-128"/>
              </a:rPr>
              <a:t>these</a:t>
            </a:r>
            <a:r>
              <a:rPr lang="en-US" altLang="x-none" sz="1100" baseline="0" dirty="0" smtClean="0">
                <a:latin typeface="Arial" charset="0"/>
                <a:ea typeface="ＭＳ Ｐゴシック" charset="-128"/>
              </a:rPr>
              <a:t> choices.</a:t>
            </a:r>
            <a:r>
              <a:rPr lang="en-US" altLang="x-none" sz="1100" dirty="0" smtClean="0">
                <a:latin typeface="Arial" charset="0"/>
                <a:ea typeface="ＭＳ Ｐゴシック" charset="-128"/>
              </a:rPr>
              <a:t>  </a:t>
            </a:r>
            <a:r>
              <a:rPr lang="en-US" altLang="x-none" sz="1100" dirty="0" smtClean="0">
                <a:latin typeface="Arial" charset="0"/>
                <a:ea typeface="ＭＳ Ｐゴシック" charset="-128"/>
              </a:rPr>
              <a:t>BUT WE ARE </a:t>
            </a:r>
            <a:r>
              <a:rPr lang="en-US" altLang="x-none" sz="1100" dirty="0" smtClean="0">
                <a:latin typeface="Arial" charset="0"/>
                <a:ea typeface="ＭＳ Ｐゴシック" charset="-128"/>
              </a:rPr>
              <a:t>PREPARED for these choices!  </a:t>
            </a:r>
            <a:r>
              <a:rPr lang="en-US" altLang="x-none" sz="1100" dirty="0" smtClean="0">
                <a:latin typeface="Arial" charset="0"/>
                <a:ea typeface="ＭＳ Ｐゴシック" charset="-128"/>
              </a:rPr>
              <a:t>We are prepared with the punishment. We are prepared with the </a:t>
            </a:r>
            <a:r>
              <a:rPr lang="en-US" altLang="x-none" sz="1100" dirty="0" smtClean="0">
                <a:latin typeface="Arial" charset="0"/>
                <a:ea typeface="ＭＳ Ｐゴシック" charset="-128"/>
              </a:rPr>
              <a:t>instructions,</a:t>
            </a:r>
            <a:r>
              <a:rPr lang="en-US" altLang="x-none" sz="1100" baseline="0" dirty="0" smtClean="0">
                <a:latin typeface="Arial" charset="0"/>
                <a:ea typeface="ＭＳ Ｐゴシック" charset="-128"/>
              </a:rPr>
              <a:t> and</a:t>
            </a:r>
            <a:r>
              <a:rPr lang="en-US" altLang="x-none" sz="1100" dirty="0" smtClean="0">
                <a:latin typeface="Arial" charset="0"/>
                <a:ea typeface="ＭＳ Ｐゴシック" charset="-128"/>
              </a:rPr>
              <a:t> </a:t>
            </a:r>
            <a:r>
              <a:rPr lang="en-US" altLang="x-none" sz="1100" dirty="0" smtClean="0">
                <a:latin typeface="Arial" charset="0"/>
                <a:ea typeface="ＭＳ Ｐゴシック" charset="-128"/>
              </a:rPr>
              <a:t>we hope can minimize </a:t>
            </a:r>
            <a:r>
              <a:rPr lang="en-US" altLang="x-none" sz="1100" dirty="0" smtClean="0">
                <a:latin typeface="Arial" charset="0"/>
                <a:ea typeface="ＭＳ Ｐゴシック" charset="-128"/>
              </a:rPr>
              <a:t>the long-term </a:t>
            </a:r>
            <a:r>
              <a:rPr lang="en-US" altLang="x-none" sz="1100" dirty="0" smtClean="0">
                <a:latin typeface="Arial" charset="0"/>
                <a:ea typeface="ＭＳ Ｐゴシック" charset="-128"/>
              </a:rPr>
              <a:t>damage.</a:t>
            </a:r>
          </a:p>
          <a:p>
            <a:endParaRPr lang="en-US" altLang="x-none" sz="1100" dirty="0" smtClean="0">
              <a:latin typeface="Arial" charset="0"/>
              <a:ea typeface="ＭＳ Ｐゴシック" charset="-128"/>
            </a:endParaRPr>
          </a:p>
          <a:p>
            <a:r>
              <a:rPr lang="en-US" altLang="x-none" sz="1100" dirty="0" smtClean="0">
                <a:latin typeface="Arial" charset="0"/>
                <a:ea typeface="ＭＳ Ｐゴシック" charset="-128"/>
              </a:rPr>
              <a:t>It’s LUKE 15 </a:t>
            </a:r>
            <a:r>
              <a:rPr lang="en-US" altLang="x-none" sz="1100" dirty="0" err="1" smtClean="0">
                <a:latin typeface="Arial" charset="0"/>
                <a:ea typeface="ＭＳ Ｐゴシック" charset="-128"/>
              </a:rPr>
              <a:t>everytime</a:t>
            </a:r>
            <a:r>
              <a:rPr lang="en-US" altLang="x-none" sz="1100" dirty="0" smtClean="0">
                <a:latin typeface="Arial" charset="0"/>
                <a:ea typeface="ＭＳ Ｐゴシック" charset="-128"/>
              </a:rPr>
              <a:t> – and I wish I had more insight. I wish I could tell you exactly how to touch their hearts. But I will tell you this – when we come to Luke 15 we are not coming to a tired or worn out passage.  WE ARE COMING TO A PASSAGE that is the bedrock of this relationship. We are coming to a passage of HOPE because I believe the attitude of the other brother shows us – most people had written this guy off.  Most people thought this was a dark day in the family’s past…. THE FATHER HAD NOT GIVEN UP HOPE</a:t>
            </a:r>
            <a:r>
              <a:rPr lang="en-US" altLang="x-none" sz="1100" dirty="0" smtClean="0">
                <a:latin typeface="Arial" charset="0"/>
                <a:ea typeface="ＭＳ Ｐゴシック" charset="-128"/>
              </a:rPr>
              <a:t>.           *</a:t>
            </a:r>
            <a:r>
              <a:rPr lang="en-US" altLang="x-none" sz="1100" dirty="0" smtClean="0">
                <a:latin typeface="Arial" charset="0"/>
                <a:ea typeface="ＭＳ Ｐゴシック" charset="-128"/>
              </a:rPr>
              <a:t>Don’t EVER give up HOPE.  </a:t>
            </a:r>
          </a:p>
          <a:p>
            <a:endParaRPr lang="en-US" altLang="x-none" sz="1100" dirty="0" smtClean="0">
              <a:latin typeface="Arial" charset="0"/>
              <a:ea typeface="ＭＳ Ｐゴシック" charset="-128"/>
            </a:endParaRPr>
          </a:p>
          <a:p>
            <a:r>
              <a:rPr lang="en-US" altLang="x-none" sz="1100" dirty="0" smtClean="0">
                <a:latin typeface="Arial" charset="0"/>
                <a:ea typeface="ＭＳ Ｐゴシック" charset="-128"/>
              </a:rPr>
              <a:t>Luke 15 </a:t>
            </a:r>
            <a:r>
              <a:rPr lang="mr-IN" altLang="x-none" sz="1100" dirty="0" smtClean="0">
                <a:latin typeface="Arial" charset="0"/>
                <a:ea typeface="ＭＳ Ｐゴシック" charset="-128"/>
              </a:rPr>
              <a:t>–</a:t>
            </a:r>
            <a:r>
              <a:rPr lang="en-US" altLang="x-none" sz="1100" dirty="0" smtClean="0">
                <a:latin typeface="Arial" charset="0"/>
                <a:ea typeface="ＭＳ Ｐゴシック" charset="-128"/>
              </a:rPr>
              <a:t> Even the one who stayed </a:t>
            </a:r>
            <a:r>
              <a:rPr lang="mr-IN" altLang="x-none" sz="1100" dirty="0" smtClean="0">
                <a:latin typeface="Arial" charset="0"/>
                <a:ea typeface="ＭＳ Ｐゴシック" charset="-128"/>
              </a:rPr>
              <a:t>–</a:t>
            </a:r>
            <a:r>
              <a:rPr lang="en-US" altLang="x-none" sz="1100" dirty="0" smtClean="0">
                <a:latin typeface="Arial" charset="0"/>
                <a:ea typeface="ＭＳ Ｐゴシック" charset="-128"/>
              </a:rPr>
              <a:t> He needed guidance.  He needed attitude adjustment.</a:t>
            </a:r>
            <a:r>
              <a:rPr lang="en-US" altLang="x-none" sz="1100" baseline="0" dirty="0" smtClean="0">
                <a:latin typeface="Arial" charset="0"/>
                <a:ea typeface="ＭＳ Ｐゴシック" charset="-128"/>
              </a:rPr>
              <a:t>  He needed a renewed sense of family.  YOU NEVER stop being a parent</a:t>
            </a:r>
            <a:r>
              <a:rPr lang="en-US" altLang="x-none" sz="1100" baseline="0" dirty="0" smtClean="0">
                <a:latin typeface="Arial" charset="0"/>
                <a:ea typeface="ＭＳ Ｐゴシック" charset="-128"/>
              </a:rPr>
              <a:t>!</a:t>
            </a:r>
            <a:endParaRPr lang="en-US" altLang="x-none" sz="1100" dirty="0" smtClean="0">
              <a:latin typeface="Arial" charset="0"/>
              <a:ea typeface="ＭＳ Ｐゴシック"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64BF5BC9-16C0-FD41-83BB-C2C3011CEDFD}" type="slidenum">
              <a:rPr lang="en-US" altLang="x-none" sz="1200">
                <a:solidFill>
                  <a:prstClr val="black"/>
                </a:solidFill>
              </a:rPr>
              <a:pPr/>
              <a:t>7</a:t>
            </a:fld>
            <a:endParaRPr lang="en-US" altLang="x-none" sz="1200">
              <a:solidFill>
                <a:prstClr val="black"/>
              </a:solidFill>
            </a:endParaRPr>
          </a:p>
        </p:txBody>
      </p:sp>
    </p:spTree>
    <p:extLst>
      <p:ext uri="{BB962C8B-B14F-4D97-AF65-F5344CB8AC3E}">
        <p14:creationId xmlns:p14="http://schemas.microsoft.com/office/powerpoint/2010/main" val="885587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431801"/>
            <a:ext cx="4937125" cy="3086100"/>
          </a:xfrm>
        </p:spPr>
      </p:sp>
      <p:sp>
        <p:nvSpPr>
          <p:cNvPr id="3" name="Notes Placeholder 2"/>
          <p:cNvSpPr>
            <a:spLocks noGrp="1"/>
          </p:cNvSpPr>
          <p:nvPr>
            <p:ph type="body" idx="1"/>
          </p:nvPr>
        </p:nvSpPr>
        <p:spPr>
          <a:xfrm>
            <a:off x="685800" y="3860800"/>
            <a:ext cx="5486400" cy="4140200"/>
          </a:xfrm>
        </p:spPr>
        <p:txBody>
          <a:bodyPr/>
          <a:lstStyle/>
          <a:p>
            <a:r>
              <a:rPr lang="en-US" altLang="x-none" sz="1600" dirty="0" smtClean="0">
                <a:latin typeface="Helvetica Neue Medium" charset="0"/>
              </a:rPr>
              <a:t>Ps. 90:12.  Pray</a:t>
            </a:r>
            <a:r>
              <a:rPr lang="en-US" altLang="x-none" sz="1600" baseline="0" dirty="0" smtClean="0">
                <a:latin typeface="Helvetica Neue Medium" charset="0"/>
              </a:rPr>
              <a:t> </a:t>
            </a:r>
            <a:r>
              <a:rPr lang="mr-IN" altLang="x-none" sz="1600" baseline="0" dirty="0" smtClean="0">
                <a:latin typeface="Helvetica Neue Medium" charset="0"/>
              </a:rPr>
              <a:t>–</a:t>
            </a:r>
            <a:r>
              <a:rPr lang="en-US" altLang="x-none" sz="1600" baseline="0" dirty="0" smtClean="0">
                <a:latin typeface="Helvetica Neue Medium" charset="0"/>
              </a:rPr>
              <a:t> Lord, help us to number our days</a:t>
            </a:r>
            <a:r>
              <a:rPr lang="mr-IN" altLang="x-none" sz="1600" baseline="0" dirty="0" smtClean="0">
                <a:latin typeface="Helvetica Neue Medium" charset="0"/>
              </a:rPr>
              <a:t>…</a:t>
            </a:r>
            <a:r>
              <a:rPr lang="en-US" altLang="x-none" sz="1600" baseline="0" dirty="0" smtClean="0">
                <a:latin typeface="Helvetica Neue Medium" charset="0"/>
              </a:rPr>
              <a:t>.</a:t>
            </a:r>
          </a:p>
          <a:p>
            <a:pPr marL="571500" indent="-571500">
              <a:buFont typeface="Wingdings" charset="2"/>
              <a:buChar char="Ø"/>
            </a:pPr>
            <a:r>
              <a:rPr lang="en-US" altLang="x-none" sz="1600" baseline="0" dirty="0" smtClean="0">
                <a:latin typeface="Helvetica Neue Medium" charset="0"/>
              </a:rPr>
              <a:t>Help each of us to have a positive influence on the children and young adults around us.</a:t>
            </a:r>
          </a:p>
          <a:p>
            <a:pPr marL="571500" indent="-571500">
              <a:buFont typeface="Wingdings" charset="2"/>
              <a:buChar char="Ø"/>
            </a:pPr>
            <a:r>
              <a:rPr lang="en-US" altLang="x-none" sz="1600" baseline="0" dirty="0" smtClean="0">
                <a:latin typeface="Helvetica Neue Medium" charset="0"/>
              </a:rPr>
              <a:t>Help the parents who are studying this to be blessed with wisdom, with wise counselors, with</a:t>
            </a:r>
            <a:r>
              <a:rPr lang="mr-IN" altLang="x-none" sz="1600" baseline="0" dirty="0" smtClean="0">
                <a:latin typeface="Helvetica Neue Medium" charset="0"/>
              </a:rPr>
              <a:t>…</a:t>
            </a:r>
            <a:endParaRPr lang="en-US" altLang="x-none" sz="1600" baseline="0" dirty="0" smtClean="0">
              <a:latin typeface="Helvetica Neue Medium" charset="0"/>
            </a:endParaRPr>
          </a:p>
          <a:p>
            <a:pPr marL="571500" indent="-571500">
              <a:buFont typeface="Wingdings" charset="2"/>
              <a:buChar char="Ø"/>
            </a:pPr>
            <a:r>
              <a:rPr lang="en-US" altLang="x-none" sz="1600" baseline="0" dirty="0" smtClean="0">
                <a:latin typeface="Helvetica Neue Medium" charset="0"/>
              </a:rPr>
              <a:t>Help the children to obey their parents </a:t>
            </a:r>
            <a:r>
              <a:rPr lang="mr-IN" altLang="x-none" sz="1600" baseline="0" dirty="0" smtClean="0">
                <a:latin typeface="Helvetica Neue Medium" charset="0"/>
              </a:rPr>
              <a:t>–</a:t>
            </a:r>
            <a:r>
              <a:rPr lang="en-US" altLang="x-none" sz="1600" baseline="0" dirty="0" smtClean="0">
                <a:latin typeface="Helvetica Neue Medium" charset="0"/>
              </a:rPr>
              <a:t> to walk in the paths of goodness that lead to life</a:t>
            </a:r>
            <a:r>
              <a:rPr lang="mr-IN" altLang="x-none" sz="1600" baseline="0" dirty="0" smtClean="0">
                <a:latin typeface="Helvetica Neue Medium" charset="0"/>
              </a:rPr>
              <a:t>…</a:t>
            </a:r>
            <a:r>
              <a:rPr lang="en-US" altLang="x-none" sz="1600" baseline="0" dirty="0" smtClean="0">
                <a:latin typeface="Helvetica Neue Medium" charset="0"/>
              </a:rPr>
              <a:t>but also to HONOR their parents.</a:t>
            </a:r>
          </a:p>
          <a:p>
            <a:pPr marL="571500" indent="-571500">
              <a:buFont typeface="Wingdings" charset="2"/>
              <a:buChar char="Ø"/>
            </a:pPr>
            <a:r>
              <a:rPr lang="en-US" altLang="x-none" sz="1600" baseline="0" dirty="0" smtClean="0">
                <a:latin typeface="Helvetica Neue Medium" charset="0"/>
              </a:rPr>
              <a:t>Father, when we face heartbreak </a:t>
            </a:r>
            <a:r>
              <a:rPr lang="mr-IN" altLang="x-none" sz="1600" baseline="0" dirty="0" smtClean="0">
                <a:latin typeface="Helvetica Neue Medium" charset="0"/>
              </a:rPr>
              <a:t>–</a:t>
            </a:r>
            <a:r>
              <a:rPr lang="en-US" altLang="x-none" sz="1600" baseline="0" dirty="0" smtClean="0">
                <a:latin typeface="Helvetica Neue Medium" charset="0"/>
              </a:rPr>
              <a:t> help us to provide that open door.</a:t>
            </a:r>
          </a:p>
          <a:p>
            <a:endParaRPr lang="en-US" altLang="x-none" sz="1600" baseline="0" dirty="0" smtClean="0">
              <a:latin typeface="Helvetica Neue Medium" charset="0"/>
            </a:endParaRPr>
          </a:p>
          <a:p>
            <a:endParaRPr lang="en-US" altLang="x-none" sz="1600" dirty="0" smtClean="0">
              <a:latin typeface="Helvetica Neue Medium" charset="0"/>
            </a:endParaRPr>
          </a:p>
          <a:p>
            <a:r>
              <a:rPr lang="en-US" altLang="x-none" sz="1600" dirty="0" smtClean="0">
                <a:latin typeface="Helvetica Neue Medium" charset="0"/>
              </a:rPr>
              <a:t>When I Examine Myself, I Will…  Remember The LAST DAY </a:t>
            </a:r>
            <a:r>
              <a:rPr lang="en-US" altLang="x-none" sz="1600" baseline="0" dirty="0" smtClean="0">
                <a:latin typeface="Helvetica Neue Medium" charset="0"/>
              </a:rPr>
              <a:t> </a:t>
            </a:r>
            <a:r>
              <a:rPr lang="en-US" altLang="x-none" sz="1600" dirty="0" smtClean="0">
                <a:latin typeface="Helvetica Neue Medium" charset="0"/>
              </a:rPr>
              <a:t>Is Coming Soon.</a:t>
            </a:r>
          </a:p>
          <a:p>
            <a:endParaRPr lang="en-US" altLang="x-none" sz="1600" dirty="0" smtClean="0">
              <a:latin typeface="Helvetica Neue Medium" charset="0"/>
            </a:endParaRPr>
          </a:p>
          <a:p>
            <a:r>
              <a:rPr lang="en-US" altLang="x-none" sz="1600" dirty="0" smtClean="0">
                <a:latin typeface="Helvetica Neue Medium" charset="0"/>
              </a:rPr>
              <a:t>The Last Day… </a:t>
            </a:r>
          </a:p>
          <a:p>
            <a:pPr lvl="1"/>
            <a:r>
              <a:rPr lang="en-US" altLang="x-none" sz="1600" dirty="0" smtClean="0">
                <a:latin typeface="Helvetica Neue Medium" charset="0"/>
              </a:rPr>
              <a:t>They Are Under My Roof.</a:t>
            </a:r>
          </a:p>
          <a:p>
            <a:pPr lvl="1"/>
            <a:r>
              <a:rPr lang="en-US" altLang="x-none" sz="1600" dirty="0" smtClean="0">
                <a:latin typeface="Helvetica Neue Medium" charset="0"/>
              </a:rPr>
              <a:t>I Have To Guide Them On Earth.</a:t>
            </a:r>
          </a:p>
          <a:p>
            <a:pPr lvl="1"/>
            <a:r>
              <a:rPr lang="en-US" altLang="x-none" sz="1600" dirty="0" smtClean="0">
                <a:latin typeface="Helvetica Neue Medium" charset="0"/>
              </a:rPr>
              <a:t>Before My Family &amp; I Stand In Judgment.</a:t>
            </a:r>
          </a:p>
          <a:p>
            <a:endParaRPr lang="en-US" sz="1600" dirty="0"/>
          </a:p>
        </p:txBody>
      </p:sp>
      <p:sp>
        <p:nvSpPr>
          <p:cNvPr id="4" name="Slide Number Placeholder 3"/>
          <p:cNvSpPr>
            <a:spLocks noGrp="1"/>
          </p:cNvSpPr>
          <p:nvPr>
            <p:ph type="sldNum" sz="quarter" idx="10"/>
          </p:nvPr>
        </p:nvSpPr>
        <p:spPr/>
        <p:txBody>
          <a:bodyPr/>
          <a:lstStyle/>
          <a:p>
            <a:fld id="{705399C4-DEC1-2C49-B8D1-114E51826C5B}" type="slidenum">
              <a:rPr lang="en-US" smtClean="0"/>
              <a:t>8</a:t>
            </a:fld>
            <a:endParaRPr lang="en-US"/>
          </a:p>
        </p:txBody>
      </p:sp>
    </p:spTree>
    <p:extLst>
      <p:ext uri="{BB962C8B-B14F-4D97-AF65-F5344CB8AC3E}">
        <p14:creationId xmlns:p14="http://schemas.microsoft.com/office/powerpoint/2010/main" val="78879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smtClean="0"/>
              <a:t>Click to edit Master subtitle style</a:t>
            </a:r>
            <a:endParaRPr lang="en-US"/>
          </a:p>
        </p:txBody>
      </p:sp>
    </p:spTree>
  </p:cSld>
  <p:clrMapOvr>
    <a:masterClrMapping/>
  </p:clrMapOvr>
  <p:transition>
    <p:spli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smtClean="0"/>
              <a:t>Click to edit Master text styles</a:t>
            </a:r>
          </a:p>
        </p:txBody>
      </p:sp>
    </p:spTree>
  </p:cSld>
  <p:clrMapOvr>
    <a:masterClrMapping/>
  </p:clrMapOvr>
  <p:transition>
    <p:spli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pli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pli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cSld>
  <p:clrMapOvr>
    <a:masterClrMapping/>
  </p:clrMapOvr>
  <p:transition>
    <p:spli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71500"/>
            <a:ext cx="1943100" cy="4508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71500"/>
            <a:ext cx="5676900" cy="4508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D898C-B12B-C746-ABCD-C82B067D7C21}" type="datetimeFigureOut">
              <a:rPr lang="en-US" smtClean="0"/>
              <a:t>11/10/17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8D898C-B12B-C746-ABCD-C82B067D7C21}" type="datetimeFigureOut">
              <a:rPr lang="en-US" smtClean="0"/>
              <a:t>11/10/17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8D898C-B12B-C746-ABCD-C82B067D7C21}" type="datetimeFigureOut">
              <a:rPr lang="en-US" smtClean="0"/>
              <a:t>11/10/17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8D898C-B12B-C746-ABCD-C82B067D7C21}" type="datetimeFigureOut">
              <a:rPr lang="en-US" smtClean="0"/>
              <a:t>11/10/17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D898C-B12B-C746-ABCD-C82B067D7C21}" type="datetimeFigureOut">
              <a:rPr lang="en-US" smtClean="0"/>
              <a:t>11/10/17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D898C-B12B-C746-ABCD-C82B067D7C21}" type="datetimeFigureOut">
              <a:rPr lang="en-US" smtClean="0"/>
              <a:t>11/10/17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D898C-B12B-C746-ABCD-C82B067D7C21}" type="datetimeFigureOut">
              <a:rPr lang="en-US" smtClean="0"/>
              <a:t>11/10/17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0" b="-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E8D898C-B12B-C746-ABCD-C82B067D7C21}" type="datetimeFigureOut">
              <a:rPr lang="en-US" smtClean="0"/>
              <a:t>11/10/17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9264EFF-D50F-8242-A7F3-AF1598CC59E6}" type="slidenum">
              <a:rPr lang="en-US" smtClean="0"/>
              <a:t>‹#›</a:t>
            </a:fld>
            <a:endParaRPr lang="en-US"/>
          </a:p>
        </p:txBody>
      </p:sp>
    </p:spTree>
    <p:extLst>
      <p:ext uri="{BB962C8B-B14F-4D97-AF65-F5344CB8AC3E}">
        <p14:creationId xmlns:p14="http://schemas.microsoft.com/office/powerpoint/2010/main" val="1407449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715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Tree>
    <p:extLst>
      <p:ext uri="{BB962C8B-B14F-4D97-AF65-F5344CB8AC3E}">
        <p14:creationId xmlns:p14="http://schemas.microsoft.com/office/powerpoint/2010/main" val="5947315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down)">
                                      <p:cBhvr>
                                        <p:cTn id="7" dur="500"/>
                                        <p:tgtEl>
                                          <p:spTgt spid="102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wipe(down)">
                                      <p:cBhvr>
                                        <p:cTn id="10" dur="500"/>
                                        <p:tgtEl>
                                          <p:spTgt spid="102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wipe(down)">
                                      <p:cBhvr>
                                        <p:cTn id="13" dur="500"/>
                                        <p:tgtEl>
                                          <p:spTgt spid="102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wipe(down)">
                                      <p:cBhvr>
                                        <p:cTn id="16" dur="500"/>
                                        <p:tgtEl>
                                          <p:spTgt spid="102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wipe(down)">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2">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3">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4">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5">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Lst>
      </p:bldP>
    </p:bldLst>
  </p:timing>
  <p:txStyles>
    <p:titleStyle>
      <a:lvl1pPr algn="ctr" rtl="0" eaLnBrk="0" fontAlgn="base" hangingPunct="0">
        <a:spcBef>
          <a:spcPct val="0"/>
        </a:spcBef>
        <a:spcAft>
          <a:spcPct val="0"/>
        </a:spcAft>
        <a:defRPr sz="3667">
          <a:solidFill>
            <a:srgbClr val="FFFFFF"/>
          </a:solidFill>
          <a:latin typeface="Helvetica Neue Medium"/>
          <a:ea typeface="+mj-ea"/>
          <a:cs typeface="Helvetica Neue Medium"/>
        </a:defRPr>
      </a:lvl1pPr>
      <a:lvl2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2pPr>
      <a:lvl3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3pPr>
      <a:lvl4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4pPr>
      <a:lvl5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5pPr>
      <a:lvl6pPr marL="380985"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6pPr>
      <a:lvl7pPr marL="761970"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7pPr>
      <a:lvl8pPr marL="1142954"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8pPr>
      <a:lvl9pPr marL="1523939"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9pPr>
    </p:titleStyle>
    <p:bodyStyle>
      <a:lvl1pPr marL="285739" indent="-285739" algn="l" rtl="0" eaLnBrk="0" fontAlgn="base" hangingPunct="0">
        <a:spcBef>
          <a:spcPct val="20000"/>
        </a:spcBef>
        <a:spcAft>
          <a:spcPct val="0"/>
        </a:spcAft>
        <a:buChar char="•"/>
        <a:defRPr sz="2667">
          <a:solidFill>
            <a:schemeClr val="bg1"/>
          </a:solidFill>
          <a:latin typeface="Helvetica Neue Medium"/>
          <a:ea typeface="+mn-ea"/>
          <a:cs typeface="Helvetica Neue Medium"/>
        </a:defRPr>
      </a:lvl1pPr>
      <a:lvl2pPr marL="619100" indent="-238115" algn="l" rtl="0" eaLnBrk="0" fontAlgn="base" hangingPunct="0">
        <a:spcBef>
          <a:spcPct val="20000"/>
        </a:spcBef>
        <a:spcAft>
          <a:spcPct val="0"/>
        </a:spcAft>
        <a:buChar char="–"/>
        <a:defRPr sz="2333">
          <a:solidFill>
            <a:schemeClr val="bg1"/>
          </a:solidFill>
          <a:latin typeface="Helvetica Neue Medium"/>
          <a:ea typeface="+mn-ea"/>
          <a:cs typeface="Helvetica Neue Medium"/>
        </a:defRPr>
      </a:lvl2pPr>
      <a:lvl3pPr marL="952462" indent="-190492" algn="l" rtl="0" eaLnBrk="0" fontAlgn="base" hangingPunct="0">
        <a:spcBef>
          <a:spcPct val="20000"/>
        </a:spcBef>
        <a:spcAft>
          <a:spcPct val="0"/>
        </a:spcAft>
        <a:buChar char="•"/>
        <a:defRPr sz="2000">
          <a:solidFill>
            <a:schemeClr val="bg1"/>
          </a:solidFill>
          <a:latin typeface="Helvetica Neue Medium"/>
          <a:ea typeface="+mn-ea"/>
          <a:cs typeface="Helvetica Neue Medium"/>
        </a:defRPr>
      </a:lvl3pPr>
      <a:lvl4pPr marL="1333447" indent="-190492" algn="l" rtl="0" eaLnBrk="0" fontAlgn="base" hangingPunct="0">
        <a:spcBef>
          <a:spcPct val="20000"/>
        </a:spcBef>
        <a:spcAft>
          <a:spcPct val="0"/>
        </a:spcAft>
        <a:buChar char="–"/>
        <a:defRPr sz="1667">
          <a:solidFill>
            <a:schemeClr val="bg1"/>
          </a:solidFill>
          <a:latin typeface="Helvetica Neue Medium"/>
          <a:ea typeface="+mn-ea"/>
          <a:cs typeface="Helvetica Neue Medium"/>
        </a:defRPr>
      </a:lvl4pPr>
      <a:lvl5pPr marL="1714431" indent="-190492" algn="l" rtl="0" eaLnBrk="0" fontAlgn="base" hangingPunct="0">
        <a:spcBef>
          <a:spcPct val="20000"/>
        </a:spcBef>
        <a:spcAft>
          <a:spcPct val="0"/>
        </a:spcAft>
        <a:buChar char="»"/>
        <a:defRPr sz="1667">
          <a:solidFill>
            <a:schemeClr val="bg1"/>
          </a:solidFill>
          <a:latin typeface="Helvetica Neue Medium"/>
          <a:ea typeface="+mn-ea"/>
          <a:cs typeface="Helvetica Neue Medium"/>
        </a:defRPr>
      </a:lvl5pPr>
      <a:lvl6pPr marL="2095416" indent="-190492" algn="l" rtl="0" fontAlgn="base">
        <a:spcBef>
          <a:spcPct val="20000"/>
        </a:spcBef>
        <a:spcAft>
          <a:spcPct val="0"/>
        </a:spcAft>
        <a:buChar char="»"/>
        <a:defRPr sz="1667">
          <a:solidFill>
            <a:schemeClr val="tx1"/>
          </a:solidFill>
          <a:latin typeface="+mn-lt"/>
          <a:ea typeface="+mn-ea"/>
        </a:defRPr>
      </a:lvl6pPr>
      <a:lvl7pPr marL="2476401" indent="-190492" algn="l" rtl="0" fontAlgn="base">
        <a:spcBef>
          <a:spcPct val="20000"/>
        </a:spcBef>
        <a:spcAft>
          <a:spcPct val="0"/>
        </a:spcAft>
        <a:buChar char="»"/>
        <a:defRPr sz="1667">
          <a:solidFill>
            <a:schemeClr val="tx1"/>
          </a:solidFill>
          <a:latin typeface="+mn-lt"/>
          <a:ea typeface="+mn-ea"/>
        </a:defRPr>
      </a:lvl7pPr>
      <a:lvl8pPr marL="2857386" indent="-190492" algn="l" rtl="0" fontAlgn="base">
        <a:spcBef>
          <a:spcPct val="20000"/>
        </a:spcBef>
        <a:spcAft>
          <a:spcPct val="0"/>
        </a:spcAft>
        <a:buChar char="»"/>
        <a:defRPr sz="1667">
          <a:solidFill>
            <a:schemeClr val="tx1"/>
          </a:solidFill>
          <a:latin typeface="+mn-lt"/>
          <a:ea typeface="+mn-ea"/>
        </a:defRPr>
      </a:lvl8pPr>
      <a:lvl9pPr marL="3238370" indent="-190492" algn="l" rtl="0" fontAlgn="base">
        <a:spcBef>
          <a:spcPct val="20000"/>
        </a:spcBef>
        <a:spcAft>
          <a:spcPct val="0"/>
        </a:spcAft>
        <a:buChar char="»"/>
        <a:defRPr sz="1667">
          <a:solidFill>
            <a:schemeClr val="tx1"/>
          </a:solidFill>
          <a:latin typeface="+mn-lt"/>
          <a:ea typeface="+mn-ea"/>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Parenting</a:t>
            </a:r>
            <a:endParaRPr lang="en-US" dirty="0"/>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
            <a:ext cx="9144000" cy="5486400"/>
          </a:xfrm>
          <a:prstGeom prst="rect">
            <a:avLst/>
          </a:prstGeom>
        </p:spPr>
      </p:pic>
    </p:spTree>
    <p:extLst>
      <p:ext uri="{BB962C8B-B14F-4D97-AF65-F5344CB8AC3E}">
        <p14:creationId xmlns:p14="http://schemas.microsoft.com/office/powerpoint/2010/main" val="315172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x-none">
                <a:latin typeface="Helvetica Neue Medium" charset="0"/>
              </a:rPr>
              <a:t>How Many Days </a:t>
            </a:r>
            <a:br>
              <a:rPr lang="en-US" altLang="x-none">
                <a:latin typeface="Helvetica Neue Medium" charset="0"/>
              </a:rPr>
            </a:br>
            <a:r>
              <a:rPr lang="en-US" altLang="x-none">
                <a:latin typeface="Helvetica Neue Medium" charset="0"/>
              </a:rPr>
              <a:t>Do We Have Left?</a:t>
            </a:r>
          </a:p>
        </p:txBody>
      </p:sp>
      <p:sp>
        <p:nvSpPr>
          <p:cNvPr id="16387" name="Content Placeholder 2"/>
          <p:cNvSpPr>
            <a:spLocks noGrp="1"/>
          </p:cNvSpPr>
          <p:nvPr>
            <p:ph idx="1"/>
          </p:nvPr>
        </p:nvSpPr>
        <p:spPr>
          <a:xfrm>
            <a:off x="685799" y="1841500"/>
            <a:ext cx="7590295" cy="3238500"/>
          </a:xfrm>
        </p:spPr>
        <p:txBody>
          <a:bodyPr/>
          <a:lstStyle/>
          <a:p>
            <a:r>
              <a:rPr lang="en-US" altLang="x-none" sz="3200" dirty="0">
                <a:latin typeface="Helvetica Neue Medium" charset="0"/>
              </a:rPr>
              <a:t>With Our 3 </a:t>
            </a:r>
            <a:r>
              <a:rPr lang="en-US" altLang="x-none" sz="3200" dirty="0" err="1">
                <a:latin typeface="Helvetica Neue Medium" charset="0"/>
              </a:rPr>
              <a:t>Yr</a:t>
            </a:r>
            <a:r>
              <a:rPr lang="en-US" altLang="x-none" sz="3200" dirty="0">
                <a:latin typeface="Helvetica Neue Medium" charset="0"/>
              </a:rPr>
              <a:t> Olds = 5,475</a:t>
            </a:r>
          </a:p>
          <a:p>
            <a:r>
              <a:rPr lang="en-US" altLang="x-none" sz="3200" dirty="0">
                <a:latin typeface="Helvetica Neue Medium" charset="0"/>
              </a:rPr>
              <a:t>With Our 6 </a:t>
            </a:r>
            <a:r>
              <a:rPr lang="en-US" altLang="x-none" sz="3200" dirty="0" err="1">
                <a:latin typeface="Helvetica Neue Medium" charset="0"/>
              </a:rPr>
              <a:t>Yr</a:t>
            </a:r>
            <a:r>
              <a:rPr lang="en-US" altLang="x-none" sz="3200" dirty="0">
                <a:latin typeface="Helvetica Neue Medium" charset="0"/>
              </a:rPr>
              <a:t> Olds = 4,380</a:t>
            </a:r>
          </a:p>
          <a:p>
            <a:r>
              <a:rPr lang="en-US" altLang="x-none" sz="3200" dirty="0">
                <a:latin typeface="Helvetica Neue Medium" charset="0"/>
              </a:rPr>
              <a:t>With Our 10 </a:t>
            </a:r>
            <a:r>
              <a:rPr lang="en-US" altLang="x-none" sz="3200" dirty="0" err="1">
                <a:latin typeface="Helvetica Neue Medium" charset="0"/>
              </a:rPr>
              <a:t>Yr</a:t>
            </a:r>
            <a:r>
              <a:rPr lang="en-US" altLang="x-none" sz="3200" dirty="0">
                <a:latin typeface="Helvetica Neue Medium" charset="0"/>
              </a:rPr>
              <a:t> Olds = 2,920</a:t>
            </a:r>
          </a:p>
          <a:p>
            <a:r>
              <a:rPr lang="en-US" altLang="x-none" sz="3200" dirty="0">
                <a:latin typeface="Helvetica Neue Medium" charset="0"/>
              </a:rPr>
              <a:t>With Our 14 </a:t>
            </a:r>
            <a:r>
              <a:rPr lang="en-US" altLang="x-none" sz="3200" dirty="0" err="1">
                <a:latin typeface="Helvetica Neue Medium" charset="0"/>
              </a:rPr>
              <a:t>Yr</a:t>
            </a:r>
            <a:r>
              <a:rPr lang="en-US" altLang="x-none" sz="3200" dirty="0">
                <a:latin typeface="Helvetica Neue Medium" charset="0"/>
              </a:rPr>
              <a:t> Olds = 1,460</a:t>
            </a:r>
          </a:p>
          <a:p>
            <a:r>
              <a:rPr lang="en-US" altLang="x-none" sz="3200" dirty="0">
                <a:latin typeface="Helvetica Neue Medium" charset="0"/>
              </a:rPr>
              <a:t>With Our 16 </a:t>
            </a:r>
            <a:r>
              <a:rPr lang="en-US" altLang="x-none" sz="3200" dirty="0" err="1">
                <a:latin typeface="Helvetica Neue Medium" charset="0"/>
              </a:rPr>
              <a:t>Yr</a:t>
            </a:r>
            <a:r>
              <a:rPr lang="en-US" altLang="x-none" sz="3200" dirty="0">
                <a:latin typeface="Helvetica Neue Medium" charset="0"/>
              </a:rPr>
              <a:t> Olds = 730</a:t>
            </a:r>
          </a:p>
        </p:txBody>
      </p:sp>
    </p:spTree>
    <p:extLst>
      <p:ext uri="{BB962C8B-B14F-4D97-AF65-F5344CB8AC3E}">
        <p14:creationId xmlns:p14="http://schemas.microsoft.com/office/powerpoint/2010/main" val="1089513615"/>
      </p:ext>
    </p:extLst>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8646"/>
            <a:ext cx="7772400" cy="4337050"/>
          </a:xfrm>
        </p:spPr>
        <p:txBody>
          <a:bodyPr>
            <a:noAutofit/>
          </a:bodyPr>
          <a:lstStyle/>
          <a:p>
            <a:pPr marL="514350" indent="-514350">
              <a:buFont typeface="+mj-lt"/>
              <a:buAutoNum type="arabicPeriod"/>
            </a:pPr>
            <a:r>
              <a:rPr lang="en-US" sz="2600" dirty="0" smtClean="0"/>
              <a:t>We love you and will go out of our way to </a:t>
            </a:r>
            <a:br>
              <a:rPr lang="en-US" sz="2600" dirty="0" smtClean="0"/>
            </a:br>
            <a:r>
              <a:rPr lang="en-US" sz="2600" dirty="0" smtClean="0"/>
              <a:t>help you succeed.</a:t>
            </a:r>
          </a:p>
          <a:p>
            <a:pPr marL="514350" indent="-514350">
              <a:buFont typeface="+mj-lt"/>
              <a:buAutoNum type="arabicPeriod"/>
            </a:pPr>
            <a:r>
              <a:rPr lang="en-US" sz="2600" dirty="0" smtClean="0"/>
              <a:t>God is real and He is really watching.</a:t>
            </a:r>
          </a:p>
          <a:p>
            <a:pPr marL="514350" indent="-514350">
              <a:buFont typeface="+mj-lt"/>
              <a:buAutoNum type="arabicPeriod"/>
            </a:pPr>
            <a:r>
              <a:rPr lang="en-US" sz="2600" dirty="0" smtClean="0"/>
              <a:t>All of life revolves around our relationship </a:t>
            </a:r>
            <a:br>
              <a:rPr lang="en-US" sz="2600" dirty="0" smtClean="0"/>
            </a:br>
            <a:r>
              <a:rPr lang="en-US" sz="2600" dirty="0" smtClean="0"/>
              <a:t>with God.</a:t>
            </a:r>
          </a:p>
          <a:p>
            <a:pPr marL="514350" indent="-514350">
              <a:buFont typeface="+mj-lt"/>
              <a:buAutoNum type="arabicPeriod"/>
            </a:pPr>
            <a:r>
              <a:rPr lang="en-US" sz="2600" dirty="0" smtClean="0"/>
              <a:t>Our family makes Godly choices.</a:t>
            </a:r>
          </a:p>
          <a:p>
            <a:pPr marL="514350" indent="-514350">
              <a:buFont typeface="+mj-lt"/>
              <a:buAutoNum type="arabicPeriod"/>
            </a:pPr>
            <a:r>
              <a:rPr lang="en-US" sz="2600" dirty="0" smtClean="0"/>
              <a:t>We must search the Scriptures for truth and follow Jesus for life.</a:t>
            </a:r>
          </a:p>
          <a:p>
            <a:pPr marL="514350" indent="-514350">
              <a:buFont typeface="+mj-lt"/>
              <a:buAutoNum type="arabicPeriod"/>
            </a:pPr>
            <a:r>
              <a:rPr lang="en-US" sz="2600" dirty="0" smtClean="0"/>
              <a:t>Loving discipline is for your improvement.</a:t>
            </a:r>
          </a:p>
          <a:p>
            <a:pPr marL="514350" indent="-514350">
              <a:buFont typeface="+mj-lt"/>
              <a:buAutoNum type="arabicPeriod"/>
            </a:pPr>
            <a:r>
              <a:rPr lang="en-US" sz="2600" dirty="0" smtClean="0"/>
              <a:t>With God, we are breaking unhealthy cycles.</a:t>
            </a:r>
          </a:p>
        </p:txBody>
      </p:sp>
    </p:spTree>
    <p:extLst>
      <p:ext uri="{BB962C8B-B14F-4D97-AF65-F5344CB8AC3E}">
        <p14:creationId xmlns:p14="http://schemas.microsoft.com/office/powerpoint/2010/main" val="148101618"/>
      </p:ext>
    </p:extLst>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33500" y="311152"/>
            <a:ext cx="6477000" cy="952500"/>
          </a:xfrm>
        </p:spPr>
        <p:txBody>
          <a:bodyPr/>
          <a:lstStyle/>
          <a:p>
            <a:r>
              <a:rPr lang="en-US" altLang="x-none" dirty="0" smtClean="0">
                <a:latin typeface="Helvetica Neue Medium" charset="0"/>
              </a:rPr>
              <a:t>Psalm 127: Aim Thoughtfully</a:t>
            </a:r>
            <a:endParaRPr lang="en-US" altLang="x-none" dirty="0">
              <a:latin typeface="Helvetica Neue Medium" charset="0"/>
            </a:endParaRPr>
          </a:p>
        </p:txBody>
      </p:sp>
      <p:sp>
        <p:nvSpPr>
          <p:cNvPr id="18435" name="Content Placeholder 2"/>
          <p:cNvSpPr>
            <a:spLocks noGrp="1"/>
          </p:cNvSpPr>
          <p:nvPr>
            <p:ph idx="1"/>
          </p:nvPr>
        </p:nvSpPr>
        <p:spPr>
          <a:xfrm>
            <a:off x="800100" y="1306516"/>
            <a:ext cx="7272338" cy="3429000"/>
          </a:xfrm>
        </p:spPr>
        <p:txBody>
          <a:bodyPr/>
          <a:lstStyle/>
          <a:p>
            <a:pPr eaLnBrk="1" hangingPunct="1"/>
            <a:r>
              <a:rPr lang="en-US" altLang="x-none" dirty="0" smtClean="0"/>
              <a:t>Aiming @ Godly Character</a:t>
            </a:r>
          </a:p>
          <a:p>
            <a:pPr lvl="1" eaLnBrk="1" hangingPunct="1"/>
            <a:r>
              <a:rPr lang="en-US" altLang="x-none" dirty="0" smtClean="0"/>
              <a:t>Aim at who you want them to BE, not just what you want them to DO. </a:t>
            </a:r>
          </a:p>
          <a:p>
            <a:pPr eaLnBrk="1" hangingPunct="1"/>
            <a:r>
              <a:rPr lang="en-US" altLang="x-none" dirty="0" smtClean="0"/>
              <a:t>Aiming @ Loving Obedience</a:t>
            </a:r>
          </a:p>
          <a:p>
            <a:pPr lvl="1" eaLnBrk="1" hangingPunct="1"/>
            <a:r>
              <a:rPr lang="en-US" altLang="x-none" dirty="0" smtClean="0"/>
              <a:t>Ephesians 6:1-4, 1 Samuel 2:22-25, 3:12-13</a:t>
            </a:r>
          </a:p>
          <a:p>
            <a:pPr eaLnBrk="1" hangingPunct="1"/>
            <a:r>
              <a:rPr lang="en-US" altLang="x-none" dirty="0" smtClean="0"/>
              <a:t>Aiming @ Godly Priorities</a:t>
            </a:r>
          </a:p>
          <a:p>
            <a:pPr lvl="1" eaLnBrk="1" hangingPunct="1"/>
            <a:r>
              <a:rPr lang="en-US" altLang="x-none" dirty="0" smtClean="0"/>
              <a:t>“Don’t O.D. on Options” (Luke 10:41-42)</a:t>
            </a:r>
          </a:p>
        </p:txBody>
      </p:sp>
    </p:spTree>
    <p:extLst>
      <p:ext uri="{BB962C8B-B14F-4D97-AF65-F5344CB8AC3E}">
        <p14:creationId xmlns:p14="http://schemas.microsoft.com/office/powerpoint/2010/main" val="1263460976"/>
      </p:ext>
    </p:extLst>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33500" y="254000"/>
            <a:ext cx="6477000" cy="952500"/>
          </a:xfrm>
        </p:spPr>
        <p:txBody>
          <a:bodyPr/>
          <a:lstStyle/>
          <a:p>
            <a:r>
              <a:rPr lang="en-US" altLang="x-none" dirty="0" smtClean="0">
                <a:latin typeface="Helvetica Neue Medium" charset="0"/>
              </a:rPr>
              <a:t>Help For Hitting The Target</a:t>
            </a:r>
            <a:endParaRPr lang="en-US" altLang="x-none" dirty="0">
              <a:latin typeface="Helvetica Neue Medium" charset="0"/>
            </a:endParaRPr>
          </a:p>
        </p:txBody>
      </p:sp>
      <p:sp>
        <p:nvSpPr>
          <p:cNvPr id="18435" name="Content Placeholder 2"/>
          <p:cNvSpPr>
            <a:spLocks noGrp="1"/>
          </p:cNvSpPr>
          <p:nvPr>
            <p:ph idx="1"/>
          </p:nvPr>
        </p:nvSpPr>
        <p:spPr>
          <a:xfrm>
            <a:off x="457200" y="1206500"/>
            <a:ext cx="8443912" cy="3959860"/>
          </a:xfrm>
        </p:spPr>
        <p:txBody>
          <a:bodyPr>
            <a:normAutofit/>
          </a:bodyPr>
          <a:lstStyle/>
          <a:p>
            <a:pPr marL="0" indent="0" eaLnBrk="1" hangingPunct="1">
              <a:lnSpc>
                <a:spcPct val="80000"/>
              </a:lnSpc>
              <a:buNone/>
            </a:pPr>
            <a:r>
              <a:rPr lang="en-US" altLang="x-none" sz="3000" dirty="0" smtClean="0"/>
              <a:t>1. Use </a:t>
            </a:r>
            <a:r>
              <a:rPr lang="en-US" altLang="x-none" sz="3000" dirty="0" smtClean="0"/>
              <a:t>The Power of Repetition.</a:t>
            </a:r>
          </a:p>
          <a:p>
            <a:pPr lvl="1" eaLnBrk="1" hangingPunct="1">
              <a:lnSpc>
                <a:spcPct val="80000"/>
              </a:lnSpc>
            </a:pPr>
            <a:r>
              <a:rPr lang="en-US" altLang="x-none" sz="2600" dirty="0" smtClean="0"/>
              <a:t>Deuteronomy 6:6-9</a:t>
            </a:r>
          </a:p>
          <a:p>
            <a:pPr marL="0" indent="0" eaLnBrk="1" hangingPunct="1">
              <a:lnSpc>
                <a:spcPct val="80000"/>
              </a:lnSpc>
              <a:buNone/>
            </a:pPr>
            <a:r>
              <a:rPr lang="en-US" altLang="x-none" sz="3000" dirty="0" smtClean="0"/>
              <a:t>2. Tell </a:t>
            </a:r>
            <a:r>
              <a:rPr lang="en-US" altLang="x-none" sz="3000" dirty="0" smtClean="0"/>
              <a:t>Your Children ‘How Good They Have It.’</a:t>
            </a:r>
          </a:p>
          <a:p>
            <a:pPr lvl="1" eaLnBrk="1" hangingPunct="1">
              <a:lnSpc>
                <a:spcPct val="80000"/>
              </a:lnSpc>
            </a:pPr>
            <a:r>
              <a:rPr lang="en-US" altLang="x-none" sz="2600" dirty="0" smtClean="0"/>
              <a:t>Joshua </a:t>
            </a:r>
            <a:r>
              <a:rPr lang="en-US" altLang="x-none" sz="2600" dirty="0" smtClean="0"/>
              <a:t>23:3-11</a:t>
            </a:r>
          </a:p>
          <a:p>
            <a:pPr marL="47624" indent="0" eaLnBrk="1" hangingPunct="1">
              <a:lnSpc>
                <a:spcPct val="80000"/>
              </a:lnSpc>
              <a:buNone/>
            </a:pPr>
            <a:r>
              <a:rPr lang="en-US" altLang="x-none" sz="3334" dirty="0" smtClean="0"/>
              <a:t>3. </a:t>
            </a:r>
            <a:r>
              <a:rPr lang="en-US" altLang="x-none" sz="3334" dirty="0" smtClean="0"/>
              <a:t>Tell </a:t>
            </a:r>
            <a:r>
              <a:rPr lang="en-US" altLang="x-none" sz="3334" dirty="0" smtClean="0"/>
              <a:t>Your Children When The </a:t>
            </a:r>
            <a:r>
              <a:rPr lang="en-US" altLang="x-none" sz="3334" dirty="0" smtClean="0"/>
              <a:t> </a:t>
            </a:r>
            <a:br>
              <a:rPr lang="en-US" altLang="x-none" sz="3334" dirty="0" smtClean="0"/>
            </a:br>
            <a:r>
              <a:rPr lang="en-US" altLang="x-none" sz="3334" dirty="0" smtClean="0"/>
              <a:t>    Punishment </a:t>
            </a:r>
            <a:r>
              <a:rPr lang="en-US" altLang="x-none" sz="3334" dirty="0" smtClean="0"/>
              <a:t>Could Be Much Worse.</a:t>
            </a:r>
          </a:p>
          <a:p>
            <a:pPr lvl="1">
              <a:lnSpc>
                <a:spcPct val="80000"/>
              </a:lnSpc>
            </a:pPr>
            <a:r>
              <a:rPr lang="en-US" altLang="x-none" sz="2600" dirty="0" smtClean="0"/>
              <a:t>Numbers </a:t>
            </a:r>
            <a:r>
              <a:rPr lang="en-US" altLang="x-none" sz="2600" dirty="0" smtClean="0"/>
              <a:t>12:10-14</a:t>
            </a:r>
          </a:p>
          <a:p>
            <a:pPr marL="0" indent="0" eaLnBrk="1" hangingPunct="1">
              <a:lnSpc>
                <a:spcPct val="80000"/>
              </a:lnSpc>
              <a:buNone/>
            </a:pPr>
            <a:r>
              <a:rPr lang="en-US" altLang="x-none" sz="3000" dirty="0" smtClean="0"/>
              <a:t>4. Take </a:t>
            </a:r>
            <a:r>
              <a:rPr lang="en-US" altLang="x-none" sz="3000" dirty="0"/>
              <a:t>Time To Sharpen Important Skills.</a:t>
            </a:r>
          </a:p>
          <a:p>
            <a:pPr lvl="1" eaLnBrk="1" hangingPunct="1">
              <a:lnSpc>
                <a:spcPct val="80000"/>
              </a:lnSpc>
            </a:pPr>
            <a:r>
              <a:rPr lang="en-US" altLang="x-none" sz="2600" dirty="0" smtClean="0"/>
              <a:t>Ecclesiastes 10:10, Philippians 4:9</a:t>
            </a:r>
            <a:endParaRPr lang="en-US" altLang="x-none" sz="2934" dirty="0" smtClean="0"/>
          </a:p>
          <a:p>
            <a:pPr eaLnBrk="1" hangingPunct="1">
              <a:lnSpc>
                <a:spcPct val="80000"/>
              </a:lnSpc>
            </a:pPr>
            <a:endParaRPr lang="en-US" altLang="x-none" sz="3000" dirty="0" smtClean="0"/>
          </a:p>
          <a:p>
            <a:pPr eaLnBrk="1" hangingPunct="1">
              <a:lnSpc>
                <a:spcPct val="80000"/>
              </a:lnSpc>
            </a:pPr>
            <a:endParaRPr lang="en-US" altLang="x-none" sz="3000" dirty="0"/>
          </a:p>
        </p:txBody>
      </p:sp>
    </p:spTree>
    <p:extLst>
      <p:ext uri="{BB962C8B-B14F-4D97-AF65-F5344CB8AC3E}">
        <p14:creationId xmlns:p14="http://schemas.microsoft.com/office/powerpoint/2010/main" val="1828219709"/>
      </p:ext>
    </p:extLst>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33500" y="254000"/>
            <a:ext cx="6477000" cy="952500"/>
          </a:xfrm>
        </p:spPr>
        <p:txBody>
          <a:bodyPr/>
          <a:lstStyle/>
          <a:p>
            <a:r>
              <a:rPr lang="en-US" altLang="x-none" dirty="0" smtClean="0">
                <a:latin typeface="Helvetica Neue Medium" charset="0"/>
              </a:rPr>
              <a:t>Help For Hitting The Target</a:t>
            </a:r>
            <a:endParaRPr lang="en-US" altLang="x-none" dirty="0">
              <a:latin typeface="Helvetica Neue Medium" charset="0"/>
            </a:endParaRPr>
          </a:p>
        </p:txBody>
      </p:sp>
      <p:sp>
        <p:nvSpPr>
          <p:cNvPr id="18435" name="Content Placeholder 2"/>
          <p:cNvSpPr>
            <a:spLocks noGrp="1"/>
          </p:cNvSpPr>
          <p:nvPr>
            <p:ph idx="1"/>
          </p:nvPr>
        </p:nvSpPr>
        <p:spPr>
          <a:xfrm>
            <a:off x="517203" y="1163635"/>
            <a:ext cx="8412481" cy="4265613"/>
          </a:xfrm>
        </p:spPr>
        <p:txBody>
          <a:bodyPr>
            <a:normAutofit/>
          </a:bodyPr>
          <a:lstStyle/>
          <a:p>
            <a:pPr marL="0" indent="0" eaLnBrk="1" hangingPunct="1">
              <a:lnSpc>
                <a:spcPct val="80000"/>
              </a:lnSpc>
              <a:buNone/>
            </a:pPr>
            <a:r>
              <a:rPr lang="en-US" altLang="x-none" sz="3000" dirty="0" smtClean="0"/>
              <a:t>5. Treasure </a:t>
            </a:r>
            <a:r>
              <a:rPr lang="en-US" altLang="x-none" sz="3000" dirty="0" smtClean="0"/>
              <a:t>The Differences </a:t>
            </a:r>
            <a:r>
              <a:rPr lang="en-US" altLang="x-none" sz="3000" dirty="0" smtClean="0"/>
              <a:t>Between Your </a:t>
            </a:r>
            <a:br>
              <a:rPr lang="en-US" altLang="x-none" sz="3000" dirty="0" smtClean="0"/>
            </a:br>
            <a:r>
              <a:rPr lang="en-US" altLang="x-none" sz="3000" dirty="0" smtClean="0"/>
              <a:t>    </a:t>
            </a:r>
            <a:r>
              <a:rPr lang="en-US" altLang="x-none" sz="3000" dirty="0" smtClean="0"/>
              <a:t>Sons </a:t>
            </a:r>
            <a:r>
              <a:rPr lang="en-US" altLang="x-none" sz="3000" dirty="0" smtClean="0"/>
              <a:t>&amp; Daughters</a:t>
            </a:r>
            <a:r>
              <a:rPr lang="en-US" altLang="x-none" sz="3000" dirty="0" smtClean="0"/>
              <a:t>. (Psalm 144:12)</a:t>
            </a:r>
            <a:endParaRPr lang="en-US" altLang="x-none" sz="3000" dirty="0" smtClean="0"/>
          </a:p>
          <a:p>
            <a:pPr lvl="1"/>
            <a:r>
              <a:rPr lang="en-US" dirty="0" smtClean="0"/>
              <a:t>Sons: Power</a:t>
            </a:r>
            <a:r>
              <a:rPr lang="en-US" dirty="0"/>
              <a:t>, Love, &amp; </a:t>
            </a:r>
            <a:r>
              <a:rPr lang="en-US" dirty="0" smtClean="0"/>
              <a:t>Self-Control (2 Timothy 1:7)</a:t>
            </a:r>
          </a:p>
          <a:p>
            <a:pPr lvl="1"/>
            <a:r>
              <a:rPr lang="en-US" dirty="0" smtClean="0"/>
              <a:t>Sons: To Excel In Good Deeds (Titus 2:6-8)</a:t>
            </a:r>
            <a:endParaRPr lang="en-US" dirty="0"/>
          </a:p>
          <a:p>
            <a:pPr lvl="1"/>
            <a:r>
              <a:rPr lang="en-US" dirty="0" smtClean="0"/>
              <a:t>Sons: Sacrificial </a:t>
            </a:r>
            <a:r>
              <a:rPr lang="en-US" dirty="0"/>
              <a:t>Love &amp; Servant </a:t>
            </a:r>
            <a:r>
              <a:rPr lang="en-US" dirty="0" smtClean="0"/>
              <a:t>Leadership (Mt. 20:25)</a:t>
            </a:r>
            <a:endParaRPr lang="en-US" dirty="0"/>
          </a:p>
          <a:p>
            <a:pPr lvl="1"/>
            <a:r>
              <a:rPr lang="en-US" dirty="0" smtClean="0"/>
              <a:t>Daughters: </a:t>
            </a:r>
            <a:r>
              <a:rPr lang="en-US" altLang="x-none" dirty="0" smtClean="0"/>
              <a:t>Not Second Class (Job 42:12-17)</a:t>
            </a:r>
          </a:p>
          <a:p>
            <a:pPr lvl="1"/>
            <a:r>
              <a:rPr lang="en-US" altLang="x-none" dirty="0" smtClean="0"/>
              <a:t>Daughters: Teach Her About Wise Commitments </a:t>
            </a:r>
            <a:br>
              <a:rPr lang="en-US" altLang="x-none" dirty="0" smtClean="0"/>
            </a:br>
            <a:r>
              <a:rPr lang="en-US" altLang="x-none" dirty="0" smtClean="0"/>
              <a:t>(Numbers 30:3-5)</a:t>
            </a:r>
          </a:p>
          <a:p>
            <a:pPr lvl="1"/>
            <a:r>
              <a:rPr lang="en-US" altLang="x-none" dirty="0" smtClean="0"/>
              <a:t>Daughters: Teach Her To Recognize Men of Faith &amp; Courage. (Judges 1:12-13, 1 Corinthians 7:36-38)</a:t>
            </a:r>
            <a:endParaRPr lang="en-US" altLang="x-none" dirty="0" smtClean="0"/>
          </a:p>
          <a:p>
            <a:pPr lvl="2"/>
            <a:endParaRPr lang="en-US" altLang="x-none" dirty="0" smtClean="0"/>
          </a:p>
          <a:p>
            <a:pPr eaLnBrk="1" hangingPunct="1">
              <a:lnSpc>
                <a:spcPct val="80000"/>
              </a:lnSpc>
            </a:pPr>
            <a:endParaRPr lang="en-US" altLang="x-none" sz="3000" dirty="0"/>
          </a:p>
        </p:txBody>
      </p:sp>
    </p:spTree>
    <p:extLst>
      <p:ext uri="{BB962C8B-B14F-4D97-AF65-F5344CB8AC3E}">
        <p14:creationId xmlns:p14="http://schemas.microsoft.com/office/powerpoint/2010/main" val="1433174488"/>
      </p:ext>
    </p:extLst>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33500" y="254000"/>
            <a:ext cx="6477000" cy="952500"/>
          </a:xfrm>
        </p:spPr>
        <p:txBody>
          <a:bodyPr/>
          <a:lstStyle/>
          <a:p>
            <a:r>
              <a:rPr lang="en-US" altLang="x-none" dirty="0" smtClean="0">
                <a:latin typeface="Helvetica Neue Medium" charset="0"/>
              </a:rPr>
              <a:t>Help For Hitting The Target</a:t>
            </a:r>
            <a:endParaRPr lang="en-US" altLang="x-none" dirty="0">
              <a:latin typeface="Helvetica Neue Medium" charset="0"/>
            </a:endParaRPr>
          </a:p>
        </p:txBody>
      </p:sp>
      <p:sp>
        <p:nvSpPr>
          <p:cNvPr id="18435" name="Content Placeholder 2"/>
          <p:cNvSpPr>
            <a:spLocks noGrp="1"/>
          </p:cNvSpPr>
          <p:nvPr>
            <p:ph idx="1"/>
          </p:nvPr>
        </p:nvSpPr>
        <p:spPr>
          <a:xfrm>
            <a:off x="488627" y="1206499"/>
            <a:ext cx="8226743" cy="4265613"/>
          </a:xfrm>
        </p:spPr>
        <p:txBody>
          <a:bodyPr>
            <a:normAutofit/>
          </a:bodyPr>
          <a:lstStyle/>
          <a:p>
            <a:pPr marL="0" indent="0">
              <a:lnSpc>
                <a:spcPct val="80000"/>
              </a:lnSpc>
              <a:buNone/>
            </a:pPr>
            <a:r>
              <a:rPr lang="en-US" altLang="x-none" sz="3000" dirty="0" smtClean="0">
                <a:latin typeface="Helvetica Neue Medium" charset="0"/>
              </a:rPr>
              <a:t>6. Leverage </a:t>
            </a:r>
            <a:r>
              <a:rPr lang="en-US" altLang="x-none" sz="3000" dirty="0">
                <a:latin typeface="Helvetica Neue Medium" charset="0"/>
              </a:rPr>
              <a:t>Outside Influences With Wisdom.</a:t>
            </a:r>
          </a:p>
          <a:p>
            <a:pPr lvl="1">
              <a:lnSpc>
                <a:spcPct val="80000"/>
              </a:lnSpc>
            </a:pPr>
            <a:r>
              <a:rPr lang="en-US" altLang="x-none" sz="2600" dirty="0" smtClean="0">
                <a:latin typeface="Helvetica Neue Medium" charset="0"/>
              </a:rPr>
              <a:t>Galatians </a:t>
            </a:r>
            <a:r>
              <a:rPr lang="en-US" altLang="x-none" sz="2600" dirty="0" smtClean="0">
                <a:latin typeface="Helvetica Neue Medium" charset="0"/>
              </a:rPr>
              <a:t>4:1-2, 1 </a:t>
            </a:r>
            <a:r>
              <a:rPr lang="en-US" altLang="x-none" sz="2600" dirty="0" smtClean="0">
                <a:latin typeface="Helvetica Neue Medium" charset="0"/>
              </a:rPr>
              <a:t>Corinthians 15:33, Psalm 1</a:t>
            </a:r>
          </a:p>
          <a:p>
            <a:pPr lvl="1">
              <a:lnSpc>
                <a:spcPct val="80000"/>
              </a:lnSpc>
            </a:pPr>
            <a:r>
              <a:rPr lang="en-US" altLang="x-none" sz="2600" dirty="0" smtClean="0">
                <a:latin typeface="Helvetica Neue Medium" charset="0"/>
              </a:rPr>
              <a:t>Psalm 119:63, Romans 1:12</a:t>
            </a:r>
          </a:p>
          <a:p>
            <a:pPr marL="0" indent="0" eaLnBrk="1" hangingPunct="1">
              <a:lnSpc>
                <a:spcPct val="80000"/>
              </a:lnSpc>
              <a:buNone/>
            </a:pPr>
            <a:r>
              <a:rPr lang="en-US" altLang="x-none" sz="3000" dirty="0" smtClean="0"/>
              <a:t>7. In </a:t>
            </a:r>
            <a:r>
              <a:rPr lang="en-US" altLang="x-none" sz="3000" dirty="0" smtClean="0"/>
              <a:t>Heartbreak &amp; Rebellion Show Them </a:t>
            </a:r>
            <a:r>
              <a:rPr lang="en-US" altLang="x-none" sz="3000" dirty="0"/>
              <a:t/>
            </a:r>
            <a:br>
              <a:rPr lang="en-US" altLang="x-none" sz="3000" dirty="0"/>
            </a:br>
            <a:r>
              <a:rPr lang="en-US" altLang="x-none" sz="3000" dirty="0" smtClean="0"/>
              <a:t>    </a:t>
            </a:r>
            <a:r>
              <a:rPr lang="en-US" altLang="x-none" sz="3000" dirty="0" smtClean="0"/>
              <a:t>An </a:t>
            </a:r>
            <a:r>
              <a:rPr lang="en-US" altLang="x-none" sz="3000" dirty="0" smtClean="0"/>
              <a:t>Open Door.</a:t>
            </a:r>
          </a:p>
          <a:p>
            <a:pPr lvl="1" eaLnBrk="1" hangingPunct="1">
              <a:lnSpc>
                <a:spcPct val="80000"/>
              </a:lnSpc>
            </a:pPr>
            <a:r>
              <a:rPr lang="en-US" altLang="x-none" sz="2600" dirty="0" smtClean="0"/>
              <a:t>“So he got up and came to his father. But while he was still a long way off, his fathe</a:t>
            </a:r>
            <a:r>
              <a:rPr lang="en-US" altLang="x-none" sz="2600" dirty="0" smtClean="0"/>
              <a:t>r saw him </a:t>
            </a:r>
            <a:r>
              <a:rPr lang="en-US" altLang="x-none" sz="2600" u="sng" dirty="0" smtClean="0"/>
              <a:t>and</a:t>
            </a:r>
            <a:r>
              <a:rPr lang="en-US" altLang="x-none" sz="2600" dirty="0" smtClean="0"/>
              <a:t> felt compassion for him, </a:t>
            </a:r>
            <a:r>
              <a:rPr lang="en-US" altLang="x-none" sz="2600" u="sng" dirty="0" smtClean="0"/>
              <a:t>and</a:t>
            </a:r>
            <a:r>
              <a:rPr lang="en-US" altLang="x-none" sz="2600" dirty="0" smtClean="0"/>
              <a:t> ran </a:t>
            </a:r>
            <a:r>
              <a:rPr lang="en-US" altLang="x-none" sz="2600" u="sng" dirty="0" smtClean="0"/>
              <a:t>and</a:t>
            </a:r>
            <a:r>
              <a:rPr lang="en-US" altLang="x-none" sz="2600" dirty="0" smtClean="0"/>
              <a:t> embraced him </a:t>
            </a:r>
            <a:r>
              <a:rPr lang="en-US" altLang="x-none" sz="2600" u="sng" dirty="0" smtClean="0"/>
              <a:t>and</a:t>
            </a:r>
            <a:r>
              <a:rPr lang="en-US" altLang="x-none" sz="2600" dirty="0" smtClean="0"/>
              <a:t> kissed him.” </a:t>
            </a:r>
            <a:r>
              <a:rPr lang="en-US" altLang="x-none" sz="2600" dirty="0" smtClean="0"/>
              <a:t>Luke 15:20</a:t>
            </a:r>
            <a:endParaRPr lang="en-US" altLang="x-none" sz="2600" dirty="0" smtClean="0"/>
          </a:p>
          <a:p>
            <a:pPr eaLnBrk="1" hangingPunct="1">
              <a:lnSpc>
                <a:spcPct val="80000"/>
              </a:lnSpc>
            </a:pPr>
            <a:endParaRPr lang="en-US" altLang="x-none" sz="3000" dirty="0" smtClean="0"/>
          </a:p>
          <a:p>
            <a:pPr eaLnBrk="1" hangingPunct="1">
              <a:lnSpc>
                <a:spcPct val="80000"/>
              </a:lnSpc>
            </a:pPr>
            <a:endParaRPr lang="en-US" altLang="x-none" sz="3000" dirty="0"/>
          </a:p>
        </p:txBody>
      </p:sp>
    </p:spTree>
    <p:extLst>
      <p:ext uri="{BB962C8B-B14F-4D97-AF65-F5344CB8AC3E}">
        <p14:creationId xmlns:p14="http://schemas.microsoft.com/office/powerpoint/2010/main" val="1897228701"/>
      </p:ext>
    </p:extLst>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Parenting</a:t>
            </a:r>
            <a:endParaRPr lang="en-US" dirty="0"/>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
            <a:ext cx="9144000" cy="5486400"/>
          </a:xfrm>
          <a:prstGeom prst="rect">
            <a:avLst/>
          </a:prstGeom>
        </p:spPr>
      </p:pic>
    </p:spTree>
    <p:extLst>
      <p:ext uri="{BB962C8B-B14F-4D97-AF65-F5344CB8AC3E}">
        <p14:creationId xmlns:p14="http://schemas.microsoft.com/office/powerpoint/2010/main" val="7069635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4581</TotalTime>
  <Words>1610</Words>
  <Application>Microsoft Macintosh PowerPoint</Application>
  <PresentationFormat>On-screen Show (16:10)</PresentationFormat>
  <Paragraphs>146</Paragraphs>
  <Slides>8</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Calibri</vt:lpstr>
      <vt:lpstr>Calibri Light</vt:lpstr>
      <vt:lpstr>Helvetica Neue Medium</vt:lpstr>
      <vt:lpstr>Mangal</vt:lpstr>
      <vt:lpstr>ＭＳ Ｐゴシック</vt:lpstr>
      <vt:lpstr>Wingdings</vt:lpstr>
      <vt:lpstr>Arial</vt:lpstr>
      <vt:lpstr>Office Theme</vt:lpstr>
      <vt:lpstr>Blank Presentation</vt:lpstr>
      <vt:lpstr>Parenting</vt:lpstr>
      <vt:lpstr>How Many Days  Do We Have Left?</vt:lpstr>
      <vt:lpstr>PowerPoint Presentation</vt:lpstr>
      <vt:lpstr>Psalm 127: Aim Thoughtfully</vt:lpstr>
      <vt:lpstr>Help For Hitting The Target</vt:lpstr>
      <vt:lpstr>Help For Hitting The Target</vt:lpstr>
      <vt:lpstr>Help For Hitting The Target</vt:lpstr>
      <vt:lpstr>Parenting</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Shumake</dc:creator>
  <cp:lastModifiedBy>Phillip Shumake</cp:lastModifiedBy>
  <cp:revision>37</cp:revision>
  <cp:lastPrinted>2017-11-10T14:52:11Z</cp:lastPrinted>
  <dcterms:created xsi:type="dcterms:W3CDTF">2017-11-03T14:45:03Z</dcterms:created>
  <dcterms:modified xsi:type="dcterms:W3CDTF">2017-11-10T14:53:06Z</dcterms:modified>
</cp:coreProperties>
</file>