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Lst>
  <p:handoutMasterIdLst>
    <p:handoutMasterId r:id="rId20"/>
  </p:handoutMasterIdLst>
  <p:sldIdLst>
    <p:sldId id="257" r:id="rId2"/>
    <p:sldId id="317" r:id="rId3"/>
    <p:sldId id="318" r:id="rId4"/>
    <p:sldId id="293" r:id="rId5"/>
    <p:sldId id="321" r:id="rId6"/>
    <p:sldId id="322" r:id="rId7"/>
    <p:sldId id="326" r:id="rId8"/>
    <p:sldId id="327" r:id="rId9"/>
    <p:sldId id="328" r:id="rId10"/>
    <p:sldId id="329" r:id="rId11"/>
    <p:sldId id="330" r:id="rId12"/>
    <p:sldId id="331" r:id="rId13"/>
    <p:sldId id="315" r:id="rId14"/>
    <p:sldId id="323" r:id="rId15"/>
    <p:sldId id="324" r:id="rId16"/>
    <p:sldId id="325" r:id="rId17"/>
    <p:sldId id="320" r:id="rId18"/>
    <p:sldId id="309" r:id="rId19"/>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68" d="100"/>
          <a:sy n="68" d="100"/>
        </p:scale>
        <p:origin x="174" y="7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40" cy="469423"/>
          </a:xfrm>
          <a:prstGeom prst="rect">
            <a:avLst/>
          </a:prstGeom>
        </p:spPr>
        <p:txBody>
          <a:bodyPr vert="horz" lIns="94055" tIns="47028" rIns="94055" bIns="47028" rtlCol="0"/>
          <a:lstStyle>
            <a:lvl1pPr algn="l">
              <a:defRPr sz="1200"/>
            </a:lvl1pPr>
          </a:lstStyle>
          <a:p>
            <a:endParaRPr lang="en-US"/>
          </a:p>
        </p:txBody>
      </p:sp>
      <p:sp>
        <p:nvSpPr>
          <p:cNvPr id="3" name="Date Placeholder 2"/>
          <p:cNvSpPr>
            <a:spLocks noGrp="1"/>
          </p:cNvSpPr>
          <p:nvPr>
            <p:ph type="dt" sz="quarter" idx="1"/>
          </p:nvPr>
        </p:nvSpPr>
        <p:spPr>
          <a:xfrm>
            <a:off x="4023093" y="0"/>
            <a:ext cx="3077740" cy="469423"/>
          </a:xfrm>
          <a:prstGeom prst="rect">
            <a:avLst/>
          </a:prstGeom>
        </p:spPr>
        <p:txBody>
          <a:bodyPr vert="horz" lIns="94055" tIns="47028" rIns="94055" bIns="47028" rtlCol="0"/>
          <a:lstStyle>
            <a:lvl1pPr algn="r">
              <a:defRPr sz="1200"/>
            </a:lvl1pPr>
          </a:lstStyle>
          <a:p>
            <a:fld id="{13491151-A4A8-4FCE-8548-5371B6CDCB7F}" type="datetimeFigureOut">
              <a:rPr lang="en-US" smtClean="0"/>
              <a:pPr/>
              <a:t>1/12/2018</a:t>
            </a:fld>
            <a:endParaRPr lang="en-US"/>
          </a:p>
        </p:txBody>
      </p:sp>
      <p:sp>
        <p:nvSpPr>
          <p:cNvPr id="4" name="Footer Placeholder 3"/>
          <p:cNvSpPr>
            <a:spLocks noGrp="1"/>
          </p:cNvSpPr>
          <p:nvPr>
            <p:ph type="ftr" sz="quarter" idx="2"/>
          </p:nvPr>
        </p:nvSpPr>
        <p:spPr>
          <a:xfrm>
            <a:off x="0" y="8917423"/>
            <a:ext cx="3077740" cy="469423"/>
          </a:xfrm>
          <a:prstGeom prst="rect">
            <a:avLst/>
          </a:prstGeom>
        </p:spPr>
        <p:txBody>
          <a:bodyPr vert="horz" lIns="94055" tIns="47028" rIns="94055" bIns="47028" rtlCol="0" anchor="b"/>
          <a:lstStyle>
            <a:lvl1pPr algn="l">
              <a:defRPr sz="1200"/>
            </a:lvl1pPr>
          </a:lstStyle>
          <a:p>
            <a:endParaRPr lang="en-US"/>
          </a:p>
        </p:txBody>
      </p:sp>
      <p:sp>
        <p:nvSpPr>
          <p:cNvPr id="5" name="Slide Number Placeholder 4"/>
          <p:cNvSpPr>
            <a:spLocks noGrp="1"/>
          </p:cNvSpPr>
          <p:nvPr>
            <p:ph type="sldNum" sz="quarter" idx="3"/>
          </p:nvPr>
        </p:nvSpPr>
        <p:spPr>
          <a:xfrm>
            <a:off x="4023093" y="8917423"/>
            <a:ext cx="3077740" cy="469423"/>
          </a:xfrm>
          <a:prstGeom prst="rect">
            <a:avLst/>
          </a:prstGeom>
        </p:spPr>
        <p:txBody>
          <a:bodyPr vert="horz" lIns="94055" tIns="47028" rIns="94055" bIns="47028" rtlCol="0" anchor="b"/>
          <a:lstStyle>
            <a:lvl1pPr algn="r">
              <a:defRPr sz="1200"/>
            </a:lvl1pPr>
          </a:lstStyle>
          <a:p>
            <a:fld id="{34319CE5-BF4C-426F-835E-3ED87CB0776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BB7A7-3A6B-4816-B617-CE47999A7759}" type="slidenum">
              <a:rPr lang="en-US" smtClean="0"/>
              <a:pPr/>
              <a:t>‹#›</a:t>
            </a:fld>
            <a:endParaRPr lang="en-US"/>
          </a:p>
        </p:txBody>
      </p:sp>
    </p:spTree>
    <p:extLst>
      <p:ext uri="{BB962C8B-B14F-4D97-AF65-F5344CB8AC3E}">
        <p14:creationId xmlns:p14="http://schemas.microsoft.com/office/powerpoint/2010/main" val="128558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25282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34726987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76948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8204180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336985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2006908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CFBD8-233B-45F8-80E5-A5AF2FC51171}" type="slidenum">
              <a:rPr lang="en-US" smtClean="0"/>
              <a:pPr/>
              <a:t>‹#›</a:t>
            </a:fld>
            <a:endParaRPr lang="en-US"/>
          </a:p>
        </p:txBody>
      </p:sp>
    </p:spTree>
    <p:extLst>
      <p:ext uri="{BB962C8B-B14F-4D97-AF65-F5344CB8AC3E}">
        <p14:creationId xmlns:p14="http://schemas.microsoft.com/office/powerpoint/2010/main" val="38378207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281EA-AB67-4E66-9385-168179C78105}" type="slidenum">
              <a:rPr lang="en-US" smtClean="0"/>
              <a:pPr/>
              <a:t>‹#›</a:t>
            </a:fld>
            <a:endParaRPr lang="en-US"/>
          </a:p>
        </p:txBody>
      </p:sp>
    </p:spTree>
    <p:extLst>
      <p:ext uri="{BB962C8B-B14F-4D97-AF65-F5344CB8AC3E}">
        <p14:creationId xmlns:p14="http://schemas.microsoft.com/office/powerpoint/2010/main" val="3028456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6FB57-5612-4035-B72C-509FA98D3715}" type="slidenum">
              <a:rPr lang="en-US" smtClean="0"/>
              <a:pPr/>
              <a:t>‹#›</a:t>
            </a:fld>
            <a:endParaRPr lang="en-US"/>
          </a:p>
        </p:txBody>
      </p:sp>
    </p:spTree>
    <p:extLst>
      <p:ext uri="{BB962C8B-B14F-4D97-AF65-F5344CB8AC3E}">
        <p14:creationId xmlns:p14="http://schemas.microsoft.com/office/powerpoint/2010/main" val="4123887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6D278-920E-4A8E-BF7F-EBB64228B52E}" type="slidenum">
              <a:rPr lang="en-US" smtClean="0"/>
              <a:pPr/>
              <a:t>‹#›</a:t>
            </a:fld>
            <a:endParaRPr lang="en-US"/>
          </a:p>
        </p:txBody>
      </p:sp>
    </p:spTree>
    <p:extLst>
      <p:ext uri="{BB962C8B-B14F-4D97-AF65-F5344CB8AC3E}">
        <p14:creationId xmlns:p14="http://schemas.microsoft.com/office/powerpoint/2010/main" val="2489230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124E1-5AF6-4D00-A8F7-E08475C16469}" type="slidenum">
              <a:rPr lang="en-US" smtClean="0"/>
              <a:pPr/>
              <a:t>‹#›</a:t>
            </a:fld>
            <a:endParaRPr lang="en-US"/>
          </a:p>
        </p:txBody>
      </p:sp>
    </p:spTree>
    <p:extLst>
      <p:ext uri="{BB962C8B-B14F-4D97-AF65-F5344CB8AC3E}">
        <p14:creationId xmlns:p14="http://schemas.microsoft.com/office/powerpoint/2010/main" val="3238507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9F24B7-ED40-4F94-8850-570B2F917D81}" type="slidenum">
              <a:rPr lang="en-US" smtClean="0"/>
              <a:pPr/>
              <a:t>‹#›</a:t>
            </a:fld>
            <a:endParaRPr lang="en-US"/>
          </a:p>
        </p:txBody>
      </p:sp>
    </p:spTree>
    <p:extLst>
      <p:ext uri="{BB962C8B-B14F-4D97-AF65-F5344CB8AC3E}">
        <p14:creationId xmlns:p14="http://schemas.microsoft.com/office/powerpoint/2010/main" val="2159201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467789A-AD8E-4EDB-B520-FA443BEDD901}" type="slidenum">
              <a:rPr lang="en-US" smtClean="0"/>
              <a:pPr/>
              <a:t>‹#›</a:t>
            </a:fld>
            <a:endParaRPr lang="en-US"/>
          </a:p>
        </p:txBody>
      </p:sp>
    </p:spTree>
    <p:extLst>
      <p:ext uri="{BB962C8B-B14F-4D97-AF65-F5344CB8AC3E}">
        <p14:creationId xmlns:p14="http://schemas.microsoft.com/office/powerpoint/2010/main" val="2528457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BD82329-498D-42E2-8189-5478512164F9}" type="slidenum">
              <a:rPr lang="en-US" smtClean="0"/>
              <a:pPr/>
              <a:t>‹#›</a:t>
            </a:fld>
            <a:endParaRPr lang="en-US"/>
          </a:p>
        </p:txBody>
      </p:sp>
    </p:spTree>
    <p:extLst>
      <p:ext uri="{BB962C8B-B14F-4D97-AF65-F5344CB8AC3E}">
        <p14:creationId xmlns:p14="http://schemas.microsoft.com/office/powerpoint/2010/main" val="2923112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7A43DD3-3DE6-489F-82CE-CBB72F2C6507}" type="slidenum">
              <a:rPr lang="en-US" smtClean="0"/>
              <a:pPr/>
              <a:t>‹#›</a:t>
            </a:fld>
            <a:endParaRPr lang="en-US"/>
          </a:p>
        </p:txBody>
      </p:sp>
    </p:spTree>
    <p:extLst>
      <p:ext uri="{BB962C8B-B14F-4D97-AF65-F5344CB8AC3E}">
        <p14:creationId xmlns:p14="http://schemas.microsoft.com/office/powerpoint/2010/main" val="2557736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A15EF-5107-4D96-A549-2D88C6606856}" type="slidenum">
              <a:rPr lang="en-US" smtClean="0"/>
              <a:pPr/>
              <a:t>‹#›</a:t>
            </a:fld>
            <a:endParaRPr lang="en-US"/>
          </a:p>
        </p:txBody>
      </p:sp>
    </p:spTree>
    <p:extLst>
      <p:ext uri="{BB962C8B-B14F-4D97-AF65-F5344CB8AC3E}">
        <p14:creationId xmlns:p14="http://schemas.microsoft.com/office/powerpoint/2010/main" val="146996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C333CA2-C3E1-4876-9351-1FE197ED0F40}" type="slidenum">
              <a:rPr lang="en-US" smtClean="0"/>
              <a:pPr/>
              <a:t>‹#›</a:t>
            </a:fld>
            <a:endParaRPr lang="en-US"/>
          </a:p>
        </p:txBody>
      </p:sp>
    </p:spTree>
    <p:extLst>
      <p:ext uri="{BB962C8B-B14F-4D97-AF65-F5344CB8AC3E}">
        <p14:creationId xmlns:p14="http://schemas.microsoft.com/office/powerpoint/2010/main" val="1954168345"/>
      </p:ext>
    </p:extLst>
  </p:cSld>
  <p:clrMap bg1="dk1" tx1="lt1" bg2="dk2" tx2="lt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 id="214748374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838200" y="2590800"/>
            <a:ext cx="10896600" cy="2819400"/>
          </a:xfrm>
          <a:prstGeom prst="rect">
            <a:avLst/>
          </a:prstGeom>
        </p:spPr>
        <p:txBody>
          <a:bodyPr>
            <a:normAutofit fontScale="92500" lnSpcReduction="2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advantages of using the name Church of Christ here at Embry Hills?</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What may be some drawbacks that result from using the name Church of Christ?</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990600" y="2286000"/>
            <a:ext cx="10896600" cy="37338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advantages of using the name Church of Christ here at Embry Hills?</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In what ways is Church of Christ a good or beneficial name?</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2397928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647700" y="2286000"/>
            <a:ext cx="10896600" cy="3657600"/>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may be some drawbacks that result from using the name Church of Christ?</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misconceptions associated with the name Church of Christ or those who are called by this name?</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2832426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algn="ctr" eaLnBrk="1" hangingPunct="1">
              <a:defRPr/>
            </a:pPr>
            <a:r>
              <a:rPr lang="en-US" sz="6600" b="1" i="1" dirty="0">
                <a:solidFill>
                  <a:schemeClr val="tx1"/>
                </a:solidFill>
                <a:latin typeface="Calibri" pitchFamily="34" charset="0"/>
              </a:rPr>
              <a:t>What’s in a Label?</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1271954" y="1828800"/>
            <a:ext cx="10896600" cy="4648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Institutional – Non-institutional</a:t>
            </a:r>
          </a:p>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Conservative – Liberal </a:t>
            </a:r>
          </a:p>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Cooperating Churches</a:t>
            </a:r>
          </a:p>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Anti Churches</a:t>
            </a:r>
          </a:p>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Mainstream or Mainline Churches</a:t>
            </a:r>
          </a:p>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Traditional – Innovative </a:t>
            </a:r>
          </a:p>
        </p:txBody>
      </p:sp>
    </p:spTree>
    <p:extLst>
      <p:ext uri="{BB962C8B-B14F-4D97-AF65-F5344CB8AC3E}">
        <p14:creationId xmlns:p14="http://schemas.microsoft.com/office/powerpoint/2010/main" val="1068636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304800" y="1020205"/>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Review of Lesson1</a:t>
            </a:r>
          </a:p>
        </p:txBody>
      </p:sp>
      <p:sp>
        <p:nvSpPr>
          <p:cNvPr id="37892" name="Rectangle 4"/>
          <p:cNvSpPr>
            <a:spLocks noGrp="1" noChangeArrowheads="1"/>
          </p:cNvSpPr>
          <p:nvPr>
            <p:ph type="body" sz="half" idx="4294967295"/>
          </p:nvPr>
        </p:nvSpPr>
        <p:spPr>
          <a:xfrm>
            <a:off x="304800" y="1728091"/>
            <a:ext cx="11353800" cy="3858158"/>
          </a:xfrm>
          <a:noFill/>
        </p:spPr>
        <p:txBody>
          <a:bodyPr>
            <a:normAutofit/>
          </a:bodyPr>
          <a:lstStyle/>
          <a:p>
            <a:pPr marL="533400" indent="-533400">
              <a:lnSpc>
                <a:spcPct val="80000"/>
              </a:lnSpc>
            </a:pPr>
            <a:r>
              <a:rPr lang="en-US" sz="3200" dirty="0">
                <a:effectLst/>
                <a:latin typeface="Calibri" pitchFamily="34" charset="0"/>
              </a:rPr>
              <a:t>Always used to refer to a group or assembly of people </a:t>
            </a:r>
            <a:r>
              <a:rPr lang="en-US" sz="3200" dirty="0">
                <a:solidFill>
                  <a:srgbClr val="FFFF00"/>
                </a:solidFill>
                <a:effectLst/>
                <a:latin typeface="Calibri" pitchFamily="34" charset="0"/>
              </a:rPr>
              <a:t>(Acts 5:11, 19:32, 39, 41)</a:t>
            </a:r>
          </a:p>
          <a:p>
            <a:pPr marL="533400" indent="-533400">
              <a:lnSpc>
                <a:spcPct val="80000"/>
              </a:lnSpc>
            </a:pPr>
            <a:r>
              <a:rPr lang="en-US" sz="3200" dirty="0">
                <a:latin typeface="Calibri" pitchFamily="34" charset="0"/>
              </a:rPr>
              <a:t>Ownership (allegiance to a king) is what holds a group of Christians (a church) together </a:t>
            </a:r>
            <a:r>
              <a:rPr lang="en-US" sz="3200" dirty="0">
                <a:solidFill>
                  <a:srgbClr val="FFFF00"/>
                </a:solidFill>
                <a:latin typeface="Calibri" pitchFamily="34" charset="0"/>
              </a:rPr>
              <a:t>(Matthew 16:18, I Thess. 1:1)</a:t>
            </a:r>
            <a:endParaRPr lang="en-US" sz="3200" dirty="0">
              <a:solidFill>
                <a:srgbClr val="FFFF00"/>
              </a:solidFill>
              <a:effectLst/>
              <a:latin typeface="Calibri" pitchFamily="34" charset="0"/>
            </a:endParaRPr>
          </a:p>
          <a:p>
            <a:pPr marL="533400" indent="-533400">
              <a:lnSpc>
                <a:spcPct val="80000"/>
              </a:lnSpc>
            </a:pPr>
            <a:r>
              <a:rPr lang="en-US" sz="3200" dirty="0">
                <a:effectLst/>
                <a:latin typeface="Calibri" pitchFamily="34" charset="0"/>
              </a:rPr>
              <a:t>The Church can mean the group or assembly of all Christians of all time </a:t>
            </a:r>
            <a:r>
              <a:rPr lang="en-US" sz="3200" dirty="0">
                <a:solidFill>
                  <a:srgbClr val="FFFF00"/>
                </a:solidFill>
                <a:effectLst/>
                <a:latin typeface="Calibri" pitchFamily="34" charset="0"/>
              </a:rPr>
              <a:t>(Matthew 16:18, Ephesians 5:25-27, Hebrews 12:23)</a:t>
            </a:r>
          </a:p>
          <a:p>
            <a:pPr marL="533400" indent="-533400">
              <a:lnSpc>
                <a:spcPct val="80000"/>
              </a:lnSpc>
            </a:pPr>
            <a:r>
              <a:rPr lang="en-US" sz="3200" dirty="0">
                <a:latin typeface="Calibri" pitchFamily="34" charset="0"/>
              </a:rPr>
              <a:t>Church can refer to a local group of Christians </a:t>
            </a:r>
            <a:r>
              <a:rPr lang="en-US" sz="3200" dirty="0">
                <a:solidFill>
                  <a:srgbClr val="FFFF00"/>
                </a:solidFill>
                <a:latin typeface="Calibri" pitchFamily="34" charset="0"/>
              </a:rPr>
              <a:t>(I Cor. 1:2, Rev. 2:1,8,12,18)</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548606" y="325799"/>
            <a:ext cx="8637587" cy="769441"/>
          </a:xfrm>
          <a:prstGeom prst="rect">
            <a:avLst/>
          </a:prstGeom>
          <a:noFill/>
          <a:ln w="9525">
            <a:noFill/>
            <a:miter lim="800000"/>
            <a:headEnd/>
            <a:tailEnd/>
          </a:ln>
        </p:spPr>
        <p:txBody>
          <a:bodyPr anchor="b">
            <a:spAutoFit/>
          </a:bodyPr>
          <a:lstStyle/>
          <a:p>
            <a:pPr algn="ctr" eaLnBrk="1" hangingPunct="1"/>
            <a:r>
              <a:rPr lang="en-US" sz="4400" dirty="0" err="1">
                <a:latin typeface="Calibri" pitchFamily="34" charset="0"/>
              </a:rPr>
              <a:t>Ekklesia</a:t>
            </a:r>
            <a:r>
              <a:rPr lang="en-US" sz="4400" dirty="0">
                <a:latin typeface="Calibri" pitchFamily="34" charset="0"/>
              </a:rPr>
              <a:t> (Church) </a:t>
            </a:r>
          </a:p>
        </p:txBody>
      </p:sp>
      <p:sp>
        <p:nvSpPr>
          <p:cNvPr id="6" name="TextBox 5">
            <a:extLst>
              <a:ext uri="{FF2B5EF4-FFF2-40B4-BE49-F238E27FC236}">
                <a16:creationId xmlns:a16="http://schemas.microsoft.com/office/drawing/2014/main" id="{42BDC160-7865-4854-8A1B-9FA58B69928F}"/>
              </a:ext>
            </a:extLst>
          </p:cNvPr>
          <p:cNvSpPr txBox="1"/>
          <p:nvPr/>
        </p:nvSpPr>
        <p:spPr>
          <a:xfrm>
            <a:off x="2030414" y="5586249"/>
            <a:ext cx="7696200" cy="954107"/>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Are these statements about a group of churches or a limited number of Christians?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effectLst>
                  <a:outerShdw blurRad="38100" dist="38100" dir="2700000" algn="tl">
                    <a:srgbClr val="000000">
                      <a:alpha val="43137"/>
                    </a:srgbClr>
                  </a:outerShdw>
                </a:effectLst>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762000" y="2286000"/>
            <a:ext cx="10896600" cy="3886200"/>
          </a:xfrm>
          <a:prstGeom prst="rect">
            <a:avLst/>
          </a:prstGeom>
        </p:spPr>
        <p:txBody>
          <a:bodyPr>
            <a:normAutofit fontScale="850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different ways the word church is used?</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different ideas regarding what a church should be?</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How do these ways or ideas differ from or agree with the NT viewpoint?</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1504713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737393" y="647581"/>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In the Church Christ Built</a:t>
            </a:r>
          </a:p>
        </p:txBody>
      </p:sp>
      <p:sp>
        <p:nvSpPr>
          <p:cNvPr id="37892" name="Rectangle 4"/>
          <p:cNvSpPr>
            <a:spLocks noGrp="1" noChangeArrowheads="1"/>
          </p:cNvSpPr>
          <p:nvPr>
            <p:ph type="body" sz="half" idx="4294967295"/>
          </p:nvPr>
        </p:nvSpPr>
        <p:spPr>
          <a:xfrm>
            <a:off x="329407" y="1219200"/>
            <a:ext cx="11134578" cy="4304026"/>
          </a:xfrm>
          <a:noFill/>
        </p:spPr>
        <p:txBody>
          <a:bodyPr>
            <a:normAutofit fontScale="62500" lnSpcReduction="20000"/>
          </a:bodyPr>
          <a:lstStyle/>
          <a:p>
            <a:pPr marL="533400" indent="-533400">
              <a:lnSpc>
                <a:spcPts val="3240"/>
              </a:lnSpc>
            </a:pPr>
            <a:r>
              <a:rPr lang="en-US" sz="3200" i="1" dirty="0">
                <a:latin typeface="Calibri" pitchFamily="34" charset="0"/>
              </a:rPr>
              <a:t> </a:t>
            </a:r>
            <a:r>
              <a:rPr lang="en-US" sz="3400" i="1" dirty="0">
                <a:latin typeface="Calibri" pitchFamily="34" charset="0"/>
              </a:rPr>
              <a:t>And the Lord added to their number day by day those who were being saved </a:t>
            </a:r>
            <a:r>
              <a:rPr lang="en-US" sz="3400" dirty="0">
                <a:effectLst/>
                <a:latin typeface="Calibri" pitchFamily="34" charset="0"/>
              </a:rPr>
              <a:t>– </a:t>
            </a:r>
            <a:r>
              <a:rPr lang="en-US" sz="3400" dirty="0">
                <a:solidFill>
                  <a:srgbClr val="FFFF00"/>
                </a:solidFill>
                <a:effectLst/>
                <a:latin typeface="Calibri" pitchFamily="34" charset="0"/>
              </a:rPr>
              <a:t>Acts 2:40-41, 47</a:t>
            </a:r>
          </a:p>
          <a:p>
            <a:pPr marL="533400" indent="-533400">
              <a:lnSpc>
                <a:spcPts val="2880"/>
              </a:lnSpc>
            </a:pPr>
            <a:r>
              <a:rPr lang="en-US" sz="3400" i="1" dirty="0">
                <a:latin typeface="Calibri" pitchFamily="34" charset="0"/>
              </a:rPr>
              <a:t>to those sanctified in Christ Jesus, called to be saints together with all those who in every place call upon the name of our Lord Jesus Christ, both their Lord and ours </a:t>
            </a:r>
            <a:r>
              <a:rPr lang="en-US" sz="3400" dirty="0">
                <a:latin typeface="Calibri" pitchFamily="34" charset="0"/>
              </a:rPr>
              <a:t>– </a:t>
            </a:r>
            <a:r>
              <a:rPr lang="en-US" sz="3400" dirty="0">
                <a:solidFill>
                  <a:srgbClr val="FFFF00"/>
                </a:solidFill>
                <a:latin typeface="Calibri" pitchFamily="34" charset="0"/>
              </a:rPr>
              <a:t>I Cor. 1:2</a:t>
            </a:r>
          </a:p>
          <a:p>
            <a:pPr marL="533400" indent="-533400">
              <a:lnSpc>
                <a:spcPct val="120000"/>
              </a:lnSpc>
              <a:spcAft>
                <a:spcPts val="600"/>
              </a:spcAft>
            </a:pPr>
            <a:r>
              <a:rPr lang="en-US" sz="3400" i="1" dirty="0">
                <a:latin typeface="Calibri" pitchFamily="34" charset="0"/>
              </a:rPr>
              <a:t>as Christ loved the church and gave himself up for her, 26 that he might sanctify her, having cleansed her by the washing of water with the word, 27 so that he might present the church to himself in splendor, without spot or wrinkle or any such thing, that she might be holy and without blemish – </a:t>
            </a:r>
            <a:r>
              <a:rPr lang="en-US" sz="3400" dirty="0">
                <a:solidFill>
                  <a:srgbClr val="FFFF00"/>
                </a:solidFill>
                <a:latin typeface="Calibri" pitchFamily="34" charset="0"/>
              </a:rPr>
              <a:t>Ephesians 5:23-27</a:t>
            </a:r>
          </a:p>
          <a:p>
            <a:pPr marL="533400" indent="-533400">
              <a:lnSpc>
                <a:spcPct val="120000"/>
              </a:lnSpc>
            </a:pPr>
            <a:r>
              <a:rPr lang="en-US" sz="3400" i="1" dirty="0">
                <a:latin typeface="Calibri" pitchFamily="34" charset="0"/>
              </a:rPr>
              <a:t>But you have come to Mount Zion and to the city of the living God, the heavenly Jerusalem, and to innumerable angels in festal gathering, 23 and to the assembly of the firstborn who are enrolled in heaven, and to God, the judge of all, and to the spirits of the righteous made perfect, </a:t>
            </a:r>
            <a:r>
              <a:rPr lang="en-US" sz="3400" dirty="0">
                <a:effectLst/>
                <a:latin typeface="Calibri" pitchFamily="34" charset="0"/>
              </a:rPr>
              <a:t>– </a:t>
            </a:r>
            <a:r>
              <a:rPr lang="en-US" sz="3400" dirty="0">
                <a:solidFill>
                  <a:srgbClr val="FFFF00"/>
                </a:solidFill>
                <a:effectLst/>
                <a:latin typeface="Calibri" pitchFamily="34" charset="0"/>
              </a:rPr>
              <a:t>Hebrews 12:22-23</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199" y="57986"/>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Church Membership</a:t>
            </a:r>
          </a:p>
        </p:txBody>
      </p:sp>
      <p:sp>
        <p:nvSpPr>
          <p:cNvPr id="6" name="TextBox 5">
            <a:extLst>
              <a:ext uri="{FF2B5EF4-FFF2-40B4-BE49-F238E27FC236}">
                <a16:creationId xmlns:a16="http://schemas.microsoft.com/office/drawing/2014/main" id="{6F004082-AAA7-47FF-81D2-7ACC6DD9456A}"/>
              </a:ext>
            </a:extLst>
          </p:cNvPr>
          <p:cNvSpPr txBox="1"/>
          <p:nvPr/>
        </p:nvSpPr>
        <p:spPr>
          <a:xfrm>
            <a:off x="771378" y="5729774"/>
            <a:ext cx="10692607" cy="523220"/>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What is the common experience of the members in these verses?</a:t>
            </a:r>
          </a:p>
        </p:txBody>
      </p:sp>
      <p:sp>
        <p:nvSpPr>
          <p:cNvPr id="7" name="TextBox 6">
            <a:extLst>
              <a:ext uri="{FF2B5EF4-FFF2-40B4-BE49-F238E27FC236}">
                <a16:creationId xmlns:a16="http://schemas.microsoft.com/office/drawing/2014/main" id="{30A7AF14-C7F6-4D16-A7D2-FD8F24D5F07E}"/>
              </a:ext>
            </a:extLst>
          </p:cNvPr>
          <p:cNvSpPr txBox="1"/>
          <p:nvPr/>
        </p:nvSpPr>
        <p:spPr>
          <a:xfrm>
            <a:off x="550392" y="5718851"/>
            <a:ext cx="10692607" cy="523220"/>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How would you see this group in action?</a:t>
            </a:r>
          </a:p>
        </p:txBody>
      </p:sp>
    </p:spTree>
    <p:extLst>
      <p:ext uri="{BB962C8B-B14F-4D97-AF65-F5344CB8AC3E}">
        <p14:creationId xmlns:p14="http://schemas.microsoft.com/office/powerpoint/2010/main" val="1170038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dissolve">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597296" y="727183"/>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In a Local Church</a:t>
            </a:r>
          </a:p>
        </p:txBody>
      </p:sp>
      <p:sp>
        <p:nvSpPr>
          <p:cNvPr id="37892" name="Rectangle 4"/>
          <p:cNvSpPr>
            <a:spLocks noGrp="1" noChangeArrowheads="1"/>
          </p:cNvSpPr>
          <p:nvPr>
            <p:ph type="body" sz="half" idx="4294967295"/>
          </p:nvPr>
        </p:nvSpPr>
        <p:spPr>
          <a:xfrm>
            <a:off x="673496" y="1433433"/>
            <a:ext cx="10845007" cy="3991134"/>
          </a:xfrm>
          <a:noFill/>
        </p:spPr>
        <p:txBody>
          <a:bodyPr>
            <a:normAutofit/>
          </a:bodyPr>
          <a:lstStyle/>
          <a:p>
            <a:pPr marL="533400" indent="-533400">
              <a:lnSpc>
                <a:spcPct val="80000"/>
              </a:lnSpc>
            </a:pPr>
            <a:r>
              <a:rPr lang="en-US" sz="2800" b="1" i="1" baseline="30000" dirty="0">
                <a:latin typeface="Calibri" panose="020F0502020204030204" pitchFamily="34" charset="0"/>
                <a:cs typeface="Calibri" panose="020F0502020204030204" pitchFamily="34" charset="0"/>
              </a:rPr>
              <a:t>26 </a:t>
            </a:r>
            <a:r>
              <a:rPr lang="en-US" sz="2800" i="1" dirty="0">
                <a:latin typeface="Calibri" panose="020F0502020204030204" pitchFamily="34" charset="0"/>
                <a:cs typeface="Calibri" panose="020F0502020204030204" pitchFamily="34" charset="0"/>
              </a:rPr>
              <a:t>And when he had come to Jerusalem, he attempted to join the disciples. And they were all afraid of him, for they did not believe that he was a disciple. </a:t>
            </a:r>
            <a:r>
              <a:rPr lang="en-US" sz="2800" b="1" i="1" baseline="30000" dirty="0">
                <a:latin typeface="Calibri" panose="020F0502020204030204" pitchFamily="34" charset="0"/>
                <a:cs typeface="Calibri" panose="020F0502020204030204" pitchFamily="34" charset="0"/>
              </a:rPr>
              <a:t>27 </a:t>
            </a:r>
            <a:r>
              <a:rPr lang="en-US" sz="2800" i="1" dirty="0">
                <a:latin typeface="Calibri" panose="020F0502020204030204" pitchFamily="34" charset="0"/>
                <a:cs typeface="Calibri" panose="020F0502020204030204" pitchFamily="34" charset="0"/>
              </a:rPr>
              <a:t>But Barnabas took him and brought him to the apostles and declared to them how on the road he had seen the Lord, who spoke to him, and how at Damascus he had preached boldly in the name of Jesus. </a:t>
            </a:r>
            <a:r>
              <a:rPr lang="en-US" sz="2800" b="1" i="1" baseline="30000" dirty="0">
                <a:latin typeface="Calibri" panose="020F0502020204030204" pitchFamily="34" charset="0"/>
                <a:cs typeface="Calibri" panose="020F0502020204030204" pitchFamily="34" charset="0"/>
              </a:rPr>
              <a:t>28 </a:t>
            </a:r>
            <a:r>
              <a:rPr lang="en-US" sz="2800" i="1" dirty="0">
                <a:latin typeface="Calibri" panose="020F0502020204030204" pitchFamily="34" charset="0"/>
                <a:cs typeface="Calibri" panose="020F0502020204030204" pitchFamily="34" charset="0"/>
              </a:rPr>
              <a:t>So he went in and out among them at Jerusalem – </a:t>
            </a:r>
            <a:r>
              <a:rPr lang="en-US" sz="2800" dirty="0">
                <a:solidFill>
                  <a:srgbClr val="FFFF00"/>
                </a:solidFill>
                <a:latin typeface="Calibri" panose="020F0502020204030204" pitchFamily="34" charset="0"/>
                <a:cs typeface="Calibri" panose="020F0502020204030204" pitchFamily="34" charset="0"/>
              </a:rPr>
              <a:t>Acts 9:26-28</a:t>
            </a:r>
            <a:endParaRPr lang="en-US" sz="4000" dirty="0">
              <a:solidFill>
                <a:srgbClr val="FFFF00"/>
              </a:solidFill>
              <a:latin typeface="Calibri" panose="020F0502020204030204" pitchFamily="34" charset="0"/>
              <a:cs typeface="Calibri" panose="020F0502020204030204" pitchFamily="34" charset="0"/>
            </a:endParaRPr>
          </a:p>
          <a:p>
            <a:pPr marL="533400" indent="-533400">
              <a:lnSpc>
                <a:spcPct val="80000"/>
              </a:lnSpc>
            </a:pPr>
            <a:r>
              <a:rPr lang="en-US" sz="3200" dirty="0">
                <a:latin typeface="Calibri" pitchFamily="34" charset="0"/>
              </a:rPr>
              <a:t>Members who are lost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Christians who should be members– </a:t>
            </a:r>
            <a:r>
              <a:rPr lang="en-US" sz="3200" dirty="0">
                <a:solidFill>
                  <a:srgbClr val="FFFF00"/>
                </a:solidFill>
                <a:latin typeface="Calibri" pitchFamily="34" charset="0"/>
              </a:rPr>
              <a:t>III John 9-10</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Church Membership</a:t>
            </a:r>
          </a:p>
        </p:txBody>
      </p:sp>
      <p:sp>
        <p:nvSpPr>
          <p:cNvPr id="6" name="TextBox 5">
            <a:extLst>
              <a:ext uri="{FF2B5EF4-FFF2-40B4-BE49-F238E27FC236}">
                <a16:creationId xmlns:a16="http://schemas.microsoft.com/office/drawing/2014/main" id="{F68C9F8D-ACE8-4E24-A9E3-19465FA128F4}"/>
              </a:ext>
            </a:extLst>
          </p:cNvPr>
          <p:cNvSpPr txBox="1"/>
          <p:nvPr/>
        </p:nvSpPr>
        <p:spPr>
          <a:xfrm>
            <a:off x="228601" y="5586249"/>
            <a:ext cx="11633992" cy="507831"/>
          </a:xfrm>
          <a:prstGeom prst="rect">
            <a:avLst/>
          </a:prstGeom>
          <a:noFill/>
          <a:ln w="38100">
            <a:solidFill>
              <a:srgbClr val="FFFF00"/>
            </a:solidFill>
          </a:ln>
        </p:spPr>
        <p:txBody>
          <a:bodyPr wrap="square" rtlCol="0">
            <a:spAutoFit/>
          </a:bodyPr>
          <a:lstStyle/>
          <a:p>
            <a:pPr algn="ctr"/>
            <a:r>
              <a:rPr lang="en-US" sz="2700" i="1" dirty="0">
                <a:latin typeface="Calibri" pitchFamily="34" charset="0"/>
              </a:rPr>
              <a:t>Is it ok to refer to the Christians of a local church as members?  Why or why not?</a:t>
            </a:r>
          </a:p>
        </p:txBody>
      </p:sp>
    </p:spTree>
    <p:extLst>
      <p:ext uri="{BB962C8B-B14F-4D97-AF65-F5344CB8AC3E}">
        <p14:creationId xmlns:p14="http://schemas.microsoft.com/office/powerpoint/2010/main" val="944040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C67A539-08C1-46B8-95A0-E8940A3E1836}"/>
              </a:ext>
            </a:extLst>
          </p:cNvPr>
          <p:cNvGraphicFramePr>
            <a:graphicFrameLocks noGrp="1"/>
          </p:cNvGraphicFramePr>
          <p:nvPr>
            <p:extLst/>
          </p:nvPr>
        </p:nvGraphicFramePr>
        <p:xfrm>
          <a:off x="533400" y="565743"/>
          <a:ext cx="9829800" cy="5914727"/>
        </p:xfrm>
        <a:graphic>
          <a:graphicData uri="http://schemas.openxmlformats.org/drawingml/2006/table">
            <a:tbl>
              <a:tblPr>
                <a:tableStyleId>{5C22544A-7EE6-4342-B048-85BDC9FD1C3A}</a:tableStyleId>
              </a:tblPr>
              <a:tblGrid>
                <a:gridCol w="1918009">
                  <a:extLst>
                    <a:ext uri="{9D8B030D-6E8A-4147-A177-3AD203B41FA5}">
                      <a16:colId xmlns:a16="http://schemas.microsoft.com/office/drawing/2014/main" val="1887176851"/>
                    </a:ext>
                  </a:extLst>
                </a:gridCol>
                <a:gridCol w="2097824">
                  <a:extLst>
                    <a:ext uri="{9D8B030D-6E8A-4147-A177-3AD203B41FA5}">
                      <a16:colId xmlns:a16="http://schemas.microsoft.com/office/drawing/2014/main" val="1112334379"/>
                    </a:ext>
                  </a:extLst>
                </a:gridCol>
                <a:gridCol w="5813967">
                  <a:extLst>
                    <a:ext uri="{9D8B030D-6E8A-4147-A177-3AD203B41FA5}">
                      <a16:colId xmlns:a16="http://schemas.microsoft.com/office/drawing/2014/main" val="2885980534"/>
                    </a:ext>
                  </a:extLst>
                </a:gridCol>
              </a:tblGrid>
              <a:tr h="457200">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Lessons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Date</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Contents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extLst>
                  <a:ext uri="{0D108BD9-81ED-4DB2-BD59-A6C34878D82A}">
                    <a16:rowId xmlns:a16="http://schemas.microsoft.com/office/drawing/2014/main" val="2453958358"/>
                  </a:ext>
                </a:extLst>
              </a:tr>
              <a:tr h="466744">
                <a:tc>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Lessons 1 - 7</a:t>
                      </a:r>
                      <a:endParaRPr lang="en-US" sz="2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gridSpan="2">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The Nature of the Church</a:t>
                      </a:r>
                      <a:endParaRPr lang="en-US" sz="1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151543891"/>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1</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Class Goals and Purpose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085237176"/>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2</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10,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 is a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69162912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3</a:t>
                      </a:r>
                      <a:endParaRPr lang="en-US" sz="2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What’s in a Name?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976581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4</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The Rule of Christ</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398015555"/>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5</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21,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Citizens of the Kingdom – Members of the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823532347"/>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6</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24,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Are Elders For?</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70347224"/>
                  </a:ext>
                </a:extLst>
              </a:tr>
              <a:tr h="342905">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7</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28,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about Evangelists and Deacons?</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07368665"/>
                  </a:ext>
                </a:extLst>
              </a:tr>
              <a:tr h="291780">
                <a:tc>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Lessons 8-13</a:t>
                      </a:r>
                    </a:p>
                  </a:txBody>
                  <a:tcPr marL="68580" marR="68580" marT="0" marB="0">
                    <a:solidFill>
                      <a:schemeClr val="accent5">
                        <a:lumMod val="50000"/>
                      </a:schemeClr>
                    </a:solidFill>
                  </a:tcPr>
                </a:tc>
                <a:tc gridSpan="2">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The Purpose of the Church</a:t>
                      </a: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3102630289"/>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31,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35480494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9</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February 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319419780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10</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7,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Three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469337732"/>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11</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11,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Outward Purpose of the Church </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222975616"/>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12</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14,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25716908"/>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13</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18,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494513567"/>
                  </a:ext>
                </a:extLst>
              </a:tr>
            </a:tbl>
          </a:graphicData>
        </a:graphic>
      </p:graphicFrame>
      <p:sp>
        <p:nvSpPr>
          <p:cNvPr id="3" name="Rectangle: Rounded Corners 2">
            <a:extLst>
              <a:ext uri="{FF2B5EF4-FFF2-40B4-BE49-F238E27FC236}">
                <a16:creationId xmlns:a16="http://schemas.microsoft.com/office/drawing/2014/main" id="{5280BB5E-2546-4265-9386-909ED6DF678B}"/>
              </a:ext>
            </a:extLst>
          </p:cNvPr>
          <p:cNvSpPr/>
          <p:nvPr/>
        </p:nvSpPr>
        <p:spPr>
          <a:xfrm>
            <a:off x="547141" y="14478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2C28C347-D759-4DCA-95E2-299D514C3D5A}"/>
              </a:ext>
            </a:extLst>
          </p:cNvPr>
          <p:cNvSpPr/>
          <p:nvPr/>
        </p:nvSpPr>
        <p:spPr>
          <a:xfrm>
            <a:off x="533400" y="18288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3231FA20-7639-4A1C-840C-F25F719052DE}"/>
              </a:ext>
            </a:extLst>
          </p:cNvPr>
          <p:cNvSpPr/>
          <p:nvPr/>
        </p:nvSpPr>
        <p:spPr>
          <a:xfrm>
            <a:off x="568377" y="2117741"/>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B4EC09A5-D7C9-4310-AC46-8AE51F5120F9}"/>
              </a:ext>
            </a:extLst>
          </p:cNvPr>
          <p:cNvSpPr/>
          <p:nvPr/>
        </p:nvSpPr>
        <p:spPr>
          <a:xfrm>
            <a:off x="533400" y="244929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35F610D0-3345-45E7-B117-B32280D4C2EF}"/>
              </a:ext>
            </a:extLst>
          </p:cNvPr>
          <p:cNvSpPr/>
          <p:nvPr/>
        </p:nvSpPr>
        <p:spPr>
          <a:xfrm>
            <a:off x="533400" y="2787682"/>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B7441285-9A88-4EB6-B7D8-CE79FF9971BB}"/>
              </a:ext>
            </a:extLst>
          </p:cNvPr>
          <p:cNvSpPr/>
          <p:nvPr/>
        </p:nvSpPr>
        <p:spPr>
          <a:xfrm>
            <a:off x="535898" y="3076623"/>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E6E289A1-1D16-4181-B3A9-9BCE759043EE}"/>
              </a:ext>
            </a:extLst>
          </p:cNvPr>
          <p:cNvSpPr/>
          <p:nvPr/>
        </p:nvSpPr>
        <p:spPr>
          <a:xfrm>
            <a:off x="533400" y="3484694"/>
            <a:ext cx="10017177" cy="669165"/>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62F79D7C-AC25-4071-8CFC-C33FA3957B78}"/>
              </a:ext>
            </a:extLst>
          </p:cNvPr>
          <p:cNvSpPr/>
          <p:nvPr/>
        </p:nvSpPr>
        <p:spPr>
          <a:xfrm>
            <a:off x="533400" y="4492250"/>
            <a:ext cx="10017177" cy="1070349"/>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4C635452-C928-4FDE-861F-508888EB3DB5}"/>
              </a:ext>
            </a:extLst>
          </p:cNvPr>
          <p:cNvSpPr/>
          <p:nvPr/>
        </p:nvSpPr>
        <p:spPr>
          <a:xfrm>
            <a:off x="533400" y="54102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0AF349F2-5CBB-429B-83B2-0D7607C816FA}"/>
              </a:ext>
            </a:extLst>
          </p:cNvPr>
          <p:cNvSpPr/>
          <p:nvPr/>
        </p:nvSpPr>
        <p:spPr>
          <a:xfrm>
            <a:off x="498423" y="5785439"/>
            <a:ext cx="9982200" cy="722101"/>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7457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500"/>
                                        <p:tgtEl>
                                          <p:spTgt spid="12"/>
                                        </p:tgtEl>
                                      </p:cBhvr>
                                    </p:animEffec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left)">
                                      <p:cBhvr>
                                        <p:cTn id="42" dur="500"/>
                                        <p:tgtEl>
                                          <p:spTgt spid="13"/>
                                        </p:tgtEl>
                                      </p:cBhvr>
                                    </p:animEffec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left)">
                                      <p:cBhvr>
                                        <p:cTn id="47" dur="500"/>
                                        <p:tgtEl>
                                          <p:spTgt spid="14"/>
                                        </p:tgtEl>
                                      </p:cBhvr>
                                    </p:animEffec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wipe(left)">
                                      <p:cBhvr>
                                        <p:cTn id="52" dur="500"/>
                                        <p:tgtEl>
                                          <p:spTgt spid="15"/>
                                        </p:tgtEl>
                                      </p:cBhvr>
                                    </p:animEffec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57200" y="256455"/>
            <a:ext cx="9677400" cy="914400"/>
          </a:xfrm>
          <a:noFill/>
        </p:spPr>
        <p:txBody>
          <a:bodyPr/>
          <a:lstStyle/>
          <a:p>
            <a:pPr eaLnBrk="1" hangingPunct="1"/>
            <a:r>
              <a:rPr lang="en-US" sz="6000" b="0" dirty="0">
                <a:solidFill>
                  <a:srgbClr val="FFFF99"/>
                </a:solidFill>
                <a:effectLst/>
                <a:latin typeface="Calibri" pitchFamily="34" charset="0"/>
              </a:rPr>
              <a:t>Acts 19:32-41</a:t>
            </a:r>
            <a:r>
              <a:rPr lang="en-US" sz="6000" b="0" dirty="0">
                <a:solidFill>
                  <a:srgbClr val="FFFFCC"/>
                </a:solidFill>
                <a:effectLst/>
                <a:latin typeface="Calibri" pitchFamily="34" charset="0"/>
              </a:rPr>
              <a:t> </a:t>
            </a:r>
            <a:r>
              <a:rPr lang="en-US" sz="6000" dirty="0">
                <a:solidFill>
                  <a:srgbClr val="FFFF99"/>
                </a:solidFill>
                <a:latin typeface="Calibri" pitchFamily="34" charset="0"/>
              </a:rPr>
              <a:t>Riot in Ephesus</a:t>
            </a:r>
          </a:p>
        </p:txBody>
      </p:sp>
      <p:sp>
        <p:nvSpPr>
          <p:cNvPr id="164867" name="Rectangle 3"/>
          <p:cNvSpPr>
            <a:spLocks noChangeArrowheads="1"/>
          </p:cNvSpPr>
          <p:nvPr/>
        </p:nvSpPr>
        <p:spPr bwMode="auto">
          <a:xfrm>
            <a:off x="304800" y="1200835"/>
            <a:ext cx="11430000" cy="4893647"/>
          </a:xfrm>
          <a:prstGeom prst="rect">
            <a:avLst/>
          </a:prstGeom>
          <a:noFill/>
          <a:ln w="9525">
            <a:noFill/>
            <a:miter lim="800000"/>
            <a:headEnd/>
            <a:tailEnd/>
          </a:ln>
        </p:spPr>
        <p:txBody>
          <a:bodyPr wrap="square" anchor="ctr">
            <a:spAutoFit/>
          </a:bodyPr>
          <a:lstStyle/>
          <a:p>
            <a:r>
              <a:rPr lang="en-US" sz="2400" b="1" baseline="30000" dirty="0">
                <a:latin typeface="Calibri" panose="020F0502020204030204" pitchFamily="34" charset="0"/>
                <a:cs typeface="Calibri" panose="020F0502020204030204" pitchFamily="34" charset="0"/>
              </a:rPr>
              <a:t>32 </a:t>
            </a:r>
            <a:r>
              <a:rPr lang="en-US" sz="2400" dirty="0">
                <a:latin typeface="Calibri" panose="020F0502020204030204" pitchFamily="34" charset="0"/>
                <a:cs typeface="Calibri" panose="020F0502020204030204" pitchFamily="34" charset="0"/>
              </a:rPr>
              <a:t>Now some cried out one thing, some another, for the assembly </a:t>
            </a:r>
            <a:r>
              <a:rPr lang="en-US" sz="2400" b="1" dirty="0">
                <a:solidFill>
                  <a:srgbClr val="FFFF00"/>
                </a:solidFill>
                <a:latin typeface="Calibri" panose="020F0502020204030204" pitchFamily="34" charset="0"/>
                <a:cs typeface="Calibri" panose="020F0502020204030204" pitchFamily="34" charset="0"/>
              </a:rPr>
              <a:t>(</a:t>
            </a:r>
            <a:r>
              <a:rPr lang="en-US" sz="2400" b="1" dirty="0" err="1">
                <a:solidFill>
                  <a:srgbClr val="FFFF00"/>
                </a:solidFill>
                <a:latin typeface="Calibri" panose="020F0502020204030204" pitchFamily="34" charset="0"/>
                <a:cs typeface="Calibri" panose="020F0502020204030204" pitchFamily="34" charset="0"/>
              </a:rPr>
              <a:t>ekklesia</a:t>
            </a:r>
            <a:r>
              <a:rPr lang="en-US" sz="2400" b="1" dirty="0">
                <a:solidFill>
                  <a:srgbClr val="FFFF00"/>
                </a:solidFill>
                <a:latin typeface="Calibri" panose="020F0502020204030204" pitchFamily="34" charset="0"/>
                <a:cs typeface="Calibri" panose="020F0502020204030204" pitchFamily="34" charset="0"/>
              </a:rPr>
              <a:t> - </a:t>
            </a:r>
            <a:r>
              <a:rPr lang="el-GR" sz="2400" b="1" dirty="0">
                <a:solidFill>
                  <a:srgbClr val="FFFF00"/>
                </a:solidFill>
                <a:latin typeface="Calibri" panose="020F0502020204030204" pitchFamily="34" charset="0"/>
                <a:cs typeface="Calibri" panose="020F0502020204030204" pitchFamily="34" charset="0"/>
              </a:rPr>
              <a:t>εκκλησια</a:t>
            </a:r>
            <a:r>
              <a:rPr lang="en-US" sz="2400" b="1" dirty="0">
                <a:solidFill>
                  <a:srgbClr val="FFFF00"/>
                </a:solidFill>
                <a:latin typeface="Calibri" panose="020F0502020204030204" pitchFamily="34" charset="0"/>
                <a:cs typeface="Calibri" panose="020F0502020204030204" pitchFamily="34" charset="0"/>
              </a:rPr>
              <a:t>)</a:t>
            </a:r>
            <a:r>
              <a:rPr lang="en-US" b="1" dirty="0">
                <a:solidFill>
                  <a:srgbClr val="FFFF00"/>
                </a:solidFill>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was in confusion, and most of them did not know why they had come together. </a:t>
            </a:r>
            <a:r>
              <a:rPr lang="en-US" sz="2400" b="1" baseline="30000" dirty="0">
                <a:latin typeface="Calibri" panose="020F0502020204030204" pitchFamily="34" charset="0"/>
                <a:cs typeface="Calibri" panose="020F0502020204030204" pitchFamily="34" charset="0"/>
              </a:rPr>
              <a:t>33 </a:t>
            </a:r>
            <a:r>
              <a:rPr lang="en-US" sz="2400" dirty="0">
                <a:latin typeface="Calibri" panose="020F0502020204030204" pitchFamily="34" charset="0"/>
                <a:cs typeface="Calibri" panose="020F0502020204030204" pitchFamily="34" charset="0"/>
              </a:rPr>
              <a:t>Some of the crowd prompted Alexander, whom the Jews had put forward .  . . </a:t>
            </a:r>
            <a:r>
              <a:rPr lang="en-US" sz="2400" b="1" baseline="30000" dirty="0">
                <a:latin typeface="Calibri" panose="020F0502020204030204" pitchFamily="34" charset="0"/>
                <a:cs typeface="Calibri" panose="020F0502020204030204" pitchFamily="34" charset="0"/>
              </a:rPr>
              <a:t>34 </a:t>
            </a:r>
            <a:r>
              <a:rPr lang="en-US" sz="2400" dirty="0">
                <a:latin typeface="Calibri" panose="020F0502020204030204" pitchFamily="34" charset="0"/>
                <a:cs typeface="Calibri" panose="020F0502020204030204" pitchFamily="34" charset="0"/>
              </a:rPr>
              <a:t>But when they recognized that he was a Jew, for about two hours they all cried out with one voice, “Great is Artemis of the Ephesians!”</a:t>
            </a:r>
          </a:p>
          <a:p>
            <a:r>
              <a:rPr lang="en-US" sz="2400" b="1" baseline="30000" dirty="0">
                <a:latin typeface="Calibri" panose="020F0502020204030204" pitchFamily="34" charset="0"/>
                <a:cs typeface="Calibri" panose="020F0502020204030204" pitchFamily="34" charset="0"/>
              </a:rPr>
              <a:t>35 </a:t>
            </a:r>
            <a:r>
              <a:rPr lang="en-US" sz="2400" dirty="0">
                <a:latin typeface="Calibri" panose="020F0502020204030204" pitchFamily="34" charset="0"/>
                <a:cs typeface="Calibri" panose="020F0502020204030204" pitchFamily="34" charset="0"/>
              </a:rPr>
              <a:t>And when the town clerk had quieted the crowd, he said, . . . </a:t>
            </a:r>
            <a:r>
              <a:rPr lang="en-US" sz="2400" b="1" baseline="30000" dirty="0">
                <a:latin typeface="Calibri" panose="020F0502020204030204" pitchFamily="34" charset="0"/>
                <a:cs typeface="Calibri" panose="020F0502020204030204" pitchFamily="34" charset="0"/>
              </a:rPr>
              <a:t>37 </a:t>
            </a:r>
            <a:r>
              <a:rPr lang="en-US" sz="2400" dirty="0">
                <a:latin typeface="Calibri" panose="020F0502020204030204" pitchFamily="34" charset="0"/>
                <a:cs typeface="Calibri" panose="020F0502020204030204" pitchFamily="34" charset="0"/>
              </a:rPr>
              <a:t>For you have brought these men here who are neither sacrilegious nor blasphemers of our goddess.</a:t>
            </a:r>
            <a:r>
              <a:rPr lang="en-US" sz="2400" b="1" baseline="30000" dirty="0">
                <a:latin typeface="Calibri" panose="020F0502020204030204" pitchFamily="34" charset="0"/>
                <a:cs typeface="Calibri" panose="020F0502020204030204" pitchFamily="34" charset="0"/>
              </a:rPr>
              <a:t>38 </a:t>
            </a:r>
            <a:r>
              <a:rPr lang="en-US" sz="2400" dirty="0">
                <a:latin typeface="Calibri" panose="020F0502020204030204" pitchFamily="34" charset="0"/>
                <a:cs typeface="Calibri" panose="020F0502020204030204" pitchFamily="34" charset="0"/>
              </a:rPr>
              <a:t>If therefore Demetrius and the craftsmen with him have a complaint against anyone, the courts are open, and there are proconsuls. Let them bring charges against one another. </a:t>
            </a:r>
            <a:r>
              <a:rPr lang="en-US" sz="2400" b="1" baseline="30000" dirty="0">
                <a:latin typeface="Calibri" panose="020F0502020204030204" pitchFamily="34" charset="0"/>
                <a:cs typeface="Calibri" panose="020F0502020204030204" pitchFamily="34" charset="0"/>
              </a:rPr>
              <a:t>39 </a:t>
            </a:r>
            <a:r>
              <a:rPr lang="en-US" sz="2400" dirty="0">
                <a:latin typeface="Calibri" panose="020F0502020204030204" pitchFamily="34" charset="0"/>
                <a:cs typeface="Calibri" panose="020F0502020204030204" pitchFamily="34" charset="0"/>
              </a:rPr>
              <a:t>But if you seek anything further, it shall be settled in the regular assembly </a:t>
            </a:r>
            <a:r>
              <a:rPr lang="en-US" sz="2400" b="1" dirty="0">
                <a:solidFill>
                  <a:srgbClr val="FFFF00"/>
                </a:solidFill>
                <a:latin typeface="Calibri" panose="020F0502020204030204" pitchFamily="34" charset="0"/>
                <a:cs typeface="Calibri" panose="020F0502020204030204" pitchFamily="34" charset="0"/>
              </a:rPr>
              <a:t>(</a:t>
            </a:r>
            <a:r>
              <a:rPr lang="en-US" sz="2400" b="1" dirty="0" err="1">
                <a:solidFill>
                  <a:srgbClr val="FFFF00"/>
                </a:solidFill>
                <a:latin typeface="Calibri" panose="020F0502020204030204" pitchFamily="34" charset="0"/>
                <a:cs typeface="Calibri" panose="020F0502020204030204" pitchFamily="34" charset="0"/>
              </a:rPr>
              <a:t>ekklesia</a:t>
            </a:r>
            <a:r>
              <a:rPr lang="en-US" sz="2400" b="1" dirty="0">
                <a:solidFill>
                  <a:srgbClr val="FFFF00"/>
                </a:solidFill>
                <a:latin typeface="Calibri" panose="020F0502020204030204" pitchFamily="34" charset="0"/>
                <a:cs typeface="Calibri" panose="020F0502020204030204" pitchFamily="34" charset="0"/>
              </a:rPr>
              <a:t> - </a:t>
            </a:r>
            <a:r>
              <a:rPr lang="el-GR" sz="2400" b="1" dirty="0">
                <a:solidFill>
                  <a:srgbClr val="FFFF00"/>
                </a:solidFill>
                <a:latin typeface="Calibri" panose="020F0502020204030204" pitchFamily="34" charset="0"/>
                <a:cs typeface="Calibri" panose="020F0502020204030204" pitchFamily="34" charset="0"/>
              </a:rPr>
              <a:t>εκκλησια</a:t>
            </a:r>
            <a:r>
              <a:rPr lang="en-US" sz="2400" b="1" dirty="0">
                <a:solidFill>
                  <a:srgbClr val="FFFF00"/>
                </a:solidFill>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 </a:t>
            </a:r>
            <a:r>
              <a:rPr lang="en-US" sz="2400" b="1" baseline="30000" dirty="0">
                <a:latin typeface="Calibri" panose="020F0502020204030204" pitchFamily="34" charset="0"/>
                <a:cs typeface="Calibri" panose="020F0502020204030204" pitchFamily="34" charset="0"/>
              </a:rPr>
              <a:t>40 </a:t>
            </a:r>
            <a:r>
              <a:rPr lang="en-US" sz="2400" dirty="0">
                <a:latin typeface="Calibri" panose="020F0502020204030204" pitchFamily="34" charset="0"/>
                <a:cs typeface="Calibri" panose="020F0502020204030204" pitchFamily="34" charset="0"/>
              </a:rPr>
              <a:t>For we really are in danger of being charged with rioting today, since there is no cause that we can give to justify this commotion.” </a:t>
            </a:r>
            <a:r>
              <a:rPr lang="en-US" sz="2400" b="1" baseline="30000" dirty="0">
                <a:latin typeface="Calibri" panose="020F0502020204030204" pitchFamily="34" charset="0"/>
                <a:cs typeface="Calibri" panose="020F0502020204030204" pitchFamily="34" charset="0"/>
              </a:rPr>
              <a:t>41 </a:t>
            </a:r>
            <a:r>
              <a:rPr lang="en-US" sz="2400" dirty="0">
                <a:latin typeface="Calibri" panose="020F0502020204030204" pitchFamily="34" charset="0"/>
                <a:cs typeface="Calibri" panose="020F0502020204030204" pitchFamily="34" charset="0"/>
              </a:rPr>
              <a:t>And when he had said these things, he dismissed the assembly </a:t>
            </a:r>
            <a:r>
              <a:rPr lang="en-US" sz="2400" b="1" dirty="0">
                <a:solidFill>
                  <a:srgbClr val="FFFF00"/>
                </a:solidFill>
                <a:latin typeface="Calibri" panose="020F0502020204030204" pitchFamily="34" charset="0"/>
                <a:cs typeface="Calibri" panose="020F0502020204030204" pitchFamily="34" charset="0"/>
              </a:rPr>
              <a:t>(</a:t>
            </a:r>
            <a:r>
              <a:rPr lang="en-US" sz="2400" b="1" dirty="0" err="1">
                <a:solidFill>
                  <a:srgbClr val="FFFF00"/>
                </a:solidFill>
                <a:latin typeface="Calibri" panose="020F0502020204030204" pitchFamily="34" charset="0"/>
                <a:cs typeface="Calibri" panose="020F0502020204030204" pitchFamily="34" charset="0"/>
              </a:rPr>
              <a:t>ekklesia</a:t>
            </a:r>
            <a:r>
              <a:rPr lang="en-US" sz="2400" b="1" dirty="0">
                <a:solidFill>
                  <a:srgbClr val="FFFF00"/>
                </a:solidFill>
                <a:latin typeface="Calibri" panose="020F0502020204030204" pitchFamily="34" charset="0"/>
                <a:cs typeface="Calibri" panose="020F0502020204030204" pitchFamily="34" charset="0"/>
              </a:rPr>
              <a:t> - </a:t>
            </a:r>
            <a:r>
              <a:rPr lang="el-GR" sz="2400" b="1" dirty="0">
                <a:solidFill>
                  <a:srgbClr val="FFFF00"/>
                </a:solidFill>
                <a:latin typeface="Calibri" panose="020F0502020204030204" pitchFamily="34" charset="0"/>
                <a:cs typeface="Calibri" panose="020F0502020204030204" pitchFamily="34" charset="0"/>
              </a:rPr>
              <a:t>εκκλησια</a:t>
            </a:r>
            <a:r>
              <a:rPr lang="en-US" sz="2400" b="1" dirty="0">
                <a:solidFill>
                  <a:srgbClr val="FFFF00"/>
                </a:solidFill>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990601" y="2590800"/>
            <a:ext cx="10439399" cy="914400"/>
          </a:xfrm>
        </p:spPr>
        <p:txBody>
          <a:bodyPr/>
          <a:lstStyle/>
          <a:p>
            <a:pPr eaLnBrk="1" hangingPunct="1">
              <a:defRPr/>
            </a:pPr>
            <a:r>
              <a:rPr lang="en-US" sz="6600" b="1" i="1" dirty="0">
                <a:solidFill>
                  <a:schemeClr val="tx1"/>
                </a:solidFill>
                <a:effectLst>
                  <a:outerShdw blurRad="38100" dist="38100" dir="2700000" algn="tl">
                    <a:srgbClr val="000000">
                      <a:alpha val="43137"/>
                    </a:srgbClr>
                  </a:outerShdw>
                </a:effectLst>
                <a:latin typeface="Calibri" pitchFamily="34" charset="0"/>
              </a:rPr>
              <a:t>What is the Church of Christ?</a:t>
            </a:r>
          </a:p>
        </p:txBody>
      </p:sp>
    </p:spTree>
    <p:extLst>
      <p:ext uri="{BB962C8B-B14F-4D97-AF65-F5344CB8AC3E}">
        <p14:creationId xmlns:p14="http://schemas.microsoft.com/office/powerpoint/2010/main" val="4129647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C67A539-08C1-46B8-95A0-E8940A3E1836}"/>
              </a:ext>
            </a:extLst>
          </p:cNvPr>
          <p:cNvGraphicFramePr>
            <a:graphicFrameLocks noGrp="1"/>
          </p:cNvGraphicFramePr>
          <p:nvPr>
            <p:extLst>
              <p:ext uri="{D42A27DB-BD31-4B8C-83A1-F6EECF244321}">
                <p14:modId xmlns:p14="http://schemas.microsoft.com/office/powerpoint/2010/main" val="3523890917"/>
              </p:ext>
            </p:extLst>
          </p:nvPr>
        </p:nvGraphicFramePr>
        <p:xfrm>
          <a:off x="533400" y="565743"/>
          <a:ext cx="9829800" cy="5914727"/>
        </p:xfrm>
        <a:graphic>
          <a:graphicData uri="http://schemas.openxmlformats.org/drawingml/2006/table">
            <a:tbl>
              <a:tblPr>
                <a:tableStyleId>{5C22544A-7EE6-4342-B048-85BDC9FD1C3A}</a:tableStyleId>
              </a:tblPr>
              <a:tblGrid>
                <a:gridCol w="1918009">
                  <a:extLst>
                    <a:ext uri="{9D8B030D-6E8A-4147-A177-3AD203B41FA5}">
                      <a16:colId xmlns:a16="http://schemas.microsoft.com/office/drawing/2014/main" val="1887176851"/>
                    </a:ext>
                  </a:extLst>
                </a:gridCol>
                <a:gridCol w="2097824">
                  <a:extLst>
                    <a:ext uri="{9D8B030D-6E8A-4147-A177-3AD203B41FA5}">
                      <a16:colId xmlns:a16="http://schemas.microsoft.com/office/drawing/2014/main" val="1112334379"/>
                    </a:ext>
                  </a:extLst>
                </a:gridCol>
                <a:gridCol w="5813967">
                  <a:extLst>
                    <a:ext uri="{9D8B030D-6E8A-4147-A177-3AD203B41FA5}">
                      <a16:colId xmlns:a16="http://schemas.microsoft.com/office/drawing/2014/main" val="2885980534"/>
                    </a:ext>
                  </a:extLst>
                </a:gridCol>
              </a:tblGrid>
              <a:tr h="457200">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Lessons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Date</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Contents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extLst>
                  <a:ext uri="{0D108BD9-81ED-4DB2-BD59-A6C34878D82A}">
                    <a16:rowId xmlns:a16="http://schemas.microsoft.com/office/drawing/2014/main" val="2453958358"/>
                  </a:ext>
                </a:extLst>
              </a:tr>
              <a:tr h="466744">
                <a:tc>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Lessons 1 - 7</a:t>
                      </a:r>
                      <a:endParaRPr lang="en-US" sz="2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gridSpan="2">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The Nature of the Church</a:t>
                      </a:r>
                      <a:endParaRPr lang="en-US" sz="1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151543891"/>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1</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Class Goals and Purpose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085237176"/>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2</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10,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 is a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69162912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3</a:t>
                      </a:r>
                      <a:endParaRPr lang="en-US" sz="2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What’s in a Name?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976581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4</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The Rule of Christ</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398015555"/>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5</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21,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Citizens of the Kingdom – Members of the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823532347"/>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6</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24,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Are Elders For?</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70347224"/>
                  </a:ext>
                </a:extLst>
              </a:tr>
              <a:tr h="342905">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7</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28,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about Evangelists and Deacons?</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07368665"/>
                  </a:ext>
                </a:extLst>
              </a:tr>
              <a:tr h="291780">
                <a:tc>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Lessons 8-13</a:t>
                      </a:r>
                    </a:p>
                  </a:txBody>
                  <a:tcPr marL="68580" marR="68580" marT="0" marB="0">
                    <a:solidFill>
                      <a:schemeClr val="accent5">
                        <a:lumMod val="50000"/>
                      </a:schemeClr>
                    </a:solidFill>
                  </a:tcPr>
                </a:tc>
                <a:tc gridSpan="2">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The Purpose of the Church</a:t>
                      </a: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3102630289"/>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31,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35480494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9</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February 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319419780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10</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7,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Three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469337732"/>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11</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11,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Outward Purpose of the Church </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222975616"/>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12</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14,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25716908"/>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13</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18,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494513567"/>
                  </a:ext>
                </a:extLst>
              </a:tr>
            </a:tbl>
          </a:graphicData>
        </a:graphic>
      </p:graphicFrame>
      <p:sp>
        <p:nvSpPr>
          <p:cNvPr id="3" name="Rectangle: Rounded Corners 2">
            <a:extLst>
              <a:ext uri="{FF2B5EF4-FFF2-40B4-BE49-F238E27FC236}">
                <a16:creationId xmlns:a16="http://schemas.microsoft.com/office/drawing/2014/main" id="{5280BB5E-2546-4265-9386-909ED6DF678B}"/>
              </a:ext>
            </a:extLst>
          </p:cNvPr>
          <p:cNvSpPr/>
          <p:nvPr/>
        </p:nvSpPr>
        <p:spPr>
          <a:xfrm>
            <a:off x="533400" y="21336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8982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433714" y="1144249"/>
            <a:ext cx="115824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i="1" dirty="0">
                <a:solidFill>
                  <a:srgbClr val="FFFF00"/>
                </a:solidFill>
                <a:latin typeface="Calibri" panose="020F0502020204030204" pitchFamily="34" charset="0"/>
                <a:cs typeface="Calibri" panose="020F0502020204030204" pitchFamily="34" charset="0"/>
              </a:rPr>
              <a:t>Class Goals (by the end of our study, each of us will . . .)</a:t>
            </a:r>
          </a:p>
        </p:txBody>
      </p:sp>
      <p:sp>
        <p:nvSpPr>
          <p:cNvPr id="4099" name="Rectangle 4"/>
          <p:cNvSpPr>
            <a:spLocks noGrp="1" noChangeArrowheads="1"/>
          </p:cNvSpPr>
          <p:nvPr>
            <p:ph sz="half" idx="1"/>
          </p:nvPr>
        </p:nvSpPr>
        <p:spPr>
          <a:xfrm>
            <a:off x="433714" y="1852135"/>
            <a:ext cx="11324572" cy="4876800"/>
          </a:xfrm>
        </p:spPr>
        <p:txBody>
          <a:bodyPr>
            <a:normAutofit/>
          </a:bodyPr>
          <a:lstStyle/>
          <a:p>
            <a:pPr marL="509588" lvl="0" indent="-509588">
              <a:spcBef>
                <a:spcPts val="0"/>
              </a:spcBef>
              <a:buSzPct val="100000"/>
              <a:buFont typeface="+mj-lt"/>
              <a:buAutoNum type="arabicPeriod"/>
            </a:pPr>
            <a:r>
              <a:rPr lang="en-US" sz="3200" dirty="0">
                <a:latin typeface="Calibri" panose="020F0502020204030204" pitchFamily="34" charset="0"/>
                <a:ea typeface="Times New Roman" panose="02020603050405020304" pitchFamily="18" charset="0"/>
              </a:rPr>
              <a:t>Submit our lives more fully to the kingship of Christ</a:t>
            </a:r>
            <a:endParaRPr lang="en-US" sz="2400" dirty="0">
              <a:latin typeface="Times New Roman" panose="02020603050405020304" pitchFamily="18" charset="0"/>
              <a:ea typeface="Times New Roman" panose="02020603050405020304" pitchFamily="18" charset="0"/>
            </a:endParaRPr>
          </a:p>
          <a:p>
            <a:pPr marL="509588" lvl="0" indent="-509588">
              <a:spcBef>
                <a:spcPts val="0"/>
              </a:spcBef>
              <a:buSzPct val="100000"/>
              <a:buFont typeface="+mj-lt"/>
              <a:buAutoNum type="arabicPeriod"/>
            </a:pPr>
            <a:r>
              <a:rPr lang="en-US" sz="3200" dirty="0">
                <a:solidFill>
                  <a:srgbClr val="FFC000"/>
                </a:solidFill>
                <a:latin typeface="Calibri" panose="020F0502020204030204" pitchFamily="34" charset="0"/>
                <a:ea typeface="Times New Roman" panose="02020603050405020304" pitchFamily="18" charset="0"/>
              </a:rPr>
              <a:t>Have a more accurate view of what Christ’s church is and what it is not </a:t>
            </a:r>
            <a:endParaRPr lang="en-US" sz="2400" dirty="0">
              <a:solidFill>
                <a:srgbClr val="FFC000"/>
              </a:solidFill>
              <a:latin typeface="Times New Roman" panose="02020603050405020304" pitchFamily="18" charset="0"/>
              <a:ea typeface="Times New Roman" panose="02020603050405020304" pitchFamily="18" charset="0"/>
            </a:endParaRPr>
          </a:p>
          <a:p>
            <a:pPr marL="509588" lvl="0" indent="-509588">
              <a:spcBef>
                <a:spcPts val="0"/>
              </a:spcBef>
              <a:buSzPct val="100000"/>
              <a:buFont typeface="+mj-lt"/>
              <a:buAutoNum type="arabicPeriod"/>
            </a:pPr>
            <a:r>
              <a:rPr lang="en-US" sz="3200" dirty="0">
                <a:latin typeface="Calibri" panose="020F0502020204030204" pitchFamily="34" charset="0"/>
                <a:ea typeface="Times New Roman" panose="02020603050405020304" pitchFamily="18" charset="0"/>
              </a:rPr>
              <a:t>Be more determined to please God in all that we do personally and in our part as a member of the body of Christ</a:t>
            </a:r>
            <a:endParaRPr lang="en-US" sz="2400" dirty="0">
              <a:latin typeface="Times New Roman" panose="02020603050405020304" pitchFamily="18" charset="0"/>
              <a:ea typeface="Times New Roman" panose="02020603050405020304" pitchFamily="18" charset="0"/>
            </a:endParaRPr>
          </a:p>
          <a:p>
            <a:pPr marL="514350" indent="-514350">
              <a:buSzPct val="100000"/>
              <a:buFont typeface="+mj-lt"/>
              <a:buAutoNum type="arabicPeriod"/>
            </a:pPr>
            <a:r>
              <a:rPr lang="en-US" sz="3200" dirty="0">
                <a:latin typeface="Calibri" panose="020F0502020204030204" pitchFamily="34" charset="0"/>
                <a:ea typeface="Times New Roman" panose="02020603050405020304" pitchFamily="18" charset="0"/>
              </a:rPr>
              <a:t>Be a more active and faithful member of the church in our efforts to stir up one another to love and good works, telling others of Christ and honoring God in worship </a:t>
            </a:r>
            <a:endParaRPr lang="en-US" sz="3200" dirty="0">
              <a:effectLst/>
              <a:latin typeface="Garamond" pitchFamily="18" charset="0"/>
            </a:endParaRPr>
          </a:p>
        </p:txBody>
      </p:sp>
      <p:sp>
        <p:nvSpPr>
          <p:cNvPr id="4100" name="Rectangle 5"/>
          <p:cNvSpPr>
            <a:spLocks noChangeArrowheads="1"/>
          </p:cNvSpPr>
          <p:nvPr/>
        </p:nvSpPr>
        <p:spPr bwMode="auto">
          <a:xfrm>
            <a:off x="1777206" y="229849"/>
            <a:ext cx="8637587" cy="914400"/>
          </a:xfrm>
          <a:prstGeom prst="rect">
            <a:avLst/>
          </a:prstGeom>
          <a:noFill/>
          <a:ln w="9525">
            <a:noFill/>
            <a:miter lim="800000"/>
            <a:headEnd/>
            <a:tailEnd/>
          </a:ln>
        </p:spPr>
        <p:txBody>
          <a:bodyPr anchor="b">
            <a:spAutoFit/>
          </a:bodyPr>
          <a:lstStyle/>
          <a:p>
            <a:pPr algn="ctr" eaLnBrk="1" hangingPunct="1"/>
            <a:r>
              <a:rPr lang="en-US" sz="5400" b="1" dirty="0">
                <a:latin typeface="Calibri" pitchFamily="34" charset="0"/>
              </a:rPr>
              <a:t>What is the Church of Christ?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0" y="876272"/>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All saved individuals in every place of all times</a:t>
            </a:r>
          </a:p>
        </p:txBody>
      </p:sp>
      <p:sp>
        <p:nvSpPr>
          <p:cNvPr id="37892" name="Rectangle 4"/>
          <p:cNvSpPr>
            <a:spLocks noGrp="1" noChangeArrowheads="1"/>
          </p:cNvSpPr>
          <p:nvPr>
            <p:ph type="body" sz="half" idx="4294967295"/>
          </p:nvPr>
        </p:nvSpPr>
        <p:spPr>
          <a:xfrm>
            <a:off x="927893" y="2057400"/>
            <a:ext cx="10744200" cy="3502652"/>
          </a:xfrm>
          <a:noFill/>
        </p:spPr>
        <p:txBody>
          <a:bodyPr>
            <a:normAutofit fontScale="92500" lnSpcReduction="10000"/>
          </a:bodyPr>
          <a:lstStyle/>
          <a:p>
            <a:pPr marL="533400" indent="-533400">
              <a:lnSpc>
                <a:spcPct val="80000"/>
              </a:lnSpc>
            </a:pPr>
            <a:r>
              <a:rPr lang="en-US" sz="3200" dirty="0">
                <a:effectLst/>
                <a:latin typeface="Calibri" pitchFamily="34" charset="0"/>
              </a:rPr>
              <a:t>I will build </a:t>
            </a:r>
            <a:r>
              <a:rPr lang="en-US" sz="3200" u="sng" dirty="0">
                <a:effectLst/>
                <a:latin typeface="Calibri" pitchFamily="34" charset="0"/>
              </a:rPr>
              <a:t>my</a:t>
            </a:r>
            <a:r>
              <a:rPr lang="en-US" sz="3200" dirty="0">
                <a:effectLst/>
                <a:latin typeface="Calibri" pitchFamily="34" charset="0"/>
              </a:rPr>
              <a:t> church – </a:t>
            </a:r>
            <a:r>
              <a:rPr lang="en-US" sz="3200" dirty="0">
                <a:solidFill>
                  <a:srgbClr val="FFFF00"/>
                </a:solidFill>
                <a:effectLst/>
                <a:latin typeface="Calibri" pitchFamily="34" charset="0"/>
              </a:rPr>
              <a:t>Matthew 16:18</a:t>
            </a:r>
          </a:p>
          <a:p>
            <a:pPr marL="533400" indent="-533400">
              <a:lnSpc>
                <a:spcPct val="80000"/>
              </a:lnSpc>
            </a:pPr>
            <a:r>
              <a:rPr lang="en-US" sz="3200" dirty="0">
                <a:latin typeface="Calibri" pitchFamily="34" charset="0"/>
              </a:rPr>
              <a:t>The </a:t>
            </a:r>
            <a:r>
              <a:rPr lang="en-US" sz="3200" u="sng" dirty="0">
                <a:latin typeface="Calibri" pitchFamily="34" charset="0"/>
              </a:rPr>
              <a:t>Lord</a:t>
            </a:r>
            <a:r>
              <a:rPr lang="en-US" sz="3200" dirty="0">
                <a:latin typeface="Calibri" pitchFamily="34" charset="0"/>
              </a:rPr>
              <a:t> added to </a:t>
            </a:r>
            <a:r>
              <a:rPr lang="en-US" sz="3200" u="sng" dirty="0">
                <a:latin typeface="Calibri" pitchFamily="34" charset="0"/>
              </a:rPr>
              <a:t>their number</a:t>
            </a:r>
            <a:r>
              <a:rPr lang="en-US" sz="3200" dirty="0">
                <a:latin typeface="Calibri" pitchFamily="34" charset="0"/>
              </a:rPr>
              <a:t> day by day </a:t>
            </a:r>
            <a:r>
              <a:rPr lang="en-US" sz="3200" u="sng" dirty="0">
                <a:latin typeface="Calibri" pitchFamily="34" charset="0"/>
              </a:rPr>
              <a:t>those who were being saved</a:t>
            </a:r>
            <a:r>
              <a:rPr lang="en-US" sz="3200" dirty="0">
                <a:latin typeface="Calibri" pitchFamily="34" charset="0"/>
              </a:rPr>
              <a:t> – </a:t>
            </a:r>
            <a:r>
              <a:rPr lang="en-US" sz="3200" dirty="0">
                <a:solidFill>
                  <a:srgbClr val="FFFF00"/>
                </a:solidFill>
                <a:latin typeface="Calibri" pitchFamily="34" charset="0"/>
              </a:rPr>
              <a:t>Acts 2:47</a:t>
            </a:r>
            <a:endParaRPr lang="en-US" sz="3200" dirty="0">
              <a:solidFill>
                <a:srgbClr val="FFFF00"/>
              </a:solidFill>
              <a:effectLst/>
              <a:latin typeface="Calibri" pitchFamily="34" charset="0"/>
            </a:endParaRPr>
          </a:p>
          <a:p>
            <a:pPr marL="533400" indent="-533400">
              <a:lnSpc>
                <a:spcPct val="80000"/>
              </a:lnSpc>
            </a:pPr>
            <a:r>
              <a:rPr lang="en-US" sz="3200" dirty="0">
                <a:latin typeface="Calibri" pitchFamily="34" charset="0"/>
              </a:rPr>
              <a:t>The assembly of the firstborn who are enrolled in heaven – </a:t>
            </a:r>
            <a:r>
              <a:rPr lang="en-US" sz="3200" dirty="0">
                <a:solidFill>
                  <a:srgbClr val="FFFF00"/>
                </a:solidFill>
                <a:latin typeface="Calibri" pitchFamily="34" charset="0"/>
              </a:rPr>
              <a:t>Hebrews 12:22-28</a:t>
            </a:r>
            <a:endParaRPr lang="en-US" sz="3200" dirty="0">
              <a:solidFill>
                <a:srgbClr val="FFFF00"/>
              </a:solidFill>
              <a:effectLst/>
              <a:latin typeface="Calibri" pitchFamily="34" charset="0"/>
            </a:endParaRPr>
          </a:p>
          <a:p>
            <a:pPr marL="533400" indent="-533400">
              <a:lnSpc>
                <a:spcPct val="80000"/>
              </a:lnSpc>
            </a:pPr>
            <a:r>
              <a:rPr lang="en-US" sz="3200" dirty="0">
                <a:latin typeface="Calibri" pitchFamily="34" charset="0"/>
              </a:rPr>
              <a:t>he put all things under his feet and gave him as head over all things to the church </a:t>
            </a:r>
            <a:r>
              <a:rPr lang="en-US" sz="3200" dirty="0">
                <a:effectLst/>
                <a:latin typeface="Calibri" pitchFamily="34" charset="0"/>
              </a:rPr>
              <a:t>– </a:t>
            </a:r>
            <a:r>
              <a:rPr lang="en-US" sz="3200" dirty="0">
                <a:solidFill>
                  <a:srgbClr val="FFFF00"/>
                </a:solidFill>
                <a:effectLst/>
                <a:latin typeface="Calibri" pitchFamily="34" charset="0"/>
              </a:rPr>
              <a:t>Ephesians 1:20-23</a:t>
            </a:r>
          </a:p>
          <a:p>
            <a:pPr marL="533400" indent="-533400">
              <a:lnSpc>
                <a:spcPct val="80000"/>
              </a:lnSpc>
            </a:pPr>
            <a:r>
              <a:rPr lang="en-US" sz="3200" dirty="0">
                <a:latin typeface="Calibri" pitchFamily="34" charset="0"/>
              </a:rPr>
              <a:t>as Christ loved the church and gave himself up for her  – </a:t>
            </a:r>
            <a:r>
              <a:rPr lang="en-US" sz="3200" dirty="0">
                <a:solidFill>
                  <a:srgbClr val="FFFF00"/>
                </a:solidFill>
                <a:latin typeface="Calibri" pitchFamily="34" charset="0"/>
              </a:rPr>
              <a:t>Ephesians 5:25-27</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Universal Church</a:t>
            </a:r>
          </a:p>
        </p:txBody>
      </p:sp>
    </p:spTree>
    <p:extLst>
      <p:ext uri="{BB962C8B-B14F-4D97-AF65-F5344CB8AC3E}">
        <p14:creationId xmlns:p14="http://schemas.microsoft.com/office/powerpoint/2010/main" val="4215671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0" y="876272"/>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Groups of Christians in Specific Locations</a:t>
            </a:r>
          </a:p>
        </p:txBody>
      </p:sp>
      <p:sp>
        <p:nvSpPr>
          <p:cNvPr id="37892" name="Rectangle 4"/>
          <p:cNvSpPr>
            <a:spLocks noGrp="1" noChangeArrowheads="1"/>
          </p:cNvSpPr>
          <p:nvPr>
            <p:ph type="body" sz="half" idx="4294967295"/>
          </p:nvPr>
        </p:nvSpPr>
        <p:spPr>
          <a:xfrm>
            <a:off x="838200" y="2133600"/>
            <a:ext cx="10744200" cy="3502652"/>
          </a:xfrm>
          <a:noFill/>
        </p:spPr>
        <p:txBody>
          <a:bodyPr>
            <a:normAutofit/>
          </a:bodyPr>
          <a:lstStyle/>
          <a:p>
            <a:pPr marL="533400" indent="-533400">
              <a:lnSpc>
                <a:spcPct val="80000"/>
              </a:lnSpc>
            </a:pPr>
            <a:r>
              <a:rPr lang="en-US" sz="3200" dirty="0">
                <a:latin typeface="Calibri" pitchFamily="34" charset="0"/>
              </a:rPr>
              <a:t>the churches of Galatia </a:t>
            </a:r>
            <a:r>
              <a:rPr lang="en-US" sz="3200" dirty="0">
                <a:effectLst/>
                <a:latin typeface="Calibri" pitchFamily="34" charset="0"/>
              </a:rPr>
              <a:t>– </a:t>
            </a:r>
            <a:r>
              <a:rPr lang="en-US" sz="3200" dirty="0">
                <a:solidFill>
                  <a:srgbClr val="FFFF00"/>
                </a:solidFill>
                <a:effectLst/>
                <a:latin typeface="Calibri" pitchFamily="34" charset="0"/>
              </a:rPr>
              <a:t>Galatians 1:2</a:t>
            </a:r>
          </a:p>
          <a:p>
            <a:pPr marL="533400" indent="-533400">
              <a:lnSpc>
                <a:spcPct val="80000"/>
              </a:lnSpc>
            </a:pPr>
            <a:r>
              <a:rPr lang="en-US" sz="3200" dirty="0">
                <a:latin typeface="Calibri" pitchFamily="34" charset="0"/>
              </a:rPr>
              <a:t>the church of God that is in Corinth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The church of the Thessalonians in God the Father and the Lord Jesus Christ – </a:t>
            </a:r>
            <a:r>
              <a:rPr lang="en-US" sz="3200" dirty="0">
                <a:solidFill>
                  <a:srgbClr val="FFFF00"/>
                </a:solidFill>
                <a:latin typeface="Calibri" pitchFamily="34" charset="0"/>
              </a:rPr>
              <a:t>I Thessalonians 1:1</a:t>
            </a:r>
          </a:p>
          <a:p>
            <a:pPr marL="533400" indent="-533400">
              <a:lnSpc>
                <a:spcPct val="80000"/>
              </a:lnSpc>
            </a:pPr>
            <a:r>
              <a:rPr lang="en-US" sz="3200" dirty="0">
                <a:latin typeface="Calibri" pitchFamily="34" charset="0"/>
              </a:rPr>
              <a:t>All the churches of Christ greet you </a:t>
            </a:r>
            <a:r>
              <a:rPr lang="en-US" sz="3200" dirty="0">
                <a:effectLst/>
                <a:latin typeface="Calibri" pitchFamily="34" charset="0"/>
              </a:rPr>
              <a:t>– </a:t>
            </a:r>
            <a:r>
              <a:rPr lang="en-US" sz="3200" dirty="0">
                <a:solidFill>
                  <a:srgbClr val="FFFF00"/>
                </a:solidFill>
                <a:effectLst/>
                <a:latin typeface="Calibri" pitchFamily="34" charset="0"/>
              </a:rPr>
              <a:t>Romans 16:16</a:t>
            </a:r>
          </a:p>
          <a:p>
            <a:pPr marL="533400" indent="-533400">
              <a:lnSpc>
                <a:spcPct val="80000"/>
              </a:lnSpc>
            </a:pPr>
            <a:r>
              <a:rPr lang="en-US" sz="3200" dirty="0">
                <a:latin typeface="Calibri" pitchFamily="34" charset="0"/>
              </a:rPr>
              <a:t>To the saints and faithful brothers in Christ at Colossae  – </a:t>
            </a:r>
            <a:r>
              <a:rPr lang="en-US" sz="3200" dirty="0">
                <a:solidFill>
                  <a:srgbClr val="FFFF00"/>
                </a:solidFill>
                <a:latin typeface="Calibri" pitchFamily="34" charset="0"/>
              </a:rPr>
              <a:t>Colossians 1:2</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Local Churches</a:t>
            </a:r>
          </a:p>
        </p:txBody>
      </p:sp>
    </p:spTree>
    <p:extLst>
      <p:ext uri="{BB962C8B-B14F-4D97-AF65-F5344CB8AC3E}">
        <p14:creationId xmlns:p14="http://schemas.microsoft.com/office/powerpoint/2010/main" val="449540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876300" y="381000"/>
            <a:ext cx="10439399" cy="914400"/>
          </a:xfrm>
        </p:spPr>
        <p:txBody>
          <a:bodyPr/>
          <a:lstStyle/>
          <a:p>
            <a:pPr eaLnBrk="1" hangingPunct="1">
              <a:defRPr/>
            </a:pPr>
            <a:r>
              <a:rPr lang="en-US" sz="6000" i="1" dirty="0">
                <a:solidFill>
                  <a:srgbClr val="FFFF00"/>
                </a:solidFill>
                <a:latin typeface="Calibri" pitchFamily="34" charset="0"/>
              </a:rPr>
              <a:t>Additional Thought Questions</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647699" y="1905000"/>
            <a:ext cx="10896600" cy="3886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393700" lvl="0" indent="-393700"/>
            <a:r>
              <a:rPr lang="en-US" sz="3200" dirty="0">
                <a:latin typeface="Calibri" panose="020F0502020204030204" pitchFamily="34" charset="0"/>
                <a:cs typeface="Calibri" panose="020F0502020204030204" pitchFamily="34" charset="0"/>
              </a:rPr>
              <a:t>Do you think there are some individuals who turn to Christ in faith and repentance, are baptized for the washing away of their sins, but who don’t know why they should participate with other Christians in a local church? </a:t>
            </a:r>
          </a:p>
          <a:p>
            <a:pPr marL="393700" lvl="0" indent="-393700"/>
            <a:endParaRPr lang="en-US" sz="3200" dirty="0">
              <a:latin typeface="Calibri" panose="020F0502020204030204" pitchFamily="34" charset="0"/>
              <a:cs typeface="Calibri" panose="020F0502020204030204" pitchFamily="34" charset="0"/>
            </a:endParaRPr>
          </a:p>
          <a:p>
            <a:pPr marL="393700" lvl="0" indent="-393700"/>
            <a:r>
              <a:rPr lang="en-US" sz="3200" dirty="0">
                <a:latin typeface="Calibri" panose="020F0502020204030204" pitchFamily="34" charset="0"/>
                <a:cs typeface="Calibri" panose="020F0502020204030204" pitchFamily="34" charset="0"/>
              </a:rPr>
              <a:t>Who should decide whether someone can join a local church?  On what basis should they make that decision?</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409442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533400" y="1066799"/>
            <a:ext cx="11201399" cy="5684369"/>
          </a:xfrm>
          <a:noFill/>
        </p:spPr>
        <p:txBody>
          <a:bodyPr>
            <a:normAutofit lnSpcReduction="10000"/>
          </a:bodyPr>
          <a:lstStyle/>
          <a:p>
            <a:pPr marL="533400" indent="-533400">
              <a:lnSpc>
                <a:spcPct val="80000"/>
              </a:lnSpc>
            </a:pPr>
            <a:r>
              <a:rPr lang="en-US" sz="3200" dirty="0">
                <a:latin typeface="Calibri" pitchFamily="34" charset="0"/>
              </a:rPr>
              <a:t>the church in Jerusalem – </a:t>
            </a:r>
            <a:r>
              <a:rPr lang="en-US" sz="3200" dirty="0">
                <a:solidFill>
                  <a:srgbClr val="FFFF00"/>
                </a:solidFill>
                <a:latin typeface="Calibri" pitchFamily="34" charset="0"/>
              </a:rPr>
              <a:t>Acts 11:22</a:t>
            </a:r>
          </a:p>
          <a:p>
            <a:pPr marL="533400" indent="-533400">
              <a:lnSpc>
                <a:spcPct val="80000"/>
              </a:lnSpc>
            </a:pPr>
            <a:r>
              <a:rPr lang="en-US" sz="3200" dirty="0">
                <a:latin typeface="Calibri" pitchFamily="34" charset="0"/>
              </a:rPr>
              <a:t>the church at Antioch – </a:t>
            </a:r>
            <a:r>
              <a:rPr lang="en-US" sz="3200" dirty="0">
                <a:solidFill>
                  <a:srgbClr val="FFFF00"/>
                </a:solidFill>
                <a:latin typeface="Calibri" pitchFamily="34" charset="0"/>
              </a:rPr>
              <a:t>Acts 13:1</a:t>
            </a:r>
          </a:p>
          <a:p>
            <a:pPr marL="533400" indent="-533400">
              <a:lnSpc>
                <a:spcPct val="80000"/>
              </a:lnSpc>
            </a:pPr>
            <a:r>
              <a:rPr lang="en-US" sz="3200" dirty="0">
                <a:latin typeface="Calibri" pitchFamily="34" charset="0"/>
              </a:rPr>
              <a:t>the church of God – </a:t>
            </a:r>
            <a:r>
              <a:rPr lang="en-US" sz="3200" dirty="0">
                <a:solidFill>
                  <a:srgbClr val="FFFF00"/>
                </a:solidFill>
                <a:latin typeface="Calibri" pitchFamily="34" charset="0"/>
              </a:rPr>
              <a:t>Acts 20:28 (cf. vs. 17)</a:t>
            </a:r>
            <a:endParaRPr lang="en-US" sz="3200" dirty="0">
              <a:latin typeface="Calibri" pitchFamily="34" charset="0"/>
            </a:endParaRPr>
          </a:p>
          <a:p>
            <a:pPr marL="533400" indent="-533400">
              <a:lnSpc>
                <a:spcPct val="80000"/>
              </a:lnSpc>
            </a:pPr>
            <a:r>
              <a:rPr lang="en-US" sz="3200" dirty="0">
                <a:latin typeface="Calibri" pitchFamily="34" charset="0"/>
              </a:rPr>
              <a:t>all the churches of Christ greet you – </a:t>
            </a:r>
            <a:r>
              <a:rPr lang="en-US" sz="3200" dirty="0">
                <a:solidFill>
                  <a:srgbClr val="FFFF00"/>
                </a:solidFill>
                <a:latin typeface="Calibri" pitchFamily="34" charset="0"/>
              </a:rPr>
              <a:t>Romans 16:16</a:t>
            </a:r>
            <a:endParaRPr lang="en-US" sz="3200" dirty="0">
              <a:latin typeface="Calibri" pitchFamily="34" charset="0"/>
            </a:endParaRPr>
          </a:p>
          <a:p>
            <a:pPr marL="533400" indent="-533400">
              <a:lnSpc>
                <a:spcPct val="80000"/>
              </a:lnSpc>
            </a:pPr>
            <a:r>
              <a:rPr lang="en-US" sz="3200" dirty="0">
                <a:latin typeface="Calibri" pitchFamily="34" charset="0"/>
              </a:rPr>
              <a:t>the church of God that is in Corinth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the churches of Galatia – </a:t>
            </a:r>
            <a:r>
              <a:rPr lang="en-US" sz="3200" dirty="0">
                <a:solidFill>
                  <a:srgbClr val="FFFF00"/>
                </a:solidFill>
                <a:latin typeface="Calibri" pitchFamily="34" charset="0"/>
              </a:rPr>
              <a:t>I Cor. 16:1, Galatians 1:2</a:t>
            </a:r>
          </a:p>
          <a:p>
            <a:pPr marL="533400" indent="-533400">
              <a:lnSpc>
                <a:spcPct val="80000"/>
              </a:lnSpc>
            </a:pPr>
            <a:r>
              <a:rPr lang="en-US" sz="3200" dirty="0">
                <a:latin typeface="Calibri" pitchFamily="34" charset="0"/>
              </a:rPr>
              <a:t>the church of God that is at Corinth – </a:t>
            </a:r>
            <a:r>
              <a:rPr lang="en-US" sz="3200" dirty="0">
                <a:solidFill>
                  <a:srgbClr val="FFFF00"/>
                </a:solidFill>
                <a:latin typeface="Calibri" pitchFamily="34" charset="0"/>
              </a:rPr>
              <a:t>II Corinthians 1:1</a:t>
            </a:r>
          </a:p>
          <a:p>
            <a:pPr marL="533400" indent="-533400">
              <a:lnSpc>
                <a:spcPct val="80000"/>
              </a:lnSpc>
            </a:pPr>
            <a:r>
              <a:rPr lang="en-US" sz="3200" dirty="0">
                <a:latin typeface="Calibri" pitchFamily="34" charset="0"/>
              </a:rPr>
              <a:t>the church of the Thessalonians in God the Father and the Lord Jesus Christ – </a:t>
            </a:r>
            <a:r>
              <a:rPr lang="en-US" sz="3200" dirty="0">
                <a:solidFill>
                  <a:srgbClr val="FFFF00"/>
                </a:solidFill>
                <a:latin typeface="Calibri" pitchFamily="34" charset="0"/>
              </a:rPr>
              <a:t>I Thessalonians 1:1, II Thess. 1:1</a:t>
            </a:r>
          </a:p>
          <a:p>
            <a:pPr marL="533400" indent="-533400">
              <a:lnSpc>
                <a:spcPct val="80000"/>
              </a:lnSpc>
            </a:pPr>
            <a:r>
              <a:rPr lang="en-US" sz="3200" dirty="0">
                <a:latin typeface="Calibri" pitchFamily="34" charset="0"/>
              </a:rPr>
              <a:t>the household of God which is the church of the living God  – </a:t>
            </a:r>
            <a:r>
              <a:rPr lang="en-US" sz="3200" dirty="0">
                <a:solidFill>
                  <a:srgbClr val="FFFF00"/>
                </a:solidFill>
                <a:latin typeface="Calibri" pitchFamily="34" charset="0"/>
              </a:rPr>
              <a:t>I Timothy 3:15</a:t>
            </a:r>
          </a:p>
          <a:p>
            <a:pPr marL="533400" indent="-533400">
              <a:lnSpc>
                <a:spcPct val="80000"/>
              </a:lnSpc>
            </a:pPr>
            <a:r>
              <a:rPr lang="en-US" sz="3200" dirty="0">
                <a:latin typeface="Calibri" pitchFamily="34" charset="0"/>
              </a:rPr>
              <a:t>the church in [city of Asia] – </a:t>
            </a:r>
            <a:r>
              <a:rPr lang="en-US" sz="3200" dirty="0">
                <a:solidFill>
                  <a:srgbClr val="FFFF00"/>
                </a:solidFill>
                <a:latin typeface="Calibri" pitchFamily="34" charset="0"/>
              </a:rPr>
              <a:t>Revelation 2:1,8,12,18; 3:1,7,14</a:t>
            </a: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Names of Local Churches</a:t>
            </a:r>
          </a:p>
        </p:txBody>
      </p:sp>
    </p:spTree>
    <p:extLst>
      <p:ext uri="{BB962C8B-B14F-4D97-AF65-F5344CB8AC3E}">
        <p14:creationId xmlns:p14="http://schemas.microsoft.com/office/powerpoint/2010/main" val="1939054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gtEl>
                                        <p:attrNameLst>
                                          <p:attrName>style.visibility</p:attrName>
                                        </p:attrNameLst>
                                      </p:cBhvr>
                                      <p:to>
                                        <p:strVal val="visible"/>
                                      </p:to>
                                    </p:set>
                                    <p:animEffect transition="in" filter="dissolve">
                                      <p:cBhvr>
                                        <p:cTn id="7" dur="500"/>
                                        <p:tgtEl>
                                          <p:spTgt spid="37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104900"/>
            <a:ext cx="11658600" cy="4648200"/>
          </a:xfrm>
          <a:noFill/>
        </p:spPr>
        <p:txBody>
          <a:bodyPr>
            <a:normAutofit fontScale="92500"/>
          </a:bodyPr>
          <a:lstStyle/>
          <a:p>
            <a:pPr marL="533400" indent="-533400">
              <a:lnSpc>
                <a:spcPct val="80000"/>
              </a:lnSpc>
            </a:pPr>
            <a:r>
              <a:rPr lang="en-US" sz="3600" dirty="0">
                <a:latin typeface="Calibri" pitchFamily="34" charset="0"/>
              </a:rPr>
              <a:t>In Antioch the disciples were first called Christians – </a:t>
            </a:r>
            <a:r>
              <a:rPr lang="en-US" sz="3600" dirty="0">
                <a:solidFill>
                  <a:srgbClr val="FFFF00"/>
                </a:solidFill>
                <a:latin typeface="Calibri" pitchFamily="34" charset="0"/>
              </a:rPr>
              <a:t>Acts 11:26</a:t>
            </a:r>
          </a:p>
          <a:p>
            <a:pPr marL="533400" indent="-533400">
              <a:lnSpc>
                <a:spcPct val="80000"/>
              </a:lnSpc>
            </a:pPr>
            <a:r>
              <a:rPr lang="en-US" sz="3600" dirty="0">
                <a:latin typeface="Calibri" pitchFamily="34" charset="0"/>
              </a:rPr>
              <a:t>the saints who are in Ephesus and are faithful in Christ Jesus – </a:t>
            </a:r>
            <a:r>
              <a:rPr lang="en-US" sz="3600" dirty="0">
                <a:solidFill>
                  <a:srgbClr val="FFFF00"/>
                </a:solidFill>
                <a:latin typeface="Calibri" pitchFamily="34" charset="0"/>
              </a:rPr>
              <a:t>Ephesians 1:1</a:t>
            </a:r>
          </a:p>
          <a:p>
            <a:pPr marL="533400" indent="-533400">
              <a:lnSpc>
                <a:spcPct val="80000"/>
              </a:lnSpc>
            </a:pPr>
            <a:r>
              <a:rPr lang="en-US" sz="3600" dirty="0">
                <a:latin typeface="Calibri" pitchFamily="34" charset="0"/>
              </a:rPr>
              <a:t>All the saints in Christ Jesus who are at Philippi – </a:t>
            </a:r>
            <a:r>
              <a:rPr lang="en-US" sz="3600" dirty="0">
                <a:solidFill>
                  <a:srgbClr val="FFFF00"/>
                </a:solidFill>
                <a:latin typeface="Calibri" pitchFamily="34" charset="0"/>
              </a:rPr>
              <a:t>Philippians 1:1</a:t>
            </a:r>
          </a:p>
          <a:p>
            <a:pPr marL="533400" indent="-533400">
              <a:lnSpc>
                <a:spcPct val="80000"/>
              </a:lnSpc>
            </a:pPr>
            <a:r>
              <a:rPr lang="en-US" sz="3600" dirty="0">
                <a:latin typeface="Calibri" pitchFamily="34" charset="0"/>
              </a:rPr>
              <a:t>Greet every saint in Christ Jesus – </a:t>
            </a:r>
            <a:r>
              <a:rPr lang="en-US" sz="3600" dirty="0">
                <a:solidFill>
                  <a:srgbClr val="FFFF00"/>
                </a:solidFill>
                <a:latin typeface="Calibri" pitchFamily="34" charset="0"/>
              </a:rPr>
              <a:t>Philippians 4:21-22</a:t>
            </a:r>
            <a:endParaRPr lang="en-US" sz="3600" dirty="0">
              <a:latin typeface="Calibri" pitchFamily="34" charset="0"/>
            </a:endParaRPr>
          </a:p>
          <a:p>
            <a:pPr marL="533400" indent="-533400">
              <a:lnSpc>
                <a:spcPct val="80000"/>
              </a:lnSpc>
            </a:pPr>
            <a:r>
              <a:rPr lang="en-US" sz="3600" dirty="0">
                <a:latin typeface="Calibri" pitchFamily="34" charset="0"/>
              </a:rPr>
              <a:t>The saints and faithful brothers in Christ at Colossae – </a:t>
            </a:r>
            <a:r>
              <a:rPr lang="en-US" sz="3600" dirty="0">
                <a:solidFill>
                  <a:srgbClr val="FFFF00"/>
                </a:solidFill>
                <a:latin typeface="Calibri" pitchFamily="34" charset="0"/>
              </a:rPr>
              <a:t>Colossians 1:2</a:t>
            </a:r>
            <a:endParaRPr lang="en-US" sz="3600" dirty="0">
              <a:latin typeface="Calibri" pitchFamily="34" charset="0"/>
            </a:endParaRPr>
          </a:p>
          <a:p>
            <a:pPr marL="533400" indent="-533400">
              <a:lnSpc>
                <a:spcPct val="80000"/>
              </a:lnSpc>
            </a:pPr>
            <a:r>
              <a:rPr lang="en-US" sz="3600" dirty="0">
                <a:latin typeface="Calibri" pitchFamily="34" charset="0"/>
              </a:rPr>
              <a:t>the brothers and sisters at Laodicea – </a:t>
            </a:r>
            <a:r>
              <a:rPr lang="en-US" sz="3600" dirty="0">
                <a:solidFill>
                  <a:srgbClr val="FFFF00"/>
                </a:solidFill>
                <a:latin typeface="Calibri" pitchFamily="34" charset="0"/>
              </a:rPr>
              <a:t>Colossians 4:15</a:t>
            </a:r>
          </a:p>
          <a:p>
            <a:pPr marL="533400" indent="-533400">
              <a:lnSpc>
                <a:spcPct val="80000"/>
              </a:lnSpc>
            </a:pPr>
            <a:r>
              <a:rPr lang="en-US" sz="3600" dirty="0">
                <a:latin typeface="Calibri" pitchFamily="34" charset="0"/>
              </a:rPr>
              <a:t>the flock of God – </a:t>
            </a:r>
            <a:r>
              <a:rPr lang="en-US" sz="3600" dirty="0">
                <a:solidFill>
                  <a:srgbClr val="FFFF00"/>
                </a:solidFill>
                <a:latin typeface="Calibri" pitchFamily="34" charset="0"/>
              </a:rPr>
              <a:t>I Peter 5:2</a:t>
            </a: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600200" y="106832"/>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Other Names of Groups of Christians</a:t>
            </a:r>
          </a:p>
        </p:txBody>
      </p:sp>
      <p:sp>
        <p:nvSpPr>
          <p:cNvPr id="4" name="TextBox 3">
            <a:extLst>
              <a:ext uri="{FF2B5EF4-FFF2-40B4-BE49-F238E27FC236}">
                <a16:creationId xmlns:a16="http://schemas.microsoft.com/office/drawing/2014/main" id="{A4470B75-F248-4594-B767-A4B757758BDC}"/>
              </a:ext>
            </a:extLst>
          </p:cNvPr>
          <p:cNvSpPr txBox="1"/>
          <p:nvPr/>
        </p:nvSpPr>
        <p:spPr>
          <a:xfrm>
            <a:off x="2115739" y="5867400"/>
            <a:ext cx="7606507" cy="584775"/>
          </a:xfrm>
          <a:prstGeom prst="rect">
            <a:avLst/>
          </a:prstGeom>
          <a:noFill/>
          <a:ln w="38100">
            <a:solidFill>
              <a:srgbClr val="FFFF00"/>
            </a:solidFill>
          </a:ln>
        </p:spPr>
        <p:txBody>
          <a:bodyPr wrap="square" rtlCol="0">
            <a:spAutoFit/>
          </a:bodyPr>
          <a:lstStyle/>
          <a:p>
            <a:pPr algn="ctr"/>
            <a:r>
              <a:rPr lang="en-US" sz="3200" i="1" dirty="0">
                <a:solidFill>
                  <a:srgbClr val="FFC000"/>
                </a:solidFill>
                <a:latin typeface="Calibri" pitchFamily="34" charset="0"/>
              </a:rPr>
              <a:t>What is consistent in most of these?</a:t>
            </a:r>
          </a:p>
        </p:txBody>
      </p:sp>
    </p:spTree>
    <p:extLst>
      <p:ext uri="{BB962C8B-B14F-4D97-AF65-F5344CB8AC3E}">
        <p14:creationId xmlns:p14="http://schemas.microsoft.com/office/powerpoint/2010/main" val="3412568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2">
                                            <p:txEl>
                                              <p:pRg st="5" end="5"/>
                                            </p:txEl>
                                          </p:spTgt>
                                        </p:tgtEl>
                                        <p:attrNameLst>
                                          <p:attrName>style.visibility</p:attrName>
                                        </p:attrNameLst>
                                      </p:cBhvr>
                                      <p:to>
                                        <p:strVal val="visible"/>
                                      </p:to>
                                    </p:set>
                                    <p:animEffect transition="in" filter="dissolve">
                                      <p:cBhvr>
                                        <p:cTn id="32" dur="500"/>
                                        <p:tgtEl>
                                          <p:spTgt spid="3789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7892">
                                            <p:txEl>
                                              <p:pRg st="6" end="6"/>
                                            </p:txEl>
                                          </p:spTgt>
                                        </p:tgtEl>
                                        <p:attrNameLst>
                                          <p:attrName>style.visibility</p:attrName>
                                        </p:attrNameLst>
                                      </p:cBhvr>
                                      <p:to>
                                        <p:strVal val="visible"/>
                                      </p:to>
                                    </p:set>
                                    <p:animEffect transition="in" filter="dissolve">
                                      <p:cBhvr>
                                        <p:cTn id="37" dur="500"/>
                                        <p:tgtEl>
                                          <p:spTgt spid="3789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dissolve">
                                      <p:cBhvr>
                                        <p:cTn id="4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6598</TotalTime>
  <Words>1487</Words>
  <Application>Microsoft Office PowerPoint</Application>
  <PresentationFormat>Widescreen</PresentationFormat>
  <Paragraphs>195</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Century Gothic</vt:lpstr>
      <vt:lpstr>Garamond</vt:lpstr>
      <vt:lpstr>Times New Roman</vt:lpstr>
      <vt:lpstr>Wingdings</vt:lpstr>
      <vt:lpstr>Wingdings 3</vt:lpstr>
      <vt:lpstr>Ion</vt:lpstr>
      <vt:lpstr>What is the Church of Christ?</vt:lpstr>
      <vt:lpstr>What is the Church of Christ?</vt:lpstr>
      <vt:lpstr>PowerPoint Presentation</vt:lpstr>
      <vt:lpstr>PowerPoint Presentation</vt:lpstr>
      <vt:lpstr>PowerPoint Presentation</vt:lpstr>
      <vt:lpstr>PowerPoint Presentation</vt:lpstr>
      <vt:lpstr>Additional Thought Questions</vt:lpstr>
      <vt:lpstr>PowerPoint Presentation</vt:lpstr>
      <vt:lpstr>PowerPoint Presentation</vt:lpstr>
      <vt:lpstr>What is the Church of Christ?</vt:lpstr>
      <vt:lpstr>What is the Church of Christ?</vt:lpstr>
      <vt:lpstr>What’s in a Label?</vt:lpstr>
      <vt:lpstr>PowerPoint Presentation</vt:lpstr>
      <vt:lpstr>What is the Church of Christ?</vt:lpstr>
      <vt:lpstr>PowerPoint Presentation</vt:lpstr>
      <vt:lpstr>PowerPoint Presentation</vt:lpstr>
      <vt:lpstr>PowerPoint Presentation</vt:lpstr>
      <vt:lpstr>Acts 19:32-41 Riot in Ephesus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Russ LaGrone</dc:creator>
  <cp:keywords/>
  <dc:description/>
  <cp:lastModifiedBy>Russ LaGrone</cp:lastModifiedBy>
  <cp:revision>86</cp:revision>
  <cp:lastPrinted>2018-01-13T22:38:47Z</cp:lastPrinted>
  <dcterms:created xsi:type="dcterms:W3CDTF">2011-07-22T15:56:03Z</dcterms:created>
  <dcterms:modified xsi:type="dcterms:W3CDTF">2018-01-14T12:44:37Z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TC102037961033</vt:lpwstr>
  </property>
</Properties>
</file>