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23" r:id="rId3"/>
    <p:sldMasterId id="2147483735" r:id="rId4"/>
    <p:sldMasterId id="2147483762" r:id="rId5"/>
    <p:sldMasterId id="2147483774" r:id="rId6"/>
    <p:sldMasterId id="2147483822" r:id="rId7"/>
    <p:sldMasterId id="2147483826" r:id="rId8"/>
    <p:sldMasterId id="2147483838" r:id="rId9"/>
    <p:sldMasterId id="2147483850" r:id="rId10"/>
  </p:sldMasterIdLst>
  <p:notesMasterIdLst>
    <p:notesMasterId r:id="rId65"/>
  </p:notesMasterIdLst>
  <p:sldIdLst>
    <p:sldId id="257" r:id="rId11"/>
    <p:sldId id="258" r:id="rId12"/>
    <p:sldId id="259" r:id="rId13"/>
    <p:sldId id="273" r:id="rId14"/>
    <p:sldId id="264" r:id="rId15"/>
    <p:sldId id="263" r:id="rId16"/>
    <p:sldId id="274" r:id="rId17"/>
    <p:sldId id="335" r:id="rId18"/>
    <p:sldId id="336" r:id="rId19"/>
    <p:sldId id="363" r:id="rId20"/>
    <p:sldId id="361" r:id="rId21"/>
    <p:sldId id="287" r:id="rId22"/>
    <p:sldId id="286" r:id="rId23"/>
    <p:sldId id="278" r:id="rId24"/>
    <p:sldId id="280" r:id="rId25"/>
    <p:sldId id="283" r:id="rId26"/>
    <p:sldId id="279" r:id="rId27"/>
    <p:sldId id="281" r:id="rId28"/>
    <p:sldId id="282" r:id="rId29"/>
    <p:sldId id="337" r:id="rId30"/>
    <p:sldId id="338" r:id="rId31"/>
    <p:sldId id="341" r:id="rId32"/>
    <p:sldId id="342" r:id="rId33"/>
    <p:sldId id="362" r:id="rId34"/>
    <p:sldId id="343" r:id="rId35"/>
    <p:sldId id="344" r:id="rId36"/>
    <p:sldId id="346" r:id="rId37"/>
    <p:sldId id="345" r:id="rId38"/>
    <p:sldId id="353" r:id="rId39"/>
    <p:sldId id="347" r:id="rId40"/>
    <p:sldId id="348" r:id="rId41"/>
    <p:sldId id="349" r:id="rId42"/>
    <p:sldId id="350" r:id="rId43"/>
    <p:sldId id="351" r:id="rId44"/>
    <p:sldId id="352" r:id="rId45"/>
    <p:sldId id="301" r:id="rId46"/>
    <p:sldId id="303" r:id="rId47"/>
    <p:sldId id="306" r:id="rId48"/>
    <p:sldId id="307" r:id="rId49"/>
    <p:sldId id="308" r:id="rId50"/>
    <p:sldId id="309" r:id="rId51"/>
    <p:sldId id="310" r:id="rId52"/>
    <p:sldId id="354" r:id="rId53"/>
    <p:sldId id="355" r:id="rId54"/>
    <p:sldId id="358" r:id="rId55"/>
    <p:sldId id="359" r:id="rId56"/>
    <p:sldId id="360" r:id="rId57"/>
    <p:sldId id="311" r:id="rId58"/>
    <p:sldId id="312" r:id="rId59"/>
    <p:sldId id="313" r:id="rId60"/>
    <p:sldId id="314" r:id="rId61"/>
    <p:sldId id="315" r:id="rId62"/>
    <p:sldId id="316" r:id="rId63"/>
    <p:sldId id="317" r:id="rId6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atch-up" id="{F3E3B0A0-AC0E-4D71-88C3-613B81B65D21}">
          <p14:sldIdLst/>
        </p14:section>
        <p14:section name="Introduction" id="{1E5CE357-2CF9-4B47-B54F-84FD2DF5C4C5}">
          <p14:sldIdLst>
            <p14:sldId id="257"/>
            <p14:sldId id="258"/>
            <p14:sldId id="259"/>
          </p14:sldIdLst>
        </p14:section>
        <p14:section name="Bible Book Circulation" id="{4908D4AF-4415-4672-A138-FCC088B0D294}">
          <p14:sldIdLst>
            <p14:sldId id="273"/>
            <p14:sldId id="264"/>
            <p14:sldId id="263"/>
            <p14:sldId id="274"/>
            <p14:sldId id="335"/>
            <p14:sldId id="336"/>
            <p14:sldId id="363"/>
            <p14:sldId id="361"/>
            <p14:sldId id="287"/>
          </p14:sldIdLst>
        </p14:section>
        <p14:section name="Transmission" id="{314CCFA6-37C7-439B-B3BA-278130E7C86F}">
          <p14:sldIdLst>
            <p14:sldId id="286"/>
            <p14:sldId id="278"/>
            <p14:sldId id="280"/>
            <p14:sldId id="283"/>
            <p14:sldId id="279"/>
            <p14:sldId id="281"/>
            <p14:sldId id="282"/>
          </p14:sldIdLst>
        </p14:section>
        <p14:section name="Canon" id="{BB3229FD-C164-4354-BDC9-117541B980C6}">
          <p14:sldIdLst>
            <p14:sldId id="337"/>
            <p14:sldId id="338"/>
            <p14:sldId id="341"/>
            <p14:sldId id="342"/>
            <p14:sldId id="362"/>
            <p14:sldId id="343"/>
            <p14:sldId id="344"/>
            <p14:sldId id="346"/>
            <p14:sldId id="345"/>
            <p14:sldId id="353"/>
            <p14:sldId id="347"/>
            <p14:sldId id="348"/>
            <p14:sldId id="349"/>
            <p14:sldId id="350"/>
            <p14:sldId id="351"/>
            <p14:sldId id="352"/>
          </p14:sldIdLst>
        </p14:section>
        <p14:section name="Variations" id="{0321CB5D-E0B3-448C-B3DC-3EB4FACACDB4}">
          <p14:sldIdLst>
            <p14:sldId id="301"/>
            <p14:sldId id="303"/>
            <p14:sldId id="306"/>
            <p14:sldId id="307"/>
            <p14:sldId id="308"/>
            <p14:sldId id="309"/>
            <p14:sldId id="310"/>
          </p14:sldIdLst>
        </p14:section>
        <p14:section name="Mark 16" id="{CAC295C5-D335-4180-8A3A-F5D903FED69A}">
          <p14:sldIdLst>
            <p14:sldId id="354"/>
            <p14:sldId id="355"/>
            <p14:sldId id="358"/>
            <p14:sldId id="359"/>
            <p14:sldId id="360"/>
          </p14:sldIdLst>
        </p14:section>
        <p14:section name="Variations No Consequence" id="{90F4D079-6CF4-438B-B96E-9696944121A0}">
          <p14:sldIdLst>
            <p14:sldId id="311"/>
            <p14:sldId id="312"/>
            <p14:sldId id="313"/>
            <p14:sldId id="314"/>
            <p14:sldId id="315"/>
            <p14:sldId id="316"/>
            <p14:sldId id="317"/>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86834" autoAdjust="0"/>
  </p:normalViewPr>
  <p:slideViewPr>
    <p:cSldViewPr showGuides="1">
      <p:cViewPr>
        <p:scale>
          <a:sx n="70" d="100"/>
          <a:sy n="70" d="100"/>
        </p:scale>
        <p:origin x="-2730" y="-1002"/>
      </p:cViewPr>
      <p:guideLst>
        <p:guide orient="horz" pos="2160"/>
        <p:guide pos="2880"/>
      </p:guideLst>
    </p:cSldViewPr>
  </p:slideViewPr>
  <p:notesTextViewPr>
    <p:cViewPr>
      <p:scale>
        <a:sx n="1" d="1"/>
        <a:sy n="1" d="1"/>
      </p:scale>
      <p:origin x="0" y="0"/>
    </p:cViewPr>
  </p:notesTextViewPr>
  <p:sorterViewPr>
    <p:cViewPr>
      <p:scale>
        <a:sx n="100" d="100"/>
        <a:sy n="100" d="100"/>
      </p:scale>
      <p:origin x="0" y="921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slide" Target="slides/slide53.xml"/><Relationship Id="rId68"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61" Type="http://schemas.openxmlformats.org/officeDocument/2006/relationships/slide" Target="slides/slide5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viewProps" Target="viewProps.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D2E9CC4-D56D-4217-B64B-05155E35AA43}" type="datetimeFigureOut">
              <a:rPr lang="en-US" smtClean="0"/>
              <a:t>1/27/2018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2ADD441-FFBC-4894-958D-9006F60D7EF3}" type="slidenum">
              <a:rPr lang="en-US" smtClean="0"/>
              <a:t>‹#›</a:t>
            </a:fld>
            <a:endParaRPr lang="en-US"/>
          </a:p>
        </p:txBody>
      </p:sp>
    </p:spTree>
    <p:extLst>
      <p:ext uri="{BB962C8B-B14F-4D97-AF65-F5344CB8AC3E}">
        <p14:creationId xmlns:p14="http://schemas.microsoft.com/office/powerpoint/2010/main" val="3223234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New Testament came into being gradually also, although the books themselves were written in a comparatively short period of time (A.D. 50– 100). The books were mostly letters penned by inspired men and addressed to different churches and individuals. From the first, however, they were looked upon as distinctively authoritative writings; thus they were received with respect and read in the public assemblies (1 Thess. 5: 27). Soon afterward came the interchange of extant letters among the churches (cf. Col. 4: 16), the individual churches in this way profiting from an exchange of apostolic instructions. The next step was the embodiment in writing of the central events of the life of Jesus. At first oral accounts of his work by eyewitnesses filled the needs of the infant church, but as years passed eyewitness accounts became few and insufficient. Now the demand was for authoritative written narratives, and in fulfillment of this demand Matthew, Mark, Luke, and John sent out their witness to Jesus (cf. Luke 1: 1– 4; John 20: 30– 31). The logical outgrowth of the Four Gospels was the Book of Acts,</a:t>
            </a:r>
          </a:p>
          <a:p>
            <a:endParaRPr lang="en-US" dirty="0" smtClean="0"/>
          </a:p>
          <a:p>
            <a:r>
              <a:rPr lang="en-US" dirty="0" smtClean="0"/>
              <a:t>Lightfoot, Neil R.. How We Got the Bible (p. 24). Baker Publishing Group. Kindle Edition. </a:t>
            </a:r>
            <a:endParaRPr lang="en-US" dirty="0"/>
          </a:p>
        </p:txBody>
      </p:sp>
      <p:sp>
        <p:nvSpPr>
          <p:cNvPr id="4" name="Slide Number Placeholder 3"/>
          <p:cNvSpPr>
            <a:spLocks noGrp="1"/>
          </p:cNvSpPr>
          <p:nvPr>
            <p:ph type="sldNum" sz="quarter" idx="10"/>
          </p:nvPr>
        </p:nvSpPr>
        <p:spPr/>
        <p:txBody>
          <a:bodyPr/>
          <a:lstStyle/>
          <a:p>
            <a:fld id="{92ADD441-FFBC-4894-958D-9006F60D7EF3}"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24474848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The term canon is meant</a:t>
            </a:r>
            <a:r>
              <a:rPr lang="en-US" baseline="0" dirty="0" smtClean="0"/>
              <a:t> to indicate those books which are the standard of the Word of God. </a:t>
            </a:r>
            <a:endParaRPr lang="en-US" dirty="0"/>
          </a:p>
        </p:txBody>
      </p:sp>
      <p:sp>
        <p:nvSpPr>
          <p:cNvPr id="4" name="Slide Number Placeholder 3"/>
          <p:cNvSpPr>
            <a:spLocks noGrp="1"/>
          </p:cNvSpPr>
          <p:nvPr>
            <p:ph type="sldNum" sz="quarter" idx="10"/>
          </p:nvPr>
        </p:nvSpPr>
        <p:spPr/>
        <p:txBody>
          <a:bodyPr/>
          <a:lstStyle/>
          <a:p>
            <a:fld id="{41DFFA51-8EB7-DC40-A159-0FDA7D92948A}"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26953711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Again, it is important to understand</a:t>
            </a:r>
            <a:r>
              <a:rPr lang="en-US" baseline="0" dirty="0" smtClean="0"/>
              <a:t> when discussing this entire topic is that canonicity is NECESSARILY a product of Church tradition, but that this is an ORGANIC process of recognition of authority rather than an arbitrary decision of a person or church as part of a political or religious power play to create or maintain authority (which is the narrative of some…). That is summed up in the next quote…</a:t>
            </a:r>
            <a:endParaRPr lang="en-US" dirty="0"/>
          </a:p>
        </p:txBody>
      </p:sp>
      <p:sp>
        <p:nvSpPr>
          <p:cNvPr id="4" name="Slide Number Placeholder 3"/>
          <p:cNvSpPr>
            <a:spLocks noGrp="1"/>
          </p:cNvSpPr>
          <p:nvPr>
            <p:ph type="sldNum" sz="quarter" idx="10"/>
          </p:nvPr>
        </p:nvSpPr>
        <p:spPr/>
        <p:txBody>
          <a:bodyPr/>
          <a:lstStyle/>
          <a:p>
            <a:fld id="{41DFFA51-8EB7-DC40-A159-0FDA7D92948A}"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17791631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The Theology Leader’s Guide</a:t>
            </a:r>
          </a:p>
        </p:txBody>
      </p:sp>
      <p:sp>
        <p:nvSpPr>
          <p:cNvPr id="5" name="Rectangle 3"/>
          <p:cNvSpPr>
            <a:spLocks noGrp="1" noChangeArrowheads="1"/>
          </p:cNvSpPr>
          <p:nvPr>
            <p:ph type="dt" idx="1"/>
          </p:nvPr>
        </p:nvSpPr>
        <p:spPr>
          <a:ln/>
        </p:spPr>
        <p:txBody>
          <a:bodyPr/>
          <a:lstStyle/>
          <a:p>
            <a:r>
              <a:rPr lang="en-US"/>
              <a:t>Bibliology and Hermeneutics</a:t>
            </a:r>
            <a:endParaRPr lang="en-US" b="0">
              <a:latin typeface="Arial" charset="0"/>
            </a:endParaRPr>
          </a:p>
        </p:txBody>
      </p:sp>
      <p:sp>
        <p:nvSpPr>
          <p:cNvPr id="6" name="Rectangle 6"/>
          <p:cNvSpPr>
            <a:spLocks noGrp="1" noChangeArrowheads="1"/>
          </p:cNvSpPr>
          <p:nvPr>
            <p:ph type="ftr" sz="quarter" idx="4"/>
          </p:nvPr>
        </p:nvSpPr>
        <p:spPr>
          <a:ln/>
        </p:spPr>
        <p:txBody>
          <a:bodyPr/>
          <a:lstStyle/>
          <a:p>
            <a:r>
              <a:rPr lang="en-US"/>
              <a:t>Copyright © 2005 The Theology Program. All Rights Reserved.</a:t>
            </a:r>
            <a:r>
              <a:rPr lang="en-US" sz="1100"/>
              <a:t> </a:t>
            </a:r>
          </a:p>
        </p:txBody>
      </p:sp>
      <p:sp>
        <p:nvSpPr>
          <p:cNvPr id="7" name="Rectangle 7"/>
          <p:cNvSpPr>
            <a:spLocks noGrp="1" noChangeArrowheads="1"/>
          </p:cNvSpPr>
          <p:nvPr>
            <p:ph type="sldNum" sz="quarter" idx="5"/>
          </p:nvPr>
        </p:nvSpPr>
        <p:spPr>
          <a:ln/>
        </p:spPr>
        <p:txBody>
          <a:bodyPr/>
          <a:lstStyle/>
          <a:p>
            <a:r>
              <a:rPr lang="en-US"/>
              <a:t>Slide </a:t>
            </a:r>
            <a:fld id="{1CA3F0C4-ED96-4102-BCB7-CE47CE3CA8E4}" type="slidenum">
              <a:rPr lang="en-US"/>
              <a:pPr/>
              <a:t>23</a:t>
            </a:fld>
            <a:endParaRPr lang="en-US"/>
          </a:p>
        </p:txBody>
      </p:sp>
      <p:sp>
        <p:nvSpPr>
          <p:cNvPr id="795650" name="Rectangle 2"/>
          <p:cNvSpPr>
            <a:spLocks noGrp="1" noRot="1" noChangeAspect="1" noChangeArrowheads="1" noTextEdit="1"/>
          </p:cNvSpPr>
          <p:nvPr>
            <p:ph type="sldImg"/>
          </p:nvPr>
        </p:nvSpPr>
        <p:spPr>
          <a:ln/>
        </p:spPr>
      </p:sp>
      <p:sp>
        <p:nvSpPr>
          <p:cNvPr id="795651" name="Rectangle 3"/>
          <p:cNvSpPr>
            <a:spLocks noGrp="1" noChangeArrowheads="1"/>
          </p:cNvSpPr>
          <p:nvPr>
            <p:ph type="body" idx="1"/>
          </p:nvPr>
        </p:nvSpPr>
        <p:spPr/>
        <p:txBody>
          <a:bodyPr/>
          <a:lstStyle/>
          <a:p>
            <a:r>
              <a:rPr lang="en-US" b="0" dirty="0" smtClean="0"/>
              <a:t>We will talk</a:t>
            </a:r>
            <a:r>
              <a:rPr lang="en-US" b="0" baseline="0" dirty="0" smtClean="0"/>
              <a:t> about OT &amp; NT </a:t>
            </a:r>
            <a:r>
              <a:rPr lang="en-US" b="0" baseline="0" dirty="0" err="1" smtClean="0"/>
              <a:t>apocrypha</a:t>
            </a:r>
            <a:r>
              <a:rPr lang="en-US" b="0" baseline="0" dirty="0" smtClean="0"/>
              <a:t>/</a:t>
            </a:r>
            <a:r>
              <a:rPr lang="en-US" b="0" baseline="0" dirty="0" err="1" smtClean="0"/>
              <a:t>pseudopigrapha</a:t>
            </a:r>
            <a:r>
              <a:rPr lang="en-US" b="0" baseline="0" dirty="0" smtClean="0"/>
              <a:t> in a later class to expand on this aspect of canonicity</a:t>
            </a:r>
            <a:endParaRPr lang="en-US" b="0" dirty="0" smtClean="0"/>
          </a:p>
          <a:p>
            <a:endParaRPr lang="en-US" b="1" dirty="0" smtClean="0"/>
          </a:p>
          <a:p>
            <a:r>
              <a:rPr lang="en-US" b="1" dirty="0" smtClean="0"/>
              <a:t>Presentation </a:t>
            </a:r>
            <a:r>
              <a:rPr lang="en-US" b="1" dirty="0"/>
              <a:t>notes:</a:t>
            </a:r>
            <a:endParaRPr lang="en-US" dirty="0"/>
          </a:p>
          <a:p>
            <a:r>
              <a:rPr lang="en-US" dirty="0"/>
              <a:t>These persecutions forced Christians to be more attentive to the matter of canon since there was a increasing possibility that one would be killed for the possession of Christian Scripture. In short, Christians wanted to know which books were worth dying for.</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The Theology Leader’s Guide</a:t>
            </a:r>
          </a:p>
        </p:txBody>
      </p:sp>
      <p:sp>
        <p:nvSpPr>
          <p:cNvPr id="5" name="Rectangle 3"/>
          <p:cNvSpPr>
            <a:spLocks noGrp="1" noChangeArrowheads="1"/>
          </p:cNvSpPr>
          <p:nvPr>
            <p:ph type="dt" idx="1"/>
          </p:nvPr>
        </p:nvSpPr>
        <p:spPr>
          <a:ln/>
        </p:spPr>
        <p:txBody>
          <a:bodyPr/>
          <a:lstStyle/>
          <a:p>
            <a:r>
              <a:rPr lang="en-US"/>
              <a:t>Bibliology and Hermeneutics</a:t>
            </a:r>
            <a:endParaRPr lang="en-US" b="0">
              <a:latin typeface="Arial" charset="0"/>
            </a:endParaRPr>
          </a:p>
        </p:txBody>
      </p:sp>
      <p:sp>
        <p:nvSpPr>
          <p:cNvPr id="6" name="Rectangle 6"/>
          <p:cNvSpPr>
            <a:spLocks noGrp="1" noChangeArrowheads="1"/>
          </p:cNvSpPr>
          <p:nvPr>
            <p:ph type="ftr" sz="quarter" idx="4"/>
          </p:nvPr>
        </p:nvSpPr>
        <p:spPr>
          <a:ln/>
        </p:spPr>
        <p:txBody>
          <a:bodyPr/>
          <a:lstStyle/>
          <a:p>
            <a:r>
              <a:rPr lang="en-US"/>
              <a:t>Copyright © 2005 The Theology Program. All Rights Reserved.</a:t>
            </a:r>
            <a:r>
              <a:rPr lang="en-US" sz="1100"/>
              <a:t> </a:t>
            </a:r>
          </a:p>
        </p:txBody>
      </p:sp>
      <p:sp>
        <p:nvSpPr>
          <p:cNvPr id="7" name="Rectangle 7"/>
          <p:cNvSpPr>
            <a:spLocks noGrp="1" noChangeArrowheads="1"/>
          </p:cNvSpPr>
          <p:nvPr>
            <p:ph type="sldNum" sz="quarter" idx="5"/>
          </p:nvPr>
        </p:nvSpPr>
        <p:spPr>
          <a:ln/>
        </p:spPr>
        <p:txBody>
          <a:bodyPr/>
          <a:lstStyle/>
          <a:p>
            <a:r>
              <a:rPr lang="en-US"/>
              <a:t>Slide </a:t>
            </a:r>
            <a:fld id="{E72BE272-4C11-4B23-9904-857A913F36CC}" type="slidenum">
              <a:rPr lang="en-US"/>
              <a:pPr/>
              <a:t>25</a:t>
            </a:fld>
            <a:endParaRPr lang="en-US"/>
          </a:p>
        </p:txBody>
      </p:sp>
      <p:sp>
        <p:nvSpPr>
          <p:cNvPr id="1390594" name="Rectangle 2"/>
          <p:cNvSpPr>
            <a:spLocks noGrp="1" noRot="1" noChangeAspect="1" noChangeArrowheads="1" noTextEdit="1"/>
          </p:cNvSpPr>
          <p:nvPr>
            <p:ph type="sldImg"/>
          </p:nvPr>
        </p:nvSpPr>
        <p:spPr>
          <a:ln/>
        </p:spPr>
      </p:sp>
      <p:sp>
        <p:nvSpPr>
          <p:cNvPr id="13905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The Theology Leader’s Guide</a:t>
            </a:r>
          </a:p>
        </p:txBody>
      </p:sp>
      <p:sp>
        <p:nvSpPr>
          <p:cNvPr id="5" name="Rectangle 3"/>
          <p:cNvSpPr>
            <a:spLocks noGrp="1" noChangeArrowheads="1"/>
          </p:cNvSpPr>
          <p:nvPr>
            <p:ph type="dt" idx="1"/>
          </p:nvPr>
        </p:nvSpPr>
        <p:spPr>
          <a:ln/>
        </p:spPr>
        <p:txBody>
          <a:bodyPr/>
          <a:lstStyle/>
          <a:p>
            <a:r>
              <a:rPr lang="en-US"/>
              <a:t>Bibliology and Hermeneutics</a:t>
            </a:r>
            <a:endParaRPr lang="en-US" b="0">
              <a:latin typeface="Arial" charset="0"/>
            </a:endParaRPr>
          </a:p>
        </p:txBody>
      </p:sp>
      <p:sp>
        <p:nvSpPr>
          <p:cNvPr id="6" name="Rectangle 6"/>
          <p:cNvSpPr>
            <a:spLocks noGrp="1" noChangeArrowheads="1"/>
          </p:cNvSpPr>
          <p:nvPr>
            <p:ph type="ftr" sz="quarter" idx="4"/>
          </p:nvPr>
        </p:nvSpPr>
        <p:spPr>
          <a:ln/>
        </p:spPr>
        <p:txBody>
          <a:bodyPr/>
          <a:lstStyle/>
          <a:p>
            <a:r>
              <a:rPr lang="en-US"/>
              <a:t>Copyright © 2005 The Theology Program. All Rights Reserved.</a:t>
            </a:r>
            <a:r>
              <a:rPr lang="en-US" sz="1100"/>
              <a:t> </a:t>
            </a:r>
          </a:p>
        </p:txBody>
      </p:sp>
      <p:sp>
        <p:nvSpPr>
          <p:cNvPr id="7" name="Rectangle 7"/>
          <p:cNvSpPr>
            <a:spLocks noGrp="1" noChangeArrowheads="1"/>
          </p:cNvSpPr>
          <p:nvPr>
            <p:ph type="sldNum" sz="quarter" idx="5"/>
          </p:nvPr>
        </p:nvSpPr>
        <p:spPr>
          <a:ln/>
        </p:spPr>
        <p:txBody>
          <a:bodyPr/>
          <a:lstStyle/>
          <a:p>
            <a:r>
              <a:rPr lang="en-US"/>
              <a:t>Slide </a:t>
            </a:r>
            <a:fld id="{CC8DBDC8-E971-4FFF-84EC-FADE6CBAEB8B}" type="slidenum">
              <a:rPr lang="en-US"/>
              <a:pPr/>
              <a:t>26</a:t>
            </a:fld>
            <a:endParaRPr lang="en-US"/>
          </a:p>
        </p:txBody>
      </p:sp>
      <p:sp>
        <p:nvSpPr>
          <p:cNvPr id="1391618" name="Rectangle 2"/>
          <p:cNvSpPr>
            <a:spLocks noGrp="1" noRot="1" noChangeAspect="1" noChangeArrowheads="1" noTextEdit="1"/>
          </p:cNvSpPr>
          <p:nvPr>
            <p:ph type="sldImg"/>
          </p:nvPr>
        </p:nvSpPr>
        <p:spPr>
          <a:ln/>
        </p:spPr>
      </p:sp>
      <p:sp>
        <p:nvSpPr>
          <p:cNvPr id="13916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F14700A4-058D-4E25-8552-6D01D1C04711}" type="slidenum">
              <a:rPr lang="en-US" altLang="en-US">
                <a:solidFill>
                  <a:prstClr val="black"/>
                </a:solidFill>
                <a:latin typeface="Arial" pitchFamily="34" charset="0"/>
              </a:rPr>
              <a:pPr eaLnBrk="1" hangingPunct="1">
                <a:spcBef>
                  <a:spcPct val="0"/>
                </a:spcBef>
              </a:pPr>
              <a:t>37</a:t>
            </a:fld>
            <a:endParaRPr lang="en-US" altLang="en-US">
              <a:solidFill>
                <a:prstClr val="black"/>
              </a:solidFill>
              <a:latin typeface="Arial" pitchFamily="34" charset="0"/>
            </a:endParaRPr>
          </a:p>
        </p:txBody>
      </p:sp>
      <p:sp>
        <p:nvSpPr>
          <p:cNvPr id="176131" name="Rectangle 2"/>
          <p:cNvSpPr>
            <a:spLocks noGrp="1" noRot="1" noChangeAspect="1" noChangeArrowheads="1" noTextEdit="1"/>
          </p:cNvSpPr>
          <p:nvPr>
            <p:ph type="sldImg"/>
          </p:nvPr>
        </p:nvSpPr>
        <p:spPr bwMode="auto">
          <a:xfrm>
            <a:off x="1144588" y="685800"/>
            <a:ext cx="4572000" cy="3429000"/>
          </a:xfrm>
          <a:solidFill>
            <a:srgbClr val="FFFFFF"/>
          </a:solidFill>
          <a:ln>
            <a:solidFill>
              <a:srgbClr val="000000"/>
            </a:solidFill>
            <a:miter lim="800000"/>
            <a:headEnd/>
            <a:tailEnd/>
          </a:ln>
        </p:spPr>
      </p:sp>
      <p:sp>
        <p:nvSpPr>
          <p:cNvPr id="176132"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endParaRPr lang="en-US"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inclusion of the last twelve verses of Mark is “explicitly supported by the witness of such second century Fathers of the church as Justin, </a:t>
            </a:r>
            <a:r>
              <a:rPr lang="en-US" dirty="0" err="1" smtClean="0"/>
              <a:t>Tatian</a:t>
            </a:r>
            <a:r>
              <a:rPr lang="en-US" dirty="0" smtClean="0"/>
              <a:t> and Irenaeus” (Farmer 40). Justin Martyr (A.D. 150) in his writings refers to verse 20 of this questionable text, indicating that it was in the ancient copies of Scripture that he used. This takes scholars back near the first of the second century. So it was by the middle of the century when Irenaeus (ca. A.D. 180) makes note of 16: 19 and </a:t>
            </a:r>
            <a:r>
              <a:rPr lang="en-US" dirty="0" err="1" smtClean="0"/>
              <a:t>Tatian</a:t>
            </a:r>
            <a:r>
              <a:rPr lang="en-US" dirty="0" smtClean="0"/>
              <a:t> (ca. 170) in in creating a harmony of the gospels in the latter part of the second century included these twelve verses. </a:t>
            </a:r>
          </a:p>
          <a:p>
            <a:endParaRPr lang="en-US" dirty="0" smtClean="0"/>
          </a:p>
          <a:p>
            <a:r>
              <a:rPr lang="en-US" dirty="0" smtClean="0"/>
              <a:t>Eusebius (A. D. 280-340), who alludes to the presence of copies of the New Testament that omit these verses by the beginning to the early part of the fourth century. </a:t>
            </a:r>
          </a:p>
          <a:p>
            <a:endParaRPr lang="en-US" dirty="0" smtClean="0"/>
          </a:p>
          <a:p>
            <a:r>
              <a:rPr lang="en-US" dirty="0" smtClean="0"/>
              <a:t>The major evidence today of those manuscripts referred to by Eusebius are the </a:t>
            </a:r>
            <a:r>
              <a:rPr lang="en-US" dirty="0" err="1" smtClean="0"/>
              <a:t>Sinaiticus</a:t>
            </a:r>
            <a:r>
              <a:rPr lang="en-US" dirty="0" smtClean="0"/>
              <a:t> and </a:t>
            </a:r>
            <a:r>
              <a:rPr lang="en-US" dirty="0" err="1" smtClean="0"/>
              <a:t>Vaticanus</a:t>
            </a:r>
            <a:r>
              <a:rPr lang="en-US" dirty="0" smtClean="0"/>
              <a:t> manuscripts of the New Testament which were produced about A.D. 350 or so. </a:t>
            </a:r>
          </a:p>
          <a:p>
            <a:endParaRPr lang="en-US" dirty="0" smtClean="0"/>
          </a:p>
          <a:p>
            <a:r>
              <a:rPr lang="en-US" dirty="0" smtClean="0"/>
              <a:t>includes them in the Vulgate, a fifth century Latin translation based, he says, on many Greek manuscripts.</a:t>
            </a:r>
          </a:p>
          <a:p>
            <a:endParaRPr lang="en-US" dirty="0" smtClean="0"/>
          </a:p>
          <a:p>
            <a:r>
              <a:rPr lang="en-US" dirty="0" smtClean="0"/>
              <a:t>L.A. Stauffer, Edited by Mike Willis. Truth Commentary - Mark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92ADD441-FFBC-4894-958D-9006F60D7EF3}"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6191417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Master" Target="../slideMasters/slideMaster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130440"/>
            <a:ext cx="7391400" cy="1470025"/>
          </a:xfrm>
        </p:spPr>
        <p:txBody>
          <a:bodyPr/>
          <a:lstStyle>
            <a:lvl1pPr>
              <a:defRPr>
                <a:solidFill>
                  <a:schemeClr val="tx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24000" y="3886200"/>
            <a:ext cx="7620000" cy="1752600"/>
          </a:xfrm>
        </p:spPr>
        <p:txBody>
          <a:bodyPr/>
          <a:lstStyle>
            <a:lvl1pPr marL="0" indent="0" algn="ctr">
              <a:buNone/>
              <a:defRPr>
                <a:solidFill>
                  <a:schemeClr val="tx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dirty="0">
              <a:solidFill>
                <a:srgbClr val="FFFFFF"/>
              </a:solidFill>
              <a:cs typeface="Arial" panose="020B0604020202020204" pitchFamily="34" charset="0"/>
            </a:endParaRPr>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dirty="0">
              <a:solidFill>
                <a:srgbClr val="FFFFFF"/>
              </a:solidFill>
              <a:cs typeface="Arial" panose="020B0604020202020204" pitchFamily="34" charset="0"/>
            </a:endParaRPr>
          </a:p>
        </p:txBody>
      </p:sp>
    </p:spTree>
    <p:extLst>
      <p:ext uri="{BB962C8B-B14F-4D97-AF65-F5344CB8AC3E}">
        <p14:creationId xmlns:p14="http://schemas.microsoft.com/office/powerpoint/2010/main" val="37917318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371600" y="228600"/>
            <a:ext cx="7782464" cy="1143000"/>
          </a:xfr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447800" y="1600200"/>
            <a:ext cx="7696200" cy="4525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1929245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6BFAF7BB-0C93-48D5-AEAB-888B1512B54A}" type="datetimeFigureOut">
              <a:rPr lang="en-US"/>
              <a:pPr>
                <a:defRPr/>
              </a:pPr>
              <a:t>1/27/2018</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23BD37C7-AFB3-405B-9E7E-EB359B8445F2}" type="slidenum">
              <a:rPr lang="en-US"/>
              <a:pPr>
                <a:defRPr/>
              </a:pPr>
              <a:t>‹#›</a:t>
            </a:fld>
            <a:endParaRPr lang="en-US"/>
          </a:p>
        </p:txBody>
      </p:sp>
    </p:spTree>
    <p:extLst>
      <p:ext uri="{BB962C8B-B14F-4D97-AF65-F5344CB8AC3E}">
        <p14:creationId xmlns:p14="http://schemas.microsoft.com/office/powerpoint/2010/main" val="375364794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88E57F35-32DC-4A05-82B4-50705778F842}" type="datetimeFigureOut">
              <a:rPr lang="en-US"/>
              <a:pPr>
                <a:defRPr/>
              </a:pPr>
              <a:t>1/27/2018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2C613280-FCA2-4AB8-A3FB-98D74BFA67B9}" type="slidenum">
              <a:rPr lang="en-US"/>
              <a:pPr>
                <a:defRPr/>
              </a:pPr>
              <a:t>‹#›</a:t>
            </a:fld>
            <a:endParaRPr lang="en-US"/>
          </a:p>
        </p:txBody>
      </p:sp>
    </p:spTree>
    <p:extLst>
      <p:ext uri="{BB962C8B-B14F-4D97-AF65-F5344CB8AC3E}">
        <p14:creationId xmlns:p14="http://schemas.microsoft.com/office/powerpoint/2010/main" val="129078941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4978D321-E2DB-44B7-A5B6-9D7985C2AB94}" type="datetimeFigureOut">
              <a:rPr lang="en-US"/>
              <a:pPr>
                <a:defRPr/>
              </a:pPr>
              <a:t>1/27/2018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8ACB1E11-A61E-414E-BEC7-1A30AEF38721}" type="slidenum">
              <a:rPr lang="en-US"/>
              <a:pPr>
                <a:defRPr/>
              </a:pPr>
              <a:t>‹#›</a:t>
            </a:fld>
            <a:endParaRPr lang="en-US"/>
          </a:p>
        </p:txBody>
      </p:sp>
    </p:spTree>
    <p:extLst>
      <p:ext uri="{BB962C8B-B14F-4D97-AF65-F5344CB8AC3E}">
        <p14:creationId xmlns:p14="http://schemas.microsoft.com/office/powerpoint/2010/main" val="31341582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447800" y="274652"/>
            <a:ext cx="50292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527623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4"/>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2"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30723"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dirty="0">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dirty="0">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pPr>
              <a:defRPr/>
            </a:pPr>
            <a:fld id="{8F1E4364-71E0-4860-B911-6FD8C66F9799}" type="slidenum">
              <a:rPr lang="en-US" altLang="en-US">
                <a:solidFill>
                  <a:srgbClr val="482400"/>
                </a:solidFill>
              </a:rPr>
              <a:pPr>
                <a:defRPr/>
              </a:pPr>
              <a:t>‹#›</a:t>
            </a:fld>
            <a:endParaRPr lang="en-US" altLang="en-US" dirty="0">
              <a:solidFill>
                <a:srgbClr val="482400"/>
              </a:solidFill>
            </a:endParaRPr>
          </a:p>
        </p:txBody>
      </p:sp>
    </p:spTree>
    <p:extLst>
      <p:ext uri="{BB962C8B-B14F-4D97-AF65-F5344CB8AC3E}">
        <p14:creationId xmlns:p14="http://schemas.microsoft.com/office/powerpoint/2010/main" val="1653624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EE515E-4394-48BD-8F62-0310F11171CF}" type="slidenum">
              <a:rPr lang="en-US" altLang="en-US">
                <a:solidFill>
                  <a:srgbClr val="482400"/>
                </a:solidFill>
              </a:rPr>
              <a:pPr>
                <a:defRPr/>
              </a:pPr>
              <a:t>‹#›</a:t>
            </a:fld>
            <a:endParaRPr lang="en-US" altLang="en-US" dirty="0">
              <a:solidFill>
                <a:srgbClr val="482400"/>
              </a:solidFill>
            </a:endParaRPr>
          </a:p>
        </p:txBody>
      </p:sp>
    </p:spTree>
    <p:extLst>
      <p:ext uri="{BB962C8B-B14F-4D97-AF65-F5344CB8AC3E}">
        <p14:creationId xmlns:p14="http://schemas.microsoft.com/office/powerpoint/2010/main" val="4635864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44AABD1-CB71-42BA-A6AC-2616825EEFA4}" type="slidenum">
              <a:rPr lang="en-US" altLang="en-US">
                <a:solidFill>
                  <a:srgbClr val="482400"/>
                </a:solidFill>
              </a:rPr>
              <a:pPr>
                <a:defRPr/>
              </a:pPr>
              <a:t>‹#›</a:t>
            </a:fld>
            <a:endParaRPr lang="en-US" altLang="en-US" dirty="0">
              <a:solidFill>
                <a:srgbClr val="482400"/>
              </a:solidFill>
            </a:endParaRPr>
          </a:p>
        </p:txBody>
      </p:sp>
    </p:spTree>
    <p:extLst>
      <p:ext uri="{BB962C8B-B14F-4D97-AF65-F5344CB8AC3E}">
        <p14:creationId xmlns:p14="http://schemas.microsoft.com/office/powerpoint/2010/main" val="31110468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2038" y="1766889"/>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2859" y="1766889"/>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BFB9578-94CD-43DE-96BE-DD464DFF5E1D}" type="slidenum">
              <a:rPr lang="en-US" altLang="en-US">
                <a:solidFill>
                  <a:srgbClr val="482400"/>
                </a:solidFill>
              </a:rPr>
              <a:pPr>
                <a:defRPr/>
              </a:pPr>
              <a:t>‹#›</a:t>
            </a:fld>
            <a:endParaRPr lang="en-US" altLang="en-US" dirty="0">
              <a:solidFill>
                <a:srgbClr val="482400"/>
              </a:solidFill>
            </a:endParaRPr>
          </a:p>
        </p:txBody>
      </p:sp>
    </p:spTree>
    <p:extLst>
      <p:ext uri="{BB962C8B-B14F-4D97-AF65-F5344CB8AC3E}">
        <p14:creationId xmlns:p14="http://schemas.microsoft.com/office/powerpoint/2010/main" val="16774615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79C3FA2-3205-4722-8F58-0180978E9166}" type="slidenum">
              <a:rPr lang="en-US" altLang="en-US">
                <a:solidFill>
                  <a:srgbClr val="482400"/>
                </a:solidFill>
              </a:rPr>
              <a:pPr>
                <a:defRPr/>
              </a:pPr>
              <a:t>‹#›</a:t>
            </a:fld>
            <a:endParaRPr lang="en-US" altLang="en-US" dirty="0">
              <a:solidFill>
                <a:srgbClr val="482400"/>
              </a:solidFill>
            </a:endParaRPr>
          </a:p>
        </p:txBody>
      </p:sp>
    </p:spTree>
    <p:extLst>
      <p:ext uri="{BB962C8B-B14F-4D97-AF65-F5344CB8AC3E}">
        <p14:creationId xmlns:p14="http://schemas.microsoft.com/office/powerpoint/2010/main" val="3499935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ED5E7F9-CAF8-428E-8435-49B4AB6E03D5}" type="slidenum">
              <a:rPr lang="en-US" altLang="en-US">
                <a:solidFill>
                  <a:srgbClr val="482400"/>
                </a:solidFill>
              </a:rPr>
              <a:pPr>
                <a:defRPr/>
              </a:pPr>
              <a:t>‹#›</a:t>
            </a:fld>
            <a:endParaRPr lang="en-US" altLang="en-US" dirty="0">
              <a:solidFill>
                <a:srgbClr val="482400"/>
              </a:solidFill>
            </a:endParaRPr>
          </a:p>
        </p:txBody>
      </p:sp>
    </p:spTree>
    <p:extLst>
      <p:ext uri="{BB962C8B-B14F-4D97-AF65-F5344CB8AC3E}">
        <p14:creationId xmlns:p14="http://schemas.microsoft.com/office/powerpoint/2010/main" val="38645471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00B4DD8-C6E2-4F30-95EC-EF80EFA25051}" type="slidenum">
              <a:rPr lang="en-US" altLang="en-US">
                <a:solidFill>
                  <a:srgbClr val="482400"/>
                </a:solidFill>
              </a:rPr>
              <a:pPr>
                <a:defRPr/>
              </a:pPr>
              <a:t>‹#›</a:t>
            </a:fld>
            <a:endParaRPr lang="en-US" altLang="en-US" dirty="0">
              <a:solidFill>
                <a:srgbClr val="482400"/>
              </a:solidFill>
            </a:endParaRPr>
          </a:p>
        </p:txBody>
      </p:sp>
    </p:spTree>
    <p:extLst>
      <p:ext uri="{BB962C8B-B14F-4D97-AF65-F5344CB8AC3E}">
        <p14:creationId xmlns:p14="http://schemas.microsoft.com/office/powerpoint/2010/main" val="15522072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2"/>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43C035E-478A-408C-A835-DB341D103FE5}" type="slidenum">
              <a:rPr lang="en-US" altLang="en-US">
                <a:solidFill>
                  <a:srgbClr val="482400"/>
                </a:solidFill>
              </a:rPr>
              <a:pPr>
                <a:defRPr/>
              </a:pPr>
              <a:t>‹#›</a:t>
            </a:fld>
            <a:endParaRPr lang="en-US" altLang="en-US" dirty="0">
              <a:solidFill>
                <a:srgbClr val="482400"/>
              </a:solidFill>
            </a:endParaRPr>
          </a:p>
        </p:txBody>
      </p:sp>
    </p:spTree>
    <p:extLst>
      <p:ext uri="{BB962C8B-B14F-4D97-AF65-F5344CB8AC3E}">
        <p14:creationId xmlns:p14="http://schemas.microsoft.com/office/powerpoint/2010/main" val="9141983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71600" y="228600"/>
            <a:ext cx="7782464" cy="1143000"/>
          </a:xfrm>
        </p:spPr>
        <p:txBody>
          <a:bodyPr/>
          <a:lstStyle>
            <a:lvl1pPr>
              <a:defRPr>
                <a:solidFill>
                  <a:schemeClr val="tx1"/>
                </a:solidFill>
              </a:defRPr>
            </a:lvl1pPr>
          </a:lstStyle>
          <a:p>
            <a:r>
              <a:rPr lang="en-US" smtClean="0"/>
              <a:t>Click to edit Master title style</a:t>
            </a:r>
            <a:endParaRPr lang="en-US"/>
          </a:p>
        </p:txBody>
      </p:sp>
      <p:sp>
        <p:nvSpPr>
          <p:cNvPr id="3" name="Content Placeholder 2"/>
          <p:cNvSpPr>
            <a:spLocks noGrp="1"/>
          </p:cNvSpPr>
          <p:nvPr>
            <p:ph idx="1"/>
          </p:nvPr>
        </p:nvSpPr>
        <p:spPr>
          <a:xfrm>
            <a:off x="1371600" y="1600200"/>
            <a:ext cx="7924800" cy="452596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921370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1BC809E-8398-4934-BA28-B1E64F8BF76D}" type="slidenum">
              <a:rPr lang="en-US" altLang="en-US">
                <a:solidFill>
                  <a:srgbClr val="482400"/>
                </a:solidFill>
              </a:rPr>
              <a:pPr>
                <a:defRPr/>
              </a:pPr>
              <a:t>‹#›</a:t>
            </a:fld>
            <a:endParaRPr lang="en-US" altLang="en-US" dirty="0">
              <a:solidFill>
                <a:srgbClr val="482400"/>
              </a:solidFill>
            </a:endParaRPr>
          </a:p>
        </p:txBody>
      </p:sp>
    </p:spTree>
    <p:extLst>
      <p:ext uri="{BB962C8B-B14F-4D97-AF65-F5344CB8AC3E}">
        <p14:creationId xmlns:p14="http://schemas.microsoft.com/office/powerpoint/2010/main" val="31549245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095FF72-2BC6-4693-A572-1758EC5227C3}" type="slidenum">
              <a:rPr lang="en-US" altLang="en-US">
                <a:solidFill>
                  <a:srgbClr val="482400"/>
                </a:solidFill>
              </a:rPr>
              <a:pPr>
                <a:defRPr/>
              </a:pPr>
              <a:t>‹#›</a:t>
            </a:fld>
            <a:endParaRPr lang="en-US" altLang="en-US" dirty="0">
              <a:solidFill>
                <a:srgbClr val="482400"/>
              </a:solidFill>
            </a:endParaRPr>
          </a:p>
        </p:txBody>
      </p:sp>
    </p:spTree>
    <p:extLst>
      <p:ext uri="{BB962C8B-B14F-4D97-AF65-F5344CB8AC3E}">
        <p14:creationId xmlns:p14="http://schemas.microsoft.com/office/powerpoint/2010/main" val="6418163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1D287E8-B733-4879-9BCE-069E8D9A97DE}" type="slidenum">
              <a:rPr lang="en-US" altLang="en-US">
                <a:solidFill>
                  <a:srgbClr val="482400"/>
                </a:solidFill>
              </a:rPr>
              <a:pPr>
                <a:defRPr/>
              </a:pPr>
              <a:t>‹#›</a:t>
            </a:fld>
            <a:endParaRPr lang="en-US" altLang="en-US" dirty="0">
              <a:solidFill>
                <a:srgbClr val="482400"/>
              </a:solidFill>
            </a:endParaRPr>
          </a:p>
        </p:txBody>
      </p:sp>
    </p:spTree>
    <p:extLst>
      <p:ext uri="{BB962C8B-B14F-4D97-AF65-F5344CB8AC3E}">
        <p14:creationId xmlns:p14="http://schemas.microsoft.com/office/powerpoint/2010/main" val="20292227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3"/>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AE52D8-F96D-44BE-B995-36CEE8A8B6D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891151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E24B99-B572-43A9-8CD0-18697BECDFC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527484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930A9F-D63C-4305-AEBD-5026B6AACCB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601711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18FBB84-1081-4539-A846-7A645A97091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742217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C2885C0-AD9F-4121-BA29-295CE45494B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736651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3720E12-A92D-4E77-9FDE-7D1E450BFD4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125601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9B429C3-3362-4A27-9D74-1D3666358E2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809086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71600" y="4406903"/>
            <a:ext cx="7772400" cy="136207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371600"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1255644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9"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9"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24E9683-9F4B-4D19-B75B-688349C4C6D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670085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7842293-C2D8-46C2-9E3C-D41E7574FD4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151403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019920-B0A5-4226-AF31-2B96B287451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616187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05D9C3-D661-4CFA-BC18-221F348C64E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111372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3"/>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AE52D8-F96D-44BE-B995-36CEE8A8B6D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56672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E24B99-B572-43A9-8CD0-18697BECDFC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458562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930A9F-D63C-4305-AEBD-5026B6AACCB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030792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18FBB84-1081-4539-A846-7A645A97091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236426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C2885C0-AD9F-4121-BA29-295CE45494B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470925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3720E12-A92D-4E77-9FDE-7D1E450BFD4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700834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7858664"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600200"/>
            <a:ext cx="3733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600200"/>
            <a:ext cx="3733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279286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9B429C3-3362-4A27-9D74-1D3666358E2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612735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9"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9"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24E9683-9F4B-4D19-B75B-688349C4C6D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292970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7842293-C2D8-46C2-9E3C-D41E7574FD4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541453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019920-B0A5-4226-AF31-2B96B287451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760861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05D9C3-D661-4CFA-BC18-221F348C64E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496947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3"/>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AE52D8-F96D-44BE-B995-36CEE8A8B6D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123769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E24B99-B572-43A9-8CD0-18697BECDFC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848169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930A9F-D63C-4305-AEBD-5026B6AACCB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755147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18FBB84-1081-4539-A846-7A645A97091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314664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C2885C0-AD9F-4121-BA29-295CE45494B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162757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7858664"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371600" y="1535116"/>
            <a:ext cx="38100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371600" y="2174875"/>
            <a:ext cx="38100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57800" y="1535116"/>
            <a:ext cx="381000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57800" y="2174875"/>
            <a:ext cx="381000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68766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3720E12-A92D-4E77-9FDE-7D1E450BFD4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9404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9B429C3-3362-4A27-9D74-1D3666358E2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9689558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9"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9"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24E9683-9F4B-4D19-B75B-688349C4C6D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922394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7842293-C2D8-46C2-9E3C-D41E7574FD4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626203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019920-B0A5-4226-AF31-2B96B287451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884490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05D9C3-D661-4CFA-BC18-221F348C64E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069846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3"/>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AE52D8-F96D-44BE-B995-36CEE8A8B6D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1773708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E24B99-B572-43A9-8CD0-18697BECDFC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5303938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930A9F-D63C-4305-AEBD-5026B6AACCB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0443244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18FBB84-1081-4539-A846-7A645A97091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15399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371600" y="228600"/>
            <a:ext cx="7782464" cy="1143000"/>
          </a:xfrm>
        </p:spPr>
        <p:txBody>
          <a:bodyPr/>
          <a:lstStyle/>
          <a:p>
            <a:r>
              <a:rPr lang="en-US" smtClean="0"/>
              <a:t>Click to edit Master title style</a:t>
            </a:r>
            <a:endParaRPr lang="en-US"/>
          </a:p>
        </p:txBody>
      </p:sp>
    </p:spTree>
    <p:extLst>
      <p:ext uri="{BB962C8B-B14F-4D97-AF65-F5344CB8AC3E}">
        <p14:creationId xmlns:p14="http://schemas.microsoft.com/office/powerpoint/2010/main" val="19147732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C2885C0-AD9F-4121-BA29-295CE45494B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5645326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3720E12-A92D-4E77-9FDE-7D1E450BFD4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7114009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9B429C3-3362-4A27-9D74-1D3666358E2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4355805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9"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9"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24E9683-9F4B-4D19-B75B-688349C4C6D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480082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7842293-C2D8-46C2-9E3C-D41E7574FD4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3950357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019920-B0A5-4226-AF31-2B96B287451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3388389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05D9C3-D661-4CFA-BC18-221F348C64E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4502909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4338"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1442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1"/>
            <a:ext cx="9144000" cy="1417637"/>
          </a:xfrm>
          <a:solidFill>
            <a:schemeClr val="tx1">
              <a:alpha val="40000"/>
            </a:schemeClr>
          </a:solidFill>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349190726"/>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4452730" cy="1586916"/>
          </a:xfrm>
          <a:prstGeom prst="rect">
            <a:avLst/>
          </a:prstGeom>
        </p:spPr>
      </p:pic>
      <p:pic>
        <p:nvPicPr>
          <p:cNvPr id="13314"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flipH="1">
            <a:off x="4452731" y="0"/>
            <a:ext cx="4691269" cy="158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0"/>
            <a:ext cx="9144000" cy="1586866"/>
          </a:xfrm>
          <a:solidFill>
            <a:schemeClr val="tx1">
              <a:alpha val="40000"/>
            </a:schemeClr>
          </a:solidFill>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901397500"/>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9" y="6373815"/>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448" fontAlgn="base">
              <a:spcBef>
                <a:spcPct val="0"/>
              </a:spcBef>
              <a:spcAft>
                <a:spcPct val="0"/>
              </a:spcAft>
              <a:defRPr/>
            </a:pPr>
            <a:endParaRPr lang="en-US">
              <a:solidFill>
                <a:srgbClr val="FFFFFF"/>
              </a:solidFill>
              <a:cs typeface="Arial" pitchFamily="34" charset="0"/>
            </a:endParaRPr>
          </a:p>
        </p:txBody>
      </p:sp>
      <p:sp>
        <p:nvSpPr>
          <p:cNvPr id="5" name="Slide Number Placeholder 5"/>
          <p:cNvSpPr txBox="1">
            <a:spLocks/>
          </p:cNvSpPr>
          <p:nvPr userDrawn="1"/>
        </p:nvSpPr>
        <p:spPr bwMode="auto">
          <a:xfrm>
            <a:off x="8553450" y="6383341"/>
            <a:ext cx="590550" cy="365125"/>
          </a:xfrm>
          <a:prstGeom prst="rect">
            <a:avLst/>
          </a:prstGeom>
          <a:noFill/>
          <a:ln>
            <a:noFill/>
          </a:ln>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defTabSz="913448" eaLnBrk="1" fontAlgn="base" hangingPunct="1">
              <a:spcBef>
                <a:spcPct val="0"/>
              </a:spcBef>
              <a:spcAft>
                <a:spcPct val="0"/>
              </a:spcAft>
              <a:defRPr/>
            </a:pPr>
            <a:fld id="{B40C1022-AB14-4404-88B7-FBEBFBD8EDD6}" type="slidenum">
              <a:rPr lang="en-US" smtClean="0">
                <a:solidFill>
                  <a:srgbClr val="898989"/>
                </a:solidFill>
                <a:latin typeface="Calibri" pitchFamily="34" charset="0"/>
              </a:rPr>
              <a:pPr algn="r" defTabSz="913448" eaLnBrk="1" fontAlgn="base" hangingPunct="1">
                <a:spcBef>
                  <a:spcPct val="0"/>
                </a:spcBef>
                <a:spcAft>
                  <a:spcPct val="0"/>
                </a:spcAft>
                <a:defRPr/>
              </a:pPr>
              <a:t>‹#›</a:t>
            </a:fld>
            <a:endParaRPr lang="en-US" smtClean="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11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3448"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pic>
        <p:nvPicPr>
          <p:cNvPr id="8" name="Picture 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07100" y="6373815"/>
            <a:ext cx="2700338"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313242" y="6373813"/>
            <a:ext cx="20081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495550" y="6365877"/>
            <a:ext cx="20764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6278" y="6364288"/>
            <a:ext cx="18192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525" y="1128715"/>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3"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5221959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686207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3"/>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AE52D8-F96D-44BE-B995-36CEE8A8B6D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0994463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E24B99-B572-43A9-8CD0-18697BECDFC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7312327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930A9F-D63C-4305-AEBD-5026B6AACCB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5129027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18FBB84-1081-4539-A846-7A645A97091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6354460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C2885C0-AD9F-4121-BA29-295CE45494B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4607320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3720E12-A92D-4E77-9FDE-7D1E450BFD4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5100363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9B429C3-3362-4A27-9D74-1D3666358E2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1846215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9"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9"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24E9683-9F4B-4D19-B75B-688349C4C6D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297230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7842293-C2D8-46C2-9E3C-D41E7574FD4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1386294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019920-B0A5-4226-AF31-2B96B287451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216380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7507" y="273052"/>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24400" y="273050"/>
            <a:ext cx="44196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487507"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6691025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05D9C3-D661-4CFA-BC18-221F348C64E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8096879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AB3BFEB-AECC-4981-BD1F-01C3B743DE8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6701645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5C26DC6-0234-46D9-8AA3-6B8EB3538E9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5060561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CD2740-A16E-4533-ADAC-5BDB24F71F5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6327126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6EF500-6ECC-4CF0-8F86-A45B58095CC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0357284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7ED4703-F90A-4BB0-A057-43A48DC6C6D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9855422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654D94C-14CF-4ED2-A8F8-211BEF575AD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1132906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E3B5133-662C-4012-98F7-51512721A5A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580968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9BD6F1-7FAD-454B-9386-F1EB2C9349E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0628392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FAEB930-8577-4E0E-9C2D-D50C57B2FB5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1394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81200"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81200"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981200"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6549520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F84C3FF-589D-4499-A6A2-696778F6A98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3400166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412CEA-9910-4739-9053-56E9E209E07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5117809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5E909B6E-3D56-4BE4-BDF6-F16C179143D4}" type="datetimeFigureOut">
              <a:rPr lang="en-US"/>
              <a:pPr>
                <a:defRPr/>
              </a:pPr>
              <a:t>1/27/2018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0E234796-A860-45C5-A9A0-058527BC3A3A}" type="slidenum">
              <a:rPr lang="en-US"/>
              <a:pPr>
                <a:defRPr/>
              </a:pPr>
              <a:t>‹#›</a:t>
            </a:fld>
            <a:endParaRPr lang="en-US"/>
          </a:p>
        </p:txBody>
      </p:sp>
    </p:spTree>
    <p:extLst>
      <p:ext uri="{BB962C8B-B14F-4D97-AF65-F5344CB8AC3E}">
        <p14:creationId xmlns:p14="http://schemas.microsoft.com/office/powerpoint/2010/main" val="201216313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EF27624E-64EE-48CD-B8DD-CD080B9CF9CD}" type="datetimeFigureOut">
              <a:rPr lang="en-US"/>
              <a:pPr>
                <a:defRPr/>
              </a:pPr>
              <a:t>1/27/2018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DCBB79FE-1661-46F9-9852-660E9A170A13}" type="slidenum">
              <a:rPr lang="en-US"/>
              <a:pPr>
                <a:defRPr/>
              </a:pPr>
              <a:t>‹#›</a:t>
            </a:fld>
            <a:endParaRPr lang="en-US"/>
          </a:p>
        </p:txBody>
      </p:sp>
    </p:spTree>
    <p:extLst>
      <p:ext uri="{BB962C8B-B14F-4D97-AF65-F5344CB8AC3E}">
        <p14:creationId xmlns:p14="http://schemas.microsoft.com/office/powerpoint/2010/main" val="108174125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6EA807A0-A6A6-4260-AA6A-70968A6269A1}" type="datetimeFigureOut">
              <a:rPr lang="en-US"/>
              <a:pPr>
                <a:defRPr/>
              </a:pPr>
              <a:t>1/27/2018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6EBA08B1-678A-434E-A151-E4BEDF32CACA}" type="slidenum">
              <a:rPr lang="en-US"/>
              <a:pPr>
                <a:defRPr/>
              </a:pPr>
              <a:t>‹#›</a:t>
            </a:fld>
            <a:endParaRPr lang="en-US"/>
          </a:p>
        </p:txBody>
      </p:sp>
    </p:spTree>
    <p:extLst>
      <p:ext uri="{BB962C8B-B14F-4D97-AF65-F5344CB8AC3E}">
        <p14:creationId xmlns:p14="http://schemas.microsoft.com/office/powerpoint/2010/main" val="89073040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95A1E92D-19AF-4F45-8F6C-E23E7EC7AD7C}" type="datetimeFigureOut">
              <a:rPr lang="en-US"/>
              <a:pPr>
                <a:defRPr/>
              </a:pPr>
              <a:t>1/27/2018</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DDB45444-BC79-4E13-ADD8-24BF18AB2C47}" type="slidenum">
              <a:rPr lang="en-US"/>
              <a:pPr>
                <a:defRPr/>
              </a:pPr>
              <a:t>‹#›</a:t>
            </a:fld>
            <a:endParaRPr lang="en-US"/>
          </a:p>
        </p:txBody>
      </p:sp>
    </p:spTree>
    <p:extLst>
      <p:ext uri="{BB962C8B-B14F-4D97-AF65-F5344CB8AC3E}">
        <p14:creationId xmlns:p14="http://schemas.microsoft.com/office/powerpoint/2010/main" val="351224148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58F2CEF8-71A9-4DE7-8207-D8BEEFA10328}" type="datetimeFigureOut">
              <a:rPr lang="en-US"/>
              <a:pPr>
                <a:defRPr/>
              </a:pPr>
              <a:t>1/27/2018</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43CC6029-F6B0-4569-858B-F26981DA72E2}" type="slidenum">
              <a:rPr lang="en-US"/>
              <a:pPr>
                <a:defRPr/>
              </a:pPr>
              <a:t>‹#›</a:t>
            </a:fld>
            <a:endParaRPr lang="en-US"/>
          </a:p>
        </p:txBody>
      </p:sp>
    </p:spTree>
    <p:extLst>
      <p:ext uri="{BB962C8B-B14F-4D97-AF65-F5344CB8AC3E}">
        <p14:creationId xmlns:p14="http://schemas.microsoft.com/office/powerpoint/2010/main" val="117708850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AF652EC3-264A-4D1E-B799-FDF032489BF4}" type="datetimeFigureOut">
              <a:rPr lang="en-US"/>
              <a:pPr>
                <a:defRPr/>
              </a:pPr>
              <a:t>1/27/2018</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5E18CF0E-2E2C-4EF3-9E92-B8D6CB10D639}" type="slidenum">
              <a:rPr lang="en-US"/>
              <a:pPr>
                <a:defRPr/>
              </a:pPr>
              <a:t>‹#›</a:t>
            </a:fld>
            <a:endParaRPr lang="en-US"/>
          </a:p>
        </p:txBody>
      </p:sp>
    </p:spTree>
    <p:extLst>
      <p:ext uri="{BB962C8B-B14F-4D97-AF65-F5344CB8AC3E}">
        <p14:creationId xmlns:p14="http://schemas.microsoft.com/office/powerpoint/2010/main" val="154643970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C3502086-B791-4E04-A893-E20E7E999A8A}" type="datetimeFigureOut">
              <a:rPr lang="en-US"/>
              <a:pPr>
                <a:defRPr/>
              </a:pPr>
              <a:t>1/27/2018</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EF1A8D83-0DA3-4316-AC9D-B760A2DC6B47}" type="slidenum">
              <a:rPr lang="en-US"/>
              <a:pPr>
                <a:defRPr/>
              </a:pPr>
              <a:t>‹#›</a:t>
            </a:fld>
            <a:endParaRPr lang="en-US"/>
          </a:p>
        </p:txBody>
      </p:sp>
    </p:spTree>
    <p:extLst>
      <p:ext uri="{BB962C8B-B14F-4D97-AF65-F5344CB8AC3E}">
        <p14:creationId xmlns:p14="http://schemas.microsoft.com/office/powerpoint/2010/main" val="91059163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ECB6D88C-A5D2-446E-879A-8BD669844D7B}" type="datetimeFigureOut">
              <a:rPr lang="en-US"/>
              <a:pPr>
                <a:defRPr/>
              </a:pPr>
              <a:t>1/27/2018</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F490D884-46DA-47C3-913B-21E151ADA20A}" type="slidenum">
              <a:rPr lang="en-US"/>
              <a:pPr>
                <a:defRPr/>
              </a:pPr>
              <a:t>‹#›</a:t>
            </a:fld>
            <a:endParaRPr lang="en-US"/>
          </a:p>
        </p:txBody>
      </p:sp>
    </p:spTree>
    <p:extLst>
      <p:ext uri="{BB962C8B-B14F-4D97-AF65-F5344CB8AC3E}">
        <p14:creationId xmlns:p14="http://schemas.microsoft.com/office/powerpoint/2010/main" val="20197095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0.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image" Target="../media/image7.png"/><Relationship Id="rId2" Type="http://schemas.openxmlformats.org/officeDocument/2006/relationships/slideLayout" Target="../slideLayouts/slideLayout13.xml"/><Relationship Id="rId16"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5.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9.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9.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9.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9.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69.xml"/><Relationship Id="rId2" Type="http://schemas.openxmlformats.org/officeDocument/2006/relationships/slideLayout" Target="../slideLayouts/slideLayout68.xml"/><Relationship Id="rId1" Type="http://schemas.openxmlformats.org/officeDocument/2006/relationships/slideLayout" Target="../slideLayouts/slideLayout67.xml"/><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media/image9.pn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8.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9.pn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9.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l="-15000" r="-15000"/>
          </a:stretch>
        </a:blipFill>
        <a:effectLst/>
      </p:bgPr>
    </p:bg>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rgbClr val="FFFFCC">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026" name="Rectangle 2"/>
          <p:cNvSpPr>
            <a:spLocks noGrp="1" noChangeArrowheads="1"/>
          </p:cNvSpPr>
          <p:nvPr>
            <p:ph type="title"/>
          </p:nvPr>
        </p:nvSpPr>
        <p:spPr bwMode="auto">
          <a:xfrm>
            <a:off x="924464" y="2286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1219200" y="1600200"/>
            <a:ext cx="7924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pic>
        <p:nvPicPr>
          <p:cNvPr id="2"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505" y="-76200"/>
            <a:ext cx="1969697"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8242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34" charset="0"/>
        </a:defRPr>
      </a:lvl2pPr>
      <a:lvl3pPr algn="ctr" rtl="0" eaLnBrk="0" fontAlgn="base" hangingPunct="0">
        <a:spcBef>
          <a:spcPct val="0"/>
        </a:spcBef>
        <a:spcAft>
          <a:spcPct val="0"/>
        </a:spcAft>
        <a:defRPr sz="4400">
          <a:solidFill>
            <a:schemeClr val="bg1"/>
          </a:solidFill>
          <a:latin typeface="Arial" pitchFamily="34" charset="0"/>
        </a:defRPr>
      </a:lvl3pPr>
      <a:lvl4pPr algn="ctr" rtl="0" eaLnBrk="0" fontAlgn="base" hangingPunct="0">
        <a:spcBef>
          <a:spcPct val="0"/>
        </a:spcBef>
        <a:spcAft>
          <a:spcPct val="0"/>
        </a:spcAft>
        <a:defRPr sz="4400">
          <a:solidFill>
            <a:schemeClr val="bg1"/>
          </a:solidFill>
          <a:latin typeface="Arial" pitchFamily="34" charset="0"/>
        </a:defRPr>
      </a:lvl4pPr>
      <a:lvl5pPr algn="ctr" rtl="0" eaLnBrk="0" fontAlgn="base" hangingPunct="0">
        <a:spcBef>
          <a:spcPct val="0"/>
        </a:spcBef>
        <a:spcAft>
          <a:spcPct val="0"/>
        </a:spcAft>
        <a:defRPr sz="4400">
          <a:solidFill>
            <a:schemeClr val="bg1"/>
          </a:solidFill>
          <a:latin typeface="Arial" pitchFamily="34" charset="0"/>
        </a:defRPr>
      </a:lvl5pPr>
      <a:lvl6pPr marL="457200" algn="ctr" rtl="0" fontAlgn="base">
        <a:spcBef>
          <a:spcPct val="0"/>
        </a:spcBef>
        <a:spcAft>
          <a:spcPct val="0"/>
        </a:spcAft>
        <a:defRPr sz="4400">
          <a:solidFill>
            <a:schemeClr val="bg1"/>
          </a:solidFill>
          <a:latin typeface="Arial" pitchFamily="34" charset="0"/>
        </a:defRPr>
      </a:lvl6pPr>
      <a:lvl7pPr marL="914400" algn="ctr" rtl="0" fontAlgn="base">
        <a:spcBef>
          <a:spcPct val="0"/>
        </a:spcBef>
        <a:spcAft>
          <a:spcPct val="0"/>
        </a:spcAft>
        <a:defRPr sz="4400">
          <a:solidFill>
            <a:schemeClr val="bg1"/>
          </a:solidFill>
          <a:latin typeface="Arial" pitchFamily="34" charset="0"/>
        </a:defRPr>
      </a:lvl7pPr>
      <a:lvl8pPr marL="1371600" algn="ctr" rtl="0" fontAlgn="base">
        <a:spcBef>
          <a:spcPct val="0"/>
        </a:spcBef>
        <a:spcAft>
          <a:spcPct val="0"/>
        </a:spcAft>
        <a:defRPr sz="4400">
          <a:solidFill>
            <a:schemeClr val="bg1"/>
          </a:solidFill>
          <a:latin typeface="Arial" pitchFamily="34" charset="0"/>
        </a:defRPr>
      </a:lvl8pPr>
      <a:lvl9pPr marL="1828800" algn="ctr" rtl="0" fontAlgn="base">
        <a:spcBef>
          <a:spcPct val="0"/>
        </a:spcBef>
        <a:spcAft>
          <a:spcPct val="0"/>
        </a:spcAft>
        <a:defRPr sz="4400">
          <a:solidFill>
            <a:schemeClr val="bg1"/>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a:defRPr/>
            </a:pPr>
            <a:fld id="{C0CCE0B8-5250-4375-98C0-9E3E6FC930BA}" type="datetimeFigureOut">
              <a:rPr lang="en-US"/>
              <a:pPr>
                <a:defRPr/>
              </a:pPr>
              <a:t>1/27/2018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defRPr>
            </a:lvl1pPr>
          </a:lstStyle>
          <a:p>
            <a:pPr>
              <a:defRPr/>
            </a:pPr>
            <a:fld id="{CE5D66E0-C6E3-4FC8-9980-25BD8ADCBBFE}" type="slidenum">
              <a:rPr lang="en-US"/>
              <a:pPr>
                <a:defRPr/>
              </a:pPr>
              <a:t>‹#›</a:t>
            </a:fld>
            <a:endParaRPr lang="en-US"/>
          </a:p>
        </p:txBody>
      </p:sp>
    </p:spTree>
    <p:extLst>
      <p:ext uri="{BB962C8B-B14F-4D97-AF65-F5344CB8AC3E}">
        <p14:creationId xmlns:p14="http://schemas.microsoft.com/office/powerpoint/2010/main" val="1407427488"/>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29700"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eaLnBrk="1" hangingPunct="1">
              <a:spcBef>
                <a:spcPct val="0"/>
              </a:spcBef>
              <a:defRPr sz="1400">
                <a:solidFill>
                  <a:schemeClr val="tx2"/>
                </a:solidFill>
                <a:latin typeface="Arial" pitchFamily="34" charset="0"/>
                <a:cs typeface="+mn-cs"/>
              </a:defRPr>
            </a:lvl1pPr>
          </a:lstStyle>
          <a:p>
            <a:pPr fontAlgn="base">
              <a:spcAft>
                <a:spcPct val="0"/>
              </a:spcAft>
              <a:defRPr/>
            </a:pPr>
            <a:endParaRPr lang="en-US" dirty="0">
              <a:solidFill>
                <a:srgbClr val="482400"/>
              </a:solidFill>
            </a:endParaRPr>
          </a:p>
        </p:txBody>
      </p:sp>
      <p:sp>
        <p:nvSpPr>
          <p:cNvPr id="29701"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eaLnBrk="1" hangingPunct="1">
              <a:spcBef>
                <a:spcPct val="0"/>
              </a:spcBef>
              <a:defRPr sz="1400">
                <a:solidFill>
                  <a:schemeClr val="tx2"/>
                </a:solidFill>
                <a:latin typeface="Arial" pitchFamily="34" charset="0"/>
                <a:cs typeface="+mn-cs"/>
              </a:defRPr>
            </a:lvl1pPr>
          </a:lstStyle>
          <a:p>
            <a:pPr fontAlgn="base">
              <a:spcAft>
                <a:spcPct val="0"/>
              </a:spcAft>
              <a:defRPr/>
            </a:pPr>
            <a:endParaRPr lang="en-US" dirty="0">
              <a:solidFill>
                <a:srgbClr val="482400"/>
              </a:solidFill>
            </a:endParaRPr>
          </a:p>
        </p:txBody>
      </p:sp>
      <p:sp>
        <p:nvSpPr>
          <p:cNvPr id="29702"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eaLnBrk="1" hangingPunct="1">
              <a:defRPr sz="1400">
                <a:solidFill>
                  <a:schemeClr val="tx2"/>
                </a:solidFill>
                <a:latin typeface="Arial" panose="020B0604020202020204" pitchFamily="34" charset="0"/>
              </a:defRPr>
            </a:lvl1pPr>
          </a:lstStyle>
          <a:p>
            <a:pPr fontAlgn="base">
              <a:spcBef>
                <a:spcPct val="0"/>
              </a:spcBef>
              <a:spcAft>
                <a:spcPct val="0"/>
              </a:spcAft>
              <a:defRPr/>
            </a:pPr>
            <a:fld id="{DB073D73-05A8-4B44-9B6B-02007FFAC815}" type="slidenum">
              <a:rPr lang="en-US" altLang="en-US">
                <a:solidFill>
                  <a:srgbClr val="482400"/>
                </a:solidFill>
                <a:cs typeface="Arial" panose="020B0604020202020204" pitchFamily="34" charset="0"/>
              </a:rPr>
              <a:pPr fontAlgn="base">
                <a:spcBef>
                  <a:spcPct val="0"/>
                </a:spcBef>
                <a:spcAft>
                  <a:spcPct val="0"/>
                </a:spcAft>
                <a:defRPr/>
              </a:pPr>
              <a:t>‹#›</a:t>
            </a:fld>
            <a:endParaRPr lang="en-US" altLang="en-US" dirty="0">
              <a:solidFill>
                <a:srgbClr val="482400"/>
              </a:solidFill>
              <a:cs typeface="Arial" panose="020B0604020202020204" pitchFamily="34" charset="0"/>
            </a:endParaRPr>
          </a:p>
        </p:txBody>
      </p:sp>
      <p:pic>
        <p:nvPicPr>
          <p:cNvPr id="1031" name="Picture 7" descr="EXPHORS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6800" y="1574812"/>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9" y="1766889"/>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195257141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Wingdings" panose="05000000000000000000" pitchFamily="2" charset="2"/>
        <a:buBlip>
          <a:blip r:embed="rId17"/>
        </a:buBlip>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anose="05000000000000000000" pitchFamily="2" charset="2"/>
        <a:buChar char="s"/>
        <a:defRPr sz="20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anose="05000000000000000000" pitchFamily="2" charset="2"/>
        <a:buChar char="s"/>
        <a:defRPr sz="2000">
          <a:solidFill>
            <a:schemeClr val="tx1"/>
          </a:solidFill>
          <a:latin typeface="+mn-lt"/>
        </a:defRPr>
      </a:lvl5pPr>
      <a:lvl6pPr marL="25146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6pPr>
      <a:lvl7pPr marL="29718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7pPr>
      <a:lvl8pPr marL="34290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8pPr>
      <a:lvl9pPr marL="38862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chemeClr val="bg1"/>
                </a:solidFill>
              </a:defRPr>
            </a:lvl1pPr>
          </a:lstStyle>
          <a:p>
            <a:pPr fontAlgn="base">
              <a:spcBef>
                <a:spcPct val="0"/>
              </a:spcBef>
              <a:spcAft>
                <a:spcPct val="0"/>
              </a:spcAft>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chemeClr val="bg1"/>
                </a:solidFill>
              </a:defRPr>
            </a:lvl1pPr>
          </a:lstStyle>
          <a:p>
            <a:pPr fontAlgn="base">
              <a:spcBef>
                <a:spcPct val="0"/>
              </a:spcBef>
              <a:spcAft>
                <a:spcPct val="0"/>
              </a:spcAft>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chemeClr val="bg1"/>
                </a:solidFill>
              </a:defRPr>
            </a:lvl1pPr>
          </a:lstStyle>
          <a:p>
            <a:pPr fontAlgn="base">
              <a:spcBef>
                <a:spcPct val="0"/>
              </a:spcBef>
              <a:spcAft>
                <a:spcPct val="0"/>
              </a:spcAft>
              <a:defRPr/>
            </a:pPr>
            <a:fld id="{B963D14D-FD4E-4C91-BB23-8CD3492D14F0}" type="slidenum">
              <a:rPr lang="en-US">
                <a:solidFill>
                  <a:srgbClr val="FFFFFF"/>
                </a:solidFill>
              </a:rPr>
              <a:pPr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2157123728"/>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34" charset="0"/>
        </a:defRPr>
      </a:lvl2pPr>
      <a:lvl3pPr algn="ctr" rtl="0" eaLnBrk="0" fontAlgn="base" hangingPunct="0">
        <a:spcBef>
          <a:spcPct val="0"/>
        </a:spcBef>
        <a:spcAft>
          <a:spcPct val="0"/>
        </a:spcAft>
        <a:defRPr sz="4400">
          <a:solidFill>
            <a:schemeClr val="bg1"/>
          </a:solidFill>
          <a:latin typeface="Arial" pitchFamily="34" charset="0"/>
        </a:defRPr>
      </a:lvl3pPr>
      <a:lvl4pPr algn="ctr" rtl="0" eaLnBrk="0" fontAlgn="base" hangingPunct="0">
        <a:spcBef>
          <a:spcPct val="0"/>
        </a:spcBef>
        <a:spcAft>
          <a:spcPct val="0"/>
        </a:spcAft>
        <a:defRPr sz="4400">
          <a:solidFill>
            <a:schemeClr val="bg1"/>
          </a:solidFill>
          <a:latin typeface="Arial" pitchFamily="34" charset="0"/>
        </a:defRPr>
      </a:lvl4pPr>
      <a:lvl5pPr algn="ctr" rtl="0" eaLnBrk="0" fontAlgn="base" hangingPunct="0">
        <a:spcBef>
          <a:spcPct val="0"/>
        </a:spcBef>
        <a:spcAft>
          <a:spcPct val="0"/>
        </a:spcAft>
        <a:defRPr sz="4400">
          <a:solidFill>
            <a:schemeClr val="bg1"/>
          </a:solidFill>
          <a:latin typeface="Arial" pitchFamily="34" charset="0"/>
        </a:defRPr>
      </a:lvl5pPr>
      <a:lvl6pPr marL="457200" algn="ctr" rtl="0" fontAlgn="base">
        <a:spcBef>
          <a:spcPct val="0"/>
        </a:spcBef>
        <a:spcAft>
          <a:spcPct val="0"/>
        </a:spcAft>
        <a:defRPr sz="4400">
          <a:solidFill>
            <a:schemeClr val="bg1"/>
          </a:solidFill>
          <a:latin typeface="Arial" pitchFamily="34" charset="0"/>
        </a:defRPr>
      </a:lvl6pPr>
      <a:lvl7pPr marL="914400" algn="ctr" rtl="0" fontAlgn="base">
        <a:spcBef>
          <a:spcPct val="0"/>
        </a:spcBef>
        <a:spcAft>
          <a:spcPct val="0"/>
        </a:spcAft>
        <a:defRPr sz="4400">
          <a:solidFill>
            <a:schemeClr val="bg1"/>
          </a:solidFill>
          <a:latin typeface="Arial" pitchFamily="34" charset="0"/>
        </a:defRPr>
      </a:lvl7pPr>
      <a:lvl8pPr marL="1371600" algn="ctr" rtl="0" fontAlgn="base">
        <a:spcBef>
          <a:spcPct val="0"/>
        </a:spcBef>
        <a:spcAft>
          <a:spcPct val="0"/>
        </a:spcAft>
        <a:defRPr sz="4400">
          <a:solidFill>
            <a:schemeClr val="bg1"/>
          </a:solidFill>
          <a:latin typeface="Arial" pitchFamily="34" charset="0"/>
        </a:defRPr>
      </a:lvl8pPr>
      <a:lvl9pPr marL="1828800" algn="ctr" rtl="0" fontAlgn="base">
        <a:spcBef>
          <a:spcPct val="0"/>
        </a:spcBef>
        <a:spcAft>
          <a:spcPct val="0"/>
        </a:spcAft>
        <a:defRPr sz="4400">
          <a:solidFill>
            <a:schemeClr val="bg1"/>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chemeClr val="bg1"/>
                </a:solidFill>
              </a:defRPr>
            </a:lvl1pPr>
          </a:lstStyle>
          <a:p>
            <a:pPr fontAlgn="base">
              <a:spcBef>
                <a:spcPct val="0"/>
              </a:spcBef>
              <a:spcAft>
                <a:spcPct val="0"/>
              </a:spcAft>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chemeClr val="bg1"/>
                </a:solidFill>
              </a:defRPr>
            </a:lvl1pPr>
          </a:lstStyle>
          <a:p>
            <a:pPr fontAlgn="base">
              <a:spcBef>
                <a:spcPct val="0"/>
              </a:spcBef>
              <a:spcAft>
                <a:spcPct val="0"/>
              </a:spcAft>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chemeClr val="bg1"/>
                </a:solidFill>
              </a:defRPr>
            </a:lvl1pPr>
          </a:lstStyle>
          <a:p>
            <a:pPr fontAlgn="base">
              <a:spcBef>
                <a:spcPct val="0"/>
              </a:spcBef>
              <a:spcAft>
                <a:spcPct val="0"/>
              </a:spcAft>
              <a:defRPr/>
            </a:pPr>
            <a:fld id="{B963D14D-FD4E-4C91-BB23-8CD3492D14F0}" type="slidenum">
              <a:rPr lang="en-US">
                <a:solidFill>
                  <a:srgbClr val="FFFFFF"/>
                </a:solidFill>
              </a:rPr>
              <a:pPr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2207867655"/>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34" charset="0"/>
        </a:defRPr>
      </a:lvl2pPr>
      <a:lvl3pPr algn="ctr" rtl="0" eaLnBrk="0" fontAlgn="base" hangingPunct="0">
        <a:spcBef>
          <a:spcPct val="0"/>
        </a:spcBef>
        <a:spcAft>
          <a:spcPct val="0"/>
        </a:spcAft>
        <a:defRPr sz="4400">
          <a:solidFill>
            <a:schemeClr val="bg1"/>
          </a:solidFill>
          <a:latin typeface="Arial" pitchFamily="34" charset="0"/>
        </a:defRPr>
      </a:lvl3pPr>
      <a:lvl4pPr algn="ctr" rtl="0" eaLnBrk="0" fontAlgn="base" hangingPunct="0">
        <a:spcBef>
          <a:spcPct val="0"/>
        </a:spcBef>
        <a:spcAft>
          <a:spcPct val="0"/>
        </a:spcAft>
        <a:defRPr sz="4400">
          <a:solidFill>
            <a:schemeClr val="bg1"/>
          </a:solidFill>
          <a:latin typeface="Arial" pitchFamily="34" charset="0"/>
        </a:defRPr>
      </a:lvl4pPr>
      <a:lvl5pPr algn="ctr" rtl="0" eaLnBrk="0" fontAlgn="base" hangingPunct="0">
        <a:spcBef>
          <a:spcPct val="0"/>
        </a:spcBef>
        <a:spcAft>
          <a:spcPct val="0"/>
        </a:spcAft>
        <a:defRPr sz="4400">
          <a:solidFill>
            <a:schemeClr val="bg1"/>
          </a:solidFill>
          <a:latin typeface="Arial" pitchFamily="34" charset="0"/>
        </a:defRPr>
      </a:lvl5pPr>
      <a:lvl6pPr marL="457200" algn="ctr" rtl="0" fontAlgn="base">
        <a:spcBef>
          <a:spcPct val="0"/>
        </a:spcBef>
        <a:spcAft>
          <a:spcPct val="0"/>
        </a:spcAft>
        <a:defRPr sz="4400">
          <a:solidFill>
            <a:schemeClr val="bg1"/>
          </a:solidFill>
          <a:latin typeface="Arial" pitchFamily="34" charset="0"/>
        </a:defRPr>
      </a:lvl6pPr>
      <a:lvl7pPr marL="914400" algn="ctr" rtl="0" fontAlgn="base">
        <a:spcBef>
          <a:spcPct val="0"/>
        </a:spcBef>
        <a:spcAft>
          <a:spcPct val="0"/>
        </a:spcAft>
        <a:defRPr sz="4400">
          <a:solidFill>
            <a:schemeClr val="bg1"/>
          </a:solidFill>
          <a:latin typeface="Arial" pitchFamily="34" charset="0"/>
        </a:defRPr>
      </a:lvl7pPr>
      <a:lvl8pPr marL="1371600" algn="ctr" rtl="0" fontAlgn="base">
        <a:spcBef>
          <a:spcPct val="0"/>
        </a:spcBef>
        <a:spcAft>
          <a:spcPct val="0"/>
        </a:spcAft>
        <a:defRPr sz="4400">
          <a:solidFill>
            <a:schemeClr val="bg1"/>
          </a:solidFill>
          <a:latin typeface="Arial" pitchFamily="34" charset="0"/>
        </a:defRPr>
      </a:lvl8pPr>
      <a:lvl9pPr marL="1828800" algn="ctr" rtl="0" fontAlgn="base">
        <a:spcBef>
          <a:spcPct val="0"/>
        </a:spcBef>
        <a:spcAft>
          <a:spcPct val="0"/>
        </a:spcAft>
        <a:defRPr sz="4400">
          <a:solidFill>
            <a:schemeClr val="bg1"/>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chemeClr val="bg1"/>
                </a:solidFill>
              </a:defRPr>
            </a:lvl1pPr>
          </a:lstStyle>
          <a:p>
            <a:pPr fontAlgn="base">
              <a:spcBef>
                <a:spcPct val="0"/>
              </a:spcBef>
              <a:spcAft>
                <a:spcPct val="0"/>
              </a:spcAft>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chemeClr val="bg1"/>
                </a:solidFill>
              </a:defRPr>
            </a:lvl1pPr>
          </a:lstStyle>
          <a:p>
            <a:pPr fontAlgn="base">
              <a:spcBef>
                <a:spcPct val="0"/>
              </a:spcBef>
              <a:spcAft>
                <a:spcPct val="0"/>
              </a:spcAft>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chemeClr val="bg1"/>
                </a:solidFill>
              </a:defRPr>
            </a:lvl1pPr>
          </a:lstStyle>
          <a:p>
            <a:pPr fontAlgn="base">
              <a:spcBef>
                <a:spcPct val="0"/>
              </a:spcBef>
              <a:spcAft>
                <a:spcPct val="0"/>
              </a:spcAft>
              <a:defRPr/>
            </a:pPr>
            <a:fld id="{B963D14D-FD4E-4C91-BB23-8CD3492D14F0}" type="slidenum">
              <a:rPr lang="en-US">
                <a:solidFill>
                  <a:srgbClr val="FFFFFF"/>
                </a:solidFill>
              </a:rPr>
              <a:pPr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3474923520"/>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34" charset="0"/>
        </a:defRPr>
      </a:lvl2pPr>
      <a:lvl3pPr algn="ctr" rtl="0" eaLnBrk="0" fontAlgn="base" hangingPunct="0">
        <a:spcBef>
          <a:spcPct val="0"/>
        </a:spcBef>
        <a:spcAft>
          <a:spcPct val="0"/>
        </a:spcAft>
        <a:defRPr sz="4400">
          <a:solidFill>
            <a:schemeClr val="bg1"/>
          </a:solidFill>
          <a:latin typeface="Arial" pitchFamily="34" charset="0"/>
        </a:defRPr>
      </a:lvl3pPr>
      <a:lvl4pPr algn="ctr" rtl="0" eaLnBrk="0" fontAlgn="base" hangingPunct="0">
        <a:spcBef>
          <a:spcPct val="0"/>
        </a:spcBef>
        <a:spcAft>
          <a:spcPct val="0"/>
        </a:spcAft>
        <a:defRPr sz="4400">
          <a:solidFill>
            <a:schemeClr val="bg1"/>
          </a:solidFill>
          <a:latin typeface="Arial" pitchFamily="34" charset="0"/>
        </a:defRPr>
      </a:lvl4pPr>
      <a:lvl5pPr algn="ctr" rtl="0" eaLnBrk="0" fontAlgn="base" hangingPunct="0">
        <a:spcBef>
          <a:spcPct val="0"/>
        </a:spcBef>
        <a:spcAft>
          <a:spcPct val="0"/>
        </a:spcAft>
        <a:defRPr sz="4400">
          <a:solidFill>
            <a:schemeClr val="bg1"/>
          </a:solidFill>
          <a:latin typeface="Arial" pitchFamily="34" charset="0"/>
        </a:defRPr>
      </a:lvl5pPr>
      <a:lvl6pPr marL="457200" algn="ctr" rtl="0" fontAlgn="base">
        <a:spcBef>
          <a:spcPct val="0"/>
        </a:spcBef>
        <a:spcAft>
          <a:spcPct val="0"/>
        </a:spcAft>
        <a:defRPr sz="4400">
          <a:solidFill>
            <a:schemeClr val="bg1"/>
          </a:solidFill>
          <a:latin typeface="Arial" pitchFamily="34" charset="0"/>
        </a:defRPr>
      </a:lvl6pPr>
      <a:lvl7pPr marL="914400" algn="ctr" rtl="0" fontAlgn="base">
        <a:spcBef>
          <a:spcPct val="0"/>
        </a:spcBef>
        <a:spcAft>
          <a:spcPct val="0"/>
        </a:spcAft>
        <a:defRPr sz="4400">
          <a:solidFill>
            <a:schemeClr val="bg1"/>
          </a:solidFill>
          <a:latin typeface="Arial" pitchFamily="34" charset="0"/>
        </a:defRPr>
      </a:lvl7pPr>
      <a:lvl8pPr marL="1371600" algn="ctr" rtl="0" fontAlgn="base">
        <a:spcBef>
          <a:spcPct val="0"/>
        </a:spcBef>
        <a:spcAft>
          <a:spcPct val="0"/>
        </a:spcAft>
        <a:defRPr sz="4400">
          <a:solidFill>
            <a:schemeClr val="bg1"/>
          </a:solidFill>
          <a:latin typeface="Arial" pitchFamily="34" charset="0"/>
        </a:defRPr>
      </a:lvl8pPr>
      <a:lvl9pPr marL="1828800" algn="ctr" rtl="0" fontAlgn="base">
        <a:spcBef>
          <a:spcPct val="0"/>
        </a:spcBef>
        <a:spcAft>
          <a:spcPct val="0"/>
        </a:spcAft>
        <a:defRPr sz="4400">
          <a:solidFill>
            <a:schemeClr val="bg1"/>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chemeClr val="bg1"/>
                </a:solidFill>
              </a:defRPr>
            </a:lvl1pPr>
          </a:lstStyle>
          <a:p>
            <a:pPr fontAlgn="base">
              <a:spcBef>
                <a:spcPct val="0"/>
              </a:spcBef>
              <a:spcAft>
                <a:spcPct val="0"/>
              </a:spcAft>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chemeClr val="bg1"/>
                </a:solidFill>
              </a:defRPr>
            </a:lvl1pPr>
          </a:lstStyle>
          <a:p>
            <a:pPr fontAlgn="base">
              <a:spcBef>
                <a:spcPct val="0"/>
              </a:spcBef>
              <a:spcAft>
                <a:spcPct val="0"/>
              </a:spcAft>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chemeClr val="bg1"/>
                </a:solidFill>
              </a:defRPr>
            </a:lvl1pPr>
          </a:lstStyle>
          <a:p>
            <a:pPr fontAlgn="base">
              <a:spcBef>
                <a:spcPct val="0"/>
              </a:spcBef>
              <a:spcAft>
                <a:spcPct val="0"/>
              </a:spcAft>
              <a:defRPr/>
            </a:pPr>
            <a:fld id="{B963D14D-FD4E-4C91-BB23-8CD3492D14F0}" type="slidenum">
              <a:rPr lang="en-US">
                <a:solidFill>
                  <a:srgbClr val="FFFFFF"/>
                </a:solidFill>
              </a:rPr>
              <a:pPr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1279826834"/>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34" charset="0"/>
        </a:defRPr>
      </a:lvl2pPr>
      <a:lvl3pPr algn="ctr" rtl="0" eaLnBrk="0" fontAlgn="base" hangingPunct="0">
        <a:spcBef>
          <a:spcPct val="0"/>
        </a:spcBef>
        <a:spcAft>
          <a:spcPct val="0"/>
        </a:spcAft>
        <a:defRPr sz="4400">
          <a:solidFill>
            <a:schemeClr val="bg1"/>
          </a:solidFill>
          <a:latin typeface="Arial" pitchFamily="34" charset="0"/>
        </a:defRPr>
      </a:lvl3pPr>
      <a:lvl4pPr algn="ctr" rtl="0" eaLnBrk="0" fontAlgn="base" hangingPunct="0">
        <a:spcBef>
          <a:spcPct val="0"/>
        </a:spcBef>
        <a:spcAft>
          <a:spcPct val="0"/>
        </a:spcAft>
        <a:defRPr sz="4400">
          <a:solidFill>
            <a:schemeClr val="bg1"/>
          </a:solidFill>
          <a:latin typeface="Arial" pitchFamily="34" charset="0"/>
        </a:defRPr>
      </a:lvl4pPr>
      <a:lvl5pPr algn="ctr" rtl="0" eaLnBrk="0" fontAlgn="base" hangingPunct="0">
        <a:spcBef>
          <a:spcPct val="0"/>
        </a:spcBef>
        <a:spcAft>
          <a:spcPct val="0"/>
        </a:spcAft>
        <a:defRPr sz="4400">
          <a:solidFill>
            <a:schemeClr val="bg1"/>
          </a:solidFill>
          <a:latin typeface="Arial" pitchFamily="34" charset="0"/>
        </a:defRPr>
      </a:lvl5pPr>
      <a:lvl6pPr marL="457200" algn="ctr" rtl="0" fontAlgn="base">
        <a:spcBef>
          <a:spcPct val="0"/>
        </a:spcBef>
        <a:spcAft>
          <a:spcPct val="0"/>
        </a:spcAft>
        <a:defRPr sz="4400">
          <a:solidFill>
            <a:schemeClr val="bg1"/>
          </a:solidFill>
          <a:latin typeface="Arial" pitchFamily="34" charset="0"/>
        </a:defRPr>
      </a:lvl6pPr>
      <a:lvl7pPr marL="914400" algn="ctr" rtl="0" fontAlgn="base">
        <a:spcBef>
          <a:spcPct val="0"/>
        </a:spcBef>
        <a:spcAft>
          <a:spcPct val="0"/>
        </a:spcAft>
        <a:defRPr sz="4400">
          <a:solidFill>
            <a:schemeClr val="bg1"/>
          </a:solidFill>
          <a:latin typeface="Arial" pitchFamily="34" charset="0"/>
        </a:defRPr>
      </a:lvl7pPr>
      <a:lvl8pPr marL="1371600" algn="ctr" rtl="0" fontAlgn="base">
        <a:spcBef>
          <a:spcPct val="0"/>
        </a:spcBef>
        <a:spcAft>
          <a:spcPct val="0"/>
        </a:spcAft>
        <a:defRPr sz="4400">
          <a:solidFill>
            <a:schemeClr val="bg1"/>
          </a:solidFill>
          <a:latin typeface="Arial" pitchFamily="34" charset="0"/>
        </a:defRPr>
      </a:lvl8pPr>
      <a:lvl9pPr marL="1828800" algn="ctr" rtl="0" fontAlgn="base">
        <a:spcBef>
          <a:spcPct val="0"/>
        </a:spcBef>
        <a:spcAft>
          <a:spcPct val="0"/>
        </a:spcAft>
        <a:defRPr sz="4400">
          <a:solidFill>
            <a:schemeClr val="bg1"/>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8229600" cy="4525963"/>
          </a:xfrm>
          <a:prstGeom prst="rect">
            <a:avLst/>
          </a:prstGeom>
        </p:spPr>
        <p:txBody>
          <a:bodyPr vert="horz" lIns="91345" tIns="45671" rIns="91345" bIns="4567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Placeholder 1"/>
          <p:cNvSpPr>
            <a:spLocks noGrp="1"/>
          </p:cNvSpPr>
          <p:nvPr>
            <p:ph type="title"/>
          </p:nvPr>
        </p:nvSpPr>
        <p:spPr>
          <a:xfrm>
            <a:off x="196049" y="6020731"/>
            <a:ext cx="8905461" cy="1417637"/>
          </a:xfrm>
          <a:prstGeom prst="rect">
            <a:avLst/>
          </a:prstGeom>
          <a:solidFill>
            <a:schemeClr val="tx1">
              <a:alpha val="50000"/>
            </a:schemeClr>
          </a:solidFill>
        </p:spPr>
        <p:txBody>
          <a:bodyPr vert="horz" lIns="91345" tIns="45671" rIns="91345" bIns="45671" rtlCol="0" anchor="ctr">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1757665960"/>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Lst>
  <p:timing>
    <p:tnLst>
      <p:par>
        <p:cTn id="1" dur="indefinite" restart="never" nodeType="tmRoot"/>
      </p:par>
    </p:tnLst>
  </p:timing>
  <p:txStyles>
    <p:titleStyle>
      <a:lvl1pPr algn="ctr" defTabSz="913448" rtl="0" eaLnBrk="1" latinLnBrk="0" hangingPunct="1">
        <a:spcBef>
          <a:spcPct val="0"/>
        </a:spcBef>
        <a:buNone/>
        <a:defRPr sz="4400" b="1" kern="1200">
          <a:solidFill>
            <a:srgbClr val="FFFF00"/>
          </a:solidFill>
          <a:effectLst>
            <a:outerShdw blurRad="38100" dist="38100" dir="2700000" algn="tl">
              <a:srgbClr val="000000">
                <a:alpha val="43137"/>
              </a:srgbClr>
            </a:outerShdw>
          </a:effectLst>
          <a:latin typeface="+mj-lt"/>
          <a:ea typeface="+mj-ea"/>
          <a:cs typeface="+mj-cs"/>
        </a:defRPr>
      </a:lvl1pPr>
    </p:titleStyle>
    <p:bodyStyle>
      <a:lvl1pPr marL="342543" indent="-342543" algn="l" defTabSz="91344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174" indent="-285452" algn="l" defTabSz="91344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1810" indent="-228362" algn="l" defTabSz="91344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8533"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5255"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1979"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8706"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5430"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2150"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3448" rtl="0" eaLnBrk="1" latinLnBrk="0" hangingPunct="1">
        <a:defRPr sz="1800" kern="1200">
          <a:solidFill>
            <a:schemeClr val="tx1"/>
          </a:solidFill>
          <a:latin typeface="+mn-lt"/>
          <a:ea typeface="+mn-ea"/>
          <a:cs typeface="+mn-cs"/>
        </a:defRPr>
      </a:lvl1pPr>
      <a:lvl2pPr marL="456724" algn="l" defTabSz="913448" rtl="0" eaLnBrk="1" latinLnBrk="0" hangingPunct="1">
        <a:defRPr sz="1800" kern="1200">
          <a:solidFill>
            <a:schemeClr val="tx1"/>
          </a:solidFill>
          <a:latin typeface="+mn-lt"/>
          <a:ea typeface="+mn-ea"/>
          <a:cs typeface="+mn-cs"/>
        </a:defRPr>
      </a:lvl2pPr>
      <a:lvl3pPr marL="913448" algn="l" defTabSz="913448" rtl="0" eaLnBrk="1" latinLnBrk="0" hangingPunct="1">
        <a:defRPr sz="1800" kern="1200">
          <a:solidFill>
            <a:schemeClr val="tx1"/>
          </a:solidFill>
          <a:latin typeface="+mn-lt"/>
          <a:ea typeface="+mn-ea"/>
          <a:cs typeface="+mn-cs"/>
        </a:defRPr>
      </a:lvl3pPr>
      <a:lvl4pPr marL="1370170" algn="l" defTabSz="913448" rtl="0" eaLnBrk="1" latinLnBrk="0" hangingPunct="1">
        <a:defRPr sz="1800" kern="1200">
          <a:solidFill>
            <a:schemeClr val="tx1"/>
          </a:solidFill>
          <a:latin typeface="+mn-lt"/>
          <a:ea typeface="+mn-ea"/>
          <a:cs typeface="+mn-cs"/>
        </a:defRPr>
      </a:lvl4pPr>
      <a:lvl5pPr marL="1826894" algn="l" defTabSz="913448" rtl="0" eaLnBrk="1" latinLnBrk="0" hangingPunct="1">
        <a:defRPr sz="1800" kern="1200">
          <a:solidFill>
            <a:schemeClr val="tx1"/>
          </a:solidFill>
          <a:latin typeface="+mn-lt"/>
          <a:ea typeface="+mn-ea"/>
          <a:cs typeface="+mn-cs"/>
        </a:defRPr>
      </a:lvl5pPr>
      <a:lvl6pPr marL="2283616" algn="l" defTabSz="913448" rtl="0" eaLnBrk="1" latinLnBrk="0" hangingPunct="1">
        <a:defRPr sz="1800" kern="1200">
          <a:solidFill>
            <a:schemeClr val="tx1"/>
          </a:solidFill>
          <a:latin typeface="+mn-lt"/>
          <a:ea typeface="+mn-ea"/>
          <a:cs typeface="+mn-cs"/>
        </a:defRPr>
      </a:lvl6pPr>
      <a:lvl7pPr marL="2740341" algn="l" defTabSz="913448" rtl="0" eaLnBrk="1" latinLnBrk="0" hangingPunct="1">
        <a:defRPr sz="1800" kern="1200">
          <a:solidFill>
            <a:schemeClr val="tx1"/>
          </a:solidFill>
          <a:latin typeface="+mn-lt"/>
          <a:ea typeface="+mn-ea"/>
          <a:cs typeface="+mn-cs"/>
        </a:defRPr>
      </a:lvl7pPr>
      <a:lvl8pPr marL="3197068" algn="l" defTabSz="913448" rtl="0" eaLnBrk="1" latinLnBrk="0" hangingPunct="1">
        <a:defRPr sz="1800" kern="1200">
          <a:solidFill>
            <a:schemeClr val="tx1"/>
          </a:solidFill>
          <a:latin typeface="+mn-lt"/>
          <a:ea typeface="+mn-ea"/>
          <a:cs typeface="+mn-cs"/>
        </a:defRPr>
      </a:lvl8pPr>
      <a:lvl9pPr marL="3653789" algn="l" defTabSz="913448"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chemeClr val="bg1"/>
                </a:solidFill>
              </a:defRPr>
            </a:lvl1pPr>
          </a:lstStyle>
          <a:p>
            <a:pPr fontAlgn="base">
              <a:spcBef>
                <a:spcPct val="0"/>
              </a:spcBef>
              <a:spcAft>
                <a:spcPct val="0"/>
              </a:spcAft>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chemeClr val="bg1"/>
                </a:solidFill>
              </a:defRPr>
            </a:lvl1pPr>
          </a:lstStyle>
          <a:p>
            <a:pPr fontAlgn="base">
              <a:spcBef>
                <a:spcPct val="0"/>
              </a:spcBef>
              <a:spcAft>
                <a:spcPct val="0"/>
              </a:spcAft>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chemeClr val="bg1"/>
                </a:solidFill>
              </a:defRPr>
            </a:lvl1pPr>
          </a:lstStyle>
          <a:p>
            <a:pPr fontAlgn="base">
              <a:spcBef>
                <a:spcPct val="0"/>
              </a:spcBef>
              <a:spcAft>
                <a:spcPct val="0"/>
              </a:spcAft>
              <a:defRPr/>
            </a:pPr>
            <a:fld id="{B963D14D-FD4E-4C91-BB23-8CD3492D14F0}" type="slidenum">
              <a:rPr lang="en-US">
                <a:solidFill>
                  <a:srgbClr val="FFFFFF"/>
                </a:solidFill>
              </a:rPr>
              <a:pPr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3687298184"/>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34" charset="0"/>
        </a:defRPr>
      </a:lvl2pPr>
      <a:lvl3pPr algn="ctr" rtl="0" eaLnBrk="0" fontAlgn="base" hangingPunct="0">
        <a:spcBef>
          <a:spcPct val="0"/>
        </a:spcBef>
        <a:spcAft>
          <a:spcPct val="0"/>
        </a:spcAft>
        <a:defRPr sz="4400">
          <a:solidFill>
            <a:schemeClr val="bg1"/>
          </a:solidFill>
          <a:latin typeface="Arial" pitchFamily="34" charset="0"/>
        </a:defRPr>
      </a:lvl3pPr>
      <a:lvl4pPr algn="ctr" rtl="0" eaLnBrk="0" fontAlgn="base" hangingPunct="0">
        <a:spcBef>
          <a:spcPct val="0"/>
        </a:spcBef>
        <a:spcAft>
          <a:spcPct val="0"/>
        </a:spcAft>
        <a:defRPr sz="4400">
          <a:solidFill>
            <a:schemeClr val="bg1"/>
          </a:solidFill>
          <a:latin typeface="Arial" pitchFamily="34" charset="0"/>
        </a:defRPr>
      </a:lvl4pPr>
      <a:lvl5pPr algn="ctr" rtl="0" eaLnBrk="0" fontAlgn="base" hangingPunct="0">
        <a:spcBef>
          <a:spcPct val="0"/>
        </a:spcBef>
        <a:spcAft>
          <a:spcPct val="0"/>
        </a:spcAft>
        <a:defRPr sz="4400">
          <a:solidFill>
            <a:schemeClr val="bg1"/>
          </a:solidFill>
          <a:latin typeface="Arial" pitchFamily="34" charset="0"/>
        </a:defRPr>
      </a:lvl5pPr>
      <a:lvl6pPr marL="457200" algn="ctr" rtl="0" fontAlgn="base">
        <a:spcBef>
          <a:spcPct val="0"/>
        </a:spcBef>
        <a:spcAft>
          <a:spcPct val="0"/>
        </a:spcAft>
        <a:defRPr sz="4400">
          <a:solidFill>
            <a:schemeClr val="bg1"/>
          </a:solidFill>
          <a:latin typeface="Arial" pitchFamily="34" charset="0"/>
        </a:defRPr>
      </a:lvl6pPr>
      <a:lvl7pPr marL="914400" algn="ctr" rtl="0" fontAlgn="base">
        <a:spcBef>
          <a:spcPct val="0"/>
        </a:spcBef>
        <a:spcAft>
          <a:spcPct val="0"/>
        </a:spcAft>
        <a:defRPr sz="4400">
          <a:solidFill>
            <a:schemeClr val="bg1"/>
          </a:solidFill>
          <a:latin typeface="Arial" pitchFamily="34" charset="0"/>
        </a:defRPr>
      </a:lvl7pPr>
      <a:lvl8pPr marL="1371600" algn="ctr" rtl="0" fontAlgn="base">
        <a:spcBef>
          <a:spcPct val="0"/>
        </a:spcBef>
        <a:spcAft>
          <a:spcPct val="0"/>
        </a:spcAft>
        <a:defRPr sz="4400">
          <a:solidFill>
            <a:schemeClr val="bg1"/>
          </a:solidFill>
          <a:latin typeface="Arial" pitchFamily="34" charset="0"/>
        </a:defRPr>
      </a:lvl8pPr>
      <a:lvl9pPr marL="1828800" algn="ctr" rtl="0" fontAlgn="base">
        <a:spcBef>
          <a:spcPct val="0"/>
        </a:spcBef>
        <a:spcAft>
          <a:spcPct val="0"/>
        </a:spcAft>
        <a:defRPr sz="4400">
          <a:solidFill>
            <a:schemeClr val="bg1"/>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bg1"/>
                </a:solidFill>
              </a:defRPr>
            </a:lvl1pPr>
          </a:lstStyle>
          <a:p>
            <a:pPr fontAlgn="base">
              <a:spcBef>
                <a:spcPct val="0"/>
              </a:spcBef>
              <a:spcAft>
                <a:spcPct val="0"/>
              </a:spcAft>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bg1"/>
                </a:solidFill>
              </a:defRPr>
            </a:lvl1pPr>
          </a:lstStyle>
          <a:p>
            <a:pPr fontAlgn="base">
              <a:spcBef>
                <a:spcPct val="0"/>
              </a:spcBef>
              <a:spcAft>
                <a:spcPct val="0"/>
              </a:spcAft>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1"/>
                </a:solidFill>
              </a:defRPr>
            </a:lvl1pPr>
          </a:lstStyle>
          <a:p>
            <a:pPr fontAlgn="base">
              <a:spcBef>
                <a:spcPct val="0"/>
              </a:spcBef>
              <a:spcAft>
                <a:spcPct val="0"/>
              </a:spcAft>
              <a:defRPr/>
            </a:pPr>
            <a:fld id="{BC2C1E5C-52F5-4D42-93AD-6D63808F501E}" type="slidenum">
              <a:rPr lang="en-US">
                <a:solidFill>
                  <a:srgbClr val="FFFFFF"/>
                </a:solidFill>
              </a:rPr>
              <a:pPr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2109205170"/>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34" charset="0"/>
        </a:defRPr>
      </a:lvl2pPr>
      <a:lvl3pPr algn="ctr" rtl="0" eaLnBrk="0" fontAlgn="base" hangingPunct="0">
        <a:spcBef>
          <a:spcPct val="0"/>
        </a:spcBef>
        <a:spcAft>
          <a:spcPct val="0"/>
        </a:spcAft>
        <a:defRPr sz="4400">
          <a:solidFill>
            <a:schemeClr val="bg1"/>
          </a:solidFill>
          <a:latin typeface="Arial" pitchFamily="34" charset="0"/>
        </a:defRPr>
      </a:lvl3pPr>
      <a:lvl4pPr algn="ctr" rtl="0" eaLnBrk="0" fontAlgn="base" hangingPunct="0">
        <a:spcBef>
          <a:spcPct val="0"/>
        </a:spcBef>
        <a:spcAft>
          <a:spcPct val="0"/>
        </a:spcAft>
        <a:defRPr sz="4400">
          <a:solidFill>
            <a:schemeClr val="bg1"/>
          </a:solidFill>
          <a:latin typeface="Arial" pitchFamily="34" charset="0"/>
        </a:defRPr>
      </a:lvl4pPr>
      <a:lvl5pPr algn="ctr" rtl="0" eaLnBrk="0" fontAlgn="base" hangingPunct="0">
        <a:spcBef>
          <a:spcPct val="0"/>
        </a:spcBef>
        <a:spcAft>
          <a:spcPct val="0"/>
        </a:spcAft>
        <a:defRPr sz="4400">
          <a:solidFill>
            <a:schemeClr val="bg1"/>
          </a:solidFill>
          <a:latin typeface="Arial" pitchFamily="34" charset="0"/>
        </a:defRPr>
      </a:lvl5pPr>
      <a:lvl6pPr marL="457200" algn="ctr" rtl="0" fontAlgn="base">
        <a:spcBef>
          <a:spcPct val="0"/>
        </a:spcBef>
        <a:spcAft>
          <a:spcPct val="0"/>
        </a:spcAft>
        <a:defRPr sz="4400">
          <a:solidFill>
            <a:schemeClr val="bg1"/>
          </a:solidFill>
          <a:latin typeface="Arial" pitchFamily="34" charset="0"/>
        </a:defRPr>
      </a:lvl6pPr>
      <a:lvl7pPr marL="914400" algn="ctr" rtl="0" fontAlgn="base">
        <a:spcBef>
          <a:spcPct val="0"/>
        </a:spcBef>
        <a:spcAft>
          <a:spcPct val="0"/>
        </a:spcAft>
        <a:defRPr sz="4400">
          <a:solidFill>
            <a:schemeClr val="bg1"/>
          </a:solidFill>
          <a:latin typeface="Arial" pitchFamily="34" charset="0"/>
        </a:defRPr>
      </a:lvl7pPr>
      <a:lvl8pPr marL="1371600" algn="ctr" rtl="0" fontAlgn="base">
        <a:spcBef>
          <a:spcPct val="0"/>
        </a:spcBef>
        <a:spcAft>
          <a:spcPct val="0"/>
        </a:spcAft>
        <a:defRPr sz="4400">
          <a:solidFill>
            <a:schemeClr val="bg1"/>
          </a:solidFill>
          <a:latin typeface="Arial" pitchFamily="34" charset="0"/>
        </a:defRPr>
      </a:lvl8pPr>
      <a:lvl9pPr marL="1828800" algn="ctr" rtl="0" fontAlgn="base">
        <a:spcBef>
          <a:spcPct val="0"/>
        </a:spcBef>
        <a:spcAft>
          <a:spcPct val="0"/>
        </a:spcAft>
        <a:defRPr sz="4400">
          <a:solidFill>
            <a:schemeClr val="bg1"/>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6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hyperlink" Target="http://upload.wikimedia.org/wikipedia/commons/5/58/Codex_bezae_greek.jpg" TargetMode="External"/><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87.xml"/></Relationships>
</file>

<file path=ppt/slides/_rels/slide2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87.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98.xml"/></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98.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98.xml"/><Relationship Id="rId4" Type="http://schemas.openxmlformats.org/officeDocument/2006/relationships/image" Target="../media/image62.png"/></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98.xml"/><Relationship Id="rId5" Type="http://schemas.openxmlformats.org/officeDocument/2006/relationships/image" Target="../media/image66.png"/><Relationship Id="rId4" Type="http://schemas.openxmlformats.org/officeDocument/2006/relationships/image" Target="../media/image65.png"/></Relationships>
</file>

<file path=ppt/slides/_rels/slide3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9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hyperlink" Target="qv://steplinkto4%2043%207:36/" TargetMode="External"/><Relationship Id="rId2" Type="http://schemas.openxmlformats.org/officeDocument/2006/relationships/hyperlink" Target="qv://steplinkto4%2043%207:53-43%208:11/" TargetMode="External"/><Relationship Id="rId1" Type="http://schemas.openxmlformats.org/officeDocument/2006/relationships/slideLayout" Target="../slideLayouts/slideLayout71.xml"/><Relationship Id="rId5" Type="http://schemas.openxmlformats.org/officeDocument/2006/relationships/hyperlink" Target="qv://steplinkto4%2042%2021:38/" TargetMode="External"/><Relationship Id="rId4" Type="http://schemas.openxmlformats.org/officeDocument/2006/relationships/hyperlink" Target="qv://steplinkto4%2043%2021:25/"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qv://steplinkto4%2043%208:11/" TargetMode="External"/><Relationship Id="rId2" Type="http://schemas.openxmlformats.org/officeDocument/2006/relationships/hyperlink" Target="qv://steplinkto4%2043%207:53/" TargetMode="External"/><Relationship Id="rId1" Type="http://schemas.openxmlformats.org/officeDocument/2006/relationships/slideLayout" Target="../slideLayouts/slideLayout71.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12" Type="http://schemas.openxmlformats.org/officeDocument/2006/relationships/image" Target="../media/image41.png"/><Relationship Id="rId2" Type="http://schemas.openxmlformats.org/officeDocument/2006/relationships/image" Target="../media/image31.jpeg"/><Relationship Id="rId1" Type="http://schemas.openxmlformats.org/officeDocument/2006/relationships/slideLayout" Target="../slideLayouts/slideLayout28.xml"/><Relationship Id="rId6" Type="http://schemas.openxmlformats.org/officeDocument/2006/relationships/image" Target="../media/image35.jpeg"/><Relationship Id="rId11" Type="http://schemas.openxmlformats.org/officeDocument/2006/relationships/image" Target="../media/image40.jpeg"/><Relationship Id="rId5" Type="http://schemas.openxmlformats.org/officeDocument/2006/relationships/image" Target="../media/image34.jpeg"/><Relationship Id="rId10" Type="http://schemas.openxmlformats.org/officeDocument/2006/relationships/image" Target="../media/image39.jpeg"/><Relationship Id="rId4" Type="http://schemas.openxmlformats.org/officeDocument/2006/relationships/image" Target="../media/image33.jpeg"/><Relationship Id="rId9" Type="http://schemas.openxmlformats.org/officeDocument/2006/relationships/image" Target="../media/image38.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ctrTitle"/>
          </p:nvPr>
        </p:nvSpPr>
        <p:spPr>
          <a:solidFill>
            <a:schemeClr val="accent1"/>
          </a:solidFill>
        </p:spPr>
        <p:txBody>
          <a:bodyPr/>
          <a:lstStyle/>
          <a:p>
            <a:pPr eaLnBrk="1" hangingPunct="1"/>
            <a:r>
              <a:rPr lang="en-US" altLang="en-US" sz="3600" dirty="0" smtClean="0">
                <a:solidFill>
                  <a:schemeClr val="tx1"/>
                </a:solidFill>
                <a:latin typeface="Algerian" panose="04020705040A02060702" pitchFamily="82" charset="0"/>
              </a:rPr>
              <a:t>HOW WE GOT the Bible</a:t>
            </a:r>
          </a:p>
        </p:txBody>
      </p:sp>
      <p:sp>
        <p:nvSpPr>
          <p:cNvPr id="52227" name="Rectangle 3"/>
          <p:cNvSpPr>
            <a:spLocks noGrp="1" noChangeArrowheads="1"/>
          </p:cNvSpPr>
          <p:nvPr>
            <p:ph type="subTitle" idx="1"/>
          </p:nvPr>
        </p:nvSpPr>
        <p:spPr>
          <a:solidFill>
            <a:schemeClr val="accent1"/>
          </a:solidFill>
          <a:ln w="76200" cmpd="tri">
            <a:solidFill>
              <a:schemeClr val="tx1"/>
            </a:solidFill>
            <a:miter lim="800000"/>
            <a:headEnd/>
            <a:tailEnd/>
          </a:ln>
        </p:spPr>
        <p:txBody>
          <a:bodyPr/>
          <a:lstStyle/>
          <a:p>
            <a:pPr eaLnBrk="1" hangingPunct="1">
              <a:lnSpc>
                <a:spcPct val="80000"/>
              </a:lnSpc>
            </a:pPr>
            <a:endParaRPr lang="en-US" altLang="en-US" sz="2000" dirty="0" smtClean="0">
              <a:solidFill>
                <a:schemeClr val="tx1"/>
              </a:solidFill>
            </a:endParaRPr>
          </a:p>
          <a:p>
            <a:pPr eaLnBrk="1" hangingPunct="1">
              <a:lnSpc>
                <a:spcPct val="80000"/>
              </a:lnSpc>
            </a:pPr>
            <a:r>
              <a:rPr lang="en-US" altLang="en-US" sz="2000" dirty="0" smtClean="0">
                <a:solidFill>
                  <a:schemeClr val="tx1"/>
                </a:solidFill>
              </a:rPr>
              <a:t>A class on Bible origin, transmission and reliability</a:t>
            </a:r>
          </a:p>
          <a:p>
            <a:pPr eaLnBrk="1" hangingPunct="1">
              <a:lnSpc>
                <a:spcPct val="80000"/>
              </a:lnSpc>
            </a:pPr>
            <a:r>
              <a:rPr lang="en-US" altLang="en-US" sz="2000" dirty="0" smtClean="0">
                <a:solidFill>
                  <a:schemeClr val="tx1"/>
                </a:solidFill>
              </a:rPr>
              <a:t>January 2018</a:t>
            </a:r>
          </a:p>
        </p:txBody>
      </p:sp>
      <p:grpSp>
        <p:nvGrpSpPr>
          <p:cNvPr id="52228" name="Group 44"/>
          <p:cNvGrpSpPr>
            <a:grpSpLocks/>
          </p:cNvGrpSpPr>
          <p:nvPr/>
        </p:nvGrpSpPr>
        <p:grpSpPr bwMode="auto">
          <a:xfrm>
            <a:off x="0" y="-169515114"/>
            <a:ext cx="7418388" cy="369888"/>
            <a:chOff x="0" y="50640"/>
            <a:chExt cx="3505" cy="310"/>
          </a:xfrm>
        </p:grpSpPr>
        <p:sp>
          <p:nvSpPr>
            <p:cNvPr id="52253" name="Rectangle 34"/>
            <p:cNvSpPr>
              <a:spLocks noChangeArrowheads="1"/>
            </p:cNvSpPr>
            <p:nvPr/>
          </p:nvSpPr>
          <p:spPr bwMode="auto">
            <a:xfrm>
              <a:off x="0" y="50640"/>
              <a:ext cx="3505"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fontAlgn="base">
                <a:spcBef>
                  <a:spcPct val="0"/>
                </a:spcBef>
                <a:spcAft>
                  <a:spcPct val="0"/>
                </a:spcAft>
                <a:buFontTx/>
                <a:buNone/>
              </a:pPr>
              <a:endParaRPr lang="en-US" altLang="en-US" sz="1800" dirty="0">
                <a:solidFill>
                  <a:srgbClr val="000000"/>
                </a:solidFill>
                <a:cs typeface="Arial" panose="020B0604020202020204" pitchFamily="34" charset="0"/>
              </a:endParaRPr>
            </a:p>
          </p:txBody>
        </p:sp>
        <p:grpSp>
          <p:nvGrpSpPr>
            <p:cNvPr id="52254" name="Group 43"/>
            <p:cNvGrpSpPr>
              <a:grpSpLocks/>
            </p:cNvGrpSpPr>
            <p:nvPr/>
          </p:nvGrpSpPr>
          <p:grpSpPr bwMode="auto">
            <a:xfrm>
              <a:off x="0" y="50640"/>
              <a:ext cx="3505" cy="310"/>
              <a:chOff x="0" y="175190"/>
              <a:chExt cx="3505" cy="310"/>
            </a:xfrm>
          </p:grpSpPr>
          <p:sp>
            <p:nvSpPr>
              <p:cNvPr id="52255" name="Rectangle 35"/>
              <p:cNvSpPr>
                <a:spLocks noChangeArrowheads="1"/>
              </p:cNvSpPr>
              <p:nvPr/>
            </p:nvSpPr>
            <p:spPr bwMode="auto">
              <a:xfrm>
                <a:off x="0" y="175190"/>
                <a:ext cx="3505"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fontAlgn="base">
                  <a:spcBef>
                    <a:spcPct val="0"/>
                  </a:spcBef>
                  <a:spcAft>
                    <a:spcPct val="0"/>
                  </a:spcAft>
                  <a:buFontTx/>
                  <a:buNone/>
                </a:pPr>
                <a:endParaRPr lang="en-US" altLang="en-US" sz="1800" dirty="0">
                  <a:solidFill>
                    <a:srgbClr val="000000"/>
                  </a:solidFill>
                  <a:cs typeface="Arial" panose="020B0604020202020204" pitchFamily="34" charset="0"/>
                </a:endParaRPr>
              </a:p>
            </p:txBody>
          </p:sp>
          <p:sp>
            <p:nvSpPr>
              <p:cNvPr id="52256" name="Rectangle 36"/>
              <p:cNvSpPr>
                <a:spLocks noChangeArrowheads="1"/>
              </p:cNvSpPr>
              <p:nvPr/>
            </p:nvSpPr>
            <p:spPr bwMode="auto">
              <a:xfrm>
                <a:off x="0" y="175190"/>
                <a:ext cx="3137"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fontAlgn="base">
                  <a:spcBef>
                    <a:spcPct val="0"/>
                  </a:spcBef>
                  <a:spcAft>
                    <a:spcPct val="0"/>
                  </a:spcAft>
                  <a:buFontTx/>
                  <a:buNone/>
                </a:pPr>
                <a:endParaRPr lang="en-US" altLang="en-US" sz="1800" dirty="0">
                  <a:solidFill>
                    <a:srgbClr val="000000"/>
                  </a:solidFill>
                  <a:cs typeface="Arial" panose="020B0604020202020204" pitchFamily="34" charset="0"/>
                </a:endParaRPr>
              </a:p>
            </p:txBody>
          </p:sp>
        </p:grpSp>
      </p:grpSp>
      <p:grpSp>
        <p:nvGrpSpPr>
          <p:cNvPr id="52229" name="Group 42"/>
          <p:cNvGrpSpPr>
            <a:grpSpLocks/>
          </p:cNvGrpSpPr>
          <p:nvPr/>
        </p:nvGrpSpPr>
        <p:grpSpPr bwMode="auto">
          <a:xfrm>
            <a:off x="-11113" y="173424851"/>
            <a:ext cx="9166226" cy="2870200"/>
            <a:chOff x="-5" y="288033"/>
            <a:chExt cx="4330" cy="2410"/>
          </a:xfrm>
        </p:grpSpPr>
        <p:grpSp>
          <p:nvGrpSpPr>
            <p:cNvPr id="52249" name="Group 40"/>
            <p:cNvGrpSpPr>
              <a:grpSpLocks/>
            </p:cNvGrpSpPr>
            <p:nvPr/>
          </p:nvGrpSpPr>
          <p:grpSpPr bwMode="auto">
            <a:xfrm>
              <a:off x="0" y="288038"/>
              <a:ext cx="4320" cy="2400"/>
              <a:chOff x="0" y="288038"/>
              <a:chExt cx="4320" cy="2400"/>
            </a:xfrm>
          </p:grpSpPr>
          <p:sp>
            <p:nvSpPr>
              <p:cNvPr id="52251" name="Rectangle 37"/>
              <p:cNvSpPr>
                <a:spLocks noChangeArrowheads="1"/>
              </p:cNvSpPr>
              <p:nvPr/>
            </p:nvSpPr>
            <p:spPr bwMode="auto">
              <a:xfrm>
                <a:off x="0" y="288038"/>
                <a:ext cx="4320" cy="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fontAlgn="base">
                  <a:spcBef>
                    <a:spcPct val="0"/>
                  </a:spcBef>
                  <a:spcAft>
                    <a:spcPct val="0"/>
                  </a:spcAft>
                  <a:buFontTx/>
                  <a:buNone/>
                </a:pPr>
                <a:r>
                  <a:rPr lang="en-US" altLang="en-US" sz="1800" dirty="0">
                    <a:solidFill>
                      <a:srgbClr val="000000"/>
                    </a:solidFill>
                    <a:cs typeface="Arial" panose="020B0604020202020204" pitchFamily="34" charset="0"/>
                  </a:rPr>
                  <a:t>  </a:t>
                </a:r>
                <a:r>
                  <a:rPr lang="en-US" altLang="en-US" sz="24400" dirty="0">
                    <a:solidFill>
                      <a:srgbClr val="000000"/>
                    </a:solidFill>
                    <a:cs typeface="Arial" panose="020B0604020202020204" pitchFamily="34" charset="0"/>
                  </a:rPr>
                  <a:t> </a:t>
                </a:r>
                <a:r>
                  <a:rPr lang="en-US" altLang="en-US" sz="1800" dirty="0">
                    <a:solidFill>
                      <a:srgbClr val="000000"/>
                    </a:solidFill>
                    <a:cs typeface="Arial" panose="020B0604020202020204" pitchFamily="34" charset="0"/>
                  </a:rPr>
                  <a:t>                                                     </a:t>
                </a:r>
              </a:p>
            </p:txBody>
          </p:sp>
          <p:sp>
            <p:nvSpPr>
              <p:cNvPr id="52252" name="Rectangle 39"/>
              <p:cNvSpPr>
                <a:spLocks noChangeArrowheads="1"/>
              </p:cNvSpPr>
              <p:nvPr/>
            </p:nvSpPr>
            <p:spPr bwMode="auto">
              <a:xfrm>
                <a:off x="0" y="288038"/>
                <a:ext cx="4320" cy="2400"/>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fontAlgn="base">
                  <a:spcBef>
                    <a:spcPct val="0"/>
                  </a:spcBef>
                  <a:spcAft>
                    <a:spcPct val="0"/>
                  </a:spcAft>
                  <a:buFontTx/>
                  <a:buNone/>
                </a:pPr>
                <a:endParaRPr lang="en-US" altLang="en-US" sz="1800" dirty="0">
                  <a:solidFill>
                    <a:srgbClr val="000000"/>
                  </a:solidFill>
                  <a:cs typeface="Arial" panose="020B0604020202020204" pitchFamily="34" charset="0"/>
                </a:endParaRPr>
              </a:p>
            </p:txBody>
          </p:sp>
        </p:grpSp>
        <p:sp>
          <p:nvSpPr>
            <p:cNvPr id="52250" name="Rectangle 41"/>
            <p:cNvSpPr>
              <a:spLocks noChangeArrowheads="1"/>
            </p:cNvSpPr>
            <p:nvPr/>
          </p:nvSpPr>
          <p:spPr bwMode="auto">
            <a:xfrm>
              <a:off x="-5" y="288033"/>
              <a:ext cx="4330" cy="2410"/>
            </a:xfrm>
            <a:prstGeom prst="rect">
              <a:avLst/>
            </a:prstGeom>
            <a:noFill/>
            <a:ln w="15875">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fontAlgn="base">
                <a:spcBef>
                  <a:spcPct val="0"/>
                </a:spcBef>
                <a:spcAft>
                  <a:spcPct val="0"/>
                </a:spcAft>
                <a:buFontTx/>
                <a:buNone/>
              </a:pPr>
              <a:endParaRPr lang="en-US" altLang="en-US" sz="1800" dirty="0">
                <a:solidFill>
                  <a:srgbClr val="000000"/>
                </a:solidFill>
                <a:cs typeface="Arial" panose="020B0604020202020204" pitchFamily="34" charset="0"/>
              </a:endParaRPr>
            </a:p>
          </p:txBody>
        </p:sp>
      </p:grpSp>
      <p:pic>
        <p:nvPicPr>
          <p:cNvPr id="52230" name="Picture 38" descr="CODEX SINATICUS (340 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963" y="173466138"/>
            <a:ext cx="4572000" cy="290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2231" name="Group 55"/>
          <p:cNvGrpSpPr>
            <a:grpSpLocks/>
          </p:cNvGrpSpPr>
          <p:nvPr/>
        </p:nvGrpSpPr>
        <p:grpSpPr bwMode="auto">
          <a:xfrm>
            <a:off x="0" y="-169180581"/>
            <a:ext cx="7418388" cy="369885"/>
            <a:chOff x="0" y="50640"/>
            <a:chExt cx="3505" cy="310"/>
          </a:xfrm>
        </p:grpSpPr>
        <p:sp>
          <p:nvSpPr>
            <p:cNvPr id="52245" name="Rectangle 45"/>
            <p:cNvSpPr>
              <a:spLocks noChangeArrowheads="1"/>
            </p:cNvSpPr>
            <p:nvPr/>
          </p:nvSpPr>
          <p:spPr bwMode="auto">
            <a:xfrm>
              <a:off x="0" y="50640"/>
              <a:ext cx="3505"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fontAlgn="base">
                <a:spcBef>
                  <a:spcPct val="0"/>
                </a:spcBef>
                <a:spcAft>
                  <a:spcPct val="0"/>
                </a:spcAft>
                <a:buFontTx/>
                <a:buNone/>
              </a:pPr>
              <a:endParaRPr lang="en-US" altLang="en-US" sz="1800" dirty="0">
                <a:solidFill>
                  <a:srgbClr val="000000"/>
                </a:solidFill>
                <a:cs typeface="Arial" panose="020B0604020202020204" pitchFamily="34" charset="0"/>
              </a:endParaRPr>
            </a:p>
          </p:txBody>
        </p:sp>
        <p:grpSp>
          <p:nvGrpSpPr>
            <p:cNvPr id="52246" name="Group 54"/>
            <p:cNvGrpSpPr>
              <a:grpSpLocks/>
            </p:cNvGrpSpPr>
            <p:nvPr/>
          </p:nvGrpSpPr>
          <p:grpSpPr bwMode="auto">
            <a:xfrm>
              <a:off x="0" y="50640"/>
              <a:ext cx="3505" cy="310"/>
              <a:chOff x="0" y="175190"/>
              <a:chExt cx="3505" cy="310"/>
            </a:xfrm>
          </p:grpSpPr>
          <p:sp>
            <p:nvSpPr>
              <p:cNvPr id="52247" name="Rectangle 46"/>
              <p:cNvSpPr>
                <a:spLocks noChangeArrowheads="1"/>
              </p:cNvSpPr>
              <p:nvPr/>
            </p:nvSpPr>
            <p:spPr bwMode="auto">
              <a:xfrm>
                <a:off x="0" y="175190"/>
                <a:ext cx="3505"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fontAlgn="base">
                  <a:spcBef>
                    <a:spcPct val="0"/>
                  </a:spcBef>
                  <a:spcAft>
                    <a:spcPct val="0"/>
                  </a:spcAft>
                  <a:buFontTx/>
                  <a:buNone/>
                </a:pPr>
                <a:endParaRPr lang="en-US" altLang="en-US" sz="1800" dirty="0">
                  <a:solidFill>
                    <a:srgbClr val="000000"/>
                  </a:solidFill>
                  <a:cs typeface="Arial" panose="020B0604020202020204" pitchFamily="34" charset="0"/>
                </a:endParaRPr>
              </a:p>
            </p:txBody>
          </p:sp>
          <p:sp>
            <p:nvSpPr>
              <p:cNvPr id="52248" name="Rectangle 47"/>
              <p:cNvSpPr>
                <a:spLocks noChangeArrowheads="1"/>
              </p:cNvSpPr>
              <p:nvPr/>
            </p:nvSpPr>
            <p:spPr bwMode="auto">
              <a:xfrm>
                <a:off x="0" y="175190"/>
                <a:ext cx="3137"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fontAlgn="base">
                  <a:spcBef>
                    <a:spcPct val="0"/>
                  </a:spcBef>
                  <a:spcAft>
                    <a:spcPct val="0"/>
                  </a:spcAft>
                  <a:buFontTx/>
                  <a:buNone/>
                </a:pPr>
                <a:endParaRPr lang="en-US" altLang="en-US" sz="1800" dirty="0">
                  <a:solidFill>
                    <a:srgbClr val="000000"/>
                  </a:solidFill>
                  <a:cs typeface="Arial" panose="020B0604020202020204" pitchFamily="34" charset="0"/>
                </a:endParaRPr>
              </a:p>
            </p:txBody>
          </p:sp>
        </p:grpSp>
      </p:grpSp>
      <p:grpSp>
        <p:nvGrpSpPr>
          <p:cNvPr id="52232" name="Group 53"/>
          <p:cNvGrpSpPr>
            <a:grpSpLocks/>
          </p:cNvGrpSpPr>
          <p:nvPr/>
        </p:nvGrpSpPr>
        <p:grpSpPr bwMode="auto">
          <a:xfrm>
            <a:off x="-11113" y="173759815"/>
            <a:ext cx="9166226" cy="2217737"/>
            <a:chOff x="-5" y="288033"/>
            <a:chExt cx="4330" cy="1863"/>
          </a:xfrm>
        </p:grpSpPr>
        <p:grpSp>
          <p:nvGrpSpPr>
            <p:cNvPr id="52241" name="Group 51"/>
            <p:cNvGrpSpPr>
              <a:grpSpLocks/>
            </p:cNvGrpSpPr>
            <p:nvPr/>
          </p:nvGrpSpPr>
          <p:grpSpPr bwMode="auto">
            <a:xfrm>
              <a:off x="0" y="288038"/>
              <a:ext cx="4320" cy="1853"/>
              <a:chOff x="0" y="288038"/>
              <a:chExt cx="4320" cy="1853"/>
            </a:xfrm>
          </p:grpSpPr>
          <p:sp>
            <p:nvSpPr>
              <p:cNvPr id="52243" name="Rectangle 48"/>
              <p:cNvSpPr>
                <a:spLocks noChangeArrowheads="1"/>
              </p:cNvSpPr>
              <p:nvPr/>
            </p:nvSpPr>
            <p:spPr bwMode="auto">
              <a:xfrm>
                <a:off x="0" y="288038"/>
                <a:ext cx="4320" cy="1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fontAlgn="base">
                  <a:spcBef>
                    <a:spcPct val="0"/>
                  </a:spcBef>
                  <a:spcAft>
                    <a:spcPct val="0"/>
                  </a:spcAft>
                  <a:buFontTx/>
                  <a:buNone/>
                </a:pPr>
                <a:r>
                  <a:rPr lang="en-US" altLang="en-US" sz="1800" dirty="0">
                    <a:solidFill>
                      <a:srgbClr val="000000"/>
                    </a:solidFill>
                    <a:cs typeface="Arial" panose="020B0604020202020204" pitchFamily="34" charset="0"/>
                  </a:rPr>
                  <a:t>  </a:t>
                </a:r>
                <a:r>
                  <a:rPr lang="en-US" altLang="en-US" sz="18700" dirty="0">
                    <a:solidFill>
                      <a:srgbClr val="000000"/>
                    </a:solidFill>
                    <a:cs typeface="Arial" panose="020B0604020202020204" pitchFamily="34" charset="0"/>
                  </a:rPr>
                  <a:t> </a:t>
                </a:r>
                <a:r>
                  <a:rPr lang="en-US" altLang="en-US" sz="1800" dirty="0">
                    <a:solidFill>
                      <a:srgbClr val="000000"/>
                    </a:solidFill>
                    <a:cs typeface="Arial" panose="020B0604020202020204" pitchFamily="34" charset="0"/>
                  </a:rPr>
                  <a:t>                                                     </a:t>
                </a:r>
              </a:p>
            </p:txBody>
          </p:sp>
          <p:sp>
            <p:nvSpPr>
              <p:cNvPr id="52244" name="Rectangle 50"/>
              <p:cNvSpPr>
                <a:spLocks noChangeArrowheads="1"/>
              </p:cNvSpPr>
              <p:nvPr/>
            </p:nvSpPr>
            <p:spPr bwMode="auto">
              <a:xfrm>
                <a:off x="0" y="288038"/>
                <a:ext cx="4320" cy="185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fontAlgn="base">
                  <a:spcBef>
                    <a:spcPct val="0"/>
                  </a:spcBef>
                  <a:spcAft>
                    <a:spcPct val="0"/>
                  </a:spcAft>
                  <a:buFontTx/>
                  <a:buNone/>
                </a:pPr>
                <a:endParaRPr lang="en-US" altLang="en-US" sz="1800" dirty="0">
                  <a:solidFill>
                    <a:srgbClr val="000000"/>
                  </a:solidFill>
                  <a:cs typeface="Arial" panose="020B0604020202020204" pitchFamily="34" charset="0"/>
                </a:endParaRPr>
              </a:p>
            </p:txBody>
          </p:sp>
        </p:grpSp>
        <p:sp>
          <p:nvSpPr>
            <p:cNvPr id="52242" name="Rectangle 52"/>
            <p:cNvSpPr>
              <a:spLocks noChangeArrowheads="1"/>
            </p:cNvSpPr>
            <p:nvPr/>
          </p:nvSpPr>
          <p:spPr bwMode="auto">
            <a:xfrm>
              <a:off x="-5" y="288033"/>
              <a:ext cx="4330" cy="1863"/>
            </a:xfrm>
            <a:prstGeom prst="rect">
              <a:avLst/>
            </a:prstGeom>
            <a:noFill/>
            <a:ln w="15875">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fontAlgn="base">
                <a:spcBef>
                  <a:spcPct val="0"/>
                </a:spcBef>
                <a:spcAft>
                  <a:spcPct val="0"/>
                </a:spcAft>
                <a:buFontTx/>
                <a:buNone/>
              </a:pPr>
              <a:endParaRPr lang="en-US" altLang="en-US" sz="1800" dirty="0">
                <a:solidFill>
                  <a:srgbClr val="000000"/>
                </a:solidFill>
                <a:cs typeface="Arial" panose="020B0604020202020204" pitchFamily="34" charset="0"/>
              </a:endParaRPr>
            </a:p>
          </p:txBody>
        </p:sp>
      </p:grpSp>
      <p:pic>
        <p:nvPicPr>
          <p:cNvPr id="52233" name="Picture 49" descr="Codex Vaticanus (325-350 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963" y="173801101"/>
            <a:ext cx="4572000" cy="223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40" name="Text Box 66"/>
          <p:cNvSpPr txBox="1">
            <a:spLocks noChangeArrowheads="1"/>
          </p:cNvSpPr>
          <p:nvPr/>
        </p:nvSpPr>
        <p:spPr bwMode="auto">
          <a:xfrm>
            <a:off x="2826147" y="4797082"/>
            <a:ext cx="501573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fontAlgn="base">
              <a:spcBef>
                <a:spcPct val="0"/>
              </a:spcBef>
              <a:spcAft>
                <a:spcPct val="0"/>
              </a:spcAft>
              <a:buFontTx/>
              <a:buNone/>
            </a:pPr>
            <a:r>
              <a:rPr lang="en-US" altLang="en-US" sz="2400" b="1" dirty="0">
                <a:solidFill>
                  <a:srgbClr val="000000"/>
                </a:solidFill>
                <a:cs typeface="Arial" panose="020B0604020202020204" pitchFamily="34" charset="0"/>
              </a:rPr>
              <a:t>Lesson </a:t>
            </a:r>
            <a:r>
              <a:rPr lang="en-US" altLang="en-US" sz="2400" b="1" dirty="0" smtClean="0">
                <a:solidFill>
                  <a:srgbClr val="000000"/>
                </a:solidFill>
                <a:cs typeface="Arial" panose="020B0604020202020204" pitchFamily="34" charset="0"/>
              </a:rPr>
              <a:t>6</a:t>
            </a:r>
            <a:endParaRPr lang="en-US" altLang="en-US" sz="2400" b="1" dirty="0">
              <a:solidFill>
                <a:srgbClr val="000000"/>
              </a:solidFill>
              <a:cs typeface="Arial" panose="020B0604020202020204" pitchFamily="34" charset="0"/>
            </a:endParaRPr>
          </a:p>
          <a:p>
            <a:pPr fontAlgn="base">
              <a:lnSpc>
                <a:spcPct val="80000"/>
              </a:lnSpc>
              <a:spcAft>
                <a:spcPct val="0"/>
              </a:spcAft>
              <a:buFontTx/>
              <a:buNone/>
            </a:pPr>
            <a:r>
              <a:rPr lang="en-US" altLang="en-US" sz="2400" b="1" dirty="0">
                <a:solidFill>
                  <a:srgbClr val="000000"/>
                </a:solidFill>
                <a:cs typeface="Arial" panose="020B0604020202020204" pitchFamily="34" charset="0"/>
              </a:rPr>
              <a:t>The Canon of the New Testament</a:t>
            </a:r>
            <a:endParaRPr lang="en-US" altLang="en-US" sz="2400" b="1" dirty="0">
              <a:solidFill>
                <a:srgbClr val="000000"/>
              </a:solidFill>
              <a:cs typeface="Arial" panose="020B0604020202020204" pitchFamily="34" charset="0"/>
            </a:endParaRPr>
          </a:p>
        </p:txBody>
      </p:sp>
    </p:spTree>
    <p:extLst>
      <p:ext uri="{BB962C8B-B14F-4D97-AF65-F5344CB8AC3E}">
        <p14:creationId xmlns:p14="http://schemas.microsoft.com/office/powerpoint/2010/main" val="2358121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0" y="0"/>
            <a:ext cx="9160823"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R:\How We Got the Bible\2018 Class Notebook\Nt Written TIme Line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2285"/>
            <a:ext cx="8991600" cy="371147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553200" y="3914170"/>
            <a:ext cx="1632362" cy="2308324"/>
          </a:xfrm>
          <a:prstGeom prst="rect">
            <a:avLst/>
          </a:prstGeom>
          <a:noFill/>
        </p:spPr>
        <p:txBody>
          <a:bodyPr wrap="square" rtlCol="0">
            <a:spAutoFit/>
          </a:bodyPr>
          <a:lstStyle/>
          <a:p>
            <a:pPr algn="ctr"/>
            <a:r>
              <a:rPr lang="en-US" b="1" dirty="0"/>
              <a:t>The New Testament Fails to Describe the </a:t>
            </a:r>
            <a:r>
              <a:rPr lang="en-US" b="1" dirty="0" smtClean="0"/>
              <a:t>Siege &amp; Destruction </a:t>
            </a:r>
            <a:r>
              <a:rPr lang="en-US" b="1" dirty="0"/>
              <a:t>of the Temple</a:t>
            </a:r>
            <a:endParaRPr lang="en-US" b="1" dirty="0"/>
          </a:p>
        </p:txBody>
      </p:sp>
      <p:cxnSp>
        <p:nvCxnSpPr>
          <p:cNvPr id="10" name="Straight Arrow Connector 9"/>
          <p:cNvCxnSpPr>
            <a:stCxn id="2049" idx="1"/>
          </p:cNvCxnSpPr>
          <p:nvPr/>
        </p:nvCxnSpPr>
        <p:spPr>
          <a:xfrm flipH="1">
            <a:off x="7369381" y="3209584"/>
            <a:ext cx="1" cy="69548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562351" y="42208"/>
            <a:ext cx="1447800" cy="1200329"/>
          </a:xfrm>
          <a:prstGeom prst="rect">
            <a:avLst/>
          </a:prstGeom>
          <a:noFill/>
        </p:spPr>
        <p:txBody>
          <a:bodyPr wrap="square" rtlCol="0">
            <a:spAutoFit/>
          </a:bodyPr>
          <a:lstStyle/>
          <a:p>
            <a:pPr algn="ctr"/>
            <a:r>
              <a:rPr lang="en-US" i="1" dirty="0" smtClean="0"/>
              <a:t>Critics prediction means written after</a:t>
            </a:r>
            <a:endParaRPr lang="en-US" i="1" dirty="0"/>
          </a:p>
        </p:txBody>
      </p:sp>
      <p:sp>
        <p:nvSpPr>
          <p:cNvPr id="13" name="TextBox 12"/>
          <p:cNvSpPr txBox="1"/>
          <p:nvPr/>
        </p:nvSpPr>
        <p:spPr>
          <a:xfrm>
            <a:off x="5339123" y="3898247"/>
            <a:ext cx="1361354" cy="1754326"/>
          </a:xfrm>
          <a:prstGeom prst="rect">
            <a:avLst/>
          </a:prstGeom>
          <a:noFill/>
        </p:spPr>
        <p:txBody>
          <a:bodyPr wrap="square" rtlCol="0">
            <a:spAutoFit/>
          </a:bodyPr>
          <a:lstStyle/>
          <a:p>
            <a:pPr algn="ctr"/>
            <a:r>
              <a:rPr lang="en-US" b="1" dirty="0"/>
              <a:t>Luke Said Nothing About the Deaths of Paul and Peter</a:t>
            </a:r>
            <a:endParaRPr lang="en-US" dirty="0"/>
          </a:p>
        </p:txBody>
      </p:sp>
      <p:sp>
        <p:nvSpPr>
          <p:cNvPr id="20" name="TextBox 19"/>
          <p:cNvSpPr txBox="1"/>
          <p:nvPr/>
        </p:nvSpPr>
        <p:spPr>
          <a:xfrm>
            <a:off x="3676927" y="3914170"/>
            <a:ext cx="1600200" cy="2031325"/>
          </a:xfrm>
          <a:prstGeom prst="rect">
            <a:avLst/>
          </a:prstGeom>
          <a:noFill/>
        </p:spPr>
        <p:txBody>
          <a:bodyPr wrap="square" rtlCol="0">
            <a:spAutoFit/>
          </a:bodyPr>
          <a:lstStyle/>
          <a:p>
            <a:pPr algn="ctr"/>
            <a:r>
              <a:rPr lang="en-US" b="1" dirty="0"/>
              <a:t>Paul Quoted Luke’s Gospel in His Letter to </a:t>
            </a:r>
            <a:r>
              <a:rPr lang="en-US" b="1" dirty="0" smtClean="0"/>
              <a:t>Timothy</a:t>
            </a:r>
          </a:p>
          <a:p>
            <a:pPr algn="ctr"/>
            <a:r>
              <a:rPr lang="en-US" b="1" dirty="0" smtClean="0"/>
              <a:t>&amp; </a:t>
            </a:r>
            <a:r>
              <a:rPr lang="en-US" b="1" dirty="0"/>
              <a:t>Letter to Corinthians</a:t>
            </a:r>
            <a:r>
              <a:rPr lang="en-US" b="1" dirty="0" smtClean="0"/>
              <a:t> </a:t>
            </a:r>
            <a:endParaRPr lang="en-US" dirty="0"/>
          </a:p>
        </p:txBody>
      </p:sp>
      <p:cxnSp>
        <p:nvCxnSpPr>
          <p:cNvPr id="24" name="Straight Arrow Connector 23"/>
          <p:cNvCxnSpPr/>
          <p:nvPr/>
        </p:nvCxnSpPr>
        <p:spPr>
          <a:xfrm>
            <a:off x="2209800" y="2926138"/>
            <a:ext cx="0" cy="150512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371600" y="4443146"/>
            <a:ext cx="1418169" cy="1477328"/>
          </a:xfrm>
          <a:prstGeom prst="rect">
            <a:avLst/>
          </a:prstGeom>
          <a:noFill/>
        </p:spPr>
        <p:txBody>
          <a:bodyPr wrap="square" rtlCol="0">
            <a:spAutoFit/>
          </a:bodyPr>
          <a:lstStyle/>
          <a:p>
            <a:pPr algn="ctr"/>
            <a:r>
              <a:rPr lang="en-US" b="1" dirty="0"/>
              <a:t>Luke Quoted Mark (and Matthew) Repeatedly</a:t>
            </a:r>
            <a:endParaRPr lang="en-US" dirty="0"/>
          </a:p>
        </p:txBody>
      </p:sp>
      <p:sp>
        <p:nvSpPr>
          <p:cNvPr id="30" name="Rectangle 29"/>
          <p:cNvSpPr/>
          <p:nvPr/>
        </p:nvSpPr>
        <p:spPr>
          <a:xfrm>
            <a:off x="2971800" y="3415604"/>
            <a:ext cx="3571154" cy="4281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p:cNvCxnSpPr/>
          <p:nvPr/>
        </p:nvCxnSpPr>
        <p:spPr>
          <a:xfrm>
            <a:off x="6019800" y="2895600"/>
            <a:ext cx="0" cy="100947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4152900" y="2910868"/>
            <a:ext cx="0" cy="100947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514601" y="2953938"/>
            <a:ext cx="1162326" cy="1477328"/>
          </a:xfrm>
          <a:prstGeom prst="rect">
            <a:avLst/>
          </a:prstGeom>
          <a:noFill/>
        </p:spPr>
        <p:txBody>
          <a:bodyPr wrap="square" rtlCol="0">
            <a:spAutoFit/>
          </a:bodyPr>
          <a:lstStyle/>
          <a:p>
            <a:pPr algn="ctr"/>
            <a:r>
              <a:rPr lang="en-US" dirty="0"/>
              <a:t>Luke’s Gospel Predates the Book of Acts</a:t>
            </a:r>
            <a:endParaRPr lang="en-US" dirty="0"/>
          </a:p>
        </p:txBody>
      </p:sp>
      <p:sp>
        <p:nvSpPr>
          <p:cNvPr id="2049" name="Left Brace 2048"/>
          <p:cNvSpPr/>
          <p:nvPr/>
        </p:nvSpPr>
        <p:spPr>
          <a:xfrm rot="16200000">
            <a:off x="7200900" y="2688767"/>
            <a:ext cx="336962" cy="704671"/>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733360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C:\Users\Danny Haynes\Pictures\002 Cold Case\2013 06 New Testament Chain of Custody\Chain of Custody Inser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 y="381000"/>
            <a:ext cx="89154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0654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ChangeArrowheads="1"/>
          </p:cNvSpPr>
          <p:nvPr/>
        </p:nvSpPr>
        <p:spPr bwMode="auto">
          <a:xfrm>
            <a:off x="0" y="1524000"/>
            <a:ext cx="9144000" cy="53340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FontTx/>
              <a:buNone/>
            </a:pPr>
            <a:endParaRPr lang="en-US" altLang="en-US" sz="1800" smtClean="0">
              <a:solidFill>
                <a:srgbClr val="000000"/>
              </a:solidFill>
            </a:endParaRPr>
          </a:p>
        </p:txBody>
      </p:sp>
      <p:sp>
        <p:nvSpPr>
          <p:cNvPr id="135171" name="Rectangle 3"/>
          <p:cNvSpPr>
            <a:spLocks noGrp="1" noChangeArrowheads="1"/>
          </p:cNvSpPr>
          <p:nvPr>
            <p:ph type="title"/>
          </p:nvPr>
        </p:nvSpPr>
        <p:spPr>
          <a:xfrm>
            <a:off x="0" y="228600"/>
            <a:ext cx="9144000" cy="1143000"/>
          </a:xfrm>
          <a:solidFill>
            <a:schemeClr val="tx2"/>
          </a:solidFill>
        </p:spPr>
        <p:txBody>
          <a:bodyPr/>
          <a:lstStyle/>
          <a:p>
            <a:pPr eaLnBrk="1" hangingPunct="1"/>
            <a:r>
              <a:rPr lang="en-US" altLang="en-US" smtClean="0"/>
              <a:t>Early Church Fathers Reference New Testament Books</a:t>
            </a:r>
          </a:p>
        </p:txBody>
      </p:sp>
      <p:pic>
        <p:nvPicPr>
          <p:cNvPr id="1351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676400"/>
            <a:ext cx="6858000" cy="50450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28793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82"/>
          <p:cNvSpPr>
            <a:spLocks noChangeArrowheads="1"/>
          </p:cNvSpPr>
          <p:nvPr/>
        </p:nvSpPr>
        <p:spPr bwMode="auto">
          <a:xfrm>
            <a:off x="0" y="0"/>
            <a:ext cx="9144000" cy="7086600"/>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FontTx/>
              <a:buNone/>
            </a:pPr>
            <a:endParaRPr lang="en-US" altLang="en-US" sz="1800" smtClean="0">
              <a:solidFill>
                <a:srgbClr val="000000"/>
              </a:solidFill>
            </a:endParaRPr>
          </a:p>
        </p:txBody>
      </p:sp>
      <p:sp>
        <p:nvSpPr>
          <p:cNvPr id="76802" name="Rectangle 2"/>
          <p:cNvSpPr>
            <a:spLocks noGrp="1" noChangeArrowheads="1"/>
          </p:cNvSpPr>
          <p:nvPr>
            <p:ph type="title"/>
          </p:nvPr>
        </p:nvSpPr>
        <p:spPr>
          <a:xfrm>
            <a:off x="685800" y="304800"/>
            <a:ext cx="7772400" cy="762000"/>
          </a:xfrm>
        </p:spPr>
        <p:txBody>
          <a:bodyPr/>
          <a:lstStyle/>
          <a:p>
            <a:pPr eaLnBrk="1" hangingPunct="1">
              <a:defRPr/>
            </a:pPr>
            <a:r>
              <a:rPr lang="en-US" sz="3600" smtClean="0">
                <a:solidFill>
                  <a:srgbClr val="FFFF99"/>
                </a:solidFill>
                <a:effectLst>
                  <a:outerShdw blurRad="38100" dist="38100" dir="2700000" algn="tl">
                    <a:srgbClr val="C0C0C0"/>
                  </a:outerShdw>
                </a:effectLst>
                <a:latin typeface="Arial Narrow" pitchFamily="34" charset="0"/>
              </a:rPr>
              <a:t>MSS Distribution by Century &amp; Type</a:t>
            </a:r>
            <a:endParaRPr lang="en-US" sz="3600" smtClean="0">
              <a:latin typeface="Arial Narrow" pitchFamily="34" charset="0"/>
            </a:endParaRPr>
          </a:p>
        </p:txBody>
      </p:sp>
      <p:sp>
        <p:nvSpPr>
          <p:cNvPr id="126980" name="Text Box 3"/>
          <p:cNvSpPr txBox="1">
            <a:spLocks noChangeArrowheads="1"/>
          </p:cNvSpPr>
          <p:nvPr/>
        </p:nvSpPr>
        <p:spPr bwMode="auto">
          <a:xfrm>
            <a:off x="5715000" y="2286000"/>
            <a:ext cx="609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algn="r" fontAlgn="base">
              <a:spcBef>
                <a:spcPct val="50000"/>
              </a:spcBef>
              <a:spcAft>
                <a:spcPct val="0"/>
              </a:spcAft>
              <a:buFontTx/>
              <a:buNone/>
            </a:pPr>
            <a:endParaRPr lang="en-US" altLang="en-US" sz="2000" smtClean="0">
              <a:solidFill>
                <a:srgbClr val="FFFFFF"/>
              </a:solidFill>
              <a:latin typeface="Times New Roman" pitchFamily="18" charset="0"/>
            </a:endParaRPr>
          </a:p>
        </p:txBody>
      </p:sp>
      <p:sp>
        <p:nvSpPr>
          <p:cNvPr id="126981" name="Text Box 4"/>
          <p:cNvSpPr txBox="1">
            <a:spLocks noChangeArrowheads="1"/>
          </p:cNvSpPr>
          <p:nvPr/>
        </p:nvSpPr>
        <p:spPr bwMode="auto">
          <a:xfrm>
            <a:off x="2057400" y="6369050"/>
            <a:ext cx="6629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algn="r" fontAlgn="base">
              <a:spcBef>
                <a:spcPct val="50000"/>
              </a:spcBef>
              <a:spcAft>
                <a:spcPct val="0"/>
              </a:spcAft>
              <a:buFontTx/>
              <a:buNone/>
            </a:pPr>
            <a:r>
              <a:rPr lang="en-US" altLang="en-US" sz="1400" smtClean="0">
                <a:solidFill>
                  <a:srgbClr val="FFFFFF"/>
                </a:solidFill>
                <a:latin typeface="Times New Roman" pitchFamily="18" charset="0"/>
              </a:rPr>
              <a:t>A General Introduction to the Bible – Norman L. Geisler, William E. Nix</a:t>
            </a:r>
          </a:p>
        </p:txBody>
      </p:sp>
      <p:graphicFrame>
        <p:nvGraphicFramePr>
          <p:cNvPr id="76893" name="Group 93"/>
          <p:cNvGraphicFramePr>
            <a:graphicFrameLocks noGrp="1"/>
          </p:cNvGraphicFramePr>
          <p:nvPr/>
        </p:nvGraphicFramePr>
        <p:xfrm>
          <a:off x="381000" y="1219200"/>
          <a:ext cx="8229600" cy="2330450"/>
        </p:xfrm>
        <a:graphic>
          <a:graphicData uri="http://schemas.openxmlformats.org/drawingml/2006/table">
            <a:tbl>
              <a:tblPr/>
              <a:tblGrid>
                <a:gridCol w="1371600"/>
                <a:gridCol w="609600"/>
                <a:gridCol w="533400"/>
                <a:gridCol w="609600"/>
                <a:gridCol w="609600"/>
                <a:gridCol w="609600"/>
                <a:gridCol w="685800"/>
                <a:gridCol w="609600"/>
                <a:gridCol w="609600"/>
                <a:gridCol w="762000"/>
                <a:gridCol w="609600"/>
                <a:gridCol w="609600"/>
              </a:tblGrid>
              <a:tr h="57919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bg1"/>
                          </a:solidFill>
                          <a:effectLst/>
                          <a:latin typeface="Arial" pitchFamily="34" charset="0"/>
                        </a:rPr>
                        <a:t>Century</a:t>
                      </a:r>
                    </a:p>
                  </a:txBody>
                  <a:tcPr marT="45726" marB="45726"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bg1"/>
                          </a:solidFill>
                          <a:effectLst/>
                          <a:latin typeface="Arial" pitchFamily="34" charset="0"/>
                        </a:rPr>
                        <a:t>2</a:t>
                      </a:r>
                    </a:p>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smtClean="0">
                          <a:ln>
                            <a:noFill/>
                          </a:ln>
                          <a:solidFill>
                            <a:schemeClr val="bg1"/>
                          </a:solidFill>
                          <a:effectLst/>
                          <a:latin typeface="Arial" pitchFamily="34" charset="0"/>
                        </a:rPr>
                        <a:t>100’s</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bg1"/>
                          </a:solidFill>
                          <a:effectLst/>
                          <a:latin typeface="Arial" pitchFamily="34" charset="0"/>
                        </a:rPr>
                        <a:t>3</a:t>
                      </a:r>
                    </a:p>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smtClean="0">
                          <a:ln>
                            <a:noFill/>
                          </a:ln>
                          <a:solidFill>
                            <a:schemeClr val="bg1"/>
                          </a:solidFill>
                          <a:effectLst/>
                          <a:latin typeface="Arial" pitchFamily="34" charset="0"/>
                        </a:rPr>
                        <a:t>200’s</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bg1"/>
                          </a:solidFill>
                          <a:effectLst/>
                          <a:latin typeface="Arial" pitchFamily="34" charset="0"/>
                        </a:rPr>
                        <a:t>4</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bg1"/>
                          </a:solidFill>
                          <a:effectLst/>
                          <a:latin typeface="Arial" pitchFamily="34" charset="0"/>
                        </a:rPr>
                        <a:t>5</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bg1"/>
                          </a:solidFill>
                          <a:effectLst/>
                          <a:latin typeface="Arial" pitchFamily="34" charset="0"/>
                        </a:rPr>
                        <a:t>6</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bg1"/>
                          </a:solidFill>
                          <a:effectLst/>
                          <a:latin typeface="Arial" pitchFamily="34" charset="0"/>
                        </a:rPr>
                        <a:t>7</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bg1"/>
                          </a:solidFill>
                          <a:effectLst/>
                          <a:latin typeface="Arial" pitchFamily="34" charset="0"/>
                        </a:rPr>
                        <a:t>8</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bg1"/>
                          </a:solidFill>
                          <a:effectLst/>
                          <a:latin typeface="Arial" pitchFamily="34" charset="0"/>
                        </a:rPr>
                        <a:t>9</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bg1"/>
                          </a:solidFill>
                          <a:effectLst/>
                          <a:latin typeface="Arial" pitchFamily="34" charset="0"/>
                        </a:rPr>
                        <a:t>10</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bg1"/>
                          </a:solidFill>
                          <a:effectLst/>
                          <a:latin typeface="Arial" pitchFamily="34" charset="0"/>
                        </a:rPr>
                        <a:t>11</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bg1"/>
                          </a:solidFill>
                          <a:effectLst/>
                          <a:latin typeface="Arial" pitchFamily="34" charset="0"/>
                        </a:rPr>
                        <a:t>12</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175125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bg1"/>
                          </a:solidFill>
                          <a:effectLst/>
                          <a:latin typeface="Arial" pitchFamily="34" charset="0"/>
                        </a:rPr>
                        <a:t>Papyri</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bg1"/>
                          </a:solidFill>
                          <a:effectLst/>
                          <a:latin typeface="Arial" pitchFamily="34" charset="0"/>
                        </a:rPr>
                        <a:t>Uncial</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bg1"/>
                          </a:solidFill>
                          <a:effectLst/>
                          <a:latin typeface="Arial" pitchFamily="34" charset="0"/>
                        </a:rPr>
                        <a:t>Minuscule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CCCC00"/>
                          </a:solidFill>
                          <a:effectLst/>
                          <a:latin typeface="Arial" pitchFamily="34" charset="0"/>
                        </a:rPr>
                        <a:t>Lectionary</a:t>
                      </a:r>
                    </a:p>
                  </a:txBody>
                  <a:tcPr marT="45726" marB="4572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bg1"/>
                          </a:solidFill>
                          <a:effectLst/>
                          <a:latin typeface="Arial" pitchFamily="34" charset="0"/>
                        </a:rPr>
                        <a:t>1</a:t>
                      </a:r>
                    </a:p>
                  </a:txBody>
                  <a:tcPr marT="45726" marB="45726"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bg1"/>
                          </a:solidFill>
                          <a:effectLst/>
                          <a:latin typeface="Arial" pitchFamily="34" charset="0"/>
                        </a:rPr>
                        <a:t>31</a:t>
                      </a:r>
                    </a:p>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bg1"/>
                          </a:solidFill>
                          <a:effectLst/>
                          <a:latin typeface="Arial" pitchFamily="34" charset="0"/>
                        </a:rPr>
                        <a:t>3</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bg1"/>
                          </a:solidFill>
                          <a:effectLst/>
                          <a:latin typeface="Arial" pitchFamily="34" charset="0"/>
                        </a:rPr>
                        <a:t>20</a:t>
                      </a:r>
                    </a:p>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bg1"/>
                          </a:solidFill>
                          <a:effectLst/>
                          <a:latin typeface="Arial" pitchFamily="34" charset="0"/>
                        </a:rPr>
                        <a:t>16</a:t>
                      </a:r>
                    </a:p>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bg1"/>
                          </a:solidFill>
                          <a:effectLst/>
                          <a:latin typeface="Arial" pitchFamily="34" charset="0"/>
                        </a:rPr>
                        <a:t>1</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bg1"/>
                          </a:solidFill>
                          <a:effectLst/>
                          <a:latin typeface="Arial" pitchFamily="34" charset="0"/>
                        </a:rPr>
                        <a:t>8</a:t>
                      </a:r>
                    </a:p>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bg1"/>
                          </a:solidFill>
                          <a:effectLst/>
                          <a:latin typeface="Arial" pitchFamily="34" charset="0"/>
                        </a:rPr>
                        <a:t>44</a:t>
                      </a:r>
                    </a:p>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bg1"/>
                          </a:solidFill>
                          <a:effectLst/>
                          <a:latin typeface="Arial" pitchFamily="34" charset="0"/>
                        </a:rPr>
                        <a:t>1</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bg1"/>
                          </a:solidFill>
                          <a:effectLst/>
                          <a:latin typeface="Arial" pitchFamily="34" charset="0"/>
                        </a:rPr>
                        <a:t>9</a:t>
                      </a:r>
                    </a:p>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bg1"/>
                          </a:solidFill>
                          <a:effectLst/>
                          <a:latin typeface="Arial" pitchFamily="34" charset="0"/>
                        </a:rPr>
                        <a:t>60</a:t>
                      </a:r>
                    </a:p>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bg1"/>
                          </a:solidFill>
                          <a:effectLst/>
                          <a:latin typeface="Arial" pitchFamily="34" charset="0"/>
                        </a:rPr>
                        <a:t>3</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bg1"/>
                          </a:solidFill>
                          <a:effectLst/>
                          <a:latin typeface="Arial" pitchFamily="34" charset="0"/>
                        </a:rPr>
                        <a:t>13</a:t>
                      </a:r>
                    </a:p>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bg1"/>
                          </a:solidFill>
                          <a:effectLst/>
                          <a:latin typeface="Arial" pitchFamily="34" charset="0"/>
                        </a:rPr>
                        <a:t>29</a:t>
                      </a:r>
                    </a:p>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bg1"/>
                          </a:solidFill>
                          <a:effectLst/>
                          <a:latin typeface="Arial" pitchFamily="34" charset="0"/>
                        </a:rPr>
                        <a:t>4</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bg1"/>
                          </a:solidFill>
                          <a:effectLst/>
                          <a:latin typeface="Arial" pitchFamily="34" charset="0"/>
                        </a:rPr>
                        <a:t>3</a:t>
                      </a:r>
                    </a:p>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bg1"/>
                          </a:solidFill>
                          <a:effectLst/>
                          <a:latin typeface="Arial" pitchFamily="34" charset="0"/>
                        </a:rPr>
                        <a:t>27</a:t>
                      </a:r>
                    </a:p>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bg1"/>
                          </a:solidFill>
                          <a:effectLst/>
                          <a:latin typeface="Arial" pitchFamily="34" charset="0"/>
                        </a:rPr>
                        <a:t>22</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bg1"/>
                        </a:solidFill>
                        <a:effectLst/>
                        <a:latin typeface="Arial" pitchFamily="34" charset="0"/>
                      </a:endParaRPr>
                    </a:p>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bg1"/>
                          </a:solidFill>
                          <a:effectLst/>
                          <a:latin typeface="Arial" pitchFamily="34" charset="0"/>
                        </a:rPr>
                        <a:t>47</a:t>
                      </a:r>
                    </a:p>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bg1"/>
                          </a:solidFill>
                          <a:effectLst/>
                          <a:latin typeface="Arial" pitchFamily="34" charset="0"/>
                        </a:rPr>
                        <a:t>13</a:t>
                      </a:r>
                    </a:p>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CCCC00"/>
                          </a:solidFill>
                          <a:effectLst/>
                          <a:latin typeface="Arial" pitchFamily="34" charset="0"/>
                        </a:rPr>
                        <a:t>116</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bg1"/>
                        </a:solidFill>
                        <a:effectLst/>
                        <a:latin typeface="Arial" pitchFamily="34" charset="0"/>
                      </a:endParaRPr>
                    </a:p>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bg1"/>
                          </a:solidFill>
                          <a:effectLst/>
                          <a:latin typeface="Arial" pitchFamily="34" charset="0"/>
                        </a:rPr>
                        <a:t>18</a:t>
                      </a:r>
                    </a:p>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bg1"/>
                          </a:solidFill>
                          <a:effectLst/>
                          <a:latin typeface="Arial" pitchFamily="34" charset="0"/>
                        </a:rPr>
                        <a:t>125</a:t>
                      </a:r>
                    </a:p>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CCCC00"/>
                          </a:solidFill>
                          <a:effectLst/>
                          <a:latin typeface="Arial" pitchFamily="34" charset="0"/>
                        </a:rPr>
                        <a:t>143</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bg1"/>
                        </a:solidFill>
                        <a:effectLst/>
                        <a:latin typeface="Arial" pitchFamily="34" charset="0"/>
                      </a:endParaRPr>
                    </a:p>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bg1"/>
                          </a:solidFill>
                          <a:effectLst/>
                          <a:latin typeface="Arial" pitchFamily="34" charset="0"/>
                        </a:rPr>
                        <a:t>1</a:t>
                      </a:r>
                    </a:p>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bg1"/>
                          </a:solidFill>
                          <a:effectLst/>
                          <a:latin typeface="Arial" pitchFamily="34" charset="0"/>
                        </a:rPr>
                        <a:t>436</a:t>
                      </a:r>
                    </a:p>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CCCC00"/>
                          </a:solidFill>
                          <a:effectLst/>
                          <a:latin typeface="Arial" pitchFamily="34" charset="0"/>
                        </a:rPr>
                        <a:t>241</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bg1"/>
                        </a:solidFill>
                        <a:effectLst/>
                        <a:latin typeface="Arial" pitchFamily="34" charset="0"/>
                      </a:endParaRPr>
                    </a:p>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bg1"/>
                        </a:solidFill>
                        <a:effectLst/>
                        <a:latin typeface="Arial" pitchFamily="34" charset="0"/>
                      </a:endParaRPr>
                    </a:p>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bg1"/>
                          </a:solidFill>
                          <a:effectLst/>
                          <a:latin typeface="Arial" pitchFamily="34" charset="0"/>
                        </a:rPr>
                        <a:t>586</a:t>
                      </a:r>
                    </a:p>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CCCC00"/>
                          </a:solidFill>
                          <a:effectLst/>
                          <a:latin typeface="Arial" pitchFamily="34" charset="0"/>
                        </a:rPr>
                        <a:t>490</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bl>
          </a:graphicData>
        </a:graphic>
      </p:graphicFrame>
      <p:graphicFrame>
        <p:nvGraphicFramePr>
          <p:cNvPr id="76847" name="Group 47"/>
          <p:cNvGraphicFramePr>
            <a:graphicFrameLocks noGrp="1"/>
          </p:cNvGraphicFramePr>
          <p:nvPr/>
        </p:nvGraphicFramePr>
        <p:xfrm>
          <a:off x="381000" y="3733800"/>
          <a:ext cx="8229600" cy="2209800"/>
        </p:xfrm>
        <a:graphic>
          <a:graphicData uri="http://schemas.openxmlformats.org/drawingml/2006/table">
            <a:tbl>
              <a:tblPr/>
              <a:tblGrid>
                <a:gridCol w="1981200"/>
                <a:gridCol w="1143000"/>
                <a:gridCol w="609600"/>
                <a:gridCol w="609600"/>
                <a:gridCol w="685800"/>
                <a:gridCol w="609600"/>
                <a:gridCol w="609600"/>
                <a:gridCol w="762000"/>
                <a:gridCol w="1219200"/>
              </a:tblGrid>
              <a:tr h="4587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bg1"/>
                          </a:solidFill>
                          <a:effectLst/>
                          <a:latin typeface="Arial" pitchFamily="34" charset="0"/>
                        </a:rPr>
                        <a:t>Century</a:t>
                      </a:r>
                    </a:p>
                  </a:txBody>
                  <a:tcPr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bg1"/>
                          </a:solidFill>
                          <a:effectLst/>
                          <a:latin typeface="Arial" pitchFamily="34" charset="0"/>
                        </a:rPr>
                        <a:t>13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bg1"/>
                          </a:solidFill>
                          <a:effectLst/>
                          <a:latin typeface="Arial" pitchFamily="34" charset="0"/>
                        </a:rPr>
                        <a:t>14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bg1"/>
                          </a:solidFill>
                          <a:effectLst/>
                          <a:latin typeface="Arial" pitchFamily="34" charset="0"/>
                        </a:rPr>
                        <a:t>15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bg1"/>
                          </a:solidFill>
                          <a:effectLst/>
                          <a:latin typeface="Arial" pitchFamily="34" charset="0"/>
                        </a:rPr>
                        <a:t>16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bg1"/>
                          </a:solidFill>
                          <a:effectLst/>
                          <a:latin typeface="Arial" pitchFamily="34" charset="0"/>
                        </a:rPr>
                        <a:t>17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bg1"/>
                          </a:solidFill>
                          <a:effectLst/>
                          <a:latin typeface="Arial" pitchFamily="34" charset="0"/>
                        </a:rPr>
                        <a:t>18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bg1"/>
                          </a:solidFill>
                          <a:effectLst/>
                          <a:latin typeface="Arial" pitchFamily="34" charset="0"/>
                        </a:rPr>
                        <a:t>19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bg1"/>
                          </a:solidFill>
                          <a:effectLst/>
                          <a:latin typeface="Arial" pitchFamily="34" charset="0"/>
                        </a:rPr>
                        <a:t>Totals</a:t>
                      </a:r>
                    </a:p>
                  </a:txBody>
                  <a:tcPr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175101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bg1"/>
                          </a:solidFill>
                          <a:effectLst/>
                          <a:latin typeface="Arial" pitchFamily="34" charset="0"/>
                        </a:rPr>
                        <a:t>Papyri</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bg1"/>
                          </a:solidFill>
                          <a:effectLst/>
                          <a:latin typeface="Arial" pitchFamily="34" charset="0"/>
                        </a:rPr>
                        <a:t>Uncial</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bg1"/>
                          </a:solidFill>
                          <a:effectLst/>
                          <a:latin typeface="Arial" pitchFamily="34" charset="0"/>
                        </a:rPr>
                        <a:t>Minuscule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CCCC00"/>
                          </a:solidFill>
                          <a:effectLst/>
                          <a:latin typeface="Arial" pitchFamily="34" charset="0"/>
                        </a:rPr>
                        <a:t>Lectionary</a:t>
                      </a:r>
                    </a:p>
                  </a:txBody>
                  <a:tcPr horzOverflow="overflow">
                    <a:lnL w="12700" cap="flat" cmpd="sng" algn="ctr">
                      <a:solidFill>
                        <a:schemeClr val="bg1"/>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bg1"/>
                        </a:solidFill>
                        <a:effectLst/>
                        <a:latin typeface="Arial" pitchFamily="34" charset="0"/>
                      </a:endParaRPr>
                    </a:p>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bg1"/>
                        </a:solidFill>
                        <a:effectLst/>
                        <a:latin typeface="Arial" pitchFamily="34" charset="0"/>
                      </a:endParaRPr>
                    </a:p>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bg1"/>
                          </a:solidFill>
                          <a:effectLst/>
                          <a:latin typeface="Arial" pitchFamily="34" charset="0"/>
                        </a:rPr>
                        <a:t>569</a:t>
                      </a:r>
                    </a:p>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CCCC00"/>
                          </a:solidFill>
                          <a:effectLst/>
                          <a:latin typeface="Arial" pitchFamily="34" charset="0"/>
                        </a:rPr>
                        <a:t>398</a:t>
                      </a:r>
                    </a:p>
                  </a:txBody>
                  <a:tcPr horzOverflow="overflow">
                    <a:lnL w="12700" cap="flat" cmpd="sng" algn="ctr">
                      <a:solidFill>
                        <a:schemeClr val="folHlink"/>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bg1"/>
                        </a:solidFill>
                        <a:effectLst/>
                        <a:latin typeface="Arial" pitchFamily="34" charset="0"/>
                      </a:endParaRPr>
                    </a:p>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bg1"/>
                        </a:solidFill>
                        <a:effectLst/>
                        <a:latin typeface="Arial" pitchFamily="34" charset="0"/>
                      </a:endParaRPr>
                    </a:p>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bg1"/>
                          </a:solidFill>
                          <a:effectLst/>
                          <a:latin typeface="Arial" pitchFamily="34" charset="0"/>
                        </a:rPr>
                        <a:t>535</a:t>
                      </a:r>
                    </a:p>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CCCC00"/>
                          </a:solidFill>
                          <a:effectLst/>
                          <a:latin typeface="Arial" pitchFamily="34" charset="0"/>
                        </a:rPr>
                        <a:t>313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bg1"/>
                        </a:solidFill>
                        <a:effectLst/>
                        <a:latin typeface="Arial" pitchFamily="34" charset="0"/>
                      </a:endParaRPr>
                    </a:p>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bg1"/>
                        </a:solidFill>
                        <a:effectLst/>
                        <a:latin typeface="Arial" pitchFamily="34" charset="0"/>
                      </a:endParaRPr>
                    </a:p>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bg1"/>
                          </a:solidFill>
                          <a:effectLst/>
                          <a:latin typeface="Arial" pitchFamily="34" charset="0"/>
                        </a:rPr>
                        <a:t>248</a:t>
                      </a:r>
                    </a:p>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CCCC00"/>
                          </a:solidFill>
                          <a:effectLst/>
                          <a:latin typeface="Arial" pitchFamily="34" charset="0"/>
                        </a:rPr>
                        <a:t>168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bg1"/>
                        </a:solidFill>
                        <a:effectLst/>
                        <a:latin typeface="Arial" pitchFamily="34" charset="0"/>
                      </a:endParaRPr>
                    </a:p>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bg1"/>
                        </a:solidFill>
                        <a:effectLst/>
                        <a:latin typeface="Arial" pitchFamily="34" charset="0"/>
                      </a:endParaRPr>
                    </a:p>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bg1"/>
                          </a:solidFill>
                          <a:effectLst/>
                          <a:latin typeface="Arial" pitchFamily="34" charset="0"/>
                        </a:rPr>
                        <a:t>138</a:t>
                      </a:r>
                    </a:p>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CCCC00"/>
                          </a:solidFill>
                          <a:effectLst/>
                          <a:latin typeface="Arial" pitchFamily="34" charset="0"/>
                        </a:rPr>
                        <a:t>194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bg1"/>
                        </a:solidFill>
                        <a:effectLst/>
                        <a:latin typeface="Arial" pitchFamily="34" charset="0"/>
                      </a:endParaRPr>
                    </a:p>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bg1"/>
                        </a:solidFill>
                        <a:effectLst/>
                        <a:latin typeface="Arial" pitchFamily="34" charset="0"/>
                      </a:endParaRPr>
                    </a:p>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bg1"/>
                          </a:solidFill>
                          <a:effectLst/>
                          <a:latin typeface="Arial" pitchFamily="34" charset="0"/>
                        </a:rPr>
                        <a:t>44</a:t>
                      </a:r>
                    </a:p>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CCCC00"/>
                          </a:solidFill>
                          <a:effectLst/>
                          <a:latin typeface="Arial" pitchFamily="34" charset="0"/>
                        </a:rPr>
                        <a:t>73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bg1"/>
                        </a:solidFill>
                        <a:effectLst/>
                        <a:latin typeface="Arial" pitchFamily="34" charset="0"/>
                      </a:endParaRPr>
                    </a:p>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bg1"/>
                        </a:solidFill>
                        <a:effectLst/>
                        <a:latin typeface="Arial" pitchFamily="34" charset="0"/>
                      </a:endParaRPr>
                    </a:p>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bg1"/>
                          </a:solidFill>
                          <a:effectLst/>
                          <a:latin typeface="Arial" pitchFamily="34" charset="0"/>
                        </a:rPr>
                        <a:t>16</a:t>
                      </a:r>
                    </a:p>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CCCC00"/>
                          </a:solidFill>
                          <a:effectLst/>
                          <a:latin typeface="Arial" pitchFamily="34" charset="0"/>
                        </a:rPr>
                        <a:t>11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bg1"/>
                        </a:solidFill>
                        <a:effectLst/>
                        <a:latin typeface="Arial" pitchFamily="34" charset="0"/>
                      </a:endParaRPr>
                    </a:p>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bg1"/>
                        </a:solidFill>
                        <a:effectLst/>
                        <a:latin typeface="Arial" pitchFamily="34" charset="0"/>
                      </a:endParaRPr>
                    </a:p>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bg1"/>
                          </a:solidFill>
                          <a:effectLst/>
                          <a:latin typeface="Arial" pitchFamily="34" charset="0"/>
                        </a:rPr>
                        <a:t>4</a:t>
                      </a:r>
                    </a:p>
                  </a:txBody>
                  <a:tcPr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bg1"/>
                          </a:solidFill>
                          <a:effectLst/>
                          <a:latin typeface="Arial" pitchFamily="34" charset="0"/>
                        </a:rPr>
                        <a:t>85</a:t>
                      </a:r>
                    </a:p>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bg1"/>
                          </a:solidFill>
                          <a:effectLst/>
                          <a:latin typeface="Arial" pitchFamily="34" charset="0"/>
                        </a:rPr>
                        <a:t>245</a:t>
                      </a:r>
                    </a:p>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bg1"/>
                          </a:solidFill>
                          <a:effectLst/>
                          <a:latin typeface="Arial" pitchFamily="34" charset="0"/>
                        </a:rPr>
                        <a:t>2,745</a:t>
                      </a:r>
                    </a:p>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CCCC00"/>
                          </a:solidFill>
                          <a:effectLst/>
                          <a:latin typeface="Arial" pitchFamily="34" charset="0"/>
                        </a:rPr>
                        <a:t>2,147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3995944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0" y="274638"/>
            <a:ext cx="9144000" cy="914400"/>
          </a:xfrm>
          <a:solidFill>
            <a:schemeClr val="tx2"/>
          </a:solidFill>
        </p:spPr>
        <p:txBody>
          <a:bodyPr/>
          <a:lstStyle/>
          <a:p>
            <a:pPr eaLnBrk="1" hangingPunct="1">
              <a:defRPr/>
            </a:pPr>
            <a:r>
              <a:rPr lang="en-US" sz="3600" b="1" smtClean="0">
                <a:solidFill>
                  <a:srgbClr val="FFFF00"/>
                </a:solidFill>
                <a:effectLst>
                  <a:outerShdw blurRad="38100" dist="38100" dir="2700000" algn="tl">
                    <a:srgbClr val="FFFFFF"/>
                  </a:outerShdw>
                </a:effectLst>
                <a:latin typeface="Comic Sans MS" pitchFamily="66" charset="0"/>
              </a:rPr>
              <a:t>Five Important Greek Codex Bibles</a:t>
            </a:r>
            <a:endParaRPr lang="en-US" b="1" smtClean="0">
              <a:solidFill>
                <a:srgbClr val="FFFF00"/>
              </a:solidFill>
            </a:endParaRPr>
          </a:p>
        </p:txBody>
      </p:sp>
      <p:sp>
        <p:nvSpPr>
          <p:cNvPr id="75779" name="Rectangle 3"/>
          <p:cNvSpPr>
            <a:spLocks noGrp="1" noChangeArrowheads="1"/>
          </p:cNvSpPr>
          <p:nvPr>
            <p:ph type="body" idx="1"/>
          </p:nvPr>
        </p:nvSpPr>
        <p:spPr>
          <a:xfrm>
            <a:off x="685800" y="1600200"/>
            <a:ext cx="8077200" cy="1219200"/>
          </a:xfrm>
          <a:solidFill>
            <a:schemeClr val="tx2"/>
          </a:solidFill>
        </p:spPr>
        <p:txBody>
          <a:bodyPr/>
          <a:lstStyle/>
          <a:p>
            <a:pPr marL="0" indent="0" eaLnBrk="1" hangingPunct="1">
              <a:lnSpc>
                <a:spcPct val="90000"/>
              </a:lnSpc>
              <a:spcBef>
                <a:spcPts val="2400"/>
              </a:spcBef>
              <a:spcAft>
                <a:spcPts val="1200"/>
              </a:spcAft>
              <a:buFont typeface="Symbol" pitchFamily="18" charset="2"/>
              <a:buNone/>
            </a:pPr>
            <a:r>
              <a:rPr lang="en-US" altLang="en-US" sz="2600" b="1" smtClean="0">
                <a:latin typeface="Comic Sans MS" pitchFamily="66" charset="0"/>
              </a:rPr>
              <a:t>The </a:t>
            </a:r>
            <a:r>
              <a:rPr lang="en-US" altLang="en-US" sz="2600" b="1" u="sng" smtClean="0">
                <a:latin typeface="Comic Sans MS" pitchFamily="66" charset="0"/>
              </a:rPr>
              <a:t>form of writing</a:t>
            </a:r>
            <a:r>
              <a:rPr lang="en-US" altLang="en-US" sz="2600" b="1" smtClean="0">
                <a:latin typeface="Comic Sans MS" pitchFamily="66" charset="0"/>
              </a:rPr>
              <a:t> is used to </a:t>
            </a:r>
            <a:r>
              <a:rPr lang="en-US" altLang="en-US" sz="2600" b="1" i="1" smtClean="0">
                <a:solidFill>
                  <a:srgbClr val="FFFF00"/>
                </a:solidFill>
                <a:latin typeface="Comic Sans MS" pitchFamily="66" charset="0"/>
              </a:rPr>
              <a:t>date</a:t>
            </a:r>
            <a:r>
              <a:rPr lang="en-US" altLang="en-US" sz="2600" b="1" smtClean="0">
                <a:latin typeface="Comic Sans MS" pitchFamily="66" charset="0"/>
              </a:rPr>
              <a:t> ancient documents - for example, the following MSS are all </a:t>
            </a:r>
            <a:r>
              <a:rPr lang="en-US" altLang="en-US" sz="2600" b="1" smtClean="0">
                <a:solidFill>
                  <a:srgbClr val="FFFF00"/>
                </a:solidFill>
                <a:latin typeface="Comic Sans MS" pitchFamily="66" charset="0"/>
              </a:rPr>
              <a:t>uncials</a:t>
            </a:r>
            <a:r>
              <a:rPr lang="en-US" altLang="en-US" sz="2600" b="1" smtClean="0">
                <a:latin typeface="Comic Sans MS" pitchFamily="66" charset="0"/>
              </a:rPr>
              <a:t>:</a:t>
            </a:r>
            <a:endParaRPr lang="en-US" altLang="en-US" sz="2800" b="1" smtClean="0">
              <a:latin typeface="Arial Narrow" pitchFamily="34" charset="0"/>
            </a:endParaRPr>
          </a:p>
        </p:txBody>
      </p:sp>
      <p:sp>
        <p:nvSpPr>
          <p:cNvPr id="75780" name="Text Box 4"/>
          <p:cNvSpPr txBox="1">
            <a:spLocks noChangeArrowheads="1"/>
          </p:cNvSpPr>
          <p:nvPr/>
        </p:nvSpPr>
        <p:spPr bwMode="auto">
          <a:xfrm>
            <a:off x="1600200" y="2971800"/>
            <a:ext cx="5791200" cy="363220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fontAlgn="base">
              <a:spcBef>
                <a:spcPct val="0"/>
              </a:spcBef>
              <a:spcAft>
                <a:spcPts val="1200"/>
              </a:spcAft>
              <a:buFontTx/>
              <a:buNone/>
            </a:pPr>
            <a:r>
              <a:rPr lang="en-US" altLang="en-US" sz="2600" b="1" i="1" smtClean="0">
                <a:solidFill>
                  <a:srgbClr val="FFFF00"/>
                </a:solidFill>
                <a:latin typeface="Times New Roman" pitchFamily="18" charset="0"/>
              </a:rPr>
              <a:t>Codex (A) Alexandrinus - 5th century</a:t>
            </a:r>
          </a:p>
          <a:p>
            <a:pPr fontAlgn="base">
              <a:spcBef>
                <a:spcPct val="0"/>
              </a:spcBef>
              <a:spcAft>
                <a:spcPts val="1200"/>
              </a:spcAft>
              <a:buFontTx/>
              <a:buNone/>
            </a:pPr>
            <a:r>
              <a:rPr lang="en-US" altLang="en-US" sz="2600" b="1" i="1" smtClean="0">
                <a:solidFill>
                  <a:srgbClr val="FFFF00"/>
                </a:solidFill>
                <a:latin typeface="Times New Roman" pitchFamily="18" charset="0"/>
              </a:rPr>
              <a:t>Codex (B) Vaticanus - 4th century</a:t>
            </a:r>
            <a:endParaRPr lang="en-US" altLang="en-US" sz="2600" smtClean="0">
              <a:solidFill>
                <a:srgbClr val="FFFF00"/>
              </a:solidFill>
              <a:latin typeface="Times New Roman" pitchFamily="18" charset="0"/>
            </a:endParaRPr>
          </a:p>
          <a:p>
            <a:pPr fontAlgn="base">
              <a:spcBef>
                <a:spcPct val="0"/>
              </a:spcBef>
              <a:spcAft>
                <a:spcPts val="1200"/>
              </a:spcAft>
              <a:buFontTx/>
              <a:buNone/>
            </a:pPr>
            <a:r>
              <a:rPr lang="en-US" altLang="en-US" sz="2600" b="1" i="1" smtClean="0">
                <a:solidFill>
                  <a:srgbClr val="FFFF00"/>
                </a:solidFill>
                <a:latin typeface="Times New Roman" pitchFamily="18" charset="0"/>
              </a:rPr>
              <a:t>Codex (C) of Ephraem - 5th century</a:t>
            </a:r>
          </a:p>
          <a:p>
            <a:pPr fontAlgn="base">
              <a:spcBef>
                <a:spcPct val="0"/>
              </a:spcBef>
              <a:spcAft>
                <a:spcPts val="1200"/>
              </a:spcAft>
              <a:buFontTx/>
              <a:buNone/>
            </a:pPr>
            <a:r>
              <a:rPr lang="en-US" altLang="en-US" sz="2600" b="1" i="1" smtClean="0">
                <a:solidFill>
                  <a:srgbClr val="FFFF00"/>
                </a:solidFill>
                <a:latin typeface="Times New Roman" pitchFamily="18" charset="0"/>
              </a:rPr>
              <a:t>	a palimpsest </a:t>
            </a:r>
          </a:p>
          <a:p>
            <a:pPr fontAlgn="base">
              <a:spcBef>
                <a:spcPct val="0"/>
              </a:spcBef>
              <a:spcAft>
                <a:spcPts val="1200"/>
              </a:spcAft>
              <a:buFontTx/>
              <a:buNone/>
            </a:pPr>
            <a:r>
              <a:rPr lang="en-US" altLang="en-US" sz="2600" b="1" i="1" smtClean="0">
                <a:solidFill>
                  <a:srgbClr val="FFFF00"/>
                </a:solidFill>
                <a:latin typeface="Times New Roman" pitchFamily="18" charset="0"/>
              </a:rPr>
              <a:t>Codex (D) Bezae - 5th or 6th century  (most questionable)</a:t>
            </a:r>
          </a:p>
          <a:p>
            <a:pPr fontAlgn="base">
              <a:spcBef>
                <a:spcPct val="0"/>
              </a:spcBef>
              <a:spcAft>
                <a:spcPts val="1000"/>
              </a:spcAft>
              <a:buFontTx/>
              <a:buNone/>
            </a:pPr>
            <a:r>
              <a:rPr lang="en-US" altLang="en-US" sz="2600" b="1" i="1" smtClean="0">
                <a:solidFill>
                  <a:srgbClr val="FFFF00"/>
                </a:solidFill>
                <a:latin typeface="Times New Roman" pitchFamily="18" charset="0"/>
              </a:rPr>
              <a:t>Codex (</a:t>
            </a:r>
            <a:r>
              <a:rPr lang="en-US" altLang="en-US" sz="2600" b="1" i="1" smtClean="0">
                <a:solidFill>
                  <a:srgbClr val="FFFF00"/>
                </a:solidFill>
                <a:latin typeface="Hebrew" pitchFamily="34" charset="0"/>
              </a:rPr>
              <a:t>a</a:t>
            </a:r>
            <a:r>
              <a:rPr lang="en-US" altLang="en-US" sz="2600" b="1" i="1" smtClean="0">
                <a:solidFill>
                  <a:srgbClr val="FFFF00"/>
                </a:solidFill>
                <a:latin typeface="Times New Roman" pitchFamily="18" charset="0"/>
              </a:rPr>
              <a:t>) Sinaiticus - 4th century</a:t>
            </a:r>
          </a:p>
        </p:txBody>
      </p:sp>
    </p:spTree>
    <p:extLst>
      <p:ext uri="{BB962C8B-B14F-4D97-AF65-F5344CB8AC3E}">
        <p14:creationId xmlns:p14="http://schemas.microsoft.com/office/powerpoint/2010/main" val="38577722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75778"/>
                                        </p:tgtEl>
                                        <p:attrNameLst>
                                          <p:attrName>style.visibility</p:attrName>
                                        </p:attrNameLst>
                                      </p:cBhvr>
                                      <p:to>
                                        <p:strVal val="visible"/>
                                      </p:to>
                                    </p:set>
                                  </p:childTnLst>
                                </p:cTn>
                              </p:par>
                            </p:childTnLst>
                          </p:cTn>
                        </p:par>
                        <p:par>
                          <p:cTn id="7" fill="hold" nodeType="afterGroup">
                            <p:stCondLst>
                              <p:cond delay="500"/>
                            </p:stCondLst>
                            <p:childTnLst>
                              <p:par>
                                <p:cTn id="8" presetID="2" presetClass="entr" presetSubtype="2" fill="hold" grpId="0" nodeType="afterEffect">
                                  <p:stCondLst>
                                    <p:cond delay="0"/>
                                  </p:stCondLst>
                                  <p:childTnLst>
                                    <p:set>
                                      <p:cBhvr>
                                        <p:cTn id="9" dur="1" fill="hold">
                                          <p:stCondLst>
                                            <p:cond delay="0"/>
                                          </p:stCondLst>
                                        </p:cTn>
                                        <p:tgtEl>
                                          <p:spTgt spid="75779">
                                            <p:txEl>
                                              <p:charRg st="4294967295" end="4294967295"/>
                                            </p:txEl>
                                          </p:spTgt>
                                        </p:tgtEl>
                                        <p:attrNameLst>
                                          <p:attrName>style.visibility</p:attrName>
                                        </p:attrNameLst>
                                      </p:cBhvr>
                                      <p:to>
                                        <p:strVal val="visible"/>
                                      </p:to>
                                    </p:set>
                                    <p:anim calcmode="lin" valueType="num">
                                      <p:cBhvr additive="base">
                                        <p:cTn id="10" dur="500" fill="hold"/>
                                        <p:tgtEl>
                                          <p:spTgt spid="75779">
                                            <p:txEl>
                                              <p:charRg st="4294967295" end="4294967295"/>
                                            </p:txEl>
                                          </p:spTgt>
                                        </p:tgtEl>
                                        <p:attrNameLst>
                                          <p:attrName>ppt_x</p:attrName>
                                        </p:attrNameLst>
                                      </p:cBhvr>
                                      <p:tavLst>
                                        <p:tav tm="0">
                                          <p:val>
                                            <p:strVal val="1+#ppt_w/2"/>
                                          </p:val>
                                        </p:tav>
                                        <p:tav tm="100000">
                                          <p:val>
                                            <p:strVal val="#ppt_x"/>
                                          </p:val>
                                        </p:tav>
                                      </p:tavLst>
                                    </p:anim>
                                    <p:anim calcmode="lin" valueType="num">
                                      <p:cBhvr additive="base">
                                        <p:cTn id="11" dur="500" fill="hold"/>
                                        <p:tgtEl>
                                          <p:spTgt spid="75779">
                                            <p:txEl>
                                              <p:charRg st="4294967295" end="4294967295"/>
                                            </p:txEl>
                                          </p:spTgt>
                                        </p:tgtEl>
                                        <p:attrNameLst>
                                          <p:attrName>ppt_y</p:attrName>
                                        </p:attrNameLst>
                                      </p:cBhvr>
                                      <p:tavLst>
                                        <p:tav tm="0">
                                          <p:val>
                                            <p:strVal val="#ppt_y"/>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23" presetClass="entr" presetSubtype="528" fill="hold" grpId="0" nodeType="clickEffect">
                                  <p:stCondLst>
                                    <p:cond delay="0"/>
                                  </p:stCondLst>
                                  <p:childTnLst>
                                    <p:set>
                                      <p:cBhvr>
                                        <p:cTn id="15" dur="1" fill="hold">
                                          <p:stCondLst>
                                            <p:cond delay="0"/>
                                          </p:stCondLst>
                                        </p:cTn>
                                        <p:tgtEl>
                                          <p:spTgt spid="75780"/>
                                        </p:tgtEl>
                                        <p:attrNameLst>
                                          <p:attrName>style.visibility</p:attrName>
                                        </p:attrNameLst>
                                      </p:cBhvr>
                                      <p:to>
                                        <p:strVal val="visible"/>
                                      </p:to>
                                    </p:set>
                                    <p:anim calcmode="lin" valueType="num">
                                      <p:cBhvr>
                                        <p:cTn id="16" dur="500" fill="hold"/>
                                        <p:tgtEl>
                                          <p:spTgt spid="75780"/>
                                        </p:tgtEl>
                                        <p:attrNameLst>
                                          <p:attrName>ppt_w</p:attrName>
                                        </p:attrNameLst>
                                      </p:cBhvr>
                                      <p:tavLst>
                                        <p:tav tm="0">
                                          <p:val>
                                            <p:fltVal val="0"/>
                                          </p:val>
                                        </p:tav>
                                        <p:tav tm="100000">
                                          <p:val>
                                            <p:strVal val="#ppt_w"/>
                                          </p:val>
                                        </p:tav>
                                      </p:tavLst>
                                    </p:anim>
                                    <p:anim calcmode="lin" valueType="num">
                                      <p:cBhvr>
                                        <p:cTn id="17" dur="500" fill="hold"/>
                                        <p:tgtEl>
                                          <p:spTgt spid="75780"/>
                                        </p:tgtEl>
                                        <p:attrNameLst>
                                          <p:attrName>ppt_h</p:attrName>
                                        </p:attrNameLst>
                                      </p:cBhvr>
                                      <p:tavLst>
                                        <p:tav tm="0">
                                          <p:val>
                                            <p:fltVal val="0"/>
                                          </p:val>
                                        </p:tav>
                                        <p:tav tm="100000">
                                          <p:val>
                                            <p:strVal val="#ppt_h"/>
                                          </p:val>
                                        </p:tav>
                                      </p:tavLst>
                                    </p:anim>
                                    <p:anim calcmode="lin" valueType="num">
                                      <p:cBhvr>
                                        <p:cTn id="18" dur="500" fill="hold"/>
                                        <p:tgtEl>
                                          <p:spTgt spid="75780"/>
                                        </p:tgtEl>
                                        <p:attrNameLst>
                                          <p:attrName>ppt_x</p:attrName>
                                        </p:attrNameLst>
                                      </p:cBhvr>
                                      <p:tavLst>
                                        <p:tav tm="0">
                                          <p:val>
                                            <p:fltVal val="0.5"/>
                                          </p:val>
                                        </p:tav>
                                        <p:tav tm="100000">
                                          <p:val>
                                            <p:strVal val="#ppt_x"/>
                                          </p:val>
                                        </p:tav>
                                      </p:tavLst>
                                    </p:anim>
                                    <p:anim calcmode="lin" valueType="num">
                                      <p:cBhvr>
                                        <p:cTn id="19" dur="500" fill="hold"/>
                                        <p:tgtEl>
                                          <p:spTgt spid="7578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8" grpId="0" animBg="1" autoUpdateAnimBg="0"/>
      <p:bldP spid="75779" grpId="0" autoUpdateAnimBg="0"/>
      <p:bldP spid="75780" grpId="0" animBg="1"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0" y="304800"/>
            <a:ext cx="9144000" cy="457200"/>
          </a:xfrm>
          <a:solidFill>
            <a:schemeClr val="tx2"/>
          </a:solidFill>
        </p:spPr>
        <p:txBody>
          <a:bodyPr/>
          <a:lstStyle/>
          <a:p>
            <a:pPr eaLnBrk="1" hangingPunct="1"/>
            <a:r>
              <a:rPr lang="en-US" altLang="en-US" sz="3200" b="1" smtClean="0">
                <a:solidFill>
                  <a:srgbClr val="FFFF00"/>
                </a:solidFill>
                <a:cs typeface="Arial" pitchFamily="34" charset="0"/>
              </a:rPr>
              <a:t>Codex (B) Vaticanus - 4th century A.D.</a:t>
            </a:r>
            <a:r>
              <a:rPr lang="en-US" altLang="en-US" sz="3200" b="1" smtClean="0">
                <a:solidFill>
                  <a:srgbClr val="FFFF00"/>
                </a:solidFill>
                <a:latin typeface="Comic Sans MS" pitchFamily="66" charset="0"/>
              </a:rPr>
              <a:t> </a:t>
            </a:r>
          </a:p>
        </p:txBody>
      </p:sp>
      <p:sp>
        <p:nvSpPr>
          <p:cNvPr id="115715" name="Rectangle 3"/>
          <p:cNvSpPr>
            <a:spLocks noGrp="1" noChangeArrowheads="1"/>
          </p:cNvSpPr>
          <p:nvPr>
            <p:ph type="body" idx="1"/>
          </p:nvPr>
        </p:nvSpPr>
        <p:spPr>
          <a:xfrm>
            <a:off x="6019800" y="1143000"/>
            <a:ext cx="2971800" cy="5334000"/>
          </a:xfrm>
          <a:solidFill>
            <a:schemeClr val="tx2"/>
          </a:solidFill>
        </p:spPr>
        <p:txBody>
          <a:bodyPr/>
          <a:lstStyle/>
          <a:p>
            <a:pPr marL="111125" indent="-111125" eaLnBrk="1" hangingPunct="1">
              <a:spcBef>
                <a:spcPct val="0"/>
              </a:spcBef>
              <a:spcAft>
                <a:spcPts val="900"/>
              </a:spcAft>
              <a:buFont typeface="Wingdings" pitchFamily="2" charset="2"/>
              <a:buNone/>
            </a:pPr>
            <a:r>
              <a:rPr lang="en-US" altLang="en-US" sz="2400" dirty="0" smtClean="0">
                <a:solidFill>
                  <a:srgbClr val="FFFF00"/>
                </a:solidFill>
                <a:latin typeface="Comic Sans MS" pitchFamily="66" charset="0"/>
              </a:rPr>
              <a:t>Housed in the Vatican Library (founded by Pope Nicholas V in 1448)</a:t>
            </a:r>
          </a:p>
          <a:p>
            <a:pPr marL="111125" indent="-111125" eaLnBrk="1" hangingPunct="1">
              <a:spcBef>
                <a:spcPct val="0"/>
              </a:spcBef>
              <a:spcAft>
                <a:spcPts val="900"/>
              </a:spcAft>
              <a:buFont typeface="Wingdings" pitchFamily="2" charset="2"/>
              <a:buNone/>
            </a:pPr>
            <a:endParaRPr lang="en-US" altLang="en-US" sz="2400" dirty="0" smtClean="0">
              <a:solidFill>
                <a:srgbClr val="FFFF00"/>
              </a:solidFill>
              <a:latin typeface="Comic Sans MS" pitchFamily="66" charset="0"/>
            </a:endParaRPr>
          </a:p>
          <a:p>
            <a:pPr marL="111125" indent="-111125" eaLnBrk="1" hangingPunct="1">
              <a:spcBef>
                <a:spcPct val="0"/>
              </a:spcBef>
              <a:spcAft>
                <a:spcPts val="900"/>
              </a:spcAft>
              <a:buFont typeface="Wingdings" pitchFamily="2" charset="2"/>
              <a:buNone/>
            </a:pPr>
            <a:r>
              <a:rPr lang="en-US" altLang="en-US" sz="2400" dirty="0" smtClean="0">
                <a:solidFill>
                  <a:srgbClr val="FFFF00"/>
                </a:solidFill>
                <a:latin typeface="Comic Sans MS" pitchFamily="66" charset="0"/>
              </a:rPr>
              <a:t>Greek is written continuously with small neat writing in 3 </a:t>
            </a:r>
            <a:r>
              <a:rPr lang="en-US" altLang="en-US" sz="2400" dirty="0" smtClean="0">
                <a:solidFill>
                  <a:srgbClr val="FFFF00"/>
                </a:solidFill>
                <a:latin typeface="Comic Sans MS" pitchFamily="66" charset="0"/>
              </a:rPr>
              <a:t>columns</a:t>
            </a:r>
          </a:p>
          <a:p>
            <a:pPr marL="111125" indent="-111125" eaLnBrk="1" hangingPunct="1">
              <a:spcBef>
                <a:spcPct val="0"/>
              </a:spcBef>
              <a:spcAft>
                <a:spcPts val="900"/>
              </a:spcAft>
              <a:buFont typeface="Wingdings" pitchFamily="2" charset="2"/>
              <a:buNone/>
            </a:pPr>
            <a:endParaRPr lang="en-US" altLang="en-US" sz="2400" dirty="0">
              <a:solidFill>
                <a:srgbClr val="FFFF00"/>
              </a:solidFill>
              <a:latin typeface="Comic Sans MS" pitchFamily="66" charset="0"/>
            </a:endParaRPr>
          </a:p>
          <a:p>
            <a:pPr marL="111125" indent="-111125" eaLnBrk="1" hangingPunct="1">
              <a:spcBef>
                <a:spcPct val="0"/>
              </a:spcBef>
              <a:spcAft>
                <a:spcPts val="900"/>
              </a:spcAft>
              <a:buFont typeface="Wingdings" pitchFamily="2" charset="2"/>
              <a:buNone/>
            </a:pPr>
            <a:r>
              <a:rPr lang="en-US" altLang="en-US" sz="2400" dirty="0" smtClean="0">
                <a:solidFill>
                  <a:srgbClr val="FFFF00"/>
                </a:solidFill>
                <a:latin typeface="Comic Sans MS" pitchFamily="66" charset="0"/>
              </a:rPr>
              <a:t>300-325 AD?</a:t>
            </a:r>
          </a:p>
          <a:p>
            <a:pPr marL="111125" indent="-111125" eaLnBrk="1" hangingPunct="1">
              <a:spcBef>
                <a:spcPct val="0"/>
              </a:spcBef>
              <a:spcAft>
                <a:spcPts val="900"/>
              </a:spcAft>
              <a:buFont typeface="Wingdings" pitchFamily="2" charset="2"/>
              <a:buNone/>
            </a:pPr>
            <a:r>
              <a:rPr lang="en-US" altLang="en-US" sz="2400" dirty="0" smtClean="0">
                <a:solidFill>
                  <a:srgbClr val="FFFF00"/>
                </a:solidFill>
                <a:latin typeface="Comic Sans MS" pitchFamily="66" charset="0"/>
              </a:rPr>
              <a:t>Early 4</a:t>
            </a:r>
            <a:r>
              <a:rPr lang="en-US" altLang="en-US" sz="2400" baseline="30000" dirty="0" smtClean="0">
                <a:solidFill>
                  <a:srgbClr val="FFFF00"/>
                </a:solidFill>
                <a:latin typeface="Comic Sans MS" pitchFamily="66" charset="0"/>
              </a:rPr>
              <a:t>th</a:t>
            </a:r>
            <a:r>
              <a:rPr lang="en-US" altLang="en-US" sz="2400" dirty="0" smtClean="0">
                <a:solidFill>
                  <a:srgbClr val="FFFF00"/>
                </a:solidFill>
                <a:latin typeface="Comic Sans MS" pitchFamily="66" charset="0"/>
              </a:rPr>
              <a:t> Century</a:t>
            </a:r>
            <a:endParaRPr lang="en-US" altLang="en-US" sz="2400" dirty="0" smtClean="0">
              <a:solidFill>
                <a:srgbClr val="FFFF00"/>
              </a:solidFill>
              <a:latin typeface="Comic Sans MS" pitchFamily="66" charset="0"/>
            </a:endParaRPr>
          </a:p>
          <a:p>
            <a:pPr marL="111125" indent="-111125" eaLnBrk="1" hangingPunct="1">
              <a:spcBef>
                <a:spcPct val="0"/>
              </a:spcBef>
              <a:spcAft>
                <a:spcPts val="900"/>
              </a:spcAft>
              <a:buFont typeface="Wingdings" pitchFamily="2" charset="2"/>
              <a:buNone/>
            </a:pPr>
            <a:endParaRPr lang="en-US" altLang="en-US" sz="2400" dirty="0" smtClean="0">
              <a:solidFill>
                <a:srgbClr val="FFFF00"/>
              </a:solidFill>
              <a:latin typeface="Comic Sans MS" pitchFamily="66" charset="0"/>
            </a:endParaRPr>
          </a:p>
          <a:p>
            <a:pPr marL="111125" indent="-111125" eaLnBrk="1" hangingPunct="1">
              <a:spcBef>
                <a:spcPct val="0"/>
              </a:spcBef>
              <a:spcAft>
                <a:spcPts val="900"/>
              </a:spcAft>
              <a:buFont typeface="Wingdings" pitchFamily="2" charset="2"/>
              <a:buNone/>
            </a:pPr>
            <a:endParaRPr lang="en-US" altLang="en-US" sz="2400" dirty="0" smtClean="0">
              <a:solidFill>
                <a:srgbClr val="FFFF00"/>
              </a:solidFill>
              <a:latin typeface="Comic Sans MS" pitchFamily="66" charset="0"/>
            </a:endParaRPr>
          </a:p>
          <a:p>
            <a:pPr marL="111125" indent="-111125" eaLnBrk="1" hangingPunct="1">
              <a:spcBef>
                <a:spcPct val="0"/>
              </a:spcBef>
              <a:spcAft>
                <a:spcPts val="900"/>
              </a:spcAft>
              <a:buFont typeface="Wingdings" pitchFamily="2" charset="2"/>
              <a:buNone/>
            </a:pPr>
            <a:endParaRPr lang="en-US" altLang="en-US" sz="2400" dirty="0" smtClean="0">
              <a:solidFill>
                <a:srgbClr val="FFFF00"/>
              </a:solidFill>
              <a:latin typeface="Comic Sans MS" pitchFamily="66" charset="0"/>
            </a:endParaRPr>
          </a:p>
        </p:txBody>
      </p:sp>
      <p:pic>
        <p:nvPicPr>
          <p:cNvPr id="115716" name="Picture 4" descr="CODEX Vacatic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143000"/>
            <a:ext cx="5334000" cy="464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4427317"/>
      </p:ext>
    </p:extLst>
  </p:cSld>
  <p:clrMapOvr>
    <a:masterClrMapping/>
  </p:clrMapOvr>
  <p:transition>
    <p:cover dir="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0" y="304800"/>
            <a:ext cx="9144000" cy="457200"/>
          </a:xfrm>
          <a:solidFill>
            <a:schemeClr val="tx2"/>
          </a:solidFill>
        </p:spPr>
        <p:txBody>
          <a:bodyPr/>
          <a:lstStyle/>
          <a:p>
            <a:pPr eaLnBrk="1" hangingPunct="1">
              <a:defRPr/>
            </a:pPr>
            <a:r>
              <a:rPr lang="en-US" sz="3200" b="1" smtClean="0">
                <a:solidFill>
                  <a:srgbClr val="FFFF00"/>
                </a:solidFill>
                <a:effectLst>
                  <a:outerShdw blurRad="38100" dist="38100" dir="2700000" algn="tl">
                    <a:srgbClr val="FFFFFF"/>
                  </a:outerShdw>
                </a:effectLst>
                <a:latin typeface="Comic Sans MS" pitchFamily="66" charset="0"/>
              </a:rPr>
              <a:t>Codex Sinaiticus (</a:t>
            </a:r>
            <a:r>
              <a:rPr lang="en-US" sz="3200" smtClean="0">
                <a:solidFill>
                  <a:srgbClr val="FFFF00"/>
                </a:solidFill>
                <a:effectLst>
                  <a:outerShdw blurRad="38100" dist="38100" dir="2700000" algn="tl">
                    <a:srgbClr val="FFFFFF"/>
                  </a:outerShdw>
                </a:effectLst>
                <a:latin typeface="Hebrew" pitchFamily="34" charset="0"/>
              </a:rPr>
              <a:t>a</a:t>
            </a:r>
            <a:r>
              <a:rPr lang="en-US" sz="3200" b="1" smtClean="0">
                <a:solidFill>
                  <a:srgbClr val="FFFF00"/>
                </a:solidFill>
                <a:latin typeface="Comic Sans MS" pitchFamily="66" charset="0"/>
              </a:rPr>
              <a:t>)</a:t>
            </a:r>
          </a:p>
        </p:txBody>
      </p:sp>
      <p:pic>
        <p:nvPicPr>
          <p:cNvPr id="118787" name="Picture 3" descr="Sinaitic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990600"/>
            <a:ext cx="5892800" cy="573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8" name="Rectangle 4"/>
          <p:cNvSpPr>
            <a:spLocks noGrp="1" noChangeArrowheads="1"/>
          </p:cNvSpPr>
          <p:nvPr>
            <p:ph type="body" idx="1"/>
          </p:nvPr>
        </p:nvSpPr>
        <p:spPr>
          <a:xfrm>
            <a:off x="6019800" y="1143000"/>
            <a:ext cx="2971800" cy="5334000"/>
          </a:xfrm>
          <a:solidFill>
            <a:schemeClr val="tx2"/>
          </a:solidFill>
        </p:spPr>
        <p:txBody>
          <a:bodyPr/>
          <a:lstStyle/>
          <a:p>
            <a:pPr marL="111125" indent="-111125" eaLnBrk="1" hangingPunct="1">
              <a:spcBef>
                <a:spcPct val="0"/>
              </a:spcBef>
              <a:spcAft>
                <a:spcPts val="900"/>
              </a:spcAft>
              <a:buFont typeface="Wingdings" pitchFamily="2" charset="2"/>
              <a:buNone/>
            </a:pPr>
            <a:r>
              <a:rPr lang="en-US" altLang="en-US" sz="2000" smtClean="0">
                <a:solidFill>
                  <a:srgbClr val="FFFF00"/>
                </a:solidFill>
                <a:latin typeface="Comic Sans MS" pitchFamily="66" charset="0"/>
              </a:rPr>
              <a:t>Discovered at Mt. Sinai in 1844.</a:t>
            </a:r>
          </a:p>
          <a:p>
            <a:pPr marL="111125" indent="-111125" eaLnBrk="1" hangingPunct="1">
              <a:spcBef>
                <a:spcPct val="0"/>
              </a:spcBef>
              <a:spcAft>
                <a:spcPts val="900"/>
              </a:spcAft>
              <a:buFont typeface="Wingdings" pitchFamily="2" charset="2"/>
              <a:buNone/>
            </a:pPr>
            <a:r>
              <a:rPr lang="en-US" altLang="en-US" sz="2000" smtClean="0">
                <a:solidFill>
                  <a:srgbClr val="FFFF00"/>
                </a:solidFill>
                <a:latin typeface="Comic Sans MS" pitchFamily="66" charset="0"/>
              </a:rPr>
              <a:t>The British Museum, purchased for 100,000£ from Soviet Union in 1933.</a:t>
            </a:r>
          </a:p>
          <a:p>
            <a:pPr marL="111125" indent="-111125" eaLnBrk="1" hangingPunct="1">
              <a:spcBef>
                <a:spcPct val="0"/>
              </a:spcBef>
              <a:spcAft>
                <a:spcPts val="900"/>
              </a:spcAft>
              <a:buFont typeface="Wingdings" pitchFamily="2" charset="2"/>
              <a:buNone/>
            </a:pPr>
            <a:r>
              <a:rPr lang="en-US" altLang="en-US" sz="2000" smtClean="0">
                <a:solidFill>
                  <a:srgbClr val="FFFF00"/>
                </a:solidFill>
                <a:latin typeface="Comic Sans MS" pitchFamily="66" charset="0"/>
              </a:rPr>
              <a:t>Large vellum pages of outstanding quality, 4 columns per page.</a:t>
            </a:r>
          </a:p>
          <a:p>
            <a:pPr marL="111125" indent="-111125" eaLnBrk="1" hangingPunct="1">
              <a:spcBef>
                <a:spcPct val="0"/>
              </a:spcBef>
              <a:spcAft>
                <a:spcPts val="900"/>
              </a:spcAft>
              <a:buFont typeface="Wingdings" pitchFamily="2" charset="2"/>
              <a:buNone/>
            </a:pPr>
            <a:r>
              <a:rPr lang="en-US" altLang="en-US" sz="2000" smtClean="0">
                <a:solidFill>
                  <a:srgbClr val="FFFF00"/>
                </a:solidFill>
                <a:latin typeface="Comic Sans MS" pitchFamily="66" charset="0"/>
              </a:rPr>
              <a:t>Contains </a:t>
            </a:r>
            <a:r>
              <a:rPr lang="en-US" altLang="en-US" sz="2000" b="1" u="sng" smtClean="0">
                <a:solidFill>
                  <a:srgbClr val="FFFF00"/>
                </a:solidFill>
                <a:latin typeface="Comic Sans MS" pitchFamily="66" charset="0"/>
              </a:rPr>
              <a:t>all 27 books</a:t>
            </a:r>
            <a:r>
              <a:rPr lang="en-US" altLang="en-US" sz="2000" smtClean="0">
                <a:solidFill>
                  <a:srgbClr val="FFFF00"/>
                </a:solidFill>
                <a:latin typeface="Comic Sans MS" pitchFamily="66" charset="0"/>
              </a:rPr>
              <a:t> of the N.T.</a:t>
            </a:r>
          </a:p>
          <a:p>
            <a:pPr marL="111125" indent="-111125" eaLnBrk="1" hangingPunct="1">
              <a:spcBef>
                <a:spcPct val="0"/>
              </a:spcBef>
              <a:spcAft>
                <a:spcPts val="900"/>
              </a:spcAft>
              <a:buFont typeface="Wingdings" pitchFamily="2" charset="2"/>
              <a:buNone/>
            </a:pPr>
            <a:r>
              <a:rPr lang="en-US" altLang="en-US" sz="2000" smtClean="0">
                <a:solidFill>
                  <a:srgbClr val="FFFF00"/>
                </a:solidFill>
                <a:latin typeface="Comic Sans MS" pitchFamily="66" charset="0"/>
              </a:rPr>
              <a:t>Includes Apocrypha, Barnabas Epistle, and Shepherd of Hermas.</a:t>
            </a:r>
          </a:p>
          <a:p>
            <a:pPr marL="111125" indent="-111125" eaLnBrk="1" hangingPunct="1">
              <a:spcBef>
                <a:spcPct val="0"/>
              </a:spcBef>
              <a:spcAft>
                <a:spcPts val="900"/>
              </a:spcAft>
              <a:buFont typeface="Wingdings" pitchFamily="2" charset="2"/>
              <a:buNone/>
            </a:pPr>
            <a:r>
              <a:rPr lang="en-US" altLang="en-US" sz="2000" smtClean="0">
                <a:solidFill>
                  <a:srgbClr val="FFFF00"/>
                </a:solidFill>
                <a:latin typeface="Comic Sans MS" pitchFamily="66" charset="0"/>
              </a:rPr>
              <a:t>Dates to A.D. 340..</a:t>
            </a:r>
          </a:p>
        </p:txBody>
      </p:sp>
    </p:spTree>
    <p:extLst>
      <p:ext uri="{BB962C8B-B14F-4D97-AF65-F5344CB8AC3E}">
        <p14:creationId xmlns:p14="http://schemas.microsoft.com/office/powerpoint/2010/main" val="1069017752"/>
      </p:ext>
    </p:extLst>
  </p:cSld>
  <p:clrMapOvr>
    <a:masterClrMapping/>
  </p:clrMapOvr>
  <p:transition>
    <p:cover dir="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0" y="304800"/>
            <a:ext cx="9144000" cy="457200"/>
          </a:xfrm>
          <a:solidFill>
            <a:schemeClr val="tx2"/>
          </a:solidFill>
        </p:spPr>
        <p:txBody>
          <a:bodyPr/>
          <a:lstStyle/>
          <a:p>
            <a:pPr eaLnBrk="1" hangingPunct="1"/>
            <a:r>
              <a:rPr lang="en-US" altLang="en-US" sz="3200" b="1" dirty="0" smtClean="0">
                <a:solidFill>
                  <a:srgbClr val="FFFF00"/>
                </a:solidFill>
                <a:cs typeface="Arial" pitchFamily="34" charset="0"/>
              </a:rPr>
              <a:t>Codex </a:t>
            </a:r>
            <a:r>
              <a:rPr lang="en-US" altLang="en-US" sz="3200" b="1" dirty="0" err="1" smtClean="0">
                <a:solidFill>
                  <a:srgbClr val="FFFF00"/>
                </a:solidFill>
                <a:cs typeface="Arial" pitchFamily="34" charset="0"/>
              </a:rPr>
              <a:t>Alexandrinus</a:t>
            </a:r>
            <a:r>
              <a:rPr lang="en-US" altLang="en-US" sz="3200" b="1" dirty="0" smtClean="0">
                <a:solidFill>
                  <a:srgbClr val="FFFF00"/>
                </a:solidFill>
                <a:cs typeface="Arial" pitchFamily="34" charset="0"/>
              </a:rPr>
              <a:t> (A) -- (5th century A.D.)</a:t>
            </a:r>
            <a:r>
              <a:rPr lang="en-US" altLang="en-US" sz="3200" b="1" dirty="0" smtClean="0">
                <a:solidFill>
                  <a:srgbClr val="FFFF00"/>
                </a:solidFill>
                <a:latin typeface="Comic Sans MS" pitchFamily="66" charset="0"/>
              </a:rPr>
              <a:t> </a:t>
            </a:r>
          </a:p>
        </p:txBody>
      </p:sp>
      <p:sp>
        <p:nvSpPr>
          <p:cNvPr id="114691" name="Rectangle 3"/>
          <p:cNvSpPr>
            <a:spLocks noGrp="1" noChangeArrowheads="1"/>
          </p:cNvSpPr>
          <p:nvPr>
            <p:ph type="body" idx="1"/>
          </p:nvPr>
        </p:nvSpPr>
        <p:spPr>
          <a:xfrm>
            <a:off x="6019800" y="1143000"/>
            <a:ext cx="2971800" cy="5334000"/>
          </a:xfrm>
          <a:solidFill>
            <a:schemeClr val="tx2"/>
          </a:solidFill>
        </p:spPr>
        <p:txBody>
          <a:bodyPr/>
          <a:lstStyle/>
          <a:p>
            <a:pPr marL="111125" indent="-111125" eaLnBrk="1" hangingPunct="1">
              <a:spcBef>
                <a:spcPct val="0"/>
              </a:spcBef>
              <a:spcAft>
                <a:spcPts val="900"/>
              </a:spcAft>
              <a:buFont typeface="Wingdings" pitchFamily="2" charset="2"/>
              <a:buNone/>
            </a:pPr>
            <a:r>
              <a:rPr lang="en-US" altLang="en-US" sz="2400" dirty="0" smtClean="0">
                <a:solidFill>
                  <a:srgbClr val="FFFF00"/>
                </a:solidFill>
                <a:latin typeface="Comic Sans MS" pitchFamily="66" charset="0"/>
              </a:rPr>
              <a:t>Offer to King James of England in 1627 AD by Cyril </a:t>
            </a:r>
            <a:r>
              <a:rPr lang="en-US" altLang="en-US" sz="2400" dirty="0" err="1" smtClean="0">
                <a:solidFill>
                  <a:srgbClr val="FFFF00"/>
                </a:solidFill>
                <a:latin typeface="Comic Sans MS" pitchFamily="66" charset="0"/>
              </a:rPr>
              <a:t>Lucar</a:t>
            </a:r>
            <a:r>
              <a:rPr lang="en-US" altLang="en-US" sz="2400" dirty="0" smtClean="0">
                <a:solidFill>
                  <a:srgbClr val="FFFF00"/>
                </a:solidFill>
                <a:latin typeface="Comic Sans MS" pitchFamily="66" charset="0"/>
              </a:rPr>
              <a:t> and he might have got it between 1602 to 1621.</a:t>
            </a:r>
          </a:p>
          <a:p>
            <a:pPr marL="111125" indent="-111125" eaLnBrk="1" hangingPunct="1">
              <a:spcBef>
                <a:spcPct val="0"/>
              </a:spcBef>
              <a:spcAft>
                <a:spcPts val="900"/>
              </a:spcAft>
              <a:buFont typeface="Wingdings" pitchFamily="2" charset="2"/>
              <a:buNone/>
            </a:pPr>
            <a:r>
              <a:rPr lang="en-US" altLang="en-US" sz="2400" dirty="0" smtClean="0">
                <a:solidFill>
                  <a:srgbClr val="FFFF00"/>
                </a:solidFill>
                <a:latin typeface="Comic Sans MS" pitchFamily="66" charset="0"/>
              </a:rPr>
              <a:t>Vellum 2 columns per page written on large letters</a:t>
            </a:r>
          </a:p>
          <a:p>
            <a:pPr marL="111125" indent="-111125" eaLnBrk="1" hangingPunct="1">
              <a:spcBef>
                <a:spcPct val="0"/>
              </a:spcBef>
              <a:spcAft>
                <a:spcPts val="900"/>
              </a:spcAft>
              <a:buFont typeface="Wingdings" pitchFamily="2" charset="2"/>
              <a:buNone/>
            </a:pPr>
            <a:r>
              <a:rPr lang="en-US" altLang="en-US" sz="2400" dirty="0" smtClean="0">
                <a:solidFill>
                  <a:srgbClr val="FFFF00"/>
                </a:solidFill>
                <a:latin typeface="Comic Sans MS" pitchFamily="66" charset="0"/>
              </a:rPr>
              <a:t>The British </a:t>
            </a:r>
            <a:r>
              <a:rPr lang="en-US" altLang="en-US" sz="2400" dirty="0" smtClean="0">
                <a:solidFill>
                  <a:srgbClr val="FFFF00"/>
                </a:solidFill>
                <a:latin typeface="Comic Sans MS" pitchFamily="66" charset="0"/>
              </a:rPr>
              <a:t>Museum</a:t>
            </a:r>
          </a:p>
          <a:p>
            <a:pPr marL="111125" indent="-111125" eaLnBrk="1" hangingPunct="1">
              <a:spcBef>
                <a:spcPct val="0"/>
              </a:spcBef>
              <a:spcAft>
                <a:spcPts val="900"/>
              </a:spcAft>
              <a:buFont typeface="Wingdings" pitchFamily="2" charset="2"/>
              <a:buNone/>
            </a:pPr>
            <a:r>
              <a:rPr lang="en-US" altLang="en-US" sz="2400" dirty="0" smtClean="0">
                <a:solidFill>
                  <a:srgbClr val="FFFF00"/>
                </a:solidFill>
                <a:latin typeface="Comic Sans MS" pitchFamily="66" charset="0"/>
              </a:rPr>
              <a:t>400-440 AD?</a:t>
            </a:r>
            <a:endParaRPr lang="en-US" altLang="en-US" sz="2400" dirty="0" smtClean="0">
              <a:solidFill>
                <a:srgbClr val="FFFF00"/>
              </a:solidFill>
              <a:latin typeface="Comic Sans MS" pitchFamily="66" charset="0"/>
            </a:endParaRPr>
          </a:p>
        </p:txBody>
      </p:sp>
      <p:pic>
        <p:nvPicPr>
          <p:cNvPr id="114692" name="Picture 4" descr="GA02_132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762000"/>
            <a:ext cx="4052888"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5432433"/>
      </p:ext>
    </p:extLst>
  </p:cSld>
  <p:clrMapOvr>
    <a:masterClrMapping/>
  </p:clrMapOvr>
  <p:transition>
    <p:cover dir="d"/>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0" y="304800"/>
            <a:ext cx="9144000" cy="457200"/>
          </a:xfrm>
          <a:solidFill>
            <a:schemeClr val="tx2"/>
          </a:solidFill>
        </p:spPr>
        <p:txBody>
          <a:bodyPr/>
          <a:lstStyle/>
          <a:p>
            <a:pPr eaLnBrk="1" hangingPunct="1"/>
            <a:r>
              <a:rPr lang="en-US" altLang="en-US" sz="3200" b="1" dirty="0" smtClean="0">
                <a:solidFill>
                  <a:srgbClr val="FFFF00"/>
                </a:solidFill>
                <a:cs typeface="Arial" pitchFamily="34" charset="0"/>
              </a:rPr>
              <a:t>Codex (C) of </a:t>
            </a:r>
            <a:r>
              <a:rPr lang="en-US" altLang="en-US" sz="3200" b="1" dirty="0" err="1" smtClean="0">
                <a:solidFill>
                  <a:srgbClr val="FFFF00"/>
                </a:solidFill>
                <a:cs typeface="Arial" pitchFamily="34" charset="0"/>
              </a:rPr>
              <a:t>Ephraem</a:t>
            </a:r>
            <a:r>
              <a:rPr lang="en-US" altLang="en-US" sz="3200" b="1" dirty="0" smtClean="0">
                <a:solidFill>
                  <a:srgbClr val="FFFF00"/>
                </a:solidFill>
                <a:cs typeface="Arial" pitchFamily="34" charset="0"/>
              </a:rPr>
              <a:t> - 5th century</a:t>
            </a:r>
            <a:br>
              <a:rPr lang="en-US" altLang="en-US" sz="3200" b="1" dirty="0" smtClean="0">
                <a:solidFill>
                  <a:srgbClr val="FFFF00"/>
                </a:solidFill>
                <a:cs typeface="Arial" pitchFamily="34" charset="0"/>
              </a:rPr>
            </a:br>
            <a:r>
              <a:rPr lang="en-US" altLang="en-US" sz="3200" b="1" dirty="0" smtClean="0">
                <a:solidFill>
                  <a:srgbClr val="FFFF00"/>
                </a:solidFill>
                <a:cs typeface="Arial" pitchFamily="34" charset="0"/>
              </a:rPr>
              <a:t>	a palimpsest</a:t>
            </a:r>
            <a:r>
              <a:rPr lang="en-US" altLang="en-US" sz="3200" b="1" dirty="0" smtClean="0">
                <a:solidFill>
                  <a:srgbClr val="FFFF00"/>
                </a:solidFill>
                <a:latin typeface="Comic Sans MS" pitchFamily="66" charset="0"/>
              </a:rPr>
              <a:t> </a:t>
            </a:r>
          </a:p>
        </p:txBody>
      </p:sp>
      <p:sp>
        <p:nvSpPr>
          <p:cNvPr id="116739" name="Rectangle 3"/>
          <p:cNvSpPr>
            <a:spLocks noGrp="1" noChangeArrowheads="1"/>
          </p:cNvSpPr>
          <p:nvPr>
            <p:ph type="body" idx="1"/>
          </p:nvPr>
        </p:nvSpPr>
        <p:spPr>
          <a:xfrm>
            <a:off x="6019800" y="1143000"/>
            <a:ext cx="2971800" cy="5334000"/>
          </a:xfrm>
          <a:solidFill>
            <a:schemeClr val="tx2"/>
          </a:solidFill>
        </p:spPr>
        <p:txBody>
          <a:bodyPr/>
          <a:lstStyle/>
          <a:p>
            <a:pPr marL="111125" indent="-111125" eaLnBrk="1" hangingPunct="1">
              <a:spcBef>
                <a:spcPct val="0"/>
              </a:spcBef>
              <a:spcAft>
                <a:spcPts val="900"/>
              </a:spcAft>
              <a:buFont typeface="Wingdings" pitchFamily="2" charset="2"/>
              <a:buNone/>
            </a:pPr>
            <a:r>
              <a:rPr lang="en-US" altLang="en-US" sz="2000" dirty="0" smtClean="0">
                <a:solidFill>
                  <a:srgbClr val="FFFF00"/>
                </a:solidFill>
                <a:latin typeface="Comic Sans MS" pitchFamily="66" charset="0"/>
              </a:rPr>
              <a:t>Paris, National Library</a:t>
            </a:r>
          </a:p>
          <a:p>
            <a:pPr marL="111125" indent="-111125" eaLnBrk="1" hangingPunct="1">
              <a:spcBef>
                <a:spcPct val="0"/>
              </a:spcBef>
              <a:spcAft>
                <a:spcPts val="900"/>
              </a:spcAft>
              <a:buFont typeface="Wingdings" pitchFamily="2" charset="2"/>
              <a:buNone/>
            </a:pPr>
            <a:endParaRPr lang="en-US" altLang="en-US" sz="2000" dirty="0" smtClean="0">
              <a:solidFill>
                <a:srgbClr val="FFFF00"/>
              </a:solidFill>
              <a:latin typeface="Comic Sans MS" pitchFamily="66" charset="0"/>
            </a:endParaRPr>
          </a:p>
          <a:p>
            <a:pPr marL="111125" indent="-111125" eaLnBrk="1" hangingPunct="1">
              <a:spcBef>
                <a:spcPct val="0"/>
              </a:spcBef>
              <a:spcAft>
                <a:spcPts val="900"/>
              </a:spcAft>
              <a:buFont typeface="Wingdings" pitchFamily="2" charset="2"/>
              <a:buNone/>
            </a:pPr>
            <a:r>
              <a:rPr lang="en-US" altLang="en-US" sz="2000" dirty="0" smtClean="0">
                <a:solidFill>
                  <a:srgbClr val="FFFF00"/>
                </a:solidFill>
                <a:latin typeface="Comic Sans MS" pitchFamily="66" charset="0"/>
              </a:rPr>
              <a:t>It receives its name, as a </a:t>
            </a:r>
            <a:r>
              <a:rPr lang="en-US" altLang="en-US" sz="2000" i="1" dirty="0" smtClean="0">
                <a:solidFill>
                  <a:srgbClr val="FFFF00"/>
                </a:solidFill>
                <a:latin typeface="Comic Sans MS" pitchFamily="66" charset="0"/>
              </a:rPr>
              <a:t>codex</a:t>
            </a:r>
            <a:r>
              <a:rPr lang="en-US" altLang="en-US" sz="2000" dirty="0" smtClean="0">
                <a:solidFill>
                  <a:srgbClr val="FFFF00"/>
                </a:solidFill>
                <a:latin typeface="Comic Sans MS" pitchFamily="66" charset="0"/>
              </a:rPr>
              <a:t> in which the treatises of </a:t>
            </a:r>
            <a:r>
              <a:rPr lang="en-US" altLang="en-US" sz="2000" dirty="0" err="1" smtClean="0">
                <a:solidFill>
                  <a:srgbClr val="FFFF00"/>
                </a:solidFill>
                <a:latin typeface="Comic Sans MS" pitchFamily="66" charset="0"/>
              </a:rPr>
              <a:t>Ephraem</a:t>
            </a:r>
            <a:r>
              <a:rPr lang="en-US" altLang="en-US" sz="2000" dirty="0" smtClean="0">
                <a:solidFill>
                  <a:srgbClr val="FFFF00"/>
                </a:solidFill>
                <a:latin typeface="Comic Sans MS" pitchFamily="66" charset="0"/>
              </a:rPr>
              <a:t> the Syrian, in Greek translations, were written over a former text that had been washed off its vellum pages, thus forming a palimpsest. The later text was produced in the 12th century. </a:t>
            </a:r>
            <a:endParaRPr lang="en-US" altLang="en-US" sz="2000" dirty="0" smtClean="0">
              <a:solidFill>
                <a:srgbClr val="FFFF00"/>
              </a:solidFill>
              <a:latin typeface="Comic Sans MS" pitchFamily="66" charset="0"/>
            </a:endParaRPr>
          </a:p>
          <a:p>
            <a:pPr marL="111125" indent="-111125" eaLnBrk="1" hangingPunct="1">
              <a:spcBef>
                <a:spcPct val="0"/>
              </a:spcBef>
              <a:spcAft>
                <a:spcPts val="900"/>
              </a:spcAft>
              <a:buNone/>
            </a:pPr>
            <a:r>
              <a:rPr lang="en-US" altLang="en-US" sz="2000" dirty="0" smtClean="0">
                <a:solidFill>
                  <a:srgbClr val="FFFF00"/>
                </a:solidFill>
                <a:latin typeface="Comic Sans MS" pitchFamily="66" charset="0"/>
              </a:rPr>
              <a:t>450 </a:t>
            </a:r>
            <a:r>
              <a:rPr lang="en-US" altLang="en-US" sz="2000" dirty="0">
                <a:solidFill>
                  <a:srgbClr val="FFFF00"/>
                </a:solidFill>
                <a:latin typeface="Comic Sans MS" pitchFamily="66" charset="0"/>
              </a:rPr>
              <a:t>AD?</a:t>
            </a:r>
          </a:p>
          <a:p>
            <a:pPr marL="111125" indent="-111125" eaLnBrk="1" hangingPunct="1">
              <a:spcBef>
                <a:spcPct val="0"/>
              </a:spcBef>
              <a:spcAft>
                <a:spcPts val="900"/>
              </a:spcAft>
              <a:buFont typeface="Wingdings" pitchFamily="2" charset="2"/>
              <a:buNone/>
            </a:pPr>
            <a:endParaRPr lang="en-US" altLang="en-US" sz="2000" dirty="0" smtClean="0">
              <a:solidFill>
                <a:srgbClr val="FFFF00"/>
              </a:solidFill>
              <a:latin typeface="Comic Sans MS" pitchFamily="66" charset="0"/>
            </a:endParaRPr>
          </a:p>
          <a:p>
            <a:pPr marL="111125" indent="-111125" eaLnBrk="1" hangingPunct="1">
              <a:spcBef>
                <a:spcPct val="0"/>
              </a:spcBef>
              <a:spcAft>
                <a:spcPts val="900"/>
              </a:spcAft>
              <a:buFont typeface="Wingdings" pitchFamily="2" charset="2"/>
              <a:buNone/>
            </a:pPr>
            <a:endParaRPr lang="en-US" altLang="en-US" sz="2000" dirty="0" smtClean="0">
              <a:solidFill>
                <a:srgbClr val="FFFF00"/>
              </a:solidFill>
              <a:latin typeface="Comic Sans MS" pitchFamily="66" charset="0"/>
            </a:endParaRPr>
          </a:p>
          <a:p>
            <a:pPr marL="111125" indent="-111125" eaLnBrk="1" hangingPunct="1">
              <a:spcBef>
                <a:spcPct val="0"/>
              </a:spcBef>
              <a:spcAft>
                <a:spcPts val="900"/>
              </a:spcAft>
              <a:buFont typeface="Wingdings" pitchFamily="2" charset="2"/>
              <a:buNone/>
            </a:pPr>
            <a:endParaRPr lang="en-US" altLang="en-US" sz="2000" dirty="0" smtClean="0">
              <a:solidFill>
                <a:srgbClr val="FFFF00"/>
              </a:solidFill>
              <a:latin typeface="Comic Sans MS" pitchFamily="66" charset="0"/>
            </a:endParaRPr>
          </a:p>
          <a:p>
            <a:pPr marL="111125" indent="-111125" eaLnBrk="1" hangingPunct="1">
              <a:spcBef>
                <a:spcPct val="0"/>
              </a:spcBef>
              <a:spcAft>
                <a:spcPts val="900"/>
              </a:spcAft>
              <a:buFont typeface="Wingdings" pitchFamily="2" charset="2"/>
              <a:buNone/>
            </a:pPr>
            <a:endParaRPr lang="en-US" altLang="en-US" sz="2000" dirty="0" smtClean="0">
              <a:solidFill>
                <a:srgbClr val="FFFF00"/>
              </a:solidFill>
              <a:latin typeface="Comic Sans MS" pitchFamily="66" charset="0"/>
            </a:endParaRPr>
          </a:p>
        </p:txBody>
      </p:sp>
      <p:pic>
        <p:nvPicPr>
          <p:cNvPr id="116740" name="Picture 4" descr="Codex_ephrem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19200"/>
            <a:ext cx="6019800" cy="335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1" name="Text Box 5"/>
          <p:cNvSpPr txBox="1">
            <a:spLocks noChangeArrowheads="1"/>
          </p:cNvSpPr>
          <p:nvPr/>
        </p:nvSpPr>
        <p:spPr bwMode="auto">
          <a:xfrm>
            <a:off x="304800" y="4648200"/>
            <a:ext cx="5257800" cy="178435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50000"/>
              </a:spcBef>
              <a:spcAft>
                <a:spcPct val="0"/>
              </a:spcAft>
              <a:buFontTx/>
              <a:buNone/>
            </a:pPr>
            <a:r>
              <a:rPr lang="en-US" altLang="en-US" sz="2000" smtClean="0">
                <a:solidFill>
                  <a:srgbClr val="FFFF00"/>
                </a:solidFill>
                <a:latin typeface="Comic Sans MS" pitchFamily="66" charset="0"/>
              </a:rPr>
              <a:t>After the fall of Constantinople in 1453, the Codex was brought to Florence by an emigré scholar. Catherine de' Medici brought it to France as part of her dowry</a:t>
            </a:r>
          </a:p>
          <a:p>
            <a:pPr eaLnBrk="1" fontAlgn="base" hangingPunct="1">
              <a:spcBef>
                <a:spcPct val="50000"/>
              </a:spcBef>
              <a:spcAft>
                <a:spcPct val="0"/>
              </a:spcAft>
              <a:buFontTx/>
              <a:buNone/>
            </a:pPr>
            <a:endParaRPr lang="en-US" altLang="en-US" sz="2000" smtClean="0">
              <a:solidFill>
                <a:srgbClr val="FFFF00"/>
              </a:solidFill>
              <a:latin typeface="Comic Sans MS" pitchFamily="66" charset="0"/>
            </a:endParaRPr>
          </a:p>
        </p:txBody>
      </p:sp>
    </p:spTree>
    <p:extLst>
      <p:ext uri="{BB962C8B-B14F-4D97-AF65-F5344CB8AC3E}">
        <p14:creationId xmlns:p14="http://schemas.microsoft.com/office/powerpoint/2010/main" val="3814590881"/>
      </p:ext>
    </p:extLst>
  </p:cSld>
  <p:clrMapOvr>
    <a:masterClrMapping/>
  </p:clrMapOvr>
  <p:transition>
    <p:cover dir="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0" y="304800"/>
            <a:ext cx="9144000" cy="457200"/>
          </a:xfrm>
          <a:solidFill>
            <a:schemeClr val="tx2"/>
          </a:solidFill>
        </p:spPr>
        <p:txBody>
          <a:bodyPr/>
          <a:lstStyle/>
          <a:p>
            <a:pPr eaLnBrk="1" hangingPunct="1"/>
            <a:r>
              <a:rPr lang="en-US" altLang="en-US" sz="3200" b="1" dirty="0" smtClean="0">
                <a:solidFill>
                  <a:srgbClr val="FFFF00"/>
                </a:solidFill>
                <a:cs typeface="Arial" pitchFamily="34" charset="0"/>
              </a:rPr>
              <a:t>Codex (D) </a:t>
            </a:r>
            <a:r>
              <a:rPr lang="en-US" altLang="en-US" sz="3200" b="1" dirty="0" err="1" smtClean="0">
                <a:solidFill>
                  <a:srgbClr val="FFFF00"/>
                </a:solidFill>
                <a:cs typeface="Arial" pitchFamily="34" charset="0"/>
              </a:rPr>
              <a:t>Bezae</a:t>
            </a:r>
            <a:r>
              <a:rPr lang="en-US" altLang="en-US" sz="3200" b="1" dirty="0" smtClean="0">
                <a:solidFill>
                  <a:srgbClr val="FFFF00"/>
                </a:solidFill>
                <a:cs typeface="Arial" pitchFamily="34" charset="0"/>
              </a:rPr>
              <a:t> - 5th </a:t>
            </a:r>
            <a:r>
              <a:rPr lang="en-US" altLang="en-US" sz="3200" b="1" dirty="0" smtClean="0">
                <a:solidFill>
                  <a:srgbClr val="FFFF00"/>
                </a:solidFill>
                <a:cs typeface="Arial" pitchFamily="34" charset="0"/>
              </a:rPr>
              <a:t>century</a:t>
            </a:r>
            <a:r>
              <a:rPr lang="en-US" altLang="en-US" sz="3200" b="1" dirty="0" smtClean="0">
                <a:solidFill>
                  <a:srgbClr val="FFFF00"/>
                </a:solidFill>
                <a:latin typeface="Comic Sans MS" pitchFamily="66" charset="0"/>
              </a:rPr>
              <a:t> </a:t>
            </a:r>
            <a:endParaRPr lang="en-US" altLang="en-US" sz="3200" b="1" dirty="0" smtClean="0">
              <a:solidFill>
                <a:srgbClr val="FFFF00"/>
              </a:solidFill>
              <a:latin typeface="Comic Sans MS" pitchFamily="66" charset="0"/>
            </a:endParaRPr>
          </a:p>
        </p:txBody>
      </p:sp>
      <p:sp>
        <p:nvSpPr>
          <p:cNvPr id="117763" name="Rectangle 3"/>
          <p:cNvSpPr>
            <a:spLocks noGrp="1" noChangeArrowheads="1"/>
          </p:cNvSpPr>
          <p:nvPr>
            <p:ph type="body" idx="1"/>
          </p:nvPr>
        </p:nvSpPr>
        <p:spPr>
          <a:xfrm>
            <a:off x="5791200" y="1143000"/>
            <a:ext cx="2971800" cy="5334000"/>
          </a:xfrm>
          <a:solidFill>
            <a:schemeClr val="tx2"/>
          </a:solidFill>
        </p:spPr>
        <p:txBody>
          <a:bodyPr/>
          <a:lstStyle/>
          <a:p>
            <a:pPr marL="111125" indent="-111125" eaLnBrk="1" hangingPunct="1">
              <a:lnSpc>
                <a:spcPct val="90000"/>
              </a:lnSpc>
              <a:spcBef>
                <a:spcPct val="0"/>
              </a:spcBef>
              <a:spcAft>
                <a:spcPts val="900"/>
              </a:spcAft>
              <a:buFont typeface="Wingdings" pitchFamily="2" charset="2"/>
              <a:buNone/>
            </a:pPr>
            <a:r>
              <a:rPr lang="en-US" altLang="en-US" sz="2000" dirty="0" smtClean="0">
                <a:solidFill>
                  <a:srgbClr val="FFFF00"/>
                </a:solidFill>
                <a:latin typeface="Comic Sans MS" pitchFamily="66" charset="0"/>
              </a:rPr>
              <a:t>Cambridge University Library</a:t>
            </a:r>
          </a:p>
          <a:p>
            <a:pPr marL="111125" indent="-111125" eaLnBrk="1" hangingPunct="1">
              <a:lnSpc>
                <a:spcPct val="90000"/>
              </a:lnSpc>
              <a:spcBef>
                <a:spcPct val="0"/>
              </a:spcBef>
              <a:spcAft>
                <a:spcPts val="900"/>
              </a:spcAft>
              <a:buFont typeface="Wingdings" pitchFamily="2" charset="2"/>
              <a:buNone/>
            </a:pPr>
            <a:endParaRPr lang="en-US" altLang="en-US" sz="2000" dirty="0" smtClean="0">
              <a:solidFill>
                <a:srgbClr val="FFFF00"/>
              </a:solidFill>
              <a:latin typeface="Comic Sans MS" pitchFamily="66" charset="0"/>
            </a:endParaRPr>
          </a:p>
          <a:p>
            <a:pPr marL="111125" indent="-111125" eaLnBrk="1" hangingPunct="1">
              <a:lnSpc>
                <a:spcPct val="90000"/>
              </a:lnSpc>
              <a:spcBef>
                <a:spcPct val="0"/>
              </a:spcBef>
              <a:spcAft>
                <a:spcPts val="900"/>
              </a:spcAft>
              <a:buFont typeface="Wingdings" pitchFamily="2" charset="2"/>
              <a:buNone/>
            </a:pPr>
            <a:r>
              <a:rPr lang="en-US" altLang="en-US" sz="2000" dirty="0" smtClean="0">
                <a:solidFill>
                  <a:srgbClr val="FFFF00"/>
                </a:solidFill>
                <a:latin typeface="Comic Sans MS" pitchFamily="66" charset="0"/>
              </a:rPr>
              <a:t>It is written in an uncial hand on vellum and contains, in both Greek and Latin, </a:t>
            </a:r>
          </a:p>
          <a:p>
            <a:pPr marL="111125" indent="-111125" eaLnBrk="1" hangingPunct="1">
              <a:lnSpc>
                <a:spcPct val="90000"/>
              </a:lnSpc>
              <a:spcBef>
                <a:spcPct val="0"/>
              </a:spcBef>
              <a:spcAft>
                <a:spcPts val="900"/>
              </a:spcAft>
              <a:buFont typeface="Wingdings" pitchFamily="2" charset="2"/>
              <a:buNone/>
            </a:pPr>
            <a:endParaRPr lang="en-US" altLang="en-US" sz="2000" dirty="0" smtClean="0">
              <a:solidFill>
                <a:srgbClr val="FFFF00"/>
              </a:solidFill>
              <a:latin typeface="Comic Sans MS" pitchFamily="66" charset="0"/>
            </a:endParaRPr>
          </a:p>
          <a:p>
            <a:pPr marL="111125" indent="-111125" eaLnBrk="1" hangingPunct="1">
              <a:lnSpc>
                <a:spcPct val="90000"/>
              </a:lnSpc>
              <a:spcBef>
                <a:spcPct val="0"/>
              </a:spcBef>
              <a:spcAft>
                <a:spcPts val="900"/>
              </a:spcAft>
              <a:buFont typeface="Wingdings" pitchFamily="2" charset="2"/>
              <a:buNone/>
            </a:pPr>
            <a:r>
              <a:rPr lang="en-US" altLang="en-US" sz="2000" dirty="0" smtClean="0">
                <a:solidFill>
                  <a:srgbClr val="FFFF00"/>
                </a:solidFill>
                <a:latin typeface="Comic Sans MS" pitchFamily="66" charset="0"/>
              </a:rPr>
              <a:t>Written with one column per page it has 406 leaves, out of perhaps an original 534, and the Greek pages on the left face Latin ones on the right. </a:t>
            </a:r>
            <a:endParaRPr lang="en-US" altLang="en-US" sz="2000" dirty="0" smtClean="0">
              <a:solidFill>
                <a:srgbClr val="FFFF00"/>
              </a:solidFill>
              <a:latin typeface="Comic Sans MS" pitchFamily="66" charset="0"/>
            </a:endParaRPr>
          </a:p>
          <a:p>
            <a:pPr marL="111125" indent="-111125" eaLnBrk="1" hangingPunct="1">
              <a:lnSpc>
                <a:spcPct val="90000"/>
              </a:lnSpc>
              <a:spcBef>
                <a:spcPct val="0"/>
              </a:spcBef>
              <a:spcAft>
                <a:spcPts val="900"/>
              </a:spcAft>
              <a:buFont typeface="Wingdings" pitchFamily="2" charset="2"/>
              <a:buNone/>
            </a:pPr>
            <a:r>
              <a:rPr lang="en-US" altLang="en-US" sz="2000" dirty="0" smtClean="0">
                <a:solidFill>
                  <a:srgbClr val="FFFF00"/>
                </a:solidFill>
                <a:latin typeface="Comic Sans MS" pitchFamily="66" charset="0"/>
              </a:rPr>
              <a:t>400 AD?</a:t>
            </a:r>
            <a:endParaRPr lang="en-US" altLang="en-US" sz="2000" dirty="0" smtClean="0">
              <a:solidFill>
                <a:srgbClr val="FFFF00"/>
              </a:solidFill>
              <a:latin typeface="Comic Sans MS" pitchFamily="66" charset="0"/>
            </a:endParaRPr>
          </a:p>
          <a:p>
            <a:pPr marL="111125" indent="-111125" eaLnBrk="1" hangingPunct="1">
              <a:lnSpc>
                <a:spcPct val="90000"/>
              </a:lnSpc>
              <a:spcBef>
                <a:spcPct val="0"/>
              </a:spcBef>
              <a:spcAft>
                <a:spcPts val="900"/>
              </a:spcAft>
              <a:buFont typeface="Wingdings" pitchFamily="2" charset="2"/>
              <a:buNone/>
            </a:pPr>
            <a:endParaRPr lang="en-US" altLang="en-US" sz="2000" dirty="0" smtClean="0">
              <a:solidFill>
                <a:srgbClr val="FFFF00"/>
              </a:solidFill>
              <a:latin typeface="Comic Sans MS" pitchFamily="66" charset="0"/>
            </a:endParaRPr>
          </a:p>
        </p:txBody>
      </p:sp>
      <p:pic>
        <p:nvPicPr>
          <p:cNvPr id="117764" name="Picture 4" descr="Image:Codex bezae greek.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914400"/>
            <a:ext cx="3462338"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5" name="Text Box 5"/>
          <p:cNvSpPr txBox="1">
            <a:spLocks noChangeArrowheads="1"/>
          </p:cNvSpPr>
          <p:nvPr/>
        </p:nvSpPr>
        <p:spPr bwMode="auto">
          <a:xfrm>
            <a:off x="152400" y="5105400"/>
            <a:ext cx="5334000" cy="129540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111125" indent="-111125"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lnSpc>
                <a:spcPct val="90000"/>
              </a:lnSpc>
              <a:spcBef>
                <a:spcPct val="0"/>
              </a:spcBef>
              <a:spcAft>
                <a:spcPts val="900"/>
              </a:spcAft>
              <a:buFont typeface="Wingdings" pitchFamily="2" charset="2"/>
              <a:buNone/>
            </a:pPr>
            <a:r>
              <a:rPr lang="en-US" altLang="en-US" sz="1800" smtClean="0">
                <a:solidFill>
                  <a:srgbClr val="FFFF00"/>
                </a:solidFill>
                <a:latin typeface="Comic Sans MS" pitchFamily="66" charset="0"/>
              </a:rPr>
              <a:t>The Greek text is unique, with many interpolations found nowhere else, with a few remarkable omissions, and a capricious tendency to rephrase sentences. </a:t>
            </a:r>
          </a:p>
        </p:txBody>
      </p:sp>
    </p:spTree>
    <p:extLst>
      <p:ext uri="{BB962C8B-B14F-4D97-AF65-F5344CB8AC3E}">
        <p14:creationId xmlns:p14="http://schemas.microsoft.com/office/powerpoint/2010/main" val="1882000065"/>
      </p:ext>
    </p:extLst>
  </p:cSld>
  <p:clrMapOvr>
    <a:masterClrMapping/>
  </p:clrMapOvr>
  <p:transition>
    <p:cover dir="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1027"/>
          <p:cNvSpPr>
            <a:spLocks noGrp="1" noChangeArrowheads="1"/>
          </p:cNvSpPr>
          <p:nvPr>
            <p:ph type="title"/>
          </p:nvPr>
        </p:nvSpPr>
        <p:spPr/>
        <p:txBody>
          <a:bodyPr/>
          <a:lstStyle/>
          <a:p>
            <a:r>
              <a:rPr lang="en-US" altLang="en-US" dirty="0" smtClean="0"/>
              <a:t>Class Objectives</a:t>
            </a:r>
          </a:p>
        </p:txBody>
      </p:sp>
      <p:sp>
        <p:nvSpPr>
          <p:cNvPr id="3" name="Content Placeholder 2"/>
          <p:cNvSpPr>
            <a:spLocks noGrp="1"/>
          </p:cNvSpPr>
          <p:nvPr>
            <p:ph idx="1"/>
          </p:nvPr>
        </p:nvSpPr>
        <p:spPr/>
        <p:txBody>
          <a:bodyPr/>
          <a:lstStyle/>
          <a:p>
            <a:r>
              <a:rPr lang="en-US" sz="2400" dirty="0" smtClean="0"/>
              <a:t>Show the importance of the Bible to our faith &amp; that it is reliable.</a:t>
            </a:r>
          </a:p>
          <a:p>
            <a:endParaRPr lang="en-US" sz="2400" dirty="0" smtClean="0"/>
          </a:p>
          <a:p>
            <a:r>
              <a:rPr lang="en-US" sz="2400" dirty="0" smtClean="0"/>
              <a:t>Demonstrate that we can be confident that we have God’s inspired word today.</a:t>
            </a:r>
          </a:p>
          <a:p>
            <a:endParaRPr lang="en-US" sz="2400" dirty="0" smtClean="0"/>
          </a:p>
          <a:p>
            <a:r>
              <a:rPr lang="en-US" sz="2400" dirty="0" smtClean="0"/>
              <a:t>Understand the difference in modern versions of English Bible</a:t>
            </a:r>
          </a:p>
          <a:p>
            <a:endParaRPr lang="en-US" sz="2400" dirty="0" smtClean="0"/>
          </a:p>
          <a:p>
            <a:r>
              <a:rPr lang="en-US" sz="2400" dirty="0" smtClean="0"/>
              <a:t>Be able to answer questions about the origin of the Bible</a:t>
            </a:r>
          </a:p>
          <a:p>
            <a:endParaRPr lang="en-US" sz="2400" dirty="0"/>
          </a:p>
        </p:txBody>
      </p:sp>
    </p:spTree>
    <p:extLst>
      <p:ext uri="{BB962C8B-B14F-4D97-AF65-F5344CB8AC3E}">
        <p14:creationId xmlns:p14="http://schemas.microsoft.com/office/powerpoint/2010/main" val="3834161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‘Canon’</a:t>
            </a:r>
            <a:endParaRPr lang="en-US" dirty="0"/>
          </a:p>
        </p:txBody>
      </p:sp>
      <p:sp>
        <p:nvSpPr>
          <p:cNvPr id="3" name="Content Placeholder 2"/>
          <p:cNvSpPr>
            <a:spLocks noGrp="1"/>
          </p:cNvSpPr>
          <p:nvPr>
            <p:ph idx="4294967295"/>
          </p:nvPr>
        </p:nvSpPr>
        <p:spPr>
          <a:xfrm>
            <a:off x="1791195" y="1166018"/>
            <a:ext cx="7315200" cy="4525963"/>
          </a:xfrm>
        </p:spPr>
        <p:txBody>
          <a:bodyPr>
            <a:normAutofit fontScale="92500"/>
          </a:bodyPr>
          <a:lstStyle/>
          <a:p>
            <a:r>
              <a:rPr lang="en-US" dirty="0" smtClean="0"/>
              <a:t>The term ‘canon’ is from the Greek word ‘</a:t>
            </a:r>
            <a:r>
              <a:rPr lang="en-US" dirty="0" err="1" smtClean="0"/>
              <a:t>kanon</a:t>
            </a:r>
            <a:r>
              <a:rPr lang="en-US" dirty="0" smtClean="0"/>
              <a:t>’ meaning a reed used for a rule/standard of measurement. </a:t>
            </a:r>
          </a:p>
          <a:p>
            <a:r>
              <a:rPr lang="en-US" dirty="0" smtClean="0"/>
              <a:t>‘Canon’ </a:t>
            </a:r>
            <a:r>
              <a:rPr lang="en-US" dirty="0"/>
              <a:t>is a term that describes a </a:t>
            </a:r>
            <a:r>
              <a:rPr lang="en-US" i="1" dirty="0"/>
              <a:t>theological concept</a:t>
            </a:r>
            <a:r>
              <a:rPr lang="en-US" dirty="0"/>
              <a:t> used to describe the collection of books called Scripture</a:t>
            </a:r>
            <a:r>
              <a:rPr lang="en-US" dirty="0" smtClean="0"/>
              <a:t>.</a:t>
            </a:r>
          </a:p>
          <a:p>
            <a:r>
              <a:rPr lang="en-US" dirty="0" smtClean="0"/>
              <a:t>‘Canon’ often is used to refer to the list of books accepted by Christians  as Holy Scripture</a:t>
            </a:r>
            <a:endParaRPr lang="en-US" dirty="0"/>
          </a:p>
          <a:p>
            <a:pPr marL="0" indent="0">
              <a:buNone/>
            </a:pP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9424" y="5733308"/>
            <a:ext cx="7184576" cy="838200"/>
          </a:xfrm>
          <a:prstGeom prst="rect">
            <a:avLst/>
          </a:prstGeom>
        </p:spPr>
      </p:pic>
    </p:spTree>
    <p:extLst>
      <p:ext uri="{BB962C8B-B14F-4D97-AF65-F5344CB8AC3E}">
        <p14:creationId xmlns:p14="http://schemas.microsoft.com/office/powerpoint/2010/main" val="89898353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Canon as ‘closed’</a:t>
            </a:r>
            <a:endParaRPr lang="en-US" dirty="0"/>
          </a:p>
        </p:txBody>
      </p:sp>
      <p:sp>
        <p:nvSpPr>
          <p:cNvPr id="3" name="Content Placeholder 2"/>
          <p:cNvSpPr>
            <a:spLocks noGrp="1"/>
          </p:cNvSpPr>
          <p:nvPr>
            <p:ph idx="4294967295"/>
          </p:nvPr>
        </p:nvSpPr>
        <p:spPr>
          <a:xfrm>
            <a:off x="1676400" y="1600200"/>
            <a:ext cx="7239000" cy="4525963"/>
          </a:xfrm>
        </p:spPr>
        <p:txBody>
          <a:bodyPr>
            <a:normAutofit fontScale="85000" lnSpcReduction="10000"/>
          </a:bodyPr>
          <a:lstStyle/>
          <a:p>
            <a:r>
              <a:rPr lang="en-US" dirty="0"/>
              <a:t>Inasmuch as it is understood that God is no longer giving Scripture through the writing of His authoritative messengers, the canon is considered ‘closed.’</a:t>
            </a:r>
          </a:p>
          <a:p>
            <a:r>
              <a:rPr lang="en-US" dirty="0"/>
              <a:t>S</a:t>
            </a:r>
            <a:r>
              <a:rPr lang="en-US" dirty="0" smtClean="0"/>
              <a:t>ince salvation history </a:t>
            </a:r>
            <a:r>
              <a:rPr lang="en-US" dirty="0"/>
              <a:t>has been completed and recorded, there is no longer a need for any Scriptures to be added to the canon.</a:t>
            </a:r>
          </a:p>
          <a:p>
            <a:r>
              <a:rPr lang="en-US" dirty="0"/>
              <a:t>Therefore, all major traditions of Christianity today believe that the canon is “closed” and not to be “reopened.</a:t>
            </a:r>
            <a:r>
              <a:rPr lang="en-US" dirty="0" smtClean="0"/>
              <a:t>”</a:t>
            </a:r>
            <a:endParaRPr lang="en-US" dirty="0"/>
          </a:p>
        </p:txBody>
      </p:sp>
    </p:spTree>
    <p:extLst>
      <p:ext uri="{BB962C8B-B14F-4D97-AF65-F5344CB8AC3E}">
        <p14:creationId xmlns:p14="http://schemas.microsoft.com/office/powerpoint/2010/main" val="230026381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Tahoma" charset="0"/>
                <a:cs typeface="Tahoma" charset="0"/>
              </a:rPr>
              <a:t>What </a:t>
            </a:r>
            <a:r>
              <a:rPr lang="en-US" dirty="0" smtClean="0">
                <a:latin typeface="Tahoma" charset="0"/>
                <a:cs typeface="Tahoma" charset="0"/>
              </a:rPr>
              <a:t>comprises the ‘canon’ </a:t>
            </a:r>
            <a:r>
              <a:rPr lang="en-US" dirty="0">
                <a:latin typeface="Tahoma" charset="0"/>
                <a:cs typeface="Tahoma" charset="0"/>
              </a:rPr>
              <a:t>of the New Testament?</a:t>
            </a:r>
            <a:r>
              <a:rPr lang="en-US" dirty="0">
                <a:latin typeface="Arial" charset="0"/>
              </a:rPr>
              <a:t> </a:t>
            </a:r>
            <a:endParaRPr lang="en-US" dirty="0"/>
          </a:p>
        </p:txBody>
      </p:sp>
      <p:sp>
        <p:nvSpPr>
          <p:cNvPr id="3" name="Content Placeholder 2"/>
          <p:cNvSpPr>
            <a:spLocks noGrp="1"/>
          </p:cNvSpPr>
          <p:nvPr>
            <p:ph idx="4294967295"/>
          </p:nvPr>
        </p:nvSpPr>
        <p:spPr>
          <a:xfrm>
            <a:off x="1447800" y="1792288"/>
            <a:ext cx="7467600" cy="4525962"/>
          </a:xfrm>
        </p:spPr>
        <p:txBody>
          <a:bodyPr>
            <a:normAutofit fontScale="92500" lnSpcReduction="20000"/>
          </a:bodyPr>
          <a:lstStyle/>
          <a:p>
            <a:pPr marL="0" indent="0">
              <a:buNone/>
            </a:pPr>
            <a:r>
              <a:rPr lang="en-US" dirty="0" smtClean="0">
                <a:latin typeface="Arial" charset="0"/>
              </a:rPr>
              <a:t>The following principles </a:t>
            </a:r>
            <a:r>
              <a:rPr lang="en-US" dirty="0">
                <a:latin typeface="Arial" charset="0"/>
              </a:rPr>
              <a:t>have been derived for </a:t>
            </a:r>
            <a:r>
              <a:rPr lang="en-US" dirty="0" smtClean="0">
                <a:latin typeface="Arial" charset="0"/>
              </a:rPr>
              <a:t>recognizing the </a:t>
            </a:r>
            <a:r>
              <a:rPr lang="en-US" dirty="0">
                <a:latin typeface="Arial" charset="0"/>
              </a:rPr>
              <a:t>NT Canon</a:t>
            </a:r>
          </a:p>
          <a:p>
            <a:pPr marL="990600" lvl="1" indent="-533400">
              <a:buFontTx/>
              <a:buAutoNum type="arabicPeriod"/>
            </a:pPr>
            <a:r>
              <a:rPr lang="en-US" dirty="0">
                <a:latin typeface="Arial" charset="0"/>
              </a:rPr>
              <a:t>Was the book written by an apostle or someone with recognized authority?</a:t>
            </a:r>
          </a:p>
          <a:p>
            <a:pPr marL="990600" lvl="1" indent="-533400">
              <a:buFontTx/>
              <a:buAutoNum type="arabicPeriod"/>
            </a:pPr>
            <a:r>
              <a:rPr lang="en-US" dirty="0">
                <a:latin typeface="Arial" charset="0"/>
              </a:rPr>
              <a:t>Did it agree with the </a:t>
            </a:r>
            <a:r>
              <a:rPr lang="en-US" dirty="0" smtClean="0">
                <a:latin typeface="Arial" charset="0"/>
              </a:rPr>
              <a:t>‘canon </a:t>
            </a:r>
            <a:r>
              <a:rPr lang="en-US" dirty="0">
                <a:latin typeface="Arial" charset="0"/>
              </a:rPr>
              <a:t>of truth</a:t>
            </a:r>
            <a:r>
              <a:rPr lang="en-US" dirty="0" smtClean="0">
                <a:latin typeface="Arial" charset="0"/>
              </a:rPr>
              <a:t>?’</a:t>
            </a:r>
            <a:endParaRPr lang="en-US" dirty="0">
              <a:latin typeface="Arial" charset="0"/>
            </a:endParaRPr>
          </a:p>
          <a:p>
            <a:pPr marL="990600" lvl="1" indent="-533400">
              <a:buFontTx/>
              <a:buAutoNum type="arabicPeriod"/>
            </a:pPr>
            <a:r>
              <a:rPr lang="en-US" dirty="0">
                <a:latin typeface="Arial" charset="0"/>
              </a:rPr>
              <a:t>Did it enjoy universal </a:t>
            </a:r>
            <a:r>
              <a:rPr lang="en-US" dirty="0" smtClean="0">
                <a:latin typeface="Arial" charset="0"/>
              </a:rPr>
              <a:t>acceptance among the church(</a:t>
            </a:r>
            <a:r>
              <a:rPr lang="en-US" dirty="0" err="1" smtClean="0">
                <a:latin typeface="Arial" charset="0"/>
              </a:rPr>
              <a:t>es</a:t>
            </a:r>
            <a:r>
              <a:rPr lang="en-US" dirty="0" smtClean="0">
                <a:latin typeface="Arial" charset="0"/>
              </a:rPr>
              <a:t>)?</a:t>
            </a:r>
            <a:endParaRPr lang="en-US" dirty="0">
              <a:latin typeface="Arial" charset="0"/>
            </a:endParaRPr>
          </a:p>
          <a:p>
            <a:pPr marL="990600" lvl="1" indent="-533400">
              <a:buFontTx/>
              <a:buAutoNum type="arabicPeriod"/>
            </a:pPr>
            <a:r>
              <a:rPr lang="en-US" dirty="0">
                <a:latin typeface="Arial" charset="0"/>
              </a:rPr>
              <a:t>Does it have a self-</a:t>
            </a:r>
            <a:r>
              <a:rPr lang="en-US" dirty="0" smtClean="0">
                <a:latin typeface="Arial" charset="0"/>
              </a:rPr>
              <a:t>authenticating </a:t>
            </a:r>
            <a:r>
              <a:rPr lang="en-US" dirty="0">
                <a:latin typeface="Arial" charset="0"/>
              </a:rPr>
              <a:t>divine nature</a:t>
            </a:r>
            <a:r>
              <a:rPr lang="en-US" dirty="0" smtClean="0">
                <a:latin typeface="Arial" charset="0"/>
              </a:rPr>
              <a:t>?</a:t>
            </a:r>
          </a:p>
          <a:p>
            <a:pPr marL="57150" indent="0" algn="ctr">
              <a:buNone/>
            </a:pPr>
            <a:r>
              <a:rPr lang="en-US" i="1" dirty="0" smtClean="0">
                <a:latin typeface="Arial" charset="0"/>
              </a:rPr>
              <a:t>These were the same general criteria used by the early church!</a:t>
            </a:r>
            <a:endParaRPr lang="en-US" i="1" dirty="0">
              <a:latin typeface="Arial" charset="0"/>
            </a:endParaRPr>
          </a:p>
          <a:p>
            <a:endParaRPr lang="en-US" dirty="0"/>
          </a:p>
        </p:txBody>
      </p:sp>
    </p:spTree>
    <p:extLst>
      <p:ext uri="{BB962C8B-B14F-4D97-AF65-F5344CB8AC3E}">
        <p14:creationId xmlns:p14="http://schemas.microsoft.com/office/powerpoint/2010/main" val="32656114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4626" name="Rectangle 2"/>
          <p:cNvSpPr>
            <a:spLocks noGrp="1" noChangeArrowheads="1"/>
          </p:cNvSpPr>
          <p:nvPr>
            <p:ph type="title"/>
          </p:nvPr>
        </p:nvSpPr>
        <p:spPr/>
        <p:txBody>
          <a:bodyPr/>
          <a:lstStyle/>
          <a:p>
            <a:r>
              <a:rPr lang="en-US" sz="3600"/>
              <a:t>Canonization of Scripture</a:t>
            </a:r>
          </a:p>
        </p:txBody>
      </p:sp>
      <p:sp>
        <p:nvSpPr>
          <p:cNvPr id="794627" name="Rectangle 3"/>
          <p:cNvSpPr>
            <a:spLocks noGrp="1" noChangeArrowheads="1"/>
          </p:cNvSpPr>
          <p:nvPr>
            <p:ph type="body" idx="1"/>
          </p:nvPr>
        </p:nvSpPr>
        <p:spPr/>
        <p:txBody>
          <a:bodyPr>
            <a:normAutofit/>
          </a:bodyPr>
          <a:lstStyle/>
          <a:p>
            <a:pPr marL="609600" indent="-609600">
              <a:buFontTx/>
              <a:buAutoNum type="arabicPeriod"/>
            </a:pPr>
            <a:r>
              <a:rPr lang="en-US" dirty="0" smtClean="0">
                <a:cs typeface="Times New Roman" pitchFamily="18" charset="0"/>
              </a:rPr>
              <a:t>A flood of apocryphal and </a:t>
            </a:r>
            <a:r>
              <a:rPr lang="en-US" dirty="0" err="1" smtClean="0">
                <a:cs typeface="Times New Roman" pitchFamily="18" charset="0"/>
              </a:rPr>
              <a:t>pseudopigraphical</a:t>
            </a:r>
            <a:r>
              <a:rPr lang="en-US" dirty="0" smtClean="0">
                <a:cs typeface="Times New Roman" pitchFamily="18" charset="0"/>
              </a:rPr>
              <a:t> works began to be read publicly during the 2</a:t>
            </a:r>
            <a:r>
              <a:rPr lang="en-US" baseline="30000" dirty="0" smtClean="0">
                <a:cs typeface="Times New Roman" pitchFamily="18" charset="0"/>
              </a:rPr>
              <a:t>nd</a:t>
            </a:r>
            <a:r>
              <a:rPr lang="en-US" dirty="0" smtClean="0">
                <a:cs typeface="Times New Roman" pitchFamily="18" charset="0"/>
              </a:rPr>
              <a:t> &amp; 3</a:t>
            </a:r>
            <a:r>
              <a:rPr lang="en-US" baseline="30000" dirty="0" smtClean="0">
                <a:cs typeface="Times New Roman" pitchFamily="18" charset="0"/>
              </a:rPr>
              <a:t>rd</a:t>
            </a:r>
            <a:r>
              <a:rPr lang="en-US" dirty="0" smtClean="0">
                <a:cs typeface="Times New Roman" pitchFamily="18" charset="0"/>
              </a:rPr>
              <a:t> centuries. </a:t>
            </a:r>
          </a:p>
          <a:p>
            <a:pPr marL="609600" indent="-609600">
              <a:buFontTx/>
              <a:buAutoNum type="arabicPeriod"/>
            </a:pPr>
            <a:r>
              <a:rPr lang="en-US" dirty="0" smtClean="0">
                <a:cs typeface="Times New Roman" pitchFamily="18" charset="0"/>
              </a:rPr>
              <a:t>Diocletian </a:t>
            </a:r>
            <a:r>
              <a:rPr lang="en-US" dirty="0">
                <a:cs typeface="Times New Roman" pitchFamily="18" charset="0"/>
              </a:rPr>
              <a:t>persecutions (c. 302–305) caused the Christians to be more attentive to establishing the definite canon.</a:t>
            </a:r>
          </a:p>
        </p:txBody>
      </p:sp>
    </p:spTree>
    <p:extLst>
      <p:ext uri="{BB962C8B-B14F-4D97-AF65-F5344CB8AC3E}">
        <p14:creationId xmlns:p14="http://schemas.microsoft.com/office/powerpoint/2010/main" val="333258149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Non-Canon</a:t>
            </a:r>
            <a:endParaRPr lang="en-US" dirty="0"/>
          </a:p>
        </p:txBody>
      </p:sp>
      <p:sp>
        <p:nvSpPr>
          <p:cNvPr id="3" name="Content Placeholder 2"/>
          <p:cNvSpPr>
            <a:spLocks noGrp="1"/>
          </p:cNvSpPr>
          <p:nvPr>
            <p:ph idx="1"/>
          </p:nvPr>
        </p:nvSpPr>
        <p:spPr/>
        <p:txBody>
          <a:bodyPr/>
          <a:lstStyle/>
          <a:p>
            <a:r>
              <a:rPr lang="en-US" b="1" dirty="0" smtClean="0"/>
              <a:t>Is </a:t>
            </a:r>
            <a:r>
              <a:rPr lang="en-US" b="1" dirty="0"/>
              <a:t>It Considered Reliable</a:t>
            </a:r>
            <a:r>
              <a:rPr lang="en-US" b="1" dirty="0" smtClean="0"/>
              <a:t>?</a:t>
            </a:r>
          </a:p>
          <a:p>
            <a:pPr lvl="1"/>
            <a:r>
              <a:rPr lang="en-US" b="1" dirty="0" smtClean="0"/>
              <a:t>When written?</a:t>
            </a:r>
          </a:p>
          <a:p>
            <a:pPr lvl="1"/>
            <a:r>
              <a:rPr lang="en-US" b="1" dirty="0" smtClean="0"/>
              <a:t>Heretical Influence (Gnostic)</a:t>
            </a:r>
          </a:p>
          <a:p>
            <a:r>
              <a:rPr lang="en-US" b="1" dirty="0"/>
              <a:t>How Does It Corroborate the Life of </a:t>
            </a:r>
            <a:r>
              <a:rPr lang="en-US" b="1" dirty="0" smtClean="0"/>
              <a:t>Jesus?</a:t>
            </a:r>
          </a:p>
          <a:p>
            <a:r>
              <a:rPr lang="en-US" b="1" dirty="0"/>
              <a:t>Where (and Why) Does It Differ from the Reliable Accounts?</a:t>
            </a:r>
            <a:endParaRPr lang="en-US" dirty="0"/>
          </a:p>
        </p:txBody>
      </p:sp>
    </p:spTree>
    <p:extLst>
      <p:ext uri="{BB962C8B-B14F-4D97-AF65-F5344CB8AC3E}">
        <p14:creationId xmlns:p14="http://schemas.microsoft.com/office/powerpoint/2010/main" val="10965488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r>
              <a:rPr lang="en-US" sz="3600"/>
              <a:t>Canonization of Scripture</a:t>
            </a:r>
          </a:p>
        </p:txBody>
      </p:sp>
      <p:sp>
        <p:nvSpPr>
          <p:cNvPr id="86019" name="Rectangle 3"/>
          <p:cNvSpPr>
            <a:spLocks noGrp="1" noChangeArrowheads="1"/>
          </p:cNvSpPr>
          <p:nvPr>
            <p:ph type="body" idx="1"/>
          </p:nvPr>
        </p:nvSpPr>
        <p:spPr/>
        <p:txBody>
          <a:bodyPr/>
          <a:lstStyle/>
          <a:p>
            <a:pPr marL="609600" indent="-609600">
              <a:lnSpc>
                <a:spcPct val="90000"/>
              </a:lnSpc>
              <a:buFont typeface="+mj-lt"/>
              <a:buAutoNum type="arabicPeriod" startAt="3"/>
            </a:pPr>
            <a:r>
              <a:rPr lang="en-US" dirty="0" smtClean="0">
                <a:cs typeface="Times New Roman" pitchFamily="18" charset="0"/>
              </a:rPr>
              <a:t>Eusebius</a:t>
            </a:r>
            <a:r>
              <a:rPr lang="en-US" dirty="0">
                <a:cs typeface="Times New Roman" pitchFamily="18" charset="0"/>
              </a:rPr>
              <a:t>, a fourth-century Church historian, speaks plainly about the condition of the canon in his day:</a:t>
            </a:r>
          </a:p>
          <a:p>
            <a:pPr lvl="2">
              <a:lnSpc>
                <a:spcPct val="90000"/>
              </a:lnSpc>
            </a:pPr>
            <a:r>
              <a:rPr lang="en-US" b="1" dirty="0" err="1">
                <a:cs typeface="Times New Roman" pitchFamily="18" charset="0"/>
              </a:rPr>
              <a:t>Homologomena</a:t>
            </a:r>
            <a:r>
              <a:rPr lang="en-US" dirty="0">
                <a:cs typeface="Times New Roman" pitchFamily="18" charset="0"/>
              </a:rPr>
              <a:t>: Universally-agreed-upon books were the four Gospels, Acts, Letters of Paul (which included Hebrews), 1 Peter, 1 John, and Revelation.</a:t>
            </a:r>
          </a:p>
          <a:p>
            <a:pPr lvl="2">
              <a:lnSpc>
                <a:spcPct val="90000"/>
              </a:lnSpc>
            </a:pPr>
            <a:r>
              <a:rPr lang="en-US" b="1" dirty="0" err="1">
                <a:cs typeface="Times New Roman" pitchFamily="18" charset="0"/>
              </a:rPr>
              <a:t>Antilogoumena</a:t>
            </a:r>
            <a:r>
              <a:rPr lang="en-US" dirty="0">
                <a:cs typeface="Times New Roman" pitchFamily="18" charset="0"/>
              </a:rPr>
              <a:t>: Books that were accepted by the majority (including </a:t>
            </a:r>
            <a:r>
              <a:rPr lang="en-US" dirty="0" err="1">
                <a:cs typeface="Times New Roman" pitchFamily="18" charset="0"/>
              </a:rPr>
              <a:t>Eusibius</a:t>
            </a:r>
            <a:r>
              <a:rPr lang="en-US" dirty="0">
                <a:cs typeface="Times New Roman" pitchFamily="18" charset="0"/>
              </a:rPr>
              <a:t>), but disputed by some: James, 2 Peter, 2 &amp; 3 John, and Jude.</a:t>
            </a:r>
          </a:p>
          <a:p>
            <a:pPr lvl="2">
              <a:lnSpc>
                <a:spcPct val="90000"/>
              </a:lnSpc>
            </a:pPr>
            <a:r>
              <a:rPr lang="en-US" b="1" dirty="0" err="1">
                <a:cs typeface="Times New Roman" pitchFamily="18" charset="0"/>
              </a:rPr>
              <a:t>Pseudepigrapha</a:t>
            </a:r>
            <a:r>
              <a:rPr lang="en-US" dirty="0">
                <a:cs typeface="Times New Roman" pitchFamily="18" charset="0"/>
              </a:rPr>
              <a:t>: </a:t>
            </a:r>
            <a:r>
              <a:rPr lang="en-US" i="1" dirty="0">
                <a:cs typeface="Times New Roman" pitchFamily="18" charset="0"/>
              </a:rPr>
              <a:t>Acts of Paul</a:t>
            </a:r>
            <a:r>
              <a:rPr lang="en-US" dirty="0">
                <a:cs typeface="Times New Roman" pitchFamily="18" charset="0"/>
              </a:rPr>
              <a:t>, the </a:t>
            </a:r>
            <a:r>
              <a:rPr lang="en-US" i="1" dirty="0" err="1">
                <a:cs typeface="Times New Roman" pitchFamily="18" charset="0"/>
              </a:rPr>
              <a:t>Didache</a:t>
            </a:r>
            <a:r>
              <a:rPr lang="en-US" dirty="0">
                <a:cs typeface="Times New Roman" pitchFamily="18" charset="0"/>
              </a:rPr>
              <a:t>, and the </a:t>
            </a:r>
            <a:r>
              <a:rPr lang="en-US" i="1" dirty="0">
                <a:cs typeface="Times New Roman" pitchFamily="18" charset="0"/>
              </a:rPr>
              <a:t>Shepherd of </a:t>
            </a:r>
            <a:r>
              <a:rPr lang="en-US" i="1" dirty="0" err="1">
                <a:cs typeface="Times New Roman" pitchFamily="18" charset="0"/>
              </a:rPr>
              <a:t>Hermas</a:t>
            </a:r>
            <a:r>
              <a:rPr lang="en-US" dirty="0">
                <a:cs typeface="Times New Roman" pitchFamily="18" charset="0"/>
              </a:rPr>
              <a:t>. </a:t>
            </a:r>
          </a:p>
        </p:txBody>
      </p:sp>
    </p:spTree>
    <p:extLst>
      <p:ext uri="{BB962C8B-B14F-4D97-AF65-F5344CB8AC3E}">
        <p14:creationId xmlns:p14="http://schemas.microsoft.com/office/powerpoint/2010/main" val="409784434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r>
              <a:rPr lang="en-US" sz="3600"/>
              <a:t>Canonization of Scripture</a:t>
            </a:r>
          </a:p>
        </p:txBody>
      </p:sp>
      <p:sp>
        <p:nvSpPr>
          <p:cNvPr id="89091" name="Rectangle 3"/>
          <p:cNvSpPr>
            <a:spLocks noGrp="1" noChangeArrowheads="1"/>
          </p:cNvSpPr>
          <p:nvPr>
            <p:ph type="body" idx="1"/>
          </p:nvPr>
        </p:nvSpPr>
        <p:spPr/>
        <p:txBody>
          <a:bodyPr/>
          <a:lstStyle/>
          <a:p>
            <a:pPr marL="609600" indent="-609600">
              <a:buFont typeface="+mj-lt"/>
              <a:buAutoNum type="arabicPeriod" startAt="4"/>
            </a:pPr>
            <a:r>
              <a:rPr lang="en-US" dirty="0" err="1">
                <a:cs typeface="Times New Roman" pitchFamily="18" charset="0"/>
              </a:rPr>
              <a:t>Athanasiaus</a:t>
            </a:r>
            <a:r>
              <a:rPr lang="en-US" dirty="0">
                <a:cs typeface="Times New Roman" pitchFamily="18" charset="0"/>
              </a:rPr>
              <a:t>, a fourth-century bishop of Alexandria, sent out a cyclical letter affirming the 27 books of the NT (367 A.D.). This is the first formal attestation to our </a:t>
            </a:r>
            <a:r>
              <a:rPr lang="en-US" dirty="0" smtClean="0">
                <a:cs typeface="Times New Roman" pitchFamily="18" charset="0"/>
              </a:rPr>
              <a:t>canon in its full/current form.</a:t>
            </a:r>
            <a:endParaRPr lang="en-US" dirty="0">
              <a:cs typeface="Times New Roman" pitchFamily="18" charset="0"/>
            </a:endParaRPr>
          </a:p>
        </p:txBody>
      </p:sp>
    </p:spTree>
    <p:extLst>
      <p:ext uri="{BB962C8B-B14F-4D97-AF65-F5344CB8AC3E}">
        <p14:creationId xmlns:p14="http://schemas.microsoft.com/office/powerpoint/2010/main" val="57017974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Canonization (catalogs)</a:t>
            </a:r>
            <a:endParaRPr lang="en-US" dirty="0"/>
          </a:p>
        </p:txBody>
      </p:sp>
      <p:sp>
        <p:nvSpPr>
          <p:cNvPr id="79874" name="Rectangle 2"/>
          <p:cNvSpPr>
            <a:spLocks noGrp="1" noChangeArrowheads="1"/>
          </p:cNvSpPr>
          <p:nvPr>
            <p:ph type="body" idx="4294967295"/>
          </p:nvPr>
        </p:nvSpPr>
        <p:spPr>
          <a:xfrm>
            <a:off x="990600" y="2438400"/>
            <a:ext cx="7924800" cy="3048000"/>
          </a:xfrm>
          <a:solidFill>
            <a:schemeClr val="bg1"/>
          </a:solidFill>
        </p:spPr>
        <p:txBody>
          <a:bodyPr/>
          <a:lstStyle/>
          <a:p>
            <a:pPr marL="690563" indent="-690563" algn="just" eaLnBrk="1" hangingPunct="1">
              <a:lnSpc>
                <a:spcPct val="90000"/>
              </a:lnSpc>
              <a:spcBef>
                <a:spcPct val="0"/>
              </a:spcBef>
              <a:spcAft>
                <a:spcPts val="1800"/>
              </a:spcAft>
              <a:buSzPct val="150000"/>
              <a:buFont typeface="Webdings" pitchFamily="18" charset="2"/>
              <a:buChar char="¨"/>
              <a:defRPr/>
            </a:pPr>
            <a:r>
              <a:rPr lang="en-US" sz="2400" b="1" dirty="0" smtClean="0">
                <a:effectLst>
                  <a:outerShdw blurRad="38100" dist="38100" dir="2700000" algn="tl">
                    <a:srgbClr val="808080"/>
                  </a:outerShdw>
                </a:effectLst>
                <a:latin typeface="Verdana" pitchFamily="34" charset="0"/>
              </a:rPr>
              <a:t>A catalog is a list of books.</a:t>
            </a:r>
          </a:p>
          <a:p>
            <a:pPr marL="690563" indent="-690563" algn="just" eaLnBrk="1" hangingPunct="1">
              <a:lnSpc>
                <a:spcPct val="90000"/>
              </a:lnSpc>
              <a:spcBef>
                <a:spcPct val="0"/>
              </a:spcBef>
              <a:spcAft>
                <a:spcPts val="1800"/>
              </a:spcAft>
              <a:buSzPct val="130000"/>
              <a:buFont typeface="MS Outlook" pitchFamily="2" charset="2"/>
              <a:buChar char="E"/>
              <a:defRPr/>
            </a:pPr>
            <a:r>
              <a:rPr lang="en-US" sz="2400" b="1" dirty="0" smtClean="0">
                <a:effectLst>
                  <a:outerShdw blurRad="38100" dist="38100" dir="2700000" algn="tl">
                    <a:srgbClr val="808080"/>
                  </a:outerShdw>
                </a:effectLst>
                <a:latin typeface="Verdana" pitchFamily="34" charset="0"/>
              </a:rPr>
              <a:t>These lists are obtained from the writings of various Christians, who wrote to churches and individuals.</a:t>
            </a:r>
          </a:p>
          <a:p>
            <a:pPr marL="690563" indent="-690563" algn="just" eaLnBrk="1" hangingPunct="1">
              <a:lnSpc>
                <a:spcPct val="90000"/>
              </a:lnSpc>
              <a:spcBef>
                <a:spcPct val="0"/>
              </a:spcBef>
              <a:spcAft>
                <a:spcPts val="1800"/>
              </a:spcAft>
              <a:buSzPct val="130000"/>
              <a:buFont typeface="MS Outlook" pitchFamily="2" charset="2"/>
              <a:buChar char="E"/>
              <a:defRPr/>
            </a:pPr>
            <a:r>
              <a:rPr lang="en-US" sz="2400" b="1" dirty="0" smtClean="0">
                <a:effectLst>
                  <a:outerShdw blurRad="38100" dist="38100" dir="2700000" algn="tl">
                    <a:srgbClr val="808080"/>
                  </a:outerShdw>
                </a:effectLst>
                <a:latin typeface="Verdana" pitchFamily="34" charset="0"/>
              </a:rPr>
              <a:t>The list may be in one paragraph or sentence, or it may be obtained from references throughout the writing..</a:t>
            </a:r>
          </a:p>
        </p:txBody>
      </p:sp>
    </p:spTree>
    <p:extLst>
      <p:ext uri="{BB962C8B-B14F-4D97-AF65-F5344CB8AC3E}">
        <p14:creationId xmlns:p14="http://schemas.microsoft.com/office/powerpoint/2010/main" val="314958384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I:\How We Got the Bible - Fall 2007\Class Work Material\New Testament Cannon Listings-Landscape.jpg"/>
          <p:cNvPicPr>
            <a:picLocks noChangeAspect="1" noChangeArrowheads="1"/>
          </p:cNvPicPr>
          <p:nvPr/>
        </p:nvPicPr>
        <p:blipFill>
          <a:blip r:embed="rId2">
            <a:extLst>
              <a:ext uri="{28A0092B-C50C-407E-A947-70E740481C1C}">
                <a14:useLocalDpi xmlns:a14="http://schemas.microsoft.com/office/drawing/2010/main" val="0"/>
              </a:ext>
            </a:extLst>
          </a:blip>
          <a:srcRect t="20381" r="44125" b="4076"/>
          <a:stretch>
            <a:fillRect/>
          </a:stretch>
        </p:blipFill>
        <p:spPr bwMode="auto">
          <a:xfrm>
            <a:off x="304800" y="77788"/>
            <a:ext cx="6172200" cy="678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Picture 3" descr="I:\How We Got the Bible - Fall 2007\Class Work Material\New Testament Cannon Listings-Landscape.jpg"/>
          <p:cNvPicPr>
            <a:picLocks noChangeAspect="1" noChangeArrowheads="1"/>
          </p:cNvPicPr>
          <p:nvPr/>
        </p:nvPicPr>
        <p:blipFill>
          <a:blip r:embed="rId2">
            <a:extLst>
              <a:ext uri="{28A0092B-C50C-407E-A947-70E740481C1C}">
                <a14:useLocalDpi xmlns:a14="http://schemas.microsoft.com/office/drawing/2010/main" val="0"/>
              </a:ext>
            </a:extLst>
          </a:blip>
          <a:srcRect l="66188" t="20381" r="11032" b="4076"/>
          <a:stretch>
            <a:fillRect/>
          </a:stretch>
        </p:blipFill>
        <p:spPr bwMode="auto">
          <a:xfrm>
            <a:off x="6324600" y="77788"/>
            <a:ext cx="2517775" cy="678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Text Box 4"/>
          <p:cNvSpPr txBox="1">
            <a:spLocks noChangeArrowheads="1"/>
          </p:cNvSpPr>
          <p:nvPr/>
        </p:nvSpPr>
        <p:spPr bwMode="auto">
          <a:xfrm rot="-3957999">
            <a:off x="617538" y="1214437"/>
            <a:ext cx="1752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50000"/>
              </a:spcBef>
              <a:spcAft>
                <a:spcPct val="0"/>
              </a:spcAft>
              <a:buFontTx/>
              <a:buNone/>
            </a:pPr>
            <a:r>
              <a:rPr lang="en-US" altLang="en-US" sz="2000" b="1" smtClean="0">
                <a:solidFill>
                  <a:srgbClr val="0000CC"/>
                </a:solidFill>
              </a:rPr>
              <a:t>Individuals</a:t>
            </a:r>
          </a:p>
        </p:txBody>
      </p:sp>
      <p:sp>
        <p:nvSpPr>
          <p:cNvPr id="50181" name="Text Box 5"/>
          <p:cNvSpPr txBox="1">
            <a:spLocks noChangeArrowheads="1"/>
          </p:cNvSpPr>
          <p:nvPr/>
        </p:nvSpPr>
        <p:spPr bwMode="auto">
          <a:xfrm rot="-3937542">
            <a:off x="4121151" y="1216025"/>
            <a:ext cx="1752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50000"/>
              </a:spcBef>
              <a:spcAft>
                <a:spcPct val="0"/>
              </a:spcAft>
              <a:buFontTx/>
              <a:buNone/>
            </a:pPr>
            <a:r>
              <a:rPr lang="en-US" altLang="en-US" sz="2000" b="1" smtClean="0">
                <a:solidFill>
                  <a:srgbClr val="0000CC"/>
                </a:solidFill>
              </a:rPr>
              <a:t>Canons</a:t>
            </a:r>
          </a:p>
        </p:txBody>
      </p:sp>
      <p:sp>
        <p:nvSpPr>
          <p:cNvPr id="50182" name="Text Box 6"/>
          <p:cNvSpPr txBox="1">
            <a:spLocks noChangeArrowheads="1"/>
          </p:cNvSpPr>
          <p:nvPr/>
        </p:nvSpPr>
        <p:spPr bwMode="auto">
          <a:xfrm rot="-3798410">
            <a:off x="5949951" y="1225550"/>
            <a:ext cx="1752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50000"/>
              </a:spcBef>
              <a:spcAft>
                <a:spcPct val="0"/>
              </a:spcAft>
              <a:buFontTx/>
              <a:buNone/>
            </a:pPr>
            <a:r>
              <a:rPr lang="en-US" altLang="en-US" sz="2000" b="1" smtClean="0">
                <a:solidFill>
                  <a:srgbClr val="0000CC"/>
                </a:solidFill>
              </a:rPr>
              <a:t>Councils</a:t>
            </a:r>
          </a:p>
        </p:txBody>
      </p:sp>
      <p:sp>
        <p:nvSpPr>
          <p:cNvPr id="50183" name="Rectangle 7"/>
          <p:cNvSpPr>
            <a:spLocks noChangeArrowheads="1"/>
          </p:cNvSpPr>
          <p:nvPr/>
        </p:nvSpPr>
        <p:spPr bwMode="auto">
          <a:xfrm>
            <a:off x="4953000" y="5283200"/>
            <a:ext cx="152400" cy="609600"/>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FontTx/>
              <a:buNone/>
            </a:pPr>
            <a:endParaRPr lang="en-US" altLang="en-US" sz="1800" smtClean="0">
              <a:solidFill>
                <a:srgbClr val="000000"/>
              </a:solidFill>
            </a:endParaRPr>
          </a:p>
        </p:txBody>
      </p:sp>
      <p:sp>
        <p:nvSpPr>
          <p:cNvPr id="50184" name="Rectangle 8"/>
          <p:cNvSpPr>
            <a:spLocks noChangeArrowheads="1"/>
          </p:cNvSpPr>
          <p:nvPr/>
        </p:nvSpPr>
        <p:spPr bwMode="auto">
          <a:xfrm>
            <a:off x="5105400" y="6515100"/>
            <a:ext cx="139700" cy="165100"/>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FontTx/>
              <a:buNone/>
            </a:pPr>
            <a:endParaRPr lang="en-US" altLang="en-US" sz="1800" smtClean="0">
              <a:solidFill>
                <a:srgbClr val="000000"/>
              </a:solidFill>
            </a:endParaRPr>
          </a:p>
        </p:txBody>
      </p:sp>
      <p:sp>
        <p:nvSpPr>
          <p:cNvPr id="50185" name="Rectangle 9"/>
          <p:cNvSpPr>
            <a:spLocks noChangeArrowheads="1"/>
          </p:cNvSpPr>
          <p:nvPr/>
        </p:nvSpPr>
        <p:spPr bwMode="auto">
          <a:xfrm>
            <a:off x="2578100" y="5156200"/>
            <a:ext cx="139700" cy="139700"/>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FontTx/>
              <a:buNone/>
            </a:pPr>
            <a:endParaRPr lang="en-US" altLang="en-US" sz="1800" smtClean="0">
              <a:solidFill>
                <a:srgbClr val="000000"/>
              </a:solidFill>
            </a:endParaRPr>
          </a:p>
        </p:txBody>
      </p:sp>
      <p:sp>
        <p:nvSpPr>
          <p:cNvPr id="50186" name="Rectangle 10"/>
          <p:cNvSpPr>
            <a:spLocks noChangeArrowheads="1"/>
          </p:cNvSpPr>
          <p:nvPr/>
        </p:nvSpPr>
        <p:spPr bwMode="auto">
          <a:xfrm>
            <a:off x="2578100" y="5448300"/>
            <a:ext cx="114300" cy="139700"/>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FontTx/>
              <a:buNone/>
            </a:pPr>
            <a:endParaRPr lang="en-US" altLang="en-US" sz="1800" smtClean="0">
              <a:solidFill>
                <a:srgbClr val="000000"/>
              </a:solidFill>
            </a:endParaRPr>
          </a:p>
        </p:txBody>
      </p:sp>
      <p:sp>
        <p:nvSpPr>
          <p:cNvPr id="50187" name="Rectangle 11"/>
          <p:cNvSpPr>
            <a:spLocks noChangeArrowheads="1"/>
          </p:cNvSpPr>
          <p:nvPr/>
        </p:nvSpPr>
        <p:spPr bwMode="auto">
          <a:xfrm>
            <a:off x="2578100" y="5765800"/>
            <a:ext cx="127000" cy="139700"/>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FontTx/>
              <a:buNone/>
            </a:pPr>
            <a:endParaRPr lang="en-US" altLang="en-US" sz="1800" smtClean="0">
              <a:solidFill>
                <a:srgbClr val="000000"/>
              </a:solidFill>
            </a:endParaRPr>
          </a:p>
        </p:txBody>
      </p:sp>
      <p:sp>
        <p:nvSpPr>
          <p:cNvPr id="50188" name="Rectangle 12"/>
          <p:cNvSpPr>
            <a:spLocks noChangeArrowheads="1"/>
          </p:cNvSpPr>
          <p:nvPr/>
        </p:nvSpPr>
        <p:spPr bwMode="auto">
          <a:xfrm>
            <a:off x="2590800" y="6197600"/>
            <a:ext cx="114300" cy="139700"/>
          </a:xfrm>
          <a:prstGeom prst="rect">
            <a:avLst/>
          </a:prstGeom>
          <a:solidFill>
            <a:srgbClr val="FFFF00"/>
          </a:solidFill>
          <a:ln w="9525">
            <a:solidFill>
              <a:schemeClr val="tx1"/>
            </a:solidFill>
            <a:miter lim="800000"/>
            <a:headEnd/>
            <a:tailEnd/>
          </a:ln>
        </p:spPr>
        <p:txBody>
          <a:bodyPr wrap="none" anchor="ct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FontTx/>
              <a:buNone/>
            </a:pPr>
            <a:endParaRPr lang="en-US" altLang="en-US" sz="1800" smtClean="0">
              <a:solidFill>
                <a:srgbClr val="000000"/>
              </a:solidFill>
            </a:endParaRPr>
          </a:p>
        </p:txBody>
      </p:sp>
      <p:sp>
        <p:nvSpPr>
          <p:cNvPr id="2" name="Down Arrow 1"/>
          <p:cNvSpPr/>
          <p:nvPr/>
        </p:nvSpPr>
        <p:spPr>
          <a:xfrm>
            <a:off x="6137275" y="879475"/>
            <a:ext cx="187325" cy="32861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4" name="Down Arrow 13"/>
          <p:cNvSpPr/>
          <p:nvPr/>
        </p:nvSpPr>
        <p:spPr>
          <a:xfrm>
            <a:off x="3203575" y="754063"/>
            <a:ext cx="187325" cy="3270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5" name="Down Arrow 14"/>
          <p:cNvSpPr/>
          <p:nvPr/>
        </p:nvSpPr>
        <p:spPr>
          <a:xfrm>
            <a:off x="3995738" y="754063"/>
            <a:ext cx="187325" cy="3270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411734833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I:\How We Got the Bible - Fall 2007\Class Work Material\New Testament Cannon Listings-Landscape.jpg"/>
          <p:cNvPicPr>
            <a:picLocks noChangeAspect="1" noChangeArrowheads="1"/>
          </p:cNvPicPr>
          <p:nvPr/>
        </p:nvPicPr>
        <p:blipFill>
          <a:blip r:embed="rId2">
            <a:extLst>
              <a:ext uri="{28A0092B-C50C-407E-A947-70E740481C1C}">
                <a14:useLocalDpi xmlns:a14="http://schemas.microsoft.com/office/drawing/2010/main" val="0"/>
              </a:ext>
            </a:extLst>
          </a:blip>
          <a:srcRect t="20381" r="44125" b="4076"/>
          <a:stretch>
            <a:fillRect/>
          </a:stretch>
        </p:blipFill>
        <p:spPr bwMode="auto">
          <a:xfrm>
            <a:off x="304800" y="77788"/>
            <a:ext cx="6172200" cy="678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Picture 3" descr="I:\How We Got the Bible - Fall 2007\Class Work Material\New Testament Cannon Listings-Landscape.jpg"/>
          <p:cNvPicPr>
            <a:picLocks noChangeAspect="1" noChangeArrowheads="1"/>
          </p:cNvPicPr>
          <p:nvPr/>
        </p:nvPicPr>
        <p:blipFill>
          <a:blip r:embed="rId2">
            <a:extLst>
              <a:ext uri="{28A0092B-C50C-407E-A947-70E740481C1C}">
                <a14:useLocalDpi xmlns:a14="http://schemas.microsoft.com/office/drawing/2010/main" val="0"/>
              </a:ext>
            </a:extLst>
          </a:blip>
          <a:srcRect l="66188" t="20381" r="11032" b="4076"/>
          <a:stretch>
            <a:fillRect/>
          </a:stretch>
        </p:blipFill>
        <p:spPr bwMode="auto">
          <a:xfrm>
            <a:off x="6324600" y="77788"/>
            <a:ext cx="2517775" cy="678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Text Box 4"/>
          <p:cNvSpPr txBox="1">
            <a:spLocks noChangeArrowheads="1"/>
          </p:cNvSpPr>
          <p:nvPr/>
        </p:nvSpPr>
        <p:spPr bwMode="auto">
          <a:xfrm rot="-3957999">
            <a:off x="617538" y="1214437"/>
            <a:ext cx="1752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50000"/>
              </a:spcBef>
              <a:spcAft>
                <a:spcPct val="0"/>
              </a:spcAft>
              <a:buFontTx/>
              <a:buNone/>
            </a:pPr>
            <a:r>
              <a:rPr lang="en-US" altLang="en-US" sz="2000" b="1" smtClean="0">
                <a:solidFill>
                  <a:srgbClr val="0000CC"/>
                </a:solidFill>
              </a:rPr>
              <a:t>Individuals</a:t>
            </a:r>
          </a:p>
        </p:txBody>
      </p:sp>
      <p:sp>
        <p:nvSpPr>
          <p:cNvPr id="50181" name="Text Box 5"/>
          <p:cNvSpPr txBox="1">
            <a:spLocks noChangeArrowheads="1"/>
          </p:cNvSpPr>
          <p:nvPr/>
        </p:nvSpPr>
        <p:spPr bwMode="auto">
          <a:xfrm rot="-3937542">
            <a:off x="4121151" y="1216025"/>
            <a:ext cx="1752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50000"/>
              </a:spcBef>
              <a:spcAft>
                <a:spcPct val="0"/>
              </a:spcAft>
              <a:buFontTx/>
              <a:buNone/>
            </a:pPr>
            <a:r>
              <a:rPr lang="en-US" altLang="en-US" sz="2000" b="1" smtClean="0">
                <a:solidFill>
                  <a:srgbClr val="0000CC"/>
                </a:solidFill>
              </a:rPr>
              <a:t>Canons</a:t>
            </a:r>
          </a:p>
        </p:txBody>
      </p:sp>
      <p:sp>
        <p:nvSpPr>
          <p:cNvPr id="50182" name="Text Box 6"/>
          <p:cNvSpPr txBox="1">
            <a:spLocks noChangeArrowheads="1"/>
          </p:cNvSpPr>
          <p:nvPr/>
        </p:nvSpPr>
        <p:spPr bwMode="auto">
          <a:xfrm rot="-3798410">
            <a:off x="5949951" y="1225550"/>
            <a:ext cx="1752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50000"/>
              </a:spcBef>
              <a:spcAft>
                <a:spcPct val="0"/>
              </a:spcAft>
              <a:buFontTx/>
              <a:buNone/>
            </a:pPr>
            <a:r>
              <a:rPr lang="en-US" altLang="en-US" sz="2000" b="1" smtClean="0">
                <a:solidFill>
                  <a:srgbClr val="0000CC"/>
                </a:solidFill>
              </a:rPr>
              <a:t>Councils</a:t>
            </a:r>
          </a:p>
        </p:txBody>
      </p:sp>
      <p:sp>
        <p:nvSpPr>
          <p:cNvPr id="50183" name="Rectangle 7"/>
          <p:cNvSpPr>
            <a:spLocks noChangeArrowheads="1"/>
          </p:cNvSpPr>
          <p:nvPr/>
        </p:nvSpPr>
        <p:spPr bwMode="auto">
          <a:xfrm>
            <a:off x="4953000" y="5283200"/>
            <a:ext cx="152400" cy="609600"/>
          </a:xfrm>
          <a:prstGeom prst="rect">
            <a:avLst/>
          </a:prstGeom>
          <a:solidFill>
            <a:srgbClr val="FF66FF"/>
          </a:solidFill>
          <a:ln w="9525">
            <a:solidFill>
              <a:schemeClr val="tx1"/>
            </a:solidFill>
            <a:miter lim="800000"/>
            <a:headEnd/>
            <a:tailEnd/>
          </a:ln>
        </p:spPr>
        <p:txBody>
          <a:bodyPr wrap="none" anchor="ct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FontTx/>
              <a:buNone/>
            </a:pPr>
            <a:endParaRPr lang="en-US" altLang="en-US" sz="1800" smtClean="0">
              <a:solidFill>
                <a:srgbClr val="000000"/>
              </a:solidFill>
            </a:endParaRPr>
          </a:p>
        </p:txBody>
      </p:sp>
      <p:sp>
        <p:nvSpPr>
          <p:cNvPr id="50184" name="Rectangle 8"/>
          <p:cNvSpPr>
            <a:spLocks noChangeArrowheads="1"/>
          </p:cNvSpPr>
          <p:nvPr/>
        </p:nvSpPr>
        <p:spPr bwMode="auto">
          <a:xfrm>
            <a:off x="5105400" y="6515100"/>
            <a:ext cx="139700" cy="165100"/>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FontTx/>
              <a:buNone/>
            </a:pPr>
            <a:endParaRPr lang="en-US" altLang="en-US" sz="1800" smtClean="0">
              <a:solidFill>
                <a:srgbClr val="000000"/>
              </a:solidFill>
            </a:endParaRPr>
          </a:p>
        </p:txBody>
      </p:sp>
      <p:sp>
        <p:nvSpPr>
          <p:cNvPr id="50185" name="Rectangle 9"/>
          <p:cNvSpPr>
            <a:spLocks noChangeArrowheads="1"/>
          </p:cNvSpPr>
          <p:nvPr/>
        </p:nvSpPr>
        <p:spPr bwMode="auto">
          <a:xfrm>
            <a:off x="2578100" y="5156200"/>
            <a:ext cx="139700" cy="139700"/>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FontTx/>
              <a:buNone/>
            </a:pPr>
            <a:endParaRPr lang="en-US" altLang="en-US" sz="1800" smtClean="0">
              <a:solidFill>
                <a:srgbClr val="000000"/>
              </a:solidFill>
            </a:endParaRPr>
          </a:p>
        </p:txBody>
      </p:sp>
      <p:sp>
        <p:nvSpPr>
          <p:cNvPr id="50186" name="Rectangle 10"/>
          <p:cNvSpPr>
            <a:spLocks noChangeArrowheads="1"/>
          </p:cNvSpPr>
          <p:nvPr/>
        </p:nvSpPr>
        <p:spPr bwMode="auto">
          <a:xfrm>
            <a:off x="2578100" y="5448300"/>
            <a:ext cx="114300" cy="139700"/>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FontTx/>
              <a:buNone/>
            </a:pPr>
            <a:endParaRPr lang="en-US" altLang="en-US" sz="1800" smtClean="0">
              <a:solidFill>
                <a:srgbClr val="000000"/>
              </a:solidFill>
            </a:endParaRPr>
          </a:p>
        </p:txBody>
      </p:sp>
      <p:sp>
        <p:nvSpPr>
          <p:cNvPr id="50187" name="Rectangle 11"/>
          <p:cNvSpPr>
            <a:spLocks noChangeArrowheads="1"/>
          </p:cNvSpPr>
          <p:nvPr/>
        </p:nvSpPr>
        <p:spPr bwMode="auto">
          <a:xfrm>
            <a:off x="2578100" y="5765800"/>
            <a:ext cx="127000" cy="139700"/>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FontTx/>
              <a:buNone/>
            </a:pPr>
            <a:endParaRPr lang="en-US" altLang="en-US" sz="1800" smtClean="0">
              <a:solidFill>
                <a:srgbClr val="000000"/>
              </a:solidFill>
            </a:endParaRPr>
          </a:p>
        </p:txBody>
      </p:sp>
      <p:sp>
        <p:nvSpPr>
          <p:cNvPr id="50188" name="Rectangle 12"/>
          <p:cNvSpPr>
            <a:spLocks noChangeArrowheads="1"/>
          </p:cNvSpPr>
          <p:nvPr/>
        </p:nvSpPr>
        <p:spPr bwMode="auto">
          <a:xfrm>
            <a:off x="2590800" y="6197600"/>
            <a:ext cx="114300" cy="139700"/>
          </a:xfrm>
          <a:prstGeom prst="rect">
            <a:avLst/>
          </a:prstGeom>
          <a:solidFill>
            <a:srgbClr val="FFFF00"/>
          </a:solidFill>
          <a:ln w="9525">
            <a:solidFill>
              <a:schemeClr val="tx1"/>
            </a:solidFill>
            <a:miter lim="800000"/>
            <a:headEnd/>
            <a:tailEnd/>
          </a:ln>
        </p:spPr>
        <p:txBody>
          <a:bodyPr wrap="none" anchor="ct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FontTx/>
              <a:buNone/>
            </a:pPr>
            <a:endParaRPr lang="en-US" altLang="en-US" sz="1800" smtClean="0">
              <a:solidFill>
                <a:srgbClr val="000000"/>
              </a:solidFill>
            </a:endParaRPr>
          </a:p>
        </p:txBody>
      </p:sp>
      <p:sp>
        <p:nvSpPr>
          <p:cNvPr id="2" name="Down Arrow 1"/>
          <p:cNvSpPr/>
          <p:nvPr/>
        </p:nvSpPr>
        <p:spPr>
          <a:xfrm>
            <a:off x="6137275" y="879475"/>
            <a:ext cx="187325" cy="32861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4" name="Down Arrow 13"/>
          <p:cNvSpPr/>
          <p:nvPr/>
        </p:nvSpPr>
        <p:spPr>
          <a:xfrm>
            <a:off x="3203575" y="754063"/>
            <a:ext cx="187325" cy="3270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5" name="Down Arrow 14"/>
          <p:cNvSpPr/>
          <p:nvPr/>
        </p:nvSpPr>
        <p:spPr>
          <a:xfrm>
            <a:off x="3995738" y="754063"/>
            <a:ext cx="187325" cy="3270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6" name="Down Arrow 15"/>
          <p:cNvSpPr/>
          <p:nvPr/>
        </p:nvSpPr>
        <p:spPr>
          <a:xfrm>
            <a:off x="5558010" y="774587"/>
            <a:ext cx="187325" cy="328613"/>
          </a:xfrm>
          <a:prstGeom prst="downArrow">
            <a:avLst/>
          </a:prstGeom>
          <a:solidFill>
            <a:srgbClr val="FF66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 name="5-Point Star 2"/>
          <p:cNvSpPr/>
          <p:nvPr/>
        </p:nvSpPr>
        <p:spPr>
          <a:xfrm>
            <a:off x="1654629" y="5283200"/>
            <a:ext cx="152400" cy="152400"/>
          </a:xfrm>
          <a:prstGeom prst="star5">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5-Point Star 17"/>
          <p:cNvSpPr/>
          <p:nvPr/>
        </p:nvSpPr>
        <p:spPr>
          <a:xfrm>
            <a:off x="1611086" y="5435600"/>
            <a:ext cx="152400" cy="152400"/>
          </a:xfrm>
          <a:prstGeom prst="star5">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5-Point Star 18"/>
          <p:cNvSpPr/>
          <p:nvPr/>
        </p:nvSpPr>
        <p:spPr>
          <a:xfrm>
            <a:off x="1955762" y="5602844"/>
            <a:ext cx="152400" cy="152400"/>
          </a:xfrm>
          <a:prstGeom prst="star5">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5-Point Star 19"/>
          <p:cNvSpPr/>
          <p:nvPr/>
        </p:nvSpPr>
        <p:spPr>
          <a:xfrm>
            <a:off x="1611086" y="5756893"/>
            <a:ext cx="152400" cy="152400"/>
          </a:xfrm>
          <a:prstGeom prst="star5">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own Arrow 21"/>
          <p:cNvSpPr/>
          <p:nvPr/>
        </p:nvSpPr>
        <p:spPr>
          <a:xfrm>
            <a:off x="2441843" y="368211"/>
            <a:ext cx="187325" cy="327025"/>
          </a:xfrm>
          <a:prstGeom prst="downArrow">
            <a:avLst/>
          </a:prstGeom>
          <a:solidFill>
            <a:srgbClr val="FF66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38290201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Course Content</a:t>
            </a:r>
            <a:endParaRPr lang="en-US" dirty="0"/>
          </a:p>
        </p:txBody>
      </p:sp>
      <p:pic>
        <p:nvPicPr>
          <p:cNvPr id="4" name="Picture 3"/>
          <p:cNvPicPr>
            <a:picLocks noChangeAspect="1"/>
          </p:cNvPicPr>
          <p:nvPr/>
        </p:nvPicPr>
        <p:blipFill rotWithShape="1">
          <a:blip r:embed="rId2"/>
          <a:srcRect l="30985" t="4286" r="37486"/>
          <a:stretch/>
        </p:blipFill>
        <p:spPr>
          <a:xfrm>
            <a:off x="6553220" y="1880394"/>
            <a:ext cx="2438401" cy="3886200"/>
          </a:xfrm>
          <a:prstGeom prst="rect">
            <a:avLst/>
          </a:prstGeom>
          <a:effectLst>
            <a:softEdge rad="63500"/>
          </a:effectLst>
        </p:spPr>
      </p:pic>
      <p:pic>
        <p:nvPicPr>
          <p:cNvPr id="12" name="Picture 11"/>
          <p:cNvPicPr>
            <a:picLocks noChangeAspect="1"/>
          </p:cNvPicPr>
          <p:nvPr/>
        </p:nvPicPr>
        <p:blipFill>
          <a:blip r:embed="rId3"/>
          <a:stretch>
            <a:fillRect/>
          </a:stretch>
        </p:blipFill>
        <p:spPr>
          <a:xfrm>
            <a:off x="1066800" y="1916161"/>
            <a:ext cx="5253038" cy="4151462"/>
          </a:xfrm>
          <a:prstGeom prst="rect">
            <a:avLst/>
          </a:prstGeom>
        </p:spPr>
      </p:pic>
      <p:sp>
        <p:nvSpPr>
          <p:cNvPr id="3" name="Right Arrow 2"/>
          <p:cNvSpPr/>
          <p:nvPr/>
        </p:nvSpPr>
        <p:spPr bwMode="auto">
          <a:xfrm>
            <a:off x="630910" y="3698971"/>
            <a:ext cx="381000" cy="304800"/>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fontAlgn="base">
              <a:spcBef>
                <a:spcPct val="20000"/>
              </a:spcBef>
              <a:spcAft>
                <a:spcPct val="0"/>
              </a:spcAft>
            </a:pPr>
            <a:endParaRPr lang="en-US" sz="2400">
              <a:solidFill>
                <a:srgbClr val="000000"/>
              </a:solidFill>
            </a:endParaRPr>
          </a:p>
        </p:txBody>
      </p:sp>
      <p:sp>
        <p:nvSpPr>
          <p:cNvPr id="6" name="Right Arrow 5"/>
          <p:cNvSpPr/>
          <p:nvPr/>
        </p:nvSpPr>
        <p:spPr bwMode="auto">
          <a:xfrm>
            <a:off x="6705600" y="3712922"/>
            <a:ext cx="381000" cy="304800"/>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fontAlgn="base">
              <a:spcBef>
                <a:spcPct val="20000"/>
              </a:spcBef>
              <a:spcAft>
                <a:spcPct val="0"/>
              </a:spcAft>
            </a:pPr>
            <a:endParaRPr lang="en-US" sz="2400">
              <a:solidFill>
                <a:srgbClr val="000000"/>
              </a:solidFill>
            </a:endParaRPr>
          </a:p>
        </p:txBody>
      </p:sp>
    </p:spTree>
    <p:extLst>
      <p:ext uri="{BB962C8B-B14F-4D97-AF65-F5344CB8AC3E}">
        <p14:creationId xmlns:p14="http://schemas.microsoft.com/office/powerpoint/2010/main" val="1663675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noFill/>
        </p:spPr>
        <p:txBody>
          <a:bodyPr/>
          <a:lstStyle/>
          <a:p>
            <a:pPr eaLnBrk="1" hangingPunct="1"/>
            <a:r>
              <a:rPr lang="en-US" altLang="en-US" dirty="0" smtClean="0"/>
              <a:t>Catalog of NT Books</a:t>
            </a:r>
          </a:p>
        </p:txBody>
      </p:sp>
      <p:pic>
        <p:nvPicPr>
          <p:cNvPr id="52227" name="Picture 3"/>
          <p:cNvPicPr>
            <a:picLocks noChangeAspect="1" noChangeArrowheads="1"/>
          </p:cNvPicPr>
          <p:nvPr/>
        </p:nvPicPr>
        <p:blipFill>
          <a:blip r:embed="rId2">
            <a:extLst>
              <a:ext uri="{28A0092B-C50C-407E-A947-70E740481C1C}">
                <a14:useLocalDpi xmlns:a14="http://schemas.microsoft.com/office/drawing/2010/main" val="0"/>
              </a:ext>
            </a:extLst>
          </a:blip>
          <a:srcRect b="7159"/>
          <a:stretch>
            <a:fillRect/>
          </a:stretch>
        </p:blipFill>
        <p:spPr bwMode="auto">
          <a:xfrm>
            <a:off x="457200" y="1447800"/>
            <a:ext cx="8382000" cy="49450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4068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28588"/>
            <a:ext cx="6621463" cy="3300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2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714750"/>
            <a:ext cx="8650288" cy="3036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895674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938" y="147638"/>
            <a:ext cx="9009062" cy="3300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4275" name="Group 1"/>
          <p:cNvGrpSpPr>
            <a:grpSpLocks/>
          </p:cNvGrpSpPr>
          <p:nvPr/>
        </p:nvGrpSpPr>
        <p:grpSpPr bwMode="auto">
          <a:xfrm>
            <a:off x="163513" y="3448050"/>
            <a:ext cx="8645525" cy="3370263"/>
            <a:chOff x="164306" y="3448050"/>
            <a:chExt cx="8643938" cy="3369469"/>
          </a:xfrm>
        </p:grpSpPr>
        <p:pic>
          <p:nvPicPr>
            <p:cNvPr id="542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306" y="3448050"/>
              <a:ext cx="8643938" cy="27789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2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5703094"/>
              <a:ext cx="1235869" cy="542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2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02669" y="5681662"/>
              <a:ext cx="1507331" cy="585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27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0" y="5731669"/>
              <a:ext cx="1035844" cy="514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28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6246019"/>
              <a:ext cx="1307306" cy="571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1640104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9144000" cy="2371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2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90825"/>
            <a:ext cx="9144000" cy="2376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3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6788" y="4543425"/>
            <a:ext cx="1751012" cy="1857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121337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3400425" cy="6872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32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2763" y="65088"/>
            <a:ext cx="3271837" cy="6792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32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2638" y="76200"/>
            <a:ext cx="3281362" cy="2643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32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62275" y="0"/>
            <a:ext cx="3514725" cy="1020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3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5" y="0"/>
            <a:ext cx="3514725" cy="1020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03099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90500"/>
            <a:ext cx="3471863" cy="6143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3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0"/>
            <a:ext cx="3500438" cy="667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914050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ctrTitle"/>
          </p:nvPr>
        </p:nvSpPr>
        <p:spPr>
          <a:xfrm>
            <a:off x="495300" y="2057400"/>
            <a:ext cx="8153400" cy="2362200"/>
          </a:xfrm>
          <a:solidFill>
            <a:schemeClr val="tx2"/>
          </a:solidFill>
        </p:spPr>
        <p:txBody>
          <a:bodyPr/>
          <a:lstStyle/>
          <a:p>
            <a:pPr eaLnBrk="1" hangingPunct="1"/>
            <a:r>
              <a:rPr lang="en-US" altLang="en-US" sz="4000" smtClean="0"/>
              <a:t>Can the word of God remain forever if it cannot be reliably transmitted to us today?</a:t>
            </a:r>
          </a:p>
        </p:txBody>
      </p:sp>
      <p:sp>
        <p:nvSpPr>
          <p:cNvPr id="137219" name="Text Box 3"/>
          <p:cNvSpPr txBox="1">
            <a:spLocks noChangeArrowheads="1"/>
          </p:cNvSpPr>
          <p:nvPr/>
        </p:nvSpPr>
        <p:spPr bwMode="auto">
          <a:xfrm>
            <a:off x="1066800" y="4876800"/>
            <a:ext cx="7391400" cy="1570038"/>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algn="ctr" eaLnBrk="1" fontAlgn="base" hangingPunct="1">
              <a:spcBef>
                <a:spcPct val="50000"/>
              </a:spcBef>
              <a:spcAft>
                <a:spcPct val="0"/>
              </a:spcAft>
              <a:buFontTx/>
              <a:buNone/>
            </a:pPr>
            <a:r>
              <a:rPr lang="en-US" altLang="en-US" smtClean="0">
                <a:solidFill>
                  <a:srgbClr val="FFFF00"/>
                </a:solidFill>
              </a:rPr>
              <a:t>If the Bible has over 200000 scribal errors in just the New Testament can it be reliable. </a:t>
            </a:r>
          </a:p>
        </p:txBody>
      </p:sp>
    </p:spTree>
    <p:extLst>
      <p:ext uri="{BB962C8B-B14F-4D97-AF65-F5344CB8AC3E}">
        <p14:creationId xmlns:p14="http://schemas.microsoft.com/office/powerpoint/2010/main" val="351659167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xfrm>
            <a:off x="1016000" y="457200"/>
            <a:ext cx="8204200" cy="609600"/>
          </a:xfrm>
        </p:spPr>
        <p:txBody>
          <a:bodyPr/>
          <a:lstStyle/>
          <a:p>
            <a:r>
              <a:rPr lang="en-US" altLang="en-US" smtClean="0">
                <a:solidFill>
                  <a:srgbClr val="FFFFFF"/>
                </a:solidFill>
              </a:rPr>
              <a:t>Degree of Accuracy</a:t>
            </a:r>
          </a:p>
        </p:txBody>
      </p:sp>
      <p:sp>
        <p:nvSpPr>
          <p:cNvPr id="60419" name="Rectangle 3"/>
          <p:cNvSpPr>
            <a:spLocks noGrp="1" noChangeArrowheads="1"/>
          </p:cNvSpPr>
          <p:nvPr>
            <p:ph type="body" idx="1"/>
          </p:nvPr>
        </p:nvSpPr>
        <p:spPr>
          <a:xfrm>
            <a:off x="685800" y="1524000"/>
            <a:ext cx="8153400" cy="4343400"/>
          </a:xfrm>
        </p:spPr>
        <p:txBody>
          <a:bodyPr/>
          <a:lstStyle/>
          <a:p>
            <a:pPr>
              <a:buFont typeface="Wingdings" pitchFamily="2" charset="2"/>
              <a:buNone/>
              <a:defRPr/>
            </a:pPr>
            <a:r>
              <a:rPr lang="en-US" b="1">
                <a:solidFill>
                  <a:srgbClr val="FFFFFF"/>
                </a:solidFill>
                <a:effectLst>
                  <a:outerShdw blurRad="38100" dist="38100" dir="2700000" algn="tl">
                    <a:srgbClr val="000000"/>
                  </a:outerShdw>
                </a:effectLst>
              </a:rPr>
              <a:t>	</a:t>
            </a:r>
            <a:r>
              <a:rPr lang="en-US">
                <a:solidFill>
                  <a:srgbClr val="FFFFFF"/>
                </a:solidFill>
              </a:rPr>
              <a:t>Even with 25 thousand NT manuscripts, they are so close that we are virtually certain of 97% - 98% of the New Testament.</a:t>
            </a:r>
          </a:p>
          <a:p>
            <a:pPr>
              <a:buFont typeface="Wingdings" pitchFamily="2" charset="2"/>
              <a:buNone/>
              <a:defRPr/>
            </a:pPr>
            <a:endParaRPr lang="en-US">
              <a:solidFill>
                <a:srgbClr val="FFFFFF"/>
              </a:solidFill>
            </a:endParaRPr>
          </a:p>
          <a:p>
            <a:pPr>
              <a:buFont typeface="Wingdings" pitchFamily="2" charset="2"/>
              <a:buNone/>
              <a:defRPr/>
            </a:pPr>
            <a:r>
              <a:rPr lang="en-US">
                <a:solidFill>
                  <a:srgbClr val="FFFFFF"/>
                </a:solidFill>
              </a:rPr>
              <a:t>	For the remaining 2-3%, almost ½ are 1 and 2 word variants for spelling, adding “the”, etc. None of these affect doctrine.</a:t>
            </a:r>
          </a:p>
          <a:p>
            <a:pPr>
              <a:buFont typeface="Wingdings" pitchFamily="2" charset="2"/>
              <a:buNone/>
              <a:defRPr/>
            </a:pPr>
            <a:r>
              <a:rPr lang="en-US">
                <a:solidFill>
                  <a:srgbClr val="FFFFFF"/>
                </a:solidFill>
              </a:rPr>
              <a:t>	</a:t>
            </a:r>
            <a:r>
              <a:rPr lang="en-US" sz="2400">
                <a:solidFill>
                  <a:srgbClr val="FFFFFF"/>
                </a:solidFill>
              </a:rPr>
              <a:t>For details: www.BibleQuery.org</a:t>
            </a:r>
          </a:p>
          <a:p>
            <a:pPr>
              <a:buFont typeface="Wingdings" pitchFamily="2" charset="2"/>
              <a:buNone/>
              <a:defRPr/>
            </a:pPr>
            <a:endParaRPr lang="en-US">
              <a:solidFill>
                <a:srgbClr val="FFFFFF"/>
              </a:solidFill>
            </a:endParaRPr>
          </a:p>
        </p:txBody>
      </p:sp>
    </p:spTree>
    <p:extLst>
      <p:ext uri="{BB962C8B-B14F-4D97-AF65-F5344CB8AC3E}">
        <p14:creationId xmlns:p14="http://schemas.microsoft.com/office/powerpoint/2010/main" val="113955564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2338" name="Rectangle 2"/>
          <p:cNvSpPr>
            <a:spLocks noChangeArrowheads="1"/>
          </p:cNvSpPr>
          <p:nvPr/>
        </p:nvSpPr>
        <p:spPr bwMode="auto">
          <a:xfrm>
            <a:off x="0" y="0"/>
            <a:ext cx="9144000" cy="7086600"/>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FontTx/>
              <a:buNone/>
            </a:pPr>
            <a:endParaRPr lang="en-US" altLang="en-US" sz="1800" smtClean="0">
              <a:solidFill>
                <a:srgbClr val="000000"/>
              </a:solidFill>
            </a:endParaRPr>
          </a:p>
        </p:txBody>
      </p:sp>
      <p:sp>
        <p:nvSpPr>
          <p:cNvPr id="80899" name="Rectangle 3"/>
          <p:cNvSpPr>
            <a:spLocks noGrp="1" noChangeArrowheads="1"/>
          </p:cNvSpPr>
          <p:nvPr>
            <p:ph type="title"/>
          </p:nvPr>
        </p:nvSpPr>
        <p:spPr>
          <a:xfrm>
            <a:off x="685800" y="836613"/>
            <a:ext cx="7772400" cy="1219200"/>
          </a:xfrm>
        </p:spPr>
        <p:txBody>
          <a:bodyPr/>
          <a:lstStyle/>
          <a:p>
            <a:pPr eaLnBrk="1" hangingPunct="1">
              <a:defRPr/>
            </a:pPr>
            <a:r>
              <a:rPr lang="en-US" b="1" smtClean="0">
                <a:solidFill>
                  <a:schemeClr val="tx1"/>
                </a:solidFill>
              </a:rPr>
              <a:t> </a:t>
            </a:r>
            <a:r>
              <a:rPr lang="en-US" sz="3600" b="1" smtClean="0">
                <a:solidFill>
                  <a:srgbClr val="3399FF"/>
                </a:solidFill>
                <a:effectLst>
                  <a:outerShdw blurRad="38100" dist="38100" dir="2700000" algn="tl">
                    <a:srgbClr val="C0C0C0"/>
                  </a:outerShdw>
                </a:effectLst>
                <a:latin typeface="Comic Sans MS" pitchFamily="66" charset="0"/>
              </a:rPr>
              <a:t>Textual Variations </a:t>
            </a:r>
            <a:r>
              <a:rPr lang="en-US" sz="3600" b="1" smtClean="0">
                <a:effectLst>
                  <a:outerShdw blurRad="38100" dist="38100" dir="2700000" algn="tl">
                    <a:srgbClr val="C0C0C0"/>
                  </a:outerShdw>
                </a:effectLst>
                <a:latin typeface="Comic Sans MS" pitchFamily="66" charset="0"/>
              </a:rPr>
              <a:t/>
            </a:r>
            <a:br>
              <a:rPr lang="en-US" sz="3600" b="1" smtClean="0">
                <a:effectLst>
                  <a:outerShdw blurRad="38100" dist="38100" dir="2700000" algn="tl">
                    <a:srgbClr val="C0C0C0"/>
                  </a:outerShdw>
                </a:effectLst>
                <a:latin typeface="Comic Sans MS" pitchFamily="66" charset="0"/>
              </a:rPr>
            </a:br>
            <a:r>
              <a:rPr lang="en-US" sz="3600" b="1" smtClean="0">
                <a:effectLst>
                  <a:outerShdw blurRad="38100" dist="38100" dir="2700000" algn="tl">
                    <a:srgbClr val="C0C0C0"/>
                  </a:outerShdw>
                </a:effectLst>
                <a:latin typeface="Comic Sans MS" pitchFamily="66" charset="0"/>
              </a:rPr>
              <a:t>in the New Testament</a:t>
            </a:r>
            <a:endParaRPr lang="en-US" b="1" smtClean="0">
              <a:solidFill>
                <a:schemeClr val="tx1"/>
              </a:solidFill>
            </a:endParaRPr>
          </a:p>
        </p:txBody>
      </p:sp>
      <p:sp>
        <p:nvSpPr>
          <p:cNvPr id="80900" name="Text Box 4"/>
          <p:cNvSpPr txBox="1">
            <a:spLocks noChangeArrowheads="1"/>
          </p:cNvSpPr>
          <p:nvPr/>
        </p:nvSpPr>
        <p:spPr bwMode="auto">
          <a:xfrm>
            <a:off x="228600" y="2590800"/>
            <a:ext cx="8763000" cy="249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692150" indent="-692150">
              <a:defRPr>
                <a:solidFill>
                  <a:schemeClr val="tx1"/>
                </a:solidFill>
                <a:latin typeface="Arial" pitchFamily="34" charset="0"/>
              </a:defRPr>
            </a:lvl1pPr>
            <a:lvl2pPr marL="806450">
              <a:defRPr>
                <a:solidFill>
                  <a:schemeClr val="tx1"/>
                </a:solidFill>
                <a:latin typeface="Arial" pitchFamily="34" charset="0"/>
              </a:defRPr>
            </a:lvl2pPr>
            <a:lvl3pPr marL="920750">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eaLnBrk="0" fontAlgn="base" hangingPunct="0">
              <a:spcBef>
                <a:spcPct val="0"/>
              </a:spcBef>
              <a:spcAft>
                <a:spcPts val="3600"/>
              </a:spcAft>
              <a:buSzPct val="120000"/>
              <a:buFont typeface="Wingdings" pitchFamily="2" charset="2"/>
              <a:buChar char="J"/>
              <a:defRPr/>
            </a:pPr>
            <a:r>
              <a:rPr lang="en-US" sz="3200" smtClean="0">
                <a:solidFill>
                  <a:srgbClr val="00CC00"/>
                </a:solidFill>
                <a:effectLst>
                  <a:outerShdw blurRad="38100" dist="38100" dir="2700000" algn="tl">
                    <a:srgbClr val="C0C0C0"/>
                  </a:outerShdw>
                </a:effectLst>
                <a:latin typeface="Comic Sans MS" pitchFamily="66" charset="0"/>
              </a:rPr>
              <a:t>Trivial variations</a:t>
            </a:r>
            <a:endParaRPr lang="en-US" sz="3200" b="1" smtClean="0">
              <a:solidFill>
                <a:srgbClr val="FFFFFF"/>
              </a:solidFill>
              <a:effectLst>
                <a:outerShdw blurRad="38100" dist="38100" dir="2700000" algn="tl">
                  <a:srgbClr val="C0C0C0"/>
                </a:outerShdw>
              </a:effectLst>
              <a:latin typeface="Comic Sans MS" pitchFamily="66" charset="0"/>
            </a:endParaRPr>
          </a:p>
          <a:p>
            <a:pPr eaLnBrk="0" fontAlgn="base" hangingPunct="0">
              <a:spcBef>
                <a:spcPct val="0"/>
              </a:spcBef>
              <a:spcAft>
                <a:spcPts val="3600"/>
              </a:spcAft>
              <a:buSzPct val="120000"/>
              <a:buFont typeface="Wingdings" pitchFamily="2" charset="2"/>
              <a:buChar char="K"/>
              <a:defRPr/>
            </a:pPr>
            <a:r>
              <a:rPr lang="en-US" sz="3200" smtClean="0">
                <a:solidFill>
                  <a:srgbClr val="FFFF00"/>
                </a:solidFill>
                <a:effectLst>
                  <a:outerShdw blurRad="38100" dist="38100" dir="2700000" algn="tl">
                    <a:srgbClr val="C0C0C0"/>
                  </a:outerShdw>
                </a:effectLst>
                <a:latin typeface="Comic Sans MS" pitchFamily="66" charset="0"/>
              </a:rPr>
              <a:t>Substantial variations of </a:t>
            </a:r>
            <a:r>
              <a:rPr lang="en-US" sz="3200" u="sng" smtClean="0">
                <a:solidFill>
                  <a:srgbClr val="FFFF00"/>
                </a:solidFill>
                <a:effectLst>
                  <a:outerShdw blurRad="38100" dist="38100" dir="2700000" algn="tl">
                    <a:srgbClr val="C0C0C0"/>
                  </a:outerShdw>
                </a:effectLst>
                <a:latin typeface="Comic Sans MS" pitchFamily="66" charset="0"/>
              </a:rPr>
              <a:t>no consequence</a:t>
            </a:r>
            <a:endParaRPr lang="en-US" sz="3200" b="1" u="sng" smtClean="0">
              <a:solidFill>
                <a:srgbClr val="FFFFFF"/>
              </a:solidFill>
              <a:effectLst>
                <a:outerShdw blurRad="38100" dist="38100" dir="2700000" algn="tl">
                  <a:srgbClr val="C0C0C0"/>
                </a:outerShdw>
              </a:effectLst>
              <a:latin typeface="Comic Sans MS" pitchFamily="66" charset="0"/>
            </a:endParaRPr>
          </a:p>
          <a:p>
            <a:pPr eaLnBrk="0" fontAlgn="base" hangingPunct="0">
              <a:spcBef>
                <a:spcPct val="0"/>
              </a:spcBef>
              <a:spcAft>
                <a:spcPts val="3600"/>
              </a:spcAft>
              <a:buSzPct val="120000"/>
              <a:buFont typeface="Wingdings" pitchFamily="2" charset="2"/>
              <a:buChar char="L"/>
              <a:defRPr/>
            </a:pPr>
            <a:r>
              <a:rPr lang="en-US" sz="3200" smtClean="0">
                <a:solidFill>
                  <a:srgbClr val="E60F0A"/>
                </a:solidFill>
                <a:effectLst>
                  <a:outerShdw blurRad="38100" dist="38100" dir="2700000" algn="tl">
                    <a:srgbClr val="C0C0C0"/>
                  </a:outerShdw>
                </a:effectLst>
                <a:latin typeface="Comic Sans MS" pitchFamily="66" charset="0"/>
              </a:rPr>
              <a:t>Substantial variations of </a:t>
            </a:r>
            <a:r>
              <a:rPr lang="en-US" sz="3200" u="sng" smtClean="0">
                <a:solidFill>
                  <a:srgbClr val="E60F0A"/>
                </a:solidFill>
                <a:effectLst>
                  <a:outerShdw blurRad="38100" dist="38100" dir="2700000" algn="tl">
                    <a:srgbClr val="C0C0C0"/>
                  </a:outerShdw>
                </a:effectLst>
                <a:latin typeface="Comic Sans MS" pitchFamily="66" charset="0"/>
              </a:rPr>
              <a:t>consequence</a:t>
            </a:r>
            <a:endParaRPr lang="en-US" sz="2800" b="1" u="sng" smtClean="0">
              <a:solidFill>
                <a:srgbClr val="FFFFFF"/>
              </a:solidFill>
              <a:effectLst>
                <a:outerShdw blurRad="38100" dist="38100" dir="2700000" algn="tl">
                  <a:srgbClr val="C0C0C0"/>
                </a:outerShdw>
              </a:effectLst>
              <a:latin typeface="Comic Sans MS" pitchFamily="66" charset="0"/>
            </a:endParaRPr>
          </a:p>
        </p:txBody>
      </p:sp>
    </p:spTree>
    <p:extLst>
      <p:ext uri="{BB962C8B-B14F-4D97-AF65-F5344CB8AC3E}">
        <p14:creationId xmlns:p14="http://schemas.microsoft.com/office/powerpoint/2010/main" val="14002960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0900">
                                            <p:txEl>
                                              <p:pRg st="0" end="0"/>
                                            </p:txEl>
                                          </p:spTgt>
                                        </p:tgtEl>
                                        <p:attrNameLst>
                                          <p:attrName>style.visibility</p:attrName>
                                        </p:attrNameLst>
                                      </p:cBhvr>
                                      <p:to>
                                        <p:strVal val="visible"/>
                                      </p:to>
                                    </p:set>
                                    <p:animEffect transition="in" filter="dissolve">
                                      <p:cBhvr>
                                        <p:cTn id="7" dur="500"/>
                                        <p:tgtEl>
                                          <p:spTgt spid="8090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0900">
                                            <p:txEl>
                                              <p:pRg st="1" end="1"/>
                                            </p:txEl>
                                          </p:spTgt>
                                        </p:tgtEl>
                                        <p:attrNameLst>
                                          <p:attrName>style.visibility</p:attrName>
                                        </p:attrNameLst>
                                      </p:cBhvr>
                                      <p:to>
                                        <p:strVal val="visible"/>
                                      </p:to>
                                    </p:set>
                                    <p:animEffect transition="in" filter="dissolve">
                                      <p:cBhvr>
                                        <p:cTn id="12" dur="500"/>
                                        <p:tgtEl>
                                          <p:spTgt spid="8090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0900">
                                            <p:txEl>
                                              <p:pRg st="2" end="2"/>
                                            </p:txEl>
                                          </p:spTgt>
                                        </p:tgtEl>
                                        <p:attrNameLst>
                                          <p:attrName>style.visibility</p:attrName>
                                        </p:attrNameLst>
                                      </p:cBhvr>
                                      <p:to>
                                        <p:strVal val="visible"/>
                                      </p:to>
                                    </p:set>
                                    <p:animEffect transition="in" filter="dissolve">
                                      <p:cBhvr>
                                        <p:cTn id="17" dur="500"/>
                                        <p:tgtEl>
                                          <p:spTgt spid="8090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0" grpId="0" build="p"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62" name="Rectangle 2"/>
          <p:cNvSpPr>
            <a:spLocks noChangeArrowheads="1"/>
          </p:cNvSpPr>
          <p:nvPr/>
        </p:nvSpPr>
        <p:spPr bwMode="auto">
          <a:xfrm>
            <a:off x="0" y="0"/>
            <a:ext cx="9144000" cy="7086600"/>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FontTx/>
              <a:buNone/>
            </a:pPr>
            <a:endParaRPr lang="en-US" altLang="en-US" sz="1800" smtClean="0">
              <a:solidFill>
                <a:srgbClr val="000000"/>
              </a:solidFill>
            </a:endParaRPr>
          </a:p>
        </p:txBody>
      </p:sp>
      <p:sp>
        <p:nvSpPr>
          <p:cNvPr id="81923" name="Rectangle 3"/>
          <p:cNvSpPr>
            <a:spLocks noGrp="1" noChangeArrowheads="1"/>
          </p:cNvSpPr>
          <p:nvPr>
            <p:ph type="title"/>
          </p:nvPr>
        </p:nvSpPr>
        <p:spPr>
          <a:xfrm>
            <a:off x="685800" y="457200"/>
            <a:ext cx="7391400" cy="1219200"/>
          </a:xfrm>
        </p:spPr>
        <p:txBody>
          <a:bodyPr/>
          <a:lstStyle/>
          <a:p>
            <a:pPr eaLnBrk="1" hangingPunct="1">
              <a:defRPr/>
            </a:pPr>
            <a:r>
              <a:rPr lang="en-US" b="1" smtClean="0">
                <a:solidFill>
                  <a:schemeClr val="tx1"/>
                </a:solidFill>
              </a:rPr>
              <a:t> </a:t>
            </a:r>
            <a:r>
              <a:rPr lang="en-US" sz="3600" b="1" smtClean="0">
                <a:effectLst>
                  <a:outerShdw blurRad="38100" dist="38100" dir="2700000" algn="tl">
                    <a:srgbClr val="C0C0C0"/>
                  </a:outerShdw>
                </a:effectLst>
                <a:latin typeface="Comic Sans MS" pitchFamily="66" charset="0"/>
              </a:rPr>
              <a:t>Textual Variations</a:t>
            </a:r>
            <a:r>
              <a:rPr lang="en-US" sz="3600" b="1" smtClean="0">
                <a:solidFill>
                  <a:srgbClr val="3399FF"/>
                </a:solidFill>
                <a:effectLst>
                  <a:outerShdw blurRad="38100" dist="38100" dir="2700000" algn="tl">
                    <a:srgbClr val="C0C0C0"/>
                  </a:outerShdw>
                </a:effectLst>
                <a:latin typeface="Comic Sans MS" pitchFamily="66" charset="0"/>
              </a:rPr>
              <a:t> </a:t>
            </a:r>
            <a:r>
              <a:rPr lang="en-US" sz="3600" b="1" smtClean="0">
                <a:effectLst>
                  <a:outerShdw blurRad="38100" dist="38100" dir="2700000" algn="tl">
                    <a:srgbClr val="C0C0C0"/>
                  </a:outerShdw>
                </a:effectLst>
                <a:latin typeface="Comic Sans MS" pitchFamily="66" charset="0"/>
              </a:rPr>
              <a:t/>
            </a:r>
            <a:br>
              <a:rPr lang="en-US" sz="3600" b="1" smtClean="0">
                <a:effectLst>
                  <a:outerShdw blurRad="38100" dist="38100" dir="2700000" algn="tl">
                    <a:srgbClr val="C0C0C0"/>
                  </a:outerShdw>
                </a:effectLst>
                <a:latin typeface="Comic Sans MS" pitchFamily="66" charset="0"/>
              </a:rPr>
            </a:br>
            <a:r>
              <a:rPr lang="en-US" sz="3600" b="1" smtClean="0">
                <a:effectLst>
                  <a:outerShdw blurRad="38100" dist="38100" dir="2700000" algn="tl">
                    <a:srgbClr val="C0C0C0"/>
                  </a:outerShdw>
                </a:effectLst>
                <a:latin typeface="Comic Sans MS" pitchFamily="66" charset="0"/>
              </a:rPr>
              <a:t>in the New Testament</a:t>
            </a:r>
            <a:endParaRPr lang="en-US" b="1" smtClean="0">
              <a:solidFill>
                <a:schemeClr val="tx1"/>
              </a:solidFill>
            </a:endParaRPr>
          </a:p>
        </p:txBody>
      </p:sp>
      <p:sp>
        <p:nvSpPr>
          <p:cNvPr id="81924" name="Text Box 4"/>
          <p:cNvSpPr txBox="1">
            <a:spLocks noChangeArrowheads="1"/>
          </p:cNvSpPr>
          <p:nvPr/>
        </p:nvSpPr>
        <p:spPr bwMode="auto">
          <a:xfrm>
            <a:off x="1066800" y="2133600"/>
            <a:ext cx="7086600" cy="270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defRPr>
            </a:lvl1pPr>
            <a:lvl2pPr marL="741363">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algn="ctr" eaLnBrk="0" fontAlgn="base" hangingPunct="0">
              <a:spcBef>
                <a:spcPct val="0"/>
              </a:spcBef>
              <a:spcAft>
                <a:spcPts val="1200"/>
              </a:spcAft>
              <a:buSzPct val="150000"/>
              <a:buFont typeface="Wingdings" pitchFamily="2" charset="2"/>
              <a:buNone/>
              <a:defRPr/>
            </a:pPr>
            <a:r>
              <a:rPr lang="en-US" sz="3000" b="1" smtClean="0">
                <a:solidFill>
                  <a:srgbClr val="00CC00"/>
                </a:solidFill>
                <a:effectLst>
                  <a:outerShdw blurRad="38100" dist="38100" dir="2700000" algn="tl">
                    <a:srgbClr val="C0C0C0"/>
                  </a:outerShdw>
                </a:effectLst>
                <a:latin typeface="Comic Sans MS" pitchFamily="66" charset="0"/>
              </a:rPr>
              <a:t>Trivial variations</a:t>
            </a:r>
            <a:r>
              <a:rPr lang="en-US" sz="3000" smtClean="0">
                <a:solidFill>
                  <a:srgbClr val="FFFFFF"/>
                </a:solidFill>
                <a:effectLst>
                  <a:outerShdw blurRad="38100" dist="38100" dir="2700000" algn="tl">
                    <a:srgbClr val="C0C0C0"/>
                  </a:outerShdw>
                </a:effectLst>
                <a:latin typeface="Times New Roman" pitchFamily="18" charset="0"/>
              </a:rPr>
              <a:t> </a:t>
            </a:r>
          </a:p>
          <a:p>
            <a:pPr algn="just" eaLnBrk="0" fontAlgn="base" hangingPunct="0">
              <a:spcBef>
                <a:spcPts val="1200"/>
              </a:spcBef>
              <a:spcAft>
                <a:spcPct val="0"/>
              </a:spcAft>
              <a:buSzPct val="150000"/>
              <a:buFont typeface="Wingdings" pitchFamily="2" charset="2"/>
              <a:buNone/>
              <a:defRPr/>
            </a:pPr>
            <a:r>
              <a:rPr lang="en-US" sz="3000" smtClean="0">
                <a:solidFill>
                  <a:srgbClr val="FFFFFF"/>
                </a:solidFill>
                <a:effectLst>
                  <a:outerShdw blurRad="38100" dist="38100" dir="2700000" algn="tl">
                    <a:srgbClr val="C0C0C0"/>
                  </a:outerShdw>
                </a:effectLst>
                <a:latin typeface="Times New Roman" pitchFamily="18" charset="0"/>
              </a:rPr>
              <a:t>The</a:t>
            </a:r>
            <a:r>
              <a:rPr lang="en-US" sz="3000" i="1" smtClean="0">
                <a:solidFill>
                  <a:srgbClr val="FFFFFF"/>
                </a:solidFill>
                <a:effectLst>
                  <a:outerShdw blurRad="38100" dist="38100" dir="2700000" algn="tl">
                    <a:srgbClr val="C0C0C0"/>
                  </a:outerShdw>
                </a:effectLst>
                <a:latin typeface="Times New Roman" pitchFamily="18" charset="0"/>
              </a:rPr>
              <a:t> great </a:t>
            </a:r>
            <a:r>
              <a:rPr lang="en-US" sz="3000" i="1" u="sng" smtClean="0">
                <a:solidFill>
                  <a:srgbClr val="FFFFFF"/>
                </a:solidFill>
                <a:effectLst>
                  <a:outerShdw blurRad="38100" dist="38100" dir="2700000" algn="tl">
                    <a:srgbClr val="C0C0C0"/>
                  </a:outerShdw>
                </a:effectLst>
                <a:latin typeface="Times New Roman" pitchFamily="18" charset="0"/>
              </a:rPr>
              <a:t>majority</a:t>
            </a:r>
            <a:r>
              <a:rPr lang="en-US" sz="3000" i="1" smtClean="0">
                <a:solidFill>
                  <a:srgbClr val="FFFFFF"/>
                </a:solidFill>
                <a:effectLst>
                  <a:outerShdw blurRad="38100" dist="38100" dir="2700000" algn="tl">
                    <a:srgbClr val="C0C0C0"/>
                  </a:outerShdw>
                </a:effectLst>
                <a:latin typeface="Times New Roman" pitchFamily="18" charset="0"/>
              </a:rPr>
              <a:t> of variations include differences in spelling, grammar, different forms of the same Greek words, or a different order of words.</a:t>
            </a:r>
            <a:endParaRPr lang="en-US" sz="3200" smtClean="0">
              <a:solidFill>
                <a:srgbClr val="000000"/>
              </a:solidFill>
              <a:latin typeface="Times New Roman" pitchFamily="18" charset="0"/>
            </a:endParaRPr>
          </a:p>
        </p:txBody>
      </p:sp>
      <p:sp>
        <p:nvSpPr>
          <p:cNvPr id="143365" name="Text Box 5"/>
          <p:cNvSpPr txBox="1">
            <a:spLocks noChangeArrowheads="1"/>
          </p:cNvSpPr>
          <p:nvPr/>
        </p:nvSpPr>
        <p:spPr bwMode="auto">
          <a:xfrm>
            <a:off x="1066800" y="5410200"/>
            <a:ext cx="7239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algn="ctr" fontAlgn="base">
              <a:spcBef>
                <a:spcPct val="50000"/>
              </a:spcBef>
              <a:spcAft>
                <a:spcPct val="0"/>
              </a:spcAft>
              <a:buFontTx/>
              <a:buNone/>
            </a:pPr>
            <a:r>
              <a:rPr lang="en-US" altLang="en-US" sz="4000" b="1" smtClean="0">
                <a:solidFill>
                  <a:srgbClr val="00CC00"/>
                </a:solidFill>
                <a:latin typeface="Wingdings" pitchFamily="2" charset="2"/>
              </a:rPr>
              <a:t>? ? ? ? ? ?</a:t>
            </a:r>
            <a:endParaRPr lang="en-US" altLang="en-US" sz="2400" b="1" smtClean="0">
              <a:solidFill>
                <a:srgbClr val="000000"/>
              </a:solidFill>
              <a:latin typeface="Wingdings" pitchFamily="2" charset="2"/>
            </a:endParaRPr>
          </a:p>
        </p:txBody>
      </p:sp>
    </p:spTree>
    <p:extLst>
      <p:ext uri="{BB962C8B-B14F-4D97-AF65-F5344CB8AC3E}">
        <p14:creationId xmlns:p14="http://schemas.microsoft.com/office/powerpoint/2010/main" val="39922600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81924"/>
                                        </p:tgtEl>
                                        <p:attrNameLst>
                                          <p:attrName>style.visibility</p:attrName>
                                        </p:attrNameLst>
                                      </p:cBhvr>
                                      <p:to>
                                        <p:strVal val="visible"/>
                                      </p:to>
                                    </p:set>
                                    <p:animEffect transition="in" filter="dissolve">
                                      <p:cBhvr>
                                        <p:cTn id="7" dur="500"/>
                                        <p:tgtEl>
                                          <p:spTgt spid="819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4"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p:cNvSpPr>
            <a:spLocks noGrp="1"/>
          </p:cNvSpPr>
          <p:nvPr>
            <p:ph type="title"/>
          </p:nvPr>
        </p:nvSpPr>
        <p:spPr>
          <a:xfrm>
            <a:off x="0" y="0"/>
            <a:ext cx="9144000" cy="990600"/>
          </a:xfrm>
        </p:spPr>
        <p:txBody>
          <a:bodyPr/>
          <a:lstStyle/>
          <a:p>
            <a:pPr eaLnBrk="1" hangingPunct="1"/>
            <a:r>
              <a:rPr lang="en-US" altLang="en-US" dirty="0" smtClean="0"/>
              <a:t>Apostles write or dictate</a:t>
            </a:r>
          </a:p>
        </p:txBody>
      </p:sp>
      <p:pic>
        <p:nvPicPr>
          <p:cNvPr id="107523" name="Content Placeholder 3" descr="1969168447_fe6c944e70-pau;l wroting.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28600" y="938213"/>
            <a:ext cx="8915400" cy="5919787"/>
          </a:xfrm>
        </p:spPr>
      </p:pic>
      <p:sp>
        <p:nvSpPr>
          <p:cNvPr id="107524" name="Rectangle 4"/>
          <p:cNvSpPr>
            <a:spLocks noChangeArrowheads="1"/>
          </p:cNvSpPr>
          <p:nvPr/>
        </p:nvSpPr>
        <p:spPr bwMode="auto">
          <a:xfrm>
            <a:off x="7010400" y="5943600"/>
            <a:ext cx="1731963" cy="3698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FontTx/>
              <a:buNone/>
            </a:pPr>
            <a:r>
              <a:rPr lang="en-US" altLang="en-US" sz="1800" smtClean="0">
                <a:solidFill>
                  <a:srgbClr val="FFFFFF"/>
                </a:solidFill>
              </a:rPr>
              <a:t>Autograph Text</a:t>
            </a:r>
          </a:p>
        </p:txBody>
      </p:sp>
    </p:spTree>
    <p:extLst>
      <p:ext uri="{BB962C8B-B14F-4D97-AF65-F5344CB8AC3E}">
        <p14:creationId xmlns:p14="http://schemas.microsoft.com/office/powerpoint/2010/main" val="291698126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ChangeArrowheads="1"/>
          </p:cNvSpPr>
          <p:nvPr/>
        </p:nvSpPr>
        <p:spPr bwMode="auto">
          <a:xfrm>
            <a:off x="0" y="0"/>
            <a:ext cx="9144000" cy="7086600"/>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FontTx/>
              <a:buNone/>
            </a:pPr>
            <a:endParaRPr lang="en-US" altLang="en-US" sz="1800" smtClean="0">
              <a:solidFill>
                <a:srgbClr val="000000"/>
              </a:solidFill>
            </a:endParaRPr>
          </a:p>
        </p:txBody>
      </p:sp>
      <p:sp>
        <p:nvSpPr>
          <p:cNvPr id="144387" name="Rectangle 3"/>
          <p:cNvSpPr>
            <a:spLocks noGrp="1" noChangeArrowheads="1"/>
          </p:cNvSpPr>
          <p:nvPr>
            <p:ph type="title"/>
          </p:nvPr>
        </p:nvSpPr>
        <p:spPr>
          <a:xfrm>
            <a:off x="0" y="228600"/>
            <a:ext cx="9144000" cy="1143000"/>
          </a:xfrm>
          <a:solidFill>
            <a:schemeClr val="tx1"/>
          </a:solidFill>
        </p:spPr>
        <p:txBody>
          <a:bodyPr/>
          <a:lstStyle/>
          <a:p>
            <a:pPr eaLnBrk="1" hangingPunct="1"/>
            <a:r>
              <a:rPr lang="en-US" altLang="en-US" sz="4000" smtClean="0"/>
              <a:t>Question: Mark the variants in the following example?</a:t>
            </a:r>
          </a:p>
        </p:txBody>
      </p:sp>
      <p:graphicFrame>
        <p:nvGraphicFramePr>
          <p:cNvPr id="83972" name="Group 4"/>
          <p:cNvGraphicFramePr>
            <a:graphicFrameLocks noGrp="1"/>
          </p:cNvGraphicFramePr>
          <p:nvPr/>
        </p:nvGraphicFramePr>
        <p:xfrm>
          <a:off x="609600" y="1905000"/>
          <a:ext cx="8153400" cy="3344864"/>
        </p:xfrm>
        <a:graphic>
          <a:graphicData uri="http://schemas.openxmlformats.org/drawingml/2006/table">
            <a:tbl>
              <a:tblPr/>
              <a:tblGrid>
                <a:gridCol w="1357313"/>
                <a:gridCol w="6796087"/>
              </a:tblGrid>
              <a:tr h="76200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200" b="0" i="0" u="none" strike="noStrike" cap="none" normalizeH="0" baseline="0" smtClean="0">
                        <a:ln>
                          <a:noFill/>
                        </a:ln>
                        <a:solidFill>
                          <a:schemeClr val="tx1"/>
                        </a:solidFill>
                        <a:effectLst/>
                        <a:latin typeface="Verdana"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smtClean="0">
                          <a:ln>
                            <a:noFill/>
                          </a:ln>
                          <a:solidFill>
                            <a:schemeClr val="tx1"/>
                          </a:solidFill>
                          <a:effectLst/>
                          <a:latin typeface="Verdana" pitchFamily="34" charset="0"/>
                          <a:cs typeface="Times New Roman" pitchFamily="18" charset="0"/>
                        </a:rPr>
                        <a:t>MSS. 1</a:t>
                      </a:r>
                      <a:endParaRPr kumimoji="0" lang="en-US" sz="22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smtClean="0">
                          <a:ln>
                            <a:noFill/>
                          </a:ln>
                          <a:solidFill>
                            <a:schemeClr val="tx1"/>
                          </a:solidFill>
                          <a:effectLst/>
                          <a:latin typeface="Verdana" pitchFamily="34" charset="0"/>
                          <a:cs typeface="Times New Roman" pitchFamily="18" charset="0"/>
                        </a:rPr>
                        <a:t>Jesus Christ is the Savior of the whole worl.</a:t>
                      </a:r>
                      <a:endParaRPr kumimoji="0" lang="en-US" sz="22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476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smtClean="0">
                          <a:ln>
                            <a:noFill/>
                          </a:ln>
                          <a:solidFill>
                            <a:schemeClr val="tx1"/>
                          </a:solidFill>
                          <a:effectLst/>
                          <a:latin typeface="Verdana" pitchFamily="34" charset="0"/>
                          <a:cs typeface="Times New Roman" pitchFamily="18" charset="0"/>
                        </a:rPr>
                        <a:t>MSS. 2</a:t>
                      </a:r>
                      <a:endParaRPr kumimoji="0" lang="en-US" sz="22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smtClean="0">
                          <a:ln>
                            <a:noFill/>
                          </a:ln>
                          <a:solidFill>
                            <a:schemeClr val="tx1"/>
                          </a:solidFill>
                          <a:effectLst/>
                          <a:latin typeface="Verdana" pitchFamily="34" charset="0"/>
                          <a:cs typeface="Times New Roman" pitchFamily="18" charset="0"/>
                        </a:rPr>
                        <a:t>Christ Jesus is the Savior of the whole world.</a:t>
                      </a:r>
                      <a:endParaRPr kumimoji="0" lang="en-US" sz="22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460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smtClean="0">
                          <a:ln>
                            <a:noFill/>
                          </a:ln>
                          <a:solidFill>
                            <a:schemeClr val="tx1"/>
                          </a:solidFill>
                          <a:effectLst/>
                          <a:latin typeface="Verdana" pitchFamily="34" charset="0"/>
                          <a:cs typeface="Times New Roman" pitchFamily="18" charset="0"/>
                        </a:rPr>
                        <a:t>MSS. 3</a:t>
                      </a:r>
                      <a:endParaRPr kumimoji="0" lang="en-US" sz="22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pPr>
                      <a:r>
                        <a:rPr kumimoji="0" lang="en-US" sz="2200" b="0" i="0" u="none" strike="noStrike" cap="none" normalizeH="0" baseline="0" smtClean="0">
                          <a:ln>
                            <a:noFill/>
                          </a:ln>
                          <a:solidFill>
                            <a:schemeClr val="tx1"/>
                          </a:solidFill>
                          <a:effectLst/>
                          <a:latin typeface="Verdana" pitchFamily="34" charset="0"/>
                          <a:cs typeface="Times New Roman" pitchFamily="18" charset="0"/>
                        </a:rPr>
                        <a:t>Jesus Christ s the Savior of the whold world.</a:t>
                      </a:r>
                      <a:endParaRPr kumimoji="0" lang="en-US" sz="22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000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smtClean="0">
                          <a:ln>
                            <a:noFill/>
                          </a:ln>
                          <a:solidFill>
                            <a:schemeClr val="tx1"/>
                          </a:solidFill>
                          <a:effectLst/>
                          <a:latin typeface="Verdana" pitchFamily="34" charset="0"/>
                          <a:cs typeface="Times New Roman" pitchFamily="18" charset="0"/>
                        </a:rPr>
                        <a:t>MSS. 4</a:t>
                      </a:r>
                      <a:endParaRPr kumimoji="0" lang="en-US" sz="22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smtClean="0">
                          <a:ln>
                            <a:noFill/>
                          </a:ln>
                          <a:solidFill>
                            <a:schemeClr val="tx1"/>
                          </a:solidFill>
                          <a:effectLst/>
                          <a:latin typeface="Verdana" pitchFamily="34" charset="0"/>
                          <a:cs typeface="Times New Roman" pitchFamily="18" charset="0"/>
                        </a:rPr>
                        <a:t>Jesus Christ is th Savior of the whle world.</a:t>
                      </a:r>
                      <a:endParaRPr kumimoji="0" lang="en-US" sz="22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1890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smtClean="0">
                          <a:ln>
                            <a:noFill/>
                          </a:ln>
                          <a:solidFill>
                            <a:schemeClr val="tx1"/>
                          </a:solidFill>
                          <a:effectLst/>
                          <a:latin typeface="Verdana" pitchFamily="34" charset="0"/>
                          <a:cs typeface="Times New Roman" pitchFamily="18" charset="0"/>
                        </a:rPr>
                        <a:t>MSS. 5</a:t>
                      </a:r>
                      <a:endParaRPr kumimoji="0" lang="en-US" sz="22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smtClean="0">
                          <a:ln>
                            <a:noFill/>
                          </a:ln>
                          <a:solidFill>
                            <a:schemeClr val="tx1"/>
                          </a:solidFill>
                          <a:effectLst/>
                          <a:latin typeface="Verdana" pitchFamily="34" charset="0"/>
                          <a:cs typeface="Times New Roman" pitchFamily="18" charset="0"/>
                        </a:rPr>
                        <a:t>Jesus Christ is the Savor of the whole wrld.</a:t>
                      </a:r>
                      <a:endParaRPr kumimoji="0" lang="en-US" sz="22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144408" name="Rectangle 24"/>
          <p:cNvSpPr>
            <a:spLocks noChangeArrowheads="1"/>
          </p:cNvSpPr>
          <p:nvPr/>
        </p:nvSpPr>
        <p:spPr bwMode="auto">
          <a:xfrm>
            <a:off x="0" y="4159250"/>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tabLst>
                <a:tab pos="6000750" algn="l"/>
              </a:tabLst>
              <a:defRPr sz="3200">
                <a:solidFill>
                  <a:schemeClr val="bg1"/>
                </a:solidFill>
                <a:latin typeface="Arial" pitchFamily="34" charset="0"/>
              </a:defRPr>
            </a:lvl1pPr>
            <a:lvl2pPr marL="742950" indent="-285750" eaLnBrk="0" hangingPunct="0">
              <a:spcBef>
                <a:spcPct val="20000"/>
              </a:spcBef>
              <a:buChar char="–"/>
              <a:tabLst>
                <a:tab pos="6000750" algn="l"/>
              </a:tabLst>
              <a:defRPr sz="2800">
                <a:solidFill>
                  <a:schemeClr val="bg1"/>
                </a:solidFill>
                <a:latin typeface="Arial" pitchFamily="34" charset="0"/>
              </a:defRPr>
            </a:lvl2pPr>
            <a:lvl3pPr marL="1143000" indent="-228600" eaLnBrk="0" hangingPunct="0">
              <a:spcBef>
                <a:spcPct val="20000"/>
              </a:spcBef>
              <a:buChar char="•"/>
              <a:tabLst>
                <a:tab pos="6000750" algn="l"/>
              </a:tabLst>
              <a:defRPr sz="2400">
                <a:solidFill>
                  <a:schemeClr val="bg1"/>
                </a:solidFill>
                <a:latin typeface="Arial" pitchFamily="34" charset="0"/>
              </a:defRPr>
            </a:lvl3pPr>
            <a:lvl4pPr marL="1600200" indent="-228600" eaLnBrk="0" hangingPunct="0">
              <a:spcBef>
                <a:spcPct val="20000"/>
              </a:spcBef>
              <a:buChar char="–"/>
              <a:tabLst>
                <a:tab pos="6000750" algn="l"/>
              </a:tabLst>
              <a:defRPr sz="2000">
                <a:solidFill>
                  <a:schemeClr val="bg1"/>
                </a:solidFill>
                <a:latin typeface="Arial" pitchFamily="34" charset="0"/>
              </a:defRPr>
            </a:lvl4pPr>
            <a:lvl5pPr marL="2057400" indent="-228600" eaLnBrk="0" hangingPunct="0">
              <a:spcBef>
                <a:spcPct val="20000"/>
              </a:spcBef>
              <a:buChar char="»"/>
              <a:tabLst>
                <a:tab pos="6000750" algn="l"/>
              </a:tabLst>
              <a:defRPr sz="2000">
                <a:solidFill>
                  <a:schemeClr val="bg1"/>
                </a:solidFill>
                <a:latin typeface="Arial" pitchFamily="34" charset="0"/>
              </a:defRPr>
            </a:lvl5pPr>
            <a:lvl6pPr marL="2514600" indent="-228600" eaLnBrk="0" fontAlgn="base" hangingPunct="0">
              <a:spcBef>
                <a:spcPct val="20000"/>
              </a:spcBef>
              <a:spcAft>
                <a:spcPct val="0"/>
              </a:spcAft>
              <a:buChar char="»"/>
              <a:tabLst>
                <a:tab pos="6000750" algn="l"/>
              </a:tabLst>
              <a:defRPr sz="2000">
                <a:solidFill>
                  <a:schemeClr val="bg1"/>
                </a:solidFill>
                <a:latin typeface="Arial" pitchFamily="34" charset="0"/>
              </a:defRPr>
            </a:lvl6pPr>
            <a:lvl7pPr marL="2971800" indent="-228600" eaLnBrk="0" fontAlgn="base" hangingPunct="0">
              <a:spcBef>
                <a:spcPct val="20000"/>
              </a:spcBef>
              <a:spcAft>
                <a:spcPct val="0"/>
              </a:spcAft>
              <a:buChar char="»"/>
              <a:tabLst>
                <a:tab pos="6000750" algn="l"/>
              </a:tabLst>
              <a:defRPr sz="2000">
                <a:solidFill>
                  <a:schemeClr val="bg1"/>
                </a:solidFill>
                <a:latin typeface="Arial" pitchFamily="34" charset="0"/>
              </a:defRPr>
            </a:lvl7pPr>
            <a:lvl8pPr marL="3429000" indent="-228600" eaLnBrk="0" fontAlgn="base" hangingPunct="0">
              <a:spcBef>
                <a:spcPct val="20000"/>
              </a:spcBef>
              <a:spcAft>
                <a:spcPct val="0"/>
              </a:spcAft>
              <a:buChar char="»"/>
              <a:tabLst>
                <a:tab pos="6000750" algn="l"/>
              </a:tabLst>
              <a:defRPr sz="2000">
                <a:solidFill>
                  <a:schemeClr val="bg1"/>
                </a:solidFill>
                <a:latin typeface="Arial" pitchFamily="34" charset="0"/>
              </a:defRPr>
            </a:lvl8pPr>
            <a:lvl9pPr marL="3886200" indent="-228600" eaLnBrk="0" fontAlgn="base" hangingPunct="0">
              <a:spcBef>
                <a:spcPct val="20000"/>
              </a:spcBef>
              <a:spcAft>
                <a:spcPct val="0"/>
              </a:spcAft>
              <a:buChar char="»"/>
              <a:tabLst>
                <a:tab pos="6000750" algn="l"/>
              </a:tabLst>
              <a:defRPr sz="2000">
                <a:solidFill>
                  <a:schemeClr val="bg1"/>
                </a:solidFill>
                <a:latin typeface="Arial" pitchFamily="34" charset="0"/>
              </a:defRPr>
            </a:lvl9pPr>
          </a:lstStyle>
          <a:p>
            <a:pPr eaLnBrk="1" fontAlgn="base" hangingPunct="1">
              <a:spcBef>
                <a:spcPct val="0"/>
              </a:spcBef>
              <a:spcAft>
                <a:spcPct val="0"/>
              </a:spcAft>
              <a:buFontTx/>
              <a:buNone/>
            </a:pPr>
            <a:endParaRPr lang="en-US" altLang="en-US" sz="1800" smtClean="0">
              <a:solidFill>
                <a:srgbClr val="000000"/>
              </a:solidFill>
            </a:endParaRPr>
          </a:p>
        </p:txBody>
      </p:sp>
      <p:sp>
        <p:nvSpPr>
          <p:cNvPr id="83993" name="Rectangle 25"/>
          <p:cNvSpPr>
            <a:spLocks noChangeArrowheads="1"/>
          </p:cNvSpPr>
          <p:nvPr/>
        </p:nvSpPr>
        <p:spPr bwMode="auto">
          <a:xfrm>
            <a:off x="7467600" y="2057400"/>
            <a:ext cx="914400" cy="457200"/>
          </a:xfrm>
          <a:prstGeom prst="rect">
            <a:avLst/>
          </a:prstGeom>
          <a:noFill/>
          <a:ln w="25400">
            <a:solidFill>
              <a:srgbClr val="FF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FontTx/>
              <a:buNone/>
            </a:pPr>
            <a:endParaRPr lang="en-US" altLang="en-US" sz="1800" smtClean="0">
              <a:solidFill>
                <a:srgbClr val="000000"/>
              </a:solidFill>
            </a:endParaRPr>
          </a:p>
        </p:txBody>
      </p:sp>
      <p:sp>
        <p:nvSpPr>
          <p:cNvPr id="83994" name="Rectangle 26"/>
          <p:cNvSpPr>
            <a:spLocks noChangeArrowheads="1"/>
          </p:cNvSpPr>
          <p:nvPr/>
        </p:nvSpPr>
        <p:spPr bwMode="auto">
          <a:xfrm>
            <a:off x="6477000" y="3200400"/>
            <a:ext cx="990600" cy="457200"/>
          </a:xfrm>
          <a:prstGeom prst="rect">
            <a:avLst/>
          </a:prstGeom>
          <a:noFill/>
          <a:ln w="25400">
            <a:solidFill>
              <a:srgbClr val="FF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FontTx/>
              <a:buNone/>
            </a:pPr>
            <a:endParaRPr lang="en-US" altLang="en-US" sz="1800" smtClean="0">
              <a:solidFill>
                <a:srgbClr val="000000"/>
              </a:solidFill>
            </a:endParaRPr>
          </a:p>
        </p:txBody>
      </p:sp>
      <p:sp>
        <p:nvSpPr>
          <p:cNvPr id="83995" name="Rectangle 27"/>
          <p:cNvSpPr>
            <a:spLocks noChangeArrowheads="1"/>
          </p:cNvSpPr>
          <p:nvPr/>
        </p:nvSpPr>
        <p:spPr bwMode="auto">
          <a:xfrm>
            <a:off x="6400800" y="3657600"/>
            <a:ext cx="838200" cy="457200"/>
          </a:xfrm>
          <a:prstGeom prst="rect">
            <a:avLst/>
          </a:prstGeom>
          <a:noFill/>
          <a:ln w="25400">
            <a:solidFill>
              <a:srgbClr val="FF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FontTx/>
              <a:buNone/>
            </a:pPr>
            <a:endParaRPr lang="en-US" altLang="en-US" sz="1800" smtClean="0">
              <a:solidFill>
                <a:srgbClr val="000000"/>
              </a:solidFill>
            </a:endParaRPr>
          </a:p>
        </p:txBody>
      </p:sp>
      <p:sp>
        <p:nvSpPr>
          <p:cNvPr id="83996" name="Rectangle 28"/>
          <p:cNvSpPr>
            <a:spLocks noChangeArrowheads="1"/>
          </p:cNvSpPr>
          <p:nvPr/>
        </p:nvSpPr>
        <p:spPr bwMode="auto">
          <a:xfrm>
            <a:off x="7391400" y="4419600"/>
            <a:ext cx="914400" cy="457200"/>
          </a:xfrm>
          <a:prstGeom prst="rect">
            <a:avLst/>
          </a:prstGeom>
          <a:noFill/>
          <a:ln w="25400">
            <a:solidFill>
              <a:srgbClr val="FF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FontTx/>
              <a:buNone/>
            </a:pPr>
            <a:endParaRPr lang="en-US" altLang="en-US" sz="1800" smtClean="0">
              <a:solidFill>
                <a:srgbClr val="000000"/>
              </a:solidFill>
            </a:endParaRPr>
          </a:p>
        </p:txBody>
      </p:sp>
      <p:sp>
        <p:nvSpPr>
          <p:cNvPr id="83997" name="Oval 29"/>
          <p:cNvSpPr>
            <a:spLocks noChangeArrowheads="1"/>
          </p:cNvSpPr>
          <p:nvPr/>
        </p:nvSpPr>
        <p:spPr bwMode="auto">
          <a:xfrm>
            <a:off x="3733800" y="3200400"/>
            <a:ext cx="381000" cy="381000"/>
          </a:xfrm>
          <a:prstGeom prst="ellipse">
            <a:avLst/>
          </a:prstGeom>
          <a:noFill/>
          <a:ln w="25400">
            <a:solidFill>
              <a:srgbClr val="00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FontTx/>
              <a:buNone/>
            </a:pPr>
            <a:endParaRPr lang="en-US" altLang="en-US" sz="1800" smtClean="0">
              <a:solidFill>
                <a:srgbClr val="000000"/>
              </a:solidFill>
            </a:endParaRPr>
          </a:p>
        </p:txBody>
      </p:sp>
      <p:sp>
        <p:nvSpPr>
          <p:cNvPr id="83998" name="Oval 30"/>
          <p:cNvSpPr>
            <a:spLocks noChangeArrowheads="1"/>
          </p:cNvSpPr>
          <p:nvPr/>
        </p:nvSpPr>
        <p:spPr bwMode="auto">
          <a:xfrm>
            <a:off x="4114800" y="3657600"/>
            <a:ext cx="381000" cy="381000"/>
          </a:xfrm>
          <a:prstGeom prst="ellipse">
            <a:avLst/>
          </a:prstGeom>
          <a:noFill/>
          <a:ln w="25400">
            <a:solidFill>
              <a:srgbClr val="00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FontTx/>
              <a:buNone/>
            </a:pPr>
            <a:endParaRPr lang="en-US" altLang="en-US" sz="1800" smtClean="0">
              <a:solidFill>
                <a:srgbClr val="000000"/>
              </a:solidFill>
            </a:endParaRPr>
          </a:p>
        </p:txBody>
      </p:sp>
      <p:sp>
        <p:nvSpPr>
          <p:cNvPr id="83999" name="Line 31"/>
          <p:cNvSpPr>
            <a:spLocks noChangeShapeType="1"/>
          </p:cNvSpPr>
          <p:nvPr/>
        </p:nvSpPr>
        <p:spPr bwMode="auto">
          <a:xfrm>
            <a:off x="2057400" y="3048000"/>
            <a:ext cx="1676400" cy="0"/>
          </a:xfrm>
          <a:prstGeom prst="line">
            <a:avLst/>
          </a:prstGeom>
          <a:noFill/>
          <a:ln w="57150" cmpd="thinThick">
            <a:solidFill>
              <a:srgbClr val="6600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Tree>
    <p:extLst>
      <p:ext uri="{BB962C8B-B14F-4D97-AF65-F5344CB8AC3E}">
        <p14:creationId xmlns:p14="http://schemas.microsoft.com/office/powerpoint/2010/main" val="8920405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3993"/>
                                        </p:tgtEl>
                                        <p:attrNameLst>
                                          <p:attrName>style.visibility</p:attrName>
                                        </p:attrNameLst>
                                      </p:cBhvr>
                                      <p:to>
                                        <p:strVal val="visible"/>
                                      </p:to>
                                    </p:set>
                                    <p:animEffect transition="in" filter="checkerboard(across)">
                                      <p:cBhvr>
                                        <p:cTn id="7" dur="500"/>
                                        <p:tgtEl>
                                          <p:spTgt spid="8399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3994"/>
                                        </p:tgtEl>
                                        <p:attrNameLst>
                                          <p:attrName>style.visibility</p:attrName>
                                        </p:attrNameLst>
                                      </p:cBhvr>
                                      <p:to>
                                        <p:strVal val="visible"/>
                                      </p:to>
                                    </p:set>
                                    <p:animEffect transition="in" filter="checkerboard(across)">
                                      <p:cBhvr>
                                        <p:cTn id="12" dur="500"/>
                                        <p:tgtEl>
                                          <p:spTgt spid="8399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83995"/>
                                        </p:tgtEl>
                                        <p:attrNameLst>
                                          <p:attrName>style.visibility</p:attrName>
                                        </p:attrNameLst>
                                      </p:cBhvr>
                                      <p:to>
                                        <p:strVal val="visible"/>
                                      </p:to>
                                    </p:set>
                                    <p:animEffect transition="in" filter="checkerboard(across)">
                                      <p:cBhvr>
                                        <p:cTn id="17" dur="500"/>
                                        <p:tgtEl>
                                          <p:spTgt spid="8399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83996"/>
                                        </p:tgtEl>
                                        <p:attrNameLst>
                                          <p:attrName>style.visibility</p:attrName>
                                        </p:attrNameLst>
                                      </p:cBhvr>
                                      <p:to>
                                        <p:strVal val="visible"/>
                                      </p:to>
                                    </p:set>
                                    <p:animEffect transition="in" filter="checkerboard(across)">
                                      <p:cBhvr>
                                        <p:cTn id="22" dur="500"/>
                                        <p:tgtEl>
                                          <p:spTgt spid="8399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0" presetClass="entr" presetSubtype="0" decel="100000" fill="hold" grpId="0" nodeType="clickEffect">
                                  <p:stCondLst>
                                    <p:cond delay="0"/>
                                  </p:stCondLst>
                                  <p:childTnLst>
                                    <p:set>
                                      <p:cBhvr>
                                        <p:cTn id="26" dur="1" fill="hold">
                                          <p:stCondLst>
                                            <p:cond delay="0"/>
                                          </p:stCondLst>
                                        </p:cTn>
                                        <p:tgtEl>
                                          <p:spTgt spid="83997"/>
                                        </p:tgtEl>
                                        <p:attrNameLst>
                                          <p:attrName>style.visibility</p:attrName>
                                        </p:attrNameLst>
                                      </p:cBhvr>
                                      <p:to>
                                        <p:strVal val="visible"/>
                                      </p:to>
                                    </p:set>
                                    <p:anim calcmode="lin" valueType="num">
                                      <p:cBhvr>
                                        <p:cTn id="27" dur="1000" fill="hold"/>
                                        <p:tgtEl>
                                          <p:spTgt spid="83997"/>
                                        </p:tgtEl>
                                        <p:attrNameLst>
                                          <p:attrName>ppt_w</p:attrName>
                                        </p:attrNameLst>
                                      </p:cBhvr>
                                      <p:tavLst>
                                        <p:tav tm="0">
                                          <p:val>
                                            <p:strVal val="#ppt_w+.3"/>
                                          </p:val>
                                        </p:tav>
                                        <p:tav tm="100000">
                                          <p:val>
                                            <p:strVal val="#ppt_w"/>
                                          </p:val>
                                        </p:tav>
                                      </p:tavLst>
                                    </p:anim>
                                    <p:anim calcmode="lin" valueType="num">
                                      <p:cBhvr>
                                        <p:cTn id="28" dur="1000" fill="hold"/>
                                        <p:tgtEl>
                                          <p:spTgt spid="83997"/>
                                        </p:tgtEl>
                                        <p:attrNameLst>
                                          <p:attrName>ppt_h</p:attrName>
                                        </p:attrNameLst>
                                      </p:cBhvr>
                                      <p:tavLst>
                                        <p:tav tm="0">
                                          <p:val>
                                            <p:strVal val="#ppt_h"/>
                                          </p:val>
                                        </p:tav>
                                        <p:tav tm="100000">
                                          <p:val>
                                            <p:strVal val="#ppt_h"/>
                                          </p:val>
                                        </p:tav>
                                      </p:tavLst>
                                    </p:anim>
                                    <p:animEffect transition="in" filter="fade">
                                      <p:cBhvr>
                                        <p:cTn id="29" dur="1000"/>
                                        <p:tgtEl>
                                          <p:spTgt spid="83997"/>
                                        </p:tgtEl>
                                      </p:cBhvr>
                                    </p:animEffect>
                                  </p:childTnLst>
                                </p:cTn>
                              </p:par>
                              <p:par>
                                <p:cTn id="30" presetID="50" presetClass="entr" presetSubtype="0" decel="100000" fill="hold" grpId="0" nodeType="withEffect">
                                  <p:stCondLst>
                                    <p:cond delay="0"/>
                                  </p:stCondLst>
                                  <p:childTnLst>
                                    <p:set>
                                      <p:cBhvr>
                                        <p:cTn id="31" dur="1" fill="hold">
                                          <p:stCondLst>
                                            <p:cond delay="0"/>
                                          </p:stCondLst>
                                        </p:cTn>
                                        <p:tgtEl>
                                          <p:spTgt spid="83998"/>
                                        </p:tgtEl>
                                        <p:attrNameLst>
                                          <p:attrName>style.visibility</p:attrName>
                                        </p:attrNameLst>
                                      </p:cBhvr>
                                      <p:to>
                                        <p:strVal val="visible"/>
                                      </p:to>
                                    </p:set>
                                    <p:anim calcmode="lin" valueType="num">
                                      <p:cBhvr>
                                        <p:cTn id="32" dur="1000" fill="hold"/>
                                        <p:tgtEl>
                                          <p:spTgt spid="83998"/>
                                        </p:tgtEl>
                                        <p:attrNameLst>
                                          <p:attrName>ppt_w</p:attrName>
                                        </p:attrNameLst>
                                      </p:cBhvr>
                                      <p:tavLst>
                                        <p:tav tm="0">
                                          <p:val>
                                            <p:strVal val="#ppt_w+.3"/>
                                          </p:val>
                                        </p:tav>
                                        <p:tav tm="100000">
                                          <p:val>
                                            <p:strVal val="#ppt_w"/>
                                          </p:val>
                                        </p:tav>
                                      </p:tavLst>
                                    </p:anim>
                                    <p:anim calcmode="lin" valueType="num">
                                      <p:cBhvr>
                                        <p:cTn id="33" dur="1000" fill="hold"/>
                                        <p:tgtEl>
                                          <p:spTgt spid="83998"/>
                                        </p:tgtEl>
                                        <p:attrNameLst>
                                          <p:attrName>ppt_h</p:attrName>
                                        </p:attrNameLst>
                                      </p:cBhvr>
                                      <p:tavLst>
                                        <p:tav tm="0">
                                          <p:val>
                                            <p:strVal val="#ppt_h"/>
                                          </p:val>
                                        </p:tav>
                                        <p:tav tm="100000">
                                          <p:val>
                                            <p:strVal val="#ppt_h"/>
                                          </p:val>
                                        </p:tav>
                                      </p:tavLst>
                                    </p:anim>
                                    <p:animEffect transition="in" filter="fade">
                                      <p:cBhvr>
                                        <p:cTn id="34" dur="1000"/>
                                        <p:tgtEl>
                                          <p:spTgt spid="83998"/>
                                        </p:tgtEl>
                                      </p:cBhvr>
                                    </p:animEffect>
                                  </p:childTnLst>
                                </p:cTn>
                              </p:par>
                            </p:childTnLst>
                          </p:cTn>
                        </p:par>
                        <p:par>
                          <p:cTn id="35" fill="hold" nodeType="afterGroup">
                            <p:stCondLst>
                              <p:cond delay="1000"/>
                            </p:stCondLst>
                            <p:childTnLst>
                              <p:par>
                                <p:cTn id="36" presetID="22" presetClass="entr" presetSubtype="8" fill="hold" grpId="0" nodeType="afterEffect">
                                  <p:stCondLst>
                                    <p:cond delay="0"/>
                                  </p:stCondLst>
                                  <p:childTnLst>
                                    <p:set>
                                      <p:cBhvr>
                                        <p:cTn id="37" dur="1" fill="hold">
                                          <p:stCondLst>
                                            <p:cond delay="0"/>
                                          </p:stCondLst>
                                        </p:cTn>
                                        <p:tgtEl>
                                          <p:spTgt spid="83999"/>
                                        </p:tgtEl>
                                        <p:attrNameLst>
                                          <p:attrName>style.visibility</p:attrName>
                                        </p:attrNameLst>
                                      </p:cBhvr>
                                      <p:to>
                                        <p:strVal val="visible"/>
                                      </p:to>
                                    </p:set>
                                    <p:animEffect transition="in" filter="wipe(left)">
                                      <p:cBhvr>
                                        <p:cTn id="38" dur="500"/>
                                        <p:tgtEl>
                                          <p:spTgt spid="839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93" grpId="0" animBg="1"/>
      <p:bldP spid="83994" grpId="0" animBg="1"/>
      <p:bldP spid="83995" grpId="0" animBg="1"/>
      <p:bldP spid="83996" grpId="0" animBg="1"/>
      <p:bldP spid="83997" grpId="0" animBg="1"/>
      <p:bldP spid="83998" grpId="0" animBg="1"/>
      <p:bldP spid="83999"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0" name="Rectangle 2"/>
          <p:cNvSpPr>
            <a:spLocks noChangeArrowheads="1"/>
          </p:cNvSpPr>
          <p:nvPr/>
        </p:nvSpPr>
        <p:spPr bwMode="auto">
          <a:xfrm>
            <a:off x="0" y="0"/>
            <a:ext cx="9144000" cy="7086600"/>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FontTx/>
              <a:buNone/>
            </a:pPr>
            <a:endParaRPr lang="en-US" altLang="en-US" sz="1800" smtClean="0">
              <a:solidFill>
                <a:srgbClr val="000000"/>
              </a:solidFill>
            </a:endParaRPr>
          </a:p>
        </p:txBody>
      </p:sp>
      <p:sp>
        <p:nvSpPr>
          <p:cNvPr id="82947" name="Rectangle 3"/>
          <p:cNvSpPr>
            <a:spLocks noGrp="1" noChangeArrowheads="1"/>
          </p:cNvSpPr>
          <p:nvPr>
            <p:ph type="title"/>
          </p:nvPr>
        </p:nvSpPr>
        <p:spPr>
          <a:xfrm>
            <a:off x="685800" y="533400"/>
            <a:ext cx="7772400" cy="1143000"/>
          </a:xfrm>
        </p:spPr>
        <p:txBody>
          <a:bodyPr/>
          <a:lstStyle/>
          <a:p>
            <a:pPr eaLnBrk="1" hangingPunct="1">
              <a:spcBef>
                <a:spcPts val="1200"/>
              </a:spcBef>
              <a:defRPr/>
            </a:pPr>
            <a:r>
              <a:rPr lang="en-US" sz="3600" b="1" smtClean="0">
                <a:effectLst>
                  <a:outerShdw blurRad="38100" dist="38100" dir="2700000" algn="tl">
                    <a:srgbClr val="C0C0C0"/>
                  </a:outerShdw>
                </a:effectLst>
                <a:latin typeface="Comic Sans MS" pitchFamily="66" charset="0"/>
              </a:rPr>
              <a:t>Textual Variations </a:t>
            </a:r>
            <a:br>
              <a:rPr lang="en-US" sz="3600" b="1" smtClean="0">
                <a:effectLst>
                  <a:outerShdw blurRad="38100" dist="38100" dir="2700000" algn="tl">
                    <a:srgbClr val="C0C0C0"/>
                  </a:outerShdw>
                </a:effectLst>
                <a:latin typeface="Comic Sans MS" pitchFamily="66" charset="0"/>
              </a:rPr>
            </a:br>
            <a:r>
              <a:rPr lang="en-US" sz="3600" b="1" smtClean="0">
                <a:effectLst>
                  <a:outerShdw blurRad="38100" dist="38100" dir="2700000" algn="tl">
                    <a:srgbClr val="C0C0C0"/>
                  </a:outerShdw>
                </a:effectLst>
                <a:latin typeface="Comic Sans MS" pitchFamily="66" charset="0"/>
              </a:rPr>
              <a:t>in the New Testament</a:t>
            </a:r>
            <a:endParaRPr lang="en-US" sz="3600" b="1" smtClean="0">
              <a:solidFill>
                <a:schemeClr val="tx1"/>
              </a:solidFill>
              <a:latin typeface="Comic Sans MS" pitchFamily="66" charset="0"/>
            </a:endParaRPr>
          </a:p>
        </p:txBody>
      </p:sp>
      <p:sp>
        <p:nvSpPr>
          <p:cNvPr id="82948" name="Rectangle 4"/>
          <p:cNvSpPr>
            <a:spLocks noGrp="1" noChangeArrowheads="1"/>
          </p:cNvSpPr>
          <p:nvPr>
            <p:ph type="body" idx="1"/>
          </p:nvPr>
        </p:nvSpPr>
        <p:spPr>
          <a:xfrm>
            <a:off x="457200" y="2103438"/>
            <a:ext cx="8229600" cy="3100387"/>
          </a:xfrm>
        </p:spPr>
        <p:txBody>
          <a:bodyPr/>
          <a:lstStyle/>
          <a:p>
            <a:pPr marL="0" indent="0" eaLnBrk="1" hangingPunct="1">
              <a:spcBef>
                <a:spcPct val="0"/>
              </a:spcBef>
              <a:buSzPct val="150000"/>
              <a:buFont typeface="Wingdings" pitchFamily="2" charset="2"/>
              <a:buNone/>
              <a:defRPr/>
            </a:pPr>
            <a:r>
              <a:rPr lang="en-US" sz="3000" b="1" smtClean="0">
                <a:solidFill>
                  <a:srgbClr val="FFFF00"/>
                </a:solidFill>
                <a:effectLst>
                  <a:outerShdw blurRad="38100" dist="38100" dir="2700000" algn="tl">
                    <a:srgbClr val="C0C0C0"/>
                  </a:outerShdw>
                </a:effectLst>
                <a:latin typeface="Comic Sans MS" pitchFamily="66" charset="0"/>
              </a:rPr>
              <a:t>Substantial variations</a:t>
            </a:r>
            <a:r>
              <a:rPr lang="en-US" sz="3000" smtClean="0">
                <a:solidFill>
                  <a:srgbClr val="FFFF00"/>
                </a:solidFill>
                <a:effectLst>
                  <a:outerShdw blurRad="38100" dist="38100" dir="2700000" algn="tl">
                    <a:srgbClr val="C0C0C0"/>
                  </a:outerShdw>
                </a:effectLst>
                <a:latin typeface="Comic Sans MS" pitchFamily="66" charset="0"/>
              </a:rPr>
              <a:t> </a:t>
            </a:r>
            <a:r>
              <a:rPr lang="en-US" sz="3000" b="1" smtClean="0">
                <a:solidFill>
                  <a:srgbClr val="FFFF00"/>
                </a:solidFill>
                <a:effectLst>
                  <a:outerShdw blurRad="38100" dist="38100" dir="2700000" algn="tl">
                    <a:srgbClr val="C0C0C0"/>
                  </a:outerShdw>
                </a:effectLst>
                <a:latin typeface="Comic Sans MS" pitchFamily="66" charset="0"/>
              </a:rPr>
              <a:t>of </a:t>
            </a:r>
            <a:r>
              <a:rPr lang="en-US" sz="3000" b="1" u="sng" smtClean="0">
                <a:solidFill>
                  <a:srgbClr val="FFFF00"/>
                </a:solidFill>
                <a:effectLst>
                  <a:outerShdw blurRad="38100" dist="38100" dir="2700000" algn="tl">
                    <a:srgbClr val="C0C0C0"/>
                  </a:outerShdw>
                </a:effectLst>
                <a:latin typeface="Comic Sans MS" pitchFamily="66" charset="0"/>
              </a:rPr>
              <a:t>no consequence</a:t>
            </a:r>
            <a:endParaRPr lang="en-US" sz="3000" b="1" u="sng" smtClean="0">
              <a:solidFill>
                <a:srgbClr val="3399FF"/>
              </a:solidFill>
              <a:effectLst>
                <a:outerShdw blurRad="38100" dist="38100" dir="2700000" algn="tl">
                  <a:srgbClr val="C0C0C0"/>
                </a:outerShdw>
              </a:effectLst>
              <a:latin typeface="Comic Sans MS" pitchFamily="66" charset="0"/>
            </a:endParaRPr>
          </a:p>
          <a:p>
            <a:pPr marL="0" indent="0" algn="just" eaLnBrk="1" hangingPunct="1">
              <a:spcBef>
                <a:spcPts val="2400"/>
              </a:spcBef>
              <a:buSzPct val="150000"/>
              <a:buFont typeface="Wingdings" pitchFamily="2" charset="2"/>
              <a:buNone/>
              <a:defRPr/>
            </a:pPr>
            <a:r>
              <a:rPr lang="en-US" sz="3000" i="1" smtClean="0">
                <a:effectLst>
                  <a:outerShdw blurRad="38100" dist="38100" dir="2700000" algn="tl">
                    <a:srgbClr val="C0C0C0"/>
                  </a:outerShdw>
                </a:effectLst>
              </a:rPr>
              <a:t>Words, phrases, sentences which differ but are </a:t>
            </a:r>
            <a:r>
              <a:rPr lang="en-US" sz="3000" i="1" u="sng" smtClean="0">
                <a:effectLst>
                  <a:outerShdw blurRad="38100" dist="38100" dir="2700000" algn="tl">
                    <a:srgbClr val="C0C0C0"/>
                  </a:outerShdw>
                </a:effectLst>
              </a:rPr>
              <a:t>not</a:t>
            </a:r>
            <a:r>
              <a:rPr lang="en-US" sz="3000" i="1" smtClean="0">
                <a:effectLst>
                  <a:outerShdw blurRad="38100" dist="38100" dir="2700000" algn="tl">
                    <a:srgbClr val="C0C0C0"/>
                  </a:outerShdw>
                </a:effectLst>
              </a:rPr>
              <a:t> supported by most authoritative textual witnesses.</a:t>
            </a:r>
            <a:endParaRPr lang="en-US" sz="3000" b="1" smtClean="0"/>
          </a:p>
        </p:txBody>
      </p:sp>
      <p:sp>
        <p:nvSpPr>
          <p:cNvPr id="145413" name="Text Box 5"/>
          <p:cNvSpPr txBox="1">
            <a:spLocks noChangeArrowheads="1"/>
          </p:cNvSpPr>
          <p:nvPr/>
        </p:nvSpPr>
        <p:spPr bwMode="auto">
          <a:xfrm>
            <a:off x="1066800" y="5410200"/>
            <a:ext cx="7239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algn="ctr" fontAlgn="base">
              <a:spcBef>
                <a:spcPct val="50000"/>
              </a:spcBef>
              <a:spcAft>
                <a:spcPct val="0"/>
              </a:spcAft>
              <a:buFontTx/>
              <a:buNone/>
            </a:pPr>
            <a:r>
              <a:rPr lang="en-US" altLang="en-US" sz="4000" b="1" smtClean="0">
                <a:solidFill>
                  <a:srgbClr val="FFFF00"/>
                </a:solidFill>
                <a:latin typeface="Wingdings" pitchFamily="2" charset="2"/>
              </a:rPr>
              <a:t>? ? ?</a:t>
            </a:r>
            <a:endParaRPr lang="en-US" altLang="en-US" sz="2400" smtClean="0">
              <a:solidFill>
                <a:srgbClr val="000000"/>
              </a:solidFill>
              <a:latin typeface="Wingdings" pitchFamily="2" charset="2"/>
            </a:endParaRPr>
          </a:p>
        </p:txBody>
      </p:sp>
    </p:spTree>
    <p:extLst>
      <p:ext uri="{BB962C8B-B14F-4D97-AF65-F5344CB8AC3E}">
        <p14:creationId xmlns:p14="http://schemas.microsoft.com/office/powerpoint/2010/main" val="36716951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2948"/>
                                        </p:tgtEl>
                                        <p:attrNameLst>
                                          <p:attrName>style.visibility</p:attrName>
                                        </p:attrNameLst>
                                      </p:cBhvr>
                                      <p:to>
                                        <p:strVal val="visible"/>
                                      </p:to>
                                    </p:set>
                                    <p:animEffect transition="in" filter="wipe(up)">
                                      <p:cBhvr>
                                        <p:cTn id="7" dur="500"/>
                                        <p:tgtEl>
                                          <p:spTgt spid="829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8"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146434" name="Rectangle 2"/>
          <p:cNvSpPr>
            <a:spLocks noChangeArrowheads="1"/>
          </p:cNvSpPr>
          <p:nvPr/>
        </p:nvSpPr>
        <p:spPr bwMode="auto">
          <a:xfrm>
            <a:off x="0" y="0"/>
            <a:ext cx="9144000" cy="7086600"/>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FontTx/>
              <a:buNone/>
            </a:pPr>
            <a:endParaRPr lang="en-US" altLang="en-US" sz="1800" smtClean="0">
              <a:solidFill>
                <a:srgbClr val="000000"/>
              </a:solidFill>
            </a:endParaRPr>
          </a:p>
        </p:txBody>
      </p:sp>
      <p:sp>
        <p:nvSpPr>
          <p:cNvPr id="84995" name="Rectangle 3"/>
          <p:cNvSpPr>
            <a:spLocks noGrp="1" noChangeArrowheads="1"/>
          </p:cNvSpPr>
          <p:nvPr>
            <p:ph type="title"/>
          </p:nvPr>
        </p:nvSpPr>
        <p:spPr>
          <a:xfrm>
            <a:off x="685800" y="228600"/>
            <a:ext cx="7772400" cy="609600"/>
          </a:xfrm>
        </p:spPr>
        <p:txBody>
          <a:bodyPr/>
          <a:lstStyle/>
          <a:p>
            <a:pPr eaLnBrk="1" hangingPunct="1">
              <a:defRPr/>
            </a:pPr>
            <a:r>
              <a:rPr lang="en-US" sz="3600" b="1" smtClean="0">
                <a:effectLst>
                  <a:outerShdw blurRad="38100" dist="38100" dir="2700000" algn="tl">
                    <a:srgbClr val="C0C0C0"/>
                  </a:outerShdw>
                </a:effectLst>
                <a:latin typeface="Comic Sans MS" pitchFamily="66" charset="0"/>
              </a:rPr>
              <a:t>NT Textual Variations</a:t>
            </a:r>
            <a:endParaRPr lang="en-US" b="1" smtClean="0"/>
          </a:p>
        </p:txBody>
      </p:sp>
      <p:sp>
        <p:nvSpPr>
          <p:cNvPr id="84996" name="Rectangle 4"/>
          <p:cNvSpPr>
            <a:spLocks noGrp="1" noChangeArrowheads="1"/>
          </p:cNvSpPr>
          <p:nvPr>
            <p:ph type="body" idx="1"/>
          </p:nvPr>
        </p:nvSpPr>
        <p:spPr>
          <a:xfrm>
            <a:off x="685800" y="1447800"/>
            <a:ext cx="7848600" cy="4648200"/>
          </a:xfrm>
        </p:spPr>
        <p:txBody>
          <a:bodyPr/>
          <a:lstStyle/>
          <a:p>
            <a:pPr marL="579438" indent="-579438" eaLnBrk="1" hangingPunct="1">
              <a:spcBef>
                <a:spcPct val="0"/>
              </a:spcBef>
              <a:spcAft>
                <a:spcPts val="1800"/>
              </a:spcAft>
              <a:buClr>
                <a:schemeClr val="accent1"/>
              </a:buClr>
              <a:buSzPct val="120000"/>
              <a:buFont typeface="Webdings" pitchFamily="18" charset="2"/>
              <a:buNone/>
              <a:defRPr/>
            </a:pPr>
            <a:r>
              <a:rPr lang="en-US" sz="2800" b="1" dirty="0" smtClean="0">
                <a:effectLst>
                  <a:outerShdw blurRad="38100" dist="38100" dir="2700000" algn="tl">
                    <a:srgbClr val="C0C0C0"/>
                  </a:outerShdw>
                </a:effectLst>
                <a:latin typeface="Comic Sans MS" pitchFamily="66" charset="0"/>
              </a:rPr>
              <a:t>Mark 16:9-20 </a:t>
            </a:r>
            <a:r>
              <a:rPr lang="en-US" sz="2400" b="1" dirty="0" smtClean="0">
                <a:solidFill>
                  <a:srgbClr val="3399FF"/>
                </a:solidFill>
              </a:rPr>
              <a:t>(KJV, NAB, NKJV)</a:t>
            </a:r>
          </a:p>
          <a:p>
            <a:pPr marL="579438" indent="-579438" eaLnBrk="1" hangingPunct="1">
              <a:spcBef>
                <a:spcPct val="0"/>
              </a:spcBef>
              <a:spcAft>
                <a:spcPts val="1800"/>
              </a:spcAft>
              <a:buClr>
                <a:schemeClr val="accent1"/>
              </a:buClr>
              <a:buSzPct val="120000"/>
              <a:buFont typeface="Webdings" pitchFamily="18" charset="2"/>
              <a:buNone/>
              <a:defRPr/>
            </a:pPr>
            <a:r>
              <a:rPr lang="en-US" sz="2800" b="1" dirty="0" smtClean="0">
                <a:effectLst>
                  <a:outerShdw blurRad="38100" dist="38100" dir="2700000" algn="tl">
                    <a:srgbClr val="C0C0C0"/>
                  </a:outerShdw>
                </a:effectLst>
                <a:latin typeface="Comic Sans MS" pitchFamily="66" charset="0"/>
              </a:rPr>
              <a:t>Luke 6:5</a:t>
            </a:r>
          </a:p>
          <a:p>
            <a:pPr marL="579438" indent="-579438" eaLnBrk="1" hangingPunct="1">
              <a:spcBef>
                <a:spcPct val="0"/>
              </a:spcBef>
              <a:spcAft>
                <a:spcPts val="1800"/>
              </a:spcAft>
              <a:buClr>
                <a:schemeClr val="accent1"/>
              </a:buClr>
              <a:buSzPct val="120000"/>
              <a:buFont typeface="Webdings" pitchFamily="18" charset="2"/>
              <a:buNone/>
              <a:defRPr/>
            </a:pPr>
            <a:r>
              <a:rPr lang="en-US" sz="2800" b="1" dirty="0" smtClean="0">
                <a:effectLst>
                  <a:outerShdw blurRad="38100" dist="38100" dir="2700000" algn="tl">
                    <a:srgbClr val="C0C0C0"/>
                  </a:outerShdw>
                </a:effectLst>
                <a:latin typeface="Comic Sans MS" pitchFamily="66" charset="0"/>
              </a:rPr>
              <a:t>Luke 11:2 </a:t>
            </a:r>
            <a:r>
              <a:rPr lang="en-US" sz="2400" b="1" dirty="0" smtClean="0">
                <a:solidFill>
                  <a:srgbClr val="3399FF"/>
                </a:solidFill>
              </a:rPr>
              <a:t>(KJV, NKJV)</a:t>
            </a:r>
            <a:r>
              <a:rPr lang="en-US" sz="2600" dirty="0" smtClean="0">
                <a:solidFill>
                  <a:srgbClr val="3399FF"/>
                </a:solidFill>
                <a:effectLst>
                  <a:outerShdw blurRad="38100" dist="38100" dir="2700000" algn="tl">
                    <a:srgbClr val="C0C0C0"/>
                  </a:outerShdw>
                </a:effectLst>
                <a:latin typeface="Symbol" pitchFamily="18" charset="2"/>
              </a:rPr>
              <a:t> </a:t>
            </a:r>
          </a:p>
          <a:p>
            <a:pPr marL="579438" indent="-579438" eaLnBrk="1" hangingPunct="1">
              <a:spcBef>
                <a:spcPct val="0"/>
              </a:spcBef>
              <a:spcAft>
                <a:spcPts val="1800"/>
              </a:spcAft>
              <a:buClr>
                <a:schemeClr val="accent1"/>
              </a:buClr>
              <a:buSzPct val="120000"/>
              <a:buFont typeface="Webdings" pitchFamily="18" charset="2"/>
              <a:buNone/>
              <a:defRPr/>
            </a:pPr>
            <a:r>
              <a:rPr lang="en-US" sz="2800" b="1" dirty="0" smtClean="0">
                <a:effectLst>
                  <a:outerShdw blurRad="38100" dist="38100" dir="2700000" algn="tl">
                    <a:srgbClr val="C0C0C0"/>
                  </a:outerShdw>
                </a:effectLst>
                <a:latin typeface="Comic Sans MS" pitchFamily="66" charset="0"/>
              </a:rPr>
              <a:t>John 7:53-8:11</a:t>
            </a:r>
            <a:r>
              <a:rPr lang="en-US" sz="2800" b="1" dirty="0" smtClean="0">
                <a:effectLst>
                  <a:outerShdw blurRad="38100" dist="38100" dir="2700000" algn="tl">
                    <a:srgbClr val="C0C0C0"/>
                  </a:outerShdw>
                </a:effectLst>
              </a:rPr>
              <a:t> </a:t>
            </a:r>
            <a:r>
              <a:rPr lang="en-US" sz="2400" b="1" dirty="0" smtClean="0">
                <a:solidFill>
                  <a:srgbClr val="3399FF"/>
                </a:solidFill>
              </a:rPr>
              <a:t>(KJV, NKJV)</a:t>
            </a:r>
            <a:endParaRPr lang="en-US" sz="2800" dirty="0" smtClean="0">
              <a:solidFill>
                <a:srgbClr val="3399FF"/>
              </a:solidFill>
              <a:effectLst>
                <a:outerShdw blurRad="38100" dist="38100" dir="2700000" algn="tl">
                  <a:srgbClr val="C0C0C0"/>
                </a:outerShdw>
              </a:effectLst>
            </a:endParaRPr>
          </a:p>
          <a:p>
            <a:pPr marL="579438" indent="-579438" eaLnBrk="1" hangingPunct="1">
              <a:spcBef>
                <a:spcPct val="0"/>
              </a:spcBef>
              <a:spcAft>
                <a:spcPts val="1800"/>
              </a:spcAft>
              <a:buClr>
                <a:schemeClr val="accent1"/>
              </a:buClr>
              <a:buSzPct val="120000"/>
              <a:buFont typeface="Webdings" pitchFamily="18" charset="2"/>
              <a:buNone/>
              <a:defRPr/>
            </a:pPr>
            <a:r>
              <a:rPr lang="en-US" sz="2800" b="1" dirty="0" smtClean="0">
                <a:effectLst>
                  <a:outerShdw blurRad="38100" dist="38100" dir="2700000" algn="tl">
                    <a:srgbClr val="C0C0C0"/>
                  </a:outerShdw>
                </a:effectLst>
                <a:latin typeface="Comic Sans MS" pitchFamily="66" charset="0"/>
              </a:rPr>
              <a:t>Acts 8:37</a:t>
            </a:r>
          </a:p>
          <a:p>
            <a:pPr marL="579438" indent="-579438" eaLnBrk="1" hangingPunct="1">
              <a:spcBef>
                <a:spcPct val="0"/>
              </a:spcBef>
              <a:spcAft>
                <a:spcPts val="1800"/>
              </a:spcAft>
              <a:buClr>
                <a:schemeClr val="accent1"/>
              </a:buClr>
              <a:buSzPct val="120000"/>
              <a:buFont typeface="Webdings" pitchFamily="18" charset="2"/>
              <a:buNone/>
              <a:defRPr/>
            </a:pPr>
            <a:r>
              <a:rPr lang="en-US" sz="2800" b="1" dirty="0" smtClean="0">
                <a:effectLst>
                  <a:outerShdw blurRad="38100" dist="38100" dir="2700000" algn="tl">
                    <a:srgbClr val="C0C0C0"/>
                  </a:outerShdw>
                </a:effectLst>
                <a:latin typeface="Comic Sans MS" pitchFamily="66" charset="0"/>
              </a:rPr>
              <a:t>Acts 20:28 </a:t>
            </a:r>
            <a:r>
              <a:rPr lang="en-US" sz="2400" b="1" dirty="0" smtClean="0">
                <a:solidFill>
                  <a:srgbClr val="3399FF"/>
                </a:solidFill>
              </a:rPr>
              <a:t>(KJV, NASB, NAB, NIV, NKJV, RDB)</a:t>
            </a:r>
          </a:p>
          <a:p>
            <a:pPr marL="579438" indent="-579438" eaLnBrk="1" hangingPunct="1">
              <a:spcBef>
                <a:spcPct val="0"/>
              </a:spcBef>
              <a:spcAft>
                <a:spcPts val="1800"/>
              </a:spcAft>
              <a:buClr>
                <a:schemeClr val="accent1"/>
              </a:buClr>
              <a:buSzPct val="120000"/>
              <a:buFont typeface="Webdings" pitchFamily="18" charset="2"/>
              <a:buNone/>
              <a:defRPr/>
            </a:pPr>
            <a:r>
              <a:rPr lang="en-US" sz="2800" b="1" dirty="0" smtClean="0">
                <a:effectLst>
                  <a:outerShdw blurRad="38100" dist="38100" dir="2700000" algn="tl">
                    <a:srgbClr val="C0C0C0"/>
                  </a:outerShdw>
                </a:effectLst>
                <a:latin typeface="Comic Sans MS" pitchFamily="66" charset="0"/>
              </a:rPr>
              <a:t>1 John 5:7-8</a:t>
            </a:r>
            <a:r>
              <a:rPr lang="en-US" sz="2800" b="1" dirty="0" smtClean="0">
                <a:effectLst>
                  <a:outerShdw blurRad="38100" dist="38100" dir="2700000" algn="tl">
                    <a:srgbClr val="C0C0C0"/>
                  </a:outerShdw>
                </a:effectLst>
              </a:rPr>
              <a:t>  </a:t>
            </a:r>
            <a:r>
              <a:rPr lang="en-US" sz="2400" b="1" dirty="0" smtClean="0">
                <a:solidFill>
                  <a:srgbClr val="3399FF"/>
                </a:solidFill>
              </a:rPr>
              <a:t>(KJV, NKJV)</a:t>
            </a:r>
          </a:p>
        </p:txBody>
      </p:sp>
      <p:sp>
        <p:nvSpPr>
          <p:cNvPr id="84997" name="Text Box 5"/>
          <p:cNvSpPr txBox="1">
            <a:spLocks noChangeArrowheads="1"/>
          </p:cNvSpPr>
          <p:nvPr/>
        </p:nvSpPr>
        <p:spPr bwMode="auto">
          <a:xfrm>
            <a:off x="7239000" y="6477000"/>
            <a:ext cx="13716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algn="r" fontAlgn="base">
              <a:spcBef>
                <a:spcPct val="50000"/>
              </a:spcBef>
              <a:spcAft>
                <a:spcPct val="0"/>
              </a:spcAft>
              <a:buFontTx/>
              <a:buNone/>
            </a:pPr>
            <a:r>
              <a:rPr lang="en-US" altLang="en-US" sz="1200" smtClean="0">
                <a:solidFill>
                  <a:srgbClr val="FFFFFF"/>
                </a:solidFill>
                <a:latin typeface="Times New Roman" pitchFamily="18" charset="0"/>
              </a:rPr>
              <a:t>Textual Groups</a:t>
            </a:r>
          </a:p>
        </p:txBody>
      </p:sp>
    </p:spTree>
    <p:extLst>
      <p:ext uri="{BB962C8B-B14F-4D97-AF65-F5344CB8AC3E}">
        <p14:creationId xmlns:p14="http://schemas.microsoft.com/office/powerpoint/2010/main" val="75646238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4995"/>
                                        </p:tgtEl>
                                        <p:attrNameLst>
                                          <p:attrName>style.visibility</p:attrName>
                                        </p:attrNameLst>
                                      </p:cBhvr>
                                      <p:to>
                                        <p:strVal val="visible"/>
                                      </p:to>
                                    </p:set>
                                    <p:animEffect transition="in" filter="box(out)">
                                      <p:cBhvr>
                                        <p:cTn id="7" dur="500"/>
                                        <p:tgtEl>
                                          <p:spTgt spid="84995"/>
                                        </p:tgtEl>
                                      </p:cBhvr>
                                    </p:animEffect>
                                  </p:childTnLst>
                                </p:cTn>
                              </p:par>
                            </p:childTnLst>
                          </p:cTn>
                        </p:par>
                        <p:par>
                          <p:cTn id="8" fill="hold" nodeType="afterGroup">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84996"/>
                                        </p:tgtEl>
                                        <p:attrNameLst>
                                          <p:attrName>style.visibility</p:attrName>
                                        </p:attrNameLst>
                                      </p:cBhvr>
                                      <p:to>
                                        <p:strVal val="visible"/>
                                      </p:to>
                                    </p:set>
                                    <p:animEffect transition="in" filter="checkerboard(across)">
                                      <p:cBhvr>
                                        <p:cTn id="11" dur="500"/>
                                        <p:tgtEl>
                                          <p:spTgt spid="84996"/>
                                        </p:tgtEl>
                                      </p:cBhvr>
                                    </p:animEffect>
                                  </p:childTnLst>
                                </p:cTn>
                              </p:par>
                            </p:childTnLst>
                          </p:cTn>
                        </p:par>
                        <p:par>
                          <p:cTn id="12" fill="hold" nodeType="afterGroup">
                            <p:stCondLst>
                              <p:cond delay="1000"/>
                            </p:stCondLst>
                            <p:childTnLst>
                              <p:par>
                                <p:cTn id="13" presetID="1" presetClass="entr" presetSubtype="0" fill="hold" grpId="0" nodeType="afterEffect">
                                  <p:stCondLst>
                                    <p:cond delay="0"/>
                                  </p:stCondLst>
                                  <p:childTnLst>
                                    <p:set>
                                      <p:cBhvr>
                                        <p:cTn id="14" dur="1" fill="hold">
                                          <p:stCondLst>
                                            <p:cond delay="499"/>
                                          </p:stCondLst>
                                        </p:cTn>
                                        <p:tgtEl>
                                          <p:spTgt spid="849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autoUpdateAnimBg="0"/>
      <p:bldP spid="84996" grpId="0" autoUpdateAnimBg="0"/>
      <p:bldP spid="84997" grpId="0"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4626" name="Rectangle 2"/>
          <p:cNvSpPr>
            <a:spLocks noChangeArrowheads="1"/>
          </p:cNvSpPr>
          <p:nvPr/>
        </p:nvSpPr>
        <p:spPr bwMode="auto">
          <a:xfrm>
            <a:off x="0" y="0"/>
            <a:ext cx="9144000" cy="7086600"/>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FontTx/>
              <a:buNone/>
            </a:pPr>
            <a:endParaRPr lang="en-US" altLang="en-US" sz="1800" smtClean="0">
              <a:solidFill>
                <a:srgbClr val="000000"/>
              </a:solidFill>
            </a:endParaRPr>
          </a:p>
        </p:txBody>
      </p:sp>
      <p:sp>
        <p:nvSpPr>
          <p:cNvPr id="91139" name="Rectangle 3"/>
          <p:cNvSpPr>
            <a:spLocks noGrp="1" noChangeArrowheads="1"/>
          </p:cNvSpPr>
          <p:nvPr>
            <p:ph type="title"/>
          </p:nvPr>
        </p:nvSpPr>
        <p:spPr/>
        <p:txBody>
          <a:bodyPr/>
          <a:lstStyle/>
          <a:p>
            <a:pPr eaLnBrk="1" hangingPunct="1">
              <a:defRPr/>
            </a:pPr>
            <a:r>
              <a:rPr lang="en-US" sz="3200" b="1" smtClean="0">
                <a:effectLst>
                  <a:outerShdw blurRad="38100" dist="38100" dir="2700000" algn="tl">
                    <a:srgbClr val="C0C0C0"/>
                  </a:outerShdw>
                </a:effectLst>
                <a:latin typeface="Comic Sans MS" pitchFamily="66" charset="0"/>
              </a:rPr>
              <a:t>Textual Variations </a:t>
            </a:r>
            <a:br>
              <a:rPr lang="en-US" sz="3200" b="1" smtClean="0">
                <a:effectLst>
                  <a:outerShdw blurRad="38100" dist="38100" dir="2700000" algn="tl">
                    <a:srgbClr val="C0C0C0"/>
                  </a:outerShdw>
                </a:effectLst>
                <a:latin typeface="Comic Sans MS" pitchFamily="66" charset="0"/>
              </a:rPr>
            </a:br>
            <a:r>
              <a:rPr lang="en-US" sz="3200" b="1" smtClean="0">
                <a:effectLst>
                  <a:outerShdw blurRad="38100" dist="38100" dir="2700000" algn="tl">
                    <a:srgbClr val="C0C0C0"/>
                  </a:outerShdw>
                </a:effectLst>
                <a:latin typeface="Comic Sans MS" pitchFamily="66" charset="0"/>
              </a:rPr>
              <a:t>in the New Testament</a:t>
            </a:r>
            <a:endParaRPr lang="en-US" sz="3600" b="1" smtClean="0">
              <a:solidFill>
                <a:schemeClr val="tx1"/>
              </a:solidFill>
              <a:latin typeface="Comic Sans MS" pitchFamily="66" charset="0"/>
            </a:endParaRPr>
          </a:p>
        </p:txBody>
      </p:sp>
      <p:sp>
        <p:nvSpPr>
          <p:cNvPr id="91140" name="Rectangle 4"/>
          <p:cNvSpPr>
            <a:spLocks noGrp="1" noChangeArrowheads="1"/>
          </p:cNvSpPr>
          <p:nvPr>
            <p:ph type="body" idx="1"/>
          </p:nvPr>
        </p:nvSpPr>
        <p:spPr>
          <a:xfrm>
            <a:off x="698500" y="1768475"/>
            <a:ext cx="7826375" cy="1423988"/>
          </a:xfrm>
        </p:spPr>
        <p:txBody>
          <a:bodyPr/>
          <a:lstStyle/>
          <a:p>
            <a:pPr eaLnBrk="1" hangingPunct="1">
              <a:spcBef>
                <a:spcPts val="2400"/>
              </a:spcBef>
              <a:buFont typeface="Symbol" pitchFamily="18" charset="2"/>
              <a:buChar char="·"/>
              <a:defRPr/>
            </a:pPr>
            <a:r>
              <a:rPr lang="en-US" sz="2800" b="1" smtClean="0">
                <a:effectLst>
                  <a:outerShdw blurRad="38100" dist="38100" dir="2700000" algn="tl">
                    <a:srgbClr val="C0C0C0"/>
                  </a:outerShdw>
                </a:effectLst>
                <a:latin typeface="Comic Sans MS" pitchFamily="66" charset="0"/>
              </a:rPr>
              <a:t>Substantial variations</a:t>
            </a:r>
            <a:r>
              <a:rPr lang="en-US" sz="2800" smtClean="0">
                <a:effectLst>
                  <a:outerShdw blurRad="38100" dist="38100" dir="2700000" algn="tl">
                    <a:srgbClr val="C0C0C0"/>
                  </a:outerShdw>
                </a:effectLst>
                <a:latin typeface="Comic Sans MS" pitchFamily="66" charset="0"/>
              </a:rPr>
              <a:t> </a:t>
            </a:r>
            <a:r>
              <a:rPr lang="en-US" sz="2800" b="1" smtClean="0">
                <a:effectLst>
                  <a:outerShdw blurRad="38100" dist="38100" dir="2700000" algn="tl">
                    <a:srgbClr val="C0C0C0"/>
                  </a:outerShdw>
                </a:effectLst>
                <a:latin typeface="Comic Sans MS" pitchFamily="66" charset="0"/>
              </a:rPr>
              <a:t>of </a:t>
            </a:r>
            <a:r>
              <a:rPr lang="en-US" sz="2800" b="1" u="sng" smtClean="0">
                <a:solidFill>
                  <a:srgbClr val="E60F0A"/>
                </a:solidFill>
                <a:effectLst>
                  <a:outerShdw blurRad="38100" dist="38100" dir="2700000" algn="tl">
                    <a:srgbClr val="C0C0C0"/>
                  </a:outerShdw>
                </a:effectLst>
                <a:latin typeface="Comic Sans MS" pitchFamily="66" charset="0"/>
              </a:rPr>
              <a:t>consequence</a:t>
            </a:r>
            <a:r>
              <a:rPr lang="en-US" sz="3600" b="1" smtClean="0">
                <a:solidFill>
                  <a:srgbClr val="E60F0A"/>
                </a:solidFill>
                <a:effectLst>
                  <a:outerShdw blurRad="38100" dist="38100" dir="2700000" algn="tl">
                    <a:srgbClr val="C0C0C0"/>
                  </a:outerShdw>
                </a:effectLst>
              </a:rPr>
              <a:t> </a:t>
            </a:r>
            <a:r>
              <a:rPr lang="en-US" sz="3600" smtClean="0">
                <a:effectLst>
                  <a:outerShdw blurRad="38100" dist="38100" dir="2700000" algn="tl">
                    <a:srgbClr val="C0C0C0"/>
                  </a:outerShdw>
                </a:effectLst>
              </a:rPr>
              <a:t>-- </a:t>
            </a:r>
          </a:p>
          <a:p>
            <a:pPr eaLnBrk="1" hangingPunct="1">
              <a:spcBef>
                <a:spcPts val="2400"/>
              </a:spcBef>
              <a:buFont typeface="Symbol" pitchFamily="18" charset="2"/>
              <a:buNone/>
              <a:defRPr/>
            </a:pPr>
            <a:r>
              <a:rPr lang="en-US" sz="2400" i="1" smtClean="0">
                <a:effectLst>
                  <a:outerShdw blurRad="38100" dist="38100" dir="2700000" algn="tl">
                    <a:srgbClr val="C0C0C0"/>
                  </a:outerShdw>
                </a:effectLst>
                <a:latin typeface="Comic Sans MS" pitchFamily="66" charset="0"/>
              </a:rPr>
              <a:t>	</a:t>
            </a:r>
            <a:r>
              <a:rPr lang="en-US" sz="2800" smtClean="0">
                <a:solidFill>
                  <a:srgbClr val="E60F0A"/>
                </a:solidFill>
                <a:effectLst>
                  <a:outerShdw blurRad="38100" dist="38100" dir="2700000" algn="tl">
                    <a:srgbClr val="C0C0C0"/>
                  </a:outerShdw>
                </a:effectLst>
                <a:latin typeface="Comic Sans MS" pitchFamily="66" charset="0"/>
              </a:rPr>
              <a:t>Mark 16:9-20</a:t>
            </a:r>
            <a:r>
              <a:rPr lang="en-US" sz="2800" i="1" smtClean="0">
                <a:solidFill>
                  <a:srgbClr val="E60F0A"/>
                </a:solidFill>
                <a:effectLst>
                  <a:outerShdw blurRad="38100" dist="38100" dir="2700000" algn="tl">
                    <a:srgbClr val="C0C0C0"/>
                  </a:outerShdw>
                </a:effectLst>
              </a:rPr>
              <a:t>  </a:t>
            </a:r>
            <a:r>
              <a:rPr lang="en-US" sz="2800" b="1" i="1" smtClean="0">
                <a:solidFill>
                  <a:srgbClr val="E60F0A"/>
                </a:solidFill>
                <a:effectLst>
                  <a:outerShdw blurRad="38100" dist="38100" dir="2700000" algn="tl">
                    <a:srgbClr val="C0C0C0"/>
                  </a:outerShdw>
                </a:effectLst>
              </a:rPr>
              <a:t>is unique!</a:t>
            </a:r>
            <a:endParaRPr lang="en-US" sz="2600" b="1" smtClean="0">
              <a:effectLst>
                <a:outerShdw blurRad="38100" dist="38100" dir="2700000" algn="tl">
                  <a:srgbClr val="C0C0C0"/>
                </a:outerShdw>
              </a:effectLst>
              <a:latin typeface="Comic Sans MS" pitchFamily="66" charset="0"/>
            </a:endParaRPr>
          </a:p>
        </p:txBody>
      </p:sp>
      <p:grpSp>
        <p:nvGrpSpPr>
          <p:cNvPr id="91141" name="Group 5"/>
          <p:cNvGrpSpPr>
            <a:grpSpLocks/>
          </p:cNvGrpSpPr>
          <p:nvPr/>
        </p:nvGrpSpPr>
        <p:grpSpPr bwMode="auto">
          <a:xfrm>
            <a:off x="3200400" y="3733800"/>
            <a:ext cx="5410200" cy="1930400"/>
            <a:chOff x="2016" y="2352"/>
            <a:chExt cx="3408" cy="1216"/>
          </a:xfrm>
        </p:grpSpPr>
        <p:sp>
          <p:nvSpPr>
            <p:cNvPr id="154631" name="Text Box 6"/>
            <p:cNvSpPr txBox="1">
              <a:spLocks noChangeArrowheads="1"/>
            </p:cNvSpPr>
            <p:nvPr/>
          </p:nvSpPr>
          <p:spPr bwMode="auto">
            <a:xfrm>
              <a:off x="3456" y="2928"/>
              <a:ext cx="1968" cy="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517525" indent="-517525"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fontAlgn="base">
                <a:spcBef>
                  <a:spcPct val="50000"/>
                </a:spcBef>
                <a:spcAft>
                  <a:spcPct val="0"/>
                </a:spcAft>
                <a:buFontTx/>
                <a:buNone/>
              </a:pPr>
              <a:r>
                <a:rPr lang="en-US" altLang="en-US" sz="2000" smtClean="0">
                  <a:solidFill>
                    <a:srgbClr val="FFFFFF"/>
                  </a:solidFill>
                  <a:latin typeface="Times New Roman" pitchFamily="18" charset="0"/>
                </a:rPr>
                <a:t>	  </a:t>
              </a:r>
              <a:r>
                <a:rPr lang="en-US" altLang="en-US" sz="2400" smtClean="0">
                  <a:solidFill>
                    <a:srgbClr val="3399FF"/>
                  </a:solidFill>
                  <a:latin typeface="Times New Roman" pitchFamily="18" charset="0"/>
                </a:rPr>
                <a:t>Codex Sinaiticus</a:t>
              </a:r>
              <a:endParaRPr lang="en-US" altLang="en-US" sz="2000" smtClean="0">
                <a:solidFill>
                  <a:srgbClr val="FFFFFF"/>
                </a:solidFill>
                <a:latin typeface="Times New Roman" pitchFamily="18" charset="0"/>
              </a:endParaRPr>
            </a:p>
            <a:p>
              <a:pPr fontAlgn="base">
                <a:spcBef>
                  <a:spcPct val="50000"/>
                </a:spcBef>
                <a:spcAft>
                  <a:spcPct val="0"/>
                </a:spcAft>
                <a:buFontTx/>
                <a:buNone/>
              </a:pPr>
              <a:r>
                <a:rPr lang="en-US" altLang="en-US" sz="2400" smtClean="0">
                  <a:solidFill>
                    <a:srgbClr val="3399FF"/>
                  </a:solidFill>
                  <a:latin typeface="Times New Roman" pitchFamily="18" charset="0"/>
                </a:rPr>
                <a:t>Codex Vaticanus</a:t>
              </a:r>
              <a:endParaRPr lang="en-US" altLang="en-US" sz="2400" smtClean="0">
                <a:solidFill>
                  <a:srgbClr val="FFFFFF"/>
                </a:solidFill>
                <a:latin typeface="Times New Roman" pitchFamily="18" charset="0"/>
              </a:endParaRPr>
            </a:p>
          </p:txBody>
        </p:sp>
        <p:sp>
          <p:nvSpPr>
            <p:cNvPr id="154632" name="Line 7"/>
            <p:cNvSpPr>
              <a:spLocks noChangeShapeType="1"/>
            </p:cNvSpPr>
            <p:nvPr/>
          </p:nvSpPr>
          <p:spPr bwMode="auto">
            <a:xfrm>
              <a:off x="3552" y="2640"/>
              <a:ext cx="0" cy="576"/>
            </a:xfrm>
            <a:prstGeom prst="line">
              <a:avLst/>
            </a:prstGeom>
            <a:noFill/>
            <a:ln w="28575">
              <a:solidFill>
                <a:srgbClr val="3399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154633" name="Line 8"/>
            <p:cNvSpPr>
              <a:spLocks noChangeShapeType="1"/>
            </p:cNvSpPr>
            <p:nvPr/>
          </p:nvSpPr>
          <p:spPr bwMode="auto">
            <a:xfrm>
              <a:off x="3936" y="2640"/>
              <a:ext cx="0" cy="288"/>
            </a:xfrm>
            <a:prstGeom prst="line">
              <a:avLst/>
            </a:prstGeom>
            <a:noFill/>
            <a:ln w="28575">
              <a:solidFill>
                <a:srgbClr val="3399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154634" name="Text Box 9"/>
            <p:cNvSpPr txBox="1">
              <a:spLocks noChangeArrowheads="1"/>
            </p:cNvSpPr>
            <p:nvPr/>
          </p:nvSpPr>
          <p:spPr bwMode="auto">
            <a:xfrm>
              <a:off x="2016" y="2352"/>
              <a:ext cx="302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fontAlgn="base">
                <a:spcBef>
                  <a:spcPct val="0"/>
                </a:spcBef>
                <a:spcAft>
                  <a:spcPct val="0"/>
                </a:spcAft>
                <a:buFontTx/>
                <a:buNone/>
              </a:pPr>
              <a:r>
                <a:rPr lang="en-US" altLang="en-US" sz="2400" b="1" u="sng" smtClean="0">
                  <a:solidFill>
                    <a:srgbClr val="3399FF"/>
                  </a:solidFill>
                  <a:latin typeface="Times New Roman" pitchFamily="18" charset="0"/>
                </a:rPr>
                <a:t>NOT IN</a:t>
              </a:r>
              <a:r>
                <a:rPr lang="en-US" altLang="en-US" sz="2400" b="1" smtClean="0">
                  <a:solidFill>
                    <a:srgbClr val="3399FF"/>
                  </a:solidFill>
                  <a:latin typeface="Times New Roman" pitchFamily="18" charset="0"/>
                </a:rPr>
                <a:t> Codices B or </a:t>
              </a:r>
              <a:r>
                <a:rPr lang="en-US" altLang="en-US" sz="2400" b="1" smtClean="0">
                  <a:solidFill>
                    <a:srgbClr val="3399FF"/>
                  </a:solidFill>
                  <a:latin typeface="Hebrew" pitchFamily="34" charset="0"/>
                </a:rPr>
                <a:t>'</a:t>
              </a:r>
              <a:endParaRPr lang="en-US" altLang="en-US" sz="2000" b="1" smtClean="0">
                <a:solidFill>
                  <a:srgbClr val="3399FF"/>
                </a:solidFill>
                <a:latin typeface="Hebrew" pitchFamily="34" charset="0"/>
              </a:endParaRPr>
            </a:p>
          </p:txBody>
        </p:sp>
      </p:grpSp>
      <p:sp>
        <p:nvSpPr>
          <p:cNvPr id="91146" name="Text Box 10"/>
          <p:cNvSpPr txBox="1">
            <a:spLocks noChangeArrowheads="1"/>
          </p:cNvSpPr>
          <p:nvPr/>
        </p:nvSpPr>
        <p:spPr bwMode="auto">
          <a:xfrm>
            <a:off x="838200" y="5807075"/>
            <a:ext cx="78486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ts val="2400"/>
              </a:spcBef>
              <a:spcAft>
                <a:spcPct val="0"/>
              </a:spcAft>
              <a:buFont typeface="Symbol" pitchFamily="18" charset="2"/>
              <a:buChar char="·"/>
              <a:defRPr/>
            </a:pPr>
            <a:r>
              <a:rPr lang="en-US" sz="2800" b="1" smtClean="0">
                <a:solidFill>
                  <a:srgbClr val="FFFFFF"/>
                </a:solidFill>
                <a:effectLst>
                  <a:outerShdw blurRad="38100" dist="38100" dir="2700000" algn="tl">
                    <a:srgbClr val="C0C0C0"/>
                  </a:outerShdw>
                </a:effectLst>
                <a:latin typeface="Comic Sans MS" pitchFamily="66" charset="0"/>
              </a:rPr>
              <a:t>NT Textual Variations is of consequence due reliable manuscripts differ</a:t>
            </a:r>
          </a:p>
        </p:txBody>
      </p:sp>
    </p:spTree>
    <p:extLst>
      <p:ext uri="{BB962C8B-B14F-4D97-AF65-F5344CB8AC3E}">
        <p14:creationId xmlns:p14="http://schemas.microsoft.com/office/powerpoint/2010/main" val="13438155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139"/>
                                        </p:tgtEl>
                                        <p:attrNameLst>
                                          <p:attrName>style.visibility</p:attrName>
                                        </p:attrNameLst>
                                      </p:cBhvr>
                                      <p:to>
                                        <p:strVal val="visible"/>
                                      </p:to>
                                    </p:set>
                                    <p:animEffect transition="in" filter="box(out)">
                                      <p:cBhvr>
                                        <p:cTn id="7" dur="500"/>
                                        <p:tgtEl>
                                          <p:spTgt spid="91139"/>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91140"/>
                                        </p:tgtEl>
                                        <p:attrNameLst>
                                          <p:attrName>style.visibility</p:attrName>
                                        </p:attrNameLst>
                                      </p:cBhvr>
                                      <p:to>
                                        <p:strVal val="visible"/>
                                      </p:to>
                                    </p:set>
                                    <p:animEffect transition="in" filter="dissolve">
                                      <p:cBhvr>
                                        <p:cTn id="11" dur="500"/>
                                        <p:tgtEl>
                                          <p:spTgt spid="9114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499"/>
                                          </p:stCondLst>
                                        </p:cTn>
                                        <p:tgtEl>
                                          <p:spTgt spid="91141"/>
                                        </p:tgtEl>
                                        <p:attrNameLst>
                                          <p:attrName>style.visibility</p:attrName>
                                        </p:attrNameLst>
                                      </p:cBhvr>
                                      <p:to>
                                        <p:strVal val="visible"/>
                                      </p:to>
                                    </p:set>
                                  </p:childTnLst>
                                </p:cTn>
                              </p:par>
                            </p:childTnLst>
                          </p:cTn>
                        </p:par>
                        <p:par>
                          <p:cTn id="16" fill="hold" nodeType="afterGroup">
                            <p:stCondLst>
                              <p:cond delay="500"/>
                            </p:stCondLst>
                            <p:childTnLst>
                              <p:par>
                                <p:cTn id="17" presetID="1" presetClass="entr" presetSubtype="0" fill="hold" grpId="0" nodeType="afterEffect">
                                  <p:stCondLst>
                                    <p:cond delay="0"/>
                                  </p:stCondLst>
                                  <p:childTnLst>
                                    <p:set>
                                      <p:cBhvr>
                                        <p:cTn id="18" dur="1" fill="hold">
                                          <p:stCondLst>
                                            <p:cond delay="499"/>
                                          </p:stCondLst>
                                        </p:cTn>
                                        <p:tgtEl>
                                          <p:spTgt spid="91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9" grpId="0" autoUpdateAnimBg="0"/>
      <p:bldP spid="91140" grpId="0" autoUpdateAnimBg="0"/>
      <p:bldP spid="91146" grpId="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5650" name="Rectangle 2"/>
          <p:cNvSpPr>
            <a:spLocks noChangeArrowheads="1"/>
          </p:cNvSpPr>
          <p:nvPr/>
        </p:nvSpPr>
        <p:spPr bwMode="auto">
          <a:xfrm>
            <a:off x="0" y="0"/>
            <a:ext cx="9144000" cy="7086600"/>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FontTx/>
              <a:buNone/>
            </a:pPr>
            <a:endParaRPr lang="en-US" altLang="en-US" sz="1800" smtClean="0">
              <a:solidFill>
                <a:srgbClr val="000000"/>
              </a:solidFill>
            </a:endParaRPr>
          </a:p>
        </p:txBody>
      </p:sp>
      <p:sp>
        <p:nvSpPr>
          <p:cNvPr id="91139" name="Rectangle 3"/>
          <p:cNvSpPr>
            <a:spLocks noGrp="1" noChangeArrowheads="1"/>
          </p:cNvSpPr>
          <p:nvPr>
            <p:ph type="title"/>
          </p:nvPr>
        </p:nvSpPr>
        <p:spPr/>
        <p:txBody>
          <a:bodyPr/>
          <a:lstStyle/>
          <a:p>
            <a:pPr eaLnBrk="1" hangingPunct="1">
              <a:defRPr/>
            </a:pPr>
            <a:r>
              <a:rPr lang="en-US" sz="3200" b="1" smtClean="0">
                <a:effectLst>
                  <a:outerShdw blurRad="38100" dist="38100" dir="2700000" algn="tl">
                    <a:srgbClr val="C0C0C0"/>
                  </a:outerShdw>
                </a:effectLst>
                <a:latin typeface="Comic Sans MS" pitchFamily="66" charset="0"/>
              </a:rPr>
              <a:t>Textual Variations </a:t>
            </a:r>
            <a:br>
              <a:rPr lang="en-US" sz="3200" b="1" smtClean="0">
                <a:effectLst>
                  <a:outerShdw blurRad="38100" dist="38100" dir="2700000" algn="tl">
                    <a:srgbClr val="C0C0C0"/>
                  </a:outerShdw>
                </a:effectLst>
                <a:latin typeface="Comic Sans MS" pitchFamily="66" charset="0"/>
              </a:rPr>
            </a:br>
            <a:r>
              <a:rPr lang="en-US" sz="3200" b="1" smtClean="0">
                <a:effectLst>
                  <a:outerShdw blurRad="38100" dist="38100" dir="2700000" algn="tl">
                    <a:srgbClr val="C0C0C0"/>
                  </a:outerShdw>
                </a:effectLst>
                <a:latin typeface="Comic Sans MS" pitchFamily="66" charset="0"/>
              </a:rPr>
              <a:t>in the New Testament</a:t>
            </a:r>
            <a:endParaRPr lang="en-US" sz="3600" b="1" smtClean="0">
              <a:solidFill>
                <a:schemeClr val="tx1"/>
              </a:solidFill>
              <a:latin typeface="Comic Sans MS" pitchFamily="66" charset="0"/>
            </a:endParaRPr>
          </a:p>
        </p:txBody>
      </p:sp>
      <p:sp>
        <p:nvSpPr>
          <p:cNvPr id="91140" name="Rectangle 4"/>
          <p:cNvSpPr>
            <a:spLocks noGrp="1" noChangeArrowheads="1"/>
          </p:cNvSpPr>
          <p:nvPr>
            <p:ph type="body" idx="1"/>
          </p:nvPr>
        </p:nvSpPr>
        <p:spPr>
          <a:xfrm>
            <a:off x="698500" y="1768475"/>
            <a:ext cx="2730500" cy="1423988"/>
          </a:xfrm>
        </p:spPr>
        <p:txBody>
          <a:bodyPr/>
          <a:lstStyle/>
          <a:p>
            <a:pPr eaLnBrk="1" hangingPunct="1">
              <a:spcBef>
                <a:spcPts val="2400"/>
              </a:spcBef>
              <a:buFont typeface="Symbol" pitchFamily="18" charset="2"/>
              <a:buChar char="·"/>
              <a:defRPr/>
            </a:pPr>
            <a:r>
              <a:rPr lang="en-US" sz="2800" b="1" dirty="0" smtClean="0">
                <a:effectLst>
                  <a:outerShdw blurRad="38100" dist="38100" dir="2700000" algn="tl">
                    <a:srgbClr val="C0C0C0"/>
                  </a:outerShdw>
                </a:effectLst>
                <a:latin typeface="Comic Sans MS" pitchFamily="66" charset="0"/>
              </a:rPr>
              <a:t>Substantial variations</a:t>
            </a:r>
            <a:r>
              <a:rPr lang="en-US" sz="2800" dirty="0" smtClean="0">
                <a:effectLst>
                  <a:outerShdw blurRad="38100" dist="38100" dir="2700000" algn="tl">
                    <a:srgbClr val="C0C0C0"/>
                  </a:outerShdw>
                </a:effectLst>
                <a:latin typeface="Comic Sans MS" pitchFamily="66" charset="0"/>
              </a:rPr>
              <a:t> </a:t>
            </a:r>
            <a:r>
              <a:rPr lang="en-US" sz="2800" b="1" dirty="0" smtClean="0">
                <a:effectLst>
                  <a:outerShdw blurRad="38100" dist="38100" dir="2700000" algn="tl">
                    <a:srgbClr val="C0C0C0"/>
                  </a:outerShdw>
                </a:effectLst>
                <a:latin typeface="Comic Sans MS" pitchFamily="66" charset="0"/>
              </a:rPr>
              <a:t>of </a:t>
            </a:r>
            <a:r>
              <a:rPr lang="en-US" sz="2800" b="1" u="sng" dirty="0" smtClean="0">
                <a:solidFill>
                  <a:srgbClr val="E60F0A"/>
                </a:solidFill>
                <a:effectLst>
                  <a:outerShdw blurRad="38100" dist="38100" dir="2700000" algn="tl">
                    <a:srgbClr val="C0C0C0"/>
                  </a:outerShdw>
                </a:effectLst>
                <a:latin typeface="Comic Sans MS" pitchFamily="66" charset="0"/>
              </a:rPr>
              <a:t>consequence</a:t>
            </a:r>
            <a:r>
              <a:rPr lang="en-US" sz="3600" b="1" dirty="0" smtClean="0">
                <a:solidFill>
                  <a:srgbClr val="E60F0A"/>
                </a:solidFill>
                <a:effectLst>
                  <a:outerShdw blurRad="38100" dist="38100" dir="2700000" algn="tl">
                    <a:srgbClr val="C0C0C0"/>
                  </a:outerShdw>
                </a:effectLst>
              </a:rPr>
              <a:t> </a:t>
            </a:r>
            <a:r>
              <a:rPr lang="en-US" sz="3600" dirty="0" smtClean="0">
                <a:effectLst>
                  <a:outerShdw blurRad="38100" dist="38100" dir="2700000" algn="tl">
                    <a:srgbClr val="C0C0C0"/>
                  </a:outerShdw>
                </a:effectLst>
              </a:rPr>
              <a:t>-- </a:t>
            </a:r>
          </a:p>
          <a:p>
            <a:pPr eaLnBrk="1" hangingPunct="1">
              <a:spcBef>
                <a:spcPts val="2400"/>
              </a:spcBef>
              <a:buFont typeface="Symbol" pitchFamily="18" charset="2"/>
              <a:buNone/>
              <a:defRPr/>
            </a:pPr>
            <a:r>
              <a:rPr lang="en-US" sz="2400" i="1" dirty="0" smtClean="0">
                <a:effectLst>
                  <a:outerShdw blurRad="38100" dist="38100" dir="2700000" algn="tl">
                    <a:srgbClr val="C0C0C0"/>
                  </a:outerShdw>
                </a:effectLst>
                <a:latin typeface="Comic Sans MS" pitchFamily="66" charset="0"/>
              </a:rPr>
              <a:t>	</a:t>
            </a:r>
            <a:r>
              <a:rPr lang="en-US" sz="2800" dirty="0" smtClean="0">
                <a:solidFill>
                  <a:srgbClr val="E60F0A"/>
                </a:solidFill>
                <a:effectLst>
                  <a:outerShdw blurRad="38100" dist="38100" dir="2700000" algn="tl">
                    <a:srgbClr val="C0C0C0"/>
                  </a:outerShdw>
                </a:effectLst>
                <a:latin typeface="Comic Sans MS" pitchFamily="66" charset="0"/>
              </a:rPr>
              <a:t>Mark 16:9-20</a:t>
            </a:r>
            <a:r>
              <a:rPr lang="en-US" sz="2800" i="1" dirty="0" smtClean="0">
                <a:solidFill>
                  <a:srgbClr val="E60F0A"/>
                </a:solidFill>
                <a:effectLst>
                  <a:outerShdw blurRad="38100" dist="38100" dir="2700000" algn="tl">
                    <a:srgbClr val="C0C0C0"/>
                  </a:outerShdw>
                </a:effectLst>
              </a:rPr>
              <a:t>  </a:t>
            </a:r>
            <a:r>
              <a:rPr lang="en-US" sz="2800" b="1" i="1" dirty="0" smtClean="0">
                <a:solidFill>
                  <a:srgbClr val="E60F0A"/>
                </a:solidFill>
                <a:effectLst>
                  <a:outerShdw blurRad="38100" dist="38100" dir="2700000" algn="tl">
                    <a:srgbClr val="C0C0C0"/>
                  </a:outerShdw>
                </a:effectLst>
              </a:rPr>
              <a:t>is unique!</a:t>
            </a:r>
            <a:endParaRPr lang="en-US" sz="2600" b="1" dirty="0" smtClean="0">
              <a:effectLst>
                <a:outerShdw blurRad="38100" dist="38100" dir="2700000" algn="tl">
                  <a:srgbClr val="C0C0C0"/>
                </a:outerShdw>
              </a:effectLst>
              <a:latin typeface="Comic Sans MS" pitchFamily="66" charset="0"/>
            </a:endParaRPr>
          </a:p>
        </p:txBody>
      </p:sp>
      <p:sp>
        <p:nvSpPr>
          <p:cNvPr id="155653" name="Text Box 6"/>
          <p:cNvSpPr txBox="1">
            <a:spLocks noChangeArrowheads="1"/>
          </p:cNvSpPr>
          <p:nvPr/>
        </p:nvSpPr>
        <p:spPr bwMode="auto">
          <a:xfrm>
            <a:off x="7180263" y="381000"/>
            <a:ext cx="19812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517525" indent="-517525"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fontAlgn="base">
              <a:spcBef>
                <a:spcPct val="50000"/>
              </a:spcBef>
              <a:spcAft>
                <a:spcPct val="0"/>
              </a:spcAft>
              <a:buFontTx/>
              <a:buNone/>
            </a:pPr>
            <a:r>
              <a:rPr lang="en-US" altLang="en-US" sz="2000" smtClean="0">
                <a:solidFill>
                  <a:srgbClr val="FFFFFF"/>
                </a:solidFill>
                <a:latin typeface="Times New Roman" pitchFamily="18" charset="0"/>
              </a:rPr>
              <a:t>	  </a:t>
            </a:r>
            <a:r>
              <a:rPr lang="en-US" altLang="en-US" sz="2400" smtClean="0">
                <a:solidFill>
                  <a:srgbClr val="3399FF"/>
                </a:solidFill>
                <a:latin typeface="Times New Roman" pitchFamily="18" charset="0"/>
              </a:rPr>
              <a:t>Codex Sinaiticus</a:t>
            </a:r>
            <a:endParaRPr lang="en-US" altLang="en-US" sz="2000" smtClean="0">
              <a:solidFill>
                <a:srgbClr val="FFFFFF"/>
              </a:solidFill>
              <a:latin typeface="Times New Roman" pitchFamily="18" charset="0"/>
            </a:endParaRPr>
          </a:p>
        </p:txBody>
      </p:sp>
      <p:pic>
        <p:nvPicPr>
          <p:cNvPr id="155654" name="Picture 10" descr="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1398588"/>
            <a:ext cx="5438775" cy="570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953000" y="2819400"/>
            <a:ext cx="1244600" cy="338138"/>
          </a:xfrm>
          <a:prstGeom prst="rect">
            <a:avLst/>
          </a:prstGeom>
          <a:noFill/>
        </p:spPr>
        <p:txBody>
          <a:bodyPr wrap="none">
            <a:spAutoFit/>
          </a:bodyPr>
          <a:lstStyle/>
          <a:p>
            <a:pPr fontAlgn="base">
              <a:spcBef>
                <a:spcPct val="0"/>
              </a:spcBef>
              <a:spcAft>
                <a:spcPct val="0"/>
              </a:spcAft>
              <a:defRPr/>
            </a:pPr>
            <a:r>
              <a:rPr lang="en-US" sz="1600" b="1" u="sng" dirty="0">
                <a:solidFill>
                  <a:srgbClr val="E60F0A"/>
                </a:solidFill>
                <a:effectLst>
                  <a:outerShdw blurRad="38100" dist="38100" dir="2700000" algn="tl">
                    <a:srgbClr val="C0C0C0"/>
                  </a:outerShdw>
                </a:effectLst>
                <a:latin typeface="Comic Sans MS" pitchFamily="66" charset="0"/>
              </a:rPr>
              <a:t>Mark 16:8</a:t>
            </a:r>
          </a:p>
        </p:txBody>
      </p:sp>
      <p:sp>
        <p:nvSpPr>
          <p:cNvPr id="155656" name="Rectangle 2"/>
          <p:cNvSpPr>
            <a:spLocks noChangeArrowheads="1"/>
          </p:cNvSpPr>
          <p:nvPr/>
        </p:nvSpPr>
        <p:spPr bwMode="auto">
          <a:xfrm>
            <a:off x="228600" y="5638800"/>
            <a:ext cx="32766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FontTx/>
              <a:buNone/>
            </a:pPr>
            <a:r>
              <a:rPr lang="en-US" altLang="en-US" sz="1400" smtClean="0">
                <a:solidFill>
                  <a:srgbClr val="FFFFFF"/>
                </a:solidFill>
              </a:rPr>
              <a:t>The only other Greek witness with exactly this form of chapter 16 is a 12th-century copy of Matthew and Mark</a:t>
            </a:r>
          </a:p>
        </p:txBody>
      </p:sp>
    </p:spTree>
    <p:extLst>
      <p:ext uri="{BB962C8B-B14F-4D97-AF65-F5344CB8AC3E}">
        <p14:creationId xmlns:p14="http://schemas.microsoft.com/office/powerpoint/2010/main" val="36008860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139"/>
                                        </p:tgtEl>
                                        <p:attrNameLst>
                                          <p:attrName>style.visibility</p:attrName>
                                        </p:attrNameLst>
                                      </p:cBhvr>
                                      <p:to>
                                        <p:strVal val="visible"/>
                                      </p:to>
                                    </p:set>
                                    <p:animEffect transition="in" filter="box(out)">
                                      <p:cBhvr>
                                        <p:cTn id="7" dur="500"/>
                                        <p:tgtEl>
                                          <p:spTgt spid="91139"/>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91140"/>
                                        </p:tgtEl>
                                        <p:attrNameLst>
                                          <p:attrName>style.visibility</p:attrName>
                                        </p:attrNameLst>
                                      </p:cBhvr>
                                      <p:to>
                                        <p:strVal val="visible"/>
                                      </p:to>
                                    </p:set>
                                    <p:animEffect transition="in" filter="dissolve">
                                      <p:cBhvr>
                                        <p:cTn id="11" dur="500"/>
                                        <p:tgtEl>
                                          <p:spTgt spid="91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9" grpId="0" autoUpdateAnimBg="0"/>
      <p:bldP spid="91140"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8722" name="Rectangle 2"/>
          <p:cNvSpPr>
            <a:spLocks noChangeArrowheads="1"/>
          </p:cNvSpPr>
          <p:nvPr/>
        </p:nvSpPr>
        <p:spPr bwMode="auto">
          <a:xfrm>
            <a:off x="0" y="0"/>
            <a:ext cx="9144000" cy="7086600"/>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FontTx/>
              <a:buNone/>
            </a:pPr>
            <a:endParaRPr lang="en-US" altLang="en-US" sz="1800" smtClean="0">
              <a:solidFill>
                <a:srgbClr val="000000"/>
              </a:solidFill>
            </a:endParaRPr>
          </a:p>
        </p:txBody>
      </p:sp>
      <p:sp>
        <p:nvSpPr>
          <p:cNvPr id="91139" name="Rectangle 3"/>
          <p:cNvSpPr>
            <a:spLocks noGrp="1" noChangeArrowheads="1"/>
          </p:cNvSpPr>
          <p:nvPr>
            <p:ph type="title"/>
          </p:nvPr>
        </p:nvSpPr>
        <p:spPr/>
        <p:txBody>
          <a:bodyPr/>
          <a:lstStyle/>
          <a:p>
            <a:pPr eaLnBrk="1" hangingPunct="1">
              <a:defRPr/>
            </a:pPr>
            <a:r>
              <a:rPr lang="en-US" sz="3200" b="1" smtClean="0">
                <a:effectLst>
                  <a:outerShdw blurRad="38100" dist="38100" dir="2700000" algn="tl">
                    <a:srgbClr val="C0C0C0"/>
                  </a:outerShdw>
                </a:effectLst>
                <a:latin typeface="Comic Sans MS" pitchFamily="66" charset="0"/>
              </a:rPr>
              <a:t>Textual Variations </a:t>
            </a:r>
            <a:br>
              <a:rPr lang="en-US" sz="3200" b="1" smtClean="0">
                <a:effectLst>
                  <a:outerShdw blurRad="38100" dist="38100" dir="2700000" algn="tl">
                    <a:srgbClr val="C0C0C0"/>
                  </a:outerShdw>
                </a:effectLst>
                <a:latin typeface="Comic Sans MS" pitchFamily="66" charset="0"/>
              </a:rPr>
            </a:br>
            <a:r>
              <a:rPr lang="en-US" sz="3200" b="1" smtClean="0">
                <a:effectLst>
                  <a:outerShdw blurRad="38100" dist="38100" dir="2700000" algn="tl">
                    <a:srgbClr val="C0C0C0"/>
                  </a:outerShdw>
                </a:effectLst>
                <a:latin typeface="Comic Sans MS" pitchFamily="66" charset="0"/>
              </a:rPr>
              <a:t>in the New Testament</a:t>
            </a:r>
            <a:endParaRPr lang="en-US" sz="3600" b="1" smtClean="0">
              <a:solidFill>
                <a:schemeClr val="tx1"/>
              </a:solidFill>
              <a:latin typeface="Comic Sans MS" pitchFamily="66" charset="0"/>
            </a:endParaRPr>
          </a:p>
        </p:txBody>
      </p:sp>
      <p:sp>
        <p:nvSpPr>
          <p:cNvPr id="91140" name="Rectangle 4"/>
          <p:cNvSpPr>
            <a:spLocks noGrp="1" noChangeArrowheads="1"/>
          </p:cNvSpPr>
          <p:nvPr>
            <p:ph type="body" idx="1"/>
          </p:nvPr>
        </p:nvSpPr>
        <p:spPr>
          <a:xfrm>
            <a:off x="698500" y="1768475"/>
            <a:ext cx="2730500" cy="1423988"/>
          </a:xfrm>
        </p:spPr>
        <p:txBody>
          <a:bodyPr/>
          <a:lstStyle/>
          <a:p>
            <a:pPr eaLnBrk="1" hangingPunct="1">
              <a:spcBef>
                <a:spcPts val="2400"/>
              </a:spcBef>
              <a:buFont typeface="Symbol" pitchFamily="18" charset="2"/>
              <a:buChar char="·"/>
              <a:defRPr/>
            </a:pPr>
            <a:r>
              <a:rPr lang="en-US" sz="2800" b="1" dirty="0" smtClean="0">
                <a:effectLst>
                  <a:outerShdw blurRad="38100" dist="38100" dir="2700000" algn="tl">
                    <a:srgbClr val="C0C0C0"/>
                  </a:outerShdw>
                </a:effectLst>
                <a:latin typeface="Comic Sans MS" pitchFamily="66" charset="0"/>
              </a:rPr>
              <a:t>Substantial variations</a:t>
            </a:r>
            <a:r>
              <a:rPr lang="en-US" sz="2800" dirty="0" smtClean="0">
                <a:effectLst>
                  <a:outerShdw blurRad="38100" dist="38100" dir="2700000" algn="tl">
                    <a:srgbClr val="C0C0C0"/>
                  </a:outerShdw>
                </a:effectLst>
                <a:latin typeface="Comic Sans MS" pitchFamily="66" charset="0"/>
              </a:rPr>
              <a:t> </a:t>
            </a:r>
            <a:r>
              <a:rPr lang="en-US" sz="2800" b="1" dirty="0" smtClean="0">
                <a:effectLst>
                  <a:outerShdw blurRad="38100" dist="38100" dir="2700000" algn="tl">
                    <a:srgbClr val="C0C0C0"/>
                  </a:outerShdw>
                </a:effectLst>
                <a:latin typeface="Comic Sans MS" pitchFamily="66" charset="0"/>
              </a:rPr>
              <a:t>of </a:t>
            </a:r>
            <a:r>
              <a:rPr lang="en-US" sz="2800" b="1" u="sng" dirty="0" smtClean="0">
                <a:solidFill>
                  <a:srgbClr val="E60F0A"/>
                </a:solidFill>
                <a:effectLst>
                  <a:outerShdw blurRad="38100" dist="38100" dir="2700000" algn="tl">
                    <a:srgbClr val="C0C0C0"/>
                  </a:outerShdw>
                </a:effectLst>
                <a:latin typeface="Comic Sans MS" pitchFamily="66" charset="0"/>
              </a:rPr>
              <a:t>consequence</a:t>
            </a:r>
            <a:r>
              <a:rPr lang="en-US" sz="3600" b="1" dirty="0" smtClean="0">
                <a:solidFill>
                  <a:srgbClr val="E60F0A"/>
                </a:solidFill>
                <a:effectLst>
                  <a:outerShdw blurRad="38100" dist="38100" dir="2700000" algn="tl">
                    <a:srgbClr val="C0C0C0"/>
                  </a:outerShdw>
                </a:effectLst>
              </a:rPr>
              <a:t> </a:t>
            </a:r>
            <a:r>
              <a:rPr lang="en-US" sz="3600" dirty="0" smtClean="0">
                <a:effectLst>
                  <a:outerShdw blurRad="38100" dist="38100" dir="2700000" algn="tl">
                    <a:srgbClr val="C0C0C0"/>
                  </a:outerShdw>
                </a:effectLst>
              </a:rPr>
              <a:t>-- </a:t>
            </a:r>
          </a:p>
          <a:p>
            <a:pPr eaLnBrk="1" hangingPunct="1">
              <a:spcBef>
                <a:spcPts val="2400"/>
              </a:spcBef>
              <a:buFont typeface="Symbol" pitchFamily="18" charset="2"/>
              <a:buNone/>
              <a:defRPr/>
            </a:pPr>
            <a:r>
              <a:rPr lang="en-US" sz="2400" i="1" dirty="0" smtClean="0">
                <a:effectLst>
                  <a:outerShdw blurRad="38100" dist="38100" dir="2700000" algn="tl">
                    <a:srgbClr val="C0C0C0"/>
                  </a:outerShdw>
                </a:effectLst>
                <a:latin typeface="Comic Sans MS" pitchFamily="66" charset="0"/>
              </a:rPr>
              <a:t>	</a:t>
            </a:r>
            <a:r>
              <a:rPr lang="en-US" sz="2800" dirty="0" smtClean="0">
                <a:solidFill>
                  <a:srgbClr val="E60F0A"/>
                </a:solidFill>
                <a:effectLst>
                  <a:outerShdw blurRad="38100" dist="38100" dir="2700000" algn="tl">
                    <a:srgbClr val="C0C0C0"/>
                  </a:outerShdw>
                </a:effectLst>
                <a:latin typeface="Comic Sans MS" pitchFamily="66" charset="0"/>
              </a:rPr>
              <a:t>Mark 16:9-20</a:t>
            </a:r>
            <a:r>
              <a:rPr lang="en-US" sz="2800" i="1" dirty="0" smtClean="0">
                <a:solidFill>
                  <a:srgbClr val="E60F0A"/>
                </a:solidFill>
                <a:effectLst>
                  <a:outerShdw blurRad="38100" dist="38100" dir="2700000" algn="tl">
                    <a:srgbClr val="C0C0C0"/>
                  </a:outerShdw>
                </a:effectLst>
              </a:rPr>
              <a:t>  </a:t>
            </a:r>
            <a:r>
              <a:rPr lang="en-US" sz="2800" b="1" i="1" dirty="0" smtClean="0">
                <a:solidFill>
                  <a:srgbClr val="E60F0A"/>
                </a:solidFill>
                <a:effectLst>
                  <a:outerShdw blurRad="38100" dist="38100" dir="2700000" algn="tl">
                    <a:srgbClr val="C0C0C0"/>
                  </a:outerShdw>
                </a:effectLst>
              </a:rPr>
              <a:t>is unique!</a:t>
            </a:r>
            <a:endParaRPr lang="en-US" sz="2600" b="1" dirty="0" smtClean="0">
              <a:effectLst>
                <a:outerShdw blurRad="38100" dist="38100" dir="2700000" algn="tl">
                  <a:srgbClr val="C0C0C0"/>
                </a:outerShdw>
              </a:effectLst>
              <a:latin typeface="Comic Sans MS" pitchFamily="66" charset="0"/>
            </a:endParaRPr>
          </a:p>
        </p:txBody>
      </p:sp>
      <p:sp>
        <p:nvSpPr>
          <p:cNvPr id="158725" name="TextBox 3"/>
          <p:cNvSpPr txBox="1">
            <a:spLocks noChangeArrowheads="1"/>
          </p:cNvSpPr>
          <p:nvPr/>
        </p:nvSpPr>
        <p:spPr bwMode="auto">
          <a:xfrm>
            <a:off x="3886200" y="1524000"/>
            <a:ext cx="50292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FontTx/>
              <a:buNone/>
            </a:pPr>
            <a:r>
              <a:rPr lang="en-US" altLang="en-US" sz="1400" smtClean="0">
                <a:solidFill>
                  <a:srgbClr val="FFFF00"/>
                </a:solidFill>
              </a:rPr>
              <a:t>Long form is found in more than </a:t>
            </a:r>
          </a:p>
          <a:p>
            <a:pPr eaLnBrk="1" fontAlgn="base" hangingPunct="1">
              <a:spcBef>
                <a:spcPct val="0"/>
              </a:spcBef>
              <a:spcAft>
                <a:spcPct val="0"/>
              </a:spcAft>
              <a:buFontTx/>
              <a:buNone/>
            </a:pPr>
            <a:r>
              <a:rPr lang="en-US" altLang="en-US" sz="1400" smtClean="0">
                <a:solidFill>
                  <a:srgbClr val="FFFFFF"/>
                </a:solidFill>
              </a:rPr>
              <a:t>1,600 Greek manuscripts (or almost 95 percent of all the manuscripts we have). Some date to the late fourth or early fifth century. </a:t>
            </a:r>
          </a:p>
          <a:p>
            <a:pPr eaLnBrk="1" fontAlgn="base" hangingPunct="1">
              <a:spcBef>
                <a:spcPct val="0"/>
              </a:spcBef>
              <a:spcAft>
                <a:spcPct val="0"/>
              </a:spcAft>
              <a:buFontTx/>
              <a:buNone/>
            </a:pPr>
            <a:endParaRPr lang="en-US" altLang="en-US" sz="1400" smtClean="0">
              <a:solidFill>
                <a:srgbClr val="FFFFFF"/>
              </a:solidFill>
            </a:endParaRPr>
          </a:p>
          <a:p>
            <a:pPr eaLnBrk="1" fontAlgn="base" hangingPunct="1">
              <a:spcBef>
                <a:spcPct val="0"/>
              </a:spcBef>
              <a:spcAft>
                <a:spcPct val="0"/>
              </a:spcAft>
              <a:buFontTx/>
              <a:buNone/>
            </a:pPr>
            <a:r>
              <a:rPr lang="en-US" altLang="en-US" sz="1400" smtClean="0">
                <a:solidFill>
                  <a:srgbClr val="FFFFFF"/>
                </a:solidFill>
              </a:rPr>
              <a:t>These include (in approximate chronological order) manuscripts known as Codex Bezae, </a:t>
            </a:r>
          </a:p>
          <a:p>
            <a:pPr eaLnBrk="1" fontAlgn="base" hangingPunct="1">
              <a:spcBef>
                <a:spcPct val="0"/>
              </a:spcBef>
              <a:spcAft>
                <a:spcPct val="0"/>
              </a:spcAft>
              <a:buFontTx/>
              <a:buNone/>
            </a:pPr>
            <a:endParaRPr lang="en-US" altLang="en-US" sz="1400" smtClean="0">
              <a:solidFill>
                <a:srgbClr val="FFFFFF"/>
              </a:solidFill>
            </a:endParaRPr>
          </a:p>
          <a:p>
            <a:pPr eaLnBrk="1" fontAlgn="base" hangingPunct="1">
              <a:spcBef>
                <a:spcPct val="0"/>
              </a:spcBef>
              <a:spcAft>
                <a:spcPct val="0"/>
              </a:spcAft>
              <a:buFontTx/>
              <a:buNone/>
            </a:pPr>
            <a:r>
              <a:rPr lang="en-US" altLang="en-US" sz="1400" smtClean="0">
                <a:solidFill>
                  <a:srgbClr val="FFFFFF"/>
                </a:solidFill>
              </a:rPr>
              <a:t>Codex Alexandrinus (now in the British Library); and Codex Ephraemi</a:t>
            </a:r>
          </a:p>
          <a:p>
            <a:pPr eaLnBrk="1" fontAlgn="base" hangingPunct="1">
              <a:spcBef>
                <a:spcPct val="0"/>
              </a:spcBef>
              <a:spcAft>
                <a:spcPct val="0"/>
              </a:spcAft>
              <a:buFontTx/>
              <a:buNone/>
            </a:pPr>
            <a:endParaRPr lang="en-US" altLang="en-US" sz="1400" smtClean="0">
              <a:solidFill>
                <a:srgbClr val="FFFFFF"/>
              </a:solidFill>
            </a:endParaRPr>
          </a:p>
          <a:p>
            <a:pPr eaLnBrk="1" fontAlgn="base" hangingPunct="1">
              <a:spcBef>
                <a:spcPct val="0"/>
              </a:spcBef>
              <a:spcAft>
                <a:spcPct val="0"/>
              </a:spcAft>
              <a:buFontTx/>
              <a:buNone/>
            </a:pPr>
            <a:r>
              <a:rPr lang="en-US" altLang="en-US" sz="1400" smtClean="0">
                <a:solidFill>
                  <a:srgbClr val="FFFF00"/>
                </a:solidFill>
              </a:rPr>
              <a:t>Also found in a wide range of early translations. </a:t>
            </a:r>
          </a:p>
          <a:p>
            <a:pPr eaLnBrk="1" fontAlgn="base" hangingPunct="1">
              <a:spcBef>
                <a:spcPct val="0"/>
              </a:spcBef>
              <a:spcAft>
                <a:spcPct val="0"/>
              </a:spcAft>
              <a:buFontTx/>
              <a:buNone/>
            </a:pPr>
            <a:r>
              <a:rPr lang="en-US" altLang="en-US" sz="1400" smtClean="0">
                <a:solidFill>
                  <a:srgbClr val="FFFFFF"/>
                </a:solidFill>
              </a:rPr>
              <a:t>Most manuscripts of the Old Latin; the Vulgate (Jerome’s Latin translation); </a:t>
            </a:r>
          </a:p>
          <a:p>
            <a:pPr eaLnBrk="1" fontAlgn="base" hangingPunct="1">
              <a:spcBef>
                <a:spcPct val="0"/>
              </a:spcBef>
              <a:spcAft>
                <a:spcPct val="0"/>
              </a:spcAft>
              <a:buFontTx/>
              <a:buNone/>
            </a:pPr>
            <a:endParaRPr lang="en-US" altLang="en-US" sz="1400" smtClean="0">
              <a:solidFill>
                <a:srgbClr val="FFFFFF"/>
              </a:solidFill>
            </a:endParaRPr>
          </a:p>
          <a:p>
            <a:pPr eaLnBrk="1" fontAlgn="base" hangingPunct="1">
              <a:spcBef>
                <a:spcPct val="0"/>
              </a:spcBef>
              <a:spcAft>
                <a:spcPct val="0"/>
              </a:spcAft>
              <a:buFontTx/>
              <a:buNone/>
            </a:pPr>
            <a:r>
              <a:rPr lang="en-US" altLang="en-US" sz="1400" smtClean="0">
                <a:solidFill>
                  <a:srgbClr val="FFFFFF"/>
                </a:solidFill>
              </a:rPr>
              <a:t>Syriac translations known as the Curetonian </a:t>
            </a:r>
          </a:p>
          <a:p>
            <a:pPr eaLnBrk="1" fontAlgn="base" hangingPunct="1">
              <a:spcBef>
                <a:spcPct val="0"/>
              </a:spcBef>
              <a:spcAft>
                <a:spcPct val="0"/>
              </a:spcAft>
              <a:buFontTx/>
              <a:buNone/>
            </a:pPr>
            <a:endParaRPr lang="en-US" altLang="en-US" sz="1400" smtClean="0">
              <a:solidFill>
                <a:srgbClr val="FFFFFF"/>
              </a:solidFill>
            </a:endParaRPr>
          </a:p>
          <a:p>
            <a:pPr eaLnBrk="1" fontAlgn="base" hangingPunct="1">
              <a:spcBef>
                <a:spcPct val="0"/>
              </a:spcBef>
              <a:spcAft>
                <a:spcPct val="0"/>
              </a:spcAft>
              <a:buFontTx/>
              <a:buNone/>
            </a:pPr>
            <a:r>
              <a:rPr lang="en-US" altLang="en-US" sz="1400" smtClean="0">
                <a:solidFill>
                  <a:srgbClr val="FFFFFF"/>
                </a:solidFill>
              </a:rPr>
              <a:t>Peshitta (which was eventually accepted as the standard version of the New Testament in Syriac) </a:t>
            </a:r>
          </a:p>
          <a:p>
            <a:pPr eaLnBrk="1" fontAlgn="base" hangingPunct="1">
              <a:spcBef>
                <a:spcPct val="0"/>
              </a:spcBef>
              <a:spcAft>
                <a:spcPct val="0"/>
              </a:spcAft>
              <a:buFontTx/>
              <a:buNone/>
            </a:pPr>
            <a:endParaRPr lang="en-US" altLang="en-US" sz="1400" smtClean="0">
              <a:solidFill>
                <a:srgbClr val="FFFFFF"/>
              </a:solidFill>
            </a:endParaRPr>
          </a:p>
        </p:txBody>
      </p:sp>
    </p:spTree>
    <p:extLst>
      <p:ext uri="{BB962C8B-B14F-4D97-AF65-F5344CB8AC3E}">
        <p14:creationId xmlns:p14="http://schemas.microsoft.com/office/powerpoint/2010/main" val="16511834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139"/>
                                        </p:tgtEl>
                                        <p:attrNameLst>
                                          <p:attrName>style.visibility</p:attrName>
                                        </p:attrNameLst>
                                      </p:cBhvr>
                                      <p:to>
                                        <p:strVal val="visible"/>
                                      </p:to>
                                    </p:set>
                                    <p:animEffect transition="in" filter="box(out)">
                                      <p:cBhvr>
                                        <p:cTn id="7" dur="500"/>
                                        <p:tgtEl>
                                          <p:spTgt spid="91139"/>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91140"/>
                                        </p:tgtEl>
                                        <p:attrNameLst>
                                          <p:attrName>style.visibility</p:attrName>
                                        </p:attrNameLst>
                                      </p:cBhvr>
                                      <p:to>
                                        <p:strVal val="visible"/>
                                      </p:to>
                                    </p:set>
                                    <p:animEffect transition="in" filter="dissolve">
                                      <p:cBhvr>
                                        <p:cTn id="11" dur="500"/>
                                        <p:tgtEl>
                                          <p:spTgt spid="91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9" grpId="0" autoUpdateAnimBg="0"/>
      <p:bldP spid="91140" grpId="0"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9746" name="Rectangle 2"/>
          <p:cNvSpPr>
            <a:spLocks noChangeArrowheads="1"/>
          </p:cNvSpPr>
          <p:nvPr/>
        </p:nvSpPr>
        <p:spPr bwMode="auto">
          <a:xfrm>
            <a:off x="0" y="0"/>
            <a:ext cx="9144000" cy="7086600"/>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FontTx/>
              <a:buNone/>
            </a:pPr>
            <a:endParaRPr lang="en-US" altLang="en-US" sz="1800" smtClean="0">
              <a:solidFill>
                <a:srgbClr val="000000"/>
              </a:solidFill>
            </a:endParaRPr>
          </a:p>
        </p:txBody>
      </p:sp>
      <p:sp>
        <p:nvSpPr>
          <p:cNvPr id="91139" name="Rectangle 3"/>
          <p:cNvSpPr>
            <a:spLocks noGrp="1" noChangeArrowheads="1"/>
          </p:cNvSpPr>
          <p:nvPr>
            <p:ph type="title"/>
          </p:nvPr>
        </p:nvSpPr>
        <p:spPr/>
        <p:txBody>
          <a:bodyPr/>
          <a:lstStyle/>
          <a:p>
            <a:pPr eaLnBrk="1" hangingPunct="1">
              <a:defRPr/>
            </a:pPr>
            <a:r>
              <a:rPr lang="en-US" sz="3200" b="1" smtClean="0">
                <a:effectLst>
                  <a:outerShdw blurRad="38100" dist="38100" dir="2700000" algn="tl">
                    <a:srgbClr val="C0C0C0"/>
                  </a:outerShdw>
                </a:effectLst>
                <a:latin typeface="Comic Sans MS" pitchFamily="66" charset="0"/>
              </a:rPr>
              <a:t>Textual Variations </a:t>
            </a:r>
            <a:br>
              <a:rPr lang="en-US" sz="3200" b="1" smtClean="0">
                <a:effectLst>
                  <a:outerShdw blurRad="38100" dist="38100" dir="2700000" algn="tl">
                    <a:srgbClr val="C0C0C0"/>
                  </a:outerShdw>
                </a:effectLst>
                <a:latin typeface="Comic Sans MS" pitchFamily="66" charset="0"/>
              </a:rPr>
            </a:br>
            <a:r>
              <a:rPr lang="en-US" sz="3200" b="1" smtClean="0">
                <a:effectLst>
                  <a:outerShdw blurRad="38100" dist="38100" dir="2700000" algn="tl">
                    <a:srgbClr val="C0C0C0"/>
                  </a:outerShdw>
                </a:effectLst>
                <a:latin typeface="Comic Sans MS" pitchFamily="66" charset="0"/>
              </a:rPr>
              <a:t>in the New Testament</a:t>
            </a:r>
            <a:endParaRPr lang="en-US" sz="3600" b="1" smtClean="0">
              <a:solidFill>
                <a:schemeClr val="tx1"/>
              </a:solidFill>
              <a:latin typeface="Comic Sans MS" pitchFamily="66" charset="0"/>
            </a:endParaRPr>
          </a:p>
        </p:txBody>
      </p:sp>
      <p:sp>
        <p:nvSpPr>
          <p:cNvPr id="91140" name="Rectangle 4"/>
          <p:cNvSpPr>
            <a:spLocks noGrp="1" noChangeArrowheads="1"/>
          </p:cNvSpPr>
          <p:nvPr>
            <p:ph type="body" idx="1"/>
          </p:nvPr>
        </p:nvSpPr>
        <p:spPr>
          <a:xfrm>
            <a:off x="698500" y="1768475"/>
            <a:ext cx="2730500" cy="1423988"/>
          </a:xfrm>
        </p:spPr>
        <p:txBody>
          <a:bodyPr/>
          <a:lstStyle/>
          <a:p>
            <a:pPr eaLnBrk="1" hangingPunct="1">
              <a:spcBef>
                <a:spcPts val="2400"/>
              </a:spcBef>
              <a:buFont typeface="Symbol" pitchFamily="18" charset="2"/>
              <a:buChar char="·"/>
              <a:defRPr/>
            </a:pPr>
            <a:r>
              <a:rPr lang="en-US" sz="2800" b="1" dirty="0" smtClean="0">
                <a:effectLst>
                  <a:outerShdw blurRad="38100" dist="38100" dir="2700000" algn="tl">
                    <a:srgbClr val="C0C0C0"/>
                  </a:outerShdw>
                </a:effectLst>
                <a:latin typeface="Comic Sans MS" pitchFamily="66" charset="0"/>
              </a:rPr>
              <a:t>Substantial variations</a:t>
            </a:r>
            <a:r>
              <a:rPr lang="en-US" sz="2800" dirty="0" smtClean="0">
                <a:effectLst>
                  <a:outerShdw blurRad="38100" dist="38100" dir="2700000" algn="tl">
                    <a:srgbClr val="C0C0C0"/>
                  </a:outerShdw>
                </a:effectLst>
                <a:latin typeface="Comic Sans MS" pitchFamily="66" charset="0"/>
              </a:rPr>
              <a:t> </a:t>
            </a:r>
            <a:r>
              <a:rPr lang="en-US" sz="2800" b="1" dirty="0" smtClean="0">
                <a:effectLst>
                  <a:outerShdw blurRad="38100" dist="38100" dir="2700000" algn="tl">
                    <a:srgbClr val="C0C0C0"/>
                  </a:outerShdw>
                </a:effectLst>
                <a:latin typeface="Comic Sans MS" pitchFamily="66" charset="0"/>
              </a:rPr>
              <a:t>of </a:t>
            </a:r>
            <a:r>
              <a:rPr lang="en-US" sz="2800" b="1" u="sng" dirty="0" smtClean="0">
                <a:solidFill>
                  <a:srgbClr val="E60F0A"/>
                </a:solidFill>
                <a:effectLst>
                  <a:outerShdw blurRad="38100" dist="38100" dir="2700000" algn="tl">
                    <a:srgbClr val="C0C0C0"/>
                  </a:outerShdw>
                </a:effectLst>
                <a:latin typeface="Comic Sans MS" pitchFamily="66" charset="0"/>
              </a:rPr>
              <a:t>consequence</a:t>
            </a:r>
            <a:r>
              <a:rPr lang="en-US" sz="3600" b="1" dirty="0" smtClean="0">
                <a:solidFill>
                  <a:srgbClr val="E60F0A"/>
                </a:solidFill>
                <a:effectLst>
                  <a:outerShdw blurRad="38100" dist="38100" dir="2700000" algn="tl">
                    <a:srgbClr val="C0C0C0"/>
                  </a:outerShdw>
                </a:effectLst>
              </a:rPr>
              <a:t> </a:t>
            </a:r>
            <a:r>
              <a:rPr lang="en-US" sz="3600" dirty="0" smtClean="0">
                <a:effectLst>
                  <a:outerShdw blurRad="38100" dist="38100" dir="2700000" algn="tl">
                    <a:srgbClr val="C0C0C0"/>
                  </a:outerShdw>
                </a:effectLst>
              </a:rPr>
              <a:t>-- </a:t>
            </a:r>
          </a:p>
          <a:p>
            <a:pPr eaLnBrk="1" hangingPunct="1">
              <a:spcBef>
                <a:spcPts val="2400"/>
              </a:spcBef>
              <a:buFont typeface="Symbol" pitchFamily="18" charset="2"/>
              <a:buNone/>
              <a:defRPr/>
            </a:pPr>
            <a:r>
              <a:rPr lang="en-US" sz="2400" i="1" dirty="0" smtClean="0">
                <a:effectLst>
                  <a:outerShdw blurRad="38100" dist="38100" dir="2700000" algn="tl">
                    <a:srgbClr val="C0C0C0"/>
                  </a:outerShdw>
                </a:effectLst>
                <a:latin typeface="Comic Sans MS" pitchFamily="66" charset="0"/>
              </a:rPr>
              <a:t>	</a:t>
            </a:r>
            <a:r>
              <a:rPr lang="en-US" sz="2800" dirty="0" smtClean="0">
                <a:solidFill>
                  <a:srgbClr val="E60F0A"/>
                </a:solidFill>
                <a:effectLst>
                  <a:outerShdw blurRad="38100" dist="38100" dir="2700000" algn="tl">
                    <a:srgbClr val="C0C0C0"/>
                  </a:outerShdw>
                </a:effectLst>
                <a:latin typeface="Comic Sans MS" pitchFamily="66" charset="0"/>
              </a:rPr>
              <a:t>Mark 16:9-20</a:t>
            </a:r>
            <a:r>
              <a:rPr lang="en-US" sz="2800" i="1" dirty="0" smtClean="0">
                <a:solidFill>
                  <a:srgbClr val="E60F0A"/>
                </a:solidFill>
                <a:effectLst>
                  <a:outerShdw blurRad="38100" dist="38100" dir="2700000" algn="tl">
                    <a:srgbClr val="C0C0C0"/>
                  </a:outerShdw>
                </a:effectLst>
              </a:rPr>
              <a:t>  </a:t>
            </a:r>
            <a:r>
              <a:rPr lang="en-US" sz="2800" b="1" i="1" dirty="0" smtClean="0">
                <a:solidFill>
                  <a:srgbClr val="E60F0A"/>
                </a:solidFill>
                <a:effectLst>
                  <a:outerShdw blurRad="38100" dist="38100" dir="2700000" algn="tl">
                    <a:srgbClr val="C0C0C0"/>
                  </a:outerShdw>
                </a:effectLst>
              </a:rPr>
              <a:t>is unique!</a:t>
            </a:r>
            <a:endParaRPr lang="en-US" sz="2600" b="1" dirty="0" smtClean="0">
              <a:effectLst>
                <a:outerShdw blurRad="38100" dist="38100" dir="2700000" algn="tl">
                  <a:srgbClr val="C0C0C0"/>
                </a:outerShdw>
              </a:effectLst>
              <a:latin typeface="Comic Sans MS" pitchFamily="66" charset="0"/>
            </a:endParaRPr>
          </a:p>
        </p:txBody>
      </p:sp>
      <p:sp>
        <p:nvSpPr>
          <p:cNvPr id="159749" name="TextBox 3"/>
          <p:cNvSpPr txBox="1">
            <a:spLocks noChangeArrowheads="1"/>
          </p:cNvSpPr>
          <p:nvPr/>
        </p:nvSpPr>
        <p:spPr bwMode="auto">
          <a:xfrm>
            <a:off x="3886200" y="1828800"/>
            <a:ext cx="5029200" cy="418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FontTx/>
              <a:buNone/>
            </a:pPr>
            <a:r>
              <a:rPr lang="en-US" altLang="en-US" sz="1400" smtClean="0">
                <a:solidFill>
                  <a:srgbClr val="FFFF00"/>
                </a:solidFill>
              </a:rPr>
              <a:t>Known among the early church fathers. </a:t>
            </a:r>
          </a:p>
          <a:p>
            <a:pPr eaLnBrk="1" fontAlgn="base" hangingPunct="1">
              <a:spcBef>
                <a:spcPct val="0"/>
              </a:spcBef>
              <a:spcAft>
                <a:spcPct val="0"/>
              </a:spcAft>
              <a:buFontTx/>
              <a:buNone/>
            </a:pPr>
            <a:endParaRPr lang="en-US" altLang="en-US" sz="1400" smtClean="0">
              <a:solidFill>
                <a:srgbClr val="FFFFFF"/>
              </a:solidFill>
            </a:endParaRPr>
          </a:p>
          <a:p>
            <a:pPr eaLnBrk="1" fontAlgn="base" hangingPunct="1">
              <a:spcBef>
                <a:spcPct val="0"/>
              </a:spcBef>
              <a:spcAft>
                <a:spcPct val="0"/>
              </a:spcAft>
              <a:buFontTx/>
              <a:buNone/>
            </a:pPr>
            <a:r>
              <a:rPr lang="en-US" altLang="en-US" sz="1400" smtClean="0">
                <a:solidFill>
                  <a:srgbClr val="FFFFFF"/>
                </a:solidFill>
              </a:rPr>
              <a:t>The Christian apologist Justin Martyr (d. c. 165) probably knew the longer ending; </a:t>
            </a:r>
          </a:p>
          <a:p>
            <a:pPr eaLnBrk="1" fontAlgn="base" hangingPunct="1">
              <a:spcBef>
                <a:spcPct val="0"/>
              </a:spcBef>
              <a:spcAft>
                <a:spcPct val="0"/>
              </a:spcAft>
              <a:buFontTx/>
              <a:buNone/>
            </a:pPr>
            <a:endParaRPr lang="en-US" altLang="en-US" sz="1400" smtClean="0">
              <a:solidFill>
                <a:srgbClr val="FFFFFF"/>
              </a:solidFill>
            </a:endParaRPr>
          </a:p>
          <a:p>
            <a:pPr eaLnBrk="1" fontAlgn="base" hangingPunct="1">
              <a:spcBef>
                <a:spcPct val="0"/>
              </a:spcBef>
              <a:spcAft>
                <a:spcPct val="0"/>
              </a:spcAft>
              <a:buFontTx/>
              <a:buNone/>
            </a:pPr>
            <a:r>
              <a:rPr lang="en-US" altLang="en-US" sz="1400" smtClean="0">
                <a:solidFill>
                  <a:srgbClr val="FFFFFF"/>
                </a:solidFill>
              </a:rPr>
              <a:t>The church father Irenaeus, who quotes Mark 16:19 in his work </a:t>
            </a:r>
            <a:r>
              <a:rPr lang="en-US" altLang="en-US" sz="1400" i="1" smtClean="0">
                <a:solidFill>
                  <a:srgbClr val="FFFFFF"/>
                </a:solidFill>
              </a:rPr>
              <a:t>Against Heresies</a:t>
            </a:r>
            <a:r>
              <a:rPr lang="en-US" altLang="en-US" sz="1400" smtClean="0">
                <a:solidFill>
                  <a:srgbClr val="FFFFFF"/>
                </a:solidFill>
              </a:rPr>
              <a:t> (written c. 175), certainly did. </a:t>
            </a:r>
          </a:p>
          <a:p>
            <a:pPr eaLnBrk="1" fontAlgn="base" hangingPunct="1">
              <a:spcBef>
                <a:spcPct val="0"/>
              </a:spcBef>
              <a:spcAft>
                <a:spcPct val="0"/>
              </a:spcAft>
              <a:buFontTx/>
              <a:buNone/>
            </a:pPr>
            <a:endParaRPr lang="en-US" altLang="en-US" sz="1400" smtClean="0">
              <a:solidFill>
                <a:srgbClr val="FFFFFF"/>
              </a:solidFill>
            </a:endParaRPr>
          </a:p>
          <a:p>
            <a:pPr eaLnBrk="1" fontAlgn="base" hangingPunct="1">
              <a:spcBef>
                <a:spcPct val="0"/>
              </a:spcBef>
              <a:spcAft>
                <a:spcPct val="0"/>
              </a:spcAft>
              <a:buFontTx/>
              <a:buNone/>
            </a:pPr>
            <a:r>
              <a:rPr lang="en-US" altLang="en-US" sz="1400" smtClean="0">
                <a:solidFill>
                  <a:srgbClr val="FFFFFF"/>
                </a:solidFill>
              </a:rPr>
              <a:t>The apologist Tatian apparently cited it in his </a:t>
            </a:r>
            <a:r>
              <a:rPr lang="en-US" altLang="en-US" sz="1400" i="1" smtClean="0">
                <a:solidFill>
                  <a:srgbClr val="FFFFFF"/>
                </a:solidFill>
              </a:rPr>
              <a:t>Diatessaron</a:t>
            </a:r>
            <a:r>
              <a:rPr lang="en-US" altLang="en-US" sz="1400" smtClean="0">
                <a:solidFill>
                  <a:srgbClr val="FFFFFF"/>
                </a:solidFill>
              </a:rPr>
              <a:t>, a late-second-century harmony of the Four Gospels, </a:t>
            </a:r>
          </a:p>
          <a:p>
            <a:pPr eaLnBrk="1" fontAlgn="base" hangingPunct="1">
              <a:spcBef>
                <a:spcPct val="0"/>
              </a:spcBef>
              <a:spcAft>
                <a:spcPct val="0"/>
              </a:spcAft>
              <a:buFontTx/>
              <a:buNone/>
            </a:pPr>
            <a:endParaRPr lang="en-US" altLang="en-US" sz="1400" smtClean="0">
              <a:solidFill>
                <a:srgbClr val="FFFFFF"/>
              </a:solidFill>
            </a:endParaRPr>
          </a:p>
          <a:p>
            <a:pPr eaLnBrk="1" fontAlgn="base" hangingPunct="1">
              <a:spcBef>
                <a:spcPct val="0"/>
              </a:spcBef>
              <a:spcAft>
                <a:spcPct val="0"/>
              </a:spcAft>
              <a:buFontTx/>
              <a:buNone/>
            </a:pPr>
            <a:r>
              <a:rPr lang="en-US" altLang="en-US" sz="1400" smtClean="0">
                <a:solidFill>
                  <a:srgbClr val="FFFFFF"/>
                </a:solidFill>
              </a:rPr>
              <a:t>Church father Hippolytus (c. 170–236) quotes 16:17–18. </a:t>
            </a:r>
          </a:p>
          <a:p>
            <a:pPr eaLnBrk="1" fontAlgn="base" hangingPunct="1">
              <a:spcBef>
                <a:spcPct val="0"/>
              </a:spcBef>
              <a:spcAft>
                <a:spcPct val="0"/>
              </a:spcAft>
              <a:buFontTx/>
              <a:buNone/>
            </a:pPr>
            <a:endParaRPr lang="en-US" altLang="en-US" sz="1400" smtClean="0">
              <a:solidFill>
                <a:srgbClr val="FFFFFF"/>
              </a:solidFill>
            </a:endParaRPr>
          </a:p>
          <a:p>
            <a:pPr eaLnBrk="1" fontAlgn="base" hangingPunct="1">
              <a:spcBef>
                <a:spcPct val="0"/>
              </a:spcBef>
              <a:spcAft>
                <a:spcPct val="0"/>
              </a:spcAft>
              <a:buFontTx/>
              <a:buNone/>
            </a:pPr>
            <a:r>
              <a:rPr lang="en-US" altLang="en-US" sz="1400" smtClean="0">
                <a:solidFill>
                  <a:srgbClr val="FFFFFF"/>
                </a:solidFill>
              </a:rPr>
              <a:t>Observation of Eusebius (also echoed by Jerome), who, after stating that “nearly all the copies of Mark” ended at 16:8, goes on to say: </a:t>
            </a:r>
          </a:p>
          <a:p>
            <a:pPr eaLnBrk="1" fontAlgn="base" hangingPunct="1">
              <a:spcBef>
                <a:spcPct val="0"/>
              </a:spcBef>
              <a:spcAft>
                <a:spcPct val="0"/>
              </a:spcAft>
              <a:buFontTx/>
              <a:buNone/>
            </a:pPr>
            <a:endParaRPr lang="en-US" altLang="en-US" sz="1400" smtClean="0">
              <a:solidFill>
                <a:srgbClr val="FFFFFF"/>
              </a:solidFill>
            </a:endParaRPr>
          </a:p>
          <a:p>
            <a:pPr eaLnBrk="1" fontAlgn="base" hangingPunct="1">
              <a:spcBef>
                <a:spcPct val="0"/>
              </a:spcBef>
              <a:spcAft>
                <a:spcPct val="0"/>
              </a:spcAft>
              <a:buFontTx/>
              <a:buNone/>
            </a:pPr>
            <a:r>
              <a:rPr lang="en-US" altLang="en-US" sz="1400" smtClean="0">
                <a:solidFill>
                  <a:srgbClr val="FFFFFF"/>
                </a:solidFill>
              </a:rPr>
              <a:t>“What follows [that is, verses 9–20] is found but seldom, in some copies but by no means in all.”</a:t>
            </a:r>
          </a:p>
        </p:txBody>
      </p:sp>
    </p:spTree>
    <p:extLst>
      <p:ext uri="{BB962C8B-B14F-4D97-AF65-F5344CB8AC3E}">
        <p14:creationId xmlns:p14="http://schemas.microsoft.com/office/powerpoint/2010/main" val="26400420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139"/>
                                        </p:tgtEl>
                                        <p:attrNameLst>
                                          <p:attrName>style.visibility</p:attrName>
                                        </p:attrNameLst>
                                      </p:cBhvr>
                                      <p:to>
                                        <p:strVal val="visible"/>
                                      </p:to>
                                    </p:set>
                                    <p:animEffect transition="in" filter="box(out)">
                                      <p:cBhvr>
                                        <p:cTn id="7" dur="500"/>
                                        <p:tgtEl>
                                          <p:spTgt spid="91139"/>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91140"/>
                                        </p:tgtEl>
                                        <p:attrNameLst>
                                          <p:attrName>style.visibility</p:attrName>
                                        </p:attrNameLst>
                                      </p:cBhvr>
                                      <p:to>
                                        <p:strVal val="visible"/>
                                      </p:to>
                                    </p:set>
                                    <p:animEffect transition="in" filter="dissolve">
                                      <p:cBhvr>
                                        <p:cTn id="11" dur="500"/>
                                        <p:tgtEl>
                                          <p:spTgt spid="91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9" grpId="0" autoUpdateAnimBg="0"/>
      <p:bldP spid="91140" grpId="0"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1371600" y="0"/>
            <a:ext cx="7772400" cy="762000"/>
          </a:xfrm>
        </p:spPr>
        <p:txBody>
          <a:bodyPr/>
          <a:lstStyle/>
          <a:p>
            <a:r>
              <a:rPr lang="en-US" dirty="0" smtClean="0"/>
              <a:t>Early Witness to Mark 16:9-20</a:t>
            </a:r>
            <a:endParaRPr lang="en-US" dirty="0"/>
          </a:p>
        </p:txBody>
      </p:sp>
      <p:sp>
        <p:nvSpPr>
          <p:cNvPr id="5" name="TextBox 4"/>
          <p:cNvSpPr txBox="1"/>
          <p:nvPr/>
        </p:nvSpPr>
        <p:spPr>
          <a:xfrm>
            <a:off x="1371600" y="685800"/>
            <a:ext cx="7781306" cy="6124754"/>
          </a:xfrm>
          <a:prstGeom prst="rect">
            <a:avLst/>
          </a:prstGeom>
          <a:noFill/>
        </p:spPr>
        <p:txBody>
          <a:bodyPr wrap="square" rtlCol="0">
            <a:spAutoFit/>
          </a:bodyPr>
          <a:lstStyle/>
          <a:p>
            <a:r>
              <a:rPr lang="en-US" dirty="0" smtClean="0">
                <a:solidFill>
                  <a:srgbClr val="000000"/>
                </a:solidFill>
              </a:rPr>
              <a:t>Witness </a:t>
            </a:r>
            <a:r>
              <a:rPr lang="en-US" dirty="0">
                <a:solidFill>
                  <a:srgbClr val="000000"/>
                </a:solidFill>
              </a:rPr>
              <a:t>second century Fathers of the church </a:t>
            </a:r>
            <a:r>
              <a:rPr lang="en-US" dirty="0" smtClean="0">
                <a:solidFill>
                  <a:srgbClr val="000000"/>
                </a:solidFill>
              </a:rPr>
              <a:t>- Justin</a:t>
            </a:r>
            <a:r>
              <a:rPr lang="en-US" dirty="0">
                <a:solidFill>
                  <a:srgbClr val="000000"/>
                </a:solidFill>
              </a:rPr>
              <a:t>, </a:t>
            </a:r>
            <a:r>
              <a:rPr lang="en-US" dirty="0" err="1">
                <a:solidFill>
                  <a:srgbClr val="000000"/>
                </a:solidFill>
              </a:rPr>
              <a:t>Tatian</a:t>
            </a:r>
            <a:r>
              <a:rPr lang="en-US" dirty="0">
                <a:solidFill>
                  <a:srgbClr val="000000"/>
                </a:solidFill>
              </a:rPr>
              <a:t> and Irenaeus” </a:t>
            </a:r>
            <a:endParaRPr lang="en-US" dirty="0" smtClean="0">
              <a:solidFill>
                <a:srgbClr val="000000"/>
              </a:solidFill>
            </a:endParaRPr>
          </a:p>
          <a:p>
            <a:endParaRPr lang="en-US" sz="800" dirty="0" smtClean="0">
              <a:solidFill>
                <a:srgbClr val="000000"/>
              </a:solidFill>
            </a:endParaRPr>
          </a:p>
          <a:p>
            <a:r>
              <a:rPr lang="en-US" dirty="0" smtClean="0">
                <a:solidFill>
                  <a:srgbClr val="000000"/>
                </a:solidFill>
              </a:rPr>
              <a:t>Justin </a:t>
            </a:r>
            <a:r>
              <a:rPr lang="en-US" dirty="0">
                <a:solidFill>
                  <a:srgbClr val="000000"/>
                </a:solidFill>
              </a:rPr>
              <a:t>Martyr (A.D. 150) in his writings refers to verse 20 of this questionable text, indicating that it was in the ancient copies of Scripture that he </a:t>
            </a:r>
            <a:r>
              <a:rPr lang="en-US" dirty="0" smtClean="0">
                <a:solidFill>
                  <a:srgbClr val="000000"/>
                </a:solidFill>
              </a:rPr>
              <a:t>used.</a:t>
            </a:r>
          </a:p>
          <a:p>
            <a:endParaRPr lang="en-US" sz="800" dirty="0" smtClean="0">
              <a:solidFill>
                <a:srgbClr val="000000"/>
              </a:solidFill>
            </a:endParaRPr>
          </a:p>
          <a:p>
            <a:r>
              <a:rPr lang="en-US" dirty="0" smtClean="0">
                <a:solidFill>
                  <a:srgbClr val="000000"/>
                </a:solidFill>
              </a:rPr>
              <a:t>Irenaeus </a:t>
            </a:r>
            <a:r>
              <a:rPr lang="en-US" dirty="0">
                <a:solidFill>
                  <a:srgbClr val="000000"/>
                </a:solidFill>
              </a:rPr>
              <a:t>(ca. A.D. 180) makes note of 16: 19 and </a:t>
            </a:r>
            <a:r>
              <a:rPr lang="en-US" dirty="0" err="1">
                <a:solidFill>
                  <a:srgbClr val="000000"/>
                </a:solidFill>
              </a:rPr>
              <a:t>Tatian</a:t>
            </a:r>
            <a:r>
              <a:rPr lang="en-US" dirty="0">
                <a:solidFill>
                  <a:srgbClr val="000000"/>
                </a:solidFill>
              </a:rPr>
              <a:t> (ca. 170) </a:t>
            </a:r>
            <a:r>
              <a:rPr lang="en-US" dirty="0" smtClean="0">
                <a:solidFill>
                  <a:srgbClr val="000000"/>
                </a:solidFill>
              </a:rPr>
              <a:t>in </a:t>
            </a:r>
            <a:r>
              <a:rPr lang="en-US" dirty="0">
                <a:solidFill>
                  <a:srgbClr val="000000"/>
                </a:solidFill>
              </a:rPr>
              <a:t>in creating a harmony of the gospels in the latter part of the second century included these twelve verses. </a:t>
            </a:r>
            <a:endParaRPr lang="en-US" dirty="0" smtClean="0">
              <a:solidFill>
                <a:srgbClr val="000000"/>
              </a:solidFill>
            </a:endParaRPr>
          </a:p>
          <a:p>
            <a:endParaRPr lang="en-US" sz="800" dirty="0">
              <a:solidFill>
                <a:srgbClr val="000000"/>
              </a:solidFill>
            </a:endParaRPr>
          </a:p>
          <a:p>
            <a:r>
              <a:rPr lang="en-US" dirty="0">
                <a:solidFill>
                  <a:srgbClr val="000000"/>
                </a:solidFill>
              </a:rPr>
              <a:t>Eusebius (A. D. 280-340), who alludes to the presence of copies of the New Testament that omit these verses by the beginning to the early part of the fourth century. </a:t>
            </a:r>
            <a:endParaRPr lang="en-US" dirty="0" smtClean="0">
              <a:solidFill>
                <a:srgbClr val="000000"/>
              </a:solidFill>
            </a:endParaRPr>
          </a:p>
          <a:p>
            <a:endParaRPr lang="en-US" sz="800" dirty="0">
              <a:solidFill>
                <a:srgbClr val="000000"/>
              </a:solidFill>
            </a:endParaRPr>
          </a:p>
          <a:p>
            <a:r>
              <a:rPr lang="en-US" dirty="0">
                <a:solidFill>
                  <a:srgbClr val="000000"/>
                </a:solidFill>
              </a:rPr>
              <a:t>The major evidence today of those manuscripts referred to by Eusebius are the </a:t>
            </a:r>
            <a:r>
              <a:rPr lang="en-US" dirty="0" err="1">
                <a:solidFill>
                  <a:srgbClr val="000000"/>
                </a:solidFill>
              </a:rPr>
              <a:t>Sinaiticus</a:t>
            </a:r>
            <a:r>
              <a:rPr lang="en-US" dirty="0">
                <a:solidFill>
                  <a:srgbClr val="000000"/>
                </a:solidFill>
              </a:rPr>
              <a:t> and </a:t>
            </a:r>
            <a:r>
              <a:rPr lang="en-US" dirty="0" err="1">
                <a:solidFill>
                  <a:srgbClr val="000000"/>
                </a:solidFill>
              </a:rPr>
              <a:t>Vaticanus</a:t>
            </a:r>
            <a:r>
              <a:rPr lang="en-US" dirty="0">
                <a:solidFill>
                  <a:srgbClr val="000000"/>
                </a:solidFill>
              </a:rPr>
              <a:t> manuscripts of the New Testament which were produced about A.D. 350 or so. </a:t>
            </a:r>
            <a:endParaRPr lang="en-US" dirty="0" smtClean="0">
              <a:solidFill>
                <a:srgbClr val="000000"/>
              </a:solidFill>
            </a:endParaRPr>
          </a:p>
          <a:p>
            <a:endParaRPr lang="en-US" sz="800" dirty="0">
              <a:solidFill>
                <a:srgbClr val="000000"/>
              </a:solidFill>
            </a:endParaRPr>
          </a:p>
          <a:p>
            <a:r>
              <a:rPr lang="en-US" dirty="0" smtClean="0">
                <a:solidFill>
                  <a:srgbClr val="000000"/>
                </a:solidFill>
              </a:rPr>
              <a:t>Jerome includes </a:t>
            </a:r>
            <a:r>
              <a:rPr lang="en-US" dirty="0">
                <a:solidFill>
                  <a:srgbClr val="000000"/>
                </a:solidFill>
              </a:rPr>
              <a:t>in the Vulgate, a fifth century Latin translation based, he says, on many Greek manuscripts</a:t>
            </a:r>
            <a:r>
              <a:rPr lang="en-US" dirty="0" smtClean="0">
                <a:solidFill>
                  <a:srgbClr val="000000"/>
                </a:solidFill>
              </a:rPr>
              <a:t>.</a:t>
            </a:r>
          </a:p>
          <a:p>
            <a:endParaRPr lang="en-US" dirty="0">
              <a:solidFill>
                <a:srgbClr val="000000"/>
              </a:solidFill>
            </a:endParaRPr>
          </a:p>
          <a:p>
            <a:r>
              <a:rPr lang="en-US" dirty="0">
                <a:solidFill>
                  <a:srgbClr val="000000"/>
                </a:solidFill>
              </a:rPr>
              <a:t>L.A. Stauffer, Edited by Mike Willis. Truth Commentary - Mark </a:t>
            </a:r>
          </a:p>
          <a:p>
            <a:endParaRPr lang="en-US" dirty="0">
              <a:solidFill>
                <a:srgbClr val="000000"/>
              </a:solidFill>
            </a:endParaRPr>
          </a:p>
        </p:txBody>
      </p:sp>
    </p:spTree>
    <p:extLst>
      <p:ext uri="{BB962C8B-B14F-4D97-AF65-F5344CB8AC3E}">
        <p14:creationId xmlns:p14="http://schemas.microsoft.com/office/powerpoint/2010/main" val="9520781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7458" name="Rectangle 2"/>
          <p:cNvSpPr>
            <a:spLocks noChangeArrowheads="1"/>
          </p:cNvSpPr>
          <p:nvPr/>
        </p:nvSpPr>
        <p:spPr bwMode="auto">
          <a:xfrm>
            <a:off x="0" y="-76200"/>
            <a:ext cx="9144000" cy="7086600"/>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FontTx/>
              <a:buNone/>
            </a:pPr>
            <a:endParaRPr lang="en-US" altLang="en-US" sz="1800" smtClean="0">
              <a:solidFill>
                <a:srgbClr val="000000"/>
              </a:solidFill>
            </a:endParaRPr>
          </a:p>
        </p:txBody>
      </p:sp>
      <p:sp>
        <p:nvSpPr>
          <p:cNvPr id="87043" name="Rectangle 3"/>
          <p:cNvSpPr>
            <a:spLocks noGrp="1" noChangeArrowheads="1"/>
          </p:cNvSpPr>
          <p:nvPr>
            <p:ph type="title"/>
          </p:nvPr>
        </p:nvSpPr>
        <p:spPr>
          <a:xfrm>
            <a:off x="1524000" y="76200"/>
            <a:ext cx="5715000" cy="1143000"/>
          </a:xfrm>
        </p:spPr>
        <p:txBody>
          <a:bodyPr/>
          <a:lstStyle/>
          <a:p>
            <a:pPr eaLnBrk="1" hangingPunct="1">
              <a:defRPr/>
            </a:pPr>
            <a:r>
              <a:rPr lang="en-US" b="1" dirty="0" smtClean="0">
                <a:solidFill>
                  <a:schemeClr val="tx1"/>
                </a:solidFill>
              </a:rPr>
              <a:t> </a:t>
            </a:r>
            <a:r>
              <a:rPr lang="en-US" sz="3200" b="1" dirty="0" smtClean="0">
                <a:solidFill>
                  <a:srgbClr val="FFFF00"/>
                </a:solidFill>
                <a:effectLst>
                  <a:outerShdw blurRad="38100" dist="38100" dir="2700000" algn="tl">
                    <a:srgbClr val="C0C0C0"/>
                  </a:outerShdw>
                </a:effectLst>
                <a:latin typeface="Comic Sans MS" pitchFamily="66" charset="0"/>
              </a:rPr>
              <a:t>Substantial Variations </a:t>
            </a:r>
            <a:br>
              <a:rPr lang="en-US" sz="3200" b="1" dirty="0" smtClean="0">
                <a:solidFill>
                  <a:srgbClr val="FFFF00"/>
                </a:solidFill>
                <a:effectLst>
                  <a:outerShdw blurRad="38100" dist="38100" dir="2700000" algn="tl">
                    <a:srgbClr val="C0C0C0"/>
                  </a:outerShdw>
                </a:effectLst>
                <a:latin typeface="Comic Sans MS" pitchFamily="66" charset="0"/>
              </a:rPr>
            </a:br>
            <a:r>
              <a:rPr lang="en-US" sz="3200" b="1" dirty="0" smtClean="0">
                <a:solidFill>
                  <a:srgbClr val="FFFF00"/>
                </a:solidFill>
                <a:effectLst>
                  <a:outerShdw blurRad="38100" dist="38100" dir="2700000" algn="tl">
                    <a:srgbClr val="C0C0C0"/>
                  </a:outerShdw>
                </a:effectLst>
                <a:latin typeface="Comic Sans MS" pitchFamily="66" charset="0"/>
              </a:rPr>
              <a:t>of </a:t>
            </a:r>
            <a:r>
              <a:rPr lang="en-US" sz="3200" b="1" u="sng" dirty="0" smtClean="0">
                <a:solidFill>
                  <a:srgbClr val="FFFF00"/>
                </a:solidFill>
                <a:effectLst>
                  <a:outerShdw blurRad="38100" dist="38100" dir="2700000" algn="tl">
                    <a:srgbClr val="C0C0C0"/>
                  </a:outerShdw>
                </a:effectLst>
                <a:latin typeface="Comic Sans MS" pitchFamily="66" charset="0"/>
              </a:rPr>
              <a:t>No Consequence</a:t>
            </a:r>
            <a:endParaRPr lang="en-US" sz="3600" b="1" dirty="0" smtClean="0">
              <a:solidFill>
                <a:schemeClr val="tx1"/>
              </a:solidFill>
              <a:latin typeface="Comic Sans MS" pitchFamily="66" charset="0"/>
            </a:endParaRPr>
          </a:p>
        </p:txBody>
      </p:sp>
      <p:sp>
        <p:nvSpPr>
          <p:cNvPr id="87044" name="Rectangle 4"/>
          <p:cNvSpPr>
            <a:spLocks noGrp="1" noChangeArrowheads="1"/>
          </p:cNvSpPr>
          <p:nvPr>
            <p:ph type="body" idx="1"/>
          </p:nvPr>
        </p:nvSpPr>
        <p:spPr>
          <a:xfrm>
            <a:off x="685800" y="1371600"/>
            <a:ext cx="7924800" cy="4038600"/>
          </a:xfrm>
        </p:spPr>
        <p:txBody>
          <a:bodyPr/>
          <a:lstStyle/>
          <a:p>
            <a:pPr marL="579438" indent="-579438" eaLnBrk="1" hangingPunct="1">
              <a:spcBef>
                <a:spcPct val="0"/>
              </a:spcBef>
              <a:spcAft>
                <a:spcPts val="1800"/>
              </a:spcAft>
              <a:buClr>
                <a:schemeClr val="accent1"/>
              </a:buClr>
              <a:buSzPct val="120000"/>
              <a:buFont typeface="Webdings" pitchFamily="18" charset="2"/>
              <a:buNone/>
              <a:defRPr/>
            </a:pPr>
            <a:r>
              <a:rPr lang="en-US" sz="2800" b="1" dirty="0" smtClean="0">
                <a:solidFill>
                  <a:srgbClr val="3399FF"/>
                </a:solidFill>
                <a:effectLst>
                  <a:outerShdw blurRad="38100" dist="38100" dir="2700000" algn="tl">
                    <a:srgbClr val="C0C0C0"/>
                  </a:outerShdw>
                </a:effectLst>
                <a:latin typeface="Comic Sans MS" pitchFamily="66" charset="0"/>
              </a:rPr>
              <a:t>John 7:53-8:11 </a:t>
            </a:r>
            <a:r>
              <a:rPr lang="en-US" sz="2400" b="1" dirty="0" smtClean="0">
                <a:solidFill>
                  <a:srgbClr val="3399FF"/>
                </a:solidFill>
              </a:rPr>
              <a:t>(KJV, NKJV)</a:t>
            </a:r>
            <a:endParaRPr lang="en-US" sz="2800" dirty="0" smtClean="0">
              <a:solidFill>
                <a:srgbClr val="3399FF"/>
              </a:solidFill>
              <a:effectLst>
                <a:outerShdw blurRad="38100" dist="38100" dir="2700000" algn="tl">
                  <a:srgbClr val="C0C0C0"/>
                </a:outerShdw>
              </a:effectLst>
            </a:endParaRPr>
          </a:p>
        </p:txBody>
      </p:sp>
      <p:sp>
        <p:nvSpPr>
          <p:cNvPr id="147461" name="TextBox 8"/>
          <p:cNvSpPr txBox="1">
            <a:spLocks noChangeArrowheads="1"/>
          </p:cNvSpPr>
          <p:nvPr/>
        </p:nvSpPr>
        <p:spPr bwMode="auto">
          <a:xfrm>
            <a:off x="685800" y="2209800"/>
            <a:ext cx="792480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FontTx/>
              <a:buNone/>
            </a:pPr>
            <a:r>
              <a:rPr lang="en-US" altLang="en-US" sz="1200" dirty="0" smtClean="0">
                <a:solidFill>
                  <a:srgbClr val="FFFFFF"/>
                </a:solidFill>
              </a:rPr>
              <a:t>ESV</a:t>
            </a:r>
          </a:p>
          <a:p>
            <a:pPr eaLnBrk="1" fontAlgn="base" hangingPunct="1">
              <a:spcBef>
                <a:spcPct val="0"/>
              </a:spcBef>
              <a:spcAft>
                <a:spcPct val="0"/>
              </a:spcAft>
              <a:buFontTx/>
              <a:buNone/>
            </a:pPr>
            <a:r>
              <a:rPr lang="en-US" altLang="en-US" sz="1200" dirty="0" smtClean="0">
                <a:solidFill>
                  <a:srgbClr val="FFFFFF"/>
                </a:solidFill>
              </a:rPr>
              <a:t/>
            </a:r>
            <a:br>
              <a:rPr lang="en-US" altLang="en-US" sz="1200" dirty="0" smtClean="0">
                <a:solidFill>
                  <a:srgbClr val="FFFFFF"/>
                </a:solidFill>
              </a:rPr>
            </a:br>
            <a:r>
              <a:rPr lang="en-US" altLang="en-US" sz="1200" b="1" dirty="0" smtClean="0">
                <a:solidFill>
                  <a:srgbClr val="FFFFFF"/>
                </a:solidFill>
              </a:rPr>
              <a:t>John 8</a:t>
            </a:r>
            <a:r>
              <a:rPr lang="en-US" altLang="en-US" sz="1200" dirty="0" smtClean="0">
                <a:solidFill>
                  <a:srgbClr val="FFFFFF"/>
                </a:solidFill>
              </a:rPr>
              <a:t> [The earliest manuscripts do not include John 7:53–8:11] </a:t>
            </a:r>
            <a:br>
              <a:rPr lang="en-US" altLang="en-US" sz="1200" dirty="0" smtClean="0">
                <a:solidFill>
                  <a:srgbClr val="FFFFFF"/>
                </a:solidFill>
              </a:rPr>
            </a:br>
            <a:r>
              <a:rPr lang="en-US" altLang="en-US" sz="1200" b="1" dirty="0" smtClean="0">
                <a:solidFill>
                  <a:srgbClr val="FFFFFF"/>
                </a:solidFill>
              </a:rPr>
              <a:t>The Woman Caught in Adultery</a:t>
            </a:r>
            <a:r>
              <a:rPr lang="en-US" altLang="en-US" sz="1200" dirty="0" smtClean="0">
                <a:solidFill>
                  <a:srgbClr val="FFFFFF"/>
                </a:solidFill>
              </a:rPr>
              <a:t> </a:t>
            </a:r>
          </a:p>
          <a:p>
            <a:pPr eaLnBrk="1" fontAlgn="base" hangingPunct="1">
              <a:spcBef>
                <a:spcPct val="0"/>
              </a:spcBef>
              <a:spcAft>
                <a:spcPct val="0"/>
              </a:spcAft>
              <a:buFontTx/>
              <a:buNone/>
            </a:pPr>
            <a:endParaRPr lang="en-US" altLang="en-US" sz="1200" dirty="0">
              <a:solidFill>
                <a:srgbClr val="FFFFFF"/>
              </a:solidFill>
            </a:endParaRPr>
          </a:p>
          <a:p>
            <a:pPr eaLnBrk="1" fontAlgn="base" hangingPunct="1">
              <a:spcBef>
                <a:spcPct val="0"/>
              </a:spcBef>
              <a:spcAft>
                <a:spcPct val="0"/>
              </a:spcAft>
              <a:buFontTx/>
              <a:buNone/>
            </a:pPr>
            <a:r>
              <a:rPr lang="en-US" altLang="en-US" sz="1200" dirty="0" smtClean="0">
                <a:solidFill>
                  <a:srgbClr val="FFFFFF"/>
                </a:solidFill>
              </a:rPr>
              <a:t/>
            </a:r>
            <a:br>
              <a:rPr lang="en-US" altLang="en-US" sz="1200" dirty="0" smtClean="0">
                <a:solidFill>
                  <a:srgbClr val="FFFFFF"/>
                </a:solidFill>
              </a:rPr>
            </a:br>
            <a:r>
              <a:rPr lang="en-US" altLang="en-US" sz="1200" dirty="0" smtClean="0">
                <a:solidFill>
                  <a:srgbClr val="FFFFFF"/>
                </a:solidFill>
              </a:rPr>
              <a:t>[They went each to his own house, </a:t>
            </a:r>
            <a:br>
              <a:rPr lang="en-US" altLang="en-US" sz="1200" dirty="0" smtClean="0">
                <a:solidFill>
                  <a:srgbClr val="FFFFFF"/>
                </a:solidFill>
              </a:rPr>
            </a:br>
            <a:r>
              <a:rPr lang="en-US" altLang="en-US" sz="1200" dirty="0" smtClean="0">
                <a:solidFill>
                  <a:srgbClr val="FFFFFF"/>
                </a:solidFill>
              </a:rPr>
              <a:t>but Jesus went to the Mount of Olives. </a:t>
            </a:r>
            <a:br>
              <a:rPr lang="en-US" altLang="en-US" sz="1200" dirty="0" smtClean="0">
                <a:solidFill>
                  <a:srgbClr val="FFFFFF"/>
                </a:solidFill>
              </a:rPr>
            </a:br>
            <a:r>
              <a:rPr lang="en-US" altLang="en-US" sz="1200" dirty="0" smtClean="0">
                <a:solidFill>
                  <a:srgbClr val="FFFFFF"/>
                </a:solidFill>
              </a:rPr>
              <a:t>Early in the morning he came again to the temple. All the people came to him, and he sat down and taught them. </a:t>
            </a:r>
            <a:br>
              <a:rPr lang="en-US" altLang="en-US" sz="1200" dirty="0" smtClean="0">
                <a:solidFill>
                  <a:srgbClr val="FFFFFF"/>
                </a:solidFill>
              </a:rPr>
            </a:br>
            <a:r>
              <a:rPr lang="en-US" altLang="en-US" sz="1200" dirty="0" smtClean="0">
                <a:solidFill>
                  <a:srgbClr val="FFFFFF"/>
                </a:solidFill>
              </a:rPr>
              <a:t>The scribes and the Pharisees brought a woman who had been caught in adultery, and placing her in the midst </a:t>
            </a:r>
            <a:br>
              <a:rPr lang="en-US" altLang="en-US" sz="1200" dirty="0" smtClean="0">
                <a:solidFill>
                  <a:srgbClr val="FFFFFF"/>
                </a:solidFill>
              </a:rPr>
            </a:br>
            <a:r>
              <a:rPr lang="en-US" altLang="en-US" sz="1200" dirty="0" smtClean="0">
                <a:solidFill>
                  <a:srgbClr val="FFFFFF"/>
                </a:solidFill>
              </a:rPr>
              <a:t>they said to him, “Teacher, this woman has been caught in the act of adultery. </a:t>
            </a:r>
            <a:br>
              <a:rPr lang="en-US" altLang="en-US" sz="1200" dirty="0" smtClean="0">
                <a:solidFill>
                  <a:srgbClr val="FFFFFF"/>
                </a:solidFill>
              </a:rPr>
            </a:br>
            <a:r>
              <a:rPr lang="en-US" altLang="en-US" sz="1200" dirty="0" smtClean="0">
                <a:solidFill>
                  <a:srgbClr val="FFFFFF"/>
                </a:solidFill>
              </a:rPr>
              <a:t>Now in the Law Moses commanded us to stone such women. So what do you say?” </a:t>
            </a:r>
            <a:br>
              <a:rPr lang="en-US" altLang="en-US" sz="1200" dirty="0" smtClean="0">
                <a:solidFill>
                  <a:srgbClr val="FFFFFF"/>
                </a:solidFill>
              </a:rPr>
            </a:br>
            <a:r>
              <a:rPr lang="en-US" altLang="en-US" sz="1200" dirty="0" smtClean="0">
                <a:solidFill>
                  <a:srgbClr val="FFFFFF"/>
                </a:solidFill>
              </a:rPr>
              <a:t>This they said to test him, that they might have some charge to bring against him. Jesus bent down and wrote with his finger on the ground. </a:t>
            </a:r>
            <a:br>
              <a:rPr lang="en-US" altLang="en-US" sz="1200" dirty="0" smtClean="0">
                <a:solidFill>
                  <a:srgbClr val="FFFFFF"/>
                </a:solidFill>
              </a:rPr>
            </a:br>
            <a:r>
              <a:rPr lang="en-US" altLang="en-US" sz="1200" dirty="0" smtClean="0">
                <a:solidFill>
                  <a:srgbClr val="FFFFFF"/>
                </a:solidFill>
              </a:rPr>
              <a:t>And as they continued to ask him, he stood up and said to them, “Let him who is without sin among you be the first to throw a stone at her.” </a:t>
            </a:r>
            <a:br>
              <a:rPr lang="en-US" altLang="en-US" sz="1200" dirty="0" smtClean="0">
                <a:solidFill>
                  <a:srgbClr val="FFFFFF"/>
                </a:solidFill>
              </a:rPr>
            </a:br>
            <a:r>
              <a:rPr lang="en-US" altLang="en-US" sz="1200" dirty="0" smtClean="0">
                <a:solidFill>
                  <a:srgbClr val="FFFFFF"/>
                </a:solidFill>
              </a:rPr>
              <a:t>And once more he bent down and wrote on the ground. </a:t>
            </a:r>
            <a:br>
              <a:rPr lang="en-US" altLang="en-US" sz="1200" dirty="0" smtClean="0">
                <a:solidFill>
                  <a:srgbClr val="FFFFFF"/>
                </a:solidFill>
              </a:rPr>
            </a:br>
            <a:r>
              <a:rPr lang="en-US" altLang="en-US" sz="1200" dirty="0" smtClean="0">
                <a:solidFill>
                  <a:srgbClr val="FFFFFF"/>
                </a:solidFill>
              </a:rPr>
              <a:t>But when they heard it, they went away one by one, beginning with the older ones, and Jesus was left alone with the woman standing before him. </a:t>
            </a:r>
            <a:br>
              <a:rPr lang="en-US" altLang="en-US" sz="1200" dirty="0" smtClean="0">
                <a:solidFill>
                  <a:srgbClr val="FFFFFF"/>
                </a:solidFill>
              </a:rPr>
            </a:br>
            <a:r>
              <a:rPr lang="en-US" altLang="en-US" sz="1200" dirty="0" smtClean="0">
                <a:solidFill>
                  <a:srgbClr val="FFFFFF"/>
                </a:solidFill>
              </a:rPr>
              <a:t>Jesus stood up and said to her, “Woman, where are they? Has no one condemned you?” </a:t>
            </a:r>
            <a:br>
              <a:rPr lang="en-US" altLang="en-US" sz="1200" dirty="0" smtClean="0">
                <a:solidFill>
                  <a:srgbClr val="FFFFFF"/>
                </a:solidFill>
              </a:rPr>
            </a:br>
            <a:r>
              <a:rPr lang="en-US" altLang="en-US" sz="1200" dirty="0" smtClean="0">
                <a:solidFill>
                  <a:srgbClr val="FFFFFF"/>
                </a:solidFill>
              </a:rPr>
              <a:t>She said, “No one, Lord.” And Jesus said, “Neither do I condemn you; go, and from now on sin no more.”]</a:t>
            </a:r>
          </a:p>
        </p:txBody>
      </p:sp>
      <p:sp>
        <p:nvSpPr>
          <p:cNvPr id="147462" name="TextBox 2"/>
          <p:cNvSpPr txBox="1">
            <a:spLocks noChangeArrowheads="1"/>
          </p:cNvSpPr>
          <p:nvPr/>
        </p:nvSpPr>
        <p:spPr bwMode="auto">
          <a:xfrm>
            <a:off x="6781800" y="762000"/>
            <a:ext cx="19812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FontTx/>
              <a:buNone/>
            </a:pPr>
            <a:r>
              <a:rPr lang="en-US" altLang="en-US" sz="1400" smtClean="0">
                <a:solidFill>
                  <a:srgbClr val="FFFFFF"/>
                </a:solidFill>
              </a:rPr>
              <a:t>Some manuscripts do not include </a:t>
            </a:r>
            <a:r>
              <a:rPr lang="en-US" altLang="en-US" sz="1400" smtClean="0">
                <a:solidFill>
                  <a:srgbClr val="FFFFFF"/>
                </a:solidFill>
                <a:hlinkClick r:id="rId2" action="ppaction://hlinkfile"/>
              </a:rPr>
              <a:t>7:53-8:11</a:t>
            </a:r>
            <a:r>
              <a:rPr lang="en-US" altLang="en-US" sz="1400" smtClean="0">
                <a:solidFill>
                  <a:srgbClr val="FFFFFF"/>
                </a:solidFill>
              </a:rPr>
              <a:t>; others add the passage here or after </a:t>
            </a:r>
            <a:r>
              <a:rPr lang="en-US" altLang="en-US" sz="1400" smtClean="0">
                <a:solidFill>
                  <a:srgbClr val="FFFFFF"/>
                </a:solidFill>
                <a:hlinkClick r:id="rId3" action="ppaction://hlinkfile"/>
              </a:rPr>
              <a:t>7:36</a:t>
            </a:r>
            <a:r>
              <a:rPr lang="en-US" altLang="en-US" sz="1400" smtClean="0">
                <a:solidFill>
                  <a:srgbClr val="FFFFFF"/>
                </a:solidFill>
              </a:rPr>
              <a:t> or after </a:t>
            </a:r>
            <a:r>
              <a:rPr lang="en-US" altLang="en-US" sz="1400" smtClean="0">
                <a:solidFill>
                  <a:srgbClr val="FFFFFF"/>
                </a:solidFill>
                <a:hlinkClick r:id="rId4" action="ppaction://hlinkfile"/>
              </a:rPr>
              <a:t>21:25</a:t>
            </a:r>
            <a:r>
              <a:rPr lang="en-US" altLang="en-US" sz="1400" smtClean="0">
                <a:solidFill>
                  <a:srgbClr val="FFFFFF"/>
                </a:solidFill>
              </a:rPr>
              <a:t> or after </a:t>
            </a:r>
            <a:r>
              <a:rPr lang="en-US" altLang="en-US" sz="1400" smtClean="0">
                <a:solidFill>
                  <a:srgbClr val="FFFFFF"/>
                </a:solidFill>
                <a:hlinkClick r:id="rId5" action="ppaction://hlinkfile"/>
              </a:rPr>
              <a:t>Luke 21:38</a:t>
            </a:r>
            <a:r>
              <a:rPr lang="en-US" altLang="en-US" sz="1400" smtClean="0">
                <a:solidFill>
                  <a:srgbClr val="FFFFFF"/>
                </a:solidFill>
              </a:rPr>
              <a:t>, with variations in the text</a:t>
            </a:r>
          </a:p>
          <a:p>
            <a:pPr eaLnBrk="1" fontAlgn="base" hangingPunct="1">
              <a:spcBef>
                <a:spcPct val="0"/>
              </a:spcBef>
              <a:spcAft>
                <a:spcPct val="0"/>
              </a:spcAft>
              <a:buFontTx/>
              <a:buNone/>
            </a:pPr>
            <a:endParaRPr lang="en-US" altLang="en-US" sz="1400" smtClean="0">
              <a:solidFill>
                <a:srgbClr val="FFFFFF"/>
              </a:solidFill>
            </a:endParaRPr>
          </a:p>
        </p:txBody>
      </p:sp>
    </p:spTree>
    <p:extLst>
      <p:ext uri="{BB962C8B-B14F-4D97-AF65-F5344CB8AC3E}">
        <p14:creationId xmlns:p14="http://schemas.microsoft.com/office/powerpoint/2010/main" val="35132140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87044"/>
                                        </p:tgtEl>
                                        <p:attrNameLst>
                                          <p:attrName>style.visibility</p:attrName>
                                        </p:attrNameLst>
                                      </p:cBhvr>
                                      <p:to>
                                        <p:strVal val="visible"/>
                                      </p:to>
                                    </p:set>
                                    <p:animEffect transition="in" filter="slide(fromBottom)">
                                      <p:cBhvr>
                                        <p:cTn id="7" dur="500"/>
                                        <p:tgtEl>
                                          <p:spTgt spid="870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4" grpId="0"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148482" name="Rectangle 2"/>
          <p:cNvSpPr>
            <a:spLocks noChangeArrowheads="1"/>
          </p:cNvSpPr>
          <p:nvPr/>
        </p:nvSpPr>
        <p:spPr bwMode="auto">
          <a:xfrm>
            <a:off x="0" y="-76200"/>
            <a:ext cx="9144000" cy="7086600"/>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FontTx/>
              <a:buNone/>
            </a:pPr>
            <a:endParaRPr lang="en-US" altLang="en-US" sz="1800" smtClean="0">
              <a:solidFill>
                <a:srgbClr val="000000"/>
              </a:solidFill>
            </a:endParaRPr>
          </a:p>
        </p:txBody>
      </p:sp>
      <p:sp>
        <p:nvSpPr>
          <p:cNvPr id="87043" name="Rectangle 3"/>
          <p:cNvSpPr>
            <a:spLocks noGrp="1" noChangeArrowheads="1"/>
          </p:cNvSpPr>
          <p:nvPr>
            <p:ph type="title"/>
          </p:nvPr>
        </p:nvSpPr>
        <p:spPr>
          <a:xfrm>
            <a:off x="1524000" y="76200"/>
            <a:ext cx="5715000" cy="1143000"/>
          </a:xfrm>
        </p:spPr>
        <p:txBody>
          <a:bodyPr/>
          <a:lstStyle/>
          <a:p>
            <a:pPr eaLnBrk="1" hangingPunct="1">
              <a:defRPr/>
            </a:pPr>
            <a:r>
              <a:rPr lang="en-US" b="1" dirty="0" smtClean="0">
                <a:solidFill>
                  <a:schemeClr val="tx1"/>
                </a:solidFill>
              </a:rPr>
              <a:t> </a:t>
            </a:r>
            <a:r>
              <a:rPr lang="en-US" sz="3200" b="1" dirty="0" smtClean="0">
                <a:solidFill>
                  <a:srgbClr val="FFFF00"/>
                </a:solidFill>
                <a:effectLst>
                  <a:outerShdw blurRad="38100" dist="38100" dir="2700000" algn="tl">
                    <a:srgbClr val="C0C0C0"/>
                  </a:outerShdw>
                </a:effectLst>
                <a:latin typeface="Comic Sans MS" pitchFamily="66" charset="0"/>
              </a:rPr>
              <a:t>Substantial Variations </a:t>
            </a:r>
            <a:br>
              <a:rPr lang="en-US" sz="3200" b="1" dirty="0" smtClean="0">
                <a:solidFill>
                  <a:srgbClr val="FFFF00"/>
                </a:solidFill>
                <a:effectLst>
                  <a:outerShdw blurRad="38100" dist="38100" dir="2700000" algn="tl">
                    <a:srgbClr val="C0C0C0"/>
                  </a:outerShdw>
                </a:effectLst>
                <a:latin typeface="Comic Sans MS" pitchFamily="66" charset="0"/>
              </a:rPr>
            </a:br>
            <a:r>
              <a:rPr lang="en-US" sz="3200" b="1" dirty="0" smtClean="0">
                <a:solidFill>
                  <a:srgbClr val="FFFF00"/>
                </a:solidFill>
                <a:effectLst>
                  <a:outerShdw blurRad="38100" dist="38100" dir="2700000" algn="tl">
                    <a:srgbClr val="C0C0C0"/>
                  </a:outerShdw>
                </a:effectLst>
                <a:latin typeface="Comic Sans MS" pitchFamily="66" charset="0"/>
              </a:rPr>
              <a:t>of </a:t>
            </a:r>
            <a:r>
              <a:rPr lang="en-US" sz="3200" b="1" u="sng" dirty="0" smtClean="0">
                <a:solidFill>
                  <a:srgbClr val="FFFF00"/>
                </a:solidFill>
                <a:effectLst>
                  <a:outerShdw blurRad="38100" dist="38100" dir="2700000" algn="tl">
                    <a:srgbClr val="C0C0C0"/>
                  </a:outerShdw>
                </a:effectLst>
                <a:latin typeface="Comic Sans MS" pitchFamily="66" charset="0"/>
              </a:rPr>
              <a:t>No Consequence</a:t>
            </a:r>
            <a:endParaRPr lang="en-US" sz="3600" b="1" dirty="0" smtClean="0">
              <a:solidFill>
                <a:schemeClr val="tx1"/>
              </a:solidFill>
              <a:latin typeface="Comic Sans MS" pitchFamily="66" charset="0"/>
            </a:endParaRPr>
          </a:p>
        </p:txBody>
      </p:sp>
      <p:sp>
        <p:nvSpPr>
          <p:cNvPr id="87044" name="Rectangle 4"/>
          <p:cNvSpPr>
            <a:spLocks noGrp="1" noChangeArrowheads="1"/>
          </p:cNvSpPr>
          <p:nvPr>
            <p:ph type="body" idx="1"/>
          </p:nvPr>
        </p:nvSpPr>
        <p:spPr>
          <a:xfrm>
            <a:off x="685800" y="1371600"/>
            <a:ext cx="7924800" cy="4038600"/>
          </a:xfrm>
        </p:spPr>
        <p:txBody>
          <a:bodyPr/>
          <a:lstStyle/>
          <a:p>
            <a:pPr marL="579438" indent="-579438" eaLnBrk="1" hangingPunct="1">
              <a:spcBef>
                <a:spcPct val="0"/>
              </a:spcBef>
              <a:spcAft>
                <a:spcPts val="1800"/>
              </a:spcAft>
              <a:buClr>
                <a:schemeClr val="accent1"/>
              </a:buClr>
              <a:buSzPct val="120000"/>
              <a:buFont typeface="Webdings" pitchFamily="18" charset="2"/>
              <a:buNone/>
              <a:defRPr/>
            </a:pPr>
            <a:r>
              <a:rPr lang="en-US" sz="2800" b="1" dirty="0" smtClean="0">
                <a:solidFill>
                  <a:srgbClr val="3399FF"/>
                </a:solidFill>
                <a:effectLst>
                  <a:outerShdw blurRad="38100" dist="38100" dir="2700000" algn="tl">
                    <a:srgbClr val="C0C0C0"/>
                  </a:outerShdw>
                </a:effectLst>
                <a:latin typeface="Comic Sans MS" pitchFamily="66" charset="0"/>
              </a:rPr>
              <a:t>John 7:53-8:11 </a:t>
            </a:r>
            <a:r>
              <a:rPr lang="en-US" sz="2400" b="1" dirty="0" smtClean="0">
                <a:solidFill>
                  <a:srgbClr val="3399FF"/>
                </a:solidFill>
              </a:rPr>
              <a:t>(KJV, NKJV)</a:t>
            </a:r>
            <a:endParaRPr lang="en-US" sz="2800" dirty="0" smtClean="0">
              <a:solidFill>
                <a:srgbClr val="3399FF"/>
              </a:solidFill>
              <a:effectLst>
                <a:outerShdw blurRad="38100" dist="38100" dir="2700000" algn="tl">
                  <a:srgbClr val="C0C0C0"/>
                </a:outerShdw>
              </a:effectLst>
            </a:endParaRPr>
          </a:p>
        </p:txBody>
      </p:sp>
      <p:sp>
        <p:nvSpPr>
          <p:cNvPr id="148485" name="TextBox 8"/>
          <p:cNvSpPr txBox="1">
            <a:spLocks noChangeArrowheads="1"/>
          </p:cNvSpPr>
          <p:nvPr/>
        </p:nvSpPr>
        <p:spPr bwMode="auto">
          <a:xfrm>
            <a:off x="685800" y="2209800"/>
            <a:ext cx="79248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FontTx/>
              <a:buNone/>
            </a:pPr>
            <a:r>
              <a:rPr lang="en-US" altLang="en-US" sz="1200" smtClean="0">
                <a:solidFill>
                  <a:srgbClr val="FFFFFF"/>
                </a:solidFill>
              </a:rPr>
              <a:t>NKJV</a:t>
            </a:r>
          </a:p>
          <a:p>
            <a:pPr eaLnBrk="1" fontAlgn="base" hangingPunct="1">
              <a:spcBef>
                <a:spcPct val="0"/>
              </a:spcBef>
              <a:spcAft>
                <a:spcPct val="0"/>
              </a:spcAft>
              <a:buFontTx/>
              <a:buNone/>
            </a:pPr>
            <a:r>
              <a:rPr lang="en-US" altLang="en-US" sz="1200" smtClean="0">
                <a:solidFill>
                  <a:srgbClr val="FFFFFF"/>
                </a:solidFill>
              </a:rPr>
              <a:t/>
            </a:r>
            <a:br>
              <a:rPr lang="en-US" altLang="en-US" sz="1200" smtClean="0">
                <a:solidFill>
                  <a:srgbClr val="FFFFFF"/>
                </a:solidFill>
              </a:rPr>
            </a:br>
            <a:r>
              <a:rPr lang="en-US" altLang="en-US" sz="1200" b="1" smtClean="0">
                <a:solidFill>
                  <a:srgbClr val="FFFFFF"/>
                </a:solidFill>
              </a:rPr>
              <a:t>John 8</a:t>
            </a:r>
            <a:r>
              <a:rPr lang="en-US" altLang="en-US" sz="1200" smtClean="0">
                <a:solidFill>
                  <a:srgbClr val="FFFFFF"/>
                </a:solidFill>
              </a:rPr>
              <a:t> </a:t>
            </a:r>
            <a:br>
              <a:rPr lang="en-US" altLang="en-US" sz="1200" smtClean="0">
                <a:solidFill>
                  <a:srgbClr val="FFFFFF"/>
                </a:solidFill>
              </a:rPr>
            </a:br>
            <a:r>
              <a:rPr lang="en-US" altLang="en-US" sz="1200" smtClean="0">
                <a:solidFill>
                  <a:srgbClr val="FFFFFF"/>
                </a:solidFill>
              </a:rPr>
              <a:t>But Jesus went to the Mount of Olives. </a:t>
            </a:r>
            <a:br>
              <a:rPr lang="en-US" altLang="en-US" sz="1200" smtClean="0">
                <a:solidFill>
                  <a:srgbClr val="FFFFFF"/>
                </a:solidFill>
              </a:rPr>
            </a:br>
            <a:r>
              <a:rPr lang="en-US" altLang="en-US" sz="1200" smtClean="0">
                <a:solidFill>
                  <a:srgbClr val="FFFFFF"/>
                </a:solidFill>
              </a:rPr>
              <a:t>Now early in the morning He came again into the temple, and all the people came to Him; and He sat down and taught them. </a:t>
            </a:r>
            <a:br>
              <a:rPr lang="en-US" altLang="en-US" sz="1200" smtClean="0">
                <a:solidFill>
                  <a:srgbClr val="FFFFFF"/>
                </a:solidFill>
              </a:rPr>
            </a:br>
            <a:r>
              <a:rPr lang="en-US" altLang="en-US" sz="1200" smtClean="0">
                <a:solidFill>
                  <a:srgbClr val="FFFFFF"/>
                </a:solidFill>
              </a:rPr>
              <a:t>Then the scribes and Pharisees brought to Him a woman caught in adultery. And when they had set her in the midst, </a:t>
            </a:r>
            <a:br>
              <a:rPr lang="en-US" altLang="en-US" sz="1200" smtClean="0">
                <a:solidFill>
                  <a:srgbClr val="FFFFFF"/>
                </a:solidFill>
              </a:rPr>
            </a:br>
            <a:r>
              <a:rPr lang="en-US" altLang="en-US" sz="1200" smtClean="0">
                <a:solidFill>
                  <a:srgbClr val="FFFFFF"/>
                </a:solidFill>
              </a:rPr>
              <a:t>they said to Him, “Teacher, this woman was caught in adultery, in the very act. </a:t>
            </a:r>
            <a:br>
              <a:rPr lang="en-US" altLang="en-US" sz="1200" smtClean="0">
                <a:solidFill>
                  <a:srgbClr val="FFFFFF"/>
                </a:solidFill>
              </a:rPr>
            </a:br>
            <a:r>
              <a:rPr lang="en-US" altLang="en-US" sz="1200" smtClean="0">
                <a:solidFill>
                  <a:srgbClr val="FFFFFF"/>
                </a:solidFill>
              </a:rPr>
              <a:t>Now Moses, in the law, commanded us that such should be stoned. But what do You say?” </a:t>
            </a:r>
            <a:br>
              <a:rPr lang="en-US" altLang="en-US" sz="1200" smtClean="0">
                <a:solidFill>
                  <a:srgbClr val="FFFFFF"/>
                </a:solidFill>
              </a:rPr>
            </a:br>
            <a:r>
              <a:rPr lang="en-US" altLang="en-US" sz="1200" smtClean="0">
                <a:solidFill>
                  <a:srgbClr val="FFFFFF"/>
                </a:solidFill>
              </a:rPr>
              <a:t>This they said, testing Him, that they might have </a:t>
            </a:r>
            <a:r>
              <a:rPr lang="en-US" altLang="en-US" sz="1200" i="1" smtClean="0">
                <a:solidFill>
                  <a:srgbClr val="FFFFFF"/>
                </a:solidFill>
              </a:rPr>
              <a:t>something</a:t>
            </a:r>
            <a:r>
              <a:rPr lang="en-US" altLang="en-US" sz="1200" smtClean="0">
                <a:solidFill>
                  <a:srgbClr val="FFFFFF"/>
                </a:solidFill>
              </a:rPr>
              <a:t> of which to accuse Him. But Jesus stooped down and wrote on the ground with </a:t>
            </a:r>
            <a:r>
              <a:rPr lang="en-US" altLang="en-US" sz="1200" i="1" smtClean="0">
                <a:solidFill>
                  <a:srgbClr val="FFFFFF"/>
                </a:solidFill>
              </a:rPr>
              <a:t>His</a:t>
            </a:r>
            <a:r>
              <a:rPr lang="en-US" altLang="en-US" sz="1200" smtClean="0">
                <a:solidFill>
                  <a:srgbClr val="FFFFFF"/>
                </a:solidFill>
              </a:rPr>
              <a:t> finger, as though He did not hear. </a:t>
            </a:r>
            <a:br>
              <a:rPr lang="en-US" altLang="en-US" sz="1200" smtClean="0">
                <a:solidFill>
                  <a:srgbClr val="FFFFFF"/>
                </a:solidFill>
              </a:rPr>
            </a:br>
            <a:r>
              <a:rPr lang="en-US" altLang="en-US" sz="1200" smtClean="0">
                <a:solidFill>
                  <a:srgbClr val="FFFFFF"/>
                </a:solidFill>
              </a:rPr>
              <a:t>So when they continued asking Him, He raised Himself up and said to them, “He who is without sin among you, let him throw a stone at her first.” </a:t>
            </a:r>
            <a:br>
              <a:rPr lang="en-US" altLang="en-US" sz="1200" smtClean="0">
                <a:solidFill>
                  <a:srgbClr val="FFFFFF"/>
                </a:solidFill>
              </a:rPr>
            </a:br>
            <a:r>
              <a:rPr lang="en-US" altLang="en-US" sz="1200" smtClean="0">
                <a:solidFill>
                  <a:srgbClr val="FFFFFF"/>
                </a:solidFill>
              </a:rPr>
              <a:t>And again He stooped down and wrote on the ground. </a:t>
            </a:r>
            <a:br>
              <a:rPr lang="en-US" altLang="en-US" sz="1200" smtClean="0">
                <a:solidFill>
                  <a:srgbClr val="FFFFFF"/>
                </a:solidFill>
              </a:rPr>
            </a:br>
            <a:r>
              <a:rPr lang="en-US" altLang="en-US" sz="1200" smtClean="0">
                <a:solidFill>
                  <a:srgbClr val="FFFFFF"/>
                </a:solidFill>
              </a:rPr>
              <a:t>Then those who heard </a:t>
            </a:r>
            <a:r>
              <a:rPr lang="en-US" altLang="en-US" sz="1200" i="1" smtClean="0">
                <a:solidFill>
                  <a:srgbClr val="FFFFFF"/>
                </a:solidFill>
              </a:rPr>
              <a:t>it,</a:t>
            </a:r>
            <a:r>
              <a:rPr lang="en-US" altLang="en-US" sz="1200" smtClean="0">
                <a:solidFill>
                  <a:srgbClr val="FFFFFF"/>
                </a:solidFill>
              </a:rPr>
              <a:t> being convicted by </a:t>
            </a:r>
            <a:r>
              <a:rPr lang="en-US" altLang="en-US" sz="1200" i="1" smtClean="0">
                <a:solidFill>
                  <a:srgbClr val="FFFFFF"/>
                </a:solidFill>
              </a:rPr>
              <a:t>their</a:t>
            </a:r>
            <a:r>
              <a:rPr lang="en-US" altLang="en-US" sz="1200" smtClean="0">
                <a:solidFill>
                  <a:srgbClr val="FFFFFF"/>
                </a:solidFill>
              </a:rPr>
              <a:t> conscience, went out one by one, beginning with the oldest </a:t>
            </a:r>
            <a:r>
              <a:rPr lang="en-US" altLang="en-US" sz="1200" i="1" smtClean="0">
                <a:solidFill>
                  <a:srgbClr val="FFFFFF"/>
                </a:solidFill>
              </a:rPr>
              <a:t>even</a:t>
            </a:r>
            <a:r>
              <a:rPr lang="en-US" altLang="en-US" sz="1200" smtClean="0">
                <a:solidFill>
                  <a:srgbClr val="FFFFFF"/>
                </a:solidFill>
              </a:rPr>
              <a:t> to the last. And Jesus was left alone, and the woman standing in the midst. </a:t>
            </a:r>
            <a:br>
              <a:rPr lang="en-US" altLang="en-US" sz="1200" smtClean="0">
                <a:solidFill>
                  <a:srgbClr val="FFFFFF"/>
                </a:solidFill>
              </a:rPr>
            </a:br>
            <a:r>
              <a:rPr lang="en-US" altLang="en-US" sz="1200" smtClean="0">
                <a:solidFill>
                  <a:srgbClr val="FFFFFF"/>
                </a:solidFill>
              </a:rPr>
              <a:t>When Jesus had raised Himself up and saw no one but the woman, He said to her, “Woman, where are those accusers of yours? Has no one condemned you?” </a:t>
            </a:r>
            <a:br>
              <a:rPr lang="en-US" altLang="en-US" sz="1200" smtClean="0">
                <a:solidFill>
                  <a:srgbClr val="FFFFFF"/>
                </a:solidFill>
              </a:rPr>
            </a:br>
            <a:r>
              <a:rPr lang="en-US" altLang="en-US" sz="1200" smtClean="0">
                <a:solidFill>
                  <a:srgbClr val="FFFFFF"/>
                </a:solidFill>
              </a:rPr>
              <a:t>She said, “No one, Lord.” And Jesus said to her, “Neither do I condemn you; go and sin no more.”</a:t>
            </a:r>
          </a:p>
        </p:txBody>
      </p:sp>
      <p:sp>
        <p:nvSpPr>
          <p:cNvPr id="148486" name="TextBox 2"/>
          <p:cNvSpPr txBox="1">
            <a:spLocks noChangeArrowheads="1"/>
          </p:cNvSpPr>
          <p:nvPr/>
        </p:nvSpPr>
        <p:spPr bwMode="auto">
          <a:xfrm>
            <a:off x="6781800" y="762000"/>
            <a:ext cx="19812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FontTx/>
              <a:buNone/>
            </a:pPr>
            <a:r>
              <a:rPr lang="en-US" altLang="en-US" sz="1400" b="1" smtClean="0">
                <a:solidFill>
                  <a:srgbClr val="FFFFFF"/>
                </a:solidFill>
                <a:hlinkClick r:id="rId2" action="ppaction://hlinkfile"/>
              </a:rPr>
              <a:t>John 7:53</a:t>
            </a:r>
            <a:r>
              <a:rPr lang="en-US" altLang="en-US" sz="1400" b="1" smtClean="0">
                <a:solidFill>
                  <a:srgbClr val="FFFFFF"/>
                </a:solidFill>
              </a:rPr>
              <a:t> </a:t>
            </a:r>
            <a:r>
              <a:rPr lang="en-US" altLang="en-US" sz="1400" smtClean="0">
                <a:solidFill>
                  <a:srgbClr val="FFFFFF"/>
                </a:solidFill>
              </a:rPr>
              <a:t>The words </a:t>
            </a:r>
            <a:r>
              <a:rPr lang="en-US" altLang="en-US" sz="1400" i="1" smtClean="0">
                <a:solidFill>
                  <a:srgbClr val="FFFFFF"/>
                </a:solidFill>
              </a:rPr>
              <a:t>And everyone </a:t>
            </a:r>
            <a:r>
              <a:rPr lang="en-US" altLang="en-US" sz="1400" smtClean="0">
                <a:solidFill>
                  <a:srgbClr val="FFFFFF"/>
                </a:solidFill>
              </a:rPr>
              <a:t>through </a:t>
            </a:r>
            <a:r>
              <a:rPr lang="en-US" altLang="en-US" sz="1400" i="1" smtClean="0">
                <a:solidFill>
                  <a:srgbClr val="FFFFFF"/>
                </a:solidFill>
              </a:rPr>
              <a:t>sin no more </a:t>
            </a:r>
            <a:r>
              <a:rPr lang="en-US" altLang="en-US" sz="1400" smtClean="0">
                <a:solidFill>
                  <a:srgbClr val="FFFFFF"/>
                </a:solidFill>
              </a:rPr>
              <a:t>(</a:t>
            </a:r>
            <a:r>
              <a:rPr lang="en-US" altLang="en-US" sz="1400" smtClean="0">
                <a:solidFill>
                  <a:srgbClr val="FFFFFF"/>
                </a:solidFill>
                <a:hlinkClick r:id="rId3" action="ppaction://hlinkfile"/>
              </a:rPr>
              <a:t>8:11</a:t>
            </a:r>
            <a:r>
              <a:rPr lang="en-US" altLang="en-US" sz="1400" smtClean="0">
                <a:solidFill>
                  <a:srgbClr val="FFFFFF"/>
                </a:solidFill>
              </a:rPr>
              <a:t>) are bracketed by NU-Text as not original. They are present in over 900 manuscripts.</a:t>
            </a:r>
          </a:p>
          <a:p>
            <a:pPr eaLnBrk="1" fontAlgn="base" hangingPunct="1">
              <a:spcBef>
                <a:spcPct val="0"/>
              </a:spcBef>
              <a:spcAft>
                <a:spcPct val="0"/>
              </a:spcAft>
              <a:buFontTx/>
              <a:buNone/>
            </a:pPr>
            <a:endParaRPr lang="en-US" altLang="en-US" sz="1400" smtClean="0">
              <a:solidFill>
                <a:srgbClr val="FFFFFF"/>
              </a:solidFill>
            </a:endParaRPr>
          </a:p>
        </p:txBody>
      </p:sp>
    </p:spTree>
    <p:extLst>
      <p:ext uri="{BB962C8B-B14F-4D97-AF65-F5344CB8AC3E}">
        <p14:creationId xmlns:p14="http://schemas.microsoft.com/office/powerpoint/2010/main" val="15080307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87044"/>
                                        </p:tgtEl>
                                        <p:attrNameLst>
                                          <p:attrName>style.visibility</p:attrName>
                                        </p:attrNameLst>
                                      </p:cBhvr>
                                      <p:to>
                                        <p:strVal val="visible"/>
                                      </p:to>
                                    </p:set>
                                    <p:animEffect transition="in" filter="slide(fromBottom)">
                                      <p:cBhvr>
                                        <p:cTn id="7" dur="500"/>
                                        <p:tgtEl>
                                          <p:spTgt spid="870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4"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1536" y="-152400"/>
            <a:ext cx="7782464" cy="840674"/>
          </a:xfrm>
        </p:spPr>
        <p:txBody>
          <a:bodyPr/>
          <a:lstStyle/>
          <a:p>
            <a:r>
              <a:rPr lang="en-US" sz="3600" dirty="0"/>
              <a:t>Books &amp; Circulation Christians</a:t>
            </a:r>
          </a:p>
        </p:txBody>
      </p:sp>
      <p:pic>
        <p:nvPicPr>
          <p:cNvPr id="1027" name="Picture 3" descr="R:\NT Lessons\Acts Compiled Material\People with Paul Working Files - Tracking Events\Paul-comp-Luke writin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49158" y="3180299"/>
            <a:ext cx="1722842" cy="187331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24000" y="5181600"/>
            <a:ext cx="3531736" cy="1477328"/>
          </a:xfrm>
          <a:prstGeom prst="rect">
            <a:avLst/>
          </a:prstGeom>
          <a:noFill/>
        </p:spPr>
        <p:txBody>
          <a:bodyPr wrap="none" rtlCol="0">
            <a:spAutoFit/>
          </a:bodyPr>
          <a:lstStyle/>
          <a:p>
            <a:r>
              <a:rPr lang="en-US" b="1" u="sng" dirty="0" smtClean="0">
                <a:solidFill>
                  <a:srgbClr val="000000"/>
                </a:solidFill>
              </a:rPr>
              <a:t>Author</a:t>
            </a:r>
          </a:p>
          <a:p>
            <a:r>
              <a:rPr lang="en-US" dirty="0" smtClean="0">
                <a:solidFill>
                  <a:srgbClr val="000000"/>
                </a:solidFill>
              </a:rPr>
              <a:t>Apostles</a:t>
            </a:r>
          </a:p>
          <a:p>
            <a:r>
              <a:rPr lang="en-US" dirty="0" smtClean="0">
                <a:solidFill>
                  <a:srgbClr val="000000"/>
                </a:solidFill>
              </a:rPr>
              <a:t>Companions of Apostles</a:t>
            </a:r>
          </a:p>
          <a:p>
            <a:r>
              <a:rPr lang="en-US" dirty="0" smtClean="0">
                <a:solidFill>
                  <a:srgbClr val="000000"/>
                </a:solidFill>
              </a:rPr>
              <a:t>Paul – answer, </a:t>
            </a:r>
            <a:r>
              <a:rPr lang="en-US" dirty="0" err="1" smtClean="0">
                <a:solidFill>
                  <a:srgbClr val="000000"/>
                </a:solidFill>
              </a:rPr>
              <a:t>etc</a:t>
            </a:r>
            <a:r>
              <a:rPr lang="en-US" dirty="0" smtClean="0">
                <a:solidFill>
                  <a:srgbClr val="000000"/>
                </a:solidFill>
              </a:rPr>
              <a:t> a Church</a:t>
            </a:r>
          </a:p>
          <a:p>
            <a:r>
              <a:rPr lang="en-US" dirty="0" smtClean="0">
                <a:solidFill>
                  <a:srgbClr val="000000"/>
                </a:solidFill>
              </a:rPr>
              <a:t>Others – General/Region/People</a:t>
            </a:r>
          </a:p>
        </p:txBody>
      </p:sp>
      <p:pic>
        <p:nvPicPr>
          <p:cNvPr id="10" name="Picture 3" descr="R:\NT Lessons\Acts Compiled Material\People with Paul Working Files - Tracking Events\Paul-comp-Luke writin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42898" y="2080791"/>
            <a:ext cx="1722842" cy="1873312"/>
          </a:xfrm>
          <a:prstGeom prst="rect">
            <a:avLst/>
          </a:prstGeom>
          <a:noFill/>
          <a:extLst>
            <a:ext uri="{909E8E84-426E-40DD-AFC4-6F175D3DCCD1}">
              <a14:hiddenFill xmlns:a14="http://schemas.microsoft.com/office/drawing/2010/main">
                <a:solidFill>
                  <a:srgbClr val="FFFFFF"/>
                </a:solidFill>
              </a14:hiddenFill>
            </a:ext>
          </a:extLst>
        </p:spPr>
      </p:pic>
      <p:sp>
        <p:nvSpPr>
          <p:cNvPr id="5" name="Right Arrow 4"/>
          <p:cNvSpPr/>
          <p:nvPr/>
        </p:nvSpPr>
        <p:spPr>
          <a:xfrm rot="19906022">
            <a:off x="3188817" y="2163194"/>
            <a:ext cx="1169036" cy="307934"/>
          </a:xfrm>
          <a:prstGeom prst="rightArrow">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Right Arrow 12"/>
          <p:cNvSpPr/>
          <p:nvPr/>
        </p:nvSpPr>
        <p:spPr>
          <a:xfrm rot="2992468">
            <a:off x="2952175" y="3334967"/>
            <a:ext cx="2944086" cy="307934"/>
          </a:xfrm>
          <a:prstGeom prst="rightArrow">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Right Arrow 13"/>
          <p:cNvSpPr/>
          <p:nvPr/>
        </p:nvSpPr>
        <p:spPr>
          <a:xfrm rot="1326673">
            <a:off x="5226367" y="2702537"/>
            <a:ext cx="1513634" cy="307934"/>
          </a:xfrm>
          <a:prstGeom prst="rightArrow">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TextBox 14"/>
          <p:cNvSpPr txBox="1"/>
          <p:nvPr/>
        </p:nvSpPr>
        <p:spPr>
          <a:xfrm>
            <a:off x="5389597" y="540132"/>
            <a:ext cx="2306603" cy="1754326"/>
          </a:xfrm>
          <a:prstGeom prst="rect">
            <a:avLst/>
          </a:prstGeom>
          <a:noFill/>
        </p:spPr>
        <p:txBody>
          <a:bodyPr wrap="square" rtlCol="0">
            <a:spAutoFit/>
          </a:bodyPr>
          <a:lstStyle/>
          <a:p>
            <a:r>
              <a:rPr lang="en-US" b="1" u="sng" dirty="0" smtClean="0">
                <a:solidFill>
                  <a:srgbClr val="000000"/>
                </a:solidFill>
              </a:rPr>
              <a:t>Read to church</a:t>
            </a:r>
          </a:p>
          <a:p>
            <a:r>
              <a:rPr lang="en-US" dirty="0">
                <a:solidFill>
                  <a:srgbClr val="000000"/>
                </a:solidFill>
              </a:rPr>
              <a:t>1 </a:t>
            </a:r>
            <a:r>
              <a:rPr lang="en-US" dirty="0" err="1" smtClean="0">
                <a:solidFill>
                  <a:srgbClr val="000000"/>
                </a:solidFill>
              </a:rPr>
              <a:t>Thess</a:t>
            </a:r>
            <a:r>
              <a:rPr lang="en-US" dirty="0" smtClean="0">
                <a:solidFill>
                  <a:srgbClr val="000000"/>
                </a:solidFill>
              </a:rPr>
              <a:t> </a:t>
            </a:r>
            <a:r>
              <a:rPr lang="en-US" dirty="0">
                <a:solidFill>
                  <a:srgbClr val="000000"/>
                </a:solidFill>
              </a:rPr>
              <a:t>5:27 (ESV</a:t>
            </a:r>
            <a:r>
              <a:rPr lang="en-US" dirty="0" smtClean="0">
                <a:solidFill>
                  <a:srgbClr val="000000"/>
                </a:solidFill>
              </a:rPr>
              <a:t>)  </a:t>
            </a:r>
            <a:r>
              <a:rPr lang="en-US" dirty="0">
                <a:solidFill>
                  <a:srgbClr val="000000"/>
                </a:solidFill>
              </a:rPr>
              <a:t>I put you under oath before the Lord to have this letter read to all the brothers. </a:t>
            </a:r>
          </a:p>
        </p:txBody>
      </p:sp>
      <p:pic>
        <p:nvPicPr>
          <p:cNvPr id="1028" name="Picture 4" descr="R:\NT Lessons\Acts Compiled Material\People with Paul Working Files - Tracking Events\Timothy.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85863" y="1234178"/>
            <a:ext cx="1223501" cy="286861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333358" y="607725"/>
            <a:ext cx="2988960" cy="646331"/>
          </a:xfrm>
          <a:prstGeom prst="rect">
            <a:avLst/>
          </a:prstGeom>
          <a:noFill/>
        </p:spPr>
        <p:txBody>
          <a:bodyPr wrap="none" rtlCol="0">
            <a:spAutoFit/>
          </a:bodyPr>
          <a:lstStyle/>
          <a:p>
            <a:r>
              <a:rPr lang="en-US" dirty="0" smtClean="0">
                <a:solidFill>
                  <a:srgbClr val="000000"/>
                </a:solidFill>
              </a:rPr>
              <a:t>Reading Aids – many</a:t>
            </a:r>
          </a:p>
          <a:p>
            <a:r>
              <a:rPr lang="en-US" dirty="0">
                <a:solidFill>
                  <a:srgbClr val="000000"/>
                </a:solidFill>
              </a:rPr>
              <a:t>m</a:t>
            </a:r>
            <a:r>
              <a:rPr lang="en-US" dirty="0" smtClean="0">
                <a:solidFill>
                  <a:srgbClr val="000000"/>
                </a:solidFill>
              </a:rPr>
              <a:t>eant to Showcase Writing</a:t>
            </a:r>
            <a:endParaRPr lang="en-US" dirty="0">
              <a:solidFill>
                <a:srgbClr val="000000"/>
              </a:solidFill>
            </a:endParaRPr>
          </a:p>
        </p:txBody>
      </p:sp>
      <p:pic>
        <p:nvPicPr>
          <p:cNvPr id="3074" name="Picture 2" descr="R:\NT Lessons\Acts Compiled Material\People with Paul Working Files - Tracking Events\Paul-comp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22318" y="320045"/>
            <a:ext cx="1378189" cy="2790466"/>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R:\NT Lessons\Acts Compiled Material\People with Paul Working Files - Tracking Events\Paul.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838200" y="1140202"/>
            <a:ext cx="1789633" cy="404139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NT Lessons\Acts Compiled Material\People with Paul Working Files - Tracking Events\Paul comp1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5236299" y="4436950"/>
            <a:ext cx="1016321" cy="2341881"/>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4913495" y="3284018"/>
            <a:ext cx="1828800" cy="923330"/>
          </a:xfrm>
          <a:prstGeom prst="rect">
            <a:avLst/>
          </a:prstGeom>
          <a:noFill/>
        </p:spPr>
        <p:txBody>
          <a:bodyPr wrap="square" rtlCol="0">
            <a:spAutoFit/>
          </a:bodyPr>
          <a:lstStyle/>
          <a:p>
            <a:r>
              <a:rPr lang="en-US" dirty="0" smtClean="0">
                <a:solidFill>
                  <a:srgbClr val="000000"/>
                </a:solidFill>
              </a:rPr>
              <a:t>Copies for individuals &amp; other churches</a:t>
            </a:r>
            <a:endParaRPr lang="en-US" dirty="0">
              <a:solidFill>
                <a:srgbClr val="000000"/>
              </a:solidFill>
            </a:endParaRPr>
          </a:p>
        </p:txBody>
      </p:sp>
      <p:sp>
        <p:nvSpPr>
          <p:cNvPr id="7" name="TextBox 6"/>
          <p:cNvSpPr txBox="1"/>
          <p:nvPr/>
        </p:nvSpPr>
        <p:spPr>
          <a:xfrm>
            <a:off x="6217984" y="4542484"/>
            <a:ext cx="2891380" cy="2308324"/>
          </a:xfrm>
          <a:prstGeom prst="rect">
            <a:avLst/>
          </a:prstGeom>
          <a:noFill/>
        </p:spPr>
        <p:txBody>
          <a:bodyPr wrap="square" rtlCol="0">
            <a:spAutoFit/>
          </a:bodyPr>
          <a:lstStyle/>
          <a:p>
            <a:r>
              <a:rPr lang="en-US" b="1" dirty="0"/>
              <a:t>Colossians 4:16 (ESV) </a:t>
            </a:r>
            <a:r>
              <a:rPr lang="en-US" dirty="0" smtClean="0"/>
              <a:t>And </a:t>
            </a:r>
            <a:r>
              <a:rPr lang="en-US" dirty="0"/>
              <a:t>when this letter has been read among you, have it also read in the church of the </a:t>
            </a:r>
            <a:r>
              <a:rPr lang="en-US" dirty="0" err="1"/>
              <a:t>Laodiceans</a:t>
            </a:r>
            <a:r>
              <a:rPr lang="en-US" dirty="0"/>
              <a:t>; and see that you also read the letter from Laodicea. </a:t>
            </a:r>
            <a:br>
              <a:rPr lang="en-US" dirty="0"/>
            </a:br>
            <a:endParaRPr lang="en-US" dirty="0"/>
          </a:p>
        </p:txBody>
      </p:sp>
    </p:spTree>
    <p:extLst>
      <p:ext uri="{BB962C8B-B14F-4D97-AF65-F5344CB8AC3E}">
        <p14:creationId xmlns:p14="http://schemas.microsoft.com/office/powerpoint/2010/main" val="8227098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9506" name="Rectangle 2"/>
          <p:cNvSpPr>
            <a:spLocks noChangeArrowheads="1"/>
          </p:cNvSpPr>
          <p:nvPr/>
        </p:nvSpPr>
        <p:spPr bwMode="auto">
          <a:xfrm>
            <a:off x="0" y="0"/>
            <a:ext cx="9144000" cy="7086600"/>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algn="ctr" eaLnBrk="1" fontAlgn="base" hangingPunct="1">
              <a:spcBef>
                <a:spcPct val="0"/>
              </a:spcBef>
              <a:spcAft>
                <a:spcPct val="0"/>
              </a:spcAft>
              <a:buFontTx/>
              <a:buNone/>
            </a:pPr>
            <a:endParaRPr lang="en-US" altLang="en-US" sz="1800" smtClean="0">
              <a:solidFill>
                <a:srgbClr val="000000"/>
              </a:solidFill>
            </a:endParaRPr>
          </a:p>
        </p:txBody>
      </p:sp>
      <p:sp>
        <p:nvSpPr>
          <p:cNvPr id="86019" name="Rectangle 3"/>
          <p:cNvSpPr>
            <a:spLocks noGrp="1" noChangeArrowheads="1"/>
          </p:cNvSpPr>
          <p:nvPr>
            <p:ph type="title"/>
          </p:nvPr>
        </p:nvSpPr>
        <p:spPr>
          <a:xfrm>
            <a:off x="685800" y="152400"/>
            <a:ext cx="7772400" cy="1295400"/>
          </a:xfrm>
        </p:spPr>
        <p:txBody>
          <a:bodyPr/>
          <a:lstStyle/>
          <a:p>
            <a:pPr eaLnBrk="1" hangingPunct="1">
              <a:spcBef>
                <a:spcPts val="600"/>
              </a:spcBef>
              <a:defRPr/>
            </a:pPr>
            <a:r>
              <a:rPr lang="en-US" sz="3200" b="1" smtClean="0">
                <a:solidFill>
                  <a:srgbClr val="FFFF00"/>
                </a:solidFill>
                <a:effectLst>
                  <a:outerShdw blurRad="38100" dist="38100" dir="2700000" algn="tl">
                    <a:srgbClr val="C0C0C0"/>
                  </a:outerShdw>
                </a:effectLst>
                <a:latin typeface="Comic Sans MS" pitchFamily="66" charset="0"/>
              </a:rPr>
              <a:t>Substantial Variations</a:t>
            </a:r>
            <a:br>
              <a:rPr lang="en-US" sz="3200" b="1" smtClean="0">
                <a:solidFill>
                  <a:srgbClr val="FFFF00"/>
                </a:solidFill>
                <a:effectLst>
                  <a:outerShdw blurRad="38100" dist="38100" dir="2700000" algn="tl">
                    <a:srgbClr val="C0C0C0"/>
                  </a:outerShdw>
                </a:effectLst>
                <a:latin typeface="Comic Sans MS" pitchFamily="66" charset="0"/>
              </a:rPr>
            </a:br>
            <a:r>
              <a:rPr lang="en-US" sz="3200" b="1" smtClean="0">
                <a:solidFill>
                  <a:srgbClr val="FFFF00"/>
                </a:solidFill>
                <a:effectLst>
                  <a:outerShdw blurRad="38100" dist="38100" dir="2700000" algn="tl">
                    <a:srgbClr val="C0C0C0"/>
                  </a:outerShdw>
                </a:effectLst>
                <a:latin typeface="Comic Sans MS" pitchFamily="66" charset="0"/>
              </a:rPr>
              <a:t>of </a:t>
            </a:r>
            <a:r>
              <a:rPr lang="en-US" sz="3200" b="1" u="sng" smtClean="0">
                <a:solidFill>
                  <a:srgbClr val="FFFF00"/>
                </a:solidFill>
                <a:effectLst>
                  <a:outerShdw blurRad="38100" dist="38100" dir="2700000" algn="tl">
                    <a:srgbClr val="C0C0C0"/>
                  </a:outerShdw>
                </a:effectLst>
                <a:latin typeface="Comic Sans MS" pitchFamily="66" charset="0"/>
              </a:rPr>
              <a:t>No Consequence</a:t>
            </a:r>
            <a:r>
              <a:rPr lang="en-US" sz="3200" b="1" smtClean="0">
                <a:effectLst>
                  <a:outerShdw blurRad="38100" dist="38100" dir="2700000" algn="tl">
                    <a:srgbClr val="C0C0C0"/>
                  </a:outerShdw>
                </a:effectLst>
                <a:latin typeface="Comic Sans MS" pitchFamily="66" charset="0"/>
              </a:rPr>
              <a:t/>
            </a:r>
            <a:br>
              <a:rPr lang="en-US" sz="3200" b="1" smtClean="0">
                <a:effectLst>
                  <a:outerShdw blurRad="38100" dist="38100" dir="2700000" algn="tl">
                    <a:srgbClr val="C0C0C0"/>
                  </a:outerShdw>
                </a:effectLst>
                <a:latin typeface="Comic Sans MS" pitchFamily="66" charset="0"/>
              </a:rPr>
            </a:br>
            <a:r>
              <a:rPr lang="en-US" sz="2400" b="1" smtClean="0">
                <a:solidFill>
                  <a:srgbClr val="FFFF00"/>
                </a:solidFill>
                <a:effectLst>
                  <a:outerShdw blurRad="38100" dist="38100" dir="2700000" algn="tl">
                    <a:srgbClr val="C0C0C0"/>
                  </a:outerShdw>
                </a:effectLst>
                <a:latin typeface="Comic Sans MS" pitchFamily="66" charset="0"/>
              </a:rPr>
              <a:t>(</a:t>
            </a:r>
            <a:r>
              <a:rPr lang="en-US" sz="2400" b="1" smtClean="0">
                <a:solidFill>
                  <a:srgbClr val="3399FF"/>
                </a:solidFill>
                <a:effectLst>
                  <a:outerShdw blurRad="38100" dist="38100" dir="2700000" algn="tl">
                    <a:srgbClr val="C0C0C0"/>
                  </a:outerShdw>
                </a:effectLst>
                <a:latin typeface="Comic Sans MS" pitchFamily="66" charset="0"/>
              </a:rPr>
              <a:t>Luke 6:5</a:t>
            </a:r>
            <a:r>
              <a:rPr lang="en-US" sz="2400" b="1" smtClean="0">
                <a:solidFill>
                  <a:srgbClr val="FFFF00"/>
                </a:solidFill>
                <a:effectLst>
                  <a:outerShdw blurRad="38100" dist="38100" dir="2700000" algn="tl">
                    <a:srgbClr val="C0C0C0"/>
                  </a:outerShdw>
                </a:effectLst>
                <a:latin typeface="Comic Sans MS" pitchFamily="66" charset="0"/>
              </a:rPr>
              <a:t>)</a:t>
            </a:r>
          </a:p>
        </p:txBody>
      </p:sp>
      <p:sp>
        <p:nvSpPr>
          <p:cNvPr id="86020" name="Text Box 4"/>
          <p:cNvSpPr txBox="1">
            <a:spLocks noChangeArrowheads="1"/>
          </p:cNvSpPr>
          <p:nvPr/>
        </p:nvSpPr>
        <p:spPr bwMode="auto">
          <a:xfrm>
            <a:off x="685800" y="1524000"/>
            <a:ext cx="7696200" cy="200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69863" indent="-169863">
              <a:defRPr>
                <a:solidFill>
                  <a:schemeClr val="tx1"/>
                </a:solidFill>
                <a:latin typeface="Arial" pitchFamily="34" charset="0"/>
              </a:defRPr>
            </a:lvl1pPr>
            <a:lvl2pPr marL="735013">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algn="just" eaLnBrk="0" fontAlgn="base" hangingPunct="0">
              <a:spcBef>
                <a:spcPct val="0"/>
              </a:spcBef>
              <a:spcAft>
                <a:spcPts val="600"/>
              </a:spcAft>
              <a:defRPr/>
            </a:pPr>
            <a:r>
              <a:rPr lang="en-US" sz="2600" i="1" smtClean="0">
                <a:solidFill>
                  <a:srgbClr val="FFFFFF"/>
                </a:solidFill>
                <a:effectLst>
                  <a:outerShdw blurRad="38100" dist="38100" dir="2700000" algn="tl">
                    <a:srgbClr val="C0C0C0"/>
                  </a:outerShdw>
                </a:effectLst>
                <a:latin typeface="Times New Roman" pitchFamily="18" charset="0"/>
              </a:rPr>
              <a:t>“On the same day seeing one working on the sabbath day, he said to him, Man, if you know what you are doing; you are blessed; but if you do not know, you are accursed and a transgressor of the law.”</a:t>
            </a:r>
            <a:r>
              <a:rPr lang="en-US" sz="2400" i="1" smtClean="0">
                <a:solidFill>
                  <a:srgbClr val="FFFFFF"/>
                </a:solidFill>
                <a:effectLst>
                  <a:outerShdw blurRad="38100" dist="38100" dir="2700000" algn="tl">
                    <a:srgbClr val="C0C0C0"/>
                  </a:outerShdw>
                </a:effectLst>
                <a:latin typeface="Times New Roman" pitchFamily="18" charset="0"/>
              </a:rPr>
              <a:t>  </a:t>
            </a:r>
            <a:r>
              <a:rPr lang="en-US" sz="2000" b="1" smtClean="0">
                <a:solidFill>
                  <a:srgbClr val="FFFFFF"/>
                </a:solidFill>
                <a:effectLst>
                  <a:outerShdw blurRad="38100" dist="38100" dir="2700000" algn="tl">
                    <a:srgbClr val="C0C0C0"/>
                  </a:outerShdw>
                </a:effectLst>
                <a:latin typeface="Times New Roman" pitchFamily="18" charset="0"/>
              </a:rPr>
              <a:t> (</a:t>
            </a:r>
            <a:r>
              <a:rPr lang="en-US" sz="2000" b="1" smtClean="0">
                <a:solidFill>
                  <a:srgbClr val="FFFF00"/>
                </a:solidFill>
                <a:effectLst>
                  <a:outerShdw blurRad="38100" dist="38100" dir="2700000" algn="tl">
                    <a:srgbClr val="C0C0C0"/>
                  </a:outerShdw>
                </a:effectLst>
                <a:latin typeface="Times New Roman" pitchFamily="18" charset="0"/>
              </a:rPr>
              <a:t>Codex D Bezae </a:t>
            </a:r>
            <a:r>
              <a:rPr lang="en-US" smtClean="0">
                <a:solidFill>
                  <a:srgbClr val="FFFF00"/>
                </a:solidFill>
              </a:rPr>
              <a:t>–questionable source or significant variance</a:t>
            </a:r>
            <a:r>
              <a:rPr lang="en-US" sz="2000" b="1" smtClean="0">
                <a:solidFill>
                  <a:srgbClr val="FFFFFF"/>
                </a:solidFill>
                <a:effectLst>
                  <a:outerShdw blurRad="38100" dist="38100" dir="2700000" algn="tl">
                    <a:srgbClr val="C0C0C0"/>
                  </a:outerShdw>
                </a:effectLst>
                <a:latin typeface="Times New Roman" pitchFamily="18" charset="0"/>
              </a:rPr>
              <a:t>)</a:t>
            </a:r>
          </a:p>
        </p:txBody>
      </p:sp>
      <p:sp>
        <p:nvSpPr>
          <p:cNvPr id="86021" name="Text Box 5"/>
          <p:cNvSpPr txBox="1">
            <a:spLocks noChangeArrowheads="1"/>
          </p:cNvSpPr>
          <p:nvPr/>
        </p:nvSpPr>
        <p:spPr bwMode="auto">
          <a:xfrm>
            <a:off x="685800" y="3609975"/>
            <a:ext cx="7543800" cy="89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69863" indent="-169863">
              <a:defRPr>
                <a:solidFill>
                  <a:schemeClr val="tx1"/>
                </a:solidFill>
                <a:latin typeface="Arial" pitchFamily="34" charset="0"/>
              </a:defRPr>
            </a:lvl1pPr>
            <a:lvl2pPr marL="735013">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eaLnBrk="0" fontAlgn="base" hangingPunct="0">
              <a:spcBef>
                <a:spcPct val="0"/>
              </a:spcBef>
              <a:spcAft>
                <a:spcPts val="600"/>
              </a:spcAft>
              <a:defRPr/>
            </a:pPr>
            <a:r>
              <a:rPr lang="en-US" sz="2600" i="1" smtClean="0">
                <a:solidFill>
                  <a:srgbClr val="FFFFFF"/>
                </a:solidFill>
                <a:effectLst>
                  <a:outerShdw blurRad="38100" dist="38100" dir="2700000" algn="tl">
                    <a:srgbClr val="C0C0C0"/>
                  </a:outerShdw>
                </a:effectLst>
                <a:latin typeface="Times New Roman" pitchFamily="18" charset="0"/>
              </a:rPr>
              <a:t>“And He said to them, ‘The Son of Man is also Lord of the Sabbath.’”</a:t>
            </a:r>
            <a:r>
              <a:rPr lang="en-US" sz="2400" i="1" smtClean="0">
                <a:solidFill>
                  <a:srgbClr val="FFFFFF"/>
                </a:solidFill>
                <a:effectLst>
                  <a:outerShdw blurRad="38100" dist="38100" dir="2700000" algn="tl">
                    <a:srgbClr val="C0C0C0"/>
                  </a:outerShdw>
                </a:effectLst>
                <a:latin typeface="Times New Roman" pitchFamily="18" charset="0"/>
              </a:rPr>
              <a:t>  </a:t>
            </a:r>
            <a:r>
              <a:rPr lang="en-US" sz="2000" b="1" smtClean="0">
                <a:solidFill>
                  <a:srgbClr val="FFFFFF"/>
                </a:solidFill>
                <a:effectLst>
                  <a:outerShdw blurRad="38100" dist="38100" dir="2700000" algn="tl">
                    <a:srgbClr val="C0C0C0"/>
                  </a:outerShdw>
                </a:effectLst>
                <a:latin typeface="Times New Roman" pitchFamily="18" charset="0"/>
              </a:rPr>
              <a:t> (NKJV)</a:t>
            </a:r>
            <a:endParaRPr lang="en-US" b="1" smtClean="0">
              <a:solidFill>
                <a:srgbClr val="000000"/>
              </a:solidFill>
              <a:latin typeface="Times New Roman" pitchFamily="18" charset="0"/>
            </a:endParaRPr>
          </a:p>
        </p:txBody>
      </p:sp>
      <p:sp>
        <p:nvSpPr>
          <p:cNvPr id="86022" name="Text Box 6"/>
          <p:cNvSpPr txBox="1">
            <a:spLocks noChangeArrowheads="1"/>
          </p:cNvSpPr>
          <p:nvPr/>
        </p:nvSpPr>
        <p:spPr bwMode="auto">
          <a:xfrm>
            <a:off x="685800" y="4692650"/>
            <a:ext cx="7543800" cy="89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69863" indent="-169863">
              <a:defRPr>
                <a:solidFill>
                  <a:schemeClr val="tx1"/>
                </a:solidFill>
                <a:latin typeface="Arial" pitchFamily="34" charset="0"/>
              </a:defRPr>
            </a:lvl1pPr>
            <a:lvl2pPr marL="735013">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eaLnBrk="0" fontAlgn="base" hangingPunct="0">
              <a:spcBef>
                <a:spcPct val="0"/>
              </a:spcBef>
              <a:spcAft>
                <a:spcPts val="600"/>
              </a:spcAft>
              <a:defRPr/>
            </a:pPr>
            <a:r>
              <a:rPr lang="en-US" sz="2600" i="1" smtClean="0">
                <a:solidFill>
                  <a:srgbClr val="FFFFFF"/>
                </a:solidFill>
                <a:effectLst>
                  <a:outerShdw blurRad="38100" dist="38100" dir="2700000" algn="tl">
                    <a:srgbClr val="C0C0C0"/>
                  </a:outerShdw>
                </a:effectLst>
                <a:latin typeface="Times New Roman" pitchFamily="18" charset="0"/>
              </a:rPr>
              <a:t>“And He was saying to them, ‘The Son of Man is Lord of the Sabbath.’”</a:t>
            </a:r>
            <a:r>
              <a:rPr lang="en-US" sz="2400" i="1" smtClean="0">
                <a:solidFill>
                  <a:srgbClr val="FFFFFF"/>
                </a:solidFill>
                <a:effectLst>
                  <a:outerShdw blurRad="38100" dist="38100" dir="2700000" algn="tl">
                    <a:srgbClr val="C0C0C0"/>
                  </a:outerShdw>
                </a:effectLst>
                <a:latin typeface="Times New Roman" pitchFamily="18" charset="0"/>
              </a:rPr>
              <a:t>  </a:t>
            </a:r>
            <a:r>
              <a:rPr lang="en-US" sz="2000" b="1" smtClean="0">
                <a:solidFill>
                  <a:srgbClr val="FFFFFF"/>
                </a:solidFill>
                <a:effectLst>
                  <a:outerShdw blurRad="38100" dist="38100" dir="2700000" algn="tl">
                    <a:srgbClr val="C0C0C0"/>
                  </a:outerShdw>
                </a:effectLst>
                <a:latin typeface="Times New Roman" pitchFamily="18" charset="0"/>
              </a:rPr>
              <a:t> (NASB)</a:t>
            </a:r>
            <a:endParaRPr lang="en-US" b="1" smtClean="0">
              <a:solidFill>
                <a:srgbClr val="000000"/>
              </a:solidFill>
              <a:latin typeface="Times New Roman" pitchFamily="18" charset="0"/>
            </a:endParaRPr>
          </a:p>
        </p:txBody>
      </p:sp>
      <p:sp>
        <p:nvSpPr>
          <p:cNvPr id="86024" name="Text Box 8"/>
          <p:cNvSpPr txBox="1">
            <a:spLocks noChangeArrowheads="1"/>
          </p:cNvSpPr>
          <p:nvPr/>
        </p:nvSpPr>
        <p:spPr bwMode="auto">
          <a:xfrm>
            <a:off x="609600" y="5727700"/>
            <a:ext cx="8382000" cy="88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defRPr/>
            </a:pPr>
            <a:r>
              <a:rPr lang="en-US" sz="2600" i="1">
                <a:solidFill>
                  <a:srgbClr val="FFFF00"/>
                </a:solidFill>
                <a:effectLst>
                  <a:outerShdw blurRad="38100" dist="38100" dir="2700000" algn="tl">
                    <a:srgbClr val="C0C0C0"/>
                  </a:outerShdw>
                </a:effectLst>
              </a:rPr>
              <a:t>Words, phrases, sentences which differ but are </a:t>
            </a:r>
            <a:r>
              <a:rPr lang="en-US" sz="2600" i="1" u="sng">
                <a:solidFill>
                  <a:srgbClr val="FFFF00"/>
                </a:solidFill>
                <a:effectLst>
                  <a:outerShdw blurRad="38100" dist="38100" dir="2700000" algn="tl">
                    <a:srgbClr val="C0C0C0"/>
                  </a:outerShdw>
                </a:effectLst>
              </a:rPr>
              <a:t>not</a:t>
            </a:r>
            <a:r>
              <a:rPr lang="en-US" sz="2600" i="1">
                <a:solidFill>
                  <a:srgbClr val="FFFF00"/>
                </a:solidFill>
                <a:effectLst>
                  <a:outerShdw blurRad="38100" dist="38100" dir="2700000" algn="tl">
                    <a:srgbClr val="C0C0C0"/>
                  </a:outerShdw>
                </a:effectLst>
              </a:rPr>
              <a:t> supported by most authoritative textual witnesses.</a:t>
            </a:r>
          </a:p>
        </p:txBody>
      </p:sp>
    </p:spTree>
    <p:extLst>
      <p:ext uri="{BB962C8B-B14F-4D97-AF65-F5344CB8AC3E}">
        <p14:creationId xmlns:p14="http://schemas.microsoft.com/office/powerpoint/2010/main" val="25786187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6020"/>
                                        </p:tgtEl>
                                        <p:attrNameLst>
                                          <p:attrName>style.visibility</p:attrName>
                                        </p:attrNameLst>
                                      </p:cBhvr>
                                      <p:to>
                                        <p:strVal val="visible"/>
                                      </p:to>
                                    </p:set>
                                    <p:animEffect transition="in" filter="wipe(up)">
                                      <p:cBhvr>
                                        <p:cTn id="7" dur="500"/>
                                        <p:tgtEl>
                                          <p:spTgt spid="860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6021"/>
                                        </p:tgtEl>
                                        <p:attrNameLst>
                                          <p:attrName>style.visibility</p:attrName>
                                        </p:attrNameLst>
                                      </p:cBhvr>
                                      <p:to>
                                        <p:strVal val="visible"/>
                                      </p:to>
                                    </p:set>
                                    <p:animEffect transition="in" filter="wipe(up)">
                                      <p:cBhvr>
                                        <p:cTn id="12" dur="500"/>
                                        <p:tgtEl>
                                          <p:spTgt spid="86021"/>
                                        </p:tgtEl>
                                      </p:cBhvr>
                                    </p:animEffect>
                                  </p:childTnLst>
                                </p:cTn>
                              </p:par>
                            </p:childTnLst>
                          </p:cTn>
                        </p:par>
                        <p:par>
                          <p:cTn id="13" fill="hold" nodeType="afterGroup">
                            <p:stCondLst>
                              <p:cond delay="500"/>
                            </p:stCondLst>
                            <p:childTnLst>
                              <p:par>
                                <p:cTn id="14" presetID="22" presetClass="entr" presetSubtype="1" fill="hold" grpId="0" nodeType="afterEffect">
                                  <p:stCondLst>
                                    <p:cond delay="4000"/>
                                  </p:stCondLst>
                                  <p:childTnLst>
                                    <p:set>
                                      <p:cBhvr>
                                        <p:cTn id="15" dur="1" fill="hold">
                                          <p:stCondLst>
                                            <p:cond delay="0"/>
                                          </p:stCondLst>
                                        </p:cTn>
                                        <p:tgtEl>
                                          <p:spTgt spid="86022"/>
                                        </p:tgtEl>
                                        <p:attrNameLst>
                                          <p:attrName>style.visibility</p:attrName>
                                        </p:attrNameLst>
                                      </p:cBhvr>
                                      <p:to>
                                        <p:strVal val="visible"/>
                                      </p:to>
                                    </p:set>
                                    <p:animEffect transition="in" filter="wipe(up)">
                                      <p:cBhvr>
                                        <p:cTn id="16" dur="500"/>
                                        <p:tgtEl>
                                          <p:spTgt spid="860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0" grpId="0" autoUpdateAnimBg="0"/>
      <p:bldP spid="86021" grpId="0" autoUpdateAnimBg="0"/>
      <p:bldP spid="86022" grpId="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0530" name="Rectangle 2"/>
          <p:cNvSpPr>
            <a:spLocks noChangeArrowheads="1"/>
          </p:cNvSpPr>
          <p:nvPr/>
        </p:nvSpPr>
        <p:spPr bwMode="auto">
          <a:xfrm>
            <a:off x="0" y="-76200"/>
            <a:ext cx="9144000" cy="7086600"/>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FontTx/>
              <a:buNone/>
            </a:pPr>
            <a:endParaRPr lang="en-US" altLang="en-US" sz="1800" smtClean="0">
              <a:solidFill>
                <a:srgbClr val="000000"/>
              </a:solidFill>
            </a:endParaRPr>
          </a:p>
        </p:txBody>
      </p:sp>
      <p:sp>
        <p:nvSpPr>
          <p:cNvPr id="87043" name="Rectangle 3"/>
          <p:cNvSpPr>
            <a:spLocks noGrp="1" noChangeArrowheads="1"/>
          </p:cNvSpPr>
          <p:nvPr>
            <p:ph type="title"/>
          </p:nvPr>
        </p:nvSpPr>
        <p:spPr>
          <a:xfrm>
            <a:off x="1524000" y="76200"/>
            <a:ext cx="5715000" cy="1143000"/>
          </a:xfrm>
        </p:spPr>
        <p:txBody>
          <a:bodyPr/>
          <a:lstStyle/>
          <a:p>
            <a:pPr eaLnBrk="1" hangingPunct="1">
              <a:defRPr/>
            </a:pPr>
            <a:r>
              <a:rPr lang="en-US" b="1" dirty="0" smtClean="0">
                <a:solidFill>
                  <a:schemeClr val="tx1"/>
                </a:solidFill>
              </a:rPr>
              <a:t> </a:t>
            </a:r>
            <a:r>
              <a:rPr lang="en-US" sz="3200" b="1" dirty="0" smtClean="0">
                <a:solidFill>
                  <a:srgbClr val="FFFF00"/>
                </a:solidFill>
                <a:effectLst>
                  <a:outerShdw blurRad="38100" dist="38100" dir="2700000" algn="tl">
                    <a:srgbClr val="C0C0C0"/>
                  </a:outerShdw>
                </a:effectLst>
                <a:latin typeface="Comic Sans MS" pitchFamily="66" charset="0"/>
              </a:rPr>
              <a:t>Substantial Variations </a:t>
            </a:r>
            <a:br>
              <a:rPr lang="en-US" sz="3200" b="1" dirty="0" smtClean="0">
                <a:solidFill>
                  <a:srgbClr val="FFFF00"/>
                </a:solidFill>
                <a:effectLst>
                  <a:outerShdw blurRad="38100" dist="38100" dir="2700000" algn="tl">
                    <a:srgbClr val="C0C0C0"/>
                  </a:outerShdw>
                </a:effectLst>
                <a:latin typeface="Comic Sans MS" pitchFamily="66" charset="0"/>
              </a:rPr>
            </a:br>
            <a:r>
              <a:rPr lang="en-US" sz="3200" b="1" dirty="0" smtClean="0">
                <a:solidFill>
                  <a:srgbClr val="FFFF00"/>
                </a:solidFill>
                <a:effectLst>
                  <a:outerShdw blurRad="38100" dist="38100" dir="2700000" algn="tl">
                    <a:srgbClr val="C0C0C0"/>
                  </a:outerShdw>
                </a:effectLst>
                <a:latin typeface="Comic Sans MS" pitchFamily="66" charset="0"/>
              </a:rPr>
              <a:t>of </a:t>
            </a:r>
            <a:r>
              <a:rPr lang="en-US" sz="3200" b="1" u="sng" dirty="0" smtClean="0">
                <a:solidFill>
                  <a:srgbClr val="FFFF00"/>
                </a:solidFill>
                <a:effectLst>
                  <a:outerShdw blurRad="38100" dist="38100" dir="2700000" algn="tl">
                    <a:srgbClr val="C0C0C0"/>
                  </a:outerShdw>
                </a:effectLst>
                <a:latin typeface="Comic Sans MS" pitchFamily="66" charset="0"/>
              </a:rPr>
              <a:t>No Consequence</a:t>
            </a:r>
            <a:endParaRPr lang="en-US" sz="3600" b="1" dirty="0" smtClean="0">
              <a:solidFill>
                <a:schemeClr val="tx1"/>
              </a:solidFill>
              <a:latin typeface="Comic Sans MS" pitchFamily="66" charset="0"/>
            </a:endParaRPr>
          </a:p>
        </p:txBody>
      </p:sp>
      <p:sp>
        <p:nvSpPr>
          <p:cNvPr id="87044" name="Rectangle 4"/>
          <p:cNvSpPr>
            <a:spLocks noGrp="1" noChangeArrowheads="1"/>
          </p:cNvSpPr>
          <p:nvPr>
            <p:ph type="body" idx="1"/>
          </p:nvPr>
        </p:nvSpPr>
        <p:spPr>
          <a:xfrm>
            <a:off x="685800" y="1371600"/>
            <a:ext cx="7924800" cy="4038600"/>
          </a:xfrm>
        </p:spPr>
        <p:txBody>
          <a:bodyPr/>
          <a:lstStyle/>
          <a:p>
            <a:pPr marL="169863" indent="-169863" algn="ctr" defTabSz="1319213" eaLnBrk="1" hangingPunct="1">
              <a:lnSpc>
                <a:spcPct val="90000"/>
              </a:lnSpc>
              <a:spcBef>
                <a:spcPct val="0"/>
              </a:spcBef>
              <a:spcAft>
                <a:spcPts val="1800"/>
              </a:spcAft>
              <a:buFontTx/>
              <a:buNone/>
              <a:defRPr/>
            </a:pPr>
            <a:r>
              <a:rPr lang="en-US" sz="2800" b="1" dirty="0" smtClean="0">
                <a:solidFill>
                  <a:srgbClr val="3399FF"/>
                </a:solidFill>
                <a:effectLst>
                  <a:outerShdw blurRad="38100" dist="38100" dir="2700000" algn="tl">
                    <a:srgbClr val="C0C0C0"/>
                  </a:outerShdw>
                </a:effectLst>
                <a:latin typeface="Comic Sans MS" pitchFamily="66" charset="0"/>
              </a:rPr>
              <a:t>Acts 8:37</a:t>
            </a:r>
            <a:endParaRPr lang="en-US" sz="2800" dirty="0" smtClean="0">
              <a:solidFill>
                <a:srgbClr val="3399FF"/>
              </a:solidFill>
              <a:effectLst>
                <a:outerShdw blurRad="38100" dist="38100" dir="2700000" algn="tl">
                  <a:srgbClr val="C0C0C0"/>
                </a:outerShdw>
              </a:effectLst>
            </a:endParaRPr>
          </a:p>
          <a:p>
            <a:pPr marL="169863" indent="-169863" algn="just" defTabSz="1319213" eaLnBrk="1" hangingPunct="1">
              <a:lnSpc>
                <a:spcPct val="90000"/>
              </a:lnSpc>
              <a:spcBef>
                <a:spcPct val="0"/>
              </a:spcBef>
              <a:spcAft>
                <a:spcPts val="1900"/>
              </a:spcAft>
              <a:buFontTx/>
              <a:buNone/>
              <a:defRPr/>
            </a:pPr>
            <a:r>
              <a:rPr lang="en-US" sz="2400" i="1" dirty="0" smtClean="0">
                <a:effectLst>
                  <a:outerShdw blurRad="38100" dist="38100" dir="2700000" algn="tl">
                    <a:srgbClr val="C0C0C0"/>
                  </a:outerShdw>
                </a:effectLst>
              </a:rPr>
              <a:t>“And Philip said, if you believe with all your heart, you may.  And he answered and said, ‘I believe that Jesus Christ is the Son of God.’”</a:t>
            </a:r>
            <a:r>
              <a:rPr lang="en-US" dirty="0" smtClean="0">
                <a:effectLst>
                  <a:outerShdw blurRad="38100" dist="38100" dir="2700000" algn="tl">
                    <a:srgbClr val="C0C0C0"/>
                  </a:outerShdw>
                </a:effectLst>
              </a:rPr>
              <a:t> </a:t>
            </a:r>
          </a:p>
          <a:p>
            <a:pPr marL="169863" indent="-169863" defTabSz="1319213" eaLnBrk="1" hangingPunct="1">
              <a:lnSpc>
                <a:spcPct val="90000"/>
              </a:lnSpc>
              <a:spcBef>
                <a:spcPts val="1200"/>
              </a:spcBef>
              <a:spcAft>
                <a:spcPts val="600"/>
              </a:spcAft>
              <a:buFontTx/>
              <a:buNone/>
              <a:defRPr/>
            </a:pPr>
            <a:r>
              <a:rPr lang="en-US" sz="2000" dirty="0" smtClean="0">
                <a:solidFill>
                  <a:srgbClr val="FFFF99"/>
                </a:solidFill>
                <a:effectLst>
                  <a:outerShdw blurRad="38100" dist="38100" dir="2700000" algn="tl">
                    <a:srgbClr val="C0C0C0"/>
                  </a:outerShdw>
                </a:effectLst>
              </a:rPr>
              <a:t>	</a:t>
            </a:r>
            <a:r>
              <a:rPr lang="en-US" sz="2000" u="sng" dirty="0" smtClean="0">
                <a:solidFill>
                  <a:srgbClr val="FFFF00"/>
                </a:solidFill>
                <a:effectLst>
                  <a:outerShdw blurRad="38100" dist="38100" dir="2700000" algn="tl">
                    <a:srgbClr val="C0C0C0"/>
                  </a:outerShdw>
                </a:effectLst>
              </a:rPr>
              <a:t>NOT IN</a:t>
            </a:r>
            <a:r>
              <a:rPr lang="en-US" sz="2000" dirty="0" smtClean="0">
                <a:solidFill>
                  <a:srgbClr val="FFFF00"/>
                </a:solidFill>
                <a:effectLst>
                  <a:outerShdw blurRad="38100" dist="38100" dir="2700000" algn="tl">
                    <a:srgbClr val="C0C0C0"/>
                  </a:outerShdw>
                </a:effectLst>
              </a:rPr>
              <a:t> </a:t>
            </a:r>
          </a:p>
          <a:p>
            <a:pPr marL="169863" indent="-169863" defTabSz="1319213" eaLnBrk="1" hangingPunct="1">
              <a:lnSpc>
                <a:spcPct val="90000"/>
              </a:lnSpc>
              <a:spcBef>
                <a:spcPct val="0"/>
              </a:spcBef>
              <a:buFontTx/>
              <a:buNone/>
              <a:defRPr/>
            </a:pPr>
            <a:r>
              <a:rPr lang="en-US" sz="2000" dirty="0" smtClean="0">
                <a:solidFill>
                  <a:srgbClr val="FFFF00"/>
                </a:solidFill>
              </a:rPr>
              <a:t>	</a:t>
            </a:r>
            <a:r>
              <a:rPr lang="en-US" sz="2000" dirty="0" smtClean="0">
                <a:solidFill>
                  <a:srgbClr val="FFFF99"/>
                </a:solidFill>
              </a:rPr>
              <a:t>Codices:	A (</a:t>
            </a:r>
            <a:r>
              <a:rPr lang="en-US" sz="2000" dirty="0" err="1" smtClean="0">
                <a:solidFill>
                  <a:srgbClr val="FFFF99"/>
                </a:solidFill>
              </a:rPr>
              <a:t>Alexandrinus</a:t>
            </a:r>
            <a:r>
              <a:rPr lang="en-US" sz="2000" dirty="0" smtClean="0">
                <a:solidFill>
                  <a:srgbClr val="FFFF99"/>
                </a:solidFill>
              </a:rPr>
              <a:t>), B (</a:t>
            </a:r>
            <a:r>
              <a:rPr lang="en-US" sz="2000" dirty="0" err="1" smtClean="0">
                <a:solidFill>
                  <a:srgbClr val="FFFF99"/>
                </a:solidFill>
              </a:rPr>
              <a:t>Vaticanus</a:t>
            </a:r>
            <a:r>
              <a:rPr lang="en-US" sz="2000" dirty="0" smtClean="0">
                <a:solidFill>
                  <a:srgbClr val="FFFF99"/>
                </a:solidFill>
              </a:rPr>
              <a:t>), C (</a:t>
            </a:r>
            <a:r>
              <a:rPr lang="en-US" sz="2000" dirty="0" err="1" smtClean="0">
                <a:solidFill>
                  <a:srgbClr val="FFFF99"/>
                </a:solidFill>
              </a:rPr>
              <a:t>Ephraemi</a:t>
            </a:r>
            <a:r>
              <a:rPr lang="en-US" sz="2000" dirty="0" smtClean="0">
                <a:solidFill>
                  <a:srgbClr val="FFFF99"/>
                </a:solidFill>
              </a:rPr>
              <a:t>); </a:t>
            </a:r>
          </a:p>
          <a:p>
            <a:pPr marL="169863" indent="-169863" defTabSz="1319213" eaLnBrk="1" hangingPunct="1">
              <a:lnSpc>
                <a:spcPct val="90000"/>
              </a:lnSpc>
              <a:spcBef>
                <a:spcPct val="0"/>
              </a:spcBef>
              <a:buFontTx/>
              <a:buNone/>
              <a:defRPr/>
            </a:pPr>
            <a:r>
              <a:rPr lang="en-US" sz="2000" dirty="0" smtClean="0">
                <a:solidFill>
                  <a:srgbClr val="FFFF99"/>
                </a:solidFill>
              </a:rPr>
              <a:t>	Versions:	Arabic, </a:t>
            </a:r>
            <a:r>
              <a:rPr lang="en-US" sz="2000" dirty="0" err="1" smtClean="0">
                <a:solidFill>
                  <a:srgbClr val="FFFF99"/>
                </a:solidFill>
              </a:rPr>
              <a:t>Syriac</a:t>
            </a:r>
            <a:r>
              <a:rPr lang="en-US" sz="2000" dirty="0" smtClean="0">
                <a:solidFill>
                  <a:srgbClr val="FFFF99"/>
                </a:solidFill>
              </a:rPr>
              <a:t>, Coptic (</a:t>
            </a:r>
            <a:r>
              <a:rPr lang="en-US" sz="2000" dirty="0" err="1" smtClean="0">
                <a:solidFill>
                  <a:srgbClr val="FFFF99"/>
                </a:solidFill>
              </a:rPr>
              <a:t>Sahidic</a:t>
            </a:r>
            <a:r>
              <a:rPr lang="en-US" sz="2000" dirty="0" smtClean="0">
                <a:solidFill>
                  <a:srgbClr val="FFFF99"/>
                </a:solidFill>
              </a:rPr>
              <a:t>), Ethiopic, </a:t>
            </a:r>
            <a:r>
              <a:rPr lang="en-US" sz="2000" dirty="0" err="1" smtClean="0">
                <a:solidFill>
                  <a:srgbClr val="FFFF99"/>
                </a:solidFill>
              </a:rPr>
              <a:t>Slovanic</a:t>
            </a:r>
            <a:r>
              <a:rPr lang="en-US" sz="2000" dirty="0" smtClean="0">
                <a:solidFill>
                  <a:srgbClr val="FFFF99"/>
                </a:solidFill>
              </a:rPr>
              <a:t>, etc.</a:t>
            </a:r>
          </a:p>
        </p:txBody>
      </p:sp>
      <p:sp>
        <p:nvSpPr>
          <p:cNvPr id="150533" name="TextBox 1"/>
          <p:cNvSpPr txBox="1">
            <a:spLocks noChangeArrowheads="1"/>
          </p:cNvSpPr>
          <p:nvPr/>
        </p:nvSpPr>
        <p:spPr bwMode="auto">
          <a:xfrm>
            <a:off x="838200" y="4549775"/>
            <a:ext cx="31242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FontTx/>
              <a:buNone/>
            </a:pPr>
            <a:r>
              <a:rPr lang="en-US" altLang="en-US" sz="1600" smtClean="0">
                <a:solidFill>
                  <a:srgbClr val="FFFFFF"/>
                </a:solidFill>
              </a:rPr>
              <a:t>ESV omits verse and has it as a footnote</a:t>
            </a:r>
          </a:p>
          <a:p>
            <a:pPr eaLnBrk="1" fontAlgn="base" hangingPunct="1">
              <a:spcBef>
                <a:spcPct val="0"/>
              </a:spcBef>
              <a:spcAft>
                <a:spcPct val="0"/>
              </a:spcAft>
              <a:buFontTx/>
              <a:buNone/>
            </a:pPr>
            <a:r>
              <a:rPr lang="en-US" altLang="en-US" sz="1600" smtClean="0">
                <a:solidFill>
                  <a:srgbClr val="FFFFFF"/>
                </a:solidFill>
              </a:rPr>
              <a:t>Some manuscripts add all or most of verse 37: </a:t>
            </a:r>
            <a:r>
              <a:rPr lang="en-US" altLang="en-US" sz="1600" i="1" smtClean="0">
                <a:solidFill>
                  <a:srgbClr val="FFFFFF"/>
                </a:solidFill>
              </a:rPr>
              <a:t>And Philip said, “If you believe with all your heart, you may.” And he replied, “I believe that Jesus Christ is the Son of God.”</a:t>
            </a:r>
            <a:endParaRPr lang="en-US" altLang="en-US" sz="1600" smtClean="0">
              <a:solidFill>
                <a:srgbClr val="FFFFFF"/>
              </a:solidFill>
            </a:endParaRPr>
          </a:p>
          <a:p>
            <a:pPr eaLnBrk="1" fontAlgn="base" hangingPunct="1">
              <a:spcBef>
                <a:spcPct val="0"/>
              </a:spcBef>
              <a:spcAft>
                <a:spcPct val="0"/>
              </a:spcAft>
              <a:buFontTx/>
              <a:buNone/>
            </a:pPr>
            <a:endParaRPr lang="en-US" altLang="en-US" sz="1600" smtClean="0">
              <a:solidFill>
                <a:srgbClr val="FFFFFF"/>
              </a:solidFill>
            </a:endParaRPr>
          </a:p>
        </p:txBody>
      </p:sp>
      <p:sp>
        <p:nvSpPr>
          <p:cNvPr id="150534" name="TextBox 8"/>
          <p:cNvSpPr txBox="1">
            <a:spLocks noChangeArrowheads="1"/>
          </p:cNvSpPr>
          <p:nvPr/>
        </p:nvSpPr>
        <p:spPr bwMode="auto">
          <a:xfrm>
            <a:off x="5943600" y="4648200"/>
            <a:ext cx="27432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FontTx/>
              <a:buNone/>
            </a:pPr>
            <a:r>
              <a:rPr lang="en-US" altLang="en-US" sz="1600" smtClean="0">
                <a:solidFill>
                  <a:srgbClr val="FFFFFF"/>
                </a:solidFill>
              </a:rPr>
              <a:t>NKJV</a:t>
            </a:r>
          </a:p>
          <a:p>
            <a:pPr eaLnBrk="1" fontAlgn="base" hangingPunct="1">
              <a:spcBef>
                <a:spcPct val="0"/>
              </a:spcBef>
              <a:spcAft>
                <a:spcPct val="0"/>
              </a:spcAft>
              <a:buFontTx/>
              <a:buNone/>
            </a:pPr>
            <a:r>
              <a:rPr lang="en-US" altLang="en-US" sz="1600" b="1" smtClean="0">
                <a:solidFill>
                  <a:srgbClr val="FFFFFF"/>
                </a:solidFill>
              </a:rPr>
              <a:t>Acts 8:37 </a:t>
            </a:r>
            <a:r>
              <a:rPr lang="en-US" altLang="en-US" sz="1600" smtClean="0">
                <a:solidFill>
                  <a:srgbClr val="FFFFFF"/>
                </a:solidFill>
              </a:rPr>
              <a:t>NU-Text and M-Text omit this verse. It is found in Western texts, including the Latin tradition.</a:t>
            </a:r>
          </a:p>
          <a:p>
            <a:pPr eaLnBrk="1" fontAlgn="base" hangingPunct="1">
              <a:spcBef>
                <a:spcPct val="0"/>
              </a:spcBef>
              <a:spcAft>
                <a:spcPct val="0"/>
              </a:spcAft>
              <a:buFontTx/>
              <a:buNone/>
            </a:pPr>
            <a:endParaRPr lang="en-US" altLang="en-US" sz="1600" smtClean="0">
              <a:solidFill>
                <a:srgbClr val="FFFFFF"/>
              </a:solidFill>
            </a:endParaRPr>
          </a:p>
        </p:txBody>
      </p:sp>
    </p:spTree>
    <p:extLst>
      <p:ext uri="{BB962C8B-B14F-4D97-AF65-F5344CB8AC3E}">
        <p14:creationId xmlns:p14="http://schemas.microsoft.com/office/powerpoint/2010/main" val="21112544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87044"/>
                                        </p:tgtEl>
                                        <p:attrNameLst>
                                          <p:attrName>style.visibility</p:attrName>
                                        </p:attrNameLst>
                                      </p:cBhvr>
                                      <p:to>
                                        <p:strVal val="visible"/>
                                      </p:to>
                                    </p:set>
                                    <p:animEffect transition="in" filter="slide(fromBottom)">
                                      <p:cBhvr>
                                        <p:cTn id="7" dur="500"/>
                                        <p:tgtEl>
                                          <p:spTgt spid="870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4" grpId="0"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1554" name="Rectangle 2"/>
          <p:cNvSpPr>
            <a:spLocks noChangeArrowheads="1"/>
          </p:cNvSpPr>
          <p:nvPr/>
        </p:nvSpPr>
        <p:spPr bwMode="auto">
          <a:xfrm>
            <a:off x="0" y="0"/>
            <a:ext cx="9144000" cy="7086600"/>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FontTx/>
              <a:buNone/>
            </a:pPr>
            <a:endParaRPr lang="en-US" altLang="en-US" sz="1800" smtClean="0">
              <a:solidFill>
                <a:srgbClr val="000000"/>
              </a:solidFill>
            </a:endParaRPr>
          </a:p>
        </p:txBody>
      </p:sp>
      <p:sp>
        <p:nvSpPr>
          <p:cNvPr id="88067" name="Rectangle 3"/>
          <p:cNvSpPr>
            <a:spLocks noGrp="1" noChangeArrowheads="1"/>
          </p:cNvSpPr>
          <p:nvPr>
            <p:ph type="title"/>
          </p:nvPr>
        </p:nvSpPr>
        <p:spPr>
          <a:xfrm>
            <a:off x="1524000" y="685800"/>
            <a:ext cx="5638800" cy="1143000"/>
          </a:xfrm>
        </p:spPr>
        <p:txBody>
          <a:bodyPr/>
          <a:lstStyle/>
          <a:p>
            <a:pPr eaLnBrk="1" hangingPunct="1">
              <a:defRPr/>
            </a:pPr>
            <a:r>
              <a:rPr lang="en-US" sz="3200" b="1" smtClean="0">
                <a:solidFill>
                  <a:srgbClr val="FFFF00"/>
                </a:solidFill>
                <a:effectLst>
                  <a:outerShdw blurRad="38100" dist="38100" dir="2700000" algn="tl">
                    <a:srgbClr val="C0C0C0"/>
                  </a:outerShdw>
                </a:effectLst>
                <a:latin typeface="Comic Sans MS" pitchFamily="66" charset="0"/>
              </a:rPr>
              <a:t>Substantial Variations of </a:t>
            </a:r>
            <a:r>
              <a:rPr lang="en-US" sz="3200" b="1" u="sng" smtClean="0">
                <a:solidFill>
                  <a:srgbClr val="FFFF00"/>
                </a:solidFill>
                <a:effectLst>
                  <a:outerShdw blurRad="38100" dist="38100" dir="2700000" algn="tl">
                    <a:srgbClr val="C0C0C0"/>
                  </a:outerShdw>
                </a:effectLst>
                <a:latin typeface="Comic Sans MS" pitchFamily="66" charset="0"/>
              </a:rPr>
              <a:t>No Consequence</a:t>
            </a:r>
            <a:endParaRPr lang="en-US" sz="3200" b="1" u="sng" smtClean="0">
              <a:solidFill>
                <a:schemeClr val="tx1"/>
              </a:solidFill>
              <a:latin typeface="Comic Sans MS" pitchFamily="66" charset="0"/>
            </a:endParaRPr>
          </a:p>
        </p:txBody>
      </p:sp>
      <p:sp>
        <p:nvSpPr>
          <p:cNvPr id="88068" name="Rectangle 4"/>
          <p:cNvSpPr>
            <a:spLocks noGrp="1" noChangeArrowheads="1"/>
          </p:cNvSpPr>
          <p:nvPr>
            <p:ph type="body" idx="1"/>
          </p:nvPr>
        </p:nvSpPr>
        <p:spPr>
          <a:xfrm>
            <a:off x="457200" y="1935163"/>
            <a:ext cx="8229600" cy="1844675"/>
          </a:xfrm>
        </p:spPr>
        <p:txBody>
          <a:bodyPr/>
          <a:lstStyle/>
          <a:p>
            <a:pPr marL="165100" indent="-165100" algn="just" eaLnBrk="1" hangingPunct="1">
              <a:lnSpc>
                <a:spcPct val="80000"/>
              </a:lnSpc>
              <a:spcBef>
                <a:spcPct val="0"/>
              </a:spcBef>
              <a:buFontTx/>
              <a:buNone/>
              <a:defRPr/>
            </a:pPr>
            <a:r>
              <a:rPr lang="en-US" sz="2800" i="1" smtClean="0">
                <a:effectLst>
                  <a:outerShdw blurRad="38100" dist="38100" dir="2700000" algn="tl">
                    <a:srgbClr val="C0C0C0"/>
                  </a:outerShdw>
                </a:effectLst>
              </a:rPr>
              <a:t>“For there are three that bear witness in heaven: the Father, the Word, and the Holy Spirit: and these three agree as one.”</a:t>
            </a:r>
            <a:endParaRPr lang="en-US" sz="2400" i="1" smtClean="0">
              <a:effectLst>
                <a:outerShdw blurRad="38100" dist="38100" dir="2700000" algn="tl">
                  <a:srgbClr val="C0C0C0"/>
                </a:outerShdw>
              </a:effectLst>
            </a:endParaRPr>
          </a:p>
          <a:p>
            <a:pPr marL="165100" indent="-165100" algn="r" eaLnBrk="1" hangingPunct="1">
              <a:lnSpc>
                <a:spcPct val="80000"/>
              </a:lnSpc>
              <a:spcBef>
                <a:spcPts val="1200"/>
              </a:spcBef>
              <a:buFontTx/>
              <a:buNone/>
              <a:defRPr/>
            </a:pPr>
            <a:r>
              <a:rPr lang="en-US" smtClean="0">
                <a:effectLst>
                  <a:outerShdw blurRad="38100" dist="38100" dir="2700000" algn="tl">
                    <a:srgbClr val="C0C0C0"/>
                  </a:outerShdw>
                </a:effectLst>
              </a:rPr>
              <a:t>      </a:t>
            </a:r>
            <a:r>
              <a:rPr lang="en-US" sz="2400" b="1" smtClean="0">
                <a:solidFill>
                  <a:srgbClr val="3399FF"/>
                </a:solidFill>
                <a:effectLst>
                  <a:outerShdw blurRad="38100" dist="38100" dir="2700000" algn="tl">
                    <a:srgbClr val="C0C0C0"/>
                  </a:outerShdw>
                </a:effectLst>
                <a:latin typeface="Comic Sans MS" pitchFamily="66" charset="0"/>
              </a:rPr>
              <a:t>I John 5:7</a:t>
            </a:r>
            <a:r>
              <a:rPr lang="en-US" b="1" smtClean="0">
                <a:solidFill>
                  <a:srgbClr val="3399FF"/>
                </a:solidFill>
                <a:effectLst>
                  <a:outerShdw blurRad="38100" dist="38100" dir="2700000" algn="tl">
                    <a:srgbClr val="C0C0C0"/>
                  </a:outerShdw>
                </a:effectLst>
              </a:rPr>
              <a:t> </a:t>
            </a:r>
            <a:r>
              <a:rPr lang="en-US" sz="2400" b="1" smtClean="0">
                <a:solidFill>
                  <a:srgbClr val="3399FF"/>
                </a:solidFill>
                <a:effectLst>
                  <a:outerShdw blurRad="38100" dist="38100" dir="2700000" algn="tl">
                    <a:srgbClr val="C0C0C0"/>
                  </a:outerShdw>
                </a:effectLst>
              </a:rPr>
              <a:t>(</a:t>
            </a:r>
            <a:r>
              <a:rPr lang="en-US" sz="2000" b="1" smtClean="0">
                <a:solidFill>
                  <a:srgbClr val="3399FF"/>
                </a:solidFill>
                <a:effectLst>
                  <a:outerShdw blurRad="38100" dist="38100" dir="2700000" algn="tl">
                    <a:srgbClr val="C0C0C0"/>
                  </a:outerShdw>
                </a:effectLst>
              </a:rPr>
              <a:t>NKJV</a:t>
            </a:r>
            <a:r>
              <a:rPr lang="en-US" sz="2400" b="1" smtClean="0">
                <a:solidFill>
                  <a:srgbClr val="3399FF"/>
                </a:solidFill>
                <a:effectLst>
                  <a:outerShdw blurRad="38100" dist="38100" dir="2700000" algn="tl">
                    <a:srgbClr val="C0C0C0"/>
                  </a:outerShdw>
                </a:effectLst>
              </a:rPr>
              <a:t>)</a:t>
            </a:r>
            <a:endParaRPr lang="en-US" smtClean="0">
              <a:solidFill>
                <a:srgbClr val="3399FF"/>
              </a:solidFill>
              <a:effectLst>
                <a:outerShdw blurRad="38100" dist="38100" dir="2700000" algn="tl">
                  <a:srgbClr val="C0C0C0"/>
                </a:outerShdw>
              </a:effectLst>
            </a:endParaRPr>
          </a:p>
        </p:txBody>
      </p:sp>
      <p:sp>
        <p:nvSpPr>
          <p:cNvPr id="88069" name="Text Box 5"/>
          <p:cNvSpPr txBox="1">
            <a:spLocks noChangeArrowheads="1"/>
          </p:cNvSpPr>
          <p:nvPr/>
        </p:nvSpPr>
        <p:spPr bwMode="auto">
          <a:xfrm>
            <a:off x="533400" y="4327525"/>
            <a:ext cx="66294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911225">
              <a:defRPr>
                <a:solidFill>
                  <a:schemeClr val="tx1"/>
                </a:solidFill>
                <a:latin typeface="Arial" pitchFamily="34" charset="0"/>
              </a:defRPr>
            </a:lvl1pPr>
            <a:lvl2pPr marL="1833563">
              <a:defRPr>
                <a:solidFill>
                  <a:schemeClr val="tx1"/>
                </a:solidFill>
                <a:latin typeface="Arial" pitchFamily="34" charset="0"/>
              </a:defRPr>
            </a:lvl2pPr>
            <a:lvl3pPr marL="1947863">
              <a:defRPr>
                <a:solidFill>
                  <a:schemeClr val="tx1"/>
                </a:solidFill>
                <a:latin typeface="Arial" pitchFamily="34" charset="0"/>
              </a:defRPr>
            </a:lvl3pPr>
            <a:lvl4pPr marL="2062163">
              <a:defRPr>
                <a:solidFill>
                  <a:schemeClr val="tx1"/>
                </a:solidFill>
                <a:latin typeface="Arial" pitchFamily="34" charset="0"/>
              </a:defRPr>
            </a:lvl4pPr>
            <a:lvl5pPr marL="2176463">
              <a:defRPr>
                <a:solidFill>
                  <a:schemeClr val="tx1"/>
                </a:solidFill>
                <a:latin typeface="Arial" pitchFamily="34" charset="0"/>
              </a:defRPr>
            </a:lvl5pPr>
            <a:lvl6pPr marL="2633663" fontAlgn="base">
              <a:spcBef>
                <a:spcPct val="0"/>
              </a:spcBef>
              <a:spcAft>
                <a:spcPct val="0"/>
              </a:spcAft>
              <a:defRPr>
                <a:solidFill>
                  <a:schemeClr val="tx1"/>
                </a:solidFill>
                <a:latin typeface="Arial" pitchFamily="34" charset="0"/>
              </a:defRPr>
            </a:lvl6pPr>
            <a:lvl7pPr marL="3090863" fontAlgn="base">
              <a:spcBef>
                <a:spcPct val="0"/>
              </a:spcBef>
              <a:spcAft>
                <a:spcPct val="0"/>
              </a:spcAft>
              <a:defRPr>
                <a:solidFill>
                  <a:schemeClr val="tx1"/>
                </a:solidFill>
                <a:latin typeface="Arial" pitchFamily="34" charset="0"/>
              </a:defRPr>
            </a:lvl7pPr>
            <a:lvl8pPr marL="3548063" fontAlgn="base">
              <a:spcBef>
                <a:spcPct val="0"/>
              </a:spcBef>
              <a:spcAft>
                <a:spcPct val="0"/>
              </a:spcAft>
              <a:defRPr>
                <a:solidFill>
                  <a:schemeClr val="tx1"/>
                </a:solidFill>
                <a:latin typeface="Arial" pitchFamily="34" charset="0"/>
              </a:defRPr>
            </a:lvl8pPr>
            <a:lvl9pPr marL="4005263" fontAlgn="base">
              <a:spcBef>
                <a:spcPct val="0"/>
              </a:spcBef>
              <a:spcAft>
                <a:spcPct val="0"/>
              </a:spcAft>
              <a:defRPr>
                <a:solidFill>
                  <a:schemeClr val="tx1"/>
                </a:solidFill>
                <a:latin typeface="Arial" pitchFamily="34" charset="0"/>
              </a:defRPr>
            </a:lvl9pPr>
          </a:lstStyle>
          <a:p>
            <a:pPr eaLnBrk="0" fontAlgn="base" hangingPunct="0">
              <a:lnSpc>
                <a:spcPct val="150000"/>
              </a:lnSpc>
              <a:spcBef>
                <a:spcPct val="0"/>
              </a:spcBef>
              <a:spcAft>
                <a:spcPct val="0"/>
              </a:spcAft>
              <a:defRPr/>
            </a:pPr>
            <a:r>
              <a:rPr lang="en-US" sz="2000" b="1" smtClean="0">
                <a:solidFill>
                  <a:srgbClr val="000000"/>
                </a:solidFill>
                <a:latin typeface="Times New Roman" pitchFamily="18" charset="0"/>
              </a:rPr>
              <a:t>    	     </a:t>
            </a:r>
            <a:r>
              <a:rPr lang="en-US" sz="2000" u="sng" smtClean="0">
                <a:solidFill>
                  <a:srgbClr val="FFFF99"/>
                </a:solidFill>
                <a:effectLst>
                  <a:outerShdw blurRad="38100" dist="38100" dir="2700000" algn="tl">
                    <a:srgbClr val="C0C0C0"/>
                  </a:outerShdw>
                </a:effectLst>
              </a:rPr>
              <a:t>FOUND IN</a:t>
            </a:r>
            <a:r>
              <a:rPr lang="en-US" sz="2000" smtClean="0">
                <a:solidFill>
                  <a:srgbClr val="FFFF99"/>
                </a:solidFill>
                <a:effectLst>
                  <a:outerShdw blurRad="38100" dist="38100" dir="2700000" algn="tl">
                    <a:srgbClr val="C0C0C0"/>
                  </a:outerShdw>
                </a:effectLst>
              </a:rPr>
              <a:t>  </a:t>
            </a:r>
            <a:r>
              <a:rPr lang="en-US" sz="2000" smtClean="0">
                <a:solidFill>
                  <a:srgbClr val="FFFF99"/>
                </a:solidFill>
              </a:rPr>
              <a:t>Late Latin Copies</a:t>
            </a:r>
            <a:endParaRPr lang="en-US" sz="2000" smtClean="0">
              <a:solidFill>
                <a:srgbClr val="FFFF99"/>
              </a:solidFill>
              <a:effectLst>
                <a:outerShdw blurRad="38100" dist="38100" dir="2700000" algn="tl">
                  <a:srgbClr val="C0C0C0"/>
                </a:outerShdw>
              </a:effectLst>
            </a:endParaRPr>
          </a:p>
          <a:p>
            <a:pPr eaLnBrk="0" fontAlgn="base" hangingPunct="0">
              <a:lnSpc>
                <a:spcPct val="150000"/>
              </a:lnSpc>
              <a:spcBef>
                <a:spcPct val="0"/>
              </a:spcBef>
              <a:spcAft>
                <a:spcPct val="0"/>
              </a:spcAft>
              <a:defRPr/>
            </a:pPr>
            <a:r>
              <a:rPr lang="en-US" sz="2000" u="sng" smtClean="0">
                <a:solidFill>
                  <a:srgbClr val="FFFF99"/>
                </a:solidFill>
                <a:effectLst>
                  <a:outerShdw blurRad="38100" dist="38100" dir="2700000" algn="tl">
                    <a:srgbClr val="C0C0C0"/>
                  </a:outerShdw>
                </a:effectLst>
              </a:rPr>
              <a:t>NOT FOUND IN ANY</a:t>
            </a:r>
            <a:r>
              <a:rPr lang="en-US" sz="2000" smtClean="0">
                <a:solidFill>
                  <a:srgbClr val="FFFF99"/>
                </a:solidFill>
                <a:effectLst>
                  <a:outerShdw blurRad="38100" dist="38100" dir="2700000" algn="tl">
                    <a:srgbClr val="C0C0C0"/>
                  </a:outerShdw>
                </a:effectLst>
              </a:rPr>
              <a:t>  </a:t>
            </a:r>
            <a:r>
              <a:rPr lang="en-US" sz="2000" smtClean="0">
                <a:solidFill>
                  <a:srgbClr val="FFFF99"/>
                </a:solidFill>
              </a:rPr>
              <a:t>Ancient Manuscripts</a:t>
            </a:r>
            <a:endParaRPr lang="en-US" sz="2000" smtClean="0">
              <a:solidFill>
                <a:srgbClr val="FFFFFF"/>
              </a:solidFill>
              <a:latin typeface="Times New Roman" pitchFamily="18" charset="0"/>
            </a:endParaRPr>
          </a:p>
        </p:txBody>
      </p:sp>
    </p:spTree>
    <p:extLst>
      <p:ext uri="{BB962C8B-B14F-4D97-AF65-F5344CB8AC3E}">
        <p14:creationId xmlns:p14="http://schemas.microsoft.com/office/powerpoint/2010/main" val="29037651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88068"/>
                                        </p:tgtEl>
                                        <p:attrNameLst>
                                          <p:attrName>style.visibility</p:attrName>
                                        </p:attrNameLst>
                                      </p:cBhvr>
                                      <p:to>
                                        <p:strVal val="visible"/>
                                      </p:to>
                                    </p:set>
                                    <p:animEffect transition="in" filter="slide(fromLeft)">
                                      <p:cBhvr>
                                        <p:cTn id="7" dur="500"/>
                                        <p:tgtEl>
                                          <p:spTgt spid="880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88069"/>
                                        </p:tgtEl>
                                        <p:attrNameLst>
                                          <p:attrName>style.visibility</p:attrName>
                                        </p:attrNameLst>
                                      </p:cBhvr>
                                      <p:to>
                                        <p:strVal val="visible"/>
                                      </p:to>
                                    </p:set>
                                    <p:animEffect transition="in" filter="slide(fromBottom)">
                                      <p:cBhvr>
                                        <p:cTn id="12" dur="500"/>
                                        <p:tgtEl>
                                          <p:spTgt spid="880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8" grpId="0" autoUpdateAnimBg="0"/>
      <p:bldP spid="88069" grpId="0"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578" name="Rectangle 2"/>
          <p:cNvSpPr>
            <a:spLocks noChangeArrowheads="1"/>
          </p:cNvSpPr>
          <p:nvPr/>
        </p:nvSpPr>
        <p:spPr bwMode="auto">
          <a:xfrm>
            <a:off x="0" y="0"/>
            <a:ext cx="9144000" cy="7086600"/>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FontTx/>
              <a:buNone/>
            </a:pPr>
            <a:endParaRPr lang="en-US" altLang="en-US" sz="1800" smtClean="0">
              <a:solidFill>
                <a:srgbClr val="000000"/>
              </a:solidFill>
            </a:endParaRPr>
          </a:p>
        </p:txBody>
      </p:sp>
      <p:sp>
        <p:nvSpPr>
          <p:cNvPr id="89091" name="Rectangle 3"/>
          <p:cNvSpPr>
            <a:spLocks noGrp="1" noChangeArrowheads="1"/>
          </p:cNvSpPr>
          <p:nvPr>
            <p:ph type="title"/>
          </p:nvPr>
        </p:nvSpPr>
        <p:spPr>
          <a:xfrm>
            <a:off x="457200" y="274638"/>
            <a:ext cx="8229600" cy="685800"/>
          </a:xfrm>
        </p:spPr>
        <p:txBody>
          <a:bodyPr/>
          <a:lstStyle/>
          <a:p>
            <a:pPr eaLnBrk="1" hangingPunct="1">
              <a:defRPr/>
            </a:pPr>
            <a:r>
              <a:rPr lang="en-US" sz="3200" b="1" smtClean="0">
                <a:solidFill>
                  <a:srgbClr val="3399FF"/>
                </a:solidFill>
                <a:effectLst>
                  <a:outerShdw blurRad="38100" dist="38100" dir="2700000" algn="tl">
                    <a:srgbClr val="C0C0C0"/>
                  </a:outerShdw>
                </a:effectLst>
                <a:latin typeface="Comic Sans MS" pitchFamily="66" charset="0"/>
              </a:rPr>
              <a:t>1 John 5:6-9</a:t>
            </a:r>
            <a:r>
              <a:rPr lang="en-US" sz="3200" b="1" smtClean="0">
                <a:effectLst>
                  <a:outerShdw blurRad="38100" dist="38100" dir="2700000" algn="tl">
                    <a:srgbClr val="C0C0C0"/>
                  </a:outerShdw>
                </a:effectLst>
                <a:latin typeface="Comic Sans MS" pitchFamily="66" charset="0"/>
              </a:rPr>
              <a:t> </a:t>
            </a:r>
            <a:r>
              <a:rPr lang="en-US" sz="2800" b="1" smtClean="0">
                <a:effectLst>
                  <a:outerShdw blurRad="38100" dist="38100" dir="2700000" algn="tl">
                    <a:srgbClr val="C0C0C0"/>
                  </a:outerShdw>
                </a:effectLst>
                <a:latin typeface="Comic Sans MS" pitchFamily="66" charset="0"/>
              </a:rPr>
              <a:t>(</a:t>
            </a:r>
            <a:r>
              <a:rPr lang="en-US" sz="2400" b="1" smtClean="0">
                <a:effectLst>
                  <a:outerShdw blurRad="38100" dist="38100" dir="2700000" algn="tl">
                    <a:srgbClr val="C0C0C0"/>
                  </a:outerShdw>
                </a:effectLst>
                <a:latin typeface="Comic Sans MS" pitchFamily="66" charset="0"/>
              </a:rPr>
              <a:t>NASB</a:t>
            </a:r>
            <a:r>
              <a:rPr lang="en-US" sz="2800" b="1" smtClean="0">
                <a:effectLst>
                  <a:outerShdw blurRad="38100" dist="38100" dir="2700000" algn="tl">
                    <a:srgbClr val="C0C0C0"/>
                  </a:outerShdw>
                </a:effectLst>
                <a:latin typeface="Comic Sans MS" pitchFamily="66" charset="0"/>
              </a:rPr>
              <a:t>)</a:t>
            </a:r>
            <a:endParaRPr lang="en-US" b="1" smtClean="0">
              <a:solidFill>
                <a:schemeClr val="tx1"/>
              </a:solidFill>
            </a:endParaRPr>
          </a:p>
        </p:txBody>
      </p:sp>
      <p:sp>
        <p:nvSpPr>
          <p:cNvPr id="89092" name="Rectangle 4"/>
          <p:cNvSpPr>
            <a:spLocks noGrp="1" noChangeArrowheads="1"/>
          </p:cNvSpPr>
          <p:nvPr>
            <p:ph type="body" idx="1"/>
          </p:nvPr>
        </p:nvSpPr>
        <p:spPr>
          <a:xfrm>
            <a:off x="533400" y="1524000"/>
            <a:ext cx="8001000" cy="4495800"/>
          </a:xfrm>
        </p:spPr>
        <p:txBody>
          <a:bodyPr/>
          <a:lstStyle/>
          <a:p>
            <a:pPr marL="455613" indent="-455613" algn="just" eaLnBrk="1" hangingPunct="1">
              <a:spcBef>
                <a:spcPct val="0"/>
              </a:spcBef>
              <a:spcAft>
                <a:spcPts val="1200"/>
              </a:spcAft>
              <a:buFontTx/>
              <a:buNone/>
              <a:defRPr/>
            </a:pPr>
            <a:r>
              <a:rPr lang="en-US" sz="2200" smtClean="0">
                <a:effectLst>
                  <a:outerShdw blurRad="38100" dist="38100" dir="2700000" algn="tl">
                    <a:srgbClr val="C0C0C0"/>
                  </a:outerShdw>
                </a:effectLst>
                <a:latin typeface="Comic Sans MS" pitchFamily="66" charset="0"/>
              </a:rPr>
              <a:t>6	This is the one who came by water and blood, Jesus Christ;  not with water only, but with the water and with the blood.</a:t>
            </a:r>
          </a:p>
          <a:p>
            <a:pPr marL="455613" indent="-455613" algn="just" eaLnBrk="1" hangingPunct="1">
              <a:spcBef>
                <a:spcPct val="0"/>
              </a:spcBef>
              <a:spcAft>
                <a:spcPts val="1200"/>
              </a:spcAft>
              <a:buFontTx/>
              <a:buNone/>
              <a:defRPr/>
            </a:pPr>
            <a:r>
              <a:rPr lang="en-US" sz="2200" smtClean="0">
                <a:solidFill>
                  <a:srgbClr val="FFFF00"/>
                </a:solidFill>
                <a:effectLst>
                  <a:outerShdw blurRad="38100" dist="38100" dir="2700000" algn="tl">
                    <a:srgbClr val="C0C0C0"/>
                  </a:outerShdw>
                </a:effectLst>
                <a:latin typeface="Comic Sans MS" pitchFamily="66" charset="0"/>
              </a:rPr>
              <a:t>7 	And it is the Spirit who bears witness, because the Spirit is the truth.</a:t>
            </a:r>
            <a:endParaRPr lang="en-US" sz="2200" smtClean="0">
              <a:solidFill>
                <a:srgbClr val="FFFF99"/>
              </a:solidFill>
              <a:effectLst>
                <a:outerShdw blurRad="38100" dist="38100" dir="2700000" algn="tl">
                  <a:srgbClr val="C0C0C0"/>
                </a:outerShdw>
              </a:effectLst>
              <a:latin typeface="Comic Sans MS" pitchFamily="66" charset="0"/>
            </a:endParaRPr>
          </a:p>
          <a:p>
            <a:pPr marL="455613" indent="-455613" algn="just" eaLnBrk="1" hangingPunct="1">
              <a:spcBef>
                <a:spcPct val="0"/>
              </a:spcBef>
              <a:spcAft>
                <a:spcPts val="1200"/>
              </a:spcAft>
              <a:buFontTx/>
              <a:buNone/>
              <a:defRPr/>
            </a:pPr>
            <a:r>
              <a:rPr lang="en-US" sz="2200" smtClean="0">
                <a:effectLst>
                  <a:outerShdw blurRad="38100" dist="38100" dir="2700000" algn="tl">
                    <a:srgbClr val="C0C0C0"/>
                  </a:outerShdw>
                </a:effectLst>
                <a:latin typeface="Comic Sans MS" pitchFamily="66" charset="0"/>
              </a:rPr>
              <a:t>8 	For there are three that bear witness, the </a:t>
            </a:r>
            <a:r>
              <a:rPr lang="en-US" sz="2200" u="sng" smtClean="0">
                <a:solidFill>
                  <a:srgbClr val="3399FF"/>
                </a:solidFill>
                <a:effectLst>
                  <a:outerShdw blurRad="38100" dist="38100" dir="2700000" algn="tl">
                    <a:srgbClr val="C0C0C0"/>
                  </a:outerShdw>
                </a:effectLst>
                <a:latin typeface="Comic Sans MS" pitchFamily="66" charset="0"/>
              </a:rPr>
              <a:t>Spirit</a:t>
            </a:r>
            <a:r>
              <a:rPr lang="en-US" sz="2200" smtClean="0">
                <a:effectLst>
                  <a:outerShdw blurRad="38100" dist="38100" dir="2700000" algn="tl">
                    <a:srgbClr val="C0C0C0"/>
                  </a:outerShdw>
                </a:effectLst>
                <a:latin typeface="Comic Sans MS" pitchFamily="66" charset="0"/>
              </a:rPr>
              <a:t> and the </a:t>
            </a:r>
            <a:r>
              <a:rPr lang="en-US" sz="2200" u="sng" smtClean="0">
                <a:solidFill>
                  <a:srgbClr val="3399FF"/>
                </a:solidFill>
                <a:effectLst>
                  <a:outerShdw blurRad="38100" dist="38100" dir="2700000" algn="tl">
                    <a:srgbClr val="C0C0C0"/>
                  </a:outerShdw>
                </a:effectLst>
                <a:latin typeface="Comic Sans MS" pitchFamily="66" charset="0"/>
              </a:rPr>
              <a:t>water</a:t>
            </a:r>
            <a:r>
              <a:rPr lang="en-US" sz="2200" smtClean="0">
                <a:effectLst>
                  <a:outerShdw blurRad="38100" dist="38100" dir="2700000" algn="tl">
                    <a:srgbClr val="C0C0C0"/>
                  </a:outerShdw>
                </a:effectLst>
                <a:latin typeface="Comic Sans MS" pitchFamily="66" charset="0"/>
              </a:rPr>
              <a:t> and the </a:t>
            </a:r>
            <a:r>
              <a:rPr lang="en-US" sz="2200" u="sng" smtClean="0">
                <a:solidFill>
                  <a:srgbClr val="3399FF"/>
                </a:solidFill>
                <a:effectLst>
                  <a:outerShdw blurRad="38100" dist="38100" dir="2700000" algn="tl">
                    <a:srgbClr val="C0C0C0"/>
                  </a:outerShdw>
                </a:effectLst>
                <a:latin typeface="Comic Sans MS" pitchFamily="66" charset="0"/>
              </a:rPr>
              <a:t>blood</a:t>
            </a:r>
            <a:r>
              <a:rPr lang="en-US" sz="2200" smtClean="0">
                <a:effectLst>
                  <a:outerShdw blurRad="38100" dist="38100" dir="2700000" algn="tl">
                    <a:srgbClr val="C0C0C0"/>
                  </a:outerShdw>
                </a:effectLst>
                <a:latin typeface="Comic Sans MS" pitchFamily="66" charset="0"/>
              </a:rPr>
              <a:t>; and the three are in agreement.</a:t>
            </a:r>
          </a:p>
          <a:p>
            <a:pPr marL="455613" indent="-455613" algn="just" eaLnBrk="1" hangingPunct="1">
              <a:spcBef>
                <a:spcPct val="0"/>
              </a:spcBef>
              <a:spcAft>
                <a:spcPts val="1200"/>
              </a:spcAft>
              <a:buFontTx/>
              <a:buNone/>
              <a:defRPr/>
            </a:pPr>
            <a:r>
              <a:rPr lang="en-US" sz="2200" smtClean="0">
                <a:effectLst>
                  <a:outerShdw blurRad="38100" dist="38100" dir="2700000" algn="tl">
                    <a:srgbClr val="C0C0C0"/>
                  </a:outerShdw>
                </a:effectLst>
                <a:latin typeface="Comic Sans MS" pitchFamily="66" charset="0"/>
              </a:rPr>
              <a:t>9 	If we receive the witness of men, the witness of God is greater; for the witness of God is this, that He has born witness concerning His Son.</a:t>
            </a:r>
            <a:endParaRPr lang="en-US" sz="2400" smtClean="0">
              <a:effectLst>
                <a:outerShdw blurRad="38100" dist="38100" dir="2700000" algn="tl">
                  <a:srgbClr val="C0C0C0"/>
                </a:outerShdw>
              </a:effectLst>
            </a:endParaRPr>
          </a:p>
        </p:txBody>
      </p:sp>
    </p:spTree>
    <p:extLst>
      <p:ext uri="{BB962C8B-B14F-4D97-AF65-F5344CB8AC3E}">
        <p14:creationId xmlns:p14="http://schemas.microsoft.com/office/powerpoint/2010/main" val="120074262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02" name="Rectangle 2"/>
          <p:cNvSpPr>
            <a:spLocks noChangeArrowheads="1"/>
          </p:cNvSpPr>
          <p:nvPr/>
        </p:nvSpPr>
        <p:spPr bwMode="auto">
          <a:xfrm>
            <a:off x="0" y="0"/>
            <a:ext cx="9144000" cy="7086600"/>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FontTx/>
              <a:buNone/>
            </a:pPr>
            <a:endParaRPr lang="en-US" altLang="en-US" sz="1800" smtClean="0">
              <a:solidFill>
                <a:srgbClr val="000000"/>
              </a:solidFill>
            </a:endParaRPr>
          </a:p>
        </p:txBody>
      </p:sp>
      <p:sp>
        <p:nvSpPr>
          <p:cNvPr id="90115" name="Rectangle 3"/>
          <p:cNvSpPr>
            <a:spLocks noGrp="1" noChangeArrowheads="1"/>
          </p:cNvSpPr>
          <p:nvPr>
            <p:ph type="title"/>
          </p:nvPr>
        </p:nvSpPr>
        <p:spPr>
          <a:xfrm>
            <a:off x="1447800" y="76200"/>
            <a:ext cx="6477000" cy="1143000"/>
          </a:xfrm>
        </p:spPr>
        <p:txBody>
          <a:bodyPr/>
          <a:lstStyle/>
          <a:p>
            <a:pPr eaLnBrk="1" hangingPunct="1">
              <a:defRPr/>
            </a:pPr>
            <a:r>
              <a:rPr lang="en-US" sz="2800" b="1" smtClean="0">
                <a:effectLst>
                  <a:outerShdw blurRad="38100" dist="38100" dir="2700000" algn="tl">
                    <a:srgbClr val="C0C0C0"/>
                  </a:outerShdw>
                </a:effectLst>
                <a:latin typeface="Comic Sans MS" pitchFamily="66" charset="0"/>
              </a:rPr>
              <a:t>Eight Reasons Given for Omission of</a:t>
            </a:r>
            <a:br>
              <a:rPr lang="en-US" sz="2800" b="1" smtClean="0">
                <a:effectLst>
                  <a:outerShdw blurRad="38100" dist="38100" dir="2700000" algn="tl">
                    <a:srgbClr val="C0C0C0"/>
                  </a:outerShdw>
                </a:effectLst>
                <a:latin typeface="Comic Sans MS" pitchFamily="66" charset="0"/>
              </a:rPr>
            </a:br>
            <a:r>
              <a:rPr lang="en-US" sz="2800" b="1" smtClean="0">
                <a:effectLst>
                  <a:outerShdw blurRad="38100" dist="38100" dir="2700000" algn="tl">
                    <a:srgbClr val="C0C0C0"/>
                  </a:outerShdw>
                </a:effectLst>
                <a:latin typeface="Comic Sans MS" pitchFamily="66" charset="0"/>
              </a:rPr>
              <a:t> </a:t>
            </a:r>
            <a:r>
              <a:rPr lang="en-US" sz="2800" b="1" smtClean="0">
                <a:solidFill>
                  <a:srgbClr val="3399FF"/>
                </a:solidFill>
                <a:effectLst>
                  <a:outerShdw blurRad="38100" dist="38100" dir="2700000" algn="tl">
                    <a:srgbClr val="C0C0C0"/>
                  </a:outerShdw>
                </a:effectLst>
                <a:latin typeface="Comic Sans MS" pitchFamily="66" charset="0"/>
              </a:rPr>
              <a:t>1 John 5:6-9</a:t>
            </a:r>
            <a:r>
              <a:rPr lang="en-US" sz="2800" b="1" smtClean="0">
                <a:effectLst>
                  <a:outerShdw blurRad="38100" dist="38100" dir="2700000" algn="tl">
                    <a:srgbClr val="C0C0C0"/>
                  </a:outerShdw>
                </a:effectLst>
                <a:latin typeface="Comic Sans MS" pitchFamily="66" charset="0"/>
              </a:rPr>
              <a:t>   </a:t>
            </a:r>
            <a:r>
              <a:rPr lang="en-US" sz="2000" smtClean="0">
                <a:effectLst>
                  <a:outerShdw blurRad="38100" dist="38100" dir="2700000" algn="tl">
                    <a:srgbClr val="C0C0C0"/>
                  </a:outerShdw>
                </a:effectLst>
                <a:latin typeface="Comic Sans MS" pitchFamily="66" charset="0"/>
              </a:rPr>
              <a:t>(by Adam Clarke)</a:t>
            </a:r>
            <a:endParaRPr lang="en-US" b="1" smtClean="0"/>
          </a:p>
        </p:txBody>
      </p:sp>
      <p:sp>
        <p:nvSpPr>
          <p:cNvPr id="90116" name="Rectangle 4"/>
          <p:cNvSpPr>
            <a:spLocks noGrp="1" noChangeArrowheads="1"/>
          </p:cNvSpPr>
          <p:nvPr>
            <p:ph type="body" idx="1"/>
          </p:nvPr>
        </p:nvSpPr>
        <p:spPr>
          <a:xfrm>
            <a:off x="381000" y="1143000"/>
            <a:ext cx="8686800" cy="4876800"/>
          </a:xfrm>
        </p:spPr>
        <p:txBody>
          <a:bodyPr/>
          <a:lstStyle/>
          <a:p>
            <a:pPr marL="455613" indent="-455613" eaLnBrk="1" hangingPunct="1">
              <a:spcBef>
                <a:spcPct val="0"/>
              </a:spcBef>
              <a:spcAft>
                <a:spcPts val="600"/>
              </a:spcAft>
              <a:buFontTx/>
              <a:buNone/>
              <a:defRPr/>
            </a:pPr>
            <a:r>
              <a:rPr lang="en-US" sz="2600" smtClean="0">
                <a:effectLst>
                  <a:outerShdw blurRad="38100" dist="38100" dir="2700000" algn="tl">
                    <a:srgbClr val="C0C0C0"/>
                  </a:outerShdw>
                </a:effectLst>
              </a:rPr>
              <a:t>1.	Not present in </a:t>
            </a:r>
            <a:r>
              <a:rPr lang="en-US" sz="2600" b="1" smtClean="0">
                <a:solidFill>
                  <a:srgbClr val="66FF33"/>
                </a:solidFill>
                <a:effectLst>
                  <a:outerShdw blurRad="38100" dist="38100" dir="2700000" algn="tl">
                    <a:srgbClr val="C0C0C0"/>
                  </a:outerShdw>
                </a:effectLst>
              </a:rPr>
              <a:t>any</a:t>
            </a:r>
            <a:r>
              <a:rPr lang="en-US" sz="2600" smtClean="0">
                <a:solidFill>
                  <a:srgbClr val="66FF33"/>
                </a:solidFill>
                <a:effectLst>
                  <a:outerShdw blurRad="38100" dist="38100" dir="2700000" algn="tl">
                    <a:srgbClr val="C0C0C0"/>
                  </a:outerShdw>
                </a:effectLst>
              </a:rPr>
              <a:t> </a:t>
            </a:r>
            <a:r>
              <a:rPr lang="en-US" sz="2600" u="sng" smtClean="0">
                <a:solidFill>
                  <a:srgbClr val="66FF33"/>
                </a:solidFill>
                <a:effectLst>
                  <a:outerShdw blurRad="38100" dist="38100" dir="2700000" algn="tl">
                    <a:srgbClr val="C0C0C0"/>
                  </a:outerShdw>
                </a:effectLst>
              </a:rPr>
              <a:t>uncial</a:t>
            </a:r>
            <a:r>
              <a:rPr lang="en-US" sz="2600" smtClean="0">
                <a:solidFill>
                  <a:srgbClr val="66FF33"/>
                </a:solidFill>
                <a:effectLst>
                  <a:outerShdw blurRad="38100" dist="38100" dir="2700000" algn="tl">
                    <a:srgbClr val="C0C0C0"/>
                  </a:outerShdw>
                </a:effectLst>
              </a:rPr>
              <a:t> </a:t>
            </a:r>
            <a:r>
              <a:rPr lang="en-US" sz="2600" smtClean="0">
                <a:effectLst>
                  <a:outerShdw blurRad="38100" dist="38100" dir="2700000" algn="tl">
                    <a:srgbClr val="C0C0C0"/>
                  </a:outerShdw>
                </a:effectLst>
              </a:rPr>
              <a:t>Greek manuscript</a:t>
            </a:r>
          </a:p>
          <a:p>
            <a:pPr marL="455613" indent="-455613" eaLnBrk="1" hangingPunct="1">
              <a:spcBef>
                <a:spcPct val="0"/>
              </a:spcBef>
              <a:spcAft>
                <a:spcPts val="600"/>
              </a:spcAft>
              <a:buFontTx/>
              <a:buNone/>
              <a:defRPr/>
            </a:pPr>
            <a:r>
              <a:rPr lang="en-US" sz="2600" smtClean="0">
                <a:effectLst>
                  <a:outerShdw blurRad="38100" dist="38100" dir="2700000" algn="tl">
                    <a:srgbClr val="C0C0C0"/>
                  </a:outerShdw>
                </a:effectLst>
              </a:rPr>
              <a:t>2.	Appears first in </a:t>
            </a:r>
            <a:r>
              <a:rPr lang="en-US" sz="2600" u="sng" smtClean="0">
                <a:effectLst>
                  <a:outerShdw blurRad="38100" dist="38100" dir="2700000" algn="tl">
                    <a:srgbClr val="C0C0C0"/>
                  </a:outerShdw>
                </a:effectLst>
              </a:rPr>
              <a:t>15</a:t>
            </a:r>
            <a:r>
              <a:rPr lang="en-US" sz="2600" baseline="30000" smtClean="0">
                <a:effectLst>
                  <a:outerShdw blurRad="38100" dist="38100" dir="2700000" algn="tl">
                    <a:srgbClr val="C0C0C0"/>
                  </a:outerShdw>
                </a:effectLst>
              </a:rPr>
              <a:t>th</a:t>
            </a:r>
            <a:r>
              <a:rPr lang="en-US" sz="2600" smtClean="0">
                <a:effectLst>
                  <a:outerShdw blurRad="38100" dist="38100" dir="2700000" algn="tl">
                    <a:srgbClr val="C0C0C0"/>
                  </a:outerShdw>
                </a:effectLst>
              </a:rPr>
              <a:t> or </a:t>
            </a:r>
            <a:r>
              <a:rPr lang="en-US" sz="2600" u="sng" smtClean="0">
                <a:effectLst>
                  <a:outerShdw blurRad="38100" dist="38100" dir="2700000" algn="tl">
                    <a:srgbClr val="C0C0C0"/>
                  </a:outerShdw>
                </a:effectLst>
              </a:rPr>
              <a:t>16</a:t>
            </a:r>
            <a:r>
              <a:rPr lang="en-US" sz="2600" baseline="30000" smtClean="0">
                <a:effectLst>
                  <a:outerShdw blurRad="38100" dist="38100" dir="2700000" algn="tl">
                    <a:srgbClr val="C0C0C0"/>
                  </a:outerShdw>
                </a:effectLst>
              </a:rPr>
              <a:t>th</a:t>
            </a:r>
            <a:r>
              <a:rPr lang="en-US" sz="2600" smtClean="0">
                <a:effectLst>
                  <a:outerShdw blurRad="38100" dist="38100" dir="2700000" algn="tl">
                    <a:srgbClr val="C0C0C0"/>
                  </a:outerShdw>
                </a:effectLst>
              </a:rPr>
              <a:t> century </a:t>
            </a:r>
            <a:r>
              <a:rPr lang="en-US" sz="2600" u="sng" smtClean="0">
                <a:solidFill>
                  <a:srgbClr val="66FF33"/>
                </a:solidFill>
                <a:effectLst>
                  <a:outerShdw blurRad="38100" dist="38100" dir="2700000" algn="tl">
                    <a:srgbClr val="C0C0C0"/>
                  </a:outerShdw>
                </a:effectLst>
              </a:rPr>
              <a:t>cursives</a:t>
            </a:r>
            <a:endParaRPr lang="en-US" sz="2600" smtClean="0">
              <a:solidFill>
                <a:srgbClr val="66FF33"/>
              </a:solidFill>
              <a:effectLst>
                <a:outerShdw blurRad="38100" dist="38100" dir="2700000" algn="tl">
                  <a:srgbClr val="C0C0C0"/>
                </a:outerShdw>
              </a:effectLst>
            </a:endParaRPr>
          </a:p>
          <a:p>
            <a:pPr marL="455613" indent="-455613" eaLnBrk="1" hangingPunct="1">
              <a:spcBef>
                <a:spcPct val="0"/>
              </a:spcBef>
              <a:spcAft>
                <a:spcPts val="600"/>
              </a:spcAft>
              <a:buFontTx/>
              <a:buNone/>
              <a:defRPr/>
            </a:pPr>
            <a:r>
              <a:rPr lang="en-US" sz="2600" smtClean="0">
                <a:effectLst>
                  <a:outerShdw blurRad="38100" dist="38100" dir="2700000" algn="tl">
                    <a:srgbClr val="C0C0C0"/>
                  </a:outerShdw>
                </a:effectLst>
              </a:rPr>
              <a:t>3.	Omitted in </a:t>
            </a:r>
            <a:r>
              <a:rPr lang="en-US" sz="2600" u="sng" smtClean="0">
                <a:solidFill>
                  <a:srgbClr val="66FF33"/>
                </a:solidFill>
                <a:effectLst>
                  <a:outerShdw blurRad="38100" dist="38100" dir="2700000" algn="tl">
                    <a:srgbClr val="C0C0C0"/>
                  </a:outerShdw>
                </a:effectLst>
              </a:rPr>
              <a:t>all</a:t>
            </a:r>
            <a:r>
              <a:rPr lang="en-US" sz="2600" smtClean="0">
                <a:effectLst>
                  <a:outerShdw blurRad="38100" dist="38100" dir="2700000" algn="tl">
                    <a:srgbClr val="C0C0C0"/>
                  </a:outerShdw>
                </a:effectLst>
              </a:rPr>
              <a:t> ancient versions, including Jerome’s Vulgate</a:t>
            </a:r>
          </a:p>
          <a:p>
            <a:pPr marL="455613" indent="-455613" eaLnBrk="1" hangingPunct="1">
              <a:spcBef>
                <a:spcPct val="0"/>
              </a:spcBef>
              <a:spcAft>
                <a:spcPts val="600"/>
              </a:spcAft>
              <a:buFontTx/>
              <a:buNone/>
              <a:defRPr/>
            </a:pPr>
            <a:r>
              <a:rPr lang="en-US" sz="2600" smtClean="0">
                <a:effectLst>
                  <a:outerShdw blurRad="38100" dist="38100" dir="2700000" algn="tl">
                    <a:srgbClr val="C0C0C0"/>
                  </a:outerShdw>
                </a:effectLst>
              </a:rPr>
              <a:t>4.	</a:t>
            </a:r>
            <a:r>
              <a:rPr lang="en-US" sz="2600" u="sng" smtClean="0">
                <a:solidFill>
                  <a:srgbClr val="66FF33"/>
                </a:solidFill>
                <a:effectLst>
                  <a:outerShdw blurRad="38100" dist="38100" dir="2700000" algn="tl">
                    <a:srgbClr val="C0C0C0"/>
                  </a:outerShdw>
                </a:effectLst>
              </a:rPr>
              <a:t>Not used</a:t>
            </a:r>
            <a:r>
              <a:rPr lang="en-US" sz="2600" smtClean="0">
                <a:effectLst>
                  <a:outerShdw blurRad="38100" dist="38100" dir="2700000" algn="tl">
                    <a:srgbClr val="C0C0C0"/>
                  </a:outerShdw>
                </a:effectLst>
              </a:rPr>
              <a:t> by the Greek “fathers” in support of the Trinity</a:t>
            </a:r>
          </a:p>
          <a:p>
            <a:pPr marL="455613" indent="-455613" eaLnBrk="1" hangingPunct="1">
              <a:spcBef>
                <a:spcPct val="0"/>
              </a:spcBef>
              <a:spcAft>
                <a:spcPts val="600"/>
              </a:spcAft>
              <a:buFontTx/>
              <a:buNone/>
              <a:defRPr/>
            </a:pPr>
            <a:r>
              <a:rPr lang="en-US" sz="2600" smtClean="0">
                <a:effectLst>
                  <a:outerShdw blurRad="38100" dist="38100" dir="2700000" algn="tl">
                    <a:srgbClr val="C0C0C0"/>
                  </a:outerShdw>
                </a:effectLst>
              </a:rPr>
              <a:t>5.	Originally included in an </a:t>
            </a:r>
            <a:r>
              <a:rPr lang="en-US" sz="2600" u="sng" smtClean="0">
                <a:effectLst>
                  <a:outerShdw blurRad="38100" dist="38100" dir="2700000" algn="tl">
                    <a:srgbClr val="C0C0C0"/>
                  </a:outerShdw>
                </a:effectLst>
              </a:rPr>
              <a:t>exegesis by Cyprian</a:t>
            </a:r>
            <a:r>
              <a:rPr lang="en-US" sz="2600" smtClean="0">
                <a:effectLst>
                  <a:outerShdw blurRad="38100" dist="38100" dir="2700000" algn="tl">
                    <a:srgbClr val="C0C0C0"/>
                  </a:outerShdw>
                </a:effectLst>
              </a:rPr>
              <a:t> (d. 258)</a:t>
            </a:r>
          </a:p>
          <a:p>
            <a:pPr marL="455613" indent="-455613" eaLnBrk="1" hangingPunct="1">
              <a:spcBef>
                <a:spcPct val="0"/>
              </a:spcBef>
              <a:spcAft>
                <a:spcPts val="600"/>
              </a:spcAft>
              <a:buFontTx/>
              <a:buNone/>
              <a:defRPr/>
            </a:pPr>
            <a:r>
              <a:rPr lang="en-US" sz="2600" smtClean="0">
                <a:effectLst>
                  <a:outerShdw blurRad="38100" dist="38100" dir="2700000" algn="tl">
                    <a:srgbClr val="C0C0C0"/>
                  </a:outerShdw>
                </a:effectLst>
              </a:rPr>
              <a:t>6.	Found its way into the </a:t>
            </a:r>
            <a:r>
              <a:rPr lang="en-US" sz="2600" i="1" smtClean="0">
                <a:solidFill>
                  <a:srgbClr val="FFFF00"/>
                </a:solidFill>
                <a:effectLst>
                  <a:outerShdw blurRad="38100" dist="38100" dir="2700000" algn="tl">
                    <a:srgbClr val="C0C0C0"/>
                  </a:outerShdw>
                </a:effectLst>
              </a:rPr>
              <a:t>Textus Receptus</a:t>
            </a:r>
            <a:r>
              <a:rPr lang="en-US" sz="2600" smtClean="0">
                <a:effectLst>
                  <a:outerShdw blurRad="38100" dist="38100" dir="2700000" algn="tl">
                    <a:srgbClr val="C0C0C0"/>
                  </a:outerShdw>
                </a:effectLst>
              </a:rPr>
              <a:t> because </a:t>
            </a:r>
            <a:r>
              <a:rPr lang="en-US" sz="2600" smtClean="0">
                <a:solidFill>
                  <a:srgbClr val="66FF33"/>
                </a:solidFill>
                <a:effectLst>
                  <a:outerShdw blurRad="38100" dist="38100" dir="2700000" algn="tl">
                    <a:srgbClr val="C0C0C0"/>
                  </a:outerShdw>
                </a:effectLst>
              </a:rPr>
              <a:t>Erasmus</a:t>
            </a:r>
            <a:r>
              <a:rPr lang="en-US" sz="2600" smtClean="0">
                <a:effectLst>
                  <a:outerShdw blurRad="38100" dist="38100" dir="2700000" algn="tl">
                    <a:srgbClr val="C0C0C0"/>
                  </a:outerShdw>
                </a:effectLst>
              </a:rPr>
              <a:t> found it in the </a:t>
            </a:r>
            <a:r>
              <a:rPr lang="en-US" sz="2600" u="sng" smtClean="0">
                <a:solidFill>
                  <a:srgbClr val="66FF33"/>
                </a:solidFill>
                <a:effectLst>
                  <a:outerShdw blurRad="38100" dist="38100" dir="2700000" algn="tl">
                    <a:srgbClr val="C0C0C0"/>
                  </a:outerShdw>
                </a:effectLst>
              </a:rPr>
              <a:t>Codex Britannicus</a:t>
            </a:r>
            <a:r>
              <a:rPr lang="en-US" sz="2600" smtClean="0">
                <a:effectLst>
                  <a:outerShdw blurRad="38100" dist="38100" dir="2700000" algn="tl">
                    <a:srgbClr val="C0C0C0"/>
                  </a:outerShdw>
                </a:effectLst>
              </a:rPr>
              <a:t> (discovered in </a:t>
            </a:r>
            <a:r>
              <a:rPr lang="en-US" sz="2600" smtClean="0">
                <a:solidFill>
                  <a:srgbClr val="FFFF00"/>
                </a:solidFill>
                <a:effectLst>
                  <a:outerShdw blurRad="38100" dist="38100" dir="2700000" algn="tl">
                    <a:srgbClr val="C0C0C0"/>
                  </a:outerShdw>
                </a:effectLst>
              </a:rPr>
              <a:t>1514</a:t>
            </a:r>
            <a:r>
              <a:rPr lang="en-US" sz="2600" smtClean="0">
                <a:effectLst>
                  <a:outerShdw blurRad="38100" dist="38100" dir="2700000" algn="tl">
                    <a:srgbClr val="C0C0C0"/>
                  </a:outerShdw>
                </a:effectLst>
              </a:rPr>
              <a:t>)</a:t>
            </a:r>
          </a:p>
          <a:p>
            <a:pPr marL="455613" indent="-455613" eaLnBrk="1" hangingPunct="1">
              <a:spcBef>
                <a:spcPct val="0"/>
              </a:spcBef>
              <a:spcAft>
                <a:spcPts val="600"/>
              </a:spcAft>
              <a:buFontTx/>
              <a:buNone/>
              <a:defRPr/>
            </a:pPr>
            <a:r>
              <a:rPr lang="en-US" sz="2600" smtClean="0">
                <a:effectLst>
                  <a:outerShdw blurRad="38100" dist="38100" dir="2700000" algn="tl">
                    <a:srgbClr val="C0C0C0"/>
                  </a:outerShdw>
                </a:effectLst>
              </a:rPr>
              <a:t>7.	Apparently the apostate church retained it to support their doctrine of the </a:t>
            </a:r>
            <a:r>
              <a:rPr lang="en-US" sz="2600" u="sng" smtClean="0">
                <a:effectLst>
                  <a:outerShdw blurRad="38100" dist="38100" dir="2700000" algn="tl">
                    <a:srgbClr val="C0C0C0"/>
                  </a:outerShdw>
                </a:effectLst>
              </a:rPr>
              <a:t>Trinity</a:t>
            </a:r>
            <a:endParaRPr lang="en-US" sz="2600" smtClean="0">
              <a:effectLst>
                <a:outerShdw blurRad="38100" dist="38100" dir="2700000" algn="tl">
                  <a:srgbClr val="C0C0C0"/>
                </a:outerShdw>
              </a:effectLst>
            </a:endParaRPr>
          </a:p>
          <a:p>
            <a:pPr marL="455613" indent="-455613" eaLnBrk="1" hangingPunct="1">
              <a:spcBef>
                <a:spcPct val="0"/>
              </a:spcBef>
              <a:spcAft>
                <a:spcPts val="600"/>
              </a:spcAft>
              <a:buFontTx/>
              <a:buNone/>
              <a:defRPr/>
            </a:pPr>
            <a:r>
              <a:rPr lang="en-US" sz="2600" smtClean="0">
                <a:effectLst>
                  <a:outerShdw blurRad="38100" dist="38100" dir="2700000" algn="tl">
                    <a:srgbClr val="C0C0C0"/>
                  </a:outerShdw>
                </a:effectLst>
              </a:rPr>
              <a:t>8.	First appears in </a:t>
            </a:r>
            <a:r>
              <a:rPr lang="en-US" sz="2600" u="sng" smtClean="0">
                <a:effectLst>
                  <a:outerShdw blurRad="38100" dist="38100" dir="2700000" algn="tl">
                    <a:srgbClr val="C0C0C0"/>
                  </a:outerShdw>
                </a:effectLst>
              </a:rPr>
              <a:t>Latin</a:t>
            </a:r>
            <a:r>
              <a:rPr lang="en-US" sz="2600" smtClean="0">
                <a:effectLst>
                  <a:outerShdw blurRad="38100" dist="38100" dir="2700000" algn="tl">
                    <a:srgbClr val="C0C0C0"/>
                  </a:outerShdw>
                </a:effectLst>
              </a:rPr>
              <a:t> writers at </a:t>
            </a:r>
            <a:r>
              <a:rPr lang="en-US" sz="2600" smtClean="0">
                <a:solidFill>
                  <a:srgbClr val="66FF33"/>
                </a:solidFill>
                <a:effectLst>
                  <a:outerShdw blurRad="38100" dist="38100" dir="2700000" algn="tl">
                    <a:srgbClr val="C0C0C0"/>
                  </a:outerShdw>
                </a:effectLst>
              </a:rPr>
              <a:t>end of 5</a:t>
            </a:r>
            <a:r>
              <a:rPr lang="en-US" sz="2600" baseline="30000" smtClean="0">
                <a:solidFill>
                  <a:srgbClr val="66FF33"/>
                </a:solidFill>
                <a:effectLst>
                  <a:outerShdw blurRad="38100" dist="38100" dir="2700000" algn="tl">
                    <a:srgbClr val="C0C0C0"/>
                  </a:outerShdw>
                </a:effectLst>
              </a:rPr>
              <a:t>th</a:t>
            </a:r>
            <a:r>
              <a:rPr lang="en-US" sz="2600" smtClean="0">
                <a:solidFill>
                  <a:srgbClr val="66FF33"/>
                </a:solidFill>
                <a:effectLst>
                  <a:outerShdw blurRad="38100" dist="38100" dir="2700000" algn="tl">
                    <a:srgbClr val="C0C0C0"/>
                  </a:outerShdw>
                </a:effectLst>
              </a:rPr>
              <a:t> century</a:t>
            </a:r>
          </a:p>
        </p:txBody>
      </p:sp>
    </p:spTree>
    <p:extLst>
      <p:ext uri="{BB962C8B-B14F-4D97-AF65-F5344CB8AC3E}">
        <p14:creationId xmlns:p14="http://schemas.microsoft.com/office/powerpoint/2010/main" val="13135301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0116">
                                            <p:txEl>
                                              <p:pRg st="0" end="0"/>
                                            </p:txEl>
                                          </p:spTgt>
                                        </p:tgtEl>
                                        <p:attrNameLst>
                                          <p:attrName>style.visibility</p:attrName>
                                        </p:attrNameLst>
                                      </p:cBhvr>
                                      <p:to>
                                        <p:strVal val="visible"/>
                                      </p:to>
                                    </p:set>
                                    <p:animEffect transition="in" filter="wipe(left)">
                                      <p:cBhvr>
                                        <p:cTn id="7" dur="500"/>
                                        <p:tgtEl>
                                          <p:spTgt spid="9011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0116">
                                            <p:txEl>
                                              <p:pRg st="1" end="1"/>
                                            </p:txEl>
                                          </p:spTgt>
                                        </p:tgtEl>
                                        <p:attrNameLst>
                                          <p:attrName>style.visibility</p:attrName>
                                        </p:attrNameLst>
                                      </p:cBhvr>
                                      <p:to>
                                        <p:strVal val="visible"/>
                                      </p:to>
                                    </p:set>
                                    <p:animEffect transition="in" filter="wipe(left)">
                                      <p:cBhvr>
                                        <p:cTn id="12" dur="500"/>
                                        <p:tgtEl>
                                          <p:spTgt spid="9011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0116">
                                            <p:txEl>
                                              <p:pRg st="2" end="2"/>
                                            </p:txEl>
                                          </p:spTgt>
                                        </p:tgtEl>
                                        <p:attrNameLst>
                                          <p:attrName>style.visibility</p:attrName>
                                        </p:attrNameLst>
                                      </p:cBhvr>
                                      <p:to>
                                        <p:strVal val="visible"/>
                                      </p:to>
                                    </p:set>
                                    <p:animEffect transition="in" filter="wipe(left)">
                                      <p:cBhvr>
                                        <p:cTn id="17" dur="500"/>
                                        <p:tgtEl>
                                          <p:spTgt spid="90116">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0116">
                                            <p:txEl>
                                              <p:pRg st="3" end="3"/>
                                            </p:txEl>
                                          </p:spTgt>
                                        </p:tgtEl>
                                        <p:attrNameLst>
                                          <p:attrName>style.visibility</p:attrName>
                                        </p:attrNameLst>
                                      </p:cBhvr>
                                      <p:to>
                                        <p:strVal val="visible"/>
                                      </p:to>
                                    </p:set>
                                    <p:animEffect transition="in" filter="wipe(left)">
                                      <p:cBhvr>
                                        <p:cTn id="22" dur="500"/>
                                        <p:tgtEl>
                                          <p:spTgt spid="90116">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0116">
                                            <p:txEl>
                                              <p:pRg st="4" end="4"/>
                                            </p:txEl>
                                          </p:spTgt>
                                        </p:tgtEl>
                                        <p:attrNameLst>
                                          <p:attrName>style.visibility</p:attrName>
                                        </p:attrNameLst>
                                      </p:cBhvr>
                                      <p:to>
                                        <p:strVal val="visible"/>
                                      </p:to>
                                    </p:set>
                                    <p:animEffect transition="in" filter="wipe(left)">
                                      <p:cBhvr>
                                        <p:cTn id="27" dur="500"/>
                                        <p:tgtEl>
                                          <p:spTgt spid="90116">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90116">
                                            <p:txEl>
                                              <p:pRg st="5" end="5"/>
                                            </p:txEl>
                                          </p:spTgt>
                                        </p:tgtEl>
                                        <p:attrNameLst>
                                          <p:attrName>style.visibility</p:attrName>
                                        </p:attrNameLst>
                                      </p:cBhvr>
                                      <p:to>
                                        <p:strVal val="visible"/>
                                      </p:to>
                                    </p:set>
                                    <p:animEffect transition="in" filter="wipe(left)">
                                      <p:cBhvr>
                                        <p:cTn id="32" dur="500"/>
                                        <p:tgtEl>
                                          <p:spTgt spid="90116">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90116">
                                            <p:txEl>
                                              <p:pRg st="6" end="6"/>
                                            </p:txEl>
                                          </p:spTgt>
                                        </p:tgtEl>
                                        <p:attrNameLst>
                                          <p:attrName>style.visibility</p:attrName>
                                        </p:attrNameLst>
                                      </p:cBhvr>
                                      <p:to>
                                        <p:strVal val="visible"/>
                                      </p:to>
                                    </p:set>
                                    <p:animEffect transition="in" filter="wipe(left)">
                                      <p:cBhvr>
                                        <p:cTn id="37" dur="500"/>
                                        <p:tgtEl>
                                          <p:spTgt spid="90116">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90116">
                                            <p:txEl>
                                              <p:pRg st="7" end="7"/>
                                            </p:txEl>
                                          </p:spTgt>
                                        </p:tgtEl>
                                        <p:attrNameLst>
                                          <p:attrName>style.visibility</p:attrName>
                                        </p:attrNameLst>
                                      </p:cBhvr>
                                      <p:to>
                                        <p:strVal val="visible"/>
                                      </p:to>
                                    </p:set>
                                    <p:animEffect transition="in" filter="wipe(left)">
                                      <p:cBhvr>
                                        <p:cTn id="42" dur="500"/>
                                        <p:tgtEl>
                                          <p:spTgt spid="9011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6"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1371600" y="228600"/>
            <a:ext cx="7782464" cy="685800"/>
          </a:xfrm>
        </p:spPr>
        <p:txBody>
          <a:bodyPr/>
          <a:lstStyle/>
          <a:p>
            <a:r>
              <a:rPr lang="en-US" sz="3600" dirty="0" smtClean="0"/>
              <a:t>Books &amp; Circulation Christians</a:t>
            </a:r>
            <a:endParaRPr lang="en-US" sz="3600" dirty="0"/>
          </a:p>
        </p:txBody>
      </p:sp>
      <p:pic>
        <p:nvPicPr>
          <p:cNvPr id="2050" name="Picture 2" descr="R:\How We Got the Bible\Paul-letters writt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656" y="1371600"/>
            <a:ext cx="8572500" cy="52292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R:\NT Lessons\Acts Compiled Material\People with Paul Working Files - Tracking Events\Paul-comp-Luke writin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28600"/>
            <a:ext cx="1722842" cy="1873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50316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0" y="76200"/>
            <a:ext cx="9144000" cy="1143000"/>
          </a:xfrm>
          <a:solidFill>
            <a:schemeClr val="tx2"/>
          </a:solidFill>
        </p:spPr>
        <p:txBody>
          <a:bodyPr/>
          <a:lstStyle/>
          <a:p>
            <a:pPr eaLnBrk="1" hangingPunct="1">
              <a:defRPr/>
            </a:pPr>
            <a:r>
              <a:rPr lang="en-US" smtClean="0">
                <a:effectLst>
                  <a:outerShdw blurRad="38100" dist="38100" dir="2700000" algn="tl">
                    <a:srgbClr val="808080"/>
                  </a:outerShdw>
                </a:effectLst>
              </a:rPr>
              <a:t>From Autograph to Manuscripts</a:t>
            </a:r>
          </a:p>
        </p:txBody>
      </p:sp>
      <p:pic>
        <p:nvPicPr>
          <p:cNvPr id="108547" name="Picture 3" descr="John Writing-pris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971800"/>
            <a:ext cx="13335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8" name="Text Box 4"/>
          <p:cNvSpPr txBox="1">
            <a:spLocks noChangeArrowheads="1"/>
          </p:cNvSpPr>
          <p:nvPr/>
        </p:nvSpPr>
        <p:spPr bwMode="auto">
          <a:xfrm>
            <a:off x="381000" y="1143000"/>
            <a:ext cx="1447800" cy="181610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algn="ctr" eaLnBrk="1" fontAlgn="base" hangingPunct="1">
              <a:spcBef>
                <a:spcPct val="50000"/>
              </a:spcBef>
              <a:spcAft>
                <a:spcPct val="0"/>
              </a:spcAft>
              <a:buFontTx/>
              <a:buNone/>
            </a:pPr>
            <a:r>
              <a:rPr lang="en-US" altLang="en-US" sz="1600" smtClean="0">
                <a:solidFill>
                  <a:srgbClr val="FFFFFF"/>
                </a:solidFill>
              </a:rPr>
              <a:t>Original Gospel, Epistles and Revelation written on Papyrus &amp; Lost</a:t>
            </a:r>
          </a:p>
        </p:txBody>
      </p:sp>
      <p:pic>
        <p:nvPicPr>
          <p:cNvPr id="108549" name="Picture 5" descr="scroll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371600"/>
            <a:ext cx="1066800" cy="76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0" name="Picture 6" descr="scroll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2362200"/>
            <a:ext cx="1066800" cy="76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1" name="Picture 7" descr="scroll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3581400"/>
            <a:ext cx="1066800" cy="76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2" name="Picture 8" descr="scroll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4572000"/>
            <a:ext cx="1066800" cy="76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3" name="Picture 9" descr="scroll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5715000"/>
            <a:ext cx="1066800" cy="76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54" name="AutoShape 10"/>
          <p:cNvSpPr>
            <a:spLocks/>
          </p:cNvSpPr>
          <p:nvPr/>
        </p:nvSpPr>
        <p:spPr bwMode="auto">
          <a:xfrm>
            <a:off x="1981200" y="1524000"/>
            <a:ext cx="609600" cy="4953000"/>
          </a:xfrm>
          <a:prstGeom prst="leftBrace">
            <a:avLst>
              <a:gd name="adj1" fmla="val 67708"/>
              <a:gd name="adj2" fmla="val 50000"/>
            </a:avLst>
          </a:prstGeom>
          <a:noFill/>
          <a:ln w="127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FontTx/>
              <a:buNone/>
            </a:pPr>
            <a:endParaRPr lang="en-US" altLang="en-US" sz="1800" smtClean="0">
              <a:solidFill>
                <a:srgbClr val="000000"/>
              </a:solidFill>
            </a:endParaRPr>
          </a:p>
        </p:txBody>
      </p:sp>
      <p:pic>
        <p:nvPicPr>
          <p:cNvPr id="108555" name="Picture 11" descr="scroll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219200"/>
            <a:ext cx="7620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6" name="Picture 12" descr="scroll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1600200"/>
            <a:ext cx="6858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7" name="Picture 13" descr="scroll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7200" y="1905000"/>
            <a:ext cx="609600"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8" name="Picture 22" descr="scroll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5867400"/>
            <a:ext cx="7620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9" name="Picture 23" descr="scroll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2438400"/>
            <a:ext cx="7620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60" name="Picture 24" descr="scroll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2819400"/>
            <a:ext cx="6858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61" name="Picture 25" descr="scroll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3505200"/>
            <a:ext cx="7620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62" name="Picture 26" descr="scroll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800" y="3886200"/>
            <a:ext cx="6858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63" name="Picture 27" descr="scroll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62400" y="4191000"/>
            <a:ext cx="609600"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64" name="Picture 28" descr="scroll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4572000"/>
            <a:ext cx="7620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65" name="Picture 29" descr="scroll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4953000"/>
            <a:ext cx="6858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66" name="Picture 30" descr="scroll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14800" y="5257800"/>
            <a:ext cx="609600"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67" name="AutoShape 31"/>
          <p:cNvSpPr>
            <a:spLocks/>
          </p:cNvSpPr>
          <p:nvPr/>
        </p:nvSpPr>
        <p:spPr bwMode="auto">
          <a:xfrm>
            <a:off x="3886200" y="1295400"/>
            <a:ext cx="381000" cy="990600"/>
          </a:xfrm>
          <a:prstGeom prst="leftBrace">
            <a:avLst>
              <a:gd name="adj1" fmla="val 21667"/>
              <a:gd name="adj2" fmla="val 50000"/>
            </a:avLst>
          </a:prstGeom>
          <a:noFill/>
          <a:ln w="127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FontTx/>
              <a:buNone/>
            </a:pPr>
            <a:endParaRPr lang="en-US" altLang="en-US" sz="1800" smtClean="0">
              <a:solidFill>
                <a:srgbClr val="000000"/>
              </a:solidFill>
            </a:endParaRPr>
          </a:p>
        </p:txBody>
      </p:sp>
      <p:sp>
        <p:nvSpPr>
          <p:cNvPr id="108568" name="AutoShape 32"/>
          <p:cNvSpPr>
            <a:spLocks/>
          </p:cNvSpPr>
          <p:nvPr/>
        </p:nvSpPr>
        <p:spPr bwMode="auto">
          <a:xfrm>
            <a:off x="3886200" y="2514600"/>
            <a:ext cx="381000" cy="838200"/>
          </a:xfrm>
          <a:prstGeom prst="leftBrace">
            <a:avLst>
              <a:gd name="adj1" fmla="val 18333"/>
              <a:gd name="adj2" fmla="val 50000"/>
            </a:avLst>
          </a:prstGeom>
          <a:noFill/>
          <a:ln w="127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FontTx/>
              <a:buNone/>
            </a:pPr>
            <a:endParaRPr lang="en-US" altLang="en-US" sz="1800" smtClean="0">
              <a:solidFill>
                <a:srgbClr val="000000"/>
              </a:solidFill>
            </a:endParaRPr>
          </a:p>
        </p:txBody>
      </p:sp>
      <p:sp>
        <p:nvSpPr>
          <p:cNvPr id="108569" name="AutoShape 33"/>
          <p:cNvSpPr>
            <a:spLocks/>
          </p:cNvSpPr>
          <p:nvPr/>
        </p:nvSpPr>
        <p:spPr bwMode="auto">
          <a:xfrm>
            <a:off x="3733800" y="3657600"/>
            <a:ext cx="381000" cy="838200"/>
          </a:xfrm>
          <a:prstGeom prst="leftBrace">
            <a:avLst>
              <a:gd name="adj1" fmla="val 18333"/>
              <a:gd name="adj2" fmla="val 50000"/>
            </a:avLst>
          </a:prstGeom>
          <a:noFill/>
          <a:ln w="127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FontTx/>
              <a:buNone/>
            </a:pPr>
            <a:endParaRPr lang="en-US" altLang="en-US" sz="1800" smtClean="0">
              <a:solidFill>
                <a:srgbClr val="000000"/>
              </a:solidFill>
            </a:endParaRPr>
          </a:p>
        </p:txBody>
      </p:sp>
      <p:sp>
        <p:nvSpPr>
          <p:cNvPr id="108570" name="AutoShape 34"/>
          <p:cNvSpPr>
            <a:spLocks/>
          </p:cNvSpPr>
          <p:nvPr/>
        </p:nvSpPr>
        <p:spPr bwMode="auto">
          <a:xfrm>
            <a:off x="3733800" y="4724400"/>
            <a:ext cx="381000" cy="838200"/>
          </a:xfrm>
          <a:prstGeom prst="leftBrace">
            <a:avLst>
              <a:gd name="adj1" fmla="val 18333"/>
              <a:gd name="adj2" fmla="val 50000"/>
            </a:avLst>
          </a:prstGeom>
          <a:noFill/>
          <a:ln w="127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FontTx/>
              <a:buNone/>
            </a:pPr>
            <a:endParaRPr lang="en-US" altLang="en-US" sz="1800" smtClean="0">
              <a:solidFill>
                <a:srgbClr val="000000"/>
              </a:solidFill>
            </a:endParaRPr>
          </a:p>
        </p:txBody>
      </p:sp>
      <p:sp>
        <p:nvSpPr>
          <p:cNvPr id="108571" name="AutoShape 35"/>
          <p:cNvSpPr>
            <a:spLocks/>
          </p:cNvSpPr>
          <p:nvPr/>
        </p:nvSpPr>
        <p:spPr bwMode="auto">
          <a:xfrm>
            <a:off x="3733800" y="5791200"/>
            <a:ext cx="381000" cy="838200"/>
          </a:xfrm>
          <a:prstGeom prst="leftBrace">
            <a:avLst>
              <a:gd name="adj1" fmla="val 18333"/>
              <a:gd name="adj2" fmla="val 50000"/>
            </a:avLst>
          </a:prstGeom>
          <a:noFill/>
          <a:ln w="127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FontTx/>
              <a:buNone/>
            </a:pPr>
            <a:endParaRPr lang="en-US" altLang="en-US" sz="1800" smtClean="0">
              <a:solidFill>
                <a:srgbClr val="000000"/>
              </a:solidFill>
            </a:endParaRPr>
          </a:p>
        </p:txBody>
      </p:sp>
      <p:sp>
        <p:nvSpPr>
          <p:cNvPr id="108572" name="Text Box 36"/>
          <p:cNvSpPr txBox="1">
            <a:spLocks noChangeArrowheads="1"/>
          </p:cNvSpPr>
          <p:nvPr/>
        </p:nvSpPr>
        <p:spPr bwMode="auto">
          <a:xfrm>
            <a:off x="838200" y="6019800"/>
            <a:ext cx="1447800" cy="581025"/>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algn="ctr" eaLnBrk="1" fontAlgn="base" hangingPunct="1">
              <a:spcBef>
                <a:spcPct val="50000"/>
              </a:spcBef>
              <a:spcAft>
                <a:spcPct val="0"/>
              </a:spcAft>
              <a:buFontTx/>
              <a:buNone/>
            </a:pPr>
            <a:r>
              <a:rPr lang="en-US" altLang="en-US" sz="1600" smtClean="0">
                <a:solidFill>
                  <a:srgbClr val="FFFFFF"/>
                </a:solidFill>
              </a:rPr>
              <a:t>Copies made &amp; circulated</a:t>
            </a:r>
          </a:p>
        </p:txBody>
      </p:sp>
      <p:pic>
        <p:nvPicPr>
          <p:cNvPr id="108573" name="Picture 37" descr="Bible Center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57800" y="2667000"/>
            <a:ext cx="4114800"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74" name="Text Box 38"/>
          <p:cNvSpPr txBox="1">
            <a:spLocks noChangeArrowheads="1"/>
          </p:cNvSpPr>
          <p:nvPr/>
        </p:nvSpPr>
        <p:spPr bwMode="auto">
          <a:xfrm>
            <a:off x="5257800" y="4876800"/>
            <a:ext cx="2133600" cy="830263"/>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algn="ctr" eaLnBrk="1" fontAlgn="base" hangingPunct="1">
              <a:spcBef>
                <a:spcPct val="50000"/>
              </a:spcBef>
              <a:spcAft>
                <a:spcPct val="0"/>
              </a:spcAft>
              <a:buFontTx/>
              <a:buNone/>
            </a:pPr>
            <a:r>
              <a:rPr lang="en-US" altLang="en-US" sz="1600" smtClean="0">
                <a:solidFill>
                  <a:srgbClr val="FFFFFF"/>
                </a:solidFill>
              </a:rPr>
              <a:t>Copies collected at Bible Centers and Copied</a:t>
            </a:r>
          </a:p>
        </p:txBody>
      </p:sp>
      <p:pic>
        <p:nvPicPr>
          <p:cNvPr id="108575" name="Picture 39" descr="CODEX Vacatica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38800" y="2209800"/>
            <a:ext cx="1371600"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76" name="Picture 40" descr="Codex Sinaiticus-Book"/>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05713" y="2895600"/>
            <a:ext cx="1538287"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77" name="Picture 41" descr="Jerome Translati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2000" y="4724400"/>
            <a:ext cx="1447800"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78" name="Text Box 44"/>
          <p:cNvSpPr txBox="1">
            <a:spLocks noChangeArrowheads="1"/>
          </p:cNvSpPr>
          <p:nvPr/>
        </p:nvSpPr>
        <p:spPr bwMode="auto">
          <a:xfrm>
            <a:off x="5638800" y="2057400"/>
            <a:ext cx="1752600" cy="33655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algn="ctr" eaLnBrk="1" fontAlgn="base" hangingPunct="1">
              <a:spcBef>
                <a:spcPct val="50000"/>
              </a:spcBef>
              <a:spcAft>
                <a:spcPct val="0"/>
              </a:spcAft>
              <a:buFontTx/>
              <a:buNone/>
            </a:pPr>
            <a:r>
              <a:rPr lang="en-US" altLang="en-US" sz="1600" smtClean="0">
                <a:solidFill>
                  <a:srgbClr val="FFFFFF"/>
                </a:solidFill>
              </a:rPr>
              <a:t>Codex Vaticanus</a:t>
            </a:r>
          </a:p>
        </p:txBody>
      </p:sp>
      <p:pic>
        <p:nvPicPr>
          <p:cNvPr id="108579" name="Picture 47" descr="GA02_132b"/>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43800" y="5257800"/>
            <a:ext cx="106362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80" name="Text Box 48"/>
          <p:cNvSpPr txBox="1">
            <a:spLocks noChangeArrowheads="1"/>
          </p:cNvSpPr>
          <p:nvPr/>
        </p:nvSpPr>
        <p:spPr bwMode="auto">
          <a:xfrm>
            <a:off x="5562600" y="6019800"/>
            <a:ext cx="1752600" cy="58420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algn="ctr" eaLnBrk="1" fontAlgn="base" hangingPunct="1">
              <a:spcBef>
                <a:spcPct val="50000"/>
              </a:spcBef>
              <a:spcAft>
                <a:spcPct val="0"/>
              </a:spcAft>
              <a:buFontTx/>
              <a:buNone/>
            </a:pPr>
            <a:r>
              <a:rPr lang="en-US" altLang="en-US" sz="1600" smtClean="0">
                <a:solidFill>
                  <a:srgbClr val="FFFFFF"/>
                </a:solidFill>
              </a:rPr>
              <a:t>Codex Alexandrinus</a:t>
            </a:r>
          </a:p>
        </p:txBody>
      </p:sp>
      <p:pic>
        <p:nvPicPr>
          <p:cNvPr id="108581" name="Picture 49" descr="John Ryland-Front and back"/>
          <p:cNvPicPr>
            <a:picLocks noChangeAspect="1" noChangeArrowheads="1"/>
          </p:cNvPicPr>
          <p:nvPr/>
        </p:nvPicPr>
        <p:blipFill>
          <a:blip r:embed="rId12">
            <a:extLst>
              <a:ext uri="{28A0092B-C50C-407E-A947-70E740481C1C}">
                <a14:useLocalDpi xmlns:a14="http://schemas.microsoft.com/office/drawing/2010/main" val="0"/>
              </a:ext>
            </a:extLst>
          </a:blip>
          <a:srcRect l="1787" t="2518" r="1787" b="2518"/>
          <a:stretch>
            <a:fillRect/>
          </a:stretch>
        </p:blipFill>
        <p:spPr bwMode="auto">
          <a:xfrm>
            <a:off x="7467600" y="1219200"/>
            <a:ext cx="129540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82" name="Text Box 50"/>
          <p:cNvSpPr txBox="1">
            <a:spLocks noChangeArrowheads="1"/>
          </p:cNvSpPr>
          <p:nvPr/>
        </p:nvSpPr>
        <p:spPr bwMode="auto">
          <a:xfrm>
            <a:off x="5791200" y="1143000"/>
            <a:ext cx="1752600" cy="703263"/>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algn="ctr" eaLnBrk="1" fontAlgn="base" hangingPunct="1">
              <a:spcBef>
                <a:spcPct val="50000"/>
              </a:spcBef>
              <a:spcAft>
                <a:spcPct val="0"/>
              </a:spcAft>
              <a:buFontTx/>
              <a:buNone/>
            </a:pPr>
            <a:r>
              <a:rPr lang="en-US" altLang="en-US" sz="1600" smtClean="0">
                <a:solidFill>
                  <a:srgbClr val="FFFFFF"/>
                </a:solidFill>
              </a:rPr>
              <a:t>Fragments of</a:t>
            </a:r>
          </a:p>
          <a:p>
            <a:pPr algn="ctr" eaLnBrk="1" fontAlgn="base" hangingPunct="1">
              <a:spcBef>
                <a:spcPct val="50000"/>
              </a:spcBef>
              <a:spcAft>
                <a:spcPct val="0"/>
              </a:spcAft>
              <a:buFontTx/>
              <a:buNone/>
            </a:pPr>
            <a:r>
              <a:rPr lang="en-US" altLang="en-US" sz="1600" smtClean="0">
                <a:solidFill>
                  <a:srgbClr val="FFFFFF"/>
                </a:solidFill>
              </a:rPr>
              <a:t>Papyri</a:t>
            </a:r>
          </a:p>
        </p:txBody>
      </p:sp>
    </p:spTree>
    <p:extLst>
      <p:ext uri="{BB962C8B-B14F-4D97-AF65-F5344CB8AC3E}">
        <p14:creationId xmlns:p14="http://schemas.microsoft.com/office/powerpoint/2010/main" val="30306988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Matthew via Egyptian Papyrus</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393371847"/>
              </p:ext>
            </p:extLst>
          </p:nvPr>
        </p:nvGraphicFramePr>
        <p:xfrm>
          <a:off x="1600200" y="1524000"/>
          <a:ext cx="4191001" cy="4053840"/>
        </p:xfrm>
        <a:graphic>
          <a:graphicData uri="http://schemas.openxmlformats.org/drawingml/2006/table">
            <a:tbl>
              <a:tblPr/>
              <a:tblGrid>
                <a:gridCol w="822773"/>
                <a:gridCol w="1221304"/>
                <a:gridCol w="1324151"/>
                <a:gridCol w="822773"/>
              </a:tblGrid>
              <a:tr h="190500">
                <a:tc gridSpan="3">
                  <a:txBody>
                    <a:bodyPr/>
                    <a:lstStyle/>
                    <a:p>
                      <a:pPr algn="l" fontAlgn="b"/>
                      <a:r>
                        <a:rPr lang="en-US" sz="1600" b="0" i="0" u="none" strike="noStrike" dirty="0">
                          <a:solidFill>
                            <a:srgbClr val="000000"/>
                          </a:solidFill>
                          <a:effectLst/>
                          <a:latin typeface="Calibri"/>
                        </a:rPr>
                        <a:t>Gospel of Matthew 100 to 300 AD</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FFFCC"/>
                    </a:solidFill>
                  </a:tcPr>
                </a:tc>
                <a:tc hMerge="1">
                  <a:txBody>
                    <a:bodyPr/>
                    <a:lstStyle/>
                    <a:p>
                      <a:endParaRPr lang="en-US"/>
                    </a:p>
                  </a:txBody>
                  <a:tcPr/>
                </a:tc>
                <a:tc hMerge="1">
                  <a:txBody>
                    <a:bodyPr/>
                    <a:lstStyle/>
                    <a:p>
                      <a:endParaRPr lang="en-US"/>
                    </a:p>
                  </a:txBody>
                  <a:tcPr/>
                </a:tc>
                <a:tc>
                  <a:txBody>
                    <a:bodyPr/>
                    <a:lstStyle/>
                    <a:p>
                      <a:pPr algn="l" fontAlgn="b"/>
                      <a:endParaRPr lang="en-US" sz="1600" b="0" i="0" u="none" strike="noStrike">
                        <a:solidFill>
                          <a:srgbClr val="000000"/>
                        </a:solidFill>
                        <a:effectLst/>
                        <a:latin typeface="Calibri"/>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FFFCC"/>
                    </a:solidFill>
                  </a:tcPr>
                </a:tc>
              </a:tr>
              <a:tr h="190500">
                <a:tc>
                  <a:txBody>
                    <a:bodyPr/>
                    <a:lstStyle/>
                    <a:p>
                      <a:pPr algn="l" fontAlgn="b"/>
                      <a:r>
                        <a:rPr lang="en-US" sz="1600" b="0" i="0" u="none" strike="noStrike">
                          <a:solidFill>
                            <a:srgbClr val="000000"/>
                          </a:solidFill>
                          <a:effectLst/>
                          <a:latin typeface="Calibri"/>
                        </a:rPr>
                        <a:t>ID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l" fontAlgn="b"/>
                      <a:r>
                        <a:rPr lang="en-US" sz="1600" b="0" i="0" u="none" strike="noStrike">
                          <a:solidFill>
                            <a:srgbClr val="000000"/>
                          </a:solidFill>
                          <a:effectLst/>
                          <a:latin typeface="Calibri"/>
                        </a:rPr>
                        <a:t>Text Quality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l" fontAlgn="b"/>
                      <a:r>
                        <a:rPr lang="en-US" sz="1600" b="0" i="0" u="none" strike="noStrike">
                          <a:solidFill>
                            <a:srgbClr val="000000"/>
                          </a:solidFill>
                          <a:effectLst/>
                          <a:latin typeface="Calibri"/>
                        </a:rPr>
                        <a:t>Transmission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l" fontAlgn="b"/>
                      <a:r>
                        <a:rPr lang="en-US" sz="1600" b="0" i="0" u="none" strike="noStrike">
                          <a:solidFill>
                            <a:srgbClr val="000000"/>
                          </a:solidFill>
                          <a:effectLst/>
                          <a:latin typeface="Calibri"/>
                        </a:rPr>
                        <a:t>Date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200025">
                <a:tc>
                  <a:txBody>
                    <a:bodyPr/>
                    <a:lstStyle/>
                    <a:p>
                      <a:pPr algn="l" fontAlgn="b"/>
                      <a:r>
                        <a:rPr lang="en-US" sz="1600" b="0" i="0" u="none" strike="noStrike">
                          <a:solidFill>
                            <a:srgbClr val="000000"/>
                          </a:solidFill>
                          <a:effectLst/>
                          <a:latin typeface="Old English Text MT"/>
                        </a:rPr>
                        <a:t>P</a:t>
                      </a:r>
                      <a:r>
                        <a:rPr lang="en-US" sz="1600" b="0" i="0" u="none" strike="noStrike">
                          <a:solidFill>
                            <a:srgbClr val="000000"/>
                          </a:solidFill>
                          <a:effectLst/>
                          <a:latin typeface="Arial"/>
                        </a:rPr>
                        <a:t>1</a:t>
                      </a:r>
                      <a:endParaRPr lang="en-US" sz="1600" b="0" i="0" u="none" strike="noStrike">
                        <a:solidFill>
                          <a:srgbClr val="000000"/>
                        </a:solidFill>
                        <a:effectLst/>
                        <a:latin typeface="Old English Text M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a:solidFill>
                            <a:srgbClr val="000000"/>
                          </a:solidFill>
                          <a:effectLst/>
                          <a:latin typeface="Calibri"/>
                        </a:rPr>
                        <a:t>strict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a:solidFill>
                            <a:srgbClr val="000000"/>
                          </a:solidFill>
                          <a:effectLst/>
                          <a:latin typeface="Calibri"/>
                        </a:rPr>
                        <a:t>strict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a:solidFill>
                            <a:srgbClr val="000000"/>
                          </a:solidFill>
                          <a:effectLst/>
                          <a:latin typeface="Calibri"/>
                        </a:rPr>
                        <a:t>250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200025">
                <a:tc>
                  <a:txBody>
                    <a:bodyPr/>
                    <a:lstStyle/>
                    <a:p>
                      <a:pPr algn="l" fontAlgn="b"/>
                      <a:r>
                        <a:rPr lang="en-US" sz="1600" b="0" i="0" u="none" strike="noStrike">
                          <a:solidFill>
                            <a:srgbClr val="000000"/>
                          </a:solidFill>
                          <a:effectLst/>
                          <a:latin typeface="Old English Text MT"/>
                        </a:rPr>
                        <a:t>P</a:t>
                      </a:r>
                      <a:r>
                        <a:rPr lang="en-US" sz="1600" b="0" i="0" u="none" strike="noStrike">
                          <a:solidFill>
                            <a:srgbClr val="000000"/>
                          </a:solidFill>
                          <a:effectLst/>
                          <a:latin typeface="Arial"/>
                        </a:rPr>
                        <a:t>35</a:t>
                      </a:r>
                      <a:endParaRPr lang="en-US" sz="1600" b="0" i="0" u="none" strike="noStrike">
                        <a:solidFill>
                          <a:srgbClr val="000000"/>
                        </a:solidFill>
                        <a:effectLst/>
                        <a:latin typeface="Old English Text M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a:solidFill>
                            <a:srgbClr val="000000"/>
                          </a:solidFill>
                          <a:effectLst/>
                          <a:latin typeface="Calibri"/>
                        </a:rPr>
                        <a:t>strict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a:solidFill>
                            <a:srgbClr val="000000"/>
                          </a:solidFill>
                          <a:effectLst/>
                          <a:latin typeface="Calibri"/>
                        </a:rPr>
                        <a:t>strict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a:solidFill>
                            <a:srgbClr val="000000"/>
                          </a:solidFill>
                          <a:effectLst/>
                          <a:latin typeface="Calibri"/>
                        </a:rPr>
                        <a:t>3rd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200025">
                <a:tc>
                  <a:txBody>
                    <a:bodyPr/>
                    <a:lstStyle/>
                    <a:p>
                      <a:pPr algn="l" fontAlgn="b"/>
                      <a:r>
                        <a:rPr lang="en-US" sz="1600" b="0" i="0" u="none" strike="noStrike">
                          <a:solidFill>
                            <a:srgbClr val="000000"/>
                          </a:solidFill>
                          <a:effectLst/>
                          <a:latin typeface="Old English Text MT"/>
                        </a:rPr>
                        <a:t>P</a:t>
                      </a:r>
                      <a:r>
                        <a:rPr lang="en-US" sz="1600" b="0" i="0" u="none" strike="noStrike">
                          <a:solidFill>
                            <a:srgbClr val="000000"/>
                          </a:solidFill>
                          <a:effectLst/>
                          <a:latin typeface="Arial"/>
                        </a:rPr>
                        <a:t>37</a:t>
                      </a:r>
                      <a:endParaRPr lang="en-US" sz="1600" b="0" i="0" u="none" strike="noStrike">
                        <a:solidFill>
                          <a:srgbClr val="000000"/>
                        </a:solidFill>
                        <a:effectLst/>
                        <a:latin typeface="Old English Text M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a:solidFill>
                            <a:srgbClr val="000000"/>
                          </a:solidFill>
                          <a:effectLst/>
                          <a:latin typeface="Calibri"/>
                        </a:rPr>
                        <a:t>normal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a:solidFill>
                            <a:srgbClr val="000000"/>
                          </a:solidFill>
                          <a:effectLst/>
                          <a:latin typeface="Calibri"/>
                        </a:rPr>
                        <a:t>free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a:solidFill>
                            <a:srgbClr val="000000"/>
                          </a:solidFill>
                          <a:effectLst/>
                          <a:latin typeface="Calibri"/>
                        </a:rPr>
                        <a:t>260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200025">
                <a:tc>
                  <a:txBody>
                    <a:bodyPr/>
                    <a:lstStyle/>
                    <a:p>
                      <a:pPr algn="l" fontAlgn="b"/>
                      <a:r>
                        <a:rPr lang="en-US" sz="1600" b="0" i="0" u="none" strike="noStrike">
                          <a:solidFill>
                            <a:srgbClr val="000000"/>
                          </a:solidFill>
                          <a:effectLst/>
                          <a:latin typeface="Old English Text MT"/>
                        </a:rPr>
                        <a:t>P</a:t>
                      </a:r>
                      <a:r>
                        <a:rPr lang="en-US" sz="1600" b="0" i="0" u="none" strike="noStrike">
                          <a:solidFill>
                            <a:srgbClr val="000000"/>
                          </a:solidFill>
                          <a:effectLst/>
                          <a:latin typeface="Arial"/>
                        </a:rPr>
                        <a:t>45</a:t>
                      </a:r>
                      <a:endParaRPr lang="en-US" sz="1600" b="0" i="0" u="none" strike="noStrike">
                        <a:solidFill>
                          <a:srgbClr val="000000"/>
                        </a:solidFill>
                        <a:effectLst/>
                        <a:latin typeface="Old English Text M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a:solidFill>
                            <a:srgbClr val="000000"/>
                          </a:solidFill>
                          <a:effectLst/>
                          <a:latin typeface="Calibri"/>
                        </a:rPr>
                        <a:t>normal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a:solidFill>
                            <a:srgbClr val="000000"/>
                          </a:solidFill>
                          <a:effectLst/>
                          <a:latin typeface="Calibri"/>
                        </a:rPr>
                        <a:t>free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a:solidFill>
                            <a:srgbClr val="000000"/>
                          </a:solidFill>
                          <a:effectLst/>
                          <a:latin typeface="Calibri"/>
                        </a:rPr>
                        <a:t>250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200025">
                <a:tc>
                  <a:txBody>
                    <a:bodyPr/>
                    <a:lstStyle/>
                    <a:p>
                      <a:pPr algn="l" fontAlgn="b"/>
                      <a:r>
                        <a:rPr lang="en-US" sz="1600" b="0" i="0" u="none" strike="noStrike">
                          <a:solidFill>
                            <a:srgbClr val="000000"/>
                          </a:solidFill>
                          <a:effectLst/>
                          <a:latin typeface="Old English Text MT"/>
                        </a:rPr>
                        <a:t>P</a:t>
                      </a:r>
                      <a:r>
                        <a:rPr lang="en-US" sz="1600" b="0" i="0" u="none" strike="noStrike">
                          <a:solidFill>
                            <a:srgbClr val="000000"/>
                          </a:solidFill>
                          <a:effectLst/>
                          <a:latin typeface="Arial"/>
                        </a:rPr>
                        <a:t>53</a:t>
                      </a:r>
                      <a:endParaRPr lang="en-US" sz="1600" b="0" i="0" u="none" strike="noStrike">
                        <a:solidFill>
                          <a:srgbClr val="000000"/>
                        </a:solidFill>
                        <a:effectLst/>
                        <a:latin typeface="Old English Text M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a:solidFill>
                            <a:srgbClr val="000000"/>
                          </a:solidFill>
                          <a:effectLst/>
                          <a:latin typeface="Calibri"/>
                        </a:rPr>
                        <a:t>strict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a:solidFill>
                            <a:srgbClr val="000000"/>
                          </a:solidFill>
                          <a:effectLst/>
                          <a:latin typeface="Calibri"/>
                        </a:rPr>
                        <a:t>normal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a:solidFill>
                            <a:srgbClr val="000000"/>
                          </a:solidFill>
                          <a:effectLst/>
                          <a:latin typeface="Calibri"/>
                        </a:rPr>
                        <a:t>3rd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200025">
                <a:tc>
                  <a:txBody>
                    <a:bodyPr/>
                    <a:lstStyle/>
                    <a:p>
                      <a:pPr algn="l" fontAlgn="b"/>
                      <a:r>
                        <a:rPr lang="en-US" sz="1600" b="0" i="0" u="none" strike="noStrike">
                          <a:solidFill>
                            <a:srgbClr val="000000"/>
                          </a:solidFill>
                          <a:effectLst/>
                          <a:latin typeface="Old English Text MT"/>
                        </a:rPr>
                        <a:t>P</a:t>
                      </a:r>
                      <a:r>
                        <a:rPr lang="en-US" sz="1600" b="0" i="0" u="none" strike="noStrike">
                          <a:solidFill>
                            <a:srgbClr val="000000"/>
                          </a:solidFill>
                          <a:effectLst/>
                          <a:latin typeface="Arial"/>
                        </a:rPr>
                        <a:t>64+67</a:t>
                      </a:r>
                      <a:endParaRPr lang="en-US" sz="1600" b="0" i="0" u="none" strike="noStrike">
                        <a:solidFill>
                          <a:srgbClr val="000000"/>
                        </a:solidFill>
                        <a:effectLst/>
                        <a:latin typeface="Old English Text M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a:solidFill>
                            <a:srgbClr val="000000"/>
                          </a:solidFill>
                          <a:effectLst/>
                          <a:latin typeface="Calibri"/>
                        </a:rPr>
                        <a:t>strict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a:solidFill>
                            <a:srgbClr val="000000"/>
                          </a:solidFill>
                          <a:effectLst/>
                          <a:latin typeface="Calibri"/>
                        </a:rPr>
                        <a:t>strict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a:solidFill>
                            <a:srgbClr val="000000"/>
                          </a:solidFill>
                          <a:effectLst/>
                          <a:latin typeface="Calibri"/>
                        </a:rPr>
                        <a:t>200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200025">
                <a:tc>
                  <a:txBody>
                    <a:bodyPr/>
                    <a:lstStyle/>
                    <a:p>
                      <a:pPr algn="l" fontAlgn="b"/>
                      <a:r>
                        <a:rPr lang="en-US" sz="1600" b="0" i="0" u="none" strike="noStrike">
                          <a:solidFill>
                            <a:srgbClr val="000000"/>
                          </a:solidFill>
                          <a:effectLst/>
                          <a:latin typeface="Old English Text MT"/>
                        </a:rPr>
                        <a:t>P</a:t>
                      </a:r>
                      <a:r>
                        <a:rPr lang="en-US" sz="1600" b="0" i="0" u="none" strike="noStrike">
                          <a:solidFill>
                            <a:srgbClr val="000000"/>
                          </a:solidFill>
                          <a:effectLst/>
                          <a:latin typeface="Arial"/>
                        </a:rPr>
                        <a:t>70</a:t>
                      </a:r>
                      <a:endParaRPr lang="en-US" sz="1600" b="0" i="0" u="none" strike="noStrike">
                        <a:solidFill>
                          <a:srgbClr val="000000"/>
                        </a:solidFill>
                        <a:effectLst/>
                        <a:latin typeface="Old English Text M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a:solidFill>
                            <a:srgbClr val="000000"/>
                          </a:solidFill>
                          <a:effectLst/>
                          <a:latin typeface="Calibri"/>
                        </a:rPr>
                        <a:t>strict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a:solidFill>
                            <a:srgbClr val="000000"/>
                          </a:solidFill>
                          <a:effectLst/>
                          <a:latin typeface="Calibri"/>
                        </a:rPr>
                        <a:t>free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a:solidFill>
                            <a:srgbClr val="000000"/>
                          </a:solidFill>
                          <a:effectLst/>
                          <a:latin typeface="Calibri"/>
                        </a:rPr>
                        <a:t>3rd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200025">
                <a:tc>
                  <a:txBody>
                    <a:bodyPr/>
                    <a:lstStyle/>
                    <a:p>
                      <a:pPr algn="l" fontAlgn="b"/>
                      <a:r>
                        <a:rPr lang="en-US" sz="1600" b="0" i="0" u="none" strike="noStrike">
                          <a:solidFill>
                            <a:srgbClr val="000000"/>
                          </a:solidFill>
                          <a:effectLst/>
                          <a:latin typeface="Old English Text MT"/>
                        </a:rPr>
                        <a:t>P</a:t>
                      </a:r>
                      <a:r>
                        <a:rPr lang="en-US" sz="1600" b="0" i="0" u="none" strike="noStrike">
                          <a:solidFill>
                            <a:srgbClr val="000000"/>
                          </a:solidFill>
                          <a:effectLst/>
                          <a:latin typeface="Arial"/>
                        </a:rPr>
                        <a:t>77</a:t>
                      </a:r>
                      <a:endParaRPr lang="en-US" sz="1600" b="0" i="0" u="none" strike="noStrike">
                        <a:solidFill>
                          <a:srgbClr val="000000"/>
                        </a:solidFill>
                        <a:effectLst/>
                        <a:latin typeface="Old English Text M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a:solidFill>
                            <a:srgbClr val="000000"/>
                          </a:solidFill>
                          <a:effectLst/>
                          <a:latin typeface="Calibri"/>
                        </a:rPr>
                        <a:t>strict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a:solidFill>
                            <a:srgbClr val="000000"/>
                          </a:solidFill>
                          <a:effectLst/>
                          <a:latin typeface="Calibri"/>
                        </a:rPr>
                        <a:t>free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a:solidFill>
                            <a:srgbClr val="000000"/>
                          </a:solidFill>
                          <a:effectLst/>
                          <a:latin typeface="Calibri"/>
                        </a:rPr>
                        <a:t>150-200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200025">
                <a:tc>
                  <a:txBody>
                    <a:bodyPr/>
                    <a:lstStyle/>
                    <a:p>
                      <a:pPr algn="l" fontAlgn="b"/>
                      <a:r>
                        <a:rPr lang="en-US" sz="1600" b="0" i="0" u="none" strike="noStrike">
                          <a:solidFill>
                            <a:srgbClr val="000000"/>
                          </a:solidFill>
                          <a:effectLst/>
                          <a:latin typeface="Old English Text MT"/>
                        </a:rPr>
                        <a:t>P</a:t>
                      </a:r>
                      <a:r>
                        <a:rPr lang="en-US" sz="1600" b="0" i="0" u="none" strike="noStrike">
                          <a:solidFill>
                            <a:srgbClr val="000000"/>
                          </a:solidFill>
                          <a:effectLst/>
                          <a:latin typeface="Arial"/>
                        </a:rPr>
                        <a:t>101</a:t>
                      </a:r>
                      <a:endParaRPr lang="en-US" sz="1600" b="0" i="0" u="none" strike="noStrike">
                        <a:solidFill>
                          <a:srgbClr val="000000"/>
                        </a:solidFill>
                        <a:effectLst/>
                        <a:latin typeface="Old English Text M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a:solidFill>
                            <a:srgbClr val="000000"/>
                          </a:solidFill>
                          <a:effectLst/>
                          <a:latin typeface="Calibri"/>
                        </a:rPr>
                        <a:t>normal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a:solidFill>
                            <a:srgbClr val="000000"/>
                          </a:solidFill>
                          <a:effectLst/>
                          <a:latin typeface="Calibri"/>
                        </a:rPr>
                        <a:t>free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a:solidFill>
                            <a:srgbClr val="000000"/>
                          </a:solidFill>
                          <a:effectLst/>
                          <a:latin typeface="Calibri"/>
                        </a:rPr>
                        <a:t>3rd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200025">
                <a:tc>
                  <a:txBody>
                    <a:bodyPr/>
                    <a:lstStyle/>
                    <a:p>
                      <a:pPr algn="l" fontAlgn="b"/>
                      <a:r>
                        <a:rPr lang="en-US" sz="1600" b="0" i="0" u="none" strike="noStrike">
                          <a:solidFill>
                            <a:srgbClr val="000000"/>
                          </a:solidFill>
                          <a:effectLst/>
                          <a:latin typeface="Old English Text MT"/>
                        </a:rPr>
                        <a:t>P</a:t>
                      </a:r>
                      <a:r>
                        <a:rPr lang="en-US" sz="1600" b="0" i="0" u="none" strike="noStrike">
                          <a:solidFill>
                            <a:srgbClr val="000000"/>
                          </a:solidFill>
                          <a:effectLst/>
                          <a:latin typeface="Arial"/>
                        </a:rPr>
                        <a:t>102</a:t>
                      </a:r>
                      <a:endParaRPr lang="en-US" sz="1600" b="0" i="0" u="none" strike="noStrike">
                        <a:solidFill>
                          <a:srgbClr val="000000"/>
                        </a:solidFill>
                        <a:effectLst/>
                        <a:latin typeface="Old English Text M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a:solidFill>
                            <a:srgbClr val="000000"/>
                          </a:solidFill>
                          <a:effectLst/>
                          <a:latin typeface="Calibri"/>
                        </a:rPr>
                        <a:t>strict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a:solidFill>
                            <a:srgbClr val="000000"/>
                          </a:solidFill>
                          <a:effectLst/>
                          <a:latin typeface="Calibri"/>
                        </a:rPr>
                        <a:t>strict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a:solidFill>
                            <a:srgbClr val="000000"/>
                          </a:solidFill>
                          <a:effectLst/>
                          <a:latin typeface="Calibri"/>
                        </a:rPr>
                        <a:t>3rd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200025">
                <a:tc>
                  <a:txBody>
                    <a:bodyPr/>
                    <a:lstStyle/>
                    <a:p>
                      <a:pPr algn="l" fontAlgn="b"/>
                      <a:r>
                        <a:rPr lang="en-US" sz="1600" b="0" i="0" u="none" strike="noStrike">
                          <a:solidFill>
                            <a:srgbClr val="000000"/>
                          </a:solidFill>
                          <a:effectLst/>
                          <a:latin typeface="Old English Text MT"/>
                        </a:rPr>
                        <a:t>P</a:t>
                      </a:r>
                      <a:r>
                        <a:rPr lang="en-US" sz="1600" b="0" i="0" u="none" strike="noStrike">
                          <a:solidFill>
                            <a:srgbClr val="000000"/>
                          </a:solidFill>
                          <a:effectLst/>
                          <a:latin typeface="Arial"/>
                        </a:rPr>
                        <a:t>103</a:t>
                      </a:r>
                      <a:endParaRPr lang="en-US" sz="1600" b="0" i="0" u="none" strike="noStrike">
                        <a:solidFill>
                          <a:srgbClr val="000000"/>
                        </a:solidFill>
                        <a:effectLst/>
                        <a:latin typeface="Old English Text M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a:solidFill>
                            <a:srgbClr val="000000"/>
                          </a:solidFill>
                          <a:effectLst/>
                          <a:latin typeface="Calibri"/>
                        </a:rPr>
                        <a:t>normal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a:solidFill>
                            <a:srgbClr val="000000"/>
                          </a:solidFill>
                          <a:effectLst/>
                          <a:latin typeface="Calibri"/>
                        </a:rPr>
                        <a:t>very free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a:solidFill>
                            <a:srgbClr val="000000"/>
                          </a:solidFill>
                          <a:effectLst/>
                          <a:latin typeface="Calibri"/>
                        </a:rPr>
                        <a:t>275-300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200025">
                <a:tc>
                  <a:txBody>
                    <a:bodyPr/>
                    <a:lstStyle/>
                    <a:p>
                      <a:pPr algn="l" fontAlgn="b"/>
                      <a:r>
                        <a:rPr lang="en-US" sz="1600" b="0" i="0" u="none" strike="noStrike">
                          <a:solidFill>
                            <a:srgbClr val="000000"/>
                          </a:solidFill>
                          <a:effectLst/>
                          <a:latin typeface="Old English Text MT"/>
                        </a:rPr>
                        <a:t>P</a:t>
                      </a:r>
                      <a:r>
                        <a:rPr lang="en-US" sz="1600" b="0" i="0" u="none" strike="noStrike">
                          <a:solidFill>
                            <a:srgbClr val="000000"/>
                          </a:solidFill>
                          <a:effectLst/>
                          <a:latin typeface="Arial"/>
                        </a:rPr>
                        <a:t>104</a:t>
                      </a:r>
                      <a:endParaRPr lang="en-US" sz="1600" b="0" i="0" u="none" strike="noStrike">
                        <a:solidFill>
                          <a:srgbClr val="000000"/>
                        </a:solidFill>
                        <a:effectLst/>
                        <a:latin typeface="Old English Text M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a:solidFill>
                            <a:srgbClr val="000000"/>
                          </a:solidFill>
                          <a:effectLst/>
                          <a:latin typeface="Calibri"/>
                        </a:rPr>
                        <a:t>normal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a:solidFill>
                            <a:srgbClr val="000000"/>
                          </a:solidFill>
                          <a:effectLst/>
                          <a:latin typeface="Calibri"/>
                        </a:rPr>
                        <a:t>strict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a:solidFill>
                            <a:srgbClr val="000000"/>
                          </a:solidFill>
                          <a:effectLst/>
                          <a:latin typeface="Calibri"/>
                        </a:rPr>
                        <a:t>150-200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200025">
                <a:tc>
                  <a:txBody>
                    <a:bodyPr/>
                    <a:lstStyle/>
                    <a:p>
                      <a:pPr algn="l" fontAlgn="b"/>
                      <a:r>
                        <a:rPr lang="en-US" sz="1600" b="0" i="0" u="none" strike="noStrike">
                          <a:solidFill>
                            <a:srgbClr val="000000"/>
                          </a:solidFill>
                          <a:effectLst/>
                          <a:latin typeface="Old English Text MT"/>
                        </a:rPr>
                        <a:t>P</a:t>
                      </a:r>
                      <a:r>
                        <a:rPr lang="en-US" sz="1600" b="0" i="0" u="none" strike="noStrike">
                          <a:solidFill>
                            <a:srgbClr val="000000"/>
                          </a:solidFill>
                          <a:effectLst/>
                          <a:latin typeface="Arial"/>
                        </a:rPr>
                        <a:t>110</a:t>
                      </a:r>
                      <a:endParaRPr lang="en-US" sz="1600" b="0" i="0" u="none" strike="noStrike">
                        <a:solidFill>
                          <a:srgbClr val="000000"/>
                        </a:solidFill>
                        <a:effectLst/>
                        <a:latin typeface="Old English Text M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a:solidFill>
                            <a:srgbClr val="000000"/>
                          </a:solidFill>
                          <a:effectLst/>
                          <a:latin typeface="Calibri"/>
                        </a:rPr>
                        <a:t>normal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a:solidFill>
                            <a:srgbClr val="000000"/>
                          </a:solidFill>
                          <a:effectLst/>
                          <a:latin typeface="Calibri"/>
                        </a:rPr>
                        <a:t>very free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a:solidFill>
                            <a:srgbClr val="000000"/>
                          </a:solidFill>
                          <a:effectLst/>
                          <a:latin typeface="Calibri"/>
                        </a:rPr>
                        <a:t>250-300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190500">
                <a:tc>
                  <a:txBody>
                    <a:bodyPr/>
                    <a:lstStyle/>
                    <a:p>
                      <a:pPr algn="l" fontAlgn="b"/>
                      <a:r>
                        <a:rPr lang="en-US" sz="1600" b="0" i="0" u="none" strike="noStrike">
                          <a:solidFill>
                            <a:srgbClr val="000000"/>
                          </a:solidFill>
                          <a:effectLst/>
                          <a:latin typeface="Calibri"/>
                        </a:rPr>
                        <a:t>O171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a:solidFill>
                            <a:srgbClr val="000000"/>
                          </a:solidFill>
                          <a:effectLst/>
                          <a:latin typeface="Calibri"/>
                        </a:rPr>
                        <a:t>normal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a:solidFill>
                            <a:srgbClr val="000000"/>
                          </a:solidFill>
                          <a:effectLst/>
                          <a:latin typeface="Calibri"/>
                        </a:rPr>
                        <a:t>free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dirty="0">
                          <a:solidFill>
                            <a:srgbClr val="000000"/>
                          </a:solidFill>
                          <a:effectLst/>
                          <a:latin typeface="Calibri"/>
                        </a:rPr>
                        <a:t>300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bl>
          </a:graphicData>
        </a:graphic>
      </p:graphicFrame>
      <p:sp>
        <p:nvSpPr>
          <p:cNvPr id="7" name="Rectangle 6"/>
          <p:cNvSpPr/>
          <p:nvPr/>
        </p:nvSpPr>
        <p:spPr>
          <a:xfrm>
            <a:off x="6019800" y="1752600"/>
            <a:ext cx="2667000" cy="923330"/>
          </a:xfrm>
          <a:prstGeom prst="rect">
            <a:avLst/>
          </a:prstGeom>
        </p:spPr>
        <p:txBody>
          <a:bodyPr wrap="square">
            <a:spAutoFit/>
          </a:bodyPr>
          <a:lstStyle/>
          <a:p>
            <a:r>
              <a:rPr lang="en-US" dirty="0" smtClean="0">
                <a:solidFill>
                  <a:srgbClr val="000000"/>
                </a:solidFill>
              </a:rPr>
              <a:t>Text Quality - how well corresponds to reconstructed initial text</a:t>
            </a:r>
            <a:endParaRPr lang="en-US" dirty="0">
              <a:solidFill>
                <a:srgbClr val="000000"/>
              </a:solidFill>
            </a:endParaRPr>
          </a:p>
        </p:txBody>
      </p:sp>
      <p:sp>
        <p:nvSpPr>
          <p:cNvPr id="8" name="Rectangle 7"/>
          <p:cNvSpPr/>
          <p:nvPr/>
        </p:nvSpPr>
        <p:spPr>
          <a:xfrm>
            <a:off x="6096000" y="2895600"/>
            <a:ext cx="2438400" cy="1477328"/>
          </a:xfrm>
          <a:prstGeom prst="rect">
            <a:avLst/>
          </a:prstGeom>
        </p:spPr>
        <p:txBody>
          <a:bodyPr wrap="square">
            <a:spAutoFit/>
          </a:bodyPr>
          <a:lstStyle/>
          <a:p>
            <a:r>
              <a:rPr lang="en-US" dirty="0" smtClean="0">
                <a:solidFill>
                  <a:srgbClr val="000000"/>
                </a:solidFill>
              </a:rPr>
              <a:t>Transmission -  free is a freer readiness to adapt the text to harmonize, accidental changes </a:t>
            </a:r>
            <a:r>
              <a:rPr lang="en-US" dirty="0" err="1" smtClean="0">
                <a:solidFill>
                  <a:srgbClr val="000000"/>
                </a:solidFill>
              </a:rPr>
              <a:t>etc</a:t>
            </a:r>
            <a:endParaRPr lang="en-US" dirty="0">
              <a:solidFill>
                <a:srgbClr val="000000"/>
              </a:solidFill>
            </a:endParaRPr>
          </a:p>
        </p:txBody>
      </p:sp>
    </p:spTree>
    <p:extLst>
      <p:ext uri="{BB962C8B-B14F-4D97-AF65-F5344CB8AC3E}">
        <p14:creationId xmlns:p14="http://schemas.microsoft.com/office/powerpoint/2010/main" val="2292278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Matthew via Egyptian Papyrus</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2433741727"/>
              </p:ext>
            </p:extLst>
          </p:nvPr>
        </p:nvGraphicFramePr>
        <p:xfrm>
          <a:off x="1600200" y="2209800"/>
          <a:ext cx="4191001" cy="3800475"/>
        </p:xfrm>
        <a:graphic>
          <a:graphicData uri="http://schemas.openxmlformats.org/drawingml/2006/table">
            <a:tbl>
              <a:tblPr/>
              <a:tblGrid>
                <a:gridCol w="822773"/>
                <a:gridCol w="1221304"/>
                <a:gridCol w="1324151"/>
                <a:gridCol w="822773"/>
              </a:tblGrid>
              <a:tr h="190500">
                <a:tc gridSpan="3">
                  <a:txBody>
                    <a:bodyPr/>
                    <a:lstStyle/>
                    <a:p>
                      <a:pPr algn="l" fontAlgn="b"/>
                      <a:r>
                        <a:rPr lang="en-US" sz="1600" b="0" i="0" u="none" strike="noStrike" dirty="0">
                          <a:solidFill>
                            <a:srgbClr val="000000"/>
                          </a:solidFill>
                          <a:effectLst/>
                          <a:latin typeface="Calibri"/>
                        </a:rPr>
                        <a:t>Gospel of Matthew 100 to 300 AD</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FFFCC"/>
                    </a:solidFill>
                  </a:tcPr>
                </a:tc>
                <a:tc hMerge="1">
                  <a:txBody>
                    <a:bodyPr/>
                    <a:lstStyle/>
                    <a:p>
                      <a:endParaRPr lang="en-US"/>
                    </a:p>
                  </a:txBody>
                  <a:tcPr/>
                </a:tc>
                <a:tc hMerge="1">
                  <a:txBody>
                    <a:bodyPr/>
                    <a:lstStyle/>
                    <a:p>
                      <a:endParaRPr lang="en-US"/>
                    </a:p>
                  </a:txBody>
                  <a:tcPr/>
                </a:tc>
                <a:tc>
                  <a:txBody>
                    <a:bodyPr/>
                    <a:lstStyle/>
                    <a:p>
                      <a:pPr algn="l" fontAlgn="b"/>
                      <a:endParaRPr lang="en-US" sz="1600" b="0" i="0" u="none" strike="noStrike">
                        <a:solidFill>
                          <a:srgbClr val="000000"/>
                        </a:solidFill>
                        <a:effectLst/>
                        <a:latin typeface="Calibri"/>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FFFCC"/>
                    </a:solidFill>
                  </a:tcPr>
                </a:tc>
              </a:tr>
              <a:tr h="190500">
                <a:tc>
                  <a:txBody>
                    <a:bodyPr/>
                    <a:lstStyle/>
                    <a:p>
                      <a:pPr algn="l" fontAlgn="b"/>
                      <a:r>
                        <a:rPr lang="en-US" sz="1600" b="0" i="0" u="none" strike="noStrike">
                          <a:solidFill>
                            <a:srgbClr val="000000"/>
                          </a:solidFill>
                          <a:effectLst/>
                          <a:latin typeface="Calibri"/>
                        </a:rPr>
                        <a:t>ID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l" fontAlgn="b"/>
                      <a:r>
                        <a:rPr lang="en-US" sz="1600" b="0" i="0" u="none" strike="noStrike">
                          <a:solidFill>
                            <a:srgbClr val="000000"/>
                          </a:solidFill>
                          <a:effectLst/>
                          <a:latin typeface="Calibri"/>
                        </a:rPr>
                        <a:t>Text Quality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l" fontAlgn="b"/>
                      <a:r>
                        <a:rPr lang="en-US" sz="1600" b="0" i="0" u="none" strike="noStrike">
                          <a:solidFill>
                            <a:srgbClr val="000000"/>
                          </a:solidFill>
                          <a:effectLst/>
                          <a:latin typeface="Calibri"/>
                        </a:rPr>
                        <a:t>Transmission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l" fontAlgn="b"/>
                      <a:r>
                        <a:rPr lang="en-US" sz="1600" b="0" i="0" u="none" strike="noStrike" dirty="0">
                          <a:solidFill>
                            <a:srgbClr val="000000"/>
                          </a:solidFill>
                          <a:effectLst/>
                          <a:latin typeface="Calibri"/>
                        </a:rPr>
                        <a:t>Date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190500">
                <a:tc>
                  <a:txBody>
                    <a:bodyPr/>
                    <a:lstStyle/>
                    <a:p>
                      <a:pPr algn="l" fontAlgn="b"/>
                      <a:r>
                        <a:rPr lang="en-US" sz="1600" b="0" i="0" u="none" strike="noStrike" dirty="0" smtClean="0">
                          <a:solidFill>
                            <a:srgbClr val="000000"/>
                          </a:solidFill>
                          <a:effectLst/>
                          <a:latin typeface="Old English Text MT"/>
                        </a:rPr>
                        <a:t>P</a:t>
                      </a:r>
                      <a:r>
                        <a:rPr lang="en-US" sz="1600" b="0" i="0" u="none" strike="noStrike" dirty="0" smtClean="0">
                          <a:solidFill>
                            <a:srgbClr val="000000"/>
                          </a:solidFill>
                          <a:effectLst/>
                          <a:latin typeface="+mn-lt"/>
                        </a:rPr>
                        <a:t>77</a:t>
                      </a:r>
                      <a:endParaRPr lang="en-US" sz="1600" b="0" i="0" u="none" strike="noStrike" dirty="0">
                        <a:solidFill>
                          <a:srgbClr val="000000"/>
                        </a:solidFill>
                        <a:effectLst/>
                        <a:latin typeface="Old English Text M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a:solidFill>
                            <a:srgbClr val="000000"/>
                          </a:solidFill>
                          <a:effectLst/>
                          <a:latin typeface="Calibri"/>
                        </a:rPr>
                        <a:t>strict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a:solidFill>
                            <a:srgbClr val="000000"/>
                          </a:solidFill>
                          <a:effectLst/>
                          <a:latin typeface="Calibri"/>
                        </a:rPr>
                        <a:t>free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dirty="0">
                          <a:solidFill>
                            <a:srgbClr val="000000"/>
                          </a:solidFill>
                          <a:effectLst/>
                          <a:latin typeface="Calibri"/>
                        </a:rPr>
                        <a:t>150-200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200025">
                <a:tc>
                  <a:txBody>
                    <a:bodyPr/>
                    <a:lstStyle/>
                    <a:p>
                      <a:pPr algn="l" fontAlgn="b"/>
                      <a:r>
                        <a:rPr lang="en-US" sz="1600" b="0" i="0" u="none" strike="noStrike" dirty="0">
                          <a:solidFill>
                            <a:srgbClr val="000000"/>
                          </a:solidFill>
                          <a:effectLst/>
                          <a:latin typeface="Old English Text MT"/>
                        </a:rPr>
                        <a:t>P</a:t>
                      </a:r>
                      <a:r>
                        <a:rPr lang="en-US" sz="1600" b="0" i="0" u="none" strike="noStrike" dirty="0">
                          <a:solidFill>
                            <a:srgbClr val="000000"/>
                          </a:solidFill>
                          <a:effectLst/>
                          <a:latin typeface="Arial"/>
                        </a:rPr>
                        <a:t>104</a:t>
                      </a:r>
                      <a:endParaRPr lang="en-US" sz="1600" b="0" i="0" u="none" strike="noStrike" dirty="0">
                        <a:solidFill>
                          <a:srgbClr val="000000"/>
                        </a:solidFill>
                        <a:effectLst/>
                        <a:latin typeface="Old English Text M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a:solidFill>
                            <a:srgbClr val="000000"/>
                          </a:solidFill>
                          <a:effectLst/>
                          <a:latin typeface="Calibri"/>
                        </a:rPr>
                        <a:t>normal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a:solidFill>
                            <a:srgbClr val="000000"/>
                          </a:solidFill>
                          <a:effectLst/>
                          <a:latin typeface="Calibri"/>
                        </a:rPr>
                        <a:t>strict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dirty="0">
                          <a:solidFill>
                            <a:srgbClr val="000000"/>
                          </a:solidFill>
                          <a:effectLst/>
                          <a:latin typeface="Calibri"/>
                        </a:rPr>
                        <a:t>150-200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200025">
                <a:tc>
                  <a:txBody>
                    <a:bodyPr/>
                    <a:lstStyle/>
                    <a:p>
                      <a:pPr algn="l" fontAlgn="b"/>
                      <a:r>
                        <a:rPr lang="en-US" sz="1600" b="0" i="0" u="none" strike="noStrike" dirty="0">
                          <a:solidFill>
                            <a:srgbClr val="000000"/>
                          </a:solidFill>
                          <a:effectLst/>
                          <a:latin typeface="Old English Text MT"/>
                        </a:rPr>
                        <a:t>P</a:t>
                      </a:r>
                      <a:r>
                        <a:rPr lang="en-US" sz="1600" b="0" i="0" u="none" strike="noStrike" dirty="0">
                          <a:solidFill>
                            <a:srgbClr val="000000"/>
                          </a:solidFill>
                          <a:effectLst/>
                          <a:latin typeface="Arial"/>
                        </a:rPr>
                        <a:t>64+67</a:t>
                      </a:r>
                      <a:endParaRPr lang="en-US" sz="1600" b="0" i="0" u="none" strike="noStrike" dirty="0">
                        <a:solidFill>
                          <a:srgbClr val="000000"/>
                        </a:solidFill>
                        <a:effectLst/>
                        <a:latin typeface="Old English Text M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a:solidFill>
                            <a:srgbClr val="000000"/>
                          </a:solidFill>
                          <a:effectLst/>
                          <a:latin typeface="Calibri"/>
                        </a:rPr>
                        <a:t>strict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a:solidFill>
                            <a:srgbClr val="000000"/>
                          </a:solidFill>
                          <a:effectLst/>
                          <a:latin typeface="Calibri"/>
                        </a:rPr>
                        <a:t>strict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dirty="0">
                          <a:solidFill>
                            <a:srgbClr val="000000"/>
                          </a:solidFill>
                          <a:effectLst/>
                          <a:latin typeface="Calibri"/>
                        </a:rPr>
                        <a:t>200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200025">
                <a:tc>
                  <a:txBody>
                    <a:bodyPr/>
                    <a:lstStyle/>
                    <a:p>
                      <a:pPr algn="l" fontAlgn="b"/>
                      <a:r>
                        <a:rPr lang="en-US" sz="1600" b="0" i="0" u="none" strike="noStrike">
                          <a:solidFill>
                            <a:srgbClr val="000000"/>
                          </a:solidFill>
                          <a:effectLst/>
                          <a:latin typeface="Old English Text MT"/>
                        </a:rPr>
                        <a:t>P</a:t>
                      </a:r>
                      <a:r>
                        <a:rPr lang="en-US" sz="1600" b="0" i="0" u="none" strike="noStrike">
                          <a:solidFill>
                            <a:srgbClr val="000000"/>
                          </a:solidFill>
                          <a:effectLst/>
                          <a:latin typeface="Arial"/>
                        </a:rPr>
                        <a:t>1</a:t>
                      </a:r>
                      <a:endParaRPr lang="en-US" sz="1600" b="0" i="0" u="none" strike="noStrike">
                        <a:solidFill>
                          <a:srgbClr val="000000"/>
                        </a:solidFill>
                        <a:effectLst/>
                        <a:latin typeface="Old English Text M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a:solidFill>
                            <a:srgbClr val="000000"/>
                          </a:solidFill>
                          <a:effectLst/>
                          <a:latin typeface="Calibri"/>
                        </a:rPr>
                        <a:t>strict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a:solidFill>
                            <a:srgbClr val="000000"/>
                          </a:solidFill>
                          <a:effectLst/>
                          <a:latin typeface="Calibri"/>
                        </a:rPr>
                        <a:t>strict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dirty="0">
                          <a:solidFill>
                            <a:srgbClr val="000000"/>
                          </a:solidFill>
                          <a:effectLst/>
                          <a:latin typeface="Calibri"/>
                        </a:rPr>
                        <a:t>250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200025">
                <a:tc>
                  <a:txBody>
                    <a:bodyPr/>
                    <a:lstStyle/>
                    <a:p>
                      <a:pPr algn="l" fontAlgn="b"/>
                      <a:r>
                        <a:rPr lang="en-US" sz="1600" b="0" i="0" u="none" strike="noStrike" dirty="0">
                          <a:solidFill>
                            <a:srgbClr val="000000"/>
                          </a:solidFill>
                          <a:effectLst/>
                          <a:latin typeface="Old English Text MT"/>
                        </a:rPr>
                        <a:t>P</a:t>
                      </a:r>
                      <a:r>
                        <a:rPr lang="en-US" sz="1600" b="0" i="0" u="none" strike="noStrike" dirty="0">
                          <a:solidFill>
                            <a:srgbClr val="000000"/>
                          </a:solidFill>
                          <a:effectLst/>
                          <a:latin typeface="Arial"/>
                        </a:rPr>
                        <a:t>45</a:t>
                      </a:r>
                      <a:endParaRPr lang="en-US" sz="1600" b="0" i="0" u="none" strike="noStrike" dirty="0">
                        <a:solidFill>
                          <a:srgbClr val="000000"/>
                        </a:solidFill>
                        <a:effectLst/>
                        <a:latin typeface="Old English Text M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a:solidFill>
                            <a:srgbClr val="000000"/>
                          </a:solidFill>
                          <a:effectLst/>
                          <a:latin typeface="Calibri"/>
                        </a:rPr>
                        <a:t>normal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a:solidFill>
                            <a:srgbClr val="000000"/>
                          </a:solidFill>
                          <a:effectLst/>
                          <a:latin typeface="Calibri"/>
                        </a:rPr>
                        <a:t>free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dirty="0">
                          <a:solidFill>
                            <a:srgbClr val="000000"/>
                          </a:solidFill>
                          <a:effectLst/>
                          <a:latin typeface="Calibri"/>
                        </a:rPr>
                        <a:t>250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200025">
                <a:tc>
                  <a:txBody>
                    <a:bodyPr/>
                    <a:lstStyle/>
                    <a:p>
                      <a:pPr algn="l" fontAlgn="b"/>
                      <a:r>
                        <a:rPr lang="en-US" sz="1600" b="0" i="0" u="none" strike="noStrike" dirty="0">
                          <a:solidFill>
                            <a:srgbClr val="000000"/>
                          </a:solidFill>
                          <a:effectLst/>
                          <a:latin typeface="Old English Text MT"/>
                        </a:rPr>
                        <a:t>P</a:t>
                      </a:r>
                      <a:r>
                        <a:rPr lang="en-US" sz="1600" b="0" i="0" u="none" strike="noStrike" dirty="0">
                          <a:solidFill>
                            <a:srgbClr val="000000"/>
                          </a:solidFill>
                          <a:effectLst/>
                          <a:latin typeface="Arial"/>
                        </a:rPr>
                        <a:t>37</a:t>
                      </a:r>
                      <a:endParaRPr lang="en-US" sz="1600" b="0" i="0" u="none" strike="noStrike" dirty="0">
                        <a:solidFill>
                          <a:srgbClr val="000000"/>
                        </a:solidFill>
                        <a:effectLst/>
                        <a:latin typeface="Old English Text M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dirty="0">
                          <a:solidFill>
                            <a:srgbClr val="000000"/>
                          </a:solidFill>
                          <a:effectLst/>
                          <a:latin typeface="Calibri"/>
                        </a:rPr>
                        <a:t>normal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a:solidFill>
                            <a:srgbClr val="000000"/>
                          </a:solidFill>
                          <a:effectLst/>
                          <a:latin typeface="Calibri"/>
                        </a:rPr>
                        <a:t>free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dirty="0">
                          <a:solidFill>
                            <a:srgbClr val="000000"/>
                          </a:solidFill>
                          <a:effectLst/>
                          <a:latin typeface="Calibri"/>
                        </a:rPr>
                        <a:t>260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200025">
                <a:tc>
                  <a:txBody>
                    <a:bodyPr/>
                    <a:lstStyle/>
                    <a:p>
                      <a:pPr algn="l" fontAlgn="b"/>
                      <a:r>
                        <a:rPr lang="en-US" sz="1600" b="0" i="0" u="none" strike="noStrike" dirty="0">
                          <a:solidFill>
                            <a:srgbClr val="000000"/>
                          </a:solidFill>
                          <a:effectLst/>
                          <a:latin typeface="Old English Text MT"/>
                        </a:rPr>
                        <a:t>P</a:t>
                      </a:r>
                      <a:r>
                        <a:rPr lang="en-US" sz="1600" b="0" i="0" u="none" strike="noStrike" dirty="0">
                          <a:solidFill>
                            <a:srgbClr val="000000"/>
                          </a:solidFill>
                          <a:effectLst/>
                          <a:latin typeface="Arial"/>
                        </a:rPr>
                        <a:t>110</a:t>
                      </a:r>
                      <a:endParaRPr lang="en-US" sz="1600" b="0" i="0" u="none" strike="noStrike" dirty="0">
                        <a:solidFill>
                          <a:srgbClr val="000000"/>
                        </a:solidFill>
                        <a:effectLst/>
                        <a:latin typeface="Old English Text M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a:solidFill>
                            <a:srgbClr val="000000"/>
                          </a:solidFill>
                          <a:effectLst/>
                          <a:latin typeface="Calibri"/>
                        </a:rPr>
                        <a:t>normal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a:solidFill>
                            <a:srgbClr val="000000"/>
                          </a:solidFill>
                          <a:effectLst/>
                          <a:latin typeface="Calibri"/>
                        </a:rPr>
                        <a:t>very free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dirty="0">
                          <a:solidFill>
                            <a:srgbClr val="000000"/>
                          </a:solidFill>
                          <a:effectLst/>
                          <a:latin typeface="Calibri"/>
                        </a:rPr>
                        <a:t>250-300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200025">
                <a:tc>
                  <a:txBody>
                    <a:bodyPr/>
                    <a:lstStyle/>
                    <a:p>
                      <a:pPr algn="l" fontAlgn="b"/>
                      <a:r>
                        <a:rPr lang="en-US" sz="1600" b="0" i="0" u="none" strike="noStrike" dirty="0">
                          <a:solidFill>
                            <a:srgbClr val="000000"/>
                          </a:solidFill>
                          <a:effectLst/>
                          <a:latin typeface="Old English Text MT"/>
                        </a:rPr>
                        <a:t>P</a:t>
                      </a:r>
                      <a:r>
                        <a:rPr lang="en-US" sz="1600" b="0" i="0" u="none" strike="noStrike" dirty="0">
                          <a:solidFill>
                            <a:srgbClr val="000000"/>
                          </a:solidFill>
                          <a:effectLst/>
                          <a:latin typeface="Arial"/>
                        </a:rPr>
                        <a:t>103</a:t>
                      </a:r>
                      <a:endParaRPr lang="en-US" sz="1600" b="0" i="0" u="none" strike="noStrike" dirty="0">
                        <a:solidFill>
                          <a:srgbClr val="000000"/>
                        </a:solidFill>
                        <a:effectLst/>
                        <a:latin typeface="Old English Text M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dirty="0">
                          <a:solidFill>
                            <a:srgbClr val="000000"/>
                          </a:solidFill>
                          <a:effectLst/>
                          <a:latin typeface="Calibri"/>
                        </a:rPr>
                        <a:t>normal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dirty="0">
                          <a:solidFill>
                            <a:srgbClr val="000000"/>
                          </a:solidFill>
                          <a:effectLst/>
                          <a:latin typeface="Calibri"/>
                        </a:rPr>
                        <a:t>very free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dirty="0">
                          <a:solidFill>
                            <a:srgbClr val="000000"/>
                          </a:solidFill>
                          <a:effectLst/>
                          <a:latin typeface="Calibri"/>
                        </a:rPr>
                        <a:t>275-300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200025">
                <a:tc>
                  <a:txBody>
                    <a:bodyPr/>
                    <a:lstStyle/>
                    <a:p>
                      <a:pPr algn="l" fontAlgn="b"/>
                      <a:r>
                        <a:rPr lang="en-US" sz="1600" b="0" i="0" u="none" strike="noStrike" dirty="0">
                          <a:solidFill>
                            <a:srgbClr val="000000"/>
                          </a:solidFill>
                          <a:effectLst/>
                          <a:latin typeface="Old English Text MT"/>
                        </a:rPr>
                        <a:t>P</a:t>
                      </a:r>
                      <a:r>
                        <a:rPr lang="en-US" sz="1600" b="0" i="0" u="none" strike="noStrike" dirty="0">
                          <a:solidFill>
                            <a:srgbClr val="000000"/>
                          </a:solidFill>
                          <a:effectLst/>
                          <a:latin typeface="Arial"/>
                        </a:rPr>
                        <a:t>35</a:t>
                      </a:r>
                      <a:endParaRPr lang="en-US" sz="1600" b="0" i="0" u="none" strike="noStrike" dirty="0">
                        <a:solidFill>
                          <a:srgbClr val="000000"/>
                        </a:solidFill>
                        <a:effectLst/>
                        <a:latin typeface="Old English Text M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a:solidFill>
                            <a:srgbClr val="000000"/>
                          </a:solidFill>
                          <a:effectLst/>
                          <a:latin typeface="Calibri"/>
                        </a:rPr>
                        <a:t>strict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a:solidFill>
                            <a:srgbClr val="000000"/>
                          </a:solidFill>
                          <a:effectLst/>
                          <a:latin typeface="Calibri"/>
                        </a:rPr>
                        <a:t>strict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a:solidFill>
                            <a:srgbClr val="000000"/>
                          </a:solidFill>
                          <a:effectLst/>
                          <a:latin typeface="Calibri"/>
                        </a:rPr>
                        <a:t>3rd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200025">
                <a:tc>
                  <a:txBody>
                    <a:bodyPr/>
                    <a:lstStyle/>
                    <a:p>
                      <a:pPr algn="l" fontAlgn="b"/>
                      <a:r>
                        <a:rPr lang="en-US" sz="1600" b="0" i="0" u="none" strike="noStrike" dirty="0">
                          <a:solidFill>
                            <a:srgbClr val="000000"/>
                          </a:solidFill>
                          <a:effectLst/>
                          <a:latin typeface="Old English Text MT"/>
                        </a:rPr>
                        <a:t>P</a:t>
                      </a:r>
                      <a:r>
                        <a:rPr lang="en-US" sz="1600" b="0" i="0" u="none" strike="noStrike" dirty="0">
                          <a:solidFill>
                            <a:srgbClr val="000000"/>
                          </a:solidFill>
                          <a:effectLst/>
                          <a:latin typeface="Arial"/>
                        </a:rPr>
                        <a:t>53</a:t>
                      </a:r>
                      <a:endParaRPr lang="en-US" sz="1600" b="0" i="0" u="none" strike="noStrike" dirty="0">
                        <a:solidFill>
                          <a:srgbClr val="000000"/>
                        </a:solidFill>
                        <a:effectLst/>
                        <a:latin typeface="Old English Text M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a:solidFill>
                            <a:srgbClr val="000000"/>
                          </a:solidFill>
                          <a:effectLst/>
                          <a:latin typeface="Calibri"/>
                        </a:rPr>
                        <a:t>strict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a:solidFill>
                            <a:srgbClr val="000000"/>
                          </a:solidFill>
                          <a:effectLst/>
                          <a:latin typeface="Calibri"/>
                        </a:rPr>
                        <a:t>normal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a:solidFill>
                            <a:srgbClr val="000000"/>
                          </a:solidFill>
                          <a:effectLst/>
                          <a:latin typeface="Calibri"/>
                        </a:rPr>
                        <a:t>3rd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200025">
                <a:tc>
                  <a:txBody>
                    <a:bodyPr/>
                    <a:lstStyle/>
                    <a:p>
                      <a:pPr algn="l" fontAlgn="b"/>
                      <a:r>
                        <a:rPr lang="en-US" sz="1600" b="0" i="0" u="none" strike="noStrike" dirty="0">
                          <a:solidFill>
                            <a:srgbClr val="000000"/>
                          </a:solidFill>
                          <a:effectLst/>
                          <a:latin typeface="Old English Text MT"/>
                        </a:rPr>
                        <a:t>P</a:t>
                      </a:r>
                      <a:r>
                        <a:rPr lang="en-US" sz="1600" b="0" i="0" u="none" strike="noStrike" dirty="0">
                          <a:solidFill>
                            <a:srgbClr val="000000"/>
                          </a:solidFill>
                          <a:effectLst/>
                          <a:latin typeface="Arial"/>
                        </a:rPr>
                        <a:t>70</a:t>
                      </a:r>
                      <a:endParaRPr lang="en-US" sz="1600" b="0" i="0" u="none" strike="noStrike" dirty="0">
                        <a:solidFill>
                          <a:srgbClr val="000000"/>
                        </a:solidFill>
                        <a:effectLst/>
                        <a:latin typeface="Old English Text M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dirty="0">
                          <a:solidFill>
                            <a:srgbClr val="000000"/>
                          </a:solidFill>
                          <a:effectLst/>
                          <a:latin typeface="Calibri"/>
                        </a:rPr>
                        <a:t>strict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a:solidFill>
                            <a:srgbClr val="000000"/>
                          </a:solidFill>
                          <a:effectLst/>
                          <a:latin typeface="Calibri"/>
                        </a:rPr>
                        <a:t>free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a:solidFill>
                            <a:srgbClr val="000000"/>
                          </a:solidFill>
                          <a:effectLst/>
                          <a:latin typeface="Calibri"/>
                        </a:rPr>
                        <a:t>3rd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200025">
                <a:tc>
                  <a:txBody>
                    <a:bodyPr/>
                    <a:lstStyle/>
                    <a:p>
                      <a:pPr algn="l" fontAlgn="b"/>
                      <a:r>
                        <a:rPr lang="en-US" sz="1600" b="0" i="0" u="none" strike="noStrike" dirty="0">
                          <a:solidFill>
                            <a:srgbClr val="000000"/>
                          </a:solidFill>
                          <a:effectLst/>
                          <a:latin typeface="Old English Text MT"/>
                        </a:rPr>
                        <a:t>P</a:t>
                      </a:r>
                      <a:r>
                        <a:rPr lang="en-US" sz="1600" b="0" i="0" u="none" strike="noStrike" dirty="0">
                          <a:solidFill>
                            <a:srgbClr val="000000"/>
                          </a:solidFill>
                          <a:effectLst/>
                          <a:latin typeface="Arial"/>
                        </a:rPr>
                        <a:t>101</a:t>
                      </a:r>
                      <a:endParaRPr lang="en-US" sz="1600" b="0" i="0" u="none" strike="noStrike" dirty="0">
                        <a:solidFill>
                          <a:srgbClr val="000000"/>
                        </a:solidFill>
                        <a:effectLst/>
                        <a:latin typeface="Old English Text M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dirty="0">
                          <a:solidFill>
                            <a:srgbClr val="000000"/>
                          </a:solidFill>
                          <a:effectLst/>
                          <a:latin typeface="Calibri"/>
                        </a:rPr>
                        <a:t>normal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dirty="0">
                          <a:solidFill>
                            <a:srgbClr val="000000"/>
                          </a:solidFill>
                          <a:effectLst/>
                          <a:latin typeface="Calibri"/>
                        </a:rPr>
                        <a:t>free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a:solidFill>
                            <a:srgbClr val="000000"/>
                          </a:solidFill>
                          <a:effectLst/>
                          <a:latin typeface="Calibri"/>
                        </a:rPr>
                        <a:t>3rd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200025">
                <a:tc>
                  <a:txBody>
                    <a:bodyPr/>
                    <a:lstStyle/>
                    <a:p>
                      <a:pPr algn="l" fontAlgn="b"/>
                      <a:r>
                        <a:rPr lang="en-US" sz="1600" b="0" i="0" u="none" strike="noStrike">
                          <a:solidFill>
                            <a:srgbClr val="000000"/>
                          </a:solidFill>
                          <a:effectLst/>
                          <a:latin typeface="Old English Text MT"/>
                        </a:rPr>
                        <a:t>P</a:t>
                      </a:r>
                      <a:r>
                        <a:rPr lang="en-US" sz="1600" b="0" i="0" u="none" strike="noStrike">
                          <a:solidFill>
                            <a:srgbClr val="000000"/>
                          </a:solidFill>
                          <a:effectLst/>
                          <a:latin typeface="Arial"/>
                        </a:rPr>
                        <a:t>102</a:t>
                      </a:r>
                      <a:endParaRPr lang="en-US" sz="1600" b="0" i="0" u="none" strike="noStrike">
                        <a:solidFill>
                          <a:srgbClr val="000000"/>
                        </a:solidFill>
                        <a:effectLst/>
                        <a:latin typeface="Old English Text M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a:solidFill>
                            <a:srgbClr val="000000"/>
                          </a:solidFill>
                          <a:effectLst/>
                          <a:latin typeface="Calibri"/>
                        </a:rPr>
                        <a:t>strict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dirty="0">
                          <a:solidFill>
                            <a:srgbClr val="000000"/>
                          </a:solidFill>
                          <a:effectLst/>
                          <a:latin typeface="Calibri"/>
                        </a:rPr>
                        <a:t>strict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dirty="0">
                          <a:solidFill>
                            <a:srgbClr val="000000"/>
                          </a:solidFill>
                          <a:effectLst/>
                          <a:latin typeface="Calibri"/>
                        </a:rPr>
                        <a:t>3rd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bl>
          </a:graphicData>
        </a:graphic>
      </p:graphicFrame>
      <p:sp>
        <p:nvSpPr>
          <p:cNvPr id="7" name="Rectangle 6"/>
          <p:cNvSpPr/>
          <p:nvPr/>
        </p:nvSpPr>
        <p:spPr>
          <a:xfrm>
            <a:off x="6019800" y="2438400"/>
            <a:ext cx="2667000" cy="923330"/>
          </a:xfrm>
          <a:prstGeom prst="rect">
            <a:avLst/>
          </a:prstGeom>
        </p:spPr>
        <p:txBody>
          <a:bodyPr wrap="square">
            <a:spAutoFit/>
          </a:bodyPr>
          <a:lstStyle/>
          <a:p>
            <a:r>
              <a:rPr lang="en-US" dirty="0">
                <a:solidFill>
                  <a:srgbClr val="000000"/>
                </a:solidFill>
              </a:rPr>
              <a:t>Text Quality - how well corresponds to reconstructed initial text</a:t>
            </a:r>
          </a:p>
        </p:txBody>
      </p:sp>
      <p:sp>
        <p:nvSpPr>
          <p:cNvPr id="8" name="Rectangle 7"/>
          <p:cNvSpPr/>
          <p:nvPr/>
        </p:nvSpPr>
        <p:spPr>
          <a:xfrm>
            <a:off x="6096000" y="3581400"/>
            <a:ext cx="2438400" cy="1477328"/>
          </a:xfrm>
          <a:prstGeom prst="rect">
            <a:avLst/>
          </a:prstGeom>
        </p:spPr>
        <p:txBody>
          <a:bodyPr wrap="square">
            <a:spAutoFit/>
          </a:bodyPr>
          <a:lstStyle/>
          <a:p>
            <a:r>
              <a:rPr lang="en-US" dirty="0">
                <a:solidFill>
                  <a:srgbClr val="000000"/>
                </a:solidFill>
              </a:rPr>
              <a:t>Transmission -  free is a freer readiness to adapt the text to harmonize, accidental changes </a:t>
            </a:r>
            <a:r>
              <a:rPr lang="en-US" dirty="0" err="1">
                <a:solidFill>
                  <a:srgbClr val="000000"/>
                </a:solidFill>
              </a:rPr>
              <a:t>etc</a:t>
            </a:r>
            <a:endParaRPr lang="en-US" dirty="0">
              <a:solidFill>
                <a:srgbClr val="000000"/>
              </a:solidFill>
            </a:endParaRPr>
          </a:p>
        </p:txBody>
      </p:sp>
      <p:grpSp>
        <p:nvGrpSpPr>
          <p:cNvPr id="17" name="Group 16"/>
          <p:cNvGrpSpPr/>
          <p:nvPr/>
        </p:nvGrpSpPr>
        <p:grpSpPr>
          <a:xfrm>
            <a:off x="1420678" y="1580827"/>
            <a:ext cx="6934200" cy="343545"/>
            <a:chOff x="1600200" y="1593742"/>
            <a:chExt cx="6934200" cy="343545"/>
          </a:xfrm>
        </p:grpSpPr>
        <p:cxnSp>
          <p:nvCxnSpPr>
            <p:cNvPr id="3" name="Straight Connector 2"/>
            <p:cNvCxnSpPr/>
            <p:nvPr/>
          </p:nvCxnSpPr>
          <p:spPr>
            <a:xfrm>
              <a:off x="1600200" y="1905000"/>
              <a:ext cx="69342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1828800" y="1593742"/>
              <a:ext cx="0" cy="3048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2743200" y="1600200"/>
              <a:ext cx="0" cy="3048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3657600" y="1593742"/>
              <a:ext cx="0" cy="3048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4572000" y="1593742"/>
              <a:ext cx="0" cy="3048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5486400" y="1600200"/>
              <a:ext cx="0" cy="3048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6400800" y="1632487"/>
              <a:ext cx="0" cy="3048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7312617" y="1593742"/>
              <a:ext cx="0" cy="3048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8229600" y="1600200"/>
              <a:ext cx="0" cy="3048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p:nvGrpSpPr>
        <p:grpSpPr>
          <a:xfrm>
            <a:off x="1192078" y="1300808"/>
            <a:ext cx="6123122" cy="338554"/>
            <a:chOff x="1192078" y="1300808"/>
            <a:chExt cx="6123122" cy="338554"/>
          </a:xfrm>
        </p:grpSpPr>
        <p:sp>
          <p:nvSpPr>
            <p:cNvPr id="18" name="TextBox 17"/>
            <p:cNvSpPr txBox="1"/>
            <p:nvPr/>
          </p:nvSpPr>
          <p:spPr>
            <a:xfrm>
              <a:off x="1192078" y="1300808"/>
              <a:ext cx="862608" cy="338554"/>
            </a:xfrm>
            <a:prstGeom prst="rect">
              <a:avLst/>
            </a:prstGeom>
            <a:noFill/>
          </p:spPr>
          <p:txBody>
            <a:bodyPr wrap="none" rtlCol="0">
              <a:spAutoFit/>
            </a:bodyPr>
            <a:lstStyle/>
            <a:p>
              <a:r>
                <a:rPr lang="en-US" sz="1600" dirty="0" smtClean="0">
                  <a:solidFill>
                    <a:srgbClr val="000000"/>
                  </a:solidFill>
                </a:rPr>
                <a:t>~30 AD</a:t>
              </a:r>
              <a:endParaRPr lang="en-US" sz="1600" dirty="0">
                <a:solidFill>
                  <a:srgbClr val="000000"/>
                </a:solidFill>
              </a:endParaRPr>
            </a:p>
          </p:txBody>
        </p:sp>
        <p:sp>
          <p:nvSpPr>
            <p:cNvPr id="19" name="TextBox 18"/>
            <p:cNvSpPr txBox="1"/>
            <p:nvPr/>
          </p:nvSpPr>
          <p:spPr>
            <a:xfrm>
              <a:off x="6789094" y="1300808"/>
              <a:ext cx="526106" cy="338554"/>
            </a:xfrm>
            <a:prstGeom prst="rect">
              <a:avLst/>
            </a:prstGeom>
            <a:noFill/>
          </p:spPr>
          <p:txBody>
            <a:bodyPr wrap="none" rtlCol="0">
              <a:spAutoFit/>
            </a:bodyPr>
            <a:lstStyle/>
            <a:p>
              <a:r>
                <a:rPr lang="en-US" sz="1600" dirty="0" smtClean="0">
                  <a:solidFill>
                    <a:srgbClr val="000000"/>
                  </a:solidFill>
                </a:rPr>
                <a:t>300</a:t>
              </a:r>
              <a:endParaRPr lang="en-US" sz="1600" dirty="0">
                <a:solidFill>
                  <a:srgbClr val="000000"/>
                </a:solidFill>
              </a:endParaRPr>
            </a:p>
          </p:txBody>
        </p:sp>
        <p:sp>
          <p:nvSpPr>
            <p:cNvPr id="20" name="TextBox 19"/>
            <p:cNvSpPr txBox="1"/>
            <p:nvPr/>
          </p:nvSpPr>
          <p:spPr>
            <a:xfrm>
              <a:off x="4936984" y="1300808"/>
              <a:ext cx="526106" cy="338554"/>
            </a:xfrm>
            <a:prstGeom prst="rect">
              <a:avLst/>
            </a:prstGeom>
            <a:noFill/>
          </p:spPr>
          <p:txBody>
            <a:bodyPr wrap="none" rtlCol="0">
              <a:spAutoFit/>
            </a:bodyPr>
            <a:lstStyle/>
            <a:p>
              <a:r>
                <a:rPr lang="en-US" sz="1600" dirty="0" smtClean="0">
                  <a:solidFill>
                    <a:srgbClr val="000000"/>
                  </a:solidFill>
                </a:rPr>
                <a:t>200</a:t>
              </a:r>
              <a:endParaRPr lang="en-US" sz="1600" dirty="0">
                <a:solidFill>
                  <a:srgbClr val="000000"/>
                </a:solidFill>
              </a:endParaRPr>
            </a:p>
          </p:txBody>
        </p:sp>
        <p:sp>
          <p:nvSpPr>
            <p:cNvPr id="21" name="TextBox 20"/>
            <p:cNvSpPr txBox="1"/>
            <p:nvPr/>
          </p:nvSpPr>
          <p:spPr>
            <a:xfrm>
              <a:off x="3313033" y="1300808"/>
              <a:ext cx="526106" cy="338554"/>
            </a:xfrm>
            <a:prstGeom prst="rect">
              <a:avLst/>
            </a:prstGeom>
            <a:noFill/>
          </p:spPr>
          <p:txBody>
            <a:bodyPr wrap="none" rtlCol="0">
              <a:spAutoFit/>
            </a:bodyPr>
            <a:lstStyle/>
            <a:p>
              <a:r>
                <a:rPr lang="en-US" sz="1600" dirty="0" smtClean="0">
                  <a:solidFill>
                    <a:srgbClr val="000000"/>
                  </a:solidFill>
                </a:rPr>
                <a:t>100</a:t>
              </a:r>
              <a:endParaRPr lang="en-US" sz="1600" dirty="0">
                <a:solidFill>
                  <a:srgbClr val="000000"/>
                </a:solidFill>
              </a:endParaRPr>
            </a:p>
          </p:txBody>
        </p:sp>
      </p:grpSp>
      <p:sp>
        <p:nvSpPr>
          <p:cNvPr id="23" name="TextBox 22"/>
          <p:cNvSpPr txBox="1"/>
          <p:nvPr/>
        </p:nvSpPr>
        <p:spPr>
          <a:xfrm>
            <a:off x="2085261" y="1300808"/>
            <a:ext cx="1038939" cy="338554"/>
          </a:xfrm>
          <a:prstGeom prst="rect">
            <a:avLst/>
          </a:prstGeom>
          <a:noFill/>
        </p:spPr>
        <p:txBody>
          <a:bodyPr wrap="none" rtlCol="0">
            <a:spAutoFit/>
          </a:bodyPr>
          <a:lstStyle/>
          <a:p>
            <a:r>
              <a:rPr lang="en-US" sz="1600" dirty="0" smtClean="0">
                <a:solidFill>
                  <a:srgbClr val="000000"/>
                </a:solidFill>
              </a:rPr>
              <a:t>55-65 AD</a:t>
            </a:r>
            <a:endParaRPr lang="en-US" sz="1600" dirty="0">
              <a:solidFill>
                <a:srgbClr val="000000"/>
              </a:solidFill>
            </a:endParaRPr>
          </a:p>
        </p:txBody>
      </p:sp>
      <p:sp>
        <p:nvSpPr>
          <p:cNvPr id="24" name="TextBox 23"/>
          <p:cNvSpPr txBox="1"/>
          <p:nvPr/>
        </p:nvSpPr>
        <p:spPr>
          <a:xfrm>
            <a:off x="2133111" y="1892085"/>
            <a:ext cx="861133" cy="307777"/>
          </a:xfrm>
          <a:prstGeom prst="rect">
            <a:avLst/>
          </a:prstGeom>
          <a:noFill/>
        </p:spPr>
        <p:txBody>
          <a:bodyPr wrap="none" rtlCol="0">
            <a:spAutoFit/>
          </a:bodyPr>
          <a:lstStyle/>
          <a:p>
            <a:r>
              <a:rPr lang="en-US" sz="1400" i="1" dirty="0" smtClean="0">
                <a:solidFill>
                  <a:srgbClr val="000000"/>
                </a:solidFill>
              </a:rPr>
              <a:t>Matthew</a:t>
            </a:r>
            <a:endParaRPr lang="en-US" sz="1400" i="1" dirty="0">
              <a:solidFill>
                <a:srgbClr val="000000"/>
              </a:solidFill>
            </a:endParaRPr>
          </a:p>
        </p:txBody>
      </p:sp>
      <p:sp>
        <p:nvSpPr>
          <p:cNvPr id="25" name="Rectangle 24"/>
          <p:cNvSpPr/>
          <p:nvPr/>
        </p:nvSpPr>
        <p:spPr>
          <a:xfrm>
            <a:off x="3818909" y="1298247"/>
            <a:ext cx="689612" cy="246221"/>
          </a:xfrm>
          <a:prstGeom prst="rect">
            <a:avLst/>
          </a:prstGeom>
        </p:spPr>
        <p:txBody>
          <a:bodyPr wrap="none">
            <a:spAutoFit/>
          </a:bodyPr>
          <a:lstStyle/>
          <a:p>
            <a:pPr fontAlgn="b"/>
            <a:r>
              <a:rPr lang="en-US" sz="1000" dirty="0" smtClean="0">
                <a:solidFill>
                  <a:srgbClr val="000000"/>
                </a:solidFill>
                <a:latin typeface="Old English Text MT"/>
              </a:rPr>
              <a:t>P</a:t>
            </a:r>
            <a:r>
              <a:rPr lang="en-US" sz="1000" dirty="0" smtClean="0">
                <a:solidFill>
                  <a:srgbClr val="000000"/>
                </a:solidFill>
              </a:rPr>
              <a:t>77-104</a:t>
            </a:r>
            <a:endParaRPr lang="en-US" sz="1000" dirty="0">
              <a:solidFill>
                <a:srgbClr val="000000"/>
              </a:solidFill>
              <a:latin typeface="Old English Text MT"/>
            </a:endParaRPr>
          </a:p>
        </p:txBody>
      </p:sp>
      <p:sp>
        <p:nvSpPr>
          <p:cNvPr id="26" name="Rectangle 25"/>
          <p:cNvSpPr/>
          <p:nvPr/>
        </p:nvSpPr>
        <p:spPr>
          <a:xfrm>
            <a:off x="2940257" y="1619572"/>
            <a:ext cx="513282" cy="246221"/>
          </a:xfrm>
          <a:prstGeom prst="rect">
            <a:avLst/>
          </a:prstGeom>
        </p:spPr>
        <p:txBody>
          <a:bodyPr wrap="none">
            <a:spAutoFit/>
          </a:bodyPr>
          <a:lstStyle/>
          <a:p>
            <a:pPr fontAlgn="b"/>
            <a:r>
              <a:rPr lang="en-US" sz="1000" dirty="0" smtClean="0">
                <a:solidFill>
                  <a:srgbClr val="2D2D8A">
                    <a:lumMod val="60000"/>
                    <a:lumOff val="40000"/>
                  </a:srgbClr>
                </a:solidFill>
                <a:latin typeface="Tahoma" panose="020B0604030504040204" pitchFamily="34" charset="0"/>
                <a:ea typeface="Tahoma" panose="020B0604030504040204" pitchFamily="34" charset="0"/>
                <a:cs typeface="Tahoma" panose="020B0604030504040204" pitchFamily="34" charset="0"/>
              </a:rPr>
              <a:t>80-90</a:t>
            </a:r>
            <a:endParaRPr lang="en-US" sz="1000" dirty="0">
              <a:solidFill>
                <a:srgbClr val="2D2D8A">
                  <a:lumMod val="60000"/>
                  <a:lumOff val="40000"/>
                </a:srgbClr>
              </a:solidFill>
              <a:latin typeface="Tahoma" panose="020B0604030504040204" pitchFamily="34" charset="0"/>
              <a:ea typeface="Tahoma" panose="020B0604030504040204" pitchFamily="34" charset="0"/>
              <a:cs typeface="Tahoma" panose="020B0604030504040204" pitchFamily="34" charset="0"/>
            </a:endParaRPr>
          </a:p>
        </p:txBody>
      </p:sp>
      <p:cxnSp>
        <p:nvCxnSpPr>
          <p:cNvPr id="28" name="Straight Connector 27"/>
          <p:cNvCxnSpPr>
            <a:stCxn id="25" idx="2"/>
          </p:cNvCxnSpPr>
          <p:nvPr/>
        </p:nvCxnSpPr>
        <p:spPr>
          <a:xfrm flipH="1">
            <a:off x="4036277" y="1544468"/>
            <a:ext cx="127438" cy="347617"/>
          </a:xfrm>
          <a:prstGeom prst="line">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3568840" y="1932318"/>
            <a:ext cx="1189749" cy="307777"/>
          </a:xfrm>
          <a:prstGeom prst="rect">
            <a:avLst/>
          </a:prstGeom>
          <a:noFill/>
          <a:ln>
            <a:solidFill>
              <a:schemeClr val="accent6">
                <a:lumMod val="60000"/>
                <a:lumOff val="40000"/>
              </a:schemeClr>
            </a:solidFill>
          </a:ln>
        </p:spPr>
        <p:txBody>
          <a:bodyPr wrap="none" rtlCol="0">
            <a:spAutoFit/>
          </a:bodyPr>
          <a:lstStyle/>
          <a:p>
            <a:r>
              <a:rPr lang="en-US" sz="1400" dirty="0" smtClean="0">
                <a:solidFill>
                  <a:srgbClr val="000000"/>
                </a:solidFill>
              </a:rPr>
              <a:t>About 50 </a:t>
            </a:r>
            <a:r>
              <a:rPr lang="en-US" sz="1400" dirty="0" err="1" smtClean="0">
                <a:solidFill>
                  <a:srgbClr val="000000"/>
                </a:solidFill>
              </a:rPr>
              <a:t>yrs</a:t>
            </a:r>
            <a:endParaRPr lang="en-US" sz="1400" dirty="0">
              <a:solidFill>
                <a:srgbClr val="000000"/>
              </a:solidFill>
            </a:endParaRPr>
          </a:p>
        </p:txBody>
      </p:sp>
      <p:sp>
        <p:nvSpPr>
          <p:cNvPr id="30" name="Rectangle 29"/>
          <p:cNvSpPr/>
          <p:nvPr/>
        </p:nvSpPr>
        <p:spPr>
          <a:xfrm>
            <a:off x="5363705" y="1175136"/>
            <a:ext cx="651140" cy="707886"/>
          </a:xfrm>
          <a:prstGeom prst="rect">
            <a:avLst/>
          </a:prstGeom>
        </p:spPr>
        <p:txBody>
          <a:bodyPr wrap="none">
            <a:spAutoFit/>
          </a:bodyPr>
          <a:lstStyle/>
          <a:p>
            <a:pPr fontAlgn="b"/>
            <a:r>
              <a:rPr lang="en-US" sz="1000" dirty="0" smtClean="0">
                <a:solidFill>
                  <a:srgbClr val="000000"/>
                </a:solidFill>
                <a:latin typeface="Old English Text MT"/>
              </a:rPr>
              <a:t>P</a:t>
            </a:r>
            <a:r>
              <a:rPr lang="en-US" sz="1000" dirty="0" smtClean="0">
                <a:solidFill>
                  <a:srgbClr val="000000"/>
                </a:solidFill>
              </a:rPr>
              <a:t>1</a:t>
            </a:r>
          </a:p>
          <a:p>
            <a:pPr fontAlgn="b"/>
            <a:r>
              <a:rPr lang="en-US" sz="1000" dirty="0">
                <a:solidFill>
                  <a:srgbClr val="000000"/>
                </a:solidFill>
                <a:latin typeface="Old English Text MT"/>
              </a:rPr>
              <a:t>P</a:t>
            </a:r>
            <a:r>
              <a:rPr lang="en-US" sz="1000" dirty="0">
                <a:solidFill>
                  <a:srgbClr val="000000"/>
                </a:solidFill>
              </a:rPr>
              <a:t>64+67</a:t>
            </a:r>
            <a:endParaRPr lang="en-US" sz="1000" dirty="0">
              <a:solidFill>
                <a:srgbClr val="000000"/>
              </a:solidFill>
              <a:latin typeface="Old English Text MT"/>
            </a:endParaRPr>
          </a:p>
          <a:p>
            <a:pPr fontAlgn="b"/>
            <a:endParaRPr lang="en-US" sz="1000" dirty="0" smtClean="0">
              <a:solidFill>
                <a:srgbClr val="000000"/>
              </a:solidFill>
            </a:endParaRPr>
          </a:p>
          <a:p>
            <a:pPr fontAlgn="b"/>
            <a:endParaRPr lang="en-US" sz="1000" dirty="0">
              <a:solidFill>
                <a:srgbClr val="000000"/>
              </a:solidFill>
              <a:latin typeface="Old English Text MT"/>
            </a:endParaRPr>
          </a:p>
        </p:txBody>
      </p:sp>
      <p:sp>
        <p:nvSpPr>
          <p:cNvPr id="31" name="Left Brace 30"/>
          <p:cNvSpPr/>
          <p:nvPr/>
        </p:nvSpPr>
        <p:spPr>
          <a:xfrm rot="16200000">
            <a:off x="5957240" y="1186341"/>
            <a:ext cx="525499" cy="1826217"/>
          </a:xfrm>
          <a:prstGeom prst="leftBrace">
            <a:avLst>
              <a:gd name="adj1" fmla="val 8333"/>
              <a:gd name="adj2" fmla="val 49575"/>
            </a:avLst>
          </a:prstGeom>
          <a:ln w="127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endParaRPr>
          </a:p>
        </p:txBody>
      </p:sp>
      <p:sp>
        <p:nvSpPr>
          <p:cNvPr id="32" name="Rectangle 31"/>
          <p:cNvSpPr/>
          <p:nvPr/>
        </p:nvSpPr>
        <p:spPr>
          <a:xfrm>
            <a:off x="6221278" y="2104637"/>
            <a:ext cx="689612" cy="246221"/>
          </a:xfrm>
          <a:prstGeom prst="rect">
            <a:avLst/>
          </a:prstGeom>
        </p:spPr>
        <p:txBody>
          <a:bodyPr wrap="none">
            <a:spAutoFit/>
          </a:bodyPr>
          <a:lstStyle/>
          <a:p>
            <a:pPr fontAlgn="b"/>
            <a:r>
              <a:rPr lang="en-US" sz="1000" dirty="0" smtClean="0">
                <a:solidFill>
                  <a:srgbClr val="000000"/>
                </a:solidFill>
                <a:latin typeface="Old English Text MT"/>
              </a:rPr>
              <a:t>P</a:t>
            </a:r>
            <a:r>
              <a:rPr lang="en-US" sz="1000" dirty="0" smtClean="0">
                <a:solidFill>
                  <a:srgbClr val="000000"/>
                </a:solidFill>
              </a:rPr>
              <a:t>35-102</a:t>
            </a:r>
            <a:endParaRPr lang="en-US" sz="1000" dirty="0">
              <a:solidFill>
                <a:srgbClr val="000000"/>
              </a:solidFill>
              <a:latin typeface="Old English Text MT"/>
            </a:endParaRPr>
          </a:p>
        </p:txBody>
      </p:sp>
    </p:spTree>
    <p:extLst>
      <p:ext uri="{BB962C8B-B14F-4D97-AF65-F5344CB8AC3E}">
        <p14:creationId xmlns:p14="http://schemas.microsoft.com/office/powerpoint/2010/main" val="3970376497"/>
      </p:ext>
    </p:extLst>
  </p:cSld>
  <p:clrMapOvr>
    <a:masterClrMapping/>
  </p:clrMapOvr>
</p:sld>
</file>

<file path=ppt/theme/theme1.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1726</TotalTime>
  <Words>3306</Words>
  <Application>Microsoft Office PowerPoint</Application>
  <PresentationFormat>On-screen Show (4:3)</PresentationFormat>
  <Paragraphs>548</Paragraphs>
  <Slides>54</Slides>
  <Notes>8</Notes>
  <HiddenSlides>2</HiddenSlides>
  <MMClips>0</MMClips>
  <ScaleCrop>false</ScaleCrop>
  <HeadingPairs>
    <vt:vector size="4" baseType="variant">
      <vt:variant>
        <vt:lpstr>Theme</vt:lpstr>
      </vt:variant>
      <vt:variant>
        <vt:i4>10</vt:i4>
      </vt:variant>
      <vt:variant>
        <vt:lpstr>Slide Titles</vt:lpstr>
      </vt:variant>
      <vt:variant>
        <vt:i4>54</vt:i4>
      </vt:variant>
    </vt:vector>
  </HeadingPairs>
  <TitlesOfParts>
    <vt:vector size="64" baseType="lpstr">
      <vt:lpstr>2_Default Design</vt:lpstr>
      <vt:lpstr>Expedition</vt:lpstr>
      <vt:lpstr>Default Design</vt:lpstr>
      <vt:lpstr>1_Default Design</vt:lpstr>
      <vt:lpstr>3_Default Design</vt:lpstr>
      <vt:lpstr>4_Default Design</vt:lpstr>
      <vt:lpstr>7_Office Theme</vt:lpstr>
      <vt:lpstr>7_Default Design</vt:lpstr>
      <vt:lpstr>5_Default Design</vt:lpstr>
      <vt:lpstr>Office Theme</vt:lpstr>
      <vt:lpstr>HOW WE GOT the Bible</vt:lpstr>
      <vt:lpstr>Class Objectives</vt:lpstr>
      <vt:lpstr>Course Content</vt:lpstr>
      <vt:lpstr>Apostles write or dictate</vt:lpstr>
      <vt:lpstr>Books &amp; Circulation Christians</vt:lpstr>
      <vt:lpstr>Books &amp; Circulation Christians</vt:lpstr>
      <vt:lpstr>From Autograph to Manuscripts</vt:lpstr>
      <vt:lpstr>Matthew via Egyptian Papyrus</vt:lpstr>
      <vt:lpstr>Matthew via Egyptian Papyrus</vt:lpstr>
      <vt:lpstr>PowerPoint Presentation</vt:lpstr>
      <vt:lpstr>PowerPoint Presentation</vt:lpstr>
      <vt:lpstr>Early Church Fathers Reference New Testament Books</vt:lpstr>
      <vt:lpstr>MSS Distribution by Century &amp; Type</vt:lpstr>
      <vt:lpstr>Five Important Greek Codex Bibles</vt:lpstr>
      <vt:lpstr>Codex (B) Vaticanus - 4th century A.D. </vt:lpstr>
      <vt:lpstr>Codex Sinaiticus (a)</vt:lpstr>
      <vt:lpstr>Codex Alexandrinus (A) -- (5th century A.D.) </vt:lpstr>
      <vt:lpstr>Codex (C) of Ephraem - 5th century  a palimpsest </vt:lpstr>
      <vt:lpstr>Codex (D) Bezae - 5th century </vt:lpstr>
      <vt:lpstr>‘Canon’</vt:lpstr>
      <vt:lpstr>The Canon as ‘closed’</vt:lpstr>
      <vt:lpstr>What comprises the ‘canon’ of the New Testament? </vt:lpstr>
      <vt:lpstr>Canonization of Scripture</vt:lpstr>
      <vt:lpstr>Non-Canon</vt:lpstr>
      <vt:lpstr>Canonization of Scripture</vt:lpstr>
      <vt:lpstr>Canonization of Scripture</vt:lpstr>
      <vt:lpstr>Canonization (catalogs)</vt:lpstr>
      <vt:lpstr>PowerPoint Presentation</vt:lpstr>
      <vt:lpstr>PowerPoint Presentation</vt:lpstr>
      <vt:lpstr>Catalog of NT Books</vt:lpstr>
      <vt:lpstr>PowerPoint Presentation</vt:lpstr>
      <vt:lpstr>PowerPoint Presentation</vt:lpstr>
      <vt:lpstr>PowerPoint Presentation</vt:lpstr>
      <vt:lpstr>PowerPoint Presentation</vt:lpstr>
      <vt:lpstr>PowerPoint Presentation</vt:lpstr>
      <vt:lpstr>Can the word of God remain forever if it cannot be reliably transmitted to us today?</vt:lpstr>
      <vt:lpstr>Degree of Accuracy</vt:lpstr>
      <vt:lpstr> Textual Variations  in the New Testament</vt:lpstr>
      <vt:lpstr> Textual Variations  in the New Testament</vt:lpstr>
      <vt:lpstr>Question: Mark the variants in the following example?</vt:lpstr>
      <vt:lpstr>Textual Variations  in the New Testament</vt:lpstr>
      <vt:lpstr>NT Textual Variations</vt:lpstr>
      <vt:lpstr>Textual Variations  in the New Testament</vt:lpstr>
      <vt:lpstr>Textual Variations  in the New Testament</vt:lpstr>
      <vt:lpstr>Textual Variations  in the New Testament</vt:lpstr>
      <vt:lpstr>Textual Variations  in the New Testament</vt:lpstr>
      <vt:lpstr>Early Witness to Mark 16:9-20</vt:lpstr>
      <vt:lpstr> Substantial Variations  of No Consequence</vt:lpstr>
      <vt:lpstr> Substantial Variations  of No Consequence</vt:lpstr>
      <vt:lpstr>Substantial Variations of No Consequence (Luke 6:5)</vt:lpstr>
      <vt:lpstr> Substantial Variations  of No Consequence</vt:lpstr>
      <vt:lpstr>Substantial Variations of No Consequence</vt:lpstr>
      <vt:lpstr>1 John 5:6-9 (NASB)</vt:lpstr>
      <vt:lpstr>Eight Reasons Given for Omission of  1 John 5:6-9   (by Adam Clarke)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WE GOT the Bible</dc:title>
  <dc:creator>Danny Haynes</dc:creator>
  <cp:lastModifiedBy>Danny Haynes</cp:lastModifiedBy>
  <cp:revision>43</cp:revision>
  <dcterms:created xsi:type="dcterms:W3CDTF">2018-01-24T04:08:45Z</dcterms:created>
  <dcterms:modified xsi:type="dcterms:W3CDTF">2018-01-28T12:57:37Z</dcterms:modified>
</cp:coreProperties>
</file>