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53"/>
  </p:notesMasterIdLst>
  <p:handoutMasterIdLst>
    <p:handoutMasterId r:id="rId54"/>
  </p:handoutMasterIdLst>
  <p:sldIdLst>
    <p:sldId id="257" r:id="rId2"/>
    <p:sldId id="317" r:id="rId3"/>
    <p:sldId id="342" r:id="rId4"/>
    <p:sldId id="293" r:id="rId5"/>
    <p:sldId id="361" r:id="rId6"/>
    <p:sldId id="359" r:id="rId7"/>
    <p:sldId id="350" r:id="rId8"/>
    <p:sldId id="365" r:id="rId9"/>
    <p:sldId id="353" r:id="rId10"/>
    <p:sldId id="360" r:id="rId11"/>
    <p:sldId id="362" r:id="rId12"/>
    <p:sldId id="364" r:id="rId13"/>
    <p:sldId id="363" r:id="rId14"/>
    <p:sldId id="309" r:id="rId15"/>
    <p:sldId id="356" r:id="rId16"/>
    <p:sldId id="354" r:id="rId17"/>
    <p:sldId id="343" r:id="rId18"/>
    <p:sldId id="357" r:id="rId19"/>
    <p:sldId id="355" r:id="rId20"/>
    <p:sldId id="358" r:id="rId21"/>
    <p:sldId id="349" r:id="rId22"/>
    <p:sldId id="351" r:id="rId23"/>
    <p:sldId id="352" r:id="rId24"/>
    <p:sldId id="344" r:id="rId25"/>
    <p:sldId id="346" r:id="rId26"/>
    <p:sldId id="347" r:id="rId27"/>
    <p:sldId id="331" r:id="rId28"/>
    <p:sldId id="345" r:id="rId29"/>
    <p:sldId id="348" r:id="rId30"/>
    <p:sldId id="321" r:id="rId31"/>
    <p:sldId id="322" r:id="rId32"/>
    <p:sldId id="326" r:id="rId33"/>
    <p:sldId id="327" r:id="rId34"/>
    <p:sldId id="328" r:id="rId35"/>
    <p:sldId id="329" r:id="rId36"/>
    <p:sldId id="330" r:id="rId37"/>
    <p:sldId id="315" r:id="rId38"/>
    <p:sldId id="323" r:id="rId39"/>
    <p:sldId id="324" r:id="rId40"/>
    <p:sldId id="325" r:id="rId41"/>
    <p:sldId id="320" r:id="rId42"/>
    <p:sldId id="332" r:id="rId43"/>
    <p:sldId id="333" r:id="rId44"/>
    <p:sldId id="334" r:id="rId45"/>
    <p:sldId id="335" r:id="rId46"/>
    <p:sldId id="336" r:id="rId47"/>
    <p:sldId id="337" r:id="rId48"/>
    <p:sldId id="338" r:id="rId49"/>
    <p:sldId id="339" r:id="rId50"/>
    <p:sldId id="340" r:id="rId51"/>
    <p:sldId id="341" r:id="rId5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4" d="100"/>
          <a:sy n="64" d="100"/>
        </p:scale>
        <p:origin x="116"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2/10/2018</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2/10/2018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What is the importance of strong relationships in preventing a member from turning away from God?  Why are such relationships essential in draw them back?</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Responsibility of All Members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661756"/>
            <a:ext cx="10439400" cy="1815882"/>
          </a:xfrm>
          <a:prstGeom prst="rect">
            <a:avLst/>
          </a:prstGeom>
          <a:noFill/>
          <a:ln w="9525">
            <a:noFill/>
            <a:miter lim="800000"/>
            <a:headEnd/>
            <a:tailEnd/>
          </a:ln>
        </p:spPr>
        <p:txBody>
          <a:bodyPr wrap="square" anchor="ctr">
            <a:spAutoFit/>
          </a:bodyPr>
          <a:lstStyle/>
          <a:p>
            <a:r>
              <a:rPr lang="en-US" sz="2800" i="1" dirty="0">
                <a:latin typeface="Calibri" panose="020F0502020204030204" pitchFamily="34" charset="0"/>
                <a:cs typeface="Calibri" panose="020F0502020204030204" pitchFamily="34" charset="0"/>
              </a:rPr>
              <a:t>Brothers, if anyone is caught in any transgression, you who are spiritual should restore him in a spirit of gentleness. Keep watch on yourself, lest you too be tempted. </a:t>
            </a:r>
            <a:r>
              <a:rPr lang="en-US" sz="2800" b="1" i="1" baseline="30000" dirty="0">
                <a:latin typeface="Calibri" panose="020F0502020204030204" pitchFamily="34" charset="0"/>
                <a:cs typeface="Calibri" panose="020F0502020204030204" pitchFamily="34" charset="0"/>
              </a:rPr>
              <a:t>2 </a:t>
            </a:r>
            <a:r>
              <a:rPr lang="en-US" sz="2800" i="1" dirty="0">
                <a:latin typeface="Calibri" panose="020F0502020204030204" pitchFamily="34" charset="0"/>
                <a:cs typeface="Calibri" panose="020F0502020204030204" pitchFamily="34" charset="0"/>
              </a:rPr>
              <a:t>Bear one another's burdens, and so fulfill the law of Christ. </a:t>
            </a:r>
            <a:r>
              <a:rPr lang="en-US" sz="2800" dirty="0">
                <a:solidFill>
                  <a:srgbClr val="FFFF00"/>
                </a:solidFill>
                <a:latin typeface="Calibri" panose="020F0502020204030204" pitchFamily="34" charset="0"/>
                <a:cs typeface="Calibri" panose="020F0502020204030204" pitchFamily="34" charset="0"/>
              </a:rPr>
              <a:t>– Galatians 6:1-2 </a:t>
            </a:r>
            <a:endParaRPr lang="en-US" sz="40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760343" y="4100156"/>
            <a:ext cx="10439400" cy="1815882"/>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19 </a:t>
            </a:r>
            <a:r>
              <a:rPr lang="en-US" sz="2800" i="1" dirty="0">
                <a:latin typeface="Calibri" panose="020F0502020204030204" pitchFamily="34" charset="0"/>
                <a:cs typeface="Calibri" panose="020F0502020204030204" pitchFamily="34" charset="0"/>
              </a:rPr>
              <a:t>My brothers, if anyone among you wanders from the truth and someone brings him back, </a:t>
            </a:r>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let him know that whoever brings back a sinner from his wandering will save his soul from death and will cover a multitude of sins </a:t>
            </a:r>
            <a:r>
              <a:rPr lang="en-US" sz="2800" dirty="0">
                <a:solidFill>
                  <a:srgbClr val="FFFF00"/>
                </a:solidFill>
                <a:latin typeface="Calibri" panose="020F0502020204030204" pitchFamily="34" charset="0"/>
                <a:cs typeface="Calibri" panose="020F0502020204030204" pitchFamily="34" charset="0"/>
              </a:rPr>
              <a:t>– James 5:19-20</a:t>
            </a:r>
            <a:endParaRPr lang="en-US" sz="40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51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Different Approaches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have mercy on those who doubt; </a:t>
            </a:r>
            <a:r>
              <a:rPr lang="en-US" sz="3200" b="1" i="1" baseline="30000" dirty="0">
                <a:latin typeface="Calibri" panose="020F0502020204030204" pitchFamily="34" charset="0"/>
                <a:cs typeface="Calibri" panose="020F0502020204030204" pitchFamily="34" charset="0"/>
              </a:rPr>
              <a:t>23</a:t>
            </a:r>
            <a:r>
              <a:rPr lang="en-US" sz="3200" i="1" dirty="0">
                <a:latin typeface="Calibri" panose="020F0502020204030204" pitchFamily="34" charset="0"/>
                <a:cs typeface="Calibri" panose="020F0502020204030204" pitchFamily="34" charset="0"/>
              </a:rPr>
              <a:t> save others by snatching them out of the fire; to others show mercy with fear, hating even the garment stained by the flesh. </a:t>
            </a:r>
            <a:r>
              <a:rPr lang="en-US" sz="3200" dirty="0">
                <a:solidFill>
                  <a:srgbClr val="FFFF00"/>
                </a:solidFill>
                <a:latin typeface="Calibri" panose="020F0502020204030204" pitchFamily="34" charset="0"/>
                <a:cs typeface="Calibri" panose="020F0502020204030204" pitchFamily="34" charset="0"/>
              </a:rPr>
              <a:t>– Jude 22-23</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4007824"/>
            <a:ext cx="10590143"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we urge you, brothers, admonish the idle, encourage the fainthearted, help the weak, be patient with them all.</a:t>
            </a:r>
            <a:r>
              <a:rPr lang="en-US" sz="3200" dirty="0">
                <a:solidFill>
                  <a:srgbClr val="FFFF00"/>
                </a:solidFill>
                <a:latin typeface="Calibri" panose="020F0502020204030204" pitchFamily="34" charset="0"/>
                <a:cs typeface="Calibri" panose="020F0502020204030204" pitchFamily="34" charset="0"/>
              </a:rPr>
              <a:t>– I Thess. 5:14</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877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685800" y="1295400"/>
            <a:ext cx="11125200" cy="5181600"/>
          </a:xfrm>
          <a:noFill/>
        </p:spPr>
        <p:txBody>
          <a:bodyPr>
            <a:normAutofit fontScale="92500" lnSpcReduction="20000"/>
          </a:bodyPr>
          <a:lstStyle/>
          <a:p>
            <a:pPr lvl="0"/>
            <a:r>
              <a:rPr lang="en-US" sz="3000" dirty="0">
                <a:latin typeface="Calibri" panose="020F0502020204030204" pitchFamily="34" charset="0"/>
                <a:cs typeface="Calibri" panose="020F0502020204030204" pitchFamily="34" charset="0"/>
              </a:rPr>
              <a:t>Speaking the truth in love – </a:t>
            </a:r>
            <a:r>
              <a:rPr lang="en-US" sz="3000" dirty="0">
                <a:solidFill>
                  <a:srgbClr val="FFFF00"/>
                </a:solidFill>
                <a:latin typeface="Calibri" panose="020F0502020204030204" pitchFamily="34" charset="0"/>
                <a:cs typeface="Calibri" panose="020F0502020204030204" pitchFamily="34" charset="0"/>
              </a:rPr>
              <a:t>Ephesians 4:15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Following a progression from a personal appeal to the admonishment of a small group to a situation calling upon the entire church – </a:t>
            </a:r>
            <a:r>
              <a:rPr lang="en-US" sz="3000" dirty="0">
                <a:solidFill>
                  <a:srgbClr val="FFFF00"/>
                </a:solidFill>
                <a:latin typeface="Calibri" panose="020F0502020204030204" pitchFamily="34" charset="0"/>
                <a:cs typeface="Calibri" panose="020F0502020204030204" pitchFamily="34" charset="0"/>
              </a:rPr>
              <a:t>Matthew 18:15-17</a:t>
            </a:r>
          </a:p>
          <a:p>
            <a:pPr lvl="0"/>
            <a:r>
              <a:rPr lang="en-US" sz="3000" dirty="0">
                <a:latin typeface="Calibri" panose="020F0502020204030204" pitchFamily="34" charset="0"/>
                <a:cs typeface="Calibri" panose="020F0502020204030204" pitchFamily="34" charset="0"/>
              </a:rPr>
              <a:t>Exercising gentle restoration – </a:t>
            </a:r>
            <a:r>
              <a:rPr lang="en-US" sz="3000" dirty="0">
                <a:solidFill>
                  <a:srgbClr val="FFFF00"/>
                </a:solidFill>
                <a:latin typeface="Calibri" panose="020F0502020204030204" pitchFamily="34" charset="0"/>
                <a:cs typeface="Calibri" panose="020F0502020204030204" pitchFamily="34" charset="0"/>
              </a:rPr>
              <a:t>Galatians 6:1</a:t>
            </a:r>
          </a:p>
          <a:p>
            <a:pPr lvl="0"/>
            <a:r>
              <a:rPr lang="en-US" sz="3000" dirty="0">
                <a:latin typeface="Calibri" panose="020F0502020204030204" pitchFamily="34" charset="0"/>
                <a:cs typeface="Calibri" panose="020F0502020204030204" pitchFamily="34" charset="0"/>
              </a:rPr>
              <a:t>Marking or noting the unruly or disorderly – </a:t>
            </a:r>
            <a:r>
              <a:rPr lang="en-US" sz="3000" dirty="0">
                <a:solidFill>
                  <a:srgbClr val="FFFF00"/>
                </a:solidFill>
                <a:latin typeface="Calibri" panose="020F0502020204030204" pitchFamily="34" charset="0"/>
                <a:cs typeface="Calibri" panose="020F0502020204030204" pitchFamily="34" charset="0"/>
              </a:rPr>
              <a:t>II Thessalonians 3:6-15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Withdrawing our fellowship – </a:t>
            </a:r>
            <a:r>
              <a:rPr lang="en-US" sz="3000" dirty="0">
                <a:solidFill>
                  <a:srgbClr val="FFFF00"/>
                </a:solidFill>
                <a:latin typeface="Calibri" panose="020F0502020204030204" pitchFamily="34" charset="0"/>
                <a:cs typeface="Calibri" panose="020F0502020204030204" pitchFamily="34" charset="0"/>
              </a:rPr>
              <a:t>I Cor. 5:1-8</a:t>
            </a:r>
          </a:p>
          <a:p>
            <a:pPr lvl="0"/>
            <a:r>
              <a:rPr lang="en-US" sz="3000" dirty="0">
                <a:latin typeface="Calibri" panose="020F0502020204030204" pitchFamily="34" charset="0"/>
                <a:cs typeface="Calibri" panose="020F0502020204030204" pitchFamily="34" charset="0"/>
              </a:rPr>
              <a:t>Dealing with the domineering or divisive– </a:t>
            </a:r>
            <a:r>
              <a:rPr lang="en-US" sz="3000" dirty="0">
                <a:solidFill>
                  <a:srgbClr val="FFFF00"/>
                </a:solidFill>
                <a:latin typeface="Calibri" panose="020F0502020204030204" pitchFamily="34" charset="0"/>
                <a:cs typeface="Calibri" panose="020F0502020204030204" pitchFamily="34" charset="0"/>
              </a:rPr>
              <a:t>III John 9-10, Titus 3:9-11</a:t>
            </a:r>
            <a:endParaRPr lang="en-US" sz="3000" dirty="0">
              <a:latin typeface="Calibri" panose="020F0502020204030204" pitchFamily="34" charset="0"/>
              <a:cs typeface="Calibri" panose="020F0502020204030204" pitchFamily="34" charset="0"/>
            </a:endParaRPr>
          </a:p>
          <a:p>
            <a:r>
              <a:rPr lang="en-US" sz="3000" dirty="0">
                <a:latin typeface="Calibri" panose="020F0502020204030204" pitchFamily="34" charset="0"/>
                <a:cs typeface="Calibri" panose="020F0502020204030204" pitchFamily="34" charset="0"/>
              </a:rPr>
              <a:t>Watching out for false teachers – </a:t>
            </a:r>
            <a:r>
              <a:rPr lang="en-US" sz="3000" dirty="0">
                <a:solidFill>
                  <a:srgbClr val="FFFF00"/>
                </a:solidFill>
                <a:latin typeface="Calibri" panose="020F0502020204030204" pitchFamily="34" charset="0"/>
                <a:cs typeface="Calibri" panose="020F0502020204030204" pitchFamily="34" charset="0"/>
              </a:rPr>
              <a:t>Romans 16:17-18</a:t>
            </a:r>
            <a:r>
              <a:rPr lang="en-US" sz="3000" dirty="0">
                <a:latin typeface="Calibri" panose="020F0502020204030204" pitchFamily="34" charset="0"/>
                <a:cs typeface="Calibri" panose="020F0502020204030204" pitchFamily="34" charset="0"/>
              </a:rPr>
              <a:t>.  Elders especially are to be capable of dealing with such teachers (Titus 1:9).</a:t>
            </a:r>
          </a:p>
          <a:p>
            <a:r>
              <a:rPr lang="en-US" sz="3000" dirty="0">
                <a:latin typeface="Calibri" panose="020F0502020204030204" pitchFamily="34" charset="0"/>
                <a:cs typeface="Calibri" panose="020F0502020204030204" pitchFamily="34" charset="0"/>
              </a:rPr>
              <a:t>Rebuke in the presence of all – </a:t>
            </a:r>
            <a:r>
              <a:rPr lang="en-US" sz="3000" dirty="0">
                <a:solidFill>
                  <a:srgbClr val="FFFF00"/>
                </a:solidFill>
                <a:latin typeface="Calibri" panose="020F0502020204030204" pitchFamily="34" charset="0"/>
                <a:cs typeface="Calibri" panose="020F0502020204030204" pitchFamily="34" charset="0"/>
              </a:rPr>
              <a:t>I Timothy 5:20 </a:t>
            </a:r>
            <a:endParaRPr lang="en-US" sz="40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381000"/>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Various Means of Addressing the Sinful</a:t>
            </a:r>
          </a:p>
        </p:txBody>
      </p:sp>
    </p:spTree>
    <p:extLst>
      <p:ext uri="{BB962C8B-B14F-4D97-AF65-F5344CB8AC3E}">
        <p14:creationId xmlns:p14="http://schemas.microsoft.com/office/powerpoint/2010/main" val="171848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Rejoicing at Repentance</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Just so, I tell you, there will be more joy in heaven over one sinner who repents than over ninety-nine righteous persons who need no repentance. </a:t>
            </a:r>
            <a:r>
              <a:rPr lang="en-US" sz="3200" dirty="0">
                <a:solidFill>
                  <a:srgbClr val="FFFF00"/>
                </a:solidFill>
                <a:latin typeface="Calibri" panose="020F0502020204030204" pitchFamily="34" charset="0"/>
                <a:cs typeface="Calibri" panose="020F0502020204030204" pitchFamily="34" charset="0"/>
              </a:rPr>
              <a:t>– Luke 15:7</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3761603"/>
            <a:ext cx="10590143" cy="2062103"/>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For such a one, this punishment by the majority is enough, </a:t>
            </a:r>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so you should rather turn to forgive and comfort him, or he may be overwhelmed by excessive sorrow.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So I beg you to reaffirm your love for him. </a:t>
            </a:r>
            <a:r>
              <a:rPr lang="en-US" sz="3200" dirty="0">
                <a:solidFill>
                  <a:srgbClr val="FFFF00"/>
                </a:solidFill>
                <a:latin typeface="Calibri" panose="020F0502020204030204" pitchFamily="34" charset="0"/>
                <a:cs typeface="Calibri" panose="020F0502020204030204" pitchFamily="34" charset="0"/>
              </a:rPr>
              <a:t>– II Cor. 2:6-8</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345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solidFill>
                  <a:srgbClr val="FFFF00"/>
                </a:solidFill>
                <a:latin typeface="Calibri" panose="020F0502020204030204" pitchFamily="34" charset="0"/>
                <a:cs typeface="Calibri" panose="020F0502020204030204" pitchFamily="34" charset="0"/>
              </a:rPr>
              <a:t>until we all attain </a:t>
            </a:r>
            <a:r>
              <a:rPr lang="en-US" sz="2800" i="1" dirty="0">
                <a:latin typeface="Calibri" panose="020F0502020204030204" pitchFamily="34" charset="0"/>
                <a:cs typeface="Calibri" panose="020F0502020204030204" pitchFamily="34" charset="0"/>
              </a:rPr>
              <a:t>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a:t>
            </a:r>
            <a:r>
              <a:rPr lang="en-US" sz="2800" i="1" dirty="0">
                <a:solidFill>
                  <a:srgbClr val="FFFF00"/>
                </a:solidFill>
                <a:latin typeface="Calibri" panose="020F0502020204030204" pitchFamily="34" charset="0"/>
                <a:cs typeface="Calibri" panose="020F0502020204030204" pitchFamily="34" charset="0"/>
              </a:rPr>
              <a:t>that we may no longer be children</a:t>
            </a:r>
            <a:r>
              <a:rPr lang="en-US" sz="2800" i="1" dirty="0">
                <a:latin typeface="Calibri" panose="020F0502020204030204" pitchFamily="34" charset="0"/>
                <a:cs typeface="Calibri" panose="020F0502020204030204" pitchFamily="34" charset="0"/>
              </a:rPr>
              <a:t>,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a:t>
            </a:r>
            <a:r>
              <a:rPr lang="en-US" sz="2800" i="1" dirty="0">
                <a:solidFill>
                  <a:srgbClr val="FFFF00"/>
                </a:solidFill>
                <a:latin typeface="Calibri" panose="020F0502020204030204" pitchFamily="34" charset="0"/>
                <a:cs typeface="Calibri" panose="020F0502020204030204" pitchFamily="34" charset="0"/>
              </a:rPr>
              <a:t>joined and held together by every joint with which it is equipped, when each part is working properly</a:t>
            </a:r>
            <a:r>
              <a:rPr lang="en-US" sz="2800" i="1" dirty="0">
                <a:latin typeface="Calibri" panose="020F0502020204030204" pitchFamily="34" charset="0"/>
                <a:cs typeface="Calibri" panose="020F0502020204030204" pitchFamily="34" charset="0"/>
              </a:rPr>
              <a:t>,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0" lvl="0" indent="0">
              <a:buNone/>
            </a:pPr>
            <a:r>
              <a:rPr lang="en-US" sz="3200" b="1" i="1" baseline="30000" dirty="0">
                <a:latin typeface="Calibri" panose="020F0502020204030204" pitchFamily="34" charset="0"/>
                <a:cs typeface="Calibri" panose="020F0502020204030204" pitchFamily="34" charset="0"/>
              </a:rPr>
              <a:t>4 </a:t>
            </a:r>
            <a:r>
              <a:rPr lang="en-US" sz="3200" i="1" dirty="0">
                <a:latin typeface="Calibri" panose="020F0502020204030204" pitchFamily="34" charset="0"/>
                <a:cs typeface="Calibri" panose="020F0502020204030204" pitchFamily="34" charset="0"/>
              </a:rPr>
              <a:t>For as in one body we have many members, and the members do not all have the same function, </a:t>
            </a:r>
            <a:r>
              <a:rPr lang="en-US" sz="3200" b="1" i="1" baseline="30000" dirty="0">
                <a:latin typeface="Calibri" panose="020F0502020204030204" pitchFamily="34" charset="0"/>
                <a:cs typeface="Calibri" panose="020F0502020204030204" pitchFamily="34" charset="0"/>
              </a:rPr>
              <a:t>5 </a:t>
            </a:r>
            <a:r>
              <a:rPr lang="en-US" sz="3200" i="1" dirty="0">
                <a:latin typeface="Calibri" panose="020F0502020204030204" pitchFamily="34" charset="0"/>
                <a:cs typeface="Calibri" panose="020F0502020204030204" pitchFamily="34" charset="0"/>
              </a:rPr>
              <a:t>so we, though many, are one body in Christ, and individually members one of another.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3200" b="1" i="1" baseline="30000" dirty="0">
                <a:latin typeface="Calibri" panose="020F0502020204030204" pitchFamily="34" charset="0"/>
                <a:cs typeface="Calibri" panose="020F0502020204030204" pitchFamily="34" charset="0"/>
              </a:rPr>
              <a:t>7 </a:t>
            </a:r>
            <a:r>
              <a:rPr lang="en-US" sz="3200" i="1" dirty="0">
                <a:latin typeface="Calibri" panose="020F0502020204030204" pitchFamily="34" charset="0"/>
                <a:cs typeface="Calibri" panose="020F0502020204030204" pitchFamily="34" charset="0"/>
              </a:rPr>
              <a:t>if service, in our serving; the one who teaches, in his teaching;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3200" i="1"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Diversity of Gifts and Abilities</a:t>
            </a:r>
          </a:p>
        </p:txBody>
      </p:sp>
    </p:spTree>
    <p:extLst>
      <p:ext uri="{BB962C8B-B14F-4D97-AF65-F5344CB8AC3E}">
        <p14:creationId xmlns:p14="http://schemas.microsoft.com/office/powerpoint/2010/main" val="398430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Acts 2:44-46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1066800" y="1524000"/>
            <a:ext cx="10439400" cy="3970318"/>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44 </a:t>
            </a:r>
            <a:r>
              <a:rPr lang="en-US" sz="3600" i="1" dirty="0">
                <a:latin typeface="Calibri" panose="020F0502020204030204" pitchFamily="34" charset="0"/>
                <a:cs typeface="Calibri" panose="020F0502020204030204" pitchFamily="34" charset="0"/>
              </a:rPr>
              <a:t>And all who believed were together and had all things in common.</a:t>
            </a:r>
            <a:r>
              <a:rPr lang="en-US" sz="3600" b="1" i="1" baseline="30000" dirty="0">
                <a:latin typeface="Calibri" panose="020F0502020204030204" pitchFamily="34" charset="0"/>
                <a:cs typeface="Calibri" panose="020F0502020204030204" pitchFamily="34" charset="0"/>
              </a:rPr>
              <a:t>45 </a:t>
            </a:r>
            <a:r>
              <a:rPr lang="en-US" sz="3600" i="1" dirty="0">
                <a:latin typeface="Calibri" panose="020F0502020204030204" pitchFamily="34" charset="0"/>
                <a:cs typeface="Calibri" panose="020F0502020204030204" pitchFamily="34" charset="0"/>
              </a:rPr>
              <a:t>And they were selling their possessions and belongings and distributing the proceeds to all, as any had need. </a:t>
            </a:r>
            <a:r>
              <a:rPr lang="en-US" sz="3600" b="1" i="1" baseline="30000" dirty="0">
                <a:latin typeface="Calibri" panose="020F0502020204030204" pitchFamily="34" charset="0"/>
                <a:cs typeface="Calibri" panose="020F0502020204030204" pitchFamily="34" charset="0"/>
              </a:rPr>
              <a:t>46 </a:t>
            </a:r>
            <a:r>
              <a:rPr lang="en-US" sz="3600" i="1" dirty="0">
                <a:latin typeface="Calibri" panose="020F0502020204030204" pitchFamily="34" charset="0"/>
                <a:cs typeface="Calibri" panose="020F0502020204030204" pitchFamily="34" charset="0"/>
              </a:rPr>
              <a:t>And day by day, attending the temple together and breaking bread in their homes, they received their food with glad and generous hearts,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051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lvl="0"/>
            <a:r>
              <a:rPr lang="en-US" sz="3200" i="1" dirty="0">
                <a:latin typeface="Calibri" panose="020F0502020204030204" pitchFamily="34" charset="0"/>
                <a:cs typeface="Calibri" panose="020F0502020204030204" pitchFamily="34" charset="0"/>
              </a:rPr>
              <a:t>Love one another with brotherly affection. Outdo one another in showing honor – </a:t>
            </a:r>
            <a:r>
              <a:rPr lang="en-US" sz="3200" dirty="0">
                <a:latin typeface="Calibri" panose="020F0502020204030204" pitchFamily="34" charset="0"/>
                <a:cs typeface="Calibri" panose="020F0502020204030204" pitchFamily="34" charset="0"/>
              </a:rPr>
              <a:t>vs. 10</a:t>
            </a:r>
          </a:p>
          <a:p>
            <a:pPr lvl="0"/>
            <a:r>
              <a:rPr lang="en-US" sz="3200" i="1" dirty="0">
                <a:latin typeface="Calibri" panose="020F0502020204030204" pitchFamily="34" charset="0"/>
                <a:cs typeface="Calibri" panose="020F0502020204030204" pitchFamily="34" charset="0"/>
              </a:rPr>
              <a:t>Contribute to the needs of the saints and seek to show hospitality – </a:t>
            </a:r>
            <a:r>
              <a:rPr lang="en-US" sz="3200" dirty="0">
                <a:latin typeface="Calibri" panose="020F0502020204030204" pitchFamily="34" charset="0"/>
                <a:cs typeface="Calibri" panose="020F0502020204030204" pitchFamily="34" charset="0"/>
              </a:rPr>
              <a:t>vs. 13</a:t>
            </a:r>
          </a:p>
          <a:p>
            <a:pPr lvl="0"/>
            <a:r>
              <a:rPr lang="en-US" sz="3200" b="1" i="1" baseline="300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Rejoice with those who rejoice, weep with those who weep. Live in harmony with one another – </a:t>
            </a:r>
            <a:r>
              <a:rPr lang="en-US" sz="3200" dirty="0">
                <a:latin typeface="Calibri" panose="020F0502020204030204" pitchFamily="34" charset="0"/>
                <a:cs typeface="Calibri" panose="020F0502020204030204" pitchFamily="34" charset="0"/>
              </a:rPr>
              <a:t>vs. 15-16</a:t>
            </a:r>
          </a:p>
          <a:p>
            <a:r>
              <a:rPr lang="en-US" sz="3200" i="1" dirty="0">
                <a:latin typeface="Calibri" panose="020F0502020204030204" pitchFamily="34" charset="0"/>
                <a:cs typeface="Calibri" panose="020F0502020204030204" pitchFamily="34" charset="0"/>
              </a:rPr>
              <a:t>Associate with the lowly – </a:t>
            </a:r>
            <a:r>
              <a:rPr lang="en-US" sz="3200" dirty="0">
                <a:latin typeface="Calibri" panose="020F0502020204030204" pitchFamily="34" charset="0"/>
                <a:cs typeface="Calibri" panose="020F0502020204030204" pitchFamily="34" charset="0"/>
              </a:rPr>
              <a:t>vs. 16 </a:t>
            </a:r>
            <a:r>
              <a:rPr lang="en-US" sz="3200" i="1" dirty="0">
                <a:latin typeface="Calibri" panose="020F0502020204030204" pitchFamily="34" charset="0"/>
                <a:cs typeface="Calibri" panose="020F0502020204030204" pitchFamily="34" charset="0"/>
              </a:rPr>
              <a:t>So far as it depends on you, live peaceably with all – </a:t>
            </a:r>
            <a:r>
              <a:rPr lang="en-US" sz="3200" dirty="0">
                <a:latin typeface="Calibri" panose="020F0502020204030204" pitchFamily="34" charset="0"/>
                <a:cs typeface="Calibri" panose="020F0502020204030204" pitchFamily="34" charset="0"/>
              </a:rPr>
              <a:t>vs. 18</a:t>
            </a:r>
            <a:r>
              <a:rPr lang="en-US" sz="4000" dirty="0">
                <a:latin typeface="Calibri" panose="020F0502020204030204" pitchFamily="34" charset="0"/>
                <a:cs typeface="Calibri" panose="020F0502020204030204" pitchFamily="34" charset="0"/>
              </a:rPr>
              <a: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Strong Relationships</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1253032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52400" y="1295400"/>
            <a:ext cx="11772900" cy="5029200"/>
          </a:xfrm>
          <a:noFill/>
        </p:spPr>
        <p:txBody>
          <a:bodyPr>
            <a:normAutofit/>
          </a:bodyPr>
          <a:lstStyle/>
          <a:p>
            <a:pPr lvl="0"/>
            <a:r>
              <a:rPr lang="en-US" b="1" baseline="30000" dirty="0"/>
              <a:t> </a:t>
            </a:r>
            <a:r>
              <a:rPr lang="en-US" sz="2800" b="1" dirty="0">
                <a:solidFill>
                  <a:srgbClr val="FFFF00"/>
                </a:solidFill>
                <a:latin typeface="Calibri" panose="020F0502020204030204" pitchFamily="34" charset="0"/>
                <a:cs typeface="Calibri" panose="020F0502020204030204" pitchFamily="34" charset="0"/>
              </a:rPr>
              <a:t>Acts 4:34</a:t>
            </a:r>
            <a:r>
              <a:rPr lang="en-US" sz="2800" dirty="0">
                <a:latin typeface="Calibri" panose="020F0502020204030204" pitchFamily="34" charset="0"/>
                <a:cs typeface="Calibri" panose="020F0502020204030204" pitchFamily="34" charset="0"/>
              </a:rPr>
              <a:t> – </a:t>
            </a:r>
            <a:r>
              <a:rPr lang="en-US" sz="2800" i="1" dirty="0">
                <a:latin typeface="Calibri" panose="020F0502020204030204" pitchFamily="34" charset="0"/>
                <a:cs typeface="Calibri" panose="020F0502020204030204" pitchFamily="34" charset="0"/>
              </a:rPr>
              <a:t>There was not a needy person among them, for as many as were owners of lands or houses sold them and brought the proceeds of what was sold </a:t>
            </a:r>
            <a:r>
              <a:rPr lang="en-US" sz="2800" b="1" i="1" baseline="30000" dirty="0">
                <a:latin typeface="Calibri" panose="020F0502020204030204" pitchFamily="34" charset="0"/>
                <a:cs typeface="Calibri" panose="020F0502020204030204" pitchFamily="34" charset="0"/>
              </a:rPr>
              <a:t>35 </a:t>
            </a:r>
            <a:r>
              <a:rPr lang="en-US" sz="2800" i="1" dirty="0">
                <a:latin typeface="Calibri" panose="020F0502020204030204" pitchFamily="34" charset="0"/>
                <a:cs typeface="Calibri" panose="020F0502020204030204" pitchFamily="34" charset="0"/>
              </a:rPr>
              <a:t>and laid it at the apostles' feet, and it was distributed to each as any had need.</a:t>
            </a:r>
            <a:endParaRPr lang="en-US" sz="2800" dirty="0">
              <a:latin typeface="Calibri" panose="020F0502020204030204" pitchFamily="34" charset="0"/>
              <a:cs typeface="Calibri" panose="020F0502020204030204" pitchFamily="34" charset="0"/>
            </a:endParaRPr>
          </a:p>
          <a:p>
            <a:pPr lvl="0"/>
            <a:r>
              <a:rPr lang="en-US" sz="2800" b="1" dirty="0">
                <a:solidFill>
                  <a:srgbClr val="FFFF00"/>
                </a:solidFill>
                <a:latin typeface="Calibri" panose="020F0502020204030204" pitchFamily="34" charset="0"/>
                <a:cs typeface="Calibri" panose="020F0502020204030204" pitchFamily="34" charset="0"/>
              </a:rPr>
              <a:t>Acts 6:1</a:t>
            </a:r>
            <a:r>
              <a:rPr lang="en-US" sz="2800" dirty="0">
                <a:latin typeface="Calibri" panose="020F0502020204030204" pitchFamily="34" charset="0"/>
                <a:cs typeface="Calibri" panose="020F0502020204030204" pitchFamily="34" charset="0"/>
              </a:rPr>
              <a:t> – a daily distribution to the widows</a:t>
            </a:r>
          </a:p>
          <a:p>
            <a:pPr lvl="0"/>
            <a:r>
              <a:rPr lang="en-US" sz="2800" b="1" dirty="0">
                <a:solidFill>
                  <a:srgbClr val="FFFF00"/>
                </a:solidFill>
                <a:latin typeface="Calibri" panose="020F0502020204030204" pitchFamily="34" charset="0"/>
                <a:cs typeface="Calibri" panose="020F0502020204030204" pitchFamily="34" charset="0"/>
              </a:rPr>
              <a:t>Acts 11:29-30 </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So the disciples determined, everyone according to his ability, to send relief to the brothers living in Judea. </a:t>
            </a:r>
            <a:r>
              <a:rPr lang="en-US" sz="2800" b="1" i="1" baseline="30000" dirty="0">
                <a:latin typeface="Calibri" panose="020F0502020204030204" pitchFamily="34" charset="0"/>
                <a:cs typeface="Calibri" panose="020F0502020204030204" pitchFamily="34" charset="0"/>
              </a:rPr>
              <a:t>30 </a:t>
            </a:r>
            <a:r>
              <a:rPr lang="en-US" sz="2800" i="1" dirty="0">
                <a:latin typeface="Calibri" panose="020F0502020204030204" pitchFamily="34" charset="0"/>
                <a:cs typeface="Calibri" panose="020F0502020204030204" pitchFamily="34" charset="0"/>
              </a:rPr>
              <a:t>And they did so, sending it to the elders by the hand of Barnabas and Saul.</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Trip to Jerusalem (</a:t>
            </a:r>
            <a:r>
              <a:rPr lang="en-US" sz="2800" b="1" dirty="0">
                <a:solidFill>
                  <a:srgbClr val="FFFF00"/>
                </a:solidFill>
                <a:latin typeface="Calibri" panose="020F0502020204030204" pitchFamily="34" charset="0"/>
                <a:cs typeface="Calibri" panose="020F0502020204030204" pitchFamily="34" charset="0"/>
              </a:rPr>
              <a:t>I Cor. 16:3</a:t>
            </a:r>
            <a:r>
              <a:rPr lang="en-US" sz="2800" dirty="0">
                <a:latin typeface="Calibri" panose="020F0502020204030204" pitchFamily="34" charset="0"/>
                <a:cs typeface="Calibri" panose="020F0502020204030204" pitchFamily="34" charset="0"/>
              </a:rPr>
              <a:t>) to relieve needy saints – (cf. </a:t>
            </a:r>
            <a:r>
              <a:rPr lang="en-US" sz="2800" b="1" dirty="0">
                <a:solidFill>
                  <a:srgbClr val="FFFF00"/>
                </a:solidFill>
                <a:latin typeface="Calibri" panose="020F0502020204030204" pitchFamily="34" charset="0"/>
                <a:cs typeface="Calibri" panose="020F0502020204030204" pitchFamily="34" charset="0"/>
              </a:rPr>
              <a:t>I Corinthians 16:1-4, Romans 15:31, II Corinthians 8:1 – 9:15</a:t>
            </a:r>
            <a:r>
              <a:rPr lang="en-US" sz="2800" dirty="0">
                <a:latin typeface="Calibri" panose="020F0502020204030204" pitchFamily="34" charset="0"/>
                <a:cs typeface="Calibri" panose="020F0502020204030204" pitchFamily="34" charset="0"/>
              </a:rPr>
              <a:t>)</a:t>
            </a:r>
            <a:endParaRPr lang="en-US" sz="3600" dirty="0">
              <a:effectLst/>
              <a:latin typeface="Calibri" panose="020F0502020204030204" pitchFamily="34" charset="0"/>
              <a:cs typeface="Calibri" panose="020F0502020204030204" pitchFamily="34" charset="0"/>
            </a:endParaRPr>
          </a:p>
        </p:txBody>
      </p:sp>
      <p:sp>
        <p:nvSpPr>
          <p:cNvPr id="5" name="Rectangle 5"/>
          <p:cNvSpPr>
            <a:spLocks noChangeArrowheads="1"/>
          </p:cNvSpPr>
          <p:nvPr/>
        </p:nvSpPr>
        <p:spPr bwMode="auto">
          <a:xfrm>
            <a:off x="76200" y="148679"/>
            <a:ext cx="10401300" cy="769441"/>
          </a:xfrm>
          <a:prstGeom prst="rect">
            <a:avLst/>
          </a:prstGeom>
          <a:noFill/>
          <a:ln w="9525">
            <a:noFill/>
            <a:miter lim="800000"/>
            <a:headEnd/>
            <a:tailEnd/>
          </a:ln>
        </p:spPr>
        <p:txBody>
          <a:bodyPr wrap="square" anchor="b">
            <a:spAutoFit/>
          </a:bodyPr>
          <a:lstStyle/>
          <a:p>
            <a:pPr algn="ctr"/>
            <a:r>
              <a:rPr lang="en-US" sz="4400" dirty="0">
                <a:solidFill>
                  <a:srgbClr val="FFC000"/>
                </a:solidFill>
                <a:latin typeface="Calibri" pitchFamily="34" charset="0"/>
              </a:rPr>
              <a:t>Examples of Meeting the Needs of Christians</a:t>
            </a:r>
          </a:p>
        </p:txBody>
      </p:sp>
    </p:spTree>
    <p:extLst>
      <p:ext uri="{BB962C8B-B14F-4D97-AF65-F5344CB8AC3E}">
        <p14:creationId xmlns:p14="http://schemas.microsoft.com/office/powerpoint/2010/main" val="215099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3667645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type="body"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304191"/>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368243759"/>
              </p:ext>
            </p:extLst>
          </p:nvPr>
        </p:nvGraphicFramePr>
        <p:xfrm>
          <a:off x="533400" y="565743"/>
          <a:ext cx="10896601" cy="6097870"/>
        </p:xfrm>
        <a:graphic>
          <a:graphicData uri="http://schemas.openxmlformats.org/drawingml/2006/table">
            <a:tbl>
              <a:tblPr>
                <a:tableStyleId>{5C22544A-7EE6-4342-B048-85BDC9FD1C3A}</a:tableStyleId>
              </a:tblPr>
              <a:tblGrid>
                <a:gridCol w="1905000">
                  <a:extLst>
                    <a:ext uri="{9D8B030D-6E8A-4147-A177-3AD203B41FA5}">
                      <a16:colId xmlns:a16="http://schemas.microsoft.com/office/drawing/2014/main" val="1887176851"/>
                    </a:ext>
                  </a:extLst>
                </a:gridCol>
                <a:gridCol w="2362200">
                  <a:extLst>
                    <a:ext uri="{9D8B030D-6E8A-4147-A177-3AD203B41FA5}">
                      <a16:colId xmlns:a16="http://schemas.microsoft.com/office/drawing/2014/main" val="1112334379"/>
                    </a:ext>
                  </a:extLst>
                </a:gridCol>
                <a:gridCol w="6629401">
                  <a:extLst>
                    <a:ext uri="{9D8B030D-6E8A-4147-A177-3AD203B41FA5}">
                      <a16:colId xmlns:a16="http://schemas.microsoft.com/office/drawing/2014/main" val="3963727054"/>
                    </a:ext>
                  </a:extLst>
                </a:gridCol>
              </a:tblGrid>
              <a:tr h="496762">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72483">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1</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Class Goals and Purpose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2</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10,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What is a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What’s in a Name?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4</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The Rule of Christ</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5</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Citizens of the Kingdom – Members of the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6</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Role of Leaders – What Are Elders For?</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427162">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7</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31,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396163">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9</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10</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11</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Outward Purpose of the Church </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12</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Upward Purpose of the Church – Part One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Upward Purpose of the Church – Part Two</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33401" y="5181600"/>
            <a:ext cx="10896600" cy="457200"/>
          </a:xfrm>
          <a:prstGeom prst="roundRect">
            <a:avLst/>
          </a:prstGeom>
          <a:solidFill>
            <a:schemeClr val="accent4">
              <a:lumMod val="75000"/>
              <a:alpha val="23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0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latin typeface="Calibri" panose="020F0502020204030204" pitchFamily="34" charset="0"/>
                <a:ea typeface="Times New Roman" panose="02020603050405020304" pitchFamily="18" charset="0"/>
              </a:rPr>
              <a:t>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in our efforts to stir up one another to love and good works</a:t>
            </a:r>
            <a:r>
              <a:rPr lang="en-US" sz="3200" dirty="0">
                <a:latin typeface="Calibri" panose="020F0502020204030204" pitchFamily="34" charset="0"/>
                <a:ea typeface="Times New Roman" panose="02020603050405020304" pitchFamily="18" charset="0"/>
              </a:rPr>
              <a:t>,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42</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43</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44</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45</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type="body"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46</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47</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type="body"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48</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49</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What is the importance of strong relationships in preventing a member from turning away from God?  Why are such relationships essential in draw them back?</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10</a:t>
            </a:r>
          </a:p>
        </p:txBody>
      </p:sp>
    </p:spTree>
    <p:extLst>
      <p:ext uri="{BB962C8B-B14F-4D97-AF65-F5344CB8AC3E}">
        <p14:creationId xmlns:p14="http://schemas.microsoft.com/office/powerpoint/2010/main" val="22221170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50</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51</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762000" y="2057400"/>
            <a:ext cx="11049000" cy="4953000"/>
          </a:xfrm>
          <a:noFill/>
        </p:spPr>
        <p:txBody>
          <a:bodyPr>
            <a:normAutofit/>
          </a:bodyPr>
          <a:lstStyle/>
          <a:p>
            <a:pPr marL="457200" lvl="0" indent="-457200">
              <a:buFont typeface="+mj-lt"/>
              <a:buAutoNum type="arabicPeriod"/>
            </a:pPr>
            <a:r>
              <a:rPr lang="en-US" sz="3600" dirty="0">
                <a:latin typeface="Calibri" panose="020F0502020204030204" pitchFamily="34" charset="0"/>
                <a:cs typeface="Calibri" panose="020F0502020204030204" pitchFamily="34" charset="0"/>
              </a:rPr>
              <a:t>See the purpose God has in his discipline</a:t>
            </a:r>
          </a:p>
          <a:p>
            <a:pPr marL="457200" lvl="0" indent="-457200">
              <a:buFont typeface="+mj-lt"/>
              <a:buAutoNum type="arabicPeriod"/>
            </a:pPr>
            <a:r>
              <a:rPr lang="en-US" sz="3600" dirty="0">
                <a:latin typeface="Calibri" panose="020F0502020204030204" pitchFamily="34" charset="0"/>
                <a:cs typeface="Calibri" panose="020F0502020204030204" pitchFamily="34" charset="0"/>
              </a:rPr>
              <a:t>Acknowledge our personal responsibility in restoring unfaithful members </a:t>
            </a:r>
          </a:p>
          <a:p>
            <a:pPr marL="457200" indent="-457200">
              <a:buFont typeface="+mj-lt"/>
              <a:buAutoNum type="arabicPeriod"/>
            </a:pPr>
            <a:r>
              <a:rPr lang="en-US" sz="3600" dirty="0">
                <a:latin typeface="Calibri" panose="020F0502020204030204" pitchFamily="34" charset="0"/>
                <a:cs typeface="Calibri" panose="020F0502020204030204" pitchFamily="34" charset="0"/>
              </a:rPr>
              <a:t>Recognize there are many different forms of discipline or correction that a church may use </a:t>
            </a:r>
            <a:endParaRPr lang="en-US" sz="48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755374" y="76200"/>
            <a:ext cx="10009187" cy="1446550"/>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Three Things to Remember – </a:t>
            </a:r>
          </a:p>
          <a:p>
            <a:pPr algn="ctr" eaLnBrk="1" hangingPunct="1"/>
            <a:r>
              <a:rPr lang="en-US" sz="4400" dirty="0">
                <a:solidFill>
                  <a:srgbClr val="FFC000"/>
                </a:solidFill>
                <a:latin typeface="Calibri" pitchFamily="34" charset="0"/>
              </a:rPr>
              <a:t>Today’s Objectives</a:t>
            </a:r>
          </a:p>
        </p:txBody>
      </p:sp>
    </p:spTree>
    <p:extLst>
      <p:ext uri="{BB962C8B-B14F-4D97-AF65-F5344CB8AC3E}">
        <p14:creationId xmlns:p14="http://schemas.microsoft.com/office/powerpoint/2010/main" val="176134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for our good, that we may share his holiness.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yields the peaceful fruit of righteousness to those who have been trained by it.</a:t>
            </a: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a:t>
            </a:r>
            <a:r>
              <a:rPr lang="en-US" sz="3000" i="1" dirty="0">
                <a:solidFill>
                  <a:srgbClr val="FFFF00"/>
                </a:solidFill>
                <a:latin typeface="Calibri" panose="020F0502020204030204" pitchFamily="34" charset="0"/>
                <a:cs typeface="Calibri" panose="020F0502020204030204" pitchFamily="34" charset="0"/>
              </a:rPr>
              <a:t>for our good, that we may share his holiness.</a:t>
            </a:r>
            <a:r>
              <a:rPr lang="en-US" sz="3000" i="1" dirty="0">
                <a:latin typeface="Calibri" panose="020F0502020204030204" pitchFamily="34" charset="0"/>
                <a:cs typeface="Calibri" panose="020F0502020204030204" pitchFamily="34" charset="0"/>
              </a:rPr>
              <a:t>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a:t>
            </a:r>
            <a:r>
              <a:rPr lang="en-US" sz="3000" i="1" dirty="0">
                <a:solidFill>
                  <a:srgbClr val="FFFF00"/>
                </a:solidFill>
                <a:latin typeface="Calibri" panose="020F0502020204030204" pitchFamily="34" charset="0"/>
                <a:cs typeface="Calibri" panose="020F0502020204030204" pitchFamily="34" charset="0"/>
              </a:rPr>
              <a:t>yields the peaceful fruit of righteousness to those who have been trained by it.</a:t>
            </a:r>
          </a:p>
        </p:txBody>
      </p:sp>
    </p:spTree>
    <p:extLst>
      <p:ext uri="{BB962C8B-B14F-4D97-AF65-F5344CB8AC3E}">
        <p14:creationId xmlns:p14="http://schemas.microsoft.com/office/powerpoint/2010/main" val="3513748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685800" y="1295400"/>
            <a:ext cx="11049000" cy="4343400"/>
          </a:xfrm>
          <a:noFill/>
        </p:spPr>
        <p:txBody>
          <a:bodyPr>
            <a:normAutofit/>
          </a:bodyPr>
          <a:lstStyle/>
          <a:p>
            <a:pPr lvl="0"/>
            <a:r>
              <a:rPr lang="en-US" sz="3200" dirty="0">
                <a:latin typeface="Calibri" panose="020F0502020204030204" pitchFamily="34" charset="0"/>
                <a:cs typeface="Calibri" panose="020F0502020204030204" pitchFamily="34" charset="0"/>
              </a:rPr>
              <a:t>Sexual Immorality – I Corinthians 5:1-2</a:t>
            </a:r>
          </a:p>
          <a:p>
            <a:pPr lvl="0"/>
            <a:r>
              <a:rPr lang="en-US" sz="3200" dirty="0">
                <a:latin typeface="Calibri" panose="020F0502020204030204" pitchFamily="34" charset="0"/>
                <a:cs typeface="Calibri" panose="020F0502020204030204" pitchFamily="34" charset="0"/>
              </a:rPr>
              <a:t>Disputes – I Corinthians 6:5-8</a:t>
            </a:r>
          </a:p>
          <a:p>
            <a:pPr lvl="0"/>
            <a:r>
              <a:rPr lang="en-US" sz="3200" dirty="0">
                <a:latin typeface="Calibri" panose="020F0502020204030204" pitchFamily="34" charset="0"/>
                <a:cs typeface="Calibri" panose="020F0502020204030204" pitchFamily="34" charset="0"/>
              </a:rPr>
              <a:t>Uncooperative/burdensome members – II Thessalonians 3:6-10</a:t>
            </a:r>
          </a:p>
          <a:p>
            <a:pPr lvl="0"/>
            <a:r>
              <a:rPr lang="en-US" sz="3200" dirty="0">
                <a:latin typeface="Calibri" panose="020F0502020204030204" pitchFamily="34" charset="0"/>
                <a:cs typeface="Calibri" panose="020F0502020204030204" pitchFamily="34" charset="0"/>
              </a:rPr>
              <a:t>Bias/Prejudice – Galatians 2:11-14, James 2:1-4</a:t>
            </a:r>
          </a:p>
          <a:p>
            <a:pPr lvl="0"/>
            <a:r>
              <a:rPr lang="en-US" sz="3200" dirty="0">
                <a:latin typeface="Calibri" panose="020F0502020204030204" pitchFamily="34" charset="0"/>
                <a:cs typeface="Calibri" panose="020F0502020204030204" pitchFamily="34" charset="0"/>
              </a:rPr>
              <a:t>Divisions/parties – I Corinthians 1:11-13, Jude 19</a:t>
            </a:r>
          </a:p>
          <a:p>
            <a:pPr lvl="0"/>
            <a:r>
              <a:rPr lang="en-US" sz="3200" dirty="0">
                <a:latin typeface="Calibri" panose="020F0502020204030204" pitchFamily="34" charset="0"/>
                <a:cs typeface="Calibri" panose="020F0502020204030204" pitchFamily="34" charset="0"/>
              </a:rPr>
              <a:t>Pride/Argumentative Spirit – I Timothy 6:3-5</a:t>
            </a:r>
          </a:p>
          <a:p>
            <a:pPr lvl="0"/>
            <a:r>
              <a:rPr lang="en-US" sz="3200" dirty="0">
                <a:latin typeface="Calibri" panose="020F0502020204030204" pitchFamily="34" charset="0"/>
                <a:cs typeface="Calibri" panose="020F0502020204030204" pitchFamily="34" charset="0"/>
              </a:rPr>
              <a:t>Love of the World – II Timothy 4:10, Jude 18</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381000"/>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Sins of Christians in the New Testament</a:t>
            </a:r>
          </a:p>
        </p:txBody>
      </p:sp>
      <p:sp>
        <p:nvSpPr>
          <p:cNvPr id="4" name="TextBox 3">
            <a:extLst>
              <a:ext uri="{FF2B5EF4-FFF2-40B4-BE49-F238E27FC236}">
                <a16:creationId xmlns:a16="http://schemas.microsoft.com/office/drawing/2014/main" id="{C0131244-E10D-47D6-BC92-3C875BD0D92B}"/>
              </a:ext>
            </a:extLst>
          </p:cNvPr>
          <p:cNvSpPr txBox="1"/>
          <p:nvPr/>
        </p:nvSpPr>
        <p:spPr>
          <a:xfrm>
            <a:off x="279004" y="5743882"/>
            <a:ext cx="11633992" cy="507831"/>
          </a:xfrm>
          <a:prstGeom prst="rect">
            <a:avLst/>
          </a:prstGeom>
          <a:noFill/>
          <a:ln w="38100">
            <a:solidFill>
              <a:srgbClr val="FFFF00"/>
            </a:solidFill>
          </a:ln>
        </p:spPr>
        <p:txBody>
          <a:bodyPr wrap="square" rtlCol="0">
            <a:spAutoFit/>
          </a:bodyPr>
          <a:lstStyle/>
          <a:p>
            <a:pPr algn="ctr"/>
            <a:r>
              <a:rPr lang="en-US" sz="2700" i="1" dirty="0">
                <a:solidFill>
                  <a:srgbClr val="FFFF00"/>
                </a:solidFill>
                <a:latin typeface="Calibri" pitchFamily="34" charset="0"/>
              </a:rPr>
              <a:t>Would one type of response to all of these sins be likely to be equally effective?</a:t>
            </a:r>
          </a:p>
        </p:txBody>
      </p:sp>
    </p:spTree>
    <p:extLst>
      <p:ext uri="{BB962C8B-B14F-4D97-AF65-F5344CB8AC3E}">
        <p14:creationId xmlns:p14="http://schemas.microsoft.com/office/powerpoint/2010/main" val="30159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9330</TotalTime>
  <Words>3269</Words>
  <Application>Microsoft Office PowerPoint</Application>
  <PresentationFormat>Widescreen</PresentationFormat>
  <Paragraphs>461</Paragraphs>
  <Slides>51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What is the Church of Christ?</vt:lpstr>
      <vt:lpstr>PowerPoint Presentation</vt:lpstr>
      <vt:lpstr>Hebrews 12:7-11 – God’s Goal</vt:lpstr>
      <vt:lpstr>Hebrews 12:7-11 – God’s Goal</vt:lpstr>
      <vt:lpstr>PowerPoint Presentation</vt:lpstr>
      <vt:lpstr>Responsibility of All Members</vt:lpstr>
      <vt:lpstr>Different Approaches</vt:lpstr>
      <vt:lpstr>PowerPoint Presentation</vt:lpstr>
      <vt:lpstr>Rejoicing at Repentance</vt:lpstr>
      <vt:lpstr>Ephesians 4:11-16</vt:lpstr>
      <vt:lpstr>PowerPoint Presentation</vt:lpstr>
      <vt:lpstr>Acts 2:44-46</vt:lpstr>
      <vt:lpstr>PowerPoint Presentation</vt:lpstr>
      <vt:lpstr>What is the Church of Christ?</vt:lpstr>
      <vt:lpstr>PowerPoint Presentation</vt:lpstr>
      <vt:lpstr>What is the Church of Christ?</vt:lpstr>
      <vt:lpstr>What is the Church of Christ?</vt:lpstr>
      <vt:lpstr>I Corinthians 12:12-31</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101</cp:revision>
  <cp:lastPrinted>2018-02-11T03:37:25Z</cp:lastPrinted>
  <dcterms:created xsi:type="dcterms:W3CDTF">2011-07-22T15:56:03Z</dcterms:created>
  <dcterms:modified xsi:type="dcterms:W3CDTF">2018-02-11T13:01:34Z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