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57"/>
  </p:notesMasterIdLst>
  <p:handoutMasterIdLst>
    <p:handoutMasterId r:id="rId58"/>
  </p:handoutMasterIdLst>
  <p:sldIdLst>
    <p:sldId id="257" r:id="rId2"/>
    <p:sldId id="317" r:id="rId3"/>
    <p:sldId id="342" r:id="rId4"/>
    <p:sldId id="293" r:id="rId5"/>
    <p:sldId id="353" r:id="rId6"/>
    <p:sldId id="366" r:id="rId7"/>
    <p:sldId id="367" r:id="rId8"/>
    <p:sldId id="369" r:id="rId9"/>
    <p:sldId id="368" r:id="rId10"/>
    <p:sldId id="370" r:id="rId11"/>
    <p:sldId id="359" r:id="rId12"/>
    <p:sldId id="350" r:id="rId13"/>
    <p:sldId id="365" r:id="rId14"/>
    <p:sldId id="360" r:id="rId15"/>
    <p:sldId id="362" r:id="rId16"/>
    <p:sldId id="364" r:id="rId17"/>
    <p:sldId id="363" r:id="rId18"/>
    <p:sldId id="309" r:id="rId19"/>
    <p:sldId id="356" r:id="rId20"/>
    <p:sldId id="354" r:id="rId21"/>
    <p:sldId id="343" r:id="rId22"/>
    <p:sldId id="357" r:id="rId23"/>
    <p:sldId id="355" r:id="rId24"/>
    <p:sldId id="358" r:id="rId25"/>
    <p:sldId id="349" r:id="rId26"/>
    <p:sldId id="351" r:id="rId27"/>
    <p:sldId id="352" r:id="rId28"/>
    <p:sldId id="344" r:id="rId29"/>
    <p:sldId id="346" r:id="rId30"/>
    <p:sldId id="347" r:id="rId31"/>
    <p:sldId id="331" r:id="rId32"/>
    <p:sldId id="345" r:id="rId33"/>
    <p:sldId id="348" r:id="rId34"/>
    <p:sldId id="321" r:id="rId35"/>
    <p:sldId id="322" r:id="rId36"/>
    <p:sldId id="326" r:id="rId37"/>
    <p:sldId id="327" r:id="rId38"/>
    <p:sldId id="328" r:id="rId39"/>
    <p:sldId id="329" r:id="rId40"/>
    <p:sldId id="330" r:id="rId41"/>
    <p:sldId id="315" r:id="rId42"/>
    <p:sldId id="323" r:id="rId43"/>
    <p:sldId id="324" r:id="rId44"/>
    <p:sldId id="325" r:id="rId45"/>
    <p:sldId id="320" r:id="rId46"/>
    <p:sldId id="332" r:id="rId47"/>
    <p:sldId id="333" r:id="rId48"/>
    <p:sldId id="334" r:id="rId49"/>
    <p:sldId id="335" r:id="rId50"/>
    <p:sldId id="336" r:id="rId51"/>
    <p:sldId id="337" r:id="rId52"/>
    <p:sldId id="338" r:id="rId53"/>
    <p:sldId id="339" r:id="rId54"/>
    <p:sldId id="340" r:id="rId55"/>
    <p:sldId id="341" r:id="rId56"/>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47" d="100"/>
          <a:sy n="47" d="100"/>
        </p:scale>
        <p:origin x="800" y="4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2/14/2018</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C863907-54C2-47C2-9B8D-00463F0A59FD}" type="datetimeFigureOut">
              <a:rPr lang="en-US" smtClean="0"/>
              <a:t>2/14/2018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7A54B474-EFA7-42A9-9FA2-11AA9E510AD4}" type="slidenum">
              <a:rPr lang="en-US" smtClean="0"/>
              <a:t>‹#›</a:t>
            </a:fld>
            <a:endParaRPr lang="en-US"/>
          </a:p>
        </p:txBody>
      </p:sp>
    </p:spTree>
    <p:extLst>
      <p:ext uri="{BB962C8B-B14F-4D97-AF65-F5344CB8AC3E}">
        <p14:creationId xmlns:p14="http://schemas.microsoft.com/office/powerpoint/2010/main" val="401215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46</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8407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55</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113948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47</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01635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48</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52857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49</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90508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50</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43535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51</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38610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52</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45759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53</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78734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54</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69457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endParaRPr lang="en-US" dirty="0"/>
          </a:p>
          <a:p>
            <a:pPr marL="0" indent="0">
              <a:spcBef>
                <a:spcPts val="0"/>
              </a:spcBef>
              <a:buSzPct val="100000"/>
              <a:buNone/>
            </a:pPr>
            <a:r>
              <a:rPr lang="en-US" sz="3200" dirty="0">
                <a:latin typeface="Calibri" panose="020F0502020204030204" pitchFamily="34" charset="0"/>
                <a:cs typeface="Calibri" panose="020F0502020204030204" pitchFamily="34" charset="0"/>
              </a:rPr>
              <a:t>Who are the evangelists supported by Embry Hills and where are they located?</a:t>
            </a:r>
          </a:p>
          <a:p>
            <a:pPr marL="0" indent="0">
              <a:spcBef>
                <a:spcPts val="0"/>
              </a:spcBef>
              <a:buSzPct val="100000"/>
              <a:buNone/>
            </a:pPr>
            <a:endParaRPr lang="en-US" sz="32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cs typeface="Calibri" panose="020F0502020204030204" pitchFamily="34" charset="0"/>
              </a:rPr>
              <a:t>What deacon duties are related to spreading the gospel?</a:t>
            </a:r>
            <a:endParaRPr lang="en-US" sz="44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 – Lesson 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endParaRPr lang="en-US" dirty="0"/>
          </a:p>
          <a:p>
            <a:pPr marL="0" indent="0">
              <a:spcBef>
                <a:spcPts val="0"/>
              </a:spcBef>
              <a:buSzPct val="100000"/>
              <a:buNone/>
            </a:pPr>
            <a:r>
              <a:rPr lang="en-US" sz="3200" dirty="0">
                <a:latin typeface="Calibri" panose="020F0502020204030204" pitchFamily="34" charset="0"/>
                <a:cs typeface="Calibri" panose="020F0502020204030204" pitchFamily="34" charset="0"/>
              </a:rPr>
              <a:t>Who are the evangelists supported by Embry Hills and where are they located?</a:t>
            </a:r>
          </a:p>
          <a:p>
            <a:pPr marL="0" indent="0">
              <a:spcBef>
                <a:spcPts val="0"/>
              </a:spcBef>
              <a:buSzPct val="100000"/>
              <a:buNone/>
            </a:pPr>
            <a:endParaRPr lang="en-US" sz="32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cs typeface="Calibri" panose="020F0502020204030204" pitchFamily="34" charset="0"/>
              </a:rPr>
              <a:t>What deacon duties are related to spreading the gospel?</a:t>
            </a:r>
            <a:endParaRPr lang="en-US" sz="44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 – Lesson 11</a:t>
            </a:r>
          </a:p>
        </p:txBody>
      </p:sp>
    </p:spTree>
    <p:extLst>
      <p:ext uri="{BB962C8B-B14F-4D97-AF65-F5344CB8AC3E}">
        <p14:creationId xmlns:p14="http://schemas.microsoft.com/office/powerpoint/2010/main" val="4103821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143000" y="2057400"/>
            <a:ext cx="11049000" cy="4953000"/>
          </a:xfrm>
          <a:noFill/>
        </p:spPr>
        <p:txBody>
          <a:bodyPr>
            <a:normAutofit/>
          </a:bodyPr>
          <a:lstStyle/>
          <a:p>
            <a:pPr marL="457200" lvl="0" indent="-457200">
              <a:buFont typeface="+mj-lt"/>
              <a:buAutoNum type="arabicPeriod"/>
            </a:pPr>
            <a:r>
              <a:rPr lang="en-US" sz="3600" dirty="0">
                <a:latin typeface="Calibri" panose="020F0502020204030204" pitchFamily="34" charset="0"/>
                <a:cs typeface="Calibri" panose="020F0502020204030204" pitchFamily="34" charset="0"/>
              </a:rPr>
              <a:t>See the purpose God has in his discipline</a:t>
            </a:r>
          </a:p>
          <a:p>
            <a:pPr marL="457200" lvl="0" indent="-457200">
              <a:buFont typeface="+mj-lt"/>
              <a:buAutoNum type="arabicPeriod"/>
            </a:pPr>
            <a:r>
              <a:rPr lang="en-US" sz="3600" dirty="0">
                <a:latin typeface="Calibri" panose="020F0502020204030204" pitchFamily="34" charset="0"/>
                <a:cs typeface="Calibri" panose="020F0502020204030204" pitchFamily="34" charset="0"/>
              </a:rPr>
              <a:t>Acknowledge our personal responsibility in restoring unfaithful members </a:t>
            </a:r>
          </a:p>
          <a:p>
            <a:pPr marL="457200" indent="-457200">
              <a:buFont typeface="+mj-lt"/>
              <a:buAutoNum type="arabicPeriod"/>
            </a:pPr>
            <a:r>
              <a:rPr lang="en-US" sz="3600" dirty="0">
                <a:latin typeface="Calibri" panose="020F0502020204030204" pitchFamily="34" charset="0"/>
                <a:cs typeface="Calibri" panose="020F0502020204030204" pitchFamily="34" charset="0"/>
              </a:rPr>
              <a:t>Recognize there are many different forms of discipline or correction that a church may use </a:t>
            </a:r>
            <a:endParaRPr lang="en-US" sz="4800"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755374" y="76200"/>
            <a:ext cx="10009187" cy="1446550"/>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Three Things to Remember – </a:t>
            </a:r>
          </a:p>
          <a:p>
            <a:pPr algn="ctr" eaLnBrk="1" hangingPunct="1"/>
            <a:r>
              <a:rPr lang="en-US" sz="4400" dirty="0">
                <a:solidFill>
                  <a:srgbClr val="FFC000"/>
                </a:solidFill>
                <a:latin typeface="Calibri" pitchFamily="34" charset="0"/>
              </a:rPr>
              <a:t>Today’s Objectives</a:t>
            </a:r>
          </a:p>
        </p:txBody>
      </p:sp>
    </p:spTree>
    <p:extLst>
      <p:ext uri="{BB962C8B-B14F-4D97-AF65-F5344CB8AC3E}">
        <p14:creationId xmlns:p14="http://schemas.microsoft.com/office/powerpoint/2010/main" val="176134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Hebrews 12:7-11 – God’s Goal</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38200" y="1218588"/>
            <a:ext cx="10439400" cy="5170646"/>
          </a:xfrm>
          <a:prstGeom prst="rect">
            <a:avLst/>
          </a:prstGeom>
          <a:noFill/>
          <a:ln w="9525">
            <a:noFill/>
            <a:miter lim="800000"/>
            <a:headEnd/>
            <a:tailEnd/>
          </a:ln>
        </p:spPr>
        <p:txBody>
          <a:bodyPr wrap="square" anchor="ctr">
            <a:spAutoFit/>
          </a:bodyPr>
          <a:lstStyle/>
          <a:p>
            <a:r>
              <a:rPr lang="en-US" sz="3000" b="1" i="1" baseline="30000" dirty="0">
                <a:latin typeface="Calibri" panose="020F0502020204030204" pitchFamily="34" charset="0"/>
                <a:cs typeface="Calibri" panose="020F0502020204030204" pitchFamily="34" charset="0"/>
              </a:rPr>
              <a:t>7 </a:t>
            </a:r>
            <a:r>
              <a:rPr lang="en-US" sz="3000" i="1" dirty="0">
                <a:latin typeface="Calibri" panose="020F0502020204030204" pitchFamily="34" charset="0"/>
                <a:cs typeface="Calibri" panose="020F0502020204030204" pitchFamily="34" charset="0"/>
              </a:rPr>
              <a:t>It is for discipline that you have to endure. God is treating you as sons. For what son is there whom his father does not discipline? </a:t>
            </a:r>
            <a:r>
              <a:rPr lang="en-US" sz="3000" b="1" i="1" baseline="30000" dirty="0">
                <a:latin typeface="Calibri" panose="020F0502020204030204" pitchFamily="34" charset="0"/>
                <a:cs typeface="Calibri" panose="020F0502020204030204" pitchFamily="34" charset="0"/>
              </a:rPr>
              <a:t>8 </a:t>
            </a:r>
            <a:r>
              <a:rPr lang="en-US" sz="3000" i="1" dirty="0">
                <a:latin typeface="Calibri" panose="020F0502020204030204" pitchFamily="34" charset="0"/>
                <a:cs typeface="Calibri" panose="020F0502020204030204" pitchFamily="34" charset="0"/>
              </a:rPr>
              <a:t>If you are left without discipline, in which all have participated, then you are illegitimate children and not sons. </a:t>
            </a:r>
            <a:r>
              <a:rPr lang="en-US" sz="3000" b="1" i="1" baseline="30000" dirty="0">
                <a:latin typeface="Calibri" panose="020F0502020204030204" pitchFamily="34" charset="0"/>
                <a:cs typeface="Calibri" panose="020F0502020204030204" pitchFamily="34" charset="0"/>
              </a:rPr>
              <a:t>9 </a:t>
            </a:r>
            <a:r>
              <a:rPr lang="en-US" sz="3000" i="1" dirty="0">
                <a:latin typeface="Calibri" panose="020F0502020204030204" pitchFamily="34" charset="0"/>
                <a:cs typeface="Calibri" panose="020F0502020204030204" pitchFamily="34" charset="0"/>
              </a:rPr>
              <a:t>Besides this, we have had earthly fathers who disciplined us and we respected them. Shall we not much more be subject to the Father of spirits and live? </a:t>
            </a:r>
            <a:r>
              <a:rPr lang="en-US" sz="3000" b="1" i="1" baseline="30000" dirty="0">
                <a:latin typeface="Calibri" panose="020F0502020204030204" pitchFamily="34" charset="0"/>
                <a:cs typeface="Calibri" panose="020F0502020204030204" pitchFamily="34" charset="0"/>
              </a:rPr>
              <a:t>10 </a:t>
            </a:r>
            <a:r>
              <a:rPr lang="en-US" sz="3000" i="1" dirty="0">
                <a:latin typeface="Calibri" panose="020F0502020204030204" pitchFamily="34" charset="0"/>
                <a:cs typeface="Calibri" panose="020F0502020204030204" pitchFamily="34" charset="0"/>
              </a:rPr>
              <a:t>For they disciplined us for a short time as it seemed best to them, but he disciplines us for our good, that we may share his holiness. </a:t>
            </a:r>
            <a:r>
              <a:rPr lang="en-US" sz="3000" b="1" i="1" baseline="30000" dirty="0">
                <a:latin typeface="Calibri" panose="020F0502020204030204" pitchFamily="34" charset="0"/>
                <a:cs typeface="Calibri" panose="020F0502020204030204" pitchFamily="34" charset="0"/>
              </a:rPr>
              <a:t>11 </a:t>
            </a:r>
            <a:r>
              <a:rPr lang="en-US" sz="3000" i="1" dirty="0">
                <a:latin typeface="Calibri" panose="020F0502020204030204" pitchFamily="34" charset="0"/>
                <a:cs typeface="Calibri" panose="020F0502020204030204" pitchFamily="34" charset="0"/>
              </a:rPr>
              <a:t>For the moment all discipline seems painful rather than pleasant, but later it yields the peaceful fruit of righteousness to those who have been trained by it.</a:t>
            </a:r>
          </a:p>
        </p:txBody>
      </p:sp>
    </p:spTree>
    <p:extLst>
      <p:ext uri="{BB962C8B-B14F-4D97-AF65-F5344CB8AC3E}">
        <p14:creationId xmlns:p14="http://schemas.microsoft.com/office/powerpoint/2010/main" val="345461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Hebrews 12:7-11 – God’s Goal</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38200" y="1218588"/>
            <a:ext cx="10439400" cy="5170646"/>
          </a:xfrm>
          <a:prstGeom prst="rect">
            <a:avLst/>
          </a:prstGeom>
          <a:noFill/>
          <a:ln w="9525">
            <a:noFill/>
            <a:miter lim="800000"/>
            <a:headEnd/>
            <a:tailEnd/>
          </a:ln>
        </p:spPr>
        <p:txBody>
          <a:bodyPr wrap="square" anchor="ctr">
            <a:spAutoFit/>
          </a:bodyPr>
          <a:lstStyle/>
          <a:p>
            <a:r>
              <a:rPr lang="en-US" sz="3000" b="1" i="1" baseline="30000" dirty="0">
                <a:latin typeface="Calibri" panose="020F0502020204030204" pitchFamily="34" charset="0"/>
                <a:cs typeface="Calibri" panose="020F0502020204030204" pitchFamily="34" charset="0"/>
              </a:rPr>
              <a:t>7 </a:t>
            </a:r>
            <a:r>
              <a:rPr lang="en-US" sz="3000" i="1" dirty="0">
                <a:latin typeface="Calibri" panose="020F0502020204030204" pitchFamily="34" charset="0"/>
                <a:cs typeface="Calibri" panose="020F0502020204030204" pitchFamily="34" charset="0"/>
              </a:rPr>
              <a:t>It is for discipline that you have to endure. God is treating you as sons. For what son is there whom his father does not discipline? </a:t>
            </a:r>
            <a:r>
              <a:rPr lang="en-US" sz="3000" b="1" i="1" baseline="30000" dirty="0">
                <a:latin typeface="Calibri" panose="020F0502020204030204" pitchFamily="34" charset="0"/>
                <a:cs typeface="Calibri" panose="020F0502020204030204" pitchFamily="34" charset="0"/>
              </a:rPr>
              <a:t>8 </a:t>
            </a:r>
            <a:r>
              <a:rPr lang="en-US" sz="3000" i="1" dirty="0">
                <a:latin typeface="Calibri" panose="020F0502020204030204" pitchFamily="34" charset="0"/>
                <a:cs typeface="Calibri" panose="020F0502020204030204" pitchFamily="34" charset="0"/>
              </a:rPr>
              <a:t>If you are left without discipline, in which all have participated, then you are illegitimate children and not sons. </a:t>
            </a:r>
            <a:r>
              <a:rPr lang="en-US" sz="3000" b="1" i="1" baseline="30000" dirty="0">
                <a:latin typeface="Calibri" panose="020F0502020204030204" pitchFamily="34" charset="0"/>
                <a:cs typeface="Calibri" panose="020F0502020204030204" pitchFamily="34" charset="0"/>
              </a:rPr>
              <a:t>9 </a:t>
            </a:r>
            <a:r>
              <a:rPr lang="en-US" sz="3000" i="1" dirty="0">
                <a:latin typeface="Calibri" panose="020F0502020204030204" pitchFamily="34" charset="0"/>
                <a:cs typeface="Calibri" panose="020F0502020204030204" pitchFamily="34" charset="0"/>
              </a:rPr>
              <a:t>Besides this, we have had earthly fathers who disciplined us and we respected them. Shall we not much more be subject to the Father of spirits and live? </a:t>
            </a:r>
            <a:r>
              <a:rPr lang="en-US" sz="3000" b="1" i="1" baseline="30000" dirty="0">
                <a:latin typeface="Calibri" panose="020F0502020204030204" pitchFamily="34" charset="0"/>
                <a:cs typeface="Calibri" panose="020F0502020204030204" pitchFamily="34" charset="0"/>
              </a:rPr>
              <a:t>10 </a:t>
            </a:r>
            <a:r>
              <a:rPr lang="en-US" sz="3000" i="1" dirty="0">
                <a:latin typeface="Calibri" panose="020F0502020204030204" pitchFamily="34" charset="0"/>
                <a:cs typeface="Calibri" panose="020F0502020204030204" pitchFamily="34" charset="0"/>
              </a:rPr>
              <a:t>For they disciplined us for a short time as it seemed best to them, but he disciplines us </a:t>
            </a:r>
            <a:r>
              <a:rPr lang="en-US" sz="3000" i="1" dirty="0">
                <a:solidFill>
                  <a:srgbClr val="FFFF00"/>
                </a:solidFill>
                <a:latin typeface="Calibri" panose="020F0502020204030204" pitchFamily="34" charset="0"/>
                <a:cs typeface="Calibri" panose="020F0502020204030204" pitchFamily="34" charset="0"/>
              </a:rPr>
              <a:t>for our good, that we may share his holiness.</a:t>
            </a:r>
            <a:r>
              <a:rPr lang="en-US" sz="3000" i="1" dirty="0">
                <a:latin typeface="Calibri" panose="020F0502020204030204" pitchFamily="34" charset="0"/>
                <a:cs typeface="Calibri" panose="020F0502020204030204" pitchFamily="34" charset="0"/>
              </a:rPr>
              <a:t> </a:t>
            </a:r>
            <a:r>
              <a:rPr lang="en-US" sz="3000" b="1" i="1" baseline="30000" dirty="0">
                <a:latin typeface="Calibri" panose="020F0502020204030204" pitchFamily="34" charset="0"/>
                <a:cs typeface="Calibri" panose="020F0502020204030204" pitchFamily="34" charset="0"/>
              </a:rPr>
              <a:t>11 </a:t>
            </a:r>
            <a:r>
              <a:rPr lang="en-US" sz="3000" i="1" dirty="0">
                <a:latin typeface="Calibri" panose="020F0502020204030204" pitchFamily="34" charset="0"/>
                <a:cs typeface="Calibri" panose="020F0502020204030204" pitchFamily="34" charset="0"/>
              </a:rPr>
              <a:t>For the moment all discipline seems painful rather than pleasant, but later it </a:t>
            </a:r>
            <a:r>
              <a:rPr lang="en-US" sz="3000" i="1" dirty="0">
                <a:solidFill>
                  <a:srgbClr val="FFFF00"/>
                </a:solidFill>
                <a:latin typeface="Calibri" panose="020F0502020204030204" pitchFamily="34" charset="0"/>
                <a:cs typeface="Calibri" panose="020F0502020204030204" pitchFamily="34" charset="0"/>
              </a:rPr>
              <a:t>yields the peaceful fruit of righteousness to those who have been trained by it.</a:t>
            </a:r>
          </a:p>
        </p:txBody>
      </p:sp>
    </p:spTree>
    <p:extLst>
      <p:ext uri="{BB962C8B-B14F-4D97-AF65-F5344CB8AC3E}">
        <p14:creationId xmlns:p14="http://schemas.microsoft.com/office/powerpoint/2010/main" val="3513748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Responsibility of All Members</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661756"/>
            <a:ext cx="10439400" cy="1815882"/>
          </a:xfrm>
          <a:prstGeom prst="rect">
            <a:avLst/>
          </a:prstGeom>
          <a:noFill/>
          <a:ln w="9525">
            <a:noFill/>
            <a:miter lim="800000"/>
            <a:headEnd/>
            <a:tailEnd/>
          </a:ln>
        </p:spPr>
        <p:txBody>
          <a:bodyPr wrap="square" anchor="ctr">
            <a:spAutoFit/>
          </a:bodyPr>
          <a:lstStyle/>
          <a:p>
            <a:r>
              <a:rPr lang="en-US" sz="2800" i="1" dirty="0">
                <a:latin typeface="Calibri" panose="020F0502020204030204" pitchFamily="34" charset="0"/>
                <a:cs typeface="Calibri" panose="020F0502020204030204" pitchFamily="34" charset="0"/>
              </a:rPr>
              <a:t>Brothers, if anyone is caught in any transgression, you who are spiritual should restore him in a spirit of gentleness. Keep watch on yourself, lest you too be tempted. </a:t>
            </a:r>
            <a:r>
              <a:rPr lang="en-US" sz="2800" b="1" i="1" baseline="30000" dirty="0">
                <a:latin typeface="Calibri" panose="020F0502020204030204" pitchFamily="34" charset="0"/>
                <a:cs typeface="Calibri" panose="020F0502020204030204" pitchFamily="34" charset="0"/>
              </a:rPr>
              <a:t>2 </a:t>
            </a:r>
            <a:r>
              <a:rPr lang="en-US" sz="2800" i="1" dirty="0">
                <a:latin typeface="Calibri" panose="020F0502020204030204" pitchFamily="34" charset="0"/>
                <a:cs typeface="Calibri" panose="020F0502020204030204" pitchFamily="34" charset="0"/>
              </a:rPr>
              <a:t>Bear one another's burdens, and so fulfill the law of Christ. </a:t>
            </a:r>
            <a:r>
              <a:rPr lang="en-US" sz="2800" dirty="0">
                <a:solidFill>
                  <a:srgbClr val="FFFF00"/>
                </a:solidFill>
                <a:latin typeface="Calibri" panose="020F0502020204030204" pitchFamily="34" charset="0"/>
                <a:cs typeface="Calibri" panose="020F0502020204030204" pitchFamily="34" charset="0"/>
              </a:rPr>
              <a:t>– Galatians 6:1-2 </a:t>
            </a:r>
            <a:endParaRPr lang="en-US" sz="40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760343" y="4100156"/>
            <a:ext cx="10439400" cy="1815882"/>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19 </a:t>
            </a:r>
            <a:r>
              <a:rPr lang="en-US" sz="2800" i="1" dirty="0">
                <a:latin typeface="Calibri" panose="020F0502020204030204" pitchFamily="34" charset="0"/>
                <a:cs typeface="Calibri" panose="020F0502020204030204" pitchFamily="34" charset="0"/>
              </a:rPr>
              <a:t>My brothers, if anyone among you wanders from the truth and someone brings him back, </a:t>
            </a:r>
            <a:r>
              <a:rPr lang="en-US" sz="2800" b="1" i="1" baseline="30000" dirty="0">
                <a:latin typeface="Calibri" panose="020F0502020204030204" pitchFamily="34" charset="0"/>
                <a:cs typeface="Calibri" panose="020F0502020204030204" pitchFamily="34" charset="0"/>
              </a:rPr>
              <a:t>20 </a:t>
            </a:r>
            <a:r>
              <a:rPr lang="en-US" sz="2800" i="1" dirty="0">
                <a:latin typeface="Calibri" panose="020F0502020204030204" pitchFamily="34" charset="0"/>
                <a:cs typeface="Calibri" panose="020F0502020204030204" pitchFamily="34" charset="0"/>
              </a:rPr>
              <a:t>let him know that whoever brings back a sinner from his wandering will save his soul from death and will cover a multitude of sins </a:t>
            </a:r>
            <a:r>
              <a:rPr lang="en-US" sz="2800" dirty="0">
                <a:solidFill>
                  <a:srgbClr val="FFFF00"/>
                </a:solidFill>
                <a:latin typeface="Calibri" panose="020F0502020204030204" pitchFamily="34" charset="0"/>
                <a:cs typeface="Calibri" panose="020F0502020204030204" pitchFamily="34" charset="0"/>
              </a:rPr>
              <a:t>– James 5:19-20</a:t>
            </a:r>
            <a:endParaRPr lang="en-US" sz="40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51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Different Approaches</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784867"/>
            <a:ext cx="10439400" cy="1569660"/>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have mercy on those who doubt; </a:t>
            </a:r>
            <a:r>
              <a:rPr lang="en-US" sz="3200" b="1" i="1" baseline="30000" dirty="0">
                <a:latin typeface="Calibri" panose="020F0502020204030204" pitchFamily="34" charset="0"/>
                <a:cs typeface="Calibri" panose="020F0502020204030204" pitchFamily="34" charset="0"/>
              </a:rPr>
              <a:t>23</a:t>
            </a:r>
            <a:r>
              <a:rPr lang="en-US" sz="3200" i="1" dirty="0">
                <a:latin typeface="Calibri" panose="020F0502020204030204" pitchFamily="34" charset="0"/>
                <a:cs typeface="Calibri" panose="020F0502020204030204" pitchFamily="34" charset="0"/>
              </a:rPr>
              <a:t> save others by snatching them out of the fire; to others show mercy with fear, hating even the garment stained by the flesh. </a:t>
            </a:r>
            <a:r>
              <a:rPr lang="en-US" sz="3200" dirty="0">
                <a:solidFill>
                  <a:srgbClr val="FFFF00"/>
                </a:solidFill>
                <a:latin typeface="Calibri" panose="020F0502020204030204" pitchFamily="34" charset="0"/>
                <a:cs typeface="Calibri" panose="020F0502020204030204" pitchFamily="34" charset="0"/>
              </a:rPr>
              <a:t>– Jude 22-23</a:t>
            </a:r>
            <a:endParaRPr lang="en-US" sz="44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609600" y="4007824"/>
            <a:ext cx="10590143" cy="1569660"/>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we urge you, brothers, admonish the idle, encourage the fainthearted, help the weak, be patient with them all.</a:t>
            </a:r>
            <a:r>
              <a:rPr lang="en-US" sz="3200" dirty="0">
                <a:solidFill>
                  <a:srgbClr val="FFFF00"/>
                </a:solidFill>
                <a:latin typeface="Calibri" panose="020F0502020204030204" pitchFamily="34" charset="0"/>
                <a:cs typeface="Calibri" panose="020F0502020204030204" pitchFamily="34" charset="0"/>
              </a:rPr>
              <a:t>– I Thess. 5:14</a:t>
            </a:r>
            <a:endParaRPr lang="en-US" sz="44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877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066800" y="1295400"/>
            <a:ext cx="11125200" cy="5181600"/>
          </a:xfrm>
          <a:noFill/>
        </p:spPr>
        <p:txBody>
          <a:bodyPr>
            <a:normAutofit fontScale="92500" lnSpcReduction="20000"/>
          </a:bodyPr>
          <a:lstStyle/>
          <a:p>
            <a:pPr lvl="0"/>
            <a:r>
              <a:rPr lang="en-US" sz="3000" dirty="0">
                <a:latin typeface="Calibri" panose="020F0502020204030204" pitchFamily="34" charset="0"/>
                <a:cs typeface="Calibri" panose="020F0502020204030204" pitchFamily="34" charset="0"/>
              </a:rPr>
              <a:t>Speaking the truth in love – </a:t>
            </a:r>
            <a:r>
              <a:rPr lang="en-US" sz="3000" dirty="0">
                <a:solidFill>
                  <a:srgbClr val="FFFF00"/>
                </a:solidFill>
                <a:latin typeface="Calibri" panose="020F0502020204030204" pitchFamily="34" charset="0"/>
                <a:cs typeface="Calibri" panose="020F0502020204030204" pitchFamily="34" charset="0"/>
              </a:rPr>
              <a:t>Ephesians 4:15</a:t>
            </a:r>
            <a:r>
              <a:rPr lang="en-US" sz="3000" dirty="0">
                <a:latin typeface="Calibri" panose="020F0502020204030204" pitchFamily="34" charset="0"/>
                <a:cs typeface="Calibri" panose="020F0502020204030204" pitchFamily="34" charset="0"/>
              </a:rPr>
              <a:t> </a:t>
            </a:r>
          </a:p>
          <a:p>
            <a:pPr lvl="0"/>
            <a:r>
              <a:rPr lang="en-US" sz="3000" dirty="0">
                <a:latin typeface="Calibri" panose="020F0502020204030204" pitchFamily="34" charset="0"/>
                <a:cs typeface="Calibri" panose="020F0502020204030204" pitchFamily="34" charset="0"/>
              </a:rPr>
              <a:t>Following a progression from a personal appeal to the admonishment of a small group to a situation calling upon the entire church – </a:t>
            </a:r>
            <a:r>
              <a:rPr lang="en-US" sz="3000" dirty="0">
                <a:solidFill>
                  <a:srgbClr val="FFFF00"/>
                </a:solidFill>
                <a:latin typeface="Calibri" panose="020F0502020204030204" pitchFamily="34" charset="0"/>
                <a:cs typeface="Calibri" panose="020F0502020204030204" pitchFamily="34" charset="0"/>
              </a:rPr>
              <a:t>Matthew 18:15-17</a:t>
            </a:r>
          </a:p>
          <a:p>
            <a:pPr lvl="0"/>
            <a:r>
              <a:rPr lang="en-US" sz="3000" dirty="0">
                <a:latin typeface="Calibri" panose="020F0502020204030204" pitchFamily="34" charset="0"/>
                <a:cs typeface="Calibri" panose="020F0502020204030204" pitchFamily="34" charset="0"/>
              </a:rPr>
              <a:t>Exercising gentle restoration – </a:t>
            </a:r>
            <a:r>
              <a:rPr lang="en-US" sz="3000" dirty="0">
                <a:solidFill>
                  <a:srgbClr val="FFFF00"/>
                </a:solidFill>
                <a:latin typeface="Calibri" panose="020F0502020204030204" pitchFamily="34" charset="0"/>
                <a:cs typeface="Calibri" panose="020F0502020204030204" pitchFamily="34" charset="0"/>
              </a:rPr>
              <a:t>Galatians 6:1</a:t>
            </a:r>
          </a:p>
          <a:p>
            <a:pPr lvl="0"/>
            <a:r>
              <a:rPr lang="en-US" sz="3000" dirty="0">
                <a:latin typeface="Calibri" panose="020F0502020204030204" pitchFamily="34" charset="0"/>
                <a:cs typeface="Calibri" panose="020F0502020204030204" pitchFamily="34" charset="0"/>
              </a:rPr>
              <a:t>Marking or noting the unruly or disorderly – </a:t>
            </a:r>
            <a:r>
              <a:rPr lang="en-US" sz="3000" dirty="0">
                <a:solidFill>
                  <a:srgbClr val="FFFF00"/>
                </a:solidFill>
                <a:latin typeface="Calibri" panose="020F0502020204030204" pitchFamily="34" charset="0"/>
                <a:cs typeface="Calibri" panose="020F0502020204030204" pitchFamily="34" charset="0"/>
              </a:rPr>
              <a:t>II Thessalonians 3:6-15</a:t>
            </a:r>
            <a:r>
              <a:rPr lang="en-US" sz="3000" dirty="0">
                <a:latin typeface="Calibri" panose="020F0502020204030204" pitchFamily="34" charset="0"/>
                <a:cs typeface="Calibri" panose="020F0502020204030204" pitchFamily="34" charset="0"/>
              </a:rPr>
              <a:t>  </a:t>
            </a:r>
          </a:p>
          <a:p>
            <a:pPr lvl="0"/>
            <a:r>
              <a:rPr lang="en-US" sz="3000" dirty="0">
                <a:latin typeface="Calibri" panose="020F0502020204030204" pitchFamily="34" charset="0"/>
                <a:cs typeface="Calibri" panose="020F0502020204030204" pitchFamily="34" charset="0"/>
              </a:rPr>
              <a:t>Withdrawing our fellowship – </a:t>
            </a:r>
            <a:r>
              <a:rPr lang="en-US" sz="3000" dirty="0">
                <a:solidFill>
                  <a:srgbClr val="FFFF00"/>
                </a:solidFill>
                <a:latin typeface="Calibri" panose="020F0502020204030204" pitchFamily="34" charset="0"/>
                <a:cs typeface="Calibri" panose="020F0502020204030204" pitchFamily="34" charset="0"/>
              </a:rPr>
              <a:t>I Cor. 5:1-8</a:t>
            </a:r>
          </a:p>
          <a:p>
            <a:pPr lvl="0"/>
            <a:r>
              <a:rPr lang="en-US" sz="3000" dirty="0">
                <a:latin typeface="Calibri" panose="020F0502020204030204" pitchFamily="34" charset="0"/>
                <a:cs typeface="Calibri" panose="020F0502020204030204" pitchFamily="34" charset="0"/>
              </a:rPr>
              <a:t>Dealing with the domineering or divisive– </a:t>
            </a:r>
            <a:r>
              <a:rPr lang="en-US" sz="3000" dirty="0">
                <a:solidFill>
                  <a:srgbClr val="FFFF00"/>
                </a:solidFill>
                <a:latin typeface="Calibri" panose="020F0502020204030204" pitchFamily="34" charset="0"/>
                <a:cs typeface="Calibri" panose="020F0502020204030204" pitchFamily="34" charset="0"/>
              </a:rPr>
              <a:t>III John 9-10, Titus 3:9-11</a:t>
            </a:r>
            <a:endParaRPr lang="en-US" sz="3000" dirty="0">
              <a:latin typeface="Calibri" panose="020F0502020204030204" pitchFamily="34" charset="0"/>
              <a:cs typeface="Calibri" panose="020F0502020204030204" pitchFamily="34" charset="0"/>
            </a:endParaRPr>
          </a:p>
          <a:p>
            <a:r>
              <a:rPr lang="en-US" sz="3000" dirty="0">
                <a:latin typeface="Calibri" panose="020F0502020204030204" pitchFamily="34" charset="0"/>
                <a:cs typeface="Calibri" panose="020F0502020204030204" pitchFamily="34" charset="0"/>
              </a:rPr>
              <a:t>Watching out for false teachers – </a:t>
            </a:r>
            <a:r>
              <a:rPr lang="en-US" sz="3000" dirty="0">
                <a:solidFill>
                  <a:srgbClr val="FFFF00"/>
                </a:solidFill>
                <a:latin typeface="Calibri" panose="020F0502020204030204" pitchFamily="34" charset="0"/>
                <a:cs typeface="Calibri" panose="020F0502020204030204" pitchFamily="34" charset="0"/>
              </a:rPr>
              <a:t>Romans 16:17-18</a:t>
            </a:r>
            <a:r>
              <a:rPr lang="en-US" sz="3000" dirty="0">
                <a:latin typeface="Calibri" panose="020F0502020204030204" pitchFamily="34" charset="0"/>
                <a:cs typeface="Calibri" panose="020F0502020204030204" pitchFamily="34" charset="0"/>
              </a:rPr>
              <a:t>.  Elders especially are to be capable of dealing with such teachers (Titus 1:9).</a:t>
            </a:r>
          </a:p>
          <a:p>
            <a:r>
              <a:rPr lang="en-US" sz="3000" dirty="0">
                <a:latin typeface="Calibri" panose="020F0502020204030204" pitchFamily="34" charset="0"/>
                <a:cs typeface="Calibri" panose="020F0502020204030204" pitchFamily="34" charset="0"/>
              </a:rPr>
              <a:t>Rebuke in the presence of all – </a:t>
            </a:r>
            <a:r>
              <a:rPr lang="en-US" sz="3000" dirty="0">
                <a:solidFill>
                  <a:srgbClr val="FFFF00"/>
                </a:solidFill>
                <a:latin typeface="Calibri" panose="020F0502020204030204" pitchFamily="34" charset="0"/>
                <a:cs typeface="Calibri" panose="020F0502020204030204" pitchFamily="34" charset="0"/>
              </a:rPr>
              <a:t>I Timothy </a:t>
            </a:r>
            <a:r>
              <a:rPr lang="en-US" sz="3000">
                <a:solidFill>
                  <a:srgbClr val="FFFF00"/>
                </a:solidFill>
                <a:latin typeface="Calibri" panose="020F0502020204030204" pitchFamily="34" charset="0"/>
                <a:cs typeface="Calibri" panose="020F0502020204030204" pitchFamily="34" charset="0"/>
              </a:rPr>
              <a:t>5:20 </a:t>
            </a:r>
            <a:endParaRPr lang="en-US" sz="4000"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381000"/>
            <a:ext cx="10009187" cy="769441"/>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Various Means of Addressing the Sinful</a:t>
            </a:r>
          </a:p>
        </p:txBody>
      </p:sp>
    </p:spTree>
    <p:extLst>
      <p:ext uri="{BB962C8B-B14F-4D97-AF65-F5344CB8AC3E}">
        <p14:creationId xmlns:p14="http://schemas.microsoft.com/office/powerpoint/2010/main" val="171848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2">
                                            <p:txEl>
                                              <p:pRg st="7" end="7"/>
                                            </p:txEl>
                                          </p:spTgt>
                                        </p:tgtEl>
                                        <p:attrNameLst>
                                          <p:attrName>style.visibility</p:attrName>
                                        </p:attrNameLst>
                                      </p:cBhvr>
                                      <p:to>
                                        <p:strVal val="visible"/>
                                      </p:to>
                                    </p:set>
                                    <p:animEffect transition="in" filter="dissolve">
                                      <p:cBhvr>
                                        <p:cTn id="42" dur="500"/>
                                        <p:tgtEl>
                                          <p:spTgt spid="3789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Rejoicing at Repentance</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784867"/>
            <a:ext cx="10439400" cy="1569660"/>
          </a:xfrm>
          <a:prstGeom prst="rect">
            <a:avLst/>
          </a:prstGeom>
          <a:noFill/>
          <a:ln w="9525">
            <a:noFill/>
            <a:miter lim="800000"/>
            <a:headEnd/>
            <a:tailEnd/>
          </a:ln>
        </p:spPr>
        <p:txBody>
          <a:bodyPr wrap="square" anchor="ctr">
            <a:spAutoFit/>
          </a:bodyPr>
          <a:lstStyle/>
          <a:p>
            <a:r>
              <a:rPr lang="en-US" sz="3200" b="1" i="1" baseline="30000" dirty="0">
                <a:latin typeface="Calibri" panose="020F0502020204030204" pitchFamily="34" charset="0"/>
                <a:cs typeface="Calibri" panose="020F0502020204030204" pitchFamily="34" charset="0"/>
              </a:rPr>
              <a:t>7</a:t>
            </a:r>
            <a:r>
              <a:rPr lang="en-US" sz="3200" i="1" dirty="0">
                <a:latin typeface="Calibri" panose="020F0502020204030204" pitchFamily="34" charset="0"/>
                <a:cs typeface="Calibri" panose="020F0502020204030204" pitchFamily="34" charset="0"/>
              </a:rPr>
              <a:t> Just so, I tell you, there will be more joy in heaven over one sinner who repents than over ninety-nine righteous persons who need no repentance. </a:t>
            </a:r>
            <a:r>
              <a:rPr lang="en-US" sz="3200" dirty="0">
                <a:solidFill>
                  <a:srgbClr val="FFFF00"/>
                </a:solidFill>
                <a:latin typeface="Calibri" panose="020F0502020204030204" pitchFamily="34" charset="0"/>
                <a:cs typeface="Calibri" panose="020F0502020204030204" pitchFamily="34" charset="0"/>
              </a:rPr>
              <a:t>– Luke 15:7</a:t>
            </a:r>
            <a:endParaRPr lang="en-US" sz="44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609600" y="3761603"/>
            <a:ext cx="10590143" cy="2062103"/>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 </a:t>
            </a:r>
            <a:r>
              <a:rPr lang="en-US" sz="3200" b="1" i="1" baseline="30000" dirty="0">
                <a:latin typeface="Calibri" panose="020F0502020204030204" pitchFamily="34" charset="0"/>
                <a:cs typeface="Calibri" panose="020F0502020204030204" pitchFamily="34" charset="0"/>
              </a:rPr>
              <a:t>6 </a:t>
            </a:r>
            <a:r>
              <a:rPr lang="en-US" sz="3200" i="1" dirty="0">
                <a:latin typeface="Calibri" panose="020F0502020204030204" pitchFamily="34" charset="0"/>
                <a:cs typeface="Calibri" panose="020F0502020204030204" pitchFamily="34" charset="0"/>
              </a:rPr>
              <a:t>For such a one, this punishment by the majority is enough, </a:t>
            </a:r>
            <a:r>
              <a:rPr lang="en-US" sz="3200" b="1" i="1" baseline="30000" dirty="0">
                <a:latin typeface="Calibri" panose="020F0502020204030204" pitchFamily="34" charset="0"/>
                <a:cs typeface="Calibri" panose="020F0502020204030204" pitchFamily="34" charset="0"/>
              </a:rPr>
              <a:t>7</a:t>
            </a:r>
            <a:r>
              <a:rPr lang="en-US" sz="3200" i="1" dirty="0">
                <a:latin typeface="Calibri" panose="020F0502020204030204" pitchFamily="34" charset="0"/>
                <a:cs typeface="Calibri" panose="020F0502020204030204" pitchFamily="34" charset="0"/>
              </a:rPr>
              <a:t> so you should rather turn to forgive and comfort him, or he may be overwhelmed by excessive sorrow. </a:t>
            </a:r>
            <a:r>
              <a:rPr lang="en-US" sz="3200" b="1" i="1" baseline="30000" dirty="0">
                <a:latin typeface="Calibri" panose="020F0502020204030204" pitchFamily="34" charset="0"/>
                <a:cs typeface="Calibri" panose="020F0502020204030204" pitchFamily="34" charset="0"/>
              </a:rPr>
              <a:t>8 </a:t>
            </a:r>
            <a:r>
              <a:rPr lang="en-US" sz="3200" i="1" dirty="0">
                <a:latin typeface="Calibri" panose="020F0502020204030204" pitchFamily="34" charset="0"/>
                <a:cs typeface="Calibri" panose="020F0502020204030204" pitchFamily="34" charset="0"/>
              </a:rPr>
              <a:t>So I beg you to reaffirm your love for him. </a:t>
            </a:r>
            <a:r>
              <a:rPr lang="en-US" sz="3200" dirty="0">
                <a:solidFill>
                  <a:srgbClr val="FFFF00"/>
                </a:solidFill>
                <a:latin typeface="Calibri" panose="020F0502020204030204" pitchFamily="34" charset="0"/>
                <a:cs typeface="Calibri" panose="020F0502020204030204" pitchFamily="34" charset="0"/>
              </a:rPr>
              <a:t>– II Cor. 2:6-8</a:t>
            </a:r>
            <a:endParaRPr lang="en-US" sz="44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345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Ephesians 4:11-16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685800" y="1207298"/>
            <a:ext cx="10820400" cy="5262979"/>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And he gave the apostles, the prophets, the evangelists, the shepherds and teachers, </a:t>
            </a: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to equip the saints 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solidFill>
                  <a:srgbClr val="FFFF00"/>
                </a:solidFill>
                <a:latin typeface="Calibri" panose="020F0502020204030204" pitchFamily="34" charset="0"/>
                <a:cs typeface="Calibri" panose="020F0502020204030204" pitchFamily="34" charset="0"/>
              </a:rPr>
              <a:t>until we all attain </a:t>
            </a:r>
            <a:r>
              <a:rPr lang="en-US" sz="2800" i="1" dirty="0">
                <a:latin typeface="Calibri" panose="020F0502020204030204" pitchFamily="34" charset="0"/>
                <a:cs typeface="Calibri" panose="020F0502020204030204" pitchFamily="34" charset="0"/>
              </a:rPr>
              <a:t>to the unity of the faith and of the knowledge of the Son of God, to mature manhood, to the measure of the stature of the fullness of Christ,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a:t>
            </a:r>
            <a:r>
              <a:rPr lang="en-US" sz="2800" i="1" dirty="0">
                <a:solidFill>
                  <a:srgbClr val="FFFF00"/>
                </a:solidFill>
                <a:latin typeface="Calibri" panose="020F0502020204030204" pitchFamily="34" charset="0"/>
                <a:cs typeface="Calibri" panose="020F0502020204030204" pitchFamily="34" charset="0"/>
              </a:rPr>
              <a:t>that we may no longer be children</a:t>
            </a:r>
            <a:r>
              <a:rPr lang="en-US" sz="2800" i="1" dirty="0">
                <a:latin typeface="Calibri" panose="020F0502020204030204" pitchFamily="34" charset="0"/>
                <a:cs typeface="Calibri" panose="020F0502020204030204" pitchFamily="34" charset="0"/>
              </a:rPr>
              <a:t>,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we are to grow up in every way 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the whole body, </a:t>
            </a:r>
            <a:r>
              <a:rPr lang="en-US" sz="2800" i="1" dirty="0">
                <a:solidFill>
                  <a:srgbClr val="FFFF00"/>
                </a:solidFill>
                <a:latin typeface="Calibri" panose="020F0502020204030204" pitchFamily="34" charset="0"/>
                <a:cs typeface="Calibri" panose="020F0502020204030204" pitchFamily="34" charset="0"/>
              </a:rPr>
              <a:t>joined and held together by every joint with which it is equipped, when each part is working properly</a:t>
            </a:r>
            <a:r>
              <a:rPr lang="en-US" sz="2800" i="1" dirty="0">
                <a:latin typeface="Calibri" panose="020F0502020204030204" pitchFamily="34" charset="0"/>
                <a:cs typeface="Calibri" panose="020F0502020204030204" pitchFamily="34" charset="0"/>
              </a:rPr>
              <a:t>, makes the body grow so that it builds itself up in love.</a:t>
            </a:r>
            <a:endParaRPr 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676400"/>
            <a:ext cx="11658600" cy="4648200"/>
          </a:xfrm>
          <a:noFill/>
        </p:spPr>
        <p:txBody>
          <a:bodyPr>
            <a:normAutofit/>
          </a:bodyPr>
          <a:lstStyle/>
          <a:p>
            <a:pPr marL="0" lvl="0" indent="0">
              <a:buNone/>
            </a:pPr>
            <a:r>
              <a:rPr lang="en-US" sz="3200" b="1" i="1" baseline="30000" dirty="0">
                <a:latin typeface="Calibri" panose="020F0502020204030204" pitchFamily="34" charset="0"/>
                <a:cs typeface="Calibri" panose="020F0502020204030204" pitchFamily="34" charset="0"/>
              </a:rPr>
              <a:t>4 </a:t>
            </a:r>
            <a:r>
              <a:rPr lang="en-US" sz="3200" i="1" dirty="0">
                <a:latin typeface="Calibri" panose="020F0502020204030204" pitchFamily="34" charset="0"/>
                <a:cs typeface="Calibri" panose="020F0502020204030204" pitchFamily="34" charset="0"/>
              </a:rPr>
              <a:t>For as in one body we have many members, and the members do not all have the same function, </a:t>
            </a:r>
            <a:r>
              <a:rPr lang="en-US" sz="3200" b="1" i="1" baseline="30000" dirty="0">
                <a:latin typeface="Calibri" panose="020F0502020204030204" pitchFamily="34" charset="0"/>
                <a:cs typeface="Calibri" panose="020F0502020204030204" pitchFamily="34" charset="0"/>
              </a:rPr>
              <a:t>5 </a:t>
            </a:r>
            <a:r>
              <a:rPr lang="en-US" sz="3200" i="1" dirty="0">
                <a:latin typeface="Calibri" panose="020F0502020204030204" pitchFamily="34" charset="0"/>
                <a:cs typeface="Calibri" panose="020F0502020204030204" pitchFamily="34" charset="0"/>
              </a:rPr>
              <a:t>so we, though many, are one body in Christ, and individually members one of another. </a:t>
            </a:r>
            <a:r>
              <a:rPr lang="en-US" sz="3200" b="1" i="1" baseline="30000" dirty="0">
                <a:latin typeface="Calibri" panose="020F0502020204030204" pitchFamily="34" charset="0"/>
                <a:cs typeface="Calibri" panose="020F0502020204030204" pitchFamily="34" charset="0"/>
              </a:rPr>
              <a:t>6 </a:t>
            </a:r>
            <a:r>
              <a:rPr lang="en-US" sz="3200" i="1" dirty="0">
                <a:latin typeface="Calibri" panose="020F0502020204030204" pitchFamily="34" charset="0"/>
                <a:cs typeface="Calibri" panose="020F0502020204030204" pitchFamily="34" charset="0"/>
              </a:rPr>
              <a:t>Having gifts that differ according to the grace given to us, let us use them: if prophecy, in proportion to our faith; </a:t>
            </a:r>
            <a:r>
              <a:rPr lang="en-US" sz="3200" b="1" i="1" baseline="30000" dirty="0">
                <a:latin typeface="Calibri" panose="020F0502020204030204" pitchFamily="34" charset="0"/>
                <a:cs typeface="Calibri" panose="020F0502020204030204" pitchFamily="34" charset="0"/>
              </a:rPr>
              <a:t>7 </a:t>
            </a:r>
            <a:r>
              <a:rPr lang="en-US" sz="3200" i="1" dirty="0">
                <a:latin typeface="Calibri" panose="020F0502020204030204" pitchFamily="34" charset="0"/>
                <a:cs typeface="Calibri" panose="020F0502020204030204" pitchFamily="34" charset="0"/>
              </a:rPr>
              <a:t>if service, in our serving; the one who teaches, in his teaching; </a:t>
            </a:r>
            <a:r>
              <a:rPr lang="en-US" sz="3200" b="1" i="1" baseline="30000" dirty="0">
                <a:latin typeface="Calibri" panose="020F0502020204030204" pitchFamily="34" charset="0"/>
                <a:cs typeface="Calibri" panose="020F0502020204030204" pitchFamily="34" charset="0"/>
              </a:rPr>
              <a:t>8 </a:t>
            </a:r>
            <a:r>
              <a:rPr lang="en-US" sz="3200" i="1" dirty="0">
                <a:latin typeface="Calibri" panose="020F0502020204030204" pitchFamily="34" charset="0"/>
                <a:cs typeface="Calibri" panose="020F0502020204030204" pitchFamily="34" charset="0"/>
              </a:rPr>
              <a:t>the one who exhorts, in his exhortation; the one who contributes, in generosity; the one who leads, with zeal; the one who does acts of mercy, with cheerfulness.</a:t>
            </a:r>
            <a:endParaRPr lang="en-US" sz="3200" i="1"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Diversity of Gifts and Abilities</a:t>
            </a:r>
          </a:p>
        </p:txBody>
      </p:sp>
    </p:spTree>
    <p:extLst>
      <p:ext uri="{BB962C8B-B14F-4D97-AF65-F5344CB8AC3E}">
        <p14:creationId xmlns:p14="http://schemas.microsoft.com/office/powerpoint/2010/main" val="398430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752600" y="2590800"/>
            <a:ext cx="10439400"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Acts 2:44-46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1066800" y="1524000"/>
            <a:ext cx="10439400" cy="3970318"/>
          </a:xfrm>
          <a:prstGeom prst="rect">
            <a:avLst/>
          </a:prstGeom>
          <a:noFill/>
          <a:ln w="9525">
            <a:noFill/>
            <a:miter lim="800000"/>
            <a:headEnd/>
            <a:tailEnd/>
          </a:ln>
        </p:spPr>
        <p:txBody>
          <a:bodyPr wrap="square" anchor="ctr">
            <a:spAutoFit/>
          </a:bodyPr>
          <a:lstStyle/>
          <a:p>
            <a:r>
              <a:rPr lang="en-US" sz="3600" b="1" i="1" baseline="30000" dirty="0">
                <a:latin typeface="Calibri" panose="020F0502020204030204" pitchFamily="34" charset="0"/>
                <a:cs typeface="Calibri" panose="020F0502020204030204" pitchFamily="34" charset="0"/>
              </a:rPr>
              <a:t>44 </a:t>
            </a:r>
            <a:r>
              <a:rPr lang="en-US" sz="3600" i="1" dirty="0">
                <a:latin typeface="Calibri" panose="020F0502020204030204" pitchFamily="34" charset="0"/>
                <a:cs typeface="Calibri" panose="020F0502020204030204" pitchFamily="34" charset="0"/>
              </a:rPr>
              <a:t>And all who believed were together and had all things in common.</a:t>
            </a:r>
            <a:r>
              <a:rPr lang="en-US" sz="3600" b="1" i="1" baseline="30000" dirty="0">
                <a:latin typeface="Calibri" panose="020F0502020204030204" pitchFamily="34" charset="0"/>
                <a:cs typeface="Calibri" panose="020F0502020204030204" pitchFamily="34" charset="0"/>
              </a:rPr>
              <a:t>45 </a:t>
            </a:r>
            <a:r>
              <a:rPr lang="en-US" sz="3600" i="1" dirty="0">
                <a:latin typeface="Calibri" panose="020F0502020204030204" pitchFamily="34" charset="0"/>
                <a:cs typeface="Calibri" panose="020F0502020204030204" pitchFamily="34" charset="0"/>
              </a:rPr>
              <a:t>And they were selling their possessions and belongings and distributing the proceeds to all, as any had need. </a:t>
            </a:r>
            <a:r>
              <a:rPr lang="en-US" sz="3600" b="1" i="1" baseline="30000" dirty="0">
                <a:latin typeface="Calibri" panose="020F0502020204030204" pitchFamily="34" charset="0"/>
                <a:cs typeface="Calibri" panose="020F0502020204030204" pitchFamily="34" charset="0"/>
              </a:rPr>
              <a:t>46 </a:t>
            </a:r>
            <a:r>
              <a:rPr lang="en-US" sz="3600" i="1" dirty="0">
                <a:latin typeface="Calibri" panose="020F0502020204030204" pitchFamily="34" charset="0"/>
                <a:cs typeface="Calibri" panose="020F0502020204030204" pitchFamily="34" charset="0"/>
              </a:rPr>
              <a:t>And day by day, attending the temple together and breaking bread in their homes, they received their food with glad and generous hearts,</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051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676400"/>
            <a:ext cx="11658600" cy="4648200"/>
          </a:xfrm>
          <a:noFill/>
        </p:spPr>
        <p:txBody>
          <a:bodyPr>
            <a:normAutofit/>
          </a:bodyPr>
          <a:lstStyle/>
          <a:p>
            <a:pPr lvl="0"/>
            <a:r>
              <a:rPr lang="en-US" sz="3200" i="1" dirty="0">
                <a:latin typeface="Calibri" panose="020F0502020204030204" pitchFamily="34" charset="0"/>
                <a:cs typeface="Calibri" panose="020F0502020204030204" pitchFamily="34" charset="0"/>
              </a:rPr>
              <a:t>Love one another with brotherly affection. Outdo one another in showing honor – </a:t>
            </a:r>
            <a:r>
              <a:rPr lang="en-US" sz="3200" dirty="0">
                <a:latin typeface="Calibri" panose="020F0502020204030204" pitchFamily="34" charset="0"/>
                <a:cs typeface="Calibri" panose="020F0502020204030204" pitchFamily="34" charset="0"/>
              </a:rPr>
              <a:t>vs. 10</a:t>
            </a:r>
          </a:p>
          <a:p>
            <a:pPr lvl="0"/>
            <a:r>
              <a:rPr lang="en-US" sz="3200" i="1" dirty="0">
                <a:latin typeface="Calibri" panose="020F0502020204030204" pitchFamily="34" charset="0"/>
                <a:cs typeface="Calibri" panose="020F0502020204030204" pitchFamily="34" charset="0"/>
              </a:rPr>
              <a:t>Contribute to the needs of the saints and seek to show hospitality – </a:t>
            </a:r>
            <a:r>
              <a:rPr lang="en-US" sz="3200" dirty="0">
                <a:latin typeface="Calibri" panose="020F0502020204030204" pitchFamily="34" charset="0"/>
                <a:cs typeface="Calibri" panose="020F0502020204030204" pitchFamily="34" charset="0"/>
              </a:rPr>
              <a:t>vs. 13</a:t>
            </a:r>
          </a:p>
          <a:p>
            <a:pPr lvl="0"/>
            <a:r>
              <a:rPr lang="en-US" sz="3200" b="1" i="1" baseline="30000" dirty="0">
                <a:latin typeface="Calibri" panose="020F0502020204030204" pitchFamily="34" charset="0"/>
                <a:cs typeface="Calibri" panose="020F0502020204030204" pitchFamily="34" charset="0"/>
              </a:rPr>
              <a:t> </a:t>
            </a:r>
            <a:r>
              <a:rPr lang="en-US" sz="3200" i="1" dirty="0">
                <a:latin typeface="Calibri" panose="020F0502020204030204" pitchFamily="34" charset="0"/>
                <a:cs typeface="Calibri" panose="020F0502020204030204" pitchFamily="34" charset="0"/>
              </a:rPr>
              <a:t>Rejoice with those who rejoice, weep with those who weep. Live in harmony with one another – </a:t>
            </a:r>
            <a:r>
              <a:rPr lang="en-US" sz="3200" dirty="0">
                <a:latin typeface="Calibri" panose="020F0502020204030204" pitchFamily="34" charset="0"/>
                <a:cs typeface="Calibri" panose="020F0502020204030204" pitchFamily="34" charset="0"/>
              </a:rPr>
              <a:t>vs. 15-16</a:t>
            </a:r>
          </a:p>
          <a:p>
            <a:r>
              <a:rPr lang="en-US" sz="3200" i="1" dirty="0">
                <a:latin typeface="Calibri" panose="020F0502020204030204" pitchFamily="34" charset="0"/>
                <a:cs typeface="Calibri" panose="020F0502020204030204" pitchFamily="34" charset="0"/>
              </a:rPr>
              <a:t>Associate with the lowly – </a:t>
            </a:r>
            <a:r>
              <a:rPr lang="en-US" sz="3200" dirty="0">
                <a:latin typeface="Calibri" panose="020F0502020204030204" pitchFamily="34" charset="0"/>
                <a:cs typeface="Calibri" panose="020F0502020204030204" pitchFamily="34" charset="0"/>
              </a:rPr>
              <a:t>vs. 16 </a:t>
            </a:r>
            <a:r>
              <a:rPr lang="en-US" sz="3200" i="1" dirty="0">
                <a:latin typeface="Calibri" panose="020F0502020204030204" pitchFamily="34" charset="0"/>
                <a:cs typeface="Calibri" panose="020F0502020204030204" pitchFamily="34" charset="0"/>
              </a:rPr>
              <a:t>So far as it depends on you, live peaceably with all – </a:t>
            </a:r>
            <a:r>
              <a:rPr lang="en-US" sz="3200" dirty="0">
                <a:latin typeface="Calibri" panose="020F0502020204030204" pitchFamily="34" charset="0"/>
                <a:cs typeface="Calibri" panose="020F0502020204030204" pitchFamily="34" charset="0"/>
              </a:rPr>
              <a:t>vs. 18</a:t>
            </a:r>
            <a:r>
              <a:rPr lang="en-US" sz="4000" dirty="0">
                <a:latin typeface="Calibri" panose="020F0502020204030204" pitchFamily="34" charset="0"/>
                <a:cs typeface="Calibri" panose="020F0502020204030204" pitchFamily="34" charset="0"/>
              </a:rPr>
              <a: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Strong Relationships</a:t>
            </a:r>
          </a:p>
        </p:txBody>
      </p:sp>
    </p:spTree>
    <p:extLst>
      <p:ext uri="{BB962C8B-B14F-4D97-AF65-F5344CB8AC3E}">
        <p14:creationId xmlns:p14="http://schemas.microsoft.com/office/powerpoint/2010/main" val="376656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strengthen our relationships with each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1253032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295400"/>
            <a:ext cx="11772900" cy="5029200"/>
          </a:xfrm>
          <a:noFill/>
        </p:spPr>
        <p:txBody>
          <a:bodyPr>
            <a:normAutofit/>
          </a:bodyPr>
          <a:lstStyle/>
          <a:p>
            <a:pPr lvl="0"/>
            <a:r>
              <a:rPr lang="en-US" b="1" baseline="30000" dirty="0"/>
              <a:t> </a:t>
            </a:r>
            <a:r>
              <a:rPr lang="en-US" sz="2800" b="1" dirty="0">
                <a:solidFill>
                  <a:srgbClr val="FFFF00"/>
                </a:solidFill>
                <a:latin typeface="Calibri" panose="020F0502020204030204" pitchFamily="34" charset="0"/>
                <a:cs typeface="Calibri" panose="020F0502020204030204" pitchFamily="34" charset="0"/>
              </a:rPr>
              <a:t>Acts 4:34</a:t>
            </a:r>
            <a:r>
              <a:rPr lang="en-US" sz="2800" dirty="0">
                <a:latin typeface="Calibri" panose="020F0502020204030204" pitchFamily="34" charset="0"/>
                <a:cs typeface="Calibri" panose="020F0502020204030204" pitchFamily="34" charset="0"/>
              </a:rPr>
              <a:t> – </a:t>
            </a:r>
            <a:r>
              <a:rPr lang="en-US" sz="2800" i="1" dirty="0">
                <a:latin typeface="Calibri" panose="020F0502020204030204" pitchFamily="34" charset="0"/>
                <a:cs typeface="Calibri" panose="020F0502020204030204" pitchFamily="34" charset="0"/>
              </a:rPr>
              <a:t>There was not a needy person among them, for as many as were owners of lands or houses sold them and brought the proceeds of what was sold </a:t>
            </a:r>
            <a:r>
              <a:rPr lang="en-US" sz="2800" b="1" i="1" baseline="30000" dirty="0">
                <a:latin typeface="Calibri" panose="020F0502020204030204" pitchFamily="34" charset="0"/>
                <a:cs typeface="Calibri" panose="020F0502020204030204" pitchFamily="34" charset="0"/>
              </a:rPr>
              <a:t>35 </a:t>
            </a:r>
            <a:r>
              <a:rPr lang="en-US" sz="2800" i="1" dirty="0">
                <a:latin typeface="Calibri" panose="020F0502020204030204" pitchFamily="34" charset="0"/>
                <a:cs typeface="Calibri" panose="020F0502020204030204" pitchFamily="34" charset="0"/>
              </a:rPr>
              <a:t>and laid it at the apostles' feet, and it was distributed to each as any had need.</a:t>
            </a:r>
            <a:endParaRPr lang="en-US" sz="2800" dirty="0">
              <a:latin typeface="Calibri" panose="020F0502020204030204" pitchFamily="34" charset="0"/>
              <a:cs typeface="Calibri" panose="020F0502020204030204" pitchFamily="34" charset="0"/>
            </a:endParaRPr>
          </a:p>
          <a:p>
            <a:pPr lvl="0"/>
            <a:r>
              <a:rPr lang="en-US" sz="2800" b="1" dirty="0">
                <a:solidFill>
                  <a:srgbClr val="FFFF00"/>
                </a:solidFill>
                <a:latin typeface="Calibri" panose="020F0502020204030204" pitchFamily="34" charset="0"/>
                <a:cs typeface="Calibri" panose="020F0502020204030204" pitchFamily="34" charset="0"/>
              </a:rPr>
              <a:t>Acts 6:1</a:t>
            </a:r>
            <a:r>
              <a:rPr lang="en-US" sz="2800" dirty="0">
                <a:latin typeface="Calibri" panose="020F0502020204030204" pitchFamily="34" charset="0"/>
                <a:cs typeface="Calibri" panose="020F0502020204030204" pitchFamily="34" charset="0"/>
              </a:rPr>
              <a:t> – a daily distribution to the widows</a:t>
            </a:r>
          </a:p>
          <a:p>
            <a:pPr lvl="0"/>
            <a:r>
              <a:rPr lang="en-US" sz="2800" b="1" dirty="0">
                <a:solidFill>
                  <a:srgbClr val="FFFF00"/>
                </a:solidFill>
                <a:latin typeface="Calibri" panose="020F0502020204030204" pitchFamily="34" charset="0"/>
                <a:cs typeface="Calibri" panose="020F0502020204030204" pitchFamily="34" charset="0"/>
              </a:rPr>
              <a:t>Acts 11:29-30 </a:t>
            </a:r>
            <a:r>
              <a:rPr lang="en-US" sz="2800" dirty="0">
                <a:latin typeface="Calibri" panose="020F0502020204030204" pitchFamily="34" charset="0"/>
                <a:cs typeface="Calibri" panose="020F0502020204030204" pitchFamily="34" charset="0"/>
              </a:rPr>
              <a:t>– </a:t>
            </a:r>
            <a:r>
              <a:rPr lang="en-US" sz="2800" i="1" dirty="0">
                <a:latin typeface="Calibri" panose="020F0502020204030204" pitchFamily="34" charset="0"/>
                <a:cs typeface="Calibri" panose="020F0502020204030204" pitchFamily="34" charset="0"/>
              </a:rPr>
              <a:t>So the disciples determined, everyone according to his ability, to send relief to the brothers living in Judea. </a:t>
            </a:r>
            <a:r>
              <a:rPr lang="en-US" sz="2800" b="1" i="1" baseline="30000" dirty="0">
                <a:latin typeface="Calibri" panose="020F0502020204030204" pitchFamily="34" charset="0"/>
                <a:cs typeface="Calibri" panose="020F0502020204030204" pitchFamily="34" charset="0"/>
              </a:rPr>
              <a:t>30 </a:t>
            </a:r>
            <a:r>
              <a:rPr lang="en-US" sz="2800" i="1" dirty="0">
                <a:latin typeface="Calibri" panose="020F0502020204030204" pitchFamily="34" charset="0"/>
                <a:cs typeface="Calibri" panose="020F0502020204030204" pitchFamily="34" charset="0"/>
              </a:rPr>
              <a:t>And they did so, sending it to the elders by the hand of Barnabas and Saul.</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Trip to Jerusalem (</a:t>
            </a:r>
            <a:r>
              <a:rPr lang="en-US" sz="2800" b="1" dirty="0">
                <a:solidFill>
                  <a:srgbClr val="FFFF00"/>
                </a:solidFill>
                <a:latin typeface="Calibri" panose="020F0502020204030204" pitchFamily="34" charset="0"/>
                <a:cs typeface="Calibri" panose="020F0502020204030204" pitchFamily="34" charset="0"/>
              </a:rPr>
              <a:t>I Cor. 16:3</a:t>
            </a:r>
            <a:r>
              <a:rPr lang="en-US" sz="2800" dirty="0">
                <a:latin typeface="Calibri" panose="020F0502020204030204" pitchFamily="34" charset="0"/>
                <a:cs typeface="Calibri" panose="020F0502020204030204" pitchFamily="34" charset="0"/>
              </a:rPr>
              <a:t>) to relieve needy saints – (cf. </a:t>
            </a:r>
            <a:r>
              <a:rPr lang="en-US" sz="2800" b="1" dirty="0">
                <a:solidFill>
                  <a:srgbClr val="FFFF00"/>
                </a:solidFill>
                <a:latin typeface="Calibri" panose="020F0502020204030204" pitchFamily="34" charset="0"/>
                <a:cs typeface="Calibri" panose="020F0502020204030204" pitchFamily="34" charset="0"/>
              </a:rPr>
              <a:t>I Corinthians 16:1-4, Romans 15:31, II Corinthians 8:1 – 9:15</a:t>
            </a:r>
            <a:r>
              <a:rPr lang="en-US" sz="2800" dirty="0">
                <a:latin typeface="Calibri" panose="020F0502020204030204" pitchFamily="34" charset="0"/>
                <a:cs typeface="Calibri" panose="020F0502020204030204" pitchFamily="34" charset="0"/>
              </a:rPr>
              <a:t>)</a:t>
            </a:r>
            <a:endParaRPr lang="en-US" sz="3600" dirty="0">
              <a:effectLst/>
              <a:latin typeface="Calibri" panose="020F0502020204030204" pitchFamily="34" charset="0"/>
              <a:cs typeface="Calibri" panose="020F0502020204030204" pitchFamily="34" charset="0"/>
            </a:endParaRPr>
          </a:p>
        </p:txBody>
      </p:sp>
      <p:sp>
        <p:nvSpPr>
          <p:cNvPr id="5" name="Rectangle 5"/>
          <p:cNvSpPr>
            <a:spLocks noChangeArrowheads="1"/>
          </p:cNvSpPr>
          <p:nvPr/>
        </p:nvSpPr>
        <p:spPr bwMode="auto">
          <a:xfrm>
            <a:off x="76200" y="148679"/>
            <a:ext cx="10401300" cy="769441"/>
          </a:xfrm>
          <a:prstGeom prst="rect">
            <a:avLst/>
          </a:prstGeom>
          <a:noFill/>
          <a:ln w="9525">
            <a:noFill/>
            <a:miter lim="800000"/>
            <a:headEnd/>
            <a:tailEnd/>
          </a:ln>
        </p:spPr>
        <p:txBody>
          <a:bodyPr wrap="square" anchor="b">
            <a:spAutoFit/>
          </a:bodyPr>
          <a:lstStyle/>
          <a:p>
            <a:pPr algn="ctr"/>
            <a:r>
              <a:rPr lang="en-US" sz="4400" dirty="0">
                <a:solidFill>
                  <a:srgbClr val="FFC000"/>
                </a:solidFill>
                <a:latin typeface="Calibri" pitchFamily="34" charset="0"/>
              </a:rPr>
              <a:t>Examples of Meeting the Needs of Christians</a:t>
            </a:r>
          </a:p>
        </p:txBody>
      </p:sp>
    </p:spTree>
    <p:extLst>
      <p:ext uri="{BB962C8B-B14F-4D97-AF65-F5344CB8AC3E}">
        <p14:creationId xmlns:p14="http://schemas.microsoft.com/office/powerpoint/2010/main" val="215099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help us address the physical needs of one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given to address the needs of members or assist in building our relationships?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3667645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REVIEW QUESTIONS:</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How is the word church used in the New Testament?</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is a member of Christ’s church?</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rules the church? How does he rule?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are two aspects of an elder’s role?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is an evangelist to do?</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33450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76200"/>
            <a:ext cx="9677400" cy="914400"/>
          </a:xfrm>
          <a:noFill/>
        </p:spPr>
        <p:txBody>
          <a:bodyPr/>
          <a:lstStyle/>
          <a:p>
            <a:pPr algn="ctr" eaLnBrk="1" hangingPunct="1"/>
            <a:r>
              <a:rPr lang="en-US" sz="6000" b="0" dirty="0">
                <a:solidFill>
                  <a:srgbClr val="FFFF99"/>
                </a:solidFill>
                <a:effectLst/>
                <a:latin typeface="Calibri" pitchFamily="34" charset="0"/>
              </a:rPr>
              <a:t>I Corinthians 12:12-31</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990600" y="1063080"/>
            <a:ext cx="10439400" cy="5170646"/>
          </a:xfrm>
          <a:prstGeom prst="rect">
            <a:avLst/>
          </a:prstGeom>
          <a:noFill/>
          <a:ln w="9525">
            <a:noFill/>
            <a:miter lim="800000"/>
            <a:headEnd/>
            <a:tailEnd/>
          </a:ln>
        </p:spPr>
        <p:txBody>
          <a:bodyPr wrap="square" anchor="ctr">
            <a:spAutoFit/>
          </a:bodyPr>
          <a:lstStyle/>
          <a:p>
            <a:pPr marL="576263" marR="0" indent="-576263">
              <a:spcBef>
                <a:spcPts val="0"/>
              </a:spcBef>
              <a:spcAft>
                <a:spcPts val="0"/>
              </a:spcAft>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One Body – Many Members </a:t>
            </a:r>
            <a:r>
              <a:rPr lang="en-US" sz="3000"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the body is one and has many members, and all the members of the body, though many, are one body,</a:t>
            </a:r>
          </a:p>
          <a:p>
            <a:pPr marR="0">
              <a:spcBef>
                <a:spcPts val="0"/>
              </a:spcBef>
              <a:spcAft>
                <a:spcPts val="0"/>
              </a:spcAft>
              <a:buClr>
                <a:srgbClr val="00B0F0"/>
              </a:buClr>
              <a:buSzPct val="110000"/>
            </a:pPr>
            <a:r>
              <a:rPr lang="en-US" sz="3000" i="1" dirty="0">
                <a:latin typeface="Calibri" panose="020F0502020204030204" pitchFamily="34" charset="0"/>
                <a:ea typeface="Times New Roman" panose="02020603050405020304" pitchFamily="18" charset="0"/>
              </a:rPr>
              <a:t>	 </a:t>
            </a:r>
            <a:r>
              <a:rPr lang="en-US" sz="3000" b="1" i="1" baseline="30000" dirty="0">
                <a:latin typeface="Calibri" panose="020F0502020204030204" pitchFamily="34" charset="0"/>
                <a:ea typeface="Times New Roman" panose="02020603050405020304" pitchFamily="18" charset="0"/>
              </a:rPr>
              <a:t>14 </a:t>
            </a:r>
            <a:r>
              <a:rPr lang="en-US" sz="3000" i="1" dirty="0">
                <a:latin typeface="Calibri" panose="020F0502020204030204" pitchFamily="34" charset="0"/>
                <a:ea typeface="Times New Roman" panose="02020603050405020304" pitchFamily="18" charset="0"/>
              </a:rPr>
              <a:t>For the body does not consist of one member but of many.</a:t>
            </a:r>
            <a:endParaRPr lang="en-US" sz="3000" dirty="0">
              <a:latin typeface="Calibri" panose="020F0502020204030204" pitchFamily="34" charset="0"/>
              <a:cs typeface="Calibri" panose="020F0502020204030204" pitchFamily="34" charset="0"/>
            </a:endParaRP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Common Entry to the Body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For in one Spirit we were all baptized into one body—Jews or Greeks, slaves or free—and all were made to drink of one Spirit.</a:t>
            </a: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Diversity of Gifts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first apostles, second prophets, third teachers, then miracles, then gifts of healing, helping, administrating, and various kinds of tongues. </a:t>
            </a:r>
            <a:r>
              <a:rPr lang="en-US" sz="3000" b="1" i="1" baseline="30000" dirty="0">
                <a:latin typeface="Calibri" panose="020F0502020204030204" pitchFamily="34" charset="0"/>
                <a:ea typeface="Times New Roman" panose="02020603050405020304" pitchFamily="18" charset="0"/>
              </a:rPr>
              <a:t>29 </a:t>
            </a:r>
            <a:r>
              <a:rPr lang="en-US" sz="3000" i="1" dirty="0">
                <a:latin typeface="Calibri" panose="020F0502020204030204" pitchFamily="34" charset="0"/>
                <a:ea typeface="Times New Roman" panose="02020603050405020304" pitchFamily="18" charset="0"/>
              </a:rPr>
              <a:t>Are all apostles? Are all prophets? Are all teachers? </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75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dissolve">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dissolve">
                                      <p:cBhvr>
                                        <p:cTn id="12" dur="500"/>
                                        <p:tgtEl>
                                          <p:spTgt spid="164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dissolve">
                                      <p:cBhvr>
                                        <p:cTn id="17" dur="500"/>
                                        <p:tgtEl>
                                          <p:spTgt spid="164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dissolve">
                                      <p:cBhvr>
                                        <p:cTn id="22" dur="5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build us up spiritually?</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elders in edifying members?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evangelists in edification?</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related to the spiritual building up of members?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733608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algn="ctr" eaLnBrk="1" hangingPunct="1">
              <a:defRPr/>
            </a:pPr>
            <a:r>
              <a:rPr lang="en-US" sz="4400" b="1" dirty="0">
                <a:solidFill>
                  <a:srgbClr val="FFFF00"/>
                </a:solidFill>
                <a:latin typeface="Calibri" panose="020F0502020204030204" pitchFamily="34" charset="0"/>
              </a:rPr>
              <a:t>Churches and Elders </a:t>
            </a:r>
          </a:p>
        </p:txBody>
      </p:sp>
      <p:sp>
        <p:nvSpPr>
          <p:cNvPr id="47107" name="Rectangle 3"/>
          <p:cNvSpPr>
            <a:spLocks noGrp="1" noChangeArrowheads="1"/>
          </p:cNvSpPr>
          <p:nvPr>
            <p:ph sz="half" idx="1"/>
          </p:nvPr>
        </p:nvSpPr>
        <p:spPr>
          <a:xfrm>
            <a:off x="228600" y="1963820"/>
            <a:ext cx="11734800" cy="1465180"/>
          </a:xfrm>
        </p:spPr>
        <p:txBody>
          <a:bodyPr/>
          <a:lstStyle/>
          <a:p>
            <a:pPr marL="520700" indent="-520700" eaLnBrk="1" hangingPunct="1">
              <a:buFont typeface="+mj-lt"/>
              <a:buAutoNum type="arabicPeriod"/>
              <a:defRPr/>
            </a:pPr>
            <a:r>
              <a:rPr lang="en-US" sz="3600" dirty="0">
                <a:latin typeface="Calibri" pitchFamily="34" charset="0"/>
              </a:rPr>
              <a:t>Leadership of a body of people - </a:t>
            </a:r>
            <a:r>
              <a:rPr lang="en-US" sz="3600" i="1" dirty="0">
                <a:solidFill>
                  <a:srgbClr val="FFFF00"/>
                </a:solidFill>
                <a:latin typeface="Calibri" pitchFamily="34" charset="0"/>
              </a:rPr>
              <a:t>Flock Shepherding</a:t>
            </a:r>
            <a:endParaRPr lang="en-US" sz="2000" i="1" dirty="0">
              <a:solidFill>
                <a:srgbClr val="FFFF00"/>
              </a:solidFill>
              <a:latin typeface="Calibri" pitchFamily="34" charset="0"/>
            </a:endParaRPr>
          </a:p>
          <a:p>
            <a:pPr marL="520700" indent="-520700" eaLnBrk="1" hangingPunct="1">
              <a:buFont typeface="+mj-lt"/>
              <a:buAutoNum type="arabicPeriod"/>
              <a:defRPr/>
            </a:pPr>
            <a:r>
              <a:rPr lang="en-US" sz="3600" dirty="0">
                <a:latin typeface="Calibri" pitchFamily="34" charset="0"/>
              </a:rPr>
              <a:t>Accountable for each soul in the body - </a:t>
            </a:r>
            <a:r>
              <a:rPr lang="en-US" sz="3600" i="1" dirty="0">
                <a:solidFill>
                  <a:srgbClr val="FFFF00"/>
                </a:solidFill>
                <a:latin typeface="Calibri" pitchFamily="34" charset="0"/>
              </a:rPr>
              <a:t>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417342" y="1215694"/>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Aspects to the Work</a:t>
            </a:r>
          </a:p>
        </p:txBody>
      </p:sp>
      <p:sp>
        <p:nvSpPr>
          <p:cNvPr id="5" name="Text Box 4">
            <a:extLst>
              <a:ext uri="{FF2B5EF4-FFF2-40B4-BE49-F238E27FC236}">
                <a16:creationId xmlns:a16="http://schemas.microsoft.com/office/drawing/2014/main" id="{F1AABBCF-AEC2-4A8B-914F-F759B880A439}"/>
              </a:ext>
            </a:extLst>
          </p:cNvPr>
          <p:cNvSpPr txBox="1">
            <a:spLocks noChangeArrowheads="1"/>
          </p:cNvSpPr>
          <p:nvPr/>
        </p:nvSpPr>
        <p:spPr bwMode="auto">
          <a:xfrm>
            <a:off x="417342" y="3632590"/>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Other Points</a:t>
            </a:r>
          </a:p>
        </p:txBody>
      </p:sp>
      <p:sp>
        <p:nvSpPr>
          <p:cNvPr id="6" name="Rectangle 3">
            <a:extLst>
              <a:ext uri="{FF2B5EF4-FFF2-40B4-BE49-F238E27FC236}">
                <a16:creationId xmlns:a16="http://schemas.microsoft.com/office/drawing/2014/main" id="{F2307CAE-9349-45D2-975E-E8C2062D58F0}"/>
              </a:ext>
            </a:extLst>
          </p:cNvPr>
          <p:cNvSpPr txBox="1">
            <a:spLocks noChangeArrowheads="1"/>
          </p:cNvSpPr>
          <p:nvPr/>
        </p:nvSpPr>
        <p:spPr>
          <a:xfrm>
            <a:off x="250874" y="4482511"/>
            <a:ext cx="11734800" cy="14651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520700" indent="-520700">
              <a:buFont typeface="+mj-lt"/>
              <a:buAutoNum type="arabicPeriod"/>
              <a:defRPr/>
            </a:pPr>
            <a:r>
              <a:rPr lang="en-US" sz="3600" dirty="0">
                <a:latin typeface="Calibri" pitchFamily="34" charset="0"/>
              </a:rPr>
              <a:t>Connection to the Rule of Christ – </a:t>
            </a:r>
            <a:r>
              <a:rPr lang="en-US" sz="3600" dirty="0">
                <a:solidFill>
                  <a:srgbClr val="FFFF00"/>
                </a:solidFill>
                <a:latin typeface="Calibri" pitchFamily="34" charset="0"/>
              </a:rPr>
              <a:t>Titus 1:9</a:t>
            </a:r>
            <a:endParaRPr lang="en-US" sz="2000" dirty="0">
              <a:solidFill>
                <a:srgbClr val="FFFF00"/>
              </a:solidFill>
              <a:latin typeface="Calibri" pitchFamily="34" charset="0"/>
            </a:endParaRPr>
          </a:p>
          <a:p>
            <a:pPr marL="520700" indent="-520700">
              <a:buFont typeface="+mj-lt"/>
              <a:buAutoNum type="arabicPeriod"/>
              <a:defRPr/>
            </a:pPr>
            <a:r>
              <a:rPr lang="en-US" sz="3600" dirty="0">
                <a:latin typeface="Calibri" pitchFamily="34" charset="0"/>
              </a:rPr>
              <a:t>Honor is in the work not the position – </a:t>
            </a:r>
            <a:r>
              <a:rPr lang="en-US" sz="3600" dirty="0">
                <a:solidFill>
                  <a:srgbClr val="FFFF00"/>
                </a:solidFill>
                <a:latin typeface="Calibri" pitchFamily="34" charset="0"/>
              </a:rPr>
              <a:t>I Thess. 5:12-13</a:t>
            </a:r>
          </a:p>
          <a:p>
            <a:pPr marL="0" indent="0">
              <a:buFont typeface="Wingdings 3" charset="2"/>
              <a:buNone/>
              <a:defRPr/>
            </a:pPr>
            <a:endParaRPr lang="en-US" sz="3600" dirty="0">
              <a:latin typeface="Calibri" pitchFamily="34" charset="0"/>
            </a:endParaRPr>
          </a:p>
        </p:txBody>
      </p:sp>
    </p:spTree>
    <p:extLst>
      <p:ext uri="{BB962C8B-B14F-4D97-AF65-F5344CB8AC3E}">
        <p14:creationId xmlns:p14="http://schemas.microsoft.com/office/powerpoint/2010/main" val="9556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dissolve">
                                      <p:cBhvr>
                                        <p:cTn id="7" dur="500"/>
                                        <p:tgtEl>
                                          <p:spTgt spid="471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dissolv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dissolve">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P spid="5" grpId="0" animBg="1"/>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676400"/>
            <a:ext cx="11658600" cy="4648200"/>
          </a:xfrm>
          <a:noFill/>
        </p:spPr>
        <p:txBody>
          <a:bodyPr>
            <a:normAutofit/>
          </a:bodyPr>
          <a:lstStyle/>
          <a:p>
            <a:pPr marL="533400" indent="-533400">
              <a:lnSpc>
                <a:spcPct val="80000"/>
              </a:lnSpc>
            </a:pPr>
            <a:r>
              <a:rPr lang="en-US" sz="3200" dirty="0">
                <a:latin typeface="Calibri" pitchFamily="34" charset="0"/>
              </a:rPr>
              <a:t>What is said about the character they must have?</a:t>
            </a:r>
          </a:p>
          <a:p>
            <a:pPr marL="533400" indent="-533400">
              <a:lnSpc>
                <a:spcPct val="80000"/>
              </a:lnSpc>
            </a:pPr>
            <a:r>
              <a:rPr lang="en-US" sz="3200" dirty="0">
                <a:latin typeface="Calibri" pitchFamily="34" charset="0"/>
              </a:rPr>
              <a:t>What is said of their spiritual nature? </a:t>
            </a:r>
          </a:p>
          <a:p>
            <a:pPr marL="533400" indent="-533400">
              <a:lnSpc>
                <a:spcPct val="80000"/>
              </a:lnSpc>
            </a:pPr>
            <a:r>
              <a:rPr lang="en-US" sz="3200" dirty="0">
                <a:latin typeface="Calibri" pitchFamily="34" charset="0"/>
              </a:rPr>
              <a:t>What is said about their past “accomplishments”?</a:t>
            </a:r>
          </a:p>
          <a:p>
            <a:pPr marL="533400" indent="-533400">
              <a:lnSpc>
                <a:spcPct val="80000"/>
              </a:lnSpc>
            </a:pPr>
            <a:r>
              <a:rPr lang="en-US" sz="3200" dirty="0">
                <a:latin typeface="Calibri" pitchFamily="34" charset="0"/>
              </a:rPr>
              <a:t>What is said of their wives?</a:t>
            </a:r>
          </a:p>
          <a:p>
            <a:pPr marL="533400" indent="-533400">
              <a:lnSpc>
                <a:spcPct val="80000"/>
              </a:lnSpc>
            </a:pPr>
            <a:r>
              <a:rPr lang="en-US" sz="3200" dirty="0">
                <a:latin typeface="Calibri" pitchFamily="34" charset="0"/>
              </a:rPr>
              <a:t>What happens when they serve well?</a:t>
            </a: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Deacons (</a:t>
            </a:r>
            <a:r>
              <a:rPr lang="en-US" sz="4400" dirty="0" err="1">
                <a:solidFill>
                  <a:srgbClr val="FFFF00"/>
                </a:solidFill>
                <a:latin typeface="Calibri" pitchFamily="34" charset="0"/>
              </a:rPr>
              <a:t>Diakonous</a:t>
            </a:r>
            <a:r>
              <a:rPr lang="en-US" sz="4400" dirty="0">
                <a:solidFill>
                  <a:srgbClr val="FFFF00"/>
                </a:solidFill>
                <a:latin typeface="Calibri" pitchFamily="34" charset="0"/>
              </a:rPr>
              <a:t>)</a:t>
            </a:r>
          </a:p>
          <a:p>
            <a:pPr algn="ctr" eaLnBrk="1" hangingPunct="1"/>
            <a:r>
              <a:rPr lang="en-US" sz="4400" dirty="0">
                <a:solidFill>
                  <a:srgbClr val="FFFF00"/>
                </a:solidFill>
                <a:latin typeface="Calibri" pitchFamily="34" charset="0"/>
              </a:rPr>
              <a:t>Qualifications – I Timothy 3:8-13</a:t>
            </a:r>
          </a:p>
        </p:txBody>
      </p:sp>
    </p:spTree>
    <p:extLst>
      <p:ext uri="{BB962C8B-B14F-4D97-AF65-F5344CB8AC3E}">
        <p14:creationId xmlns:p14="http://schemas.microsoft.com/office/powerpoint/2010/main" val="20613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ext uri="{D42A27DB-BD31-4B8C-83A1-F6EECF244321}">
                <p14:modId xmlns:p14="http://schemas.microsoft.com/office/powerpoint/2010/main" val="368243759"/>
              </p:ext>
            </p:extLst>
          </p:nvPr>
        </p:nvGraphicFramePr>
        <p:xfrm>
          <a:off x="533400" y="565743"/>
          <a:ext cx="10896601" cy="6097870"/>
        </p:xfrm>
        <a:graphic>
          <a:graphicData uri="http://schemas.openxmlformats.org/drawingml/2006/table">
            <a:tbl>
              <a:tblPr>
                <a:tableStyleId>{5C22544A-7EE6-4342-B048-85BDC9FD1C3A}</a:tableStyleId>
              </a:tblPr>
              <a:tblGrid>
                <a:gridCol w="1905000">
                  <a:extLst>
                    <a:ext uri="{9D8B030D-6E8A-4147-A177-3AD203B41FA5}">
                      <a16:colId xmlns:a16="http://schemas.microsoft.com/office/drawing/2014/main" val="1887176851"/>
                    </a:ext>
                  </a:extLst>
                </a:gridCol>
                <a:gridCol w="2362200">
                  <a:extLst>
                    <a:ext uri="{9D8B030D-6E8A-4147-A177-3AD203B41FA5}">
                      <a16:colId xmlns:a16="http://schemas.microsoft.com/office/drawing/2014/main" val="1112334379"/>
                    </a:ext>
                  </a:extLst>
                </a:gridCol>
                <a:gridCol w="6629401">
                  <a:extLst>
                    <a:ext uri="{9D8B030D-6E8A-4147-A177-3AD203B41FA5}">
                      <a16:colId xmlns:a16="http://schemas.microsoft.com/office/drawing/2014/main" val="3963727054"/>
                    </a:ext>
                  </a:extLst>
                </a:gridCol>
              </a:tblGrid>
              <a:tr h="496762">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72483">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1</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7,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Class Goals and Purpose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2</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10,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What is a Church?</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3</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14,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What’s in a Name?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4</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The Rule of Christ</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5</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Citizens of the Kingdom – Members of the Church</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6</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28,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Role of Leaders – What Are Elders For?</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427162">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7</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January 31,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396163">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330146">
                <a:tc>
                  <a:txBody>
                    <a:bodyPr/>
                    <a:lstStyle/>
                    <a:p>
                      <a:pPr marL="0" marR="0" algn="ctr">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Lesson 9</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7,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10</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11</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14,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Outward Purpose of the Church </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12</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18,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Upward Purpose of the Church – Part One</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330146">
                <a:tc>
                  <a:txBody>
                    <a:bodyPr/>
                    <a:lstStyle/>
                    <a:p>
                      <a:pPr marL="0" marR="0" algn="ctr">
                        <a:lnSpc>
                          <a:spcPct val="107000"/>
                        </a:lnSpc>
                        <a:spcBef>
                          <a:spcPts val="0"/>
                        </a:spcBef>
                        <a:spcAft>
                          <a:spcPts val="0"/>
                        </a:spcAft>
                      </a:pPr>
                      <a:r>
                        <a:rPr lang="en-US" sz="2200">
                          <a:solidFill>
                            <a:schemeClr val="tx1"/>
                          </a:solidFill>
                          <a:effectLst/>
                          <a:latin typeface="Calibri" panose="020F0502020204030204" pitchFamily="34" charset="0"/>
                          <a:cs typeface="Calibri" panose="020F0502020204030204" pitchFamily="34" charset="0"/>
                        </a:rPr>
                        <a:t>Lesson 13</a:t>
                      </a:r>
                      <a:endParaRPr lang="en-US" sz="22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February 21, 2018</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200" dirty="0">
                          <a:solidFill>
                            <a:schemeClr val="tx1"/>
                          </a:solidFill>
                          <a:effectLst/>
                          <a:latin typeface="Calibri" panose="020F0502020204030204" pitchFamily="34" charset="0"/>
                          <a:cs typeface="Calibri" panose="020F0502020204030204" pitchFamily="34" charset="0"/>
                        </a:rPr>
                        <a:t>Upward Purpose of the Church – Part Two</a:t>
                      </a:r>
                      <a:endParaRPr lang="en-US" sz="2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33401" y="5562600"/>
            <a:ext cx="10896600" cy="457200"/>
          </a:xfrm>
          <a:prstGeom prst="roundRect">
            <a:avLst/>
          </a:prstGeom>
          <a:solidFill>
            <a:schemeClr val="accent4">
              <a:lumMod val="75000"/>
              <a:alpha val="23000"/>
            </a:schemeClr>
          </a:solid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50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0574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of the responsibilities of deacons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2788637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CA508B2-F01B-4951-AB41-52FBDEF8671D}"/>
              </a:ext>
            </a:extLst>
          </p:cNvPr>
          <p:cNvGraphicFramePr>
            <a:graphicFrameLocks noGrp="1"/>
          </p:cNvGraphicFramePr>
          <p:nvPr>
            <p:extLst>
              <p:ext uri="{D42A27DB-BD31-4B8C-83A1-F6EECF244321}">
                <p14:modId xmlns:p14="http://schemas.microsoft.com/office/powerpoint/2010/main" val="2540458499"/>
              </p:ext>
            </p:extLst>
          </p:nvPr>
        </p:nvGraphicFramePr>
        <p:xfrm>
          <a:off x="685800" y="304800"/>
          <a:ext cx="10439400" cy="6304191"/>
        </p:xfrm>
        <a:graphic>
          <a:graphicData uri="http://schemas.openxmlformats.org/drawingml/2006/table">
            <a:tbl>
              <a:tblPr firstRow="1" firstCol="1" bandRow="1"/>
              <a:tblGrid>
                <a:gridCol w="1088702">
                  <a:extLst>
                    <a:ext uri="{9D8B030D-6E8A-4147-A177-3AD203B41FA5}">
                      <a16:colId xmlns:a16="http://schemas.microsoft.com/office/drawing/2014/main" val="279395183"/>
                    </a:ext>
                  </a:extLst>
                </a:gridCol>
                <a:gridCol w="9350698">
                  <a:extLst>
                    <a:ext uri="{9D8B030D-6E8A-4147-A177-3AD203B41FA5}">
                      <a16:colId xmlns:a16="http://schemas.microsoft.com/office/drawing/2014/main" val="1724898551"/>
                    </a:ext>
                  </a:extLst>
                </a:gridCol>
              </a:tblGrid>
              <a:tr h="266552">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100330" algn="ctr">
                        <a:lnSpc>
                          <a:spcPct val="107000"/>
                        </a:lnSpc>
                        <a:spcBef>
                          <a:spcPts val="0"/>
                        </a:spcBef>
                        <a:spcAft>
                          <a:spcPts val="0"/>
                        </a:spcAft>
                      </a:pPr>
                      <a:r>
                        <a:rPr lang="en-US"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Deacon Job Description</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84039537"/>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Worship Management:</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Prepare Duty Roster; Ensure leaders are present, informed, &amp; prepared; ensure worship is scriptural &amp; orderly; Provide guidelines on methods, dress, &amp; decorum; Implement changes to increase effectiveness. Ensure participation.  Staff AV room and manage AV software used during worship.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896160"/>
                  </a:ext>
                </a:extLst>
              </a:tr>
              <a:tr h="69649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Parking Lot &amp; Grounds Maintenance: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Organize lawn-maintenance duty schedule; oversee landscape and parking lot maintenance; ensure lawn equipment is in working order; Schedule, plan, organize, supervise congregational work days &amp; work lists; organize any materials purchase or equipment rental for work day; Compile "punch-list" for work day.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727281"/>
                  </a:ext>
                </a:extLst>
              </a:tr>
              <a:tr h="724571">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Maintenance:</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Inspect building for periodic &amp; other required maintenance; prepare &amp; maintain a task "punch-list" for building repair/maintenance, inside &amp; out; Call &amp; oversee contractors to accomplish required work.  Coordinate with Classroom maintenance (5c) and Building Security (6), and other Maintenance (2a &amp; 2c).  Provide inputs to Long-term site planning (28).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567018"/>
                  </a:ext>
                </a:extLst>
              </a:tr>
              <a:tr h="541172">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Residence Maintenance: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Serve as point of contact for residence for major requested/required repair/maintenance, both inside &amp; out; Inspect residence for periodic &amp; other required maintenance; Engage &amp; oversee contractors to accomplish major work.</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340878"/>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Organization: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Maintain supplies for the copier room, keep visitor cards on hand, organize classroom material and communications (including tracts and flyers) held on foyer tables or other locations, ensure there are sufficient songbooks, determine a location and monitor the lost and found</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739915"/>
                  </a:ext>
                </a:extLst>
              </a:tr>
              <a:tr h="564730">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Treasurer: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Keep monthly financial records; project financial status to year end; prepare yearly budgets; write checks; verify checking &amp; loan balance; prepare W-2 &amp; 1099 forms; provide monthly written/oral report, advise elders on financial status.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755154"/>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Deposit </a:t>
                      </a:r>
                      <a:r>
                        <a:rPr lang="en-US"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Ensure deposit of weekly contribution on each Monday; write &amp; distribute year-end statements for contributors' tax preparation.  (Do not count contribution.)</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3235779"/>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Counting</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Oversee counting of contribution each Sunday (Recruit 2 deacons with a 3rd person to help &amp; a 4th assigned as backup each month).  Ensure periodic rotation of counters.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78816"/>
                  </a:ext>
                </a:extLst>
              </a:tr>
              <a:tr h="48340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Financial Auditor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Arrange for qualified, independent audit of treasurer's records every six months.   Provide report in monthly elders/deacons meeting, and produce written record of audit to Secretary (See Job #11a).</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725389"/>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Adult Education: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Assess requirements; plan yearly curriculum; recommend teachers; keep records of courses, teachers, materials; prepare map &amp; announce classes. Conduct annual teachers meeting.  Coordinate archiving on website &amp; resources center. Maintain four-year curriculum for the High School class.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048962"/>
                  </a:ext>
                </a:extLst>
              </a:tr>
            </a:tbl>
          </a:graphicData>
        </a:graphic>
      </p:graphicFrame>
    </p:spTree>
    <p:extLst>
      <p:ext uri="{BB962C8B-B14F-4D97-AF65-F5344CB8AC3E}">
        <p14:creationId xmlns:p14="http://schemas.microsoft.com/office/powerpoint/2010/main" val="1068636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371600"/>
            <a:ext cx="11658600" cy="4648200"/>
          </a:xfrm>
          <a:noFill/>
        </p:spPr>
        <p:txBody>
          <a:bodyPr>
            <a:normAutofit/>
          </a:bodyPr>
          <a:lstStyle/>
          <a:p>
            <a:pPr marL="533400" indent="-533400">
              <a:lnSpc>
                <a:spcPct val="80000"/>
              </a:lnSpc>
            </a:pPr>
            <a:r>
              <a:rPr lang="en-US" sz="3600" dirty="0">
                <a:latin typeface="Calibri" pitchFamily="34" charset="0"/>
              </a:rPr>
              <a:t>Word used three times – Acts 21:8, Eph. 4:11, II Tim. 4:5</a:t>
            </a:r>
          </a:p>
          <a:p>
            <a:pPr marL="533400" indent="-533400">
              <a:lnSpc>
                <a:spcPct val="80000"/>
              </a:lnSpc>
            </a:pPr>
            <a:r>
              <a:rPr lang="en-US" sz="3600" dirty="0">
                <a:latin typeface="Calibri" pitchFamily="34" charset="0"/>
              </a:rPr>
              <a:t>Many more uses of preach or preaching </a:t>
            </a:r>
            <a:r>
              <a:rPr lang="en-US" sz="3600" dirty="0">
                <a:solidFill>
                  <a:srgbClr val="FFFF00"/>
                </a:solidFill>
                <a:latin typeface="Calibri" pitchFamily="34" charset="0"/>
              </a:rPr>
              <a:t>(</a:t>
            </a:r>
            <a:r>
              <a:rPr lang="en-US" sz="3600" dirty="0" err="1">
                <a:solidFill>
                  <a:srgbClr val="FFFF00"/>
                </a:solidFill>
                <a:latin typeface="Calibri" pitchFamily="34" charset="0"/>
              </a:rPr>
              <a:t>euangelizomeno</a:t>
            </a:r>
            <a:r>
              <a:rPr lang="en-US" sz="3600" dirty="0">
                <a:solidFill>
                  <a:srgbClr val="FFFF00"/>
                </a:solidFill>
                <a:latin typeface="Calibri" pitchFamily="34" charset="0"/>
              </a:rPr>
              <a:t>)</a:t>
            </a:r>
          </a:p>
          <a:p>
            <a:pPr marL="533400" indent="-533400">
              <a:lnSpc>
                <a:spcPct val="80000"/>
              </a:lnSpc>
            </a:pPr>
            <a:r>
              <a:rPr lang="en-US" sz="3600" dirty="0">
                <a:latin typeface="Calibri" pitchFamily="34" charset="0"/>
              </a:rPr>
              <a:t>A gift to the church – Ephesians 4:11</a:t>
            </a:r>
          </a:p>
          <a:p>
            <a:pPr marL="533400" indent="-533400">
              <a:lnSpc>
                <a:spcPct val="80000"/>
              </a:lnSpc>
            </a:pPr>
            <a:r>
              <a:rPr lang="en-US" sz="3600" dirty="0">
                <a:latin typeface="Calibri" pitchFamily="34" charset="0"/>
              </a:rPr>
              <a:t>The work of an evangelist – II Timothy 4:5</a:t>
            </a:r>
          </a:p>
          <a:p>
            <a:pPr marL="533400" indent="-533400">
              <a:lnSpc>
                <a:spcPct val="80000"/>
              </a:lnSpc>
            </a:pPr>
            <a:r>
              <a:rPr lang="en-US" sz="3600" dirty="0">
                <a:latin typeface="Calibri" pitchFamily="34" charset="0"/>
              </a:rPr>
              <a:t>The location of an evangelist</a:t>
            </a:r>
          </a:p>
          <a:p>
            <a:pPr marL="533400" indent="-533400">
              <a:lnSpc>
                <a:spcPct val="80000"/>
              </a:lnSpc>
            </a:pPr>
            <a:r>
              <a:rPr lang="en-US" sz="3600" dirty="0">
                <a:latin typeface="Calibri" pitchFamily="34" charset="0"/>
              </a:rPr>
              <a:t>Relationship of a church and an evangelist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Evangelist (</a:t>
            </a:r>
            <a:r>
              <a:rPr lang="en-US" sz="4400" dirty="0" err="1">
                <a:solidFill>
                  <a:srgbClr val="FFFF00"/>
                </a:solidFill>
                <a:latin typeface="Calibri" pitchFamily="34" charset="0"/>
              </a:rPr>
              <a:t>Euangelistou</a:t>
            </a:r>
            <a:r>
              <a:rPr lang="en-US" sz="4400" dirty="0">
                <a:solidFill>
                  <a:srgbClr val="FFFF00"/>
                </a:solidFill>
                <a:latin typeface="Calibri" pitchFamily="34" charset="0"/>
              </a:rPr>
              <a:t>)</a:t>
            </a:r>
          </a:p>
        </p:txBody>
      </p:sp>
    </p:spTree>
    <p:extLst>
      <p:ext uri="{BB962C8B-B14F-4D97-AF65-F5344CB8AC3E}">
        <p14:creationId xmlns:p14="http://schemas.microsoft.com/office/powerpoint/2010/main" val="109396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33400" y="2590800"/>
            <a:ext cx="11201400" cy="3124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Does an evangelist have a position of authority?</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11138051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1447800" y="2057400"/>
            <a:ext cx="10744200" cy="3502025"/>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1447800" y="2133600"/>
            <a:ext cx="10744200" cy="3502025"/>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381000"/>
            <a:ext cx="10439400"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990600" y="1066800"/>
            <a:ext cx="11201400" cy="5684838"/>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more determined to please God </a:t>
            </a:r>
            <a:r>
              <a:rPr lang="en-US" sz="3200" dirty="0">
                <a:latin typeface="Calibri" panose="020F0502020204030204" pitchFamily="34" charset="0"/>
                <a:ea typeface="Times New Roman" panose="02020603050405020304" pitchFamily="18" charset="0"/>
              </a:rPr>
              <a:t>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a more active and faithful member of the church in our </a:t>
            </a:r>
            <a:r>
              <a:rPr lang="en-US" sz="3200" dirty="0">
                <a:latin typeface="Calibri" panose="020F0502020204030204" pitchFamily="34" charset="0"/>
                <a:ea typeface="Times New Roman" panose="02020603050405020304" pitchFamily="18" charset="0"/>
              </a:rPr>
              <a:t>efforts to stir up one another to love and good works, </a:t>
            </a:r>
            <a:r>
              <a:rPr lang="en-US" sz="3200" dirty="0">
                <a:solidFill>
                  <a:srgbClr val="FFC000"/>
                </a:solidFill>
                <a:latin typeface="Calibri" panose="020F0502020204030204" pitchFamily="34" charset="0"/>
                <a:ea typeface="Times New Roman" panose="02020603050405020304" pitchFamily="18" charset="0"/>
              </a:rPr>
              <a:t>telling others of Christ </a:t>
            </a:r>
            <a:r>
              <a:rPr lang="en-US" sz="3200" dirty="0">
                <a:latin typeface="Calibri" panose="020F0502020204030204" pitchFamily="34" charset="0"/>
                <a:ea typeface="Times New Roman" panose="02020603050405020304" pitchFamily="18" charset="0"/>
              </a:rPr>
              <a:t>and honoring God in worship </a:t>
            </a:r>
            <a:endParaRPr lang="en-US" sz="3200" dirty="0">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0" y="1728788"/>
            <a:ext cx="11353800" cy="3857625"/>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0" y="1219200"/>
            <a:ext cx="11133138" cy="4303713"/>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0" y="1433513"/>
            <a:ext cx="10845800" cy="3990975"/>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2514600" y="1143000"/>
            <a:ext cx="6934200" cy="4419600"/>
          </a:xfrm>
        </p:spPr>
        <p:txBody>
          <a:bodyPr/>
          <a:lstStyle/>
          <a:p>
            <a:pPr lvl="0">
              <a:buNone/>
            </a:pPr>
            <a:r>
              <a:rPr lang="en-US" i="1" baseline="30000" dirty="0">
                <a:latin typeface="Calibri" pitchFamily="34" charset="0"/>
              </a:rPr>
              <a:t>3 </a:t>
            </a:r>
            <a:r>
              <a:rPr lang="en-US" i="1" dirty="0">
                <a:latin typeface="Calibri" pitchFamily="34" charset="0"/>
              </a:rPr>
              <a:t>Therefore, brethren, seek out from among you seven men of good reputation, full of the Holy Spirit and wisdom, whom we may appoint over this business; </a:t>
            </a:r>
            <a:r>
              <a:rPr lang="en-US" i="1" baseline="30000" dirty="0">
                <a:latin typeface="Calibri" pitchFamily="34" charset="0"/>
              </a:rPr>
              <a:t>4 </a:t>
            </a:r>
            <a:r>
              <a:rPr lang="en-US" i="1" dirty="0">
                <a:latin typeface="Calibri" pitchFamily="34" charset="0"/>
              </a:rPr>
              <a:t>but we will give ourselves continually to prayer and to the ministry of the word.”</a:t>
            </a:r>
            <a:r>
              <a:rPr lang="en-US" i="1" dirty="0">
                <a:effectLst>
                  <a:outerShdw blurRad="38100" dist="38100" dir="2700000" algn="tl">
                    <a:srgbClr val="000000">
                      <a:alpha val="43137"/>
                    </a:srgbClr>
                  </a:outerShdw>
                </a:effectLst>
                <a:latin typeface="Calibri" pitchFamily="34" charset="0"/>
              </a:rPr>
              <a:t>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46</a:t>
            </a:fld>
            <a:endParaRPr lang="en-US">
              <a:latin typeface="Arial" charset="0"/>
            </a:endParaRPr>
          </a:p>
        </p:txBody>
      </p:sp>
    </p:spTree>
    <p:extLst>
      <p:ext uri="{BB962C8B-B14F-4D97-AF65-F5344CB8AC3E}">
        <p14:creationId xmlns:p14="http://schemas.microsoft.com/office/powerpoint/2010/main" val="29271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18288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47</a:t>
            </a:fld>
            <a:endParaRPr lang="en-US">
              <a:latin typeface="Arial" charset="0"/>
            </a:endParaRPr>
          </a:p>
        </p:txBody>
      </p:sp>
    </p:spTree>
    <p:extLst>
      <p:ext uri="{BB962C8B-B14F-4D97-AF65-F5344CB8AC3E}">
        <p14:creationId xmlns:p14="http://schemas.microsoft.com/office/powerpoint/2010/main" val="66619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636">
                                            <p:txEl>
                                              <p:pRg st="1" end="1"/>
                                            </p:txEl>
                                          </p:spTgt>
                                        </p:tgtEl>
                                        <p:attrNameLst>
                                          <p:attrName>style.visibility</p:attrName>
                                        </p:attrNameLst>
                                      </p:cBhvr>
                                      <p:to>
                                        <p:strVal val="visible"/>
                                      </p:to>
                                    </p:set>
                                    <p:animEffect transition="in" filter="dissolve">
                                      <p:cBhvr>
                                        <p:cTn id="10" dur="500"/>
                                        <p:tgtEl>
                                          <p:spTgt spid="6963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9636">
                                            <p:txEl>
                                              <p:pRg st="2" end="2"/>
                                            </p:txEl>
                                          </p:spTgt>
                                        </p:tgtEl>
                                        <p:attrNameLst>
                                          <p:attrName>style.visibility</p:attrName>
                                        </p:attrNameLst>
                                      </p:cBhvr>
                                      <p:to>
                                        <p:strVal val="visible"/>
                                      </p:to>
                                    </p:set>
                                    <p:animEffect transition="in" filter="dissolve">
                                      <p:cBhvr>
                                        <p:cTn id="13" dur="500"/>
                                        <p:tgtEl>
                                          <p:spTgt spid="6963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9636">
                                            <p:txEl>
                                              <p:pRg st="3" end="3"/>
                                            </p:txEl>
                                          </p:spTgt>
                                        </p:tgtEl>
                                        <p:attrNameLst>
                                          <p:attrName>style.visibility</p:attrName>
                                        </p:attrNameLst>
                                      </p:cBhvr>
                                      <p:to>
                                        <p:strVal val="visible"/>
                                      </p:to>
                                    </p:set>
                                    <p:animEffect transition="in" filter="dissolve">
                                      <p:cBhvr>
                                        <p:cTn id="16" dur="500"/>
                                        <p:tgtEl>
                                          <p:spTgt spid="696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1828800" y="1066800"/>
            <a:ext cx="8077200" cy="4267200"/>
          </a:xfrm>
        </p:spPr>
        <p:txBody>
          <a:bodyPr/>
          <a:lstStyle/>
          <a:p>
            <a:pPr lvl="0">
              <a:buNone/>
            </a:pPr>
            <a:r>
              <a:rPr lang="en-US" sz="2800" i="1" baseline="30000" dirty="0">
                <a:latin typeface="Calibri" pitchFamily="34" charset="0"/>
              </a:rPr>
              <a:t>8 </a:t>
            </a:r>
            <a:r>
              <a:rPr lang="en-US" sz="2800" i="1" dirty="0">
                <a:latin typeface="Calibri" pitchFamily="34" charset="0"/>
              </a:rPr>
              <a:t>Likewise deacons must be reverent, not double-tongued, not given to much wine, not greedy for money, </a:t>
            </a:r>
            <a:r>
              <a:rPr lang="en-US" sz="2800" i="1" baseline="30000" dirty="0">
                <a:latin typeface="Calibri" pitchFamily="34" charset="0"/>
              </a:rPr>
              <a:t>9 </a:t>
            </a:r>
            <a:r>
              <a:rPr lang="en-US" sz="2800" i="1" dirty="0">
                <a:latin typeface="Calibri" pitchFamily="34" charset="0"/>
              </a:rPr>
              <a:t>holding the mystery of the faith with a pure conscience. </a:t>
            </a:r>
            <a:r>
              <a:rPr lang="en-US" sz="2800" i="1" baseline="30000" dirty="0">
                <a:latin typeface="Calibri" pitchFamily="34" charset="0"/>
              </a:rPr>
              <a:t>10 </a:t>
            </a:r>
            <a:r>
              <a:rPr lang="en-US" sz="2800" i="1" dirty="0">
                <a:latin typeface="Calibri" pitchFamily="34" charset="0"/>
              </a:rPr>
              <a:t>But let these also first be tested; then let them serve as deacons, being found blameless. </a:t>
            </a:r>
            <a:r>
              <a:rPr lang="en-US" sz="2800" i="1" baseline="30000" dirty="0">
                <a:latin typeface="Calibri" pitchFamily="34" charset="0"/>
              </a:rPr>
              <a:t>11 </a:t>
            </a:r>
            <a:r>
              <a:rPr lang="en-US" sz="2800" i="1" dirty="0">
                <a:latin typeface="Calibri" pitchFamily="34" charset="0"/>
              </a:rPr>
              <a:t>Likewise, their wives must be reverent, not slanderers, temperate, faithful in all things. </a:t>
            </a:r>
            <a:r>
              <a:rPr lang="en-US" sz="2800" i="1" baseline="30000" dirty="0">
                <a:latin typeface="Calibri" pitchFamily="34" charset="0"/>
              </a:rPr>
              <a:t>12 </a:t>
            </a:r>
            <a:r>
              <a:rPr lang="en-US" sz="2800" i="1" dirty="0">
                <a:latin typeface="Calibri" pitchFamily="34" charset="0"/>
              </a:rPr>
              <a:t>Let deacons be the husbands of one wife, ruling their children and their own houses well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48</a:t>
            </a:fld>
            <a:endParaRPr lang="en-US">
              <a:latin typeface="Arial" charset="0"/>
            </a:endParaRPr>
          </a:p>
        </p:txBody>
      </p:sp>
    </p:spTree>
    <p:extLst>
      <p:ext uri="{BB962C8B-B14F-4D97-AF65-F5344CB8AC3E}">
        <p14:creationId xmlns:p14="http://schemas.microsoft.com/office/powerpoint/2010/main" val="183311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4000" dirty="0">
                <a:solidFill>
                  <a:srgbClr val="FFFF99"/>
                </a:solidFill>
                <a:latin typeface="Calibri" charset="0"/>
                <a:cs typeface="Calibri" charset="0"/>
              </a:rPr>
              <a:t>Elder’s Qualifications (Titus 1; I Tim 3)</a:t>
            </a:r>
          </a:p>
        </p:txBody>
      </p:sp>
      <p:sp>
        <p:nvSpPr>
          <p:cNvPr id="69636" name="Rectangle 3"/>
          <p:cNvSpPr>
            <a:spLocks noGrp="1" noChangeArrowheads="1"/>
          </p:cNvSpPr>
          <p:nvPr>
            <p:ph idx="1"/>
          </p:nvPr>
        </p:nvSpPr>
        <p:spPr>
          <a:xfrm>
            <a:off x="1752600" y="914400"/>
            <a:ext cx="4267200" cy="5791200"/>
          </a:xfrm>
        </p:spPr>
        <p:txBody>
          <a:bodyPr>
            <a:normAutofit lnSpcReduction="10000"/>
          </a:bodyPr>
          <a:lstStyle/>
          <a:p>
            <a:pPr eaLnBrk="1" hangingPunct="1">
              <a:lnSpc>
                <a:spcPct val="90000"/>
              </a:lnSpc>
            </a:pPr>
            <a:r>
              <a:rPr lang="en-US" sz="2400" dirty="0">
                <a:latin typeface="Calibri" charset="0"/>
                <a:cs typeface="Calibri" charset="0"/>
              </a:rPr>
              <a:t>Blameless </a:t>
            </a:r>
          </a:p>
          <a:p>
            <a:pPr eaLnBrk="1" hangingPunct="1">
              <a:lnSpc>
                <a:spcPct val="90000"/>
              </a:lnSpc>
            </a:pPr>
            <a:r>
              <a:rPr lang="en-US" sz="2400" dirty="0">
                <a:latin typeface="Calibri" charset="0"/>
                <a:cs typeface="Calibri" charset="0"/>
              </a:rPr>
              <a:t>Husband of One Wife</a:t>
            </a:r>
          </a:p>
          <a:p>
            <a:pPr eaLnBrk="1" hangingPunct="1">
              <a:lnSpc>
                <a:spcPct val="90000"/>
              </a:lnSpc>
            </a:pPr>
            <a:r>
              <a:rPr lang="en-US" sz="2400" dirty="0">
                <a:latin typeface="Calibri" charset="0"/>
                <a:cs typeface="Calibri" charset="0"/>
              </a:rPr>
              <a:t>Faithful Children</a:t>
            </a:r>
          </a:p>
          <a:p>
            <a:pPr eaLnBrk="1" hangingPunct="1">
              <a:lnSpc>
                <a:spcPct val="90000"/>
              </a:lnSpc>
            </a:pPr>
            <a:r>
              <a:rPr lang="en-US" sz="2400" dirty="0">
                <a:latin typeface="Calibri" charset="0"/>
                <a:cs typeface="Calibri" charset="0"/>
              </a:rPr>
              <a:t>Not Accused of Dissipation or Insubordination</a:t>
            </a:r>
          </a:p>
          <a:p>
            <a:pPr eaLnBrk="1" hangingPunct="1">
              <a:lnSpc>
                <a:spcPct val="90000"/>
              </a:lnSpc>
            </a:pPr>
            <a:r>
              <a:rPr lang="en-US" sz="2400" dirty="0">
                <a:latin typeface="Calibri" charset="0"/>
                <a:cs typeface="Calibri" charset="0"/>
              </a:rPr>
              <a:t>Not Self-Willed</a:t>
            </a:r>
          </a:p>
          <a:p>
            <a:pPr eaLnBrk="1" hangingPunct="1">
              <a:lnSpc>
                <a:spcPct val="90000"/>
              </a:lnSpc>
            </a:pPr>
            <a:r>
              <a:rPr lang="en-US" sz="2400" dirty="0">
                <a:latin typeface="Calibri" charset="0"/>
                <a:cs typeface="Calibri" charset="0"/>
              </a:rPr>
              <a:t>Not Quick Tempered</a:t>
            </a:r>
          </a:p>
          <a:p>
            <a:pPr eaLnBrk="1" hangingPunct="1">
              <a:lnSpc>
                <a:spcPct val="90000"/>
              </a:lnSpc>
            </a:pPr>
            <a:r>
              <a:rPr lang="en-US" sz="2400" dirty="0">
                <a:latin typeface="Calibri" charset="0"/>
                <a:cs typeface="Calibri" charset="0"/>
              </a:rPr>
              <a:t>Not Given to Wine</a:t>
            </a:r>
          </a:p>
          <a:p>
            <a:pPr eaLnBrk="1" hangingPunct="1">
              <a:lnSpc>
                <a:spcPct val="90000"/>
              </a:lnSpc>
            </a:pPr>
            <a:r>
              <a:rPr lang="en-US" sz="2400" dirty="0">
                <a:latin typeface="Calibri" charset="0"/>
                <a:cs typeface="Calibri" charset="0"/>
              </a:rPr>
              <a:t>Not Violent</a:t>
            </a:r>
          </a:p>
          <a:p>
            <a:pPr eaLnBrk="1" hangingPunct="1">
              <a:lnSpc>
                <a:spcPct val="90000"/>
              </a:lnSpc>
            </a:pPr>
            <a:r>
              <a:rPr lang="en-US" sz="2400" dirty="0">
                <a:latin typeface="Calibri" charset="0"/>
                <a:cs typeface="Calibri" charset="0"/>
              </a:rPr>
              <a:t>Not Greedy for Money</a:t>
            </a:r>
          </a:p>
          <a:p>
            <a:pPr eaLnBrk="1" hangingPunct="1">
              <a:lnSpc>
                <a:spcPct val="90000"/>
              </a:lnSpc>
            </a:pPr>
            <a:r>
              <a:rPr lang="en-US" sz="2400" dirty="0">
                <a:latin typeface="Calibri" charset="0"/>
                <a:cs typeface="Calibri" charset="0"/>
              </a:rPr>
              <a:t>Hospitable</a:t>
            </a:r>
          </a:p>
          <a:p>
            <a:pPr eaLnBrk="1" hangingPunct="1">
              <a:lnSpc>
                <a:spcPct val="90000"/>
              </a:lnSpc>
            </a:pPr>
            <a:r>
              <a:rPr lang="en-US" sz="2400" dirty="0">
                <a:latin typeface="Calibri" charset="0"/>
                <a:cs typeface="Calibri" charset="0"/>
              </a:rPr>
              <a:t>Lover of What is Good</a:t>
            </a:r>
          </a:p>
          <a:p>
            <a:pPr eaLnBrk="1" hangingPunct="1">
              <a:lnSpc>
                <a:spcPct val="90000"/>
              </a:lnSpc>
            </a:pPr>
            <a:r>
              <a:rPr lang="en-US" sz="2400" dirty="0">
                <a:latin typeface="Calibri" charset="0"/>
                <a:cs typeface="Calibri" charset="0"/>
              </a:rPr>
              <a:t>Sober-Minded</a:t>
            </a:r>
          </a:p>
          <a:p>
            <a:pPr eaLnBrk="1" hangingPunct="1">
              <a:lnSpc>
                <a:spcPct val="90000"/>
              </a:lnSpc>
            </a:pPr>
            <a:r>
              <a:rPr lang="en-US" sz="2400" dirty="0">
                <a:latin typeface="Calibri" charset="0"/>
                <a:cs typeface="Calibri" charset="0"/>
              </a:rPr>
              <a:t>Just</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49</a:t>
            </a:fld>
            <a:endParaRPr lang="en-US">
              <a:latin typeface="Arial" charset="0"/>
            </a:endParaRPr>
          </a:p>
        </p:txBody>
      </p:sp>
      <p:sp>
        <p:nvSpPr>
          <p:cNvPr id="69637" name="Rectangle 4"/>
          <p:cNvSpPr>
            <a:spLocks noChangeArrowheads="1"/>
          </p:cNvSpPr>
          <p:nvPr/>
        </p:nvSpPr>
        <p:spPr bwMode="auto">
          <a:xfrm>
            <a:off x="6248400" y="762000"/>
            <a:ext cx="4267200" cy="57912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Holy</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Self-Controlled</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Holding Fast the Faith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Behavior</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Able to Teach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Gentle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Quarrelsome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Covetous</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Rules Own House Well</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Children in Submission</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a Novice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Testimony from Those who are Without</a:t>
            </a:r>
          </a:p>
        </p:txBody>
      </p:sp>
    </p:spTree>
    <p:extLst>
      <p:ext uri="{BB962C8B-B14F-4D97-AF65-F5344CB8AC3E}">
        <p14:creationId xmlns:p14="http://schemas.microsoft.com/office/powerpoint/2010/main" val="2870691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600200" y="1295400"/>
            <a:ext cx="10591800" cy="3200400"/>
          </a:xfrm>
          <a:noFill/>
        </p:spPr>
        <p:txBody>
          <a:bodyPr>
            <a:normAutofit/>
          </a:bodyPr>
          <a:lstStyle/>
          <a:p>
            <a:pPr lvl="0"/>
            <a:r>
              <a:rPr lang="en-US" sz="3600" dirty="0">
                <a:latin typeface="Calibri" panose="020F0502020204030204" pitchFamily="34" charset="0"/>
                <a:cs typeface="Calibri" panose="020F0502020204030204" pitchFamily="34" charset="0"/>
              </a:rPr>
              <a:t>Matthew 5:14-16</a:t>
            </a:r>
          </a:p>
          <a:p>
            <a:pPr lvl="0"/>
            <a:r>
              <a:rPr lang="en-US" sz="3600" dirty="0">
                <a:latin typeface="Calibri" panose="020F0502020204030204" pitchFamily="34" charset="0"/>
                <a:cs typeface="Calibri" panose="020F0502020204030204" pitchFamily="34" charset="0"/>
              </a:rPr>
              <a:t>I Peter 2:11-12</a:t>
            </a:r>
          </a:p>
          <a:p>
            <a:pPr lvl="0"/>
            <a:r>
              <a:rPr lang="en-US" sz="3600" dirty="0">
                <a:latin typeface="Calibri" panose="020F0502020204030204" pitchFamily="34" charset="0"/>
                <a:cs typeface="Calibri" panose="020F0502020204030204" pitchFamily="34" charset="0"/>
              </a:rPr>
              <a:t>I Peter 3:15</a:t>
            </a:r>
          </a:p>
          <a:p>
            <a:pPr lvl="0"/>
            <a:r>
              <a:rPr lang="en-US" sz="3600" dirty="0">
                <a:latin typeface="Calibri" panose="020F0502020204030204" pitchFamily="34" charset="0"/>
                <a:cs typeface="Calibri" panose="020F0502020204030204" pitchFamily="34" charset="0"/>
              </a:rPr>
              <a:t>Acts 8:1-4</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227111"/>
            <a:ext cx="10009187" cy="923330"/>
          </a:xfrm>
          <a:prstGeom prst="rect">
            <a:avLst/>
          </a:prstGeom>
          <a:noFill/>
          <a:ln w="9525">
            <a:noFill/>
            <a:miter lim="800000"/>
            <a:headEnd/>
            <a:tailEnd/>
          </a:ln>
        </p:spPr>
        <p:txBody>
          <a:bodyPr wrap="square" anchor="b">
            <a:spAutoFit/>
          </a:bodyPr>
          <a:lstStyle/>
          <a:p>
            <a:pPr algn="ctr" eaLnBrk="1" hangingPunct="1"/>
            <a:r>
              <a:rPr lang="en-US" sz="5400" dirty="0">
                <a:solidFill>
                  <a:srgbClr val="FFC000"/>
                </a:solidFill>
                <a:latin typeface="Calibri" pitchFamily="34" charset="0"/>
              </a:rPr>
              <a:t>Personal Lights</a:t>
            </a:r>
          </a:p>
        </p:txBody>
      </p:sp>
      <p:sp>
        <p:nvSpPr>
          <p:cNvPr id="4" name="TextBox 3">
            <a:extLst>
              <a:ext uri="{FF2B5EF4-FFF2-40B4-BE49-F238E27FC236}">
                <a16:creationId xmlns:a16="http://schemas.microsoft.com/office/drawing/2014/main" id="{C0131244-E10D-47D6-BC92-3C875BD0D92B}"/>
              </a:ext>
            </a:extLst>
          </p:cNvPr>
          <p:cNvSpPr txBox="1"/>
          <p:nvPr/>
        </p:nvSpPr>
        <p:spPr>
          <a:xfrm>
            <a:off x="1447800" y="4558748"/>
            <a:ext cx="9525000" cy="769441"/>
          </a:xfrm>
          <a:prstGeom prst="rect">
            <a:avLst/>
          </a:prstGeom>
          <a:noFill/>
          <a:ln w="38100">
            <a:solidFill>
              <a:srgbClr val="FFFF00"/>
            </a:solidFill>
          </a:ln>
        </p:spPr>
        <p:txBody>
          <a:bodyPr wrap="square" rtlCol="0">
            <a:spAutoFit/>
          </a:bodyPr>
          <a:lstStyle/>
          <a:p>
            <a:pPr algn="ctr"/>
            <a:r>
              <a:rPr lang="en-US" sz="4400" i="1" dirty="0">
                <a:solidFill>
                  <a:srgbClr val="FFFF00"/>
                </a:solidFill>
                <a:latin typeface="Calibri" pitchFamily="34" charset="0"/>
              </a:rPr>
              <a:t>How did they become ready to be lights?</a:t>
            </a:r>
          </a:p>
        </p:txBody>
      </p:sp>
    </p:spTree>
    <p:extLst>
      <p:ext uri="{BB962C8B-B14F-4D97-AF65-F5344CB8AC3E}">
        <p14:creationId xmlns:p14="http://schemas.microsoft.com/office/powerpoint/2010/main" val="301597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50</a:t>
            </a:fld>
            <a:endParaRPr lang="en-US">
              <a:latin typeface="Arial" charset="0"/>
            </a:endParaRP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29931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dissolve">
                                      <p:cBhvr>
                                        <p:cTn id="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Spirituality</a:t>
            </a:r>
          </a:p>
        </p:txBody>
      </p:sp>
      <p:sp>
        <p:nvSpPr>
          <p:cNvPr id="69636" name="Rectangle 3"/>
          <p:cNvSpPr>
            <a:spLocks noGrp="1" noChangeArrowheads="1"/>
          </p:cNvSpPr>
          <p:nvPr>
            <p:ph idx="1"/>
          </p:nvPr>
        </p:nvSpPr>
        <p:spPr>
          <a:xfrm>
            <a:off x="17526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51</a:t>
            </a:fld>
            <a:endParaRPr lang="en-US">
              <a:latin typeface="Arial" charset="0"/>
            </a:endParaRP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p:txBody>
      </p:sp>
    </p:spTree>
    <p:extLst>
      <p:ext uri="{BB962C8B-B14F-4D97-AF65-F5344CB8AC3E}">
        <p14:creationId xmlns:p14="http://schemas.microsoft.com/office/powerpoint/2010/main" val="18850170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52</a:t>
            </a:fld>
            <a:endParaRPr lang="en-US">
              <a:latin typeface="Arial" charset="0"/>
            </a:endParaRP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35231288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Selflessness - Sacrifice</a:t>
            </a:r>
          </a:p>
        </p:txBody>
      </p:sp>
      <p:sp>
        <p:nvSpPr>
          <p:cNvPr id="69636" name="Rectangle 3"/>
          <p:cNvSpPr>
            <a:spLocks noGrp="1" noChangeArrowheads="1"/>
          </p:cNvSpPr>
          <p:nvPr>
            <p:ph idx="1"/>
          </p:nvPr>
        </p:nvSpPr>
        <p:spPr>
          <a:xfrm>
            <a:off x="1752600" y="1066800"/>
            <a:ext cx="4267200" cy="5791200"/>
          </a:xfrm>
        </p:spPr>
        <p:txBody>
          <a:bodyPr/>
          <a:lstStyle/>
          <a:p>
            <a:pPr lvl="0"/>
            <a:endParaRPr lang="en-US" sz="2400" dirty="0"/>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53</a:t>
            </a:fld>
            <a:endParaRPr lang="en-US">
              <a:latin typeface="Arial" charset="0"/>
            </a:endParaRP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0229589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54</a:t>
            </a:fld>
            <a:endParaRPr lang="en-US">
              <a:latin typeface="Arial" charset="0"/>
            </a:endParaRP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9557922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Skill - Strength</a:t>
            </a:r>
          </a:p>
        </p:txBody>
      </p:sp>
      <p:sp>
        <p:nvSpPr>
          <p:cNvPr id="69636" name="Rectangle 3"/>
          <p:cNvSpPr>
            <a:spLocks noGrp="1" noChangeArrowheads="1"/>
          </p:cNvSpPr>
          <p:nvPr>
            <p:ph idx="1"/>
          </p:nvPr>
        </p:nvSpPr>
        <p:spPr>
          <a:xfrm>
            <a:off x="1752600" y="1066800"/>
            <a:ext cx="4267200" cy="5791200"/>
          </a:xfrm>
        </p:spPr>
        <p:txBody>
          <a:bodyPr/>
          <a:lstStyle/>
          <a:p>
            <a:pPr lvl="0"/>
            <a:endParaRPr lang="en-US" sz="2400" dirty="0">
              <a:effectLst>
                <a:outerShdw blurRad="38100" dist="38100" dir="2700000" algn="tl">
                  <a:srgbClr val="000000">
                    <a:alpha val="43137"/>
                  </a:srgbClr>
                </a:outerShdw>
              </a:effectLst>
              <a:latin typeface="Calibri" pitchFamily="34" charset="0"/>
            </a:endParaRP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55</a:t>
            </a:fld>
            <a:endParaRPr lang="en-US">
              <a:latin typeface="Arial" charset="0"/>
            </a:endParaRP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a:t>
            </a:r>
          </a:p>
        </p:txBody>
      </p:sp>
    </p:spTree>
    <p:extLst>
      <p:ext uri="{BB962C8B-B14F-4D97-AF65-F5344CB8AC3E}">
        <p14:creationId xmlns:p14="http://schemas.microsoft.com/office/powerpoint/2010/main" val="3402185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066800" y="1150938"/>
            <a:ext cx="11125200" cy="5480050"/>
          </a:xfrm>
          <a:noFill/>
        </p:spPr>
        <p:txBody>
          <a:bodyPr>
            <a:normAutofit fontScale="92500" lnSpcReduction="10000"/>
          </a:bodyPr>
          <a:lstStyle/>
          <a:p>
            <a:pPr lvl="0"/>
            <a:r>
              <a:rPr lang="en-US" sz="3200" dirty="0">
                <a:latin typeface="Calibri" panose="020F0502020204030204" pitchFamily="34" charset="0"/>
                <a:cs typeface="Calibri" panose="020F0502020204030204" pitchFamily="34" charset="0"/>
              </a:rPr>
              <a:t>Men such as Paul, Philip, Apollos, Barnabas, and Timothy were preachers or proclaimers of the word. </a:t>
            </a:r>
          </a:p>
          <a:p>
            <a:pPr lvl="0"/>
            <a:r>
              <a:rPr lang="en-US" sz="3200" dirty="0">
                <a:latin typeface="Calibri" panose="020F0502020204030204" pitchFamily="34" charset="0"/>
                <a:cs typeface="Calibri" panose="020F0502020204030204" pitchFamily="34" charset="0"/>
              </a:rPr>
              <a:t>They often went where there were no churches and no previous knowledge of Christ.</a:t>
            </a:r>
          </a:p>
          <a:p>
            <a:pPr lvl="0"/>
            <a:r>
              <a:rPr lang="en-US" sz="3200" dirty="0">
                <a:latin typeface="Calibri" panose="020F0502020204030204" pitchFamily="34" charset="0"/>
                <a:cs typeface="Calibri" panose="020F0502020204030204" pitchFamily="34" charset="0"/>
              </a:rPr>
              <a:t>They also stayed for extended periods in certain places and worked with churches – for example, Paul at Corinth and Ephesus, and Timothy at Ephesus.</a:t>
            </a:r>
          </a:p>
          <a:p>
            <a:pPr lvl="0"/>
            <a:r>
              <a:rPr lang="en-US" sz="3200" dirty="0">
                <a:latin typeface="Calibri" panose="020F0502020204030204" pitchFamily="34" charset="0"/>
                <a:cs typeface="Calibri" panose="020F0502020204030204" pitchFamily="34" charset="0"/>
              </a:rPr>
              <a:t>They were frequently financially supported by churches.</a:t>
            </a:r>
          </a:p>
          <a:p>
            <a:pPr lvl="0"/>
            <a:r>
              <a:rPr lang="en-US" sz="3200" dirty="0">
                <a:latin typeface="Calibri" panose="020F0502020204030204" pitchFamily="34" charset="0"/>
                <a:cs typeface="Calibri" panose="020F0502020204030204" pitchFamily="34" charset="0"/>
              </a:rPr>
              <a:t>Two Models of Support:</a:t>
            </a:r>
          </a:p>
          <a:p>
            <a:pPr lvl="1">
              <a:buSzPct val="101000"/>
              <a:buFont typeface="Wingdings" panose="05000000000000000000" pitchFamily="2" charset="2"/>
              <a:buChar char="§"/>
            </a:pPr>
            <a:r>
              <a:rPr lang="en-US" sz="2800" dirty="0">
                <a:latin typeface="Calibri" panose="020F0502020204030204" pitchFamily="34" charset="0"/>
                <a:cs typeface="Calibri" panose="020F0502020204030204" pitchFamily="34" charset="0"/>
              </a:rPr>
              <a:t>Philippi</a:t>
            </a:r>
          </a:p>
          <a:p>
            <a:pPr lvl="1">
              <a:buSzPct val="101000"/>
              <a:buFont typeface="Wingdings" panose="05000000000000000000" pitchFamily="2" charset="2"/>
              <a:buChar char="§"/>
            </a:pPr>
            <a:r>
              <a:rPr lang="en-US" sz="2800" dirty="0">
                <a:latin typeface="Calibri" panose="020F0502020204030204" pitchFamily="34" charset="0"/>
                <a:cs typeface="Calibri" panose="020F0502020204030204" pitchFamily="34" charset="0"/>
              </a:rPr>
              <a:t>Antioch</a:t>
            </a:r>
            <a:endParaRPr lang="en-US" sz="36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227111"/>
            <a:ext cx="10009187" cy="923330"/>
          </a:xfrm>
          <a:prstGeom prst="rect">
            <a:avLst/>
          </a:prstGeom>
          <a:noFill/>
          <a:ln w="9525">
            <a:noFill/>
            <a:miter lim="800000"/>
            <a:headEnd/>
            <a:tailEnd/>
          </a:ln>
        </p:spPr>
        <p:txBody>
          <a:bodyPr wrap="square" anchor="b">
            <a:spAutoFit/>
          </a:bodyPr>
          <a:lstStyle/>
          <a:p>
            <a:pPr algn="ctr" eaLnBrk="1" hangingPunct="1"/>
            <a:r>
              <a:rPr lang="en-US" sz="5400" dirty="0">
                <a:solidFill>
                  <a:srgbClr val="FFC000"/>
                </a:solidFill>
                <a:latin typeface="Calibri" pitchFamily="34" charset="0"/>
              </a:rPr>
              <a:t>Fellowship with Evangelists</a:t>
            </a:r>
          </a:p>
        </p:txBody>
      </p:sp>
    </p:spTree>
    <p:extLst>
      <p:ext uri="{BB962C8B-B14F-4D97-AF65-F5344CB8AC3E}">
        <p14:creationId xmlns:p14="http://schemas.microsoft.com/office/powerpoint/2010/main" val="334195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600200"/>
            <a:ext cx="7315200" cy="2582863"/>
          </a:xfrm>
          <a:noFill/>
        </p:spPr>
        <p:txBody>
          <a:bodyPr>
            <a:normAutofit/>
          </a:bodyPr>
          <a:lstStyle/>
          <a:p>
            <a:pPr lvl="0"/>
            <a:r>
              <a:rPr lang="en-US" sz="4000" dirty="0">
                <a:latin typeface="Calibri" panose="020F0502020204030204" pitchFamily="34" charset="0"/>
                <a:cs typeface="Calibri" panose="020F0502020204030204" pitchFamily="34" charset="0"/>
              </a:rPr>
              <a:t>Like Philippi </a:t>
            </a:r>
          </a:p>
          <a:p>
            <a:pPr lvl="0"/>
            <a:endParaRPr lang="en-US" sz="4000" dirty="0">
              <a:latin typeface="Calibri" panose="020F0502020204030204" pitchFamily="34" charset="0"/>
              <a:cs typeface="Calibri" panose="020F0502020204030204" pitchFamily="34" charset="0"/>
            </a:endParaRPr>
          </a:p>
          <a:p>
            <a:pPr lvl="0"/>
            <a:r>
              <a:rPr lang="en-US" sz="4000" dirty="0">
                <a:latin typeface="Calibri" panose="020F0502020204030204" pitchFamily="34" charset="0"/>
                <a:cs typeface="Calibri" panose="020F0502020204030204" pitchFamily="34" charset="0"/>
              </a:rPr>
              <a:t>Like Antioch</a:t>
            </a: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227111"/>
            <a:ext cx="10009187" cy="923330"/>
          </a:xfrm>
          <a:prstGeom prst="rect">
            <a:avLst/>
          </a:prstGeom>
          <a:noFill/>
          <a:ln w="9525">
            <a:noFill/>
            <a:miter lim="800000"/>
            <a:headEnd/>
            <a:tailEnd/>
          </a:ln>
        </p:spPr>
        <p:txBody>
          <a:bodyPr wrap="square" anchor="b">
            <a:spAutoFit/>
          </a:bodyPr>
          <a:lstStyle/>
          <a:p>
            <a:pPr algn="ctr" eaLnBrk="1" hangingPunct="1"/>
            <a:r>
              <a:rPr lang="en-US" sz="5400" dirty="0">
                <a:solidFill>
                  <a:srgbClr val="FFC000"/>
                </a:solidFill>
                <a:latin typeface="Calibri" pitchFamily="34" charset="0"/>
              </a:rPr>
              <a:t>The Work at Embry Hills</a:t>
            </a:r>
          </a:p>
        </p:txBody>
      </p:sp>
    </p:spTree>
    <p:extLst>
      <p:ext uri="{BB962C8B-B14F-4D97-AF65-F5344CB8AC3E}">
        <p14:creationId xmlns:p14="http://schemas.microsoft.com/office/powerpoint/2010/main" val="309255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2" end="2"/>
                                            </p:txEl>
                                          </p:spTgt>
                                        </p:tgtEl>
                                        <p:attrNameLst>
                                          <p:attrName>style.visibility</p:attrName>
                                        </p:attrNameLst>
                                      </p:cBhvr>
                                      <p:to>
                                        <p:strVal val="visible"/>
                                      </p:to>
                                    </p:set>
                                    <p:animEffect transition="in" filter="dissolve">
                                      <p:cBhvr>
                                        <p:cTn id="12" dur="500"/>
                                        <p:tgtEl>
                                          <p:spTgt spid="378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endParaRPr lang="en-US" dirty="0"/>
          </a:p>
          <a:p>
            <a:pPr marL="0" indent="0">
              <a:spcBef>
                <a:spcPts val="0"/>
              </a:spcBef>
              <a:buSzPct val="100000"/>
              <a:buNone/>
            </a:pPr>
            <a:r>
              <a:rPr lang="en-US" sz="3200" dirty="0">
                <a:latin typeface="Calibri" panose="020F0502020204030204" pitchFamily="34" charset="0"/>
                <a:cs typeface="Calibri" panose="020F0502020204030204" pitchFamily="34" charset="0"/>
              </a:rPr>
              <a:t>Who are the evangelists supported by Embry Hills and where are they located?</a:t>
            </a:r>
          </a:p>
          <a:p>
            <a:pPr marL="0" indent="0">
              <a:spcBef>
                <a:spcPts val="0"/>
              </a:spcBef>
              <a:buSzPct val="100000"/>
              <a:buNone/>
            </a:pPr>
            <a:endParaRPr lang="en-US" sz="32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cs typeface="Calibri" panose="020F0502020204030204" pitchFamily="34" charset="0"/>
              </a:rPr>
              <a:t>What deacon duties are related to spreading the gospel?</a:t>
            </a:r>
            <a:endParaRPr lang="en-US" sz="44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 – Lesson 11</a:t>
            </a:r>
          </a:p>
        </p:txBody>
      </p:sp>
    </p:spTree>
    <p:extLst>
      <p:ext uri="{BB962C8B-B14F-4D97-AF65-F5344CB8AC3E}">
        <p14:creationId xmlns:p14="http://schemas.microsoft.com/office/powerpoint/2010/main" val="981303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838200" y="121437"/>
            <a:ext cx="10009187" cy="769441"/>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Evangelists We Support</a:t>
            </a:r>
          </a:p>
        </p:txBody>
      </p:sp>
      <p:graphicFrame>
        <p:nvGraphicFramePr>
          <p:cNvPr id="2" name="Table 1">
            <a:extLst>
              <a:ext uri="{FF2B5EF4-FFF2-40B4-BE49-F238E27FC236}">
                <a16:creationId xmlns:a16="http://schemas.microsoft.com/office/drawing/2014/main" id="{1901B764-6F57-43E2-B6DC-AC456604215C}"/>
              </a:ext>
            </a:extLst>
          </p:cNvPr>
          <p:cNvGraphicFramePr>
            <a:graphicFrameLocks noGrp="1"/>
          </p:cNvGraphicFramePr>
          <p:nvPr>
            <p:extLst>
              <p:ext uri="{D42A27DB-BD31-4B8C-83A1-F6EECF244321}">
                <p14:modId xmlns:p14="http://schemas.microsoft.com/office/powerpoint/2010/main" val="3763487244"/>
              </p:ext>
            </p:extLst>
          </p:nvPr>
        </p:nvGraphicFramePr>
        <p:xfrm>
          <a:off x="1371600" y="1066800"/>
          <a:ext cx="8686800" cy="5455920"/>
        </p:xfrm>
        <a:graphic>
          <a:graphicData uri="http://schemas.openxmlformats.org/drawingml/2006/table">
            <a:tbl>
              <a:tblPr firstRow="1" firstCol="1" bandRow="1">
                <a:tableStyleId>{7DF18680-E054-41AD-8BC1-D1AEF772440D}</a:tableStyleId>
              </a:tblPr>
              <a:tblGrid>
                <a:gridCol w="4426244">
                  <a:extLst>
                    <a:ext uri="{9D8B030D-6E8A-4147-A177-3AD203B41FA5}">
                      <a16:colId xmlns:a16="http://schemas.microsoft.com/office/drawing/2014/main" val="740098533"/>
                    </a:ext>
                  </a:extLst>
                </a:gridCol>
                <a:gridCol w="4260556">
                  <a:extLst>
                    <a:ext uri="{9D8B030D-6E8A-4147-A177-3AD203B41FA5}">
                      <a16:colId xmlns:a16="http://schemas.microsoft.com/office/drawing/2014/main" val="3923499390"/>
                    </a:ext>
                  </a:extLst>
                </a:gridCol>
              </a:tblGrid>
              <a:tr h="234546">
                <a:tc>
                  <a:txBody>
                    <a:bodyPr/>
                    <a:lstStyle/>
                    <a:p>
                      <a:pPr marL="0" marR="0" algn="ctr">
                        <a:spcBef>
                          <a:spcPts val="0"/>
                        </a:spcBef>
                        <a:spcAft>
                          <a:spcPts val="0"/>
                        </a:spcAft>
                      </a:pPr>
                      <a:r>
                        <a:rPr lang="en-US" sz="2800" dirty="0">
                          <a:effectLst/>
                          <a:latin typeface="Calibri" panose="020F0502020204030204" pitchFamily="34" charset="0"/>
                          <a:cs typeface="Calibri" panose="020F0502020204030204" pitchFamily="34" charset="0"/>
                        </a:rPr>
                        <a:t>Evangelist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spcBef>
                          <a:spcPts val="0"/>
                        </a:spcBef>
                        <a:spcAft>
                          <a:spcPts val="0"/>
                        </a:spcAft>
                      </a:pPr>
                      <a:r>
                        <a:rPr lang="en-US" sz="2800" dirty="0">
                          <a:effectLst/>
                          <a:latin typeface="Calibri" panose="020F0502020204030204" pitchFamily="34" charset="0"/>
                          <a:cs typeface="Calibri" panose="020F0502020204030204" pitchFamily="34" charset="0"/>
                        </a:rPr>
                        <a:t>Where He Labors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474918815"/>
                  </a:ext>
                </a:extLst>
              </a:tr>
              <a:tr h="234546">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Allen, Dennis</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Brazil</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720250322"/>
                  </a:ext>
                </a:extLst>
              </a:tr>
              <a:tr h="234546">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Bauer, Robin</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South Africa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698921250"/>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Copeland, Jady</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Manhattan - New York City</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137740176"/>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Hall, Ben</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Brooklyn</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238185215"/>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Hall, Gardner</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Spanish in New Jersey and New York</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713809377"/>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Hall, Sewell</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Atlanta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404624709"/>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Hamm, Joe</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Philadelphia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224281121"/>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Jones, Glenn</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Kiel, Germany</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965449894"/>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Morales, Arturo</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Mexico</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213361642"/>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Murphy, Kieran</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Philadelphia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881838201"/>
                  </a:ext>
                </a:extLst>
              </a:tr>
              <a:tr h="298744">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Paquette, Skip</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err="1">
                          <a:effectLst/>
                          <a:latin typeface="Calibri" panose="020F0502020204030204" pitchFamily="34" charset="0"/>
                          <a:cs typeface="Calibri" panose="020F0502020204030204" pitchFamily="34" charset="0"/>
                        </a:rPr>
                        <a:t>Milbridge</a:t>
                      </a:r>
                      <a:r>
                        <a:rPr lang="en-US" sz="2200" dirty="0">
                          <a:effectLst/>
                          <a:latin typeface="Calibri" panose="020F0502020204030204" pitchFamily="34" charset="0"/>
                          <a:cs typeface="Calibri" panose="020F0502020204030204" pitchFamily="34" charset="0"/>
                        </a:rPr>
                        <a:t>, Maine</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189896985"/>
                  </a:ext>
                </a:extLst>
              </a:tr>
              <a:tr h="213224">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Peters, Dan</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Romania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286733485"/>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Polanco, Roger</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Manhattan - New York City</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631871548"/>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Sanchez, Bill</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Atlanta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961003535"/>
                  </a:ext>
                </a:extLst>
              </a:tr>
              <a:tr h="234546">
                <a:tc>
                  <a:txBody>
                    <a:bodyPr/>
                    <a:lstStyle/>
                    <a:p>
                      <a:pPr marL="0" marR="0">
                        <a:spcBef>
                          <a:spcPts val="0"/>
                        </a:spcBef>
                        <a:spcAft>
                          <a:spcPts val="0"/>
                        </a:spcAft>
                      </a:pPr>
                      <a:r>
                        <a:rPr lang="en-US" sz="2200" dirty="0" err="1">
                          <a:effectLst/>
                          <a:latin typeface="Calibri" panose="020F0502020204030204" pitchFamily="34" charset="0"/>
                          <a:cs typeface="Calibri" panose="020F0502020204030204" pitchFamily="34" charset="0"/>
                        </a:rPr>
                        <a:t>Shumake</a:t>
                      </a:r>
                      <a:r>
                        <a:rPr lang="en-US" sz="2200" dirty="0">
                          <a:effectLst/>
                          <a:latin typeface="Calibri" panose="020F0502020204030204" pitchFamily="34" charset="0"/>
                          <a:cs typeface="Calibri" panose="020F0502020204030204" pitchFamily="34" charset="0"/>
                        </a:rPr>
                        <a:t>, Phillip</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Atlanta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558853771"/>
                  </a:ext>
                </a:extLst>
              </a:tr>
            </a:tbl>
          </a:graphicData>
        </a:graphic>
      </p:graphicFrame>
    </p:spTree>
    <p:extLst>
      <p:ext uri="{BB962C8B-B14F-4D97-AF65-F5344CB8AC3E}">
        <p14:creationId xmlns:p14="http://schemas.microsoft.com/office/powerpoint/2010/main" val="8880516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9674</TotalTime>
  <Words>3419</Words>
  <Application>Microsoft Office PowerPoint</Application>
  <PresentationFormat>Widescreen</PresentationFormat>
  <Paragraphs>514</Paragraphs>
  <Slides>55</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55</vt:i4>
      </vt:variant>
    </vt:vector>
  </HeadingPairs>
  <TitlesOfParts>
    <vt:vector size="63"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PowerPoint Presentation</vt:lpstr>
      <vt:lpstr>PowerPoint Presentation</vt:lpstr>
      <vt:lpstr>PowerPoint Presentation</vt:lpstr>
      <vt:lpstr>PowerPoint Presentation</vt:lpstr>
      <vt:lpstr>What is the Church of Christ?</vt:lpstr>
      <vt:lpstr>PowerPoint Presentation</vt:lpstr>
      <vt:lpstr>What is the Church of Christ?</vt:lpstr>
      <vt:lpstr>PowerPoint Presentation</vt:lpstr>
      <vt:lpstr>Hebrews 12:7-11 – God’s Goal</vt:lpstr>
      <vt:lpstr>Hebrews 12:7-11 – God’s Goal</vt:lpstr>
      <vt:lpstr>Responsibility of All Members</vt:lpstr>
      <vt:lpstr>Different Approaches</vt:lpstr>
      <vt:lpstr>PowerPoint Presentation</vt:lpstr>
      <vt:lpstr>Rejoicing at Repentance</vt:lpstr>
      <vt:lpstr>Ephesians 4:11-16</vt:lpstr>
      <vt:lpstr>PowerPoint Presentation</vt:lpstr>
      <vt:lpstr>Acts 2:44-46</vt:lpstr>
      <vt:lpstr>PowerPoint Presentation</vt:lpstr>
      <vt:lpstr>What is the Church of Christ?</vt:lpstr>
      <vt:lpstr>PowerPoint Presentation</vt:lpstr>
      <vt:lpstr>What is the Church of Christ?</vt:lpstr>
      <vt:lpstr>What is the Church of Christ?</vt:lpstr>
      <vt:lpstr>I Corinthians 12:12-31</vt:lpstr>
      <vt:lpstr>What is the Church of Christ?</vt:lpstr>
      <vt:lpstr>Churches and Elders </vt:lpstr>
      <vt:lpstr>PowerPoint Presentation</vt:lpstr>
      <vt:lpstr>What is the Church of Christ?</vt:lpstr>
      <vt:lpstr>PowerPoint Presentation</vt:lpstr>
      <vt:lpstr>PowerPoint Presentation</vt:lpstr>
      <vt:lpstr>What is the Church of Christ?</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PowerPoint Presentation</vt:lpstr>
      <vt:lpstr>What is the Church of Christ?</vt:lpstr>
      <vt:lpstr>PowerPoint Presentation</vt:lpstr>
      <vt:lpstr>PowerPoint Presentation</vt:lpstr>
      <vt:lpstr>PowerPoint Presentation</vt:lpstr>
      <vt:lpstr>Deacon’s Qualifications ( Acts 6; I Tim 3)</vt:lpstr>
      <vt:lpstr>Deacon’s Qualifications ( Acts 6; I Tim 3)</vt:lpstr>
      <vt:lpstr>Deacon’s Qualifications ( Acts 6; I Tim 3)</vt:lpstr>
      <vt:lpstr>Elder’s Qualifications (Titus 1; I Tim 3)</vt:lpstr>
      <vt:lpstr>Deacon’s Qualifications ( Acts 6; I Tim 3)</vt:lpstr>
      <vt:lpstr>Spirituality</vt:lpstr>
      <vt:lpstr>Deacon’s Qualifications ( Acts 6; I Tim 3)</vt:lpstr>
      <vt:lpstr>Selflessness - Sacrifice</vt:lpstr>
      <vt:lpstr>Deacon’s Qualifications ( Acts 6; I Tim 3)</vt:lpstr>
      <vt:lpstr>Skill - Strength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101</cp:revision>
  <cp:lastPrinted>2018-02-14T16:48:05Z</cp:lastPrinted>
  <dcterms:created xsi:type="dcterms:W3CDTF">2011-07-22T15:56:03Z</dcterms:created>
  <dcterms:modified xsi:type="dcterms:W3CDTF">2018-02-14T22:21:03Z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