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sldIdLst>
    <p:sldId id="256" r:id="rId2"/>
    <p:sldId id="266" r:id="rId3"/>
    <p:sldId id="267" r:id="rId4"/>
    <p:sldId id="265" r:id="rId5"/>
    <p:sldId id="259" r:id="rId6"/>
    <p:sldId id="260" r:id="rId7"/>
    <p:sldId id="264" r:id="rId8"/>
    <p:sldId id="270" r:id="rId9"/>
    <p:sldId id="271" r:id="rId10"/>
    <p:sldId id="272" r:id="rId11"/>
    <p:sldId id="263" r:id="rId12"/>
    <p:sldId id="273" r:id="rId13"/>
  </p:sldIdLst>
  <p:sldSz cx="9144000" cy="5715000" type="screen16x10"/>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6"/>
    <p:restoredTop sz="77391"/>
  </p:normalViewPr>
  <p:slideViewPr>
    <p:cSldViewPr snapToGrid="0" snapToObjects="1">
      <p:cViewPr varScale="1">
        <p:scale>
          <a:sx n="90" d="100"/>
          <a:sy n="90" d="100"/>
        </p:scale>
        <p:origin x="72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A41B31-B085-9645-B744-BF21D7B59B30}" type="datetimeFigureOut">
              <a:rPr lang="en-US" smtClean="0"/>
              <a:t>5/25/18</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6B039D-9F93-3E41-A371-8C4ED2FE81EB}" type="slidenum">
              <a:rPr lang="en-US" smtClean="0"/>
              <a:t>‹#›</a:t>
            </a:fld>
            <a:endParaRPr lang="en-US"/>
          </a:p>
        </p:txBody>
      </p:sp>
    </p:spTree>
    <p:extLst>
      <p:ext uri="{BB962C8B-B14F-4D97-AF65-F5344CB8AC3E}">
        <p14:creationId xmlns:p14="http://schemas.microsoft.com/office/powerpoint/2010/main" val="14937152"/>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x-none" dirty="0" smtClean="0">
                <a:ea typeface="ＭＳ Ｐゴシック" charset="-128"/>
              </a:rPr>
              <a:t>Today we are talking about a MODEST HEART.  And when God looks upon such a heart – when our MASTER views a heart that is truly His then I’d suggest to you that in all its meekness – GOD SEES EXTREME BEAUTY – and that a modest heart DEEPLY DELIGHTS THE LORD.</a:t>
            </a:r>
          </a:p>
          <a:p>
            <a:pPr eaLnBrk="1" hangingPunct="1">
              <a:spcBef>
                <a:spcPct val="0"/>
              </a:spcBef>
            </a:pPr>
            <a:endParaRPr lang="en-US" altLang="x-none" dirty="0" smtClean="0">
              <a:ea typeface="ＭＳ Ｐゴシック" charset="-128"/>
            </a:endParaRPr>
          </a:p>
          <a:p>
            <a:pPr eaLnBrk="1" hangingPunct="1">
              <a:spcBef>
                <a:spcPct val="0"/>
              </a:spcBef>
            </a:pPr>
            <a:r>
              <a:rPr lang="en-US" altLang="x-none" dirty="0" smtClean="0">
                <a:ea typeface="ＭＳ Ｐゴシック" charset="-128"/>
              </a:rPr>
              <a:t>In fact, David said God DELIGHTS in our uprightness…</a:t>
            </a:r>
          </a:p>
          <a:p>
            <a:pPr eaLnBrk="1" hangingPunct="1">
              <a:spcBef>
                <a:spcPct val="0"/>
              </a:spcBef>
            </a:pPr>
            <a:endParaRPr lang="en-US" altLang="x-none" dirty="0" smtClean="0">
              <a:ea typeface="ＭＳ Ｐゴシック" charset="-128"/>
            </a:endParaRPr>
          </a:p>
          <a:p>
            <a:pPr eaLnBrk="1" hangingPunct="1">
              <a:spcBef>
                <a:spcPct val="0"/>
              </a:spcBef>
            </a:pPr>
            <a:r>
              <a:rPr lang="en-US" altLang="x-none" dirty="0" smtClean="0">
                <a:ea typeface="ＭＳ Ｐゴシック" charset="-128"/>
              </a:rPr>
              <a:t> 1Ch 29:17 "Since I know, O my God, that You try the heart and delight in uprightness, I, in the integrity of my heart, have willingly offered all these things; so now with joy I have seen Your people, who are present here, make their offerings willingly to You.</a:t>
            </a:r>
          </a:p>
          <a:p>
            <a:pPr eaLnBrk="1" hangingPunct="1">
              <a:spcBef>
                <a:spcPct val="0"/>
              </a:spcBef>
            </a:pPr>
            <a:endParaRPr lang="en-US" altLang="x-none" dirty="0" smtClean="0">
              <a:ea typeface="ＭＳ Ｐゴシック" charset="-128"/>
            </a:endParaRPr>
          </a:p>
          <a:p>
            <a:pPr eaLnBrk="1" hangingPunct="1">
              <a:spcBef>
                <a:spcPct val="0"/>
              </a:spcBef>
            </a:pPr>
            <a:r>
              <a:rPr lang="en-US" altLang="x-none" dirty="0" smtClean="0">
                <a:ea typeface="ＭＳ Ｐゴシック" charset="-128"/>
              </a:rPr>
              <a:t>And Peter says that a modest heart is “precious in the sight of God.”</a:t>
            </a:r>
          </a:p>
          <a:p>
            <a:endParaRPr lang="en-US" dirty="0"/>
          </a:p>
        </p:txBody>
      </p:sp>
      <p:sp>
        <p:nvSpPr>
          <p:cNvPr id="4" name="Slide Number Placeholder 3"/>
          <p:cNvSpPr>
            <a:spLocks noGrp="1"/>
          </p:cNvSpPr>
          <p:nvPr>
            <p:ph type="sldNum" sz="quarter" idx="10"/>
          </p:nvPr>
        </p:nvSpPr>
        <p:spPr/>
        <p:txBody>
          <a:bodyPr/>
          <a:lstStyle/>
          <a:p>
            <a:fld id="{3B6B039D-9F93-3E41-A371-8C4ED2FE81EB}" type="slidenum">
              <a:rPr lang="en-US" smtClean="0"/>
              <a:t>1</a:t>
            </a:fld>
            <a:endParaRPr lang="en-US"/>
          </a:p>
        </p:txBody>
      </p:sp>
    </p:spTree>
    <p:extLst>
      <p:ext uri="{BB962C8B-B14F-4D97-AF65-F5344CB8AC3E}">
        <p14:creationId xmlns:p14="http://schemas.microsoft.com/office/powerpoint/2010/main" val="824900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lstStyle/>
          <a:p>
            <a:pPr eaLnBrk="1" hangingPunct="1">
              <a:lnSpc>
                <a:spcPct val="90000"/>
              </a:lnSpc>
            </a:pPr>
            <a:r>
              <a:rPr lang="en-US" altLang="x-none" dirty="0">
                <a:ea typeface="ＭＳ Ｐゴシック" charset="-128"/>
              </a:rPr>
              <a:t>Women talk about building their wardrobe. Clothes for all seasons and all occasions. Clothes they consider their “basics” or their “fundamentals” and others that they have just for fun.  Ladies as you have built your wardrobe – have you built it on the ROCK.  When Jesus talks about building our “house” on the rock – he is </a:t>
            </a:r>
            <a:r>
              <a:rPr lang="en-US" altLang="x-none" dirty="0" err="1">
                <a:ea typeface="ＭＳ Ｐゴシック" charset="-128"/>
              </a:rPr>
              <a:t>refering</a:t>
            </a:r>
            <a:r>
              <a:rPr lang="en-US" altLang="x-none" dirty="0">
                <a:ea typeface="ＭＳ Ｐゴシック" charset="-128"/>
              </a:rPr>
              <a:t> to every aspect of our life.  Make sure that you have HIM as your true foundation.</a:t>
            </a:r>
          </a:p>
          <a:p>
            <a:pPr eaLnBrk="1" hangingPunct="1">
              <a:lnSpc>
                <a:spcPct val="90000"/>
              </a:lnSpc>
            </a:pPr>
            <a:endParaRPr lang="en-US" altLang="x-none" dirty="0">
              <a:ea typeface="ＭＳ Ｐゴシック" charset="-128"/>
            </a:endParaRPr>
          </a:p>
          <a:p>
            <a:pPr eaLnBrk="1" hangingPunct="1">
              <a:lnSpc>
                <a:spcPct val="90000"/>
              </a:lnSpc>
            </a:pPr>
            <a:r>
              <a:rPr lang="en-US" altLang="x-none" dirty="0">
                <a:ea typeface="ＭＳ Ｐゴシック" charset="-128"/>
              </a:rPr>
              <a:t>Let me suggest a little homework. – Why don’t you go ahead and clean out your closet before summer even arrives and get rid of those things that are inconsistent with a modest heart.  That way when the </a:t>
            </a:r>
            <a:r>
              <a:rPr lang="en-US" altLang="x-none" dirty="0" err="1">
                <a:ea typeface="ＭＳ Ｐゴシック" charset="-128"/>
              </a:rPr>
              <a:t>temperture</a:t>
            </a:r>
            <a:r>
              <a:rPr lang="en-US" altLang="x-none" dirty="0">
                <a:ea typeface="ＭＳ Ｐゴシック" charset="-128"/>
              </a:rPr>
              <a:t> starts to climb – you won’t even be looking at that really short dress or those revealing shorts. That deep cut shirt and that skirt with the really high slit can hit the road.</a:t>
            </a:r>
          </a:p>
          <a:p>
            <a:pPr eaLnBrk="1" hangingPunct="1">
              <a:lnSpc>
                <a:spcPct val="90000"/>
              </a:lnSpc>
            </a:pPr>
            <a:endParaRPr lang="en-US" altLang="x-none" dirty="0">
              <a:ea typeface="ＭＳ Ｐゴシック" charset="-128"/>
            </a:endParaRPr>
          </a:p>
          <a:p>
            <a:pPr eaLnBrk="1" hangingPunct="1">
              <a:lnSpc>
                <a:spcPct val="90000"/>
              </a:lnSpc>
            </a:pPr>
            <a:r>
              <a:rPr lang="en-US" altLang="x-none" dirty="0">
                <a:ea typeface="ＭＳ Ｐゴシック" charset="-128"/>
              </a:rPr>
              <a:t>Go ahead and remove the temptation by making good choices now.  The same thing applies when you hit the stores.   Don’t spend the money God has blessed you with on clothes that make your body look great but your heart look sickly.  You take control, and only put on  outfits that match the renewed – gleaming – drop-dead-gorgeous HEART that God creates within his Children.</a:t>
            </a:r>
          </a:p>
          <a:p>
            <a:pPr eaLnBrk="1" hangingPunct="1">
              <a:lnSpc>
                <a:spcPct val="90000"/>
              </a:lnSpc>
            </a:pPr>
            <a:endParaRPr lang="en-US" altLang="x-none" dirty="0">
              <a:ea typeface="ＭＳ Ｐゴシック" charset="-128"/>
            </a:endParaRPr>
          </a:p>
          <a:p>
            <a:pPr eaLnBrk="1" hangingPunct="1">
              <a:lnSpc>
                <a:spcPct val="90000"/>
              </a:lnSpc>
            </a:pPr>
            <a:r>
              <a:rPr lang="en-US" altLang="x-none" dirty="0">
                <a:ea typeface="ＭＳ Ｐゴシック" charset="-128"/>
              </a:rPr>
              <a:t>Location: .  Pools &amp; The Beach:  I am not against Bikini’s – but they are for your husband’s eyes only.  I’m not against swimming, but don’t compromise your covenant with God for an afternoons entertainment.  You must make choices that keep you, and those around you from sin!!!</a:t>
            </a:r>
          </a:p>
          <a:p>
            <a:pPr eaLnBrk="1" hangingPunct="1">
              <a:lnSpc>
                <a:spcPct val="90000"/>
              </a:lnSpc>
            </a:pPr>
            <a:endParaRPr lang="en-US" altLang="x-none" dirty="0">
              <a:ea typeface="ＭＳ Ｐゴシック" charset="-128"/>
            </a:endParaRPr>
          </a:p>
          <a:p>
            <a:pPr eaLnBrk="1" hangingPunct="1">
              <a:lnSpc>
                <a:spcPct val="90000"/>
              </a:lnSpc>
            </a:pPr>
            <a:r>
              <a:rPr lang="en-US" altLang="x-none" dirty="0">
                <a:ea typeface="ＭＳ Ｐゴシック" charset="-128"/>
              </a:rPr>
              <a:t>OUR SAVIOR:  Brent Hunter:  I am a Christian and I want to keep my mind pure and focused on thoughts that please God, so if we are going to be working together could you please come to class fully dressed.  Now, you know the immediate reaction:  WELL I’VE NEVER BEEN SO INSULTED!!  WHAT ARE YOU TALKING ABOUT!!!  YOU JUST HAVE FILTHY MIND!!!  Next Class:  Long pants and a long shirt – IS THIS good enough for Brent.  Do you think this will be good enough for him.   Expressing to her that he wasn’t trying to be difficult, He was just trying to do what God wanted she said – so do you think GOD doesn’t like what I was wearing.  Well, actually you are right, pulled out his N.T. and showed her some of the very passages we’ve studied this morning.  That was the first of many times they opened the Bible together.  Today, She, and both of her daughters are faithful Christians!</a:t>
            </a:r>
          </a:p>
          <a:p>
            <a:pPr eaLnBrk="1" hangingPunct="1">
              <a:lnSpc>
                <a:spcPct val="90000"/>
              </a:lnSpc>
            </a:pPr>
            <a:endParaRPr lang="en-US" altLang="x-none" dirty="0">
              <a:ea typeface="ＭＳ Ｐゴシック" charset="-128"/>
            </a:endParaRPr>
          </a:p>
          <a:p>
            <a:pPr eaLnBrk="1" hangingPunct="1">
              <a:lnSpc>
                <a:spcPct val="90000"/>
              </a:lnSpc>
            </a:pPr>
            <a:r>
              <a:rPr lang="en-US" altLang="x-none" dirty="0">
                <a:ea typeface="ＭＳ Ｐゴシック" charset="-128"/>
              </a:rPr>
              <a:t>Brethren- God has not called you to live with a modest heart to make your summers difficult or miserable.  God has called us to live with a modest heart so that people can look past our own personal appearances and SEE HIS LIGHT SHINING WITHIN US.  </a:t>
            </a:r>
          </a:p>
          <a:p>
            <a:pPr eaLnBrk="1" hangingPunct="1">
              <a:lnSpc>
                <a:spcPct val="90000"/>
              </a:lnSpc>
            </a:pPr>
            <a:r>
              <a:rPr lang="en-US" altLang="x-none" dirty="0">
                <a:ea typeface="ＭＳ Ｐゴシック" charset="-128"/>
              </a:rPr>
              <a:t>There are a lot of things we can’t control, but that doesn’t change the fact that we all need our Savior, Jesus Christ.</a:t>
            </a: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1D81147A-4383-9048-8F76-896B9251FBBE}" type="slidenum">
              <a:rPr lang="en-US" altLang="x-none" sz="1200"/>
              <a:pPr eaLnBrk="1" hangingPunct="1"/>
              <a:t>11</a:t>
            </a:fld>
            <a:endParaRPr lang="en-US" altLang="x-none" sz="1200"/>
          </a:p>
        </p:txBody>
      </p:sp>
    </p:spTree>
    <p:extLst>
      <p:ext uri="{BB962C8B-B14F-4D97-AF65-F5344CB8AC3E}">
        <p14:creationId xmlns:p14="http://schemas.microsoft.com/office/powerpoint/2010/main" val="5499847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lang="en-US" altLang="x-none" dirty="0" smtClean="0">
                <a:ea typeface="ＭＳ Ｐゴシック" charset="-128"/>
              </a:rPr>
              <a:t>Do you want the Lord to give you a new, </a:t>
            </a:r>
            <a:r>
              <a:rPr lang="en-US" altLang="x-none" dirty="0" err="1" smtClean="0">
                <a:ea typeface="ＭＳ Ｐゴシック" charset="-128"/>
              </a:rPr>
              <a:t>sparkeling</a:t>
            </a:r>
            <a:r>
              <a:rPr lang="en-US" altLang="x-none" dirty="0" smtClean="0">
                <a:ea typeface="ＭＳ Ｐゴシック" charset="-128"/>
              </a:rPr>
              <a:t> clean heart.  Come to him this morning.  He can clean out all the stains of sin.  You can be washed spiritually in His blood for the forgiveness of your sins.</a:t>
            </a:r>
          </a:p>
          <a:p>
            <a:endParaRPr lang="en-US" dirty="0"/>
          </a:p>
        </p:txBody>
      </p:sp>
      <p:sp>
        <p:nvSpPr>
          <p:cNvPr id="4" name="Slide Number Placeholder 3"/>
          <p:cNvSpPr>
            <a:spLocks noGrp="1"/>
          </p:cNvSpPr>
          <p:nvPr>
            <p:ph type="sldNum" sz="quarter" idx="10"/>
          </p:nvPr>
        </p:nvSpPr>
        <p:spPr/>
        <p:txBody>
          <a:bodyPr/>
          <a:lstStyle/>
          <a:p>
            <a:fld id="{3B6B039D-9F93-3E41-A371-8C4ED2FE81EB}" type="slidenum">
              <a:rPr lang="en-US" smtClean="0"/>
              <a:t>12</a:t>
            </a:fld>
            <a:endParaRPr lang="en-US"/>
          </a:p>
        </p:txBody>
      </p:sp>
    </p:spTree>
    <p:extLst>
      <p:ext uri="{BB962C8B-B14F-4D97-AF65-F5344CB8AC3E}">
        <p14:creationId xmlns:p14="http://schemas.microsoft.com/office/powerpoint/2010/main" val="2029134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x-none">
                <a:ea typeface="ＭＳ Ｐゴシック" charset="-128"/>
              </a:rPr>
              <a:t>CHARACTERISTIC:  Only when we have a modest heart will anything we wear be modest.</a:t>
            </a:r>
          </a:p>
          <a:p>
            <a:pPr eaLnBrk="1" hangingPunct="1"/>
            <a:endParaRPr lang="en-US" altLang="x-none">
              <a:ea typeface="ＭＳ Ｐゴシック" charset="-128"/>
            </a:endParaRPr>
          </a:p>
          <a:p>
            <a:pPr eaLnBrk="1" hangingPunct="1"/>
            <a:r>
              <a:rPr lang="en-US" altLang="x-none">
                <a:latin typeface="Tahoma" charset="0"/>
                <a:ea typeface="ＭＳ Ｐゴシック" charset="-128"/>
              </a:rPr>
              <a:t>(Romans 12:3) For through the grace given to me I say to everyone among you not to think more highly of himself than he ought to think; but to think so as to have sound judgment, as God has allotted to each a measure of faith.</a:t>
            </a:r>
            <a:endParaRPr lang="en-US" altLang="x-none">
              <a:ea typeface="ＭＳ Ｐゴシック" charset="-128"/>
            </a:endParaRP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193F6FFA-14D7-4342-A6DF-0EC259AE3839}" type="slidenum">
              <a:rPr lang="en-US" altLang="x-none" sz="1200"/>
              <a:pPr eaLnBrk="1" hangingPunct="1"/>
              <a:t>2</a:t>
            </a:fld>
            <a:endParaRPr lang="en-US" altLang="x-none" sz="1200"/>
          </a:p>
        </p:txBody>
      </p:sp>
    </p:spTree>
    <p:extLst>
      <p:ext uri="{BB962C8B-B14F-4D97-AF65-F5344CB8AC3E}">
        <p14:creationId xmlns:p14="http://schemas.microsoft.com/office/powerpoint/2010/main" val="1175511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Peter 3</a:t>
            </a:r>
          </a:p>
          <a:p>
            <a:endParaRPr lang="en-US" dirty="0" smtClean="0"/>
          </a:p>
          <a:p>
            <a:r>
              <a:rPr lang="en-US" dirty="0" smtClean="0"/>
              <a:t>1 Timothy 2</a:t>
            </a:r>
          </a:p>
          <a:p>
            <a:endParaRPr lang="en-US" dirty="0" smtClean="0"/>
          </a:p>
          <a:p>
            <a:r>
              <a:rPr lang="en-US" dirty="0" smtClean="0"/>
              <a:t>All of these are forms of immodesty – someone</a:t>
            </a:r>
            <a:r>
              <a:rPr lang="en-US" baseline="0" dirty="0" smtClean="0"/>
              <a:t> asks – so why do we spend so much time talking about the fourth one?  Well – because that is the one that people violate so frequently!  Sometimes you just have to spend extra time addressing where the biggest problems are.</a:t>
            </a:r>
            <a:endParaRPr lang="en-US" dirty="0"/>
          </a:p>
        </p:txBody>
      </p:sp>
      <p:sp>
        <p:nvSpPr>
          <p:cNvPr id="4" name="Slide Number Placeholder 3"/>
          <p:cNvSpPr>
            <a:spLocks noGrp="1"/>
          </p:cNvSpPr>
          <p:nvPr>
            <p:ph type="sldNum" sz="quarter" idx="10"/>
          </p:nvPr>
        </p:nvSpPr>
        <p:spPr/>
        <p:txBody>
          <a:bodyPr/>
          <a:lstStyle/>
          <a:p>
            <a:fld id="{A656EBAA-6FA9-E144-AD16-2C5AEBCEA9B2}" type="slidenum">
              <a:rPr lang="en-US" smtClean="0"/>
              <a:pPr/>
              <a:t>4</a:t>
            </a:fld>
            <a:endParaRPr lang="en-US"/>
          </a:p>
        </p:txBody>
      </p:sp>
    </p:spTree>
    <p:extLst>
      <p:ext uri="{BB962C8B-B14F-4D97-AF65-F5344CB8AC3E}">
        <p14:creationId xmlns:p14="http://schemas.microsoft.com/office/powerpoint/2010/main" val="468037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x-none" dirty="0">
                <a:ea typeface="ＭＳ Ｐゴシック" charset="-128"/>
              </a:rPr>
              <a:t>There is no doubt that A MODEST HEART exudes beauty in the eyes of God – and yet we see displays of immodesty all around us, even among brothers and sisters in Christ.  So What is the Problem?</a:t>
            </a:r>
          </a:p>
          <a:p>
            <a:pPr eaLnBrk="1" hangingPunct="1">
              <a:spcBef>
                <a:spcPct val="0"/>
              </a:spcBef>
            </a:pPr>
            <a:endParaRPr lang="en-US" altLang="x-none" dirty="0">
              <a:ea typeface="ＭＳ Ｐゴシック" charset="-128"/>
            </a:endParaRPr>
          </a:p>
          <a:p>
            <a:pPr eaLnBrk="1" hangingPunct="1">
              <a:spcBef>
                <a:spcPct val="0"/>
              </a:spcBef>
            </a:pPr>
            <a:r>
              <a:rPr lang="en-US" altLang="x-none" dirty="0">
                <a:ea typeface="ＭＳ Ｐゴシック" charset="-128"/>
              </a:rPr>
              <a:t>CLARITY: Has God not given us enough information about what He wants or expects, so we are just stumbling around making our best guess, but often being wrong.  NO!  That is not the problem at all.  God has approached our modesty very much like our giving which we studied 2 weeks ago.  In the O.T. the Jews were commanded to give exactly 10%.  Yet in the N.T. we are commanded to give from the heart.  And because of What Jesus has done for us our HEARTS should be </a:t>
            </a:r>
            <a:r>
              <a:rPr lang="en-US" altLang="x-none" dirty="0" err="1">
                <a:ea typeface="ＭＳ Ｐゴシック" charset="-128"/>
              </a:rPr>
              <a:t>overlfowing</a:t>
            </a:r>
            <a:r>
              <a:rPr lang="en-US" altLang="x-none" dirty="0">
                <a:ea typeface="ＭＳ Ｐゴシック" charset="-128"/>
              </a:rPr>
              <a:t> with joy and gratitude so that we give abundantly and liberally even without being commanded a specific percent.</a:t>
            </a:r>
          </a:p>
          <a:p>
            <a:pPr eaLnBrk="1" hangingPunct="1">
              <a:spcBef>
                <a:spcPct val="0"/>
              </a:spcBef>
            </a:pPr>
            <a:endParaRPr lang="en-US" altLang="x-none" dirty="0">
              <a:ea typeface="ＭＳ Ｐゴシック" charset="-128"/>
            </a:endParaRPr>
          </a:p>
          <a:p>
            <a:pPr eaLnBrk="1" hangingPunct="1">
              <a:spcBef>
                <a:spcPct val="0"/>
              </a:spcBef>
            </a:pPr>
            <a:r>
              <a:rPr lang="en-US" altLang="x-none" dirty="0">
                <a:ea typeface="ＭＳ Ｐゴシック" charset="-128"/>
              </a:rPr>
              <a:t>In the same way in the Old Testament God told the priest exactly what to wear to cover their nakedness.  God personally made Adam and Eve tunics covering from their shoulders to their knees.  In the O.T. everything was very specific and gives us some good guidelines – but in the N.T. God calls on us to make choices about our clothing using a Modest HEART.   No exact measurements – just a well tuned heart for making these important decisions.   And again – because of all that Jesus had done for us – God rightfully expects that we will show our love for HIM by making decisions that are abundantly consistent with the modesty and meekness and humility and inner beauty all Christians are to develop.</a:t>
            </a:r>
          </a:p>
          <a:p>
            <a:pPr eaLnBrk="1" hangingPunct="1">
              <a:spcBef>
                <a:spcPct val="0"/>
              </a:spcBef>
            </a:pPr>
            <a:endParaRPr lang="en-US" altLang="x-none" dirty="0">
              <a:ea typeface="ＭＳ Ｐゴシック" charset="-128"/>
            </a:endParaRPr>
          </a:p>
          <a:p>
            <a:pPr eaLnBrk="1" hangingPunct="1">
              <a:spcBef>
                <a:spcPct val="0"/>
              </a:spcBef>
            </a:pPr>
            <a:r>
              <a:rPr lang="en-US" altLang="x-none" dirty="0">
                <a:ea typeface="ＭＳ Ｐゴシック" charset="-128"/>
              </a:rPr>
              <a:t>Is the problem in the industry?  I know you’d love to shake your head up and down – yes – yes – but we need to shake our heads no.  The problem is not the industry.  No matter what is sold in stores, splashed on magazines, blogs, and </a:t>
            </a:r>
            <a:r>
              <a:rPr lang="en-US" altLang="x-none" dirty="0" err="1">
                <a:ea typeface="ＭＳ Ｐゴシック" charset="-128"/>
              </a:rPr>
              <a:t>tv</a:t>
            </a:r>
            <a:r>
              <a:rPr lang="en-US" altLang="x-none" dirty="0">
                <a:ea typeface="ＭＳ Ｐゴシック" charset="-128"/>
              </a:rPr>
              <a:t> – the industry is not responsible for what you chose to purchase, or what you choose to put on, or how you choose to wear it.  You make those choices.</a:t>
            </a: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26E5EC10-5BBD-6140-B2CA-7896F9EF8E40}" type="slidenum">
              <a:rPr lang="en-US" altLang="x-none" sz="1200"/>
              <a:pPr eaLnBrk="1" hangingPunct="1"/>
              <a:t>5</a:t>
            </a:fld>
            <a:endParaRPr lang="en-US" altLang="x-none" sz="1200"/>
          </a:p>
        </p:txBody>
      </p:sp>
    </p:spTree>
    <p:extLst>
      <p:ext uri="{BB962C8B-B14F-4D97-AF65-F5344CB8AC3E}">
        <p14:creationId xmlns:p14="http://schemas.microsoft.com/office/powerpoint/2010/main" val="2089252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x-none">
              <a:ea typeface="ＭＳ Ｐゴシック" charset="-128"/>
            </a:endParaRPr>
          </a:p>
          <a:p>
            <a:pPr eaLnBrk="1" hangingPunct="1">
              <a:spcBef>
                <a:spcPct val="0"/>
              </a:spcBef>
            </a:pPr>
            <a:r>
              <a:rPr lang="en-US" altLang="x-none">
                <a:ea typeface="ＭＳ Ｐゴシック" charset="-128"/>
              </a:rPr>
              <a:t>**IF we know that the problem is not with the industry or the culture or the clarity of God’s word or the availability of decent and modest clothing, then we can stop making excuses and we can start dealing with the REAL PROBLEM – which brethren is US.</a:t>
            </a:r>
          </a:p>
          <a:p>
            <a:pPr eaLnBrk="1" hangingPunct="1">
              <a:spcBef>
                <a:spcPct val="0"/>
              </a:spcBef>
            </a:pPr>
            <a:endParaRPr lang="en-US" altLang="x-none">
              <a:ea typeface="ＭＳ Ｐゴシック" charset="-128"/>
            </a:endParaRPr>
          </a:p>
          <a:p>
            <a:pPr eaLnBrk="1" hangingPunct="1">
              <a:spcBef>
                <a:spcPct val="0"/>
              </a:spcBef>
            </a:pPr>
            <a:r>
              <a:rPr lang="en-US" altLang="x-none">
                <a:ea typeface="ＭＳ Ｐゴシック" charset="-128"/>
              </a:rPr>
              <a:t>And if you don’t think WE ARE THE REAL PROBLEM – then I want to warn you very seriously that you are walking in the footsteps of the Pharisees, who refused to acknowledge their own sin and weaknesses.</a:t>
            </a:r>
          </a:p>
          <a:p>
            <a:pPr eaLnBrk="1" hangingPunct="1">
              <a:spcBef>
                <a:spcPct val="0"/>
              </a:spcBef>
            </a:pPr>
            <a:endParaRPr lang="en-US" altLang="x-none">
              <a:ea typeface="ＭＳ Ｐゴシック" charset="-128"/>
            </a:endParaRPr>
          </a:p>
          <a:p>
            <a:pPr eaLnBrk="1" hangingPunct="1">
              <a:spcBef>
                <a:spcPct val="0"/>
              </a:spcBef>
            </a:pPr>
            <a:r>
              <a:rPr lang="en-US" altLang="x-none">
                <a:ea typeface="ＭＳ Ｐゴシック" charset="-128"/>
              </a:rPr>
              <a:t>It’s time to stop playing games with this topic.  It is time to stop making excuses.  It is time to deal with OUR VERY OWN HEARTS.</a:t>
            </a: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666C2DF9-0740-CD47-97E5-8168A738DF6D}" type="slidenum">
              <a:rPr lang="en-US" altLang="x-none" sz="1200"/>
              <a:pPr eaLnBrk="1" hangingPunct="1"/>
              <a:t>6</a:t>
            </a:fld>
            <a:endParaRPr lang="en-US" altLang="x-none" sz="1200"/>
          </a:p>
        </p:txBody>
      </p:sp>
    </p:spTree>
    <p:extLst>
      <p:ext uri="{BB962C8B-B14F-4D97-AF65-F5344CB8AC3E}">
        <p14:creationId xmlns:p14="http://schemas.microsoft.com/office/powerpoint/2010/main" val="1408442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r>
              <a:rPr lang="en-US" altLang="x-none" dirty="0" smtClean="0">
                <a:latin typeface="Tahoma" charset="0"/>
                <a:ea typeface="ＭＳ Ｐゴシック" charset="-128"/>
              </a:rPr>
              <a:t>Begin With A Submissive, Chaste, &amp; Respectful Behavior</a:t>
            </a:r>
          </a:p>
          <a:p>
            <a:pPr lvl="1" eaLnBrk="1" hangingPunct="1">
              <a:lnSpc>
                <a:spcPct val="90000"/>
              </a:lnSpc>
            </a:pPr>
            <a:r>
              <a:rPr lang="en-US" altLang="x-none" dirty="0" smtClean="0">
                <a:latin typeface="Tahoma" charset="0"/>
                <a:ea typeface="ＭＳ Ｐゴシック" charset="-128"/>
              </a:rPr>
              <a:t>1 Peter 3:1-2, 1 Timothy 2:9-10</a:t>
            </a:r>
          </a:p>
          <a:p>
            <a:pPr eaLnBrk="1" hangingPunct="1">
              <a:lnSpc>
                <a:spcPct val="90000"/>
              </a:lnSpc>
            </a:pPr>
            <a:r>
              <a:rPr lang="en-US" altLang="x-none" dirty="0" smtClean="0">
                <a:latin typeface="Tahoma" charset="0"/>
                <a:ea typeface="ＭＳ Ｐゴシック" charset="-128"/>
              </a:rPr>
              <a:t>Accessorize With A Gentle &amp; Quiet Spirit</a:t>
            </a:r>
          </a:p>
          <a:p>
            <a:pPr lvl="1" eaLnBrk="1" hangingPunct="1">
              <a:lnSpc>
                <a:spcPct val="90000"/>
              </a:lnSpc>
            </a:pPr>
            <a:r>
              <a:rPr lang="en-US" altLang="x-none" dirty="0" smtClean="0">
                <a:latin typeface="Tahoma" charset="0"/>
                <a:ea typeface="ＭＳ Ｐゴシック" charset="-128"/>
              </a:rPr>
              <a:t>1 Peter 3:3-4</a:t>
            </a:r>
          </a:p>
          <a:p>
            <a:pPr eaLnBrk="1" hangingPunct="1">
              <a:lnSpc>
                <a:spcPct val="90000"/>
              </a:lnSpc>
            </a:pPr>
            <a:r>
              <a:rPr lang="en-US" altLang="x-none" dirty="0" smtClean="0">
                <a:latin typeface="Tahoma" charset="0"/>
                <a:ea typeface="ＭＳ Ｐゴシック" charset="-128"/>
              </a:rPr>
              <a:t>Keep Your Heart Shining Like A Diamond</a:t>
            </a:r>
          </a:p>
          <a:p>
            <a:pPr lvl="1" eaLnBrk="1" hangingPunct="1">
              <a:lnSpc>
                <a:spcPct val="90000"/>
              </a:lnSpc>
            </a:pPr>
            <a:r>
              <a:rPr lang="en-US" altLang="x-none" dirty="0" smtClean="0">
                <a:latin typeface="Tahoma" charset="0"/>
                <a:ea typeface="ＭＳ Ｐゴシック" charset="-128"/>
              </a:rPr>
              <a:t>With Good Examples (1 Peter 3:5-6)</a:t>
            </a:r>
          </a:p>
          <a:p>
            <a:pPr lvl="1" eaLnBrk="1" hangingPunct="1">
              <a:lnSpc>
                <a:spcPct val="90000"/>
              </a:lnSpc>
            </a:pPr>
            <a:r>
              <a:rPr lang="en-US" altLang="x-none" dirty="0" smtClean="0">
                <a:latin typeface="Tahoma" charset="0"/>
                <a:ea typeface="ＭＳ Ｐゴシック" charset="-128"/>
              </a:rPr>
              <a:t>With Love for Your Husband (1 Peter 3:7)</a:t>
            </a:r>
          </a:p>
          <a:p>
            <a:pPr lvl="1" eaLnBrk="1" hangingPunct="1">
              <a:lnSpc>
                <a:spcPct val="90000"/>
              </a:lnSpc>
            </a:pPr>
            <a:r>
              <a:rPr lang="en-US" altLang="x-none" dirty="0" smtClean="0">
                <a:latin typeface="Tahoma" charset="0"/>
                <a:ea typeface="ＭＳ Ｐゴシック" charset="-128"/>
              </a:rPr>
              <a:t>With Regular Care (1 Peter 3:8-9, 1 Tim 2:15)</a:t>
            </a:r>
          </a:p>
          <a:p>
            <a:pPr lvl="1" eaLnBrk="1" hangingPunct="1">
              <a:lnSpc>
                <a:spcPct val="90000"/>
              </a:lnSpc>
            </a:pPr>
            <a:endParaRPr lang="en-US" altLang="x-none" dirty="0" smtClean="0">
              <a:latin typeface="Tahoma" charset="0"/>
              <a:ea typeface="ＭＳ Ｐゴシック" charset="-128"/>
            </a:endParaRPr>
          </a:p>
          <a:p>
            <a:pPr lvl="1" eaLnBrk="1" hangingPunct="1">
              <a:lnSpc>
                <a:spcPct val="90000"/>
              </a:lnSpc>
            </a:pPr>
            <a:endParaRPr lang="en-US" altLang="x-none" dirty="0" smtClean="0">
              <a:latin typeface="Tahoma" charset="0"/>
              <a:ea typeface="ＭＳ Ｐゴシック" charset="-128"/>
            </a:endParaRPr>
          </a:p>
          <a:p>
            <a:pPr eaLnBrk="1" hangingPunct="1"/>
            <a:endParaRPr lang="en-US" altLang="x-none" dirty="0" smtClean="0">
              <a:ea typeface="ＭＳ Ｐゴシック" charset="-128"/>
            </a:endParaRPr>
          </a:p>
          <a:p>
            <a:pPr eaLnBrk="1" hangingPunct="1"/>
            <a:r>
              <a:rPr lang="en-US" altLang="x-none" dirty="0" smtClean="0">
                <a:ea typeface="ＭＳ Ｐゴシック" charset="-128"/>
              </a:rPr>
              <a:t>Ladies, is your heart more like the queen who seeks to rule the entire kingdom, and to be bowed down to and praised or do you have the heart of a queen who loves and cares for those around her.  If you haven’t seen any Disney movies lately let me share a little secret with you.  No one likes the evil, prideful queen. No matter how she disguises herself – her ugly heart keeps showing through.  But everyone loves the benevolent, caring maiden who becomes the princess or queen – it doesn’t matter if </a:t>
            </a:r>
            <a:r>
              <a:rPr lang="en-US" altLang="x-none" dirty="0" err="1" smtClean="0">
                <a:ea typeface="ＭＳ Ｐゴシック" charset="-128"/>
              </a:rPr>
              <a:t>shes</a:t>
            </a:r>
            <a:r>
              <a:rPr lang="en-US" altLang="x-none" dirty="0" smtClean="0">
                <a:ea typeface="ＭＳ Ｐゴシック" charset="-128"/>
              </a:rPr>
              <a:t> been asleep for  a really long time, hangs out with dwarfs, lives under the sea, or has evil step sisters.  The woman with a modest heart is the one that meets prince charming and lives happily ever after.  </a:t>
            </a:r>
          </a:p>
          <a:p>
            <a:pPr lvl="0" eaLnBrk="1" hangingPunct="1">
              <a:lnSpc>
                <a:spcPct val="90000"/>
              </a:lnSpc>
            </a:pPr>
            <a:endParaRPr lang="en-US" altLang="x-none" dirty="0" smtClean="0">
              <a:latin typeface="Tahoma" charset="0"/>
              <a:ea typeface="ＭＳ Ｐゴシック" charset="-128"/>
            </a:endParaRPr>
          </a:p>
          <a:p>
            <a:endParaRPr lang="en-US" dirty="0"/>
          </a:p>
        </p:txBody>
      </p:sp>
      <p:sp>
        <p:nvSpPr>
          <p:cNvPr id="4" name="Slide Number Placeholder 3"/>
          <p:cNvSpPr>
            <a:spLocks noGrp="1"/>
          </p:cNvSpPr>
          <p:nvPr>
            <p:ph type="sldNum" sz="quarter" idx="10"/>
          </p:nvPr>
        </p:nvSpPr>
        <p:spPr/>
        <p:txBody>
          <a:bodyPr/>
          <a:lstStyle/>
          <a:p>
            <a:fld id="{3B6B039D-9F93-3E41-A371-8C4ED2FE81EB}" type="slidenum">
              <a:rPr lang="en-US" smtClean="0"/>
              <a:t>7</a:t>
            </a:fld>
            <a:endParaRPr lang="en-US"/>
          </a:p>
        </p:txBody>
      </p:sp>
    </p:spTree>
    <p:extLst>
      <p:ext uri="{BB962C8B-B14F-4D97-AF65-F5344CB8AC3E}">
        <p14:creationId xmlns:p14="http://schemas.microsoft.com/office/powerpoint/2010/main" val="515578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9500" y="76200"/>
            <a:ext cx="4759325" cy="2974975"/>
          </a:xfrm>
        </p:spPr>
      </p:sp>
      <p:sp>
        <p:nvSpPr>
          <p:cNvPr id="3" name="Notes Placeholder 2"/>
          <p:cNvSpPr>
            <a:spLocks noGrp="1"/>
          </p:cNvSpPr>
          <p:nvPr>
            <p:ph type="body" idx="1"/>
          </p:nvPr>
        </p:nvSpPr>
        <p:spPr/>
        <p:txBody>
          <a:bodyPr>
            <a:normAutofit lnSpcReduction="10000"/>
          </a:bodyPr>
          <a:lstStyle/>
          <a:p>
            <a:r>
              <a:rPr lang="en-US" sz="1800" dirty="0" smtClean="0"/>
              <a:t>How much of the shoulders?  How</a:t>
            </a:r>
            <a:r>
              <a:rPr lang="en-US" sz="1800" baseline="0" dirty="0" smtClean="0"/>
              <a:t> much of the knees?  - You’ll work that out.  </a:t>
            </a:r>
          </a:p>
          <a:p>
            <a:endParaRPr lang="en-US" sz="180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t>The Tunic Covered The Body from the Shoulders to the Knees and Is Repeatedly Approved.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8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t>THIS is</a:t>
            </a:r>
            <a:r>
              <a:rPr lang="en-US" sz="1800" baseline="0" dirty="0" smtClean="0"/>
              <a:t> approved for both men and women.  </a:t>
            </a:r>
            <a:endParaRPr lang="en-US" sz="180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80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8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t>APPROVED</a:t>
            </a:r>
            <a:r>
              <a:rPr lang="en-US" sz="1800" baseline="0" dirty="0" smtClean="0"/>
              <a:t> EXAMPLE:   ** in every period: </a:t>
            </a:r>
            <a:r>
              <a:rPr lang="en-US" sz="1800" baseline="0" dirty="0" err="1" smtClean="0"/>
              <a:t>Patriachal</a:t>
            </a:r>
            <a:r>
              <a:rPr lang="en-US" sz="1800" baseline="0" dirty="0" smtClean="0"/>
              <a:t>, Mosaic, &amp; Christian – the tunic is approved.  There is AUTHORITY in that example friends.  It should be where our thinking begins.</a:t>
            </a:r>
            <a:endParaRPr lang="en-US" sz="1800" dirty="0" smtClean="0"/>
          </a:p>
          <a:p>
            <a:endParaRPr lang="en-US" sz="1800" dirty="0"/>
          </a:p>
        </p:txBody>
      </p:sp>
      <p:sp>
        <p:nvSpPr>
          <p:cNvPr id="4" name="Slide Number Placeholder 3"/>
          <p:cNvSpPr>
            <a:spLocks noGrp="1"/>
          </p:cNvSpPr>
          <p:nvPr>
            <p:ph type="sldNum" sz="quarter" idx="10"/>
          </p:nvPr>
        </p:nvSpPr>
        <p:spPr/>
        <p:txBody>
          <a:bodyPr/>
          <a:lstStyle/>
          <a:p>
            <a:fld id="{C5D57F44-6BF6-5D4B-BAC6-85D91785C960}" type="slidenum">
              <a:rPr lang="en-US" smtClean="0"/>
              <a:pPr/>
              <a:t>8</a:t>
            </a:fld>
            <a:endParaRPr lang="en-US"/>
          </a:p>
        </p:txBody>
      </p:sp>
    </p:spTree>
    <p:extLst>
      <p:ext uri="{BB962C8B-B14F-4D97-AF65-F5344CB8AC3E}">
        <p14:creationId xmlns:p14="http://schemas.microsoft.com/office/powerpoint/2010/main" val="382426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Like</a:t>
            </a:r>
            <a:r>
              <a:rPr lang="en-US" baseline="0" dirty="0" smtClean="0"/>
              <a:t> so many topics, we have to avoid extremes.  Breast are not ONLY functional for babies to be fed.  Nor are they ONLY attractive to men.</a:t>
            </a:r>
            <a:endParaRPr lang="en-US" dirty="0" smtClean="0"/>
          </a:p>
          <a:p>
            <a:endParaRPr lang="en-US" dirty="0" smtClean="0"/>
          </a:p>
          <a:p>
            <a:r>
              <a:rPr lang="en-US" dirty="0" smtClean="0"/>
              <a:t>God Teaches Us Two Functions…</a:t>
            </a:r>
          </a:p>
          <a:p>
            <a:pPr lvl="1"/>
            <a:r>
              <a:rPr lang="en-US" dirty="0" smtClean="0"/>
              <a:t>To Nourish Babies (Luke 11:27, Luke 23:29)</a:t>
            </a:r>
          </a:p>
          <a:p>
            <a:pPr lvl="1"/>
            <a:r>
              <a:rPr lang="en-US" dirty="0" smtClean="0"/>
              <a:t>To Satisfy Your Husband (Proverbs 5:19)</a:t>
            </a:r>
          </a:p>
          <a:p>
            <a:endParaRPr lang="en-US" dirty="0"/>
          </a:p>
        </p:txBody>
      </p:sp>
      <p:sp>
        <p:nvSpPr>
          <p:cNvPr id="4" name="Slide Number Placeholder 3"/>
          <p:cNvSpPr>
            <a:spLocks noGrp="1"/>
          </p:cNvSpPr>
          <p:nvPr>
            <p:ph type="sldNum" sz="quarter" idx="10"/>
          </p:nvPr>
        </p:nvSpPr>
        <p:spPr/>
        <p:txBody>
          <a:bodyPr/>
          <a:lstStyle/>
          <a:p>
            <a:fld id="{3B6B039D-9F93-3E41-A371-8C4ED2FE81EB}" type="slidenum">
              <a:rPr lang="en-US" smtClean="0"/>
              <a:t>9</a:t>
            </a:fld>
            <a:endParaRPr lang="en-US"/>
          </a:p>
        </p:txBody>
      </p:sp>
    </p:spTree>
    <p:extLst>
      <p:ext uri="{BB962C8B-B14F-4D97-AF65-F5344CB8AC3E}">
        <p14:creationId xmlns:p14="http://schemas.microsoft.com/office/powerpoint/2010/main" val="18187800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BE SAFE…Loins to Thighs.</a:t>
            </a:r>
          </a:p>
          <a:p>
            <a:endParaRPr lang="en-US" baseline="0" dirty="0" smtClean="0"/>
          </a:p>
          <a:p>
            <a:r>
              <a:rPr lang="en-US" baseline="0" dirty="0" smtClean="0"/>
              <a:t>I tried to think of what objections people might raise.</a:t>
            </a:r>
          </a:p>
          <a:p>
            <a:r>
              <a:rPr lang="en-US" baseline="0" dirty="0" smtClean="0"/>
              <a:t>&gt;First possible objection is:  How do we know he’s describing vertical length and not horizontal length.  What if God was basically just saying “cover your waist section?”  Answer – I don’t know Hebrews but there are plenty of smart people who do – and every single commentary I checked understood this as a command about LENGTH not width. Not only does the original language read as describing length – but there is another clue we can easily recognize in English.  You see the old word “Breeches” in this passage.  This word denotes the idea of pant legs.</a:t>
            </a:r>
          </a:p>
          <a:p>
            <a:endParaRPr lang="en-US" baseline="0" dirty="0" smtClean="0"/>
          </a:p>
          <a:p>
            <a:r>
              <a:rPr lang="en-US" baseline="0" dirty="0" smtClean="0"/>
              <a:t>So don’t get stuck with that kind of doubt.</a:t>
            </a:r>
          </a:p>
          <a:p>
            <a:endParaRPr lang="en-US" baseline="0" dirty="0" smtClean="0"/>
          </a:p>
          <a:p>
            <a:pPr>
              <a:buFont typeface="Wingdings" pitchFamily="8" charset="2"/>
              <a:buChar char="Ø"/>
            </a:pPr>
            <a:r>
              <a:rPr lang="en-US" baseline="0" dirty="0" smtClean="0"/>
              <a:t>Second possible objection: How do we know the ENTIRE thigh is to be covered? That one is much easier to answer.  The same way we know the entire “loins” are to be covered.  The whole point of the verse is to describe what body parts these breeches are supposed to keep private (conceal).</a:t>
            </a:r>
          </a:p>
          <a:p>
            <a:pPr>
              <a:buFont typeface="Wingdings" pitchFamily="8" charset="2"/>
              <a:buChar char="Ø"/>
            </a:pPr>
            <a:endParaRPr lang="en-US" baseline="0" dirty="0" smtClean="0"/>
          </a:p>
          <a:p>
            <a:pPr>
              <a:buFont typeface="Wingdings" pitchFamily="8" charset="2"/>
              <a:buNone/>
            </a:pPr>
            <a:r>
              <a:rPr lang="en-US" baseline="0" dirty="0" smtClean="0"/>
              <a:t>AND please – don’t forget. This is just their underwear.  They were going to have a full length tunic that would reach down to their ankles ON TOP of these shorts.</a:t>
            </a:r>
          </a:p>
          <a:p>
            <a:pPr>
              <a:buFont typeface="Wingdings" pitchFamily="8" charset="2"/>
              <a:buNone/>
            </a:pPr>
            <a:endParaRPr lang="en-US" baseline="0" dirty="0" smtClean="0"/>
          </a:p>
          <a:p>
            <a:pPr>
              <a:buFont typeface="Wingdings" pitchFamily="8" charset="2"/>
              <a:buNone/>
            </a:pPr>
            <a:r>
              <a:rPr lang="en-US" baseline="0" dirty="0" smtClean="0"/>
              <a:t>Is it really too much to ask for us to at least wear clothing that covers what their underwear would cover!</a:t>
            </a:r>
            <a:endParaRPr lang="en-US" dirty="0" smtClean="0"/>
          </a:p>
          <a:p>
            <a:endParaRPr lang="en-US" dirty="0" smtClean="0"/>
          </a:p>
          <a:p>
            <a:endParaRPr lang="en-US" dirty="0" smtClean="0"/>
          </a:p>
          <a:p>
            <a:r>
              <a:rPr lang="en-US" dirty="0" smtClean="0"/>
              <a:t>Cubit – When we study Noah and the Ark – everyone wants to know what a cubit is.  Suddenly</a:t>
            </a:r>
            <a:r>
              <a:rPr lang="en-US" baseline="0" dirty="0" smtClean="0"/>
              <a:t> when we study modestly, people are far less interested </a:t>
            </a:r>
            <a:r>
              <a:rPr lang="en-US" baseline="0" dirty="0" smtClean="0">
                <a:sym typeface="Wingdings"/>
              </a:rPr>
              <a:t>.</a:t>
            </a:r>
          </a:p>
          <a:p>
            <a:endParaRPr lang="en-US" baseline="0" dirty="0" smtClean="0">
              <a:sym typeface="Wingdings"/>
            </a:endParaRPr>
          </a:p>
          <a:p>
            <a:endParaRPr lang="en-US" baseline="0" dirty="0" smtClean="0">
              <a:sym typeface="Wingdings"/>
            </a:endParaRPr>
          </a:p>
          <a:p>
            <a:r>
              <a:rPr lang="en-US" baseline="0" dirty="0" smtClean="0">
                <a:sym typeface="Wingdings"/>
              </a:rPr>
              <a:t>SONG of SOLOMON 7:1 – Why make such a big deal…two fold…did you notice in Ex. 28 – that the punishment was DEATH?  God was serious about this.  Also notice in Song of Solomon – this is an area of the body that visually stimulates guys.</a:t>
            </a:r>
          </a:p>
          <a:p>
            <a:endParaRPr lang="en-US" baseline="0" dirty="0" smtClean="0">
              <a:sym typeface="Wingding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kern="1200" dirty="0" err="1" smtClean="0">
                <a:solidFill>
                  <a:schemeClr val="tx1"/>
                </a:solidFill>
                <a:latin typeface="+mn-lt"/>
                <a:ea typeface="+mn-ea"/>
                <a:cs typeface="+mn-cs"/>
              </a:rPr>
              <a:t>Dictionary.com</a:t>
            </a:r>
            <a:r>
              <a:rPr lang="en-US" sz="1000" kern="1200" dirty="0" smtClean="0">
                <a:solidFill>
                  <a:schemeClr val="tx1"/>
                </a:solidFill>
                <a:latin typeface="+mn-lt"/>
                <a:ea typeface="+mn-ea"/>
                <a:cs typeface="+mn-cs"/>
              </a:rPr>
              <a:t> for thigh: the part of the lower limb in humans between the hip and the knee.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000" kern="1200" dirty="0" smtClean="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000" kern="1200" dirty="0" smtClean="0">
              <a:solidFill>
                <a:schemeClr val="tx1"/>
              </a:solidFill>
              <a:latin typeface="+mn-lt"/>
              <a:ea typeface="+mn-ea"/>
              <a:cs typeface="+mn-cs"/>
            </a:endParaRPr>
          </a:p>
          <a:p>
            <a:r>
              <a:rPr lang="en-US" sz="1000" b="1" kern="1200" dirty="0" smtClean="0">
                <a:solidFill>
                  <a:schemeClr val="tx1"/>
                </a:solidFill>
                <a:latin typeface="+mn-lt"/>
                <a:ea typeface="+mn-ea"/>
                <a:cs typeface="+mn-cs"/>
              </a:rPr>
              <a:t>Conclusions:</a:t>
            </a:r>
            <a:r>
              <a:rPr lang="en-US" sz="1000" kern="1200" dirty="0" smtClean="0">
                <a:solidFill>
                  <a:schemeClr val="tx1"/>
                </a:solidFill>
                <a:latin typeface="+mn-lt"/>
                <a:ea typeface="+mn-ea"/>
                <a:cs typeface="+mn-cs"/>
              </a:rPr>
              <a:t>  We can see in scripture that God describes our bodies in quite a bit of detail. He uses words that relate specifically to our: loins, buttocks, hip joints, thighs and knees.  We do not find verses that indicate the knee joint is to be covered for the sake of modesty, but we find many verses that indicate all of these other parts above the knee are covered.  </a:t>
            </a:r>
          </a:p>
          <a:p>
            <a:r>
              <a:rPr lang="en-US" sz="1000" kern="1200" dirty="0" smtClean="0">
                <a:solidFill>
                  <a:schemeClr val="tx1"/>
                </a:solidFill>
                <a:latin typeface="+mn-lt"/>
                <a:ea typeface="+mn-ea"/>
                <a:cs typeface="+mn-cs"/>
              </a:rPr>
              <a:t> </a:t>
            </a:r>
          </a:p>
          <a:p>
            <a:r>
              <a:rPr lang="en-US" sz="1000" kern="1200" dirty="0" smtClean="0">
                <a:solidFill>
                  <a:schemeClr val="tx1"/>
                </a:solidFill>
                <a:latin typeface="+mn-lt"/>
                <a:ea typeface="+mn-ea"/>
                <a:cs typeface="+mn-cs"/>
              </a:rPr>
              <a:t>The tunic comes to the knee. The priests breeches cover the loins and the thighs.  Thus if we wear shorts that come from our waist to the bottom of our thighs (aka the top of the knee) we are doing very well.  We are covering all that God deemed necessary to cover in order to avoid exposing our “nakedness” and our “shame.”  </a:t>
            </a:r>
          </a:p>
          <a:p>
            <a:endParaRPr lang="en-US" dirty="0" smtClean="0"/>
          </a:p>
          <a:p>
            <a:endParaRPr lang="en-US" dirty="0" smtClean="0"/>
          </a:p>
          <a:p>
            <a:endParaRPr lang="en-US" dirty="0" smtClean="0"/>
          </a:p>
          <a:p>
            <a:r>
              <a:rPr lang="en-US" dirty="0" smtClean="0"/>
              <a:t>God Required Diligence To Cover “From The Loins To The Thighs.” (Ex 28:42-43)</a:t>
            </a:r>
          </a:p>
          <a:p>
            <a:pPr lvl="1"/>
            <a:r>
              <a:rPr lang="en-US" dirty="0" smtClean="0"/>
              <a:t>“…he puts on that which is called </a:t>
            </a:r>
            <a:r>
              <a:rPr lang="en-US" dirty="0" err="1" smtClean="0"/>
              <a:t>Machanase</a:t>
            </a:r>
            <a:r>
              <a:rPr lang="en-US" dirty="0" smtClean="0"/>
              <a:t>, which means somewhat that is fast tied. It is a girdle, composed of fine twined linen, and is put about the privy parts, </a:t>
            </a:r>
            <a:r>
              <a:rPr lang="en-US" u="sng" dirty="0" smtClean="0"/>
              <a:t>the feet being inserted into them in the nature of breeches, but above half of it is cut off, and it ends at the thighs, and is there tied fast</a:t>
            </a:r>
            <a:r>
              <a:rPr lang="en-US" dirty="0" smtClean="0"/>
              <a:t>.”</a:t>
            </a:r>
            <a:br>
              <a:rPr lang="en-US" dirty="0" smtClean="0"/>
            </a:br>
            <a:r>
              <a:rPr lang="en-US" dirty="0" smtClean="0"/>
              <a:t>Josephus Antiquities, Book 3, Ch. 7, 1</a:t>
            </a:r>
            <a:r>
              <a:rPr lang="en-US" baseline="30000" dirty="0" smtClean="0"/>
              <a:t>st</a:t>
            </a:r>
            <a:r>
              <a:rPr lang="en-US" dirty="0" smtClean="0"/>
              <a:t> Paragraph</a:t>
            </a:r>
          </a:p>
          <a:p>
            <a:endParaRPr lang="en-US" dirty="0" smtClean="0"/>
          </a:p>
          <a:p>
            <a:r>
              <a:rPr lang="en-US" dirty="0" smtClean="0"/>
              <a:t>Only Covering The Loins (Such As A Speedo or Women’s Swimsuit Bottom) Is Not Enough.</a:t>
            </a:r>
          </a:p>
          <a:p>
            <a:r>
              <a:rPr lang="en-US" dirty="0" smtClean="0"/>
              <a:t>Shorts or Skirts That Cover The ‘Upper Thigh’ But  Not The ‘Lower Thigh’ Are Too Short.</a:t>
            </a:r>
          </a:p>
          <a:p>
            <a:endParaRPr lang="en-US" dirty="0"/>
          </a:p>
        </p:txBody>
      </p:sp>
      <p:sp>
        <p:nvSpPr>
          <p:cNvPr id="4" name="Slide Number Placeholder 3"/>
          <p:cNvSpPr>
            <a:spLocks noGrp="1"/>
          </p:cNvSpPr>
          <p:nvPr>
            <p:ph type="sldNum" sz="quarter" idx="10"/>
          </p:nvPr>
        </p:nvSpPr>
        <p:spPr/>
        <p:txBody>
          <a:bodyPr/>
          <a:lstStyle/>
          <a:p>
            <a:fld id="{3B6B039D-9F93-3E41-A371-8C4ED2FE81EB}" type="slidenum">
              <a:rPr lang="en-US" smtClean="0"/>
              <a:t>10</a:t>
            </a:fld>
            <a:endParaRPr lang="en-US"/>
          </a:p>
        </p:txBody>
      </p:sp>
    </p:spTree>
    <p:extLst>
      <p:ext uri="{BB962C8B-B14F-4D97-AF65-F5344CB8AC3E}">
        <p14:creationId xmlns:p14="http://schemas.microsoft.com/office/powerpoint/2010/main" val="2027172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2D852B6-4589-7841-A6E9-A9A03B0FB794}" type="datetimeFigureOut">
              <a:rPr lang="en-US" smtClean="0"/>
              <a:t>5/25/18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0AAD97-E189-E04E-A027-5F9715540F0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D852B6-4589-7841-A6E9-A9A03B0FB794}" type="datetimeFigureOut">
              <a:rPr lang="en-US" smtClean="0"/>
              <a:t>5/25/18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0AAD97-E189-E04E-A027-5F9715540F0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D852B6-4589-7841-A6E9-A9A03B0FB794}" type="datetimeFigureOut">
              <a:rPr lang="en-US" smtClean="0"/>
              <a:t>5/25/18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0AAD97-E189-E04E-A027-5F9715540F0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81942" y="304271"/>
            <a:ext cx="6033407" cy="1104636"/>
          </a:xfrm>
        </p:spPr>
        <p:txBody>
          <a:bodyPr>
            <a:normAutofit/>
          </a:bodyPr>
          <a:lstStyle>
            <a:lvl1pPr algn="ctr">
              <a:defRPr sz="3200" b="0">
                <a:solidFill>
                  <a:schemeClr val="bg1"/>
                </a:solidFill>
                <a:latin typeface="Century Gothic" charset="0"/>
                <a:ea typeface="Century Gothic" charset="0"/>
                <a:cs typeface="Century Gothic"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591294"/>
            <a:ext cx="7886700" cy="3728851"/>
          </a:xfrm>
        </p:spPr>
        <p:txBody>
          <a:bodyPr>
            <a:normAutofit/>
          </a:bodyPr>
          <a:lstStyle>
            <a:lvl1pPr>
              <a:defRPr sz="2800">
                <a:solidFill>
                  <a:schemeClr val="bg1"/>
                </a:solidFill>
              </a:defRPr>
            </a:lvl1pPr>
            <a:lvl2pPr>
              <a:defRPr sz="24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D852B6-4589-7841-A6E9-A9A03B0FB794}" type="datetimeFigureOut">
              <a:rPr lang="en-US" smtClean="0"/>
              <a:t>5/25/18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0AAD97-E189-E04E-A027-5F9715540F0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2D852B6-4589-7841-A6E9-A9A03B0FB794}" type="datetimeFigureOut">
              <a:rPr lang="en-US" smtClean="0"/>
              <a:t>5/25/18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0AAD97-E189-E04E-A027-5F9715540F0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2D852B6-4589-7841-A6E9-A9A03B0FB794}" type="datetimeFigureOut">
              <a:rPr lang="en-US" smtClean="0"/>
              <a:t>5/25/18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0AAD97-E189-E04E-A027-5F9715540F0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2D852B6-4589-7841-A6E9-A9A03B0FB794}" type="datetimeFigureOut">
              <a:rPr lang="en-US" smtClean="0"/>
              <a:t>5/25/18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0AAD97-E189-E04E-A027-5F9715540F0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D852B6-4589-7841-A6E9-A9A03B0FB794}" type="datetimeFigureOut">
              <a:rPr lang="en-US" smtClean="0"/>
              <a:t>5/25/18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0AAD97-E189-E04E-A027-5F9715540F0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852B6-4589-7841-A6E9-A9A03B0FB794}" type="datetimeFigureOut">
              <a:rPr lang="en-US" smtClean="0"/>
              <a:t>5/25/18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0AAD97-E189-E04E-A027-5F9715540F0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852B6-4589-7841-A6E9-A9A03B0FB794}" type="datetimeFigureOut">
              <a:rPr lang="en-US" smtClean="0"/>
              <a:t>5/25/18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0AAD97-E189-E04E-A027-5F9715540F0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82D852B6-4589-7841-A6E9-A9A03B0FB794}" type="datetimeFigureOut">
              <a:rPr lang="en-US" smtClean="0"/>
              <a:t>5/25/18</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570AAD97-E189-E04E-A027-5F9715540F0C}" type="slidenum">
              <a:rPr lang="en-US" smtClean="0"/>
              <a:t>‹#›</a:t>
            </a:fld>
            <a:endParaRPr lang="en-US"/>
          </a:p>
        </p:txBody>
      </p:sp>
    </p:spTree>
    <p:extLst>
      <p:ext uri="{BB962C8B-B14F-4D97-AF65-F5344CB8AC3E}">
        <p14:creationId xmlns:p14="http://schemas.microsoft.com/office/powerpoint/2010/main" val="2452526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 Heart for Modesty</a:t>
            </a:r>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82440707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1942" y="304271"/>
            <a:ext cx="6490608" cy="1104636"/>
          </a:xfrm>
        </p:spPr>
        <p:txBody>
          <a:bodyPr>
            <a:normAutofit fontScale="90000"/>
          </a:bodyPr>
          <a:lstStyle/>
          <a:p>
            <a:r>
              <a:rPr lang="en-US" dirty="0" smtClean="0"/>
              <a:t>What About Current Trends?</a:t>
            </a:r>
            <a:br>
              <a:rPr lang="en-US" dirty="0" smtClean="0"/>
            </a:br>
            <a:r>
              <a:rPr lang="en-US" dirty="0" smtClean="0"/>
              <a:t>Before Choosing A Short Hemline</a:t>
            </a:r>
            <a:r>
              <a:rPr lang="mr-IN" dirty="0" smtClean="0"/>
              <a:t>…</a:t>
            </a:r>
            <a:endParaRPr lang="en-US" dirty="0"/>
          </a:p>
        </p:txBody>
      </p:sp>
      <p:sp>
        <p:nvSpPr>
          <p:cNvPr id="3" name="Content Placeholder 2"/>
          <p:cNvSpPr>
            <a:spLocks noGrp="1"/>
          </p:cNvSpPr>
          <p:nvPr>
            <p:ph idx="1"/>
          </p:nvPr>
        </p:nvSpPr>
        <p:spPr>
          <a:xfrm>
            <a:off x="628650" y="1591294"/>
            <a:ext cx="7886700" cy="3937969"/>
          </a:xfrm>
        </p:spPr>
        <p:txBody>
          <a:bodyPr>
            <a:normAutofit fontScale="92500" lnSpcReduction="10000"/>
          </a:bodyPr>
          <a:lstStyle/>
          <a:p>
            <a:r>
              <a:rPr lang="en-US" dirty="0" smtClean="0"/>
              <a:t>Uncovering </a:t>
            </a:r>
            <a:r>
              <a:rPr lang="en-US" dirty="0"/>
              <a:t>The Upper Leg Is Considered Nakedness &amp; Shameful. (Isaiah </a:t>
            </a:r>
            <a:r>
              <a:rPr lang="en-US" dirty="0" smtClean="0"/>
              <a:t>47:2-3, 20:3-4)</a:t>
            </a:r>
            <a:endParaRPr lang="en-US" dirty="0"/>
          </a:p>
          <a:p>
            <a:r>
              <a:rPr lang="en-US" dirty="0"/>
              <a:t>God Required Diligence To Cover “From The Loins To The Thighs.” (Ex 28:42-43</a:t>
            </a:r>
            <a:r>
              <a:rPr lang="en-US" dirty="0" smtClean="0"/>
              <a:t>)</a:t>
            </a:r>
          </a:p>
          <a:p>
            <a:r>
              <a:rPr lang="en-US" dirty="0" smtClean="0"/>
              <a:t>Many Passages Can Be Studied With The Word “Thigh.”</a:t>
            </a:r>
          </a:p>
          <a:p>
            <a:pPr lvl="1"/>
            <a:r>
              <a:rPr lang="en-US" dirty="0"/>
              <a:t>To Be Covered (Isaiah 47:2, Ex 28:42-43)</a:t>
            </a:r>
          </a:p>
          <a:p>
            <a:pPr lvl="1"/>
            <a:r>
              <a:rPr lang="en-US" dirty="0"/>
              <a:t>Inner Leg (Gen 24:2)  Hip Joint (Gen 32:5)</a:t>
            </a:r>
          </a:p>
          <a:p>
            <a:pPr lvl="1"/>
            <a:r>
              <a:rPr lang="en-US" dirty="0"/>
              <a:t>Begins At The Loins (Gen 46:26)</a:t>
            </a:r>
          </a:p>
          <a:p>
            <a:pPr lvl="1"/>
            <a:r>
              <a:rPr lang="en-US" dirty="0"/>
              <a:t>Side of Leg Where Sword Is Carried (Ex 32:27)</a:t>
            </a:r>
          </a:p>
          <a:p>
            <a:pPr lvl="1"/>
            <a:r>
              <a:rPr lang="en-US" dirty="0"/>
              <a:t>1 Cubit Long Dagger Concealed Here (Judges 3:16)</a:t>
            </a:r>
          </a:p>
          <a:p>
            <a:pPr lvl="1"/>
            <a:r>
              <a:rPr lang="en-US" dirty="0"/>
              <a:t>Portion of Leg Above Knee Hit In Anger (Jer. 31:19</a:t>
            </a:r>
            <a:r>
              <a:rPr lang="en-US" dirty="0" smtClean="0"/>
              <a:t>)</a:t>
            </a:r>
            <a:endParaRPr lang="en-US" dirty="0"/>
          </a:p>
          <a:p>
            <a:pPr lvl="1"/>
            <a:endParaRPr lang="en-US" dirty="0"/>
          </a:p>
        </p:txBody>
      </p:sp>
    </p:spTree>
    <p:extLst>
      <p:ext uri="{BB962C8B-B14F-4D97-AF65-F5344CB8AC3E}">
        <p14:creationId xmlns:p14="http://schemas.microsoft.com/office/powerpoint/2010/main" val="2698497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2603500" y="517525"/>
            <a:ext cx="5588000" cy="1125538"/>
          </a:xfrm>
        </p:spPr>
        <p:txBody>
          <a:bodyPr>
            <a:noAutofit/>
          </a:bodyPr>
          <a:lstStyle/>
          <a:p>
            <a:r>
              <a:rPr lang="en-US" altLang="x-none" dirty="0">
                <a:latin typeface="Century Gothic" charset="0"/>
                <a:ea typeface="ＭＳ Ｐゴシック" charset="-128"/>
              </a:rPr>
              <a:t>Displaying </a:t>
            </a:r>
            <a:r>
              <a:rPr lang="en-US" altLang="x-none">
                <a:latin typeface="Century Gothic" charset="0"/>
                <a:ea typeface="ＭＳ Ｐゴシック" charset="-128"/>
              </a:rPr>
              <a:t>A </a:t>
            </a:r>
            <a:r>
              <a:rPr lang="en-US" altLang="x-none" smtClean="0">
                <a:latin typeface="Century Gothic" charset="0"/>
                <a:ea typeface="ＭＳ Ｐゴシック" charset="-128"/>
              </a:rPr>
              <a:t>Modest </a:t>
            </a:r>
            <a:r>
              <a:rPr lang="en-US" altLang="x-none" dirty="0">
                <a:latin typeface="Century Gothic" charset="0"/>
                <a:ea typeface="ＭＳ Ｐゴシック" charset="-128"/>
              </a:rPr>
              <a:t>Heart This Summer</a:t>
            </a:r>
          </a:p>
        </p:txBody>
      </p:sp>
      <p:sp>
        <p:nvSpPr>
          <p:cNvPr id="24579" name="Content Placeholder 2"/>
          <p:cNvSpPr>
            <a:spLocks noGrp="1"/>
          </p:cNvSpPr>
          <p:nvPr>
            <p:ph idx="1"/>
          </p:nvPr>
        </p:nvSpPr>
        <p:spPr>
          <a:xfrm>
            <a:off x="685799" y="2032000"/>
            <a:ext cx="7800976" cy="3429000"/>
          </a:xfrm>
        </p:spPr>
        <p:txBody>
          <a:bodyPr>
            <a:normAutofit/>
          </a:bodyPr>
          <a:lstStyle/>
          <a:p>
            <a:pPr>
              <a:lnSpc>
                <a:spcPct val="90000"/>
              </a:lnSpc>
            </a:pPr>
            <a:r>
              <a:rPr lang="en-US" altLang="x-none" sz="2500" dirty="0" smtClean="0">
                <a:latin typeface="Tahoma" charset="0"/>
                <a:ea typeface="ＭＳ Ｐゴシック" charset="-128"/>
              </a:rPr>
              <a:t>You Can’t Control What Others Do, But You Can Nurture A Heart That Is Beautiful In God’s Eyes.</a:t>
            </a:r>
          </a:p>
          <a:p>
            <a:pPr lvl="1"/>
            <a:r>
              <a:rPr lang="en-US" altLang="x-none" sz="2100" dirty="0" smtClean="0">
                <a:latin typeface="Tahoma" charset="0"/>
                <a:ea typeface="ＭＳ Ｐゴシック" charset="-128"/>
              </a:rPr>
              <a:t>Good Works (1 Tim 2:10), Gentle Spirit (1 Peter 3:4)</a:t>
            </a:r>
          </a:p>
          <a:p>
            <a:pPr>
              <a:lnSpc>
                <a:spcPct val="90000"/>
              </a:lnSpc>
            </a:pPr>
            <a:r>
              <a:rPr lang="en-US" altLang="x-none" sz="2500" dirty="0" smtClean="0">
                <a:latin typeface="Tahoma" charset="0"/>
                <a:ea typeface="ＭＳ Ｐゴシック" charset="-128"/>
              </a:rPr>
              <a:t>You </a:t>
            </a:r>
            <a:r>
              <a:rPr lang="en-US" altLang="x-none" sz="2500" dirty="0">
                <a:latin typeface="Tahoma" charset="0"/>
                <a:ea typeface="ＭＳ Ｐゴシック" charset="-128"/>
              </a:rPr>
              <a:t>Can’t Control What’s On The Shelf, But You Can Control What’s In Your Closet.</a:t>
            </a:r>
          </a:p>
          <a:p>
            <a:pPr lvl="1">
              <a:lnSpc>
                <a:spcPct val="90000"/>
              </a:lnSpc>
            </a:pPr>
            <a:r>
              <a:rPr lang="en-US" altLang="x-none" sz="2167" dirty="0">
                <a:latin typeface="Tahoma" charset="0"/>
                <a:ea typeface="ＭＳ Ｐゴシック" charset="-128"/>
              </a:rPr>
              <a:t>Matthew 7:24</a:t>
            </a:r>
          </a:p>
          <a:p>
            <a:pPr>
              <a:lnSpc>
                <a:spcPct val="90000"/>
              </a:lnSpc>
            </a:pPr>
            <a:r>
              <a:rPr lang="en-US" altLang="x-none" sz="2500" dirty="0">
                <a:latin typeface="Tahoma" charset="0"/>
                <a:ea typeface="ＭＳ Ｐゴシック" charset="-128"/>
              </a:rPr>
              <a:t>You Can’t Go Out of The World, But You </a:t>
            </a:r>
            <a:r>
              <a:rPr lang="en-US" altLang="x-none" sz="2500" dirty="0" smtClean="0">
                <a:latin typeface="Tahoma" charset="0"/>
                <a:ea typeface="ＭＳ Ｐゴシック" charset="-128"/>
              </a:rPr>
              <a:t>Can Choose </a:t>
            </a:r>
            <a:r>
              <a:rPr lang="en-US" altLang="x-none" sz="2500" dirty="0">
                <a:latin typeface="Tahoma" charset="0"/>
                <a:ea typeface="ＭＳ Ｐゴシック" charset="-128"/>
              </a:rPr>
              <a:t>Where &amp; How You Spend Your Time Carefully. </a:t>
            </a:r>
          </a:p>
          <a:p>
            <a:pPr lvl="1">
              <a:lnSpc>
                <a:spcPct val="90000"/>
              </a:lnSpc>
            </a:pPr>
            <a:r>
              <a:rPr lang="en-US" altLang="x-none" sz="2167" dirty="0">
                <a:latin typeface="Tahoma" charset="0"/>
                <a:ea typeface="ＭＳ Ｐゴシック" charset="-128"/>
              </a:rPr>
              <a:t>1 Corinthians </a:t>
            </a:r>
            <a:r>
              <a:rPr lang="en-US" altLang="x-none" sz="2167" dirty="0" smtClean="0">
                <a:latin typeface="Tahoma" charset="0"/>
                <a:ea typeface="ＭＳ Ｐゴシック" charset="-128"/>
              </a:rPr>
              <a:t>5:10</a:t>
            </a:r>
            <a:endParaRPr lang="en-US" altLang="x-none" sz="2167" dirty="0">
              <a:latin typeface="Tahoma" charset="0"/>
              <a:ea typeface="ＭＳ Ｐゴシック" charset="-128"/>
            </a:endParaRPr>
          </a:p>
        </p:txBody>
      </p:sp>
    </p:spTree>
    <p:extLst>
      <p:ext uri="{BB962C8B-B14F-4D97-AF65-F5344CB8AC3E}">
        <p14:creationId xmlns:p14="http://schemas.microsoft.com/office/powerpoint/2010/main" val="1404554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 Heart for Modesty</a:t>
            </a:r>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18374988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095499" y="554032"/>
            <a:ext cx="6634163" cy="952500"/>
          </a:xfrm>
        </p:spPr>
        <p:txBody>
          <a:bodyPr>
            <a:normAutofit/>
          </a:bodyPr>
          <a:lstStyle/>
          <a:p>
            <a:pPr algn="ctr" eaLnBrk="1" hangingPunct="1"/>
            <a:r>
              <a:rPr lang="en-US" altLang="x-none" dirty="0" smtClean="0">
                <a:latin typeface="Century Gothic" charset="0"/>
                <a:ea typeface="ＭＳ Ｐゴシック" charset="-128"/>
              </a:rPr>
              <a:t>Modesty Begins In </a:t>
            </a:r>
            <a:r>
              <a:rPr lang="en-US" altLang="x-none" dirty="0">
                <a:latin typeface="Century Gothic" charset="0"/>
                <a:ea typeface="ＭＳ Ｐゴシック" charset="-128"/>
              </a:rPr>
              <a:t>The Heart</a:t>
            </a:r>
          </a:p>
        </p:txBody>
      </p:sp>
      <p:sp>
        <p:nvSpPr>
          <p:cNvPr id="20483" name="Content Placeholder 2"/>
          <p:cNvSpPr>
            <a:spLocks noGrp="1"/>
          </p:cNvSpPr>
          <p:nvPr>
            <p:ph idx="1"/>
          </p:nvPr>
        </p:nvSpPr>
        <p:spPr>
          <a:xfrm>
            <a:off x="971550" y="1771650"/>
            <a:ext cx="7543800" cy="3548495"/>
          </a:xfrm>
        </p:spPr>
        <p:txBody>
          <a:bodyPr/>
          <a:lstStyle/>
          <a:p>
            <a:pPr eaLnBrk="1" hangingPunct="1"/>
            <a:r>
              <a:rPr lang="en-US" altLang="x-none" dirty="0">
                <a:latin typeface="Tahoma" charset="0"/>
                <a:ea typeface="ＭＳ Ｐゴシック" charset="-128"/>
              </a:rPr>
              <a:t>Modesty Is First &amp; Foremost A Feature of </a:t>
            </a:r>
            <a:r>
              <a:rPr lang="en-US" altLang="x-none" dirty="0" smtClean="0">
                <a:latin typeface="Tahoma" charset="0"/>
                <a:ea typeface="ＭＳ Ｐゴシック" charset="-128"/>
              </a:rPr>
              <a:t/>
            </a:r>
            <a:br>
              <a:rPr lang="en-US" altLang="x-none" dirty="0" smtClean="0">
                <a:latin typeface="Tahoma" charset="0"/>
                <a:ea typeface="ＭＳ Ｐゴシック" charset="-128"/>
              </a:rPr>
            </a:br>
            <a:r>
              <a:rPr lang="en-US" altLang="x-none" dirty="0" smtClean="0">
                <a:latin typeface="Tahoma" charset="0"/>
                <a:ea typeface="ＭＳ Ｐゴシック" charset="-128"/>
              </a:rPr>
              <a:t> Our Character.</a:t>
            </a:r>
            <a:endParaRPr lang="en-US" altLang="x-none" dirty="0">
              <a:latin typeface="Tahoma" charset="0"/>
              <a:ea typeface="ＭＳ Ｐゴシック" charset="-128"/>
            </a:endParaRPr>
          </a:p>
          <a:p>
            <a:pPr eaLnBrk="1" hangingPunct="1"/>
            <a:r>
              <a:rPr lang="en-US" altLang="x-none" dirty="0">
                <a:latin typeface="Tahoma" charset="0"/>
                <a:ea typeface="ＭＳ Ｐゴシック" charset="-128"/>
              </a:rPr>
              <a:t>“The quality or state of being modest; that lowly temper which accompanies a moderate estimate of one's own worth and importance; absence of self-assertion, arrogance, and presumption; humility respecting one's own merit.” (Webster’s)</a:t>
            </a:r>
          </a:p>
        </p:txBody>
      </p:sp>
    </p:spTree>
    <p:extLst>
      <p:ext uri="{BB962C8B-B14F-4D97-AF65-F5344CB8AC3E}">
        <p14:creationId xmlns:p14="http://schemas.microsoft.com/office/powerpoint/2010/main" val="14427567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God Sees Your Beauty</a:t>
            </a:r>
            <a:endParaRPr lang="en-US" dirty="0"/>
          </a:p>
        </p:txBody>
      </p:sp>
      <p:sp>
        <p:nvSpPr>
          <p:cNvPr id="3" name="Content Placeholder 2"/>
          <p:cNvSpPr>
            <a:spLocks noGrp="1"/>
          </p:cNvSpPr>
          <p:nvPr>
            <p:ph idx="1"/>
          </p:nvPr>
        </p:nvSpPr>
        <p:spPr>
          <a:xfrm>
            <a:off x="628650" y="1777034"/>
            <a:ext cx="7886700" cy="3728851"/>
          </a:xfrm>
        </p:spPr>
        <p:txBody>
          <a:bodyPr>
            <a:normAutofit lnSpcReduction="10000"/>
          </a:bodyPr>
          <a:lstStyle/>
          <a:p>
            <a:r>
              <a:rPr lang="en-US" sz="3600" dirty="0"/>
              <a:t>“Your adornment must not be merely external – braiding the hair, and wearing gold jewelry, or putting on dresses; but let it be the hidden person of </a:t>
            </a:r>
            <a:r>
              <a:rPr lang="en-US" sz="3600" b="1" u="sng" dirty="0"/>
              <a:t>the heart</a:t>
            </a:r>
            <a:r>
              <a:rPr lang="en-US" sz="3600" dirty="0"/>
              <a:t>, with the </a:t>
            </a:r>
            <a:r>
              <a:rPr lang="en-US" sz="3600" b="1" u="sng" dirty="0"/>
              <a:t>imperishable quality </a:t>
            </a:r>
            <a:r>
              <a:rPr lang="en-US" sz="3600" dirty="0"/>
              <a:t>of a gentle and quiet spirit, which is </a:t>
            </a:r>
            <a:r>
              <a:rPr lang="en-US" sz="3600" b="1" u="sng" dirty="0"/>
              <a:t>precious in the sight of God.</a:t>
            </a:r>
            <a:r>
              <a:rPr lang="en-US" sz="3600" dirty="0"/>
              <a:t>”</a:t>
            </a:r>
          </a:p>
          <a:p>
            <a:pPr lvl="1"/>
            <a:r>
              <a:rPr lang="en-US" sz="3200" dirty="0"/>
              <a:t>1 Peter 3:3-4</a:t>
            </a:r>
          </a:p>
          <a:p>
            <a:endParaRPr lang="en-US" dirty="0"/>
          </a:p>
        </p:txBody>
      </p:sp>
    </p:spTree>
    <p:extLst>
      <p:ext uri="{BB962C8B-B14F-4D97-AF65-F5344CB8AC3E}">
        <p14:creationId xmlns:p14="http://schemas.microsoft.com/office/powerpoint/2010/main" val="21155604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0686" y="304271"/>
            <a:ext cx="6480402" cy="1104636"/>
          </a:xfrm>
        </p:spPr>
        <p:txBody>
          <a:bodyPr/>
          <a:lstStyle/>
          <a:p>
            <a:r>
              <a:rPr lang="en-US" dirty="0" smtClean="0"/>
              <a:t>Immodesty Can Take </a:t>
            </a:r>
            <a:r>
              <a:rPr lang="en-US" dirty="0" smtClean="0"/>
              <a:t/>
            </a:r>
            <a:br>
              <a:rPr lang="en-US" dirty="0" smtClean="0"/>
            </a:br>
            <a:r>
              <a:rPr lang="en-US" dirty="0" smtClean="0"/>
              <a:t>Many </a:t>
            </a:r>
            <a:r>
              <a:rPr lang="en-US" dirty="0" smtClean="0"/>
              <a:t>Forms</a:t>
            </a:r>
            <a:endParaRPr lang="en-US" dirty="0"/>
          </a:p>
        </p:txBody>
      </p:sp>
      <p:sp>
        <p:nvSpPr>
          <p:cNvPr id="3" name="Content Placeholder 2"/>
          <p:cNvSpPr>
            <a:spLocks noGrp="1"/>
          </p:cNvSpPr>
          <p:nvPr>
            <p:ph idx="1"/>
          </p:nvPr>
        </p:nvSpPr>
        <p:spPr>
          <a:xfrm>
            <a:off x="628650" y="1805607"/>
            <a:ext cx="7886700" cy="3728851"/>
          </a:xfrm>
        </p:spPr>
        <p:txBody>
          <a:bodyPr>
            <a:normAutofit lnSpcReduction="10000"/>
          </a:bodyPr>
          <a:lstStyle/>
          <a:p>
            <a:r>
              <a:rPr lang="en-US" b="1" dirty="0" smtClean="0"/>
              <a:t>Boasting of Wealth: </a:t>
            </a:r>
            <a:r>
              <a:rPr lang="en-US" dirty="0" smtClean="0"/>
              <a:t>Extravagant Clothing That Draws Attention To Personal Financial Success.</a:t>
            </a:r>
          </a:p>
          <a:p>
            <a:r>
              <a:rPr lang="en-US" b="1" dirty="0" smtClean="0"/>
              <a:t>Disorderliness: </a:t>
            </a:r>
            <a:r>
              <a:rPr lang="en-US" dirty="0" smtClean="0"/>
              <a:t>Clothing Arranged To Draw Attention To A Wild or Rebellious Personality.</a:t>
            </a:r>
          </a:p>
          <a:p>
            <a:r>
              <a:rPr lang="en-US" b="1" dirty="0" smtClean="0"/>
              <a:t>Disruptive: </a:t>
            </a:r>
            <a:r>
              <a:rPr lang="en-US" dirty="0" smtClean="0"/>
              <a:t>Overly Formal In A Casual Setting or Overly Casual In A Formal Setting Draws Attention As Prideful or Disrespectful.</a:t>
            </a:r>
          </a:p>
          <a:p>
            <a:r>
              <a:rPr lang="en-US" b="1" dirty="0" smtClean="0"/>
              <a:t>Nakedness: </a:t>
            </a:r>
            <a:r>
              <a:rPr lang="en-US" dirty="0" smtClean="0"/>
              <a:t>Too Little Clothing Draws Attention To The Lust of the Eyes.</a:t>
            </a:r>
            <a:endParaRPr lang="en-US" dirty="0"/>
          </a:p>
        </p:txBody>
      </p:sp>
    </p:spTree>
    <p:extLst>
      <p:ext uri="{BB962C8B-B14F-4D97-AF65-F5344CB8AC3E}">
        <p14:creationId xmlns:p14="http://schemas.microsoft.com/office/powerpoint/2010/main" val="1062073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altLang="x-none" dirty="0" smtClean="0">
                <a:latin typeface="Century Gothic" charset="0"/>
                <a:ea typeface="ＭＳ Ｐゴシック" charset="-128"/>
              </a:rPr>
              <a:t>So, What </a:t>
            </a:r>
            <a:r>
              <a:rPr lang="en-US" altLang="x-none" dirty="0">
                <a:latin typeface="Century Gothic" charset="0"/>
                <a:ea typeface="ＭＳ Ｐゴシック" charset="-128"/>
              </a:rPr>
              <a:t>Is The Problem?</a:t>
            </a:r>
          </a:p>
        </p:txBody>
      </p:sp>
      <p:sp>
        <p:nvSpPr>
          <p:cNvPr id="16387" name="Content Placeholder 2"/>
          <p:cNvSpPr>
            <a:spLocks noGrp="1"/>
          </p:cNvSpPr>
          <p:nvPr>
            <p:ph idx="1"/>
          </p:nvPr>
        </p:nvSpPr>
        <p:spPr>
          <a:xfrm>
            <a:off x="628650" y="1871663"/>
            <a:ext cx="7886700" cy="3448482"/>
          </a:xfrm>
        </p:spPr>
        <p:txBody>
          <a:bodyPr/>
          <a:lstStyle/>
          <a:p>
            <a:pPr eaLnBrk="1" hangingPunct="1"/>
            <a:r>
              <a:rPr lang="en-US" altLang="x-none" dirty="0" smtClean="0">
                <a:latin typeface="Tahoma" charset="0"/>
                <a:ea typeface="ＭＳ Ｐゴシック" charset="-128"/>
              </a:rPr>
              <a:t>Is The Problem Clarity?</a:t>
            </a:r>
          </a:p>
          <a:p>
            <a:pPr eaLnBrk="1" hangingPunct="1"/>
            <a:r>
              <a:rPr lang="en-US" altLang="x-none" dirty="0" smtClean="0">
                <a:latin typeface="Tahoma" charset="0"/>
                <a:ea typeface="ＭＳ Ｐゴシック" charset="-128"/>
              </a:rPr>
              <a:t>Is </a:t>
            </a:r>
            <a:r>
              <a:rPr lang="en-US" altLang="x-none" dirty="0">
                <a:latin typeface="Tahoma" charset="0"/>
                <a:ea typeface="ＭＳ Ｐゴシック" charset="-128"/>
              </a:rPr>
              <a:t>The Problem Availability?</a:t>
            </a:r>
          </a:p>
          <a:p>
            <a:pPr eaLnBrk="1" hangingPunct="1"/>
            <a:endParaRPr lang="en-US" altLang="x-none" dirty="0">
              <a:latin typeface="Tahoma" charset="0"/>
              <a:ea typeface="ＭＳ Ｐゴシック" charset="-128"/>
            </a:endParaRPr>
          </a:p>
        </p:txBody>
      </p:sp>
      <p:pic>
        <p:nvPicPr>
          <p:cNvPr id="4" name="Picture 3" descr="817_1516_bi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80907" y="1665553"/>
            <a:ext cx="1318948" cy="3795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81045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accel="50000" decel="5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altLang="x-none">
                <a:latin typeface="Century Gothic" charset="0"/>
                <a:ea typeface="ＭＳ Ｐゴシック" charset="-128"/>
              </a:rPr>
              <a:t>What Is The Problem?</a:t>
            </a:r>
          </a:p>
        </p:txBody>
      </p:sp>
      <p:sp>
        <p:nvSpPr>
          <p:cNvPr id="18435" name="Content Placeholder 2"/>
          <p:cNvSpPr>
            <a:spLocks noGrp="1"/>
          </p:cNvSpPr>
          <p:nvPr>
            <p:ph idx="1"/>
          </p:nvPr>
        </p:nvSpPr>
        <p:spPr>
          <a:xfrm>
            <a:off x="628650" y="1914525"/>
            <a:ext cx="7886700" cy="3405620"/>
          </a:xfrm>
        </p:spPr>
        <p:txBody>
          <a:bodyPr/>
          <a:lstStyle/>
          <a:p>
            <a:pPr eaLnBrk="1" hangingPunct="1"/>
            <a:r>
              <a:rPr lang="en-US" altLang="x-none" dirty="0">
                <a:latin typeface="Tahoma" charset="0"/>
                <a:ea typeface="ＭＳ Ｐゴシック" charset="-128"/>
              </a:rPr>
              <a:t>It Is NOT Clarity.</a:t>
            </a:r>
          </a:p>
          <a:p>
            <a:pPr eaLnBrk="1" hangingPunct="1"/>
            <a:r>
              <a:rPr lang="en-US" altLang="x-none" dirty="0">
                <a:latin typeface="Tahoma" charset="0"/>
                <a:ea typeface="ＭＳ Ｐゴシック" charset="-128"/>
              </a:rPr>
              <a:t>It Is NOT Availability.</a:t>
            </a:r>
          </a:p>
          <a:p>
            <a:pPr lvl="1" eaLnBrk="1" hangingPunct="1"/>
            <a:endParaRPr lang="en-US" altLang="x-none" dirty="0">
              <a:latin typeface="Tahoma" charset="0"/>
              <a:ea typeface="ＭＳ Ｐゴシック" charset="-128"/>
            </a:endParaRPr>
          </a:p>
          <a:p>
            <a:pPr eaLnBrk="1" hangingPunct="1"/>
            <a:r>
              <a:rPr lang="en-US" altLang="x-none" dirty="0">
                <a:latin typeface="Tahoma" charset="0"/>
                <a:ea typeface="ＭＳ Ｐゴシック" charset="-128"/>
              </a:rPr>
              <a:t>The Problem Is The HEART!</a:t>
            </a:r>
          </a:p>
          <a:p>
            <a:pPr eaLnBrk="1" hangingPunct="1"/>
            <a:r>
              <a:rPr lang="en-US" altLang="x-none" dirty="0">
                <a:latin typeface="Tahoma" charset="0"/>
                <a:ea typeface="ＭＳ Ｐゴシック" charset="-128"/>
              </a:rPr>
              <a:t>Immodest Clothing Reveals Far More Than Skin – It Reveals A Heart </a:t>
            </a:r>
            <a:r>
              <a:rPr lang="en-US" altLang="x-none" dirty="0" smtClean="0">
                <a:latin typeface="Tahoma" charset="0"/>
                <a:ea typeface="ＭＳ Ｐゴシック" charset="-128"/>
              </a:rPr>
              <a:t>Not Focused On Our King.</a:t>
            </a:r>
            <a:endParaRPr lang="en-US" altLang="x-none" dirty="0">
              <a:latin typeface="Tahoma" charset="0"/>
              <a:ea typeface="ＭＳ Ｐゴシック" charset="-128"/>
            </a:endParaRPr>
          </a:p>
        </p:txBody>
      </p:sp>
    </p:spTree>
    <p:extLst>
      <p:ext uri="{BB962C8B-B14F-4D97-AF65-F5344CB8AC3E}">
        <p14:creationId xmlns:p14="http://schemas.microsoft.com/office/powerpoint/2010/main" val="5566637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Dressing To Please The King</a:t>
            </a:r>
            <a:endParaRPr lang="en-US" dirty="0"/>
          </a:p>
        </p:txBody>
      </p:sp>
      <p:sp>
        <p:nvSpPr>
          <p:cNvPr id="3" name="Content Placeholder 2"/>
          <p:cNvSpPr>
            <a:spLocks noGrp="1"/>
          </p:cNvSpPr>
          <p:nvPr>
            <p:ph idx="1"/>
          </p:nvPr>
        </p:nvSpPr>
        <p:spPr>
          <a:xfrm>
            <a:off x="728663" y="1800225"/>
            <a:ext cx="7672387" cy="3686176"/>
          </a:xfrm>
        </p:spPr>
        <p:txBody>
          <a:bodyPr>
            <a:normAutofit/>
          </a:bodyPr>
          <a:lstStyle/>
          <a:p>
            <a:r>
              <a:rPr lang="en-US" dirty="0" smtClean="0"/>
              <a:t>God Loves Modesty Because It Draws Attention To The Enduring Character of the Heart, Not the Temporary Flesh</a:t>
            </a:r>
            <a:r>
              <a:rPr lang="en-US" smtClean="0"/>
              <a:t>. </a:t>
            </a:r>
            <a:r>
              <a:rPr lang="en-US" smtClean="0"/>
              <a:t> </a:t>
            </a:r>
            <a:r>
              <a:rPr lang="en-US" dirty="0" smtClean="0"/>
              <a:t>(</a:t>
            </a:r>
            <a:r>
              <a:rPr lang="en-US" dirty="0" smtClean="0"/>
              <a:t>1 Peter 3:4, 1 Timothy 2:9-10)</a:t>
            </a:r>
          </a:p>
          <a:p>
            <a:r>
              <a:rPr lang="en-US" dirty="0" smtClean="0"/>
              <a:t>God Loves Modesty Because It Honors His Plan For Marriage &amp; </a:t>
            </a:r>
            <a:r>
              <a:rPr lang="en-US" dirty="0" smtClean="0"/>
              <a:t>Assists </a:t>
            </a:r>
            <a:r>
              <a:rPr lang="en-US" dirty="0" smtClean="0"/>
              <a:t>His Children </a:t>
            </a:r>
            <a:r>
              <a:rPr lang="en-US" dirty="0" smtClean="0"/>
              <a:t>In </a:t>
            </a:r>
            <a:r>
              <a:rPr lang="en-US" dirty="0" smtClean="0"/>
              <a:t>Avoiding</a:t>
            </a:r>
            <a:r>
              <a:rPr lang="en-US" dirty="0" smtClean="0"/>
              <a:t> </a:t>
            </a:r>
            <a:r>
              <a:rPr lang="en-US" dirty="0" smtClean="0"/>
              <a:t>Sins of Lusts. (Proverbs 7:10, Job 31:1)</a:t>
            </a:r>
          </a:p>
          <a:p>
            <a:r>
              <a:rPr lang="en-US" dirty="0" smtClean="0"/>
              <a:t>God Loves Modesty Because It Presents His Children Without Shame. (Revelation 3:18)</a:t>
            </a:r>
            <a:endParaRPr lang="en-US" dirty="0"/>
          </a:p>
        </p:txBody>
      </p:sp>
    </p:spTree>
    <p:extLst>
      <p:ext uri="{BB962C8B-B14F-4D97-AF65-F5344CB8AC3E}">
        <p14:creationId xmlns:p14="http://schemas.microsoft.com/office/powerpoint/2010/main" val="12217239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Dressing </a:t>
            </a:r>
            <a:r>
              <a:rPr lang="en-US" dirty="0" smtClean="0"/>
              <a:t>Modestly </a:t>
            </a:r>
            <a:r>
              <a:rPr lang="en-US" dirty="0" smtClean="0"/>
              <a:t>Doesn’t Have To Be</a:t>
            </a:r>
            <a:r>
              <a:rPr lang="en-US" dirty="0" smtClean="0"/>
              <a:t> </a:t>
            </a:r>
            <a:r>
              <a:rPr lang="en-US" dirty="0" smtClean="0"/>
              <a:t>Complicated</a:t>
            </a:r>
            <a:endParaRPr lang="en-US" dirty="0"/>
          </a:p>
        </p:txBody>
      </p:sp>
      <p:sp>
        <p:nvSpPr>
          <p:cNvPr id="3" name="Content Placeholder 2"/>
          <p:cNvSpPr>
            <a:spLocks noGrp="1"/>
          </p:cNvSpPr>
          <p:nvPr>
            <p:ph idx="1"/>
          </p:nvPr>
        </p:nvSpPr>
        <p:spPr>
          <a:xfrm>
            <a:off x="628650" y="1748460"/>
            <a:ext cx="7886700" cy="3728851"/>
          </a:xfrm>
        </p:spPr>
        <p:txBody>
          <a:bodyPr/>
          <a:lstStyle/>
          <a:p>
            <a:r>
              <a:rPr lang="en-US" b="1" dirty="0" smtClean="0"/>
              <a:t>Great Rule of Thumb: Shoulders to Knees</a:t>
            </a:r>
          </a:p>
          <a:p>
            <a:r>
              <a:rPr lang="en-US" dirty="0" smtClean="0"/>
              <a:t>Tunics Were Worn By Adam &amp; Eve</a:t>
            </a:r>
          </a:p>
          <a:p>
            <a:pPr lvl="1"/>
            <a:r>
              <a:rPr lang="en-US" dirty="0" smtClean="0"/>
              <a:t>Genesis 3:21</a:t>
            </a:r>
          </a:p>
          <a:p>
            <a:r>
              <a:rPr lang="en-US" dirty="0" smtClean="0"/>
              <a:t>Tunics Were Worn By Old Testament Priests</a:t>
            </a:r>
          </a:p>
          <a:p>
            <a:pPr lvl="1"/>
            <a:r>
              <a:rPr lang="en-US" dirty="0" smtClean="0"/>
              <a:t>Exodus 28:40</a:t>
            </a:r>
          </a:p>
          <a:p>
            <a:r>
              <a:rPr lang="en-US" dirty="0" smtClean="0"/>
              <a:t>Tunics Were Worn By Jesus &amp; His Disciples</a:t>
            </a:r>
          </a:p>
          <a:p>
            <a:pPr lvl="1"/>
            <a:r>
              <a:rPr lang="en-US" dirty="0" smtClean="0"/>
              <a:t>Luke 9:3, John 19:23, Acts 9:39</a:t>
            </a:r>
          </a:p>
          <a:p>
            <a:r>
              <a:rPr lang="en-US" dirty="0" smtClean="0"/>
              <a:t>This Is A Repeatedly Approved Example.</a:t>
            </a:r>
          </a:p>
          <a:p>
            <a:endParaRPr lang="en-US" dirty="0"/>
          </a:p>
        </p:txBody>
      </p:sp>
    </p:spTree>
    <p:extLst>
      <p:ext uri="{BB962C8B-B14F-4D97-AF65-F5344CB8AC3E}">
        <p14:creationId xmlns:p14="http://schemas.microsoft.com/office/powerpoint/2010/main" val="7708782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1942" y="304271"/>
            <a:ext cx="6404883" cy="1104636"/>
          </a:xfrm>
        </p:spPr>
        <p:txBody>
          <a:bodyPr>
            <a:normAutofit fontScale="90000"/>
          </a:bodyPr>
          <a:lstStyle/>
          <a:p>
            <a:r>
              <a:rPr lang="en-US" dirty="0" smtClean="0"/>
              <a:t>What About Current Trends?</a:t>
            </a:r>
            <a:br>
              <a:rPr lang="en-US" dirty="0" smtClean="0"/>
            </a:br>
            <a:r>
              <a:rPr lang="en-US" dirty="0" smtClean="0"/>
              <a:t>Before Choosing A Low Cut Top</a:t>
            </a:r>
            <a:r>
              <a:rPr lang="mr-IN" dirty="0" smtClean="0"/>
              <a:t>…</a:t>
            </a:r>
            <a:endParaRPr lang="en-US" dirty="0"/>
          </a:p>
        </p:txBody>
      </p:sp>
      <p:sp>
        <p:nvSpPr>
          <p:cNvPr id="3" name="Content Placeholder 2"/>
          <p:cNvSpPr>
            <a:spLocks noGrp="1"/>
          </p:cNvSpPr>
          <p:nvPr>
            <p:ph idx="1"/>
          </p:nvPr>
        </p:nvSpPr>
        <p:spPr>
          <a:xfrm>
            <a:off x="628650" y="1700212"/>
            <a:ext cx="8072438" cy="3800475"/>
          </a:xfrm>
        </p:spPr>
        <p:txBody>
          <a:bodyPr>
            <a:normAutofit fontScale="92500" lnSpcReduction="10000"/>
          </a:bodyPr>
          <a:lstStyle/>
          <a:p>
            <a:r>
              <a:rPr lang="en-US" sz="3200" dirty="0" smtClean="0"/>
              <a:t>God Describes The Breasts In Multiple Roles</a:t>
            </a:r>
          </a:p>
          <a:p>
            <a:pPr lvl="1"/>
            <a:r>
              <a:rPr lang="en-US" sz="2800" dirty="0" smtClean="0"/>
              <a:t>Nourishing Babies (Luke 11:27, Luke 23:29)</a:t>
            </a:r>
          </a:p>
          <a:p>
            <a:pPr lvl="1"/>
            <a:r>
              <a:rPr lang="en-US" sz="2800" dirty="0" smtClean="0"/>
              <a:t>Satisfying A Husband (Proverbs 5:19)</a:t>
            </a:r>
          </a:p>
          <a:p>
            <a:r>
              <a:rPr lang="en-US" sz="3200" dirty="0" smtClean="0"/>
              <a:t>God Describes The Breasts As Intimate </a:t>
            </a:r>
            <a:r>
              <a:rPr lang="en-US" sz="3200" dirty="0"/>
              <a:t>&amp; A Source of Satisfaction Reserved </a:t>
            </a:r>
            <a:r>
              <a:rPr lang="en-US" sz="3200" dirty="0" smtClean="0"/>
              <a:t>For </a:t>
            </a:r>
            <a:r>
              <a:rPr lang="en-US" sz="3200" dirty="0"/>
              <a:t>Her </a:t>
            </a:r>
            <a:r>
              <a:rPr lang="en-US" sz="3200" dirty="0" smtClean="0"/>
              <a:t>Husband.</a:t>
            </a:r>
          </a:p>
          <a:p>
            <a:pPr lvl="1"/>
            <a:r>
              <a:rPr lang="en-US" sz="2800" dirty="0" smtClean="0"/>
              <a:t>Song </a:t>
            </a:r>
            <a:r>
              <a:rPr lang="en-US" sz="2800" dirty="0"/>
              <a:t>of Solomon </a:t>
            </a:r>
            <a:r>
              <a:rPr lang="en-US" sz="2800" dirty="0" smtClean="0"/>
              <a:t>7:7-8</a:t>
            </a:r>
            <a:endParaRPr lang="en-US" sz="2800" dirty="0"/>
          </a:p>
          <a:p>
            <a:r>
              <a:rPr lang="en-US" sz="3200" dirty="0" smtClean="0"/>
              <a:t>God </a:t>
            </a:r>
            <a:r>
              <a:rPr lang="en-US" sz="3200" dirty="0"/>
              <a:t>Describes Even </a:t>
            </a:r>
            <a:r>
              <a:rPr lang="en-US" sz="3200" dirty="0" smtClean="0"/>
              <a:t>The Space Between </a:t>
            </a:r>
            <a:r>
              <a:rPr lang="en-US" sz="3200" dirty="0"/>
              <a:t>As Sensual &amp; Reserved For Your </a:t>
            </a:r>
            <a:r>
              <a:rPr lang="en-US" sz="3200" dirty="0" smtClean="0"/>
              <a:t>Husband. </a:t>
            </a:r>
            <a:endParaRPr lang="en-US" sz="3200" dirty="0"/>
          </a:p>
          <a:p>
            <a:pPr lvl="1"/>
            <a:r>
              <a:rPr lang="en-US" sz="2800" dirty="0" smtClean="0"/>
              <a:t>Song </a:t>
            </a:r>
            <a:r>
              <a:rPr lang="en-US" sz="2800" dirty="0"/>
              <a:t>of Solomon 1:13, Hosea </a:t>
            </a:r>
            <a:r>
              <a:rPr lang="en-US" sz="2800" dirty="0" smtClean="0"/>
              <a:t>2:2</a:t>
            </a:r>
          </a:p>
        </p:txBody>
      </p:sp>
    </p:spTree>
    <p:extLst>
      <p:ext uri="{BB962C8B-B14F-4D97-AF65-F5344CB8AC3E}">
        <p14:creationId xmlns:p14="http://schemas.microsoft.com/office/powerpoint/2010/main" val="222182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2144</TotalTime>
  <Words>2748</Words>
  <Application>Microsoft Macintosh PowerPoint</Application>
  <PresentationFormat>On-screen Show (16:10)</PresentationFormat>
  <Paragraphs>170</Paragraphs>
  <Slides>12</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Calibri</vt:lpstr>
      <vt:lpstr>Calibri Light</vt:lpstr>
      <vt:lpstr>Century Gothic</vt:lpstr>
      <vt:lpstr>ＭＳ Ｐゴシック</vt:lpstr>
      <vt:lpstr>Wingdings</vt:lpstr>
      <vt:lpstr>Arial</vt:lpstr>
      <vt:lpstr>Tahoma</vt:lpstr>
      <vt:lpstr>Office Theme</vt:lpstr>
      <vt:lpstr>A Heart for Modesty</vt:lpstr>
      <vt:lpstr>Modesty Begins In The Heart</vt:lpstr>
      <vt:lpstr>God Sees Your Beauty</vt:lpstr>
      <vt:lpstr>Immodesty Can Take  Many Forms</vt:lpstr>
      <vt:lpstr>So, What Is The Problem?</vt:lpstr>
      <vt:lpstr>What Is The Problem?</vt:lpstr>
      <vt:lpstr>Dressing To Please The King</vt:lpstr>
      <vt:lpstr>Dressing Modestly Doesn’t Have To Be Complicated</vt:lpstr>
      <vt:lpstr>What About Current Trends? Before Choosing A Low Cut Top…</vt:lpstr>
      <vt:lpstr>What About Current Trends? Before Choosing A Short Hemline…</vt:lpstr>
      <vt:lpstr>Displaying A Modest Heart This Summer</vt:lpstr>
      <vt:lpstr>A Heart for Modesty</vt:lpstr>
    </vt:vector>
  </TitlesOfParts>
  <Company/>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Heart for Modesty</dc:title>
  <dc:creator>Phillip Shumake</dc:creator>
  <cp:lastModifiedBy>Phillip Shumake</cp:lastModifiedBy>
  <cp:revision>22</cp:revision>
  <dcterms:created xsi:type="dcterms:W3CDTF">2018-05-25T14:01:03Z</dcterms:created>
  <dcterms:modified xsi:type="dcterms:W3CDTF">2018-05-27T01:45:20Z</dcterms:modified>
</cp:coreProperties>
</file>