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6" r:id="rId3"/>
    <p:sldId id="259" r:id="rId4"/>
    <p:sldId id="263" r:id="rId5"/>
    <p:sldId id="257" r:id="rId6"/>
    <p:sldId id="264" r:id="rId7"/>
    <p:sldId id="258" r:id="rId8"/>
    <p:sldId id="260" r:id="rId9"/>
    <p:sldId id="265"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5/6/2018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5/6/2018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5/6/2018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5/6/2018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5/6/2018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EE11-3BAE-443A-8E64-6316D3F29B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704DD9-52B5-4C10-BE68-3D0668B3C208}"/>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2EA72CE3-A79B-464F-A0F5-46130AE5B3BF}"/>
              </a:ext>
            </a:extLst>
          </p:cNvPr>
          <p:cNvSpPr txBox="1"/>
          <p:nvPr/>
        </p:nvSpPr>
        <p:spPr>
          <a:xfrm>
            <a:off x="0" y="0"/>
            <a:ext cx="12192000" cy="7017306"/>
          </a:xfrm>
          <a:prstGeom prst="rect">
            <a:avLst/>
          </a:prstGeom>
          <a:solidFill>
            <a:schemeClr val="tx1"/>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434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31D9-2AE8-478C-B0CB-4EA823E39A5D}"/>
              </a:ext>
            </a:extLst>
          </p:cNvPr>
          <p:cNvSpPr>
            <a:spLocks noGrp="1"/>
          </p:cNvSpPr>
          <p:nvPr>
            <p:ph type="ctrTitle"/>
          </p:nvPr>
        </p:nvSpPr>
        <p:spPr>
          <a:xfrm>
            <a:off x="1388010" y="978693"/>
            <a:ext cx="9415463" cy="4900613"/>
          </a:xfrm>
        </p:spPr>
        <p:txBody>
          <a:bodyPr/>
          <a:lstStyle/>
          <a:p>
            <a:br>
              <a:rPr lang="en-US" dirty="0"/>
            </a:br>
            <a:endParaRPr lang="en-US" sz="3200" dirty="0"/>
          </a:p>
        </p:txBody>
      </p:sp>
      <p:sp>
        <p:nvSpPr>
          <p:cNvPr id="8" name="TextBox 7">
            <a:extLst>
              <a:ext uri="{FF2B5EF4-FFF2-40B4-BE49-F238E27FC236}">
                <a16:creationId xmlns:a16="http://schemas.microsoft.com/office/drawing/2014/main" id="{2D4EE12D-FA4E-498B-AF52-145A91A56C33}"/>
              </a:ext>
            </a:extLst>
          </p:cNvPr>
          <p:cNvSpPr txBox="1"/>
          <p:nvPr/>
        </p:nvSpPr>
        <p:spPr>
          <a:xfrm>
            <a:off x="1551254" y="1771351"/>
            <a:ext cx="9584273" cy="2000548"/>
          </a:xfrm>
          <a:prstGeom prst="rect">
            <a:avLst/>
          </a:prstGeom>
          <a:noFill/>
        </p:spPr>
        <p:txBody>
          <a:bodyPr wrap="square" rtlCol="0">
            <a:spAutoFit/>
          </a:bodyPr>
          <a:lstStyle/>
          <a:p>
            <a:r>
              <a:rPr lang="en-US" sz="6000" b="1" dirty="0">
                <a:latin typeface="Arial" panose="020B0604020202020204" pitchFamily="34" charset="0"/>
                <a:cs typeface="Arial" panose="020B0604020202020204" pitchFamily="34" charset="0"/>
              </a:rPr>
              <a:t>Whose Side are you on?</a:t>
            </a:r>
          </a:p>
          <a:p>
            <a:endParaRPr lang="en-US" sz="3200" i="1" dirty="0">
              <a:latin typeface="Arial" panose="020B0604020202020204" pitchFamily="34" charset="0"/>
              <a:cs typeface="Arial" panose="020B0604020202020204" pitchFamily="34" charset="0"/>
            </a:endParaRPr>
          </a:p>
          <a:p>
            <a:endParaRPr lang="en-US" sz="3200" i="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A47EC774-7E94-46EF-969F-117EFAA306D8}"/>
              </a:ext>
            </a:extLst>
          </p:cNvPr>
          <p:cNvSpPr txBox="1"/>
          <p:nvPr/>
        </p:nvSpPr>
        <p:spPr>
          <a:xfrm>
            <a:off x="2016390" y="3171734"/>
            <a:ext cx="3371850" cy="1200329"/>
          </a:xfrm>
          <a:prstGeom prst="rect">
            <a:avLst/>
          </a:prstGeom>
          <a:noFill/>
        </p:spPr>
        <p:txBody>
          <a:bodyPr wrap="square" rtlCol="0">
            <a:spAutoFit/>
          </a:bodyPr>
          <a:lstStyle/>
          <a:p>
            <a:r>
              <a:rPr lang="en-US" sz="7200" b="1" dirty="0"/>
              <a:t>Satan’s</a:t>
            </a:r>
          </a:p>
        </p:txBody>
      </p:sp>
      <p:sp>
        <p:nvSpPr>
          <p:cNvPr id="5" name="TextBox 4">
            <a:extLst>
              <a:ext uri="{FF2B5EF4-FFF2-40B4-BE49-F238E27FC236}">
                <a16:creationId xmlns:a16="http://schemas.microsoft.com/office/drawing/2014/main" id="{9F25F95F-9A02-487E-85DD-1A3B5BFAA255}"/>
              </a:ext>
            </a:extLst>
          </p:cNvPr>
          <p:cNvSpPr txBox="1"/>
          <p:nvPr/>
        </p:nvSpPr>
        <p:spPr>
          <a:xfrm>
            <a:off x="6867138" y="3171734"/>
            <a:ext cx="3371848" cy="1200329"/>
          </a:xfrm>
          <a:prstGeom prst="rect">
            <a:avLst/>
          </a:prstGeom>
          <a:noFill/>
        </p:spPr>
        <p:txBody>
          <a:bodyPr wrap="square" rtlCol="0">
            <a:spAutoFit/>
          </a:bodyPr>
          <a:lstStyle/>
          <a:p>
            <a:r>
              <a:rPr lang="en-US" sz="7200" b="1" dirty="0"/>
              <a:t>   God’s</a:t>
            </a:r>
          </a:p>
        </p:txBody>
      </p:sp>
      <p:sp>
        <p:nvSpPr>
          <p:cNvPr id="4" name="TextBox 3">
            <a:extLst>
              <a:ext uri="{FF2B5EF4-FFF2-40B4-BE49-F238E27FC236}">
                <a16:creationId xmlns:a16="http://schemas.microsoft.com/office/drawing/2014/main" id="{9587B6AD-40D9-43FC-A026-478C735AB7A5}"/>
              </a:ext>
            </a:extLst>
          </p:cNvPr>
          <p:cNvSpPr txBox="1"/>
          <p:nvPr/>
        </p:nvSpPr>
        <p:spPr>
          <a:xfrm>
            <a:off x="5938042" y="3310233"/>
            <a:ext cx="1026056" cy="923330"/>
          </a:xfrm>
          <a:prstGeom prst="rect">
            <a:avLst/>
          </a:prstGeom>
          <a:noFill/>
        </p:spPr>
        <p:txBody>
          <a:bodyPr wrap="square" rtlCol="0">
            <a:spAutoFit/>
          </a:bodyPr>
          <a:lstStyle/>
          <a:p>
            <a:r>
              <a:rPr lang="en-US" sz="5400" b="1" dirty="0"/>
              <a:t>or</a:t>
            </a:r>
          </a:p>
        </p:txBody>
      </p:sp>
    </p:spTree>
    <p:extLst>
      <p:ext uri="{BB962C8B-B14F-4D97-AF65-F5344CB8AC3E}">
        <p14:creationId xmlns:p14="http://schemas.microsoft.com/office/powerpoint/2010/main" val="296159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5"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31D9-2AE8-478C-B0CB-4EA823E39A5D}"/>
              </a:ext>
            </a:extLst>
          </p:cNvPr>
          <p:cNvSpPr>
            <a:spLocks noGrp="1"/>
          </p:cNvSpPr>
          <p:nvPr>
            <p:ph type="ctrTitle"/>
          </p:nvPr>
        </p:nvSpPr>
        <p:spPr>
          <a:xfrm>
            <a:off x="1506805" y="1704407"/>
            <a:ext cx="9178390" cy="4900613"/>
          </a:xfrm>
        </p:spPr>
        <p:txBody>
          <a:bodyPr/>
          <a:lstStyle/>
          <a:p>
            <a:pPr algn="l"/>
            <a:r>
              <a:rPr lang="en-US" sz="3600" b="1" i="1" dirty="0"/>
              <a:t>“The situation looked extremely bleak. There appeared to be no possibility of Peter’s escape. What could the little community of Jesus, in its powerlessness, do against the armed might of Rome?	</a:t>
            </a:r>
            <a:r>
              <a:rPr lang="en-US" sz="3200" b="1" i="1" dirty="0"/>
              <a:t>					 						</a:t>
            </a:r>
            <a:br>
              <a:rPr lang="en-US" sz="3200" b="1" i="1" dirty="0"/>
            </a:br>
            <a:br>
              <a:rPr lang="en-US" dirty="0"/>
            </a:br>
            <a:endParaRPr lang="en-US" sz="3200" dirty="0"/>
          </a:p>
        </p:txBody>
      </p:sp>
    </p:spTree>
    <p:extLst>
      <p:ext uri="{BB962C8B-B14F-4D97-AF65-F5344CB8AC3E}">
        <p14:creationId xmlns:p14="http://schemas.microsoft.com/office/powerpoint/2010/main" val="3400779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31D9-2AE8-478C-B0CB-4EA823E39A5D}"/>
              </a:ext>
            </a:extLst>
          </p:cNvPr>
          <p:cNvSpPr>
            <a:spLocks noGrp="1"/>
          </p:cNvSpPr>
          <p:nvPr>
            <p:ph type="ctrTitle"/>
          </p:nvPr>
        </p:nvSpPr>
        <p:spPr>
          <a:xfrm>
            <a:off x="1388268" y="2140743"/>
            <a:ext cx="9415463" cy="4900613"/>
          </a:xfrm>
        </p:spPr>
        <p:txBody>
          <a:bodyPr/>
          <a:lstStyle/>
          <a:p>
            <a:pPr algn="l"/>
            <a:r>
              <a:rPr lang="en-US" sz="3600" b="1" dirty="0"/>
              <a:t>“</a:t>
            </a:r>
            <a:r>
              <a:rPr lang="en-US" sz="3600" b="1" i="1" dirty="0"/>
              <a:t>Here, then, were two communities, the world and the church, arrayed against one another, each wielding an appropriate weapon. </a:t>
            </a:r>
            <a:br>
              <a:rPr lang="en-US" sz="3600" b="1" i="1" dirty="0"/>
            </a:br>
            <a:r>
              <a:rPr lang="en-US" sz="3600" b="1" i="1" dirty="0"/>
              <a:t>On the one side was the authority of Herod, the power of the </a:t>
            </a:r>
            <a:r>
              <a:rPr lang="en-US" sz="3600" b="1" i="1" u="sng" dirty="0"/>
              <a:t>sword</a:t>
            </a:r>
            <a:r>
              <a:rPr lang="en-US" sz="3600" b="1" i="1" dirty="0"/>
              <a:t> and the security of the prison.                              On the other side, the church turned to </a:t>
            </a:r>
            <a:r>
              <a:rPr lang="en-US" sz="3600" b="1" i="1" u="sng" dirty="0"/>
              <a:t>prayer</a:t>
            </a:r>
            <a:r>
              <a:rPr lang="en-US" sz="3600" b="1" i="1" dirty="0"/>
              <a:t>, which is the only power which the powerless possess.”</a:t>
            </a:r>
            <a:br>
              <a:rPr lang="en-US" sz="3600" b="1" i="1" dirty="0"/>
            </a:br>
            <a:r>
              <a:rPr lang="en-US" sz="3600" b="1" i="1" dirty="0"/>
              <a:t>                                    </a:t>
            </a:r>
            <a:r>
              <a:rPr lang="en-US" sz="3200" b="1" i="1" dirty="0"/>
              <a:t>--- John Stott</a:t>
            </a:r>
            <a:br>
              <a:rPr lang="en-US" sz="3200" dirty="0"/>
            </a:br>
            <a:r>
              <a:rPr lang="en-US" sz="3200" b="1" i="1" dirty="0"/>
              <a:t>	</a:t>
            </a:r>
            <a:endParaRPr lang="en-US" sz="3200" dirty="0"/>
          </a:p>
        </p:txBody>
      </p:sp>
    </p:spTree>
    <p:extLst>
      <p:ext uri="{BB962C8B-B14F-4D97-AF65-F5344CB8AC3E}">
        <p14:creationId xmlns:p14="http://schemas.microsoft.com/office/powerpoint/2010/main" val="276059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EE11-3BAE-443A-8E64-6316D3F29B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704DD9-52B5-4C10-BE68-3D0668B3C208}"/>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2EA72CE3-A79B-464F-A0F5-46130AE5B3BF}"/>
              </a:ext>
            </a:extLst>
          </p:cNvPr>
          <p:cNvSpPr txBox="1"/>
          <p:nvPr/>
        </p:nvSpPr>
        <p:spPr>
          <a:xfrm>
            <a:off x="0" y="0"/>
            <a:ext cx="12192000" cy="7017306"/>
          </a:xfrm>
          <a:prstGeom prst="rect">
            <a:avLst/>
          </a:prstGeom>
          <a:solidFill>
            <a:schemeClr val="tx1"/>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6739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B4D486-8FD4-479A-BA16-48BA42FA9977}"/>
              </a:ext>
            </a:extLst>
          </p:cNvPr>
          <p:cNvSpPr txBox="1"/>
          <p:nvPr/>
        </p:nvSpPr>
        <p:spPr>
          <a:xfrm>
            <a:off x="857250" y="456247"/>
            <a:ext cx="10101262" cy="6401753"/>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rPr>
              <a:t>-- Josephus, Jewish Historian:</a:t>
            </a:r>
          </a:p>
          <a:p>
            <a:r>
              <a:rPr lang="en-US" sz="2800" dirty="0">
                <a:effectLst>
                  <a:outerShdw blurRad="38100" dist="38100" dir="2700000" algn="tl">
                    <a:srgbClr val="000000">
                      <a:alpha val="43137"/>
                    </a:srgbClr>
                  </a:outerShdw>
                </a:effectLst>
              </a:rPr>
              <a:t>“At this festival a great number were gathered together of the principal persons of dignity of his province. On the second day of the spectacles he put on a garment made wholly of silver, of a truly wonderful texture, and came into the theater early in the morning. There the silver of his garment, being illuminated by the fresh reflection of the sun's rays, shone out in a wonderful manner, and was so resplendent as to spread awe over those that looked intently upon him. Presently his flatterers cried out, one from one place, and another from another, (though not for his good) that he was a god… Upon this the king neither rebuked them nor rejected their impious flattery….A severe pain arose in his belly, striking with a most violent intensity.”</a:t>
            </a:r>
          </a:p>
          <a:p>
            <a:r>
              <a:rPr lang="en-US" sz="2800" b="1" dirty="0">
                <a:effectLst>
                  <a:outerShdw blurRad="38100" dist="38100" dir="2700000" algn="tl">
                    <a:srgbClr val="000000">
                      <a:alpha val="43137"/>
                    </a:srgbClr>
                  </a:outerShdw>
                </a:effectLst>
              </a:rPr>
              <a:t>											</a:t>
            </a:r>
          </a:p>
          <a:p>
            <a:endParaRPr lang="en-US" dirty="0"/>
          </a:p>
        </p:txBody>
      </p:sp>
    </p:spTree>
    <p:extLst>
      <p:ext uri="{BB962C8B-B14F-4D97-AF65-F5344CB8AC3E}">
        <p14:creationId xmlns:p14="http://schemas.microsoft.com/office/powerpoint/2010/main" val="2241105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EE11-3BAE-443A-8E64-6316D3F29B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704DD9-52B5-4C10-BE68-3D0668B3C208}"/>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2EA72CE3-A79B-464F-A0F5-46130AE5B3BF}"/>
              </a:ext>
            </a:extLst>
          </p:cNvPr>
          <p:cNvSpPr txBox="1"/>
          <p:nvPr/>
        </p:nvSpPr>
        <p:spPr>
          <a:xfrm>
            <a:off x="0" y="0"/>
            <a:ext cx="12192000" cy="7017306"/>
          </a:xfrm>
          <a:prstGeom prst="rect">
            <a:avLst/>
          </a:prstGeom>
          <a:solidFill>
            <a:schemeClr val="tx1"/>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54471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31D9-2AE8-478C-B0CB-4EA823E39A5D}"/>
              </a:ext>
            </a:extLst>
          </p:cNvPr>
          <p:cNvSpPr>
            <a:spLocks noGrp="1"/>
          </p:cNvSpPr>
          <p:nvPr>
            <p:ph type="ctrTitle"/>
          </p:nvPr>
        </p:nvSpPr>
        <p:spPr>
          <a:xfrm>
            <a:off x="1388010" y="978693"/>
            <a:ext cx="9415463" cy="4900613"/>
          </a:xfrm>
        </p:spPr>
        <p:txBody>
          <a:bodyPr/>
          <a:lstStyle/>
          <a:p>
            <a:r>
              <a:rPr lang="en-US" sz="3200" b="1" dirty="0"/>
              <a:t>“</a:t>
            </a:r>
            <a:r>
              <a:rPr lang="en-US" sz="3200" b="1" i="1" dirty="0"/>
              <a:t>Here, then, were two communities, the world and the church, arrayed against one another, each wielding an appropriate weapon. On the one side was the authority of Herod, the power of the </a:t>
            </a:r>
            <a:r>
              <a:rPr lang="en-US" sz="3200" b="1" i="1" u="sng" dirty="0"/>
              <a:t>sword</a:t>
            </a:r>
            <a:r>
              <a:rPr lang="en-US" sz="3200" b="1" i="1" dirty="0"/>
              <a:t> and the security of the prison. On the other side, the church turned to </a:t>
            </a:r>
            <a:r>
              <a:rPr lang="en-US" sz="3200" b="1" i="1" u="sng" dirty="0"/>
              <a:t>prayer</a:t>
            </a:r>
            <a:r>
              <a:rPr lang="en-US" sz="3200" b="1" i="1" dirty="0"/>
              <a:t>, which is the only power which the powerless possess.”</a:t>
            </a:r>
            <a:br>
              <a:rPr lang="en-US" sz="3200" b="1" i="1" dirty="0"/>
            </a:br>
            <a:r>
              <a:rPr lang="en-US" sz="3200" b="1" i="1" dirty="0"/>
              <a:t>							--- John Stott</a:t>
            </a:r>
            <a:br>
              <a:rPr lang="en-US" dirty="0"/>
            </a:br>
            <a:endParaRPr lang="en-US" sz="3200" dirty="0"/>
          </a:p>
        </p:txBody>
      </p:sp>
      <p:sp>
        <p:nvSpPr>
          <p:cNvPr id="4" name="TextBox 3">
            <a:extLst>
              <a:ext uri="{FF2B5EF4-FFF2-40B4-BE49-F238E27FC236}">
                <a16:creationId xmlns:a16="http://schemas.microsoft.com/office/drawing/2014/main" id="{03781D40-688E-4AE3-A6FA-7C3065287DA3}"/>
              </a:ext>
            </a:extLst>
          </p:cNvPr>
          <p:cNvSpPr txBox="1"/>
          <p:nvPr/>
        </p:nvSpPr>
        <p:spPr>
          <a:xfrm>
            <a:off x="642257" y="5159519"/>
            <a:ext cx="6831673"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And Prayer Won</a:t>
            </a:r>
          </a:p>
        </p:txBody>
      </p:sp>
      <p:cxnSp>
        <p:nvCxnSpPr>
          <p:cNvPr id="6" name="Straight Connector 5">
            <a:extLst>
              <a:ext uri="{FF2B5EF4-FFF2-40B4-BE49-F238E27FC236}">
                <a16:creationId xmlns:a16="http://schemas.microsoft.com/office/drawing/2014/main" id="{79B8DF76-6185-4F10-84F1-53DF06F7F43E}"/>
              </a:ext>
            </a:extLst>
          </p:cNvPr>
          <p:cNvCxnSpPr/>
          <p:nvPr/>
        </p:nvCxnSpPr>
        <p:spPr>
          <a:xfrm>
            <a:off x="914853" y="5618559"/>
            <a:ext cx="385762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AAE59C2-0713-4032-8DB9-4A20F27FEAB5}"/>
              </a:ext>
            </a:extLst>
          </p:cNvPr>
          <p:cNvSpPr txBox="1"/>
          <p:nvPr/>
        </p:nvSpPr>
        <p:spPr>
          <a:xfrm>
            <a:off x="4943475" y="5145545"/>
            <a:ext cx="6831673"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GOD Won</a:t>
            </a:r>
          </a:p>
        </p:txBody>
      </p:sp>
      <p:sp>
        <p:nvSpPr>
          <p:cNvPr id="5" name="TextBox 4">
            <a:extLst>
              <a:ext uri="{FF2B5EF4-FFF2-40B4-BE49-F238E27FC236}">
                <a16:creationId xmlns:a16="http://schemas.microsoft.com/office/drawing/2014/main" id="{6F2E7D72-1632-488C-837F-832372E8747D}"/>
              </a:ext>
            </a:extLst>
          </p:cNvPr>
          <p:cNvSpPr txBox="1"/>
          <p:nvPr/>
        </p:nvSpPr>
        <p:spPr>
          <a:xfrm>
            <a:off x="642257" y="5990516"/>
            <a:ext cx="7755164" cy="646331"/>
          </a:xfrm>
          <a:prstGeom prst="rect">
            <a:avLst/>
          </a:prstGeom>
          <a:noFill/>
        </p:spPr>
        <p:txBody>
          <a:bodyPr wrap="square" rtlCol="0">
            <a:spAutoFit/>
          </a:bodyPr>
          <a:lstStyle/>
          <a:p>
            <a:r>
              <a:rPr lang="en-US" sz="3600" b="1" dirty="0"/>
              <a:t>Prayer plays its part. (Revelation 8:3-5)</a:t>
            </a:r>
          </a:p>
        </p:txBody>
      </p:sp>
    </p:spTree>
    <p:extLst>
      <p:ext uri="{BB962C8B-B14F-4D97-AF65-F5344CB8AC3E}">
        <p14:creationId xmlns:p14="http://schemas.microsoft.com/office/powerpoint/2010/main" val="188411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31D9-2AE8-478C-B0CB-4EA823E39A5D}"/>
              </a:ext>
            </a:extLst>
          </p:cNvPr>
          <p:cNvSpPr>
            <a:spLocks noGrp="1"/>
          </p:cNvSpPr>
          <p:nvPr>
            <p:ph type="ctrTitle"/>
          </p:nvPr>
        </p:nvSpPr>
        <p:spPr>
          <a:xfrm>
            <a:off x="1388010" y="978693"/>
            <a:ext cx="9415463" cy="4900613"/>
          </a:xfrm>
        </p:spPr>
        <p:txBody>
          <a:bodyPr/>
          <a:lstStyle/>
          <a:p>
            <a:br>
              <a:rPr lang="en-US" dirty="0"/>
            </a:br>
            <a:endParaRPr lang="en-US" sz="3200" dirty="0"/>
          </a:p>
        </p:txBody>
      </p:sp>
      <p:sp>
        <p:nvSpPr>
          <p:cNvPr id="8" name="TextBox 7">
            <a:extLst>
              <a:ext uri="{FF2B5EF4-FFF2-40B4-BE49-F238E27FC236}">
                <a16:creationId xmlns:a16="http://schemas.microsoft.com/office/drawing/2014/main" id="{2D4EE12D-FA4E-498B-AF52-145A91A56C33}"/>
              </a:ext>
            </a:extLst>
          </p:cNvPr>
          <p:cNvSpPr txBox="1"/>
          <p:nvPr/>
        </p:nvSpPr>
        <p:spPr>
          <a:xfrm>
            <a:off x="1303604" y="1176336"/>
            <a:ext cx="9584273" cy="5016758"/>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a:t>
            </a:r>
            <a:r>
              <a:rPr lang="en-US" sz="3200" i="1" dirty="0">
                <a:latin typeface="Arial" panose="020B0604020202020204" pitchFamily="34" charset="0"/>
                <a:cs typeface="Arial" panose="020B0604020202020204" pitchFamily="34" charset="0"/>
              </a:rPr>
              <a:t>Then another angel, having a golden censer, came and stood at the altar. He was given much incense, that he should offer it </a:t>
            </a:r>
            <a:r>
              <a:rPr lang="en-US" sz="3200" b="1" i="1" u="sng" dirty="0">
                <a:latin typeface="Arial" panose="020B0604020202020204" pitchFamily="34" charset="0"/>
                <a:cs typeface="Arial" panose="020B0604020202020204" pitchFamily="34" charset="0"/>
              </a:rPr>
              <a:t>with the prayers of all the saints</a:t>
            </a:r>
            <a:r>
              <a:rPr lang="en-US" sz="3200" i="1" dirty="0">
                <a:latin typeface="Arial" panose="020B0604020202020204" pitchFamily="34" charset="0"/>
                <a:cs typeface="Arial" panose="020B0604020202020204" pitchFamily="34" charset="0"/>
              </a:rPr>
              <a:t> upon the golden altar which was before the throne. </a:t>
            </a:r>
            <a:r>
              <a:rPr lang="en-US" sz="3200" b="1" i="1" baseline="30000" dirty="0">
                <a:latin typeface="Arial" panose="020B0604020202020204" pitchFamily="34" charset="0"/>
                <a:cs typeface="Arial" panose="020B0604020202020204" pitchFamily="34" charset="0"/>
              </a:rPr>
              <a:t>4 </a:t>
            </a:r>
            <a:r>
              <a:rPr lang="en-US" sz="3200" i="1" dirty="0">
                <a:latin typeface="Arial" panose="020B0604020202020204" pitchFamily="34" charset="0"/>
                <a:cs typeface="Arial" panose="020B0604020202020204" pitchFamily="34" charset="0"/>
              </a:rPr>
              <a:t>And the smoke of the incense, </a:t>
            </a:r>
            <a:r>
              <a:rPr lang="en-US" sz="3200" b="1" i="1" u="sng" dirty="0">
                <a:latin typeface="Arial" panose="020B0604020202020204" pitchFamily="34" charset="0"/>
                <a:cs typeface="Arial" panose="020B0604020202020204" pitchFamily="34" charset="0"/>
              </a:rPr>
              <a:t>with the prayers of the saints</a:t>
            </a:r>
            <a:r>
              <a:rPr lang="en-US" sz="3200" i="1" dirty="0">
                <a:latin typeface="Arial" panose="020B0604020202020204" pitchFamily="34" charset="0"/>
                <a:cs typeface="Arial" panose="020B0604020202020204" pitchFamily="34" charset="0"/>
              </a:rPr>
              <a:t>, ascended before God from the angel’s hand. </a:t>
            </a:r>
            <a:r>
              <a:rPr lang="en-US" sz="3200" b="1" i="1" baseline="30000" dirty="0">
                <a:latin typeface="Arial" panose="020B0604020202020204" pitchFamily="34" charset="0"/>
                <a:cs typeface="Arial" panose="020B0604020202020204" pitchFamily="34" charset="0"/>
              </a:rPr>
              <a:t>5 </a:t>
            </a:r>
            <a:r>
              <a:rPr lang="en-US" sz="3200" i="1" dirty="0">
                <a:latin typeface="Arial" panose="020B0604020202020204" pitchFamily="34" charset="0"/>
                <a:cs typeface="Arial" panose="020B0604020202020204" pitchFamily="34" charset="0"/>
              </a:rPr>
              <a:t>Then the angel took the censer, filled it with fire from the altar, and threw it to the earth. And there were </a:t>
            </a:r>
            <a:r>
              <a:rPr lang="en-US" sz="3200" b="1" i="1" u="sng" dirty="0">
                <a:latin typeface="Arial" panose="020B0604020202020204" pitchFamily="34" charset="0"/>
                <a:cs typeface="Arial" panose="020B0604020202020204" pitchFamily="34" charset="0"/>
              </a:rPr>
              <a:t>noises, </a:t>
            </a:r>
            <a:r>
              <a:rPr lang="en-US" sz="3200" b="1" i="1" u="sng" dirty="0" err="1">
                <a:latin typeface="Arial" panose="020B0604020202020204" pitchFamily="34" charset="0"/>
                <a:cs typeface="Arial" panose="020B0604020202020204" pitchFamily="34" charset="0"/>
              </a:rPr>
              <a:t>thunderings</a:t>
            </a:r>
            <a:r>
              <a:rPr lang="en-US" sz="3200" b="1" i="1" u="sng" dirty="0">
                <a:latin typeface="Arial" panose="020B0604020202020204" pitchFamily="34" charset="0"/>
                <a:cs typeface="Arial" panose="020B0604020202020204" pitchFamily="34" charset="0"/>
              </a:rPr>
              <a:t>, lightnings, and an earthquake</a:t>
            </a:r>
            <a:r>
              <a:rPr lang="en-US" sz="32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47944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EE11-3BAE-443A-8E64-6316D3F29B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704DD9-52B5-4C10-BE68-3D0668B3C208}"/>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2EA72CE3-A79B-464F-A0F5-46130AE5B3BF}"/>
              </a:ext>
            </a:extLst>
          </p:cNvPr>
          <p:cNvSpPr txBox="1"/>
          <p:nvPr/>
        </p:nvSpPr>
        <p:spPr>
          <a:xfrm>
            <a:off x="0" y="0"/>
            <a:ext cx="12192000" cy="7017306"/>
          </a:xfrm>
          <a:prstGeom prst="rect">
            <a:avLst/>
          </a:prstGeom>
          <a:solidFill>
            <a:schemeClr val="tx1"/>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1984317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224</TotalTime>
  <Words>359</Words>
  <Application>Microsoft Office PowerPoint</Application>
  <PresentationFormat>Widescreen</PresentationFormat>
  <Paragraphs>108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Franklin Gothic Book</vt:lpstr>
      <vt:lpstr>Crop</vt:lpstr>
      <vt:lpstr>PowerPoint Presentation</vt:lpstr>
      <vt:lpstr>“The situation looked extremely bleak. There appeared to be no possibility of Peter’s escape. What could the little community of Jesus, in its powerlessness, do against the armed might of Rome?               </vt:lpstr>
      <vt:lpstr>“Here, then, were two communities, the world and the church, arrayed against one another, each wielding an appropriate weapon.  On the one side was the authority of Herod, the power of the sword and the security of the prison.                              On the other side, the church turned to prayer, which is the only power which the powerless possess.”                                     --- John Stott  </vt:lpstr>
      <vt:lpstr>PowerPoint Presentation</vt:lpstr>
      <vt:lpstr>PowerPoint Presentation</vt:lpstr>
      <vt:lpstr>PowerPoint Presentation</vt:lpstr>
      <vt:lpstr>“Here, then, were two communities, the world and the church, arrayed against one another, each wielding an appropriate weapon. On the one side was the authority of Herod, the power of the sword and the security of the prison. On the other side, the church turned to prayer, which is the only power which the powerless possess.”        --- John Stott </vt:lpstr>
      <vt:lpstr> </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then, were two communities, the world and the church, arrayed against one another, each wielding an appropriate weapon. On the one side was the authority of Herod, the power of the sword and the security of the prison. On the other side, the church turned to prayer, which is the only power which the powerless possess.”        --- John Stott</dc:title>
  <dc:creator>Sewell</dc:creator>
  <cp:lastModifiedBy>Sewell</cp:lastModifiedBy>
  <cp:revision>15</cp:revision>
  <dcterms:created xsi:type="dcterms:W3CDTF">2018-05-04T19:58:41Z</dcterms:created>
  <dcterms:modified xsi:type="dcterms:W3CDTF">2018-05-06T12:26:32Z</dcterms:modified>
</cp:coreProperties>
</file>