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55" r:id="rId2"/>
    <p:sldMasterId id="2147483667" r:id="rId3"/>
    <p:sldMasterId id="2147483679" r:id="rId4"/>
    <p:sldMasterId id="2147483691" r:id="rId5"/>
    <p:sldMasterId id="2147483703" r:id="rId6"/>
  </p:sldMasterIdLst>
  <p:notesMasterIdLst>
    <p:notesMasterId r:id="rId27"/>
  </p:notesMasterIdLst>
  <p:sldIdLst>
    <p:sldId id="288" r:id="rId7"/>
    <p:sldId id="285" r:id="rId8"/>
    <p:sldId id="286" r:id="rId9"/>
    <p:sldId id="289" r:id="rId10"/>
    <p:sldId id="291" r:id="rId11"/>
    <p:sldId id="290" r:id="rId12"/>
    <p:sldId id="257" r:id="rId13"/>
    <p:sldId id="292" r:id="rId14"/>
    <p:sldId id="293" r:id="rId15"/>
    <p:sldId id="294" r:id="rId16"/>
    <p:sldId id="283" r:id="rId17"/>
    <p:sldId id="296" r:id="rId18"/>
    <p:sldId id="297" r:id="rId19"/>
    <p:sldId id="298" r:id="rId20"/>
    <p:sldId id="295" r:id="rId21"/>
    <p:sldId id="299" r:id="rId22"/>
    <p:sldId id="302" r:id="rId23"/>
    <p:sldId id="300" r:id="rId24"/>
    <p:sldId id="301" r:id="rId25"/>
    <p:sldId id="282" r:id="rId2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572" y="-8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69134656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8" name="Shape 4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8" name="Shape 4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4"/>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43"/>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179479-E415-4A2D-8D54-F42FF31DF49F}" type="slidenum">
              <a:rPr lang="en-US"/>
              <a:pPr>
                <a:defRPr/>
              </a:pPr>
              <a:t>‹#›</a:t>
            </a:fld>
            <a:endParaRPr lang="en-US"/>
          </a:p>
        </p:txBody>
      </p:sp>
    </p:spTree>
    <p:extLst>
      <p:ext uri="{BB962C8B-B14F-4D97-AF65-F5344CB8AC3E}">
        <p14:creationId xmlns:p14="http://schemas.microsoft.com/office/powerpoint/2010/main" val="352895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192E68E-AA35-4562-845D-0434BF4FB56C}" type="slidenum">
              <a:rPr lang="en-US"/>
              <a:pPr>
                <a:defRPr/>
              </a:pPr>
              <a:t>‹#›</a:t>
            </a:fld>
            <a:endParaRPr lang="en-US"/>
          </a:p>
        </p:txBody>
      </p:sp>
    </p:spTree>
    <p:extLst>
      <p:ext uri="{BB962C8B-B14F-4D97-AF65-F5344CB8AC3E}">
        <p14:creationId xmlns:p14="http://schemas.microsoft.com/office/powerpoint/2010/main" val="950398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Vintage Pap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8734433" y="6373819"/>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kern="1200">
              <a:solidFill>
                <a:srgbClr val="FFFFFF"/>
              </a:solidFill>
              <a:cs typeface="Arial" pitchFamily="34" charset="0"/>
            </a:endParaRPr>
          </a:p>
        </p:txBody>
      </p:sp>
      <p:sp>
        <p:nvSpPr>
          <p:cNvPr id="5" name="Slide Number Placeholder 5"/>
          <p:cNvSpPr txBox="1">
            <a:spLocks/>
          </p:cNvSpPr>
          <p:nvPr userDrawn="1"/>
        </p:nvSpPr>
        <p:spPr bwMode="auto">
          <a:xfrm>
            <a:off x="8553457" y="6383344"/>
            <a:ext cx="590551" cy="365125"/>
          </a:xfrm>
          <a:prstGeom prst="rect">
            <a:avLst/>
          </a:prstGeom>
          <a:noFill/>
          <a:ln>
            <a:noFill/>
          </a:ln>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B7F16454-7187-46BF-B71A-5D4970A30634}" type="slidenum">
              <a:rPr lang="en-US" kern="1200" smtClean="0">
                <a:solidFill>
                  <a:srgbClr val="898989"/>
                </a:solidFill>
                <a:latin typeface="Calibri" pitchFamily="34" charset="0"/>
                <a:ea typeface="+mn-ea"/>
              </a:rPr>
              <a:pPr algn="r" eaLnBrk="1" fontAlgn="base" hangingPunct="1">
                <a:spcBef>
                  <a:spcPct val="0"/>
                </a:spcBef>
                <a:spcAft>
                  <a:spcPct val="0"/>
                </a:spcAft>
                <a:defRPr/>
              </a:pPr>
              <a:t>‹#›</a:t>
            </a:fld>
            <a:endParaRPr lang="en-US" kern="1200" smtClean="0">
              <a:solidFill>
                <a:srgbClr val="898989"/>
              </a:solidFill>
              <a:latin typeface="Calibri" pitchFamily="34" charset="0"/>
              <a:ea typeface="+mn-ea"/>
            </a:endParaRPr>
          </a:p>
        </p:txBody>
      </p:sp>
      <p:pic>
        <p:nvPicPr>
          <p:cNvPr id="6" name="Picture 9" descr="red wax copy.png"/>
          <p:cNvPicPr>
            <a:picLocks noChangeAspect="1"/>
          </p:cNvPicPr>
          <p:nvPr userDrawn="1"/>
        </p:nvPicPr>
        <p:blipFill>
          <a:blip r:embed="rId3" cstate="print">
            <a:extLst>
              <a:ext uri="{28A0092B-C50C-407E-A947-70E740481C1C}">
                <a14:useLocalDpi xmlns:a14="http://schemas.microsoft.com/office/drawing/2010/main" val="0"/>
              </a:ext>
            </a:extLst>
          </a:blip>
          <a:srcRect l="5374" t="5807" r="21495" b="5807"/>
          <a:stretch>
            <a:fillRect/>
          </a:stretch>
        </p:blipFill>
        <p:spPr bwMode="auto">
          <a:xfrm>
            <a:off x="7969251" y="84140"/>
            <a:ext cx="1143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8228013" y="419100"/>
            <a:ext cx="711200" cy="40011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000" kern="1200" smtClean="0">
                <a:solidFill>
                  <a:prstClr val="white"/>
                </a:solidFill>
                <a:latin typeface="David" pitchFamily="34" charset="-79"/>
                <a:ea typeface="+mn-ea"/>
                <a:cs typeface="David" pitchFamily="34" charset="-79"/>
              </a:rPr>
              <a:t>K&amp;P</a:t>
            </a:r>
          </a:p>
        </p:txBody>
      </p:sp>
      <p:pic>
        <p:nvPicPr>
          <p:cNvPr id="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07101" y="6373819"/>
            <a:ext cx="2700339"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313240" y="6373819"/>
            <a:ext cx="20081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95549" y="6365875"/>
            <a:ext cx="2076451"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76277" y="6364288"/>
            <a:ext cx="18192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526" y="1128719"/>
            <a:ext cx="896939"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88" y="11119"/>
            <a:ext cx="938213"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0" y="3994150"/>
            <a:ext cx="887413"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90651" y="274638"/>
            <a:ext cx="6477000" cy="1143000"/>
          </a:xfrm>
        </p:spPr>
        <p:txBody>
          <a:bodyPr/>
          <a:lstStyle/>
          <a:p>
            <a:r>
              <a:rPr lang="en-US" dirty="0" smtClean="0"/>
              <a:t>Click to edit Master title style</a:t>
            </a:r>
            <a:endParaRPr lang="en-US" dirty="0"/>
          </a:p>
        </p:txBody>
      </p:sp>
      <p:grpSp>
        <p:nvGrpSpPr>
          <p:cNvPr id="15" name="Group 14"/>
          <p:cNvGrpSpPr/>
          <p:nvPr userDrawn="1"/>
        </p:nvGrpSpPr>
        <p:grpSpPr>
          <a:xfrm>
            <a:off x="8153385" y="378773"/>
            <a:ext cx="795410" cy="461665"/>
            <a:chOff x="8153406" y="378767"/>
            <a:chExt cx="795409" cy="461665"/>
          </a:xfrm>
        </p:grpSpPr>
        <p:pic>
          <p:nvPicPr>
            <p:cNvPr id="1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457200"/>
              <a:ext cx="685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8153406" y="378767"/>
              <a:ext cx="795409" cy="461665"/>
            </a:xfrm>
            <a:prstGeom prst="rect">
              <a:avLst/>
            </a:prstGeom>
            <a:noFill/>
          </p:spPr>
          <p:txBody>
            <a:bodyPr wrap="none" rtlCol="0">
              <a:spAutoFit/>
            </a:bodyPr>
            <a:lstStyle/>
            <a:p>
              <a:pPr algn="ctr"/>
              <a:r>
                <a:rPr lang="en-US" sz="1200" dirty="0" smtClean="0">
                  <a:solidFill>
                    <a:schemeClr val="bg1"/>
                  </a:solidFill>
                  <a:latin typeface="Britannic Bold" panose="020B0903060703020204" pitchFamily="34" charset="0"/>
                </a:rPr>
                <a:t>Minor </a:t>
              </a:r>
            </a:p>
            <a:p>
              <a:pPr algn="ctr"/>
              <a:r>
                <a:rPr lang="en-US" sz="1200" dirty="0" smtClean="0">
                  <a:solidFill>
                    <a:schemeClr val="bg1"/>
                  </a:solidFill>
                  <a:latin typeface="Britannic Bold" panose="020B0903060703020204" pitchFamily="34" charset="0"/>
                </a:rPr>
                <a:t>Prophets</a:t>
              </a:r>
              <a:endParaRPr lang="en-US" sz="1200" dirty="0">
                <a:solidFill>
                  <a:schemeClr val="bg1"/>
                </a:solidFill>
                <a:latin typeface="Britannic Bold" panose="020B0903060703020204" pitchFamily="34" charset="0"/>
              </a:endParaRPr>
            </a:p>
          </p:txBody>
        </p:sp>
      </p:grpSp>
    </p:spTree>
    <p:extLst>
      <p:ext uri="{BB962C8B-B14F-4D97-AF65-F5344CB8AC3E}">
        <p14:creationId xmlns:p14="http://schemas.microsoft.com/office/powerpoint/2010/main" val="3936284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descr="Vintage Pap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734433" y="6373819"/>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kern="1200">
              <a:solidFill>
                <a:srgbClr val="FFFFFF"/>
              </a:solidFill>
              <a:cs typeface="Arial" pitchFamily="34" charset="0"/>
            </a:endParaRPr>
          </a:p>
        </p:txBody>
      </p:sp>
      <p:pic>
        <p:nvPicPr>
          <p:cNvPr id="4" name="Picture 8" descr="red wax copy.png"/>
          <p:cNvPicPr>
            <a:picLocks noChangeAspect="1"/>
          </p:cNvPicPr>
          <p:nvPr userDrawn="1"/>
        </p:nvPicPr>
        <p:blipFill>
          <a:blip r:embed="rId3" cstate="print">
            <a:extLst>
              <a:ext uri="{28A0092B-C50C-407E-A947-70E740481C1C}">
                <a14:useLocalDpi xmlns:a14="http://schemas.microsoft.com/office/drawing/2010/main" val="0"/>
              </a:ext>
            </a:extLst>
          </a:blip>
          <a:srcRect l="5374" t="5807" r="21495" b="5807"/>
          <a:stretch>
            <a:fillRect/>
          </a:stretch>
        </p:blipFill>
        <p:spPr bwMode="auto">
          <a:xfrm>
            <a:off x="7969251" y="84140"/>
            <a:ext cx="1143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Jerusalem Temple Mount-Samaria-Motif-clear brush.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 y="3413131"/>
            <a:ext cx="10636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Jerusalem Temple Mount-Samaria-Motif-clear brush.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 y="6"/>
            <a:ext cx="106362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8228013" y="419100"/>
            <a:ext cx="711200" cy="40011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000" kern="1200" smtClean="0">
                <a:solidFill>
                  <a:prstClr val="white"/>
                </a:solidFill>
                <a:latin typeface="David" pitchFamily="34" charset="-79"/>
                <a:ea typeface="+mn-ea"/>
                <a:cs typeface="David" pitchFamily="34" charset="-79"/>
              </a:rPr>
              <a:t>K&amp;P</a:t>
            </a:r>
          </a:p>
        </p:txBody>
      </p:sp>
      <p:sp>
        <p:nvSpPr>
          <p:cNvPr id="8" name="Slide Number Placeholder 5"/>
          <p:cNvSpPr>
            <a:spLocks noGrp="1"/>
          </p:cNvSpPr>
          <p:nvPr userDrawn="1">
            <p:ph type="sldNum" sz="quarter" idx="10"/>
          </p:nvPr>
        </p:nvSpPr>
        <p:spPr>
          <a:xfrm>
            <a:off x="8553457" y="6383344"/>
            <a:ext cx="590551" cy="365125"/>
          </a:xfrm>
        </p:spPr>
        <p:txBody>
          <a:bodyPr/>
          <a:lstStyle>
            <a:lvl1pPr>
              <a:defRPr sz="1400" smtClean="0"/>
            </a:lvl1pPr>
          </a:lstStyle>
          <a:p>
            <a:pPr>
              <a:defRPr/>
            </a:pPr>
            <a:fld id="{F9A33782-5E77-4A45-9A3C-733E26E74894}" type="slidenum">
              <a:rPr lang="en-US"/>
              <a:pPr>
                <a:defRPr/>
              </a:pPr>
              <a:t>‹#›</a:t>
            </a:fld>
            <a:endParaRPr lang="en-US"/>
          </a:p>
        </p:txBody>
      </p:sp>
    </p:spTree>
    <p:extLst>
      <p:ext uri="{BB962C8B-B14F-4D97-AF65-F5344CB8AC3E}">
        <p14:creationId xmlns:p14="http://schemas.microsoft.com/office/powerpoint/2010/main" val="328302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7" y="27305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200925-BC52-4849-BCE1-3F8F7839F9F1}" type="slidenum">
              <a:rPr lang="en-US"/>
              <a:pPr>
                <a:defRPr/>
              </a:pPr>
              <a:t>‹#›</a:t>
            </a:fld>
            <a:endParaRPr lang="en-US"/>
          </a:p>
        </p:txBody>
      </p:sp>
    </p:spTree>
    <p:extLst>
      <p:ext uri="{BB962C8B-B14F-4D97-AF65-F5344CB8AC3E}">
        <p14:creationId xmlns:p14="http://schemas.microsoft.com/office/powerpoint/2010/main" val="3944160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AE1516-DB7A-4253-BD8D-22BC98E3965B}" type="slidenum">
              <a:rPr lang="en-US"/>
              <a:pPr>
                <a:defRPr/>
              </a:pPr>
              <a:t>‹#›</a:t>
            </a:fld>
            <a:endParaRPr lang="en-US"/>
          </a:p>
        </p:txBody>
      </p:sp>
    </p:spTree>
    <p:extLst>
      <p:ext uri="{BB962C8B-B14F-4D97-AF65-F5344CB8AC3E}">
        <p14:creationId xmlns:p14="http://schemas.microsoft.com/office/powerpoint/2010/main" val="189647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D6E603-990A-4899-B6C2-EF9E0BD4C506}" type="slidenum">
              <a:rPr lang="en-US"/>
              <a:pPr>
                <a:defRPr/>
              </a:pPr>
              <a:t>‹#›</a:t>
            </a:fld>
            <a:endParaRPr lang="en-US"/>
          </a:p>
        </p:txBody>
      </p:sp>
    </p:spTree>
    <p:extLst>
      <p:ext uri="{BB962C8B-B14F-4D97-AF65-F5344CB8AC3E}">
        <p14:creationId xmlns:p14="http://schemas.microsoft.com/office/powerpoint/2010/main" val="2392090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732331-0F2C-4757-AE68-9D2F0A9F03CC}" type="slidenum">
              <a:rPr lang="en-US"/>
              <a:pPr>
                <a:defRPr/>
              </a:pPr>
              <a:t>‹#›</a:t>
            </a:fld>
            <a:endParaRPr lang="en-US"/>
          </a:p>
        </p:txBody>
      </p:sp>
    </p:spTree>
    <p:extLst>
      <p:ext uri="{BB962C8B-B14F-4D97-AF65-F5344CB8AC3E}">
        <p14:creationId xmlns:p14="http://schemas.microsoft.com/office/powerpoint/2010/main" val="2364732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atin typeface="Arial" pitchFamily="34" charset="0"/>
              </a:defRPr>
            </a:lvl1pPr>
          </a:lstStyle>
          <a:p>
            <a:pPr>
              <a:defRPr/>
            </a:pPr>
            <a:fld id="{3E9A75C6-3615-46A9-91C4-FEBF72F7FD1E}" type="datetimeFigureOut">
              <a:rPr lang="en-US"/>
              <a:pPr>
                <a:defRPr/>
              </a:pPr>
              <a:t>4/18/2018</a:t>
            </a:fld>
            <a:endParaRPr lang="en-US"/>
          </a:p>
        </p:txBody>
      </p:sp>
      <p:sp>
        <p:nvSpPr>
          <p:cNvPr id="5" name="Footer Placeholder 4"/>
          <p:cNvSpPr>
            <a:spLocks noGrp="1"/>
          </p:cNvSpPr>
          <p:nvPr>
            <p:ph type="ftr" sz="quarter" idx="11"/>
          </p:nvPr>
        </p:nvSpPr>
        <p:spPr/>
        <p:txBody>
          <a:bodyPr/>
          <a:lstStyle>
            <a:lvl1pPr>
              <a:defRPr smtClean="0">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25BCF781-7FD1-4222-9482-59C5EF22A0F3}" type="slidenum">
              <a:rPr lang="en-US"/>
              <a:pPr>
                <a:defRPr/>
              </a:pPr>
              <a:t>‹#›</a:t>
            </a:fld>
            <a:endParaRPr lang="en-US"/>
          </a:p>
        </p:txBody>
      </p:sp>
    </p:spTree>
    <p:extLst>
      <p:ext uri="{BB962C8B-B14F-4D97-AF65-F5344CB8AC3E}">
        <p14:creationId xmlns:p14="http://schemas.microsoft.com/office/powerpoint/2010/main" val="2951400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defRPr>
            </a:lvl1pPr>
          </a:lstStyle>
          <a:p>
            <a:pPr>
              <a:defRPr/>
            </a:pPr>
            <a:fld id="{7325DA06-D941-4307-ACF2-CF53E127FFDF}" type="datetimeFigureOut">
              <a:rPr lang="en-US"/>
              <a:pPr>
                <a:defRPr/>
              </a:pPr>
              <a:t>4/18/2018</a:t>
            </a:fld>
            <a:endParaRPr lang="en-US"/>
          </a:p>
        </p:txBody>
      </p:sp>
      <p:sp>
        <p:nvSpPr>
          <p:cNvPr id="5" name="Footer Placeholder 4"/>
          <p:cNvSpPr>
            <a:spLocks noGrp="1"/>
          </p:cNvSpPr>
          <p:nvPr>
            <p:ph type="ftr" sz="quarter" idx="11"/>
          </p:nvPr>
        </p:nvSpPr>
        <p:spPr/>
        <p:txBody>
          <a:bodyPr/>
          <a:lstStyle>
            <a:lvl1pPr>
              <a:defRPr smtClean="0">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E8E5A243-0F61-41C3-93A7-D125F3300E8D}" type="slidenum">
              <a:rPr lang="en-US"/>
              <a:pPr>
                <a:defRPr/>
              </a:pPr>
              <a:t>‹#›</a:t>
            </a:fld>
            <a:endParaRPr lang="en-US"/>
          </a:p>
        </p:txBody>
      </p:sp>
    </p:spTree>
    <p:extLst>
      <p:ext uri="{BB962C8B-B14F-4D97-AF65-F5344CB8AC3E}">
        <p14:creationId xmlns:p14="http://schemas.microsoft.com/office/powerpoint/2010/main" val="131868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defRPr>
            </a:lvl1pPr>
          </a:lstStyle>
          <a:p>
            <a:pPr>
              <a:defRPr/>
            </a:pPr>
            <a:fld id="{CAC012A8-300D-42BC-A7DE-284DB826460C}" type="datetimeFigureOut">
              <a:rPr lang="en-US"/>
              <a:pPr>
                <a:defRPr/>
              </a:pPr>
              <a:t>4/18/2018</a:t>
            </a:fld>
            <a:endParaRPr lang="en-US"/>
          </a:p>
        </p:txBody>
      </p:sp>
      <p:sp>
        <p:nvSpPr>
          <p:cNvPr id="5" name="Footer Placeholder 4"/>
          <p:cNvSpPr>
            <a:spLocks noGrp="1"/>
          </p:cNvSpPr>
          <p:nvPr>
            <p:ph type="ftr" sz="quarter" idx="11"/>
          </p:nvPr>
        </p:nvSpPr>
        <p:spPr/>
        <p:txBody>
          <a:bodyPr/>
          <a:lstStyle>
            <a:lvl1pPr>
              <a:defRPr smtClean="0">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5DA465B0-E0FD-447D-84EC-2B2D13B64CAD}" type="slidenum">
              <a:rPr lang="en-US"/>
              <a:pPr>
                <a:defRPr/>
              </a:pPr>
              <a:t>‹#›</a:t>
            </a:fld>
            <a:endParaRPr lang="en-US"/>
          </a:p>
        </p:txBody>
      </p:sp>
    </p:spTree>
    <p:extLst>
      <p:ext uri="{BB962C8B-B14F-4D97-AF65-F5344CB8AC3E}">
        <p14:creationId xmlns:p14="http://schemas.microsoft.com/office/powerpoint/2010/main" val="3299393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atin typeface="Arial" pitchFamily="34" charset="0"/>
              </a:defRPr>
            </a:lvl1pPr>
          </a:lstStyle>
          <a:p>
            <a:pPr>
              <a:defRPr/>
            </a:pPr>
            <a:fld id="{0703E7F7-F337-4290-A730-CB0EC86DC2F9}" type="datetimeFigureOut">
              <a:rPr lang="en-US"/>
              <a:pPr>
                <a:defRPr/>
              </a:pPr>
              <a:t>4/18/2018</a:t>
            </a:fld>
            <a:endParaRPr lang="en-US"/>
          </a:p>
        </p:txBody>
      </p:sp>
      <p:sp>
        <p:nvSpPr>
          <p:cNvPr id="6" name="Footer Placeholder 5"/>
          <p:cNvSpPr>
            <a:spLocks noGrp="1"/>
          </p:cNvSpPr>
          <p:nvPr>
            <p:ph type="ftr" sz="quarter" idx="11"/>
          </p:nvPr>
        </p:nvSpPr>
        <p:spPr/>
        <p:txBody>
          <a:bodyPr/>
          <a:lstStyle>
            <a:lvl1pPr>
              <a:defRPr smtClean="0">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3DBDE249-18F6-42FB-85E0-DA6AC901E60D}" type="slidenum">
              <a:rPr lang="en-US"/>
              <a:pPr>
                <a:defRPr/>
              </a:pPr>
              <a:t>‹#›</a:t>
            </a:fld>
            <a:endParaRPr lang="en-US"/>
          </a:p>
        </p:txBody>
      </p:sp>
    </p:spTree>
    <p:extLst>
      <p:ext uri="{BB962C8B-B14F-4D97-AF65-F5344CB8AC3E}">
        <p14:creationId xmlns:p14="http://schemas.microsoft.com/office/powerpoint/2010/main" val="416986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atin typeface="Arial" pitchFamily="34" charset="0"/>
              </a:defRPr>
            </a:lvl1pPr>
          </a:lstStyle>
          <a:p>
            <a:pPr>
              <a:defRPr/>
            </a:pPr>
            <a:fld id="{149B7264-3A63-4EE4-BD6F-AD662D942DF9}" type="datetimeFigureOut">
              <a:rPr lang="en-US"/>
              <a:pPr>
                <a:defRPr/>
              </a:pPr>
              <a:t>4/18/2018</a:t>
            </a:fld>
            <a:endParaRPr lang="en-US"/>
          </a:p>
        </p:txBody>
      </p:sp>
      <p:sp>
        <p:nvSpPr>
          <p:cNvPr id="8" name="Footer Placeholder 7"/>
          <p:cNvSpPr>
            <a:spLocks noGrp="1"/>
          </p:cNvSpPr>
          <p:nvPr>
            <p:ph type="ftr" sz="quarter" idx="11"/>
          </p:nvPr>
        </p:nvSpPr>
        <p:spPr/>
        <p:txBody>
          <a:bodyPr/>
          <a:lstStyle>
            <a:lvl1pPr>
              <a:defRPr smtClean="0">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54F6A9FA-1470-42E5-BFB0-6A169E8B7239}" type="slidenum">
              <a:rPr lang="en-US"/>
              <a:pPr>
                <a:defRPr/>
              </a:pPr>
              <a:t>‹#›</a:t>
            </a:fld>
            <a:endParaRPr lang="en-US"/>
          </a:p>
        </p:txBody>
      </p:sp>
    </p:spTree>
    <p:extLst>
      <p:ext uri="{BB962C8B-B14F-4D97-AF65-F5344CB8AC3E}">
        <p14:creationId xmlns:p14="http://schemas.microsoft.com/office/powerpoint/2010/main" val="95462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atin typeface="Arial" pitchFamily="34" charset="0"/>
              </a:defRPr>
            </a:lvl1pPr>
          </a:lstStyle>
          <a:p>
            <a:pPr>
              <a:defRPr/>
            </a:pPr>
            <a:fld id="{966F5CC6-3528-40D7-9A6E-4820B8FFCCE5}" type="datetimeFigureOut">
              <a:rPr lang="en-US"/>
              <a:pPr>
                <a:defRPr/>
              </a:pPr>
              <a:t>4/18/2018</a:t>
            </a:fld>
            <a:endParaRPr lang="en-US"/>
          </a:p>
        </p:txBody>
      </p:sp>
      <p:sp>
        <p:nvSpPr>
          <p:cNvPr id="4" name="Footer Placeholder 3"/>
          <p:cNvSpPr>
            <a:spLocks noGrp="1"/>
          </p:cNvSpPr>
          <p:nvPr>
            <p:ph type="ftr" sz="quarter" idx="11"/>
          </p:nvPr>
        </p:nvSpPr>
        <p:spPr/>
        <p:txBody>
          <a:bodyPr/>
          <a:lstStyle>
            <a:lvl1pPr>
              <a:defRPr smtClean="0">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3189D562-046C-48FF-ADB1-B2361619CC64}" type="slidenum">
              <a:rPr lang="en-US"/>
              <a:pPr>
                <a:defRPr/>
              </a:pPr>
              <a:t>‹#›</a:t>
            </a:fld>
            <a:endParaRPr lang="en-US"/>
          </a:p>
        </p:txBody>
      </p:sp>
    </p:spTree>
    <p:extLst>
      <p:ext uri="{BB962C8B-B14F-4D97-AF65-F5344CB8AC3E}">
        <p14:creationId xmlns:p14="http://schemas.microsoft.com/office/powerpoint/2010/main" val="2460118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atin typeface="Arial" pitchFamily="34" charset="0"/>
              </a:defRPr>
            </a:lvl1pPr>
          </a:lstStyle>
          <a:p>
            <a:pPr>
              <a:defRPr/>
            </a:pPr>
            <a:fld id="{57110BB6-8159-4342-A5A3-684865CAB84B}" type="datetimeFigureOut">
              <a:rPr lang="en-US"/>
              <a:pPr>
                <a:defRPr/>
              </a:pPr>
              <a:t>4/18/2018</a:t>
            </a:fld>
            <a:endParaRPr lang="en-US"/>
          </a:p>
        </p:txBody>
      </p:sp>
      <p:sp>
        <p:nvSpPr>
          <p:cNvPr id="3" name="Footer Placeholder 2"/>
          <p:cNvSpPr>
            <a:spLocks noGrp="1"/>
          </p:cNvSpPr>
          <p:nvPr>
            <p:ph type="ftr" sz="quarter" idx="11"/>
          </p:nvPr>
        </p:nvSpPr>
        <p:spPr/>
        <p:txBody>
          <a:bodyPr/>
          <a:lstStyle>
            <a:lvl1pPr>
              <a:defRPr smtClean="0">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C0894566-BDE4-4A9A-9742-F4786729F664}" type="slidenum">
              <a:rPr lang="en-US"/>
              <a:pPr>
                <a:defRPr/>
              </a:pPr>
              <a:t>‹#›</a:t>
            </a:fld>
            <a:endParaRPr lang="en-US"/>
          </a:p>
        </p:txBody>
      </p:sp>
    </p:spTree>
    <p:extLst>
      <p:ext uri="{BB962C8B-B14F-4D97-AF65-F5344CB8AC3E}">
        <p14:creationId xmlns:p14="http://schemas.microsoft.com/office/powerpoint/2010/main" val="937415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9"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8"/>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atin typeface="Arial" pitchFamily="34" charset="0"/>
              </a:defRPr>
            </a:lvl1pPr>
          </a:lstStyle>
          <a:p>
            <a:pPr>
              <a:defRPr/>
            </a:pPr>
            <a:fld id="{985A45B1-9C0F-4561-90F1-415921A49965}" type="datetimeFigureOut">
              <a:rPr lang="en-US"/>
              <a:pPr>
                <a:defRPr/>
              </a:pPr>
              <a:t>4/18/2018</a:t>
            </a:fld>
            <a:endParaRPr lang="en-US"/>
          </a:p>
        </p:txBody>
      </p:sp>
      <p:sp>
        <p:nvSpPr>
          <p:cNvPr id="6" name="Footer Placeholder 5"/>
          <p:cNvSpPr>
            <a:spLocks noGrp="1"/>
          </p:cNvSpPr>
          <p:nvPr>
            <p:ph type="ftr" sz="quarter" idx="11"/>
          </p:nvPr>
        </p:nvSpPr>
        <p:spPr/>
        <p:txBody>
          <a:bodyPr/>
          <a:lstStyle>
            <a:lvl1pPr>
              <a:defRPr smtClean="0">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C67E327C-1403-455A-9495-0C8C4A11D1FF}" type="slidenum">
              <a:rPr lang="en-US"/>
              <a:pPr>
                <a:defRPr/>
              </a:pPr>
              <a:t>‹#›</a:t>
            </a:fld>
            <a:endParaRPr lang="en-US"/>
          </a:p>
        </p:txBody>
      </p:sp>
    </p:spTree>
    <p:extLst>
      <p:ext uri="{BB962C8B-B14F-4D97-AF65-F5344CB8AC3E}">
        <p14:creationId xmlns:p14="http://schemas.microsoft.com/office/powerpoint/2010/main" val="36623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atin typeface="Arial" pitchFamily="34" charset="0"/>
              </a:defRPr>
            </a:lvl1pPr>
          </a:lstStyle>
          <a:p>
            <a:pPr>
              <a:defRPr/>
            </a:pPr>
            <a:fld id="{1D8D2891-A1BA-47C0-B03A-FF0556BDA843}" type="datetimeFigureOut">
              <a:rPr lang="en-US"/>
              <a:pPr>
                <a:defRPr/>
              </a:pPr>
              <a:t>4/18/2018</a:t>
            </a:fld>
            <a:endParaRPr lang="en-US"/>
          </a:p>
        </p:txBody>
      </p:sp>
      <p:sp>
        <p:nvSpPr>
          <p:cNvPr id="6" name="Footer Placeholder 5"/>
          <p:cNvSpPr>
            <a:spLocks noGrp="1"/>
          </p:cNvSpPr>
          <p:nvPr>
            <p:ph type="ftr" sz="quarter" idx="11"/>
          </p:nvPr>
        </p:nvSpPr>
        <p:spPr/>
        <p:txBody>
          <a:bodyPr/>
          <a:lstStyle>
            <a:lvl1pPr>
              <a:defRPr smtClean="0">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AC15D2D5-ED7B-4B2D-99D1-9B088E3A8191}" type="slidenum">
              <a:rPr lang="en-US"/>
              <a:pPr>
                <a:defRPr/>
              </a:pPr>
              <a:t>‹#›</a:t>
            </a:fld>
            <a:endParaRPr lang="en-US"/>
          </a:p>
        </p:txBody>
      </p:sp>
    </p:spTree>
    <p:extLst>
      <p:ext uri="{BB962C8B-B14F-4D97-AF65-F5344CB8AC3E}">
        <p14:creationId xmlns:p14="http://schemas.microsoft.com/office/powerpoint/2010/main" val="3669053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defRPr>
            </a:lvl1pPr>
          </a:lstStyle>
          <a:p>
            <a:pPr>
              <a:defRPr/>
            </a:pPr>
            <a:fld id="{200869E3-DF10-4F16-A11F-975420D90AB6}" type="datetimeFigureOut">
              <a:rPr lang="en-US"/>
              <a:pPr>
                <a:defRPr/>
              </a:pPr>
              <a:t>4/18/2018</a:t>
            </a:fld>
            <a:endParaRPr lang="en-US"/>
          </a:p>
        </p:txBody>
      </p:sp>
      <p:sp>
        <p:nvSpPr>
          <p:cNvPr id="5" name="Footer Placeholder 4"/>
          <p:cNvSpPr>
            <a:spLocks noGrp="1"/>
          </p:cNvSpPr>
          <p:nvPr>
            <p:ph type="ftr" sz="quarter" idx="11"/>
          </p:nvPr>
        </p:nvSpPr>
        <p:spPr/>
        <p:txBody>
          <a:bodyPr/>
          <a:lstStyle>
            <a:lvl1pPr>
              <a:defRPr smtClean="0">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73C34758-DC2B-4549-BC65-28B6E34EA576}" type="slidenum">
              <a:rPr lang="en-US"/>
              <a:pPr>
                <a:defRPr/>
              </a:pPr>
              <a:t>‹#›</a:t>
            </a:fld>
            <a:endParaRPr lang="en-US"/>
          </a:p>
        </p:txBody>
      </p:sp>
    </p:spTree>
    <p:extLst>
      <p:ext uri="{BB962C8B-B14F-4D97-AF65-F5344CB8AC3E}">
        <p14:creationId xmlns:p14="http://schemas.microsoft.com/office/powerpoint/2010/main" val="3197028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defRPr>
            </a:lvl1pPr>
          </a:lstStyle>
          <a:p>
            <a:pPr>
              <a:defRPr/>
            </a:pPr>
            <a:fld id="{2473B1E7-99CA-4EE2-A6B9-EBD95429B5C6}" type="datetimeFigureOut">
              <a:rPr lang="en-US"/>
              <a:pPr>
                <a:defRPr/>
              </a:pPr>
              <a:t>4/18/2018</a:t>
            </a:fld>
            <a:endParaRPr lang="en-US"/>
          </a:p>
        </p:txBody>
      </p:sp>
      <p:sp>
        <p:nvSpPr>
          <p:cNvPr id="5" name="Footer Placeholder 4"/>
          <p:cNvSpPr>
            <a:spLocks noGrp="1"/>
          </p:cNvSpPr>
          <p:nvPr>
            <p:ph type="ftr" sz="quarter" idx="11"/>
          </p:nvPr>
        </p:nvSpPr>
        <p:spPr/>
        <p:txBody>
          <a:bodyPr/>
          <a:lstStyle>
            <a:lvl1pPr>
              <a:defRPr smtClean="0">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A6EDD1BA-BBE1-4C0C-B5B1-58C545D2356D}" type="slidenum">
              <a:rPr lang="en-US"/>
              <a:pPr>
                <a:defRPr/>
              </a:pPr>
              <a:t>‹#›</a:t>
            </a:fld>
            <a:endParaRPr lang="en-US"/>
          </a:p>
        </p:txBody>
      </p:sp>
    </p:spTree>
    <p:extLst>
      <p:ext uri="{BB962C8B-B14F-4D97-AF65-F5344CB8AC3E}">
        <p14:creationId xmlns:p14="http://schemas.microsoft.com/office/powerpoint/2010/main" val="3399051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1545" y="5813426"/>
            <a:ext cx="2963863"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84388" y="5614988"/>
            <a:ext cx="27019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11440" y="4935538"/>
            <a:ext cx="24479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810375" y="4795840"/>
            <a:ext cx="236378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 y="4935538"/>
            <a:ext cx="27082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708527" y="4914906"/>
            <a:ext cx="24511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48303" y="1338367"/>
            <a:ext cx="3695700" cy="1033358"/>
          </a:xfrm>
        </p:spPr>
        <p:txBody>
          <a:bodyPr/>
          <a:lstStyle>
            <a:lvl1pPr marL="0" indent="0" algn="ctr">
              <a:buNone/>
              <a:defRPr sz="280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Footer Placeholder 4"/>
          <p:cNvSpPr>
            <a:spLocks noGrp="1"/>
          </p:cNvSpPr>
          <p:nvPr>
            <p:ph type="ftr" sz="quarter" idx="10"/>
          </p:nvPr>
        </p:nvSpPr>
        <p:spPr/>
        <p:txBody>
          <a:bodyPr/>
          <a:lstStyle>
            <a:lvl1pPr>
              <a:defRPr/>
            </a:lvl1pPr>
          </a:lstStyle>
          <a:p>
            <a:pPr>
              <a:defRPr/>
            </a:pPr>
            <a:endParaRPr lang="en-US"/>
          </a:p>
        </p:txBody>
      </p:sp>
      <p:sp>
        <p:nvSpPr>
          <p:cNvPr id="12" name="Slide Number Placeholder 5"/>
          <p:cNvSpPr>
            <a:spLocks noGrp="1"/>
          </p:cNvSpPr>
          <p:nvPr>
            <p:ph type="sldNum" sz="quarter" idx="11"/>
          </p:nvPr>
        </p:nvSpPr>
        <p:spPr/>
        <p:txBody>
          <a:bodyPr/>
          <a:lstStyle>
            <a:lvl1pPr>
              <a:defRPr/>
            </a:lvl1pPr>
          </a:lstStyle>
          <a:p>
            <a:pPr>
              <a:defRPr/>
            </a:pPr>
            <a:fld id="{BB9A6B2E-4F87-4082-8CDD-D33965B1FFB8}" type="slidenum">
              <a:rPr lang="en-US"/>
              <a:pPr>
                <a:defRPr/>
              </a:pPr>
              <a:t>‹#›</a:t>
            </a:fld>
            <a:endParaRPr lang="en-US"/>
          </a:p>
        </p:txBody>
      </p:sp>
    </p:spTree>
    <p:extLst>
      <p:ext uri="{BB962C8B-B14F-4D97-AF65-F5344CB8AC3E}">
        <p14:creationId xmlns:p14="http://schemas.microsoft.com/office/powerpoint/2010/main" val="357556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6"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Vintage P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734433" y="6373819"/>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kern="1200">
              <a:solidFill>
                <a:srgbClr val="FFFFFF"/>
              </a:solidFill>
              <a:cs typeface="Arial" pitchFamily="34" charset="0"/>
            </a:endParaRPr>
          </a:p>
        </p:txBody>
      </p:sp>
      <p:sp>
        <p:nvSpPr>
          <p:cNvPr id="6" name="Slide Number Placeholder 5"/>
          <p:cNvSpPr txBox="1">
            <a:spLocks/>
          </p:cNvSpPr>
          <p:nvPr userDrawn="1"/>
        </p:nvSpPr>
        <p:spPr bwMode="auto">
          <a:xfrm>
            <a:off x="8553457" y="6383344"/>
            <a:ext cx="590551" cy="365125"/>
          </a:xfrm>
          <a:prstGeom prst="rect">
            <a:avLst/>
          </a:prstGeom>
          <a:noFill/>
          <a:ln>
            <a:noFill/>
          </a:ln>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FBF5D56D-6F17-4AD4-98FE-9FE34087355E}" type="slidenum">
              <a:rPr lang="en-US" kern="1200" smtClean="0">
                <a:solidFill>
                  <a:srgbClr val="898989"/>
                </a:solidFill>
                <a:latin typeface="Calibri" pitchFamily="34" charset="0"/>
                <a:ea typeface="+mn-ea"/>
              </a:rPr>
              <a:pPr algn="r" eaLnBrk="1" fontAlgn="base" hangingPunct="1">
                <a:spcBef>
                  <a:spcPct val="0"/>
                </a:spcBef>
                <a:spcAft>
                  <a:spcPct val="0"/>
                </a:spcAft>
                <a:defRPr/>
              </a:pPr>
              <a:t>‹#›</a:t>
            </a:fld>
            <a:endParaRPr lang="en-US" kern="1200" smtClean="0">
              <a:solidFill>
                <a:srgbClr val="898989"/>
              </a:solidFill>
              <a:latin typeface="Calibri" pitchFamily="34" charset="0"/>
              <a:ea typeface="+mn-ea"/>
            </a:endParaRPr>
          </a:p>
        </p:txBody>
      </p:sp>
      <p:pic>
        <p:nvPicPr>
          <p:cNvPr id="7" name="Picture 9" descr="red wax copy.png"/>
          <p:cNvPicPr>
            <a:picLocks noChangeAspect="1"/>
          </p:cNvPicPr>
          <p:nvPr userDrawn="1"/>
        </p:nvPicPr>
        <p:blipFill>
          <a:blip r:embed="rId3">
            <a:extLst>
              <a:ext uri="{28A0092B-C50C-407E-A947-70E740481C1C}">
                <a14:useLocalDpi xmlns:a14="http://schemas.microsoft.com/office/drawing/2010/main" val="0"/>
              </a:ext>
            </a:extLst>
          </a:blip>
          <a:srcRect l="5374" t="5807" r="21495" b="5807"/>
          <a:stretch>
            <a:fillRect/>
          </a:stretch>
        </p:blipFill>
        <p:spPr bwMode="auto">
          <a:xfrm>
            <a:off x="7969251" y="84140"/>
            <a:ext cx="1143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Jerusalem Temple Mount-Samaria-Motif-clear brush.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 y="3413131"/>
            <a:ext cx="10636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Jerusalem Temple Mount-Samaria-Motif-clear brush.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6"/>
            <a:ext cx="106362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8228013" y="419100"/>
            <a:ext cx="711200" cy="40011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000" kern="1200" smtClean="0">
                <a:solidFill>
                  <a:prstClr val="white"/>
                </a:solidFill>
                <a:latin typeface="David" pitchFamily="34" charset="-79"/>
                <a:ea typeface="+mn-ea"/>
                <a:cs typeface="David" pitchFamily="34" charset="-79"/>
              </a:rPr>
              <a:t>K&amp;P</a:t>
            </a:r>
          </a:p>
        </p:txBody>
      </p:sp>
      <p:sp>
        <p:nvSpPr>
          <p:cNvPr id="2" name="Title 1"/>
          <p:cNvSpPr>
            <a:spLocks noGrp="1"/>
          </p:cNvSpPr>
          <p:nvPr>
            <p:ph type="title"/>
          </p:nvPr>
        </p:nvSpPr>
        <p:spPr>
          <a:xfrm>
            <a:off x="1314451" y="274638"/>
            <a:ext cx="6629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990600" y="1600206"/>
            <a:ext cx="76962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8615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911327-BDF4-4C0E-AEFB-84824B121EB8}" type="slidenum">
              <a:rPr lang="en-US"/>
              <a:pPr>
                <a:defRPr/>
              </a:pPr>
              <a:t>‹#›</a:t>
            </a:fld>
            <a:endParaRPr lang="en-US"/>
          </a:p>
        </p:txBody>
      </p:sp>
    </p:spTree>
    <p:extLst>
      <p:ext uri="{BB962C8B-B14F-4D97-AF65-F5344CB8AC3E}">
        <p14:creationId xmlns:p14="http://schemas.microsoft.com/office/powerpoint/2010/main" val="51585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CB320C-87D6-4AF6-BA17-88EFEA4D61F4}" type="slidenum">
              <a:rPr lang="en-US"/>
              <a:pPr>
                <a:defRPr/>
              </a:pPr>
              <a:t>‹#›</a:t>
            </a:fld>
            <a:endParaRPr lang="en-US"/>
          </a:p>
        </p:txBody>
      </p:sp>
    </p:spTree>
    <p:extLst>
      <p:ext uri="{BB962C8B-B14F-4D97-AF65-F5344CB8AC3E}">
        <p14:creationId xmlns:p14="http://schemas.microsoft.com/office/powerpoint/2010/main" val="1065968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1311DC-AD62-4792-95E2-B5A1E508B682}" type="slidenum">
              <a:rPr lang="en-US"/>
              <a:pPr>
                <a:defRPr/>
              </a:pPr>
              <a:t>‹#›</a:t>
            </a:fld>
            <a:endParaRPr lang="en-US"/>
          </a:p>
        </p:txBody>
      </p:sp>
    </p:spTree>
    <p:extLst>
      <p:ext uri="{BB962C8B-B14F-4D97-AF65-F5344CB8AC3E}">
        <p14:creationId xmlns:p14="http://schemas.microsoft.com/office/powerpoint/2010/main" val="3664024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Vintage P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8734433" y="6373819"/>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kern="1200">
              <a:solidFill>
                <a:srgbClr val="FFFFFF"/>
              </a:solidFill>
              <a:cs typeface="Arial" pitchFamily="34" charset="0"/>
            </a:endParaRPr>
          </a:p>
        </p:txBody>
      </p:sp>
      <p:sp>
        <p:nvSpPr>
          <p:cNvPr id="5" name="Slide Number Placeholder 5"/>
          <p:cNvSpPr txBox="1">
            <a:spLocks/>
          </p:cNvSpPr>
          <p:nvPr userDrawn="1"/>
        </p:nvSpPr>
        <p:spPr bwMode="auto">
          <a:xfrm>
            <a:off x="8553457" y="6383344"/>
            <a:ext cx="590551" cy="365125"/>
          </a:xfrm>
          <a:prstGeom prst="rect">
            <a:avLst/>
          </a:prstGeom>
          <a:noFill/>
          <a:ln>
            <a:noFill/>
          </a:ln>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343289DA-70CC-4708-9C83-76947003EB47}" type="slidenum">
              <a:rPr lang="en-US" kern="1200" smtClean="0">
                <a:solidFill>
                  <a:srgbClr val="898989"/>
                </a:solidFill>
                <a:latin typeface="Calibri" pitchFamily="34" charset="0"/>
                <a:ea typeface="+mn-ea"/>
              </a:rPr>
              <a:pPr algn="r" eaLnBrk="1" fontAlgn="base" hangingPunct="1">
                <a:spcBef>
                  <a:spcPct val="0"/>
                </a:spcBef>
                <a:spcAft>
                  <a:spcPct val="0"/>
                </a:spcAft>
                <a:defRPr/>
              </a:pPr>
              <a:t>‹#›</a:t>
            </a:fld>
            <a:endParaRPr lang="en-US" kern="1200" smtClean="0">
              <a:solidFill>
                <a:srgbClr val="898989"/>
              </a:solidFill>
              <a:latin typeface="Calibri" pitchFamily="34" charset="0"/>
              <a:ea typeface="+mn-ea"/>
            </a:endParaRPr>
          </a:p>
        </p:txBody>
      </p:sp>
      <p:pic>
        <p:nvPicPr>
          <p:cNvPr id="6" name="Picture 9" descr="red wax copy.png"/>
          <p:cNvPicPr>
            <a:picLocks noChangeAspect="1"/>
          </p:cNvPicPr>
          <p:nvPr userDrawn="1"/>
        </p:nvPicPr>
        <p:blipFill>
          <a:blip r:embed="rId3">
            <a:extLst>
              <a:ext uri="{28A0092B-C50C-407E-A947-70E740481C1C}">
                <a14:useLocalDpi xmlns:a14="http://schemas.microsoft.com/office/drawing/2010/main" val="0"/>
              </a:ext>
            </a:extLst>
          </a:blip>
          <a:srcRect l="5374" t="5807" r="21495" b="5807"/>
          <a:stretch>
            <a:fillRect/>
          </a:stretch>
        </p:blipFill>
        <p:spPr bwMode="auto">
          <a:xfrm>
            <a:off x="7969251" y="84140"/>
            <a:ext cx="1143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8228013" y="419100"/>
            <a:ext cx="711200" cy="40011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000" kern="1200" smtClean="0">
                <a:solidFill>
                  <a:prstClr val="white"/>
                </a:solidFill>
                <a:latin typeface="David" pitchFamily="34" charset="-79"/>
                <a:ea typeface="+mn-ea"/>
                <a:cs typeface="David" pitchFamily="34" charset="-79"/>
              </a:rPr>
              <a:t>K&amp;P</a:t>
            </a:r>
          </a:p>
        </p:txBody>
      </p:sp>
      <p:pic>
        <p:nvPicPr>
          <p:cNvPr id="8"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07101" y="6373819"/>
            <a:ext cx="2700339"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13240" y="6373819"/>
            <a:ext cx="20081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95549" y="6365875"/>
            <a:ext cx="2076451"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6277" y="6364288"/>
            <a:ext cx="18192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26" y="1128719"/>
            <a:ext cx="896939"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88" y="11119"/>
            <a:ext cx="938213"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3994150"/>
            <a:ext cx="887413"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90651" y="274638"/>
            <a:ext cx="64770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74242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descr="Vintage P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734433" y="6373819"/>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kern="1200">
              <a:solidFill>
                <a:srgbClr val="FFFFFF"/>
              </a:solidFill>
              <a:cs typeface="Arial" pitchFamily="34" charset="0"/>
            </a:endParaRPr>
          </a:p>
        </p:txBody>
      </p:sp>
      <p:pic>
        <p:nvPicPr>
          <p:cNvPr id="4" name="Picture 8" descr="red wax copy.png"/>
          <p:cNvPicPr>
            <a:picLocks noChangeAspect="1"/>
          </p:cNvPicPr>
          <p:nvPr userDrawn="1"/>
        </p:nvPicPr>
        <p:blipFill>
          <a:blip r:embed="rId3">
            <a:extLst>
              <a:ext uri="{28A0092B-C50C-407E-A947-70E740481C1C}">
                <a14:useLocalDpi xmlns:a14="http://schemas.microsoft.com/office/drawing/2010/main" val="0"/>
              </a:ext>
            </a:extLst>
          </a:blip>
          <a:srcRect l="5374" t="5807" r="21495" b="5807"/>
          <a:stretch>
            <a:fillRect/>
          </a:stretch>
        </p:blipFill>
        <p:spPr bwMode="auto">
          <a:xfrm>
            <a:off x="7969251" y="84140"/>
            <a:ext cx="1143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Jerusalem Temple Mount-Samaria-Motif-clear brush.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 y="3413131"/>
            <a:ext cx="10636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Jerusalem Temple Mount-Samaria-Motif-clear brush.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6"/>
            <a:ext cx="106362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8228013" y="419100"/>
            <a:ext cx="711200" cy="40011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000" kern="1200" smtClean="0">
                <a:solidFill>
                  <a:prstClr val="white"/>
                </a:solidFill>
                <a:latin typeface="David" pitchFamily="34" charset="-79"/>
                <a:ea typeface="+mn-ea"/>
                <a:cs typeface="David" pitchFamily="34" charset="-79"/>
              </a:rPr>
              <a:t>K&amp;P</a:t>
            </a:r>
          </a:p>
        </p:txBody>
      </p:sp>
      <p:sp>
        <p:nvSpPr>
          <p:cNvPr id="8" name="Slide Number Placeholder 5"/>
          <p:cNvSpPr>
            <a:spLocks noGrp="1"/>
          </p:cNvSpPr>
          <p:nvPr userDrawn="1">
            <p:ph type="sldNum" sz="quarter" idx="10"/>
          </p:nvPr>
        </p:nvSpPr>
        <p:spPr>
          <a:xfrm>
            <a:off x="8553457" y="6383344"/>
            <a:ext cx="590551" cy="365125"/>
          </a:xfrm>
        </p:spPr>
        <p:txBody>
          <a:bodyPr/>
          <a:lstStyle>
            <a:lvl1pPr>
              <a:defRPr sz="1400"/>
            </a:lvl1pPr>
          </a:lstStyle>
          <a:p>
            <a:pPr>
              <a:defRPr/>
            </a:pPr>
            <a:fld id="{AE6C1B70-A076-4329-9045-3DF75F6337C9}" type="slidenum">
              <a:rPr lang="en-US"/>
              <a:pPr>
                <a:defRPr/>
              </a:pPr>
              <a:t>‹#›</a:t>
            </a:fld>
            <a:endParaRPr lang="en-US"/>
          </a:p>
        </p:txBody>
      </p:sp>
    </p:spTree>
    <p:extLst>
      <p:ext uri="{BB962C8B-B14F-4D97-AF65-F5344CB8AC3E}">
        <p14:creationId xmlns:p14="http://schemas.microsoft.com/office/powerpoint/2010/main" val="695503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7" y="27305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B30AB0-9F23-441C-9B8A-3D6D5FB57015}" type="slidenum">
              <a:rPr lang="en-US"/>
              <a:pPr>
                <a:defRPr/>
              </a:pPr>
              <a:t>‹#›</a:t>
            </a:fld>
            <a:endParaRPr lang="en-US"/>
          </a:p>
        </p:txBody>
      </p:sp>
    </p:spTree>
    <p:extLst>
      <p:ext uri="{BB962C8B-B14F-4D97-AF65-F5344CB8AC3E}">
        <p14:creationId xmlns:p14="http://schemas.microsoft.com/office/powerpoint/2010/main" val="3666208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A8DE01-F7E1-4183-97EC-AEAFE451F1BA}" type="slidenum">
              <a:rPr lang="en-US"/>
              <a:pPr>
                <a:defRPr/>
              </a:pPr>
              <a:t>‹#›</a:t>
            </a:fld>
            <a:endParaRPr lang="en-US"/>
          </a:p>
        </p:txBody>
      </p:sp>
    </p:spTree>
    <p:extLst>
      <p:ext uri="{BB962C8B-B14F-4D97-AF65-F5344CB8AC3E}">
        <p14:creationId xmlns:p14="http://schemas.microsoft.com/office/powerpoint/2010/main" val="3702386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A65963-D8D1-4111-BDF3-5102F7817A25}" type="slidenum">
              <a:rPr lang="en-US"/>
              <a:pPr>
                <a:defRPr/>
              </a:pPr>
              <a:t>‹#›</a:t>
            </a:fld>
            <a:endParaRPr lang="en-US"/>
          </a:p>
        </p:txBody>
      </p:sp>
    </p:spTree>
    <p:extLst>
      <p:ext uri="{BB962C8B-B14F-4D97-AF65-F5344CB8AC3E}">
        <p14:creationId xmlns:p14="http://schemas.microsoft.com/office/powerpoint/2010/main" val="21565793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5D915A-117E-449A-B9FA-BDA3D909A149}" type="slidenum">
              <a:rPr lang="en-US"/>
              <a:pPr>
                <a:defRPr/>
              </a:pPr>
              <a:t>‹#›</a:t>
            </a:fld>
            <a:endParaRPr lang="en-US"/>
          </a:p>
        </p:txBody>
      </p:sp>
    </p:spTree>
    <p:extLst>
      <p:ext uri="{BB962C8B-B14F-4D97-AF65-F5344CB8AC3E}">
        <p14:creationId xmlns:p14="http://schemas.microsoft.com/office/powerpoint/2010/main" val="25535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_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 y="0"/>
            <a:ext cx="6362700" cy="6858000"/>
            <a:chOff x="0" y="0"/>
            <a:chExt cx="4008" cy="4320"/>
          </a:xfrm>
        </p:grpSpPr>
        <p:pic>
          <p:nvPicPr>
            <p:cNvPr id="5" name="Picture 8" descr="Expban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solidFill>
                <a:srgbClr val="482400"/>
              </a:solidFill>
            </a:endParaRPr>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solidFill>
                <a:srgbClr val="482400"/>
              </a:solidFill>
            </a:endParaRPr>
          </a:p>
        </p:txBody>
      </p:sp>
      <p:sp>
        <p:nvSpPr>
          <p:cNvPr id="10" name="Rectangle 6"/>
          <p:cNvSpPr>
            <a:spLocks noGrp="1" noChangeArrowheads="1"/>
          </p:cNvSpPr>
          <p:nvPr>
            <p:ph type="sldNum" sz="quarter" idx="12"/>
          </p:nvPr>
        </p:nvSpPr>
        <p:spPr/>
        <p:txBody>
          <a:bodyPr anchorCtr="0"/>
          <a:lstStyle>
            <a:lvl1pPr>
              <a:defRPr/>
            </a:lvl1pPr>
          </a:lstStyle>
          <a:p>
            <a:pPr>
              <a:defRPr/>
            </a:pPr>
            <a:fld id="{E9B6291F-25D5-479B-9FBA-8D7F29F2DB4F}"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850385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394631-902D-46EC-9943-2D458F24DE62}"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39821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C31C37-F485-4756-9B65-C77E25C3FE82}"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545133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9" y="1766889"/>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2" y="1766889"/>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423D63-1A47-413F-B639-ED7B845745B1}"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31301048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C158CB2-B6FE-4D63-A703-9DB69D9928C3}"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808842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9AB15A-130F-4761-A56E-8BEC744EC5DC}"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598917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2192A71-3029-4F3A-A44D-295E1523C5E6}"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072678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7" y="27305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90505A-CC81-409E-A30E-2418D98FBB81}"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9070376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425BB8-EAAC-478E-AC03-6882B0C34BCA}"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721201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4F3A82-C759-4FA3-A69D-C179D3828608}"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68921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84"/>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3"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45" y="381000"/>
            <a:ext cx="5681663"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2EEB04-545C-4207-B441-887BD06CC28F}"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716479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84B45C-E805-4399-91A9-037F74955295}" type="slidenum">
              <a:rPr lang="en-US"/>
              <a:pPr>
                <a:defRPr/>
              </a:pPr>
              <a:t>‹#›</a:t>
            </a:fld>
            <a:endParaRPr lang="en-US"/>
          </a:p>
        </p:txBody>
      </p:sp>
    </p:spTree>
    <p:extLst>
      <p:ext uri="{BB962C8B-B14F-4D97-AF65-F5344CB8AC3E}">
        <p14:creationId xmlns:p14="http://schemas.microsoft.com/office/powerpoint/2010/main" val="3651275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Vintage P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734425" y="6373813"/>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kern="1200">
              <a:solidFill>
                <a:srgbClr val="FFFFFF"/>
              </a:solidFill>
              <a:cs typeface="Arial" pitchFamily="34" charset="0"/>
            </a:endParaRPr>
          </a:p>
        </p:txBody>
      </p:sp>
      <p:sp>
        <p:nvSpPr>
          <p:cNvPr id="6" name="Slide Number Placeholder 5"/>
          <p:cNvSpPr txBox="1">
            <a:spLocks/>
          </p:cNvSpPr>
          <p:nvPr userDrawn="1"/>
        </p:nvSpPr>
        <p:spPr bwMode="auto">
          <a:xfrm>
            <a:off x="8553450" y="6383338"/>
            <a:ext cx="590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fld id="{407556A7-2BFC-467A-8134-06D698D536FF}" type="slidenum">
              <a:rPr lang="en-US" altLang="en-US" kern="1200">
                <a:solidFill>
                  <a:srgbClr val="898989"/>
                </a:solidFill>
                <a:latin typeface="Calibri" pitchFamily="34" charset="0"/>
                <a:ea typeface="+mn-ea"/>
              </a:rPr>
              <a:pPr algn="r" eaLnBrk="1" fontAlgn="base" hangingPunct="1">
                <a:spcBef>
                  <a:spcPct val="0"/>
                </a:spcBef>
                <a:spcAft>
                  <a:spcPct val="0"/>
                </a:spcAft>
              </a:pPr>
              <a:t>‹#›</a:t>
            </a:fld>
            <a:endParaRPr lang="en-US" altLang="en-US" kern="1200">
              <a:solidFill>
                <a:srgbClr val="898989"/>
              </a:solidFill>
              <a:latin typeface="Calibri" pitchFamily="34" charset="0"/>
              <a:ea typeface="+mn-ea"/>
            </a:endParaRPr>
          </a:p>
        </p:txBody>
      </p:sp>
      <p:pic>
        <p:nvPicPr>
          <p:cNvPr id="7" name="Picture 9" descr="red wax copy.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69250" y="84138"/>
            <a:ext cx="1143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p:cNvSpPr txBox="1">
            <a:spLocks noChangeArrowheads="1"/>
          </p:cNvSpPr>
          <p:nvPr userDrawn="1"/>
        </p:nvSpPr>
        <p:spPr bwMode="auto">
          <a:xfrm>
            <a:off x="8270875" y="219075"/>
            <a:ext cx="436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4800" kern="1200">
                <a:solidFill>
                  <a:prstClr val="white"/>
                </a:solidFill>
                <a:latin typeface="David" pitchFamily="34" charset="-79"/>
                <a:ea typeface="+mn-ea"/>
                <a:cs typeface="David" pitchFamily="34" charset="-79"/>
              </a:rPr>
              <a:t>K</a:t>
            </a:r>
          </a:p>
        </p:txBody>
      </p:sp>
      <p:pic>
        <p:nvPicPr>
          <p:cNvPr id="9" name="Picture 11" descr="Jerusalem Temple Mount-Samaria-Motif-clear brush.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413125"/>
            <a:ext cx="10636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Jerusalem Temple Mount-Samaria-Motif-clear brush.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06362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14450" y="274638"/>
            <a:ext cx="6629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990600" y="1600200"/>
            <a:ext cx="76962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4020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F79272-E8EB-4B33-818A-52ED494D4F1C}" type="slidenum">
              <a:rPr lang="en-US"/>
              <a:pPr>
                <a:defRPr/>
              </a:pPr>
              <a:t>‹#›</a:t>
            </a:fld>
            <a:endParaRPr lang="en-US"/>
          </a:p>
        </p:txBody>
      </p:sp>
    </p:spTree>
    <p:extLst>
      <p:ext uri="{BB962C8B-B14F-4D97-AF65-F5344CB8AC3E}">
        <p14:creationId xmlns:p14="http://schemas.microsoft.com/office/powerpoint/2010/main" val="23122197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1CE0B9-83E0-42FD-BCDA-655D7ACEFB10}" type="slidenum">
              <a:rPr lang="en-US"/>
              <a:pPr>
                <a:defRPr/>
              </a:pPr>
              <a:t>‹#›</a:t>
            </a:fld>
            <a:endParaRPr lang="en-US"/>
          </a:p>
        </p:txBody>
      </p:sp>
    </p:spTree>
    <p:extLst>
      <p:ext uri="{BB962C8B-B14F-4D97-AF65-F5344CB8AC3E}">
        <p14:creationId xmlns:p14="http://schemas.microsoft.com/office/powerpoint/2010/main" val="2530530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E5DE9D0-2747-48D3-9C0E-4F617026001D}" type="slidenum">
              <a:rPr lang="en-US"/>
              <a:pPr>
                <a:defRPr/>
              </a:pPr>
              <a:t>‹#›</a:t>
            </a:fld>
            <a:endParaRPr lang="en-US"/>
          </a:p>
        </p:txBody>
      </p:sp>
    </p:spTree>
    <p:extLst>
      <p:ext uri="{BB962C8B-B14F-4D97-AF65-F5344CB8AC3E}">
        <p14:creationId xmlns:p14="http://schemas.microsoft.com/office/powerpoint/2010/main" val="23741515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Vintage P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8734425" y="6373813"/>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kern="1200">
              <a:solidFill>
                <a:srgbClr val="FFFFFF"/>
              </a:solidFill>
              <a:cs typeface="Arial" pitchFamily="34" charset="0"/>
            </a:endParaRPr>
          </a:p>
        </p:txBody>
      </p:sp>
      <p:sp>
        <p:nvSpPr>
          <p:cNvPr id="5" name="Slide Number Placeholder 5"/>
          <p:cNvSpPr txBox="1">
            <a:spLocks/>
          </p:cNvSpPr>
          <p:nvPr userDrawn="1"/>
        </p:nvSpPr>
        <p:spPr bwMode="auto">
          <a:xfrm>
            <a:off x="8553450" y="6383338"/>
            <a:ext cx="590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fld id="{223AAB64-2B82-415E-9E65-B3D413434D68}" type="slidenum">
              <a:rPr lang="en-US" altLang="en-US" kern="1200">
                <a:solidFill>
                  <a:srgbClr val="898989"/>
                </a:solidFill>
                <a:latin typeface="Calibri" pitchFamily="34" charset="0"/>
                <a:ea typeface="+mn-ea"/>
              </a:rPr>
              <a:pPr algn="r" eaLnBrk="1" fontAlgn="base" hangingPunct="1">
                <a:spcBef>
                  <a:spcPct val="0"/>
                </a:spcBef>
                <a:spcAft>
                  <a:spcPct val="0"/>
                </a:spcAft>
              </a:pPr>
              <a:t>‹#›</a:t>
            </a:fld>
            <a:endParaRPr lang="en-US" altLang="en-US" kern="1200">
              <a:solidFill>
                <a:srgbClr val="898989"/>
              </a:solidFill>
              <a:latin typeface="Calibri" pitchFamily="34" charset="0"/>
              <a:ea typeface="+mn-ea"/>
            </a:endParaRPr>
          </a:p>
        </p:txBody>
      </p:sp>
      <p:pic>
        <p:nvPicPr>
          <p:cNvPr id="6" name="Picture 9" descr="red wax copy.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69250" y="84138"/>
            <a:ext cx="1143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p:cNvSpPr txBox="1">
            <a:spLocks noChangeArrowheads="1"/>
          </p:cNvSpPr>
          <p:nvPr userDrawn="1"/>
        </p:nvSpPr>
        <p:spPr bwMode="auto">
          <a:xfrm>
            <a:off x="8270875" y="219075"/>
            <a:ext cx="436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4800" kern="1200">
                <a:solidFill>
                  <a:prstClr val="white"/>
                </a:solidFill>
                <a:latin typeface="David" pitchFamily="34" charset="-79"/>
                <a:ea typeface="+mn-ea"/>
                <a:cs typeface="David" pitchFamily="34" charset="-79"/>
              </a:rPr>
              <a:t>K</a:t>
            </a:r>
          </a:p>
        </p:txBody>
      </p:sp>
      <p:pic>
        <p:nvPicPr>
          <p:cNvPr id="8" name="Picture 11" descr="Jerusalem Temple Mount-Samaria-Motif-clear brush.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413125"/>
            <a:ext cx="10636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Jerusalem Temple Mount-Samaria-Motif-clear brush.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06362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90650" y="274638"/>
            <a:ext cx="64770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330434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descr="Vintage P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8734425" y="6373813"/>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kern="1200">
              <a:solidFill>
                <a:srgbClr val="FFFFFF"/>
              </a:solidFill>
              <a:cs typeface="Arial" pitchFamily="34" charset="0"/>
            </a:endParaRPr>
          </a:p>
        </p:txBody>
      </p:sp>
      <p:pic>
        <p:nvPicPr>
          <p:cNvPr id="4" name="Picture 8" descr="red wax copy.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69250" y="84138"/>
            <a:ext cx="1143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userDrawn="1"/>
        </p:nvSpPr>
        <p:spPr bwMode="auto">
          <a:xfrm>
            <a:off x="8270875" y="219075"/>
            <a:ext cx="436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4800" kern="1200">
                <a:solidFill>
                  <a:prstClr val="white"/>
                </a:solidFill>
                <a:latin typeface="David" pitchFamily="34" charset="-79"/>
                <a:ea typeface="+mn-ea"/>
                <a:cs typeface="David" pitchFamily="34" charset="-79"/>
              </a:rPr>
              <a:t>S</a:t>
            </a:r>
          </a:p>
        </p:txBody>
      </p:sp>
      <p:pic>
        <p:nvPicPr>
          <p:cNvPr id="6" name="Picture 10" descr="Jerusalem Temple Mount-Samaria-Motif-clear brush.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413125"/>
            <a:ext cx="10636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Jerusalem Temple Mount-Samaria-Motif-clear brush.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06362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userDrawn="1">
            <p:ph type="sldNum" sz="quarter" idx="10"/>
          </p:nvPr>
        </p:nvSpPr>
        <p:spPr>
          <a:xfrm>
            <a:off x="8553450" y="6383338"/>
            <a:ext cx="590550" cy="365125"/>
          </a:xfrm>
        </p:spPr>
        <p:txBody>
          <a:bodyPr/>
          <a:lstStyle>
            <a:lvl1pPr>
              <a:defRPr sz="1400"/>
            </a:lvl1pPr>
          </a:lstStyle>
          <a:p>
            <a:pPr>
              <a:defRPr/>
            </a:pPr>
            <a:fld id="{E38484A0-37BA-4A68-A550-584E265EBB23}" type="slidenum">
              <a:rPr lang="en-US"/>
              <a:pPr>
                <a:defRPr/>
              </a:pPr>
              <a:t>‹#›</a:t>
            </a:fld>
            <a:endParaRPr lang="en-US"/>
          </a:p>
        </p:txBody>
      </p:sp>
    </p:spTree>
    <p:extLst>
      <p:ext uri="{BB962C8B-B14F-4D97-AF65-F5344CB8AC3E}">
        <p14:creationId xmlns:p14="http://schemas.microsoft.com/office/powerpoint/2010/main" val="16002015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ECA512-619A-4D05-A00A-53525E1F447A}" type="slidenum">
              <a:rPr lang="en-US"/>
              <a:pPr>
                <a:defRPr/>
              </a:pPr>
              <a:t>‹#›</a:t>
            </a:fld>
            <a:endParaRPr lang="en-US"/>
          </a:p>
        </p:txBody>
      </p:sp>
    </p:spTree>
    <p:extLst>
      <p:ext uri="{BB962C8B-B14F-4D97-AF65-F5344CB8AC3E}">
        <p14:creationId xmlns:p14="http://schemas.microsoft.com/office/powerpoint/2010/main" val="24121615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6843F9-9175-45B0-B7FB-507A7EE4CC04}" type="slidenum">
              <a:rPr lang="en-US"/>
              <a:pPr>
                <a:defRPr/>
              </a:pPr>
              <a:t>‹#›</a:t>
            </a:fld>
            <a:endParaRPr lang="en-US"/>
          </a:p>
        </p:txBody>
      </p:sp>
    </p:spTree>
    <p:extLst>
      <p:ext uri="{BB962C8B-B14F-4D97-AF65-F5344CB8AC3E}">
        <p14:creationId xmlns:p14="http://schemas.microsoft.com/office/powerpoint/2010/main" val="341467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D8D1F7-2ABC-4EAD-8FFB-BB8E1E841759}" type="slidenum">
              <a:rPr lang="en-US"/>
              <a:pPr>
                <a:defRPr/>
              </a:pPr>
              <a:t>‹#›</a:t>
            </a:fld>
            <a:endParaRPr lang="en-US"/>
          </a:p>
        </p:txBody>
      </p:sp>
    </p:spTree>
    <p:extLst>
      <p:ext uri="{BB962C8B-B14F-4D97-AF65-F5344CB8AC3E}">
        <p14:creationId xmlns:p14="http://schemas.microsoft.com/office/powerpoint/2010/main" val="38281848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E21E30-BBB2-4E7D-86A0-FEFC14CD6E1B}" type="slidenum">
              <a:rPr lang="en-US"/>
              <a:pPr>
                <a:defRPr/>
              </a:pPr>
              <a:t>‹#›</a:t>
            </a:fld>
            <a:endParaRPr lang="en-US"/>
          </a:p>
        </p:txBody>
      </p:sp>
    </p:spTree>
    <p:extLst>
      <p:ext uri="{BB962C8B-B14F-4D97-AF65-F5344CB8AC3E}">
        <p14:creationId xmlns:p14="http://schemas.microsoft.com/office/powerpoint/2010/main" val="373138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1545" y="5813426"/>
            <a:ext cx="2963863"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84388" y="5614988"/>
            <a:ext cx="27019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611440" y="4935538"/>
            <a:ext cx="24479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810375" y="4795840"/>
            <a:ext cx="236378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 y="4935538"/>
            <a:ext cx="27082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708527" y="4914906"/>
            <a:ext cx="24511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48303" y="1338367"/>
            <a:ext cx="3695700" cy="1033358"/>
          </a:xfrm>
        </p:spPr>
        <p:txBody>
          <a:bodyPr/>
          <a:lstStyle>
            <a:lvl1pPr marL="0" indent="0" algn="ctr">
              <a:buNone/>
              <a:defRPr sz="280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Footer Placeholder 4"/>
          <p:cNvSpPr>
            <a:spLocks noGrp="1"/>
          </p:cNvSpPr>
          <p:nvPr>
            <p:ph type="ftr" sz="quarter" idx="10"/>
          </p:nvPr>
        </p:nvSpPr>
        <p:spPr/>
        <p:txBody>
          <a:bodyPr/>
          <a:lstStyle>
            <a:lvl1pPr>
              <a:defRPr smtClean="0"/>
            </a:lvl1pPr>
          </a:lstStyle>
          <a:p>
            <a:pPr>
              <a:defRPr/>
            </a:pPr>
            <a:endParaRPr lang="en-US"/>
          </a:p>
        </p:txBody>
      </p:sp>
      <p:sp>
        <p:nvSpPr>
          <p:cNvPr id="12" name="Slide Number Placeholder 5"/>
          <p:cNvSpPr>
            <a:spLocks noGrp="1"/>
          </p:cNvSpPr>
          <p:nvPr>
            <p:ph type="sldNum" sz="quarter" idx="11"/>
          </p:nvPr>
        </p:nvSpPr>
        <p:spPr/>
        <p:txBody>
          <a:bodyPr/>
          <a:lstStyle>
            <a:lvl1pPr>
              <a:defRPr smtClean="0"/>
            </a:lvl1pPr>
          </a:lstStyle>
          <a:p>
            <a:pPr>
              <a:defRPr/>
            </a:pPr>
            <a:fld id="{BCADEB61-CFEE-4F87-ACD6-F3F8A90A11C8}" type="slidenum">
              <a:rPr lang="en-US"/>
              <a:pPr>
                <a:defRPr/>
              </a:pPr>
              <a:t>‹#›</a:t>
            </a:fld>
            <a:endParaRPr lang="en-US"/>
          </a:p>
        </p:txBody>
      </p:sp>
    </p:spTree>
    <p:extLst>
      <p:ext uri="{BB962C8B-B14F-4D97-AF65-F5344CB8AC3E}">
        <p14:creationId xmlns:p14="http://schemas.microsoft.com/office/powerpoint/2010/main" val="225705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Vintage Pap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734433" y="6373819"/>
            <a:ext cx="409575" cy="4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kern="1200">
              <a:solidFill>
                <a:srgbClr val="FFFFFF"/>
              </a:solidFill>
              <a:cs typeface="Arial" pitchFamily="34" charset="0"/>
            </a:endParaRPr>
          </a:p>
        </p:txBody>
      </p:sp>
      <p:sp>
        <p:nvSpPr>
          <p:cNvPr id="6" name="Slide Number Placeholder 5"/>
          <p:cNvSpPr txBox="1">
            <a:spLocks/>
          </p:cNvSpPr>
          <p:nvPr userDrawn="1"/>
        </p:nvSpPr>
        <p:spPr bwMode="auto">
          <a:xfrm>
            <a:off x="8553457" y="6383344"/>
            <a:ext cx="590551" cy="365125"/>
          </a:xfrm>
          <a:prstGeom prst="rect">
            <a:avLst/>
          </a:prstGeom>
          <a:noFill/>
          <a:ln>
            <a:noFill/>
          </a:ln>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42208483-5CF2-4B61-911B-AA37C60F3DA1}" type="slidenum">
              <a:rPr lang="en-US" kern="1200" smtClean="0">
                <a:solidFill>
                  <a:srgbClr val="898989"/>
                </a:solidFill>
                <a:latin typeface="Calibri" pitchFamily="34" charset="0"/>
                <a:ea typeface="+mn-ea"/>
              </a:rPr>
              <a:pPr algn="r" eaLnBrk="1" fontAlgn="base" hangingPunct="1">
                <a:spcBef>
                  <a:spcPct val="0"/>
                </a:spcBef>
                <a:spcAft>
                  <a:spcPct val="0"/>
                </a:spcAft>
                <a:defRPr/>
              </a:pPr>
              <a:t>‹#›</a:t>
            </a:fld>
            <a:endParaRPr lang="en-US" kern="1200" smtClean="0">
              <a:solidFill>
                <a:srgbClr val="898989"/>
              </a:solidFill>
              <a:latin typeface="Calibri" pitchFamily="34" charset="0"/>
              <a:ea typeface="+mn-ea"/>
            </a:endParaRPr>
          </a:p>
        </p:txBody>
      </p:sp>
      <p:pic>
        <p:nvPicPr>
          <p:cNvPr id="7" name="Picture 9" descr="red wax copy.png"/>
          <p:cNvPicPr>
            <a:picLocks noChangeAspect="1"/>
          </p:cNvPicPr>
          <p:nvPr userDrawn="1"/>
        </p:nvPicPr>
        <p:blipFill>
          <a:blip r:embed="rId3" cstate="print">
            <a:extLst>
              <a:ext uri="{28A0092B-C50C-407E-A947-70E740481C1C}">
                <a14:useLocalDpi xmlns:a14="http://schemas.microsoft.com/office/drawing/2010/main" val="0"/>
              </a:ext>
            </a:extLst>
          </a:blip>
          <a:srcRect l="5374" t="5807" r="21495" b="5807"/>
          <a:stretch>
            <a:fillRect/>
          </a:stretch>
        </p:blipFill>
        <p:spPr bwMode="auto">
          <a:xfrm>
            <a:off x="7969251" y="84140"/>
            <a:ext cx="1143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Jerusalem Temple Mount-Samaria-Motif-clear brush.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 y="3413131"/>
            <a:ext cx="10636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Jerusalem Temple Mount-Samaria-Motif-clear brush.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 y="6"/>
            <a:ext cx="106362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8228013" y="419100"/>
            <a:ext cx="711200" cy="40011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000" kern="1200" smtClean="0">
                <a:solidFill>
                  <a:prstClr val="white"/>
                </a:solidFill>
                <a:latin typeface="David" pitchFamily="34" charset="-79"/>
                <a:ea typeface="+mn-ea"/>
                <a:cs typeface="David" pitchFamily="34" charset="-79"/>
              </a:rPr>
              <a:t>K&amp;P</a:t>
            </a:r>
          </a:p>
        </p:txBody>
      </p:sp>
      <p:sp>
        <p:nvSpPr>
          <p:cNvPr id="2" name="Title 1"/>
          <p:cNvSpPr>
            <a:spLocks noGrp="1"/>
          </p:cNvSpPr>
          <p:nvPr>
            <p:ph type="title"/>
          </p:nvPr>
        </p:nvSpPr>
        <p:spPr>
          <a:xfrm>
            <a:off x="1314451" y="274638"/>
            <a:ext cx="6629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990600" y="1600206"/>
            <a:ext cx="76962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555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7E8C83-3F8D-4F73-AB21-CAFC81D591D2}" type="slidenum">
              <a:rPr lang="en-US"/>
              <a:pPr>
                <a:defRPr/>
              </a:pPr>
              <a:t>‹#›</a:t>
            </a:fld>
            <a:endParaRPr lang="en-US"/>
          </a:p>
        </p:txBody>
      </p:sp>
    </p:spTree>
    <p:extLst>
      <p:ext uri="{BB962C8B-B14F-4D97-AF65-F5344CB8AC3E}">
        <p14:creationId xmlns:p14="http://schemas.microsoft.com/office/powerpoint/2010/main" val="2077350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7.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6" Type="http://schemas.openxmlformats.org/officeDocument/2006/relationships/image" Target="../media/image20.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9.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fontAlgn="base">
              <a:spcBef>
                <a:spcPct val="0"/>
              </a:spcBef>
              <a:spcAft>
                <a:spcPct val="0"/>
              </a:spcAft>
              <a:defRPr/>
            </a:pPr>
            <a:endParaRPr lang="en-US" kern="1200">
              <a:ea typeface="+mn-ea"/>
              <a:cs typeface="Arial" pitchFamily="34" charset="0"/>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fontAlgn="base">
              <a:spcBef>
                <a:spcPct val="0"/>
              </a:spcBef>
              <a:spcAft>
                <a:spcPct val="0"/>
              </a:spcAft>
              <a:defRPr/>
            </a:pPr>
            <a:endParaRPr lang="en-US" kern="1200">
              <a:ea typeface="+mn-ea"/>
              <a:cs typeface="Arial" pitchFamily="34" charset="0"/>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fontAlgn="base">
              <a:spcBef>
                <a:spcPct val="0"/>
              </a:spcBef>
              <a:spcAft>
                <a:spcPct val="0"/>
              </a:spcAft>
              <a:defRPr/>
            </a:pPr>
            <a:fld id="{9F0E8F9A-AEBF-436B-990B-526F6E5BD9E3}" type="slidenum">
              <a:rPr lang="en-US" kern="1200">
                <a:ea typeface="+mn-ea"/>
                <a:cs typeface="Arial" pitchFamily="34" charset="0"/>
              </a:rPr>
              <a:pPr fontAlgn="base">
                <a:spcBef>
                  <a:spcPct val="0"/>
                </a:spcBef>
                <a:spcAft>
                  <a:spcPct val="0"/>
                </a:spcAft>
                <a:defRPr/>
              </a:pPr>
              <a:t>‹#›</a:t>
            </a:fld>
            <a:endParaRPr lang="en-US" kern="1200">
              <a:ea typeface="+mn-ea"/>
              <a:cs typeface="Arial" pitchFamily="34" charset="0"/>
            </a:endParaRPr>
          </a:p>
        </p:txBody>
      </p:sp>
    </p:spTree>
    <p:extLst>
      <p:ext uri="{BB962C8B-B14F-4D97-AF65-F5344CB8AC3E}">
        <p14:creationId xmlns:p14="http://schemas.microsoft.com/office/powerpoint/2010/main" val="7132337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fontAlgn="base">
              <a:spcBef>
                <a:spcPct val="0"/>
              </a:spcBef>
              <a:spcAft>
                <a:spcPct val="0"/>
              </a:spcAft>
              <a:defRPr/>
            </a:pPr>
            <a:fld id="{B60988A7-2906-4A2F-A99D-C54D00ED26BF}" type="datetimeFigureOut">
              <a:rPr lang="en-US" kern="1200">
                <a:ea typeface="+mn-ea"/>
                <a:cs typeface="Arial" pitchFamily="34" charset="0"/>
              </a:rPr>
              <a:pPr fontAlgn="base">
                <a:spcBef>
                  <a:spcPct val="0"/>
                </a:spcBef>
                <a:spcAft>
                  <a:spcPct val="0"/>
                </a:spcAft>
                <a:defRPr/>
              </a:pPr>
              <a:t>4/18/2018</a:t>
            </a:fld>
            <a:endParaRPr lang="en-US" kern="1200">
              <a:ea typeface="+mn-ea"/>
              <a:cs typeface="Arial" pitchFamily="34" charset="0"/>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fontAlgn="base">
              <a:spcBef>
                <a:spcPct val="0"/>
              </a:spcBef>
              <a:spcAft>
                <a:spcPct val="0"/>
              </a:spcAft>
              <a:defRPr/>
            </a:pPr>
            <a:endParaRPr lang="en-US" kern="1200">
              <a:ea typeface="+mn-ea"/>
              <a:cs typeface="Arial" pitchFamily="34" charset="0"/>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fontAlgn="base">
              <a:spcBef>
                <a:spcPct val="0"/>
              </a:spcBef>
              <a:spcAft>
                <a:spcPct val="0"/>
              </a:spcAft>
              <a:defRPr/>
            </a:pPr>
            <a:fld id="{A7608FBB-54DE-408E-A440-FF3AF0622FFA}" type="slidenum">
              <a:rPr lang="en-US" kern="1200">
                <a:ea typeface="+mn-ea"/>
                <a:cs typeface="Arial" pitchFamily="34" charset="0"/>
              </a:rPr>
              <a:pPr fontAlgn="base">
                <a:spcBef>
                  <a:spcPct val="0"/>
                </a:spcBef>
                <a:spcAft>
                  <a:spcPct val="0"/>
                </a:spcAft>
                <a:defRPr/>
              </a:pPr>
              <a:t>‹#›</a:t>
            </a:fld>
            <a:endParaRPr lang="en-US" kern="1200">
              <a:ea typeface="+mn-ea"/>
              <a:cs typeface="Arial" pitchFamily="34" charset="0"/>
            </a:endParaRPr>
          </a:p>
        </p:txBody>
      </p:sp>
    </p:spTree>
    <p:extLst>
      <p:ext uri="{BB962C8B-B14F-4D97-AF65-F5344CB8AC3E}">
        <p14:creationId xmlns:p14="http://schemas.microsoft.com/office/powerpoint/2010/main" val="395825920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endParaRPr lang="en-US" kern="1200">
              <a:ea typeface="+mn-ea"/>
              <a:cs typeface="Arial" pitchFamily="34" charset="0"/>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en-US" kern="1200">
              <a:ea typeface="+mn-ea"/>
              <a:cs typeface="Arial" pitchFamily="34" charset="0"/>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defRPr/>
            </a:pPr>
            <a:fld id="{2D9C3AEE-4B61-42AC-BD53-808642877AAF}" type="slidenum">
              <a:rPr lang="en-US" kern="1200">
                <a:ea typeface="+mn-ea"/>
                <a:cs typeface="Arial" pitchFamily="34" charset="0"/>
              </a:rPr>
              <a:pPr fontAlgn="base">
                <a:spcBef>
                  <a:spcPct val="0"/>
                </a:spcBef>
                <a:spcAft>
                  <a:spcPct val="0"/>
                </a:spcAft>
                <a:defRPr/>
              </a:pPr>
              <a:t>‹#›</a:t>
            </a:fld>
            <a:endParaRPr lang="en-US" kern="1200">
              <a:ea typeface="+mn-ea"/>
              <a:cs typeface="Arial" pitchFamily="34" charset="0"/>
            </a:endParaRPr>
          </a:p>
        </p:txBody>
      </p:sp>
    </p:spTree>
    <p:extLst>
      <p:ext uri="{BB962C8B-B14F-4D97-AF65-F5344CB8AC3E}">
        <p14:creationId xmlns:p14="http://schemas.microsoft.com/office/powerpoint/2010/main" val="190755905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effectLst/>
      </p:bgPr>
    </p:bg>
    <p:spTree>
      <p:nvGrpSpPr>
        <p:cNvPr id="1" name=""/>
        <p:cNvGrpSpPr/>
        <p:nvPr/>
      </p:nvGrpSpPr>
      <p:grpSpPr>
        <a:xfrm>
          <a:off x="0" y="0"/>
          <a:ext cx="0" cy="0"/>
          <a:chOff x="0" y="0"/>
          <a:chExt cx="0" cy="0"/>
        </a:xfrm>
      </p:grpSpPr>
      <p:pic>
        <p:nvPicPr>
          <p:cNvPr id="2050" name="Picture 2" descr="Expbann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1066800" y="3810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spcBef>
                <a:spcPct val="0"/>
              </a:spcBef>
              <a:defRPr sz="1400">
                <a:solidFill>
                  <a:schemeClr val="tx2"/>
                </a:solidFill>
                <a:latin typeface="Arial" pitchFamily="34" charset="0"/>
              </a:defRPr>
            </a:lvl1pPr>
          </a:lstStyle>
          <a:p>
            <a:pPr fontAlgn="base">
              <a:spcAft>
                <a:spcPct val="0"/>
              </a:spcAft>
              <a:defRPr/>
            </a:pPr>
            <a:endParaRPr lang="en-US" kern="1200">
              <a:solidFill>
                <a:srgbClr val="482400"/>
              </a:solidFill>
              <a:ea typeface="+mn-ea"/>
              <a:cs typeface="Arial" pitchFamily="34" charset="0"/>
            </a:endParaRPr>
          </a:p>
        </p:txBody>
      </p:sp>
      <p:sp>
        <p:nvSpPr>
          <p:cNvPr id="3077"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spcBef>
                <a:spcPct val="0"/>
              </a:spcBef>
              <a:defRPr sz="1400">
                <a:solidFill>
                  <a:schemeClr val="tx2"/>
                </a:solidFill>
                <a:latin typeface="Arial" pitchFamily="34" charset="0"/>
              </a:defRPr>
            </a:lvl1pPr>
          </a:lstStyle>
          <a:p>
            <a:pPr algn="ctr" fontAlgn="base">
              <a:spcAft>
                <a:spcPct val="0"/>
              </a:spcAft>
              <a:defRPr/>
            </a:pPr>
            <a:endParaRPr lang="en-US" kern="1200">
              <a:solidFill>
                <a:srgbClr val="482400"/>
              </a:solidFill>
              <a:ea typeface="+mn-ea"/>
              <a:cs typeface="Arial" pitchFamily="34" charset="0"/>
            </a:endParaRPr>
          </a:p>
        </p:txBody>
      </p:sp>
      <p:sp>
        <p:nvSpPr>
          <p:cNvPr id="3078"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a:solidFill>
                  <a:schemeClr val="tx2"/>
                </a:solidFill>
                <a:latin typeface="Arial" pitchFamily="34" charset="0"/>
              </a:defRPr>
            </a:lvl1pPr>
          </a:lstStyle>
          <a:p>
            <a:pPr fontAlgn="base">
              <a:spcAft>
                <a:spcPct val="0"/>
              </a:spcAft>
              <a:defRPr/>
            </a:pPr>
            <a:fld id="{318C9708-97EF-4873-9DE1-10E389491F55}" type="slidenum">
              <a:rPr lang="en-US" kern="1200">
                <a:solidFill>
                  <a:srgbClr val="482400"/>
                </a:solidFill>
                <a:ea typeface="+mn-ea"/>
                <a:cs typeface="Arial" pitchFamily="34" charset="0"/>
              </a:rPr>
              <a:pPr fontAlgn="base">
                <a:spcAft>
                  <a:spcPct val="0"/>
                </a:spcAft>
                <a:defRPr/>
              </a:pPr>
              <a:t>‹#›</a:t>
            </a:fld>
            <a:endParaRPr lang="en-US" kern="1200">
              <a:solidFill>
                <a:srgbClr val="482400"/>
              </a:solidFill>
              <a:ea typeface="+mn-ea"/>
              <a:cs typeface="Arial" pitchFamily="34" charset="0"/>
            </a:endParaRPr>
          </a:p>
        </p:txBody>
      </p:sp>
      <p:pic>
        <p:nvPicPr>
          <p:cNvPr id="2055" name="Picture 7" descr="EXPHORS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66800" y="1574806"/>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8"/>
          <p:cNvSpPr>
            <a:spLocks noGrp="1" noChangeArrowheads="1"/>
          </p:cNvSpPr>
          <p:nvPr>
            <p:ph type="body" idx="1"/>
          </p:nvPr>
        </p:nvSpPr>
        <p:spPr bwMode="auto">
          <a:xfrm>
            <a:off x="1062039" y="1766889"/>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14326511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rtl="0" eaLnBrk="0" fontAlgn="base" hangingPunct="0">
        <a:spcBef>
          <a:spcPct val="0"/>
        </a:spcBef>
        <a:spcAft>
          <a:spcPct val="0"/>
        </a:spcAft>
        <a:defRPr sz="4400">
          <a:solidFill>
            <a:schemeClr val="accent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accent1"/>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sz="4400">
          <a:solidFill>
            <a:schemeClr val="accent1"/>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sz="4400">
          <a:solidFill>
            <a:schemeClr val="accent1"/>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sz="4400">
          <a:solidFill>
            <a:schemeClr val="accent1"/>
          </a:solidFill>
          <a:effectLst>
            <a:outerShdw blurRad="38100" dist="38100" dir="2700000" algn="tl">
              <a:srgbClr val="000000"/>
            </a:outerShdw>
          </a:effectLst>
          <a:latin typeface="Times New Roman" pitchFamily="18" charset="0"/>
        </a:defRPr>
      </a:lvl5pPr>
      <a:lvl6pPr marL="457200" algn="l" rtl="0" fontAlgn="base">
        <a:spcBef>
          <a:spcPct val="0"/>
        </a:spcBef>
        <a:spcAft>
          <a:spcPct val="0"/>
        </a:spcAft>
        <a:defRPr sz="4400">
          <a:solidFill>
            <a:schemeClr val="accent1"/>
          </a:solidFill>
          <a:effectLst>
            <a:outerShdw blurRad="38100" dist="38100" dir="2700000" algn="tl">
              <a:srgbClr val="000000"/>
            </a:outerShdw>
          </a:effectLst>
          <a:latin typeface="Times New Roman" pitchFamily="18" charset="0"/>
        </a:defRPr>
      </a:lvl6pPr>
      <a:lvl7pPr marL="914400" algn="l" rtl="0" fontAlgn="base">
        <a:spcBef>
          <a:spcPct val="0"/>
        </a:spcBef>
        <a:spcAft>
          <a:spcPct val="0"/>
        </a:spcAft>
        <a:defRPr sz="4400">
          <a:solidFill>
            <a:schemeClr val="accent1"/>
          </a:solidFill>
          <a:effectLst>
            <a:outerShdw blurRad="38100" dist="38100" dir="2700000" algn="tl">
              <a:srgbClr val="000000"/>
            </a:outerShdw>
          </a:effectLst>
          <a:latin typeface="Times New Roman" pitchFamily="18" charset="0"/>
        </a:defRPr>
      </a:lvl7pPr>
      <a:lvl8pPr marL="1371600" algn="l" rtl="0" fontAlgn="base">
        <a:spcBef>
          <a:spcPct val="0"/>
        </a:spcBef>
        <a:spcAft>
          <a:spcPct val="0"/>
        </a:spcAft>
        <a:defRPr sz="4400">
          <a:solidFill>
            <a:schemeClr val="accent1"/>
          </a:solidFill>
          <a:effectLst>
            <a:outerShdw blurRad="38100" dist="38100" dir="2700000" algn="tl">
              <a:srgbClr val="000000"/>
            </a:outerShdw>
          </a:effectLst>
          <a:latin typeface="Times New Roman" pitchFamily="18" charset="0"/>
        </a:defRPr>
      </a:lvl8pPr>
      <a:lvl9pPr marL="1828800" algn="l" rtl="0" fontAlgn="base">
        <a:spcBef>
          <a:spcPct val="0"/>
        </a:spcBef>
        <a:spcAft>
          <a:spcPct val="0"/>
        </a:spcAft>
        <a:defRPr sz="4400">
          <a:solidFill>
            <a:schemeClr val="accent1"/>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16"/>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endParaRPr lang="en-US" kern="1200">
              <a:ea typeface="+mn-ea"/>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en-US" kern="1200">
              <a:ea typeface="+mn-ea"/>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defRPr/>
            </a:pPr>
            <a:fld id="{FC142435-22EA-4032-9CC2-676008C48537}" type="slidenum">
              <a:rPr lang="en-US" kern="1200">
                <a:ea typeface="+mn-ea"/>
                <a:cs typeface="Arial" pitchFamily="34" charset="0"/>
              </a:rPr>
              <a:pPr fontAlgn="base">
                <a:spcBef>
                  <a:spcPct val="0"/>
                </a:spcBef>
                <a:spcAft>
                  <a:spcPct val="0"/>
                </a:spcAft>
                <a:defRPr/>
              </a:pPr>
              <a:t>‹#›</a:t>
            </a:fld>
            <a:endParaRPr lang="en-US" kern="1200">
              <a:ea typeface="+mn-ea"/>
              <a:cs typeface="Arial" pitchFamily="34" charset="0"/>
            </a:endParaRPr>
          </a:p>
        </p:txBody>
      </p:sp>
    </p:spTree>
    <p:extLst>
      <p:ext uri="{BB962C8B-B14F-4D97-AF65-F5344CB8AC3E}">
        <p14:creationId xmlns:p14="http://schemas.microsoft.com/office/powerpoint/2010/main" val="103879200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qx_jb7braAhUBKawKHfzUDN8QjRx6BAgAEAU&amp;url=https://www.pinterest.co.uk/pin/363947213629671332/&amp;psig=AOvVaw21ddMREdkDHblcpH3zWfaI&amp;ust=1523832804584982" TargetMode="External"/><Relationship Id="rId2" Type="http://schemas.openxmlformats.org/officeDocument/2006/relationships/image" Target="../media/image16.png"/><Relationship Id="rId1" Type="http://schemas.openxmlformats.org/officeDocument/2006/relationships/slideLayout" Target="../slideLayouts/slideLayout34.xml"/><Relationship Id="rId5" Type="http://schemas.openxmlformats.org/officeDocument/2006/relationships/image" Target="../media/image24.png"/><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T8euK48TaAhVqjK0KHeLrCYEQjRx6BAgAEAU&amp;url=http%3A%2F%2Fbible-lists.pw%2FJealousy%2FPsalms-37-1.shtml&amp;psig=AOvVaw3E_gCYyUu-IDm0MA6AJgNK&amp;ust=1524173463656926" TargetMode="External"/><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52.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source=imgres&amp;cd=&amp;cad=rja&amp;uact=8&amp;ved=2ahUKEwjZiablo8DaAhUQeKwKHbNuCTAQjRx6BAgAEAU&amp;url=http://althistory.wikia.com/wiki/Kingdom_of_Nabataea_(Guardians)&amp;psig=AOvVaw1vtHboLI0ZGumk-xDMkrIZ&amp;ust=1524019123294382" TargetMode="External"/><Relationship Id="rId2" Type="http://schemas.openxmlformats.org/officeDocument/2006/relationships/image" Target="../media/image45.jpeg"/><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a:t>
            </a:r>
            <a:endParaRPr lang="en-US" dirty="0"/>
          </a:p>
        </p:txBody>
      </p:sp>
      <p:grpSp>
        <p:nvGrpSpPr>
          <p:cNvPr id="8" name="Group 7"/>
          <p:cNvGrpSpPr/>
          <p:nvPr/>
        </p:nvGrpSpPr>
        <p:grpSpPr>
          <a:xfrm>
            <a:off x="8153385" y="378773"/>
            <a:ext cx="795410" cy="461665"/>
            <a:chOff x="8153406" y="378767"/>
            <a:chExt cx="795409" cy="46166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457200"/>
              <a:ext cx="685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153406" y="378767"/>
              <a:ext cx="795409" cy="461665"/>
            </a:xfrm>
            <a:prstGeom prst="rect">
              <a:avLst/>
            </a:prstGeom>
            <a:noFill/>
          </p:spPr>
          <p:txBody>
            <a:bodyPr wrap="none" rtlCol="0">
              <a:spAutoFit/>
            </a:bodyPr>
            <a:lstStyle/>
            <a:p>
              <a:pPr algn="ctr"/>
              <a:r>
                <a:rPr lang="en-US" sz="1200" dirty="0" smtClean="0">
                  <a:solidFill>
                    <a:schemeClr val="bg1"/>
                  </a:solidFill>
                  <a:latin typeface="Britannic Bold" panose="020B0903060703020204" pitchFamily="34" charset="0"/>
                </a:rPr>
                <a:t>Minor </a:t>
              </a:r>
            </a:p>
            <a:p>
              <a:pPr algn="ctr"/>
              <a:r>
                <a:rPr lang="en-US" sz="1200" dirty="0" smtClean="0">
                  <a:solidFill>
                    <a:schemeClr val="bg1"/>
                  </a:solidFill>
                  <a:latin typeface="Britannic Bold" panose="020B0903060703020204" pitchFamily="34" charset="0"/>
                </a:rPr>
                <a:t>Prophets</a:t>
              </a:r>
              <a:endParaRPr lang="en-US" sz="1200" dirty="0">
                <a:solidFill>
                  <a:schemeClr val="bg1"/>
                </a:solidFill>
                <a:latin typeface="Britannic Bold" panose="020B0903060703020204" pitchFamily="34" charset="0"/>
              </a:endParaRPr>
            </a:p>
          </p:txBody>
        </p:sp>
      </p:grpSp>
      <p:sp>
        <p:nvSpPr>
          <p:cNvPr id="5" name="Rectangle 4"/>
          <p:cNvSpPr/>
          <p:nvPr/>
        </p:nvSpPr>
        <p:spPr>
          <a:xfrm>
            <a:off x="1066809" y="2004160"/>
            <a:ext cx="5438519" cy="830997"/>
          </a:xfrm>
          <a:prstGeom prst="rect">
            <a:avLst/>
          </a:prstGeom>
        </p:spPr>
        <p:txBody>
          <a:bodyPr wrap="square">
            <a:spAutoFit/>
          </a:bodyPr>
          <a:lstStyle/>
          <a:p>
            <a:pPr algn="ctr"/>
            <a:r>
              <a:rPr lang="en-US" sz="4800" dirty="0"/>
              <a:t>Obadiah</a:t>
            </a:r>
            <a:endParaRPr lang="en-US" sz="4800" dirty="0"/>
          </a:p>
        </p:txBody>
      </p:sp>
      <p:pic>
        <p:nvPicPr>
          <p:cNvPr id="7" name="Picture 2" descr="Image result for Obadiah infographic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7105" y="2034346"/>
            <a:ext cx="2611707" cy="31584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373" y="2590801"/>
            <a:ext cx="2996827" cy="3733334"/>
          </a:xfrm>
          <a:prstGeom prst="rect">
            <a:avLst/>
          </a:prstGeom>
        </p:spPr>
      </p:pic>
    </p:spTree>
    <p:extLst>
      <p:ext uri="{BB962C8B-B14F-4D97-AF65-F5344CB8AC3E}">
        <p14:creationId xmlns:p14="http://schemas.microsoft.com/office/powerpoint/2010/main" val="3262262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rPr>
              <a:t>Obadiah</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91385"/>
            <a:ext cx="1600200" cy="1152687"/>
          </a:xfrm>
          <a:prstGeom prst="rect">
            <a:avLst/>
          </a:prstGeom>
        </p:spPr>
      </p:pic>
      <p:pic>
        <p:nvPicPr>
          <p:cNvPr id="3074"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726" y="1447800"/>
            <a:ext cx="8293274"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559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449"/>
        <p:cNvGrpSpPr/>
        <p:nvPr/>
      </p:nvGrpSpPr>
      <p:grpSpPr>
        <a:xfrm>
          <a:off x="0" y="0"/>
          <a:ext cx="0" cy="0"/>
          <a:chOff x="0" y="0"/>
          <a:chExt cx="0" cy="0"/>
        </a:xfrm>
      </p:grpSpPr>
      <p:sp>
        <p:nvSpPr>
          <p:cNvPr id="459" name="Shape 459"/>
          <p:cNvSpPr txBox="1"/>
          <p:nvPr/>
        </p:nvSpPr>
        <p:spPr>
          <a:xfrm>
            <a:off x="990600" y="0"/>
            <a:ext cx="7790699" cy="674999"/>
          </a:xfrm>
          <a:prstGeom prst="rect">
            <a:avLst/>
          </a:prstGeom>
          <a:noFill/>
        </p:spPr>
        <p:txBody>
          <a:bodyPr lIns="91425" tIns="91425" rIns="91425" bIns="91425" anchor="ctr" anchorCtr="0">
            <a:noAutofit/>
          </a:bodyPr>
          <a:lstStyle/>
          <a:p>
            <a:pPr lvl="0" algn="ctr" rtl="0">
              <a:buNone/>
            </a:pPr>
            <a:r>
              <a:rPr lang="en" sz="3600" b="1" dirty="0">
                <a:solidFill>
                  <a:schemeClr val="tx1"/>
                </a:solidFill>
                <a:latin typeface="Calibri"/>
                <a:ea typeface="Calibri"/>
                <a:cs typeface="Calibri"/>
                <a:sym typeface="Calibri"/>
              </a:rPr>
              <a:t>Obadiah's Prophecies</a:t>
            </a:r>
          </a:p>
        </p:txBody>
      </p:sp>
      <p:sp>
        <p:nvSpPr>
          <p:cNvPr id="460" name="Shape 460"/>
          <p:cNvSpPr/>
          <p:nvPr/>
        </p:nvSpPr>
        <p:spPr>
          <a:xfrm>
            <a:off x="990600" y="606176"/>
            <a:ext cx="6296232" cy="6182999"/>
          </a:xfrm>
          <a:prstGeom prst="rect">
            <a:avLst/>
          </a:prstGeom>
          <a:blipFill>
            <a:blip r:embed="rId4"/>
            <a:stretch>
              <a:fillRect/>
            </a:stretch>
          </a:blipFill>
          <a:ln>
            <a:noFill/>
          </a:ln>
        </p:spPr>
      </p:sp>
      <p:sp>
        <p:nvSpPr>
          <p:cNvPr id="19" name="TextBox 18"/>
          <p:cNvSpPr txBox="1"/>
          <p:nvPr/>
        </p:nvSpPr>
        <p:spPr>
          <a:xfrm>
            <a:off x="7552719" y="1654314"/>
            <a:ext cx="1550454" cy="2246769"/>
          </a:xfrm>
          <a:prstGeom prst="rect">
            <a:avLst/>
          </a:prstGeom>
          <a:noFill/>
        </p:spPr>
        <p:txBody>
          <a:bodyPr wrap="square" rtlCol="0">
            <a:spAutoFit/>
          </a:bodyPr>
          <a:lstStyle/>
          <a:p>
            <a:pPr algn="ctr"/>
            <a:r>
              <a:rPr lang="en-US" sz="2000" dirty="0">
                <a:solidFill>
                  <a:prstClr val="black"/>
                </a:solidFill>
              </a:rPr>
              <a:t>What is the prophecy range?</a:t>
            </a:r>
          </a:p>
          <a:p>
            <a:pPr algn="ctr"/>
            <a:r>
              <a:rPr lang="en-US" sz="2000" dirty="0">
                <a:solidFill>
                  <a:prstClr val="black"/>
                </a:solidFill>
              </a:rPr>
              <a:t>(may need to look up history of Edom)</a:t>
            </a:r>
          </a:p>
        </p:txBody>
      </p:sp>
      <p:sp>
        <p:nvSpPr>
          <p:cNvPr id="20" name="TextBox 19"/>
          <p:cNvSpPr txBox="1"/>
          <p:nvPr/>
        </p:nvSpPr>
        <p:spPr>
          <a:xfrm>
            <a:off x="7413288" y="4191000"/>
            <a:ext cx="1604766" cy="1938992"/>
          </a:xfrm>
          <a:prstGeom prst="rect">
            <a:avLst/>
          </a:prstGeom>
          <a:noFill/>
        </p:spPr>
        <p:txBody>
          <a:bodyPr wrap="square" rtlCol="0">
            <a:spAutoFit/>
          </a:bodyPr>
          <a:lstStyle/>
          <a:p>
            <a:r>
              <a:rPr lang="en-US" sz="2000" dirty="0">
                <a:solidFill>
                  <a:prstClr val="black"/>
                </a:solidFill>
                <a:latin typeface="Arial" pitchFamily="34" charset="0"/>
                <a:cs typeface="Arial" pitchFamily="34" charset="0"/>
              </a:rPr>
              <a:t>Judgment on Edom &gt; </a:t>
            </a:r>
            <a:r>
              <a:rPr lang="en-US" sz="2000" dirty="0" smtClean="0">
                <a:solidFill>
                  <a:prstClr val="black"/>
                </a:solidFill>
                <a:latin typeface="Arial" pitchFamily="34" charset="0"/>
                <a:cs typeface="Arial" pitchFamily="34" charset="0"/>
              </a:rPr>
              <a:t>1-15</a:t>
            </a:r>
          </a:p>
          <a:p>
            <a:endParaRPr lang="en-US" sz="2000" dirty="0">
              <a:solidFill>
                <a:prstClr val="black"/>
              </a:solidFill>
              <a:latin typeface="Arial" pitchFamily="34" charset="0"/>
              <a:cs typeface="Arial" pitchFamily="34" charset="0"/>
            </a:endParaRPr>
          </a:p>
          <a:p>
            <a:r>
              <a:rPr lang="en-US" sz="2000" dirty="0">
                <a:solidFill>
                  <a:prstClr val="black"/>
                </a:solidFill>
                <a:latin typeface="Arial" pitchFamily="34" charset="0"/>
                <a:cs typeface="Arial" pitchFamily="34" charset="0"/>
              </a:rPr>
              <a:t>Restoration &gt; 19-21</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49338" y="12700"/>
            <a:ext cx="7683500" cy="6845300"/>
          </a:xfrm>
        </p:spPr>
      </p:pic>
      <p:sp>
        <p:nvSpPr>
          <p:cNvPr id="57347" name="TextBox 5"/>
          <p:cNvSpPr txBox="1">
            <a:spLocks noChangeArrowheads="1"/>
          </p:cNvSpPr>
          <p:nvPr/>
        </p:nvSpPr>
        <p:spPr bwMode="auto">
          <a:xfrm rot="-1027351">
            <a:off x="2346325" y="1414463"/>
            <a:ext cx="2422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en-US" kern="1200">
                <a:solidFill>
                  <a:prstClr val="black"/>
                </a:solidFill>
                <a:ea typeface="+mn-ea"/>
                <a:cs typeface="Arial" pitchFamily="34" charset="0"/>
              </a:rPr>
              <a:t>Bible Study Skills</a:t>
            </a:r>
          </a:p>
        </p:txBody>
      </p:sp>
      <p:sp>
        <p:nvSpPr>
          <p:cNvPr id="57348" name="Rectangle 6"/>
          <p:cNvSpPr>
            <a:spLocks noChangeArrowheads="1"/>
          </p:cNvSpPr>
          <p:nvPr/>
        </p:nvSpPr>
        <p:spPr bwMode="auto">
          <a:xfrm rot="1130983">
            <a:off x="4978400" y="1301750"/>
            <a:ext cx="2617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en-US" kern="1200">
                <a:solidFill>
                  <a:prstClr val="black"/>
                </a:solidFill>
                <a:ea typeface="+mn-ea"/>
                <a:cs typeface="Arial" pitchFamily="34" charset="0"/>
              </a:rPr>
              <a:t>Prophetic Paradigm</a:t>
            </a:r>
          </a:p>
        </p:txBody>
      </p:sp>
      <p:sp>
        <p:nvSpPr>
          <p:cNvPr id="8" name="TextBox 7"/>
          <p:cNvSpPr txBox="1"/>
          <p:nvPr/>
        </p:nvSpPr>
        <p:spPr>
          <a:xfrm rot="16200000">
            <a:off x="4044157" y="2801144"/>
            <a:ext cx="1716087" cy="460375"/>
          </a:xfrm>
          <a:prstGeom prst="rect">
            <a:avLst/>
          </a:prstGeom>
          <a:noFill/>
        </p:spPr>
        <p:txBody>
          <a:bodyPr wrap="none">
            <a:spAutoFit/>
          </a:bodyPr>
          <a:lstStyle/>
          <a:p>
            <a:pPr fontAlgn="base">
              <a:spcBef>
                <a:spcPct val="0"/>
              </a:spcBef>
              <a:spcAft>
                <a:spcPct val="0"/>
              </a:spcAft>
              <a:defRPr/>
            </a:pPr>
            <a:r>
              <a:rPr lang="en-US" sz="1800" b="1" kern="1200" dirty="0">
                <a:solidFill>
                  <a:prstClr val="black">
                    <a:lumMod val="10000"/>
                  </a:prstClr>
                </a:solidFill>
                <a:latin typeface="Arial" pitchFamily="34" charset="0"/>
                <a:ea typeface="+mn-ea"/>
                <a:cs typeface="Arial" pitchFamily="34" charset="0"/>
              </a:rPr>
              <a:t>By Chapter</a:t>
            </a:r>
          </a:p>
        </p:txBody>
      </p:sp>
      <p:pic>
        <p:nvPicPr>
          <p:cNvPr id="573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1706563" y="2422525"/>
            <a:ext cx="2865437" cy="2411413"/>
          </a:xfrm>
          <a:prstGeom prst="rect">
            <a:avLst/>
          </a:prstGeom>
          <a:solidFill>
            <a:srgbClr val="006600">
              <a:alpha val="82744"/>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735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5180013" y="2422525"/>
            <a:ext cx="309562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649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Bible Study Skills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987686"/>
              </p:ext>
            </p:extLst>
          </p:nvPr>
        </p:nvGraphicFramePr>
        <p:xfrm>
          <a:off x="1143000" y="1447800"/>
          <a:ext cx="7772400" cy="4343402"/>
        </p:xfrm>
        <a:graphic>
          <a:graphicData uri="http://schemas.openxmlformats.org/drawingml/2006/table">
            <a:tbl>
              <a:tblPr/>
              <a:tblGrid>
                <a:gridCol w="542260"/>
                <a:gridCol w="2470298"/>
                <a:gridCol w="4759842"/>
              </a:tblGrid>
              <a:tr h="271463">
                <a:tc>
                  <a:txBody>
                    <a:bodyPr/>
                    <a:lstStyle/>
                    <a:p>
                      <a:pPr marL="0" marR="0">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imes New Roman"/>
                          <a:ea typeface="Times New Roman"/>
                        </a:rPr>
                        <a:t>Looking for -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7313">
                <a:tc>
                  <a:txBody>
                    <a:bodyPr/>
                    <a:lstStyle/>
                    <a:p>
                      <a:pPr marL="0" marR="0" algn="ctr">
                        <a:spcBef>
                          <a:spcPts val="0"/>
                        </a:spcBef>
                        <a:spcAft>
                          <a:spcPts val="0"/>
                        </a:spcAft>
                      </a:pPr>
                      <a:r>
                        <a:rPr lang="en-US" sz="1400">
                          <a:effectLst/>
                          <a:latin typeface="Times New Roman"/>
                          <a:ea typeface="Times New Roman"/>
                        </a:rPr>
                        <a:t>A</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ahoma"/>
                          <a:ea typeface="Times New Roman"/>
                        </a:rPr>
                        <a:t>Repeated Words and Phrases</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7313">
                <a:tc>
                  <a:txBody>
                    <a:bodyPr/>
                    <a:lstStyle/>
                    <a:p>
                      <a:pPr marL="0" marR="0" algn="ctr">
                        <a:spcBef>
                          <a:spcPts val="0"/>
                        </a:spcBef>
                        <a:spcAft>
                          <a:spcPts val="0"/>
                        </a:spcAft>
                      </a:pPr>
                      <a:r>
                        <a:rPr lang="en-US" sz="1400">
                          <a:effectLst/>
                          <a:latin typeface="Times New Roman"/>
                          <a:ea typeface="Times New Roman"/>
                        </a:rPr>
                        <a:t>B</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Tahoma"/>
                          <a:ea typeface="Times New Roman"/>
                        </a:rPr>
                        <a:t>Peculiar Words and Phrases</a:t>
                      </a:r>
                      <a:endParaRPr lang="en-US" sz="1000" dirty="0">
                        <a:effectLst/>
                        <a:latin typeface="Times New Roman"/>
                        <a:ea typeface="Times New Roman"/>
                      </a:endParaRPr>
                    </a:p>
                    <a:p>
                      <a:pPr marL="0" marR="0">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p>
                      <a:pPr marL="0" marR="0">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p>
                      <a:pPr marL="0" marR="0">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p>
                      <a:pPr marL="0" marR="0">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7313">
                <a:tc>
                  <a:txBody>
                    <a:bodyPr/>
                    <a:lstStyle/>
                    <a:p>
                      <a:pPr marL="0" marR="0" algn="ctr">
                        <a:spcBef>
                          <a:spcPts val="0"/>
                        </a:spcBef>
                        <a:spcAft>
                          <a:spcPts val="0"/>
                        </a:spcAft>
                      </a:pPr>
                      <a:r>
                        <a:rPr lang="en-US" sz="1400">
                          <a:effectLst/>
                          <a:latin typeface="Times New Roman"/>
                          <a:ea typeface="Times New Roman"/>
                        </a:rPr>
                        <a:t>C</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ahoma"/>
                          <a:ea typeface="Times New Roman"/>
                        </a:rPr>
                        <a:t>Comparisons and Contrasts</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94495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Bible Study Skills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50323811"/>
              </p:ext>
            </p:extLst>
          </p:nvPr>
        </p:nvGraphicFramePr>
        <p:xfrm>
          <a:off x="1295400" y="1600200"/>
          <a:ext cx="7391400" cy="4191001"/>
        </p:xfrm>
        <a:graphic>
          <a:graphicData uri="http://schemas.openxmlformats.org/drawingml/2006/table">
            <a:tbl>
              <a:tblPr/>
              <a:tblGrid>
                <a:gridCol w="515679"/>
                <a:gridCol w="2349205"/>
                <a:gridCol w="4526516"/>
              </a:tblGrid>
              <a:tr h="1571625">
                <a:tc>
                  <a:txBody>
                    <a:bodyPr/>
                    <a:lstStyle/>
                    <a:p>
                      <a:pPr marL="0" marR="0" algn="ctr">
                        <a:spcBef>
                          <a:spcPts val="0"/>
                        </a:spcBef>
                        <a:spcAft>
                          <a:spcPts val="0"/>
                        </a:spcAft>
                      </a:pPr>
                      <a:r>
                        <a:rPr lang="en-US" sz="1400">
                          <a:effectLst/>
                          <a:latin typeface="Times New Roman"/>
                          <a:ea typeface="Times New Roman"/>
                        </a:rPr>
                        <a:t>D</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ahoma"/>
                          <a:ea typeface="Times New Roman"/>
                        </a:rPr>
                        <a:t>Figurative Expressions</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09688">
                <a:tc>
                  <a:txBody>
                    <a:bodyPr/>
                    <a:lstStyle/>
                    <a:p>
                      <a:pPr marL="0" marR="0" algn="ctr">
                        <a:spcBef>
                          <a:spcPts val="0"/>
                        </a:spcBef>
                        <a:spcAft>
                          <a:spcPts val="0"/>
                        </a:spcAft>
                      </a:pPr>
                      <a:r>
                        <a:rPr lang="en-US" sz="1400">
                          <a:effectLst/>
                          <a:latin typeface="Times New Roman"/>
                          <a:ea typeface="Times New Roman"/>
                        </a:rPr>
                        <a:t>E</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ahoma"/>
                          <a:ea typeface="Times New Roman"/>
                        </a:rPr>
                        <a:t>Anything Strange</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09688">
                <a:tc>
                  <a:txBody>
                    <a:bodyPr/>
                    <a:lstStyle/>
                    <a:p>
                      <a:pPr marL="0" marR="0" algn="ctr">
                        <a:spcBef>
                          <a:spcPts val="0"/>
                        </a:spcBef>
                        <a:spcAft>
                          <a:spcPts val="0"/>
                        </a:spcAft>
                      </a:pPr>
                      <a:r>
                        <a:rPr lang="en-US" sz="1400">
                          <a:effectLst/>
                          <a:latin typeface="Times New Roman"/>
                          <a:ea typeface="Times New Roman"/>
                        </a:rPr>
                        <a:t>F</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ahoma"/>
                          <a:ea typeface="Times New Roman"/>
                        </a:rPr>
                        <a:t>Any prophetic statements</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91746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239000" cy="1143000"/>
          </a:xfrm>
        </p:spPr>
        <p:txBody>
          <a:bodyPr/>
          <a:lstStyle/>
          <a:p>
            <a:r>
              <a:rPr lang="en-US" dirty="0"/>
              <a:t>Prophetic Paradigms</a:t>
            </a:r>
            <a:br>
              <a:rPr lang="en-US" dirty="0"/>
            </a:br>
            <a:r>
              <a:rPr lang="en-US" dirty="0"/>
              <a:t>Patterns Seen in the Prophets</a:t>
            </a:r>
          </a:p>
        </p:txBody>
      </p:sp>
      <p:graphicFrame>
        <p:nvGraphicFramePr>
          <p:cNvPr id="3" name="Table 2"/>
          <p:cNvGraphicFramePr>
            <a:graphicFrameLocks noGrp="1"/>
          </p:cNvGraphicFramePr>
          <p:nvPr>
            <p:extLst>
              <p:ext uri="{D42A27DB-BD31-4B8C-83A1-F6EECF244321}">
                <p14:modId xmlns:p14="http://schemas.microsoft.com/office/powerpoint/2010/main" val="3247707723"/>
              </p:ext>
            </p:extLst>
          </p:nvPr>
        </p:nvGraphicFramePr>
        <p:xfrm>
          <a:off x="1066800" y="1729581"/>
          <a:ext cx="7086599" cy="4267200"/>
        </p:xfrm>
        <a:graphic>
          <a:graphicData uri="http://schemas.openxmlformats.org/drawingml/2006/table">
            <a:tbl>
              <a:tblPr/>
              <a:tblGrid>
                <a:gridCol w="494414"/>
                <a:gridCol w="2252330"/>
                <a:gridCol w="4339855"/>
              </a:tblGrid>
              <a:tr h="0">
                <a:tc>
                  <a:txBody>
                    <a:bodyPr/>
                    <a:lstStyle/>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imes New Roman"/>
                          <a:ea typeface="Times New Roman"/>
                        </a:rPr>
                        <a:t>Looking for -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imes New Roman"/>
                          <a:ea typeface="Times New Roman"/>
                        </a:rPr>
                        <a:t>Obadiah</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algn="ctr">
                        <a:spcBef>
                          <a:spcPts val="0"/>
                        </a:spcBef>
                        <a:spcAft>
                          <a:spcPts val="0"/>
                        </a:spcAft>
                      </a:pPr>
                      <a:r>
                        <a:rPr lang="en-US" sz="1400">
                          <a:effectLst/>
                          <a:latin typeface="Times New Roman"/>
                          <a:ea typeface="Times New Roman"/>
                        </a:rPr>
                        <a:t>A</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ahoma"/>
                          <a:ea typeface="Times New Roman"/>
                        </a:rPr>
                        <a:t>God says /word of the Lord</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algn="ctr">
                        <a:spcBef>
                          <a:spcPts val="0"/>
                        </a:spcBef>
                        <a:spcAft>
                          <a:spcPts val="0"/>
                        </a:spcAft>
                      </a:pPr>
                      <a:r>
                        <a:rPr lang="en-US" sz="1400">
                          <a:effectLst/>
                          <a:latin typeface="Times New Roman"/>
                          <a:ea typeface="Times New Roman"/>
                        </a:rPr>
                        <a:t>B</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ahoma"/>
                          <a:ea typeface="Times New Roman"/>
                        </a:rPr>
                        <a:t>Election of Israel</a:t>
                      </a:r>
                      <a:endParaRPr lang="en-US" sz="1000">
                        <a:effectLst/>
                        <a:latin typeface="Times New Roman"/>
                        <a:ea typeface="Times New Roman"/>
                      </a:endParaRPr>
                    </a:p>
                    <a:p>
                      <a:pPr marL="0" marR="0">
                        <a:spcBef>
                          <a:spcPts val="0"/>
                        </a:spcBef>
                        <a:spcAft>
                          <a:spcPts val="0"/>
                        </a:spcAft>
                      </a:pPr>
                      <a:r>
                        <a:rPr lang="en-US" sz="1400">
                          <a:effectLst/>
                          <a:latin typeface="Tahoma"/>
                          <a:ea typeface="Times New Roman"/>
                        </a:rPr>
                        <a:t>Relationship of Nineveh to God</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algn="ctr">
                        <a:spcBef>
                          <a:spcPts val="0"/>
                        </a:spcBef>
                        <a:spcAft>
                          <a:spcPts val="0"/>
                        </a:spcAft>
                      </a:pPr>
                      <a:r>
                        <a:rPr lang="en-US" sz="1400">
                          <a:effectLst/>
                          <a:latin typeface="Times New Roman"/>
                          <a:ea typeface="Times New Roman"/>
                        </a:rPr>
                        <a:t>C</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ahoma"/>
                          <a:ea typeface="Times New Roman"/>
                        </a:rPr>
                        <a:t>Rebellion of Israel</a:t>
                      </a:r>
                      <a:endParaRPr lang="en-US" sz="1000">
                        <a:effectLst/>
                        <a:latin typeface="Times New Roman"/>
                        <a:ea typeface="Times New Roman"/>
                      </a:endParaRPr>
                    </a:p>
                    <a:p>
                      <a:pPr marL="0" marR="0">
                        <a:spcBef>
                          <a:spcPts val="0"/>
                        </a:spcBef>
                        <a:spcAft>
                          <a:spcPts val="0"/>
                        </a:spcAft>
                      </a:pPr>
                      <a:r>
                        <a:rPr lang="en-US" sz="1400">
                          <a:effectLst/>
                          <a:latin typeface="Tahoma"/>
                          <a:ea typeface="Times New Roman"/>
                        </a:rPr>
                        <a:t>Rebellion of Nineveh</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algn="ctr">
                        <a:spcBef>
                          <a:spcPts val="0"/>
                        </a:spcBef>
                        <a:spcAft>
                          <a:spcPts val="0"/>
                        </a:spcAft>
                      </a:pPr>
                      <a:r>
                        <a:rPr lang="en-US" sz="1400">
                          <a:effectLst/>
                          <a:latin typeface="Times New Roman"/>
                          <a:ea typeface="Times New Roman"/>
                        </a:rPr>
                        <a:t>D</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ahoma"/>
                          <a:ea typeface="Times New Roman"/>
                        </a:rPr>
                        <a:t>Judgment of God</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40986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6953251" cy="1143000"/>
          </a:xfrm>
        </p:spPr>
        <p:txBody>
          <a:bodyPr/>
          <a:lstStyle/>
          <a:p>
            <a:r>
              <a:rPr lang="en-US" dirty="0" smtClean="0"/>
              <a:t>Prophetic Paradigms</a:t>
            </a:r>
            <a:br>
              <a:rPr lang="en-US" dirty="0" smtClean="0"/>
            </a:br>
            <a:r>
              <a:rPr lang="en-US" dirty="0" smtClean="0"/>
              <a:t>Patterns Seen in the Prophets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56773281"/>
              </p:ext>
            </p:extLst>
          </p:nvPr>
        </p:nvGraphicFramePr>
        <p:xfrm>
          <a:off x="1066800" y="1600200"/>
          <a:ext cx="7162800" cy="4114800"/>
        </p:xfrm>
        <a:graphic>
          <a:graphicData uri="http://schemas.openxmlformats.org/drawingml/2006/table">
            <a:tbl>
              <a:tblPr/>
              <a:tblGrid>
                <a:gridCol w="499730"/>
                <a:gridCol w="2276549"/>
                <a:gridCol w="4386521"/>
              </a:tblGrid>
              <a:tr h="1285875">
                <a:tc>
                  <a:txBody>
                    <a:bodyPr/>
                    <a:lstStyle/>
                    <a:p>
                      <a:pPr marL="0" marR="0" algn="ctr">
                        <a:spcBef>
                          <a:spcPts val="0"/>
                        </a:spcBef>
                        <a:spcAft>
                          <a:spcPts val="0"/>
                        </a:spcAft>
                      </a:pPr>
                      <a:r>
                        <a:rPr lang="en-US" sz="1400">
                          <a:effectLst/>
                          <a:latin typeface="Times New Roman"/>
                          <a:ea typeface="Times New Roman"/>
                        </a:rPr>
                        <a:t>E</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ahoma"/>
                          <a:ea typeface="Times New Roman"/>
                        </a:rPr>
                        <a:t>Divine Compassion of God</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28700">
                <a:tc>
                  <a:txBody>
                    <a:bodyPr/>
                    <a:lstStyle/>
                    <a:p>
                      <a:pPr marL="0" marR="0" algn="ctr">
                        <a:spcBef>
                          <a:spcPts val="0"/>
                        </a:spcBef>
                        <a:spcAft>
                          <a:spcPts val="0"/>
                        </a:spcAft>
                      </a:pPr>
                      <a:r>
                        <a:rPr lang="en-US" sz="1400">
                          <a:effectLst/>
                          <a:latin typeface="Times New Roman"/>
                          <a:ea typeface="Times New Roman"/>
                        </a:rPr>
                        <a:t>F</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ahoma"/>
                          <a:ea typeface="Times New Roman"/>
                        </a:rPr>
                        <a:t>Call to Repentance</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28700">
                <a:tc>
                  <a:txBody>
                    <a:bodyPr/>
                    <a:lstStyle/>
                    <a:p>
                      <a:pPr marL="0" marR="0" algn="ctr">
                        <a:spcBef>
                          <a:spcPts val="0"/>
                        </a:spcBef>
                        <a:spcAft>
                          <a:spcPts val="0"/>
                        </a:spcAft>
                      </a:pPr>
                      <a:r>
                        <a:rPr lang="en-US" sz="1400">
                          <a:effectLst/>
                          <a:latin typeface="Times New Roman"/>
                          <a:ea typeface="Times New Roman"/>
                        </a:rPr>
                        <a:t>G</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ahoma"/>
                          <a:ea typeface="Times New Roman"/>
                        </a:rPr>
                        <a:t>Redemption &amp; Restoration</a:t>
                      </a:r>
                      <a:endParaRPr lang="en-US" sz="1000">
                        <a:effectLst/>
                        <a:latin typeface="Times New Roman"/>
                        <a:ea typeface="Times New Roman"/>
                      </a:endParaRPr>
                    </a:p>
                    <a:p>
                      <a:pPr marL="0" marR="0">
                        <a:spcBef>
                          <a:spcPts val="0"/>
                        </a:spcBef>
                        <a:spcAft>
                          <a:spcPts val="0"/>
                        </a:spcAft>
                      </a:pPr>
                      <a:r>
                        <a:rPr lang="en-US" sz="1400">
                          <a:effectLst/>
                          <a:latin typeface="Tahoma"/>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ahoma"/>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ahoma"/>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imes New Roman"/>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71525">
                <a:tc>
                  <a:txBody>
                    <a:bodyPr/>
                    <a:lstStyle/>
                    <a:p>
                      <a:pPr marL="0" marR="0" algn="ctr">
                        <a:spcBef>
                          <a:spcPts val="0"/>
                        </a:spcBef>
                        <a:spcAft>
                          <a:spcPts val="0"/>
                        </a:spcAft>
                      </a:pPr>
                      <a:r>
                        <a:rPr lang="en-US" sz="1400">
                          <a:effectLst/>
                          <a:latin typeface="Times New Roman"/>
                          <a:ea typeface="Times New Roman"/>
                        </a:rPr>
                        <a:t>H</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a:effectLst/>
                          <a:latin typeface="Tahoma"/>
                          <a:ea typeface="Times New Roman"/>
                        </a:rPr>
                        <a:t>Kingdom of God</a:t>
                      </a:r>
                      <a:endParaRPr lang="en-US" sz="1000">
                        <a:effectLst/>
                        <a:latin typeface="Times New Roman"/>
                        <a:ea typeface="Times New Roman"/>
                      </a:endParaRPr>
                    </a:p>
                    <a:p>
                      <a:pPr marL="0" marR="0">
                        <a:spcBef>
                          <a:spcPts val="0"/>
                        </a:spcBef>
                        <a:spcAft>
                          <a:spcPts val="0"/>
                        </a:spcAft>
                      </a:pPr>
                      <a:r>
                        <a:rPr lang="en-US" sz="1400">
                          <a:effectLst/>
                          <a:latin typeface="Tahoma"/>
                          <a:ea typeface="Times New Roman"/>
                        </a:rPr>
                        <a:t> </a:t>
                      </a:r>
                      <a:endParaRPr lang="en-US" sz="1000">
                        <a:effectLst/>
                        <a:latin typeface="Times New Roman"/>
                        <a:ea typeface="Times New Roman"/>
                      </a:endParaRPr>
                    </a:p>
                    <a:p>
                      <a:pPr marL="0" marR="0">
                        <a:spcBef>
                          <a:spcPts val="0"/>
                        </a:spcBef>
                        <a:spcAft>
                          <a:spcPts val="0"/>
                        </a:spcAft>
                      </a:pPr>
                      <a:r>
                        <a:rPr lang="en-US" sz="1400">
                          <a:effectLst/>
                          <a:latin typeface="Tahoma"/>
                          <a:ea typeface="Times New Roman"/>
                        </a:rPr>
                        <a:t> </a:t>
                      </a:r>
                      <a:endParaRPr lang="en-US"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815071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26961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162800" cy="1143000"/>
          </a:xfrm>
        </p:spPr>
        <p:txBody>
          <a:bodyPr/>
          <a:lstStyle/>
          <a:p>
            <a:r>
              <a:rPr lang="en-US" dirty="0" smtClean="0"/>
              <a:t>Israel &amp; Edom or Jacob &amp; Esau</a:t>
            </a:r>
            <a:endParaRPr lang="en-US" dirty="0"/>
          </a:p>
        </p:txBody>
      </p:sp>
      <p:pic>
        <p:nvPicPr>
          <p:cNvPr id="10242" name="Picture 2" descr="Map of the route of Jac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483647" y="0"/>
            <a:ext cx="11704637" cy="7818438"/>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8042713"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5-Point Star 2"/>
          <p:cNvSpPr/>
          <p:nvPr/>
        </p:nvSpPr>
        <p:spPr>
          <a:xfrm>
            <a:off x="2209800" y="6172200"/>
            <a:ext cx="381000" cy="2667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3915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Edom’s Fate</a:t>
            </a:r>
            <a:endParaRPr lang="en-US" dirty="0"/>
          </a:p>
        </p:txBody>
      </p:sp>
      <p:pic>
        <p:nvPicPr>
          <p:cNvPr id="3" name="Picture 2" descr="https://members.bib-arch.org/sites/default/files/bsba220603100l.jpg"/>
          <p:cNvPicPr/>
          <p:nvPr/>
        </p:nvPicPr>
        <p:blipFill>
          <a:blip r:embed="rId2">
            <a:extLst>
              <a:ext uri="{28A0092B-C50C-407E-A947-70E740481C1C}">
                <a14:useLocalDpi xmlns:a14="http://schemas.microsoft.com/office/drawing/2010/main" val="0"/>
              </a:ext>
            </a:extLst>
          </a:blip>
          <a:srcRect/>
          <a:stretch>
            <a:fillRect/>
          </a:stretch>
        </p:blipFill>
        <p:spPr bwMode="auto">
          <a:xfrm>
            <a:off x="908861" y="1472727"/>
            <a:ext cx="3221887" cy="4876800"/>
          </a:xfrm>
          <a:prstGeom prst="rect">
            <a:avLst/>
          </a:prstGeom>
          <a:noFill/>
          <a:ln>
            <a:noFill/>
          </a:ln>
        </p:spPr>
      </p:pic>
      <p:pic>
        <p:nvPicPr>
          <p:cNvPr id="4" name="Picture 3" descr="Image result">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130748" y="1341592"/>
            <a:ext cx="5052237" cy="5007935"/>
          </a:xfrm>
          <a:prstGeom prst="rect">
            <a:avLst/>
          </a:prstGeom>
          <a:noFill/>
          <a:ln>
            <a:noFill/>
          </a:ln>
        </p:spPr>
      </p:pic>
    </p:spTree>
    <p:extLst>
      <p:ext uri="{BB962C8B-B14F-4D97-AF65-F5344CB8AC3E}">
        <p14:creationId xmlns:p14="http://schemas.microsoft.com/office/powerpoint/2010/main" val="1758504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685800" y="2130431"/>
            <a:ext cx="7772400" cy="1470025"/>
          </a:xfrm>
        </p:spPr>
        <p:txBody>
          <a:bodyPr/>
          <a:lstStyle/>
          <a:p>
            <a:pPr eaLnBrk="1" hangingPunct="1"/>
            <a:endParaRPr lang="en-US" altLang="en-US" smtClean="0"/>
          </a:p>
        </p:txBody>
      </p:sp>
      <p:sp>
        <p:nvSpPr>
          <p:cNvPr id="26627" name="Subtitle 2"/>
          <p:cNvSpPr>
            <a:spLocks noGrp="1"/>
          </p:cNvSpPr>
          <p:nvPr>
            <p:ph type="subTitle" idx="1"/>
          </p:nvPr>
        </p:nvSpPr>
        <p:spPr/>
        <p:txBody>
          <a:bodyPr/>
          <a:lstStyle/>
          <a:p>
            <a:pPr eaLnBrk="1" hangingPunct="1"/>
            <a:endParaRPr lang="en-US" altLang="en-US" smtClean="0">
              <a:solidFill>
                <a:srgbClr val="898989"/>
              </a:solidFill>
            </a:endParaRPr>
          </a:p>
        </p:txBody>
      </p:sp>
      <p:pic>
        <p:nvPicPr>
          <p:cNvPr id="26628" name="Picture 4" descr="C:\ProgramData\WORDsearch\Library\StandardAtlas\Linked\images\StandardAtlas-10-lar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
            <a:ext cx="9109075"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5"/>
          <p:cNvSpPr txBox="1">
            <a:spLocks noChangeArrowheads="1"/>
          </p:cNvSpPr>
          <p:nvPr/>
        </p:nvSpPr>
        <p:spPr bwMode="auto">
          <a:xfrm>
            <a:off x="2957524" y="1073156"/>
            <a:ext cx="8130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000" kern="1200">
                <a:solidFill>
                  <a:srgbClr val="376092"/>
                </a:solidFill>
                <a:latin typeface="Times New Roman" pitchFamily="18" charset="0"/>
                <a:ea typeface="+mn-ea"/>
                <a:cs typeface="Times New Roman" pitchFamily="18" charset="0"/>
              </a:rPr>
              <a:t>Man of God</a:t>
            </a:r>
          </a:p>
        </p:txBody>
      </p:sp>
      <p:grpSp>
        <p:nvGrpSpPr>
          <p:cNvPr id="26630" name="Group 8"/>
          <p:cNvGrpSpPr>
            <a:grpSpLocks/>
          </p:cNvGrpSpPr>
          <p:nvPr/>
        </p:nvGrpSpPr>
        <p:grpSpPr bwMode="auto">
          <a:xfrm flipH="1" flipV="1">
            <a:off x="2955933" y="942977"/>
            <a:ext cx="46039" cy="295275"/>
            <a:chOff x="4032250" y="731281"/>
            <a:chExt cx="45720" cy="316469"/>
          </a:xfrm>
        </p:grpSpPr>
        <p:sp>
          <p:nvSpPr>
            <p:cNvPr id="5" name="Oval 4"/>
            <p:cNvSpPr/>
            <p:nvPr/>
          </p:nvSpPr>
          <p:spPr>
            <a:xfrm>
              <a:off x="4032250" y="731281"/>
              <a:ext cx="45720" cy="459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kern="1200">
                <a:solidFill>
                  <a:srgbClr val="FFFFFF"/>
                </a:solidFill>
                <a:cs typeface="Arial" pitchFamily="34" charset="0"/>
              </a:endParaRPr>
            </a:p>
          </p:txBody>
        </p:sp>
        <p:cxnSp>
          <p:nvCxnSpPr>
            <p:cNvPr id="8" name="Straight Arrow Connector 7"/>
            <p:cNvCxnSpPr/>
            <p:nvPr/>
          </p:nvCxnSpPr>
          <p:spPr>
            <a:xfrm>
              <a:off x="4051168" y="756802"/>
              <a:ext cx="6306" cy="290948"/>
            </a:xfrm>
            <a:prstGeom prst="straightConnector1">
              <a:avLst/>
            </a:prstGeom>
            <a:ln w="9525">
              <a:headEnd type="none"/>
              <a:tailEnd type="stealth"/>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2884488" y="414344"/>
            <a:ext cx="950912" cy="212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kern="1200" dirty="0" err="1">
                <a:solidFill>
                  <a:prstClr val="white"/>
                </a:solidFill>
                <a:latin typeface="Times New Roman" pitchFamily="18" charset="0"/>
                <a:cs typeface="Times New Roman" pitchFamily="18" charset="0"/>
              </a:rPr>
              <a:t>Ahijah</a:t>
            </a:r>
            <a:endParaRPr lang="en-US" sz="1000" kern="1200" dirty="0">
              <a:solidFill>
                <a:prstClr val="white"/>
              </a:solidFill>
              <a:latin typeface="Times New Roman" pitchFamily="18" charset="0"/>
              <a:cs typeface="Times New Roman" pitchFamily="18" charset="0"/>
            </a:endParaRPr>
          </a:p>
        </p:txBody>
      </p:sp>
      <p:sp>
        <p:nvSpPr>
          <p:cNvPr id="26632" name="TextBox 14"/>
          <p:cNvSpPr txBox="1">
            <a:spLocks noChangeArrowheads="1"/>
          </p:cNvSpPr>
          <p:nvPr/>
        </p:nvSpPr>
        <p:spPr bwMode="auto">
          <a:xfrm>
            <a:off x="4005263" y="501656"/>
            <a:ext cx="4203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000" kern="1200">
                <a:solidFill>
                  <a:srgbClr val="376092"/>
                </a:solidFill>
                <a:latin typeface="Times New Roman" pitchFamily="18" charset="0"/>
                <a:ea typeface="+mn-ea"/>
                <a:cs typeface="Times New Roman" pitchFamily="18" charset="0"/>
              </a:rPr>
              <a:t>Jehu</a:t>
            </a:r>
          </a:p>
        </p:txBody>
      </p:sp>
      <p:grpSp>
        <p:nvGrpSpPr>
          <p:cNvPr id="26633" name="Group 15"/>
          <p:cNvGrpSpPr>
            <a:grpSpLocks/>
          </p:cNvGrpSpPr>
          <p:nvPr/>
        </p:nvGrpSpPr>
        <p:grpSpPr bwMode="auto">
          <a:xfrm flipH="1">
            <a:off x="4168782" y="695327"/>
            <a:ext cx="46039" cy="295275"/>
            <a:chOff x="4032250" y="731281"/>
            <a:chExt cx="45720" cy="316469"/>
          </a:xfrm>
        </p:grpSpPr>
        <p:sp>
          <p:nvSpPr>
            <p:cNvPr id="17" name="Oval 16"/>
            <p:cNvSpPr/>
            <p:nvPr/>
          </p:nvSpPr>
          <p:spPr>
            <a:xfrm>
              <a:off x="4032250" y="731281"/>
              <a:ext cx="45720" cy="459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kern="1200">
                <a:solidFill>
                  <a:srgbClr val="FFFFFF"/>
                </a:solidFill>
                <a:cs typeface="Arial" pitchFamily="34" charset="0"/>
              </a:endParaRPr>
            </a:p>
          </p:txBody>
        </p:sp>
        <p:cxnSp>
          <p:nvCxnSpPr>
            <p:cNvPr id="18" name="Straight Arrow Connector 17"/>
            <p:cNvCxnSpPr/>
            <p:nvPr/>
          </p:nvCxnSpPr>
          <p:spPr>
            <a:xfrm>
              <a:off x="4051168" y="756803"/>
              <a:ext cx="6306" cy="290947"/>
            </a:xfrm>
            <a:prstGeom prst="straightConnector1">
              <a:avLst/>
            </a:prstGeom>
            <a:ln w="9525">
              <a:headEnd type="none"/>
              <a:tailEnd type="stealth"/>
            </a:ln>
          </p:spPr>
          <p:style>
            <a:lnRef idx="1">
              <a:schemeClr val="accent1"/>
            </a:lnRef>
            <a:fillRef idx="0">
              <a:schemeClr val="accent1"/>
            </a:fillRef>
            <a:effectRef idx="0">
              <a:schemeClr val="accent1"/>
            </a:effectRef>
            <a:fontRef idx="minor">
              <a:schemeClr val="tx1"/>
            </a:fontRef>
          </p:style>
        </p:cxnSp>
      </p:grpSp>
      <p:sp>
        <p:nvSpPr>
          <p:cNvPr id="26634" name="TextBox 22"/>
          <p:cNvSpPr txBox="1">
            <a:spLocks noChangeArrowheads="1"/>
          </p:cNvSpPr>
          <p:nvPr/>
        </p:nvSpPr>
        <p:spPr bwMode="auto">
          <a:xfrm>
            <a:off x="5357824" y="493718"/>
            <a:ext cx="8130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000" kern="1200">
                <a:solidFill>
                  <a:srgbClr val="376092"/>
                </a:solidFill>
                <a:latin typeface="Times New Roman" pitchFamily="18" charset="0"/>
                <a:ea typeface="+mn-ea"/>
                <a:cs typeface="Times New Roman" pitchFamily="18" charset="0"/>
              </a:rPr>
              <a:t>Man of God</a:t>
            </a:r>
          </a:p>
        </p:txBody>
      </p:sp>
      <p:grpSp>
        <p:nvGrpSpPr>
          <p:cNvPr id="26635" name="Group 23"/>
          <p:cNvGrpSpPr>
            <a:grpSpLocks/>
          </p:cNvGrpSpPr>
          <p:nvPr/>
        </p:nvGrpSpPr>
        <p:grpSpPr bwMode="auto">
          <a:xfrm flipH="1">
            <a:off x="5927733" y="695327"/>
            <a:ext cx="46039" cy="295275"/>
            <a:chOff x="4032250" y="731281"/>
            <a:chExt cx="45720" cy="316469"/>
          </a:xfrm>
        </p:grpSpPr>
        <p:sp>
          <p:nvSpPr>
            <p:cNvPr id="25" name="Oval 24"/>
            <p:cNvSpPr/>
            <p:nvPr/>
          </p:nvSpPr>
          <p:spPr>
            <a:xfrm>
              <a:off x="4032250" y="731281"/>
              <a:ext cx="45720" cy="459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kern="1200">
                <a:solidFill>
                  <a:srgbClr val="FFFFFF"/>
                </a:solidFill>
                <a:cs typeface="Arial" pitchFamily="34" charset="0"/>
              </a:endParaRPr>
            </a:p>
          </p:txBody>
        </p:sp>
        <p:cxnSp>
          <p:nvCxnSpPr>
            <p:cNvPr id="26" name="Straight Arrow Connector 25"/>
            <p:cNvCxnSpPr/>
            <p:nvPr/>
          </p:nvCxnSpPr>
          <p:spPr>
            <a:xfrm>
              <a:off x="4051168" y="756803"/>
              <a:ext cx="6306" cy="290947"/>
            </a:xfrm>
            <a:prstGeom prst="straightConnector1">
              <a:avLst/>
            </a:prstGeom>
            <a:ln w="9525">
              <a:headEnd type="none"/>
              <a:tailEnd type="stealth"/>
            </a:ln>
          </p:spPr>
          <p:style>
            <a:lnRef idx="1">
              <a:schemeClr val="accent1"/>
            </a:lnRef>
            <a:fillRef idx="0">
              <a:schemeClr val="accent1"/>
            </a:fillRef>
            <a:effectRef idx="0">
              <a:schemeClr val="accent1"/>
            </a:effectRef>
            <a:fontRef idx="minor">
              <a:schemeClr val="tx1"/>
            </a:fontRef>
          </p:style>
        </p:cxnSp>
      </p:grpSp>
      <p:grpSp>
        <p:nvGrpSpPr>
          <p:cNvPr id="26636" name="Group 26"/>
          <p:cNvGrpSpPr>
            <a:grpSpLocks/>
          </p:cNvGrpSpPr>
          <p:nvPr/>
        </p:nvGrpSpPr>
        <p:grpSpPr bwMode="auto">
          <a:xfrm flipH="1">
            <a:off x="6719888" y="855669"/>
            <a:ext cx="46037" cy="198437"/>
            <a:chOff x="4032250" y="731281"/>
            <a:chExt cx="45720" cy="316469"/>
          </a:xfrm>
        </p:grpSpPr>
        <p:sp>
          <p:nvSpPr>
            <p:cNvPr id="28" name="Oval 27"/>
            <p:cNvSpPr/>
            <p:nvPr/>
          </p:nvSpPr>
          <p:spPr>
            <a:xfrm>
              <a:off x="4032250" y="731281"/>
              <a:ext cx="45720" cy="455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kern="1200">
                <a:solidFill>
                  <a:srgbClr val="FFFFFF"/>
                </a:solidFill>
                <a:cs typeface="Arial" pitchFamily="34" charset="0"/>
              </a:endParaRPr>
            </a:p>
          </p:txBody>
        </p:sp>
        <p:cxnSp>
          <p:nvCxnSpPr>
            <p:cNvPr id="29" name="Straight Arrow Connector 28"/>
            <p:cNvCxnSpPr/>
            <p:nvPr/>
          </p:nvCxnSpPr>
          <p:spPr>
            <a:xfrm>
              <a:off x="4051169" y="756599"/>
              <a:ext cx="6306" cy="291151"/>
            </a:xfrm>
            <a:prstGeom prst="straightConnector1">
              <a:avLst/>
            </a:prstGeom>
            <a:ln w="9525">
              <a:headEnd type="none"/>
              <a:tailEnd type="stealth"/>
            </a:ln>
          </p:spPr>
          <p:style>
            <a:lnRef idx="1">
              <a:schemeClr val="accent1"/>
            </a:lnRef>
            <a:fillRef idx="0">
              <a:schemeClr val="accent1"/>
            </a:fillRef>
            <a:effectRef idx="0">
              <a:schemeClr val="accent1"/>
            </a:effectRef>
            <a:fontRef idx="minor">
              <a:schemeClr val="tx1"/>
            </a:fontRef>
          </p:style>
        </p:cxnSp>
      </p:grpSp>
      <p:sp>
        <p:nvSpPr>
          <p:cNvPr id="26637" name="TextBox 29"/>
          <p:cNvSpPr txBox="1">
            <a:spLocks noChangeArrowheads="1"/>
          </p:cNvSpPr>
          <p:nvPr/>
        </p:nvSpPr>
        <p:spPr bwMode="auto">
          <a:xfrm>
            <a:off x="6430964" y="661992"/>
            <a:ext cx="6062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000" kern="1200">
                <a:solidFill>
                  <a:srgbClr val="376092"/>
                </a:solidFill>
                <a:latin typeface="Times New Roman" pitchFamily="18" charset="0"/>
                <a:ea typeface="+mn-ea"/>
                <a:cs typeface="Times New Roman" pitchFamily="18" charset="0"/>
              </a:rPr>
              <a:t>Micaiah</a:t>
            </a:r>
          </a:p>
        </p:txBody>
      </p:sp>
      <p:sp>
        <p:nvSpPr>
          <p:cNvPr id="31" name="Rectangle 30"/>
          <p:cNvSpPr/>
          <p:nvPr/>
        </p:nvSpPr>
        <p:spPr>
          <a:xfrm>
            <a:off x="2925772" y="1817694"/>
            <a:ext cx="719137" cy="2127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kern="1200" dirty="0" err="1">
                <a:solidFill>
                  <a:prstClr val="white"/>
                </a:solidFill>
                <a:latin typeface="Times New Roman" pitchFamily="18" charset="0"/>
                <a:cs typeface="Times New Roman" pitchFamily="18" charset="0"/>
              </a:rPr>
              <a:t>Shemaiah</a:t>
            </a:r>
            <a:endParaRPr lang="en-US" sz="1000" kern="1200" dirty="0">
              <a:solidFill>
                <a:prstClr val="white"/>
              </a:solidFill>
              <a:latin typeface="Times New Roman" pitchFamily="18" charset="0"/>
              <a:cs typeface="Times New Roman" pitchFamily="18" charset="0"/>
            </a:endParaRPr>
          </a:p>
        </p:txBody>
      </p:sp>
      <p:sp>
        <p:nvSpPr>
          <p:cNvPr id="26639" name="TextBox 33"/>
          <p:cNvSpPr txBox="1">
            <a:spLocks noChangeArrowheads="1"/>
          </p:cNvSpPr>
          <p:nvPr/>
        </p:nvSpPr>
        <p:spPr bwMode="auto">
          <a:xfrm>
            <a:off x="4070351" y="1736729"/>
            <a:ext cx="5934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000" kern="1200">
                <a:solidFill>
                  <a:srgbClr val="376092"/>
                </a:solidFill>
                <a:latin typeface="Times New Roman" pitchFamily="18" charset="0"/>
                <a:ea typeface="+mn-ea"/>
                <a:cs typeface="Times New Roman" pitchFamily="18" charset="0"/>
              </a:rPr>
              <a:t>Azariah</a:t>
            </a:r>
          </a:p>
        </p:txBody>
      </p:sp>
      <p:grpSp>
        <p:nvGrpSpPr>
          <p:cNvPr id="26640" name="Group 34"/>
          <p:cNvGrpSpPr>
            <a:grpSpLocks/>
          </p:cNvGrpSpPr>
          <p:nvPr/>
        </p:nvGrpSpPr>
        <p:grpSpPr bwMode="auto">
          <a:xfrm flipH="1" flipV="1">
            <a:off x="4579940" y="1563688"/>
            <a:ext cx="46037" cy="296862"/>
            <a:chOff x="4032250" y="731281"/>
            <a:chExt cx="45720" cy="316469"/>
          </a:xfrm>
        </p:grpSpPr>
        <p:sp>
          <p:nvSpPr>
            <p:cNvPr id="36" name="Oval 35"/>
            <p:cNvSpPr/>
            <p:nvPr/>
          </p:nvSpPr>
          <p:spPr>
            <a:xfrm>
              <a:off x="4032250" y="731281"/>
              <a:ext cx="45720" cy="456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kern="1200">
                <a:solidFill>
                  <a:srgbClr val="FFFFFF"/>
                </a:solidFill>
                <a:cs typeface="Arial" pitchFamily="34" charset="0"/>
              </a:endParaRPr>
            </a:p>
          </p:txBody>
        </p:sp>
        <p:cxnSp>
          <p:nvCxnSpPr>
            <p:cNvPr id="37" name="Straight Arrow Connector 36"/>
            <p:cNvCxnSpPr/>
            <p:nvPr/>
          </p:nvCxnSpPr>
          <p:spPr>
            <a:xfrm>
              <a:off x="4051169" y="756666"/>
              <a:ext cx="6306" cy="291084"/>
            </a:xfrm>
            <a:prstGeom prst="straightConnector1">
              <a:avLst/>
            </a:prstGeom>
            <a:ln w="9525">
              <a:headEnd type="none"/>
              <a:tailEnd type="stealth"/>
            </a:ln>
          </p:spPr>
          <p:style>
            <a:lnRef idx="1">
              <a:schemeClr val="accent1"/>
            </a:lnRef>
            <a:fillRef idx="0">
              <a:schemeClr val="accent1"/>
            </a:fillRef>
            <a:effectRef idx="0">
              <a:schemeClr val="accent1"/>
            </a:effectRef>
            <a:fontRef idx="minor">
              <a:schemeClr val="tx1"/>
            </a:fontRef>
          </p:style>
        </p:cxnSp>
      </p:grpSp>
      <p:sp>
        <p:nvSpPr>
          <p:cNvPr id="26641" name="TextBox 37"/>
          <p:cNvSpPr txBox="1">
            <a:spLocks noChangeArrowheads="1"/>
          </p:cNvSpPr>
          <p:nvPr/>
        </p:nvSpPr>
        <p:spPr bwMode="auto">
          <a:xfrm>
            <a:off x="5213358" y="1724030"/>
            <a:ext cx="556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000" kern="1200" dirty="0" err="1">
                <a:solidFill>
                  <a:srgbClr val="376092"/>
                </a:solidFill>
                <a:latin typeface="Times New Roman" pitchFamily="18" charset="0"/>
                <a:ea typeface="+mn-ea"/>
                <a:cs typeface="Times New Roman" pitchFamily="18" charset="0"/>
              </a:rPr>
              <a:t>Hanani</a:t>
            </a:r>
            <a:endParaRPr lang="en-US" altLang="en-US" sz="1000" kern="1200" dirty="0">
              <a:solidFill>
                <a:srgbClr val="376092"/>
              </a:solidFill>
              <a:latin typeface="Times New Roman" pitchFamily="18" charset="0"/>
              <a:ea typeface="+mn-ea"/>
              <a:cs typeface="Times New Roman" pitchFamily="18" charset="0"/>
            </a:endParaRPr>
          </a:p>
        </p:txBody>
      </p:sp>
      <p:grpSp>
        <p:nvGrpSpPr>
          <p:cNvPr id="26642" name="Group 38"/>
          <p:cNvGrpSpPr>
            <a:grpSpLocks/>
          </p:cNvGrpSpPr>
          <p:nvPr/>
        </p:nvGrpSpPr>
        <p:grpSpPr bwMode="auto">
          <a:xfrm flipH="1" flipV="1">
            <a:off x="5680082" y="1565276"/>
            <a:ext cx="46039" cy="295275"/>
            <a:chOff x="4032250" y="731281"/>
            <a:chExt cx="45720" cy="316469"/>
          </a:xfrm>
        </p:grpSpPr>
        <p:sp>
          <p:nvSpPr>
            <p:cNvPr id="40" name="Oval 39"/>
            <p:cNvSpPr/>
            <p:nvPr/>
          </p:nvSpPr>
          <p:spPr>
            <a:xfrm>
              <a:off x="4032250" y="731281"/>
              <a:ext cx="45720" cy="459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800" kern="1200">
                <a:solidFill>
                  <a:srgbClr val="FFFFFF"/>
                </a:solidFill>
                <a:cs typeface="Arial" pitchFamily="34" charset="0"/>
              </a:endParaRPr>
            </a:p>
          </p:txBody>
        </p:sp>
        <p:cxnSp>
          <p:nvCxnSpPr>
            <p:cNvPr id="41" name="Straight Arrow Connector 40"/>
            <p:cNvCxnSpPr/>
            <p:nvPr/>
          </p:nvCxnSpPr>
          <p:spPr>
            <a:xfrm>
              <a:off x="4051168" y="756802"/>
              <a:ext cx="6306" cy="290948"/>
            </a:xfrm>
            <a:prstGeom prst="straightConnector1">
              <a:avLst/>
            </a:prstGeom>
            <a:ln w="9525">
              <a:headEnd type="none"/>
              <a:tailEnd type="stealth"/>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rot="16200000">
            <a:off x="8441534" y="1575078"/>
            <a:ext cx="881062" cy="369332"/>
          </a:xfrm>
          <a:prstGeom prst="rect">
            <a:avLst/>
          </a:prstGeom>
          <a:solidFill>
            <a:srgbClr val="996633"/>
          </a:solidFill>
        </p:spPr>
        <p:txBody>
          <a:bodyPr>
            <a:spAutoFit/>
          </a:bodyPr>
          <a:lstStyle/>
          <a:p>
            <a:pPr>
              <a:defRPr/>
            </a:pPr>
            <a:r>
              <a:rPr lang="en-US" sz="1800" kern="1200" dirty="0">
                <a:solidFill>
                  <a:prstClr val="white"/>
                </a:solidFill>
                <a:latin typeface="Calibri"/>
                <a:ea typeface="+mn-ea"/>
                <a:cs typeface="Arial" pitchFamily="34" charset="0"/>
              </a:rPr>
              <a:t>Syria</a:t>
            </a:r>
          </a:p>
        </p:txBody>
      </p:sp>
      <p:sp>
        <p:nvSpPr>
          <p:cNvPr id="33" name="TextBox 32"/>
          <p:cNvSpPr txBox="1"/>
          <p:nvPr/>
        </p:nvSpPr>
        <p:spPr>
          <a:xfrm rot="16200000">
            <a:off x="7962110" y="5219184"/>
            <a:ext cx="1835150" cy="369332"/>
          </a:xfrm>
          <a:prstGeom prst="rect">
            <a:avLst/>
          </a:prstGeom>
          <a:solidFill>
            <a:srgbClr val="996633"/>
          </a:solidFill>
          <a:ln>
            <a:solidFill>
              <a:schemeClr val="tx1"/>
            </a:solidFill>
          </a:ln>
        </p:spPr>
        <p:txBody>
          <a:bodyPr>
            <a:spAutoFit/>
          </a:bodyPr>
          <a:lstStyle>
            <a:defPPr>
              <a:defRPr lang="en-US"/>
            </a:defPPr>
            <a:lvl1pPr algn="ctr">
              <a:defRPr>
                <a:solidFill>
                  <a:schemeClr val="bg1"/>
                </a:solidFill>
              </a:defRPr>
            </a:lvl1pPr>
          </a:lstStyle>
          <a:p>
            <a:pPr>
              <a:defRPr/>
            </a:pPr>
            <a:r>
              <a:rPr lang="en-US" sz="1800" kern="1200" dirty="0" smtClean="0">
                <a:solidFill>
                  <a:prstClr val="white"/>
                </a:solidFill>
                <a:latin typeface="Calibri"/>
                <a:ea typeface="+mn-ea"/>
                <a:cs typeface="Arial" pitchFamily="34" charset="0"/>
              </a:rPr>
              <a:t>Babylon/Persia</a:t>
            </a:r>
            <a:endParaRPr lang="en-US" sz="1800" kern="1200" dirty="0">
              <a:solidFill>
                <a:prstClr val="white"/>
              </a:solidFill>
              <a:latin typeface="Calibri"/>
              <a:ea typeface="+mn-ea"/>
              <a:cs typeface="Arial" pitchFamily="34" charset="0"/>
            </a:endParaRPr>
          </a:p>
        </p:txBody>
      </p:sp>
      <p:sp>
        <p:nvSpPr>
          <p:cNvPr id="42" name="TextBox 41"/>
          <p:cNvSpPr txBox="1"/>
          <p:nvPr/>
        </p:nvSpPr>
        <p:spPr>
          <a:xfrm rot="16200000">
            <a:off x="7884319" y="3296722"/>
            <a:ext cx="2009775" cy="369332"/>
          </a:xfrm>
          <a:prstGeom prst="rect">
            <a:avLst/>
          </a:prstGeom>
          <a:solidFill>
            <a:srgbClr val="996633"/>
          </a:solidFill>
          <a:ln>
            <a:solidFill>
              <a:schemeClr val="tx1"/>
            </a:solidFill>
          </a:ln>
        </p:spPr>
        <p:txBody>
          <a:bodyPr>
            <a:spAutoFit/>
          </a:bodyPr>
          <a:lstStyle/>
          <a:p>
            <a:pPr algn="ctr">
              <a:defRPr/>
            </a:pPr>
            <a:r>
              <a:rPr lang="en-US" sz="1800" kern="1200" dirty="0">
                <a:solidFill>
                  <a:prstClr val="white"/>
                </a:solidFill>
                <a:latin typeface="Calibri"/>
                <a:ea typeface="+mn-ea"/>
                <a:cs typeface="Arial" pitchFamily="34" charset="0"/>
              </a:rPr>
              <a:t>Assyria</a:t>
            </a:r>
          </a:p>
        </p:txBody>
      </p:sp>
      <p:sp>
        <p:nvSpPr>
          <p:cNvPr id="34" name="Right Brace 33"/>
          <p:cNvSpPr/>
          <p:nvPr/>
        </p:nvSpPr>
        <p:spPr>
          <a:xfrm rot="5400000">
            <a:off x="6852874" y="1546896"/>
            <a:ext cx="169070" cy="1018641"/>
          </a:xfrm>
          <a:prstGeom prst="rightBrace">
            <a:avLst>
              <a:gd name="adj1" fmla="val 0"/>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1800" kern="1200">
              <a:solidFill>
                <a:prstClr val="black"/>
              </a:solidFill>
              <a:cs typeface="Arial" pitchFamily="34" charset="0"/>
            </a:endParaRPr>
          </a:p>
        </p:txBody>
      </p:sp>
    </p:spTree>
    <p:extLst>
      <p:ext uri="{BB962C8B-B14F-4D97-AF65-F5344CB8AC3E}">
        <p14:creationId xmlns:p14="http://schemas.microsoft.com/office/powerpoint/2010/main" val="2029544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blipFill>
          <a:blip r:embed="rId3"/>
          <a:stretch>
            <a:fillRect/>
          </a:stretch>
        </a:blipFill>
        <a:effectLst/>
      </p:bgPr>
    </p:bg>
    <p:spTree>
      <p:nvGrpSpPr>
        <p:cNvPr id="1" name="Shape 426"/>
        <p:cNvGrpSpPr/>
        <p:nvPr/>
      </p:nvGrpSpPr>
      <p:grpSpPr>
        <a:xfrm>
          <a:off x="0" y="0"/>
          <a:ext cx="0" cy="0"/>
          <a:chOff x="0" y="0"/>
          <a:chExt cx="0" cy="0"/>
        </a:xfrm>
      </p:grpSpPr>
      <p:sp>
        <p:nvSpPr>
          <p:cNvPr id="427" name="Shape 427"/>
          <p:cNvSpPr/>
          <p:nvPr/>
        </p:nvSpPr>
        <p:spPr>
          <a:xfrm rot="5400000">
            <a:off x="4845857" y="-3614250"/>
            <a:ext cx="674999" cy="7903500"/>
          </a:xfrm>
          <a:prstGeom prst="rect">
            <a:avLst/>
          </a:prstGeom>
          <a:solidFill>
            <a:srgbClr val="FFFF00">
              <a:alpha val="32690"/>
            </a:srgbClr>
          </a:solidFill>
          <a:ln>
            <a:noFill/>
          </a:ln>
        </p:spPr>
        <p:txBody>
          <a:bodyPr lIns="91425" tIns="91425" rIns="91425" bIns="91425" anchor="ctr" anchorCtr="0">
            <a:noAutofit/>
          </a:bodyPr>
          <a:lstStyle/>
          <a:p>
            <a:endParaRPr/>
          </a:p>
        </p:txBody>
      </p:sp>
      <p:sp>
        <p:nvSpPr>
          <p:cNvPr id="428" name="Shape 428"/>
          <p:cNvSpPr/>
          <p:nvPr/>
        </p:nvSpPr>
        <p:spPr>
          <a:xfrm>
            <a:off x="9" y="675000"/>
            <a:ext cx="1228199" cy="6183000"/>
          </a:xfrm>
          <a:prstGeom prst="rect">
            <a:avLst/>
          </a:prstGeom>
          <a:solidFill>
            <a:srgbClr val="FFFF00">
              <a:alpha val="32690"/>
            </a:srgbClr>
          </a:solidFill>
          <a:ln>
            <a:noFill/>
          </a:ln>
        </p:spPr>
        <p:txBody>
          <a:bodyPr lIns="91425" tIns="91425" rIns="91425" bIns="91425" anchor="ctr" anchorCtr="0">
            <a:noAutofit/>
          </a:bodyPr>
          <a:lstStyle/>
          <a:p>
            <a:endParaRPr/>
          </a:p>
        </p:txBody>
      </p:sp>
      <p:sp>
        <p:nvSpPr>
          <p:cNvPr id="430" name="Shape 430"/>
          <p:cNvSpPr/>
          <p:nvPr/>
        </p:nvSpPr>
        <p:spPr>
          <a:xfrm>
            <a:off x="9" y="3213300"/>
            <a:ext cx="1228199" cy="457200"/>
          </a:xfrm>
          <a:prstGeom prst="rect">
            <a:avLst/>
          </a:prstGeom>
          <a:solidFill>
            <a:srgbClr val="FFFFFF">
              <a:alpha val="75000"/>
            </a:srgbClr>
          </a:solidFill>
          <a:ln>
            <a:noFill/>
          </a:ln>
        </p:spPr>
        <p:txBody>
          <a:bodyPr lIns="91425" tIns="91425" rIns="91425" bIns="91425" anchor="ctr" anchorCtr="0">
            <a:noAutofit/>
          </a:bodyPr>
          <a:lstStyle/>
          <a:p>
            <a:endParaRPr/>
          </a:p>
        </p:txBody>
      </p:sp>
      <p:sp>
        <p:nvSpPr>
          <p:cNvPr id="431" name="Shape 431"/>
          <p:cNvSpPr txBox="1"/>
          <p:nvPr/>
        </p:nvSpPr>
        <p:spPr>
          <a:xfrm>
            <a:off x="9" y="3213300"/>
            <a:ext cx="1228199" cy="431400"/>
          </a:xfrm>
          <a:prstGeom prst="rect">
            <a:avLst/>
          </a:prstGeom>
          <a:noFill/>
        </p:spPr>
        <p:txBody>
          <a:bodyPr lIns="91425" tIns="91425" rIns="91425" bIns="91425" anchor="ctr" anchorCtr="0">
            <a:noAutofit/>
          </a:bodyPr>
          <a:lstStyle/>
          <a:p>
            <a:pPr lvl="0" algn="ctr" rtl="0">
              <a:buNone/>
            </a:pPr>
            <a:r>
              <a:rPr lang="en" sz="1800" b="1">
                <a:solidFill>
                  <a:srgbClr val="073763"/>
                </a:solidFill>
                <a:latin typeface="Calibri"/>
                <a:ea typeface="Calibri"/>
                <a:cs typeface="Calibri"/>
                <a:sym typeface="Calibri"/>
              </a:rPr>
              <a:t>Who</a:t>
            </a:r>
          </a:p>
        </p:txBody>
      </p:sp>
      <p:sp>
        <p:nvSpPr>
          <p:cNvPr id="432" name="Shape 432"/>
          <p:cNvSpPr txBox="1"/>
          <p:nvPr/>
        </p:nvSpPr>
        <p:spPr>
          <a:xfrm>
            <a:off x="9" y="2679900"/>
            <a:ext cx="1228199" cy="431400"/>
          </a:xfrm>
          <a:prstGeom prst="rect">
            <a:avLst/>
          </a:prstGeom>
          <a:noFill/>
        </p:spPr>
        <p:txBody>
          <a:bodyPr lIns="91425" tIns="91425" rIns="91425" bIns="91425" anchor="ctr" anchorCtr="0">
            <a:noAutofit/>
          </a:bodyPr>
          <a:lstStyle/>
          <a:p>
            <a:pPr lvl="0" algn="ctr" rtl="0">
              <a:buNone/>
            </a:pPr>
            <a:r>
              <a:rPr lang="en" sz="1800" b="1">
                <a:solidFill>
                  <a:srgbClr val="073763"/>
                </a:solidFill>
                <a:latin typeface="Calibri"/>
                <a:ea typeface="Calibri"/>
                <a:cs typeface="Calibri"/>
                <a:sym typeface="Calibri"/>
              </a:rPr>
              <a:t>Where</a:t>
            </a:r>
          </a:p>
        </p:txBody>
      </p:sp>
      <p:sp>
        <p:nvSpPr>
          <p:cNvPr id="433" name="Shape 433"/>
          <p:cNvSpPr txBox="1"/>
          <p:nvPr/>
        </p:nvSpPr>
        <p:spPr>
          <a:xfrm>
            <a:off x="9" y="2146500"/>
            <a:ext cx="1228199" cy="431400"/>
          </a:xfrm>
          <a:prstGeom prst="rect">
            <a:avLst/>
          </a:prstGeom>
          <a:noFill/>
        </p:spPr>
        <p:txBody>
          <a:bodyPr lIns="91425" tIns="91425" rIns="91425" bIns="91425" anchor="ctr" anchorCtr="0">
            <a:noAutofit/>
          </a:bodyPr>
          <a:lstStyle/>
          <a:p>
            <a:pPr lvl="0" algn="ctr" rtl="0">
              <a:buNone/>
            </a:pPr>
            <a:r>
              <a:rPr lang="en" sz="1800" b="1">
                <a:solidFill>
                  <a:srgbClr val="073763"/>
                </a:solidFill>
                <a:latin typeface="Calibri"/>
                <a:ea typeface="Calibri"/>
                <a:cs typeface="Calibri"/>
                <a:sym typeface="Calibri"/>
              </a:rPr>
              <a:t>When</a:t>
            </a:r>
          </a:p>
        </p:txBody>
      </p:sp>
      <p:sp>
        <p:nvSpPr>
          <p:cNvPr id="434" name="Shape 434"/>
          <p:cNvSpPr txBox="1"/>
          <p:nvPr/>
        </p:nvSpPr>
        <p:spPr>
          <a:xfrm>
            <a:off x="9" y="3746700"/>
            <a:ext cx="1228199" cy="431400"/>
          </a:xfrm>
          <a:prstGeom prst="rect">
            <a:avLst/>
          </a:prstGeom>
          <a:noFill/>
        </p:spPr>
        <p:txBody>
          <a:bodyPr lIns="91425" tIns="91425" rIns="91425" bIns="91425" anchor="ctr" anchorCtr="0">
            <a:noAutofit/>
          </a:bodyPr>
          <a:lstStyle/>
          <a:p>
            <a:pPr lvl="0" algn="ctr" rtl="0">
              <a:buNone/>
            </a:pPr>
            <a:r>
              <a:rPr lang="en" sz="1800" b="1">
                <a:solidFill>
                  <a:srgbClr val="073763"/>
                </a:solidFill>
                <a:latin typeface="Calibri"/>
                <a:ea typeface="Calibri"/>
                <a:cs typeface="Calibri"/>
                <a:sym typeface="Calibri"/>
              </a:rPr>
              <a:t>What</a:t>
            </a:r>
          </a:p>
        </p:txBody>
      </p:sp>
      <p:sp>
        <p:nvSpPr>
          <p:cNvPr id="435" name="Shape 435"/>
          <p:cNvSpPr txBox="1"/>
          <p:nvPr/>
        </p:nvSpPr>
        <p:spPr>
          <a:xfrm>
            <a:off x="9" y="4280100"/>
            <a:ext cx="1228199" cy="431400"/>
          </a:xfrm>
          <a:prstGeom prst="rect">
            <a:avLst/>
          </a:prstGeom>
          <a:noFill/>
        </p:spPr>
        <p:txBody>
          <a:bodyPr lIns="91425" tIns="91425" rIns="91425" bIns="91425" anchor="ctr" anchorCtr="0">
            <a:noAutofit/>
          </a:bodyPr>
          <a:lstStyle/>
          <a:p>
            <a:pPr lvl="0" algn="ctr" rtl="0">
              <a:buNone/>
            </a:pPr>
            <a:r>
              <a:rPr lang="en" sz="1800" b="1">
                <a:solidFill>
                  <a:srgbClr val="073763"/>
                </a:solidFill>
                <a:latin typeface="Calibri"/>
                <a:ea typeface="Calibri"/>
                <a:cs typeface="Calibri"/>
                <a:sym typeface="Calibri"/>
              </a:rPr>
              <a:t>Why</a:t>
            </a:r>
          </a:p>
        </p:txBody>
      </p:sp>
      <p:sp>
        <p:nvSpPr>
          <p:cNvPr id="438" name="Shape 438"/>
          <p:cNvSpPr txBox="1"/>
          <p:nvPr/>
        </p:nvSpPr>
        <p:spPr>
          <a:xfrm>
            <a:off x="1288977" y="6"/>
            <a:ext cx="7790699" cy="674999"/>
          </a:xfrm>
          <a:prstGeom prst="rect">
            <a:avLst/>
          </a:prstGeom>
          <a:noFill/>
        </p:spPr>
        <p:txBody>
          <a:bodyPr lIns="91425" tIns="91425" rIns="91425" bIns="91425" anchor="ctr" anchorCtr="0">
            <a:noAutofit/>
          </a:bodyPr>
          <a:lstStyle/>
          <a:p>
            <a:pPr lvl="0" algn="ctr" rtl="0">
              <a:buNone/>
            </a:pPr>
            <a:r>
              <a:rPr lang="en" sz="3600" b="1" dirty="0">
                <a:solidFill>
                  <a:srgbClr val="EFEFEF"/>
                </a:solidFill>
                <a:latin typeface="Calibri"/>
                <a:ea typeface="Calibri"/>
                <a:cs typeface="Calibri"/>
                <a:sym typeface="Calibri"/>
              </a:rPr>
              <a:t>Obadiah the Prophet</a:t>
            </a:r>
          </a:p>
        </p:txBody>
      </p:sp>
      <p:sp>
        <p:nvSpPr>
          <p:cNvPr id="440" name="Shape 440"/>
          <p:cNvSpPr txBox="1"/>
          <p:nvPr/>
        </p:nvSpPr>
        <p:spPr>
          <a:xfrm>
            <a:off x="1289001" y="2752681"/>
            <a:ext cx="7790699" cy="1190699"/>
          </a:xfrm>
          <a:prstGeom prst="rect">
            <a:avLst/>
          </a:prstGeom>
          <a:noFill/>
        </p:spPr>
        <p:txBody>
          <a:bodyPr lIns="91425" tIns="91425" rIns="91425" bIns="91425" anchor="t" anchorCtr="0">
            <a:noAutofit/>
          </a:bodyPr>
          <a:lstStyle/>
          <a:p>
            <a:pPr marL="457200" lvl="0" indent="0" rtl="0">
              <a:buNone/>
            </a:pPr>
            <a:r>
              <a:rPr lang="en" sz="2200" b="1" dirty="0">
                <a:solidFill>
                  <a:srgbClr val="073763"/>
                </a:solidFill>
                <a:latin typeface="Calibri"/>
                <a:ea typeface="Calibri"/>
                <a:cs typeface="Calibri"/>
                <a:sym typeface="Calibri"/>
              </a:rPr>
              <a:t>• Prophecies the judgment of Edom</a:t>
            </a:r>
          </a:p>
          <a:p>
            <a:endParaRPr lang="en" sz="2200" b="1" dirty="0">
              <a:solidFill>
                <a:srgbClr val="073763"/>
              </a:solidFill>
              <a:latin typeface="Calibri"/>
              <a:ea typeface="Calibri"/>
              <a:cs typeface="Calibri"/>
              <a:sym typeface="Calibri"/>
            </a:endParaRPr>
          </a:p>
          <a:p>
            <a:pPr marL="457200" lvl="0" indent="0" rtl="0">
              <a:buNone/>
            </a:pPr>
            <a:r>
              <a:rPr lang="en" sz="2200" b="1" dirty="0">
                <a:solidFill>
                  <a:srgbClr val="073763"/>
                </a:solidFill>
                <a:latin typeface="Calibri"/>
                <a:ea typeface="Calibri"/>
                <a:cs typeface="Calibri"/>
                <a:sym typeface="Calibri"/>
              </a:rPr>
              <a:t>• Either a contemporary of </a:t>
            </a:r>
            <a:r>
              <a:rPr lang="en" sz="2200" b="1" dirty="0" smtClean="0">
                <a:solidFill>
                  <a:srgbClr val="073763"/>
                </a:solidFill>
                <a:latin typeface="Calibri"/>
                <a:ea typeface="Calibri"/>
                <a:cs typeface="Calibri"/>
                <a:sym typeface="Calibri"/>
              </a:rPr>
              <a:t>Elisha and/or Elijah</a:t>
            </a:r>
            <a:endParaRPr lang="en" sz="2200" b="1" dirty="0">
              <a:solidFill>
                <a:srgbClr val="073763"/>
              </a:solidFill>
              <a:latin typeface="Calibri"/>
              <a:ea typeface="Calibri"/>
              <a:cs typeface="Calibri"/>
              <a:sym typeface="Calibri"/>
            </a:endParaRPr>
          </a:p>
        </p:txBody>
      </p:sp>
      <p:sp>
        <p:nvSpPr>
          <p:cNvPr id="442" name="Shape 442"/>
          <p:cNvSpPr txBox="1"/>
          <p:nvPr/>
        </p:nvSpPr>
        <p:spPr>
          <a:xfrm>
            <a:off x="1289001" y="4048075"/>
            <a:ext cx="4001099" cy="2809800"/>
          </a:xfrm>
          <a:prstGeom prst="rect">
            <a:avLst/>
          </a:prstGeom>
          <a:noFill/>
        </p:spPr>
        <p:txBody>
          <a:bodyPr lIns="91425" tIns="91425" rIns="91425" bIns="91425" anchor="t" anchorCtr="0">
            <a:noAutofit/>
          </a:bodyPr>
          <a:lstStyle/>
          <a:p>
            <a:pPr marL="457200" lvl="0" indent="0" rtl="0">
              <a:buNone/>
            </a:pPr>
            <a:r>
              <a:rPr lang="en" sz="2200" b="1" dirty="0">
                <a:solidFill>
                  <a:srgbClr val="073763"/>
                </a:solidFill>
                <a:latin typeface="Calibri"/>
                <a:ea typeface="Calibri"/>
                <a:cs typeface="Calibri"/>
                <a:sym typeface="Calibri"/>
              </a:rPr>
              <a:t>Outline</a:t>
            </a:r>
          </a:p>
          <a:p>
            <a:pPr marL="457200" lvl="0" indent="0" rtl="0">
              <a:buNone/>
            </a:pPr>
            <a:r>
              <a:rPr lang="en" sz="1600" b="1" dirty="0">
                <a:solidFill>
                  <a:srgbClr val="073763"/>
                </a:solidFill>
                <a:latin typeface="Calibri"/>
                <a:ea typeface="Calibri"/>
                <a:cs typeface="Calibri"/>
                <a:sym typeface="Calibri"/>
              </a:rPr>
              <a:t>1-4:  First Judgment to Edom</a:t>
            </a:r>
          </a:p>
          <a:p>
            <a:pPr marL="457200" lvl="0" indent="0" rtl="0">
              <a:buNone/>
            </a:pPr>
            <a:r>
              <a:rPr lang="en" sz="1600" b="1" dirty="0">
                <a:solidFill>
                  <a:srgbClr val="073763"/>
                </a:solidFill>
                <a:latin typeface="Calibri"/>
                <a:ea typeface="Calibri"/>
                <a:cs typeface="Calibri"/>
                <a:sym typeface="Calibri"/>
              </a:rPr>
              <a:t>5-7:  Second judgment to Edom</a:t>
            </a:r>
          </a:p>
          <a:p>
            <a:pPr marL="457200" lvl="0" indent="0" rtl="0">
              <a:buNone/>
            </a:pPr>
            <a:r>
              <a:rPr lang="en" sz="1600" b="1" dirty="0">
                <a:solidFill>
                  <a:srgbClr val="073763"/>
                </a:solidFill>
                <a:latin typeface="Calibri"/>
                <a:ea typeface="Calibri"/>
                <a:cs typeface="Calibri"/>
                <a:sym typeface="Calibri"/>
              </a:rPr>
              <a:t>8-15:  Judgment, accusation &amp; warning </a:t>
            </a:r>
          </a:p>
          <a:p>
            <a:pPr marL="457200" lvl="0" indent="457200" rtl="0">
              <a:buNone/>
            </a:pPr>
            <a:r>
              <a:rPr lang="en" sz="1600" b="1" dirty="0">
                <a:solidFill>
                  <a:srgbClr val="073763"/>
                </a:solidFill>
                <a:latin typeface="Calibri"/>
                <a:ea typeface="Calibri"/>
                <a:cs typeface="Calibri"/>
                <a:sym typeface="Calibri"/>
              </a:rPr>
              <a:t> due to Edom's actions</a:t>
            </a:r>
          </a:p>
          <a:p>
            <a:pPr marL="457200" lvl="0" indent="0" rtl="0">
              <a:buNone/>
            </a:pPr>
            <a:r>
              <a:rPr lang="en" sz="1600" b="1" dirty="0">
                <a:solidFill>
                  <a:srgbClr val="073763"/>
                </a:solidFill>
                <a:latin typeface="Calibri"/>
                <a:ea typeface="Calibri"/>
                <a:cs typeface="Calibri"/>
                <a:sym typeface="Calibri"/>
              </a:rPr>
              <a:t>16-18:  Promise of restoration &amp; victory </a:t>
            </a:r>
          </a:p>
          <a:p>
            <a:pPr marL="914400" lvl="0" indent="0" rtl="0">
              <a:buNone/>
            </a:pPr>
            <a:r>
              <a:rPr lang="en" sz="1600" b="1" dirty="0">
                <a:solidFill>
                  <a:srgbClr val="073763"/>
                </a:solidFill>
                <a:latin typeface="Calibri"/>
                <a:ea typeface="Calibri"/>
                <a:cs typeface="Calibri"/>
                <a:sym typeface="Calibri"/>
              </a:rPr>
              <a:t>    to Israel</a:t>
            </a:r>
          </a:p>
          <a:p>
            <a:pPr marL="0" lvl="0" indent="0" rtl="0">
              <a:buNone/>
            </a:pPr>
            <a:r>
              <a:rPr lang="en" sz="1600" b="1" dirty="0">
                <a:solidFill>
                  <a:srgbClr val="073763"/>
                </a:solidFill>
                <a:latin typeface="Calibri"/>
                <a:ea typeface="Calibri"/>
                <a:cs typeface="Calibri"/>
                <a:sym typeface="Calibri"/>
              </a:rPr>
              <a:t> </a:t>
            </a:r>
            <a:r>
              <a:rPr lang="en" sz="1600" b="1" dirty="0" smtClean="0">
                <a:solidFill>
                  <a:srgbClr val="073763"/>
                </a:solidFill>
                <a:latin typeface="Calibri"/>
                <a:ea typeface="Calibri"/>
                <a:cs typeface="Calibri"/>
                <a:sym typeface="Calibri"/>
              </a:rPr>
              <a:t>         </a:t>
            </a:r>
            <a:r>
              <a:rPr lang="en" sz="1600" b="1" dirty="0" smtClean="0">
                <a:solidFill>
                  <a:srgbClr val="073763"/>
                </a:solidFill>
                <a:latin typeface="Calibri"/>
                <a:ea typeface="Calibri"/>
                <a:cs typeface="Calibri"/>
                <a:sym typeface="Calibri"/>
              </a:rPr>
              <a:t>19-21</a:t>
            </a:r>
            <a:r>
              <a:rPr lang="en" sz="1600" b="1" dirty="0">
                <a:solidFill>
                  <a:srgbClr val="073763"/>
                </a:solidFill>
                <a:latin typeface="Calibri"/>
                <a:ea typeface="Calibri"/>
                <a:cs typeface="Calibri"/>
                <a:sym typeface="Calibri"/>
              </a:rPr>
              <a:t>:  Promise of restoration &amp; </a:t>
            </a:r>
          </a:p>
          <a:p>
            <a:pPr marL="457200" lvl="0" indent="457200" rtl="0">
              <a:buNone/>
            </a:pPr>
            <a:r>
              <a:rPr lang="en" sz="1600" b="1" dirty="0">
                <a:solidFill>
                  <a:srgbClr val="073763"/>
                </a:solidFill>
                <a:latin typeface="Calibri"/>
                <a:ea typeface="Calibri"/>
                <a:cs typeface="Calibri"/>
                <a:sym typeface="Calibri"/>
              </a:rPr>
              <a:t>    Yahweh's kingship</a:t>
            </a:r>
          </a:p>
        </p:txBody>
      </p:sp>
      <p:sp>
        <p:nvSpPr>
          <p:cNvPr id="443" name="Shape 443"/>
          <p:cNvSpPr txBox="1"/>
          <p:nvPr/>
        </p:nvSpPr>
        <p:spPr>
          <a:xfrm>
            <a:off x="5099001" y="3919179"/>
            <a:ext cx="4001099" cy="2809800"/>
          </a:xfrm>
          <a:prstGeom prst="rect">
            <a:avLst/>
          </a:prstGeom>
          <a:noFill/>
        </p:spPr>
        <p:txBody>
          <a:bodyPr lIns="91425" tIns="91425" rIns="91425" bIns="91425" anchor="t" anchorCtr="0">
            <a:noAutofit/>
          </a:bodyPr>
          <a:lstStyle/>
          <a:p>
            <a:pPr marL="457200" lvl="0" indent="0" rtl="0">
              <a:buNone/>
            </a:pPr>
            <a:r>
              <a:rPr lang="en" sz="2200" b="1" dirty="0">
                <a:solidFill>
                  <a:srgbClr val="073763"/>
                </a:solidFill>
                <a:latin typeface="Calibri"/>
                <a:ea typeface="Calibri"/>
                <a:cs typeface="Calibri"/>
                <a:sym typeface="Calibri"/>
              </a:rPr>
              <a:t>Key Verses</a:t>
            </a:r>
          </a:p>
          <a:p>
            <a:pPr marL="457200" lvl="0" indent="0" rtl="0">
              <a:buNone/>
            </a:pPr>
            <a:r>
              <a:rPr lang="en" sz="1600" b="1" baseline="30000" dirty="0">
                <a:solidFill>
                  <a:srgbClr val="073763"/>
                </a:solidFill>
                <a:latin typeface="Calibri"/>
                <a:ea typeface="Calibri"/>
                <a:cs typeface="Calibri"/>
                <a:sym typeface="Calibri"/>
              </a:rPr>
              <a:t>12</a:t>
            </a:r>
            <a:r>
              <a:rPr lang="en" sz="1600" b="1" dirty="0">
                <a:solidFill>
                  <a:srgbClr val="073763"/>
                </a:solidFill>
                <a:latin typeface="Calibri"/>
                <a:ea typeface="Calibri"/>
                <a:cs typeface="Calibri"/>
                <a:sym typeface="Calibri"/>
              </a:rPr>
              <a:t> Do not gloat over your brother's day, the day of his misfortune.  And do not rejoice over the sons of Judah in the day of their destruction; yes, do not boast in the day of their distress</a:t>
            </a:r>
            <a:r>
              <a:rPr lang="en" sz="1600" b="1" dirty="0" smtClean="0">
                <a:solidFill>
                  <a:srgbClr val="073763"/>
                </a:solidFill>
                <a:latin typeface="Calibri"/>
                <a:ea typeface="Calibri"/>
                <a:cs typeface="Calibri"/>
                <a:sym typeface="Calibri"/>
              </a:rPr>
              <a:t>.</a:t>
            </a:r>
          </a:p>
          <a:p>
            <a:pPr marL="457200" lvl="0" indent="0" rtl="0">
              <a:buNone/>
            </a:pPr>
            <a:endParaRPr lang="en" sz="1600" b="1" dirty="0">
              <a:solidFill>
                <a:srgbClr val="073763"/>
              </a:solidFill>
              <a:latin typeface="Calibri"/>
              <a:ea typeface="Calibri"/>
              <a:cs typeface="Calibri"/>
              <a:sym typeface="Calibri"/>
            </a:endParaRPr>
          </a:p>
          <a:p>
            <a:pPr marL="457200" lvl="0" indent="0" rtl="0">
              <a:buNone/>
            </a:pPr>
            <a:r>
              <a:rPr lang="en" sz="1600" b="1" baseline="30000" dirty="0">
                <a:solidFill>
                  <a:srgbClr val="073763"/>
                </a:solidFill>
                <a:latin typeface="Calibri"/>
                <a:ea typeface="Calibri"/>
                <a:cs typeface="Calibri"/>
                <a:sym typeface="Calibri"/>
              </a:rPr>
              <a:t>15</a:t>
            </a:r>
            <a:r>
              <a:rPr lang="en" sz="1600" b="1" dirty="0">
                <a:solidFill>
                  <a:srgbClr val="073763"/>
                </a:solidFill>
                <a:latin typeface="Calibri"/>
                <a:ea typeface="Calibri"/>
                <a:cs typeface="Calibri"/>
                <a:sym typeface="Calibri"/>
              </a:rPr>
              <a:t> For the day of the Lord draws near on all the nations.  As you have done, it will be done to you.  Your dealings will return on your own head.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201" y="-228601"/>
            <a:ext cx="2480131" cy="3089655"/>
          </a:xfrm>
          <a:prstGeom prst="rect">
            <a:avLst/>
          </a:prstGeom>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1" y="215262"/>
            <a:ext cx="3418499" cy="1143000"/>
          </a:xfrm>
        </p:spPr>
        <p:txBody>
          <a:bodyPr/>
          <a:lstStyle/>
          <a:p>
            <a:r>
              <a:rPr lang="en-US" dirty="0" smtClean="0"/>
              <a:t>When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773" y="0"/>
            <a:ext cx="3532233" cy="24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508" y="2527817"/>
            <a:ext cx="3813265" cy="372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308" y="4435221"/>
            <a:ext cx="3839321" cy="182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1928253" y="2322642"/>
            <a:ext cx="375275" cy="15856"/>
          </a:xfrm>
          <a:custGeom>
            <a:avLst/>
            <a:gdLst>
              <a:gd name="connsiteX0" fmla="*/ 0 w 375274"/>
              <a:gd name="connsiteY0" fmla="*/ 0 h 15856"/>
              <a:gd name="connsiteX1" fmla="*/ 100425 w 375274"/>
              <a:gd name="connsiteY1" fmla="*/ 5285 h 15856"/>
              <a:gd name="connsiteX2" fmla="*/ 142710 w 375274"/>
              <a:gd name="connsiteY2" fmla="*/ 10571 h 15856"/>
              <a:gd name="connsiteX3" fmla="*/ 375274 w 375274"/>
              <a:gd name="connsiteY3" fmla="*/ 15856 h 15856"/>
            </a:gdLst>
            <a:ahLst/>
            <a:cxnLst>
              <a:cxn ang="0">
                <a:pos x="connsiteX0" y="connsiteY0"/>
              </a:cxn>
              <a:cxn ang="0">
                <a:pos x="connsiteX1" y="connsiteY1"/>
              </a:cxn>
              <a:cxn ang="0">
                <a:pos x="connsiteX2" y="connsiteY2"/>
              </a:cxn>
              <a:cxn ang="0">
                <a:pos x="connsiteX3" y="connsiteY3"/>
              </a:cxn>
            </a:cxnLst>
            <a:rect l="l" t="t" r="r" b="b"/>
            <a:pathLst>
              <a:path w="375274" h="15856">
                <a:moveTo>
                  <a:pt x="0" y="0"/>
                </a:moveTo>
                <a:cubicBezTo>
                  <a:pt x="33475" y="1762"/>
                  <a:pt x="66995" y="2809"/>
                  <a:pt x="100425" y="5285"/>
                </a:cubicBezTo>
                <a:cubicBezTo>
                  <a:pt x="114591" y="6334"/>
                  <a:pt x="128516" y="10014"/>
                  <a:pt x="142710" y="10571"/>
                </a:cubicBezTo>
                <a:cubicBezTo>
                  <a:pt x="220192" y="13609"/>
                  <a:pt x="297733" y="15856"/>
                  <a:pt x="375274" y="15856"/>
                </a:cubicBezTo>
              </a:path>
            </a:pathLst>
          </a:cu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kern="1200">
              <a:solidFill>
                <a:prstClr val="white"/>
              </a:solidFill>
            </a:endParaRPr>
          </a:p>
        </p:txBody>
      </p:sp>
      <p:sp>
        <p:nvSpPr>
          <p:cNvPr id="8" name="Freeform 7"/>
          <p:cNvSpPr/>
          <p:nvPr/>
        </p:nvSpPr>
        <p:spPr>
          <a:xfrm>
            <a:off x="1287661" y="1621147"/>
            <a:ext cx="628359" cy="222289"/>
          </a:xfrm>
          <a:custGeom>
            <a:avLst/>
            <a:gdLst>
              <a:gd name="connsiteX0" fmla="*/ 79283 w 486892"/>
              <a:gd name="connsiteY0" fmla="*/ 10640 h 164201"/>
              <a:gd name="connsiteX1" fmla="*/ 21142 w 486892"/>
              <a:gd name="connsiteY1" fmla="*/ 26497 h 164201"/>
              <a:gd name="connsiteX2" fmla="*/ 5286 w 486892"/>
              <a:gd name="connsiteY2" fmla="*/ 31783 h 164201"/>
              <a:gd name="connsiteX3" fmla="*/ 0 w 486892"/>
              <a:gd name="connsiteY3" fmla="*/ 52925 h 164201"/>
              <a:gd name="connsiteX4" fmla="*/ 15857 w 486892"/>
              <a:gd name="connsiteY4" fmla="*/ 100495 h 164201"/>
              <a:gd name="connsiteX5" fmla="*/ 31713 w 486892"/>
              <a:gd name="connsiteY5" fmla="*/ 105780 h 164201"/>
              <a:gd name="connsiteX6" fmla="*/ 47570 w 486892"/>
              <a:gd name="connsiteY6" fmla="*/ 116351 h 164201"/>
              <a:gd name="connsiteX7" fmla="*/ 58141 w 486892"/>
              <a:gd name="connsiteY7" fmla="*/ 126923 h 164201"/>
              <a:gd name="connsiteX8" fmla="*/ 79283 w 486892"/>
              <a:gd name="connsiteY8" fmla="*/ 132208 h 164201"/>
              <a:gd name="connsiteX9" fmla="*/ 116282 w 486892"/>
              <a:gd name="connsiteY9" fmla="*/ 142779 h 164201"/>
              <a:gd name="connsiteX10" fmla="*/ 184994 w 486892"/>
              <a:gd name="connsiteY10" fmla="*/ 148065 h 164201"/>
              <a:gd name="connsiteX11" fmla="*/ 221993 w 486892"/>
              <a:gd name="connsiteY11" fmla="*/ 153350 h 164201"/>
              <a:gd name="connsiteX12" fmla="*/ 285420 w 486892"/>
              <a:gd name="connsiteY12" fmla="*/ 158636 h 164201"/>
              <a:gd name="connsiteX13" fmla="*/ 306562 w 486892"/>
              <a:gd name="connsiteY13" fmla="*/ 163921 h 164201"/>
              <a:gd name="connsiteX14" fmla="*/ 475700 w 486892"/>
              <a:gd name="connsiteY14" fmla="*/ 153350 h 164201"/>
              <a:gd name="connsiteX15" fmla="*/ 486271 w 486892"/>
              <a:gd name="connsiteY15" fmla="*/ 137494 h 164201"/>
              <a:gd name="connsiteX16" fmla="*/ 480985 w 486892"/>
              <a:gd name="connsiteY16" fmla="*/ 52925 h 164201"/>
              <a:gd name="connsiteX17" fmla="*/ 433415 w 486892"/>
              <a:gd name="connsiteY17" fmla="*/ 26497 h 164201"/>
              <a:gd name="connsiteX18" fmla="*/ 417559 w 486892"/>
              <a:gd name="connsiteY18" fmla="*/ 21212 h 164201"/>
              <a:gd name="connsiteX19" fmla="*/ 401702 w 486892"/>
              <a:gd name="connsiteY19" fmla="*/ 15926 h 164201"/>
              <a:gd name="connsiteX20" fmla="*/ 306562 w 486892"/>
              <a:gd name="connsiteY20" fmla="*/ 5355 h 164201"/>
              <a:gd name="connsiteX21" fmla="*/ 179709 w 486892"/>
              <a:gd name="connsiteY21" fmla="*/ 69 h 164201"/>
              <a:gd name="connsiteX22" fmla="*/ 79283 w 486892"/>
              <a:gd name="connsiteY22" fmla="*/ 10640 h 16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6892" h="164201">
                <a:moveTo>
                  <a:pt x="79283" y="10640"/>
                </a:moveTo>
                <a:cubicBezTo>
                  <a:pt x="52855" y="15045"/>
                  <a:pt x="40457" y="20978"/>
                  <a:pt x="21142" y="26497"/>
                </a:cubicBezTo>
                <a:cubicBezTo>
                  <a:pt x="15785" y="28028"/>
                  <a:pt x="8766" y="27433"/>
                  <a:pt x="5286" y="31783"/>
                </a:cubicBezTo>
                <a:cubicBezTo>
                  <a:pt x="748" y="37455"/>
                  <a:pt x="1762" y="45878"/>
                  <a:pt x="0" y="52925"/>
                </a:cubicBezTo>
                <a:cubicBezTo>
                  <a:pt x="2579" y="68399"/>
                  <a:pt x="1565" y="89061"/>
                  <a:pt x="15857" y="100495"/>
                </a:cubicBezTo>
                <a:cubicBezTo>
                  <a:pt x="20207" y="103975"/>
                  <a:pt x="26428" y="104018"/>
                  <a:pt x="31713" y="105780"/>
                </a:cubicBezTo>
                <a:cubicBezTo>
                  <a:pt x="36999" y="109304"/>
                  <a:pt x="42610" y="112383"/>
                  <a:pt x="47570" y="116351"/>
                </a:cubicBezTo>
                <a:cubicBezTo>
                  <a:pt x="51461" y="119464"/>
                  <a:pt x="53684" y="124694"/>
                  <a:pt x="58141" y="126923"/>
                </a:cubicBezTo>
                <a:cubicBezTo>
                  <a:pt x="64638" y="130172"/>
                  <a:pt x="72298" y="130212"/>
                  <a:pt x="79283" y="132208"/>
                </a:cubicBezTo>
                <a:cubicBezTo>
                  <a:pt x="92448" y="135969"/>
                  <a:pt x="102230" y="141126"/>
                  <a:pt x="116282" y="142779"/>
                </a:cubicBezTo>
                <a:cubicBezTo>
                  <a:pt x="139096" y="145463"/>
                  <a:pt x="162136" y="145779"/>
                  <a:pt x="184994" y="148065"/>
                </a:cubicBezTo>
                <a:cubicBezTo>
                  <a:pt x="197390" y="149305"/>
                  <a:pt x="209603" y="152046"/>
                  <a:pt x="221993" y="153350"/>
                </a:cubicBezTo>
                <a:cubicBezTo>
                  <a:pt x="243092" y="155571"/>
                  <a:pt x="264278" y="156874"/>
                  <a:pt x="285420" y="158636"/>
                </a:cubicBezTo>
                <a:cubicBezTo>
                  <a:pt x="292467" y="160398"/>
                  <a:pt x="299298" y="163921"/>
                  <a:pt x="306562" y="163921"/>
                </a:cubicBezTo>
                <a:cubicBezTo>
                  <a:pt x="430164" y="163921"/>
                  <a:pt x="407894" y="166912"/>
                  <a:pt x="475700" y="153350"/>
                </a:cubicBezTo>
                <a:cubicBezTo>
                  <a:pt x="479224" y="148065"/>
                  <a:pt x="485937" y="143837"/>
                  <a:pt x="486271" y="137494"/>
                </a:cubicBezTo>
                <a:cubicBezTo>
                  <a:pt x="487755" y="109288"/>
                  <a:pt x="486804" y="80564"/>
                  <a:pt x="480985" y="52925"/>
                </a:cubicBezTo>
                <a:cubicBezTo>
                  <a:pt x="477402" y="35907"/>
                  <a:pt x="442178" y="29418"/>
                  <a:pt x="433415" y="26497"/>
                </a:cubicBezTo>
                <a:lnTo>
                  <a:pt x="417559" y="21212"/>
                </a:lnTo>
                <a:cubicBezTo>
                  <a:pt x="412273" y="19450"/>
                  <a:pt x="407198" y="16842"/>
                  <a:pt x="401702" y="15926"/>
                </a:cubicBezTo>
                <a:cubicBezTo>
                  <a:pt x="358416" y="8711"/>
                  <a:pt x="362151" y="8443"/>
                  <a:pt x="306562" y="5355"/>
                </a:cubicBezTo>
                <a:cubicBezTo>
                  <a:pt x="264306" y="3007"/>
                  <a:pt x="222020" y="989"/>
                  <a:pt x="179709" y="69"/>
                </a:cubicBezTo>
                <a:cubicBezTo>
                  <a:pt x="140957" y="-773"/>
                  <a:pt x="105711" y="6235"/>
                  <a:pt x="79283" y="1064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kern="1200">
              <a:solidFill>
                <a:prstClr val="white"/>
              </a:solidFill>
            </a:endParaRPr>
          </a:p>
        </p:txBody>
      </p:sp>
      <p:sp>
        <p:nvSpPr>
          <p:cNvPr id="9" name="Freeform 8"/>
          <p:cNvSpPr/>
          <p:nvPr/>
        </p:nvSpPr>
        <p:spPr>
          <a:xfrm>
            <a:off x="2491709" y="1621146"/>
            <a:ext cx="628359" cy="222289"/>
          </a:xfrm>
          <a:custGeom>
            <a:avLst/>
            <a:gdLst>
              <a:gd name="connsiteX0" fmla="*/ 79283 w 486892"/>
              <a:gd name="connsiteY0" fmla="*/ 10640 h 164201"/>
              <a:gd name="connsiteX1" fmla="*/ 21142 w 486892"/>
              <a:gd name="connsiteY1" fmla="*/ 26497 h 164201"/>
              <a:gd name="connsiteX2" fmla="*/ 5286 w 486892"/>
              <a:gd name="connsiteY2" fmla="*/ 31783 h 164201"/>
              <a:gd name="connsiteX3" fmla="*/ 0 w 486892"/>
              <a:gd name="connsiteY3" fmla="*/ 52925 h 164201"/>
              <a:gd name="connsiteX4" fmla="*/ 15857 w 486892"/>
              <a:gd name="connsiteY4" fmla="*/ 100495 h 164201"/>
              <a:gd name="connsiteX5" fmla="*/ 31713 w 486892"/>
              <a:gd name="connsiteY5" fmla="*/ 105780 h 164201"/>
              <a:gd name="connsiteX6" fmla="*/ 47570 w 486892"/>
              <a:gd name="connsiteY6" fmla="*/ 116351 h 164201"/>
              <a:gd name="connsiteX7" fmla="*/ 58141 w 486892"/>
              <a:gd name="connsiteY7" fmla="*/ 126923 h 164201"/>
              <a:gd name="connsiteX8" fmla="*/ 79283 w 486892"/>
              <a:gd name="connsiteY8" fmla="*/ 132208 h 164201"/>
              <a:gd name="connsiteX9" fmla="*/ 116282 w 486892"/>
              <a:gd name="connsiteY9" fmla="*/ 142779 h 164201"/>
              <a:gd name="connsiteX10" fmla="*/ 184994 w 486892"/>
              <a:gd name="connsiteY10" fmla="*/ 148065 h 164201"/>
              <a:gd name="connsiteX11" fmla="*/ 221993 w 486892"/>
              <a:gd name="connsiteY11" fmla="*/ 153350 h 164201"/>
              <a:gd name="connsiteX12" fmla="*/ 285420 w 486892"/>
              <a:gd name="connsiteY12" fmla="*/ 158636 h 164201"/>
              <a:gd name="connsiteX13" fmla="*/ 306562 w 486892"/>
              <a:gd name="connsiteY13" fmla="*/ 163921 h 164201"/>
              <a:gd name="connsiteX14" fmla="*/ 475700 w 486892"/>
              <a:gd name="connsiteY14" fmla="*/ 153350 h 164201"/>
              <a:gd name="connsiteX15" fmla="*/ 486271 w 486892"/>
              <a:gd name="connsiteY15" fmla="*/ 137494 h 164201"/>
              <a:gd name="connsiteX16" fmla="*/ 480985 w 486892"/>
              <a:gd name="connsiteY16" fmla="*/ 52925 h 164201"/>
              <a:gd name="connsiteX17" fmla="*/ 433415 w 486892"/>
              <a:gd name="connsiteY17" fmla="*/ 26497 h 164201"/>
              <a:gd name="connsiteX18" fmla="*/ 417559 w 486892"/>
              <a:gd name="connsiteY18" fmla="*/ 21212 h 164201"/>
              <a:gd name="connsiteX19" fmla="*/ 401702 w 486892"/>
              <a:gd name="connsiteY19" fmla="*/ 15926 h 164201"/>
              <a:gd name="connsiteX20" fmla="*/ 306562 w 486892"/>
              <a:gd name="connsiteY20" fmla="*/ 5355 h 164201"/>
              <a:gd name="connsiteX21" fmla="*/ 179709 w 486892"/>
              <a:gd name="connsiteY21" fmla="*/ 69 h 164201"/>
              <a:gd name="connsiteX22" fmla="*/ 79283 w 486892"/>
              <a:gd name="connsiteY22" fmla="*/ 10640 h 16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6892" h="164201">
                <a:moveTo>
                  <a:pt x="79283" y="10640"/>
                </a:moveTo>
                <a:cubicBezTo>
                  <a:pt x="52855" y="15045"/>
                  <a:pt x="40457" y="20978"/>
                  <a:pt x="21142" y="26497"/>
                </a:cubicBezTo>
                <a:cubicBezTo>
                  <a:pt x="15785" y="28028"/>
                  <a:pt x="8766" y="27433"/>
                  <a:pt x="5286" y="31783"/>
                </a:cubicBezTo>
                <a:cubicBezTo>
                  <a:pt x="748" y="37455"/>
                  <a:pt x="1762" y="45878"/>
                  <a:pt x="0" y="52925"/>
                </a:cubicBezTo>
                <a:cubicBezTo>
                  <a:pt x="2579" y="68399"/>
                  <a:pt x="1565" y="89061"/>
                  <a:pt x="15857" y="100495"/>
                </a:cubicBezTo>
                <a:cubicBezTo>
                  <a:pt x="20207" y="103975"/>
                  <a:pt x="26428" y="104018"/>
                  <a:pt x="31713" y="105780"/>
                </a:cubicBezTo>
                <a:cubicBezTo>
                  <a:pt x="36999" y="109304"/>
                  <a:pt x="42610" y="112383"/>
                  <a:pt x="47570" y="116351"/>
                </a:cubicBezTo>
                <a:cubicBezTo>
                  <a:pt x="51461" y="119464"/>
                  <a:pt x="53684" y="124694"/>
                  <a:pt x="58141" y="126923"/>
                </a:cubicBezTo>
                <a:cubicBezTo>
                  <a:pt x="64638" y="130172"/>
                  <a:pt x="72298" y="130212"/>
                  <a:pt x="79283" y="132208"/>
                </a:cubicBezTo>
                <a:cubicBezTo>
                  <a:pt x="92448" y="135969"/>
                  <a:pt x="102230" y="141126"/>
                  <a:pt x="116282" y="142779"/>
                </a:cubicBezTo>
                <a:cubicBezTo>
                  <a:pt x="139096" y="145463"/>
                  <a:pt x="162136" y="145779"/>
                  <a:pt x="184994" y="148065"/>
                </a:cubicBezTo>
                <a:cubicBezTo>
                  <a:pt x="197390" y="149305"/>
                  <a:pt x="209603" y="152046"/>
                  <a:pt x="221993" y="153350"/>
                </a:cubicBezTo>
                <a:cubicBezTo>
                  <a:pt x="243092" y="155571"/>
                  <a:pt x="264278" y="156874"/>
                  <a:pt x="285420" y="158636"/>
                </a:cubicBezTo>
                <a:cubicBezTo>
                  <a:pt x="292467" y="160398"/>
                  <a:pt x="299298" y="163921"/>
                  <a:pt x="306562" y="163921"/>
                </a:cubicBezTo>
                <a:cubicBezTo>
                  <a:pt x="430164" y="163921"/>
                  <a:pt x="407894" y="166912"/>
                  <a:pt x="475700" y="153350"/>
                </a:cubicBezTo>
                <a:cubicBezTo>
                  <a:pt x="479224" y="148065"/>
                  <a:pt x="485937" y="143837"/>
                  <a:pt x="486271" y="137494"/>
                </a:cubicBezTo>
                <a:cubicBezTo>
                  <a:pt x="487755" y="109288"/>
                  <a:pt x="486804" y="80564"/>
                  <a:pt x="480985" y="52925"/>
                </a:cubicBezTo>
                <a:cubicBezTo>
                  <a:pt x="477402" y="35907"/>
                  <a:pt x="442178" y="29418"/>
                  <a:pt x="433415" y="26497"/>
                </a:cubicBezTo>
                <a:lnTo>
                  <a:pt x="417559" y="21212"/>
                </a:lnTo>
                <a:cubicBezTo>
                  <a:pt x="412273" y="19450"/>
                  <a:pt x="407198" y="16842"/>
                  <a:pt x="401702" y="15926"/>
                </a:cubicBezTo>
                <a:cubicBezTo>
                  <a:pt x="358416" y="8711"/>
                  <a:pt x="362151" y="8443"/>
                  <a:pt x="306562" y="5355"/>
                </a:cubicBezTo>
                <a:cubicBezTo>
                  <a:pt x="264306" y="3007"/>
                  <a:pt x="222020" y="989"/>
                  <a:pt x="179709" y="69"/>
                </a:cubicBezTo>
                <a:cubicBezTo>
                  <a:pt x="140957" y="-773"/>
                  <a:pt x="105711" y="6235"/>
                  <a:pt x="79283" y="1064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kern="1200">
              <a:solidFill>
                <a:prstClr val="white"/>
              </a:solidFill>
            </a:endParaRPr>
          </a:p>
        </p:txBody>
      </p:sp>
      <p:sp>
        <p:nvSpPr>
          <p:cNvPr id="4" name="5-Point Star 3"/>
          <p:cNvSpPr/>
          <p:nvPr/>
        </p:nvSpPr>
        <p:spPr>
          <a:xfrm>
            <a:off x="2362200" y="2209801"/>
            <a:ext cx="129501" cy="128696"/>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2418375" y="1617757"/>
            <a:ext cx="129501" cy="128696"/>
          </a:xfrm>
          <a:prstGeom prst="star5">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62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Invasions of Jerusalem Record in OT</a:t>
            </a:r>
            <a:endParaRPr lang="en-US" dirty="0"/>
          </a:p>
        </p:txBody>
      </p:sp>
      <p:sp>
        <p:nvSpPr>
          <p:cNvPr id="4" name="TextBox 3"/>
          <p:cNvSpPr txBox="1"/>
          <p:nvPr/>
        </p:nvSpPr>
        <p:spPr>
          <a:xfrm>
            <a:off x="1066800" y="1600200"/>
            <a:ext cx="7924800" cy="3785652"/>
          </a:xfrm>
          <a:prstGeom prst="rect">
            <a:avLst/>
          </a:prstGeom>
          <a:noFill/>
        </p:spPr>
        <p:txBody>
          <a:bodyPr wrap="square" rtlCol="0">
            <a:spAutoFit/>
          </a:bodyPr>
          <a:lstStyle/>
          <a:p>
            <a:pPr marL="342900" indent="-342900">
              <a:buFont typeface="+mj-lt"/>
              <a:buAutoNum type="arabicPeriod"/>
            </a:pPr>
            <a:r>
              <a:rPr lang="en-US" sz="2000" dirty="0" smtClean="0"/>
              <a:t>By Shishak pharaoh of Egypt in </a:t>
            </a:r>
            <a:r>
              <a:rPr lang="en-US" sz="2000" dirty="0"/>
              <a:t>925 BC </a:t>
            </a:r>
            <a:endParaRPr lang="en-US" sz="2000" dirty="0" smtClean="0"/>
          </a:p>
          <a:p>
            <a:pPr lvl="4"/>
            <a:r>
              <a:rPr lang="en-US" sz="2000" dirty="0" smtClean="0"/>
              <a:t>	I Kgs 14:25-26 &amp; 2 </a:t>
            </a:r>
            <a:r>
              <a:rPr lang="en-US" sz="2000" dirty="0" err="1" smtClean="0"/>
              <a:t>Chr</a:t>
            </a:r>
            <a:r>
              <a:rPr lang="en-US" sz="2000" dirty="0" smtClean="0"/>
              <a:t> 12</a:t>
            </a:r>
          </a:p>
          <a:p>
            <a:pPr lvl="4"/>
            <a:endParaRPr lang="en-US" sz="2000" dirty="0"/>
          </a:p>
          <a:p>
            <a:pPr marL="457200" lvl="4" indent="-457200">
              <a:buAutoNum type="arabicPeriod" startAt="2"/>
            </a:pPr>
            <a:r>
              <a:rPr lang="en-US" sz="2000" dirty="0" smtClean="0"/>
              <a:t>By Philistines &amp; Arabians ~ 845 BC in reign of </a:t>
            </a:r>
            <a:r>
              <a:rPr lang="en-US" sz="2000" dirty="0" err="1" smtClean="0"/>
              <a:t>Jehoram</a:t>
            </a:r>
            <a:endParaRPr lang="en-US" sz="2000" dirty="0" smtClean="0"/>
          </a:p>
          <a:p>
            <a:pPr lvl="4"/>
            <a:r>
              <a:rPr lang="en-US" sz="2000" dirty="0"/>
              <a:t>	</a:t>
            </a:r>
            <a:r>
              <a:rPr lang="en-US" sz="2000" dirty="0" smtClean="0"/>
              <a:t>2 </a:t>
            </a:r>
            <a:r>
              <a:rPr lang="en-US" sz="2000" dirty="0" err="1" smtClean="0"/>
              <a:t>Chron</a:t>
            </a:r>
            <a:r>
              <a:rPr lang="en-US" sz="2000" dirty="0" smtClean="0"/>
              <a:t> 21:16-17, 8-10, Amos 1:6, 11-12 </a:t>
            </a:r>
          </a:p>
          <a:p>
            <a:pPr marL="457200" lvl="4" indent="-457200">
              <a:buAutoNum type="arabicPeriod" startAt="2"/>
            </a:pPr>
            <a:endParaRPr lang="en-US" sz="2000" dirty="0"/>
          </a:p>
          <a:p>
            <a:pPr marL="457200" lvl="4" indent="-457200">
              <a:buAutoNum type="arabicPeriod" startAt="2"/>
            </a:pPr>
            <a:r>
              <a:rPr lang="en-US" sz="2000" dirty="0" smtClean="0"/>
              <a:t>By Jehoash, king of Israel ~790 BC </a:t>
            </a:r>
          </a:p>
          <a:p>
            <a:pPr lvl="7"/>
            <a:r>
              <a:rPr lang="en-US" sz="2000" dirty="0"/>
              <a:t>	</a:t>
            </a:r>
            <a:r>
              <a:rPr lang="en-US" sz="2000" dirty="0" smtClean="0"/>
              <a:t>2 Kgs 14 &amp; 2 </a:t>
            </a:r>
            <a:r>
              <a:rPr lang="en-US" sz="2000" dirty="0" err="1" smtClean="0"/>
              <a:t>Chr</a:t>
            </a:r>
            <a:r>
              <a:rPr lang="en-US" sz="2000" dirty="0" smtClean="0"/>
              <a:t> 25</a:t>
            </a:r>
          </a:p>
          <a:p>
            <a:pPr lvl="7"/>
            <a:endParaRPr lang="en-US" sz="2000" dirty="0" smtClean="0"/>
          </a:p>
          <a:p>
            <a:pPr marL="457200" lvl="7" indent="-457200">
              <a:buFont typeface="+mj-lt"/>
              <a:buAutoNum type="arabicPeriod" startAt="4"/>
            </a:pPr>
            <a:r>
              <a:rPr lang="en-US" sz="2000" dirty="0" smtClean="0"/>
              <a:t>By Nebuchadnezzar, King of Babylon, in 586 BC</a:t>
            </a:r>
          </a:p>
          <a:p>
            <a:pPr lvl="8"/>
            <a:r>
              <a:rPr lang="en-US" sz="2000" dirty="0"/>
              <a:t>	</a:t>
            </a:r>
            <a:r>
              <a:rPr lang="en-US" sz="2000" dirty="0" smtClean="0"/>
              <a:t>2 Kgs 24-25</a:t>
            </a:r>
            <a:endParaRPr lang="en-US" sz="2000" dirty="0"/>
          </a:p>
          <a:p>
            <a:pPr lvl="7"/>
            <a:endParaRPr lang="en-US" sz="2000" dirty="0"/>
          </a:p>
        </p:txBody>
      </p:sp>
    </p:spTree>
    <p:extLst>
      <p:ext uri="{BB962C8B-B14F-4D97-AF65-F5344CB8AC3E}">
        <p14:creationId xmlns:p14="http://schemas.microsoft.com/office/powerpoint/2010/main" val="101070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157" y="228600"/>
            <a:ext cx="7772400" cy="1143000"/>
          </a:xfrm>
        </p:spPr>
        <p:txBody>
          <a:bodyPr/>
          <a:lstStyle/>
          <a:p>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43387"/>
            <a:ext cx="8516208" cy="6155140"/>
          </a:xfrm>
          <a:prstGeom prst="rect">
            <a:avLst/>
          </a:prstGeom>
          <a:solidFill>
            <a:schemeClr val="bg1"/>
          </a:solidFill>
        </p:spPr>
      </p:pic>
      <p:sp>
        <p:nvSpPr>
          <p:cNvPr id="7" name="Multiply 6"/>
          <p:cNvSpPr/>
          <p:nvPr/>
        </p:nvSpPr>
        <p:spPr bwMode="auto">
          <a:xfrm>
            <a:off x="4300195" y="1526280"/>
            <a:ext cx="504967" cy="395785"/>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20000"/>
              </a:spcBef>
              <a:spcAft>
                <a:spcPct val="0"/>
              </a:spcAft>
            </a:pPr>
            <a:endParaRPr lang="en-US" sz="2000" kern="1200">
              <a:latin typeface="Times New Roman" pitchFamily="18" charset="0"/>
              <a:ea typeface="+mn-ea"/>
              <a:cs typeface="Arial" pitchFamily="34" charset="0"/>
            </a:endParaRPr>
          </a:p>
        </p:txBody>
      </p:sp>
      <p:sp>
        <p:nvSpPr>
          <p:cNvPr id="8" name="TextBox 7"/>
          <p:cNvSpPr txBox="1"/>
          <p:nvPr/>
        </p:nvSpPr>
        <p:spPr>
          <a:xfrm>
            <a:off x="5378360" y="5257806"/>
            <a:ext cx="1403440" cy="877163"/>
          </a:xfrm>
          <a:prstGeom prst="rect">
            <a:avLst/>
          </a:prstGeom>
          <a:solidFill>
            <a:srgbClr val="FFFF00"/>
          </a:solidFill>
        </p:spPr>
        <p:txBody>
          <a:bodyPr wrap="square" rtlCol="0">
            <a:spAutoFit/>
          </a:bodyPr>
          <a:lstStyle>
            <a:defPPr marR="0" algn="l" rtl="0">
              <a:lnSpc>
                <a:spcPct val="100000"/>
              </a:lnSpc>
              <a:spcBef>
                <a:spcPts val="0"/>
              </a:spcBef>
              <a:spcAft>
                <a:spcPts val="0"/>
              </a:spcAft>
            </a:defPPr>
            <a:lvl1pPr algn="ctr" fontAlgn="base">
              <a:spcBef>
                <a:spcPct val="20000"/>
              </a:spcBef>
              <a:spcAft>
                <a:spcPct val="0"/>
              </a:spcAft>
              <a:defRPr sz="1000" kern="1200">
                <a:latin typeface="Tahoma" pitchFamily="34" charset="0"/>
                <a:ea typeface="Tahoma" pitchFamily="34" charset="0"/>
                <a:cs typeface="Tahoma" pitchFamily="34" charset="0"/>
              </a:defRPr>
            </a:lvl1pPr>
          </a:lstStyle>
          <a:p>
            <a:r>
              <a:rPr lang="en-US" dirty="0"/>
              <a:t>He walked in the way of the kings of Israel, Ahab. He did what was evil in the sight of the Lord.</a:t>
            </a:r>
          </a:p>
        </p:txBody>
      </p:sp>
      <p:sp>
        <p:nvSpPr>
          <p:cNvPr id="9" name="TextBox 8"/>
          <p:cNvSpPr txBox="1"/>
          <p:nvPr/>
        </p:nvSpPr>
        <p:spPr>
          <a:xfrm>
            <a:off x="2976361" y="1157786"/>
            <a:ext cx="586855" cy="400110"/>
          </a:xfrm>
          <a:prstGeom prst="rect">
            <a:avLst/>
          </a:prstGeom>
          <a:solidFill>
            <a:srgbClr val="FFFF00"/>
          </a:solidFill>
        </p:spPr>
        <p:txBody>
          <a:bodyPr wrap="square" rtlCol="0">
            <a:spAutoFit/>
          </a:bodyPr>
          <a:lstStyle/>
          <a:p>
            <a:pPr algn="ctr" fontAlgn="base">
              <a:spcBef>
                <a:spcPct val="20000"/>
              </a:spcBef>
              <a:spcAft>
                <a:spcPct val="0"/>
              </a:spcAft>
            </a:pPr>
            <a:r>
              <a:rPr lang="en-US" sz="2000" kern="1200" dirty="0">
                <a:latin typeface="Times New Roman" pitchFamily="18" charset="0"/>
                <a:ea typeface="+mn-ea"/>
                <a:cs typeface="Arial" pitchFamily="34" charset="0"/>
              </a:rPr>
              <a:t>32</a:t>
            </a:r>
          </a:p>
        </p:txBody>
      </p:sp>
      <p:sp>
        <p:nvSpPr>
          <p:cNvPr id="10" name="TextBox 9"/>
          <p:cNvSpPr txBox="1"/>
          <p:nvPr/>
        </p:nvSpPr>
        <p:spPr>
          <a:xfrm>
            <a:off x="2990010" y="1799229"/>
            <a:ext cx="409433" cy="400110"/>
          </a:xfrm>
          <a:prstGeom prst="rect">
            <a:avLst/>
          </a:prstGeom>
          <a:solidFill>
            <a:srgbClr val="FFFF00"/>
          </a:solidFill>
        </p:spPr>
        <p:txBody>
          <a:bodyPr wrap="square" rtlCol="0">
            <a:spAutoFit/>
          </a:bodyPr>
          <a:lstStyle/>
          <a:p>
            <a:pPr algn="ctr" fontAlgn="base">
              <a:spcBef>
                <a:spcPct val="20000"/>
              </a:spcBef>
              <a:spcAft>
                <a:spcPct val="0"/>
              </a:spcAft>
            </a:pPr>
            <a:r>
              <a:rPr lang="en-US" sz="2000" kern="1200" dirty="0">
                <a:latin typeface="Times New Roman" pitchFamily="18" charset="0"/>
                <a:ea typeface="+mn-ea"/>
                <a:cs typeface="Arial" pitchFamily="34" charset="0"/>
              </a:rPr>
              <a:t>8</a:t>
            </a:r>
          </a:p>
        </p:txBody>
      </p:sp>
      <p:sp>
        <p:nvSpPr>
          <p:cNvPr id="11" name="Multiply 10"/>
          <p:cNvSpPr/>
          <p:nvPr/>
        </p:nvSpPr>
        <p:spPr bwMode="auto">
          <a:xfrm>
            <a:off x="3385789" y="2331494"/>
            <a:ext cx="286603" cy="272955"/>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fontAlgn="base">
              <a:spcBef>
                <a:spcPct val="20000"/>
              </a:spcBef>
              <a:spcAft>
                <a:spcPct val="0"/>
              </a:spcAft>
            </a:pPr>
            <a:endParaRPr lang="en-US" sz="2000" kern="1200">
              <a:latin typeface="Times New Roman" pitchFamily="18" charset="0"/>
              <a:ea typeface="+mn-ea"/>
              <a:cs typeface="Arial" pitchFamily="34" charset="0"/>
            </a:endParaRPr>
          </a:p>
        </p:txBody>
      </p:sp>
      <p:sp>
        <p:nvSpPr>
          <p:cNvPr id="12" name="TextBox 11"/>
          <p:cNvSpPr txBox="1"/>
          <p:nvPr/>
        </p:nvSpPr>
        <p:spPr>
          <a:xfrm>
            <a:off x="3262960" y="2604448"/>
            <a:ext cx="1078173" cy="400110"/>
          </a:xfrm>
          <a:prstGeom prst="rect">
            <a:avLst/>
          </a:prstGeom>
          <a:solidFill>
            <a:srgbClr val="FFFF00"/>
          </a:solidFill>
        </p:spPr>
        <p:txBody>
          <a:bodyPr wrap="square" rtlCol="0">
            <a:spAutoFit/>
          </a:bodyPr>
          <a:lstStyle/>
          <a:p>
            <a:pPr algn="ctr" fontAlgn="base">
              <a:spcBef>
                <a:spcPct val="20000"/>
              </a:spcBef>
              <a:spcAft>
                <a:spcPct val="0"/>
              </a:spcAft>
            </a:pPr>
            <a:r>
              <a:rPr lang="en-US" sz="1000" kern="1200" dirty="0">
                <a:latin typeface="Times New Roman" pitchFamily="18" charset="0"/>
                <a:ea typeface="+mn-ea"/>
                <a:cs typeface="Arial" pitchFamily="34" charset="0"/>
              </a:rPr>
              <a:t>Sickness in bowels</a:t>
            </a:r>
          </a:p>
        </p:txBody>
      </p:sp>
      <p:sp>
        <p:nvSpPr>
          <p:cNvPr id="13" name="TextBox 12"/>
          <p:cNvSpPr txBox="1"/>
          <p:nvPr/>
        </p:nvSpPr>
        <p:spPr>
          <a:xfrm>
            <a:off x="3877107" y="3109421"/>
            <a:ext cx="450376" cy="307777"/>
          </a:xfrm>
          <a:prstGeom prst="rect">
            <a:avLst/>
          </a:prstGeom>
          <a:solidFill>
            <a:srgbClr val="FFFF00"/>
          </a:solidFill>
        </p:spPr>
        <p:txBody>
          <a:bodyPr wrap="square" rtlCol="0">
            <a:spAutoFit/>
          </a:bodyPr>
          <a:lstStyle/>
          <a:p>
            <a:pPr algn="ctr" fontAlgn="base">
              <a:spcBef>
                <a:spcPct val="20000"/>
              </a:spcBef>
              <a:spcAft>
                <a:spcPct val="0"/>
              </a:spcAft>
            </a:pPr>
            <a:r>
              <a:rPr lang="en-US" kern="1200" dirty="0">
                <a:latin typeface="Times New Roman" pitchFamily="18" charset="0"/>
                <a:ea typeface="+mn-ea"/>
                <a:cs typeface="Arial" pitchFamily="34" charset="0"/>
              </a:rPr>
              <a:t>40</a:t>
            </a:r>
          </a:p>
        </p:txBody>
      </p:sp>
      <p:sp>
        <p:nvSpPr>
          <p:cNvPr id="14" name="TextBox 13"/>
          <p:cNvSpPr txBox="1"/>
          <p:nvPr/>
        </p:nvSpPr>
        <p:spPr>
          <a:xfrm>
            <a:off x="5528485" y="1007660"/>
            <a:ext cx="1296539" cy="707886"/>
          </a:xfrm>
          <a:prstGeom prst="rect">
            <a:avLst/>
          </a:prstGeom>
          <a:solidFill>
            <a:srgbClr val="FFFF00"/>
          </a:solidFill>
        </p:spPr>
        <p:txBody>
          <a:bodyPr wrap="square" rtlCol="0">
            <a:spAutoFit/>
          </a:bodyPr>
          <a:lstStyle/>
          <a:p>
            <a:pPr algn="ctr" fontAlgn="base">
              <a:spcBef>
                <a:spcPct val="20000"/>
              </a:spcBef>
              <a:spcAft>
                <a:spcPct val="0"/>
              </a:spcAft>
            </a:pPr>
            <a:r>
              <a:rPr lang="en-US" sz="1000" kern="1200" dirty="0">
                <a:latin typeface="Tahoma" pitchFamily="34" charset="0"/>
                <a:ea typeface="Tahoma" pitchFamily="34" charset="0"/>
                <a:cs typeface="Tahoma" pitchFamily="34" charset="0"/>
              </a:rPr>
              <a:t>Walked in the ways of Israel and enticed Judah into the same. </a:t>
            </a:r>
          </a:p>
        </p:txBody>
      </p:sp>
      <p:sp>
        <p:nvSpPr>
          <p:cNvPr id="15" name="TextBox 14"/>
          <p:cNvSpPr txBox="1"/>
          <p:nvPr/>
        </p:nvSpPr>
        <p:spPr>
          <a:xfrm>
            <a:off x="5791201" y="3320956"/>
            <a:ext cx="1160483" cy="369332"/>
          </a:xfrm>
          <a:prstGeom prst="rect">
            <a:avLst/>
          </a:prstGeom>
          <a:solidFill>
            <a:srgbClr val="FFFF00"/>
          </a:solidFill>
        </p:spPr>
        <p:txBody>
          <a:bodyPr wrap="square" lIns="0" rIns="0" rtlCol="0">
            <a:spAutoFit/>
          </a:bodyPr>
          <a:lstStyle/>
          <a:p>
            <a:pPr algn="ctr" fontAlgn="base">
              <a:spcBef>
                <a:spcPct val="20000"/>
              </a:spcBef>
              <a:spcAft>
                <a:spcPct val="0"/>
              </a:spcAft>
            </a:pPr>
            <a:r>
              <a:rPr lang="en-US" sz="900" kern="1200" dirty="0">
                <a:latin typeface="Tahoma" pitchFamily="34" charset="0"/>
                <a:ea typeface="Tahoma" pitchFamily="34" charset="0"/>
                <a:cs typeface="Tahoma" pitchFamily="34" charset="0"/>
              </a:rPr>
              <a:t>Married to </a:t>
            </a:r>
            <a:r>
              <a:rPr lang="en-US" sz="900" kern="1200" dirty="0" err="1">
                <a:latin typeface="Tahoma" pitchFamily="34" charset="0"/>
                <a:ea typeface="Tahoma" pitchFamily="34" charset="0"/>
                <a:cs typeface="Tahoma" pitchFamily="34" charset="0"/>
              </a:rPr>
              <a:t>Athaliah</a:t>
            </a:r>
            <a:r>
              <a:rPr lang="en-US" sz="900" kern="1200" dirty="0">
                <a:latin typeface="Tahoma" pitchFamily="34" charset="0"/>
                <a:ea typeface="Tahoma" pitchFamily="34" charset="0"/>
                <a:cs typeface="Tahoma" pitchFamily="34" charset="0"/>
              </a:rPr>
              <a:t>, daughter of Ahab</a:t>
            </a:r>
          </a:p>
        </p:txBody>
      </p:sp>
      <p:sp>
        <p:nvSpPr>
          <p:cNvPr id="16" name="TextBox 15"/>
          <p:cNvSpPr txBox="1"/>
          <p:nvPr/>
        </p:nvSpPr>
        <p:spPr>
          <a:xfrm>
            <a:off x="5446599" y="4255832"/>
            <a:ext cx="1132764" cy="415499"/>
          </a:xfrm>
          <a:prstGeom prst="rect">
            <a:avLst/>
          </a:prstGeom>
          <a:solidFill>
            <a:srgbClr val="FFFF00"/>
          </a:solidFill>
        </p:spPr>
        <p:txBody>
          <a:bodyPr wrap="square" rtlCol="0">
            <a:spAutoFit/>
          </a:bodyPr>
          <a:lstStyle/>
          <a:p>
            <a:pPr algn="ctr" fontAlgn="base">
              <a:spcBef>
                <a:spcPct val="20000"/>
              </a:spcBef>
              <a:spcAft>
                <a:spcPct val="0"/>
              </a:spcAft>
            </a:pPr>
            <a:r>
              <a:rPr lang="en-US" sz="1000" kern="1200" dirty="0">
                <a:latin typeface="Tahoma" pitchFamily="34" charset="0"/>
                <a:ea typeface="Tahoma" pitchFamily="34" charset="0"/>
                <a:cs typeface="Tahoma" pitchFamily="34" charset="0"/>
              </a:rPr>
              <a:t>Edom and </a:t>
            </a:r>
            <a:r>
              <a:rPr lang="en-US" sz="1000" kern="1200" dirty="0" err="1">
                <a:latin typeface="Tahoma" pitchFamily="34" charset="0"/>
                <a:ea typeface="Tahoma" pitchFamily="34" charset="0"/>
                <a:cs typeface="Tahoma" pitchFamily="34" charset="0"/>
              </a:rPr>
              <a:t>Libnah</a:t>
            </a:r>
            <a:r>
              <a:rPr lang="en-US" sz="1000" kern="1200" dirty="0">
                <a:latin typeface="Tahoma" pitchFamily="34" charset="0"/>
                <a:ea typeface="Tahoma" pitchFamily="34" charset="0"/>
                <a:cs typeface="Tahoma" pitchFamily="34" charset="0"/>
              </a:rPr>
              <a:t> revolted</a:t>
            </a:r>
          </a:p>
        </p:txBody>
      </p:sp>
      <p:sp>
        <p:nvSpPr>
          <p:cNvPr id="17" name="TextBox 16"/>
          <p:cNvSpPr txBox="1"/>
          <p:nvPr/>
        </p:nvSpPr>
        <p:spPr>
          <a:xfrm>
            <a:off x="7029741" y="3914633"/>
            <a:ext cx="1719619" cy="707886"/>
          </a:xfrm>
          <a:prstGeom prst="rect">
            <a:avLst/>
          </a:prstGeom>
          <a:solidFill>
            <a:srgbClr val="FFFF00"/>
          </a:solidFill>
        </p:spPr>
        <p:txBody>
          <a:bodyPr wrap="square" rtlCol="0">
            <a:spAutoFit/>
          </a:bodyPr>
          <a:lstStyle/>
          <a:p>
            <a:pPr algn="ctr" fontAlgn="base">
              <a:spcBef>
                <a:spcPct val="20000"/>
              </a:spcBef>
              <a:spcAft>
                <a:spcPct val="0"/>
              </a:spcAft>
            </a:pPr>
            <a:r>
              <a:rPr lang="en-US" sz="1000" kern="1200" dirty="0">
                <a:latin typeface="Tahoma" pitchFamily="34" charset="0"/>
                <a:ea typeface="Tahoma" pitchFamily="34" charset="0"/>
                <a:cs typeface="Tahoma" pitchFamily="34" charset="0"/>
              </a:rPr>
              <a:t>Buried in the city of David, but NOT in tombs of the kings. (buried with no one’s regret)</a:t>
            </a:r>
          </a:p>
        </p:txBody>
      </p:sp>
      <p:sp>
        <p:nvSpPr>
          <p:cNvPr id="18" name="TextBox 17"/>
          <p:cNvSpPr txBox="1"/>
          <p:nvPr/>
        </p:nvSpPr>
        <p:spPr>
          <a:xfrm>
            <a:off x="2819413" y="5959718"/>
            <a:ext cx="1487607" cy="553998"/>
          </a:xfrm>
          <a:prstGeom prst="rect">
            <a:avLst/>
          </a:prstGeom>
          <a:solidFill>
            <a:srgbClr val="FFFF00"/>
          </a:solidFill>
        </p:spPr>
        <p:txBody>
          <a:bodyPr wrap="square" rtlCol="0">
            <a:spAutoFit/>
          </a:bodyPr>
          <a:lstStyle/>
          <a:p>
            <a:pPr algn="ctr" fontAlgn="base">
              <a:spcBef>
                <a:spcPct val="20000"/>
              </a:spcBef>
              <a:spcAft>
                <a:spcPct val="0"/>
              </a:spcAft>
            </a:pPr>
            <a:r>
              <a:rPr lang="en-US" sz="1000" kern="1200" dirty="0">
                <a:latin typeface="Tahoma" pitchFamily="34" charset="0"/>
                <a:ea typeface="Tahoma" pitchFamily="34" charset="0"/>
                <a:cs typeface="Tahoma" pitchFamily="34" charset="0"/>
              </a:rPr>
              <a:t>Made high places and led Judah into whoredom</a:t>
            </a:r>
          </a:p>
        </p:txBody>
      </p:sp>
    </p:spTree>
    <p:extLst>
      <p:ext uri="{BB962C8B-B14F-4D97-AF65-F5344CB8AC3E}">
        <p14:creationId xmlns:p14="http://schemas.microsoft.com/office/powerpoint/2010/main" val="3900866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76200"/>
            <a:ext cx="6477000" cy="1143000"/>
          </a:xfrm>
        </p:spPr>
        <p:txBody>
          <a:bodyPr/>
          <a:lstStyle/>
          <a:p>
            <a:r>
              <a:rPr lang="en-US" dirty="0" smtClean="0"/>
              <a:t>Obadiah vs </a:t>
            </a:r>
            <a:r>
              <a:rPr lang="en-US" dirty="0" err="1" smtClean="0"/>
              <a:t>Jehoram’s</a:t>
            </a:r>
            <a:r>
              <a:rPr lang="en-US" dirty="0" smtClean="0"/>
              <a:t> Account</a:t>
            </a:r>
            <a:endParaRPr lang="en-US" dirty="0"/>
          </a:p>
        </p:txBody>
      </p:sp>
      <p:sp>
        <p:nvSpPr>
          <p:cNvPr id="3" name="TextBox 2"/>
          <p:cNvSpPr txBox="1"/>
          <p:nvPr/>
        </p:nvSpPr>
        <p:spPr>
          <a:xfrm>
            <a:off x="914400" y="1219206"/>
            <a:ext cx="3657600" cy="5262979"/>
          </a:xfrm>
          <a:prstGeom prst="rect">
            <a:avLst/>
          </a:prstGeom>
          <a:noFill/>
        </p:spPr>
        <p:txBody>
          <a:bodyPr wrap="square" rtlCol="0">
            <a:spAutoFit/>
          </a:bodyPr>
          <a:lstStyle/>
          <a:p>
            <a:r>
              <a:rPr lang="en-US" b="1" dirty="0"/>
              <a:t>Obadiah 1:11-14 (NKJV) </a:t>
            </a:r>
            <a:endParaRPr lang="en-US" b="1" dirty="0" smtClean="0"/>
          </a:p>
          <a:p>
            <a:r>
              <a:rPr lang="en-US" baseline="30000" dirty="0" smtClean="0"/>
              <a:t>11 </a:t>
            </a:r>
            <a:r>
              <a:rPr lang="en-US" dirty="0"/>
              <a:t> In the day that you stood on the other side-- In the day that strangers carried captive his forces, When foreigners entered his gates And cast lots for Jerusalem-- Even you </a:t>
            </a:r>
            <a:r>
              <a:rPr lang="en-US" i="1" dirty="0"/>
              <a:t>were</a:t>
            </a:r>
            <a:r>
              <a:rPr lang="en-US" dirty="0"/>
              <a:t> as one of them. </a:t>
            </a:r>
            <a:br>
              <a:rPr lang="en-US" dirty="0"/>
            </a:br>
            <a:r>
              <a:rPr lang="en-US" baseline="30000" dirty="0"/>
              <a:t>12 </a:t>
            </a:r>
            <a:r>
              <a:rPr lang="en-US" dirty="0"/>
              <a:t> But you should not have gazed on the day of your brother In the day of his captivity; Nor should you have rejoiced over the children of Judah In the day of their destruction; Nor should you have spoken proudly In the day of distress. </a:t>
            </a:r>
            <a:br>
              <a:rPr lang="en-US" dirty="0"/>
            </a:br>
            <a:r>
              <a:rPr lang="en-US" baseline="30000" dirty="0"/>
              <a:t>13 </a:t>
            </a:r>
            <a:r>
              <a:rPr lang="en-US" dirty="0"/>
              <a:t> You should not have entered the gate of My people In the day of their calamity. Indeed, you should not have gazed on their affliction In the day of their calamity, Nor laid </a:t>
            </a:r>
            <a:r>
              <a:rPr lang="en-US" i="1" dirty="0"/>
              <a:t>hands</a:t>
            </a:r>
            <a:r>
              <a:rPr lang="en-US" dirty="0"/>
              <a:t> on their substance In the day of their calamity. </a:t>
            </a:r>
            <a:br>
              <a:rPr lang="en-US" dirty="0"/>
            </a:br>
            <a:r>
              <a:rPr lang="en-US" baseline="30000" dirty="0"/>
              <a:t>14 </a:t>
            </a:r>
            <a:r>
              <a:rPr lang="en-US" dirty="0"/>
              <a:t> You should not have stood at the crossroads To cut off those among them who escaped; Nor should you have delivered up those among them who remained In the day of distress. </a:t>
            </a:r>
          </a:p>
          <a:p>
            <a:endParaRPr lang="en-US" dirty="0"/>
          </a:p>
        </p:txBody>
      </p:sp>
      <p:sp>
        <p:nvSpPr>
          <p:cNvPr id="4" name="TextBox 3"/>
          <p:cNvSpPr txBox="1"/>
          <p:nvPr/>
        </p:nvSpPr>
        <p:spPr>
          <a:xfrm>
            <a:off x="4724400" y="1226389"/>
            <a:ext cx="4191000" cy="2677656"/>
          </a:xfrm>
          <a:prstGeom prst="rect">
            <a:avLst/>
          </a:prstGeom>
          <a:noFill/>
        </p:spPr>
        <p:txBody>
          <a:bodyPr wrap="square" rtlCol="0">
            <a:spAutoFit/>
          </a:bodyPr>
          <a:lstStyle/>
          <a:p>
            <a:r>
              <a:rPr lang="en-US" b="1" dirty="0"/>
              <a:t>2 Chronicles 21:8-10 (NKJV) </a:t>
            </a:r>
            <a:endParaRPr lang="en-US" b="1" dirty="0" smtClean="0"/>
          </a:p>
          <a:p>
            <a:r>
              <a:rPr lang="en-US" baseline="30000" dirty="0" smtClean="0"/>
              <a:t>8 </a:t>
            </a:r>
            <a:r>
              <a:rPr lang="en-US" dirty="0"/>
              <a:t> In his days the </a:t>
            </a:r>
            <a:r>
              <a:rPr lang="en-US" dirty="0" err="1"/>
              <a:t>Edomites</a:t>
            </a:r>
            <a:r>
              <a:rPr lang="en-US" dirty="0"/>
              <a:t> revolted against Judah's authority, and made a king over themselves. </a:t>
            </a:r>
            <a:br>
              <a:rPr lang="en-US" dirty="0"/>
            </a:br>
            <a:r>
              <a:rPr lang="en-US" baseline="30000" dirty="0"/>
              <a:t>9 </a:t>
            </a:r>
            <a:r>
              <a:rPr lang="en-US" dirty="0"/>
              <a:t> So </a:t>
            </a:r>
            <a:r>
              <a:rPr lang="en-US" dirty="0" err="1"/>
              <a:t>Jehoram</a:t>
            </a:r>
            <a:r>
              <a:rPr lang="en-US" dirty="0"/>
              <a:t> went out with his officers, and all his chariots with him. And he rose by night and attacked the </a:t>
            </a:r>
            <a:r>
              <a:rPr lang="en-US" dirty="0" err="1"/>
              <a:t>Edomites</a:t>
            </a:r>
            <a:r>
              <a:rPr lang="en-US" dirty="0"/>
              <a:t> who had surrounded him and the captains of the chariots. </a:t>
            </a:r>
            <a:br>
              <a:rPr lang="en-US" dirty="0"/>
            </a:br>
            <a:r>
              <a:rPr lang="en-US" baseline="30000" dirty="0"/>
              <a:t>10 </a:t>
            </a:r>
            <a:r>
              <a:rPr lang="en-US" dirty="0"/>
              <a:t> Thus Edom has been in revolt against Judah's authority to this day. At that time </a:t>
            </a:r>
            <a:r>
              <a:rPr lang="en-US" dirty="0" err="1"/>
              <a:t>Libnah</a:t>
            </a:r>
            <a:r>
              <a:rPr lang="en-US" dirty="0"/>
              <a:t> revolted against his rule, because he had forsaken the </a:t>
            </a:r>
            <a:r>
              <a:rPr lang="en-US" cap="small" dirty="0"/>
              <a:t>LORD</a:t>
            </a:r>
            <a:r>
              <a:rPr lang="en-US" dirty="0"/>
              <a:t> God of his fathers.</a:t>
            </a:r>
          </a:p>
        </p:txBody>
      </p:sp>
      <p:sp>
        <p:nvSpPr>
          <p:cNvPr id="5" name="TextBox 4"/>
          <p:cNvSpPr txBox="1"/>
          <p:nvPr/>
        </p:nvSpPr>
        <p:spPr>
          <a:xfrm>
            <a:off x="4572000" y="4038606"/>
            <a:ext cx="4572000" cy="2031325"/>
          </a:xfrm>
          <a:prstGeom prst="rect">
            <a:avLst/>
          </a:prstGeom>
          <a:noFill/>
        </p:spPr>
        <p:txBody>
          <a:bodyPr wrap="square" rtlCol="0">
            <a:spAutoFit/>
          </a:bodyPr>
          <a:lstStyle/>
          <a:p>
            <a:r>
              <a:rPr lang="en-US" b="1" dirty="0"/>
              <a:t>2 Chronicles 21:16-17 (NKJV) </a:t>
            </a:r>
            <a:endParaRPr lang="en-US" b="1" dirty="0" smtClean="0"/>
          </a:p>
          <a:p>
            <a:r>
              <a:rPr lang="en-US" baseline="30000" dirty="0" smtClean="0"/>
              <a:t>16 </a:t>
            </a:r>
            <a:r>
              <a:rPr lang="en-US" dirty="0"/>
              <a:t> Moreover the </a:t>
            </a:r>
            <a:r>
              <a:rPr lang="en-US" cap="small" dirty="0"/>
              <a:t>LORD</a:t>
            </a:r>
            <a:r>
              <a:rPr lang="en-US" dirty="0"/>
              <a:t> stirred up against </a:t>
            </a:r>
            <a:r>
              <a:rPr lang="en-US" dirty="0" err="1"/>
              <a:t>Jehoram</a:t>
            </a:r>
            <a:r>
              <a:rPr lang="en-US" dirty="0"/>
              <a:t> the spirit of the Philistines and the Arabians who </a:t>
            </a:r>
            <a:r>
              <a:rPr lang="en-US" i="1" dirty="0"/>
              <a:t>were</a:t>
            </a:r>
            <a:r>
              <a:rPr lang="en-US" dirty="0"/>
              <a:t> near the Ethiopians. </a:t>
            </a:r>
            <a:br>
              <a:rPr lang="en-US" dirty="0"/>
            </a:br>
            <a:r>
              <a:rPr lang="en-US" baseline="30000" dirty="0"/>
              <a:t>17 </a:t>
            </a:r>
            <a:r>
              <a:rPr lang="en-US" dirty="0"/>
              <a:t> </a:t>
            </a:r>
            <a:r>
              <a:rPr lang="en-US" b="1" dirty="0"/>
              <a:t>And they came up into Judah and invaded it, and carried away all the possessions that were found in the king's house, and also his sons and his wives, so that there was not a son left to him except Jehoahaz, the youngest of his sons.</a:t>
            </a:r>
          </a:p>
        </p:txBody>
      </p:sp>
    </p:spTree>
    <p:extLst>
      <p:ext uri="{BB962C8B-B14F-4D97-AF65-F5344CB8AC3E}">
        <p14:creationId xmlns:p14="http://schemas.microsoft.com/office/powerpoint/2010/main" val="169188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
        <p:cNvGrpSpPr/>
        <p:nvPr/>
      </p:nvGrpSpPr>
      <p:grpSpPr>
        <a:xfrm>
          <a:off x="0" y="0"/>
          <a:ext cx="0" cy="0"/>
          <a:chOff x="0" y="0"/>
          <a:chExt cx="0" cy="0"/>
        </a:xfrm>
      </p:grpSpPr>
      <p:sp>
        <p:nvSpPr>
          <p:cNvPr id="39" name="Shape 39"/>
          <p:cNvSpPr/>
          <p:nvPr/>
        </p:nvSpPr>
        <p:spPr>
          <a:xfrm>
            <a:off x="914409" y="0"/>
            <a:ext cx="8229599" cy="6858000"/>
          </a:xfrm>
          <a:prstGeom prst="rect">
            <a:avLst/>
          </a:prstGeom>
          <a:blipFill>
            <a:blip r:embed="rId4"/>
            <a:stretch>
              <a:fillRect/>
            </a:stretch>
          </a:blipFill>
          <a:ln>
            <a:noFill/>
          </a:ln>
        </p:spPr>
      </p:sp>
      <p:sp>
        <p:nvSpPr>
          <p:cNvPr id="2" name="Down Arrow 1"/>
          <p:cNvSpPr/>
          <p:nvPr/>
        </p:nvSpPr>
        <p:spPr>
          <a:xfrm rot="10590428">
            <a:off x="4454107" y="4240274"/>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7961" y="0"/>
            <a:ext cx="8136039" cy="632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1022138" y="119390"/>
            <a:ext cx="1903546" cy="2602305"/>
            <a:chOff x="1022138" y="119390"/>
            <a:chExt cx="1903546" cy="2602305"/>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3563" y="599575"/>
              <a:ext cx="2340695" cy="1903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28622" y="119390"/>
              <a:ext cx="1789974" cy="523220"/>
            </a:xfrm>
            <a:prstGeom prst="rect">
              <a:avLst/>
            </a:prstGeom>
            <a:noFill/>
          </p:spPr>
          <p:txBody>
            <a:bodyPr wrap="square" rtlCol="0">
              <a:spAutoFit/>
            </a:bodyPr>
            <a:lstStyle/>
            <a:p>
              <a:pPr algn="ctr"/>
              <a:r>
                <a:rPr lang="en-US" dirty="0" err="1" smtClean="0"/>
                <a:t>Edomites</a:t>
              </a:r>
              <a:r>
                <a:rPr lang="en-US" dirty="0" smtClean="0"/>
                <a:t> Day Of Judgement</a:t>
              </a:r>
              <a:endParaRPr lang="en-US" dirty="0"/>
            </a:p>
          </p:txBody>
        </p:sp>
      </p:gr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25228" y="2949606"/>
            <a:ext cx="299421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828704" y="3548439"/>
            <a:ext cx="2667000" cy="2002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852877">
            <a:off x="6074392" y="1521843"/>
            <a:ext cx="2158230" cy="4028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368731" y="-625530"/>
            <a:ext cx="2514601" cy="3765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58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2054"/>
                                        </p:tgtEl>
                                        <p:attrNameLst>
                                          <p:attrName>style.visibility</p:attrName>
                                        </p:attrNameLst>
                                      </p:cBhvr>
                                      <p:to>
                                        <p:strVal val="visible"/>
                                      </p:to>
                                    </p:set>
                                    <p:anim calcmode="lin" valueType="num">
                                      <p:cBhvr>
                                        <p:cTn id="16" dur="1000" fill="hold"/>
                                        <p:tgtEl>
                                          <p:spTgt spid="2054"/>
                                        </p:tgtEl>
                                        <p:attrNameLst>
                                          <p:attrName>ppt_w</p:attrName>
                                        </p:attrNameLst>
                                      </p:cBhvr>
                                      <p:tavLst>
                                        <p:tav tm="0">
                                          <p:val>
                                            <p:fltVal val="0"/>
                                          </p:val>
                                        </p:tav>
                                        <p:tav tm="100000">
                                          <p:val>
                                            <p:strVal val="#ppt_w"/>
                                          </p:val>
                                        </p:tav>
                                      </p:tavLst>
                                    </p:anim>
                                    <p:anim calcmode="lin" valueType="num">
                                      <p:cBhvr>
                                        <p:cTn id="17" dur="1000" fill="hold"/>
                                        <p:tgtEl>
                                          <p:spTgt spid="2054"/>
                                        </p:tgtEl>
                                        <p:attrNameLst>
                                          <p:attrName>ppt_h</p:attrName>
                                        </p:attrNameLst>
                                      </p:cBhvr>
                                      <p:tavLst>
                                        <p:tav tm="0">
                                          <p:val>
                                            <p:fltVal val="0"/>
                                          </p:val>
                                        </p:tav>
                                        <p:tav tm="100000">
                                          <p:val>
                                            <p:strVal val="#ppt_h"/>
                                          </p:val>
                                        </p:tav>
                                      </p:tavLst>
                                    </p:anim>
                                    <p:anim calcmode="lin" valueType="num">
                                      <p:cBhvr>
                                        <p:cTn id="18" dur="1000" fill="hold"/>
                                        <p:tgtEl>
                                          <p:spTgt spid="2054"/>
                                        </p:tgtEl>
                                        <p:attrNameLst>
                                          <p:attrName>style.rotation</p:attrName>
                                        </p:attrNameLst>
                                      </p:cBhvr>
                                      <p:tavLst>
                                        <p:tav tm="0">
                                          <p:val>
                                            <p:fltVal val="90"/>
                                          </p:val>
                                        </p:tav>
                                        <p:tav tm="100000">
                                          <p:val>
                                            <p:fltVal val="0"/>
                                          </p:val>
                                        </p:tav>
                                      </p:tavLst>
                                    </p:anim>
                                    <p:animEffect transition="in" filter="fade">
                                      <p:cBhvr>
                                        <p:cTn id="19" dur="1000"/>
                                        <p:tgtEl>
                                          <p:spTgt spid="205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056"/>
                                        </p:tgtEl>
                                        <p:attrNameLst>
                                          <p:attrName>style.visibility</p:attrName>
                                        </p:attrNameLst>
                                      </p:cBhvr>
                                      <p:to>
                                        <p:strVal val="visible"/>
                                      </p:to>
                                    </p:set>
                                    <p:anim calcmode="lin" valueType="num">
                                      <p:cBhvr>
                                        <p:cTn id="24" dur="500" fill="hold"/>
                                        <p:tgtEl>
                                          <p:spTgt spid="2056"/>
                                        </p:tgtEl>
                                        <p:attrNameLst>
                                          <p:attrName>ppt_w</p:attrName>
                                        </p:attrNameLst>
                                      </p:cBhvr>
                                      <p:tavLst>
                                        <p:tav tm="0">
                                          <p:val>
                                            <p:fltVal val="0"/>
                                          </p:val>
                                        </p:tav>
                                        <p:tav tm="100000">
                                          <p:val>
                                            <p:strVal val="#ppt_w"/>
                                          </p:val>
                                        </p:tav>
                                      </p:tavLst>
                                    </p:anim>
                                    <p:anim calcmode="lin" valueType="num">
                                      <p:cBhvr>
                                        <p:cTn id="25" dur="500" fill="hold"/>
                                        <p:tgtEl>
                                          <p:spTgt spid="2056"/>
                                        </p:tgtEl>
                                        <p:attrNameLst>
                                          <p:attrName>ppt_h</p:attrName>
                                        </p:attrNameLst>
                                      </p:cBhvr>
                                      <p:tavLst>
                                        <p:tav tm="0">
                                          <p:val>
                                            <p:fltVal val="0"/>
                                          </p:val>
                                        </p:tav>
                                        <p:tav tm="100000">
                                          <p:val>
                                            <p:strVal val="#ppt_h"/>
                                          </p:val>
                                        </p:tav>
                                      </p:tavLst>
                                    </p:anim>
                                    <p:animEffect transition="in" filter="fade">
                                      <p:cBhvr>
                                        <p:cTn id="26"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Prophet’s Visual </a:t>
            </a:r>
            <a:r>
              <a:rPr lang="en-US" dirty="0" smtClean="0">
                <a:solidFill>
                  <a:prstClr val="black"/>
                </a:solidFill>
              </a:rPr>
              <a:t>Aids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28599"/>
            <a:ext cx="1600200" cy="1152687"/>
          </a:xfrm>
          <a:prstGeom prst="rect">
            <a:avLst/>
          </a:prstGeom>
        </p:spPr>
      </p:pic>
      <p:sp>
        <p:nvSpPr>
          <p:cNvPr id="5" name="TextBox 4"/>
          <p:cNvSpPr txBox="1"/>
          <p:nvPr/>
        </p:nvSpPr>
        <p:spPr>
          <a:xfrm>
            <a:off x="1189074" y="2133600"/>
            <a:ext cx="868326" cy="369332"/>
          </a:xfrm>
          <a:prstGeom prst="rect">
            <a:avLst/>
          </a:prstGeom>
          <a:noFill/>
        </p:spPr>
        <p:txBody>
          <a:bodyPr wrap="square" rtlCol="0">
            <a:spAutoFit/>
          </a:bodyPr>
          <a:lstStyle/>
          <a:p>
            <a:r>
              <a:rPr lang="en-US" sz="1800" dirty="0" smtClean="0"/>
              <a:t>Vs 4</a:t>
            </a:r>
            <a:endParaRPr lang="en-US" sz="1800" dirty="0"/>
          </a:p>
        </p:txBody>
      </p:sp>
      <p:sp>
        <p:nvSpPr>
          <p:cNvPr id="6" name="TextBox 5"/>
          <p:cNvSpPr txBox="1"/>
          <p:nvPr/>
        </p:nvSpPr>
        <p:spPr>
          <a:xfrm>
            <a:off x="1189074" y="3059668"/>
            <a:ext cx="868326" cy="369332"/>
          </a:xfrm>
          <a:prstGeom prst="rect">
            <a:avLst/>
          </a:prstGeom>
          <a:noFill/>
        </p:spPr>
        <p:txBody>
          <a:bodyPr wrap="square" rtlCol="0">
            <a:spAutoFit/>
          </a:bodyPr>
          <a:lstStyle/>
          <a:p>
            <a:r>
              <a:rPr lang="en-US" sz="1800" dirty="0" smtClean="0"/>
              <a:t>Vs 5</a:t>
            </a:r>
            <a:endParaRPr lang="en-US" sz="1800" dirty="0"/>
          </a:p>
        </p:txBody>
      </p:sp>
      <p:sp>
        <p:nvSpPr>
          <p:cNvPr id="7" name="TextBox 6"/>
          <p:cNvSpPr txBox="1"/>
          <p:nvPr/>
        </p:nvSpPr>
        <p:spPr>
          <a:xfrm>
            <a:off x="1203251" y="4343400"/>
            <a:ext cx="868326" cy="369332"/>
          </a:xfrm>
          <a:prstGeom prst="rect">
            <a:avLst/>
          </a:prstGeom>
          <a:noFill/>
        </p:spPr>
        <p:txBody>
          <a:bodyPr wrap="square" rtlCol="0">
            <a:spAutoFit/>
          </a:bodyPr>
          <a:lstStyle/>
          <a:p>
            <a:r>
              <a:rPr lang="en-US" sz="1800" dirty="0" smtClean="0"/>
              <a:t>Vs 18</a:t>
            </a:r>
            <a:endParaRPr lang="en-US" sz="1800" dirty="0"/>
          </a:p>
        </p:txBody>
      </p:sp>
      <p:sp>
        <p:nvSpPr>
          <p:cNvPr id="8" name="TextBox 7"/>
          <p:cNvSpPr txBox="1"/>
          <p:nvPr/>
        </p:nvSpPr>
        <p:spPr>
          <a:xfrm>
            <a:off x="1355651" y="5334000"/>
            <a:ext cx="868326" cy="369332"/>
          </a:xfrm>
          <a:prstGeom prst="rect">
            <a:avLst/>
          </a:prstGeom>
          <a:noFill/>
        </p:spPr>
        <p:txBody>
          <a:bodyPr wrap="square" rtlCol="0">
            <a:spAutoFit/>
          </a:bodyPr>
          <a:lstStyle/>
          <a:p>
            <a:r>
              <a:rPr lang="en-US" sz="1800" dirty="0" smtClean="0"/>
              <a:t>Other</a:t>
            </a:r>
            <a:endParaRPr lang="en-US" sz="1800" dirty="0"/>
          </a:p>
        </p:txBody>
      </p:sp>
    </p:spTree>
    <p:extLst>
      <p:ext uri="{BB962C8B-B14F-4D97-AF65-F5344CB8AC3E}">
        <p14:creationId xmlns:p14="http://schemas.microsoft.com/office/powerpoint/2010/main" val="4119361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435</Words>
  <Application>Microsoft Office PowerPoint</Application>
  <PresentationFormat>On-screen Show (4:3)</PresentationFormat>
  <Paragraphs>185</Paragraphs>
  <Slides>20</Slides>
  <Notes>3</Notes>
  <HiddenSlides>2</HiddenSlides>
  <MMClips>0</MMClip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Custom Theme</vt:lpstr>
      <vt:lpstr>Office Theme</vt:lpstr>
      <vt:lpstr>2_Office Theme</vt:lpstr>
      <vt:lpstr>1_Office Theme</vt:lpstr>
      <vt:lpstr>Expedition</vt:lpstr>
      <vt:lpstr>3_Office Theme</vt:lpstr>
      <vt:lpstr>Lesson 2</vt:lpstr>
      <vt:lpstr>PowerPoint Presentation</vt:lpstr>
      <vt:lpstr>When</vt:lpstr>
      <vt:lpstr>Four Invasions of Jerusalem Record in OT</vt:lpstr>
      <vt:lpstr>PowerPoint Presentation</vt:lpstr>
      <vt:lpstr>Obadiah vs Jehoram’s Account</vt:lpstr>
      <vt:lpstr>PowerPoint Presentation</vt:lpstr>
      <vt:lpstr>PowerPoint Presentation</vt:lpstr>
      <vt:lpstr>Prophet’s Visual Aids</vt:lpstr>
      <vt:lpstr>Obadiah</vt:lpstr>
      <vt:lpstr>PowerPoint Presentation</vt:lpstr>
      <vt:lpstr>PowerPoint Presentation</vt:lpstr>
      <vt:lpstr>Bible Study Skills</vt:lpstr>
      <vt:lpstr>Bible Study Skills</vt:lpstr>
      <vt:lpstr>Prophetic Paradigms Patterns Seen in the Prophets</vt:lpstr>
      <vt:lpstr>Prophetic Paradigms Patterns Seen in the Prophets</vt:lpstr>
      <vt:lpstr>PowerPoint Presentation</vt:lpstr>
      <vt:lpstr>Israel &amp; Edom or Jacob &amp; Esau</vt:lpstr>
      <vt:lpstr>Edom’s Fate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Grantham, Daniel</dc:creator>
  <cp:lastModifiedBy>Danny Haynes</cp:lastModifiedBy>
  <cp:revision>28</cp:revision>
  <dcterms:modified xsi:type="dcterms:W3CDTF">2018-04-18T22:30:57Z</dcterms:modified>
</cp:coreProperties>
</file>