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8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518395-2C89-4E91-B7F3-018EC0BF5214}" type="datetimeFigureOut">
              <a:rPr lang="en-US" smtClean="0"/>
              <a:pPr/>
              <a:t>5/2/2018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9D0853-84AD-4B1A-8D92-2319BE3AE78B}"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849397"/>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9547" y="39859"/>
            <a:ext cx="7667763" cy="1356360"/>
          </a:xfrm>
        </p:spPr>
        <p:txBody>
          <a:bodyPr/>
          <a:lstStyle>
            <a:lvl1pPr>
              <a:defRPr>
                <a:solidFill>
                  <a:schemeClr val="tx2"/>
                </a:solidFill>
                <a:latin typeface="Calibri" panose="020F050202020403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09549" y="1487658"/>
            <a:ext cx="7665705" cy="4462975"/>
          </a:xfrm>
        </p:spPr>
        <p:txBody>
          <a:bodyPr>
            <a:normAutofit/>
          </a:bodyPr>
          <a:lstStyle>
            <a:lvl1pPr>
              <a:spcBef>
                <a:spcPts val="1000"/>
              </a:spcBef>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a:defRPr sz="1600">
                <a:solidFill>
                  <a:schemeClr val="tx2"/>
                </a:solidFill>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5/2/2018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
        <p:nvSpPr>
          <p:cNvPr id="7" name="Content Placeholder 2">
            <a:extLst>
              <a:ext uri="{FF2B5EF4-FFF2-40B4-BE49-F238E27FC236}">
                <a16:creationId xmlns:a16="http://schemas.microsoft.com/office/drawing/2014/main" xmlns="" id="{668A04EC-B8C7-476D-83E6-6F532C34AF8F}"/>
              </a:ext>
            </a:extLst>
          </p:cNvPr>
          <p:cNvSpPr>
            <a:spLocks noGrp="1"/>
          </p:cNvSpPr>
          <p:nvPr>
            <p:ph idx="13"/>
          </p:nvPr>
        </p:nvSpPr>
        <p:spPr>
          <a:xfrm>
            <a:off x="709549" y="994600"/>
            <a:ext cx="7665705" cy="401620"/>
          </a:xfrm>
        </p:spPr>
        <p:txBody>
          <a:bodyPr>
            <a:normAutofit/>
          </a:bodyPr>
          <a:lstStyle>
            <a:lvl1pPr marL="34290" indent="0">
              <a:spcBef>
                <a:spcPts val="1000"/>
              </a:spcBef>
              <a:buNone/>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marL="782960" indent="0">
              <a:buNone/>
              <a:defRPr sz="1600">
                <a:solidFill>
                  <a:schemeClr val="tx2"/>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68343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8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5/2/2018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170686"/>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EB518395-2C89-4E91-B7F3-018EC0BF5214}" type="datetimeFigureOut">
              <a:rPr lang="en-US" smtClean="0">
                <a:solidFill>
                  <a:srgbClr val="244061"/>
                </a:solidFill>
              </a:rPr>
              <a:pPr/>
              <a:t>5/2/2018</a:t>
            </a:fld>
            <a:endParaRPr lang="en-US">
              <a:solidFill>
                <a:srgbClr val="244061"/>
              </a:solidFill>
            </a:endParaRPr>
          </a:p>
        </p:txBody>
      </p:sp>
      <p:sp>
        <p:nvSpPr>
          <p:cNvPr id="4" name="Footer Placeholder 3"/>
          <p:cNvSpPr>
            <a:spLocks noGrp="1"/>
          </p:cNvSpPr>
          <p:nvPr>
            <p:ph type="ftr" sz="quarter" idx="11"/>
          </p:nvPr>
        </p:nvSpPr>
        <p:spPr/>
        <p:txBody>
          <a:bodyPr/>
          <a:lstStyle/>
          <a:p>
            <a:endParaRPr lang="en-US">
              <a:solidFill>
                <a:srgbClr val="244061"/>
              </a:solidFill>
            </a:endParaRPr>
          </a:p>
        </p:txBody>
      </p:sp>
      <p:sp>
        <p:nvSpPr>
          <p:cNvPr id="5" name="Slide Number Placeholder 4"/>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204366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18395-2C89-4E91-B7F3-018EC0BF5214}" type="datetimeFigureOut">
              <a:rPr lang="en-US" smtClean="0">
                <a:solidFill>
                  <a:srgbClr val="244061"/>
                </a:solidFill>
              </a:rPr>
              <a:pPr/>
              <a:t>5/2/2018</a:t>
            </a:fld>
            <a:endParaRPr lang="en-US">
              <a:solidFill>
                <a:srgbClr val="244061"/>
              </a:solidFill>
            </a:endParaRPr>
          </a:p>
        </p:txBody>
      </p:sp>
      <p:sp>
        <p:nvSpPr>
          <p:cNvPr id="3" name="Footer Placeholder 2"/>
          <p:cNvSpPr>
            <a:spLocks noGrp="1"/>
          </p:cNvSpPr>
          <p:nvPr>
            <p:ph type="ftr" sz="quarter" idx="11"/>
          </p:nvPr>
        </p:nvSpPr>
        <p:spPr/>
        <p:txBody>
          <a:bodyPr/>
          <a:lstStyle/>
          <a:p>
            <a:endParaRPr lang="en-US">
              <a:solidFill>
                <a:srgbClr val="244061"/>
              </a:solidFill>
            </a:endParaRPr>
          </a:p>
        </p:txBody>
      </p:sp>
      <p:sp>
        <p:nvSpPr>
          <p:cNvPr id="4" name="Slide Number Placeholder 3"/>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911506112"/>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7">
            <a:extLst>
              <a:ext uri="{FF2B5EF4-FFF2-40B4-BE49-F238E27FC236}">
                <a16:creationId xmlns:a16="http://schemas.microsoft.com/office/drawing/2014/main" xmlns="" id="{BF146335-072C-4D37-80B9-CA62E476B694}"/>
              </a:ext>
            </a:extLst>
          </p:cNvPr>
          <p:cNvSpPr>
            <a:spLocks noGrp="1" noChangeArrowheads="1"/>
          </p:cNvSpPr>
          <p:nvPr>
            <p:ph type="dt" sz="half" idx="10"/>
          </p:nvPr>
        </p:nvSpPr>
        <p:spPr>
          <a:ln/>
        </p:spPr>
        <p:txBody>
          <a:bodyPr/>
          <a:lstStyle>
            <a:lvl1pPr>
              <a:defRPr/>
            </a:lvl1pPr>
          </a:lstStyle>
          <a:p>
            <a:pPr>
              <a:defRPr/>
            </a:pPr>
            <a:endParaRPr lang="en-US">
              <a:solidFill>
                <a:srgbClr val="244061"/>
              </a:solidFill>
            </a:endParaRPr>
          </a:p>
        </p:txBody>
      </p:sp>
      <p:sp>
        <p:nvSpPr>
          <p:cNvPr id="5" name="Rectangle 98">
            <a:extLst>
              <a:ext uri="{FF2B5EF4-FFF2-40B4-BE49-F238E27FC236}">
                <a16:creationId xmlns:a16="http://schemas.microsoft.com/office/drawing/2014/main" xmlns="" id="{16CE9F5C-496B-4C11-AC6E-73192AEE61B7}"/>
              </a:ext>
            </a:extLst>
          </p:cNvPr>
          <p:cNvSpPr>
            <a:spLocks noGrp="1" noChangeArrowheads="1"/>
          </p:cNvSpPr>
          <p:nvPr>
            <p:ph type="ftr" sz="quarter" idx="11"/>
          </p:nvPr>
        </p:nvSpPr>
        <p:spPr>
          <a:ln/>
        </p:spPr>
        <p:txBody>
          <a:bodyPr/>
          <a:lstStyle>
            <a:lvl1pPr>
              <a:defRPr/>
            </a:lvl1pPr>
          </a:lstStyle>
          <a:p>
            <a:pPr>
              <a:defRPr/>
            </a:pPr>
            <a:endParaRPr lang="en-US">
              <a:solidFill>
                <a:srgbClr val="244061"/>
              </a:solidFill>
            </a:endParaRPr>
          </a:p>
        </p:txBody>
      </p:sp>
      <p:sp>
        <p:nvSpPr>
          <p:cNvPr id="6" name="Rectangle 99">
            <a:extLst>
              <a:ext uri="{FF2B5EF4-FFF2-40B4-BE49-F238E27FC236}">
                <a16:creationId xmlns:a16="http://schemas.microsoft.com/office/drawing/2014/main" xmlns="" id="{9223294A-5548-4025-A7B6-667719AB2A0C}"/>
              </a:ext>
            </a:extLst>
          </p:cNvPr>
          <p:cNvSpPr>
            <a:spLocks noGrp="1" noChangeArrowheads="1"/>
          </p:cNvSpPr>
          <p:nvPr>
            <p:ph type="sldNum" sz="quarter" idx="12"/>
          </p:nvPr>
        </p:nvSpPr>
        <p:spPr>
          <a:ln/>
        </p:spPr>
        <p:txBody>
          <a:bodyPr/>
          <a:lstStyle>
            <a:lvl1pPr>
              <a:defRPr/>
            </a:lvl1pPr>
          </a:lstStyle>
          <a:p>
            <a:fld id="{299B0633-5C68-4008-97D1-CE3897B02404}" type="slidenum">
              <a:rPr lang="en-US" altLang="en-US">
                <a:solidFill>
                  <a:srgbClr val="244061"/>
                </a:solidFill>
              </a:rPr>
              <a:pPr/>
              <a:t>‹#›</a:t>
            </a:fld>
            <a:endParaRPr lang="en-US" altLang="en-US">
              <a:solidFill>
                <a:srgbClr val="244061"/>
              </a:solidFill>
            </a:endParaRPr>
          </a:p>
        </p:txBody>
      </p:sp>
    </p:spTree>
    <p:extLst>
      <p:ext uri="{BB962C8B-B14F-4D97-AF65-F5344CB8AC3E}">
        <p14:creationId xmlns:p14="http://schemas.microsoft.com/office/powerpoint/2010/main" val="11529021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latin typeface="Calibri" panose="020F0502020204030204" pitchFamily="34" charset="0"/>
              </a:defRPr>
            </a:lvl1pPr>
          </a:lstStyle>
          <a:p>
            <a:pPr defTabSz="457200"/>
            <a:fld id="{EB518395-2C89-4E91-B7F3-018EC0BF5214}" type="datetimeFigureOut">
              <a:rPr lang="en-US" smtClean="0">
                <a:solidFill>
                  <a:srgbClr val="244061"/>
                </a:solidFill>
              </a:rPr>
              <a:pPr defTabSz="457200"/>
              <a:t>5/2/2018</a:t>
            </a:fld>
            <a:endParaRPr lang="en-US">
              <a:solidFill>
                <a:srgbClr val="244061"/>
              </a:solidFill>
            </a:endParaRP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latin typeface="Calibri" panose="020F0502020204030204" pitchFamily="34" charset="0"/>
              </a:defRPr>
            </a:lvl1pPr>
          </a:lstStyle>
          <a:p>
            <a:pPr defTabSz="457200"/>
            <a:endParaRPr lang="en-US">
              <a:solidFill>
                <a:srgbClr val="244061"/>
              </a:solidFill>
            </a:endParaRP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latin typeface="Calibri" panose="020F0502020204030204" pitchFamily="34" charset="0"/>
              </a:defRPr>
            </a:lvl1pPr>
          </a:lstStyle>
          <a:p>
            <a:pPr defTabSz="457200"/>
            <a:fld id="{2F9D0853-84AD-4B1A-8D92-2319BE3AE78B}" type="slidenum">
              <a:rPr lang="en-US" smtClean="0">
                <a:solidFill>
                  <a:srgbClr val="244061"/>
                </a:solidFill>
              </a:rPr>
              <a:pPr defTabSz="457200"/>
              <a:t>‹#›</a:t>
            </a:fld>
            <a:endParaRPr lang="en-US">
              <a:solidFill>
                <a:srgbClr val="244061"/>
              </a:solidFill>
            </a:endParaRPr>
          </a:p>
        </p:txBody>
      </p:sp>
    </p:spTree>
    <p:extLst>
      <p:ext uri="{BB962C8B-B14F-4D97-AF65-F5344CB8AC3E}">
        <p14:creationId xmlns:p14="http://schemas.microsoft.com/office/powerpoint/2010/main" val="403316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685800" rtl="0" eaLnBrk="1" latinLnBrk="0" hangingPunct="1">
        <a:lnSpc>
          <a:spcPct val="90000"/>
        </a:lnSpc>
        <a:spcBef>
          <a:spcPct val="0"/>
        </a:spcBef>
        <a:buNone/>
        <a:defRPr sz="4000" kern="1200">
          <a:solidFill>
            <a:schemeClr val="tx2"/>
          </a:solidFill>
          <a:latin typeface="Calibri" panose="020F0502020204030204" pitchFamily="34" charset="0"/>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Jonah Chapter 4</a:t>
            </a:r>
          </a:p>
        </p:txBody>
      </p:sp>
      <p:sp>
        <p:nvSpPr>
          <p:cNvPr id="3" name="Subtitle 2"/>
          <p:cNvSpPr>
            <a:spLocks noGrp="1"/>
          </p:cNvSpPr>
          <p:nvPr>
            <p:ph type="subTitle" idx="1"/>
          </p:nvPr>
        </p:nvSpPr>
        <p:spPr/>
        <p:txBody>
          <a:bodyPr/>
          <a:lstStyle/>
          <a:p>
            <a:r>
              <a:rPr lang="en-US" dirty="0"/>
              <a:t>JONAH'S ANGER AND THE LORD'S COMPASSION</a:t>
            </a:r>
          </a:p>
        </p:txBody>
      </p:sp>
    </p:spTree>
    <p:extLst>
      <p:ext uri="{BB962C8B-B14F-4D97-AF65-F5344CB8AC3E}">
        <p14:creationId xmlns:p14="http://schemas.microsoft.com/office/powerpoint/2010/main" val="308485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7D5F1-078A-4B0E-BBC3-88C57BC564D2}"/>
              </a:ext>
            </a:extLst>
          </p:cNvPr>
          <p:cNvSpPr>
            <a:spLocks noGrp="1"/>
          </p:cNvSpPr>
          <p:nvPr>
            <p:ph type="title"/>
          </p:nvPr>
        </p:nvSpPr>
        <p:spPr/>
        <p:txBody>
          <a:bodyPr/>
          <a:lstStyle/>
          <a:p>
            <a:r>
              <a:rPr lang="en-US" dirty="0"/>
              <a:t>Jonah Chapter 4:1-11</a:t>
            </a:r>
          </a:p>
        </p:txBody>
      </p:sp>
      <p:graphicFrame>
        <p:nvGraphicFramePr>
          <p:cNvPr id="4" name="Table 3">
            <a:extLst>
              <a:ext uri="{FF2B5EF4-FFF2-40B4-BE49-F238E27FC236}">
                <a16:creationId xmlns:a16="http://schemas.microsoft.com/office/drawing/2014/main" xmlns="" id="{5213D733-D266-4360-9F8C-914E44215E71}"/>
              </a:ext>
            </a:extLst>
          </p:cNvPr>
          <p:cNvGraphicFramePr>
            <a:graphicFrameLocks noGrp="1"/>
          </p:cNvGraphicFramePr>
          <p:nvPr>
            <p:extLst>
              <p:ext uri="{D42A27DB-BD31-4B8C-83A1-F6EECF244321}">
                <p14:modId xmlns:p14="http://schemas.microsoft.com/office/powerpoint/2010/main" val="2890124397"/>
              </p:ext>
            </p:extLst>
          </p:nvPr>
        </p:nvGraphicFramePr>
        <p:xfrm>
          <a:off x="709547" y="1212057"/>
          <a:ext cx="7667762" cy="5120640"/>
        </p:xfrm>
        <a:graphic>
          <a:graphicData uri="http://schemas.openxmlformats.org/drawingml/2006/table">
            <a:tbl>
              <a:tblPr firstRow="1" bandRow="1">
                <a:tableStyleId>{5C22544A-7EE6-4342-B048-85BDC9FD1C3A}</a:tableStyleId>
              </a:tblPr>
              <a:tblGrid>
                <a:gridCol w="4119628">
                  <a:extLst>
                    <a:ext uri="{9D8B030D-6E8A-4147-A177-3AD203B41FA5}">
                      <a16:colId xmlns:a16="http://schemas.microsoft.com/office/drawing/2014/main" xmlns="" val="1597627812"/>
                    </a:ext>
                  </a:extLst>
                </a:gridCol>
                <a:gridCol w="3548134">
                  <a:extLst>
                    <a:ext uri="{9D8B030D-6E8A-4147-A177-3AD203B41FA5}">
                      <a16:colId xmlns:a16="http://schemas.microsoft.com/office/drawing/2014/main" xmlns="" val="487342730"/>
                    </a:ext>
                  </a:extLst>
                </a:gridCol>
              </a:tblGrid>
              <a:tr h="5117306">
                <a:tc>
                  <a:txBody>
                    <a:bodyPr/>
                    <a:lstStyle/>
                    <a:p>
                      <a:pPr marL="34290" indent="0" algn="l">
                        <a:buNone/>
                      </a:pPr>
                      <a:r>
                        <a:rPr lang="en-US" sz="1500" b="1" dirty="0">
                          <a:solidFill>
                            <a:schemeClr val="tx2"/>
                          </a:solidFill>
                          <a:latin typeface="Calibri" panose="020F0502020204030204" pitchFamily="34" charset="0"/>
                        </a:rPr>
                        <a:t>JONAH’S ANGER AND THE LORD’S COMPASSION</a:t>
                      </a:r>
                    </a:p>
                    <a:p>
                      <a:pPr marL="34290" indent="0" algn="l">
                        <a:buNone/>
                      </a:pPr>
                      <a:r>
                        <a:rPr lang="en-US" sz="1500" b="0" dirty="0">
                          <a:solidFill>
                            <a:schemeClr val="tx2"/>
                          </a:solidFill>
                          <a:latin typeface="Calibri" panose="020F0502020204030204" pitchFamily="34" charset="0"/>
                        </a:rPr>
                        <a:t>(1)  But it displeased Jonah exceedingly, and he was angry.</a:t>
                      </a:r>
                    </a:p>
                    <a:p>
                      <a:pPr marL="34290" indent="0" algn="l">
                        <a:buNone/>
                      </a:pPr>
                      <a:r>
                        <a:rPr lang="en-US" sz="1500" b="0" dirty="0">
                          <a:solidFill>
                            <a:schemeClr val="tx2"/>
                          </a:solidFill>
                          <a:latin typeface="Calibri" panose="020F0502020204030204" pitchFamily="34" charset="0"/>
                        </a:rPr>
                        <a:t>(2)  And he prayed to the LORD and said, “O LORD, is not this what I said when I was yet in my country? That is why I made haste to flee to Tarshish; for I knew that you are a gracious God and merciful, slow to anger and abounding in steadfast love, and relenting from disaster.</a:t>
                      </a:r>
                    </a:p>
                    <a:p>
                      <a:pPr marL="34290" indent="0" algn="l">
                        <a:buNone/>
                      </a:pPr>
                      <a:r>
                        <a:rPr lang="en-US" sz="1500" b="0" dirty="0">
                          <a:solidFill>
                            <a:schemeClr val="tx2"/>
                          </a:solidFill>
                          <a:latin typeface="Calibri" panose="020F0502020204030204" pitchFamily="34" charset="0"/>
                        </a:rPr>
                        <a:t>(3)  Therefore now, O LORD, please take my life from me, for it is better for me to die than to live.”</a:t>
                      </a:r>
                    </a:p>
                    <a:p>
                      <a:pPr marL="34290" indent="0" algn="l">
                        <a:buNone/>
                      </a:pPr>
                      <a:r>
                        <a:rPr lang="en-US" sz="1500" b="0" dirty="0">
                          <a:solidFill>
                            <a:schemeClr val="tx2"/>
                          </a:solidFill>
                          <a:latin typeface="Calibri" panose="020F0502020204030204" pitchFamily="34" charset="0"/>
                        </a:rPr>
                        <a:t>(4)  And the LORD said, “Do you do well to be angry?”</a:t>
                      </a:r>
                    </a:p>
                    <a:p>
                      <a:pPr marL="34290" indent="0" algn="l">
                        <a:buNone/>
                      </a:pPr>
                      <a:r>
                        <a:rPr lang="en-US" sz="1500" b="0" dirty="0">
                          <a:solidFill>
                            <a:schemeClr val="tx2"/>
                          </a:solidFill>
                          <a:latin typeface="Calibri" panose="020F0502020204030204" pitchFamily="34" charset="0"/>
                        </a:rPr>
                        <a:t>(5)  Jonah went out of the city and sat to the east of the city and made a booth for himself there. He sat under it in the shade, till he should see what would become of the city.</a:t>
                      </a:r>
                    </a:p>
                    <a:p>
                      <a:pPr marL="34290" indent="0" algn="l">
                        <a:buNone/>
                      </a:pPr>
                      <a:r>
                        <a:rPr lang="en-US" sz="1500" b="0" dirty="0">
                          <a:solidFill>
                            <a:schemeClr val="tx2"/>
                          </a:solidFill>
                          <a:latin typeface="Calibri" panose="020F0502020204030204" pitchFamily="34" charset="0"/>
                        </a:rPr>
                        <a:t>(6)  Now the LORD God appointed a plant and made it come up over Jonah, that it might be a shade over his head, to save him from his discomfort. So Jonah was exceedingly glad because of the plant.</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 indent="0" algn="l">
                        <a:buNone/>
                      </a:pPr>
                      <a:r>
                        <a:rPr lang="en-US" sz="1500" b="0" dirty="0">
                          <a:solidFill>
                            <a:schemeClr val="tx2"/>
                          </a:solidFill>
                          <a:latin typeface="Calibri" panose="020F0502020204030204" pitchFamily="34" charset="0"/>
                        </a:rPr>
                        <a:t>(7)  But when dawn came up the next day, God appointed a worm that attacked the plant, so that it withered.</a:t>
                      </a:r>
                    </a:p>
                    <a:p>
                      <a:pPr marL="34290" indent="0" algn="l">
                        <a:buNone/>
                      </a:pPr>
                      <a:r>
                        <a:rPr lang="en-US" sz="1500" b="0" dirty="0">
                          <a:solidFill>
                            <a:schemeClr val="tx2"/>
                          </a:solidFill>
                          <a:latin typeface="Calibri" panose="020F0502020204030204" pitchFamily="34" charset="0"/>
                        </a:rPr>
                        <a:t>(8)  When the sun rose, God appointed a scorching east wind, and the sun beat down on the head of Jonah so that he was faint. And he asked that he might die and said, “It is better for me to die than to live.”</a:t>
                      </a:r>
                    </a:p>
                    <a:p>
                      <a:pPr marL="34290" indent="0" algn="l">
                        <a:buNone/>
                      </a:pPr>
                      <a:r>
                        <a:rPr lang="en-US" sz="1500" b="0" dirty="0">
                          <a:solidFill>
                            <a:schemeClr val="tx2"/>
                          </a:solidFill>
                          <a:latin typeface="Calibri" panose="020F0502020204030204" pitchFamily="34" charset="0"/>
                        </a:rPr>
                        <a:t>(9)  But God said to Jonah, “Do you do well to be angry for the plant?” And he said, “Yes, I do well to be angry, angry enough to die.”</a:t>
                      </a:r>
                    </a:p>
                    <a:p>
                      <a:pPr marL="34290" indent="0" algn="l">
                        <a:buNone/>
                      </a:pPr>
                      <a:r>
                        <a:rPr lang="en-US" sz="1500" b="0" dirty="0">
                          <a:solidFill>
                            <a:schemeClr val="tx2"/>
                          </a:solidFill>
                          <a:latin typeface="Calibri" panose="020F0502020204030204" pitchFamily="34" charset="0"/>
                        </a:rPr>
                        <a:t>(10)  And the LORD said, “You pity the plant, for which you did not labor, nor did you make it grow, which came into being in a night and perished in a night.</a:t>
                      </a:r>
                    </a:p>
                    <a:p>
                      <a:pPr marL="34290" indent="0" algn="l">
                        <a:buNone/>
                      </a:pPr>
                      <a:r>
                        <a:rPr lang="en-US" sz="1500" b="0" dirty="0">
                          <a:solidFill>
                            <a:schemeClr val="tx2"/>
                          </a:solidFill>
                          <a:latin typeface="Calibri" panose="020F0502020204030204" pitchFamily="34" charset="0"/>
                        </a:rPr>
                        <a:t>(11)  And should not I pity Nineveh, that great city, in which there are more than 120,000 persons who do not know their right hand from their left, and also much cattle?”</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12446856"/>
                  </a:ext>
                </a:extLst>
              </a:tr>
            </a:tbl>
          </a:graphicData>
        </a:graphic>
      </p:graphicFrame>
    </p:spTree>
    <p:extLst>
      <p:ext uri="{BB962C8B-B14F-4D97-AF65-F5344CB8AC3E}">
        <p14:creationId xmlns:p14="http://schemas.microsoft.com/office/powerpoint/2010/main" val="226560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0349A-5A58-4E5D-A7F7-3FEDE227F24E}"/>
              </a:ext>
            </a:extLst>
          </p:cNvPr>
          <p:cNvSpPr>
            <a:spLocks noGrp="1"/>
          </p:cNvSpPr>
          <p:nvPr>
            <p:ph type="title"/>
          </p:nvPr>
        </p:nvSpPr>
        <p:spPr/>
        <p:txBody>
          <a:bodyPr/>
          <a:lstStyle/>
          <a:p>
            <a:r>
              <a:rPr lang="en-US" dirty="0"/>
              <a:t>Themes within Jonah</a:t>
            </a:r>
          </a:p>
        </p:txBody>
      </p:sp>
      <p:sp>
        <p:nvSpPr>
          <p:cNvPr id="4" name="Content Placeholder 3">
            <a:extLst>
              <a:ext uri="{FF2B5EF4-FFF2-40B4-BE49-F238E27FC236}">
                <a16:creationId xmlns:a16="http://schemas.microsoft.com/office/drawing/2014/main" xmlns="" id="{3D19D123-2629-4674-9C50-80AA1C17B613}"/>
              </a:ext>
            </a:extLst>
          </p:cNvPr>
          <p:cNvSpPr>
            <a:spLocks noGrp="1"/>
          </p:cNvSpPr>
          <p:nvPr>
            <p:ph idx="13"/>
          </p:nvPr>
        </p:nvSpPr>
        <p:spPr/>
        <p:txBody>
          <a:bodyPr/>
          <a:lstStyle/>
          <a:p>
            <a:r>
              <a:rPr lang="en-US" dirty="0"/>
              <a:t>While there are many lessons in Jonah, here are three key themes throughout the book</a:t>
            </a:r>
          </a:p>
        </p:txBody>
      </p:sp>
      <p:sp>
        <p:nvSpPr>
          <p:cNvPr id="6" name="Rectangle 5">
            <a:extLst>
              <a:ext uri="{FF2B5EF4-FFF2-40B4-BE49-F238E27FC236}">
                <a16:creationId xmlns:a16="http://schemas.microsoft.com/office/drawing/2014/main" xmlns="" id="{82C3E77C-F398-403D-93B1-21D00ECC1C73}"/>
              </a:ext>
            </a:extLst>
          </p:cNvPr>
          <p:cNvSpPr/>
          <p:nvPr/>
        </p:nvSpPr>
        <p:spPr>
          <a:xfrm>
            <a:off x="707491" y="1500188"/>
            <a:ext cx="7667763" cy="850772"/>
          </a:xfrm>
          <a:prstGeom prst="rect">
            <a:avLst/>
          </a:prstGeom>
          <a: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a:blip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457200"/>
            <a:r>
              <a:rPr lang="en-US" sz="3200" dirty="0">
                <a:solidFill>
                  <a:srgbClr val="244061">
                    <a:lumMod val="75000"/>
                  </a:srgbClr>
                </a:solidFill>
              </a:rPr>
              <a:t>Book of Jonah</a:t>
            </a:r>
          </a:p>
        </p:txBody>
      </p:sp>
      <p:sp>
        <p:nvSpPr>
          <p:cNvPr id="7" name="Arrow: Left-Right 6">
            <a:extLst>
              <a:ext uri="{FF2B5EF4-FFF2-40B4-BE49-F238E27FC236}">
                <a16:creationId xmlns:a16="http://schemas.microsoft.com/office/drawing/2014/main" xmlns="" id="{2E84E33B-25B5-434C-AEB4-E03026DAE910}"/>
              </a:ext>
            </a:extLst>
          </p:cNvPr>
          <p:cNvSpPr/>
          <p:nvPr/>
        </p:nvSpPr>
        <p:spPr>
          <a:xfrm>
            <a:off x="707491" y="2667858"/>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God’s </a:t>
            </a:r>
            <a:r>
              <a:rPr lang="en-US" sz="2000" b="1" u="sng" dirty="0">
                <a:solidFill>
                  <a:prstClr val="white"/>
                </a:solidFill>
                <a:latin typeface="Calibri" panose="020F0502020204030204" pitchFamily="34" charset="0"/>
              </a:rPr>
              <a:t>Mercy</a:t>
            </a:r>
            <a:r>
              <a:rPr lang="en-US" sz="2000" dirty="0">
                <a:solidFill>
                  <a:prstClr val="white"/>
                </a:solidFill>
                <a:latin typeface="Calibri" panose="020F0502020204030204" pitchFamily="34" charset="0"/>
              </a:rPr>
              <a:t> and </a:t>
            </a:r>
            <a:r>
              <a:rPr lang="en-US" sz="2000" b="1" u="sng" dirty="0">
                <a:solidFill>
                  <a:prstClr val="white"/>
                </a:solidFill>
                <a:latin typeface="Calibri" panose="020F0502020204030204" pitchFamily="34" charset="0"/>
              </a:rPr>
              <a:t>Love</a:t>
            </a:r>
            <a:r>
              <a:rPr lang="en-US" sz="2000" dirty="0">
                <a:solidFill>
                  <a:prstClr val="white"/>
                </a:solidFill>
                <a:latin typeface="Calibri" panose="020F0502020204030204" pitchFamily="34" charset="0"/>
              </a:rPr>
              <a:t> Extend Universally to All</a:t>
            </a:r>
          </a:p>
        </p:txBody>
      </p:sp>
      <p:sp>
        <p:nvSpPr>
          <p:cNvPr id="9" name="Arrow: Left-Right 8">
            <a:extLst>
              <a:ext uri="{FF2B5EF4-FFF2-40B4-BE49-F238E27FC236}">
                <a16:creationId xmlns:a16="http://schemas.microsoft.com/office/drawing/2014/main" xmlns="" id="{45DF5AF1-DCDF-4636-91B2-4F5D1F4BF531}"/>
              </a:ext>
            </a:extLst>
          </p:cNvPr>
          <p:cNvSpPr/>
          <p:nvPr/>
        </p:nvSpPr>
        <p:spPr>
          <a:xfrm>
            <a:off x="707491" y="3934254"/>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 Expects </a:t>
            </a:r>
            <a:r>
              <a:rPr lang="en-US" sz="2000" b="1" u="sng" dirty="0">
                <a:solidFill>
                  <a:prstClr val="white"/>
                </a:solidFill>
                <a:latin typeface="Calibri" panose="020F0502020204030204" pitchFamily="34" charset="0"/>
              </a:rPr>
              <a:t>Obedience</a:t>
            </a:r>
            <a:r>
              <a:rPr lang="en-US" sz="2000" dirty="0">
                <a:solidFill>
                  <a:prstClr val="white"/>
                </a:solidFill>
                <a:latin typeface="Calibri" panose="020F0502020204030204" pitchFamily="34" charset="0"/>
              </a:rPr>
              <a:t> and </a:t>
            </a:r>
            <a:r>
              <a:rPr lang="en-US" sz="2000" b="1" u="sng" dirty="0">
                <a:solidFill>
                  <a:prstClr val="white"/>
                </a:solidFill>
                <a:latin typeface="Calibri" panose="020F0502020204030204" pitchFamily="34" charset="0"/>
              </a:rPr>
              <a:t>Repentance</a:t>
            </a:r>
            <a:r>
              <a:rPr lang="en-US" sz="2000" dirty="0">
                <a:solidFill>
                  <a:prstClr val="white"/>
                </a:solidFill>
                <a:latin typeface="Calibri" panose="020F0502020204030204" pitchFamily="34" charset="0"/>
              </a:rPr>
              <a:t> </a:t>
            </a:r>
          </a:p>
        </p:txBody>
      </p:sp>
      <p:sp>
        <p:nvSpPr>
          <p:cNvPr id="10" name="Arrow: Left-Right 9">
            <a:extLst>
              <a:ext uri="{FF2B5EF4-FFF2-40B4-BE49-F238E27FC236}">
                <a16:creationId xmlns:a16="http://schemas.microsoft.com/office/drawing/2014/main" xmlns="" id="{62B2FE97-32E4-42F5-BDB8-D3A923339BBB}"/>
              </a:ext>
            </a:extLst>
          </p:cNvPr>
          <p:cNvSpPr/>
          <p:nvPr/>
        </p:nvSpPr>
        <p:spPr>
          <a:xfrm>
            <a:off x="707491" y="5200650"/>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God’s is </a:t>
            </a:r>
            <a:r>
              <a:rPr lang="en-US" sz="2000" b="1" u="sng" dirty="0">
                <a:solidFill>
                  <a:prstClr val="white"/>
                </a:solidFill>
                <a:latin typeface="Calibri" panose="020F0502020204030204" pitchFamily="34" charset="0"/>
              </a:rPr>
              <a:t>Sovereign</a:t>
            </a:r>
            <a:r>
              <a:rPr lang="en-US" sz="2000" dirty="0">
                <a:solidFill>
                  <a:prstClr val="white"/>
                </a:solidFill>
                <a:latin typeface="Calibri" panose="020F0502020204030204" pitchFamily="34" charset="0"/>
              </a:rPr>
              <a:t> over all nations and earth’s creation</a:t>
            </a:r>
          </a:p>
        </p:txBody>
      </p:sp>
    </p:spTree>
    <p:extLst>
      <p:ext uri="{BB962C8B-B14F-4D97-AF65-F5344CB8AC3E}">
        <p14:creationId xmlns:p14="http://schemas.microsoft.com/office/powerpoint/2010/main" val="4219417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658FC1-D799-4209-9665-385F351FCD14}"/>
              </a:ext>
            </a:extLst>
          </p:cNvPr>
          <p:cNvSpPr>
            <a:spLocks noGrp="1"/>
          </p:cNvSpPr>
          <p:nvPr>
            <p:ph type="title"/>
          </p:nvPr>
        </p:nvSpPr>
        <p:spPr>
          <a:xfrm>
            <a:off x="176149" y="-139918"/>
            <a:ext cx="7667763" cy="1356360"/>
          </a:xfrm>
        </p:spPr>
        <p:txBody>
          <a:bodyPr/>
          <a:lstStyle/>
          <a:p>
            <a:r>
              <a:rPr lang="en-US" dirty="0"/>
              <a:t>Class Exercise</a:t>
            </a:r>
          </a:p>
        </p:txBody>
      </p:sp>
      <p:graphicFrame>
        <p:nvGraphicFramePr>
          <p:cNvPr id="8" name="Content Placeholder 7">
            <a:extLst>
              <a:ext uri="{FF2B5EF4-FFF2-40B4-BE49-F238E27FC236}">
                <a16:creationId xmlns:a16="http://schemas.microsoft.com/office/drawing/2014/main" xmlns="" id="{A949EB79-B6AC-448F-91D6-663A9B47F349}"/>
              </a:ext>
            </a:extLst>
          </p:cNvPr>
          <p:cNvGraphicFramePr>
            <a:graphicFrameLocks noGrp="1"/>
          </p:cNvGraphicFramePr>
          <p:nvPr>
            <p:ph idx="13"/>
            <p:extLst>
              <p:ext uri="{D42A27DB-BD31-4B8C-83A1-F6EECF244321}">
                <p14:modId xmlns:p14="http://schemas.microsoft.com/office/powerpoint/2010/main" val="2894170312"/>
              </p:ext>
            </p:extLst>
          </p:nvPr>
        </p:nvGraphicFramePr>
        <p:xfrm>
          <a:off x="176149" y="849086"/>
          <a:ext cx="8791701" cy="5713922"/>
        </p:xfrm>
        <a:graphic>
          <a:graphicData uri="http://schemas.openxmlformats.org/drawingml/2006/table">
            <a:tbl>
              <a:tblPr firstRow="1" bandRow="1">
                <a:tableStyleId>{5C22544A-7EE6-4342-B048-85BDC9FD1C3A}</a:tableStyleId>
              </a:tblPr>
              <a:tblGrid>
                <a:gridCol w="2930567">
                  <a:extLst>
                    <a:ext uri="{9D8B030D-6E8A-4147-A177-3AD203B41FA5}">
                      <a16:colId xmlns:a16="http://schemas.microsoft.com/office/drawing/2014/main" xmlns="" val="1103930954"/>
                    </a:ext>
                  </a:extLst>
                </a:gridCol>
                <a:gridCol w="2930567">
                  <a:extLst>
                    <a:ext uri="{9D8B030D-6E8A-4147-A177-3AD203B41FA5}">
                      <a16:colId xmlns:a16="http://schemas.microsoft.com/office/drawing/2014/main" xmlns="" val="1982572256"/>
                    </a:ext>
                  </a:extLst>
                </a:gridCol>
                <a:gridCol w="2930567">
                  <a:extLst>
                    <a:ext uri="{9D8B030D-6E8A-4147-A177-3AD203B41FA5}">
                      <a16:colId xmlns:a16="http://schemas.microsoft.com/office/drawing/2014/main" xmlns="" val="1478992657"/>
                    </a:ext>
                  </a:extLst>
                </a:gridCol>
              </a:tblGrid>
              <a:tr h="541557">
                <a:tc>
                  <a:txBody>
                    <a:bodyPr/>
                    <a:lstStyle/>
                    <a:p>
                      <a:r>
                        <a:rPr lang="en-US" dirty="0"/>
                        <a:t>What lesson(s) was God teaching Jonah (and us)?</a:t>
                      </a:r>
                    </a:p>
                  </a:txBody>
                  <a:tcPr/>
                </a:tc>
                <a:tc>
                  <a:txBody>
                    <a:bodyPr/>
                    <a:lstStyle/>
                    <a:p>
                      <a:r>
                        <a:rPr lang="en-US" dirty="0"/>
                        <a:t>What lessons can we learn from this chapter?</a:t>
                      </a:r>
                    </a:p>
                  </a:txBody>
                  <a:tcPr/>
                </a:tc>
                <a:tc>
                  <a:txBody>
                    <a:bodyPr/>
                    <a:lstStyle/>
                    <a:p>
                      <a:r>
                        <a:rPr lang="en-US" dirty="0"/>
                        <a:t>Where do you see the </a:t>
                      </a:r>
                      <a:r>
                        <a:rPr lang="en-US" dirty="0" err="1"/>
                        <a:t>the</a:t>
                      </a:r>
                      <a:r>
                        <a:rPr lang="en-US" dirty="0"/>
                        <a:t> themes in this chapter?</a:t>
                      </a:r>
                    </a:p>
                  </a:txBody>
                  <a:tcPr/>
                </a:tc>
                <a:extLst>
                  <a:ext uri="{0D108BD9-81ED-4DB2-BD59-A6C34878D82A}">
                    <a16:rowId xmlns:a16="http://schemas.microsoft.com/office/drawing/2014/main" xmlns="" val="3473864772"/>
                  </a:ext>
                </a:extLst>
              </a:tr>
              <a:tr h="5172365">
                <a:tc>
                  <a:txBody>
                    <a:bodyPr/>
                    <a:lstStyle/>
                    <a:p>
                      <a:endParaRPr lang="en-US" dirty="0"/>
                    </a:p>
                  </a:txBody>
                  <a:tcPr>
                    <a:lnR w="12700" cap="flat" cmpd="sng" algn="ctr">
                      <a:solidFill>
                        <a:schemeClr val="bg1">
                          <a:lumMod val="50000"/>
                        </a:schemeClr>
                      </a:solidFill>
                      <a:prstDash val="solid"/>
                      <a:round/>
                      <a:headEnd type="none" w="med" len="med"/>
                      <a:tailEnd type="none" w="med" len="med"/>
                    </a:lnR>
                    <a:noFill/>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noFill/>
                  </a:tcPr>
                </a:tc>
                <a:tc>
                  <a:txBody>
                    <a:bodyPr/>
                    <a:lstStyle/>
                    <a:p>
                      <a:r>
                        <a:rPr lang="en-US" dirty="0"/>
                        <a:t>God’s mercy/love</a:t>
                      </a:r>
                    </a:p>
                    <a:p>
                      <a:endParaRPr lang="en-US" dirty="0"/>
                    </a:p>
                    <a:p>
                      <a:endParaRPr lang="en-US" dirty="0"/>
                    </a:p>
                    <a:p>
                      <a:endParaRPr lang="en-US" dirty="0"/>
                    </a:p>
                    <a:p>
                      <a:endParaRPr lang="en-US" dirty="0"/>
                    </a:p>
                    <a:p>
                      <a:endParaRPr lang="en-US" dirty="0"/>
                    </a:p>
                    <a:p>
                      <a:endParaRPr lang="en-US" dirty="0"/>
                    </a:p>
                    <a:p>
                      <a:r>
                        <a:rPr lang="en-US" dirty="0"/>
                        <a:t>God’s Sovereignty</a:t>
                      </a:r>
                    </a:p>
                    <a:p>
                      <a:endParaRPr lang="en-US" dirty="0"/>
                    </a:p>
                    <a:p>
                      <a:endParaRPr lang="en-US" dirty="0"/>
                    </a:p>
                    <a:p>
                      <a:endParaRPr lang="en-US" dirty="0"/>
                    </a:p>
                    <a:p>
                      <a:endParaRPr lang="en-US" dirty="0"/>
                    </a:p>
                    <a:p>
                      <a:endParaRPr lang="en-US" dirty="0"/>
                    </a:p>
                    <a:p>
                      <a:endParaRPr lang="en-US" dirty="0"/>
                    </a:p>
                    <a:p>
                      <a:endParaRPr lang="en-US" dirty="0"/>
                    </a:p>
                    <a:p>
                      <a:r>
                        <a:rPr lang="en-US" dirty="0"/>
                        <a:t>God’s expectation of repentance/obedience </a:t>
                      </a:r>
                    </a:p>
                  </a:txBody>
                  <a:tcPr>
                    <a:lnL w="12700" cap="flat" cmpd="sng" algn="ctr">
                      <a:solidFill>
                        <a:schemeClr val="bg1">
                          <a:lumMod val="50000"/>
                        </a:schemeClr>
                      </a:solidFill>
                      <a:prstDash val="solid"/>
                      <a:round/>
                      <a:headEnd type="none" w="med" len="med"/>
                      <a:tailEnd type="none" w="med" len="med"/>
                    </a:lnL>
                    <a:noFill/>
                  </a:tcPr>
                </a:tc>
                <a:extLst>
                  <a:ext uri="{0D108BD9-81ED-4DB2-BD59-A6C34878D82A}">
                    <a16:rowId xmlns:a16="http://schemas.microsoft.com/office/drawing/2014/main" xmlns="" val="1814924011"/>
                  </a:ext>
                </a:extLst>
              </a:tr>
            </a:tbl>
          </a:graphicData>
        </a:graphic>
      </p:graphicFrame>
      <p:sp>
        <p:nvSpPr>
          <p:cNvPr id="5" name="Rectangle: Rounded Corners 4">
            <a:extLst>
              <a:ext uri="{FF2B5EF4-FFF2-40B4-BE49-F238E27FC236}">
                <a16:creationId xmlns:a16="http://schemas.microsoft.com/office/drawing/2014/main" xmlns="" id="{7A84C27F-DC07-4158-8A49-C5CE75E389FD}"/>
              </a:ext>
            </a:extLst>
          </p:cNvPr>
          <p:cNvSpPr/>
          <p:nvPr/>
        </p:nvSpPr>
        <p:spPr>
          <a:xfrm>
            <a:off x="3200400" y="294992"/>
            <a:ext cx="5680426" cy="4567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en-US" dirty="0">
                <a:solidFill>
                  <a:prstClr val="black"/>
                </a:solidFill>
              </a:rPr>
              <a:t>Break into groups of 2-5 and answer the questions below:</a:t>
            </a:r>
          </a:p>
        </p:txBody>
      </p:sp>
      <p:sp>
        <p:nvSpPr>
          <p:cNvPr id="7" name="Rectangle: Rounded Corners 6">
            <a:extLst>
              <a:ext uri="{FF2B5EF4-FFF2-40B4-BE49-F238E27FC236}">
                <a16:creationId xmlns:a16="http://schemas.microsoft.com/office/drawing/2014/main" xmlns="" id="{817EB58A-FA97-4FE3-B62C-B0B9865F31EB}"/>
              </a:ext>
            </a:extLst>
          </p:cNvPr>
          <p:cNvSpPr/>
          <p:nvPr/>
        </p:nvSpPr>
        <p:spPr>
          <a:xfrm>
            <a:off x="497540" y="6298588"/>
            <a:ext cx="8122024" cy="4567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en-US" dirty="0">
                <a:solidFill>
                  <a:prstClr val="black"/>
                </a:solidFill>
              </a:rPr>
              <a:t>We will gather back together to discuss in 5-10 minutes</a:t>
            </a:r>
          </a:p>
        </p:txBody>
      </p:sp>
    </p:spTree>
    <p:extLst>
      <p:ext uri="{BB962C8B-B14F-4D97-AF65-F5344CB8AC3E}">
        <p14:creationId xmlns:p14="http://schemas.microsoft.com/office/powerpoint/2010/main" val="353175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0349A-5A58-4E5D-A7F7-3FEDE227F24E}"/>
              </a:ext>
            </a:extLst>
          </p:cNvPr>
          <p:cNvSpPr>
            <a:spLocks noGrp="1"/>
          </p:cNvSpPr>
          <p:nvPr>
            <p:ph type="title"/>
          </p:nvPr>
        </p:nvSpPr>
        <p:spPr/>
        <p:txBody>
          <a:bodyPr/>
          <a:lstStyle/>
          <a:p>
            <a:r>
              <a:rPr lang="en-US" dirty="0"/>
              <a:t>Themes within Jonah</a:t>
            </a:r>
          </a:p>
        </p:txBody>
      </p:sp>
      <p:sp>
        <p:nvSpPr>
          <p:cNvPr id="4" name="Content Placeholder 3">
            <a:extLst>
              <a:ext uri="{FF2B5EF4-FFF2-40B4-BE49-F238E27FC236}">
                <a16:creationId xmlns:a16="http://schemas.microsoft.com/office/drawing/2014/main" xmlns="" id="{3D19D123-2629-4674-9C50-80AA1C17B613}"/>
              </a:ext>
            </a:extLst>
          </p:cNvPr>
          <p:cNvSpPr>
            <a:spLocks noGrp="1"/>
          </p:cNvSpPr>
          <p:nvPr>
            <p:ph idx="13"/>
          </p:nvPr>
        </p:nvSpPr>
        <p:spPr/>
        <p:txBody>
          <a:bodyPr/>
          <a:lstStyle/>
          <a:p>
            <a:r>
              <a:rPr lang="en-US" dirty="0"/>
              <a:t>While there are many lessons in Jonah, here are three key themes throughout the book</a:t>
            </a:r>
          </a:p>
        </p:txBody>
      </p:sp>
      <p:sp>
        <p:nvSpPr>
          <p:cNvPr id="6" name="Rectangle 5">
            <a:extLst>
              <a:ext uri="{FF2B5EF4-FFF2-40B4-BE49-F238E27FC236}">
                <a16:creationId xmlns:a16="http://schemas.microsoft.com/office/drawing/2014/main" xmlns="" id="{82C3E77C-F398-403D-93B1-21D00ECC1C73}"/>
              </a:ext>
            </a:extLst>
          </p:cNvPr>
          <p:cNvSpPr/>
          <p:nvPr/>
        </p:nvSpPr>
        <p:spPr>
          <a:xfrm>
            <a:off x="707491" y="1500188"/>
            <a:ext cx="7667763" cy="850772"/>
          </a:xfrm>
          <a:prstGeom prst="rect">
            <a:avLst/>
          </a:prstGeom>
          <a: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a:blip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457200"/>
            <a:r>
              <a:rPr lang="en-US" sz="3200" dirty="0">
                <a:solidFill>
                  <a:srgbClr val="244061">
                    <a:lumMod val="75000"/>
                  </a:srgbClr>
                </a:solidFill>
              </a:rPr>
              <a:t>Themes within Jonah Chapter 4</a:t>
            </a:r>
          </a:p>
        </p:txBody>
      </p:sp>
      <p:sp>
        <p:nvSpPr>
          <p:cNvPr id="7" name="Arrow: Left-Right 6">
            <a:extLst>
              <a:ext uri="{FF2B5EF4-FFF2-40B4-BE49-F238E27FC236}">
                <a16:creationId xmlns:a16="http://schemas.microsoft.com/office/drawing/2014/main" xmlns="" id="{2E84E33B-25B5-434C-AEB4-E03026DAE910}"/>
              </a:ext>
            </a:extLst>
          </p:cNvPr>
          <p:cNvSpPr/>
          <p:nvPr/>
        </p:nvSpPr>
        <p:spPr>
          <a:xfrm>
            <a:off x="707491" y="2424970"/>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God’s </a:t>
            </a:r>
            <a:r>
              <a:rPr lang="en-US" sz="2000" b="1" u="sng" dirty="0">
                <a:solidFill>
                  <a:prstClr val="white"/>
                </a:solidFill>
                <a:latin typeface="Calibri" panose="020F0502020204030204" pitchFamily="34" charset="0"/>
              </a:rPr>
              <a:t>Mercy</a:t>
            </a:r>
            <a:r>
              <a:rPr lang="en-US" sz="2000" dirty="0">
                <a:solidFill>
                  <a:prstClr val="white"/>
                </a:solidFill>
                <a:latin typeface="Calibri" panose="020F0502020204030204" pitchFamily="34" charset="0"/>
              </a:rPr>
              <a:t> and </a:t>
            </a:r>
            <a:r>
              <a:rPr lang="en-US" sz="2000" b="1" u="sng" dirty="0">
                <a:solidFill>
                  <a:prstClr val="white"/>
                </a:solidFill>
                <a:latin typeface="Calibri" panose="020F0502020204030204" pitchFamily="34" charset="0"/>
              </a:rPr>
              <a:t>Love</a:t>
            </a:r>
            <a:r>
              <a:rPr lang="en-US" sz="2000" dirty="0">
                <a:solidFill>
                  <a:prstClr val="white"/>
                </a:solidFill>
                <a:latin typeface="Calibri" panose="020F0502020204030204" pitchFamily="34" charset="0"/>
              </a:rPr>
              <a:t> Extend Universally to All</a:t>
            </a:r>
          </a:p>
        </p:txBody>
      </p:sp>
      <p:sp>
        <p:nvSpPr>
          <p:cNvPr id="8" name="Rectangle 7">
            <a:extLst>
              <a:ext uri="{FF2B5EF4-FFF2-40B4-BE49-F238E27FC236}">
                <a16:creationId xmlns:a16="http://schemas.microsoft.com/office/drawing/2014/main" xmlns="" id="{12B3D7AA-97CE-4EB4-ABBE-7F2FF579BEF3}"/>
              </a:ext>
            </a:extLst>
          </p:cNvPr>
          <p:cNvSpPr/>
          <p:nvPr/>
        </p:nvSpPr>
        <p:spPr>
          <a:xfrm>
            <a:off x="707491" y="3613212"/>
            <a:ext cx="7665705" cy="2923318"/>
          </a:xfrm>
          <a:prstGeom prst="rect">
            <a:avLst/>
          </a:prstGeom>
          <a:solidFill>
            <a:srgbClr val="FFFFCC"/>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God relented from his destruction on Nineveh and saved many people and cattle</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4:11)  And should not I pity Nineveh, that great city, in which there are more than 120,000 persons who do not know their right hand from their left, and also much cattle?”</a:t>
            </a:r>
          </a:p>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Jonah did not want to preach in Nineveh because he knew that because God is merciful, and would allow repentance and salvation from destruction </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4:2b)  That is why I made haste to flee to Tarshish; for I knew that you are a gracious God and merciful, slow to anger and abounding in steadfast love, and relenting from disaster.</a:t>
            </a:r>
          </a:p>
          <a:p>
            <a:pPr marL="285750" indent="-285750" defTabSz="457200">
              <a:buFont typeface="Arial" panose="020B0604020202020204" pitchFamily="34" charset="0"/>
              <a:buChar char="•"/>
            </a:pPr>
            <a:r>
              <a:rPr lang="en-US" sz="1600" b="1" i="1" dirty="0">
                <a:solidFill>
                  <a:prstClr val="black"/>
                </a:solidFill>
                <a:latin typeface="Calibri" panose="020F0502020204030204" pitchFamily="34" charset="0"/>
              </a:rPr>
              <a:t>God was merciful on Jonah and provided shade for his comfort</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4:6a)  Now the LORD God appointed a plant and made it come up over Jonah, that it might be a shade over his head, to save him from his discomfort.</a:t>
            </a:r>
          </a:p>
        </p:txBody>
      </p:sp>
    </p:spTree>
    <p:extLst>
      <p:ext uri="{BB962C8B-B14F-4D97-AF65-F5344CB8AC3E}">
        <p14:creationId xmlns:p14="http://schemas.microsoft.com/office/powerpoint/2010/main" val="393563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0349A-5A58-4E5D-A7F7-3FEDE227F24E}"/>
              </a:ext>
            </a:extLst>
          </p:cNvPr>
          <p:cNvSpPr>
            <a:spLocks noGrp="1"/>
          </p:cNvSpPr>
          <p:nvPr>
            <p:ph type="title"/>
          </p:nvPr>
        </p:nvSpPr>
        <p:spPr/>
        <p:txBody>
          <a:bodyPr/>
          <a:lstStyle/>
          <a:p>
            <a:r>
              <a:rPr lang="en-US" dirty="0"/>
              <a:t>Themes within Jonah</a:t>
            </a:r>
          </a:p>
        </p:txBody>
      </p:sp>
      <p:sp>
        <p:nvSpPr>
          <p:cNvPr id="4" name="Content Placeholder 3">
            <a:extLst>
              <a:ext uri="{FF2B5EF4-FFF2-40B4-BE49-F238E27FC236}">
                <a16:creationId xmlns:a16="http://schemas.microsoft.com/office/drawing/2014/main" xmlns="" id="{3D19D123-2629-4674-9C50-80AA1C17B613}"/>
              </a:ext>
            </a:extLst>
          </p:cNvPr>
          <p:cNvSpPr>
            <a:spLocks noGrp="1"/>
          </p:cNvSpPr>
          <p:nvPr>
            <p:ph idx="13"/>
          </p:nvPr>
        </p:nvSpPr>
        <p:spPr/>
        <p:txBody>
          <a:bodyPr/>
          <a:lstStyle/>
          <a:p>
            <a:r>
              <a:rPr lang="en-US" dirty="0"/>
              <a:t>While there are many lessons in Jonah, here are three key themes throughout the book</a:t>
            </a:r>
          </a:p>
        </p:txBody>
      </p:sp>
      <p:sp>
        <p:nvSpPr>
          <p:cNvPr id="6" name="Rectangle 5">
            <a:extLst>
              <a:ext uri="{FF2B5EF4-FFF2-40B4-BE49-F238E27FC236}">
                <a16:creationId xmlns:a16="http://schemas.microsoft.com/office/drawing/2014/main" xmlns="" id="{82C3E77C-F398-403D-93B1-21D00ECC1C73}"/>
              </a:ext>
            </a:extLst>
          </p:cNvPr>
          <p:cNvSpPr/>
          <p:nvPr/>
        </p:nvSpPr>
        <p:spPr>
          <a:xfrm>
            <a:off x="707491" y="1500188"/>
            <a:ext cx="7667763" cy="850772"/>
          </a:xfrm>
          <a:prstGeom prst="rect">
            <a:avLst/>
          </a:prstGeom>
          <a: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a:blip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457200"/>
            <a:r>
              <a:rPr lang="en-US" sz="3200" dirty="0">
                <a:solidFill>
                  <a:srgbClr val="244061">
                    <a:lumMod val="75000"/>
                  </a:srgbClr>
                </a:solidFill>
              </a:rPr>
              <a:t>Themes within Jonah Chapter 4</a:t>
            </a:r>
          </a:p>
        </p:txBody>
      </p:sp>
      <p:sp>
        <p:nvSpPr>
          <p:cNvPr id="9" name="Arrow: Left-Right 8">
            <a:extLst>
              <a:ext uri="{FF2B5EF4-FFF2-40B4-BE49-F238E27FC236}">
                <a16:creationId xmlns:a16="http://schemas.microsoft.com/office/drawing/2014/main" xmlns="" id="{45DF5AF1-DCDF-4636-91B2-4F5D1F4BF531}"/>
              </a:ext>
            </a:extLst>
          </p:cNvPr>
          <p:cNvSpPr/>
          <p:nvPr/>
        </p:nvSpPr>
        <p:spPr>
          <a:xfrm>
            <a:off x="707491" y="2462631"/>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 Expects </a:t>
            </a:r>
            <a:r>
              <a:rPr lang="en-US" sz="2000" b="1" u="sng" dirty="0">
                <a:solidFill>
                  <a:prstClr val="white"/>
                </a:solidFill>
                <a:latin typeface="Calibri" panose="020F0502020204030204" pitchFamily="34" charset="0"/>
              </a:rPr>
              <a:t>Obedience</a:t>
            </a:r>
            <a:r>
              <a:rPr lang="en-US" sz="2000" dirty="0">
                <a:solidFill>
                  <a:prstClr val="white"/>
                </a:solidFill>
                <a:latin typeface="Calibri" panose="020F0502020204030204" pitchFamily="34" charset="0"/>
              </a:rPr>
              <a:t> and </a:t>
            </a:r>
            <a:r>
              <a:rPr lang="en-US" sz="2000" b="1" u="sng" dirty="0">
                <a:solidFill>
                  <a:prstClr val="white"/>
                </a:solidFill>
                <a:latin typeface="Calibri" panose="020F0502020204030204" pitchFamily="34" charset="0"/>
              </a:rPr>
              <a:t>Repentance</a:t>
            </a:r>
            <a:r>
              <a:rPr lang="en-US" sz="2000" dirty="0">
                <a:solidFill>
                  <a:prstClr val="white"/>
                </a:solidFill>
                <a:latin typeface="Calibri" panose="020F0502020204030204" pitchFamily="34" charset="0"/>
              </a:rPr>
              <a:t> </a:t>
            </a:r>
          </a:p>
        </p:txBody>
      </p:sp>
      <p:sp>
        <p:nvSpPr>
          <p:cNvPr id="7" name="Rectangle 6">
            <a:extLst>
              <a:ext uri="{FF2B5EF4-FFF2-40B4-BE49-F238E27FC236}">
                <a16:creationId xmlns:a16="http://schemas.microsoft.com/office/drawing/2014/main" xmlns="" id="{9BCB8333-5598-4A2F-9FE0-B0F34690C9BA}"/>
              </a:ext>
            </a:extLst>
          </p:cNvPr>
          <p:cNvSpPr/>
          <p:nvPr/>
        </p:nvSpPr>
        <p:spPr>
          <a:xfrm>
            <a:off x="707491" y="3656076"/>
            <a:ext cx="7665705" cy="2594705"/>
          </a:xfrm>
          <a:prstGeom prst="rect">
            <a:avLst/>
          </a:prstGeom>
          <a:solidFill>
            <a:srgbClr val="FFFFCC"/>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Nineveh was saved because they repented from their sin – God hates sin, but is patient and loving towards us with the expectation that there will be repentance sin</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4:11)  And should not I pity Nineveh, that great city, in which there are more than 120,000 persons who do not know their right hand from their left, and also much cattle?”</a:t>
            </a:r>
          </a:p>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God teaches Jonah a lesson about mercy, expecting him to repent of his selfish ways</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4:10)  And the LORD said, “You pity the plant, for which you did not labor, nor did you make it grow, which came into being in a night and perished in a night.</a:t>
            </a:r>
          </a:p>
        </p:txBody>
      </p:sp>
    </p:spTree>
    <p:extLst>
      <p:ext uri="{BB962C8B-B14F-4D97-AF65-F5344CB8AC3E}">
        <p14:creationId xmlns:p14="http://schemas.microsoft.com/office/powerpoint/2010/main" val="224892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0349A-5A58-4E5D-A7F7-3FEDE227F24E}"/>
              </a:ext>
            </a:extLst>
          </p:cNvPr>
          <p:cNvSpPr>
            <a:spLocks noGrp="1"/>
          </p:cNvSpPr>
          <p:nvPr>
            <p:ph type="title"/>
          </p:nvPr>
        </p:nvSpPr>
        <p:spPr/>
        <p:txBody>
          <a:bodyPr/>
          <a:lstStyle/>
          <a:p>
            <a:r>
              <a:rPr lang="en-US" dirty="0"/>
              <a:t>Themes within Jonah</a:t>
            </a:r>
          </a:p>
        </p:txBody>
      </p:sp>
      <p:sp>
        <p:nvSpPr>
          <p:cNvPr id="4" name="Content Placeholder 3">
            <a:extLst>
              <a:ext uri="{FF2B5EF4-FFF2-40B4-BE49-F238E27FC236}">
                <a16:creationId xmlns:a16="http://schemas.microsoft.com/office/drawing/2014/main" xmlns="" id="{3D19D123-2629-4674-9C50-80AA1C17B613}"/>
              </a:ext>
            </a:extLst>
          </p:cNvPr>
          <p:cNvSpPr>
            <a:spLocks noGrp="1"/>
          </p:cNvSpPr>
          <p:nvPr>
            <p:ph idx="13"/>
          </p:nvPr>
        </p:nvSpPr>
        <p:spPr/>
        <p:txBody>
          <a:bodyPr/>
          <a:lstStyle/>
          <a:p>
            <a:r>
              <a:rPr lang="en-US" dirty="0"/>
              <a:t>While there are many lessons in Jonah, here are three key themes throughout the book</a:t>
            </a:r>
          </a:p>
        </p:txBody>
      </p:sp>
      <p:sp>
        <p:nvSpPr>
          <p:cNvPr id="6" name="Rectangle 5">
            <a:extLst>
              <a:ext uri="{FF2B5EF4-FFF2-40B4-BE49-F238E27FC236}">
                <a16:creationId xmlns:a16="http://schemas.microsoft.com/office/drawing/2014/main" xmlns="" id="{82C3E77C-F398-403D-93B1-21D00ECC1C73}"/>
              </a:ext>
            </a:extLst>
          </p:cNvPr>
          <p:cNvSpPr/>
          <p:nvPr/>
        </p:nvSpPr>
        <p:spPr>
          <a:xfrm>
            <a:off x="707491" y="1500188"/>
            <a:ext cx="7667763" cy="850772"/>
          </a:xfrm>
          <a:prstGeom prst="rect">
            <a:avLst/>
          </a:prstGeom>
          <a: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a:blip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457200"/>
            <a:r>
              <a:rPr lang="en-US" sz="3200" dirty="0">
                <a:solidFill>
                  <a:srgbClr val="244061">
                    <a:lumMod val="75000"/>
                  </a:srgbClr>
                </a:solidFill>
              </a:rPr>
              <a:t>Themes within Jonah Chapter 4</a:t>
            </a:r>
          </a:p>
        </p:txBody>
      </p:sp>
      <p:sp>
        <p:nvSpPr>
          <p:cNvPr id="10" name="Arrow: Left-Right 9">
            <a:extLst>
              <a:ext uri="{FF2B5EF4-FFF2-40B4-BE49-F238E27FC236}">
                <a16:creationId xmlns:a16="http://schemas.microsoft.com/office/drawing/2014/main" xmlns="" id="{62B2FE97-32E4-42F5-BDB8-D3A923339BBB}"/>
              </a:ext>
            </a:extLst>
          </p:cNvPr>
          <p:cNvSpPr/>
          <p:nvPr/>
        </p:nvSpPr>
        <p:spPr>
          <a:xfrm>
            <a:off x="707491" y="2443145"/>
            <a:ext cx="7665705" cy="1075471"/>
          </a:xfrm>
          <a:prstGeom prst="leftRightArrow">
            <a:avLst>
              <a:gd name="adj1" fmla="val 71008"/>
              <a:gd name="adj2" fmla="val 4664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God’s is </a:t>
            </a:r>
            <a:r>
              <a:rPr lang="en-US" sz="2000" b="1" u="sng" dirty="0">
                <a:solidFill>
                  <a:prstClr val="white"/>
                </a:solidFill>
                <a:latin typeface="Calibri" panose="020F0502020204030204" pitchFamily="34" charset="0"/>
              </a:rPr>
              <a:t>Sovereign</a:t>
            </a:r>
            <a:r>
              <a:rPr lang="en-US" sz="2000" dirty="0">
                <a:solidFill>
                  <a:prstClr val="white"/>
                </a:solidFill>
                <a:latin typeface="Calibri" panose="020F0502020204030204" pitchFamily="34" charset="0"/>
              </a:rPr>
              <a:t> over all nations and earth’s creation</a:t>
            </a:r>
          </a:p>
        </p:txBody>
      </p:sp>
      <p:sp>
        <p:nvSpPr>
          <p:cNvPr id="7" name="Rectangle 6">
            <a:extLst>
              <a:ext uri="{FF2B5EF4-FFF2-40B4-BE49-F238E27FC236}">
                <a16:creationId xmlns:a16="http://schemas.microsoft.com/office/drawing/2014/main" xmlns="" id="{D40263DE-AE38-41F3-B512-FA32F2046515}"/>
              </a:ext>
            </a:extLst>
          </p:cNvPr>
          <p:cNvSpPr/>
          <p:nvPr/>
        </p:nvSpPr>
        <p:spPr>
          <a:xfrm>
            <a:off x="707491" y="3656076"/>
            <a:ext cx="7665705" cy="2594705"/>
          </a:xfrm>
          <a:prstGeom prst="rect">
            <a:avLst/>
          </a:prstGeom>
          <a:solidFill>
            <a:srgbClr val="FFFFCC"/>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God “appointed a plant” to grow and provide shade for Jonah, but also God “appointed a worm” to kill the same plant to teach Jonah a lesson</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4:7)  But when dawn came up the next day, God appointed a worm that attacked the plant, so that it withered.</a:t>
            </a:r>
          </a:p>
          <a:p>
            <a:pPr marL="285750" indent="-285750" defTabSz="457200">
              <a:buFont typeface="Arial" panose="020B0604020202020204" pitchFamily="34" charset="0"/>
              <a:buChar char="•"/>
            </a:pPr>
            <a:r>
              <a:rPr lang="en-US" sz="1600" b="1" dirty="0">
                <a:solidFill>
                  <a:prstClr val="black"/>
                </a:solidFill>
                <a:latin typeface="Calibri" panose="020F0502020204030204" pitchFamily="34" charset="0"/>
              </a:rPr>
              <a:t>God appointed a scorching east wind on Jonah as part of his lesson</a:t>
            </a:r>
          </a:p>
          <a:p>
            <a:pPr marL="742950" lvl="1" indent="-285750" defTabSz="457200">
              <a:buFont typeface="Arial" panose="020B0604020202020204" pitchFamily="34" charset="0"/>
              <a:buChar char="•"/>
            </a:pPr>
            <a:r>
              <a:rPr lang="en-US" sz="1600" i="1" dirty="0">
                <a:solidFill>
                  <a:prstClr val="black"/>
                </a:solidFill>
                <a:latin typeface="Calibri" panose="020F0502020204030204" pitchFamily="34" charset="0"/>
              </a:rPr>
              <a:t>(Jon 4:8)  When the sun rose, God appointed a scorching east wind, and the sun beat down on the head of Jonah so that he was faint. And he asked that he might die and said, “It is better for me to die than to live.”</a:t>
            </a:r>
          </a:p>
        </p:txBody>
      </p:sp>
    </p:spTree>
    <p:extLst>
      <p:ext uri="{BB962C8B-B14F-4D97-AF65-F5344CB8AC3E}">
        <p14:creationId xmlns:p14="http://schemas.microsoft.com/office/powerpoint/2010/main" val="2414411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573E9-865C-4CE4-9B34-08EE81A46AAC}"/>
              </a:ext>
            </a:extLst>
          </p:cNvPr>
          <p:cNvSpPr>
            <a:spLocks noGrp="1"/>
          </p:cNvSpPr>
          <p:nvPr>
            <p:ph type="title"/>
          </p:nvPr>
        </p:nvSpPr>
        <p:spPr/>
        <p:txBody>
          <a:bodyPr/>
          <a:lstStyle/>
          <a:p>
            <a:r>
              <a:rPr lang="en-US" dirty="0"/>
              <a:t>God Chastens Who He Loves</a:t>
            </a:r>
          </a:p>
        </p:txBody>
      </p:sp>
      <p:sp>
        <p:nvSpPr>
          <p:cNvPr id="3" name="Content Placeholder 2">
            <a:extLst>
              <a:ext uri="{FF2B5EF4-FFF2-40B4-BE49-F238E27FC236}">
                <a16:creationId xmlns:a16="http://schemas.microsoft.com/office/drawing/2014/main" xmlns="" id="{8396B344-6652-4985-8CF4-25C7019A9735}"/>
              </a:ext>
            </a:extLst>
          </p:cNvPr>
          <p:cNvSpPr>
            <a:spLocks noGrp="1"/>
          </p:cNvSpPr>
          <p:nvPr>
            <p:ph idx="1"/>
          </p:nvPr>
        </p:nvSpPr>
        <p:spPr>
          <a:xfrm>
            <a:off x="709550" y="1487658"/>
            <a:ext cx="4548250" cy="5041730"/>
          </a:xfrm>
          <a:solidFill>
            <a:schemeClr val="accent1">
              <a:lumMod val="50000"/>
            </a:schemeClr>
          </a:solidFill>
        </p:spPr>
        <p:txBody>
          <a:bodyPr>
            <a:normAutofit fontScale="92500" lnSpcReduction="20000"/>
          </a:bodyPr>
          <a:lstStyle/>
          <a:p>
            <a:pPr marL="34290" indent="0" algn="ctr">
              <a:lnSpc>
                <a:spcPct val="120000"/>
              </a:lnSpc>
              <a:spcBef>
                <a:spcPts val="0"/>
              </a:spcBef>
              <a:buNone/>
            </a:pPr>
            <a:r>
              <a:rPr lang="en-US" sz="1400" b="1" dirty="0" err="1">
                <a:solidFill>
                  <a:schemeClr val="bg1"/>
                </a:solidFill>
              </a:rPr>
              <a:t>Heb</a:t>
            </a:r>
            <a:r>
              <a:rPr lang="en-US" sz="1400" b="1" dirty="0">
                <a:solidFill>
                  <a:schemeClr val="bg1"/>
                </a:solidFill>
              </a:rPr>
              <a:t> 12:3-17</a:t>
            </a:r>
          </a:p>
          <a:p>
            <a:pPr marL="34290" indent="0">
              <a:lnSpc>
                <a:spcPct val="120000"/>
              </a:lnSpc>
              <a:spcBef>
                <a:spcPts val="0"/>
              </a:spcBef>
              <a:spcAft>
                <a:spcPts val="1200"/>
              </a:spcAft>
              <a:buNone/>
            </a:pPr>
            <a:r>
              <a:rPr lang="en-US" sz="1400" dirty="0">
                <a:solidFill>
                  <a:schemeClr val="bg1"/>
                </a:solidFill>
              </a:rPr>
              <a:t>(5)  And have you forgotten the exhortation that addresses you as sons? “</a:t>
            </a:r>
            <a:r>
              <a:rPr lang="en-US" sz="1400" u="sng" dirty="0">
                <a:solidFill>
                  <a:schemeClr val="bg1"/>
                </a:solidFill>
              </a:rPr>
              <a:t>My son, do not regard lightly the discipline of the Lord, nor be weary when reproved by him</a:t>
            </a:r>
            <a:r>
              <a:rPr lang="en-US" sz="1400" dirty="0">
                <a:solidFill>
                  <a:schemeClr val="bg1"/>
                </a:solidFill>
              </a:rPr>
              <a:t>.</a:t>
            </a:r>
          </a:p>
          <a:p>
            <a:pPr marL="34290" indent="0">
              <a:lnSpc>
                <a:spcPct val="120000"/>
              </a:lnSpc>
              <a:spcBef>
                <a:spcPts val="0"/>
              </a:spcBef>
              <a:spcAft>
                <a:spcPts val="1200"/>
              </a:spcAft>
              <a:buNone/>
            </a:pPr>
            <a:r>
              <a:rPr lang="en-US" sz="1400" dirty="0">
                <a:solidFill>
                  <a:schemeClr val="bg1"/>
                </a:solidFill>
              </a:rPr>
              <a:t>(6)  For the </a:t>
            </a:r>
            <a:r>
              <a:rPr lang="en-US" sz="1400" u="sng" dirty="0">
                <a:solidFill>
                  <a:schemeClr val="bg1"/>
                </a:solidFill>
              </a:rPr>
              <a:t>Lord disciplines the one he loves</a:t>
            </a:r>
            <a:r>
              <a:rPr lang="en-US" sz="1400" dirty="0">
                <a:solidFill>
                  <a:schemeClr val="bg1"/>
                </a:solidFill>
              </a:rPr>
              <a:t>, and </a:t>
            </a:r>
            <a:r>
              <a:rPr lang="en-US" sz="1400" u="sng" dirty="0">
                <a:solidFill>
                  <a:schemeClr val="bg1"/>
                </a:solidFill>
              </a:rPr>
              <a:t>chastises every son whom he receives</a:t>
            </a:r>
            <a:r>
              <a:rPr lang="en-US" sz="1400" dirty="0">
                <a:solidFill>
                  <a:schemeClr val="bg1"/>
                </a:solidFill>
              </a:rPr>
              <a:t>.”</a:t>
            </a:r>
          </a:p>
          <a:p>
            <a:pPr marL="34290" indent="0">
              <a:lnSpc>
                <a:spcPct val="120000"/>
              </a:lnSpc>
              <a:spcBef>
                <a:spcPts val="0"/>
              </a:spcBef>
              <a:spcAft>
                <a:spcPts val="1200"/>
              </a:spcAft>
              <a:buNone/>
            </a:pPr>
            <a:r>
              <a:rPr lang="en-US" sz="1400" dirty="0">
                <a:solidFill>
                  <a:schemeClr val="bg1"/>
                </a:solidFill>
              </a:rPr>
              <a:t>(7)  It is for discipline that you have to endure. God is treating you as sons. For what son is there whom his father does not discipline?</a:t>
            </a:r>
          </a:p>
          <a:p>
            <a:pPr marL="34290" indent="0">
              <a:lnSpc>
                <a:spcPct val="120000"/>
              </a:lnSpc>
              <a:spcBef>
                <a:spcPts val="0"/>
              </a:spcBef>
              <a:spcAft>
                <a:spcPts val="1200"/>
              </a:spcAft>
              <a:buNone/>
            </a:pPr>
            <a:r>
              <a:rPr lang="en-US" sz="1400" dirty="0">
                <a:solidFill>
                  <a:schemeClr val="bg1"/>
                </a:solidFill>
              </a:rPr>
              <a:t>(8)  If you are left without discipline, in which all have participated, then you are illegitimate children and not sons.</a:t>
            </a:r>
          </a:p>
          <a:p>
            <a:pPr marL="34290" indent="0">
              <a:lnSpc>
                <a:spcPct val="120000"/>
              </a:lnSpc>
              <a:spcBef>
                <a:spcPts val="0"/>
              </a:spcBef>
              <a:spcAft>
                <a:spcPts val="1200"/>
              </a:spcAft>
              <a:buNone/>
            </a:pPr>
            <a:r>
              <a:rPr lang="en-US" sz="1400" dirty="0">
                <a:solidFill>
                  <a:schemeClr val="bg1"/>
                </a:solidFill>
              </a:rPr>
              <a:t>(9)  Besides this, we have had earthly fathers who disciplined us and we respected them. Shall we not much more be subject to the Father of spirits and live?</a:t>
            </a:r>
          </a:p>
          <a:p>
            <a:pPr marL="34290" indent="0">
              <a:lnSpc>
                <a:spcPct val="120000"/>
              </a:lnSpc>
              <a:spcBef>
                <a:spcPts val="0"/>
              </a:spcBef>
              <a:spcAft>
                <a:spcPts val="1200"/>
              </a:spcAft>
              <a:buNone/>
            </a:pPr>
            <a:r>
              <a:rPr lang="en-US" sz="1400" dirty="0">
                <a:solidFill>
                  <a:schemeClr val="bg1"/>
                </a:solidFill>
              </a:rPr>
              <a:t>(10)  For they disciplined us for a short time as it seemed best to them, but </a:t>
            </a:r>
            <a:r>
              <a:rPr lang="en-US" sz="1400" u="sng" dirty="0">
                <a:solidFill>
                  <a:schemeClr val="bg1"/>
                </a:solidFill>
              </a:rPr>
              <a:t>he disciplines us for our good, that we may share his holiness</a:t>
            </a:r>
            <a:r>
              <a:rPr lang="en-US" sz="1400" dirty="0">
                <a:solidFill>
                  <a:schemeClr val="bg1"/>
                </a:solidFill>
              </a:rPr>
              <a:t>.</a:t>
            </a:r>
          </a:p>
          <a:p>
            <a:pPr marL="34290" indent="0">
              <a:lnSpc>
                <a:spcPct val="120000"/>
              </a:lnSpc>
              <a:spcBef>
                <a:spcPts val="0"/>
              </a:spcBef>
              <a:spcAft>
                <a:spcPts val="1200"/>
              </a:spcAft>
              <a:buNone/>
            </a:pPr>
            <a:r>
              <a:rPr lang="en-US" sz="1400" dirty="0">
                <a:solidFill>
                  <a:schemeClr val="bg1"/>
                </a:solidFill>
              </a:rPr>
              <a:t>(11)  </a:t>
            </a:r>
            <a:r>
              <a:rPr lang="en-US" sz="1400" u="sng" dirty="0">
                <a:solidFill>
                  <a:schemeClr val="bg1"/>
                </a:solidFill>
              </a:rPr>
              <a:t>For the moment all discipline seems painful rather than pleasant, but later it yields the peaceful fruit of righteousness to those who have been trained by it</a:t>
            </a:r>
            <a:r>
              <a:rPr lang="en-US" sz="1400" dirty="0">
                <a:solidFill>
                  <a:schemeClr val="bg1"/>
                </a:solidFill>
              </a:rPr>
              <a:t>.</a:t>
            </a:r>
          </a:p>
        </p:txBody>
      </p:sp>
      <p:sp>
        <p:nvSpPr>
          <p:cNvPr id="4" name="Content Placeholder 3">
            <a:extLst>
              <a:ext uri="{FF2B5EF4-FFF2-40B4-BE49-F238E27FC236}">
                <a16:creationId xmlns:a16="http://schemas.microsoft.com/office/drawing/2014/main" xmlns="" id="{4815E50A-EE49-431B-9784-DD5F6C7A379D}"/>
              </a:ext>
            </a:extLst>
          </p:cNvPr>
          <p:cNvSpPr>
            <a:spLocks noGrp="1"/>
          </p:cNvSpPr>
          <p:nvPr>
            <p:ph idx="13"/>
          </p:nvPr>
        </p:nvSpPr>
        <p:spPr/>
        <p:txBody>
          <a:bodyPr/>
          <a:lstStyle/>
          <a:p>
            <a:endParaRPr lang="en-US" dirty="0"/>
          </a:p>
        </p:txBody>
      </p:sp>
      <p:sp>
        <p:nvSpPr>
          <p:cNvPr id="5" name="Callout: Line 4">
            <a:extLst>
              <a:ext uri="{FF2B5EF4-FFF2-40B4-BE49-F238E27FC236}">
                <a16:creationId xmlns:a16="http://schemas.microsoft.com/office/drawing/2014/main" xmlns="" id="{226018CE-AA66-4D99-BCD6-BAFEDDDF2017}"/>
              </a:ext>
            </a:extLst>
          </p:cNvPr>
          <p:cNvSpPr/>
          <p:nvPr/>
        </p:nvSpPr>
        <p:spPr>
          <a:xfrm>
            <a:off x="5529265" y="1487658"/>
            <a:ext cx="2845988" cy="1625628"/>
          </a:xfrm>
          <a:prstGeom prst="borderCallout1">
            <a:avLst>
              <a:gd name="adj1" fmla="val 25371"/>
              <a:gd name="adj2" fmla="val -1145"/>
              <a:gd name="adj3" fmla="val 41132"/>
              <a:gd name="adj4" fmla="val -13911"/>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marL="34290" algn="ctr"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(Pro 3:11-12)</a:t>
            </a:r>
          </a:p>
          <a:p>
            <a:pPr marL="34290"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(11)  My son, </a:t>
            </a:r>
            <a:r>
              <a:rPr lang="en-US" sz="1400" u="sng" dirty="0">
                <a:solidFill>
                  <a:srgbClr val="0F243E"/>
                </a:solidFill>
                <a:latin typeface="Calibri" panose="020F0502020204030204" pitchFamily="34" charset="0"/>
              </a:rPr>
              <a:t>do not despise the LORD's discipline</a:t>
            </a:r>
            <a:r>
              <a:rPr lang="en-US" sz="1400" dirty="0">
                <a:solidFill>
                  <a:srgbClr val="0F243E"/>
                </a:solidFill>
                <a:latin typeface="Calibri" panose="020F0502020204030204" pitchFamily="34" charset="0"/>
              </a:rPr>
              <a:t> or be weary of his reproof,</a:t>
            </a:r>
          </a:p>
          <a:p>
            <a:pPr marL="34290"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(12)  for </a:t>
            </a:r>
            <a:r>
              <a:rPr lang="en-US" sz="1400" u="sng" dirty="0">
                <a:solidFill>
                  <a:srgbClr val="0F243E"/>
                </a:solidFill>
                <a:latin typeface="Calibri" panose="020F0502020204030204" pitchFamily="34" charset="0"/>
              </a:rPr>
              <a:t>the LORD reproves him whom he loves</a:t>
            </a:r>
            <a:r>
              <a:rPr lang="en-US" sz="1400" dirty="0">
                <a:solidFill>
                  <a:srgbClr val="0F243E"/>
                </a:solidFill>
                <a:latin typeface="Calibri" panose="020F0502020204030204" pitchFamily="34" charset="0"/>
              </a:rPr>
              <a:t>, as a father the son in whom he delights.</a:t>
            </a:r>
          </a:p>
        </p:txBody>
      </p:sp>
      <p:sp>
        <p:nvSpPr>
          <p:cNvPr id="6" name="Rectangle 5">
            <a:extLst>
              <a:ext uri="{FF2B5EF4-FFF2-40B4-BE49-F238E27FC236}">
                <a16:creationId xmlns:a16="http://schemas.microsoft.com/office/drawing/2014/main" xmlns="" id="{1A1ECBD9-1BEA-4142-A4E2-001523B7A754}"/>
              </a:ext>
            </a:extLst>
          </p:cNvPr>
          <p:cNvSpPr/>
          <p:nvPr/>
        </p:nvSpPr>
        <p:spPr>
          <a:xfrm>
            <a:off x="5529262" y="3293270"/>
            <a:ext cx="2845987" cy="181451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marL="34290" algn="ctr"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(Tit 2:11-12)</a:t>
            </a:r>
          </a:p>
          <a:p>
            <a:pPr marL="34290"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(11)  For the grace of God has appeared, bringing salvation for all people,</a:t>
            </a:r>
          </a:p>
          <a:p>
            <a:pPr marL="34290"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(12)  </a:t>
            </a:r>
            <a:r>
              <a:rPr lang="en-US" sz="1400" u="sng" dirty="0">
                <a:solidFill>
                  <a:srgbClr val="0F243E"/>
                </a:solidFill>
                <a:latin typeface="Calibri" panose="020F0502020204030204" pitchFamily="34" charset="0"/>
              </a:rPr>
              <a:t>training us to renounce ungodliness </a:t>
            </a:r>
            <a:r>
              <a:rPr lang="en-US" sz="1400" dirty="0">
                <a:solidFill>
                  <a:srgbClr val="0F243E"/>
                </a:solidFill>
                <a:latin typeface="Calibri" panose="020F0502020204030204" pitchFamily="34" charset="0"/>
              </a:rPr>
              <a:t>and worldly passions, and to live self-controlled, upright, and godly lives in the present age,</a:t>
            </a:r>
          </a:p>
        </p:txBody>
      </p:sp>
      <p:sp>
        <p:nvSpPr>
          <p:cNvPr id="7" name="Rectangle 6">
            <a:extLst>
              <a:ext uri="{FF2B5EF4-FFF2-40B4-BE49-F238E27FC236}">
                <a16:creationId xmlns:a16="http://schemas.microsoft.com/office/drawing/2014/main" xmlns="" id="{63194F30-A7D5-43B4-BB59-62CE4461CBB9}"/>
              </a:ext>
            </a:extLst>
          </p:cNvPr>
          <p:cNvSpPr/>
          <p:nvPr/>
        </p:nvSpPr>
        <p:spPr>
          <a:xfrm>
            <a:off x="5529263" y="5287765"/>
            <a:ext cx="2845987" cy="98274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a:bodyPr>
          <a:lstStyle/>
          <a:p>
            <a:pPr marL="34290" algn="ctr"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(1Co 11:32)  </a:t>
            </a:r>
          </a:p>
          <a:p>
            <a:pPr marL="34290" defTabSz="685800">
              <a:lnSpc>
                <a:spcPct val="90000"/>
              </a:lnSpc>
              <a:spcBef>
                <a:spcPts val="1000"/>
              </a:spcBef>
              <a:buClr>
                <a:srgbClr val="244061"/>
              </a:buClr>
              <a:buSzPct val="80000"/>
            </a:pPr>
            <a:r>
              <a:rPr lang="en-US" sz="1400" dirty="0">
                <a:solidFill>
                  <a:srgbClr val="0F243E"/>
                </a:solidFill>
                <a:latin typeface="Calibri" panose="020F0502020204030204" pitchFamily="34" charset="0"/>
              </a:rPr>
              <a:t>But when we are judged by the Lord, we are </a:t>
            </a:r>
            <a:r>
              <a:rPr lang="en-US" sz="1400" u="sng" dirty="0">
                <a:solidFill>
                  <a:srgbClr val="0F243E"/>
                </a:solidFill>
                <a:latin typeface="Calibri" panose="020F0502020204030204" pitchFamily="34" charset="0"/>
              </a:rPr>
              <a:t>disciplined so that we may not be condemned along with the world</a:t>
            </a:r>
            <a:r>
              <a:rPr lang="en-US" sz="1400" dirty="0">
                <a:solidFill>
                  <a:srgbClr val="0F243E"/>
                </a:solidFill>
                <a:latin typeface="Calibri" panose="020F0502020204030204" pitchFamily="34" charset="0"/>
              </a:rPr>
              <a:t>.</a:t>
            </a:r>
          </a:p>
        </p:txBody>
      </p:sp>
    </p:spTree>
    <p:extLst>
      <p:ext uri="{BB962C8B-B14F-4D97-AF65-F5344CB8AC3E}">
        <p14:creationId xmlns:p14="http://schemas.microsoft.com/office/powerpoint/2010/main" val="4011845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D3816-3A5E-43DA-8D48-999CB9168CA1}"/>
              </a:ext>
            </a:extLst>
          </p:cNvPr>
          <p:cNvSpPr>
            <a:spLocks noGrp="1"/>
          </p:cNvSpPr>
          <p:nvPr>
            <p:ph type="title"/>
          </p:nvPr>
        </p:nvSpPr>
        <p:spPr/>
        <p:txBody>
          <a:bodyPr/>
          <a:lstStyle/>
          <a:p>
            <a:r>
              <a:rPr lang="en-US" dirty="0"/>
              <a:t>Patterns of Jonah’s Mercy &amp; Grace</a:t>
            </a:r>
          </a:p>
        </p:txBody>
      </p:sp>
      <p:sp>
        <p:nvSpPr>
          <p:cNvPr id="4" name="Content Placeholder 3">
            <a:extLst>
              <a:ext uri="{FF2B5EF4-FFF2-40B4-BE49-F238E27FC236}">
                <a16:creationId xmlns:a16="http://schemas.microsoft.com/office/drawing/2014/main" xmlns="" id="{FF30740E-2783-4A22-9C7F-27437BDC15A5}"/>
              </a:ext>
            </a:extLst>
          </p:cNvPr>
          <p:cNvSpPr>
            <a:spLocks noGrp="1"/>
          </p:cNvSpPr>
          <p:nvPr>
            <p:ph idx="13"/>
          </p:nvPr>
        </p:nvSpPr>
        <p:spPr/>
        <p:txBody>
          <a:bodyPr/>
          <a:lstStyle/>
          <a:p>
            <a:endParaRPr lang="en-US"/>
          </a:p>
        </p:txBody>
      </p:sp>
      <p:sp>
        <p:nvSpPr>
          <p:cNvPr id="5" name="Rectangle: Rounded Corners 4">
            <a:extLst>
              <a:ext uri="{FF2B5EF4-FFF2-40B4-BE49-F238E27FC236}">
                <a16:creationId xmlns:a16="http://schemas.microsoft.com/office/drawing/2014/main" xmlns="" id="{BD7A61A4-BAEC-48B8-82DA-E6DF3B89F824}"/>
              </a:ext>
            </a:extLst>
          </p:cNvPr>
          <p:cNvSpPr/>
          <p:nvPr/>
        </p:nvSpPr>
        <p:spPr>
          <a:xfrm>
            <a:off x="638107" y="1543051"/>
            <a:ext cx="3749040" cy="75333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white"/>
                </a:solidFill>
                <a:latin typeface="Calibri" panose="020F0502020204030204" pitchFamily="34" charset="0"/>
              </a:rPr>
              <a:t>When was Jonah Grateful and Merciful?</a:t>
            </a:r>
          </a:p>
        </p:txBody>
      </p:sp>
      <p:sp>
        <p:nvSpPr>
          <p:cNvPr id="6" name="Rectangle: Rounded Corners 5">
            <a:extLst>
              <a:ext uri="{FF2B5EF4-FFF2-40B4-BE49-F238E27FC236}">
                <a16:creationId xmlns:a16="http://schemas.microsoft.com/office/drawing/2014/main" xmlns="" id="{0D3D066A-0AD3-4493-89D0-5D8BFF24D818}"/>
              </a:ext>
            </a:extLst>
          </p:cNvPr>
          <p:cNvSpPr/>
          <p:nvPr/>
        </p:nvSpPr>
        <p:spPr>
          <a:xfrm>
            <a:off x="4652961" y="1543050"/>
            <a:ext cx="3749040" cy="753337"/>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white"/>
                </a:solidFill>
                <a:latin typeface="Calibri" panose="020F0502020204030204" pitchFamily="34" charset="0"/>
              </a:rPr>
              <a:t>When was Jonah Ungrateful and Unmerciful?</a:t>
            </a:r>
          </a:p>
        </p:txBody>
      </p:sp>
      <p:sp>
        <p:nvSpPr>
          <p:cNvPr id="7" name="Rectangle: Rounded Corners 6">
            <a:extLst>
              <a:ext uri="{FF2B5EF4-FFF2-40B4-BE49-F238E27FC236}">
                <a16:creationId xmlns:a16="http://schemas.microsoft.com/office/drawing/2014/main" xmlns="" id="{546B1DB6-DC31-430F-8F26-460603360314}"/>
              </a:ext>
            </a:extLst>
          </p:cNvPr>
          <p:cNvSpPr/>
          <p:nvPr/>
        </p:nvSpPr>
        <p:spPr>
          <a:xfrm>
            <a:off x="4652961" y="2434038"/>
            <a:ext cx="3749040" cy="731520"/>
          </a:xfrm>
          <a:prstGeom prst="round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a:solidFill>
                  <a:srgbClr val="0F243E"/>
                </a:solidFill>
                <a:latin typeface="Calibri" panose="020F0502020204030204" pitchFamily="34" charset="0"/>
              </a:rPr>
              <a:t>Jonah was so angry that God relented from disaster on Nineveh, that he wanted to die (4:3)</a:t>
            </a:r>
          </a:p>
        </p:txBody>
      </p:sp>
      <p:sp>
        <p:nvSpPr>
          <p:cNvPr id="9" name="Rectangle: Rounded Corners 8">
            <a:extLst>
              <a:ext uri="{FF2B5EF4-FFF2-40B4-BE49-F238E27FC236}">
                <a16:creationId xmlns:a16="http://schemas.microsoft.com/office/drawing/2014/main" xmlns="" id="{4ED22EE3-A6F6-4DEA-8BEA-3B1ED1C12487}"/>
              </a:ext>
            </a:extLst>
          </p:cNvPr>
          <p:cNvSpPr/>
          <p:nvPr/>
        </p:nvSpPr>
        <p:spPr>
          <a:xfrm>
            <a:off x="638107" y="2434037"/>
            <a:ext cx="3749040" cy="731520"/>
          </a:xfrm>
          <a:prstGeom prst="roundRect">
            <a:avLst/>
          </a:prstGeom>
          <a:solidFill>
            <a:srgbClr val="BDFF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a:solidFill>
                  <a:srgbClr val="0F243E"/>
                </a:solidFill>
                <a:latin typeface="Calibri" panose="020F0502020204030204" pitchFamily="34" charset="0"/>
              </a:rPr>
              <a:t>Jonah was grateful for the plant and “exceedingly glad” (4:6)</a:t>
            </a:r>
          </a:p>
        </p:txBody>
      </p:sp>
      <p:sp>
        <p:nvSpPr>
          <p:cNvPr id="10" name="Rectangle: Rounded Corners 9">
            <a:extLst>
              <a:ext uri="{FF2B5EF4-FFF2-40B4-BE49-F238E27FC236}">
                <a16:creationId xmlns:a16="http://schemas.microsoft.com/office/drawing/2014/main" xmlns="" id="{30BE4E4B-2D37-44EF-A36B-E5F6E9ACBB33}"/>
              </a:ext>
            </a:extLst>
          </p:cNvPr>
          <p:cNvSpPr/>
          <p:nvPr/>
        </p:nvSpPr>
        <p:spPr>
          <a:xfrm>
            <a:off x="638107" y="3258304"/>
            <a:ext cx="3749040" cy="731520"/>
          </a:xfrm>
          <a:prstGeom prst="roundRect">
            <a:avLst/>
          </a:prstGeom>
          <a:solidFill>
            <a:srgbClr val="BDFF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a:solidFill>
                  <a:srgbClr val="0F243E"/>
                </a:solidFill>
                <a:latin typeface="Calibri" panose="020F0502020204030204" pitchFamily="34" charset="0"/>
              </a:rPr>
              <a:t>Jonah pitied the plant that died that provided him with shade (4:9)</a:t>
            </a:r>
          </a:p>
        </p:txBody>
      </p:sp>
      <p:sp>
        <p:nvSpPr>
          <p:cNvPr id="12" name="Rectangle: Rounded Corners 11">
            <a:extLst>
              <a:ext uri="{FF2B5EF4-FFF2-40B4-BE49-F238E27FC236}">
                <a16:creationId xmlns:a16="http://schemas.microsoft.com/office/drawing/2014/main" xmlns="" id="{C03C1084-BAD6-43CB-9D75-61C09B036630}"/>
              </a:ext>
            </a:extLst>
          </p:cNvPr>
          <p:cNvSpPr/>
          <p:nvPr/>
        </p:nvSpPr>
        <p:spPr>
          <a:xfrm>
            <a:off x="4652961" y="3258304"/>
            <a:ext cx="3749040" cy="731520"/>
          </a:xfrm>
          <a:prstGeom prst="round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r>
              <a:rPr lang="en-US" sz="1400" dirty="0">
                <a:solidFill>
                  <a:srgbClr val="0F243E"/>
                </a:solidFill>
                <a:latin typeface="Calibri" panose="020F0502020204030204" pitchFamily="34" charset="0"/>
              </a:rPr>
              <a:t>Jonah did not want God’s message of repentance and mercy to be taken to Nineveh (1:3, 4:2)</a:t>
            </a:r>
          </a:p>
        </p:txBody>
      </p:sp>
      <p:sp>
        <p:nvSpPr>
          <p:cNvPr id="13" name="Rectangle: Rounded Corners 12">
            <a:extLst>
              <a:ext uri="{FF2B5EF4-FFF2-40B4-BE49-F238E27FC236}">
                <a16:creationId xmlns:a16="http://schemas.microsoft.com/office/drawing/2014/main" xmlns="" id="{024565D0-1145-4477-8B63-F42C75C3E94C}"/>
              </a:ext>
            </a:extLst>
          </p:cNvPr>
          <p:cNvSpPr/>
          <p:nvPr/>
        </p:nvSpPr>
        <p:spPr>
          <a:xfrm>
            <a:off x="611360" y="4127472"/>
            <a:ext cx="7763894" cy="871532"/>
          </a:xfrm>
          <a:prstGeom prst="roundRect">
            <a:avLst/>
          </a:prstGeom>
          <a:gradFill>
            <a:gsLst>
              <a:gs pos="40000">
                <a:srgbClr val="BDFFDB"/>
              </a:gs>
              <a:gs pos="56000">
                <a:srgbClr val="FFCDCD"/>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a:solidFill>
                  <a:srgbClr val="0F243E"/>
                </a:solidFill>
                <a:latin typeface="Calibri" panose="020F0502020204030204" pitchFamily="34" charset="0"/>
              </a:rPr>
              <a:t>Jonah showed mercy on the sailors by offering to sacrifice his life, but perhaps saw this as a way out of the mission because he would rather die than delivery the message to Nineveh (1:12, 4:3)</a:t>
            </a:r>
          </a:p>
        </p:txBody>
      </p:sp>
      <p:sp>
        <p:nvSpPr>
          <p:cNvPr id="14" name="Rectangle: Rounded Corners 13">
            <a:extLst>
              <a:ext uri="{FF2B5EF4-FFF2-40B4-BE49-F238E27FC236}">
                <a16:creationId xmlns:a16="http://schemas.microsoft.com/office/drawing/2014/main" xmlns="" id="{B815FA51-6F6A-4DD1-A2E9-512F234BD398}"/>
              </a:ext>
            </a:extLst>
          </p:cNvPr>
          <p:cNvSpPr/>
          <p:nvPr/>
        </p:nvSpPr>
        <p:spPr>
          <a:xfrm>
            <a:off x="611359" y="5165288"/>
            <a:ext cx="7763893" cy="871531"/>
          </a:xfrm>
          <a:prstGeom prst="roundRect">
            <a:avLst/>
          </a:prstGeom>
          <a:gradFill>
            <a:gsLst>
              <a:gs pos="40000">
                <a:srgbClr val="BDFFDB"/>
              </a:gs>
              <a:gs pos="56000">
                <a:srgbClr val="FFCDCD"/>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r>
              <a:rPr lang="en-US" sz="1400" dirty="0">
                <a:solidFill>
                  <a:srgbClr val="0F243E"/>
                </a:solidFill>
                <a:latin typeface="Calibri" panose="020F0502020204030204" pitchFamily="34" charset="0"/>
              </a:rPr>
              <a:t>Jonah was grateful when he was saved from the fish (2:2), but his prayer compared himself to pagans with their worthless idols (2:8); in his prayer he promised a sacrifice (2:9), but only after God chastened him</a:t>
            </a:r>
          </a:p>
        </p:txBody>
      </p:sp>
    </p:spTree>
    <p:extLst>
      <p:ext uri="{BB962C8B-B14F-4D97-AF65-F5344CB8AC3E}">
        <p14:creationId xmlns:p14="http://schemas.microsoft.com/office/powerpoint/2010/main" val="2292809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17D45-9BA2-4662-AE75-A2EBFAC505E3}"/>
              </a:ext>
            </a:extLst>
          </p:cNvPr>
          <p:cNvSpPr>
            <a:spLocks noGrp="1"/>
          </p:cNvSpPr>
          <p:nvPr>
            <p:ph type="title"/>
          </p:nvPr>
        </p:nvSpPr>
        <p:spPr/>
        <p:txBody>
          <a:bodyPr/>
          <a:lstStyle/>
          <a:p>
            <a:r>
              <a:rPr lang="en-US" dirty="0"/>
              <a:t>Patterns of God’s Mercy &amp; Grace</a:t>
            </a:r>
          </a:p>
        </p:txBody>
      </p:sp>
      <p:sp>
        <p:nvSpPr>
          <p:cNvPr id="4" name="Content Placeholder 3">
            <a:extLst>
              <a:ext uri="{FF2B5EF4-FFF2-40B4-BE49-F238E27FC236}">
                <a16:creationId xmlns:a16="http://schemas.microsoft.com/office/drawing/2014/main" xmlns="" id="{739AEB07-684E-4295-A857-1EBDE10F6DC4}"/>
              </a:ext>
            </a:extLst>
          </p:cNvPr>
          <p:cNvSpPr>
            <a:spLocks noGrp="1"/>
          </p:cNvSpPr>
          <p:nvPr>
            <p:ph idx="13"/>
          </p:nvPr>
        </p:nvSpPr>
        <p:spPr/>
        <p:txBody>
          <a:bodyPr/>
          <a:lstStyle/>
          <a:p>
            <a:r>
              <a:rPr lang="en-US" dirty="0"/>
              <a:t>Patterns both within the Book of Jonah as well as throughout the Bible</a:t>
            </a:r>
          </a:p>
        </p:txBody>
      </p:sp>
      <p:sp>
        <p:nvSpPr>
          <p:cNvPr id="5" name="Rectangle: Rounded Corners 4">
            <a:extLst>
              <a:ext uri="{FF2B5EF4-FFF2-40B4-BE49-F238E27FC236}">
                <a16:creationId xmlns:a16="http://schemas.microsoft.com/office/drawing/2014/main" xmlns="" id="{A536592B-23BF-4D9C-BC61-0C5934C9208C}"/>
              </a:ext>
            </a:extLst>
          </p:cNvPr>
          <p:cNvSpPr/>
          <p:nvPr/>
        </p:nvSpPr>
        <p:spPr>
          <a:xfrm>
            <a:off x="638106" y="1882181"/>
            <a:ext cx="2438399" cy="1572000"/>
          </a:xfrm>
          <a:prstGeom prst="roundRect">
            <a:avLst/>
          </a:prstGeom>
          <a:solidFill>
            <a:srgbClr val="BDFF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srgbClr val="0F243E"/>
                </a:solidFill>
                <a:latin typeface="Calibri" panose="020F0502020204030204" pitchFamily="34" charset="0"/>
              </a:rPr>
              <a:t>God was merciful on the </a:t>
            </a:r>
            <a:r>
              <a:rPr lang="en-US" b="1" dirty="0">
                <a:solidFill>
                  <a:srgbClr val="0F243E"/>
                </a:solidFill>
                <a:latin typeface="Calibri" panose="020F0502020204030204" pitchFamily="34" charset="0"/>
              </a:rPr>
              <a:t>sailors</a:t>
            </a:r>
            <a:r>
              <a:rPr lang="en-US" dirty="0">
                <a:solidFill>
                  <a:srgbClr val="0F243E"/>
                </a:solidFill>
                <a:latin typeface="Calibri" panose="020F0502020204030204" pitchFamily="34" charset="0"/>
              </a:rPr>
              <a:t> as he saved them from the storm</a:t>
            </a:r>
          </a:p>
        </p:txBody>
      </p:sp>
      <p:sp>
        <p:nvSpPr>
          <p:cNvPr id="6" name="Rectangle: Rounded Corners 5">
            <a:extLst>
              <a:ext uri="{FF2B5EF4-FFF2-40B4-BE49-F238E27FC236}">
                <a16:creationId xmlns:a16="http://schemas.microsoft.com/office/drawing/2014/main" xmlns="" id="{21AF3FF4-82BA-4FF1-9353-A25F495FA3E5}"/>
              </a:ext>
            </a:extLst>
          </p:cNvPr>
          <p:cNvSpPr/>
          <p:nvPr/>
        </p:nvSpPr>
        <p:spPr>
          <a:xfrm>
            <a:off x="638106" y="1377951"/>
            <a:ext cx="7737147" cy="40162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white"/>
                </a:solidFill>
                <a:latin typeface="Calibri" panose="020F0502020204030204" pitchFamily="34" charset="0"/>
              </a:rPr>
              <a:t>God’s Mercy and Grace Throughout the Book of Jonah</a:t>
            </a:r>
          </a:p>
        </p:txBody>
      </p:sp>
      <p:sp>
        <p:nvSpPr>
          <p:cNvPr id="7" name="Rectangle: Rounded Corners 6">
            <a:extLst>
              <a:ext uri="{FF2B5EF4-FFF2-40B4-BE49-F238E27FC236}">
                <a16:creationId xmlns:a16="http://schemas.microsoft.com/office/drawing/2014/main" xmlns="" id="{A4120434-E284-44E0-9E33-BE5891ECA8A3}"/>
              </a:ext>
            </a:extLst>
          </p:cNvPr>
          <p:cNvSpPr/>
          <p:nvPr/>
        </p:nvSpPr>
        <p:spPr>
          <a:xfrm>
            <a:off x="3287480" y="1882181"/>
            <a:ext cx="2438399" cy="1572000"/>
          </a:xfrm>
          <a:prstGeom prst="roundRect">
            <a:avLst/>
          </a:prstGeom>
          <a:solidFill>
            <a:srgbClr val="BDFF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srgbClr val="0F243E"/>
                </a:solidFill>
                <a:latin typeface="Calibri" panose="020F0502020204030204" pitchFamily="34" charset="0"/>
              </a:rPr>
              <a:t>God was merciful on the </a:t>
            </a:r>
            <a:r>
              <a:rPr lang="en-US" b="1" dirty="0">
                <a:solidFill>
                  <a:srgbClr val="0F243E"/>
                </a:solidFill>
                <a:latin typeface="Calibri" panose="020F0502020204030204" pitchFamily="34" charset="0"/>
              </a:rPr>
              <a:t>Jonah</a:t>
            </a:r>
            <a:r>
              <a:rPr lang="en-US" dirty="0">
                <a:solidFill>
                  <a:srgbClr val="0F243E"/>
                </a:solidFill>
                <a:latin typeface="Calibri" panose="020F0502020204030204" pitchFamily="34" charset="0"/>
              </a:rPr>
              <a:t>, as he was saved from drowning in the sea</a:t>
            </a:r>
          </a:p>
        </p:txBody>
      </p:sp>
      <p:sp>
        <p:nvSpPr>
          <p:cNvPr id="8" name="Rectangle: Rounded Corners 7">
            <a:extLst>
              <a:ext uri="{FF2B5EF4-FFF2-40B4-BE49-F238E27FC236}">
                <a16:creationId xmlns:a16="http://schemas.microsoft.com/office/drawing/2014/main" xmlns="" id="{ADE8645D-E786-470C-89C7-89CCF32D6717}"/>
              </a:ext>
            </a:extLst>
          </p:cNvPr>
          <p:cNvSpPr/>
          <p:nvPr/>
        </p:nvSpPr>
        <p:spPr>
          <a:xfrm>
            <a:off x="5936854" y="1882972"/>
            <a:ext cx="2438399" cy="1571209"/>
          </a:xfrm>
          <a:prstGeom prst="roundRect">
            <a:avLst/>
          </a:prstGeom>
          <a:solidFill>
            <a:srgbClr val="BDFF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srgbClr val="0F243E"/>
                </a:solidFill>
                <a:latin typeface="Calibri" panose="020F0502020204030204" pitchFamily="34" charset="0"/>
              </a:rPr>
              <a:t>God was </a:t>
            </a:r>
            <a:r>
              <a:rPr lang="en-US" b="1" dirty="0">
                <a:solidFill>
                  <a:srgbClr val="0F243E"/>
                </a:solidFill>
                <a:latin typeface="Calibri" panose="020F0502020204030204" pitchFamily="34" charset="0"/>
              </a:rPr>
              <a:t>merciful</a:t>
            </a:r>
            <a:r>
              <a:rPr lang="en-US" dirty="0">
                <a:solidFill>
                  <a:srgbClr val="0F243E"/>
                </a:solidFill>
                <a:latin typeface="Calibri" panose="020F0502020204030204" pitchFamily="34" charset="0"/>
              </a:rPr>
              <a:t> on the Ninevites as he relented from destroying them for their evil</a:t>
            </a:r>
          </a:p>
        </p:txBody>
      </p:sp>
      <p:sp>
        <p:nvSpPr>
          <p:cNvPr id="9" name="Rectangle: Rounded Corners 8">
            <a:extLst>
              <a:ext uri="{FF2B5EF4-FFF2-40B4-BE49-F238E27FC236}">
                <a16:creationId xmlns:a16="http://schemas.microsoft.com/office/drawing/2014/main" xmlns="" id="{B5B3C106-F9BA-43F0-950C-0ADB25CC7DBD}"/>
              </a:ext>
            </a:extLst>
          </p:cNvPr>
          <p:cNvSpPr/>
          <p:nvPr/>
        </p:nvSpPr>
        <p:spPr>
          <a:xfrm>
            <a:off x="638106" y="3661890"/>
            <a:ext cx="7737147" cy="40162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white"/>
                </a:solidFill>
                <a:latin typeface="Calibri" panose="020F0502020204030204" pitchFamily="34" charset="0"/>
              </a:rPr>
              <a:t>God’s Mercy and Grace Today Through Jesus</a:t>
            </a:r>
          </a:p>
        </p:txBody>
      </p:sp>
      <p:sp>
        <p:nvSpPr>
          <p:cNvPr id="10" name="Rectangle 9">
            <a:extLst>
              <a:ext uri="{FF2B5EF4-FFF2-40B4-BE49-F238E27FC236}">
                <a16:creationId xmlns:a16="http://schemas.microsoft.com/office/drawing/2014/main" xmlns="" id="{CCEE83F9-1120-4AFB-926B-F434C04A7DA8}"/>
              </a:ext>
            </a:extLst>
          </p:cNvPr>
          <p:cNvSpPr/>
          <p:nvPr/>
        </p:nvSpPr>
        <p:spPr>
          <a:xfrm>
            <a:off x="3619500" y="4224067"/>
            <a:ext cx="4755753" cy="2308324"/>
          </a:xfrm>
          <a:prstGeom prst="rect">
            <a:avLst/>
          </a:prstGeom>
          <a:solidFill>
            <a:srgbClr val="BDFFDB"/>
          </a:solidFill>
          <a:ln>
            <a:solidFill>
              <a:schemeClr val="tx2"/>
            </a:solidFill>
          </a:ln>
        </p:spPr>
        <p:txBody>
          <a:bodyPr>
            <a:noAutofit/>
          </a:bodyPr>
          <a:lstStyle/>
          <a:p>
            <a:pPr defTabSz="457200"/>
            <a:r>
              <a:rPr lang="en-US" dirty="0">
                <a:solidFill>
                  <a:prstClr val="black"/>
                </a:solidFill>
                <a:latin typeface="Calibri" panose="020F0502020204030204" pitchFamily="34" charset="0"/>
              </a:rPr>
              <a:t>(Rom 3:23-25 ESV)  </a:t>
            </a:r>
            <a:r>
              <a:rPr lang="en-US" u="sng" dirty="0">
                <a:solidFill>
                  <a:prstClr val="black"/>
                </a:solidFill>
                <a:latin typeface="Calibri" panose="020F0502020204030204" pitchFamily="34" charset="0"/>
              </a:rPr>
              <a:t>for all have sinned</a:t>
            </a:r>
            <a:r>
              <a:rPr lang="en-US" dirty="0">
                <a:solidFill>
                  <a:prstClr val="black"/>
                </a:solidFill>
                <a:latin typeface="Calibri" panose="020F0502020204030204" pitchFamily="34" charset="0"/>
              </a:rPr>
              <a:t> and fall short of the glory of God,  (24)  and are justified by his grace as a gift, through the redemption that is in Christ Jesus,  (25)  whom God put forward as a propitiation by his blood, to be received by faith. This was to show God's righteousness, because </a:t>
            </a:r>
            <a:r>
              <a:rPr lang="en-US" u="sng" dirty="0">
                <a:solidFill>
                  <a:prstClr val="black"/>
                </a:solidFill>
                <a:latin typeface="Calibri" panose="020F0502020204030204" pitchFamily="34" charset="0"/>
              </a:rPr>
              <a:t>in his divine forbearance he had passed over former sins</a:t>
            </a:r>
            <a:r>
              <a:rPr lang="en-US" dirty="0">
                <a:solidFill>
                  <a:prstClr val="black"/>
                </a:solidFill>
                <a:latin typeface="Calibri" panose="020F0502020204030204" pitchFamily="34" charset="0"/>
              </a:rPr>
              <a:t>.</a:t>
            </a:r>
          </a:p>
        </p:txBody>
      </p:sp>
      <p:sp>
        <p:nvSpPr>
          <p:cNvPr id="11" name="Rectangle 10">
            <a:extLst>
              <a:ext uri="{FF2B5EF4-FFF2-40B4-BE49-F238E27FC236}">
                <a16:creationId xmlns:a16="http://schemas.microsoft.com/office/drawing/2014/main" xmlns="" id="{50F60B57-6502-495B-A6FD-567AADF6EB60}"/>
              </a:ext>
            </a:extLst>
          </p:cNvPr>
          <p:cNvSpPr/>
          <p:nvPr/>
        </p:nvSpPr>
        <p:spPr>
          <a:xfrm>
            <a:off x="638106" y="4224066"/>
            <a:ext cx="2854394" cy="2308323"/>
          </a:xfrm>
          <a:prstGeom prst="rect">
            <a:avLst/>
          </a:prstGeom>
          <a:solidFill>
            <a:srgbClr val="BDFFDB"/>
          </a:solidFill>
          <a:ln>
            <a:solidFill>
              <a:schemeClr val="tx2"/>
            </a:solidFill>
          </a:ln>
        </p:spPr>
        <p:txBody>
          <a:bodyPr>
            <a:noAutofit/>
          </a:bodyPr>
          <a:lstStyle/>
          <a:p>
            <a:pPr defTabSz="457200"/>
            <a:r>
              <a:rPr lang="en-US" dirty="0">
                <a:solidFill>
                  <a:prstClr val="black"/>
                </a:solidFill>
                <a:latin typeface="Calibri" panose="020F0502020204030204" pitchFamily="34" charset="0"/>
              </a:rPr>
              <a:t>(Mic 7:18 ESV)  Who is a God like you, </a:t>
            </a:r>
            <a:r>
              <a:rPr lang="en-US" u="sng" dirty="0">
                <a:solidFill>
                  <a:prstClr val="black"/>
                </a:solidFill>
                <a:latin typeface="Calibri" panose="020F0502020204030204" pitchFamily="34" charset="0"/>
              </a:rPr>
              <a:t>pardoning iniquity </a:t>
            </a:r>
            <a:r>
              <a:rPr lang="en-US" dirty="0">
                <a:solidFill>
                  <a:prstClr val="black"/>
                </a:solidFill>
                <a:latin typeface="Calibri" panose="020F0502020204030204" pitchFamily="34" charset="0"/>
              </a:rPr>
              <a:t>and passing over transgression for the remnant of his inheritance? He does not retain his anger forever, because he </a:t>
            </a:r>
            <a:r>
              <a:rPr lang="en-US" u="sng" dirty="0">
                <a:solidFill>
                  <a:prstClr val="black"/>
                </a:solidFill>
                <a:latin typeface="Calibri" panose="020F0502020204030204" pitchFamily="34" charset="0"/>
              </a:rPr>
              <a:t>delights in steadfast love</a:t>
            </a:r>
            <a:r>
              <a:rPr lang="en-US" dirty="0">
                <a:solidFill>
                  <a:prstClr val="black"/>
                </a:solidFill>
                <a:latin typeface="Calibri" panose="020F0502020204030204" pitchFamily="34" charset="0"/>
              </a:rPr>
              <a:t>.</a:t>
            </a:r>
          </a:p>
        </p:txBody>
      </p:sp>
    </p:spTree>
    <p:extLst>
      <p:ext uri="{BB962C8B-B14F-4D97-AF65-F5344CB8AC3E}">
        <p14:creationId xmlns:p14="http://schemas.microsoft.com/office/powerpoint/2010/main" val="205255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E1903B-5C35-478C-A018-F7E77889235B}"/>
              </a:ext>
            </a:extLst>
          </p:cNvPr>
          <p:cNvSpPr>
            <a:spLocks noGrp="1"/>
          </p:cNvSpPr>
          <p:nvPr>
            <p:ph type="title"/>
          </p:nvPr>
        </p:nvSpPr>
        <p:spPr/>
        <p:txBody>
          <a:bodyPr/>
          <a:lstStyle/>
          <a:p>
            <a:r>
              <a:rPr lang="en-US" dirty="0"/>
              <a:t>Seven Episodes of Jonah</a:t>
            </a:r>
          </a:p>
        </p:txBody>
      </p:sp>
      <p:sp>
        <p:nvSpPr>
          <p:cNvPr id="4" name="Content Placeholder 3">
            <a:extLst>
              <a:ext uri="{FF2B5EF4-FFF2-40B4-BE49-F238E27FC236}">
                <a16:creationId xmlns:a16="http://schemas.microsoft.com/office/drawing/2014/main" xmlns="" id="{30714A3C-0001-4088-B0F8-06439B7405FE}"/>
              </a:ext>
            </a:extLst>
          </p:cNvPr>
          <p:cNvSpPr>
            <a:spLocks noGrp="1"/>
          </p:cNvSpPr>
          <p:nvPr>
            <p:ph idx="13"/>
          </p:nvPr>
        </p:nvSpPr>
        <p:spPr/>
        <p:txBody>
          <a:bodyPr/>
          <a:lstStyle/>
          <a:p>
            <a:r>
              <a:rPr lang="en-US" dirty="0"/>
              <a:t>The story of Jonah can be viewed of as seven distinct “episodes”</a:t>
            </a:r>
          </a:p>
        </p:txBody>
      </p:sp>
      <p:sp>
        <p:nvSpPr>
          <p:cNvPr id="8" name="Rectangle 7">
            <a:extLst>
              <a:ext uri="{FF2B5EF4-FFF2-40B4-BE49-F238E27FC236}">
                <a16:creationId xmlns:a16="http://schemas.microsoft.com/office/drawing/2014/main" xmlns="" id="{6C86386B-3813-4493-937F-CAEF8F25F03A}"/>
              </a:ext>
            </a:extLst>
          </p:cNvPr>
          <p:cNvSpPr/>
          <p:nvPr/>
        </p:nvSpPr>
        <p:spPr>
          <a:xfrm>
            <a:off x="1618859" y="1881688"/>
            <a:ext cx="5758903" cy="4692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8064A2">
                    <a:lumMod val="50000"/>
                  </a:srgbClr>
                </a:solidFill>
              </a:rPr>
              <a:t>(1) Jonah’s commissioning and flight (1:1-3)</a:t>
            </a:r>
          </a:p>
          <a:p>
            <a:pPr defTabSz="457200"/>
            <a:r>
              <a:rPr lang="en-US" sz="1600" i="1" dirty="0">
                <a:solidFill>
                  <a:srgbClr val="8064A2">
                    <a:lumMod val="50000"/>
                  </a:srgbClr>
                </a:solidFill>
              </a:rPr>
              <a:t>What will happen to Jonah?</a:t>
            </a:r>
          </a:p>
        </p:txBody>
      </p:sp>
      <p:sp>
        <p:nvSpPr>
          <p:cNvPr id="9" name="Rectangle 8">
            <a:extLst>
              <a:ext uri="{FF2B5EF4-FFF2-40B4-BE49-F238E27FC236}">
                <a16:creationId xmlns:a16="http://schemas.microsoft.com/office/drawing/2014/main" xmlns="" id="{FA3DF934-A298-41F1-B9A2-38635469E9AD}"/>
              </a:ext>
            </a:extLst>
          </p:cNvPr>
          <p:cNvSpPr/>
          <p:nvPr/>
        </p:nvSpPr>
        <p:spPr>
          <a:xfrm>
            <a:off x="1618856" y="2520379"/>
            <a:ext cx="5758903" cy="4692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C0504D">
                    <a:lumMod val="50000"/>
                  </a:srgbClr>
                </a:solidFill>
              </a:rPr>
              <a:t>(2) Jonah and the pagan sailors (1:4-16)</a:t>
            </a:r>
          </a:p>
          <a:p>
            <a:pPr defTabSz="457200"/>
            <a:r>
              <a:rPr lang="en-US" sz="1600" i="1" dirty="0">
                <a:solidFill>
                  <a:srgbClr val="C0504D">
                    <a:lumMod val="50000"/>
                  </a:srgbClr>
                </a:solidFill>
              </a:rPr>
              <a:t>How responsive are the </a:t>
            </a:r>
            <a:r>
              <a:rPr lang="en-US" sz="1600" i="1" dirty="0" err="1">
                <a:solidFill>
                  <a:srgbClr val="C0504D">
                    <a:lumMod val="50000"/>
                  </a:srgbClr>
                </a:solidFill>
              </a:rPr>
              <a:t>pagal</a:t>
            </a:r>
            <a:r>
              <a:rPr lang="en-US" sz="1600" i="1" dirty="0">
                <a:solidFill>
                  <a:srgbClr val="C0504D">
                    <a:lumMod val="50000"/>
                  </a:srgbClr>
                </a:solidFill>
              </a:rPr>
              <a:t> sailors?</a:t>
            </a:r>
          </a:p>
        </p:txBody>
      </p:sp>
      <p:sp>
        <p:nvSpPr>
          <p:cNvPr id="10" name="Rectangle 9">
            <a:extLst>
              <a:ext uri="{FF2B5EF4-FFF2-40B4-BE49-F238E27FC236}">
                <a16:creationId xmlns:a16="http://schemas.microsoft.com/office/drawing/2014/main" xmlns="" id="{41FCB83E-86B4-40A9-A7C6-D5B299E0569B}"/>
              </a:ext>
            </a:extLst>
          </p:cNvPr>
          <p:cNvSpPr/>
          <p:nvPr/>
        </p:nvSpPr>
        <p:spPr>
          <a:xfrm>
            <a:off x="1618857" y="3159071"/>
            <a:ext cx="5758903" cy="46927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0F243E">
                    <a:lumMod val="75000"/>
                  </a:srgbClr>
                </a:solidFill>
              </a:rPr>
              <a:t>(3) Jonah’s grateful prayer (1:17-2:10)</a:t>
            </a:r>
          </a:p>
          <a:p>
            <a:pPr defTabSz="457200"/>
            <a:r>
              <a:rPr lang="en-US" sz="1600" i="1" dirty="0">
                <a:solidFill>
                  <a:srgbClr val="0F243E">
                    <a:lumMod val="75000"/>
                  </a:srgbClr>
                </a:solidFill>
              </a:rPr>
              <a:t>How does Jonah respond to God’s grace towards him?</a:t>
            </a:r>
          </a:p>
        </p:txBody>
      </p:sp>
      <p:sp>
        <p:nvSpPr>
          <p:cNvPr id="11" name="Rectangle 10">
            <a:extLst>
              <a:ext uri="{FF2B5EF4-FFF2-40B4-BE49-F238E27FC236}">
                <a16:creationId xmlns:a16="http://schemas.microsoft.com/office/drawing/2014/main" xmlns="" id="{DD33028A-6885-43E4-B01E-66DDA85E2288}"/>
              </a:ext>
            </a:extLst>
          </p:cNvPr>
          <p:cNvSpPr/>
          <p:nvPr/>
        </p:nvSpPr>
        <p:spPr>
          <a:xfrm>
            <a:off x="1618857" y="3797762"/>
            <a:ext cx="5758903" cy="4692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8064A2">
                    <a:lumMod val="50000"/>
                  </a:srgbClr>
                </a:solidFill>
              </a:rPr>
              <a:t>(4) Jonah’s recommissioning and compliance (3:1-3a)</a:t>
            </a:r>
          </a:p>
          <a:p>
            <a:pPr defTabSz="457200"/>
            <a:r>
              <a:rPr lang="en-US" sz="1600" i="1" dirty="0">
                <a:solidFill>
                  <a:srgbClr val="8064A2">
                    <a:lumMod val="50000"/>
                  </a:srgbClr>
                </a:solidFill>
              </a:rPr>
              <a:t>What will happen to the Ninevites?</a:t>
            </a:r>
          </a:p>
        </p:txBody>
      </p:sp>
      <p:sp>
        <p:nvSpPr>
          <p:cNvPr id="12" name="Rectangle 11">
            <a:extLst>
              <a:ext uri="{FF2B5EF4-FFF2-40B4-BE49-F238E27FC236}">
                <a16:creationId xmlns:a16="http://schemas.microsoft.com/office/drawing/2014/main" xmlns="" id="{D60058CC-D896-4BE7-9E91-E73E9D5AE767}"/>
              </a:ext>
            </a:extLst>
          </p:cNvPr>
          <p:cNvSpPr/>
          <p:nvPr/>
        </p:nvSpPr>
        <p:spPr>
          <a:xfrm>
            <a:off x="1618856" y="4436453"/>
            <a:ext cx="5758903" cy="4692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C0504D">
                    <a:lumMod val="50000"/>
                  </a:srgbClr>
                </a:solidFill>
              </a:rPr>
              <a:t>(5) Jonah and the pagan Ninevites (3:3b-10)</a:t>
            </a:r>
          </a:p>
          <a:p>
            <a:pPr defTabSz="457200"/>
            <a:r>
              <a:rPr lang="en-US" sz="1600" i="1" dirty="0">
                <a:solidFill>
                  <a:srgbClr val="C0504D">
                    <a:lumMod val="50000"/>
                  </a:srgbClr>
                </a:solidFill>
              </a:rPr>
              <a:t>How responsive are the pagan Ninevites? </a:t>
            </a:r>
          </a:p>
        </p:txBody>
      </p:sp>
      <p:sp>
        <p:nvSpPr>
          <p:cNvPr id="31" name="Rectangle 30">
            <a:extLst>
              <a:ext uri="{FF2B5EF4-FFF2-40B4-BE49-F238E27FC236}">
                <a16:creationId xmlns:a16="http://schemas.microsoft.com/office/drawing/2014/main" xmlns="" id="{5401FE8D-CDDF-48D0-89B1-5315F1B57829}"/>
              </a:ext>
            </a:extLst>
          </p:cNvPr>
          <p:cNvSpPr/>
          <p:nvPr/>
        </p:nvSpPr>
        <p:spPr>
          <a:xfrm>
            <a:off x="1618855" y="5075144"/>
            <a:ext cx="5758903" cy="46927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0F243E">
                    <a:lumMod val="75000"/>
                  </a:srgbClr>
                </a:solidFill>
              </a:rPr>
              <a:t>(6) Jonah’s angry prayer (4:1-4)</a:t>
            </a:r>
          </a:p>
          <a:p>
            <a:pPr defTabSz="457200"/>
            <a:r>
              <a:rPr lang="en-US" sz="1600" i="1" dirty="0">
                <a:solidFill>
                  <a:srgbClr val="0F243E">
                    <a:lumMod val="75000"/>
                  </a:srgbClr>
                </a:solidFill>
              </a:rPr>
              <a:t>How does Jonah respond to God’s grace towards others?</a:t>
            </a:r>
          </a:p>
        </p:txBody>
      </p:sp>
      <p:sp>
        <p:nvSpPr>
          <p:cNvPr id="32" name="Rectangle 31">
            <a:extLst>
              <a:ext uri="{FF2B5EF4-FFF2-40B4-BE49-F238E27FC236}">
                <a16:creationId xmlns:a16="http://schemas.microsoft.com/office/drawing/2014/main" xmlns="" id="{F8E0A9B3-E347-4A02-8006-A064DA823798}"/>
              </a:ext>
            </a:extLst>
          </p:cNvPr>
          <p:cNvSpPr/>
          <p:nvPr/>
        </p:nvSpPr>
        <p:spPr>
          <a:xfrm>
            <a:off x="1618854" y="5713837"/>
            <a:ext cx="5758903" cy="46927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600" b="1" dirty="0">
                <a:solidFill>
                  <a:srgbClr val="C0504D">
                    <a:lumMod val="50000"/>
                  </a:srgbClr>
                </a:solidFill>
              </a:rPr>
              <a:t>(7) Jonah’s lesson about compassion (4:5-11)</a:t>
            </a:r>
          </a:p>
          <a:p>
            <a:pPr defTabSz="457200"/>
            <a:r>
              <a:rPr lang="en-US" sz="1600" i="1" dirty="0">
                <a:solidFill>
                  <a:srgbClr val="C0504D">
                    <a:lumMod val="50000"/>
                  </a:srgbClr>
                </a:solidFill>
              </a:rPr>
              <a:t>“Should not I pity Nineveh…?”</a:t>
            </a:r>
          </a:p>
        </p:txBody>
      </p:sp>
      <p:sp>
        <p:nvSpPr>
          <p:cNvPr id="62" name="Arrow: Curved Left 61">
            <a:extLst>
              <a:ext uri="{FF2B5EF4-FFF2-40B4-BE49-F238E27FC236}">
                <a16:creationId xmlns:a16="http://schemas.microsoft.com/office/drawing/2014/main" xmlns="" id="{6BCA2BA1-19A0-4C77-9C07-71C3BF1742FA}"/>
              </a:ext>
            </a:extLst>
          </p:cNvPr>
          <p:cNvSpPr/>
          <p:nvPr/>
        </p:nvSpPr>
        <p:spPr>
          <a:xfrm>
            <a:off x="7377756" y="2049906"/>
            <a:ext cx="1067743" cy="2217126"/>
          </a:xfrm>
          <a:prstGeom prst="curvedLeftArrow">
            <a:avLst/>
          </a:prstGeom>
          <a:solidFill>
            <a:srgbClr val="7030A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black"/>
              </a:solidFill>
            </a:endParaRPr>
          </a:p>
        </p:txBody>
      </p:sp>
      <p:sp>
        <p:nvSpPr>
          <p:cNvPr id="63" name="Arrow: Curved Left 62">
            <a:extLst>
              <a:ext uri="{FF2B5EF4-FFF2-40B4-BE49-F238E27FC236}">
                <a16:creationId xmlns:a16="http://schemas.microsoft.com/office/drawing/2014/main" xmlns="" id="{20ACFD1B-11E2-46C2-B179-A0C20578F3DD}"/>
              </a:ext>
            </a:extLst>
          </p:cNvPr>
          <p:cNvSpPr/>
          <p:nvPr/>
        </p:nvSpPr>
        <p:spPr>
          <a:xfrm>
            <a:off x="7377758" y="2688597"/>
            <a:ext cx="781992" cy="2217126"/>
          </a:xfrm>
          <a:prstGeom prst="curvedLef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black"/>
              </a:solidFill>
            </a:endParaRPr>
          </a:p>
        </p:txBody>
      </p:sp>
      <p:sp>
        <p:nvSpPr>
          <p:cNvPr id="64" name="Arrow: Curved Left 63">
            <a:extLst>
              <a:ext uri="{FF2B5EF4-FFF2-40B4-BE49-F238E27FC236}">
                <a16:creationId xmlns:a16="http://schemas.microsoft.com/office/drawing/2014/main" xmlns="" id="{44121811-D08A-4012-A195-CE8988BC9D5A}"/>
              </a:ext>
            </a:extLst>
          </p:cNvPr>
          <p:cNvSpPr/>
          <p:nvPr/>
        </p:nvSpPr>
        <p:spPr>
          <a:xfrm>
            <a:off x="7377757" y="3284592"/>
            <a:ext cx="553393" cy="2217125"/>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black"/>
              </a:solidFill>
            </a:endParaRPr>
          </a:p>
        </p:txBody>
      </p:sp>
      <p:sp>
        <p:nvSpPr>
          <p:cNvPr id="67" name="Left Bracket 66">
            <a:extLst>
              <a:ext uri="{FF2B5EF4-FFF2-40B4-BE49-F238E27FC236}">
                <a16:creationId xmlns:a16="http://schemas.microsoft.com/office/drawing/2014/main" xmlns="" id="{54134C8D-54DA-4FB0-AAA4-DCB7E12E62CF}"/>
              </a:ext>
            </a:extLst>
          </p:cNvPr>
          <p:cNvSpPr/>
          <p:nvPr/>
        </p:nvSpPr>
        <p:spPr>
          <a:xfrm>
            <a:off x="1219200" y="5070514"/>
            <a:ext cx="208671" cy="1161554"/>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lang="en-US">
              <a:solidFill>
                <a:prstClr val="black"/>
              </a:solidFill>
            </a:endParaRPr>
          </a:p>
        </p:txBody>
      </p:sp>
      <p:sp>
        <p:nvSpPr>
          <p:cNvPr id="68" name="TextBox 67">
            <a:extLst>
              <a:ext uri="{FF2B5EF4-FFF2-40B4-BE49-F238E27FC236}">
                <a16:creationId xmlns:a16="http://schemas.microsoft.com/office/drawing/2014/main" xmlns="" id="{21703EAB-E170-492E-BB7D-11DC0A0B9B68}"/>
              </a:ext>
            </a:extLst>
          </p:cNvPr>
          <p:cNvSpPr txBox="1"/>
          <p:nvPr/>
        </p:nvSpPr>
        <p:spPr>
          <a:xfrm>
            <a:off x="551116" y="5341894"/>
            <a:ext cx="750634" cy="461665"/>
          </a:xfrm>
          <a:prstGeom prst="rect">
            <a:avLst/>
          </a:prstGeom>
          <a:noFill/>
        </p:spPr>
        <p:txBody>
          <a:bodyPr wrap="square" rtlCol="0">
            <a:spAutoFit/>
          </a:bodyPr>
          <a:lstStyle/>
          <a:p>
            <a:pPr defTabSz="457200"/>
            <a:r>
              <a:rPr lang="en-US" sz="1200" b="1" dirty="0">
                <a:solidFill>
                  <a:srgbClr val="0F243E"/>
                </a:solidFill>
                <a:latin typeface="Calibri" panose="020F0502020204030204" pitchFamily="34" charset="0"/>
              </a:rPr>
              <a:t>Today’s Lesson</a:t>
            </a:r>
          </a:p>
        </p:txBody>
      </p:sp>
    </p:spTree>
    <p:extLst>
      <p:ext uri="{BB962C8B-B14F-4D97-AF65-F5344CB8AC3E}">
        <p14:creationId xmlns:p14="http://schemas.microsoft.com/office/powerpoint/2010/main" val="380068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EF0AB-C160-4A4D-BDCA-D1693056D830}"/>
              </a:ext>
            </a:extLst>
          </p:cNvPr>
          <p:cNvSpPr>
            <a:spLocks noGrp="1"/>
          </p:cNvSpPr>
          <p:nvPr>
            <p:ph type="title"/>
          </p:nvPr>
        </p:nvSpPr>
        <p:spPr/>
        <p:txBody>
          <a:bodyPr/>
          <a:lstStyle/>
          <a:p>
            <a:r>
              <a:rPr lang="en-US" dirty="0"/>
              <a:t>Summary up to Jonah Chapter 4</a:t>
            </a:r>
          </a:p>
        </p:txBody>
      </p:sp>
      <p:sp>
        <p:nvSpPr>
          <p:cNvPr id="3" name="Content Placeholder 2">
            <a:extLst>
              <a:ext uri="{FF2B5EF4-FFF2-40B4-BE49-F238E27FC236}">
                <a16:creationId xmlns:a16="http://schemas.microsoft.com/office/drawing/2014/main" xmlns="" id="{33F3FC04-FB40-4DD5-AADF-3056F0ED269C}"/>
              </a:ext>
            </a:extLst>
          </p:cNvPr>
          <p:cNvSpPr>
            <a:spLocks noGrp="1"/>
          </p:cNvSpPr>
          <p:nvPr>
            <p:ph idx="1"/>
          </p:nvPr>
        </p:nvSpPr>
        <p:spPr/>
        <p:txBody>
          <a:bodyPr/>
          <a:lstStyle/>
          <a:p>
            <a:r>
              <a:rPr lang="en-US" dirty="0"/>
              <a:t>Chapter 1</a:t>
            </a:r>
          </a:p>
          <a:p>
            <a:pPr lvl="1"/>
            <a:r>
              <a:rPr lang="en-US" dirty="0"/>
              <a:t>God commands Jonah to call out the evil against Nineveh</a:t>
            </a:r>
          </a:p>
          <a:p>
            <a:pPr lvl="1"/>
            <a:r>
              <a:rPr lang="en-US" dirty="0"/>
              <a:t>Jonah flees on a ship to Tarshish</a:t>
            </a:r>
          </a:p>
          <a:p>
            <a:pPr lvl="1"/>
            <a:r>
              <a:rPr lang="en-US" dirty="0"/>
              <a:t>God sends a great storm upon the sea and the sailors cry out to their gods</a:t>
            </a:r>
          </a:p>
          <a:p>
            <a:pPr lvl="1"/>
            <a:r>
              <a:rPr lang="en-US" dirty="0"/>
              <a:t>The sailors discover that Jonah is the cause of the storm because he is fleeing from God</a:t>
            </a:r>
          </a:p>
          <a:p>
            <a:pPr lvl="1"/>
            <a:r>
              <a:rPr lang="en-US" dirty="0"/>
              <a:t>Jonah tells the sailors that the solution is to throw him into the sea</a:t>
            </a:r>
          </a:p>
          <a:p>
            <a:pPr lvl="1"/>
            <a:r>
              <a:rPr lang="en-US" dirty="0"/>
              <a:t>The sailors throw Jonah into the sea as a last resort, and the sea calmed</a:t>
            </a:r>
          </a:p>
          <a:p>
            <a:pPr lvl="1"/>
            <a:r>
              <a:rPr lang="en-US" dirty="0"/>
              <a:t>The men feared the Lord exceedingly and offered a sacrifice and made vows</a:t>
            </a:r>
          </a:p>
          <a:p>
            <a:pPr lvl="1"/>
            <a:r>
              <a:rPr lang="en-US" dirty="0"/>
              <a:t>God appointed a great fish to swallow Jonah, and he was in the fish for 3 days and 3 nights</a:t>
            </a:r>
          </a:p>
        </p:txBody>
      </p:sp>
      <p:sp>
        <p:nvSpPr>
          <p:cNvPr id="4" name="Content Placeholder 3">
            <a:extLst>
              <a:ext uri="{FF2B5EF4-FFF2-40B4-BE49-F238E27FC236}">
                <a16:creationId xmlns:a16="http://schemas.microsoft.com/office/drawing/2014/main" xmlns="" id="{991C5153-9DAA-449C-87F9-4F6361AE8779}"/>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392706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A39130-8588-4C11-9CB5-A0C5C9AE7A3D}"/>
              </a:ext>
            </a:extLst>
          </p:cNvPr>
          <p:cNvSpPr>
            <a:spLocks noGrp="1"/>
          </p:cNvSpPr>
          <p:nvPr>
            <p:ph type="title"/>
          </p:nvPr>
        </p:nvSpPr>
        <p:spPr/>
        <p:txBody>
          <a:bodyPr/>
          <a:lstStyle/>
          <a:p>
            <a:r>
              <a:rPr lang="en-US" dirty="0"/>
              <a:t>Summary up to Jonah Chapter 4</a:t>
            </a:r>
          </a:p>
        </p:txBody>
      </p:sp>
      <p:sp>
        <p:nvSpPr>
          <p:cNvPr id="3" name="Content Placeholder 2">
            <a:extLst>
              <a:ext uri="{FF2B5EF4-FFF2-40B4-BE49-F238E27FC236}">
                <a16:creationId xmlns:a16="http://schemas.microsoft.com/office/drawing/2014/main" xmlns="" id="{48AF216F-3C8E-40AF-A76A-892922F04497}"/>
              </a:ext>
            </a:extLst>
          </p:cNvPr>
          <p:cNvSpPr>
            <a:spLocks noGrp="1"/>
          </p:cNvSpPr>
          <p:nvPr>
            <p:ph idx="1"/>
          </p:nvPr>
        </p:nvSpPr>
        <p:spPr/>
        <p:txBody>
          <a:bodyPr/>
          <a:lstStyle/>
          <a:p>
            <a:r>
              <a:rPr lang="en-US" dirty="0"/>
              <a:t>Chapter 2</a:t>
            </a:r>
          </a:p>
          <a:p>
            <a:pPr lvl="1"/>
            <a:r>
              <a:rPr lang="en-US" dirty="0"/>
              <a:t>Jonah prays a poetic prayer to the Lord, thanking him for delivering him from the storm and from drowning in the sea</a:t>
            </a:r>
          </a:p>
          <a:p>
            <a:pPr lvl="1"/>
            <a:r>
              <a:rPr lang="en-US" dirty="0"/>
              <a:t>Jonah promises a sacrifice to the Lord, offers a vow, and praises the Lord</a:t>
            </a:r>
          </a:p>
          <a:p>
            <a:r>
              <a:rPr lang="en-US" dirty="0"/>
              <a:t>Chapter 3</a:t>
            </a:r>
          </a:p>
          <a:p>
            <a:pPr lvl="1"/>
            <a:r>
              <a:rPr lang="en-US" dirty="0"/>
              <a:t>Chapters 3-4 parallel chapters 1-2</a:t>
            </a:r>
          </a:p>
          <a:p>
            <a:pPr lvl="1"/>
            <a:r>
              <a:rPr lang="en-US" dirty="0"/>
              <a:t>The Lord commands Jonah again to deliver the message from Nineveh</a:t>
            </a:r>
          </a:p>
          <a:p>
            <a:pPr lvl="1"/>
            <a:r>
              <a:rPr lang="en-US" dirty="0"/>
              <a:t>The Ninevites (similar to the sailors) repent, call out to God, fear the Lord, and make sacrifices</a:t>
            </a:r>
          </a:p>
          <a:p>
            <a:r>
              <a:rPr lang="en-US" dirty="0"/>
              <a:t>Chapter 4</a:t>
            </a:r>
          </a:p>
          <a:p>
            <a:pPr lvl="1"/>
            <a:r>
              <a:rPr lang="en-US" dirty="0"/>
              <a:t>The Lord teaches Jonah of his mercy and compassion </a:t>
            </a:r>
          </a:p>
          <a:p>
            <a:pPr lvl="1"/>
            <a:r>
              <a:rPr lang="en-US" dirty="0"/>
              <a:t>The Lord appoints a plant and a worm to deliver Jonah from his selfish ways; previously he had appointed the great fish to deliver Jonah physically </a:t>
            </a:r>
          </a:p>
        </p:txBody>
      </p:sp>
      <p:sp>
        <p:nvSpPr>
          <p:cNvPr id="4" name="Content Placeholder 3">
            <a:extLst>
              <a:ext uri="{FF2B5EF4-FFF2-40B4-BE49-F238E27FC236}">
                <a16:creationId xmlns:a16="http://schemas.microsoft.com/office/drawing/2014/main" xmlns="" id="{B1CF4BF9-9FB5-4C27-827D-D1AF7E68A158}"/>
              </a:ext>
            </a:extLst>
          </p:cNvPr>
          <p:cNvSpPr>
            <a:spLocks noGrp="1"/>
          </p:cNvSpPr>
          <p:nvPr>
            <p:ph idx="13"/>
          </p:nvPr>
        </p:nvSpPr>
        <p:spPr/>
        <p:txBody>
          <a:bodyPr/>
          <a:lstStyle/>
          <a:p>
            <a:endParaRPr lang="en-US" dirty="0"/>
          </a:p>
        </p:txBody>
      </p:sp>
    </p:spTree>
    <p:extLst>
      <p:ext uri="{BB962C8B-B14F-4D97-AF65-F5344CB8AC3E}">
        <p14:creationId xmlns:p14="http://schemas.microsoft.com/office/powerpoint/2010/main" val="384556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E4EDC-4A68-4D26-BB7A-3A49D29B6B61}"/>
              </a:ext>
            </a:extLst>
          </p:cNvPr>
          <p:cNvSpPr>
            <a:spLocks noGrp="1"/>
          </p:cNvSpPr>
          <p:nvPr>
            <p:ph type="title"/>
          </p:nvPr>
        </p:nvSpPr>
        <p:spPr/>
        <p:txBody>
          <a:bodyPr/>
          <a:lstStyle/>
          <a:p>
            <a:r>
              <a:rPr lang="en-US" dirty="0"/>
              <a:t>Jonah: The Worst Preacher in History?</a:t>
            </a:r>
          </a:p>
        </p:txBody>
      </p:sp>
      <p:sp>
        <p:nvSpPr>
          <p:cNvPr id="3" name="Content Placeholder 2">
            <a:extLst>
              <a:ext uri="{FF2B5EF4-FFF2-40B4-BE49-F238E27FC236}">
                <a16:creationId xmlns:a16="http://schemas.microsoft.com/office/drawing/2014/main" xmlns="" id="{647DFFBE-FA8C-4C4B-A4C1-72A5C7F6C54A}"/>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xmlns="" id="{FF95144F-0B88-4B56-9A60-1AF0C2B48C6B}"/>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107034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C0E750-17F7-4365-8840-1BF62AC1A036}"/>
              </a:ext>
            </a:extLst>
          </p:cNvPr>
          <p:cNvSpPr>
            <a:spLocks noGrp="1"/>
          </p:cNvSpPr>
          <p:nvPr>
            <p:ph type="title"/>
          </p:nvPr>
        </p:nvSpPr>
        <p:spPr/>
        <p:txBody>
          <a:bodyPr/>
          <a:lstStyle/>
          <a:p>
            <a:r>
              <a:rPr lang="en-US" dirty="0"/>
              <a:t>Miracles within Jonah</a:t>
            </a:r>
          </a:p>
        </p:txBody>
      </p:sp>
      <p:sp>
        <p:nvSpPr>
          <p:cNvPr id="4" name="Content Placeholder 3">
            <a:extLst>
              <a:ext uri="{FF2B5EF4-FFF2-40B4-BE49-F238E27FC236}">
                <a16:creationId xmlns:a16="http://schemas.microsoft.com/office/drawing/2014/main" xmlns="" id="{EE435663-628E-475F-B8F0-E0E2838C5B76}"/>
              </a:ext>
            </a:extLst>
          </p:cNvPr>
          <p:cNvSpPr>
            <a:spLocks noGrp="1"/>
          </p:cNvSpPr>
          <p:nvPr>
            <p:ph idx="13"/>
          </p:nvPr>
        </p:nvSpPr>
        <p:spPr/>
        <p:txBody>
          <a:bodyPr/>
          <a:lstStyle/>
          <a:p>
            <a:r>
              <a:rPr lang="en-US" dirty="0"/>
              <a:t>All acts of God in Jonah should not be considered “miracles” </a:t>
            </a:r>
          </a:p>
        </p:txBody>
      </p:sp>
      <p:sp>
        <p:nvSpPr>
          <p:cNvPr id="5" name="Rectangle: Rounded Corners 4">
            <a:extLst>
              <a:ext uri="{FF2B5EF4-FFF2-40B4-BE49-F238E27FC236}">
                <a16:creationId xmlns:a16="http://schemas.microsoft.com/office/drawing/2014/main" xmlns="" id="{01F4E4A1-8D0B-4662-A922-96661EE2F936}"/>
              </a:ext>
            </a:extLst>
          </p:cNvPr>
          <p:cNvSpPr/>
          <p:nvPr/>
        </p:nvSpPr>
        <p:spPr>
          <a:xfrm>
            <a:off x="793374" y="1331253"/>
            <a:ext cx="7557247" cy="112282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Miracle: An effect or deed in the physical world that surpasses all known human and natural powers and is therefore ascribed to supernatural intervention </a:t>
            </a:r>
          </a:p>
        </p:txBody>
      </p:sp>
      <p:sp>
        <p:nvSpPr>
          <p:cNvPr id="6" name="Rectangle 5">
            <a:extLst>
              <a:ext uri="{FF2B5EF4-FFF2-40B4-BE49-F238E27FC236}">
                <a16:creationId xmlns:a16="http://schemas.microsoft.com/office/drawing/2014/main" xmlns="" id="{2907C00B-437E-47BE-BE51-3F79F97A77F7}"/>
              </a:ext>
            </a:extLst>
          </p:cNvPr>
          <p:cNvSpPr/>
          <p:nvPr/>
        </p:nvSpPr>
        <p:spPr>
          <a:xfrm>
            <a:off x="793374" y="2557183"/>
            <a:ext cx="3597089" cy="401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dirty="0">
                <a:solidFill>
                  <a:prstClr val="white"/>
                </a:solidFill>
                <a:latin typeface="Calibri" panose="020F0502020204030204" pitchFamily="34" charset="0"/>
              </a:rPr>
              <a:t>Miracle</a:t>
            </a:r>
          </a:p>
        </p:txBody>
      </p:sp>
      <p:sp>
        <p:nvSpPr>
          <p:cNvPr id="7" name="Rectangle 6">
            <a:extLst>
              <a:ext uri="{FF2B5EF4-FFF2-40B4-BE49-F238E27FC236}">
                <a16:creationId xmlns:a16="http://schemas.microsoft.com/office/drawing/2014/main" xmlns="" id="{2FBF3D4E-8251-4C49-9B24-E30233EF1F04}"/>
              </a:ext>
            </a:extLst>
          </p:cNvPr>
          <p:cNvSpPr/>
          <p:nvPr/>
        </p:nvSpPr>
        <p:spPr>
          <a:xfrm>
            <a:off x="4753535" y="2561655"/>
            <a:ext cx="3597089" cy="401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u="sng" dirty="0">
                <a:solidFill>
                  <a:prstClr val="white"/>
                </a:solidFill>
                <a:latin typeface="Calibri" panose="020F0502020204030204" pitchFamily="34" charset="0"/>
              </a:rPr>
              <a:t>Not</a:t>
            </a:r>
            <a:r>
              <a:rPr lang="en-US" sz="2000" dirty="0">
                <a:solidFill>
                  <a:prstClr val="white"/>
                </a:solidFill>
                <a:latin typeface="Calibri" panose="020F0502020204030204" pitchFamily="34" charset="0"/>
              </a:rPr>
              <a:t> a miracle </a:t>
            </a:r>
          </a:p>
        </p:txBody>
      </p:sp>
      <p:sp>
        <p:nvSpPr>
          <p:cNvPr id="8" name="Rectangle 7">
            <a:extLst>
              <a:ext uri="{FF2B5EF4-FFF2-40B4-BE49-F238E27FC236}">
                <a16:creationId xmlns:a16="http://schemas.microsoft.com/office/drawing/2014/main" xmlns="" id="{B074737B-59B1-4DCB-936D-B9CCB9966E68}"/>
              </a:ext>
            </a:extLst>
          </p:cNvPr>
          <p:cNvSpPr/>
          <p:nvPr/>
        </p:nvSpPr>
        <p:spPr>
          <a:xfrm>
            <a:off x="793374" y="3104907"/>
            <a:ext cx="3597089" cy="772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Jonah’s life preserved in the fish for 3 days and 3 nights</a:t>
            </a:r>
          </a:p>
        </p:txBody>
      </p:sp>
      <p:sp>
        <p:nvSpPr>
          <p:cNvPr id="9" name="Rectangle 8">
            <a:extLst>
              <a:ext uri="{FF2B5EF4-FFF2-40B4-BE49-F238E27FC236}">
                <a16:creationId xmlns:a16="http://schemas.microsoft.com/office/drawing/2014/main" xmlns="" id="{B7722801-3D3E-4CCF-B261-4516D3EADB0F}"/>
              </a:ext>
            </a:extLst>
          </p:cNvPr>
          <p:cNvSpPr/>
          <p:nvPr/>
        </p:nvSpPr>
        <p:spPr>
          <a:xfrm>
            <a:off x="4753534" y="3104908"/>
            <a:ext cx="3597089" cy="78890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The fish consuming Jonah</a:t>
            </a:r>
          </a:p>
        </p:txBody>
      </p:sp>
      <p:sp>
        <p:nvSpPr>
          <p:cNvPr id="12" name="Rectangle 11">
            <a:extLst>
              <a:ext uri="{FF2B5EF4-FFF2-40B4-BE49-F238E27FC236}">
                <a16:creationId xmlns:a16="http://schemas.microsoft.com/office/drawing/2014/main" xmlns="" id="{0130DB92-E6A1-4B45-85AC-5F660A8C2EC2}"/>
              </a:ext>
            </a:extLst>
          </p:cNvPr>
          <p:cNvSpPr/>
          <p:nvPr/>
        </p:nvSpPr>
        <p:spPr>
          <a:xfrm>
            <a:off x="4753530" y="4654442"/>
            <a:ext cx="3597089" cy="78890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The storm on the sea</a:t>
            </a:r>
          </a:p>
          <a:p>
            <a:pPr algn="ctr" defTabSz="457200"/>
            <a:r>
              <a:rPr lang="en-US" sz="2000" dirty="0">
                <a:solidFill>
                  <a:prstClr val="black"/>
                </a:solidFill>
                <a:latin typeface="Calibri" panose="020F0502020204030204" pitchFamily="34" charset="0"/>
              </a:rPr>
              <a:t>The ceasing of the storm</a:t>
            </a:r>
          </a:p>
        </p:txBody>
      </p:sp>
      <p:sp>
        <p:nvSpPr>
          <p:cNvPr id="13" name="Rectangle 12">
            <a:extLst>
              <a:ext uri="{FF2B5EF4-FFF2-40B4-BE49-F238E27FC236}">
                <a16:creationId xmlns:a16="http://schemas.microsoft.com/office/drawing/2014/main" xmlns="" id="{B11589A9-1461-4956-A141-99D5F427A303}"/>
              </a:ext>
            </a:extLst>
          </p:cNvPr>
          <p:cNvSpPr/>
          <p:nvPr/>
        </p:nvSpPr>
        <p:spPr>
          <a:xfrm>
            <a:off x="4753532" y="4035445"/>
            <a:ext cx="3597089" cy="47736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The growth of the vine</a:t>
            </a:r>
          </a:p>
        </p:txBody>
      </p:sp>
      <p:sp>
        <p:nvSpPr>
          <p:cNvPr id="14" name="Rectangle 13">
            <a:extLst>
              <a:ext uri="{FF2B5EF4-FFF2-40B4-BE49-F238E27FC236}">
                <a16:creationId xmlns:a16="http://schemas.microsoft.com/office/drawing/2014/main" xmlns="" id="{42622CB6-9183-477F-B58E-BD5848400E75}"/>
              </a:ext>
            </a:extLst>
          </p:cNvPr>
          <p:cNvSpPr/>
          <p:nvPr/>
        </p:nvSpPr>
        <p:spPr>
          <a:xfrm>
            <a:off x="793375" y="4035445"/>
            <a:ext cx="3597089" cy="47736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The growth of the vine overnight</a:t>
            </a:r>
          </a:p>
        </p:txBody>
      </p:sp>
      <p:sp>
        <p:nvSpPr>
          <p:cNvPr id="15" name="Rectangle 14">
            <a:extLst>
              <a:ext uri="{FF2B5EF4-FFF2-40B4-BE49-F238E27FC236}">
                <a16:creationId xmlns:a16="http://schemas.microsoft.com/office/drawing/2014/main" xmlns="" id="{5CA6A7C2-84DC-44F7-8D6E-262879A35F1C}"/>
              </a:ext>
            </a:extLst>
          </p:cNvPr>
          <p:cNvSpPr/>
          <p:nvPr/>
        </p:nvSpPr>
        <p:spPr>
          <a:xfrm>
            <a:off x="4753530" y="5584978"/>
            <a:ext cx="3597089" cy="78890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457200"/>
            <a:r>
              <a:rPr lang="en-US" sz="2000" dirty="0">
                <a:solidFill>
                  <a:prstClr val="black"/>
                </a:solidFill>
                <a:latin typeface="Calibri" panose="020F0502020204030204" pitchFamily="34" charset="0"/>
              </a:rPr>
              <a:t>The Ninevites repentance</a:t>
            </a:r>
          </a:p>
        </p:txBody>
      </p:sp>
      <p:cxnSp>
        <p:nvCxnSpPr>
          <p:cNvPr id="17" name="Straight Connector 16">
            <a:extLst>
              <a:ext uri="{FF2B5EF4-FFF2-40B4-BE49-F238E27FC236}">
                <a16:creationId xmlns:a16="http://schemas.microsoft.com/office/drawing/2014/main" xmlns="" id="{5752F919-B4F8-44D4-AE86-F7CC71C0C434}"/>
              </a:ext>
            </a:extLst>
          </p:cNvPr>
          <p:cNvCxnSpPr>
            <a:stCxn id="5" idx="2"/>
          </p:cNvCxnSpPr>
          <p:nvPr/>
        </p:nvCxnSpPr>
        <p:spPr>
          <a:xfrm>
            <a:off x="4571998" y="2454082"/>
            <a:ext cx="2" cy="4134977"/>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26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EF23A-8FC9-4804-851E-A2720CC136FE}"/>
              </a:ext>
            </a:extLst>
          </p:cNvPr>
          <p:cNvSpPr>
            <a:spLocks noGrp="1"/>
          </p:cNvSpPr>
          <p:nvPr>
            <p:ph type="title"/>
          </p:nvPr>
        </p:nvSpPr>
        <p:spPr/>
        <p:txBody>
          <a:bodyPr/>
          <a:lstStyle/>
          <a:p>
            <a:r>
              <a:rPr lang="en-US" dirty="0"/>
              <a:t>Why Did Jonah Flee?</a:t>
            </a:r>
          </a:p>
        </p:txBody>
      </p:sp>
      <p:sp>
        <p:nvSpPr>
          <p:cNvPr id="3" name="Content Placeholder 2">
            <a:extLst>
              <a:ext uri="{FF2B5EF4-FFF2-40B4-BE49-F238E27FC236}">
                <a16:creationId xmlns:a16="http://schemas.microsoft.com/office/drawing/2014/main" xmlns="" id="{CD7CB946-6098-482B-BCC2-76AB3A944911}"/>
              </a:ext>
            </a:extLst>
          </p:cNvPr>
          <p:cNvSpPr>
            <a:spLocks noGrp="1"/>
          </p:cNvSpPr>
          <p:nvPr>
            <p:ph idx="1"/>
          </p:nvPr>
        </p:nvSpPr>
        <p:spPr>
          <a:xfrm>
            <a:off x="709549" y="1487658"/>
            <a:ext cx="7665705" cy="2247314"/>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pPr marL="34290" indent="0">
              <a:buNone/>
            </a:pPr>
            <a:r>
              <a:rPr lang="en-US" sz="2400" dirty="0"/>
              <a:t>(Jon 4:2-3)  And he prayed to the LORD and said, “O LORD, is not this what I said when I was yet in my country? That is why I made haste to flee to Tarshish; for </a:t>
            </a:r>
            <a:r>
              <a:rPr lang="en-US" sz="2400" u="sng" dirty="0"/>
              <a:t>I knew that you are a gracious God and merciful, slow to anger and abounding in steadfast love, and relenting from disaster</a:t>
            </a:r>
            <a:r>
              <a:rPr lang="en-US" sz="2400" dirty="0"/>
              <a:t>. Therefore now, O LORD, please take my life from me, for it is better for me to die than to live.”</a:t>
            </a:r>
          </a:p>
        </p:txBody>
      </p:sp>
      <p:sp>
        <p:nvSpPr>
          <p:cNvPr id="4" name="Content Placeholder 3">
            <a:extLst>
              <a:ext uri="{FF2B5EF4-FFF2-40B4-BE49-F238E27FC236}">
                <a16:creationId xmlns:a16="http://schemas.microsoft.com/office/drawing/2014/main" xmlns="" id="{EADF1F9A-67A4-4C6C-9D22-25F1101AF59F}"/>
              </a:ext>
            </a:extLst>
          </p:cNvPr>
          <p:cNvSpPr>
            <a:spLocks noGrp="1"/>
          </p:cNvSpPr>
          <p:nvPr>
            <p:ph idx="13"/>
          </p:nvPr>
        </p:nvSpPr>
        <p:spPr/>
        <p:txBody>
          <a:bodyPr/>
          <a:lstStyle/>
          <a:p>
            <a:endParaRPr lang="en-US"/>
          </a:p>
        </p:txBody>
      </p:sp>
      <p:sp>
        <p:nvSpPr>
          <p:cNvPr id="5" name="Rectangle 4">
            <a:extLst>
              <a:ext uri="{FF2B5EF4-FFF2-40B4-BE49-F238E27FC236}">
                <a16:creationId xmlns:a16="http://schemas.microsoft.com/office/drawing/2014/main" xmlns="" id="{589E7A3D-079C-4293-952E-2C0073E8D5DE}"/>
              </a:ext>
            </a:extLst>
          </p:cNvPr>
          <p:cNvSpPr/>
          <p:nvPr/>
        </p:nvSpPr>
        <p:spPr>
          <a:xfrm>
            <a:off x="709547" y="4028497"/>
            <a:ext cx="2286000" cy="1834903"/>
          </a:xfrm>
          <a:prstGeom prst="rect">
            <a:avLst/>
          </a:prstGeom>
          <a:solidFill>
            <a:schemeClr val="bg1">
              <a:lumMod val="85000"/>
            </a:schemeClr>
          </a:solidFill>
          <a:ln w="19050">
            <a:solidFill>
              <a:schemeClr val="tx2">
                <a:lumMod val="75000"/>
                <a:lumOff val="25000"/>
              </a:schemeClr>
            </a:solidFill>
          </a:ln>
        </p:spPr>
        <p:txBody>
          <a:bodyPr wrap="square" anchor="ctr">
            <a:noAutofit/>
          </a:bodyPr>
          <a:lstStyle/>
          <a:p>
            <a:pPr algn="ctr" defTabSz="457200"/>
            <a:r>
              <a:rPr lang="en-US" dirty="0">
                <a:solidFill>
                  <a:prstClr val="black"/>
                </a:solidFill>
                <a:latin typeface="Calibri" panose="020F0502020204030204" pitchFamily="34" charset="0"/>
              </a:rPr>
              <a:t>(Jon 4:4 </a:t>
            </a:r>
            <a:r>
              <a:rPr lang="en-US" b="1" dirty="0">
                <a:solidFill>
                  <a:prstClr val="black"/>
                </a:solidFill>
                <a:latin typeface="Calibri" panose="020F0502020204030204" pitchFamily="34" charset="0"/>
              </a:rPr>
              <a:t>ESV</a:t>
            </a:r>
            <a:r>
              <a:rPr lang="en-US" dirty="0">
                <a:solidFill>
                  <a:prstClr val="black"/>
                </a:solidFill>
                <a:latin typeface="Calibri" panose="020F0502020204030204" pitchFamily="34" charset="0"/>
              </a:rPr>
              <a:t>)  </a:t>
            </a:r>
          </a:p>
          <a:p>
            <a:pPr algn="ctr" defTabSz="457200"/>
            <a:endParaRPr lang="en-US" dirty="0">
              <a:solidFill>
                <a:prstClr val="black"/>
              </a:solidFill>
              <a:latin typeface="Calibri" panose="020F0502020204030204" pitchFamily="34" charset="0"/>
            </a:endParaRPr>
          </a:p>
          <a:p>
            <a:pPr algn="ctr" defTabSz="457200"/>
            <a:r>
              <a:rPr lang="en-US" dirty="0">
                <a:solidFill>
                  <a:prstClr val="black"/>
                </a:solidFill>
                <a:latin typeface="Calibri" panose="020F0502020204030204" pitchFamily="34" charset="0"/>
              </a:rPr>
              <a:t>And the LORD said, “</a:t>
            </a:r>
            <a:r>
              <a:rPr lang="en-US" b="1" dirty="0">
                <a:solidFill>
                  <a:prstClr val="black"/>
                </a:solidFill>
                <a:latin typeface="Calibri" panose="020F0502020204030204" pitchFamily="34" charset="0"/>
              </a:rPr>
              <a:t>Do you do well to be angry</a:t>
            </a:r>
            <a:r>
              <a:rPr lang="en-US" dirty="0">
                <a:solidFill>
                  <a:prstClr val="black"/>
                </a:solidFill>
                <a:latin typeface="Calibri" panose="020F0502020204030204" pitchFamily="34" charset="0"/>
              </a:rPr>
              <a:t>?”</a:t>
            </a:r>
          </a:p>
        </p:txBody>
      </p:sp>
      <p:sp>
        <p:nvSpPr>
          <p:cNvPr id="6" name="Rectangle 5">
            <a:extLst>
              <a:ext uri="{FF2B5EF4-FFF2-40B4-BE49-F238E27FC236}">
                <a16:creationId xmlns:a16="http://schemas.microsoft.com/office/drawing/2014/main" xmlns="" id="{4BA9B6BC-2DA5-4B74-8864-0611D499EBBB}"/>
              </a:ext>
            </a:extLst>
          </p:cNvPr>
          <p:cNvSpPr/>
          <p:nvPr/>
        </p:nvSpPr>
        <p:spPr>
          <a:xfrm>
            <a:off x="3384016" y="4028497"/>
            <a:ext cx="2286000" cy="1834903"/>
          </a:xfrm>
          <a:prstGeom prst="rect">
            <a:avLst/>
          </a:prstGeom>
          <a:solidFill>
            <a:schemeClr val="bg1">
              <a:lumMod val="85000"/>
            </a:schemeClr>
          </a:solidFill>
          <a:ln w="19050">
            <a:solidFill>
              <a:schemeClr val="tx2">
                <a:lumMod val="75000"/>
                <a:lumOff val="25000"/>
              </a:schemeClr>
            </a:solidFill>
          </a:ln>
        </p:spPr>
        <p:txBody>
          <a:bodyPr wrap="square" anchor="ctr">
            <a:noAutofit/>
          </a:bodyPr>
          <a:lstStyle/>
          <a:p>
            <a:pPr algn="ctr" defTabSz="457200"/>
            <a:r>
              <a:rPr lang="en-US" dirty="0">
                <a:solidFill>
                  <a:prstClr val="black"/>
                </a:solidFill>
                <a:latin typeface="Calibri" panose="020F0502020204030204" pitchFamily="34" charset="0"/>
              </a:rPr>
              <a:t>(Jon 4:4 </a:t>
            </a:r>
            <a:r>
              <a:rPr lang="en-US" b="1" dirty="0">
                <a:solidFill>
                  <a:prstClr val="black"/>
                </a:solidFill>
                <a:latin typeface="Calibri" panose="020F0502020204030204" pitchFamily="34" charset="0"/>
              </a:rPr>
              <a:t>NASB</a:t>
            </a:r>
            <a:r>
              <a:rPr lang="en-US" dirty="0">
                <a:solidFill>
                  <a:prstClr val="black"/>
                </a:solidFill>
                <a:latin typeface="Calibri" panose="020F0502020204030204" pitchFamily="34" charset="0"/>
              </a:rPr>
              <a:t>)  </a:t>
            </a:r>
          </a:p>
          <a:p>
            <a:pPr algn="ctr" defTabSz="457200"/>
            <a:endParaRPr lang="en-US" dirty="0">
              <a:solidFill>
                <a:prstClr val="black"/>
              </a:solidFill>
              <a:latin typeface="Calibri" panose="020F0502020204030204" pitchFamily="34" charset="0"/>
            </a:endParaRPr>
          </a:p>
          <a:p>
            <a:pPr algn="ctr" defTabSz="457200"/>
            <a:r>
              <a:rPr lang="en-US" dirty="0">
                <a:solidFill>
                  <a:prstClr val="black"/>
                </a:solidFill>
                <a:latin typeface="Calibri" panose="020F0502020204030204" pitchFamily="34" charset="0"/>
              </a:rPr>
              <a:t>The LORD said, "</a:t>
            </a:r>
            <a:r>
              <a:rPr lang="en-US" b="1" dirty="0">
                <a:solidFill>
                  <a:prstClr val="black"/>
                </a:solidFill>
                <a:latin typeface="Calibri" panose="020F0502020204030204" pitchFamily="34" charset="0"/>
              </a:rPr>
              <a:t>Do you have good reason to be angry?</a:t>
            </a:r>
            <a:r>
              <a:rPr lang="en-US" dirty="0">
                <a:solidFill>
                  <a:prstClr val="black"/>
                </a:solidFill>
                <a:latin typeface="Calibri" panose="020F0502020204030204" pitchFamily="34" charset="0"/>
              </a:rPr>
              <a:t>"</a:t>
            </a:r>
          </a:p>
        </p:txBody>
      </p:sp>
      <p:sp>
        <p:nvSpPr>
          <p:cNvPr id="7" name="Rectangle 6">
            <a:extLst>
              <a:ext uri="{FF2B5EF4-FFF2-40B4-BE49-F238E27FC236}">
                <a16:creationId xmlns:a16="http://schemas.microsoft.com/office/drawing/2014/main" xmlns="" id="{F42FFEFA-B325-48E7-BDB9-6A9705405EA9}"/>
              </a:ext>
            </a:extLst>
          </p:cNvPr>
          <p:cNvSpPr/>
          <p:nvPr/>
        </p:nvSpPr>
        <p:spPr>
          <a:xfrm>
            <a:off x="6058485" y="4028497"/>
            <a:ext cx="2286000" cy="1834903"/>
          </a:xfrm>
          <a:prstGeom prst="rect">
            <a:avLst/>
          </a:prstGeom>
          <a:solidFill>
            <a:schemeClr val="bg1">
              <a:lumMod val="85000"/>
            </a:schemeClr>
          </a:solidFill>
          <a:ln w="19050">
            <a:solidFill>
              <a:schemeClr val="tx2">
                <a:lumMod val="75000"/>
                <a:lumOff val="25000"/>
              </a:schemeClr>
            </a:solidFill>
          </a:ln>
        </p:spPr>
        <p:txBody>
          <a:bodyPr wrap="square" anchor="ctr">
            <a:noAutofit/>
          </a:bodyPr>
          <a:lstStyle/>
          <a:p>
            <a:pPr algn="ctr" defTabSz="457200"/>
            <a:r>
              <a:rPr lang="en-US" dirty="0">
                <a:solidFill>
                  <a:prstClr val="black"/>
                </a:solidFill>
                <a:latin typeface="Calibri" panose="020F0502020204030204" pitchFamily="34" charset="0"/>
              </a:rPr>
              <a:t>(Jon 4:4 </a:t>
            </a:r>
            <a:r>
              <a:rPr lang="en-US" b="1" dirty="0">
                <a:solidFill>
                  <a:prstClr val="black"/>
                </a:solidFill>
                <a:latin typeface="Calibri" panose="020F0502020204030204" pitchFamily="34" charset="0"/>
              </a:rPr>
              <a:t>NIV</a:t>
            </a:r>
            <a:r>
              <a:rPr lang="en-US" dirty="0">
                <a:solidFill>
                  <a:prstClr val="black"/>
                </a:solidFill>
                <a:latin typeface="Calibri" panose="020F0502020204030204" pitchFamily="34" charset="0"/>
              </a:rPr>
              <a:t>)  </a:t>
            </a:r>
          </a:p>
          <a:p>
            <a:pPr algn="ctr" defTabSz="457200"/>
            <a:endParaRPr lang="en-US" dirty="0">
              <a:solidFill>
                <a:prstClr val="black"/>
              </a:solidFill>
              <a:latin typeface="Calibri" panose="020F0502020204030204" pitchFamily="34" charset="0"/>
            </a:endParaRPr>
          </a:p>
          <a:p>
            <a:pPr algn="ctr" defTabSz="457200"/>
            <a:r>
              <a:rPr lang="en-US" dirty="0">
                <a:solidFill>
                  <a:prstClr val="black"/>
                </a:solidFill>
                <a:latin typeface="Calibri" panose="020F0502020204030204" pitchFamily="34" charset="0"/>
              </a:rPr>
              <a:t>But the LORD replied, "</a:t>
            </a:r>
            <a:r>
              <a:rPr lang="en-US" b="1" dirty="0">
                <a:solidFill>
                  <a:prstClr val="black"/>
                </a:solidFill>
                <a:latin typeface="Calibri" panose="020F0502020204030204" pitchFamily="34" charset="0"/>
              </a:rPr>
              <a:t>Is it right for you to be angry?</a:t>
            </a:r>
            <a:r>
              <a:rPr lang="en-US" dirty="0">
                <a:solidFill>
                  <a:prstClr val="black"/>
                </a:solidFill>
                <a:latin typeface="Calibri" panose="020F0502020204030204" pitchFamily="34" charset="0"/>
              </a:rPr>
              <a:t>"</a:t>
            </a:r>
          </a:p>
        </p:txBody>
      </p:sp>
    </p:spTree>
    <p:extLst>
      <p:ext uri="{BB962C8B-B14F-4D97-AF65-F5344CB8AC3E}">
        <p14:creationId xmlns:p14="http://schemas.microsoft.com/office/powerpoint/2010/main" val="184788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DC013-41B3-4F0C-9978-74DB19288D20}"/>
              </a:ext>
            </a:extLst>
          </p:cNvPr>
          <p:cNvSpPr>
            <a:spLocks noGrp="1"/>
          </p:cNvSpPr>
          <p:nvPr>
            <p:ph type="title"/>
          </p:nvPr>
        </p:nvSpPr>
        <p:spPr/>
        <p:txBody>
          <a:bodyPr/>
          <a:lstStyle/>
          <a:p>
            <a:r>
              <a:rPr lang="en-US" dirty="0"/>
              <a:t>God’s Lesson on Compassion</a:t>
            </a:r>
          </a:p>
        </p:txBody>
      </p:sp>
      <p:sp>
        <p:nvSpPr>
          <p:cNvPr id="4" name="Content Placeholder 3">
            <a:extLst>
              <a:ext uri="{FF2B5EF4-FFF2-40B4-BE49-F238E27FC236}">
                <a16:creationId xmlns:a16="http://schemas.microsoft.com/office/drawing/2014/main" xmlns="" id="{A6C6DBAD-F839-46C0-9180-9468CC06F8CD}"/>
              </a:ext>
            </a:extLst>
          </p:cNvPr>
          <p:cNvSpPr>
            <a:spLocks noGrp="1"/>
          </p:cNvSpPr>
          <p:nvPr>
            <p:ph idx="13"/>
          </p:nvPr>
        </p:nvSpPr>
        <p:spPr/>
        <p:txBody>
          <a:bodyPr/>
          <a:lstStyle/>
          <a:p>
            <a:endParaRPr lang="en-US" dirty="0"/>
          </a:p>
        </p:txBody>
      </p:sp>
      <p:sp>
        <p:nvSpPr>
          <p:cNvPr id="5" name="Rectangle 4">
            <a:extLst>
              <a:ext uri="{FF2B5EF4-FFF2-40B4-BE49-F238E27FC236}">
                <a16:creationId xmlns:a16="http://schemas.microsoft.com/office/drawing/2014/main" xmlns="" id="{0576C05E-4047-409F-B8F5-269870796357}"/>
              </a:ext>
            </a:extLst>
          </p:cNvPr>
          <p:cNvSpPr/>
          <p:nvPr/>
        </p:nvSpPr>
        <p:spPr>
          <a:xfrm>
            <a:off x="590843" y="1720840"/>
            <a:ext cx="7784411" cy="2031325"/>
          </a:xfrm>
          <a:prstGeom prst="rect">
            <a:avLst/>
          </a:prstGeom>
        </p:spPr>
        <p:txBody>
          <a:bodyPr wrap="square">
            <a:spAutoFit/>
          </a:bodyPr>
          <a:lstStyle/>
          <a:p>
            <a:pPr defTabSz="457200"/>
            <a:r>
              <a:rPr lang="en-US" dirty="0">
                <a:solidFill>
                  <a:prstClr val="black"/>
                </a:solidFill>
                <a:latin typeface="Verdana" panose="020B0604030504040204" pitchFamily="34" charset="0"/>
              </a:rPr>
              <a:t>Jon 4:10-11 ESV</a:t>
            </a:r>
          </a:p>
          <a:p>
            <a:pPr defTabSz="457200"/>
            <a:r>
              <a:rPr lang="en-US" dirty="0">
                <a:solidFill>
                  <a:prstClr val="black"/>
                </a:solidFill>
                <a:latin typeface="Verdana" panose="020B0604030504040204" pitchFamily="34" charset="0"/>
              </a:rPr>
              <a:t>(10)  And the LORD said, “You </a:t>
            </a:r>
            <a:r>
              <a:rPr lang="en-US" b="1" dirty="0">
                <a:solidFill>
                  <a:prstClr val="black"/>
                </a:solidFill>
                <a:latin typeface="Verdana" panose="020B0604030504040204" pitchFamily="34" charset="0"/>
              </a:rPr>
              <a:t>pity</a:t>
            </a:r>
            <a:r>
              <a:rPr lang="en-US" dirty="0">
                <a:solidFill>
                  <a:prstClr val="black"/>
                </a:solidFill>
                <a:latin typeface="Verdana" panose="020B0604030504040204" pitchFamily="34" charset="0"/>
              </a:rPr>
              <a:t> the plant, for which you did not labor, nor did you make it grow, which came into being in a night and perished in a night.</a:t>
            </a:r>
          </a:p>
          <a:p>
            <a:pPr defTabSz="457200"/>
            <a:r>
              <a:rPr lang="en-US" dirty="0">
                <a:solidFill>
                  <a:prstClr val="black"/>
                </a:solidFill>
                <a:latin typeface="Verdana" panose="020B0604030504040204" pitchFamily="34" charset="0"/>
              </a:rPr>
              <a:t>(11)  And should not I </a:t>
            </a:r>
            <a:r>
              <a:rPr lang="en-US" b="1" dirty="0">
                <a:solidFill>
                  <a:prstClr val="black"/>
                </a:solidFill>
                <a:latin typeface="Verdana" panose="020B0604030504040204" pitchFamily="34" charset="0"/>
              </a:rPr>
              <a:t>pity</a:t>
            </a:r>
            <a:r>
              <a:rPr lang="en-US" dirty="0">
                <a:solidFill>
                  <a:prstClr val="black"/>
                </a:solidFill>
                <a:latin typeface="Verdana" panose="020B0604030504040204" pitchFamily="34" charset="0"/>
              </a:rPr>
              <a:t> Nineveh, that great city, in which there are more than 120,000 persons who do not know their right hand from their left, and also much cattle?”</a:t>
            </a:r>
          </a:p>
        </p:txBody>
      </p:sp>
      <p:sp>
        <p:nvSpPr>
          <p:cNvPr id="6" name="Rectangle 5">
            <a:extLst>
              <a:ext uri="{FF2B5EF4-FFF2-40B4-BE49-F238E27FC236}">
                <a16:creationId xmlns:a16="http://schemas.microsoft.com/office/drawing/2014/main" xmlns="" id="{0FA80802-F4CC-44F9-B490-74F1CD978848}"/>
              </a:ext>
            </a:extLst>
          </p:cNvPr>
          <p:cNvSpPr/>
          <p:nvPr/>
        </p:nvSpPr>
        <p:spPr>
          <a:xfrm>
            <a:off x="709547" y="4468223"/>
            <a:ext cx="4589270" cy="1477328"/>
          </a:xfrm>
          <a:prstGeom prst="rect">
            <a:avLst/>
          </a:prstGeom>
        </p:spPr>
        <p:txBody>
          <a:bodyPr wrap="none">
            <a:spAutoFit/>
          </a:bodyPr>
          <a:lstStyle/>
          <a:p>
            <a:pPr defTabSz="457200"/>
            <a:r>
              <a:rPr lang="en-US" b="1" dirty="0" err="1">
                <a:solidFill>
                  <a:prstClr val="black"/>
                </a:solidFill>
                <a:latin typeface="Calibri" panose="020F0502020204030204" pitchFamily="34" charset="0"/>
              </a:rPr>
              <a:t>chus</a:t>
            </a:r>
            <a:r>
              <a:rPr lang="en-US" b="1" dirty="0">
                <a:solidFill>
                  <a:prstClr val="black"/>
                </a:solidFill>
                <a:latin typeface="Calibri" panose="020F0502020204030204" pitchFamily="34" charset="0"/>
              </a:rPr>
              <a:t>: to pity, look upon with compassion</a:t>
            </a:r>
          </a:p>
          <a:p>
            <a:pPr defTabSz="457200"/>
            <a:endParaRPr lang="en-US" b="1" dirty="0">
              <a:solidFill>
                <a:srgbClr val="001320"/>
              </a:solidFill>
              <a:latin typeface="Calibri" panose="020F0502020204030204" pitchFamily="34" charset="0"/>
            </a:endParaRPr>
          </a:p>
          <a:p>
            <a:pPr defTabSz="457200"/>
            <a:r>
              <a:rPr lang="en-US" b="1" dirty="0">
                <a:solidFill>
                  <a:srgbClr val="001320"/>
                </a:solidFill>
                <a:latin typeface="Calibri" panose="020F0502020204030204" pitchFamily="34" charset="0"/>
              </a:rPr>
              <a:t>NKJV: </a:t>
            </a:r>
            <a:r>
              <a:rPr lang="en-US" dirty="0">
                <a:solidFill>
                  <a:prstClr val="black"/>
                </a:solidFill>
                <a:latin typeface="Calibri" panose="020F0502020204030204" pitchFamily="34" charset="0"/>
              </a:rPr>
              <a:t>You have had pity on the plant</a:t>
            </a:r>
            <a:endParaRPr lang="en-US" b="1" dirty="0">
              <a:solidFill>
                <a:srgbClr val="001320"/>
              </a:solidFill>
              <a:latin typeface="Calibri" panose="020F0502020204030204" pitchFamily="34" charset="0"/>
            </a:endParaRPr>
          </a:p>
          <a:p>
            <a:pPr defTabSz="457200"/>
            <a:r>
              <a:rPr lang="en-US" b="1" dirty="0">
                <a:solidFill>
                  <a:srgbClr val="001320"/>
                </a:solidFill>
                <a:latin typeface="Calibri" panose="020F0502020204030204" pitchFamily="34" charset="0"/>
              </a:rPr>
              <a:t>NIV: </a:t>
            </a:r>
            <a:r>
              <a:rPr lang="en-US" dirty="0">
                <a:solidFill>
                  <a:prstClr val="black"/>
                </a:solidFill>
                <a:latin typeface="Calibri" panose="020F0502020204030204" pitchFamily="34" charset="0"/>
              </a:rPr>
              <a:t>You have been concerned about this plant</a:t>
            </a:r>
          </a:p>
          <a:p>
            <a:pPr defTabSz="457200"/>
            <a:r>
              <a:rPr lang="en-US" b="1" dirty="0">
                <a:solidFill>
                  <a:srgbClr val="001320"/>
                </a:solidFill>
                <a:latin typeface="Calibri" panose="020F0502020204030204" pitchFamily="34" charset="0"/>
              </a:rPr>
              <a:t>NASB</a:t>
            </a:r>
            <a:r>
              <a:rPr lang="en-US" dirty="0">
                <a:solidFill>
                  <a:srgbClr val="001320"/>
                </a:solidFill>
                <a:latin typeface="Calibri" panose="020F0502020204030204" pitchFamily="34" charset="0"/>
              </a:rPr>
              <a:t>: </a:t>
            </a:r>
            <a:r>
              <a:rPr lang="en-US" dirty="0">
                <a:solidFill>
                  <a:prstClr val="black"/>
                </a:solidFill>
                <a:latin typeface="Calibri" panose="020F0502020204030204" pitchFamily="34" charset="0"/>
              </a:rPr>
              <a:t>You had compassion on the plant</a:t>
            </a:r>
          </a:p>
        </p:txBody>
      </p:sp>
      <p:pic>
        <p:nvPicPr>
          <p:cNvPr id="7" name="Picture 6">
            <a:extLst>
              <a:ext uri="{FF2B5EF4-FFF2-40B4-BE49-F238E27FC236}">
                <a16:creationId xmlns:a16="http://schemas.microsoft.com/office/drawing/2014/main" xmlns="" id="{CEC9AC01-C5B4-41F5-9A3A-F72E2F0565B4}"/>
              </a:ext>
            </a:extLst>
          </p:cNvPr>
          <p:cNvPicPr>
            <a:picLocks noChangeAspect="1"/>
          </p:cNvPicPr>
          <p:nvPr/>
        </p:nvPicPr>
        <p:blipFill>
          <a:blip r:embed="rId2"/>
          <a:stretch>
            <a:fillRect/>
          </a:stretch>
        </p:blipFill>
        <p:spPr>
          <a:xfrm>
            <a:off x="760788" y="4182956"/>
            <a:ext cx="603777" cy="348572"/>
          </a:xfrm>
          <a:prstGeom prst="rect">
            <a:avLst/>
          </a:prstGeom>
        </p:spPr>
      </p:pic>
    </p:spTree>
    <p:extLst>
      <p:ext uri="{BB962C8B-B14F-4D97-AF65-F5344CB8AC3E}">
        <p14:creationId xmlns:p14="http://schemas.microsoft.com/office/powerpoint/2010/main" val="262821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E4B992-1711-4B62-9FDC-6EC8EF99DE7E}"/>
              </a:ext>
            </a:extLst>
          </p:cNvPr>
          <p:cNvSpPr>
            <a:spLocks noGrp="1"/>
          </p:cNvSpPr>
          <p:nvPr>
            <p:ph type="title"/>
          </p:nvPr>
        </p:nvSpPr>
        <p:spPr/>
        <p:txBody>
          <a:bodyPr/>
          <a:lstStyle/>
          <a:p>
            <a:r>
              <a:rPr lang="en-US" dirty="0"/>
              <a:t>The Lord’s Compassion</a:t>
            </a:r>
          </a:p>
        </p:txBody>
      </p:sp>
      <p:sp>
        <p:nvSpPr>
          <p:cNvPr id="3" name="Content Placeholder 2">
            <a:extLst>
              <a:ext uri="{FF2B5EF4-FFF2-40B4-BE49-F238E27FC236}">
                <a16:creationId xmlns:a16="http://schemas.microsoft.com/office/drawing/2014/main" xmlns="" id="{78577E7A-7926-4B10-8127-A5182BD5D905}"/>
              </a:ext>
            </a:extLst>
          </p:cNvPr>
          <p:cNvSpPr>
            <a:spLocks noGrp="1"/>
          </p:cNvSpPr>
          <p:nvPr>
            <p:ph idx="1"/>
          </p:nvPr>
        </p:nvSpPr>
        <p:spPr>
          <a:xfrm>
            <a:off x="499403" y="1487658"/>
            <a:ext cx="5169878" cy="3759591"/>
          </a:xfrm>
          <a:solidFill>
            <a:schemeClr val="bg1">
              <a:lumMod val="95000"/>
            </a:schemeClr>
          </a:solidFill>
        </p:spPr>
        <p:txBody>
          <a:bodyPr>
            <a:normAutofit fontScale="92500" lnSpcReduction="10000"/>
          </a:bodyPr>
          <a:lstStyle/>
          <a:p>
            <a:pPr marL="34290" indent="0">
              <a:lnSpc>
                <a:spcPct val="100000"/>
              </a:lnSpc>
              <a:spcBef>
                <a:spcPts val="0"/>
              </a:spcBef>
              <a:buNone/>
            </a:pPr>
            <a:r>
              <a:rPr lang="en-US" sz="2000" b="1" dirty="0"/>
              <a:t>The Lord had compassion on the sailors</a:t>
            </a:r>
          </a:p>
          <a:p>
            <a:pPr lvl="2">
              <a:lnSpc>
                <a:spcPct val="100000"/>
              </a:lnSpc>
              <a:spcBef>
                <a:spcPts val="0"/>
              </a:spcBef>
              <a:spcAft>
                <a:spcPts val="0"/>
              </a:spcAft>
            </a:pPr>
            <a:r>
              <a:rPr lang="en-US" dirty="0"/>
              <a:t>The sailors truly feared God, offered a sacrifice, and made vows</a:t>
            </a:r>
          </a:p>
          <a:p>
            <a:pPr marL="34290" indent="0">
              <a:lnSpc>
                <a:spcPct val="100000"/>
              </a:lnSpc>
              <a:spcBef>
                <a:spcPts val="0"/>
              </a:spcBef>
              <a:buNone/>
            </a:pPr>
            <a:r>
              <a:rPr lang="en-US" sz="2000" b="1" dirty="0"/>
              <a:t>The Lord had compassion on the Jonah</a:t>
            </a:r>
          </a:p>
          <a:p>
            <a:pPr lvl="2">
              <a:lnSpc>
                <a:spcPct val="100000"/>
              </a:lnSpc>
              <a:spcBef>
                <a:spcPts val="0"/>
              </a:spcBef>
              <a:spcAft>
                <a:spcPts val="0"/>
              </a:spcAft>
            </a:pPr>
            <a:r>
              <a:rPr lang="en-US" dirty="0"/>
              <a:t>Jonah repented of his sin, promised a sacrifice and a vow</a:t>
            </a:r>
          </a:p>
          <a:p>
            <a:pPr marL="34290" indent="0">
              <a:lnSpc>
                <a:spcPct val="100000"/>
              </a:lnSpc>
              <a:spcBef>
                <a:spcPts val="0"/>
              </a:spcBef>
              <a:buNone/>
            </a:pPr>
            <a:r>
              <a:rPr lang="en-US" sz="2000" b="1" dirty="0"/>
              <a:t>The Lord had compassion on the Ninevites</a:t>
            </a:r>
          </a:p>
          <a:p>
            <a:pPr lvl="2">
              <a:lnSpc>
                <a:spcPct val="100000"/>
              </a:lnSpc>
              <a:spcBef>
                <a:spcPts val="0"/>
              </a:spcBef>
              <a:spcAft>
                <a:spcPts val="0"/>
              </a:spcAft>
            </a:pPr>
            <a:r>
              <a:rPr lang="en-US" dirty="0"/>
              <a:t>The Ninevites repented of their sin, feared God, and made sacrifices</a:t>
            </a:r>
          </a:p>
          <a:p>
            <a:pPr>
              <a:lnSpc>
                <a:spcPct val="100000"/>
              </a:lnSpc>
              <a:spcBef>
                <a:spcPts val="0"/>
              </a:spcBef>
            </a:pPr>
            <a:endParaRPr lang="en-US" dirty="0"/>
          </a:p>
          <a:p>
            <a:pPr marL="34290" indent="0">
              <a:lnSpc>
                <a:spcPct val="100000"/>
              </a:lnSpc>
              <a:spcBef>
                <a:spcPts val="0"/>
              </a:spcBef>
              <a:buNone/>
            </a:pPr>
            <a:r>
              <a:rPr lang="en-US" sz="2100" b="1" dirty="0"/>
              <a:t>Yet Jonah did not have compassion for the Sailors or the Ninevites - Jonah only had compassion for a plant in this story </a:t>
            </a:r>
          </a:p>
          <a:p>
            <a:pPr lvl="2">
              <a:lnSpc>
                <a:spcPct val="100000"/>
              </a:lnSpc>
              <a:spcBef>
                <a:spcPts val="0"/>
              </a:spcBef>
              <a:spcAft>
                <a:spcPts val="0"/>
              </a:spcAft>
            </a:pPr>
            <a:r>
              <a:rPr lang="en-US" dirty="0"/>
              <a:t>He did not labor for the plant, nor did he make it grow; the plant came into being in a night and perished in a night</a:t>
            </a:r>
          </a:p>
        </p:txBody>
      </p:sp>
      <p:sp>
        <p:nvSpPr>
          <p:cNvPr id="4" name="Content Placeholder 3">
            <a:extLst>
              <a:ext uri="{FF2B5EF4-FFF2-40B4-BE49-F238E27FC236}">
                <a16:creationId xmlns:a16="http://schemas.microsoft.com/office/drawing/2014/main" xmlns="" id="{AA94A18C-0146-490C-9F94-50EDD7E2355C}"/>
              </a:ext>
            </a:extLst>
          </p:cNvPr>
          <p:cNvSpPr>
            <a:spLocks noGrp="1"/>
          </p:cNvSpPr>
          <p:nvPr>
            <p:ph idx="13"/>
          </p:nvPr>
        </p:nvSpPr>
        <p:spPr/>
        <p:txBody>
          <a:bodyPr/>
          <a:lstStyle/>
          <a:p>
            <a:r>
              <a:rPr lang="en-US" dirty="0"/>
              <a:t>The Lord teaches Jonah a lesson on compassion to delivery him from his sin </a:t>
            </a:r>
          </a:p>
        </p:txBody>
      </p:sp>
      <p:pic>
        <p:nvPicPr>
          <p:cNvPr id="4098" name="Picture 2" descr="Image result for jonah and the plant OR gourd">
            <a:extLst>
              <a:ext uri="{FF2B5EF4-FFF2-40B4-BE49-F238E27FC236}">
                <a16:creationId xmlns:a16="http://schemas.microsoft.com/office/drawing/2014/main" xmlns="" id="{BC3E17D6-FFC9-433E-9DF7-FE88D9C432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721" t="2301" r="12334" b="3887"/>
          <a:stretch/>
        </p:blipFill>
        <p:spPr bwMode="auto">
          <a:xfrm>
            <a:off x="5831058" y="1487658"/>
            <a:ext cx="2813538" cy="5018650"/>
          </a:xfrm>
          <a:prstGeom prst="rect">
            <a:avLst/>
          </a:prstGeom>
          <a:noFill/>
          <a:ln w="57150">
            <a:solidFill>
              <a:schemeClr val="tx2">
                <a:lumMod val="75000"/>
                <a:lumOff val="25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8A306D1F-5709-482F-BC5D-CA578AE7A607}"/>
              </a:ext>
            </a:extLst>
          </p:cNvPr>
          <p:cNvSpPr/>
          <p:nvPr/>
        </p:nvSpPr>
        <p:spPr>
          <a:xfrm>
            <a:off x="499404" y="5247249"/>
            <a:ext cx="5169878" cy="125905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lang="en-US" sz="1600" b="1" dirty="0">
                <a:solidFill>
                  <a:prstClr val="black"/>
                </a:solidFill>
                <a:latin typeface="Calibri" panose="020F0502020204030204" pitchFamily="34" charset="0"/>
              </a:rPr>
              <a:t>Jonah praised the Lord in his prayer for delivering him from the storm, yet he was not willing to accept God’s compassion and mercy on those who needed salvation just as much as Jonah needed it</a:t>
            </a:r>
          </a:p>
        </p:txBody>
      </p:sp>
    </p:spTree>
    <p:extLst>
      <p:ext uri="{BB962C8B-B14F-4D97-AF65-F5344CB8AC3E}">
        <p14:creationId xmlns:p14="http://schemas.microsoft.com/office/powerpoint/2010/main" val="2198845626"/>
      </p:ext>
    </p:extLst>
  </p:cSld>
  <p:clrMapOvr>
    <a:masterClrMapping/>
  </p:clrMapOvr>
</p:sld>
</file>

<file path=ppt/theme/theme1.xml><?xml version="1.0" encoding="utf-8"?>
<a:theme xmlns:a="http://schemas.openxmlformats.org/drawingml/2006/main" name="Basis">
  <a:themeElements>
    <a:clrScheme name="Custom 2">
      <a:dk1>
        <a:sysClr val="windowText" lastClr="000000"/>
      </a:dk1>
      <a:lt1>
        <a:sysClr val="window" lastClr="FFFFFF"/>
      </a:lt1>
      <a:dk2>
        <a:srgbClr val="0F243E"/>
      </a:dk2>
      <a:lt2>
        <a:srgbClr val="EEECE1"/>
      </a:lt2>
      <a:accent1>
        <a:srgbClr val="24406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On-screen Show (4:3)</PresentationFormat>
  <Paragraphs>187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Basis</vt:lpstr>
      <vt:lpstr>Jonah Chapter 4</vt:lpstr>
      <vt:lpstr>Seven Episodes of Jonah</vt:lpstr>
      <vt:lpstr>Summary up to Jonah Chapter 4</vt:lpstr>
      <vt:lpstr>Summary up to Jonah Chapter 4</vt:lpstr>
      <vt:lpstr>Jonah: The Worst Preacher in History?</vt:lpstr>
      <vt:lpstr>Miracles within Jonah</vt:lpstr>
      <vt:lpstr>Why Did Jonah Flee?</vt:lpstr>
      <vt:lpstr>God’s Lesson on Compassion</vt:lpstr>
      <vt:lpstr>The Lord’s Compassion</vt:lpstr>
      <vt:lpstr>Jonah Chapter 4:1-11</vt:lpstr>
      <vt:lpstr>Themes within Jonah</vt:lpstr>
      <vt:lpstr>Class Exercise</vt:lpstr>
      <vt:lpstr>Themes within Jonah</vt:lpstr>
      <vt:lpstr>Themes within Jonah</vt:lpstr>
      <vt:lpstr>Themes within Jonah</vt:lpstr>
      <vt:lpstr>God Chastens Who He Loves</vt:lpstr>
      <vt:lpstr>Patterns of Jonah’s Mercy &amp; Grace</vt:lpstr>
      <vt:lpstr>Patterns of God’s Mercy &amp; Grace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Jonah Chapter 4</dc:title>
  <dc:creator>Danny Haynes</dc:creator>
  <cp:lastModifiedBy>Danny Haynes</cp:lastModifiedBy>
  <cp:revision>1</cp:revision>
  <dcterms:created xsi:type="dcterms:W3CDTF">2018-05-02T20:10:28Z</dcterms:created>
  <dcterms:modified xsi:type="dcterms:W3CDTF">2018-05-02T20:11:27Z</dcterms:modified>
</cp:coreProperties>
</file>