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4315" r:id="rId2"/>
    <p:sldMasterId id="2147484493" r:id="rId3"/>
    <p:sldMasterId id="2147484505" r:id="rId4"/>
    <p:sldMasterId id="2147484542" r:id="rId5"/>
    <p:sldMasterId id="2147484555" r:id="rId6"/>
  </p:sldMasterIdLst>
  <p:notesMasterIdLst>
    <p:notesMasterId r:id="rId52"/>
  </p:notesMasterIdLst>
  <p:handoutMasterIdLst>
    <p:handoutMasterId r:id="rId53"/>
  </p:handoutMasterIdLst>
  <p:sldIdLst>
    <p:sldId id="697" r:id="rId7"/>
    <p:sldId id="649" r:id="rId8"/>
    <p:sldId id="650" r:id="rId9"/>
    <p:sldId id="651" r:id="rId10"/>
    <p:sldId id="780" r:id="rId11"/>
    <p:sldId id="796" r:id="rId12"/>
    <p:sldId id="766" r:id="rId13"/>
    <p:sldId id="768" r:id="rId14"/>
    <p:sldId id="793" r:id="rId15"/>
    <p:sldId id="795" r:id="rId16"/>
    <p:sldId id="794" r:id="rId17"/>
    <p:sldId id="797" r:id="rId18"/>
    <p:sldId id="798" r:id="rId19"/>
    <p:sldId id="799" r:id="rId20"/>
    <p:sldId id="800" r:id="rId21"/>
    <p:sldId id="830" r:id="rId22"/>
    <p:sldId id="801" r:id="rId23"/>
    <p:sldId id="802" r:id="rId24"/>
    <p:sldId id="828" r:id="rId25"/>
    <p:sldId id="829" r:id="rId26"/>
    <p:sldId id="803" r:id="rId27"/>
    <p:sldId id="804" r:id="rId28"/>
    <p:sldId id="805" r:id="rId29"/>
    <p:sldId id="806" r:id="rId30"/>
    <p:sldId id="807" r:id="rId31"/>
    <p:sldId id="808" r:id="rId32"/>
    <p:sldId id="810" r:id="rId33"/>
    <p:sldId id="811" r:id="rId34"/>
    <p:sldId id="812" r:id="rId35"/>
    <p:sldId id="813" r:id="rId36"/>
    <p:sldId id="814" r:id="rId37"/>
    <p:sldId id="815" r:id="rId38"/>
    <p:sldId id="816" r:id="rId39"/>
    <p:sldId id="817" r:id="rId40"/>
    <p:sldId id="818" r:id="rId41"/>
    <p:sldId id="819" r:id="rId42"/>
    <p:sldId id="820" r:id="rId43"/>
    <p:sldId id="821" r:id="rId44"/>
    <p:sldId id="831" r:id="rId45"/>
    <p:sldId id="822" r:id="rId46"/>
    <p:sldId id="823" r:id="rId47"/>
    <p:sldId id="824" r:id="rId48"/>
    <p:sldId id="825" r:id="rId49"/>
    <p:sldId id="827" r:id="rId50"/>
    <p:sldId id="784" r:id="rId5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0BCD"/>
    <a:srgbClr val="FFFFC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8784" autoAdjust="0"/>
    <p:restoredTop sz="91055" autoAdjust="0"/>
  </p:normalViewPr>
  <p:slideViewPr>
    <p:cSldViewPr snapToGrid="0" showGuides="1">
      <p:cViewPr>
        <p:scale>
          <a:sx n="70" d="100"/>
          <a:sy n="70" d="100"/>
        </p:scale>
        <p:origin x="-3600" y="-1128"/>
      </p:cViewPr>
      <p:guideLst>
        <p:guide orient="horz" pos="3508"/>
        <p:guide pos="1726"/>
      </p:guideLst>
    </p:cSldViewPr>
  </p:slideViewPr>
  <p:notesTextViewPr>
    <p:cViewPr>
      <p:scale>
        <a:sx n="100" d="100"/>
        <a:sy n="100" d="100"/>
      </p:scale>
      <p:origin x="0" y="0"/>
    </p:cViewPr>
  </p:notesTextViewPr>
  <p:sorterViewPr>
    <p:cViewPr>
      <p:scale>
        <a:sx n="150" d="100"/>
        <a:sy n="150" d="100"/>
      </p:scale>
      <p:origin x="0" y="1061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alibri" pitchFamily="34" charset="0"/>
              </a:defRPr>
            </a:lvl1pPr>
          </a:lstStyle>
          <a:p>
            <a:pPr>
              <a:defRPr/>
            </a:pPr>
            <a:endParaRPr lang="en-US"/>
          </a:p>
        </p:txBody>
      </p:sp>
      <p:sp>
        <p:nvSpPr>
          <p:cNvPr id="4505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pPr>
              <a:defRPr/>
            </a:pPr>
            <a:fld id="{B178BBF9-7F6C-45D4-BBE0-7F25B35D9318}" type="datetimeFigureOut">
              <a:rPr lang="en-US"/>
              <a:pPr>
                <a:defRPr/>
              </a:pPr>
              <a:t>5/16/2018</a:t>
            </a:fld>
            <a:endParaRPr lang="en-US"/>
          </a:p>
        </p:txBody>
      </p:sp>
      <p:sp>
        <p:nvSpPr>
          <p:cNvPr id="4506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alibri" pitchFamily="34" charset="0"/>
              </a:defRPr>
            </a:lvl1pPr>
          </a:lstStyle>
          <a:p>
            <a:pPr>
              <a:defRPr/>
            </a:pPr>
            <a:endParaRPr lang="en-US"/>
          </a:p>
        </p:txBody>
      </p:sp>
      <p:sp>
        <p:nvSpPr>
          <p:cNvPr id="4506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pPr>
              <a:defRPr/>
            </a:pPr>
            <a:fld id="{359F9BE4-2BBE-41DA-B604-2658F0932E98}" type="slidenum">
              <a:rPr lang="en-US"/>
              <a:pPr>
                <a:defRPr/>
              </a:pPr>
              <a:t>‹#›</a:t>
            </a:fld>
            <a:endParaRPr lang="en-US"/>
          </a:p>
        </p:txBody>
      </p:sp>
    </p:spTree>
    <p:extLst>
      <p:ext uri="{BB962C8B-B14F-4D97-AF65-F5344CB8AC3E}">
        <p14:creationId xmlns:p14="http://schemas.microsoft.com/office/powerpoint/2010/main" val="17524019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FD24C3E0-5C0F-4816-803A-0CD726B39DBA}" type="datetimeFigureOut">
              <a:rPr lang="en-US"/>
              <a:pPr>
                <a:defRPr/>
              </a:pPr>
              <a:t>5/16/2018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33317FB1-46C9-480A-87F4-A5D9205E9F5C}" type="slidenum">
              <a:rPr lang="en-US"/>
              <a:pPr>
                <a:defRPr/>
              </a:pPr>
              <a:t>‹#›</a:t>
            </a:fld>
            <a:endParaRPr lang="en-US"/>
          </a:p>
        </p:txBody>
      </p:sp>
    </p:spTree>
    <p:extLst>
      <p:ext uri="{BB962C8B-B14F-4D97-AF65-F5344CB8AC3E}">
        <p14:creationId xmlns:p14="http://schemas.microsoft.com/office/powerpoint/2010/main" val="39084056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bible.cc/micah/1-11.htm"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bible.cc/zechariah/14-5.htm"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8" Type="http://schemas.openxmlformats.org/officeDocument/2006/relationships/hyperlink" Target="http://bible.cc/2_kings/18-14.htm" TargetMode="External"/><Relationship Id="rId13" Type="http://schemas.openxmlformats.org/officeDocument/2006/relationships/hyperlink" Target="http://bible.cc/micah/1-13.htm" TargetMode="External"/><Relationship Id="rId3" Type="http://schemas.openxmlformats.org/officeDocument/2006/relationships/hyperlink" Target="http://bible.cc/joshua/15-39.htm" TargetMode="External"/><Relationship Id="rId7" Type="http://schemas.openxmlformats.org/officeDocument/2006/relationships/hyperlink" Target="http://bible.cc/2_kings/18-13.htm" TargetMode="External"/><Relationship Id="rId12" Type="http://schemas.openxmlformats.org/officeDocument/2006/relationships/hyperlink" Target="http://bible.cc/isaiah/37-8.htm" TargetMode="External"/><Relationship Id="rId2" Type="http://schemas.openxmlformats.org/officeDocument/2006/relationships/slide" Target="../slides/slide33.xml"/><Relationship Id="rId16" Type="http://schemas.openxmlformats.org/officeDocument/2006/relationships/hyperlink" Target="http://bible.cc/jeremiah/34-7.htm" TargetMode="External"/><Relationship Id="rId1" Type="http://schemas.openxmlformats.org/officeDocument/2006/relationships/notesMaster" Target="../notesMasters/notesMaster1.xml"/><Relationship Id="rId6" Type="http://schemas.openxmlformats.org/officeDocument/2006/relationships/hyperlink" Target="http://bible.cc/2_chronicles/11-5.htm" TargetMode="External"/><Relationship Id="rId11" Type="http://schemas.openxmlformats.org/officeDocument/2006/relationships/hyperlink" Target="http://bible.cc/isaiah/36-2.htm" TargetMode="External"/><Relationship Id="rId5" Type="http://schemas.openxmlformats.org/officeDocument/2006/relationships/hyperlink" Target="http://bible.cc/joshua/12-11.htm" TargetMode="External"/><Relationship Id="rId15" Type="http://schemas.openxmlformats.org/officeDocument/2006/relationships/hyperlink" Target="http://bible.cc/isaiah/30-1.htm" TargetMode="External"/><Relationship Id="rId10" Type="http://schemas.openxmlformats.org/officeDocument/2006/relationships/hyperlink" Target="http://bible.cc/2_chronicles/32-9.htm" TargetMode="External"/><Relationship Id="rId4" Type="http://schemas.openxmlformats.org/officeDocument/2006/relationships/hyperlink" Target="http://nasb.scripturetext.com/joshua/10.htm" TargetMode="External"/><Relationship Id="rId9" Type="http://schemas.openxmlformats.org/officeDocument/2006/relationships/hyperlink" Target="http://bible.cc/2_kings/19-8.htm" TargetMode="External"/><Relationship Id="rId14" Type="http://schemas.openxmlformats.org/officeDocument/2006/relationships/hyperlink" Target="http://bible.cc/isaiah/20-5.htm"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bible.cc/micah/1-14.htm" TargetMode="External"/><Relationship Id="rId2" Type="http://schemas.openxmlformats.org/officeDocument/2006/relationships/slide" Target="../slides/slide34.xml"/><Relationship Id="rId1" Type="http://schemas.openxmlformats.org/officeDocument/2006/relationships/notesMaster" Target="../notesMasters/notesMaster1.xml"/><Relationship Id="rId6" Type="http://schemas.openxmlformats.org/officeDocument/2006/relationships/hyperlink" Target="http://bible.cc/micah/1-15.htm" TargetMode="External"/><Relationship Id="rId5" Type="http://schemas.openxmlformats.org/officeDocument/2006/relationships/hyperlink" Target="http://bible.cc/jeremiah/26-18.htm" TargetMode="External"/><Relationship Id="rId4" Type="http://schemas.openxmlformats.org/officeDocument/2006/relationships/hyperlink" Target="http://bible.cc/micah/1-1.htm"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bible.cc/joshua/15-44.htm" TargetMode="External"/><Relationship Id="rId2" Type="http://schemas.openxmlformats.org/officeDocument/2006/relationships/slide" Target="../slides/slide35.xml"/><Relationship Id="rId1" Type="http://schemas.openxmlformats.org/officeDocument/2006/relationships/notesMaster" Target="../notesMasters/notesMaster1.xml"/><Relationship Id="rId5" Type="http://schemas.openxmlformats.org/officeDocument/2006/relationships/hyperlink" Target="http://bible.cc/1_chronicles/4-22.htm" TargetMode="External"/><Relationship Id="rId4" Type="http://schemas.openxmlformats.org/officeDocument/2006/relationships/hyperlink" Target="http://bible.cc/genesis/38-5.htm" TargetMode="Externa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bible.cc/1_chronicles/2-42.htm" TargetMode="External"/><Relationship Id="rId3" Type="http://schemas.openxmlformats.org/officeDocument/2006/relationships/hyperlink" Target="http://bible.cc/joshua/15-44.htm" TargetMode="External"/><Relationship Id="rId7" Type="http://schemas.openxmlformats.org/officeDocument/2006/relationships/hyperlink" Target="http://bible.cc/2_chronicles/1-15.htm" TargetMode="External"/><Relationship Id="rId2" Type="http://schemas.openxmlformats.org/officeDocument/2006/relationships/slide" Target="../slides/slide36.xml"/><Relationship Id="rId1" Type="http://schemas.openxmlformats.org/officeDocument/2006/relationships/notesMaster" Target="../notesMasters/notesMaster1.xml"/><Relationship Id="rId6" Type="http://schemas.openxmlformats.org/officeDocument/2006/relationships/hyperlink" Target="http://bible.cc/2_chronicles/20-37.htm" TargetMode="External"/><Relationship Id="rId5" Type="http://schemas.openxmlformats.org/officeDocument/2006/relationships/hyperlink" Target="http://bible.cc/2_chronicles/14-9.htm" TargetMode="External"/><Relationship Id="rId4" Type="http://schemas.openxmlformats.org/officeDocument/2006/relationships/hyperlink" Target="http://bible.cc/2_chronicles/11-8.htm" TargetMode="External"/></Relationships>
</file>

<file path=ppt/notesSlides/_rels/notesSlide17.xml.rels><?xml version="1.0" encoding="UTF-8" standalone="yes"?>
<Relationships xmlns="http://schemas.openxmlformats.org/package/2006/relationships"><Relationship Id="rId8" Type="http://schemas.openxmlformats.org/officeDocument/2006/relationships/hyperlink" Target="http://bible.cc/genesis/38-1.htm" TargetMode="External"/><Relationship Id="rId13" Type="http://schemas.openxmlformats.org/officeDocument/2006/relationships/hyperlink" Target="http://bible.cc/1_samuel/23-3.htm" TargetMode="External"/><Relationship Id="rId3" Type="http://schemas.openxmlformats.org/officeDocument/2006/relationships/hyperlink" Target="http://bible.cc/joshua/12-15.htm" TargetMode="External"/><Relationship Id="rId7" Type="http://schemas.openxmlformats.org/officeDocument/2006/relationships/hyperlink" Target="http://bible.cc/nehemiah/11-30.htm" TargetMode="External"/><Relationship Id="rId12" Type="http://schemas.openxmlformats.org/officeDocument/2006/relationships/hyperlink" Target="http://bible.cc/2_samuel/5-18.htm" TargetMode="External"/><Relationship Id="rId2" Type="http://schemas.openxmlformats.org/officeDocument/2006/relationships/slide" Target="../slides/slide37.xml"/><Relationship Id="rId1" Type="http://schemas.openxmlformats.org/officeDocument/2006/relationships/notesMaster" Target="../notesMasters/notesMaster1.xml"/><Relationship Id="rId6" Type="http://schemas.openxmlformats.org/officeDocument/2006/relationships/hyperlink" Target="http://bible.cc/micah/1-15.htm" TargetMode="External"/><Relationship Id="rId11" Type="http://schemas.openxmlformats.org/officeDocument/2006/relationships/hyperlink" Target="http://bible.cc/1_chronicles/11-15.htm" TargetMode="External"/><Relationship Id="rId5" Type="http://schemas.openxmlformats.org/officeDocument/2006/relationships/hyperlink" Target="http://bible.cc/2_chronicles/11-7.htm" TargetMode="External"/><Relationship Id="rId10" Type="http://schemas.openxmlformats.org/officeDocument/2006/relationships/hyperlink" Target="http://bible.cc/2_samuel/23-13.htm" TargetMode="External"/><Relationship Id="rId4" Type="http://schemas.openxmlformats.org/officeDocument/2006/relationships/hyperlink" Target="http://bible.cc/joshua/15-35.htm" TargetMode="External"/><Relationship Id="rId9" Type="http://schemas.openxmlformats.org/officeDocument/2006/relationships/hyperlink" Target="http://bible.cc/1_samuel/22-1.htm" TargetMode="External"/><Relationship Id="rId14" Type="http://schemas.openxmlformats.org/officeDocument/2006/relationships/hyperlink" Target="http://bible.cc/1_samuel/22-3.htm"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esvstudybible.org/search?q=Ps+122%3A3"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bible.cc/micah/1-10.htm"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bible.cc/micah/1-10.htm"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bible.cc/joshua/15-48.htm"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6F63350B-85CD-401E-A449-A79907679F51}" type="slidenum">
              <a:rPr lang="en-US" altLang="en-US" sz="1200" smtClean="0"/>
              <a:pPr eaLnBrk="1" hangingPunct="1"/>
              <a:t>2</a:t>
            </a:fld>
            <a:endParaRPr lang="en-US" altLang="en-US" sz="1200" smtClean="0"/>
          </a:p>
        </p:txBody>
      </p:sp>
      <p:sp>
        <p:nvSpPr>
          <p:cNvPr id="115715"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115716" name="Rectangle 3"/>
          <p:cNvSpPr>
            <a:spLocks noGrp="1" noChangeArrowheads="1"/>
          </p:cNvSpPr>
          <p:nvPr>
            <p:ph type="body" idx="1"/>
          </p:nvPr>
        </p:nvSpPr>
        <p:spPr>
          <a:solidFill>
            <a:srgbClr val="FFFFFF"/>
          </a:solidFill>
          <a:ln>
            <a:solidFill>
              <a:srgbClr val="000000"/>
            </a:solidFill>
            <a:miter lim="800000"/>
            <a:headEnd/>
            <a:tailEnd/>
          </a:ln>
        </p:spPr>
        <p:txBody>
          <a:bodyPr/>
          <a:lstStyle/>
          <a:p>
            <a:r>
              <a:rPr lang="en-US" altLang="en-US" smtClean="0">
                <a:latin typeface="Tahoma" pitchFamily="34" charset="0"/>
                <a:cs typeface="Tahoma" pitchFamily="34" charset="0"/>
              </a:rPr>
              <a:t>1.</a:t>
            </a:r>
            <a:r>
              <a:rPr lang="en-US" altLang="en-US" smtClean="0">
                <a:cs typeface="Times New Roman" pitchFamily="18" charset="0"/>
              </a:rPr>
              <a:t>       </a:t>
            </a:r>
            <a:r>
              <a:rPr lang="en-US" altLang="en-US" smtClean="0">
                <a:latin typeface="Tahoma" pitchFamily="34" charset="0"/>
                <a:cs typeface="Tahoma" pitchFamily="34" charset="0"/>
              </a:rPr>
              <a:t>The purpose of the prophets was threefold:</a:t>
            </a:r>
            <a:endParaRPr lang="en-US" altLang="en-US" smtClean="0">
              <a:cs typeface="Times New Roman" pitchFamily="18" charset="0"/>
            </a:endParaRPr>
          </a:p>
          <a:p>
            <a:r>
              <a:rPr lang="en-US" altLang="en-US" smtClean="0">
                <a:latin typeface="Tahoma" pitchFamily="34" charset="0"/>
                <a:cs typeface="Tahoma" pitchFamily="34" charset="0"/>
              </a:rPr>
              <a:t>a.</a:t>
            </a:r>
            <a:r>
              <a:rPr lang="en-US" altLang="en-US" smtClean="0">
                <a:cs typeface="Times New Roman" pitchFamily="18" charset="0"/>
              </a:rPr>
              <a:t>       </a:t>
            </a:r>
            <a:r>
              <a:rPr lang="en-US" altLang="en-US" smtClean="0">
                <a:latin typeface="Tahoma" pitchFamily="34" charset="0"/>
                <a:cs typeface="Tahoma" pitchFamily="34" charset="0"/>
              </a:rPr>
              <a:t>To warn the nations of the coming judgment.</a:t>
            </a:r>
            <a:endParaRPr lang="en-US" altLang="en-US" smtClean="0">
              <a:cs typeface="Times New Roman" pitchFamily="18" charset="0"/>
            </a:endParaRPr>
          </a:p>
          <a:p>
            <a:r>
              <a:rPr lang="en-US" altLang="en-US" smtClean="0">
                <a:latin typeface="Tahoma" pitchFamily="34" charset="0"/>
                <a:cs typeface="Tahoma" pitchFamily="34" charset="0"/>
              </a:rPr>
              <a:t>b.</a:t>
            </a:r>
            <a:r>
              <a:rPr lang="en-US" altLang="en-US" smtClean="0">
                <a:cs typeface="Times New Roman" pitchFamily="18" charset="0"/>
              </a:rPr>
              <a:t>       </a:t>
            </a:r>
            <a:r>
              <a:rPr lang="en-US" altLang="en-US" smtClean="0">
                <a:latin typeface="Tahoma" pitchFamily="34" charset="0"/>
                <a:cs typeface="Tahoma" pitchFamily="34" charset="0"/>
              </a:rPr>
              <a:t>To explain why the judgment had come upon them.</a:t>
            </a:r>
            <a:endParaRPr lang="en-US" altLang="en-US" smtClean="0">
              <a:cs typeface="Times New Roman" pitchFamily="18" charset="0"/>
            </a:endParaRPr>
          </a:p>
          <a:p>
            <a:r>
              <a:rPr lang="en-US" altLang="en-US" smtClean="0">
                <a:latin typeface="Tahoma" pitchFamily="34" charset="0"/>
                <a:cs typeface="Tahoma" pitchFamily="34" charset="0"/>
              </a:rPr>
              <a:t>To give assurance, at least to a remnant, of a hope that lay beyond the judgment.</a:t>
            </a:r>
            <a:r>
              <a:rPr lang="en-US" altLang="en-US" smtClean="0"/>
              <a:t>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A5C159D4-19A7-4B75-911B-93B9BA46084D}" type="slidenum">
              <a:rPr lang="en-US" altLang="en-US" sz="1200" smtClean="0"/>
              <a:pPr eaLnBrk="1" hangingPunct="1"/>
              <a:t>30</a:t>
            </a:fld>
            <a:endParaRPr lang="en-US" altLang="en-US" sz="1200" smtClean="0"/>
          </a:p>
        </p:txBody>
      </p:sp>
      <p:sp>
        <p:nvSpPr>
          <p:cNvPr id="69635" name="Rectangle 2"/>
          <p:cNvSpPr>
            <a:spLocks noChangeArrowheads="1" noTextEdit="1"/>
          </p:cNvSpPr>
          <p:nvPr>
            <p:ph type="sldImg"/>
          </p:nvPr>
        </p:nvSpPr>
        <p:spPr>
          <a:solidFill>
            <a:srgbClr val="FFFFFF"/>
          </a:solidFill>
          <a:ln/>
        </p:spPr>
      </p:sp>
      <p:sp>
        <p:nvSpPr>
          <p:cNvPr id="69636" name="Rectangle 3"/>
          <p:cNvSpPr>
            <a:spLocks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algn="just"/>
            <a:r>
              <a:rPr lang="en-US" altLang="en-US" b="1" smtClean="0"/>
              <a:t>ZAANAN</a:t>
            </a:r>
            <a:r>
              <a:rPr lang="en-US" altLang="en-US" smtClean="0"/>
              <a:t> za'-a-nan (tsa`anan; Sennaar): A place named by Micah in the Shephelah of Judah (1:11). In this sentence the prophet makes verbal play with the name, as if it were derived from yatsa', "to go forth": "The inhabitant (margin "inhabitress") of tsa'anan is not come forth" (yatse'ah). The place is not identical. It is probably the same as ZENAN. </a:t>
            </a:r>
          </a:p>
          <a:p>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024BA04E-3FF6-45F8-84E8-87354AB2A33B}" type="slidenum">
              <a:rPr lang="en-US" altLang="en-US" sz="1200" smtClean="0"/>
              <a:pPr eaLnBrk="1" hangingPunct="1"/>
              <a:t>31</a:t>
            </a:fld>
            <a:endParaRPr lang="en-US" altLang="en-US" sz="1200" smtClean="0"/>
          </a:p>
        </p:txBody>
      </p:sp>
      <p:sp>
        <p:nvSpPr>
          <p:cNvPr id="70659" name="Rectangle 2"/>
          <p:cNvSpPr>
            <a:spLocks noChangeArrowheads="1" noTextEdit="1"/>
          </p:cNvSpPr>
          <p:nvPr>
            <p:ph type="sldImg"/>
          </p:nvPr>
        </p:nvSpPr>
        <p:spPr>
          <a:solidFill>
            <a:srgbClr val="FFFFFF"/>
          </a:solidFill>
          <a:ln/>
        </p:spPr>
      </p:sp>
      <p:sp>
        <p:nvSpPr>
          <p:cNvPr id="70660" name="Rectangle 3"/>
          <p:cNvSpPr>
            <a:spLocks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algn="just"/>
            <a:r>
              <a:rPr lang="en-US" altLang="en-US" b="1" smtClean="0"/>
              <a:t>BETH-EZEL</a:t>
            </a:r>
            <a:r>
              <a:rPr lang="en-US" altLang="en-US" smtClean="0"/>
              <a:t> beth-e'-zel (beth ha-'etsel; oikos echomenous autes; literally, "adjoining house"): A place named along with other cities in the Philistine plain (</a:t>
            </a:r>
            <a:r>
              <a:rPr lang="en-US" altLang="en-US" smtClean="0">
                <a:hlinkClick r:id="rId3"/>
              </a:rPr>
              <a:t>Micah 1:11</a:t>
            </a:r>
            <a:r>
              <a:rPr lang="en-US" altLang="en-US" smtClean="0"/>
              <a:t>). The site has not been identified. By some it is thought to be the same as Azel of </a:t>
            </a:r>
            <a:r>
              <a:rPr lang="en-US" altLang="en-US" smtClean="0">
                <a:hlinkClick r:id="rId4"/>
              </a:rPr>
              <a:t>Zechariah 14:5</a:t>
            </a:r>
            <a:r>
              <a:rPr lang="en-US" altLang="en-US" smtClean="0"/>
              <a:t>; but see AZEL. </a:t>
            </a:r>
          </a:p>
          <a:p>
            <a:endParaRPr lang="en-US"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ACA54A84-9B26-46B6-AB65-80FAA53A9C3C}" type="slidenum">
              <a:rPr lang="en-US" altLang="en-US" sz="1200" smtClean="0"/>
              <a:pPr eaLnBrk="1" hangingPunct="1"/>
              <a:t>32</a:t>
            </a:fld>
            <a:endParaRPr lang="en-US" altLang="en-US" sz="1200" smtClean="0"/>
          </a:p>
        </p:txBody>
      </p:sp>
      <p:sp>
        <p:nvSpPr>
          <p:cNvPr id="71683" name="Rectangle 2"/>
          <p:cNvSpPr>
            <a:spLocks noChangeArrowheads="1" noTextEdit="1"/>
          </p:cNvSpPr>
          <p:nvPr>
            <p:ph type="sldImg"/>
          </p:nvPr>
        </p:nvSpPr>
        <p:spPr>
          <a:solidFill>
            <a:srgbClr val="FFFFFF"/>
          </a:solidFill>
          <a:ln/>
        </p:spPr>
      </p:sp>
      <p:sp>
        <p:nvSpPr>
          <p:cNvPr id="71684" name="Rectangle 3"/>
          <p:cNvSpPr>
            <a:spLocks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algn="just"/>
            <a:r>
              <a:rPr lang="en-US" altLang="en-US" b="1" smtClean="0"/>
              <a:t>MAROTH</a:t>
            </a:r>
            <a:r>
              <a:rPr lang="en-US" altLang="en-US" smtClean="0"/>
              <a:t> ma'-roth, ma'-roth (maroth; (katoikousa) (odunas): An unknown town probably in the Philistine plain, named by Micah (1:12).</a:t>
            </a:r>
          </a:p>
          <a:p>
            <a:endParaRPr lang="en-US"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1AB1BDD6-6D53-48BA-961C-878DAC7E59CA}" type="slidenum">
              <a:rPr lang="en-US" altLang="en-US" sz="1200" smtClean="0"/>
              <a:pPr eaLnBrk="1" hangingPunct="1"/>
              <a:t>33</a:t>
            </a:fld>
            <a:endParaRPr lang="en-US" altLang="en-US" sz="1200" smtClean="0"/>
          </a:p>
        </p:txBody>
      </p:sp>
      <p:sp>
        <p:nvSpPr>
          <p:cNvPr id="72707" name="Rectangle 2"/>
          <p:cNvSpPr>
            <a:spLocks noChangeArrowheads="1" noTextEdit="1"/>
          </p:cNvSpPr>
          <p:nvPr>
            <p:ph type="sldImg"/>
          </p:nvPr>
        </p:nvSpPr>
        <p:spPr>
          <a:solidFill>
            <a:srgbClr val="FFFFFF"/>
          </a:solidFill>
          <a:ln/>
        </p:spPr>
      </p:sp>
      <p:sp>
        <p:nvSpPr>
          <p:cNvPr id="72708" name="Rectangle 3"/>
          <p:cNvSpPr>
            <a:spLocks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a:lnSpc>
                <a:spcPct val="80000"/>
              </a:lnSpc>
            </a:pPr>
            <a:r>
              <a:rPr lang="en-US" altLang="en-US" sz="800" b="1" smtClean="0"/>
              <a:t>LACHISH</a:t>
            </a:r>
            <a:r>
              <a:rPr lang="en-US" altLang="en-US" sz="800" smtClean="0"/>
              <a:t> la'-kish (lakhish; Septuagint Lachis (</a:t>
            </a:r>
            <a:r>
              <a:rPr lang="en-US" altLang="en-US" sz="800" smtClean="0">
                <a:hlinkClick r:id="rId3"/>
              </a:rPr>
              <a:t>Joshua 15:39</a:t>
            </a:r>
            <a:r>
              <a:rPr lang="en-US" altLang="en-US" sz="800" smtClean="0"/>
              <a:t>), Maches):</a:t>
            </a:r>
            <a:br>
              <a:rPr lang="en-US" altLang="en-US" sz="800" smtClean="0"/>
            </a:br>
            <a:r>
              <a:rPr lang="en-US" altLang="en-US" sz="800" smtClean="0"/>
              <a:t/>
            </a:r>
            <a:br>
              <a:rPr lang="en-US" altLang="en-US" sz="800" smtClean="0"/>
            </a:br>
            <a:r>
              <a:rPr lang="en-US" altLang="en-US" sz="800" smtClean="0"/>
              <a:t>1. Location:</a:t>
            </a:r>
            <a:br>
              <a:rPr lang="en-US" altLang="en-US" sz="800" smtClean="0"/>
            </a:br>
            <a:r>
              <a:rPr lang="en-US" altLang="en-US" sz="800" smtClean="0"/>
              <a:t/>
            </a:r>
            <a:br>
              <a:rPr lang="en-US" altLang="en-US" sz="800" smtClean="0"/>
            </a:br>
            <a:r>
              <a:rPr lang="en-US" altLang="en-US" sz="800" smtClean="0"/>
              <a:t>A town in the foothills of the Shephelah on the border of the Philistine plain, belonging to Judah, and, from the mention of Eglon in connection with it, evidently in the southwestern portion of Judah's territory. Eusebius, Onomasticon locates it 7 miles from Eleutheropolis (Beit Jibrin) toward Daroma, but as the latter place is uncertain, the indication does not help in fixing the site of Lachish. The city seems to have been abandoned about 400 B.C., and this circumstance has rendered the identification of the site difficult. It was formerly fixed at Umm Lakis, from the similarity of the name and because it was in the region that the Biblical references to Lachish seem to indicate, but the mound called Tell el-Hesy is now generally accepted as the site. This was first suggested by Conder in 1877 (PEFS, 1878, 20), and the excavations carried on at the Tell by the Palestine Exploration Fund in 1890-93 confirmed his identification. Tell el-Hesy is situated on a wady, or valley, of the same name (Wady el Hesy), which runs from a point about 6 miles West of Hebron to the sea between Gaza and Askelon. It is a mound on the very edge of the wady, rising some 120 ft. above it and composed of debris to the depth of about 60 ft., in which the excavations revealed the remains of distinct cities which had been built, one upon the ruins of another. The earliest of these was evidently Amorite, and could not have been later than 1700 B.C., and was perhaps two or three centuries earlier (Bliss, Mound of Many Cities). The identification rests upon the fact that the site corresponds with the Biblical and other historical notices of Lachish, and especially upon the discovery of a cuneiform tablet in the ruins of the same character as the Tell el-Amarna Letters, and containing the name of Zimridi, who is known from these tablets to have been at one time Egyptian governor of Lachish. The tablets, which date from the latter part of the 15th or early part of the 14th century B.C., give us the earliest information in regard to Lachish, and it was then an Egyptian dependency, but it seems to have revolted and joined with other towns in an attack upon Jerusalem, which was also an Egyptian dependency. It was perhaps compelled to do so by the Khabiri who were then raiding this region. The place was, like Gaza, an important one for Egypt, being on the frontier and on the route to Jerusalem, and the importance is seen in the fact that it was taken and destroyed and rebuilt so many times.</a:t>
            </a:r>
            <a:br>
              <a:rPr lang="en-US" altLang="en-US" sz="800" smtClean="0"/>
            </a:br>
            <a:r>
              <a:rPr lang="en-US" altLang="en-US" sz="800" smtClean="0"/>
              <a:t/>
            </a:r>
            <a:br>
              <a:rPr lang="en-US" altLang="en-US" sz="800" smtClean="0"/>
            </a:br>
            <a:r>
              <a:rPr lang="en-US" altLang="en-US" sz="800" smtClean="0"/>
              <a:t>2. History:</a:t>
            </a:r>
            <a:br>
              <a:rPr lang="en-US" altLang="en-US" sz="800" smtClean="0"/>
            </a:br>
            <a:r>
              <a:rPr lang="en-US" altLang="en-US" sz="800" smtClean="0"/>
              <a:t/>
            </a:r>
            <a:br>
              <a:rPr lang="en-US" altLang="en-US" sz="800" smtClean="0"/>
            </a:br>
            <a:r>
              <a:rPr lang="en-US" altLang="en-US" sz="800" smtClean="0"/>
              <a:t>We first hear of it in the history of Israel when Joshua invaded the land. It was then an Amorite city, and its king, Japhia, joined the confederacy formed by Adonizedek, king of Jerusalem, to resist Joshua. They were defeated in the remarkable battle at Gibeon, and the five confederate kings were captured and put to death at Makkedah (</a:t>
            </a:r>
            <a:r>
              <a:rPr lang="en-US" altLang="en-US" sz="800" smtClean="0">
                <a:hlinkClick r:id="rId4"/>
              </a:rPr>
              <a:t>Joshua 10</a:t>
            </a:r>
            <a:r>
              <a:rPr lang="en-US" altLang="en-US" sz="800" smtClean="0"/>
              <a:t> passim; </a:t>
            </a:r>
            <a:r>
              <a:rPr lang="en-US" altLang="en-US" sz="800" smtClean="0">
                <a:hlinkClick r:id="rId5"/>
              </a:rPr>
              <a:t>Joshua 12:11</a:t>
            </a:r>
            <a:r>
              <a:rPr lang="en-US" altLang="en-US" sz="800" smtClean="0"/>
              <a:t>). Lachish was included in the lot of Judah (15:39), and it was rebuilt, or fortified, by Rehoboam (</a:t>
            </a:r>
            <a:r>
              <a:rPr lang="en-US" altLang="en-US" sz="800" smtClean="0">
                <a:hlinkClick r:id="rId6"/>
              </a:rPr>
              <a:t>2 Chronicles 11:5, 9</a:t>
            </a:r>
            <a:r>
              <a:rPr lang="en-US" altLang="en-US" sz="800" smtClean="0"/>
              <a:t>). It was besieged by Sennacherib in the reign of Hezekiah and probably taken (</a:t>
            </a:r>
            <a:r>
              <a:rPr lang="en-US" altLang="en-US" sz="800" smtClean="0">
                <a:hlinkClick r:id="rId7"/>
              </a:rPr>
              <a:t>2 Kings 18:13</a:t>
            </a:r>
            <a:r>
              <a:rPr lang="en-US" altLang="en-US" sz="800" smtClean="0"/>
              <a:t>) when he invaded Judah and besieged Jerusalem, but the other references to the siege leave it doubtful (</a:t>
            </a:r>
            <a:r>
              <a:rPr lang="en-US" altLang="en-US" sz="800" smtClean="0">
                <a:hlinkClick r:id="rId8"/>
              </a:rPr>
              <a:t>2 Kings 18:14, 17</a:t>
            </a:r>
            <a:r>
              <a:rPr lang="en-US" altLang="en-US" sz="800" smtClean="0"/>
              <a:t>; </a:t>
            </a:r>
            <a:r>
              <a:rPr lang="en-US" altLang="en-US" sz="800" smtClean="0">
                <a:hlinkClick r:id="rId9"/>
              </a:rPr>
              <a:t>2 Kings 19:8</a:t>
            </a:r>
            <a:r>
              <a:rPr lang="en-US" altLang="en-US" sz="800" smtClean="0"/>
              <a:t> </a:t>
            </a:r>
            <a:r>
              <a:rPr lang="en-US" altLang="en-US" sz="800" smtClean="0">
                <a:hlinkClick r:id="rId10"/>
              </a:rPr>
              <a:t>2 Chronicles 32:9</a:t>
            </a:r>
            <a:r>
              <a:rPr lang="en-US" altLang="en-US" sz="800" smtClean="0"/>
              <a:t> </a:t>
            </a:r>
            <a:r>
              <a:rPr lang="en-US" altLang="en-US" sz="800" smtClean="0">
                <a:hlinkClick r:id="rId11"/>
              </a:rPr>
              <a:t>Isaiah 36:2</a:t>
            </a:r>
            <a:r>
              <a:rPr lang="en-US" altLang="en-US" sz="800" smtClean="0"/>
              <a:t>; </a:t>
            </a:r>
            <a:r>
              <a:rPr lang="en-US" altLang="en-US" sz="800" smtClean="0">
                <a:hlinkClick r:id="rId12"/>
              </a:rPr>
              <a:t>Isaiah 37:8</a:t>
            </a:r>
            <a:r>
              <a:rPr lang="en-US" altLang="en-US" sz="800" smtClean="0"/>
              <a:t>). The Assyrian monuments, however, render it certain that the place was captured. The sculptures on the walls of Sennacherib's palace picture the storming of Lachish and the king on his throne receiving the submission of the captives (Ball, Light from the East, 190-91). This was in 701 B.C., and to this period we may assign the enigmatical reference to Lachish in </a:t>
            </a:r>
            <a:r>
              <a:rPr lang="en-US" altLang="en-US" sz="800" smtClean="0">
                <a:hlinkClick r:id="rId13"/>
              </a:rPr>
              <a:t>Micah 1:13</a:t>
            </a:r>
            <a:r>
              <a:rPr lang="en-US" altLang="en-US" sz="800" smtClean="0"/>
              <a:t>, "Bind the chariot to the swift steed, O inhabitant of Lachish: she was the beginning of sin to the daughter of Zion." The cause of the invasion of Sennacherib was a general revolt in Phoenicia, Palestine, and Philistia, Hezekiah joining in it and all asking Egypt for aid (Rawlinson, Five Great Monarchies of the Ancient Eastern World, chapter ix). Isaiah had warned Judah not to trust in Egypt (</a:t>
            </a:r>
            <a:r>
              <a:rPr lang="en-US" altLang="en-US" sz="800" smtClean="0">
                <a:hlinkClick r:id="rId14"/>
              </a:rPr>
              <a:t>Isaiah 20:5, 6</a:t>
            </a:r>
            <a:r>
              <a:rPr lang="en-US" altLang="en-US" sz="800" smtClean="0"/>
              <a:t>; </a:t>
            </a:r>
            <a:r>
              <a:rPr lang="en-US" altLang="en-US" sz="800" smtClean="0">
                <a:hlinkClick r:id="rId15"/>
              </a:rPr>
              <a:t>Isaiah 30:1-5</a:t>
            </a:r>
            <a:r>
              <a:rPr lang="en-US" altLang="en-US" sz="800" smtClean="0"/>
              <a:t>; 31:1), and as Lachish was the place where communication was held with Egypt, being a frontier fortress, perhaps even having an Egyptian garrison, it would be associated with the "sin" of the Egyptian alliance (HGHL, 234).</a:t>
            </a:r>
            <a:br>
              <a:rPr lang="en-US" altLang="en-US" sz="800" smtClean="0"/>
            </a:br>
            <a:r>
              <a:rPr lang="en-US" altLang="en-US" sz="800" smtClean="0"/>
              <a:t/>
            </a:r>
            <a:br>
              <a:rPr lang="en-US" altLang="en-US" sz="800" smtClean="0"/>
            </a:br>
            <a:r>
              <a:rPr lang="en-US" altLang="en-US" sz="800" smtClean="0"/>
              <a:t>The city was evidently rebuilt after its destruction by Sennacherib, for we find Nebuchadnezzar fighting against it during his siege of Jerusalem (</a:t>
            </a:r>
            <a:r>
              <a:rPr lang="en-US" altLang="en-US" sz="800" smtClean="0">
                <a:hlinkClick r:id="rId16"/>
              </a:rPr>
              <a:t>Jeremiah 34:7</a:t>
            </a:r>
            <a:r>
              <a:rPr lang="en-US" altLang="en-US" sz="800" smtClean="0"/>
              <a:t>). It was doubtless destroyed by him, but we are informed by Nehemiah (11:30) that some of the returned Jews settled there after the captivity. It is very likely that they did not reoccupy the site of the ruined city, but settled as peasants in the territory, and this may account for the transference of the name to Umm Lakis, 3 or 4 miles from Tell el-Hesy, where some ruins exist, but not of a kind to suggest Lachish (Bliss, op. cit). No remains of any importance were found on the Tell indicating its occupation as a fortress or city later than that destroyed by the king of Babylon, but it was occupied in some form during the crusades, Umm Lakis being held for a time by the Hospitallers, and King Richard is said to have made it a base of operations in his war with Saladin (HGHL). The Tell itself, if occupied, was probably only the site of his camp, and it has apparently remained since that time without inhabitants, being used for agricultural purposes only.</a:t>
            </a:r>
            <a:br>
              <a:rPr lang="en-US" altLang="en-US" sz="800" smtClean="0"/>
            </a:br>
            <a:r>
              <a:rPr lang="en-US" altLang="en-US" sz="800" smtClean="0"/>
              <a:t/>
            </a:r>
            <a:br>
              <a:rPr lang="en-US" altLang="en-US" sz="800" smtClean="0"/>
            </a:br>
            <a:r>
              <a:rPr lang="en-US" altLang="en-US" sz="800" smtClean="0"/>
              <a:t>See further, PALESTINE EXPLORATION, III, 1.</a:t>
            </a:r>
            <a:br>
              <a:rPr lang="en-US" altLang="en-US" sz="800" smtClean="0"/>
            </a:br>
            <a:r>
              <a:rPr lang="en-US" altLang="en-US" sz="800" smtClean="0"/>
              <a:t/>
            </a:r>
            <a:br>
              <a:rPr lang="en-US" altLang="en-US" sz="800" smtClean="0"/>
            </a:br>
            <a:r>
              <a:rPr lang="en-US" altLang="en-US" sz="800" smtClean="0"/>
              <a:t>H. Porter </a:t>
            </a:r>
          </a:p>
          <a:p>
            <a:pPr>
              <a:lnSpc>
                <a:spcPct val="80000"/>
              </a:lnSpc>
            </a:pPr>
            <a:endParaRPr lang="en-US" altLang="en-US" sz="80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A903B690-5873-491E-901F-E889C3D45E3D}" type="slidenum">
              <a:rPr lang="en-US" altLang="en-US" sz="1200" smtClean="0"/>
              <a:pPr eaLnBrk="1" hangingPunct="1"/>
              <a:t>34</a:t>
            </a:fld>
            <a:endParaRPr lang="en-US" altLang="en-US" sz="1200" smtClean="0"/>
          </a:p>
        </p:txBody>
      </p:sp>
      <p:sp>
        <p:nvSpPr>
          <p:cNvPr id="73731" name="Rectangle 2"/>
          <p:cNvSpPr>
            <a:spLocks noChangeArrowheads="1" noTextEdit="1"/>
          </p:cNvSpPr>
          <p:nvPr>
            <p:ph type="sldImg"/>
          </p:nvPr>
        </p:nvSpPr>
        <p:spPr>
          <a:solidFill>
            <a:srgbClr val="FFFFFF"/>
          </a:solidFill>
          <a:ln/>
        </p:spPr>
      </p:sp>
      <p:sp>
        <p:nvSpPr>
          <p:cNvPr id="73732" name="Rectangle 3"/>
          <p:cNvSpPr>
            <a:spLocks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algn="just"/>
            <a:r>
              <a:rPr lang="en-US" altLang="en-US" b="1" smtClean="0"/>
              <a:t>MORESHETH-GATH</a:t>
            </a:r>
            <a:r>
              <a:rPr lang="en-US" altLang="en-US" smtClean="0"/>
              <a:t> mo'-resh-eth-gath, mo-resh'-eth-gath (moresheth gath, "inheritance or possession of Gath"; Septuagint kleronomias Geth): A place mentioned only in </a:t>
            </a:r>
            <a:r>
              <a:rPr lang="en-US" altLang="en-US" smtClean="0">
                <a:hlinkClick r:id="rId3"/>
              </a:rPr>
              <a:t>Micah 1:14</a:t>
            </a:r>
            <a:r>
              <a:rPr lang="en-US" altLang="en-US" smtClean="0"/>
              <a:t>. It must have been in the vicinity of Gath as the meaning of the name would indicate, and was the home of the prophet Micah (</a:t>
            </a:r>
            <a:r>
              <a:rPr lang="en-US" altLang="en-US" smtClean="0">
                <a:hlinkClick r:id="rId4"/>
              </a:rPr>
              <a:t>Micah 1:1</a:t>
            </a:r>
            <a:r>
              <a:rPr lang="en-US" altLang="en-US" smtClean="0"/>
              <a:t> </a:t>
            </a:r>
            <a:r>
              <a:rPr lang="en-US" altLang="en-US" smtClean="0">
                <a:hlinkClick r:id="rId5"/>
              </a:rPr>
              <a:t>Jeremiah 26:18</a:t>
            </a:r>
            <a:r>
              <a:rPr lang="en-US" altLang="en-US" smtClean="0"/>
              <a:t>). It was probably in the vicinity of Mareshah (</a:t>
            </a:r>
            <a:r>
              <a:rPr lang="en-US" altLang="en-US" smtClean="0">
                <a:hlinkClick r:id="rId6"/>
              </a:rPr>
              <a:t>Micah 1:15</a:t>
            </a:r>
            <a:r>
              <a:rPr lang="en-US" altLang="en-US" smtClean="0"/>
              <a:t>). Jerome, in his preface to his work on Micah, places it a little to the East of Eleutheropolis (Beit Jibrin), and it would be natural to find it there if the latter place was Gath as some think. Robinson (BR, II, 68) found ruins of a village between one and two miles East of Beit Jibrin. It must have been among the foot-hills of Judah between the hill country and the Philistine plain on the route from Jerusalem to Lachish, Gaza and Egypt. Mareshah was certainly in that region, and the prophecy of Micah mentions towns and villages in the Shephelah and the Philistine country as though they were familiar to him (see HGHL and G. A. Smith, "Micah," in his Minor Prophets).</a:t>
            </a:r>
            <a:br>
              <a:rPr lang="en-US" altLang="en-US" smtClean="0"/>
            </a:br>
            <a:r>
              <a:rPr lang="en-US" altLang="en-US" smtClean="0"/>
              <a:t/>
            </a:r>
            <a:br>
              <a:rPr lang="en-US" altLang="en-US" smtClean="0"/>
            </a:br>
            <a:r>
              <a:rPr lang="en-US" altLang="en-US" smtClean="0"/>
              <a:t>H. Porter </a:t>
            </a:r>
          </a:p>
          <a:p>
            <a:endParaRPr lang="en-US"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6C0E37B1-C881-418F-AC61-CA9EB9269DC5}" type="slidenum">
              <a:rPr lang="en-US" altLang="en-US" sz="1200" smtClean="0"/>
              <a:pPr eaLnBrk="1" hangingPunct="1"/>
              <a:t>35</a:t>
            </a:fld>
            <a:endParaRPr lang="en-US" altLang="en-US" sz="1200" smtClean="0"/>
          </a:p>
        </p:txBody>
      </p:sp>
      <p:sp>
        <p:nvSpPr>
          <p:cNvPr id="74755" name="Rectangle 2"/>
          <p:cNvSpPr>
            <a:spLocks noChangeArrowheads="1" noTextEdit="1"/>
          </p:cNvSpPr>
          <p:nvPr>
            <p:ph type="sldImg"/>
          </p:nvPr>
        </p:nvSpPr>
        <p:spPr>
          <a:solidFill>
            <a:srgbClr val="FFFFFF"/>
          </a:solidFill>
          <a:ln/>
        </p:spPr>
      </p:sp>
      <p:sp>
        <p:nvSpPr>
          <p:cNvPr id="74756" name="Rectangle 3"/>
          <p:cNvSpPr>
            <a:spLocks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algn="just"/>
            <a:r>
              <a:rPr lang="en-US" altLang="en-US" b="1" smtClean="0"/>
              <a:t>ACHZIB</a:t>
            </a:r>
            <a:r>
              <a:rPr lang="en-US" altLang="en-US" smtClean="0"/>
              <a:t> ak'-zib ('akhzibh, "lying" or "disappointing"): The name of two towns in Palestine:</a:t>
            </a:r>
            <a:br>
              <a:rPr lang="en-US" altLang="en-US" smtClean="0"/>
            </a:br>
            <a:r>
              <a:rPr lang="en-US" altLang="en-US" smtClean="0"/>
              <a:t/>
            </a:r>
            <a:br>
              <a:rPr lang="en-US" altLang="en-US" smtClean="0"/>
            </a:br>
            <a:r>
              <a:rPr lang="en-US" altLang="en-US" smtClean="0"/>
              <a:t>(1) A town in western Judah in the lowlands, mentioned in connection with Mareshah and Keilah as one of the cities allotted to Judah (</a:t>
            </a:r>
            <a:r>
              <a:rPr lang="en-US" altLang="en-US" smtClean="0">
                <a:hlinkClick r:id="rId3"/>
              </a:rPr>
              <a:t>Joshua 15:44</a:t>
            </a:r>
            <a:r>
              <a:rPr lang="en-US" altLang="en-US" smtClean="0"/>
              <a:t>), and in Micah (1:14), where it suggests play upon its meaning, "deceptive" or "failing," possibly the place having received its name from a winter spring or brook, which failed in summer. It is also called Chezib (kezibh (</a:t>
            </a:r>
            <a:r>
              <a:rPr lang="en-US" altLang="en-US" smtClean="0">
                <a:hlinkClick r:id="rId4"/>
              </a:rPr>
              <a:t>Genesis 38:5</a:t>
            </a:r>
            <a:r>
              <a:rPr lang="en-US" altLang="en-US" smtClean="0"/>
              <a:t>)), where Judah was at the time of the birth of his son Shelah. In </a:t>
            </a:r>
            <a:r>
              <a:rPr lang="en-US" altLang="en-US" smtClean="0">
                <a:hlinkClick r:id="rId5"/>
              </a:rPr>
              <a:t>1 Chronicles 4:22</a:t>
            </a:r>
            <a:r>
              <a:rPr lang="en-US" altLang="en-US" smtClean="0"/>
              <a:t> it is called Cozeba, the King James Version "Chozeba" (kozebha'), clearly seen to be the same as Achzib, from the places with which it is grouped.</a:t>
            </a:r>
            <a:br>
              <a:rPr lang="en-US" altLang="en-US" smtClean="0"/>
            </a:br>
            <a:r>
              <a:rPr lang="en-US" altLang="en-US" smtClean="0"/>
              <a:t/>
            </a:r>
            <a:br>
              <a:rPr lang="en-US" altLang="en-US" smtClean="0"/>
            </a:br>
            <a:r>
              <a:rPr lang="en-US" altLang="en-US" smtClean="0"/>
              <a:t>(2) It has been identified with the modern `Ayin-Kezbeh in the valley of Elah, and north of Adullam.</a:t>
            </a:r>
            <a:br>
              <a:rPr lang="en-US" altLang="en-US" smtClean="0"/>
            </a:br>
            <a:r>
              <a:rPr lang="en-US" altLang="en-US" smtClean="0"/>
              <a:t/>
            </a:r>
            <a:br>
              <a:rPr lang="en-US" altLang="en-US" smtClean="0"/>
            </a:br>
            <a:r>
              <a:rPr lang="en-US" altLang="en-US" smtClean="0"/>
              <a:t>Edward Mack</a:t>
            </a:r>
            <a:br>
              <a:rPr lang="en-US" altLang="en-US" smtClean="0"/>
            </a:br>
            <a:endParaRPr lang="en-US" altLang="en-US" smtClean="0"/>
          </a:p>
          <a:p>
            <a:endParaRPr lang="en-US"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E9DB6CBD-76BE-474D-839D-55F17D67EBE0}" type="slidenum">
              <a:rPr lang="en-US" altLang="en-US" sz="1200" smtClean="0"/>
              <a:pPr eaLnBrk="1" hangingPunct="1"/>
              <a:t>36</a:t>
            </a:fld>
            <a:endParaRPr lang="en-US" altLang="en-US" sz="1200" smtClean="0"/>
          </a:p>
        </p:txBody>
      </p:sp>
      <p:sp>
        <p:nvSpPr>
          <p:cNvPr id="75779" name="Rectangle 2"/>
          <p:cNvSpPr>
            <a:spLocks noChangeArrowheads="1" noTextEdit="1"/>
          </p:cNvSpPr>
          <p:nvPr>
            <p:ph type="sldImg"/>
          </p:nvPr>
        </p:nvSpPr>
        <p:spPr>
          <a:solidFill>
            <a:srgbClr val="FFFFFF"/>
          </a:solidFill>
          <a:ln/>
        </p:spPr>
      </p:sp>
      <p:sp>
        <p:nvSpPr>
          <p:cNvPr id="75780" name="Rectangle 3"/>
          <p:cNvSpPr>
            <a:spLocks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r>
              <a:rPr lang="en-US" altLang="en-US" sz="1000" b="1" smtClean="0"/>
              <a:t>MARESHAH</a:t>
            </a:r>
            <a:r>
              <a:rPr lang="en-US" altLang="en-US" sz="1000" smtClean="0"/>
              <a:t> ma-re'-sha (mareshah; Septuagint: Codex Vaticanus Bathesar; Codex Alexandrinus Maresa): A town in the Shephelah of Judah named with Keilah and Achzib (</a:t>
            </a:r>
            <a:r>
              <a:rPr lang="en-US" altLang="en-US" sz="1000" smtClean="0">
                <a:hlinkClick r:id="rId3"/>
              </a:rPr>
              <a:t>Joshua 15:44</a:t>
            </a:r>
            <a:r>
              <a:rPr lang="en-US" altLang="en-US" sz="1000" smtClean="0"/>
              <a:t>). It occupied such a position that Rehoboam thought well to fortify it for the protection of Jerusalem (</a:t>
            </a:r>
            <a:r>
              <a:rPr lang="en-US" altLang="en-US" sz="1000" smtClean="0">
                <a:hlinkClick r:id="rId4"/>
              </a:rPr>
              <a:t>2 Chronicles 11:8</a:t>
            </a:r>
            <a:r>
              <a:rPr lang="en-US" altLang="en-US" sz="1000" smtClean="0"/>
              <a:t>). In the valley of Zephathah at Mareshah, Asa overwhelmed Zerah the Ethiopian and his army, pursuing them as far as Gezer (</a:t>
            </a:r>
            <a:r>
              <a:rPr lang="en-US" altLang="en-US" sz="1000" smtClean="0">
                <a:hlinkClick r:id="rId5"/>
              </a:rPr>
              <a:t>2 Chronicles 14:9</a:t>
            </a:r>
            <a:r>
              <a:rPr lang="en-US" altLang="en-US" sz="1000" smtClean="0"/>
              <a:t>). From Mareshah came Eliezer the prophet who denounced disaster upon the commercial copartnery of Jehoshaphat and Ahaziah (</a:t>
            </a:r>
            <a:r>
              <a:rPr lang="en-US" altLang="en-US" sz="1000" smtClean="0">
                <a:hlinkClick r:id="rId6"/>
              </a:rPr>
              <a:t>2 Chronicles 20:37</a:t>
            </a:r>
            <a:r>
              <a:rPr lang="en-US" altLang="en-US" sz="1000" smtClean="0"/>
              <a:t>). The place is mentioned in Micah (</a:t>
            </a:r>
            <a:r>
              <a:rPr lang="en-US" altLang="en-US" sz="1000" smtClean="0">
                <a:hlinkClick r:id="rId7"/>
              </a:rPr>
              <a:t>2 Chronicles 1:15</a:t>
            </a:r>
            <a:r>
              <a:rPr lang="en-US" altLang="en-US" sz="1000" smtClean="0"/>
              <a:t>). Mareshah was plundered and burned by Judas Maccabeus (Ant., XII, viii, 6; 1 Maccabees 5:66 the Revised Version margin). Hither Gorgias escaped, having been rescued from the hands of Dositheus by a Thracian horseman (2 Maccabees 12:35). It was taken by John Hyrcanus, who allowed the inhabitants to remain on condition that they adopt circumcision and submit to the Jewish law. This they did; and later John avenged an injustice done to Mareshah by the Samaritans. It is then described as "a colony of Jews" (Ant., XIII, ix, 1; x, 2). The city was treated with favor by Pompey (XIV, iv, 4). When the Parthians invaded Judea in support of Antigonus they demolished Mareshah (xiii, 9).</a:t>
            </a:r>
            <a:br>
              <a:rPr lang="en-US" altLang="en-US" sz="1000" smtClean="0"/>
            </a:br>
            <a:r>
              <a:rPr lang="en-US" altLang="en-US" sz="1000" smtClean="0"/>
              <a:t/>
            </a:r>
            <a:br>
              <a:rPr lang="en-US" altLang="en-US" sz="1000" smtClean="0"/>
            </a:br>
            <a:r>
              <a:rPr lang="en-US" altLang="en-US" sz="1000" smtClean="0"/>
              <a:t>According to Eusebius, Onomasticon, Mareshah was 2 Roman miles from Eleutheropolis (Beit Jibrin). Until recently it was thought that Khirbet Mir`ash, where the old name lingers, not far Southwest of Beit Jibrin, represented the ancient city. The work of Dr. Bliss, however ("Excavations in Palestine," PEF), shows that it must be located at Tell Sandachannah, about a mile South of Beit Jibrin. A series of remarkable tombs was discovered here. From </a:t>
            </a:r>
            <a:r>
              <a:rPr lang="en-US" altLang="en-US" sz="1000" smtClean="0">
                <a:hlinkClick r:id="rId8"/>
              </a:rPr>
              <a:t>1 Chronicles 2:42</a:t>
            </a:r>
            <a:r>
              <a:rPr lang="en-US" altLang="en-US" sz="1000" smtClean="0"/>
              <a:t> we may perhaps gather that Hebron was colonized by the men of Mareshah.</a:t>
            </a:r>
            <a:br>
              <a:rPr lang="en-US" altLang="en-US" sz="1000" smtClean="0"/>
            </a:br>
            <a:r>
              <a:rPr lang="en-US" altLang="en-US" sz="1000" smtClean="0"/>
              <a:t/>
            </a:r>
            <a:br>
              <a:rPr lang="en-US" altLang="en-US" sz="1000" smtClean="0"/>
            </a:br>
            <a:r>
              <a:rPr lang="en-US" altLang="en-US" sz="1000" smtClean="0"/>
              <a:t>W. Ewing </a:t>
            </a:r>
          </a:p>
          <a:p>
            <a:endParaRPr lang="en-US" altLang="en-US" sz="100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F269D462-C50D-4FFA-BAFC-08B913C9D95A}" type="slidenum">
              <a:rPr lang="en-US" altLang="en-US" sz="1200" smtClean="0"/>
              <a:pPr eaLnBrk="1" hangingPunct="1"/>
              <a:t>37</a:t>
            </a:fld>
            <a:endParaRPr lang="en-US" altLang="en-US" sz="1200" smtClean="0"/>
          </a:p>
        </p:txBody>
      </p:sp>
      <p:sp>
        <p:nvSpPr>
          <p:cNvPr id="76803" name="Rectangle 2"/>
          <p:cNvSpPr>
            <a:spLocks noChangeArrowheads="1" noTextEdit="1"/>
          </p:cNvSpPr>
          <p:nvPr>
            <p:ph type="sldImg"/>
          </p:nvPr>
        </p:nvSpPr>
        <p:spPr>
          <a:solidFill>
            <a:srgbClr val="FFFFFF"/>
          </a:solidFill>
          <a:ln/>
        </p:spPr>
      </p:sp>
      <p:sp>
        <p:nvSpPr>
          <p:cNvPr id="76804" name="Rectangle 3"/>
          <p:cNvSpPr>
            <a:spLocks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algn="just">
              <a:lnSpc>
                <a:spcPct val="80000"/>
              </a:lnSpc>
            </a:pPr>
            <a:r>
              <a:rPr lang="en-US" altLang="en-US" sz="800" b="1" smtClean="0"/>
              <a:t>ADULLAM</a:t>
            </a:r>
            <a:r>
              <a:rPr lang="en-US" altLang="en-US" sz="800" smtClean="0"/>
              <a:t> a-dul'-am (`adhullam):</a:t>
            </a:r>
            <a:br>
              <a:rPr lang="en-US" altLang="en-US" sz="800" smtClean="0"/>
            </a:br>
            <a:r>
              <a:rPr lang="en-US" altLang="en-US" sz="800" smtClean="0"/>
              <a:t/>
            </a:r>
            <a:br>
              <a:rPr lang="en-US" altLang="en-US" sz="800" smtClean="0"/>
            </a:br>
            <a:r>
              <a:rPr lang="en-US" altLang="en-US" sz="800" smtClean="0"/>
              <a:t>(1) A city, with dependencies, and in ancient times having a king, mentioned five times in the Old Testament, each time in a list with other cities (</a:t>
            </a:r>
            <a:r>
              <a:rPr lang="en-US" altLang="en-US" sz="800" smtClean="0">
                <a:hlinkClick r:id="rId3"/>
              </a:rPr>
              <a:t>Joshua 12:15</a:t>
            </a:r>
            <a:r>
              <a:rPr lang="en-US" altLang="en-US" sz="800" smtClean="0"/>
              <a:t>; </a:t>
            </a:r>
            <a:r>
              <a:rPr lang="en-US" altLang="en-US" sz="800" smtClean="0">
                <a:hlinkClick r:id="rId4"/>
              </a:rPr>
              <a:t>Joshua 15:35</a:t>
            </a:r>
            <a:r>
              <a:rPr lang="en-US" altLang="en-US" sz="800" smtClean="0"/>
              <a:t> </a:t>
            </a:r>
            <a:r>
              <a:rPr lang="en-US" altLang="en-US" sz="800" smtClean="0">
                <a:hlinkClick r:id="rId5"/>
              </a:rPr>
              <a:t>2 Chronicles 11:7</a:t>
            </a:r>
            <a:r>
              <a:rPr lang="en-US" altLang="en-US" sz="800" smtClean="0"/>
              <a:t> </a:t>
            </a:r>
            <a:r>
              <a:rPr lang="en-US" altLang="en-US" sz="800" smtClean="0">
                <a:hlinkClick r:id="rId6"/>
              </a:rPr>
              <a:t>Micah 1:15</a:t>
            </a:r>
            <a:r>
              <a:rPr lang="en-US" altLang="en-US" sz="800" smtClean="0"/>
              <a:t> </a:t>
            </a:r>
            <a:r>
              <a:rPr lang="en-US" altLang="en-US" sz="800" smtClean="0">
                <a:hlinkClick r:id="rId7"/>
              </a:rPr>
              <a:t>Nehemiah 11:30</a:t>
            </a:r>
            <a:r>
              <a:rPr lang="en-US" altLang="en-US" sz="800" smtClean="0"/>
              <a:t>). In the list of 31 kings whom Joshua smote, Adullam follows Hormah, Arad, Libnah, and precedes Makkedah. Among the 14 Judahite cities of the first group in "the lowland" Adullam is mentioned between Jarmuth and Socoh. In the list of 15 cities fortified by Rehoboam it appears between Socoh and Gath. Micah gives what may be a list of cities concerned in some Assyrian approach to Jerusalem; it begins with Gath, includes Lachish, and ends with Mareshah and Adullam. And Adullam is still in the same company in the list in Nehemiah of the cities "and their villages" where the men of Judah then dwelt. In the time of the patriarchs it was a place to which men "went down" from the central mountain ridge (</a:t>
            </a:r>
            <a:r>
              <a:rPr lang="en-US" altLang="en-US" sz="800" smtClean="0">
                <a:hlinkClick r:id="rId8"/>
              </a:rPr>
              <a:t>Genesis 38:1</a:t>
            </a:r>
            <a:r>
              <a:rPr lang="en-US" altLang="en-US" sz="800" smtClean="0"/>
              <a:t>). Judas Maccabeus found it still existing as a city (2 Maccabees 12:38). Common opinion identifies Adullam with the ruin `Aid-el-Ma, 13 miles West-Southwest from Bethlehem (see HGHL, 229). This is in spite of the testimony of the Onomasticon, which, it is alleged, confuses Adullam with Eglon. Presumably the city gave its name to the cave of Adullam, the cave being near the city.</a:t>
            </a:r>
            <a:br>
              <a:rPr lang="en-US" altLang="en-US" sz="800" smtClean="0"/>
            </a:br>
            <a:r>
              <a:rPr lang="en-US" altLang="en-US" sz="800" smtClean="0"/>
              <a:t/>
            </a:r>
            <a:br>
              <a:rPr lang="en-US" altLang="en-US" sz="800" smtClean="0"/>
            </a:br>
            <a:r>
              <a:rPr lang="en-US" altLang="en-US" sz="800" smtClean="0"/>
              <a:t>(2) The cave of Adullam, David's headquarters during a part of the time when he was a fugitive from Saul (</a:t>
            </a:r>
            <a:r>
              <a:rPr lang="en-US" altLang="en-US" sz="800" smtClean="0">
                <a:hlinkClick r:id="rId9"/>
              </a:rPr>
              <a:t>1 Samuel 22:1</a:t>
            </a:r>
            <a:r>
              <a:rPr lang="en-US" altLang="en-US" sz="800" smtClean="0"/>
              <a:t> </a:t>
            </a:r>
            <a:r>
              <a:rPr lang="en-US" altLang="en-US" sz="800" smtClean="0">
                <a:hlinkClick r:id="rId10"/>
              </a:rPr>
              <a:t>2 Samuel 23:13</a:t>
            </a:r>
            <a:r>
              <a:rPr lang="en-US" altLang="en-US" sz="800" smtClean="0"/>
              <a:t> </a:t>
            </a:r>
            <a:r>
              <a:rPr lang="en-US" altLang="en-US" sz="800" smtClean="0">
                <a:hlinkClick r:id="rId11"/>
              </a:rPr>
              <a:t>1 Chronicles 11:15</a:t>
            </a:r>
            <a:r>
              <a:rPr lang="en-US" altLang="en-US" sz="800" smtClean="0"/>
              <a:t>). Sufficient care has not been exercised in reading the Bible statements on this subject. To begin with, Hebrew syntax permits of the use of the word "cave" collectively; it may denote a group or a region of caves; it is not shut up to the meaning that there was one immense cave in which David and his 400 men all found accommodations at once. All reasonings based on this notion are futile.</a:t>
            </a:r>
            <a:br>
              <a:rPr lang="en-US" altLang="en-US" sz="800" smtClean="0"/>
            </a:br>
            <a:r>
              <a:rPr lang="en-US" altLang="en-US" sz="800" smtClean="0"/>
              <a:t/>
            </a:r>
            <a:br>
              <a:rPr lang="en-US" altLang="en-US" sz="800" smtClean="0"/>
            </a:br>
            <a:r>
              <a:rPr lang="en-US" altLang="en-US" sz="800" smtClean="0"/>
              <a:t>Further, by the most natural syntax of </a:t>
            </a:r>
            <a:r>
              <a:rPr lang="en-US" altLang="en-US" sz="800" smtClean="0">
                <a:hlinkClick r:id="rId10"/>
              </a:rPr>
              <a:t>2 Samuel 23:13-17</a:t>
            </a:r>
            <a:r>
              <a:rPr lang="en-US" altLang="en-US" sz="800" smtClean="0"/>
              <a:t> (duplicated with unimportant variations in </a:t>
            </a:r>
            <a:r>
              <a:rPr lang="en-US" altLang="en-US" sz="800" smtClean="0">
                <a:hlinkClick r:id="rId11"/>
              </a:rPr>
              <a:t>1 Chronicles 11:15-19</a:t>
            </a:r>
            <a:r>
              <a:rPr lang="en-US" altLang="en-US" sz="800" smtClean="0"/>
              <a:t>), that passage describes two different events, and does not connect the cave of Adullam with the second of these. "And three of the thirty chief men went down, and came to David in the harvest time unto the cave of Adullam; and the troop of the Philistines was encamped in the valley of Rephaim. And David was then in the stronghold; and the garrison of the Philistines was then in Beth-lehem. And David longed, and said, Oh that one would give me water," etc. Concerning these three seniors among David's "mighty men" it is narrated, first, that they were David's comrades in a certain battle, a battle which the Chronicler identifies with Pas-dammim, where David slew Goliath; second, that they joined David at the cave of Adullam, presumably during the time when he was hiding from Saul; third, that at a later time, when the Philistines were in the valley of Rephaim (compare </a:t>
            </a:r>
            <a:r>
              <a:rPr lang="en-US" altLang="en-US" sz="800" smtClean="0">
                <a:hlinkClick r:id="rId12"/>
              </a:rPr>
              <a:t>2 Samuel 5:18</a:t>
            </a:r>
            <a:r>
              <a:rPr lang="en-US" altLang="en-US" sz="800" smtClean="0"/>
              <a:t>), and David was "in the stronghold" (Josephus says "at Jerusalem," Ant, VII, xii, 4), these men broke through the Philistine lines and brought him water from the home well of Bethlehem.</a:t>
            </a:r>
            <a:br>
              <a:rPr lang="en-US" altLang="en-US" sz="800" smtClean="0"/>
            </a:br>
            <a:r>
              <a:rPr lang="en-US" altLang="en-US" sz="800" smtClean="0"/>
              <a:t/>
            </a:r>
            <a:br>
              <a:rPr lang="en-US" altLang="en-US" sz="800" smtClean="0"/>
            </a:br>
            <a:r>
              <a:rPr lang="en-US" altLang="en-US" sz="800" smtClean="0"/>
              <a:t>The cave of Adullam, like the city, was "down" from the central ridge (</a:t>
            </a:r>
            <a:r>
              <a:rPr lang="en-US" altLang="en-US" sz="800" smtClean="0">
                <a:hlinkClick r:id="rId9"/>
              </a:rPr>
              <a:t>1 Samuel 22:1</a:t>
            </a:r>
            <a:r>
              <a:rPr lang="en-US" altLang="en-US" sz="800" smtClean="0"/>
              <a:t> </a:t>
            </a:r>
            <a:r>
              <a:rPr lang="en-US" altLang="en-US" sz="800" smtClean="0">
                <a:hlinkClick r:id="rId10"/>
              </a:rPr>
              <a:t>2 Samuel 23:13</a:t>
            </a:r>
            <a:r>
              <a:rPr lang="en-US" altLang="en-US" sz="800" smtClean="0"/>
              <a:t>). The city was in Judah; and David and his men were in Judah (</a:t>
            </a:r>
            <a:r>
              <a:rPr lang="en-US" altLang="en-US" sz="800" smtClean="0">
                <a:hlinkClick r:id="rId13"/>
              </a:rPr>
              <a:t>1 Samuel 23:3</a:t>
            </a:r>
            <a:r>
              <a:rPr lang="en-US" altLang="en-US" sz="800" smtClean="0"/>
              <a:t>) at a time when, apparently, the cave was their headquarters. Gad's advice to David to return to Judah (</a:t>
            </a:r>
            <a:r>
              <a:rPr lang="en-US" altLang="en-US" sz="800" smtClean="0">
                <a:hlinkClick r:id="rId14"/>
              </a:rPr>
              <a:t>1 Samuel 22:3, 5</a:t>
            </a:r>
            <a:r>
              <a:rPr lang="en-US" altLang="en-US" sz="800" smtClean="0"/>
              <a:t>) was given at a time when he had left the cave of Adullam. If the current identification of `Aid-el-Ma as Adullam is correct, the cave of Adullam is probably the cave region which has been found in that vicinity.</a:t>
            </a:r>
            <a:br>
              <a:rPr lang="en-US" altLang="en-US" sz="800" smtClean="0"/>
            </a:br>
            <a:r>
              <a:rPr lang="en-US" altLang="en-US" sz="800" smtClean="0"/>
              <a:t/>
            </a:r>
            <a:br>
              <a:rPr lang="en-US" altLang="en-US" sz="800" smtClean="0"/>
            </a:br>
            <a:r>
              <a:rPr lang="en-US" altLang="en-US" sz="800" smtClean="0"/>
              <a:t>It has been objected that this location is too far from Bethlehem for David's men to have brought the water from there. To this it is replied that thirteen or fourteen miles is not an excessive distance for three exceptionally vigorous men to go and return; and a yet stronger reply is found in the consideration just mentioned, that the place from which the men went for the water was not the cave of Adullam. The one argument for the tradition to the effect that Chariton's cave, a few miles Southeast of Bethlehem, is Adullam, is the larger size of this cave, as compared with those near `Aid-el-Ma We have already seen that this has no force.</a:t>
            </a:r>
            <a:br>
              <a:rPr lang="en-US" altLang="en-US" sz="800" smtClean="0"/>
            </a:br>
            <a:r>
              <a:rPr lang="en-US" altLang="en-US" sz="800" smtClean="0"/>
              <a:t/>
            </a:r>
            <a:br>
              <a:rPr lang="en-US" altLang="en-US" sz="800" smtClean="0"/>
            </a:br>
            <a:r>
              <a:rPr lang="en-US" altLang="en-US" sz="800" smtClean="0"/>
              <a:t>In our current speech "cave of Adullam" suggests an aggregation of ill-assorted and disreputable men. This is not justified by the Bible record. David's men included his numerous and respectable kinsmen, and the representative of the priesthood, and some of David's military companions, and some men who afterward held high office in Israel. Even those who are described as being in distress and debt and bitter of soul were doubtless, many of them, persons who had suffered at the hands of Saul on account of their friendship for David. Doubtless they included mere adventurers in their number; but the Scriptural details and the circumstances alike indicate that they were mainly homogeneous, and that most of them were worthy citizens.</a:t>
            </a:r>
            <a:br>
              <a:rPr lang="en-US" altLang="en-US" sz="800" smtClean="0"/>
            </a:br>
            <a:r>
              <a:rPr lang="en-US" altLang="en-US" sz="800" smtClean="0"/>
              <a:t/>
            </a:r>
            <a:br>
              <a:rPr lang="en-US" altLang="en-US" sz="800" smtClean="0"/>
            </a:br>
            <a:r>
              <a:rPr lang="en-US" altLang="en-US" sz="800" smtClean="0"/>
              <a:t>Willis J. Beecher </a:t>
            </a:r>
          </a:p>
          <a:p>
            <a:pPr>
              <a:lnSpc>
                <a:spcPct val="80000"/>
              </a:lnSpc>
            </a:pPr>
            <a:endParaRPr lang="en-US" altLang="en-US" sz="80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D66406AB-42A2-4AE1-A2AE-426DC8761610}" type="slidenum">
              <a:rPr lang="en-US" altLang="en-US" sz="1200" smtClean="0"/>
              <a:pPr eaLnBrk="1" hangingPunct="1"/>
              <a:t>15</a:t>
            </a:fld>
            <a:endParaRPr lang="en-US" altLang="en-US" sz="1200" smtClean="0"/>
          </a:p>
        </p:txBody>
      </p:sp>
      <p:sp>
        <p:nvSpPr>
          <p:cNvPr id="61443" name="Rectangle 2"/>
          <p:cNvSpPr>
            <a:spLocks noChangeArrowheads="1" noTextEdit="1"/>
          </p:cNvSpPr>
          <p:nvPr>
            <p:ph type="sldImg"/>
          </p:nvPr>
        </p:nvSpPr>
        <p:spPr>
          <a:solidFill>
            <a:srgbClr val="FFFFFF"/>
          </a:solidFill>
          <a:ln/>
        </p:spPr>
      </p:sp>
      <p:sp>
        <p:nvSpPr>
          <p:cNvPr id="61444" name="Rectangle 3"/>
          <p:cNvSpPr>
            <a:spLocks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marL="228600" indent="-228600">
              <a:lnSpc>
                <a:spcPct val="80000"/>
              </a:lnSpc>
            </a:pPr>
            <a:r>
              <a:rPr lang="en-US" altLang="en-US" b="1" smtClean="0"/>
              <a:t>Samaria: Introduction</a:t>
            </a:r>
          </a:p>
          <a:p>
            <a:pPr marL="228600" indent="-228600">
              <a:lnSpc>
                <a:spcPct val="80000"/>
              </a:lnSpc>
              <a:buFontTx/>
              <a:buAutoNum type="arabicPeriod"/>
            </a:pPr>
            <a:r>
              <a:rPr lang="en-US" altLang="en-US" smtClean="0"/>
              <a:t>The site may have been as large as 150 acres (as large as Hezekiah’s Jerusalem).  At 100 people per acre, the population would equal 15,000.</a:t>
            </a:r>
          </a:p>
          <a:p>
            <a:pPr marL="228600" indent="-228600">
              <a:lnSpc>
                <a:spcPct val="80000"/>
              </a:lnSpc>
              <a:buFontTx/>
              <a:buAutoNum type="arabicPeriod"/>
            </a:pPr>
            <a:r>
              <a:rPr lang="en-US" altLang="en-US" smtClean="0"/>
              <a:t>The importance of the site diminished with non-westward-looking rulers.  “For as long as there ruled in the land a power with no interests towards the coast and sea, Samaria was forced to yield again to central Shechem the supremacy which Ahab and Herod, with their western obligations, had taken from Shechem to give her” (G. A. Smith 1931: 229).</a:t>
            </a:r>
          </a:p>
          <a:p>
            <a:pPr marL="228600" indent="-228600">
              <a:lnSpc>
                <a:spcPct val="80000"/>
              </a:lnSpc>
              <a:buFontTx/>
              <a:buAutoNum type="arabicPeriod"/>
            </a:pPr>
            <a:r>
              <a:rPr lang="en-US" altLang="en-US" smtClean="0"/>
              <a:t>Isaiah 28:1 (NIV)  “Woe to that wreath, the pride of Ephraim’s drunkards, to the fading flower, his glorious beauty, set on the head of a fertile valley–to that city, the pride of those laid low by wine!”</a:t>
            </a:r>
          </a:p>
          <a:p>
            <a:pPr marL="228600" indent="-228600">
              <a:lnSpc>
                <a:spcPct val="80000"/>
              </a:lnSpc>
            </a:pPr>
            <a:endParaRPr lang="en-US" altLang="en-US" smtClean="0"/>
          </a:p>
          <a:p>
            <a:pPr marL="228600" indent="-228600">
              <a:lnSpc>
                <a:spcPct val="80000"/>
              </a:lnSpc>
            </a:pPr>
            <a:r>
              <a:rPr lang="en-US" altLang="en-US" b="1" smtClean="0"/>
              <a:t>Geographical Situation</a:t>
            </a:r>
          </a:p>
          <a:p>
            <a:pPr marL="228600" indent="-228600">
              <a:lnSpc>
                <a:spcPct val="80000"/>
              </a:lnSpc>
              <a:buFontTx/>
              <a:buAutoNum type="arabicPeriod"/>
            </a:pPr>
            <a:r>
              <a:rPr lang="en-US" altLang="en-US" smtClean="0"/>
              <a:t>Samaria was in the tribal territory of the sons of Joseph (Josh 16-17).</a:t>
            </a:r>
          </a:p>
          <a:p>
            <a:pPr marL="228600" indent="-228600">
              <a:lnSpc>
                <a:spcPct val="80000"/>
              </a:lnSpc>
              <a:buFontTx/>
              <a:buAutoNum type="arabicPeriod"/>
            </a:pPr>
            <a:r>
              <a:rPr lang="en-US" altLang="en-US" smtClean="0"/>
              <a:t>It was in a good position for defense, as illustrated by history.  The summit sits 300 ft above the valleys below.</a:t>
            </a:r>
          </a:p>
          <a:p>
            <a:pPr marL="228600" indent="-228600">
              <a:lnSpc>
                <a:spcPct val="80000"/>
              </a:lnSpc>
              <a:buFontTx/>
              <a:buAutoNum type="arabicPeriod"/>
            </a:pPr>
            <a:r>
              <a:rPr lang="en-US" altLang="en-US" smtClean="0"/>
              <a:t>It withstood lengthy sieges:</a:t>
            </a:r>
          </a:p>
          <a:p>
            <a:pPr marL="685800" lvl="1" indent="-228600">
              <a:lnSpc>
                <a:spcPct val="80000"/>
              </a:lnSpc>
              <a:buFontTx/>
              <a:buAutoNum type="alphaLcPeriod"/>
            </a:pPr>
            <a:r>
              <a:rPr lang="en-US" altLang="en-US" smtClean="0"/>
              <a:t>By the Syrians (2 Kings 6).</a:t>
            </a:r>
          </a:p>
          <a:p>
            <a:pPr marL="685800" lvl="1" indent="-228600">
              <a:lnSpc>
                <a:spcPct val="80000"/>
              </a:lnSpc>
              <a:buFontTx/>
              <a:buAutoNum type="alphaLcPeriod"/>
            </a:pPr>
            <a:r>
              <a:rPr lang="en-US" altLang="en-US" smtClean="0"/>
              <a:t>By the Assyrians–it withstood a 3 year Assyrian siege before capture (2 Ki 17:5).</a:t>
            </a:r>
          </a:p>
          <a:p>
            <a:pPr marL="685800" lvl="1" indent="-228600">
              <a:lnSpc>
                <a:spcPct val="80000"/>
              </a:lnSpc>
              <a:buFontTx/>
              <a:buAutoNum type="alphaLcPeriod"/>
            </a:pPr>
            <a:r>
              <a:rPr lang="en-US" altLang="en-US" smtClean="0"/>
              <a:t>By the Hasmoneans–it resisted Hasmonean capture for one year.</a:t>
            </a:r>
          </a:p>
          <a:p>
            <a:pPr marL="685800" lvl="1" indent="-228600">
              <a:lnSpc>
                <a:spcPct val="80000"/>
              </a:lnSpc>
              <a:buFontTx/>
              <a:buAutoNum type="alphaLcPeriod"/>
            </a:pPr>
            <a:r>
              <a:rPr lang="en-US" altLang="en-US" smtClean="0"/>
              <a:t>“‘It must before the invention of gun-powder have been almost impregnable’ (Conder).  The sieges of Samaria were always prolonged” (G. A. Smith 1931: 228).</a:t>
            </a:r>
          </a:p>
          <a:p>
            <a:pPr marL="228600" indent="-228600">
              <a:lnSpc>
                <a:spcPct val="80000"/>
              </a:lnSpc>
              <a:buFontTx/>
              <a:buAutoNum type="arabicPeriod"/>
            </a:pPr>
            <a:r>
              <a:rPr lang="en-US" altLang="en-US" smtClean="0"/>
              <a:t>It was centrally located on the Trans-Samaria highway, looking towards the west.  Samaria was the capital of the northern kingdom from the time of Omri (880 B.C.) to the final conquest of the nation (722 B.C.).  In this period of time, the two powerful dynasties of Omri and Jehu dominated the city and country, followed only by a quick succession of weak and short-lived rulers.</a:t>
            </a:r>
          </a:p>
          <a:p>
            <a:pPr marL="228600" indent="-228600">
              <a:lnSpc>
                <a:spcPct val="80000"/>
              </a:lnSpc>
              <a:buFontTx/>
              <a:buAutoNum type="arabicPeriod"/>
            </a:pPr>
            <a:r>
              <a:rPr lang="en-US" altLang="en-US" smtClean="0"/>
              <a:t>Mountains surround and overlook Samaria on three sides, but Samaria has a view to the west.  Thus the city faced toward Phoenicia, with easy access by a gentle valley to the coastal plain or through Dothan Valley to Jezreel Valley.  It was 23 mi from the coast.</a:t>
            </a:r>
          </a:p>
          <a:p>
            <a:pPr marL="685800" lvl="1" indent="-228600">
              <a:lnSpc>
                <a:spcPct val="80000"/>
              </a:lnSpc>
              <a:buFontTx/>
              <a:buAutoNum type="alphaLcPeriod"/>
            </a:pPr>
            <a:r>
              <a:rPr lang="en-US" altLang="en-US" smtClean="0"/>
              <a:t>Omri made a treaty with the king of Tyre, marrying his son Ahab to Jezebel. </a:t>
            </a:r>
          </a:p>
          <a:p>
            <a:pPr marL="685800" lvl="1" indent="-228600">
              <a:lnSpc>
                <a:spcPct val="80000"/>
              </a:lnSpc>
              <a:buFontTx/>
              <a:buAutoNum type="alphaLcPeriod"/>
            </a:pPr>
            <a:r>
              <a:rPr lang="en-US" altLang="en-US" smtClean="0"/>
              <a:t>A temple was built to Baal in Samaria. </a:t>
            </a:r>
          </a:p>
          <a:p>
            <a:pPr marL="685800" lvl="1" indent="-228600">
              <a:lnSpc>
                <a:spcPct val="80000"/>
              </a:lnSpc>
              <a:buFontTx/>
              <a:buAutoNum type="alphaLcPeriod"/>
            </a:pPr>
            <a:r>
              <a:rPr lang="en-US" altLang="en-US" smtClean="0"/>
              <a:t>Omri recognized that he needed this link to Tyre.  It gave him a good market for selling his grain, gave him a link to sea, and further facilitated the international relations which prospered his kingdom economically. </a:t>
            </a:r>
          </a:p>
          <a:p>
            <a:pPr marL="228600" indent="-228600">
              <a:lnSpc>
                <a:spcPct val="80000"/>
              </a:lnSpc>
              <a:buFontTx/>
              <a:buAutoNum type="arabicPeriod"/>
            </a:pPr>
            <a:r>
              <a:rPr lang="en-US" altLang="en-US" smtClean="0"/>
              <a:t>“Forts and isolated defensive towers protected important strategic points and roads in the kingdom.  About a dozen fortresses, discovered in a survey of the vicinity of Samaria, created a defensive belt around the capital and protected all its access roads” (Mazar 1990: 416).</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a:ln/>
        </p:spPr>
      </p:sp>
      <p:sp>
        <p:nvSpPr>
          <p:cNvPr id="68610" name="Notes Placeholder 2"/>
          <p:cNvSpPr>
            <a:spLocks noGrp="1"/>
          </p:cNvSpPr>
          <p:nvPr>
            <p:ph type="body" idx="1"/>
          </p:nvPr>
        </p:nvSpPr>
        <p:spPr>
          <a:noFill/>
          <a:ln/>
        </p:spPr>
        <p:txBody>
          <a:bodyPr/>
          <a:lstStyle/>
          <a:p>
            <a:r>
              <a:rPr lang="en-US" dirty="0" smtClean="0">
                <a:ea typeface="ＭＳ Ｐゴシック" pitchFamily="34" charset="-128"/>
              </a:rPr>
              <a:t>tb070507730</a:t>
            </a:r>
          </a:p>
        </p:txBody>
      </p:sp>
      <p:sp>
        <p:nvSpPr>
          <p:cNvPr id="68611" name="Slide Number Placeholder 3"/>
          <p:cNvSpPr>
            <a:spLocks noGrp="1"/>
          </p:cNvSpPr>
          <p:nvPr>
            <p:ph type="sldNum" sz="quarter" idx="5"/>
          </p:nvPr>
        </p:nvSpPr>
        <p:spPr>
          <a:noFill/>
        </p:spPr>
        <p:txBody>
          <a:bodyPr/>
          <a:lstStyle/>
          <a:p>
            <a:fld id="{D4B102DF-EA6F-4B03-A3B0-F489AC7166A8}" type="slidenum">
              <a:rPr lang="en-US" smtClean="0">
                <a:solidFill>
                  <a:prstClr val="black"/>
                </a:solidFill>
                <a:latin typeface="Times New Roman" pitchFamily="18" charset="0"/>
              </a:rPr>
              <a:pPr/>
              <a:t>16</a:t>
            </a:fld>
            <a:endParaRPr lang="en-US" smtClean="0">
              <a:solidFill>
                <a:prstClr val="black"/>
              </a:solidFill>
              <a:latin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14691D10-7E6E-479D-9218-17831F20EEF9}" type="slidenum">
              <a:rPr lang="en-US" altLang="en-US" sz="1200" smtClean="0"/>
              <a:pPr eaLnBrk="1" hangingPunct="1"/>
              <a:t>17</a:t>
            </a:fld>
            <a:endParaRPr lang="en-US" altLang="en-US" sz="1200" smtClean="0"/>
          </a:p>
        </p:txBody>
      </p:sp>
      <p:sp>
        <p:nvSpPr>
          <p:cNvPr id="62467" name="Rectangle 2"/>
          <p:cNvSpPr>
            <a:spLocks noChangeArrowheads="1" noTextEdit="1"/>
          </p:cNvSpPr>
          <p:nvPr>
            <p:ph type="sldImg"/>
          </p:nvPr>
        </p:nvSpPr>
        <p:spPr>
          <a:solidFill>
            <a:srgbClr val="FFFFFF"/>
          </a:solidFill>
          <a:ln/>
        </p:spPr>
      </p:sp>
      <p:sp>
        <p:nvSpPr>
          <p:cNvPr id="62468" name="Rectangle 3"/>
          <p:cNvSpPr>
            <a:spLocks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marL="228600" indent="-228600"/>
            <a:r>
              <a:rPr lang="en-US" altLang="en-US" b="1" smtClean="0"/>
              <a:t>Acropolis</a:t>
            </a:r>
          </a:p>
          <a:p>
            <a:pPr marL="228600" indent="-228600">
              <a:buFontTx/>
              <a:buAutoNum type="arabicPeriod"/>
            </a:pPr>
            <a:r>
              <a:rPr lang="en-US" altLang="en-US" smtClean="0"/>
              <a:t>“The extent of the planning and building operations on the acropolis of Samaria was unprecedented in the architectural history of the country, except perhaps in Solomon’s buildings in Jerusalem” (Mazar 1990: 406).</a:t>
            </a:r>
          </a:p>
          <a:p>
            <a:pPr marL="228600" indent="-228600">
              <a:buFontTx/>
              <a:buAutoNum type="arabicPeriod"/>
            </a:pPr>
            <a:r>
              <a:rPr lang="en-US" altLang="en-US" smtClean="0"/>
              <a:t>The royal enclosures at Samaria and Jerusalem were well-planned and equaled the size of an average town (the acropolis of Samaria was about 6.5 acres; the acropolis in Jerusalem may have been larger).  </a:t>
            </a:r>
          </a:p>
          <a:p>
            <a:pPr marL="685800" lvl="1" indent="-228600">
              <a:buFontTx/>
              <a:buAutoNum type="alphaLcPeriod"/>
            </a:pPr>
            <a:r>
              <a:rPr lang="en-US" altLang="en-US" smtClean="0"/>
              <a:t>Royal enclosures were fortified and often built on a leveled, raised platform.  </a:t>
            </a:r>
          </a:p>
          <a:p>
            <a:pPr marL="685800" lvl="1" indent="-228600">
              <a:buFontTx/>
              <a:buAutoNum type="alphaLcPeriod"/>
            </a:pPr>
            <a:r>
              <a:rPr lang="en-US" altLang="en-US" smtClean="0"/>
              <a:t>Royal compounds with large, lime-paved courtyards were common.  </a:t>
            </a:r>
          </a:p>
          <a:p>
            <a:pPr marL="228600" indent="-228600">
              <a:buFontTx/>
              <a:buAutoNum type="arabicPeriod"/>
            </a:pPr>
            <a:r>
              <a:rPr lang="en-US" altLang="en-US" smtClean="0"/>
              <a:t>The royal palace at Samaria was the lodging place of the kings of Israel (1 Ki 20:43; 21:1, 2; 22:39; 2 Ki 1:2; 15:25).</a:t>
            </a:r>
          </a:p>
          <a:p>
            <a:pPr marL="228600" indent="-228600">
              <a:buFontTx/>
              <a:buAutoNum type="arabicPeriod"/>
            </a:pPr>
            <a:r>
              <a:rPr lang="en-US" altLang="en-US" smtClean="0"/>
              <a:t>“A smaller structure on the acropolis contained a hoard of carved ivories–the most important collection of such artwork from Iron Age Israel...Furthermore, only in this structure at Samaria was it possible to discern various building phases and to determine the internal development of pottery” (Mazar 1990: 408).</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ea typeface="MS PGothic" pitchFamily="34" charset="-128"/>
              </a:rPr>
              <a:t>tb070507812</a:t>
            </a:r>
          </a:p>
        </p:txBody>
      </p:sp>
      <p:sp>
        <p:nvSpPr>
          <p:cNvPr id="6349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68DC79F8-368F-4E50-9B1A-6A6A9D58A1AD}" type="slidenum">
              <a:rPr lang="en-US" altLang="en-US" sz="1200" smtClean="0">
                <a:solidFill>
                  <a:srgbClr val="000000"/>
                </a:solidFill>
              </a:rPr>
              <a:pPr eaLnBrk="1" hangingPunct="1"/>
              <a:t>18</a:t>
            </a:fld>
            <a:endParaRPr lang="en-US" altLang="en-US" sz="1200" smtClean="0">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1422848F-7C7B-403D-A3F2-F40150726CF3}" type="slidenum">
              <a:rPr lang="en-US" altLang="en-US" sz="1200" smtClean="0"/>
              <a:pPr eaLnBrk="1" hangingPunct="1"/>
              <a:t>21</a:t>
            </a:fld>
            <a:endParaRPr lang="en-US" altLang="en-US" sz="1200" smtClean="0"/>
          </a:p>
        </p:txBody>
      </p:sp>
      <p:sp>
        <p:nvSpPr>
          <p:cNvPr id="64515" name="Slide Image Placeholder 1"/>
          <p:cNvSpPr>
            <a:spLocks noGrp="1" noRot="1" noChangeAspect="1" noTextEdit="1"/>
          </p:cNvSpPr>
          <p:nvPr>
            <p:ph type="sldImg"/>
          </p:nvPr>
        </p:nvSpPr>
        <p:spPr>
          <a:solidFill>
            <a:srgbClr val="FFFFFF"/>
          </a:solidFill>
          <a:ln/>
        </p:spPr>
      </p:sp>
      <p:sp>
        <p:nvSpPr>
          <p:cNvPr id="64516" name="Notes Placeholder 2"/>
          <p:cNvSpPr>
            <a:spLocks noGrp="1"/>
          </p:cNvSpPr>
          <p:nvPr>
            <p:ph type="body" idx="1"/>
          </p:nvPr>
        </p:nvSpPr>
        <p:spPr>
          <a:xfrm>
            <a:off x="685800" y="4343400"/>
            <a:ext cx="5486400" cy="4114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r>
              <a:rPr lang="en-US" altLang="en-US" b="1" smtClean="0"/>
              <a:t>Jerusalem in the Time of Hezekiah (c. 725–686 b.c.)</a:t>
            </a:r>
          </a:p>
          <a:p>
            <a:pPr eaLnBrk="1" hangingPunct="1"/>
            <a:r>
              <a:rPr lang="en-US" altLang="en-US" smtClean="0"/>
              <a:t>During the reign of King Hezekiah, the city of Jerusalem expanded more than ever before. Many refugees from the Assyrian invasion settled on the Western Hill, as the ancient city built by King Solomon on the Eastern Hill was not able to absorb them. New city walls encircled both hills, and thus Jerusalem became a city that was “bound firmly together” (</a:t>
            </a:r>
            <a:r>
              <a:rPr lang="en-US" altLang="en-US" smtClean="0">
                <a:hlinkClick r:id="rId3" action="ppaction://hlinkfile"/>
              </a:rPr>
              <a:t>Ps. 122:3</a:t>
            </a:r>
            <a:r>
              <a:rPr lang="en-US" altLang="en-US" smtClean="0"/>
              <a:t>).</a:t>
            </a:r>
          </a:p>
          <a:p>
            <a:pPr eaLnBrk="1" hangingPunct="1"/>
            <a:endParaRPr lang="en-US" altLang="en-US" smtClean="0"/>
          </a:p>
        </p:txBody>
      </p:sp>
      <p:sp>
        <p:nvSpPr>
          <p:cNvPr id="64517"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r" eaLnBrk="1" hangingPunct="1"/>
            <a:fld id="{63F91A85-347B-43AB-A139-6B3358546F6A}" type="slidenum">
              <a:rPr lang="en-US" altLang="en-US" sz="1200">
                <a:latin typeface="Arial" pitchFamily="34" charset="0"/>
              </a:rPr>
              <a:pPr algn="r" eaLnBrk="1" hangingPunct="1"/>
              <a:t>21</a:t>
            </a:fld>
            <a:endParaRPr lang="en-US" altLang="en-US" sz="120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F34C7278-4D1C-4908-AA40-1B2489CCB20F}" type="slidenum">
              <a:rPr lang="en-US" altLang="en-US" sz="1200" smtClean="0"/>
              <a:pPr eaLnBrk="1" hangingPunct="1"/>
              <a:t>26</a:t>
            </a:fld>
            <a:endParaRPr lang="en-US" altLang="en-US" sz="1200" smtClean="0"/>
          </a:p>
        </p:txBody>
      </p:sp>
      <p:sp>
        <p:nvSpPr>
          <p:cNvPr id="65539" name="Slide Image Placeholder 1"/>
          <p:cNvSpPr>
            <a:spLocks noGrp="1" noRot="1" noChangeAspect="1" noTextEdit="1"/>
          </p:cNvSpPr>
          <p:nvPr>
            <p:ph type="sldImg"/>
          </p:nvPr>
        </p:nvSpPr>
        <p:spPr>
          <a:solidFill>
            <a:srgbClr val="FFFFFF"/>
          </a:solidFill>
          <a:ln/>
        </p:spPr>
      </p:sp>
      <p:sp>
        <p:nvSpPr>
          <p:cNvPr id="65540" name="Notes Placeholder 2"/>
          <p:cNvSpPr>
            <a:spLocks noGrp="1"/>
          </p:cNvSpPr>
          <p:nvPr>
            <p:ph type="body" idx="1"/>
          </p:nvPr>
        </p:nvSpPr>
        <p:spPr>
          <a:xfrm>
            <a:off x="685800" y="4343400"/>
            <a:ext cx="5486400" cy="4114800"/>
          </a:xfrm>
          <a:solidFill>
            <a:srgbClr val="FFFFFF"/>
          </a:solidFill>
          <a:ln>
            <a:solidFill>
              <a:srgbClr val="000000"/>
            </a:solidFill>
            <a:miter lim="800000"/>
            <a:headEnd/>
            <a:tailEnd/>
          </a:ln>
        </p:spPr>
        <p:txBody>
          <a:bodyPr/>
          <a:lstStyle/>
          <a:p>
            <a:r>
              <a:rPr lang="en-US" altLang="en-US" b="1" smtClean="0"/>
              <a:t>Micah Prophesies Destruction</a:t>
            </a:r>
          </a:p>
          <a:p>
            <a:r>
              <a:rPr lang="en-US" altLang="en-US" smtClean="0"/>
              <a:t>c. 740 b.c.</a:t>
            </a:r>
          </a:p>
          <a:p>
            <a:r>
              <a:rPr lang="en-US" altLang="en-US" smtClean="0"/>
              <a:t>Micah foretold the destruction that awaited Jerusalem and the towns that guarded the approach to the city. Though these towns lay to the southwest of Jerusalem, they lay along the route normally traveled by invading forces from the north, who typically followed the Great Trunk Road south until they reached Gath.</a:t>
            </a:r>
          </a:p>
          <a:p>
            <a:endParaRPr lang="en-US" altLang="en-US" smtClean="0"/>
          </a:p>
        </p:txBody>
      </p:sp>
      <p:sp>
        <p:nvSpPr>
          <p:cNvPr id="65541"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r" eaLnBrk="1" hangingPunct="1"/>
            <a:fld id="{903AB409-A859-4495-AAB1-B31F25CDE8DF}" type="slidenum">
              <a:rPr lang="en-US" altLang="en-US" sz="1200">
                <a:latin typeface="Arial" pitchFamily="34" charset="0"/>
              </a:rPr>
              <a:pPr algn="r" eaLnBrk="1" hangingPunct="1"/>
              <a:t>26</a:t>
            </a:fld>
            <a:endParaRPr lang="en-US" altLang="en-US" sz="120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05D6D0BA-95B0-4232-B3C6-6CDE2F1698A7}" type="slidenum">
              <a:rPr lang="en-US" altLang="en-US" sz="1200" smtClean="0"/>
              <a:pPr eaLnBrk="1" hangingPunct="1"/>
              <a:t>28</a:t>
            </a:fld>
            <a:endParaRPr lang="en-US" altLang="en-US" sz="1200" smtClean="0"/>
          </a:p>
        </p:txBody>
      </p:sp>
      <p:sp>
        <p:nvSpPr>
          <p:cNvPr id="67587" name="Rectangle 2"/>
          <p:cNvSpPr>
            <a:spLocks noChangeArrowheads="1" noTextEdit="1"/>
          </p:cNvSpPr>
          <p:nvPr>
            <p:ph type="sldImg"/>
          </p:nvPr>
        </p:nvSpPr>
        <p:spPr>
          <a:solidFill>
            <a:srgbClr val="FFFFFF"/>
          </a:solidFill>
          <a:ln/>
        </p:spPr>
      </p:sp>
      <p:sp>
        <p:nvSpPr>
          <p:cNvPr id="67588" name="Rectangle 3"/>
          <p:cNvSpPr>
            <a:spLocks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algn="just"/>
            <a:r>
              <a:rPr lang="en-US" altLang="en-US" b="1" smtClean="0"/>
              <a:t>BETH-LEAPHRAH</a:t>
            </a:r>
            <a:r>
              <a:rPr lang="en-US" altLang="en-US" smtClean="0"/>
              <a:t> beth-le-af'-ra (beth le`aphrah; Septuagint ex oikou kata gelota, "house of dust"): The name of a place found only in </a:t>
            </a:r>
            <a:r>
              <a:rPr lang="en-US" altLang="en-US" smtClean="0">
                <a:hlinkClick r:id="rId3"/>
              </a:rPr>
              <a:t>Micah 1:10</a:t>
            </a:r>
            <a:r>
              <a:rPr lang="en-US" altLang="en-US" smtClean="0"/>
              <a:t>. From the connection in which it is used it was probably in the Philistine plain. There seems to be a play upon the name in the sentence, "at Beth le-`apharah have I rolled myself in the dust," `aphrah meaning "dust," and possibly another on Philistine in rolled, hith-palldshithi (see G. A. Smith, The Book of the Twelve Prophets, called Minor, in the place cited.). </a:t>
            </a:r>
          </a:p>
          <a:p>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CF2AAD96-EAE4-4990-B8EF-0D3184B17441}" type="slidenum">
              <a:rPr lang="en-US" altLang="en-US" sz="1200" smtClean="0"/>
              <a:pPr eaLnBrk="1" hangingPunct="1"/>
              <a:t>29</a:t>
            </a:fld>
            <a:endParaRPr lang="en-US" altLang="en-US" sz="1200" smtClean="0"/>
          </a:p>
        </p:txBody>
      </p:sp>
      <p:sp>
        <p:nvSpPr>
          <p:cNvPr id="68611" name="Rectangle 2"/>
          <p:cNvSpPr>
            <a:spLocks noChangeArrowheads="1" noTextEdit="1"/>
          </p:cNvSpPr>
          <p:nvPr>
            <p:ph type="sldImg"/>
          </p:nvPr>
        </p:nvSpPr>
        <p:spPr>
          <a:solidFill>
            <a:srgbClr val="FFFFFF"/>
          </a:solidFill>
          <a:ln/>
        </p:spPr>
      </p:sp>
      <p:sp>
        <p:nvSpPr>
          <p:cNvPr id="68612" name="Rectangle 3"/>
          <p:cNvSpPr>
            <a:spLocks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r>
              <a:rPr lang="en-US" altLang="en-US" b="1" smtClean="0"/>
              <a:t>SHAPHIR</a:t>
            </a:r>
            <a:r>
              <a:rPr lang="en-US" altLang="en-US" smtClean="0"/>
              <a:t> sha'-fer (shaphir, "glittering"; kalos; the King James Version Saphir): One of a group of towns mentioned in </a:t>
            </a:r>
            <a:r>
              <a:rPr lang="en-US" altLang="en-US" smtClean="0">
                <a:hlinkClick r:id="rId3"/>
              </a:rPr>
              <a:t>Micah 1:10-15</a:t>
            </a:r>
            <a:r>
              <a:rPr lang="en-US" altLang="en-US" smtClean="0"/>
              <a:t>. From the association with Gath, Achzib (of Judah) and Mareshah, it would seem that the places mentioned were in Southwestern Palestine. According to Eusebius, in Onomasticon, there was a Sapheir, "in the hill country" (from a confusion with Shamir (</a:t>
            </a:r>
            <a:r>
              <a:rPr lang="en-US" altLang="en-US" smtClean="0">
                <a:hlinkClick r:id="rId4"/>
              </a:rPr>
              <a:t>Joshua 15:48</a:t>
            </a:r>
            <a:r>
              <a:rPr lang="en-US" altLang="en-US" smtClean="0"/>
              <a:t>), where Septuagint A has Sapheir) between Eleutheropolis and Ascalon. The name probably survives in that of three villages called es-Suafir, in the plain, some 3 1/2 miles Southeast of Ashdod (PEF, II, 413, Sh XV). Cheyne (EB, col. 4282) suggests the white "glittering" hill Tell ec-Cafi, at the entrance to the Wady ec-Sunt, which was known to the Crusaders as Blanchegarde, but this site seems a more probable one for GATH (which see).</a:t>
            </a:r>
            <a:br>
              <a:rPr lang="en-US" altLang="en-US" smtClean="0"/>
            </a:br>
            <a:r>
              <a:rPr lang="en-US" altLang="en-US" smtClean="0"/>
              <a:t/>
            </a:r>
            <a:br>
              <a:rPr lang="en-US" altLang="en-US" smtClean="0"/>
            </a:br>
            <a:r>
              <a:rPr lang="en-US" altLang="en-US" smtClean="0"/>
              <a:t>E. W. G. Masterman</a:t>
            </a:r>
          </a:p>
          <a:p>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Master" Target="../slideMasters/slideMaster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Master" Target="../slideMasters/slideMaster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Master" Target="../slideMasters/slideMaster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Master" Target="../slideMasters/slideMaster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Master" Target="../slideMasters/slideMaster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Master" Target="../slideMasters/slideMaster5.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Master" Target="../slideMasters/slideMaster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Master" Target="../slideMasters/slideMaster5.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A84B45C-E805-4399-91A9-037F74955295}" type="slidenum">
              <a:rPr lang="en-US"/>
              <a:pPr>
                <a:defRPr/>
              </a:pPr>
              <a:t>‹#›</a:t>
            </a:fld>
            <a:endParaRPr lang="en-US"/>
          </a:p>
        </p:txBody>
      </p:sp>
    </p:spTree>
    <p:extLst>
      <p:ext uri="{BB962C8B-B14F-4D97-AF65-F5344CB8AC3E}">
        <p14:creationId xmlns:p14="http://schemas.microsoft.com/office/powerpoint/2010/main" val="13602998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8D8D1F7-2ABC-4EAD-8FFB-BB8E1E841759}" type="slidenum">
              <a:rPr lang="en-US"/>
              <a:pPr>
                <a:defRPr/>
              </a:pPr>
              <a:t>‹#›</a:t>
            </a:fld>
            <a:endParaRPr lang="en-US"/>
          </a:p>
        </p:txBody>
      </p:sp>
    </p:spTree>
    <p:extLst>
      <p:ext uri="{BB962C8B-B14F-4D97-AF65-F5344CB8AC3E}">
        <p14:creationId xmlns:p14="http://schemas.microsoft.com/office/powerpoint/2010/main" val="24030125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5E21E30-BBB2-4E7D-86A0-FEFC14CD6E1B}" type="slidenum">
              <a:rPr lang="en-US"/>
              <a:pPr>
                <a:defRPr/>
              </a:pPr>
              <a:t>‹#›</a:t>
            </a:fld>
            <a:endParaRPr lang="en-US"/>
          </a:p>
        </p:txBody>
      </p:sp>
    </p:spTree>
    <p:extLst>
      <p:ext uri="{BB962C8B-B14F-4D97-AF65-F5344CB8AC3E}">
        <p14:creationId xmlns:p14="http://schemas.microsoft.com/office/powerpoint/2010/main" val="3944107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2"/>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smtClean="0">
                <a:latin typeface="Arial" pitchFamily="34" charset="0"/>
              </a:defRPr>
            </a:lvl1pPr>
          </a:lstStyle>
          <a:p>
            <a:pPr>
              <a:defRPr/>
            </a:pPr>
            <a:fld id="{3E9A75C6-3615-46A9-91C4-FEBF72F7FD1E}" type="datetimeFigureOut">
              <a:rPr lang="en-US"/>
              <a:pPr>
                <a:defRPr/>
              </a:pPr>
              <a:t>5/16/2018</a:t>
            </a:fld>
            <a:endParaRPr lang="en-US"/>
          </a:p>
        </p:txBody>
      </p:sp>
      <p:sp>
        <p:nvSpPr>
          <p:cNvPr id="5" name="Footer Placeholder 4"/>
          <p:cNvSpPr>
            <a:spLocks noGrp="1"/>
          </p:cNvSpPr>
          <p:nvPr>
            <p:ph type="ftr" sz="quarter" idx="11"/>
          </p:nvPr>
        </p:nvSpPr>
        <p:spPr/>
        <p:txBody>
          <a:bodyPr/>
          <a:lstStyle>
            <a:lvl1pPr>
              <a:defRPr smtClean="0">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pitchFamily="34" charset="0"/>
              </a:defRPr>
            </a:lvl1pPr>
          </a:lstStyle>
          <a:p>
            <a:pPr>
              <a:defRPr/>
            </a:pPr>
            <a:fld id="{25BCF781-7FD1-4222-9482-59C5EF22A0F3}" type="slidenum">
              <a:rPr lang="en-US"/>
              <a:pPr>
                <a:defRPr/>
              </a:pPr>
              <a:t>‹#›</a:t>
            </a:fld>
            <a:endParaRPr lang="en-US"/>
          </a:p>
        </p:txBody>
      </p:sp>
    </p:spTree>
    <p:extLst>
      <p:ext uri="{BB962C8B-B14F-4D97-AF65-F5344CB8AC3E}">
        <p14:creationId xmlns:p14="http://schemas.microsoft.com/office/powerpoint/2010/main" val="20186357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atin typeface="Arial" pitchFamily="34" charset="0"/>
              </a:defRPr>
            </a:lvl1pPr>
          </a:lstStyle>
          <a:p>
            <a:pPr>
              <a:defRPr/>
            </a:pPr>
            <a:fld id="{7325DA06-D941-4307-ACF2-CF53E127FFDF}" type="datetimeFigureOut">
              <a:rPr lang="en-US"/>
              <a:pPr>
                <a:defRPr/>
              </a:pPr>
              <a:t>5/16/2018</a:t>
            </a:fld>
            <a:endParaRPr lang="en-US"/>
          </a:p>
        </p:txBody>
      </p:sp>
      <p:sp>
        <p:nvSpPr>
          <p:cNvPr id="5" name="Footer Placeholder 4"/>
          <p:cNvSpPr>
            <a:spLocks noGrp="1"/>
          </p:cNvSpPr>
          <p:nvPr>
            <p:ph type="ftr" sz="quarter" idx="11"/>
          </p:nvPr>
        </p:nvSpPr>
        <p:spPr/>
        <p:txBody>
          <a:bodyPr/>
          <a:lstStyle>
            <a:lvl1pPr>
              <a:defRPr smtClean="0">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pitchFamily="34" charset="0"/>
              </a:defRPr>
            </a:lvl1pPr>
          </a:lstStyle>
          <a:p>
            <a:pPr>
              <a:defRPr/>
            </a:pPr>
            <a:fld id="{E8E5A243-0F61-41C3-93A7-D125F3300E8D}" type="slidenum">
              <a:rPr lang="en-US"/>
              <a:pPr>
                <a:defRPr/>
              </a:pPr>
              <a:t>‹#›</a:t>
            </a:fld>
            <a:endParaRPr lang="en-US"/>
          </a:p>
        </p:txBody>
      </p:sp>
    </p:spTree>
    <p:extLst>
      <p:ext uri="{BB962C8B-B14F-4D97-AF65-F5344CB8AC3E}">
        <p14:creationId xmlns:p14="http://schemas.microsoft.com/office/powerpoint/2010/main" val="11734595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smtClean="0">
                <a:latin typeface="Arial" pitchFamily="34" charset="0"/>
              </a:defRPr>
            </a:lvl1pPr>
          </a:lstStyle>
          <a:p>
            <a:pPr>
              <a:defRPr/>
            </a:pPr>
            <a:fld id="{CAC012A8-300D-42BC-A7DE-284DB826460C}" type="datetimeFigureOut">
              <a:rPr lang="en-US"/>
              <a:pPr>
                <a:defRPr/>
              </a:pPr>
              <a:t>5/16/2018</a:t>
            </a:fld>
            <a:endParaRPr lang="en-US"/>
          </a:p>
        </p:txBody>
      </p:sp>
      <p:sp>
        <p:nvSpPr>
          <p:cNvPr id="5" name="Footer Placeholder 4"/>
          <p:cNvSpPr>
            <a:spLocks noGrp="1"/>
          </p:cNvSpPr>
          <p:nvPr>
            <p:ph type="ftr" sz="quarter" idx="11"/>
          </p:nvPr>
        </p:nvSpPr>
        <p:spPr/>
        <p:txBody>
          <a:bodyPr/>
          <a:lstStyle>
            <a:lvl1pPr>
              <a:defRPr smtClean="0">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pitchFamily="34" charset="0"/>
              </a:defRPr>
            </a:lvl1pPr>
          </a:lstStyle>
          <a:p>
            <a:pPr>
              <a:defRPr/>
            </a:pPr>
            <a:fld id="{5DA465B0-E0FD-447D-84EC-2B2D13B64CAD}" type="slidenum">
              <a:rPr lang="en-US"/>
              <a:pPr>
                <a:defRPr/>
              </a:pPr>
              <a:t>‹#›</a:t>
            </a:fld>
            <a:endParaRPr lang="en-US"/>
          </a:p>
        </p:txBody>
      </p:sp>
    </p:spTree>
    <p:extLst>
      <p:ext uri="{BB962C8B-B14F-4D97-AF65-F5344CB8AC3E}">
        <p14:creationId xmlns:p14="http://schemas.microsoft.com/office/powerpoint/2010/main" val="26641814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smtClean="0">
                <a:latin typeface="Arial" pitchFamily="34" charset="0"/>
              </a:defRPr>
            </a:lvl1pPr>
          </a:lstStyle>
          <a:p>
            <a:pPr>
              <a:defRPr/>
            </a:pPr>
            <a:fld id="{0703E7F7-F337-4290-A730-CB0EC86DC2F9}" type="datetimeFigureOut">
              <a:rPr lang="en-US"/>
              <a:pPr>
                <a:defRPr/>
              </a:pPr>
              <a:t>5/16/2018</a:t>
            </a:fld>
            <a:endParaRPr lang="en-US"/>
          </a:p>
        </p:txBody>
      </p:sp>
      <p:sp>
        <p:nvSpPr>
          <p:cNvPr id="6" name="Footer Placeholder 5"/>
          <p:cNvSpPr>
            <a:spLocks noGrp="1"/>
          </p:cNvSpPr>
          <p:nvPr>
            <p:ph type="ftr" sz="quarter" idx="11"/>
          </p:nvPr>
        </p:nvSpPr>
        <p:spPr/>
        <p:txBody>
          <a:bodyPr/>
          <a:lstStyle>
            <a:lvl1pPr>
              <a:defRPr smtClean="0">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Arial" pitchFamily="34" charset="0"/>
              </a:defRPr>
            </a:lvl1pPr>
          </a:lstStyle>
          <a:p>
            <a:pPr>
              <a:defRPr/>
            </a:pPr>
            <a:fld id="{3DBDE249-18F6-42FB-85E0-DA6AC901E60D}" type="slidenum">
              <a:rPr lang="en-US"/>
              <a:pPr>
                <a:defRPr/>
              </a:pPr>
              <a:t>‹#›</a:t>
            </a:fld>
            <a:endParaRPr lang="en-US"/>
          </a:p>
        </p:txBody>
      </p:sp>
    </p:spTree>
    <p:extLst>
      <p:ext uri="{BB962C8B-B14F-4D97-AF65-F5344CB8AC3E}">
        <p14:creationId xmlns:p14="http://schemas.microsoft.com/office/powerpoint/2010/main" val="17154469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2"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smtClean="0">
                <a:latin typeface="Arial" pitchFamily="34" charset="0"/>
              </a:defRPr>
            </a:lvl1pPr>
          </a:lstStyle>
          <a:p>
            <a:pPr>
              <a:defRPr/>
            </a:pPr>
            <a:fld id="{149B7264-3A63-4EE4-BD6F-AD662D942DF9}" type="datetimeFigureOut">
              <a:rPr lang="en-US"/>
              <a:pPr>
                <a:defRPr/>
              </a:pPr>
              <a:t>5/16/2018</a:t>
            </a:fld>
            <a:endParaRPr lang="en-US"/>
          </a:p>
        </p:txBody>
      </p:sp>
      <p:sp>
        <p:nvSpPr>
          <p:cNvPr id="8" name="Footer Placeholder 7"/>
          <p:cNvSpPr>
            <a:spLocks noGrp="1"/>
          </p:cNvSpPr>
          <p:nvPr>
            <p:ph type="ftr" sz="quarter" idx="11"/>
          </p:nvPr>
        </p:nvSpPr>
        <p:spPr/>
        <p:txBody>
          <a:bodyPr/>
          <a:lstStyle>
            <a:lvl1pPr>
              <a:defRPr smtClean="0">
                <a:latin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smtClean="0">
                <a:latin typeface="Arial" pitchFamily="34" charset="0"/>
              </a:defRPr>
            </a:lvl1pPr>
          </a:lstStyle>
          <a:p>
            <a:pPr>
              <a:defRPr/>
            </a:pPr>
            <a:fld id="{54F6A9FA-1470-42E5-BFB0-6A169E8B7239}" type="slidenum">
              <a:rPr lang="en-US"/>
              <a:pPr>
                <a:defRPr/>
              </a:pPr>
              <a:t>‹#›</a:t>
            </a:fld>
            <a:endParaRPr lang="en-US"/>
          </a:p>
        </p:txBody>
      </p:sp>
    </p:spTree>
    <p:extLst>
      <p:ext uri="{BB962C8B-B14F-4D97-AF65-F5344CB8AC3E}">
        <p14:creationId xmlns:p14="http://schemas.microsoft.com/office/powerpoint/2010/main" val="17561795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smtClean="0">
                <a:latin typeface="Arial" pitchFamily="34" charset="0"/>
              </a:defRPr>
            </a:lvl1pPr>
          </a:lstStyle>
          <a:p>
            <a:pPr>
              <a:defRPr/>
            </a:pPr>
            <a:fld id="{966F5CC6-3528-40D7-9A6E-4820B8FFCCE5}" type="datetimeFigureOut">
              <a:rPr lang="en-US"/>
              <a:pPr>
                <a:defRPr/>
              </a:pPr>
              <a:t>5/16/2018</a:t>
            </a:fld>
            <a:endParaRPr lang="en-US"/>
          </a:p>
        </p:txBody>
      </p:sp>
      <p:sp>
        <p:nvSpPr>
          <p:cNvPr id="4" name="Footer Placeholder 3"/>
          <p:cNvSpPr>
            <a:spLocks noGrp="1"/>
          </p:cNvSpPr>
          <p:nvPr>
            <p:ph type="ftr" sz="quarter" idx="11"/>
          </p:nvPr>
        </p:nvSpPr>
        <p:spPr/>
        <p:txBody>
          <a:bodyPr/>
          <a:lstStyle>
            <a:lvl1pPr>
              <a:defRPr smtClean="0">
                <a:latin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latin typeface="Arial" pitchFamily="34" charset="0"/>
              </a:defRPr>
            </a:lvl1pPr>
          </a:lstStyle>
          <a:p>
            <a:pPr>
              <a:defRPr/>
            </a:pPr>
            <a:fld id="{3189D562-046C-48FF-ADB1-B2361619CC64}" type="slidenum">
              <a:rPr lang="en-US"/>
              <a:pPr>
                <a:defRPr/>
              </a:pPr>
              <a:t>‹#›</a:t>
            </a:fld>
            <a:endParaRPr lang="en-US"/>
          </a:p>
        </p:txBody>
      </p:sp>
    </p:spTree>
    <p:extLst>
      <p:ext uri="{BB962C8B-B14F-4D97-AF65-F5344CB8AC3E}">
        <p14:creationId xmlns:p14="http://schemas.microsoft.com/office/powerpoint/2010/main" val="25108330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mtClean="0">
                <a:latin typeface="Arial" pitchFamily="34" charset="0"/>
              </a:defRPr>
            </a:lvl1pPr>
          </a:lstStyle>
          <a:p>
            <a:pPr>
              <a:defRPr/>
            </a:pPr>
            <a:fld id="{57110BB6-8159-4342-A5A3-684865CAB84B}" type="datetimeFigureOut">
              <a:rPr lang="en-US"/>
              <a:pPr>
                <a:defRPr/>
              </a:pPr>
              <a:t>5/16/2018</a:t>
            </a:fld>
            <a:endParaRPr lang="en-US"/>
          </a:p>
        </p:txBody>
      </p:sp>
      <p:sp>
        <p:nvSpPr>
          <p:cNvPr id="3" name="Footer Placeholder 2"/>
          <p:cNvSpPr>
            <a:spLocks noGrp="1"/>
          </p:cNvSpPr>
          <p:nvPr>
            <p:ph type="ftr" sz="quarter" idx="11"/>
          </p:nvPr>
        </p:nvSpPr>
        <p:spPr/>
        <p:txBody>
          <a:bodyPr/>
          <a:lstStyle>
            <a:lvl1pPr>
              <a:defRPr smtClean="0">
                <a:latin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smtClean="0">
                <a:latin typeface="Arial" pitchFamily="34" charset="0"/>
              </a:defRPr>
            </a:lvl1pPr>
          </a:lstStyle>
          <a:p>
            <a:pPr>
              <a:defRPr/>
            </a:pPr>
            <a:fld id="{C0894566-BDE4-4A9A-9742-F4786729F664}" type="slidenum">
              <a:rPr lang="en-US"/>
              <a:pPr>
                <a:defRPr/>
              </a:pPr>
              <a:t>‹#›</a:t>
            </a:fld>
            <a:endParaRPr lang="en-US"/>
          </a:p>
        </p:txBody>
      </p:sp>
    </p:spTree>
    <p:extLst>
      <p:ext uri="{BB962C8B-B14F-4D97-AF65-F5344CB8AC3E}">
        <p14:creationId xmlns:p14="http://schemas.microsoft.com/office/powerpoint/2010/main" val="24685515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0" y="273052"/>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9"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0"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mtClean="0">
                <a:latin typeface="Arial" pitchFamily="34" charset="0"/>
              </a:defRPr>
            </a:lvl1pPr>
          </a:lstStyle>
          <a:p>
            <a:pPr>
              <a:defRPr/>
            </a:pPr>
            <a:fld id="{985A45B1-9C0F-4561-90F1-415921A49965}" type="datetimeFigureOut">
              <a:rPr lang="en-US"/>
              <a:pPr>
                <a:defRPr/>
              </a:pPr>
              <a:t>5/16/2018</a:t>
            </a:fld>
            <a:endParaRPr lang="en-US"/>
          </a:p>
        </p:txBody>
      </p:sp>
      <p:sp>
        <p:nvSpPr>
          <p:cNvPr id="6" name="Footer Placeholder 5"/>
          <p:cNvSpPr>
            <a:spLocks noGrp="1"/>
          </p:cNvSpPr>
          <p:nvPr>
            <p:ph type="ftr" sz="quarter" idx="11"/>
          </p:nvPr>
        </p:nvSpPr>
        <p:spPr/>
        <p:txBody>
          <a:bodyPr/>
          <a:lstStyle>
            <a:lvl1pPr>
              <a:defRPr smtClean="0">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Arial" pitchFamily="34" charset="0"/>
              </a:defRPr>
            </a:lvl1pPr>
          </a:lstStyle>
          <a:p>
            <a:pPr>
              <a:defRPr/>
            </a:pPr>
            <a:fld id="{C67E327C-1403-455A-9495-0C8C4A11D1FF}" type="slidenum">
              <a:rPr lang="en-US"/>
              <a:pPr>
                <a:defRPr/>
              </a:pPr>
              <a:t>‹#›</a:t>
            </a:fld>
            <a:endParaRPr lang="en-US"/>
          </a:p>
        </p:txBody>
      </p:sp>
    </p:spTree>
    <p:extLst>
      <p:ext uri="{BB962C8B-B14F-4D97-AF65-F5344CB8AC3E}">
        <p14:creationId xmlns:p14="http://schemas.microsoft.com/office/powerpoint/2010/main" val="3314342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33" y="6373817"/>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sp>
        <p:nvSpPr>
          <p:cNvPr id="6" name="Slide Number Placeholder 5"/>
          <p:cNvSpPr txBox="1">
            <a:spLocks/>
          </p:cNvSpPr>
          <p:nvPr userDrawn="1"/>
        </p:nvSpPr>
        <p:spPr bwMode="auto">
          <a:xfrm>
            <a:off x="8553450" y="6383343"/>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407556A7-2BFC-467A-8134-06D698D536FF}" type="slidenum">
              <a:rPr lang="en-US" altLang="en-US" sz="1400">
                <a:solidFill>
                  <a:srgbClr val="898989"/>
                </a:solidFill>
                <a:latin typeface="Calibri" pitchFamily="34" charset="0"/>
              </a:rPr>
              <a:pPr algn="r" eaLnBrk="1" hangingPunct="1"/>
              <a:t>‹#›</a:t>
            </a:fld>
            <a:endParaRPr lang="en-US" altLang="en-US" sz="140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9250" y="84138"/>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0"/>
          <p:cNvSpPr txBox="1">
            <a:spLocks noChangeArrowheads="1"/>
          </p:cNvSpPr>
          <p:nvPr userDrawn="1"/>
        </p:nvSpPr>
        <p:spPr bwMode="auto">
          <a:xfrm>
            <a:off x="8270883" y="219080"/>
            <a:ext cx="4365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4800">
                <a:solidFill>
                  <a:schemeClr val="bg1"/>
                </a:solidFill>
                <a:latin typeface="David" pitchFamily="34" charset="-79"/>
                <a:cs typeface="David" pitchFamily="34" charset="-79"/>
              </a:rPr>
              <a:t>K</a:t>
            </a:r>
          </a:p>
        </p:txBody>
      </p:sp>
      <p:pic>
        <p:nvPicPr>
          <p:cNvPr id="9"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 y="3413129"/>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 y="4"/>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14450" y="274638"/>
            <a:ext cx="66294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990600" y="1600200"/>
            <a:ext cx="76962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638117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mtClean="0">
                <a:latin typeface="Arial" pitchFamily="34" charset="0"/>
              </a:defRPr>
            </a:lvl1pPr>
          </a:lstStyle>
          <a:p>
            <a:pPr>
              <a:defRPr/>
            </a:pPr>
            <a:fld id="{1D8D2891-A1BA-47C0-B03A-FF0556BDA843}" type="datetimeFigureOut">
              <a:rPr lang="en-US"/>
              <a:pPr>
                <a:defRPr/>
              </a:pPr>
              <a:t>5/16/2018</a:t>
            </a:fld>
            <a:endParaRPr lang="en-US"/>
          </a:p>
        </p:txBody>
      </p:sp>
      <p:sp>
        <p:nvSpPr>
          <p:cNvPr id="6" name="Footer Placeholder 5"/>
          <p:cNvSpPr>
            <a:spLocks noGrp="1"/>
          </p:cNvSpPr>
          <p:nvPr>
            <p:ph type="ftr" sz="quarter" idx="11"/>
          </p:nvPr>
        </p:nvSpPr>
        <p:spPr/>
        <p:txBody>
          <a:bodyPr/>
          <a:lstStyle>
            <a:lvl1pPr>
              <a:defRPr smtClean="0">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Arial" pitchFamily="34" charset="0"/>
              </a:defRPr>
            </a:lvl1pPr>
          </a:lstStyle>
          <a:p>
            <a:pPr>
              <a:defRPr/>
            </a:pPr>
            <a:fld id="{AC15D2D5-ED7B-4B2D-99D1-9B088E3A8191}" type="slidenum">
              <a:rPr lang="en-US"/>
              <a:pPr>
                <a:defRPr/>
              </a:pPr>
              <a:t>‹#›</a:t>
            </a:fld>
            <a:endParaRPr lang="en-US"/>
          </a:p>
        </p:txBody>
      </p:sp>
    </p:spTree>
    <p:extLst>
      <p:ext uri="{BB962C8B-B14F-4D97-AF65-F5344CB8AC3E}">
        <p14:creationId xmlns:p14="http://schemas.microsoft.com/office/powerpoint/2010/main" val="16331447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atin typeface="Arial" pitchFamily="34" charset="0"/>
              </a:defRPr>
            </a:lvl1pPr>
          </a:lstStyle>
          <a:p>
            <a:pPr>
              <a:defRPr/>
            </a:pPr>
            <a:fld id="{200869E3-DF10-4F16-A11F-975420D90AB6}" type="datetimeFigureOut">
              <a:rPr lang="en-US"/>
              <a:pPr>
                <a:defRPr/>
              </a:pPr>
              <a:t>5/16/2018</a:t>
            </a:fld>
            <a:endParaRPr lang="en-US"/>
          </a:p>
        </p:txBody>
      </p:sp>
      <p:sp>
        <p:nvSpPr>
          <p:cNvPr id="5" name="Footer Placeholder 4"/>
          <p:cNvSpPr>
            <a:spLocks noGrp="1"/>
          </p:cNvSpPr>
          <p:nvPr>
            <p:ph type="ftr" sz="quarter" idx="11"/>
          </p:nvPr>
        </p:nvSpPr>
        <p:spPr/>
        <p:txBody>
          <a:bodyPr/>
          <a:lstStyle>
            <a:lvl1pPr>
              <a:defRPr smtClean="0">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pitchFamily="34" charset="0"/>
              </a:defRPr>
            </a:lvl1pPr>
          </a:lstStyle>
          <a:p>
            <a:pPr>
              <a:defRPr/>
            </a:pPr>
            <a:fld id="{73C34758-DC2B-4549-BC65-28B6E34EA576}" type="slidenum">
              <a:rPr lang="en-US"/>
              <a:pPr>
                <a:defRPr/>
              </a:pPr>
              <a:t>‹#›</a:t>
            </a:fld>
            <a:endParaRPr lang="en-US"/>
          </a:p>
        </p:txBody>
      </p:sp>
    </p:spTree>
    <p:extLst>
      <p:ext uri="{BB962C8B-B14F-4D97-AF65-F5344CB8AC3E}">
        <p14:creationId xmlns:p14="http://schemas.microsoft.com/office/powerpoint/2010/main" val="20678750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atin typeface="Arial" pitchFamily="34" charset="0"/>
              </a:defRPr>
            </a:lvl1pPr>
          </a:lstStyle>
          <a:p>
            <a:pPr>
              <a:defRPr/>
            </a:pPr>
            <a:fld id="{2473B1E7-99CA-4EE2-A6B9-EBD95429B5C6}" type="datetimeFigureOut">
              <a:rPr lang="en-US"/>
              <a:pPr>
                <a:defRPr/>
              </a:pPr>
              <a:t>5/16/2018</a:t>
            </a:fld>
            <a:endParaRPr lang="en-US"/>
          </a:p>
        </p:txBody>
      </p:sp>
      <p:sp>
        <p:nvSpPr>
          <p:cNvPr id="5" name="Footer Placeholder 4"/>
          <p:cNvSpPr>
            <a:spLocks noGrp="1"/>
          </p:cNvSpPr>
          <p:nvPr>
            <p:ph type="ftr" sz="quarter" idx="11"/>
          </p:nvPr>
        </p:nvSpPr>
        <p:spPr/>
        <p:txBody>
          <a:bodyPr/>
          <a:lstStyle>
            <a:lvl1pPr>
              <a:defRPr smtClean="0">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pitchFamily="34" charset="0"/>
              </a:defRPr>
            </a:lvl1pPr>
          </a:lstStyle>
          <a:p>
            <a:pPr>
              <a:defRPr/>
            </a:pPr>
            <a:fld id="{A6EDD1BA-BBE1-4C0C-B5B1-58C545D2356D}" type="slidenum">
              <a:rPr lang="en-US"/>
              <a:pPr>
                <a:defRPr/>
              </a:pPr>
              <a:t>‹#›</a:t>
            </a:fld>
            <a:endParaRPr lang="en-US"/>
          </a:p>
        </p:txBody>
      </p:sp>
    </p:spTree>
    <p:extLst>
      <p:ext uri="{BB962C8B-B14F-4D97-AF65-F5344CB8AC3E}">
        <p14:creationId xmlns:p14="http://schemas.microsoft.com/office/powerpoint/2010/main" val="25356868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550" y="5813426"/>
            <a:ext cx="2963863" cy="106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4396" y="5614990"/>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0"/>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11448"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10375" y="4795840"/>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7" y="4914907"/>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3"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Footer Placeholder 4"/>
          <p:cNvSpPr>
            <a:spLocks noGrp="1"/>
          </p:cNvSpPr>
          <p:nvPr>
            <p:ph type="ftr" sz="quarter" idx="10"/>
          </p:nvPr>
        </p:nvSpPr>
        <p:spPr/>
        <p:txBody>
          <a:bodyPr/>
          <a:lstStyle>
            <a:lvl1pPr>
              <a:defRPr/>
            </a:lvl1pPr>
          </a:lstStyle>
          <a:p>
            <a:pPr>
              <a:defRPr/>
            </a:pPr>
            <a:endParaRPr lang="en-US"/>
          </a:p>
        </p:txBody>
      </p:sp>
      <p:sp>
        <p:nvSpPr>
          <p:cNvPr id="12" name="Slide Number Placeholder 5"/>
          <p:cNvSpPr>
            <a:spLocks noGrp="1"/>
          </p:cNvSpPr>
          <p:nvPr>
            <p:ph type="sldNum" sz="quarter" idx="11"/>
          </p:nvPr>
        </p:nvSpPr>
        <p:spPr/>
        <p:txBody>
          <a:bodyPr/>
          <a:lstStyle>
            <a:lvl1pPr>
              <a:defRPr/>
            </a:lvl1pPr>
          </a:lstStyle>
          <a:p>
            <a:pPr>
              <a:defRPr/>
            </a:pPr>
            <a:fld id="{BB9A6B2E-4F87-4082-8CDD-D33965B1FFB8}" type="slidenum">
              <a:rPr lang="en-US"/>
              <a:pPr>
                <a:defRPr/>
              </a:pPr>
              <a:t>‹#›</a:t>
            </a:fld>
            <a:endParaRPr lang="en-US"/>
          </a:p>
        </p:txBody>
      </p:sp>
    </p:spTree>
    <p:extLst>
      <p:ext uri="{BB962C8B-B14F-4D97-AF65-F5344CB8AC3E}">
        <p14:creationId xmlns:p14="http://schemas.microsoft.com/office/powerpoint/2010/main" val="1812500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41" y="637382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sym typeface="Arial"/>
              <a:rtl val="0"/>
            </a:endParaRPr>
          </a:p>
        </p:txBody>
      </p:sp>
      <p:sp>
        <p:nvSpPr>
          <p:cNvPr id="6" name="Slide Number Placeholder 5"/>
          <p:cNvSpPr txBox="1">
            <a:spLocks/>
          </p:cNvSpPr>
          <p:nvPr userDrawn="1"/>
        </p:nvSpPr>
        <p:spPr bwMode="auto">
          <a:xfrm>
            <a:off x="8553465" y="6383349"/>
            <a:ext cx="590551" cy="365125"/>
          </a:xfrm>
          <a:prstGeom prst="rect">
            <a:avLst/>
          </a:prstGeom>
          <a:noFill/>
          <a:ln>
            <a:noFill/>
          </a:ln>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defRPr/>
            </a:pPr>
            <a:fld id="{FBF5D56D-6F17-4AD4-98FE-9FE34087355E}" type="slidenum">
              <a:rPr lang="en-US" sz="1400" smtClean="0">
                <a:solidFill>
                  <a:srgbClr val="898989"/>
                </a:solidFill>
                <a:latin typeface="Calibri" pitchFamily="34" charset="0"/>
                <a:sym typeface="Arial"/>
                <a:rtl val="0"/>
              </a:rPr>
              <a:pPr algn="r" eaLnBrk="1" hangingPunct="1">
                <a:defRPr/>
              </a:pPr>
              <a:t>‹#›</a:t>
            </a:fld>
            <a:endParaRPr lang="en-US" sz="1400" smtClean="0">
              <a:solidFill>
                <a:srgbClr val="898989"/>
              </a:solidFill>
              <a:latin typeface="Calibri" pitchFamily="34" charset="0"/>
              <a:sym typeface="Arial"/>
              <a:rtl val="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1" y="84140"/>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6" y="341313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6" y="1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11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smtClean="0">
                <a:solidFill>
                  <a:prstClr val="white"/>
                </a:solidFill>
                <a:latin typeface="David" pitchFamily="34" charset="-79"/>
                <a:cs typeface="David" pitchFamily="34" charset="-79"/>
                <a:sym typeface="Arial"/>
                <a:rtl val="0"/>
              </a:rPr>
              <a:t>K&amp;P</a:t>
            </a:r>
          </a:p>
        </p:txBody>
      </p:sp>
      <p:sp>
        <p:nvSpPr>
          <p:cNvPr id="2" name="Title 1"/>
          <p:cNvSpPr>
            <a:spLocks noGrp="1"/>
          </p:cNvSpPr>
          <p:nvPr>
            <p:ph type="title"/>
          </p:nvPr>
        </p:nvSpPr>
        <p:spPr>
          <a:xfrm>
            <a:off x="1314451" y="274638"/>
            <a:ext cx="66294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990600" y="1600206"/>
            <a:ext cx="76962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19777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9"/>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3911327-BDF4-4C0E-AEFB-84824B121EB8}" type="slidenum">
              <a:rPr lang="en-US"/>
              <a:pPr>
                <a:defRPr/>
              </a:pPr>
              <a:t>‹#›</a:t>
            </a:fld>
            <a:endParaRPr lang="en-US"/>
          </a:p>
        </p:txBody>
      </p:sp>
    </p:spTree>
    <p:extLst>
      <p:ext uri="{BB962C8B-B14F-4D97-AF65-F5344CB8AC3E}">
        <p14:creationId xmlns:p14="http://schemas.microsoft.com/office/powerpoint/2010/main" val="40723480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8CB320C-87D6-4AF6-BA17-88EFEA4D61F4}" type="slidenum">
              <a:rPr lang="en-US"/>
              <a:pPr>
                <a:defRPr/>
              </a:pPr>
              <a:t>‹#›</a:t>
            </a:fld>
            <a:endParaRPr lang="en-US"/>
          </a:p>
        </p:txBody>
      </p:sp>
    </p:spTree>
    <p:extLst>
      <p:ext uri="{BB962C8B-B14F-4D97-AF65-F5344CB8AC3E}">
        <p14:creationId xmlns:p14="http://schemas.microsoft.com/office/powerpoint/2010/main" val="41110740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3"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F1311DC-AD62-4792-95E2-B5A1E508B682}" type="slidenum">
              <a:rPr lang="en-US"/>
              <a:pPr>
                <a:defRPr/>
              </a:pPr>
              <a:t>‹#›</a:t>
            </a:fld>
            <a:endParaRPr lang="en-US"/>
          </a:p>
        </p:txBody>
      </p:sp>
    </p:spTree>
    <p:extLst>
      <p:ext uri="{BB962C8B-B14F-4D97-AF65-F5344CB8AC3E}">
        <p14:creationId xmlns:p14="http://schemas.microsoft.com/office/powerpoint/2010/main" val="19610625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41" y="637382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sym typeface="Arial"/>
              <a:rtl val="0"/>
            </a:endParaRPr>
          </a:p>
        </p:txBody>
      </p:sp>
      <p:sp>
        <p:nvSpPr>
          <p:cNvPr id="5" name="Slide Number Placeholder 5"/>
          <p:cNvSpPr txBox="1">
            <a:spLocks/>
          </p:cNvSpPr>
          <p:nvPr userDrawn="1"/>
        </p:nvSpPr>
        <p:spPr bwMode="auto">
          <a:xfrm>
            <a:off x="8553465" y="6383349"/>
            <a:ext cx="590551" cy="365125"/>
          </a:xfrm>
          <a:prstGeom prst="rect">
            <a:avLst/>
          </a:prstGeom>
          <a:noFill/>
          <a:ln>
            <a:noFill/>
          </a:ln>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defRPr/>
            </a:pPr>
            <a:fld id="{343289DA-70CC-4708-9C83-76947003EB47}" type="slidenum">
              <a:rPr lang="en-US" sz="1400" smtClean="0">
                <a:solidFill>
                  <a:srgbClr val="898989"/>
                </a:solidFill>
                <a:latin typeface="Calibri" pitchFamily="34" charset="0"/>
                <a:sym typeface="Arial"/>
                <a:rtl val="0"/>
              </a:rPr>
              <a:pPr algn="r" eaLnBrk="1" hangingPunct="1">
                <a:defRPr/>
              </a:pPr>
              <a:t>‹#›</a:t>
            </a:fld>
            <a:endParaRPr lang="en-US" sz="1400" smtClean="0">
              <a:solidFill>
                <a:srgbClr val="898989"/>
              </a:solidFill>
              <a:latin typeface="Calibri" pitchFamily="34" charset="0"/>
              <a:sym typeface="Arial"/>
              <a:rtl val="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1" y="84140"/>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11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smtClean="0">
                <a:solidFill>
                  <a:prstClr val="white"/>
                </a:solidFill>
                <a:latin typeface="David" pitchFamily="34" charset="-79"/>
                <a:cs typeface="David" pitchFamily="34" charset="-79"/>
                <a:sym typeface="Arial"/>
                <a:rtl val="0"/>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2" y="6373823"/>
            <a:ext cx="2700339"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42" y="6373819"/>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4" y="6365877"/>
            <a:ext cx="2076451"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82"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6" y="1128721"/>
            <a:ext cx="896939"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88" y="11119"/>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8"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1" y="274638"/>
            <a:ext cx="6477000" cy="1143000"/>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9243043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41" y="637382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sym typeface="Arial"/>
              <a:rtl val="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1" y="84140"/>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6" y="341313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6" y="1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11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smtClean="0">
                <a:solidFill>
                  <a:prstClr val="white"/>
                </a:solidFill>
                <a:latin typeface="David" pitchFamily="34" charset="-79"/>
                <a:cs typeface="David" pitchFamily="34" charset="-79"/>
                <a:sym typeface="Arial"/>
                <a:rtl val="0"/>
              </a:rPr>
              <a:t>K&amp;P</a:t>
            </a:r>
          </a:p>
        </p:txBody>
      </p:sp>
      <p:sp>
        <p:nvSpPr>
          <p:cNvPr id="8" name="Slide Number Placeholder 5"/>
          <p:cNvSpPr>
            <a:spLocks noGrp="1"/>
          </p:cNvSpPr>
          <p:nvPr userDrawn="1">
            <p:ph type="sldNum" sz="quarter" idx="10"/>
          </p:nvPr>
        </p:nvSpPr>
        <p:spPr>
          <a:xfrm>
            <a:off x="8553465" y="6383349"/>
            <a:ext cx="590551" cy="365125"/>
          </a:xfrm>
        </p:spPr>
        <p:txBody>
          <a:bodyPr/>
          <a:lstStyle>
            <a:lvl1pPr>
              <a:defRPr sz="1400"/>
            </a:lvl1pPr>
          </a:lstStyle>
          <a:p>
            <a:pPr>
              <a:defRPr/>
            </a:pPr>
            <a:fld id="{AE6C1B70-A076-4329-9045-3DF75F6337C9}" type="slidenum">
              <a:rPr lang="en-US"/>
              <a:pPr>
                <a:defRPr/>
              </a:pPr>
              <a:t>‹#›</a:t>
            </a:fld>
            <a:endParaRPr lang="en-US"/>
          </a:p>
        </p:txBody>
      </p:sp>
    </p:spTree>
    <p:extLst>
      <p:ext uri="{BB962C8B-B14F-4D97-AF65-F5344CB8AC3E}">
        <p14:creationId xmlns:p14="http://schemas.microsoft.com/office/powerpoint/2010/main" val="21534082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5F79272-E8EB-4B33-818A-52ED494D4F1C}" type="slidenum">
              <a:rPr lang="en-US"/>
              <a:pPr>
                <a:defRPr/>
              </a:pPr>
              <a:t>‹#›</a:t>
            </a:fld>
            <a:endParaRPr lang="en-US"/>
          </a:p>
        </p:txBody>
      </p:sp>
    </p:spTree>
    <p:extLst>
      <p:ext uri="{BB962C8B-B14F-4D97-AF65-F5344CB8AC3E}">
        <p14:creationId xmlns:p14="http://schemas.microsoft.com/office/powerpoint/2010/main" val="200628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6" y="273052"/>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65" y="273056"/>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6" y="143511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4B30AB0-9F23-441C-9B8A-3D6D5FB57015}" type="slidenum">
              <a:rPr lang="en-US"/>
              <a:pPr>
                <a:defRPr/>
              </a:pPr>
              <a:t>‹#›</a:t>
            </a:fld>
            <a:endParaRPr lang="en-US"/>
          </a:p>
        </p:txBody>
      </p:sp>
    </p:spTree>
    <p:extLst>
      <p:ext uri="{BB962C8B-B14F-4D97-AF65-F5344CB8AC3E}">
        <p14:creationId xmlns:p14="http://schemas.microsoft.com/office/powerpoint/2010/main" val="13260724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1A8DE01-F7E1-4183-97EC-AEAFE451F1BA}" type="slidenum">
              <a:rPr lang="en-US"/>
              <a:pPr>
                <a:defRPr/>
              </a:pPr>
              <a:t>‹#›</a:t>
            </a:fld>
            <a:endParaRPr lang="en-US"/>
          </a:p>
        </p:txBody>
      </p:sp>
    </p:spTree>
    <p:extLst>
      <p:ext uri="{BB962C8B-B14F-4D97-AF65-F5344CB8AC3E}">
        <p14:creationId xmlns:p14="http://schemas.microsoft.com/office/powerpoint/2010/main" val="11642010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CA65963-D8D1-4111-BDF3-5102F7817A25}" type="slidenum">
              <a:rPr lang="en-US"/>
              <a:pPr>
                <a:defRPr/>
              </a:pPr>
              <a:t>‹#›</a:t>
            </a:fld>
            <a:endParaRPr lang="en-US"/>
          </a:p>
        </p:txBody>
      </p:sp>
    </p:spTree>
    <p:extLst>
      <p:ext uri="{BB962C8B-B14F-4D97-AF65-F5344CB8AC3E}">
        <p14:creationId xmlns:p14="http://schemas.microsoft.com/office/powerpoint/2010/main" val="29204644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D5D915A-117E-449A-B9FA-BDA3D909A149}" type="slidenum">
              <a:rPr lang="en-US"/>
              <a:pPr>
                <a:defRPr/>
              </a:pPr>
              <a:t>‹#›</a:t>
            </a:fld>
            <a:endParaRPr lang="en-US"/>
          </a:p>
        </p:txBody>
      </p:sp>
    </p:spTree>
    <p:extLst>
      <p:ext uri="{BB962C8B-B14F-4D97-AF65-F5344CB8AC3E}">
        <p14:creationId xmlns:p14="http://schemas.microsoft.com/office/powerpoint/2010/main" val="30722499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538" y="5813425"/>
            <a:ext cx="2963862"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11438"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10375" y="4795838"/>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914900"/>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Footer Placeholder 4"/>
          <p:cNvSpPr>
            <a:spLocks noGrp="1"/>
          </p:cNvSpPr>
          <p:nvPr>
            <p:ph type="ftr" sz="quarter" idx="10"/>
          </p:nvPr>
        </p:nvSpPr>
        <p:spPr/>
        <p:txBody>
          <a:bodyPr/>
          <a:lstStyle>
            <a:lvl1pPr>
              <a:defRPr/>
            </a:lvl1pPr>
          </a:lstStyle>
          <a:p>
            <a:pPr>
              <a:defRPr/>
            </a:pPr>
            <a:endParaRPr lang="en-US"/>
          </a:p>
        </p:txBody>
      </p:sp>
      <p:sp>
        <p:nvSpPr>
          <p:cNvPr id="12" name="Slide Number Placeholder 5"/>
          <p:cNvSpPr>
            <a:spLocks noGrp="1"/>
          </p:cNvSpPr>
          <p:nvPr>
            <p:ph type="sldNum" sz="quarter" idx="11"/>
          </p:nvPr>
        </p:nvSpPr>
        <p:spPr/>
        <p:txBody>
          <a:bodyPr/>
          <a:lstStyle>
            <a:lvl1pPr>
              <a:defRPr/>
            </a:lvl1pPr>
          </a:lstStyle>
          <a:p>
            <a:pPr>
              <a:defRPr/>
            </a:pPr>
            <a:fld id="{67111A97-B515-449E-9DF5-C6868585B936}" type="slidenum">
              <a:rPr lang="en-US"/>
              <a:pPr>
                <a:defRPr/>
              </a:pPr>
              <a:t>‹#›</a:t>
            </a:fld>
            <a:endParaRPr lang="en-US"/>
          </a:p>
        </p:txBody>
      </p:sp>
    </p:spTree>
    <p:extLst>
      <p:ext uri="{BB962C8B-B14F-4D97-AF65-F5344CB8AC3E}">
        <p14:creationId xmlns:p14="http://schemas.microsoft.com/office/powerpoint/2010/main" val="9366624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charset="0"/>
            </a:endParaRPr>
          </a:p>
        </p:txBody>
      </p:sp>
      <p:sp>
        <p:nvSpPr>
          <p:cNvPr id="6"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545E9F4C-5BB2-4080-94C7-CBA6B58032A1}" type="slidenum">
              <a:rPr lang="en-US" sz="1400" smtClean="0">
                <a:solidFill>
                  <a:srgbClr val="898989"/>
                </a:solidFill>
                <a:latin typeface="Calibri" pitchFamily="34" charset="0"/>
              </a:rPr>
              <a:pPr algn="r" eaLnBrk="1" hangingPunct="1">
                <a:defRPr/>
              </a:pPr>
              <a:t>‹#›</a:t>
            </a:fld>
            <a:endParaRPr lang="en-US" sz="1400" smtClean="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smtClean="0">
                <a:solidFill>
                  <a:prstClr val="white"/>
                </a:solidFill>
                <a:latin typeface="David" pitchFamily="34" charset="-79"/>
                <a:cs typeface="David" pitchFamily="34" charset="-79"/>
              </a:rPr>
              <a:t>K&amp;P</a:t>
            </a:r>
          </a:p>
        </p:txBody>
      </p:sp>
      <p:sp>
        <p:nvSpPr>
          <p:cNvPr id="2" name="Title 1"/>
          <p:cNvSpPr>
            <a:spLocks noGrp="1"/>
          </p:cNvSpPr>
          <p:nvPr>
            <p:ph type="title"/>
          </p:nvPr>
        </p:nvSpPr>
        <p:spPr>
          <a:xfrm>
            <a:off x="1314450" y="274638"/>
            <a:ext cx="66294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990600" y="1600200"/>
            <a:ext cx="76962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098631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14271B5-0721-418C-BB00-3B05F3E5EC88}" type="slidenum">
              <a:rPr lang="en-US"/>
              <a:pPr>
                <a:defRPr/>
              </a:pPr>
              <a:t>‹#›</a:t>
            </a:fld>
            <a:endParaRPr lang="en-US"/>
          </a:p>
        </p:txBody>
      </p:sp>
    </p:spTree>
    <p:extLst>
      <p:ext uri="{BB962C8B-B14F-4D97-AF65-F5344CB8AC3E}">
        <p14:creationId xmlns:p14="http://schemas.microsoft.com/office/powerpoint/2010/main" val="13681864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52F00B8-D7A1-4210-87EB-893C42A44335}" type="slidenum">
              <a:rPr lang="en-US"/>
              <a:pPr>
                <a:defRPr/>
              </a:pPr>
              <a:t>‹#›</a:t>
            </a:fld>
            <a:endParaRPr lang="en-US"/>
          </a:p>
        </p:txBody>
      </p:sp>
    </p:spTree>
    <p:extLst>
      <p:ext uri="{BB962C8B-B14F-4D97-AF65-F5344CB8AC3E}">
        <p14:creationId xmlns:p14="http://schemas.microsoft.com/office/powerpoint/2010/main" val="21199711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6670055-DCC1-432E-8DE6-8AB87ECAC052}" type="slidenum">
              <a:rPr lang="en-US"/>
              <a:pPr>
                <a:defRPr/>
              </a:pPr>
              <a:t>‹#›</a:t>
            </a:fld>
            <a:endParaRPr lang="en-US"/>
          </a:p>
        </p:txBody>
      </p:sp>
    </p:spTree>
    <p:extLst>
      <p:ext uri="{BB962C8B-B14F-4D97-AF65-F5344CB8AC3E}">
        <p14:creationId xmlns:p14="http://schemas.microsoft.com/office/powerpoint/2010/main" val="35960044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0D8C0E6E-749F-4DC2-A881-4292CA5FDA48}" type="slidenum">
              <a:rPr lang="en-US" sz="1400" smtClean="0">
                <a:solidFill>
                  <a:srgbClr val="898989"/>
                </a:solidFill>
                <a:latin typeface="Calibri" pitchFamily="34" charset="0"/>
              </a:rPr>
              <a:pPr algn="r" eaLnBrk="1" hangingPunct="1">
                <a:defRPr/>
              </a:pPr>
              <a:t>‹#›</a:t>
            </a:fld>
            <a:endParaRPr lang="en-US" sz="1400" smtClean="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smtClean="0">
                <a:solidFill>
                  <a:prstClr val="white"/>
                </a:solidFill>
                <a:latin typeface="David" pitchFamily="34" charset="-79"/>
                <a:cs typeface="David" pitchFamily="34" charset="-79"/>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0" y="6373813"/>
            <a:ext cx="27003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38" y="6373813"/>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0" y="6365875"/>
            <a:ext cx="20764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75"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8841013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E1CE0B9-83E0-42FD-BCDA-655D7ACEFB10}" type="slidenum">
              <a:rPr lang="en-US"/>
              <a:pPr>
                <a:defRPr/>
              </a:pPr>
              <a:t>‹#›</a:t>
            </a:fld>
            <a:endParaRPr lang="en-US"/>
          </a:p>
        </p:txBody>
      </p:sp>
    </p:spTree>
    <p:extLst>
      <p:ext uri="{BB962C8B-B14F-4D97-AF65-F5344CB8AC3E}">
        <p14:creationId xmlns:p14="http://schemas.microsoft.com/office/powerpoint/2010/main" val="36814670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8D9C8247-1AA1-4212-91C1-3469C5E735B9}" type="slidenum">
              <a:rPr lang="en-US" sz="1400" smtClean="0">
                <a:solidFill>
                  <a:srgbClr val="898989"/>
                </a:solidFill>
                <a:latin typeface="Calibri" pitchFamily="34" charset="0"/>
              </a:rPr>
              <a:pPr algn="r" eaLnBrk="1" hangingPunct="1">
                <a:defRPr/>
              </a:pPr>
              <a:t>‹#›</a:t>
            </a:fld>
            <a:endParaRPr lang="en-US" sz="1400" smtClean="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smtClean="0">
                <a:solidFill>
                  <a:prstClr val="white"/>
                </a:solidFill>
                <a:latin typeface="David" pitchFamily="34" charset="-79"/>
                <a:cs typeface="David" pitchFamily="34" charset="-79"/>
              </a:rPr>
              <a:t>K&amp;P</a:t>
            </a:r>
          </a:p>
        </p:txBody>
      </p:sp>
      <p:pic>
        <p:nvPicPr>
          <p:cNvPr id="8"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11" name="Date Placeholder 2"/>
          <p:cNvSpPr>
            <a:spLocks noGrp="1"/>
          </p:cNvSpPr>
          <p:nvPr>
            <p:ph type="dt" sz="half" idx="10"/>
          </p:nvPr>
        </p:nvSpPr>
        <p:spPr/>
        <p:txBody>
          <a:bodyPr/>
          <a:lstStyle>
            <a:lvl1pPr>
              <a:defRPr/>
            </a:lvl1pPr>
          </a:lstStyle>
          <a:p>
            <a:pPr>
              <a:defRPr/>
            </a:pPr>
            <a:endParaRPr lang="en-US"/>
          </a:p>
        </p:txBody>
      </p:sp>
      <p:sp>
        <p:nvSpPr>
          <p:cNvPr id="12" name="Footer Placeholder 3"/>
          <p:cNvSpPr>
            <a:spLocks noGrp="1"/>
          </p:cNvSpPr>
          <p:nvPr>
            <p:ph type="ftr" sz="quarter" idx="11"/>
          </p:nvPr>
        </p:nvSpPr>
        <p:spPr/>
        <p:txBody>
          <a:bodyPr/>
          <a:lstStyle>
            <a:lvl1pPr>
              <a:defRPr/>
            </a:lvl1pPr>
          </a:lstStyle>
          <a:p>
            <a:pPr>
              <a:defRPr/>
            </a:pPr>
            <a:endParaRPr lang="en-US"/>
          </a:p>
        </p:txBody>
      </p:sp>
      <p:sp>
        <p:nvSpPr>
          <p:cNvPr id="13" name="Slide Number Placeholder 4"/>
          <p:cNvSpPr>
            <a:spLocks noGrp="1"/>
          </p:cNvSpPr>
          <p:nvPr>
            <p:ph type="sldNum" sz="quarter" idx="12"/>
          </p:nvPr>
        </p:nvSpPr>
        <p:spPr/>
        <p:txBody>
          <a:bodyPr/>
          <a:lstStyle>
            <a:lvl1pPr>
              <a:defRPr/>
            </a:lvl1pPr>
          </a:lstStyle>
          <a:p>
            <a:pPr>
              <a:defRPr/>
            </a:pPr>
            <a:fld id="{21958215-1D0E-49E8-89C3-6584CF0BDB2E}" type="slidenum">
              <a:rPr lang="en-US"/>
              <a:pPr>
                <a:defRPr/>
              </a:pPr>
              <a:t>‹#›</a:t>
            </a:fld>
            <a:endParaRPr lang="en-US"/>
          </a:p>
        </p:txBody>
      </p:sp>
    </p:spTree>
    <p:extLst>
      <p:ext uri="{BB962C8B-B14F-4D97-AF65-F5344CB8AC3E}">
        <p14:creationId xmlns:p14="http://schemas.microsoft.com/office/powerpoint/2010/main" val="20805916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smtClean="0">
                <a:solidFill>
                  <a:prstClr val="white"/>
                </a:solidFill>
                <a:latin typeface="David" pitchFamily="34" charset="-79"/>
                <a:cs typeface="David" pitchFamily="34" charset="-79"/>
              </a:rPr>
              <a:t>K&amp;P</a:t>
            </a:r>
          </a:p>
        </p:txBody>
      </p:sp>
      <p:sp>
        <p:nvSpPr>
          <p:cNvPr id="8" name="Slide Number Placeholder 5"/>
          <p:cNvSpPr>
            <a:spLocks noGrp="1"/>
          </p:cNvSpPr>
          <p:nvPr userDrawn="1">
            <p:ph type="sldNum" sz="quarter" idx="10"/>
          </p:nvPr>
        </p:nvSpPr>
        <p:spPr>
          <a:xfrm>
            <a:off x="8553450" y="6383338"/>
            <a:ext cx="590550" cy="365125"/>
          </a:xfrm>
        </p:spPr>
        <p:txBody>
          <a:bodyPr/>
          <a:lstStyle>
            <a:lvl1pPr>
              <a:defRPr sz="1400"/>
            </a:lvl1pPr>
          </a:lstStyle>
          <a:p>
            <a:pPr>
              <a:defRPr/>
            </a:pPr>
            <a:fld id="{F8F85381-3A34-489F-B677-2535E78484A5}" type="slidenum">
              <a:rPr lang="en-US"/>
              <a:pPr>
                <a:defRPr/>
              </a:pPr>
              <a:t>‹#›</a:t>
            </a:fld>
            <a:endParaRPr lang="en-US"/>
          </a:p>
        </p:txBody>
      </p:sp>
    </p:spTree>
    <p:extLst>
      <p:ext uri="{BB962C8B-B14F-4D97-AF65-F5344CB8AC3E}">
        <p14:creationId xmlns:p14="http://schemas.microsoft.com/office/powerpoint/2010/main" val="5785877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C1DA0BE-57DB-44A7-BFFE-CD00A04D73F5}" type="slidenum">
              <a:rPr lang="en-US"/>
              <a:pPr>
                <a:defRPr/>
              </a:pPr>
              <a:t>‹#›</a:t>
            </a:fld>
            <a:endParaRPr lang="en-US"/>
          </a:p>
        </p:txBody>
      </p:sp>
    </p:spTree>
    <p:extLst>
      <p:ext uri="{BB962C8B-B14F-4D97-AF65-F5344CB8AC3E}">
        <p14:creationId xmlns:p14="http://schemas.microsoft.com/office/powerpoint/2010/main" val="34475519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5C8A537-DC05-4A35-B872-6FE9180886D3}" type="slidenum">
              <a:rPr lang="en-US"/>
              <a:pPr>
                <a:defRPr/>
              </a:pPr>
              <a:t>‹#›</a:t>
            </a:fld>
            <a:endParaRPr lang="en-US"/>
          </a:p>
        </p:txBody>
      </p:sp>
    </p:spTree>
    <p:extLst>
      <p:ext uri="{BB962C8B-B14F-4D97-AF65-F5344CB8AC3E}">
        <p14:creationId xmlns:p14="http://schemas.microsoft.com/office/powerpoint/2010/main" val="35621723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5DB477B-3A1F-49CF-93BC-7F99C04CCBBE}" type="slidenum">
              <a:rPr lang="en-US"/>
              <a:pPr>
                <a:defRPr/>
              </a:pPr>
              <a:t>‹#›</a:t>
            </a:fld>
            <a:endParaRPr lang="en-US"/>
          </a:p>
        </p:txBody>
      </p:sp>
    </p:spTree>
    <p:extLst>
      <p:ext uri="{BB962C8B-B14F-4D97-AF65-F5344CB8AC3E}">
        <p14:creationId xmlns:p14="http://schemas.microsoft.com/office/powerpoint/2010/main" val="14003277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B5FC293-285B-4740-AE7C-CB9A14AFB829}" type="slidenum">
              <a:rPr lang="en-US"/>
              <a:pPr>
                <a:defRPr/>
              </a:pPr>
              <a:t>‹#›</a:t>
            </a:fld>
            <a:endParaRPr lang="en-US"/>
          </a:p>
        </p:txBody>
      </p:sp>
    </p:spTree>
    <p:extLst>
      <p:ext uri="{BB962C8B-B14F-4D97-AF65-F5344CB8AC3E}">
        <p14:creationId xmlns:p14="http://schemas.microsoft.com/office/powerpoint/2010/main" val="40543027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71545" y="5813426"/>
            <a:ext cx="2963863"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611440"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810375" y="4795840"/>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7" y="4914906"/>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3"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Footer Placeholder 4"/>
          <p:cNvSpPr>
            <a:spLocks noGrp="1"/>
          </p:cNvSpPr>
          <p:nvPr>
            <p:ph type="ftr" sz="quarter" idx="10"/>
          </p:nvPr>
        </p:nvSpPr>
        <p:spPr/>
        <p:txBody>
          <a:bodyPr/>
          <a:lstStyle>
            <a:lvl1pPr>
              <a:defRPr smtClean="0"/>
            </a:lvl1pPr>
          </a:lstStyle>
          <a:p>
            <a:pPr>
              <a:defRPr/>
            </a:pPr>
            <a:endParaRPr lang="en-US"/>
          </a:p>
        </p:txBody>
      </p:sp>
      <p:sp>
        <p:nvSpPr>
          <p:cNvPr id="12" name="Slide Number Placeholder 5"/>
          <p:cNvSpPr>
            <a:spLocks noGrp="1"/>
          </p:cNvSpPr>
          <p:nvPr>
            <p:ph type="sldNum" sz="quarter" idx="11"/>
          </p:nvPr>
        </p:nvSpPr>
        <p:spPr/>
        <p:txBody>
          <a:bodyPr/>
          <a:lstStyle>
            <a:lvl1pPr>
              <a:defRPr smtClean="0"/>
            </a:lvl1pPr>
          </a:lstStyle>
          <a:p>
            <a:pPr>
              <a:defRPr/>
            </a:pPr>
            <a:fld id="{BCADEB61-CFEE-4F87-ACD6-F3F8A90A11C8}" type="slidenum">
              <a:rPr lang="en-US"/>
              <a:pPr>
                <a:defRPr/>
              </a:pPr>
              <a:t>‹#›</a:t>
            </a:fld>
            <a:endParaRPr lang="en-US"/>
          </a:p>
        </p:txBody>
      </p:sp>
    </p:spTree>
    <p:extLst>
      <p:ext uri="{BB962C8B-B14F-4D97-AF65-F5344CB8AC3E}">
        <p14:creationId xmlns:p14="http://schemas.microsoft.com/office/powerpoint/2010/main" val="34219396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33" y="6373819"/>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sym typeface="Arial"/>
              <a:rtl val="0"/>
            </a:endParaRPr>
          </a:p>
        </p:txBody>
      </p:sp>
      <p:sp>
        <p:nvSpPr>
          <p:cNvPr id="6" name="Slide Number Placeholder 5"/>
          <p:cNvSpPr txBox="1">
            <a:spLocks/>
          </p:cNvSpPr>
          <p:nvPr userDrawn="1"/>
        </p:nvSpPr>
        <p:spPr bwMode="auto">
          <a:xfrm>
            <a:off x="8553457" y="6383344"/>
            <a:ext cx="590551" cy="365125"/>
          </a:xfrm>
          <a:prstGeom prst="rect">
            <a:avLst/>
          </a:prstGeom>
          <a:noFill/>
          <a:ln>
            <a:noFill/>
          </a:ln>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defRPr/>
            </a:pPr>
            <a:fld id="{42208483-5CF2-4B61-911B-AA37C60F3DA1}" type="slidenum">
              <a:rPr lang="en-US" sz="1400" smtClean="0">
                <a:solidFill>
                  <a:srgbClr val="898989"/>
                </a:solidFill>
                <a:latin typeface="Calibri" pitchFamily="34" charset="0"/>
                <a:sym typeface="Arial"/>
                <a:rtl val="0"/>
              </a:rPr>
              <a:pPr algn="r" eaLnBrk="1" hangingPunct="1">
                <a:defRPr/>
              </a:pPr>
              <a:t>‹#›</a:t>
            </a:fld>
            <a:endParaRPr lang="en-US" sz="1400" smtClean="0">
              <a:solidFill>
                <a:srgbClr val="898989"/>
              </a:solidFill>
              <a:latin typeface="Calibri" pitchFamily="34" charset="0"/>
              <a:sym typeface="Arial"/>
              <a:rtl val="0"/>
            </a:endParaRPr>
          </a:p>
        </p:txBody>
      </p:sp>
      <p:pic>
        <p:nvPicPr>
          <p:cNvPr id="7" name="Picture 9" descr="red wax copy.png"/>
          <p:cNvPicPr>
            <a:picLocks noChangeAspect="1"/>
          </p:cNvPicPr>
          <p:nvPr userDrawn="1"/>
        </p:nvPicPr>
        <p:blipFill>
          <a:blip r:embed="rId3" cstate="print">
            <a:extLst>
              <a:ext uri="{28A0092B-C50C-407E-A947-70E740481C1C}">
                <a14:useLocalDpi xmlns:a14="http://schemas.microsoft.com/office/drawing/2010/main" val="0"/>
              </a:ext>
            </a:extLst>
          </a:blip>
          <a:srcRect l="5374" t="5807" r="21495" b="5807"/>
          <a:stretch>
            <a:fillRect/>
          </a:stretch>
        </p:blipFill>
        <p:spPr bwMode="auto">
          <a:xfrm>
            <a:off x="7969251" y="84140"/>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 y="3413131"/>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 y="6"/>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11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smtClean="0">
                <a:solidFill>
                  <a:prstClr val="white"/>
                </a:solidFill>
                <a:latin typeface="David" pitchFamily="34" charset="-79"/>
                <a:cs typeface="David" pitchFamily="34" charset="-79"/>
                <a:sym typeface="Arial"/>
                <a:rtl val="0"/>
              </a:rPr>
              <a:t>K&amp;P</a:t>
            </a:r>
          </a:p>
        </p:txBody>
      </p:sp>
      <p:sp>
        <p:nvSpPr>
          <p:cNvPr id="2" name="Title 1"/>
          <p:cNvSpPr>
            <a:spLocks noGrp="1"/>
          </p:cNvSpPr>
          <p:nvPr>
            <p:ph type="title"/>
          </p:nvPr>
        </p:nvSpPr>
        <p:spPr>
          <a:xfrm>
            <a:off x="1314451" y="274638"/>
            <a:ext cx="66294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990600" y="1600206"/>
            <a:ext cx="76962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586088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9"/>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77E8C83-3F8D-4F73-AB21-CAFC81D591D2}" type="slidenum">
              <a:rPr lang="en-US"/>
              <a:pPr>
                <a:defRPr/>
              </a:pPr>
              <a:t>‹#›</a:t>
            </a:fld>
            <a:endParaRPr lang="en-US"/>
          </a:p>
        </p:txBody>
      </p:sp>
    </p:spTree>
    <p:extLst>
      <p:ext uri="{BB962C8B-B14F-4D97-AF65-F5344CB8AC3E}">
        <p14:creationId xmlns:p14="http://schemas.microsoft.com/office/powerpoint/2010/main" val="31315121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7179479-E415-4A2D-8D54-F42FF31DF49F}" type="slidenum">
              <a:rPr lang="en-US"/>
              <a:pPr>
                <a:defRPr/>
              </a:pPr>
              <a:t>‹#›</a:t>
            </a:fld>
            <a:endParaRPr lang="en-US"/>
          </a:p>
        </p:txBody>
      </p:sp>
    </p:spTree>
    <p:extLst>
      <p:ext uri="{BB962C8B-B14F-4D97-AF65-F5344CB8AC3E}">
        <p14:creationId xmlns:p14="http://schemas.microsoft.com/office/powerpoint/2010/main" val="12982735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E5DE9D0-2747-48D3-9C0E-4F617026001D}" type="slidenum">
              <a:rPr lang="en-US"/>
              <a:pPr>
                <a:defRPr/>
              </a:pPr>
              <a:t>‹#›</a:t>
            </a:fld>
            <a:endParaRPr lang="en-US"/>
          </a:p>
        </p:txBody>
      </p:sp>
    </p:spTree>
    <p:extLst>
      <p:ext uri="{BB962C8B-B14F-4D97-AF65-F5344CB8AC3E}">
        <p14:creationId xmlns:p14="http://schemas.microsoft.com/office/powerpoint/2010/main" val="42883049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192E68E-AA35-4562-845D-0434BF4FB56C}" type="slidenum">
              <a:rPr lang="en-US"/>
              <a:pPr>
                <a:defRPr/>
              </a:pPr>
              <a:t>‹#›</a:t>
            </a:fld>
            <a:endParaRPr lang="en-US"/>
          </a:p>
        </p:txBody>
      </p:sp>
    </p:spTree>
    <p:extLst>
      <p:ext uri="{BB962C8B-B14F-4D97-AF65-F5344CB8AC3E}">
        <p14:creationId xmlns:p14="http://schemas.microsoft.com/office/powerpoint/2010/main" val="41315407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33" y="6373819"/>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sym typeface="Arial"/>
              <a:rtl val="0"/>
            </a:endParaRPr>
          </a:p>
        </p:txBody>
      </p:sp>
      <p:sp>
        <p:nvSpPr>
          <p:cNvPr id="5" name="Slide Number Placeholder 5"/>
          <p:cNvSpPr txBox="1">
            <a:spLocks/>
          </p:cNvSpPr>
          <p:nvPr userDrawn="1"/>
        </p:nvSpPr>
        <p:spPr bwMode="auto">
          <a:xfrm>
            <a:off x="8553457" y="6383344"/>
            <a:ext cx="590551" cy="365125"/>
          </a:xfrm>
          <a:prstGeom prst="rect">
            <a:avLst/>
          </a:prstGeom>
          <a:noFill/>
          <a:ln>
            <a:noFill/>
          </a:ln>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defRPr/>
            </a:pPr>
            <a:fld id="{B7F16454-7187-46BF-B71A-5D4970A30634}" type="slidenum">
              <a:rPr lang="en-US" sz="1400" smtClean="0">
                <a:solidFill>
                  <a:srgbClr val="898989"/>
                </a:solidFill>
                <a:latin typeface="Calibri" pitchFamily="34" charset="0"/>
                <a:sym typeface="Arial"/>
                <a:rtl val="0"/>
              </a:rPr>
              <a:pPr algn="r" eaLnBrk="1" hangingPunct="1">
                <a:defRPr/>
              </a:pPr>
              <a:t>‹#›</a:t>
            </a:fld>
            <a:endParaRPr lang="en-US" sz="1400" smtClean="0">
              <a:solidFill>
                <a:srgbClr val="898989"/>
              </a:solidFill>
              <a:latin typeface="Calibri" pitchFamily="34" charset="0"/>
              <a:sym typeface="Arial"/>
              <a:rtl val="0"/>
            </a:endParaRPr>
          </a:p>
        </p:txBody>
      </p:sp>
      <p:pic>
        <p:nvPicPr>
          <p:cNvPr id="6" name="Picture 9" descr="red wax copy.png"/>
          <p:cNvPicPr>
            <a:picLocks noChangeAspect="1"/>
          </p:cNvPicPr>
          <p:nvPr userDrawn="1"/>
        </p:nvPicPr>
        <p:blipFill>
          <a:blip r:embed="rId3" cstate="print">
            <a:extLst>
              <a:ext uri="{28A0092B-C50C-407E-A947-70E740481C1C}">
                <a14:useLocalDpi xmlns:a14="http://schemas.microsoft.com/office/drawing/2010/main" val="0"/>
              </a:ext>
            </a:extLst>
          </a:blip>
          <a:srcRect l="5374" t="5807" r="21495" b="5807"/>
          <a:stretch>
            <a:fillRect/>
          </a:stretch>
        </p:blipFill>
        <p:spPr bwMode="auto">
          <a:xfrm>
            <a:off x="7969251" y="84140"/>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11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smtClean="0">
                <a:solidFill>
                  <a:prstClr val="white"/>
                </a:solidFill>
                <a:latin typeface="David" pitchFamily="34" charset="-79"/>
                <a:cs typeface="David" pitchFamily="34" charset="-79"/>
                <a:sym typeface="Arial"/>
                <a:rtl val="0"/>
              </a:rPr>
              <a:t>K&amp;P</a:t>
            </a:r>
          </a:p>
        </p:txBody>
      </p:sp>
      <p:pic>
        <p:nvPicPr>
          <p:cNvPr id="8"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007101" y="6373819"/>
            <a:ext cx="2700339"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313240" y="6373819"/>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495549" y="6365875"/>
            <a:ext cx="2076451"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76277"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9526" y="1128719"/>
            <a:ext cx="896939"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588" y="11119"/>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1" y="274638"/>
            <a:ext cx="6477000" cy="1143000"/>
          </a:xfrm>
        </p:spPr>
        <p:txBody>
          <a:bodyPr/>
          <a:lstStyle/>
          <a:p>
            <a:r>
              <a:rPr lang="en-US" dirty="0" smtClean="0"/>
              <a:t>Click to edit Master title style</a:t>
            </a:r>
            <a:endParaRPr lang="en-US" dirty="0"/>
          </a:p>
        </p:txBody>
      </p:sp>
      <p:grpSp>
        <p:nvGrpSpPr>
          <p:cNvPr id="15" name="Group 14"/>
          <p:cNvGrpSpPr/>
          <p:nvPr userDrawn="1"/>
        </p:nvGrpSpPr>
        <p:grpSpPr>
          <a:xfrm>
            <a:off x="8153385" y="378773"/>
            <a:ext cx="795410" cy="461665"/>
            <a:chOff x="8153406" y="378767"/>
            <a:chExt cx="795409" cy="461665"/>
          </a:xfrm>
        </p:grpSpPr>
        <p:pic>
          <p:nvPicPr>
            <p:cNvPr id="1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29600" y="457200"/>
              <a:ext cx="6858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8153406" y="378767"/>
              <a:ext cx="795409" cy="461665"/>
            </a:xfrm>
            <a:prstGeom prst="rect">
              <a:avLst/>
            </a:prstGeom>
            <a:noFill/>
          </p:spPr>
          <p:txBody>
            <a:bodyPr wrap="none" rtlCol="0">
              <a:spAutoFit/>
            </a:bodyPr>
            <a:lstStyle/>
            <a:p>
              <a:pPr algn="ctr" fontAlgn="auto">
                <a:spcBef>
                  <a:spcPts val="0"/>
                </a:spcBef>
                <a:spcAft>
                  <a:spcPts val="0"/>
                </a:spcAft>
              </a:pPr>
              <a:r>
                <a:rPr lang="en-US" sz="1200" kern="0" dirty="0" smtClean="0">
                  <a:solidFill>
                    <a:prstClr val="white"/>
                  </a:solidFill>
                  <a:latin typeface="Britannic Bold" panose="020B0903060703020204" pitchFamily="34" charset="0"/>
                  <a:cs typeface="Arial"/>
                  <a:sym typeface="Arial"/>
                  <a:rtl val="0"/>
                </a:rPr>
                <a:t>Minor </a:t>
              </a:r>
            </a:p>
            <a:p>
              <a:pPr algn="ctr" fontAlgn="auto">
                <a:spcBef>
                  <a:spcPts val="0"/>
                </a:spcBef>
                <a:spcAft>
                  <a:spcPts val="0"/>
                </a:spcAft>
              </a:pPr>
              <a:r>
                <a:rPr lang="en-US" sz="1200" kern="0" dirty="0" smtClean="0">
                  <a:solidFill>
                    <a:prstClr val="white"/>
                  </a:solidFill>
                  <a:latin typeface="Britannic Bold" panose="020B0903060703020204" pitchFamily="34" charset="0"/>
                  <a:cs typeface="Arial"/>
                  <a:sym typeface="Arial"/>
                  <a:rtl val="0"/>
                </a:rPr>
                <a:t>Prophets</a:t>
              </a:r>
              <a:endParaRPr lang="en-US" sz="1200" kern="0" dirty="0">
                <a:solidFill>
                  <a:prstClr val="white"/>
                </a:solidFill>
                <a:latin typeface="Britannic Bold" panose="020B0903060703020204" pitchFamily="34" charset="0"/>
                <a:cs typeface="Arial"/>
                <a:sym typeface="Arial"/>
                <a:rtl val="0"/>
              </a:endParaRPr>
            </a:p>
          </p:txBody>
        </p:sp>
      </p:grpSp>
    </p:spTree>
    <p:extLst>
      <p:ext uri="{BB962C8B-B14F-4D97-AF65-F5344CB8AC3E}">
        <p14:creationId xmlns:p14="http://schemas.microsoft.com/office/powerpoint/2010/main" val="33487332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33" y="6373819"/>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sym typeface="Arial"/>
              <a:rtl val="0"/>
            </a:endParaRPr>
          </a:p>
        </p:txBody>
      </p:sp>
      <p:pic>
        <p:nvPicPr>
          <p:cNvPr id="4" name="Picture 8" descr="red wax copy.png"/>
          <p:cNvPicPr>
            <a:picLocks noChangeAspect="1"/>
          </p:cNvPicPr>
          <p:nvPr userDrawn="1"/>
        </p:nvPicPr>
        <p:blipFill>
          <a:blip r:embed="rId3" cstate="print">
            <a:extLst>
              <a:ext uri="{28A0092B-C50C-407E-A947-70E740481C1C}">
                <a14:useLocalDpi xmlns:a14="http://schemas.microsoft.com/office/drawing/2010/main" val="0"/>
              </a:ext>
            </a:extLst>
          </a:blip>
          <a:srcRect l="5374" t="5807" r="21495" b="5807"/>
          <a:stretch>
            <a:fillRect/>
          </a:stretch>
        </p:blipFill>
        <p:spPr bwMode="auto">
          <a:xfrm>
            <a:off x="7969251" y="84140"/>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 y="3413131"/>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 y="6"/>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11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smtClean="0">
                <a:solidFill>
                  <a:prstClr val="white"/>
                </a:solidFill>
                <a:latin typeface="David" pitchFamily="34" charset="-79"/>
                <a:cs typeface="David" pitchFamily="34" charset="-79"/>
                <a:sym typeface="Arial"/>
                <a:rtl val="0"/>
              </a:rPr>
              <a:t>K&amp;P</a:t>
            </a:r>
          </a:p>
        </p:txBody>
      </p:sp>
      <p:sp>
        <p:nvSpPr>
          <p:cNvPr id="8" name="Slide Number Placeholder 5"/>
          <p:cNvSpPr>
            <a:spLocks noGrp="1"/>
          </p:cNvSpPr>
          <p:nvPr userDrawn="1">
            <p:ph type="sldNum" sz="quarter" idx="10"/>
          </p:nvPr>
        </p:nvSpPr>
        <p:spPr>
          <a:xfrm>
            <a:off x="8553457" y="6383344"/>
            <a:ext cx="590551" cy="365125"/>
          </a:xfrm>
        </p:spPr>
        <p:txBody>
          <a:bodyPr/>
          <a:lstStyle>
            <a:lvl1pPr>
              <a:defRPr sz="1400" smtClean="0"/>
            </a:lvl1pPr>
          </a:lstStyle>
          <a:p>
            <a:pPr>
              <a:defRPr/>
            </a:pPr>
            <a:fld id="{F9A33782-5E77-4A45-9A3C-733E26E74894}" type="slidenum">
              <a:rPr lang="en-US"/>
              <a:pPr>
                <a:defRPr/>
              </a:pPr>
              <a:t>‹#›</a:t>
            </a:fld>
            <a:endParaRPr lang="en-US"/>
          </a:p>
        </p:txBody>
      </p:sp>
    </p:spTree>
    <p:extLst>
      <p:ext uri="{BB962C8B-B14F-4D97-AF65-F5344CB8AC3E}">
        <p14:creationId xmlns:p14="http://schemas.microsoft.com/office/powerpoint/2010/main" val="16143237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7" y="273056"/>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8" y="1435106"/>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C200925-BC52-4849-BCE1-3F8F7839F9F1}" type="slidenum">
              <a:rPr lang="en-US"/>
              <a:pPr>
                <a:defRPr/>
              </a:pPr>
              <a:t>‹#›</a:t>
            </a:fld>
            <a:endParaRPr lang="en-US"/>
          </a:p>
        </p:txBody>
      </p:sp>
    </p:spTree>
    <p:extLst>
      <p:ext uri="{BB962C8B-B14F-4D97-AF65-F5344CB8AC3E}">
        <p14:creationId xmlns:p14="http://schemas.microsoft.com/office/powerpoint/2010/main" val="39453397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CAE1516-DB7A-4253-BD8D-22BC98E3965B}" type="slidenum">
              <a:rPr lang="en-US"/>
              <a:pPr>
                <a:defRPr/>
              </a:pPr>
              <a:t>‹#›</a:t>
            </a:fld>
            <a:endParaRPr lang="en-US"/>
          </a:p>
        </p:txBody>
      </p:sp>
    </p:spTree>
    <p:extLst>
      <p:ext uri="{BB962C8B-B14F-4D97-AF65-F5344CB8AC3E}">
        <p14:creationId xmlns:p14="http://schemas.microsoft.com/office/powerpoint/2010/main" val="42010026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9D6E603-990A-4899-B6C2-EF9E0BD4C506}" type="slidenum">
              <a:rPr lang="en-US"/>
              <a:pPr>
                <a:defRPr/>
              </a:pPr>
              <a:t>‹#›</a:t>
            </a:fld>
            <a:endParaRPr lang="en-US"/>
          </a:p>
        </p:txBody>
      </p:sp>
    </p:spTree>
    <p:extLst>
      <p:ext uri="{BB962C8B-B14F-4D97-AF65-F5344CB8AC3E}">
        <p14:creationId xmlns:p14="http://schemas.microsoft.com/office/powerpoint/2010/main" val="34715133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A732331-0F2C-4757-AE68-9D2F0A9F03CC}" type="slidenum">
              <a:rPr lang="en-US"/>
              <a:pPr>
                <a:defRPr/>
              </a:pPr>
              <a:t>‹#›</a:t>
            </a:fld>
            <a:endParaRPr lang="en-US"/>
          </a:p>
        </p:txBody>
      </p:sp>
    </p:spTree>
    <p:extLst>
      <p:ext uri="{BB962C8B-B14F-4D97-AF65-F5344CB8AC3E}">
        <p14:creationId xmlns:p14="http://schemas.microsoft.com/office/powerpoint/2010/main" val="11055317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4" name="Group 118"/>
          <p:cNvGrpSpPr>
            <a:grpSpLocks/>
          </p:cNvGrpSpPr>
          <p:nvPr/>
        </p:nvGrpSpPr>
        <p:grpSpPr bwMode="auto">
          <a:xfrm>
            <a:off x="0" y="2895600"/>
            <a:ext cx="9144000" cy="3962400"/>
            <a:chOff x="0" y="1824"/>
            <a:chExt cx="5760" cy="2496"/>
          </a:xfrm>
        </p:grpSpPr>
        <p:grpSp>
          <p:nvGrpSpPr>
            <p:cNvPr id="5" name="Group 117"/>
            <p:cNvGrpSpPr>
              <a:grpSpLocks/>
            </p:cNvGrpSpPr>
            <p:nvPr userDrawn="1"/>
          </p:nvGrpSpPr>
          <p:grpSpPr bwMode="auto">
            <a:xfrm>
              <a:off x="0" y="1824"/>
              <a:ext cx="5760" cy="2496"/>
              <a:chOff x="0" y="1824"/>
              <a:chExt cx="5760" cy="2496"/>
            </a:xfrm>
          </p:grpSpPr>
          <p:sp>
            <p:nvSpPr>
              <p:cNvPr id="14" name="Rectangle 102"/>
              <p:cNvSpPr>
                <a:spLocks noChangeArrowheads="1"/>
              </p:cNvSpPr>
              <p:nvPr userDrawn="1"/>
            </p:nvSpPr>
            <p:spPr bwMode="ltGray">
              <a:xfrm>
                <a:off x="5280" y="3264"/>
                <a:ext cx="336" cy="10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15" name="Rectangle 103"/>
              <p:cNvSpPr>
                <a:spLocks noChangeArrowheads="1"/>
              </p:cNvSpPr>
              <p:nvPr userDrawn="1"/>
            </p:nvSpPr>
            <p:spPr bwMode="ltGray">
              <a:xfrm>
                <a:off x="144" y="3264"/>
                <a:ext cx="336" cy="10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16" name="Rectangle 3"/>
              <p:cNvSpPr>
                <a:spLocks noChangeArrowheads="1"/>
              </p:cNvSpPr>
              <p:nvPr userDrawn="1"/>
            </p:nvSpPr>
            <p:spPr bwMode="ltGray">
              <a:xfrm>
                <a:off x="5280" y="2496"/>
                <a:ext cx="336" cy="1056"/>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17" name="Rectangle 4"/>
              <p:cNvSpPr>
                <a:spLocks noChangeArrowheads="1"/>
              </p:cNvSpPr>
              <p:nvPr userDrawn="1"/>
            </p:nvSpPr>
            <p:spPr bwMode="hidden">
              <a:xfrm>
                <a:off x="0" y="1824"/>
                <a:ext cx="5760" cy="288"/>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18" name="Rectangle 5"/>
              <p:cNvSpPr>
                <a:spLocks noChangeArrowheads="1"/>
              </p:cNvSpPr>
              <p:nvPr userDrawn="1"/>
            </p:nvSpPr>
            <p:spPr bwMode="hidden">
              <a:xfrm>
                <a:off x="5616" y="2064"/>
                <a:ext cx="144" cy="2256"/>
              </a:xfrm>
              <a:prstGeom prst="rect">
                <a:avLst/>
              </a:prstGeom>
              <a:gradFill rotWithShape="0">
                <a:gsLst>
                  <a:gs pos="0">
                    <a:schemeClr val="bg2"/>
                  </a:gs>
                  <a:gs pos="50000">
                    <a:schemeClr val="accent2"/>
                  </a:gs>
                  <a:gs pos="100000">
                    <a:schemeClr val="bg2"/>
                  </a:gs>
                </a:gsLst>
                <a:lin ang="5400000" scaled="1"/>
              </a:gradFill>
              <a:ln>
                <a:noFill/>
              </a:ln>
              <a:effectLst/>
              <a:extLst/>
            </p:spPr>
            <p:txBody>
              <a:bodyPr wrap="none" anchor="ctr"/>
              <a:lstStyle/>
              <a:p>
                <a:pPr>
                  <a:defRPr/>
                </a:pPr>
                <a:endParaRPr lang="en-US"/>
              </a:p>
            </p:txBody>
          </p:sp>
          <p:sp>
            <p:nvSpPr>
              <p:cNvPr id="19" name="Rectangle 6"/>
              <p:cNvSpPr>
                <a:spLocks noChangeArrowheads="1"/>
              </p:cNvSpPr>
              <p:nvPr userDrawn="1"/>
            </p:nvSpPr>
            <p:spPr bwMode="hidden">
              <a:xfrm>
                <a:off x="0" y="2112"/>
                <a:ext cx="144" cy="2208"/>
              </a:xfrm>
              <a:prstGeom prst="rect">
                <a:avLst/>
              </a:prstGeom>
              <a:gradFill rotWithShape="0">
                <a:gsLst>
                  <a:gs pos="0">
                    <a:schemeClr val="bg2"/>
                  </a:gs>
                  <a:gs pos="50000">
                    <a:schemeClr val="accent2"/>
                  </a:gs>
                  <a:gs pos="100000">
                    <a:schemeClr val="bg2"/>
                  </a:gs>
                </a:gsLst>
                <a:lin ang="5400000" scaled="1"/>
              </a:gradFill>
              <a:ln>
                <a:noFill/>
              </a:ln>
              <a:effectLst/>
              <a:extLst/>
            </p:spPr>
            <p:txBody>
              <a:bodyPr wrap="none" anchor="ctr"/>
              <a:lstStyle/>
              <a:p>
                <a:pPr>
                  <a:defRPr/>
                </a:pPr>
                <a:endParaRPr lang="en-US"/>
              </a:p>
            </p:txBody>
          </p:sp>
          <p:sp>
            <p:nvSpPr>
              <p:cNvPr id="20" name="Rectangle 7"/>
              <p:cNvSpPr>
                <a:spLocks noChangeArrowheads="1"/>
              </p:cNvSpPr>
              <p:nvPr userDrawn="1"/>
            </p:nvSpPr>
            <p:spPr bwMode="ltGray">
              <a:xfrm>
                <a:off x="144" y="2496"/>
                <a:ext cx="336" cy="1056"/>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grpSp>
            <p:nvGrpSpPr>
              <p:cNvPr id="21" name="Group 8"/>
              <p:cNvGrpSpPr>
                <a:grpSpLocks/>
              </p:cNvGrpSpPr>
              <p:nvPr userDrawn="1"/>
            </p:nvGrpSpPr>
            <p:grpSpPr bwMode="auto">
              <a:xfrm>
                <a:off x="8" y="2032"/>
                <a:ext cx="5724" cy="608"/>
                <a:chOff x="8" y="32"/>
                <a:chExt cx="5724" cy="608"/>
              </a:xfrm>
            </p:grpSpPr>
            <p:sp>
              <p:nvSpPr>
                <p:cNvPr id="23" name="AutoShape 9"/>
                <p:cNvSpPr>
                  <a:spLocks noChangeArrowheads="1"/>
                </p:cNvSpPr>
                <p:nvPr userDrawn="1"/>
              </p:nvSpPr>
              <p:spPr bwMode="auto">
                <a:xfrm>
                  <a:off x="56" y="32"/>
                  <a:ext cx="5641" cy="480"/>
                </a:xfrm>
                <a:prstGeom prst="roundRect">
                  <a:avLst>
                    <a:gd name="adj" fmla="val 50000"/>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24" name="Rectangle 10"/>
                <p:cNvSpPr>
                  <a:spLocks noChangeArrowheads="1"/>
                </p:cNvSpPr>
                <p:nvPr userDrawn="1"/>
              </p:nvSpPr>
              <p:spPr bwMode="auto">
                <a:xfrm>
                  <a:off x="248" y="56"/>
                  <a:ext cx="5232" cy="5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grpSp>
              <p:nvGrpSpPr>
                <p:cNvPr id="25" name="Group 11"/>
                <p:cNvGrpSpPr>
                  <a:grpSpLocks/>
                </p:cNvGrpSpPr>
                <p:nvPr userDrawn="1"/>
              </p:nvGrpSpPr>
              <p:grpSpPr bwMode="auto">
                <a:xfrm>
                  <a:off x="272" y="400"/>
                  <a:ext cx="5208" cy="113"/>
                  <a:chOff x="254" y="463"/>
                  <a:chExt cx="5208" cy="113"/>
                </a:xfrm>
              </p:grpSpPr>
              <p:sp>
                <p:nvSpPr>
                  <p:cNvPr id="71" name="Freeform 12"/>
                  <p:cNvSpPr>
                    <a:spLocks/>
                  </p:cNvSpPr>
                  <p:nvPr/>
                </p:nvSpPr>
                <p:spPr bwMode="auto">
                  <a:xfrm flipH="1">
                    <a:off x="5232" y="468"/>
                    <a:ext cx="230" cy="106"/>
                  </a:xfrm>
                  <a:custGeom>
                    <a:avLst/>
                    <a:gdLst>
                      <a:gd name="T0" fmla="*/ 230 w 230"/>
                      <a:gd name="T1" fmla="*/ 0 h 96"/>
                      <a:gd name="T2" fmla="*/ 182 w 230"/>
                      <a:gd name="T3" fmla="*/ 0 h 96"/>
                      <a:gd name="T4" fmla="*/ 0 w 230"/>
                      <a:gd name="T5" fmla="*/ 116 h 96"/>
                      <a:gd name="T6" fmla="*/ 86 w 230"/>
                      <a:gd name="T7" fmla="*/ 142 h 96"/>
                      <a:gd name="T8" fmla="*/ 204 w 230"/>
                      <a:gd name="T9" fmla="*/ 142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bg2"/>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a:p>
                </p:txBody>
              </p:sp>
              <p:sp>
                <p:nvSpPr>
                  <p:cNvPr id="72" name="Freeform 13"/>
                  <p:cNvSpPr>
                    <a:spLocks/>
                  </p:cNvSpPr>
                  <p:nvPr/>
                </p:nvSpPr>
                <p:spPr bwMode="auto">
                  <a:xfrm>
                    <a:off x="254" y="470"/>
                    <a:ext cx="230" cy="106"/>
                  </a:xfrm>
                  <a:custGeom>
                    <a:avLst/>
                    <a:gdLst>
                      <a:gd name="T0" fmla="*/ 230 w 230"/>
                      <a:gd name="T1" fmla="*/ 0 h 96"/>
                      <a:gd name="T2" fmla="*/ 182 w 230"/>
                      <a:gd name="T3" fmla="*/ 0 h 96"/>
                      <a:gd name="T4" fmla="*/ 0 w 230"/>
                      <a:gd name="T5" fmla="*/ 116 h 96"/>
                      <a:gd name="T6" fmla="*/ 86 w 230"/>
                      <a:gd name="T7" fmla="*/ 142 h 96"/>
                      <a:gd name="T8" fmla="*/ 204 w 230"/>
                      <a:gd name="T9" fmla="*/ 142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bg2"/>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a:p>
                </p:txBody>
              </p:sp>
              <p:grpSp>
                <p:nvGrpSpPr>
                  <p:cNvPr id="73" name="Group 14"/>
                  <p:cNvGrpSpPr>
                    <a:grpSpLocks/>
                  </p:cNvGrpSpPr>
                  <p:nvPr/>
                </p:nvGrpSpPr>
                <p:grpSpPr bwMode="auto">
                  <a:xfrm>
                    <a:off x="450" y="463"/>
                    <a:ext cx="4812" cy="113"/>
                    <a:chOff x="450" y="463"/>
                    <a:chExt cx="4812" cy="113"/>
                  </a:xfrm>
                </p:grpSpPr>
                <p:grpSp>
                  <p:nvGrpSpPr>
                    <p:cNvPr id="74" name="Group 15"/>
                    <p:cNvGrpSpPr>
                      <a:grpSpLocks/>
                    </p:cNvGrpSpPr>
                    <p:nvPr/>
                  </p:nvGrpSpPr>
                  <p:grpSpPr bwMode="auto">
                    <a:xfrm>
                      <a:off x="450" y="464"/>
                      <a:ext cx="2928" cy="112"/>
                      <a:chOff x="0" y="283"/>
                      <a:chExt cx="5760" cy="220"/>
                    </a:xfrm>
                  </p:grpSpPr>
                  <p:grpSp>
                    <p:nvGrpSpPr>
                      <p:cNvPr id="88" name="Group 16"/>
                      <p:cNvGrpSpPr>
                        <a:grpSpLocks/>
                      </p:cNvGrpSpPr>
                      <p:nvPr/>
                    </p:nvGrpSpPr>
                    <p:grpSpPr bwMode="auto">
                      <a:xfrm>
                        <a:off x="0" y="283"/>
                        <a:ext cx="823" cy="220"/>
                        <a:chOff x="240" y="720"/>
                        <a:chExt cx="3980" cy="1064"/>
                      </a:xfrm>
                    </p:grpSpPr>
                    <p:sp>
                      <p:nvSpPr>
                        <p:cNvPr id="107" name="Freeform 17"/>
                        <p:cNvSpPr>
                          <a:spLocks/>
                        </p:cNvSpPr>
                        <p:nvPr/>
                      </p:nvSpPr>
                      <p:spPr bwMode="auto">
                        <a:xfrm>
                          <a:off x="240" y="720"/>
                          <a:ext cx="2007" cy="1064"/>
                        </a:xfrm>
                        <a:custGeom>
                          <a:avLst/>
                          <a:gdLst>
                            <a:gd name="T0" fmla="*/ 0 w 2012"/>
                            <a:gd name="T1" fmla="*/ 54 h 1064"/>
                            <a:gd name="T2" fmla="*/ 0 w 2012"/>
                            <a:gd name="T3" fmla="*/ 1064 h 1064"/>
                            <a:gd name="T4" fmla="*/ 233 w 2012"/>
                            <a:gd name="T5" fmla="*/ 1064 h 1064"/>
                            <a:gd name="T6" fmla="*/ 1760 w 2012"/>
                            <a:gd name="T7" fmla="*/ 1064 h 1064"/>
                            <a:gd name="T8" fmla="*/ 1997 w 2012"/>
                            <a:gd name="T9" fmla="*/ 1064 h 1064"/>
                            <a:gd name="T10" fmla="*/ 199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8" name="Freeform 18"/>
                        <p:cNvSpPr>
                          <a:spLocks/>
                        </p:cNvSpPr>
                        <p:nvPr/>
                      </p:nvSpPr>
                      <p:spPr bwMode="auto">
                        <a:xfrm>
                          <a:off x="2209" y="720"/>
                          <a:ext cx="2007" cy="1064"/>
                        </a:xfrm>
                        <a:custGeom>
                          <a:avLst/>
                          <a:gdLst>
                            <a:gd name="T0" fmla="*/ 0 w 2012"/>
                            <a:gd name="T1" fmla="*/ 54 h 1064"/>
                            <a:gd name="T2" fmla="*/ 0 w 2012"/>
                            <a:gd name="T3" fmla="*/ 1064 h 1064"/>
                            <a:gd name="T4" fmla="*/ 233 w 2012"/>
                            <a:gd name="T5" fmla="*/ 1064 h 1064"/>
                            <a:gd name="T6" fmla="*/ 1760 w 2012"/>
                            <a:gd name="T7" fmla="*/ 1064 h 1064"/>
                            <a:gd name="T8" fmla="*/ 1997 w 2012"/>
                            <a:gd name="T9" fmla="*/ 1064 h 1064"/>
                            <a:gd name="T10" fmla="*/ 199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89" name="Group 19"/>
                      <p:cNvGrpSpPr>
                        <a:grpSpLocks/>
                      </p:cNvGrpSpPr>
                      <p:nvPr/>
                    </p:nvGrpSpPr>
                    <p:grpSpPr bwMode="auto">
                      <a:xfrm>
                        <a:off x="823" y="283"/>
                        <a:ext cx="823" cy="220"/>
                        <a:chOff x="240" y="720"/>
                        <a:chExt cx="3980" cy="1064"/>
                      </a:xfrm>
                    </p:grpSpPr>
                    <p:sp>
                      <p:nvSpPr>
                        <p:cNvPr id="105" name="Freeform 20"/>
                        <p:cNvSpPr>
                          <a:spLocks/>
                        </p:cNvSpPr>
                        <p:nvPr/>
                      </p:nvSpPr>
                      <p:spPr bwMode="auto">
                        <a:xfrm>
                          <a:off x="237" y="720"/>
                          <a:ext cx="2017" cy="1064"/>
                        </a:xfrm>
                        <a:custGeom>
                          <a:avLst/>
                          <a:gdLst>
                            <a:gd name="T0" fmla="*/ 0 w 2012"/>
                            <a:gd name="T1" fmla="*/ 54 h 1064"/>
                            <a:gd name="T2" fmla="*/ 0 w 2012"/>
                            <a:gd name="T3" fmla="*/ 1064 h 1064"/>
                            <a:gd name="T4" fmla="*/ 239 w 2012"/>
                            <a:gd name="T5" fmla="*/ 1064 h 1064"/>
                            <a:gd name="T6" fmla="*/ 1784 w 2012"/>
                            <a:gd name="T7" fmla="*/ 1064 h 1064"/>
                            <a:gd name="T8" fmla="*/ 2027 w 2012"/>
                            <a:gd name="T9" fmla="*/ 1064 h 1064"/>
                            <a:gd name="T10" fmla="*/ 202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6" name="Freeform 21"/>
                        <p:cNvSpPr>
                          <a:spLocks/>
                        </p:cNvSpPr>
                        <p:nvPr/>
                      </p:nvSpPr>
                      <p:spPr bwMode="auto">
                        <a:xfrm>
                          <a:off x="2206" y="720"/>
                          <a:ext cx="2017" cy="1064"/>
                        </a:xfrm>
                        <a:custGeom>
                          <a:avLst/>
                          <a:gdLst>
                            <a:gd name="T0" fmla="*/ 0 w 2012"/>
                            <a:gd name="T1" fmla="*/ 54 h 1064"/>
                            <a:gd name="T2" fmla="*/ 0 w 2012"/>
                            <a:gd name="T3" fmla="*/ 1064 h 1064"/>
                            <a:gd name="T4" fmla="*/ 239 w 2012"/>
                            <a:gd name="T5" fmla="*/ 1064 h 1064"/>
                            <a:gd name="T6" fmla="*/ 1784 w 2012"/>
                            <a:gd name="T7" fmla="*/ 1064 h 1064"/>
                            <a:gd name="T8" fmla="*/ 2027 w 2012"/>
                            <a:gd name="T9" fmla="*/ 1064 h 1064"/>
                            <a:gd name="T10" fmla="*/ 202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90" name="Group 22"/>
                      <p:cNvGrpSpPr>
                        <a:grpSpLocks/>
                      </p:cNvGrpSpPr>
                      <p:nvPr/>
                    </p:nvGrpSpPr>
                    <p:grpSpPr bwMode="auto">
                      <a:xfrm>
                        <a:off x="1646" y="283"/>
                        <a:ext cx="823" cy="220"/>
                        <a:chOff x="1646" y="283"/>
                        <a:chExt cx="823" cy="220"/>
                      </a:xfrm>
                    </p:grpSpPr>
                    <p:sp>
                      <p:nvSpPr>
                        <p:cNvPr id="103" name="Freeform 23"/>
                        <p:cNvSpPr>
                          <a:spLocks/>
                        </p:cNvSpPr>
                        <p:nvPr/>
                      </p:nvSpPr>
                      <p:spPr bwMode="auto">
                        <a:xfrm>
                          <a:off x="1647" y="283"/>
                          <a:ext cx="415" cy="220"/>
                        </a:xfrm>
                        <a:custGeom>
                          <a:avLst/>
                          <a:gdLst>
                            <a:gd name="T0" fmla="*/ 0 w 2012"/>
                            <a:gd name="T1" fmla="*/ 0 h 1064"/>
                            <a:gd name="T2" fmla="*/ 0 w 2012"/>
                            <a:gd name="T3" fmla="*/ 2 h 1064"/>
                            <a:gd name="T4" fmla="*/ 0 w 2012"/>
                            <a:gd name="T5" fmla="*/ 2 h 1064"/>
                            <a:gd name="T6" fmla="*/ 3 w 2012"/>
                            <a:gd name="T7" fmla="*/ 2 h 1064"/>
                            <a:gd name="T8" fmla="*/ 4 w 2012"/>
                            <a:gd name="T9" fmla="*/ 2 h 1064"/>
                            <a:gd name="T10" fmla="*/ 4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 name="Freeform 24"/>
                        <p:cNvSpPr>
                          <a:spLocks/>
                        </p:cNvSpPr>
                        <p:nvPr/>
                      </p:nvSpPr>
                      <p:spPr bwMode="auto">
                        <a:xfrm>
                          <a:off x="2054" y="283"/>
                          <a:ext cx="415" cy="220"/>
                        </a:xfrm>
                        <a:custGeom>
                          <a:avLst/>
                          <a:gdLst>
                            <a:gd name="T0" fmla="*/ 0 w 2012"/>
                            <a:gd name="T1" fmla="*/ 0 h 1064"/>
                            <a:gd name="T2" fmla="*/ 0 w 2012"/>
                            <a:gd name="T3" fmla="*/ 2 h 1064"/>
                            <a:gd name="T4" fmla="*/ 0 w 2012"/>
                            <a:gd name="T5" fmla="*/ 2 h 1064"/>
                            <a:gd name="T6" fmla="*/ 3 w 2012"/>
                            <a:gd name="T7" fmla="*/ 2 h 1064"/>
                            <a:gd name="T8" fmla="*/ 4 w 2012"/>
                            <a:gd name="T9" fmla="*/ 2 h 1064"/>
                            <a:gd name="T10" fmla="*/ 4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91" name="Group 25"/>
                      <p:cNvGrpSpPr>
                        <a:grpSpLocks/>
                      </p:cNvGrpSpPr>
                      <p:nvPr/>
                    </p:nvGrpSpPr>
                    <p:grpSpPr bwMode="auto">
                      <a:xfrm>
                        <a:off x="2469" y="283"/>
                        <a:ext cx="822" cy="220"/>
                        <a:chOff x="240" y="720"/>
                        <a:chExt cx="3980" cy="1064"/>
                      </a:xfrm>
                    </p:grpSpPr>
                    <p:sp>
                      <p:nvSpPr>
                        <p:cNvPr id="101" name="Freeform 26"/>
                        <p:cNvSpPr>
                          <a:spLocks/>
                        </p:cNvSpPr>
                        <p:nvPr/>
                      </p:nvSpPr>
                      <p:spPr bwMode="auto">
                        <a:xfrm>
                          <a:off x="239" y="720"/>
                          <a:ext cx="2010" cy="1064"/>
                        </a:xfrm>
                        <a:custGeom>
                          <a:avLst/>
                          <a:gdLst>
                            <a:gd name="T0" fmla="*/ 0 w 2012"/>
                            <a:gd name="T1" fmla="*/ 54 h 1064"/>
                            <a:gd name="T2" fmla="*/ 0 w 2012"/>
                            <a:gd name="T3" fmla="*/ 1064 h 1064"/>
                            <a:gd name="T4" fmla="*/ 236 w 2012"/>
                            <a:gd name="T5" fmla="*/ 1064 h 1064"/>
                            <a:gd name="T6" fmla="*/ 1766 w 2012"/>
                            <a:gd name="T7" fmla="*/ 1064 h 1064"/>
                            <a:gd name="T8" fmla="*/ 2006 w 2012"/>
                            <a:gd name="T9" fmla="*/ 1064 h 1064"/>
                            <a:gd name="T10" fmla="*/ 2006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2" name="Freeform 27"/>
                        <p:cNvSpPr>
                          <a:spLocks/>
                        </p:cNvSpPr>
                        <p:nvPr/>
                      </p:nvSpPr>
                      <p:spPr bwMode="auto">
                        <a:xfrm>
                          <a:off x="2211" y="720"/>
                          <a:ext cx="2010" cy="1064"/>
                        </a:xfrm>
                        <a:custGeom>
                          <a:avLst/>
                          <a:gdLst>
                            <a:gd name="T0" fmla="*/ 0 w 2012"/>
                            <a:gd name="T1" fmla="*/ 54 h 1064"/>
                            <a:gd name="T2" fmla="*/ 0 w 2012"/>
                            <a:gd name="T3" fmla="*/ 1064 h 1064"/>
                            <a:gd name="T4" fmla="*/ 236 w 2012"/>
                            <a:gd name="T5" fmla="*/ 1064 h 1064"/>
                            <a:gd name="T6" fmla="*/ 1766 w 2012"/>
                            <a:gd name="T7" fmla="*/ 1064 h 1064"/>
                            <a:gd name="T8" fmla="*/ 2006 w 2012"/>
                            <a:gd name="T9" fmla="*/ 1064 h 1064"/>
                            <a:gd name="T10" fmla="*/ 2006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92" name="Group 28"/>
                      <p:cNvGrpSpPr>
                        <a:grpSpLocks/>
                      </p:cNvGrpSpPr>
                      <p:nvPr/>
                    </p:nvGrpSpPr>
                    <p:grpSpPr bwMode="auto">
                      <a:xfrm>
                        <a:off x="3291" y="283"/>
                        <a:ext cx="823" cy="220"/>
                        <a:chOff x="240" y="720"/>
                        <a:chExt cx="3980" cy="1064"/>
                      </a:xfrm>
                    </p:grpSpPr>
                    <p:sp>
                      <p:nvSpPr>
                        <p:cNvPr id="99" name="Freeform 29"/>
                        <p:cNvSpPr>
                          <a:spLocks/>
                        </p:cNvSpPr>
                        <p:nvPr/>
                      </p:nvSpPr>
                      <p:spPr bwMode="auto">
                        <a:xfrm>
                          <a:off x="241" y="720"/>
                          <a:ext cx="2007" cy="1064"/>
                        </a:xfrm>
                        <a:custGeom>
                          <a:avLst/>
                          <a:gdLst>
                            <a:gd name="T0" fmla="*/ 0 w 2012"/>
                            <a:gd name="T1" fmla="*/ 54 h 1064"/>
                            <a:gd name="T2" fmla="*/ 0 w 2012"/>
                            <a:gd name="T3" fmla="*/ 1064 h 1064"/>
                            <a:gd name="T4" fmla="*/ 233 w 2012"/>
                            <a:gd name="T5" fmla="*/ 1064 h 1064"/>
                            <a:gd name="T6" fmla="*/ 1760 w 2012"/>
                            <a:gd name="T7" fmla="*/ 1064 h 1064"/>
                            <a:gd name="T8" fmla="*/ 1997 w 2012"/>
                            <a:gd name="T9" fmla="*/ 1064 h 1064"/>
                            <a:gd name="T10" fmla="*/ 199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0" name="Freeform 30"/>
                        <p:cNvSpPr>
                          <a:spLocks/>
                        </p:cNvSpPr>
                        <p:nvPr/>
                      </p:nvSpPr>
                      <p:spPr bwMode="auto">
                        <a:xfrm>
                          <a:off x="2210" y="720"/>
                          <a:ext cx="2007" cy="1064"/>
                        </a:xfrm>
                        <a:custGeom>
                          <a:avLst/>
                          <a:gdLst>
                            <a:gd name="T0" fmla="*/ 0 w 2012"/>
                            <a:gd name="T1" fmla="*/ 54 h 1064"/>
                            <a:gd name="T2" fmla="*/ 0 w 2012"/>
                            <a:gd name="T3" fmla="*/ 1064 h 1064"/>
                            <a:gd name="T4" fmla="*/ 233 w 2012"/>
                            <a:gd name="T5" fmla="*/ 1064 h 1064"/>
                            <a:gd name="T6" fmla="*/ 1760 w 2012"/>
                            <a:gd name="T7" fmla="*/ 1064 h 1064"/>
                            <a:gd name="T8" fmla="*/ 1997 w 2012"/>
                            <a:gd name="T9" fmla="*/ 1064 h 1064"/>
                            <a:gd name="T10" fmla="*/ 199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93" name="Group 31"/>
                      <p:cNvGrpSpPr>
                        <a:grpSpLocks/>
                      </p:cNvGrpSpPr>
                      <p:nvPr/>
                    </p:nvGrpSpPr>
                    <p:grpSpPr bwMode="auto">
                      <a:xfrm>
                        <a:off x="4114" y="283"/>
                        <a:ext cx="823" cy="220"/>
                        <a:chOff x="240" y="720"/>
                        <a:chExt cx="3980" cy="1064"/>
                      </a:xfrm>
                    </p:grpSpPr>
                    <p:sp>
                      <p:nvSpPr>
                        <p:cNvPr id="97" name="Freeform 32"/>
                        <p:cNvSpPr>
                          <a:spLocks/>
                        </p:cNvSpPr>
                        <p:nvPr/>
                      </p:nvSpPr>
                      <p:spPr bwMode="auto">
                        <a:xfrm>
                          <a:off x="237" y="720"/>
                          <a:ext cx="2017" cy="1064"/>
                        </a:xfrm>
                        <a:custGeom>
                          <a:avLst/>
                          <a:gdLst>
                            <a:gd name="T0" fmla="*/ 0 w 2012"/>
                            <a:gd name="T1" fmla="*/ 54 h 1064"/>
                            <a:gd name="T2" fmla="*/ 0 w 2012"/>
                            <a:gd name="T3" fmla="*/ 1064 h 1064"/>
                            <a:gd name="T4" fmla="*/ 239 w 2012"/>
                            <a:gd name="T5" fmla="*/ 1064 h 1064"/>
                            <a:gd name="T6" fmla="*/ 1784 w 2012"/>
                            <a:gd name="T7" fmla="*/ 1064 h 1064"/>
                            <a:gd name="T8" fmla="*/ 2027 w 2012"/>
                            <a:gd name="T9" fmla="*/ 1064 h 1064"/>
                            <a:gd name="T10" fmla="*/ 202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8" name="Freeform 33"/>
                        <p:cNvSpPr>
                          <a:spLocks/>
                        </p:cNvSpPr>
                        <p:nvPr/>
                      </p:nvSpPr>
                      <p:spPr bwMode="auto">
                        <a:xfrm>
                          <a:off x="2207" y="720"/>
                          <a:ext cx="2017" cy="1064"/>
                        </a:xfrm>
                        <a:custGeom>
                          <a:avLst/>
                          <a:gdLst>
                            <a:gd name="T0" fmla="*/ 0 w 2012"/>
                            <a:gd name="T1" fmla="*/ 54 h 1064"/>
                            <a:gd name="T2" fmla="*/ 0 w 2012"/>
                            <a:gd name="T3" fmla="*/ 1064 h 1064"/>
                            <a:gd name="T4" fmla="*/ 239 w 2012"/>
                            <a:gd name="T5" fmla="*/ 1064 h 1064"/>
                            <a:gd name="T6" fmla="*/ 1784 w 2012"/>
                            <a:gd name="T7" fmla="*/ 1064 h 1064"/>
                            <a:gd name="T8" fmla="*/ 2027 w 2012"/>
                            <a:gd name="T9" fmla="*/ 1064 h 1064"/>
                            <a:gd name="T10" fmla="*/ 202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94" name="Group 34"/>
                      <p:cNvGrpSpPr>
                        <a:grpSpLocks/>
                      </p:cNvGrpSpPr>
                      <p:nvPr/>
                    </p:nvGrpSpPr>
                    <p:grpSpPr bwMode="auto">
                      <a:xfrm>
                        <a:off x="4937" y="283"/>
                        <a:ext cx="823" cy="220"/>
                        <a:chOff x="240" y="720"/>
                        <a:chExt cx="3980" cy="1064"/>
                      </a:xfrm>
                    </p:grpSpPr>
                    <p:sp>
                      <p:nvSpPr>
                        <p:cNvPr id="95" name="Freeform 35"/>
                        <p:cNvSpPr>
                          <a:spLocks/>
                        </p:cNvSpPr>
                        <p:nvPr/>
                      </p:nvSpPr>
                      <p:spPr bwMode="auto">
                        <a:xfrm>
                          <a:off x="243" y="720"/>
                          <a:ext cx="2007" cy="1064"/>
                        </a:xfrm>
                        <a:custGeom>
                          <a:avLst/>
                          <a:gdLst>
                            <a:gd name="T0" fmla="*/ 0 w 2012"/>
                            <a:gd name="T1" fmla="*/ 54 h 1064"/>
                            <a:gd name="T2" fmla="*/ 0 w 2012"/>
                            <a:gd name="T3" fmla="*/ 1064 h 1064"/>
                            <a:gd name="T4" fmla="*/ 233 w 2012"/>
                            <a:gd name="T5" fmla="*/ 1064 h 1064"/>
                            <a:gd name="T6" fmla="*/ 1760 w 2012"/>
                            <a:gd name="T7" fmla="*/ 1064 h 1064"/>
                            <a:gd name="T8" fmla="*/ 1997 w 2012"/>
                            <a:gd name="T9" fmla="*/ 1064 h 1064"/>
                            <a:gd name="T10" fmla="*/ 199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6" name="Freeform 36"/>
                        <p:cNvSpPr>
                          <a:spLocks/>
                        </p:cNvSpPr>
                        <p:nvPr/>
                      </p:nvSpPr>
                      <p:spPr bwMode="auto">
                        <a:xfrm>
                          <a:off x="2213" y="720"/>
                          <a:ext cx="2007" cy="1064"/>
                        </a:xfrm>
                        <a:custGeom>
                          <a:avLst/>
                          <a:gdLst>
                            <a:gd name="T0" fmla="*/ 0 w 2012"/>
                            <a:gd name="T1" fmla="*/ 54 h 1064"/>
                            <a:gd name="T2" fmla="*/ 0 w 2012"/>
                            <a:gd name="T3" fmla="*/ 1064 h 1064"/>
                            <a:gd name="T4" fmla="*/ 233 w 2012"/>
                            <a:gd name="T5" fmla="*/ 1064 h 1064"/>
                            <a:gd name="T6" fmla="*/ 1760 w 2012"/>
                            <a:gd name="T7" fmla="*/ 1064 h 1064"/>
                            <a:gd name="T8" fmla="*/ 1997 w 2012"/>
                            <a:gd name="T9" fmla="*/ 1064 h 1064"/>
                            <a:gd name="T10" fmla="*/ 199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grpSp>
                  <p:nvGrpSpPr>
                    <p:cNvPr id="75" name="Group 37"/>
                    <p:cNvGrpSpPr>
                      <a:grpSpLocks/>
                    </p:cNvGrpSpPr>
                    <p:nvPr/>
                  </p:nvGrpSpPr>
                  <p:grpSpPr bwMode="auto">
                    <a:xfrm>
                      <a:off x="3378" y="463"/>
                      <a:ext cx="418" cy="112"/>
                      <a:chOff x="240" y="720"/>
                      <a:chExt cx="3980" cy="1064"/>
                    </a:xfrm>
                  </p:grpSpPr>
                  <p:sp>
                    <p:nvSpPr>
                      <p:cNvPr id="86" name="Freeform 38"/>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3 w 2012"/>
                          <a:gd name="T7" fmla="*/ 1064 h 1064"/>
                          <a:gd name="T8" fmla="*/ 2003 w 2012"/>
                          <a:gd name="T9" fmla="*/ 1064 h 1064"/>
                          <a:gd name="T10" fmla="*/ 2003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7" name="Freeform 39"/>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3 w 2012"/>
                          <a:gd name="T7" fmla="*/ 1064 h 1064"/>
                          <a:gd name="T8" fmla="*/ 2003 w 2012"/>
                          <a:gd name="T9" fmla="*/ 1064 h 1064"/>
                          <a:gd name="T10" fmla="*/ 2003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76" name="Group 40"/>
                    <p:cNvGrpSpPr>
                      <a:grpSpLocks/>
                    </p:cNvGrpSpPr>
                    <p:nvPr/>
                  </p:nvGrpSpPr>
                  <p:grpSpPr bwMode="auto">
                    <a:xfrm>
                      <a:off x="3796" y="463"/>
                      <a:ext cx="419" cy="112"/>
                      <a:chOff x="240" y="720"/>
                      <a:chExt cx="3980" cy="1064"/>
                    </a:xfrm>
                  </p:grpSpPr>
                  <p:sp>
                    <p:nvSpPr>
                      <p:cNvPr id="84" name="Freeform 41"/>
                      <p:cNvSpPr>
                        <a:spLocks/>
                      </p:cNvSpPr>
                      <p:nvPr/>
                    </p:nvSpPr>
                    <p:spPr bwMode="auto">
                      <a:xfrm>
                        <a:off x="240" y="720"/>
                        <a:ext cx="2014" cy="1064"/>
                      </a:xfrm>
                      <a:custGeom>
                        <a:avLst/>
                        <a:gdLst>
                          <a:gd name="T0" fmla="*/ 0 w 2012"/>
                          <a:gd name="T1" fmla="*/ 54 h 1064"/>
                          <a:gd name="T2" fmla="*/ 0 w 2012"/>
                          <a:gd name="T3" fmla="*/ 1064 h 1064"/>
                          <a:gd name="T4" fmla="*/ 236 w 2012"/>
                          <a:gd name="T5" fmla="*/ 1064 h 1064"/>
                          <a:gd name="T6" fmla="*/ 1778 w 2012"/>
                          <a:gd name="T7" fmla="*/ 1064 h 1064"/>
                          <a:gd name="T8" fmla="*/ 2018 w 2012"/>
                          <a:gd name="T9" fmla="*/ 1064 h 1064"/>
                          <a:gd name="T10" fmla="*/ 2018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5" name="Freeform 42"/>
                      <p:cNvSpPr>
                        <a:spLocks/>
                      </p:cNvSpPr>
                      <p:nvPr/>
                    </p:nvSpPr>
                    <p:spPr bwMode="auto">
                      <a:xfrm>
                        <a:off x="2206" y="720"/>
                        <a:ext cx="2014" cy="1064"/>
                      </a:xfrm>
                      <a:custGeom>
                        <a:avLst/>
                        <a:gdLst>
                          <a:gd name="T0" fmla="*/ 0 w 2012"/>
                          <a:gd name="T1" fmla="*/ 54 h 1064"/>
                          <a:gd name="T2" fmla="*/ 0 w 2012"/>
                          <a:gd name="T3" fmla="*/ 1064 h 1064"/>
                          <a:gd name="T4" fmla="*/ 236 w 2012"/>
                          <a:gd name="T5" fmla="*/ 1064 h 1064"/>
                          <a:gd name="T6" fmla="*/ 1778 w 2012"/>
                          <a:gd name="T7" fmla="*/ 1064 h 1064"/>
                          <a:gd name="T8" fmla="*/ 2018 w 2012"/>
                          <a:gd name="T9" fmla="*/ 1064 h 1064"/>
                          <a:gd name="T10" fmla="*/ 2018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77" name="Group 43"/>
                    <p:cNvGrpSpPr>
                      <a:grpSpLocks/>
                    </p:cNvGrpSpPr>
                    <p:nvPr/>
                  </p:nvGrpSpPr>
                  <p:grpSpPr bwMode="auto">
                    <a:xfrm>
                      <a:off x="4215" y="463"/>
                      <a:ext cx="418" cy="112"/>
                      <a:chOff x="1646" y="283"/>
                      <a:chExt cx="823" cy="220"/>
                    </a:xfrm>
                  </p:grpSpPr>
                  <p:sp>
                    <p:nvSpPr>
                      <p:cNvPr id="82" name="Freeform 44"/>
                      <p:cNvSpPr>
                        <a:spLocks/>
                      </p:cNvSpPr>
                      <p:nvPr/>
                    </p:nvSpPr>
                    <p:spPr bwMode="auto">
                      <a:xfrm>
                        <a:off x="1646" y="283"/>
                        <a:ext cx="415" cy="220"/>
                      </a:xfrm>
                      <a:custGeom>
                        <a:avLst/>
                        <a:gdLst>
                          <a:gd name="T0" fmla="*/ 0 w 2012"/>
                          <a:gd name="T1" fmla="*/ 0 h 1064"/>
                          <a:gd name="T2" fmla="*/ 0 w 2012"/>
                          <a:gd name="T3" fmla="*/ 2 h 1064"/>
                          <a:gd name="T4" fmla="*/ 0 w 2012"/>
                          <a:gd name="T5" fmla="*/ 2 h 1064"/>
                          <a:gd name="T6" fmla="*/ 3 w 2012"/>
                          <a:gd name="T7" fmla="*/ 2 h 1064"/>
                          <a:gd name="T8" fmla="*/ 4 w 2012"/>
                          <a:gd name="T9" fmla="*/ 2 h 1064"/>
                          <a:gd name="T10" fmla="*/ 4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3" name="Freeform 45"/>
                      <p:cNvSpPr>
                        <a:spLocks/>
                      </p:cNvSpPr>
                      <p:nvPr/>
                    </p:nvSpPr>
                    <p:spPr bwMode="auto">
                      <a:xfrm>
                        <a:off x="2054" y="283"/>
                        <a:ext cx="415" cy="220"/>
                      </a:xfrm>
                      <a:custGeom>
                        <a:avLst/>
                        <a:gdLst>
                          <a:gd name="T0" fmla="*/ 0 w 2012"/>
                          <a:gd name="T1" fmla="*/ 0 h 1064"/>
                          <a:gd name="T2" fmla="*/ 0 w 2012"/>
                          <a:gd name="T3" fmla="*/ 2 h 1064"/>
                          <a:gd name="T4" fmla="*/ 0 w 2012"/>
                          <a:gd name="T5" fmla="*/ 2 h 1064"/>
                          <a:gd name="T6" fmla="*/ 3 w 2012"/>
                          <a:gd name="T7" fmla="*/ 2 h 1064"/>
                          <a:gd name="T8" fmla="*/ 4 w 2012"/>
                          <a:gd name="T9" fmla="*/ 2 h 1064"/>
                          <a:gd name="T10" fmla="*/ 4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78" name="Group 46"/>
                    <p:cNvGrpSpPr>
                      <a:grpSpLocks/>
                    </p:cNvGrpSpPr>
                    <p:nvPr/>
                  </p:nvGrpSpPr>
                  <p:grpSpPr bwMode="auto">
                    <a:xfrm>
                      <a:off x="4633" y="463"/>
                      <a:ext cx="418" cy="112"/>
                      <a:chOff x="240" y="720"/>
                      <a:chExt cx="3980" cy="1064"/>
                    </a:xfrm>
                  </p:grpSpPr>
                  <p:sp>
                    <p:nvSpPr>
                      <p:cNvPr id="80" name="Freeform 47"/>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3 w 2012"/>
                          <a:gd name="T7" fmla="*/ 1064 h 1064"/>
                          <a:gd name="T8" fmla="*/ 2003 w 2012"/>
                          <a:gd name="T9" fmla="*/ 1064 h 1064"/>
                          <a:gd name="T10" fmla="*/ 2003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1" name="Freeform 48"/>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3 w 2012"/>
                          <a:gd name="T7" fmla="*/ 1064 h 1064"/>
                          <a:gd name="T8" fmla="*/ 2003 w 2012"/>
                          <a:gd name="T9" fmla="*/ 1064 h 1064"/>
                          <a:gd name="T10" fmla="*/ 2003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79" name="Freeform 49"/>
                    <p:cNvSpPr>
                      <a:spLocks/>
                    </p:cNvSpPr>
                    <p:nvPr/>
                  </p:nvSpPr>
                  <p:spPr bwMode="auto">
                    <a:xfrm>
                      <a:off x="5051" y="463"/>
                      <a:ext cx="211" cy="112"/>
                    </a:xfrm>
                    <a:custGeom>
                      <a:avLst/>
                      <a:gdLst>
                        <a:gd name="T0" fmla="*/ 0 w 2012"/>
                        <a:gd name="T1" fmla="*/ 0 h 1064"/>
                        <a:gd name="T2" fmla="*/ 0 w 2012"/>
                        <a:gd name="T3" fmla="*/ 0 h 1064"/>
                        <a:gd name="T4" fmla="*/ 0 w 2012"/>
                        <a:gd name="T5" fmla="*/ 0 h 1064"/>
                        <a:gd name="T6" fmla="*/ 0 w 2012"/>
                        <a:gd name="T7" fmla="*/ 0 h 1064"/>
                        <a:gd name="T8" fmla="*/ 0 w 2012"/>
                        <a:gd name="T9" fmla="*/ 0 h 1064"/>
                        <a:gd name="T10" fmla="*/ 0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grpSp>
              <p:nvGrpSpPr>
                <p:cNvPr id="26" name="Group 50"/>
                <p:cNvGrpSpPr>
                  <a:grpSpLocks/>
                </p:cNvGrpSpPr>
                <p:nvPr userDrawn="1"/>
              </p:nvGrpSpPr>
              <p:grpSpPr bwMode="auto">
                <a:xfrm>
                  <a:off x="262" y="399"/>
                  <a:ext cx="5208" cy="113"/>
                  <a:chOff x="254" y="463"/>
                  <a:chExt cx="5208" cy="113"/>
                </a:xfrm>
              </p:grpSpPr>
              <p:sp>
                <p:nvSpPr>
                  <p:cNvPr id="33" name="Freeform 51"/>
                  <p:cNvSpPr>
                    <a:spLocks/>
                  </p:cNvSpPr>
                  <p:nvPr/>
                </p:nvSpPr>
                <p:spPr bwMode="auto">
                  <a:xfrm flipH="1">
                    <a:off x="5232" y="468"/>
                    <a:ext cx="230" cy="106"/>
                  </a:xfrm>
                  <a:custGeom>
                    <a:avLst/>
                    <a:gdLst>
                      <a:gd name="T0" fmla="*/ 230 w 230"/>
                      <a:gd name="T1" fmla="*/ 0 h 96"/>
                      <a:gd name="T2" fmla="*/ 182 w 230"/>
                      <a:gd name="T3" fmla="*/ 0 h 96"/>
                      <a:gd name="T4" fmla="*/ 0 w 230"/>
                      <a:gd name="T5" fmla="*/ 116 h 96"/>
                      <a:gd name="T6" fmla="*/ 86 w 230"/>
                      <a:gd name="T7" fmla="*/ 142 h 96"/>
                      <a:gd name="T8" fmla="*/ 204 w 230"/>
                      <a:gd name="T9" fmla="*/ 142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accent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a:p>
                </p:txBody>
              </p:sp>
              <p:sp>
                <p:nvSpPr>
                  <p:cNvPr id="34" name="Freeform 52"/>
                  <p:cNvSpPr>
                    <a:spLocks/>
                  </p:cNvSpPr>
                  <p:nvPr/>
                </p:nvSpPr>
                <p:spPr bwMode="auto">
                  <a:xfrm>
                    <a:off x="254" y="470"/>
                    <a:ext cx="230" cy="106"/>
                  </a:xfrm>
                  <a:custGeom>
                    <a:avLst/>
                    <a:gdLst>
                      <a:gd name="T0" fmla="*/ 230 w 230"/>
                      <a:gd name="T1" fmla="*/ 0 h 96"/>
                      <a:gd name="T2" fmla="*/ 182 w 230"/>
                      <a:gd name="T3" fmla="*/ 0 h 96"/>
                      <a:gd name="T4" fmla="*/ 0 w 230"/>
                      <a:gd name="T5" fmla="*/ 116 h 96"/>
                      <a:gd name="T6" fmla="*/ 86 w 230"/>
                      <a:gd name="T7" fmla="*/ 142 h 96"/>
                      <a:gd name="T8" fmla="*/ 204 w 230"/>
                      <a:gd name="T9" fmla="*/ 142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accent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a:p>
                </p:txBody>
              </p:sp>
              <p:grpSp>
                <p:nvGrpSpPr>
                  <p:cNvPr id="35" name="Group 53"/>
                  <p:cNvGrpSpPr>
                    <a:grpSpLocks/>
                  </p:cNvGrpSpPr>
                  <p:nvPr/>
                </p:nvGrpSpPr>
                <p:grpSpPr bwMode="auto">
                  <a:xfrm>
                    <a:off x="450" y="463"/>
                    <a:ext cx="4812" cy="113"/>
                    <a:chOff x="450" y="463"/>
                    <a:chExt cx="4812" cy="113"/>
                  </a:xfrm>
                </p:grpSpPr>
                <p:grpSp>
                  <p:nvGrpSpPr>
                    <p:cNvPr id="36" name="Group 54"/>
                    <p:cNvGrpSpPr>
                      <a:grpSpLocks/>
                    </p:cNvGrpSpPr>
                    <p:nvPr/>
                  </p:nvGrpSpPr>
                  <p:grpSpPr bwMode="auto">
                    <a:xfrm>
                      <a:off x="450" y="464"/>
                      <a:ext cx="2928" cy="112"/>
                      <a:chOff x="0" y="283"/>
                      <a:chExt cx="5760" cy="220"/>
                    </a:xfrm>
                  </p:grpSpPr>
                  <p:grpSp>
                    <p:nvGrpSpPr>
                      <p:cNvPr id="50" name="Group 55"/>
                      <p:cNvGrpSpPr>
                        <a:grpSpLocks/>
                      </p:cNvGrpSpPr>
                      <p:nvPr/>
                    </p:nvGrpSpPr>
                    <p:grpSpPr bwMode="auto">
                      <a:xfrm>
                        <a:off x="0" y="283"/>
                        <a:ext cx="823" cy="220"/>
                        <a:chOff x="240" y="720"/>
                        <a:chExt cx="3980" cy="1064"/>
                      </a:xfrm>
                    </p:grpSpPr>
                    <p:sp>
                      <p:nvSpPr>
                        <p:cNvPr id="69" name="Freeform 56"/>
                        <p:cNvSpPr>
                          <a:spLocks/>
                        </p:cNvSpPr>
                        <p:nvPr/>
                      </p:nvSpPr>
                      <p:spPr bwMode="auto">
                        <a:xfrm>
                          <a:off x="240" y="720"/>
                          <a:ext cx="2007" cy="1064"/>
                        </a:xfrm>
                        <a:custGeom>
                          <a:avLst/>
                          <a:gdLst>
                            <a:gd name="T0" fmla="*/ 0 w 2012"/>
                            <a:gd name="T1" fmla="*/ 54 h 1064"/>
                            <a:gd name="T2" fmla="*/ 0 w 2012"/>
                            <a:gd name="T3" fmla="*/ 1064 h 1064"/>
                            <a:gd name="T4" fmla="*/ 233 w 2012"/>
                            <a:gd name="T5" fmla="*/ 1064 h 1064"/>
                            <a:gd name="T6" fmla="*/ 1760 w 2012"/>
                            <a:gd name="T7" fmla="*/ 1064 h 1064"/>
                            <a:gd name="T8" fmla="*/ 1997 w 2012"/>
                            <a:gd name="T9" fmla="*/ 1064 h 1064"/>
                            <a:gd name="T10" fmla="*/ 199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0" name="Freeform 57"/>
                        <p:cNvSpPr>
                          <a:spLocks/>
                        </p:cNvSpPr>
                        <p:nvPr/>
                      </p:nvSpPr>
                      <p:spPr bwMode="auto">
                        <a:xfrm>
                          <a:off x="2209" y="720"/>
                          <a:ext cx="2007" cy="1064"/>
                        </a:xfrm>
                        <a:custGeom>
                          <a:avLst/>
                          <a:gdLst>
                            <a:gd name="T0" fmla="*/ 0 w 2012"/>
                            <a:gd name="T1" fmla="*/ 54 h 1064"/>
                            <a:gd name="T2" fmla="*/ 0 w 2012"/>
                            <a:gd name="T3" fmla="*/ 1064 h 1064"/>
                            <a:gd name="T4" fmla="*/ 233 w 2012"/>
                            <a:gd name="T5" fmla="*/ 1064 h 1064"/>
                            <a:gd name="T6" fmla="*/ 1760 w 2012"/>
                            <a:gd name="T7" fmla="*/ 1064 h 1064"/>
                            <a:gd name="T8" fmla="*/ 1997 w 2012"/>
                            <a:gd name="T9" fmla="*/ 1064 h 1064"/>
                            <a:gd name="T10" fmla="*/ 199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51" name="Group 58"/>
                      <p:cNvGrpSpPr>
                        <a:grpSpLocks/>
                      </p:cNvGrpSpPr>
                      <p:nvPr/>
                    </p:nvGrpSpPr>
                    <p:grpSpPr bwMode="auto">
                      <a:xfrm>
                        <a:off x="823" y="283"/>
                        <a:ext cx="823" cy="220"/>
                        <a:chOff x="240" y="720"/>
                        <a:chExt cx="3980" cy="1064"/>
                      </a:xfrm>
                    </p:grpSpPr>
                    <p:sp>
                      <p:nvSpPr>
                        <p:cNvPr id="67" name="Freeform 59"/>
                        <p:cNvSpPr>
                          <a:spLocks/>
                        </p:cNvSpPr>
                        <p:nvPr/>
                      </p:nvSpPr>
                      <p:spPr bwMode="auto">
                        <a:xfrm>
                          <a:off x="237" y="720"/>
                          <a:ext cx="2017" cy="1064"/>
                        </a:xfrm>
                        <a:custGeom>
                          <a:avLst/>
                          <a:gdLst>
                            <a:gd name="T0" fmla="*/ 0 w 2012"/>
                            <a:gd name="T1" fmla="*/ 54 h 1064"/>
                            <a:gd name="T2" fmla="*/ 0 w 2012"/>
                            <a:gd name="T3" fmla="*/ 1064 h 1064"/>
                            <a:gd name="T4" fmla="*/ 239 w 2012"/>
                            <a:gd name="T5" fmla="*/ 1064 h 1064"/>
                            <a:gd name="T6" fmla="*/ 1784 w 2012"/>
                            <a:gd name="T7" fmla="*/ 1064 h 1064"/>
                            <a:gd name="T8" fmla="*/ 2027 w 2012"/>
                            <a:gd name="T9" fmla="*/ 1064 h 1064"/>
                            <a:gd name="T10" fmla="*/ 202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8" name="Freeform 60"/>
                        <p:cNvSpPr>
                          <a:spLocks/>
                        </p:cNvSpPr>
                        <p:nvPr/>
                      </p:nvSpPr>
                      <p:spPr bwMode="auto">
                        <a:xfrm>
                          <a:off x="2206" y="720"/>
                          <a:ext cx="2017" cy="1064"/>
                        </a:xfrm>
                        <a:custGeom>
                          <a:avLst/>
                          <a:gdLst>
                            <a:gd name="T0" fmla="*/ 0 w 2012"/>
                            <a:gd name="T1" fmla="*/ 54 h 1064"/>
                            <a:gd name="T2" fmla="*/ 0 w 2012"/>
                            <a:gd name="T3" fmla="*/ 1064 h 1064"/>
                            <a:gd name="T4" fmla="*/ 239 w 2012"/>
                            <a:gd name="T5" fmla="*/ 1064 h 1064"/>
                            <a:gd name="T6" fmla="*/ 1784 w 2012"/>
                            <a:gd name="T7" fmla="*/ 1064 h 1064"/>
                            <a:gd name="T8" fmla="*/ 2027 w 2012"/>
                            <a:gd name="T9" fmla="*/ 1064 h 1064"/>
                            <a:gd name="T10" fmla="*/ 202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52" name="Group 61"/>
                      <p:cNvGrpSpPr>
                        <a:grpSpLocks/>
                      </p:cNvGrpSpPr>
                      <p:nvPr/>
                    </p:nvGrpSpPr>
                    <p:grpSpPr bwMode="auto">
                      <a:xfrm>
                        <a:off x="1646" y="283"/>
                        <a:ext cx="823" cy="220"/>
                        <a:chOff x="1646" y="283"/>
                        <a:chExt cx="823" cy="220"/>
                      </a:xfrm>
                    </p:grpSpPr>
                    <p:sp>
                      <p:nvSpPr>
                        <p:cNvPr id="65" name="Freeform 62"/>
                        <p:cNvSpPr>
                          <a:spLocks/>
                        </p:cNvSpPr>
                        <p:nvPr/>
                      </p:nvSpPr>
                      <p:spPr bwMode="auto">
                        <a:xfrm>
                          <a:off x="1647" y="283"/>
                          <a:ext cx="415" cy="220"/>
                        </a:xfrm>
                        <a:custGeom>
                          <a:avLst/>
                          <a:gdLst>
                            <a:gd name="T0" fmla="*/ 0 w 2012"/>
                            <a:gd name="T1" fmla="*/ 0 h 1064"/>
                            <a:gd name="T2" fmla="*/ 0 w 2012"/>
                            <a:gd name="T3" fmla="*/ 2 h 1064"/>
                            <a:gd name="T4" fmla="*/ 0 w 2012"/>
                            <a:gd name="T5" fmla="*/ 2 h 1064"/>
                            <a:gd name="T6" fmla="*/ 3 w 2012"/>
                            <a:gd name="T7" fmla="*/ 2 h 1064"/>
                            <a:gd name="T8" fmla="*/ 4 w 2012"/>
                            <a:gd name="T9" fmla="*/ 2 h 1064"/>
                            <a:gd name="T10" fmla="*/ 4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6" name="Freeform 63"/>
                        <p:cNvSpPr>
                          <a:spLocks/>
                        </p:cNvSpPr>
                        <p:nvPr/>
                      </p:nvSpPr>
                      <p:spPr bwMode="auto">
                        <a:xfrm>
                          <a:off x="2054" y="283"/>
                          <a:ext cx="415" cy="220"/>
                        </a:xfrm>
                        <a:custGeom>
                          <a:avLst/>
                          <a:gdLst>
                            <a:gd name="T0" fmla="*/ 0 w 2012"/>
                            <a:gd name="T1" fmla="*/ 0 h 1064"/>
                            <a:gd name="T2" fmla="*/ 0 w 2012"/>
                            <a:gd name="T3" fmla="*/ 2 h 1064"/>
                            <a:gd name="T4" fmla="*/ 0 w 2012"/>
                            <a:gd name="T5" fmla="*/ 2 h 1064"/>
                            <a:gd name="T6" fmla="*/ 3 w 2012"/>
                            <a:gd name="T7" fmla="*/ 2 h 1064"/>
                            <a:gd name="T8" fmla="*/ 4 w 2012"/>
                            <a:gd name="T9" fmla="*/ 2 h 1064"/>
                            <a:gd name="T10" fmla="*/ 4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53" name="Group 64"/>
                      <p:cNvGrpSpPr>
                        <a:grpSpLocks/>
                      </p:cNvGrpSpPr>
                      <p:nvPr/>
                    </p:nvGrpSpPr>
                    <p:grpSpPr bwMode="auto">
                      <a:xfrm>
                        <a:off x="2469" y="283"/>
                        <a:ext cx="822" cy="220"/>
                        <a:chOff x="240" y="720"/>
                        <a:chExt cx="3980" cy="1064"/>
                      </a:xfrm>
                    </p:grpSpPr>
                    <p:sp>
                      <p:nvSpPr>
                        <p:cNvPr id="63" name="Freeform 65"/>
                        <p:cNvSpPr>
                          <a:spLocks/>
                        </p:cNvSpPr>
                        <p:nvPr/>
                      </p:nvSpPr>
                      <p:spPr bwMode="auto">
                        <a:xfrm>
                          <a:off x="239" y="720"/>
                          <a:ext cx="2010" cy="1064"/>
                        </a:xfrm>
                        <a:custGeom>
                          <a:avLst/>
                          <a:gdLst>
                            <a:gd name="T0" fmla="*/ 0 w 2012"/>
                            <a:gd name="T1" fmla="*/ 54 h 1064"/>
                            <a:gd name="T2" fmla="*/ 0 w 2012"/>
                            <a:gd name="T3" fmla="*/ 1064 h 1064"/>
                            <a:gd name="T4" fmla="*/ 236 w 2012"/>
                            <a:gd name="T5" fmla="*/ 1064 h 1064"/>
                            <a:gd name="T6" fmla="*/ 1766 w 2012"/>
                            <a:gd name="T7" fmla="*/ 1064 h 1064"/>
                            <a:gd name="T8" fmla="*/ 2006 w 2012"/>
                            <a:gd name="T9" fmla="*/ 1064 h 1064"/>
                            <a:gd name="T10" fmla="*/ 2006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4" name="Freeform 66"/>
                        <p:cNvSpPr>
                          <a:spLocks/>
                        </p:cNvSpPr>
                        <p:nvPr/>
                      </p:nvSpPr>
                      <p:spPr bwMode="auto">
                        <a:xfrm>
                          <a:off x="2211" y="720"/>
                          <a:ext cx="2010" cy="1064"/>
                        </a:xfrm>
                        <a:custGeom>
                          <a:avLst/>
                          <a:gdLst>
                            <a:gd name="T0" fmla="*/ 0 w 2012"/>
                            <a:gd name="T1" fmla="*/ 54 h 1064"/>
                            <a:gd name="T2" fmla="*/ 0 w 2012"/>
                            <a:gd name="T3" fmla="*/ 1064 h 1064"/>
                            <a:gd name="T4" fmla="*/ 236 w 2012"/>
                            <a:gd name="T5" fmla="*/ 1064 h 1064"/>
                            <a:gd name="T6" fmla="*/ 1766 w 2012"/>
                            <a:gd name="T7" fmla="*/ 1064 h 1064"/>
                            <a:gd name="T8" fmla="*/ 2006 w 2012"/>
                            <a:gd name="T9" fmla="*/ 1064 h 1064"/>
                            <a:gd name="T10" fmla="*/ 2006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54" name="Group 67"/>
                      <p:cNvGrpSpPr>
                        <a:grpSpLocks/>
                      </p:cNvGrpSpPr>
                      <p:nvPr/>
                    </p:nvGrpSpPr>
                    <p:grpSpPr bwMode="auto">
                      <a:xfrm>
                        <a:off x="3291" y="283"/>
                        <a:ext cx="823" cy="220"/>
                        <a:chOff x="240" y="720"/>
                        <a:chExt cx="3980" cy="1064"/>
                      </a:xfrm>
                    </p:grpSpPr>
                    <p:sp>
                      <p:nvSpPr>
                        <p:cNvPr id="61" name="Freeform 68"/>
                        <p:cNvSpPr>
                          <a:spLocks/>
                        </p:cNvSpPr>
                        <p:nvPr/>
                      </p:nvSpPr>
                      <p:spPr bwMode="auto">
                        <a:xfrm>
                          <a:off x="241" y="720"/>
                          <a:ext cx="2007" cy="1064"/>
                        </a:xfrm>
                        <a:custGeom>
                          <a:avLst/>
                          <a:gdLst>
                            <a:gd name="T0" fmla="*/ 0 w 2012"/>
                            <a:gd name="T1" fmla="*/ 54 h 1064"/>
                            <a:gd name="T2" fmla="*/ 0 w 2012"/>
                            <a:gd name="T3" fmla="*/ 1064 h 1064"/>
                            <a:gd name="T4" fmla="*/ 233 w 2012"/>
                            <a:gd name="T5" fmla="*/ 1064 h 1064"/>
                            <a:gd name="T6" fmla="*/ 1760 w 2012"/>
                            <a:gd name="T7" fmla="*/ 1064 h 1064"/>
                            <a:gd name="T8" fmla="*/ 1997 w 2012"/>
                            <a:gd name="T9" fmla="*/ 1064 h 1064"/>
                            <a:gd name="T10" fmla="*/ 199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2" name="Freeform 69"/>
                        <p:cNvSpPr>
                          <a:spLocks/>
                        </p:cNvSpPr>
                        <p:nvPr/>
                      </p:nvSpPr>
                      <p:spPr bwMode="auto">
                        <a:xfrm>
                          <a:off x="2210" y="720"/>
                          <a:ext cx="2007" cy="1064"/>
                        </a:xfrm>
                        <a:custGeom>
                          <a:avLst/>
                          <a:gdLst>
                            <a:gd name="T0" fmla="*/ 0 w 2012"/>
                            <a:gd name="T1" fmla="*/ 54 h 1064"/>
                            <a:gd name="T2" fmla="*/ 0 w 2012"/>
                            <a:gd name="T3" fmla="*/ 1064 h 1064"/>
                            <a:gd name="T4" fmla="*/ 233 w 2012"/>
                            <a:gd name="T5" fmla="*/ 1064 h 1064"/>
                            <a:gd name="T6" fmla="*/ 1760 w 2012"/>
                            <a:gd name="T7" fmla="*/ 1064 h 1064"/>
                            <a:gd name="T8" fmla="*/ 1997 w 2012"/>
                            <a:gd name="T9" fmla="*/ 1064 h 1064"/>
                            <a:gd name="T10" fmla="*/ 199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55" name="Group 70"/>
                      <p:cNvGrpSpPr>
                        <a:grpSpLocks/>
                      </p:cNvGrpSpPr>
                      <p:nvPr/>
                    </p:nvGrpSpPr>
                    <p:grpSpPr bwMode="auto">
                      <a:xfrm>
                        <a:off x="4114" y="283"/>
                        <a:ext cx="823" cy="220"/>
                        <a:chOff x="240" y="720"/>
                        <a:chExt cx="3980" cy="1064"/>
                      </a:xfrm>
                    </p:grpSpPr>
                    <p:sp>
                      <p:nvSpPr>
                        <p:cNvPr id="59" name="Freeform 71"/>
                        <p:cNvSpPr>
                          <a:spLocks/>
                        </p:cNvSpPr>
                        <p:nvPr/>
                      </p:nvSpPr>
                      <p:spPr bwMode="auto">
                        <a:xfrm>
                          <a:off x="237" y="720"/>
                          <a:ext cx="2017" cy="1064"/>
                        </a:xfrm>
                        <a:custGeom>
                          <a:avLst/>
                          <a:gdLst>
                            <a:gd name="T0" fmla="*/ 0 w 2012"/>
                            <a:gd name="T1" fmla="*/ 54 h 1064"/>
                            <a:gd name="T2" fmla="*/ 0 w 2012"/>
                            <a:gd name="T3" fmla="*/ 1064 h 1064"/>
                            <a:gd name="T4" fmla="*/ 239 w 2012"/>
                            <a:gd name="T5" fmla="*/ 1064 h 1064"/>
                            <a:gd name="T6" fmla="*/ 1784 w 2012"/>
                            <a:gd name="T7" fmla="*/ 1064 h 1064"/>
                            <a:gd name="T8" fmla="*/ 2027 w 2012"/>
                            <a:gd name="T9" fmla="*/ 1064 h 1064"/>
                            <a:gd name="T10" fmla="*/ 202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0" name="Freeform 72"/>
                        <p:cNvSpPr>
                          <a:spLocks/>
                        </p:cNvSpPr>
                        <p:nvPr/>
                      </p:nvSpPr>
                      <p:spPr bwMode="auto">
                        <a:xfrm>
                          <a:off x="2207" y="720"/>
                          <a:ext cx="2017" cy="1064"/>
                        </a:xfrm>
                        <a:custGeom>
                          <a:avLst/>
                          <a:gdLst>
                            <a:gd name="T0" fmla="*/ 0 w 2012"/>
                            <a:gd name="T1" fmla="*/ 54 h 1064"/>
                            <a:gd name="T2" fmla="*/ 0 w 2012"/>
                            <a:gd name="T3" fmla="*/ 1064 h 1064"/>
                            <a:gd name="T4" fmla="*/ 239 w 2012"/>
                            <a:gd name="T5" fmla="*/ 1064 h 1064"/>
                            <a:gd name="T6" fmla="*/ 1784 w 2012"/>
                            <a:gd name="T7" fmla="*/ 1064 h 1064"/>
                            <a:gd name="T8" fmla="*/ 2027 w 2012"/>
                            <a:gd name="T9" fmla="*/ 1064 h 1064"/>
                            <a:gd name="T10" fmla="*/ 202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56" name="Group 73"/>
                      <p:cNvGrpSpPr>
                        <a:grpSpLocks/>
                      </p:cNvGrpSpPr>
                      <p:nvPr/>
                    </p:nvGrpSpPr>
                    <p:grpSpPr bwMode="auto">
                      <a:xfrm>
                        <a:off x="4937" y="283"/>
                        <a:ext cx="823" cy="220"/>
                        <a:chOff x="240" y="720"/>
                        <a:chExt cx="3980" cy="1064"/>
                      </a:xfrm>
                    </p:grpSpPr>
                    <p:sp>
                      <p:nvSpPr>
                        <p:cNvPr id="57" name="Freeform 74"/>
                        <p:cNvSpPr>
                          <a:spLocks/>
                        </p:cNvSpPr>
                        <p:nvPr/>
                      </p:nvSpPr>
                      <p:spPr bwMode="auto">
                        <a:xfrm>
                          <a:off x="243" y="720"/>
                          <a:ext cx="2007" cy="1064"/>
                        </a:xfrm>
                        <a:custGeom>
                          <a:avLst/>
                          <a:gdLst>
                            <a:gd name="T0" fmla="*/ 0 w 2012"/>
                            <a:gd name="T1" fmla="*/ 54 h 1064"/>
                            <a:gd name="T2" fmla="*/ 0 w 2012"/>
                            <a:gd name="T3" fmla="*/ 1064 h 1064"/>
                            <a:gd name="T4" fmla="*/ 233 w 2012"/>
                            <a:gd name="T5" fmla="*/ 1064 h 1064"/>
                            <a:gd name="T6" fmla="*/ 1760 w 2012"/>
                            <a:gd name="T7" fmla="*/ 1064 h 1064"/>
                            <a:gd name="T8" fmla="*/ 1997 w 2012"/>
                            <a:gd name="T9" fmla="*/ 1064 h 1064"/>
                            <a:gd name="T10" fmla="*/ 199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8" name="Freeform 75"/>
                        <p:cNvSpPr>
                          <a:spLocks/>
                        </p:cNvSpPr>
                        <p:nvPr/>
                      </p:nvSpPr>
                      <p:spPr bwMode="auto">
                        <a:xfrm>
                          <a:off x="2213" y="720"/>
                          <a:ext cx="2007" cy="1064"/>
                        </a:xfrm>
                        <a:custGeom>
                          <a:avLst/>
                          <a:gdLst>
                            <a:gd name="T0" fmla="*/ 0 w 2012"/>
                            <a:gd name="T1" fmla="*/ 54 h 1064"/>
                            <a:gd name="T2" fmla="*/ 0 w 2012"/>
                            <a:gd name="T3" fmla="*/ 1064 h 1064"/>
                            <a:gd name="T4" fmla="*/ 233 w 2012"/>
                            <a:gd name="T5" fmla="*/ 1064 h 1064"/>
                            <a:gd name="T6" fmla="*/ 1760 w 2012"/>
                            <a:gd name="T7" fmla="*/ 1064 h 1064"/>
                            <a:gd name="T8" fmla="*/ 1997 w 2012"/>
                            <a:gd name="T9" fmla="*/ 1064 h 1064"/>
                            <a:gd name="T10" fmla="*/ 199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grpSp>
                  <p:nvGrpSpPr>
                    <p:cNvPr id="37" name="Group 76"/>
                    <p:cNvGrpSpPr>
                      <a:grpSpLocks/>
                    </p:cNvGrpSpPr>
                    <p:nvPr/>
                  </p:nvGrpSpPr>
                  <p:grpSpPr bwMode="auto">
                    <a:xfrm>
                      <a:off x="3378" y="463"/>
                      <a:ext cx="418" cy="112"/>
                      <a:chOff x="240" y="720"/>
                      <a:chExt cx="3980" cy="1064"/>
                    </a:xfrm>
                  </p:grpSpPr>
                  <p:sp>
                    <p:nvSpPr>
                      <p:cNvPr id="48" name="Freeform 77"/>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3 w 2012"/>
                          <a:gd name="T7" fmla="*/ 1064 h 1064"/>
                          <a:gd name="T8" fmla="*/ 2003 w 2012"/>
                          <a:gd name="T9" fmla="*/ 1064 h 1064"/>
                          <a:gd name="T10" fmla="*/ 2003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9" name="Freeform 78"/>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3 w 2012"/>
                          <a:gd name="T7" fmla="*/ 1064 h 1064"/>
                          <a:gd name="T8" fmla="*/ 2003 w 2012"/>
                          <a:gd name="T9" fmla="*/ 1064 h 1064"/>
                          <a:gd name="T10" fmla="*/ 2003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38" name="Group 79"/>
                    <p:cNvGrpSpPr>
                      <a:grpSpLocks/>
                    </p:cNvGrpSpPr>
                    <p:nvPr/>
                  </p:nvGrpSpPr>
                  <p:grpSpPr bwMode="auto">
                    <a:xfrm>
                      <a:off x="3796" y="463"/>
                      <a:ext cx="419" cy="112"/>
                      <a:chOff x="240" y="720"/>
                      <a:chExt cx="3980" cy="1064"/>
                    </a:xfrm>
                  </p:grpSpPr>
                  <p:sp>
                    <p:nvSpPr>
                      <p:cNvPr id="46" name="Freeform 80"/>
                      <p:cNvSpPr>
                        <a:spLocks/>
                      </p:cNvSpPr>
                      <p:nvPr/>
                    </p:nvSpPr>
                    <p:spPr bwMode="auto">
                      <a:xfrm>
                        <a:off x="240" y="720"/>
                        <a:ext cx="2014" cy="1064"/>
                      </a:xfrm>
                      <a:custGeom>
                        <a:avLst/>
                        <a:gdLst>
                          <a:gd name="T0" fmla="*/ 0 w 2012"/>
                          <a:gd name="T1" fmla="*/ 54 h 1064"/>
                          <a:gd name="T2" fmla="*/ 0 w 2012"/>
                          <a:gd name="T3" fmla="*/ 1064 h 1064"/>
                          <a:gd name="T4" fmla="*/ 236 w 2012"/>
                          <a:gd name="T5" fmla="*/ 1064 h 1064"/>
                          <a:gd name="T6" fmla="*/ 1778 w 2012"/>
                          <a:gd name="T7" fmla="*/ 1064 h 1064"/>
                          <a:gd name="T8" fmla="*/ 2018 w 2012"/>
                          <a:gd name="T9" fmla="*/ 1064 h 1064"/>
                          <a:gd name="T10" fmla="*/ 2018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7" name="Freeform 81"/>
                      <p:cNvSpPr>
                        <a:spLocks/>
                      </p:cNvSpPr>
                      <p:nvPr/>
                    </p:nvSpPr>
                    <p:spPr bwMode="auto">
                      <a:xfrm>
                        <a:off x="2206" y="720"/>
                        <a:ext cx="2014" cy="1064"/>
                      </a:xfrm>
                      <a:custGeom>
                        <a:avLst/>
                        <a:gdLst>
                          <a:gd name="T0" fmla="*/ 0 w 2012"/>
                          <a:gd name="T1" fmla="*/ 54 h 1064"/>
                          <a:gd name="T2" fmla="*/ 0 w 2012"/>
                          <a:gd name="T3" fmla="*/ 1064 h 1064"/>
                          <a:gd name="T4" fmla="*/ 236 w 2012"/>
                          <a:gd name="T5" fmla="*/ 1064 h 1064"/>
                          <a:gd name="T6" fmla="*/ 1778 w 2012"/>
                          <a:gd name="T7" fmla="*/ 1064 h 1064"/>
                          <a:gd name="T8" fmla="*/ 2018 w 2012"/>
                          <a:gd name="T9" fmla="*/ 1064 h 1064"/>
                          <a:gd name="T10" fmla="*/ 2018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39" name="Group 82"/>
                    <p:cNvGrpSpPr>
                      <a:grpSpLocks/>
                    </p:cNvGrpSpPr>
                    <p:nvPr/>
                  </p:nvGrpSpPr>
                  <p:grpSpPr bwMode="auto">
                    <a:xfrm>
                      <a:off x="4215" y="463"/>
                      <a:ext cx="418" cy="112"/>
                      <a:chOff x="1646" y="283"/>
                      <a:chExt cx="823" cy="220"/>
                    </a:xfrm>
                  </p:grpSpPr>
                  <p:sp>
                    <p:nvSpPr>
                      <p:cNvPr id="44" name="Freeform 83"/>
                      <p:cNvSpPr>
                        <a:spLocks/>
                      </p:cNvSpPr>
                      <p:nvPr/>
                    </p:nvSpPr>
                    <p:spPr bwMode="auto">
                      <a:xfrm>
                        <a:off x="1646" y="283"/>
                        <a:ext cx="415" cy="220"/>
                      </a:xfrm>
                      <a:custGeom>
                        <a:avLst/>
                        <a:gdLst>
                          <a:gd name="T0" fmla="*/ 0 w 2012"/>
                          <a:gd name="T1" fmla="*/ 0 h 1064"/>
                          <a:gd name="T2" fmla="*/ 0 w 2012"/>
                          <a:gd name="T3" fmla="*/ 2 h 1064"/>
                          <a:gd name="T4" fmla="*/ 0 w 2012"/>
                          <a:gd name="T5" fmla="*/ 2 h 1064"/>
                          <a:gd name="T6" fmla="*/ 3 w 2012"/>
                          <a:gd name="T7" fmla="*/ 2 h 1064"/>
                          <a:gd name="T8" fmla="*/ 4 w 2012"/>
                          <a:gd name="T9" fmla="*/ 2 h 1064"/>
                          <a:gd name="T10" fmla="*/ 4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5" name="Freeform 84"/>
                      <p:cNvSpPr>
                        <a:spLocks/>
                      </p:cNvSpPr>
                      <p:nvPr/>
                    </p:nvSpPr>
                    <p:spPr bwMode="auto">
                      <a:xfrm>
                        <a:off x="2054" y="283"/>
                        <a:ext cx="415" cy="220"/>
                      </a:xfrm>
                      <a:custGeom>
                        <a:avLst/>
                        <a:gdLst>
                          <a:gd name="T0" fmla="*/ 0 w 2012"/>
                          <a:gd name="T1" fmla="*/ 0 h 1064"/>
                          <a:gd name="T2" fmla="*/ 0 w 2012"/>
                          <a:gd name="T3" fmla="*/ 2 h 1064"/>
                          <a:gd name="T4" fmla="*/ 0 w 2012"/>
                          <a:gd name="T5" fmla="*/ 2 h 1064"/>
                          <a:gd name="T6" fmla="*/ 3 w 2012"/>
                          <a:gd name="T7" fmla="*/ 2 h 1064"/>
                          <a:gd name="T8" fmla="*/ 4 w 2012"/>
                          <a:gd name="T9" fmla="*/ 2 h 1064"/>
                          <a:gd name="T10" fmla="*/ 4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40" name="Group 85"/>
                    <p:cNvGrpSpPr>
                      <a:grpSpLocks/>
                    </p:cNvGrpSpPr>
                    <p:nvPr/>
                  </p:nvGrpSpPr>
                  <p:grpSpPr bwMode="auto">
                    <a:xfrm>
                      <a:off x="4633" y="463"/>
                      <a:ext cx="418" cy="112"/>
                      <a:chOff x="240" y="720"/>
                      <a:chExt cx="3980" cy="1064"/>
                    </a:xfrm>
                  </p:grpSpPr>
                  <p:sp>
                    <p:nvSpPr>
                      <p:cNvPr id="42" name="Freeform 86"/>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3 w 2012"/>
                          <a:gd name="T7" fmla="*/ 1064 h 1064"/>
                          <a:gd name="T8" fmla="*/ 2003 w 2012"/>
                          <a:gd name="T9" fmla="*/ 1064 h 1064"/>
                          <a:gd name="T10" fmla="*/ 2003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3" name="Freeform 87"/>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3 w 2012"/>
                          <a:gd name="T7" fmla="*/ 1064 h 1064"/>
                          <a:gd name="T8" fmla="*/ 2003 w 2012"/>
                          <a:gd name="T9" fmla="*/ 1064 h 1064"/>
                          <a:gd name="T10" fmla="*/ 2003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41" name="Freeform 88"/>
                    <p:cNvSpPr>
                      <a:spLocks/>
                    </p:cNvSpPr>
                    <p:nvPr/>
                  </p:nvSpPr>
                  <p:spPr bwMode="auto">
                    <a:xfrm>
                      <a:off x="5051" y="463"/>
                      <a:ext cx="211" cy="112"/>
                    </a:xfrm>
                    <a:custGeom>
                      <a:avLst/>
                      <a:gdLst>
                        <a:gd name="T0" fmla="*/ 0 w 2012"/>
                        <a:gd name="T1" fmla="*/ 0 h 1064"/>
                        <a:gd name="T2" fmla="*/ 0 w 2012"/>
                        <a:gd name="T3" fmla="*/ 0 h 1064"/>
                        <a:gd name="T4" fmla="*/ 0 w 2012"/>
                        <a:gd name="T5" fmla="*/ 0 h 1064"/>
                        <a:gd name="T6" fmla="*/ 0 w 2012"/>
                        <a:gd name="T7" fmla="*/ 0 h 1064"/>
                        <a:gd name="T8" fmla="*/ 0 w 2012"/>
                        <a:gd name="T9" fmla="*/ 0 h 1064"/>
                        <a:gd name="T10" fmla="*/ 0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grpSp>
              <p:nvGrpSpPr>
                <p:cNvPr id="27" name="Group 89"/>
                <p:cNvGrpSpPr>
                  <a:grpSpLocks/>
                </p:cNvGrpSpPr>
                <p:nvPr userDrawn="1"/>
              </p:nvGrpSpPr>
              <p:grpSpPr bwMode="auto">
                <a:xfrm>
                  <a:off x="8" y="32"/>
                  <a:ext cx="568" cy="608"/>
                  <a:chOff x="8" y="32"/>
                  <a:chExt cx="568" cy="608"/>
                </a:xfrm>
              </p:grpSpPr>
              <p:sp>
                <p:nvSpPr>
                  <p:cNvPr id="31" name="Freeform 90"/>
                  <p:cNvSpPr>
                    <a:spLocks/>
                  </p:cNvSpPr>
                  <p:nvPr userDrawn="1"/>
                </p:nvSpPr>
                <p:spPr bwMode="auto">
                  <a:xfrm>
                    <a:off x="20" y="54"/>
                    <a:ext cx="556" cy="586"/>
                  </a:xfrm>
                  <a:custGeom>
                    <a:avLst/>
                    <a:gdLst>
                      <a:gd name="T0" fmla="*/ 3 w 2570"/>
                      <a:gd name="T1" fmla="*/ 0 h 2766"/>
                      <a:gd name="T2" fmla="*/ 1 w 2570"/>
                      <a:gd name="T3" fmla="*/ 3 h 2766"/>
                      <a:gd name="T4" fmla="*/ 4 w 2570"/>
                      <a:gd name="T5" fmla="*/ 2 h 2766"/>
                      <a:gd name="T6" fmla="*/ 2 w 2570"/>
                      <a:gd name="T7" fmla="*/ 3 h 2766"/>
                      <a:gd name="T8" fmla="*/ 4 w 2570"/>
                      <a:gd name="T9" fmla="*/ 2 h 2766"/>
                      <a:gd name="T10" fmla="*/ 2 w 2570"/>
                      <a:gd name="T11" fmla="*/ 3 h 2766"/>
                      <a:gd name="T12" fmla="*/ 3 w 2570"/>
                      <a:gd name="T13" fmla="*/ 2 h 2766"/>
                      <a:gd name="T14" fmla="*/ 3 w 2570"/>
                      <a:gd name="T15" fmla="*/ 3 h 2766"/>
                      <a:gd name="T16" fmla="*/ 3 w 2570"/>
                      <a:gd name="T17" fmla="*/ 3 h 2766"/>
                      <a:gd name="T18" fmla="*/ 2 w 2570"/>
                      <a:gd name="T19" fmla="*/ 3 h 2766"/>
                      <a:gd name="T20" fmla="*/ 3 w 2570"/>
                      <a:gd name="T21" fmla="*/ 2 h 2766"/>
                      <a:gd name="T22" fmla="*/ 2 w 2570"/>
                      <a:gd name="T23" fmla="*/ 3 h 2766"/>
                      <a:gd name="T24" fmla="*/ 4 w 2570"/>
                      <a:gd name="T25" fmla="*/ 2 h 2766"/>
                      <a:gd name="T26" fmla="*/ 1 w 2570"/>
                      <a:gd name="T27" fmla="*/ 3 h 2766"/>
                      <a:gd name="T28" fmla="*/ 3 w 2570"/>
                      <a:gd name="T29" fmla="*/ 1 h 2766"/>
                      <a:gd name="T30" fmla="*/ 3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bg2"/>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32" name="Freeform 91"/>
                  <p:cNvSpPr>
                    <a:spLocks/>
                  </p:cNvSpPr>
                  <p:nvPr userDrawn="1"/>
                </p:nvSpPr>
                <p:spPr bwMode="auto">
                  <a:xfrm>
                    <a:off x="8" y="32"/>
                    <a:ext cx="556" cy="586"/>
                  </a:xfrm>
                  <a:custGeom>
                    <a:avLst/>
                    <a:gdLst>
                      <a:gd name="T0" fmla="*/ 3 w 2570"/>
                      <a:gd name="T1" fmla="*/ 0 h 2766"/>
                      <a:gd name="T2" fmla="*/ 1 w 2570"/>
                      <a:gd name="T3" fmla="*/ 3 h 2766"/>
                      <a:gd name="T4" fmla="*/ 4 w 2570"/>
                      <a:gd name="T5" fmla="*/ 2 h 2766"/>
                      <a:gd name="T6" fmla="*/ 2 w 2570"/>
                      <a:gd name="T7" fmla="*/ 3 h 2766"/>
                      <a:gd name="T8" fmla="*/ 4 w 2570"/>
                      <a:gd name="T9" fmla="*/ 2 h 2766"/>
                      <a:gd name="T10" fmla="*/ 2 w 2570"/>
                      <a:gd name="T11" fmla="*/ 3 h 2766"/>
                      <a:gd name="T12" fmla="*/ 3 w 2570"/>
                      <a:gd name="T13" fmla="*/ 2 h 2766"/>
                      <a:gd name="T14" fmla="*/ 3 w 2570"/>
                      <a:gd name="T15" fmla="*/ 3 h 2766"/>
                      <a:gd name="T16" fmla="*/ 3 w 2570"/>
                      <a:gd name="T17" fmla="*/ 3 h 2766"/>
                      <a:gd name="T18" fmla="*/ 2 w 2570"/>
                      <a:gd name="T19" fmla="*/ 3 h 2766"/>
                      <a:gd name="T20" fmla="*/ 3 w 2570"/>
                      <a:gd name="T21" fmla="*/ 2 h 2766"/>
                      <a:gd name="T22" fmla="*/ 2 w 2570"/>
                      <a:gd name="T23" fmla="*/ 3 h 2766"/>
                      <a:gd name="T24" fmla="*/ 4 w 2570"/>
                      <a:gd name="T25" fmla="*/ 2 h 2766"/>
                      <a:gd name="T26" fmla="*/ 1 w 2570"/>
                      <a:gd name="T27" fmla="*/ 3 h 2766"/>
                      <a:gd name="T28" fmla="*/ 3 w 2570"/>
                      <a:gd name="T29" fmla="*/ 1 h 2766"/>
                      <a:gd name="T30" fmla="*/ 3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accent1"/>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endParaRPr lang="en-US"/>
                  </a:p>
                </p:txBody>
              </p:sp>
            </p:grpSp>
            <p:sp>
              <p:nvSpPr>
                <p:cNvPr id="28" name="Freeform 92"/>
                <p:cNvSpPr>
                  <a:spLocks/>
                </p:cNvSpPr>
                <p:nvPr userDrawn="1"/>
              </p:nvSpPr>
              <p:spPr bwMode="auto">
                <a:xfrm flipH="1">
                  <a:off x="5176" y="54"/>
                  <a:ext cx="556" cy="586"/>
                </a:xfrm>
                <a:custGeom>
                  <a:avLst/>
                  <a:gdLst>
                    <a:gd name="T0" fmla="*/ 3 w 2570"/>
                    <a:gd name="T1" fmla="*/ 0 h 2766"/>
                    <a:gd name="T2" fmla="*/ 1 w 2570"/>
                    <a:gd name="T3" fmla="*/ 3 h 2766"/>
                    <a:gd name="T4" fmla="*/ 4 w 2570"/>
                    <a:gd name="T5" fmla="*/ 2 h 2766"/>
                    <a:gd name="T6" fmla="*/ 2 w 2570"/>
                    <a:gd name="T7" fmla="*/ 3 h 2766"/>
                    <a:gd name="T8" fmla="*/ 4 w 2570"/>
                    <a:gd name="T9" fmla="*/ 2 h 2766"/>
                    <a:gd name="T10" fmla="*/ 2 w 2570"/>
                    <a:gd name="T11" fmla="*/ 3 h 2766"/>
                    <a:gd name="T12" fmla="*/ 3 w 2570"/>
                    <a:gd name="T13" fmla="*/ 2 h 2766"/>
                    <a:gd name="T14" fmla="*/ 3 w 2570"/>
                    <a:gd name="T15" fmla="*/ 3 h 2766"/>
                    <a:gd name="T16" fmla="*/ 3 w 2570"/>
                    <a:gd name="T17" fmla="*/ 3 h 2766"/>
                    <a:gd name="T18" fmla="*/ 2 w 2570"/>
                    <a:gd name="T19" fmla="*/ 3 h 2766"/>
                    <a:gd name="T20" fmla="*/ 3 w 2570"/>
                    <a:gd name="T21" fmla="*/ 2 h 2766"/>
                    <a:gd name="T22" fmla="*/ 2 w 2570"/>
                    <a:gd name="T23" fmla="*/ 3 h 2766"/>
                    <a:gd name="T24" fmla="*/ 4 w 2570"/>
                    <a:gd name="T25" fmla="*/ 2 h 2766"/>
                    <a:gd name="T26" fmla="*/ 1 w 2570"/>
                    <a:gd name="T27" fmla="*/ 3 h 2766"/>
                    <a:gd name="T28" fmla="*/ 3 w 2570"/>
                    <a:gd name="T29" fmla="*/ 1 h 2766"/>
                    <a:gd name="T30" fmla="*/ 3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bg2"/>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9" name="Freeform 93"/>
                <p:cNvSpPr>
                  <a:spLocks/>
                </p:cNvSpPr>
                <p:nvPr userDrawn="1"/>
              </p:nvSpPr>
              <p:spPr bwMode="auto">
                <a:xfrm flipH="1">
                  <a:off x="5164" y="32"/>
                  <a:ext cx="556" cy="586"/>
                </a:xfrm>
                <a:custGeom>
                  <a:avLst/>
                  <a:gdLst>
                    <a:gd name="T0" fmla="*/ 3 w 2570"/>
                    <a:gd name="T1" fmla="*/ 0 h 2766"/>
                    <a:gd name="T2" fmla="*/ 1 w 2570"/>
                    <a:gd name="T3" fmla="*/ 3 h 2766"/>
                    <a:gd name="T4" fmla="*/ 4 w 2570"/>
                    <a:gd name="T5" fmla="*/ 2 h 2766"/>
                    <a:gd name="T6" fmla="*/ 2 w 2570"/>
                    <a:gd name="T7" fmla="*/ 3 h 2766"/>
                    <a:gd name="T8" fmla="*/ 4 w 2570"/>
                    <a:gd name="T9" fmla="*/ 2 h 2766"/>
                    <a:gd name="T10" fmla="*/ 2 w 2570"/>
                    <a:gd name="T11" fmla="*/ 3 h 2766"/>
                    <a:gd name="T12" fmla="*/ 3 w 2570"/>
                    <a:gd name="T13" fmla="*/ 2 h 2766"/>
                    <a:gd name="T14" fmla="*/ 3 w 2570"/>
                    <a:gd name="T15" fmla="*/ 3 h 2766"/>
                    <a:gd name="T16" fmla="*/ 3 w 2570"/>
                    <a:gd name="T17" fmla="*/ 3 h 2766"/>
                    <a:gd name="T18" fmla="*/ 2 w 2570"/>
                    <a:gd name="T19" fmla="*/ 3 h 2766"/>
                    <a:gd name="T20" fmla="*/ 3 w 2570"/>
                    <a:gd name="T21" fmla="*/ 2 h 2766"/>
                    <a:gd name="T22" fmla="*/ 2 w 2570"/>
                    <a:gd name="T23" fmla="*/ 3 h 2766"/>
                    <a:gd name="T24" fmla="*/ 4 w 2570"/>
                    <a:gd name="T25" fmla="*/ 2 h 2766"/>
                    <a:gd name="T26" fmla="*/ 1 w 2570"/>
                    <a:gd name="T27" fmla="*/ 3 h 2766"/>
                    <a:gd name="T28" fmla="*/ 3 w 2570"/>
                    <a:gd name="T29" fmla="*/ 1 h 2766"/>
                    <a:gd name="T30" fmla="*/ 3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accent1"/>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30" name="Rectangle 94"/>
                <p:cNvSpPr>
                  <a:spLocks noChangeArrowheads="1"/>
                </p:cNvSpPr>
                <p:nvPr userDrawn="1"/>
              </p:nvSpPr>
              <p:spPr bwMode="auto">
                <a:xfrm>
                  <a:off x="248" y="32"/>
                  <a:ext cx="5232" cy="5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grpSp>
          <p:sp>
            <p:nvSpPr>
              <p:cNvPr id="22" name="Rectangle 105"/>
              <p:cNvSpPr>
                <a:spLocks noChangeArrowheads="1"/>
              </p:cNvSpPr>
              <p:nvPr userDrawn="1"/>
            </p:nvSpPr>
            <p:spPr bwMode="hidden">
              <a:xfrm>
                <a:off x="480" y="2509"/>
                <a:ext cx="4786" cy="192"/>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grpSp>
        <p:grpSp>
          <p:nvGrpSpPr>
            <p:cNvPr id="6" name="Group 108"/>
            <p:cNvGrpSpPr>
              <a:grpSpLocks/>
            </p:cNvGrpSpPr>
            <p:nvPr userDrawn="1"/>
          </p:nvGrpSpPr>
          <p:grpSpPr bwMode="auto">
            <a:xfrm>
              <a:off x="192" y="2592"/>
              <a:ext cx="240" cy="1152"/>
              <a:chOff x="192" y="2592"/>
              <a:chExt cx="384" cy="1728"/>
            </a:xfrm>
          </p:grpSpPr>
          <p:sp>
            <p:nvSpPr>
              <p:cNvPr id="11" name="AutoShape 109"/>
              <p:cNvSpPr>
                <a:spLocks noChangeArrowheads="1"/>
              </p:cNvSpPr>
              <p:nvPr/>
            </p:nvSpPr>
            <p:spPr bwMode="ltGray">
              <a:xfrm>
                <a:off x="192"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12" name="AutoShape 110"/>
              <p:cNvSpPr>
                <a:spLocks noChangeArrowheads="1"/>
              </p:cNvSpPr>
              <p:nvPr/>
            </p:nvSpPr>
            <p:spPr bwMode="ltGray">
              <a:xfrm>
                <a:off x="336"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13" name="AutoShape 111"/>
              <p:cNvSpPr>
                <a:spLocks noChangeArrowheads="1"/>
              </p:cNvSpPr>
              <p:nvPr/>
            </p:nvSpPr>
            <p:spPr bwMode="ltGray">
              <a:xfrm>
                <a:off x="480"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grpSp>
        <p:grpSp>
          <p:nvGrpSpPr>
            <p:cNvPr id="7" name="Group 112"/>
            <p:cNvGrpSpPr>
              <a:grpSpLocks/>
            </p:cNvGrpSpPr>
            <p:nvPr userDrawn="1"/>
          </p:nvGrpSpPr>
          <p:grpSpPr bwMode="auto">
            <a:xfrm>
              <a:off x="5328" y="2592"/>
              <a:ext cx="240" cy="1152"/>
              <a:chOff x="192" y="2592"/>
              <a:chExt cx="384" cy="1728"/>
            </a:xfrm>
          </p:grpSpPr>
          <p:sp>
            <p:nvSpPr>
              <p:cNvPr id="8" name="AutoShape 113"/>
              <p:cNvSpPr>
                <a:spLocks noChangeArrowheads="1"/>
              </p:cNvSpPr>
              <p:nvPr/>
            </p:nvSpPr>
            <p:spPr bwMode="ltGray">
              <a:xfrm>
                <a:off x="192"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9" name="AutoShape 114"/>
              <p:cNvSpPr>
                <a:spLocks noChangeArrowheads="1"/>
              </p:cNvSpPr>
              <p:nvPr/>
            </p:nvSpPr>
            <p:spPr bwMode="ltGray">
              <a:xfrm>
                <a:off x="336"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10" name="AutoShape 115"/>
              <p:cNvSpPr>
                <a:spLocks noChangeArrowheads="1"/>
              </p:cNvSpPr>
              <p:nvPr/>
            </p:nvSpPr>
            <p:spPr bwMode="ltGray">
              <a:xfrm>
                <a:off x="480"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grpSp>
      </p:grpSp>
      <p:sp>
        <p:nvSpPr>
          <p:cNvPr id="33887" name="Rectangle 95"/>
          <p:cNvSpPr>
            <a:spLocks noGrp="1" noChangeArrowheads="1"/>
          </p:cNvSpPr>
          <p:nvPr>
            <p:ph type="ctrTitle"/>
          </p:nvPr>
        </p:nvSpPr>
        <p:spPr>
          <a:xfrm>
            <a:off x="685800" y="1752600"/>
            <a:ext cx="7772400" cy="1143000"/>
          </a:xfrm>
        </p:spPr>
        <p:txBody>
          <a:bodyPr anchor="b"/>
          <a:lstStyle>
            <a:lvl1pPr>
              <a:defRPr/>
            </a:lvl1pPr>
          </a:lstStyle>
          <a:p>
            <a:pPr lvl="0"/>
            <a:r>
              <a:rPr lang="en-US" noProof="0" smtClean="0"/>
              <a:t>Click to edit Master title style</a:t>
            </a:r>
          </a:p>
        </p:txBody>
      </p:sp>
      <p:sp>
        <p:nvSpPr>
          <p:cNvPr id="33888" name="Rectangle 96"/>
          <p:cNvSpPr>
            <a:spLocks noGrp="1" noChangeArrowheads="1"/>
          </p:cNvSpPr>
          <p:nvPr>
            <p:ph type="subTitle" idx="1"/>
          </p:nvPr>
        </p:nvSpPr>
        <p:spPr>
          <a:xfrm>
            <a:off x="1371600" y="4114800"/>
            <a:ext cx="6400800" cy="1752600"/>
          </a:xfrm>
        </p:spPr>
        <p:txBody>
          <a:bodyPr/>
          <a:lstStyle>
            <a:lvl1pPr marL="0" indent="0" algn="ctr">
              <a:buFontTx/>
              <a:buNone/>
              <a:defRPr/>
            </a:lvl1pPr>
          </a:lstStyle>
          <a:p>
            <a:pPr lvl="0"/>
            <a:r>
              <a:rPr lang="en-US" noProof="0" smtClean="0"/>
              <a:t>Click to edit Master subtitle style</a:t>
            </a:r>
          </a:p>
        </p:txBody>
      </p:sp>
      <p:sp>
        <p:nvSpPr>
          <p:cNvPr id="109" name="Rectangle 97"/>
          <p:cNvSpPr>
            <a:spLocks noGrp="1" noChangeArrowheads="1"/>
          </p:cNvSpPr>
          <p:nvPr>
            <p:ph type="dt" sz="half" idx="10"/>
          </p:nvPr>
        </p:nvSpPr>
        <p:spPr/>
        <p:txBody>
          <a:bodyPr/>
          <a:lstStyle>
            <a:lvl1pPr>
              <a:defRPr/>
            </a:lvl1pPr>
          </a:lstStyle>
          <a:p>
            <a:pPr>
              <a:defRPr/>
            </a:pPr>
            <a:endParaRPr lang="en-US"/>
          </a:p>
        </p:txBody>
      </p:sp>
      <p:sp>
        <p:nvSpPr>
          <p:cNvPr id="110" name="Rectangle 98"/>
          <p:cNvSpPr>
            <a:spLocks noGrp="1" noChangeArrowheads="1"/>
          </p:cNvSpPr>
          <p:nvPr>
            <p:ph type="ftr" sz="quarter" idx="11"/>
          </p:nvPr>
        </p:nvSpPr>
        <p:spPr/>
        <p:txBody>
          <a:bodyPr/>
          <a:lstStyle>
            <a:lvl1pPr>
              <a:defRPr/>
            </a:lvl1pPr>
          </a:lstStyle>
          <a:p>
            <a:pPr>
              <a:defRPr/>
            </a:pPr>
            <a:endParaRPr lang="en-US"/>
          </a:p>
        </p:txBody>
      </p:sp>
      <p:sp>
        <p:nvSpPr>
          <p:cNvPr id="111" name="Rectangle 99"/>
          <p:cNvSpPr>
            <a:spLocks noGrp="1" noChangeArrowheads="1"/>
          </p:cNvSpPr>
          <p:nvPr>
            <p:ph type="sldNum" sz="quarter" idx="12"/>
          </p:nvPr>
        </p:nvSpPr>
        <p:spPr/>
        <p:txBody>
          <a:bodyPr/>
          <a:lstStyle>
            <a:lvl1pPr>
              <a:defRPr/>
            </a:lvl1pPr>
          </a:lstStyle>
          <a:p>
            <a:pPr>
              <a:defRPr/>
            </a:pPr>
            <a:fld id="{5716CD5F-1805-4786-A663-AFB95CB76E96}" type="slidenum">
              <a:rPr lang="en-US"/>
              <a:pPr>
                <a:defRPr/>
              </a:pPr>
              <a:t>‹#›</a:t>
            </a:fld>
            <a:endParaRPr lang="en-US"/>
          </a:p>
        </p:txBody>
      </p:sp>
    </p:spTree>
    <p:extLst>
      <p:ext uri="{BB962C8B-B14F-4D97-AF65-F5344CB8AC3E}">
        <p14:creationId xmlns:p14="http://schemas.microsoft.com/office/powerpoint/2010/main" val="2946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347788" y="1260475"/>
            <a:ext cx="6481762" cy="3886200"/>
          </a:xfrm>
          <a:prstGeom prst="rect">
            <a:avLst/>
          </a:prstGeom>
          <a:noFill/>
          <a:ln w="76200">
            <a:solidFill>
              <a:schemeClr val="bg2">
                <a:alpha val="50000"/>
              </a:schemeClr>
            </a:solidFill>
            <a:miter lim="800000"/>
            <a:headEnd/>
            <a:tailEnd/>
          </a:ln>
          <a:effectLst/>
        </p:spPr>
        <p:txBody>
          <a:bodyPr wrap="none" anchor="ctr"/>
          <a:lstStyle/>
          <a:p>
            <a:pPr algn="ctr">
              <a:defRPr/>
            </a:pPr>
            <a:endParaRPr lang="en-US" sz="2400" dirty="0">
              <a:solidFill>
                <a:srgbClr val="000000"/>
              </a:solidFill>
              <a:latin typeface="Calibri" pitchFamily="34" charset="0"/>
              <a:cs typeface="Arial" charset="0"/>
            </a:endParaRPr>
          </a:p>
        </p:txBody>
      </p:sp>
      <p:sp>
        <p:nvSpPr>
          <p:cNvPr id="5" name="Rectangle 4"/>
          <p:cNvSpPr>
            <a:spLocks noChangeArrowheads="1"/>
          </p:cNvSpPr>
          <p:nvPr/>
        </p:nvSpPr>
        <p:spPr bwMode="auto">
          <a:xfrm>
            <a:off x="1384300" y="1295400"/>
            <a:ext cx="6400800" cy="3810000"/>
          </a:xfrm>
          <a:prstGeom prst="rect">
            <a:avLst/>
          </a:prstGeom>
          <a:noFill/>
          <a:ln w="12700">
            <a:solidFill>
              <a:schemeClr val="tx2"/>
            </a:solidFill>
            <a:miter lim="800000"/>
            <a:headEnd/>
            <a:tailEnd/>
          </a:ln>
          <a:effectLst/>
        </p:spPr>
        <p:txBody>
          <a:bodyPr wrap="none" anchor="ctr"/>
          <a:lstStyle/>
          <a:p>
            <a:pPr algn="ctr">
              <a:defRPr/>
            </a:pPr>
            <a:endParaRPr lang="en-US" sz="2400" dirty="0">
              <a:solidFill>
                <a:srgbClr val="000000"/>
              </a:solidFill>
              <a:latin typeface="Calibri" pitchFamily="34" charset="0"/>
              <a:cs typeface="Arial" charset="0"/>
            </a:endParaRPr>
          </a:p>
        </p:txBody>
      </p:sp>
      <p:sp>
        <p:nvSpPr>
          <p:cNvPr id="6" name="Freeform 5"/>
          <p:cNvSpPr>
            <a:spLocks/>
          </p:cNvSpPr>
          <p:nvPr/>
        </p:nvSpPr>
        <p:spPr bwMode="auto">
          <a:xfrm rot="5400000">
            <a:off x="1282700" y="1193800"/>
            <a:ext cx="466725"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cs typeface="Arial" charset="0"/>
            </a:endParaRPr>
          </a:p>
        </p:txBody>
      </p:sp>
      <p:sp>
        <p:nvSpPr>
          <p:cNvPr id="7" name="Freeform 6"/>
          <p:cNvSpPr>
            <a:spLocks/>
          </p:cNvSpPr>
          <p:nvPr/>
        </p:nvSpPr>
        <p:spPr bwMode="auto">
          <a:xfrm rot="5400000">
            <a:off x="1479550" y="1090613"/>
            <a:ext cx="1587"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cs typeface="Arial" charset="0"/>
            </a:endParaRPr>
          </a:p>
        </p:txBody>
      </p:sp>
      <p:sp>
        <p:nvSpPr>
          <p:cNvPr id="8" name="Line 11"/>
          <p:cNvSpPr>
            <a:spLocks noChangeShapeType="1"/>
          </p:cNvSpPr>
          <p:nvPr/>
        </p:nvSpPr>
        <p:spPr bwMode="auto">
          <a:xfrm rot="5400000" flipH="1">
            <a:off x="1165225" y="1403351"/>
            <a:ext cx="333375"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cs typeface="Arial" charset="0"/>
            </a:endParaRPr>
          </a:p>
        </p:txBody>
      </p:sp>
      <p:sp>
        <p:nvSpPr>
          <p:cNvPr id="9" name="Freeform 8"/>
          <p:cNvSpPr>
            <a:spLocks/>
          </p:cNvSpPr>
          <p:nvPr/>
        </p:nvSpPr>
        <p:spPr bwMode="auto">
          <a:xfrm rot="16200000" flipH="1">
            <a:off x="7413625" y="1193800"/>
            <a:ext cx="466725"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cs typeface="Arial" charset="0"/>
            </a:endParaRPr>
          </a:p>
        </p:txBody>
      </p:sp>
      <p:sp>
        <p:nvSpPr>
          <p:cNvPr id="10" name="Freeform 9"/>
          <p:cNvSpPr>
            <a:spLocks/>
          </p:cNvSpPr>
          <p:nvPr/>
        </p:nvSpPr>
        <p:spPr bwMode="auto">
          <a:xfrm rot="10800000">
            <a:off x="7818438" y="1225550"/>
            <a:ext cx="1587"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cs typeface="Arial" charset="0"/>
            </a:endParaRPr>
          </a:p>
        </p:txBody>
      </p:sp>
      <p:sp>
        <p:nvSpPr>
          <p:cNvPr id="11" name="Line 14"/>
          <p:cNvSpPr>
            <a:spLocks noChangeShapeType="1"/>
          </p:cNvSpPr>
          <p:nvPr/>
        </p:nvSpPr>
        <p:spPr bwMode="auto">
          <a:xfrm rot="10800000" flipH="1">
            <a:off x="7507288" y="1243013"/>
            <a:ext cx="333375"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cs typeface="Arial" charset="0"/>
            </a:endParaRPr>
          </a:p>
        </p:txBody>
      </p:sp>
      <p:sp>
        <p:nvSpPr>
          <p:cNvPr id="12" name="Freeform 11"/>
          <p:cNvSpPr>
            <a:spLocks/>
          </p:cNvSpPr>
          <p:nvPr/>
        </p:nvSpPr>
        <p:spPr bwMode="auto">
          <a:xfrm flipH="1">
            <a:off x="7434263" y="4752975"/>
            <a:ext cx="466725"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cs typeface="Arial" charset="0"/>
            </a:endParaRPr>
          </a:p>
        </p:txBody>
      </p:sp>
      <p:sp>
        <p:nvSpPr>
          <p:cNvPr id="13" name="Freeform 12"/>
          <p:cNvSpPr>
            <a:spLocks/>
          </p:cNvSpPr>
          <p:nvPr/>
        </p:nvSpPr>
        <p:spPr bwMode="auto">
          <a:xfrm rot="16200000">
            <a:off x="7705725" y="4989513"/>
            <a:ext cx="1587"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cs typeface="Arial" charset="0"/>
            </a:endParaRPr>
          </a:p>
        </p:txBody>
      </p:sp>
      <p:sp>
        <p:nvSpPr>
          <p:cNvPr id="14" name="Line 17"/>
          <p:cNvSpPr>
            <a:spLocks noChangeShapeType="1"/>
          </p:cNvSpPr>
          <p:nvPr/>
        </p:nvSpPr>
        <p:spPr bwMode="auto">
          <a:xfrm rot="16200000" flipH="1">
            <a:off x="7689850" y="5010151"/>
            <a:ext cx="333375"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cs typeface="Arial" charset="0"/>
            </a:endParaRPr>
          </a:p>
        </p:txBody>
      </p:sp>
      <p:sp>
        <p:nvSpPr>
          <p:cNvPr id="15" name="Freeform 14"/>
          <p:cNvSpPr>
            <a:spLocks/>
          </p:cNvSpPr>
          <p:nvPr/>
        </p:nvSpPr>
        <p:spPr bwMode="auto">
          <a:xfrm>
            <a:off x="1282700" y="4746625"/>
            <a:ext cx="466725"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cs typeface="Arial" charset="0"/>
            </a:endParaRPr>
          </a:p>
        </p:txBody>
      </p:sp>
      <p:sp>
        <p:nvSpPr>
          <p:cNvPr id="16" name="Freeform 15"/>
          <p:cNvSpPr>
            <a:spLocks/>
          </p:cNvSpPr>
          <p:nvPr/>
        </p:nvSpPr>
        <p:spPr bwMode="auto">
          <a:xfrm>
            <a:off x="1346200" y="4846638"/>
            <a:ext cx="1588" cy="331787"/>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cs typeface="Arial" charset="0"/>
            </a:endParaRPr>
          </a:p>
        </p:txBody>
      </p:sp>
      <p:sp>
        <p:nvSpPr>
          <p:cNvPr id="17" name="Line 20"/>
          <p:cNvSpPr>
            <a:spLocks noChangeShapeType="1"/>
          </p:cNvSpPr>
          <p:nvPr/>
        </p:nvSpPr>
        <p:spPr bwMode="auto">
          <a:xfrm flipH="1">
            <a:off x="1327150" y="5162550"/>
            <a:ext cx="333375"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cs typeface="Arial" charset="0"/>
            </a:endParaRPr>
          </a:p>
        </p:txBody>
      </p:sp>
      <p:sp>
        <p:nvSpPr>
          <p:cNvPr id="3075" name="Rectangle 3"/>
          <p:cNvSpPr>
            <a:spLocks noGrp="1" noChangeArrowheads="1"/>
          </p:cNvSpPr>
          <p:nvPr>
            <p:ph type="ctrTitle"/>
          </p:nvPr>
        </p:nvSpPr>
        <p:spPr>
          <a:xfrm>
            <a:off x="1609725" y="1698625"/>
            <a:ext cx="5924550" cy="1704975"/>
          </a:xfrm>
        </p:spPr>
        <p:txBody>
          <a:bodyPr anchor="b"/>
          <a:lstStyle>
            <a:lvl1pPr>
              <a:lnSpc>
                <a:spcPct val="95000"/>
              </a:lnSpc>
              <a:defRPr/>
            </a:lvl1pPr>
          </a:lstStyle>
          <a:p>
            <a:r>
              <a:rPr lang="en-US"/>
              <a:t>Click to edit Master title style</a:t>
            </a:r>
          </a:p>
        </p:txBody>
      </p:sp>
      <p:sp>
        <p:nvSpPr>
          <p:cNvPr id="3076" name="Rectangle 4"/>
          <p:cNvSpPr>
            <a:spLocks noGrp="1" noChangeArrowheads="1"/>
          </p:cNvSpPr>
          <p:nvPr>
            <p:ph type="subTitle" idx="1"/>
          </p:nvPr>
        </p:nvSpPr>
        <p:spPr>
          <a:xfrm>
            <a:off x="1631950" y="3536950"/>
            <a:ext cx="5861050" cy="1257300"/>
          </a:xfrm>
        </p:spPr>
        <p:txBody>
          <a:bodyPr/>
          <a:lstStyle>
            <a:lvl1pPr marL="0" indent="0" algn="ctr">
              <a:buFontTx/>
              <a:buNone/>
              <a:defRPr sz="2800"/>
            </a:lvl1pPr>
          </a:lstStyle>
          <a:p>
            <a:r>
              <a:rPr lang="en-US"/>
              <a:t>Click to edit Master subtitle style</a:t>
            </a:r>
          </a:p>
        </p:txBody>
      </p:sp>
      <p:sp>
        <p:nvSpPr>
          <p:cNvPr id="18"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19"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20" name="Rectangle 7"/>
          <p:cNvSpPr>
            <a:spLocks noGrp="1" noChangeArrowheads="1"/>
          </p:cNvSpPr>
          <p:nvPr>
            <p:ph type="sldNum" sz="quarter" idx="12"/>
          </p:nvPr>
        </p:nvSpPr>
        <p:spPr/>
        <p:txBody>
          <a:bodyPr/>
          <a:lstStyle>
            <a:lvl1pPr>
              <a:defRPr/>
            </a:lvl1pPr>
          </a:lstStyle>
          <a:p>
            <a:pPr>
              <a:defRPr/>
            </a:pPr>
            <a:fld id="{F8E39F67-7D13-443F-83F7-D9695C2490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5563184"/>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D7720D-9AF3-4D0B-AC5F-F866572C39E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9641181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33" y="6373817"/>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sp>
        <p:nvSpPr>
          <p:cNvPr id="5" name="Slide Number Placeholder 5"/>
          <p:cNvSpPr txBox="1">
            <a:spLocks/>
          </p:cNvSpPr>
          <p:nvPr userDrawn="1"/>
        </p:nvSpPr>
        <p:spPr bwMode="auto">
          <a:xfrm>
            <a:off x="8553450" y="6383343"/>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223AAB64-2B82-415E-9E65-B3D413434D68}" type="slidenum">
              <a:rPr lang="en-US" altLang="en-US" sz="1400">
                <a:solidFill>
                  <a:srgbClr val="898989"/>
                </a:solidFill>
                <a:latin typeface="Calibri" pitchFamily="34" charset="0"/>
              </a:rPr>
              <a:pPr algn="r" eaLnBrk="1" hangingPunct="1"/>
              <a:t>‹#›</a:t>
            </a:fld>
            <a:endParaRPr lang="en-US" altLang="en-US" sz="140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9250" y="84138"/>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0"/>
          <p:cNvSpPr txBox="1">
            <a:spLocks noChangeArrowheads="1"/>
          </p:cNvSpPr>
          <p:nvPr userDrawn="1"/>
        </p:nvSpPr>
        <p:spPr bwMode="auto">
          <a:xfrm>
            <a:off x="8270883" y="219080"/>
            <a:ext cx="4365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4800">
                <a:solidFill>
                  <a:schemeClr val="bg1"/>
                </a:solidFill>
                <a:latin typeface="David" pitchFamily="34" charset="-79"/>
                <a:cs typeface="David" pitchFamily="34" charset="-79"/>
              </a:rPr>
              <a:t>K</a:t>
            </a:r>
          </a:p>
        </p:txBody>
      </p:sp>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 y="3413129"/>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 y="4"/>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7168433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650F44E-89B6-4DBB-8846-27FBADEBDCF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89487936"/>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8D1EF0-C2CA-47C2-A96A-1FBBA3ECF2B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49064590"/>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545781D-74CE-403F-847F-62FE1DE6B62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49077128"/>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116A76F-086C-4CC3-B360-90B9212250F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29913695"/>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842A307-F2C7-4BF5-9DE1-7621CFE255D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92288322"/>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FBEE9D2-0E79-4C73-B1D9-4F3610BD0DF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4068627"/>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F74CBB6-6211-47AD-9FF3-67E8AB8E9F3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16581492"/>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DE131B-D5C6-429C-8E2A-80DD91B388A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04183227"/>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15888"/>
            <a:ext cx="1943100" cy="5980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15888"/>
            <a:ext cx="5676900" cy="5980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EF68352-DFBC-44C3-8049-28D76301C95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8142897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33" y="6373817"/>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9250" y="84138"/>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9"/>
          <p:cNvSpPr txBox="1">
            <a:spLocks noChangeArrowheads="1"/>
          </p:cNvSpPr>
          <p:nvPr userDrawn="1"/>
        </p:nvSpPr>
        <p:spPr bwMode="auto">
          <a:xfrm>
            <a:off x="8270883" y="219080"/>
            <a:ext cx="4365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4800">
                <a:solidFill>
                  <a:schemeClr val="bg1"/>
                </a:solidFill>
                <a:latin typeface="David" pitchFamily="34" charset="-79"/>
                <a:cs typeface="David" pitchFamily="34" charset="-79"/>
              </a:rPr>
              <a:t>S</a:t>
            </a:r>
          </a:p>
        </p:txBody>
      </p:sp>
      <p:pic>
        <p:nvPicPr>
          <p:cNvPr id="6"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 y="3413129"/>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 y="4"/>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5"/>
          <p:cNvSpPr>
            <a:spLocks noGrp="1"/>
          </p:cNvSpPr>
          <p:nvPr userDrawn="1">
            <p:ph type="sldNum" sz="quarter" idx="10"/>
          </p:nvPr>
        </p:nvSpPr>
        <p:spPr>
          <a:xfrm>
            <a:off x="8553450" y="6383343"/>
            <a:ext cx="590550" cy="365125"/>
          </a:xfrm>
        </p:spPr>
        <p:txBody>
          <a:bodyPr/>
          <a:lstStyle>
            <a:lvl1pPr>
              <a:defRPr sz="1400"/>
            </a:lvl1pPr>
          </a:lstStyle>
          <a:p>
            <a:pPr>
              <a:defRPr/>
            </a:pPr>
            <a:fld id="{E38484A0-37BA-4A68-A550-584E265EBB23}" type="slidenum">
              <a:rPr lang="en-US"/>
              <a:pPr>
                <a:defRPr/>
              </a:pPr>
              <a:t>‹#›</a:t>
            </a:fld>
            <a:endParaRPr lang="en-US"/>
          </a:p>
        </p:txBody>
      </p:sp>
    </p:spTree>
    <p:extLst>
      <p:ext uri="{BB962C8B-B14F-4D97-AF65-F5344CB8AC3E}">
        <p14:creationId xmlns:p14="http://schemas.microsoft.com/office/powerpoint/2010/main" val="11302239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2"/>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8"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1ECA512-619A-4D05-A00A-53525E1F447A}" type="slidenum">
              <a:rPr lang="en-US"/>
              <a:pPr>
                <a:defRPr/>
              </a:pPr>
              <a:t>‹#›</a:t>
            </a:fld>
            <a:endParaRPr lang="en-US"/>
          </a:p>
        </p:txBody>
      </p:sp>
    </p:spTree>
    <p:extLst>
      <p:ext uri="{BB962C8B-B14F-4D97-AF65-F5344CB8AC3E}">
        <p14:creationId xmlns:p14="http://schemas.microsoft.com/office/powerpoint/2010/main" val="17724977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16843F9-9175-45B0-B7FB-507A7EE4CC04}" type="slidenum">
              <a:rPr lang="en-US"/>
              <a:pPr>
                <a:defRPr/>
              </a:pPr>
              <a:t>‹#›</a:t>
            </a:fld>
            <a:endParaRPr lang="en-US"/>
          </a:p>
        </p:txBody>
      </p:sp>
    </p:spTree>
    <p:extLst>
      <p:ext uri="{BB962C8B-B14F-4D97-AF65-F5344CB8AC3E}">
        <p14:creationId xmlns:p14="http://schemas.microsoft.com/office/powerpoint/2010/main" val="3182160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5"/>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a:defRPr/>
            </a:pPr>
            <a:endParaRPr lang="en-US"/>
          </a:p>
        </p:txBody>
      </p:sp>
      <p:sp>
        <p:nvSpPr>
          <p:cNvPr id="5" name="Footer Placeholder 4"/>
          <p:cNvSpPr>
            <a:spLocks noGrp="1"/>
          </p:cNvSpPr>
          <p:nvPr>
            <p:ph type="ftr" sz="quarter" idx="3"/>
          </p:nvPr>
        </p:nvSpPr>
        <p:spPr>
          <a:xfrm>
            <a:off x="3124200" y="6356355"/>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a:defRPr/>
            </a:pPr>
            <a:endParaRPr lang="en-US"/>
          </a:p>
        </p:txBody>
      </p:sp>
      <p:sp>
        <p:nvSpPr>
          <p:cNvPr id="6" name="Slide Number Placeholder 5"/>
          <p:cNvSpPr>
            <a:spLocks noGrp="1"/>
          </p:cNvSpPr>
          <p:nvPr>
            <p:ph type="sldNum" sz="quarter" idx="4"/>
          </p:nvPr>
        </p:nvSpPr>
        <p:spPr>
          <a:xfrm>
            <a:off x="6553200" y="6356355"/>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a:defRPr/>
            </a:pPr>
            <a:fld id="{FC142435-22EA-4032-9CC2-676008C4853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93" r:id="rId1"/>
    <p:sldLayoutId id="2147484309" r:id="rId2"/>
    <p:sldLayoutId id="2147484294" r:id="rId3"/>
    <p:sldLayoutId id="2147484295" r:id="rId4"/>
    <p:sldLayoutId id="2147484296" r:id="rId5"/>
    <p:sldLayoutId id="2147484310" r:id="rId6"/>
    <p:sldLayoutId id="2147484311" r:id="rId7"/>
    <p:sldLayoutId id="2147484297" r:id="rId8"/>
    <p:sldLayoutId id="2147484298" r:id="rId9"/>
    <p:sldLayoutId id="2147484299" r:id="rId10"/>
    <p:sldLayoutId id="2147484300"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5"/>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pitchFamily="34" charset="0"/>
              </a:defRPr>
            </a:lvl1pPr>
          </a:lstStyle>
          <a:p>
            <a:pPr>
              <a:defRPr/>
            </a:pPr>
            <a:fld id="{B60988A7-2906-4A2F-A99D-C54D00ED26BF}" type="datetimeFigureOut">
              <a:rPr lang="en-US">
                <a:sym typeface="Arial"/>
                <a:rtl val="0"/>
              </a:rPr>
              <a:pPr>
                <a:defRPr/>
              </a:pPr>
              <a:t>5/16/2018</a:t>
            </a:fld>
            <a:endParaRPr lang="en-US">
              <a:sym typeface="Arial"/>
              <a:rtl val="0"/>
            </a:endParaRPr>
          </a:p>
        </p:txBody>
      </p:sp>
      <p:sp>
        <p:nvSpPr>
          <p:cNvPr id="5" name="Footer Placeholder 4"/>
          <p:cNvSpPr>
            <a:spLocks noGrp="1"/>
          </p:cNvSpPr>
          <p:nvPr>
            <p:ph type="ftr" sz="quarter" idx="3"/>
          </p:nvPr>
        </p:nvSpPr>
        <p:spPr>
          <a:xfrm>
            <a:off x="3124200" y="6356355"/>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latin typeface="Calibri" pitchFamily="34" charset="0"/>
              </a:defRPr>
            </a:lvl1pPr>
          </a:lstStyle>
          <a:p>
            <a:pPr>
              <a:defRPr/>
            </a:pPr>
            <a:endParaRPr lang="en-US">
              <a:sym typeface="Arial"/>
              <a:rtl val="0"/>
            </a:endParaRPr>
          </a:p>
        </p:txBody>
      </p:sp>
      <p:sp>
        <p:nvSpPr>
          <p:cNvPr id="6" name="Slide Number Placeholder 5"/>
          <p:cNvSpPr>
            <a:spLocks noGrp="1"/>
          </p:cNvSpPr>
          <p:nvPr>
            <p:ph type="sldNum" sz="quarter" idx="4"/>
          </p:nvPr>
        </p:nvSpPr>
        <p:spPr>
          <a:xfrm>
            <a:off x="6553200" y="6356355"/>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pitchFamily="34" charset="0"/>
              </a:defRPr>
            </a:lvl1pPr>
          </a:lstStyle>
          <a:p>
            <a:pPr>
              <a:defRPr/>
            </a:pPr>
            <a:fld id="{A7608FBB-54DE-408E-A440-FF3AF0622FFA}" type="slidenum">
              <a:rPr lang="en-US">
                <a:sym typeface="Arial"/>
                <a:rtl val="0"/>
              </a:rPr>
              <a:pPr>
                <a:defRPr/>
              </a:pPr>
              <a:t>‹#›</a:t>
            </a:fld>
            <a:endParaRPr lang="en-US">
              <a:sym typeface="Arial"/>
              <a:rtl val="0"/>
            </a:endParaRPr>
          </a:p>
        </p:txBody>
      </p:sp>
    </p:spTree>
    <p:extLst>
      <p:ext uri="{BB962C8B-B14F-4D97-AF65-F5344CB8AC3E}">
        <p14:creationId xmlns:p14="http://schemas.microsoft.com/office/powerpoint/2010/main" val="3897912071"/>
      </p:ext>
    </p:extLst>
  </p:cSld>
  <p:clrMap bg1="lt1" tx1="dk1" bg2="lt2" tx2="dk2" accent1="accent1" accent2="accent2" accent3="accent3" accent4="accent4" accent5="accent5" accent6="accent6" hlink="hlink" folHlink="folHlink"/>
  <p:sldLayoutIdLst>
    <p:sldLayoutId id="2147484316" r:id="rId1"/>
    <p:sldLayoutId id="2147484317" r:id="rId2"/>
    <p:sldLayoutId id="2147484318" r:id="rId3"/>
    <p:sldLayoutId id="2147484319" r:id="rId4"/>
    <p:sldLayoutId id="2147484320" r:id="rId5"/>
    <p:sldLayoutId id="2147484321" r:id="rId6"/>
    <p:sldLayoutId id="2147484322" r:id="rId7"/>
    <p:sldLayoutId id="2147484323" r:id="rId8"/>
    <p:sldLayoutId id="2147484324" r:id="rId9"/>
    <p:sldLayoutId id="2147484325" r:id="rId10"/>
    <p:sldLayoutId id="214748432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61"/>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a:defRPr/>
            </a:pPr>
            <a:endParaRPr lang="en-US">
              <a:sym typeface="Arial"/>
              <a:rtl val="0"/>
            </a:endParaRPr>
          </a:p>
        </p:txBody>
      </p:sp>
      <p:sp>
        <p:nvSpPr>
          <p:cNvPr id="5" name="Footer Placeholder 4"/>
          <p:cNvSpPr>
            <a:spLocks noGrp="1"/>
          </p:cNvSpPr>
          <p:nvPr>
            <p:ph type="ftr" sz="quarter" idx="3"/>
          </p:nvPr>
        </p:nvSpPr>
        <p:spPr>
          <a:xfrm>
            <a:off x="3124200" y="6356361"/>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a:defRPr/>
            </a:pPr>
            <a:endParaRPr lang="en-US">
              <a:sym typeface="Arial"/>
              <a:rtl val="0"/>
            </a:endParaRPr>
          </a:p>
        </p:txBody>
      </p:sp>
      <p:sp>
        <p:nvSpPr>
          <p:cNvPr id="6" name="Slide Number Placeholder 5"/>
          <p:cNvSpPr>
            <a:spLocks noGrp="1"/>
          </p:cNvSpPr>
          <p:nvPr>
            <p:ph type="sldNum" sz="quarter" idx="4"/>
          </p:nvPr>
        </p:nvSpPr>
        <p:spPr>
          <a:xfrm>
            <a:off x="6553200" y="6356361"/>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a:defRPr/>
            </a:pPr>
            <a:fld id="{2D9C3AEE-4B61-42AC-BD53-808642877AAF}" type="slidenum">
              <a:rPr lang="en-US">
                <a:sym typeface="Arial"/>
                <a:rtl val="0"/>
              </a:rPr>
              <a:pPr>
                <a:defRPr/>
              </a:pPr>
              <a:t>‹#›</a:t>
            </a:fld>
            <a:endParaRPr lang="en-US">
              <a:sym typeface="Arial"/>
              <a:rtl val="0"/>
            </a:endParaRPr>
          </a:p>
        </p:txBody>
      </p:sp>
    </p:spTree>
    <p:extLst>
      <p:ext uri="{BB962C8B-B14F-4D97-AF65-F5344CB8AC3E}">
        <p14:creationId xmlns:p14="http://schemas.microsoft.com/office/powerpoint/2010/main" val="1602444112"/>
      </p:ext>
    </p:extLst>
  </p:cSld>
  <p:clrMap bg1="lt1" tx1="dk1" bg2="lt2" tx2="dk2" accent1="accent1" accent2="accent2" accent3="accent3" accent4="accent4" accent5="accent5" accent6="accent6" hlink="hlink" folHlink="folHlink"/>
  <p:sldLayoutIdLst>
    <p:sldLayoutId id="2147484494" r:id="rId1"/>
    <p:sldLayoutId id="2147484495" r:id="rId2"/>
    <p:sldLayoutId id="2147484496" r:id="rId3"/>
    <p:sldLayoutId id="2147484497" r:id="rId4"/>
    <p:sldLayoutId id="2147484498" r:id="rId5"/>
    <p:sldLayoutId id="2147484499" r:id="rId6"/>
    <p:sldLayoutId id="2147484500" r:id="rId7"/>
    <p:sldLayoutId id="2147484501" r:id="rId8"/>
    <p:sldLayoutId id="2147484502" r:id="rId9"/>
    <p:sldLayoutId id="2147484503" r:id="rId10"/>
    <p:sldLayoutId id="2147484504"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cs typeface="Arial"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cs typeface="Arial"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cs typeface="Arial" charset="0"/>
              </a:defRPr>
            </a:lvl1pPr>
          </a:lstStyle>
          <a:p>
            <a:pPr>
              <a:defRPr/>
            </a:pPr>
            <a:fld id="{A743AE8B-CF29-4FFF-8304-12B0CA38823C}" type="slidenum">
              <a:rPr lang="en-US"/>
              <a:pPr>
                <a:defRPr/>
              </a:pPr>
              <a:t>‹#›</a:t>
            </a:fld>
            <a:endParaRPr lang="en-US"/>
          </a:p>
        </p:txBody>
      </p:sp>
    </p:spTree>
    <p:extLst>
      <p:ext uri="{BB962C8B-B14F-4D97-AF65-F5344CB8AC3E}">
        <p14:creationId xmlns:p14="http://schemas.microsoft.com/office/powerpoint/2010/main" val="852338466"/>
      </p:ext>
    </p:extLst>
  </p:cSld>
  <p:clrMap bg1="lt1" tx1="dk1" bg2="lt2" tx2="dk2" accent1="accent1" accent2="accent2" accent3="accent3" accent4="accent4" accent5="accent5" accent6="accent6" hlink="hlink" folHlink="folHlink"/>
  <p:sldLayoutIdLst>
    <p:sldLayoutId id="2147484506" r:id="rId1"/>
    <p:sldLayoutId id="2147484507" r:id="rId2"/>
    <p:sldLayoutId id="2147484508" r:id="rId3"/>
    <p:sldLayoutId id="2147484509" r:id="rId4"/>
    <p:sldLayoutId id="2147484510" r:id="rId5"/>
    <p:sldLayoutId id="2147484511" r:id="rId6"/>
    <p:sldLayoutId id="2147484512" r:id="rId7"/>
    <p:sldLayoutId id="2147484513" r:id="rId8"/>
    <p:sldLayoutId id="2147484514" r:id="rId9"/>
    <p:sldLayoutId id="2147484515" r:id="rId10"/>
    <p:sldLayoutId id="2147484516" r:id="rId11"/>
    <p:sldLayoutId id="2147484517"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6"/>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pitchFamily="34" charset="0"/>
              </a:defRPr>
            </a:lvl1pPr>
          </a:lstStyle>
          <a:p>
            <a:pPr>
              <a:defRPr/>
            </a:pPr>
            <a:endParaRPr lang="en-US">
              <a:sym typeface="Arial"/>
              <a:rtl val="0"/>
            </a:endParaRPr>
          </a:p>
        </p:txBody>
      </p:sp>
      <p:sp>
        <p:nvSpPr>
          <p:cNvPr id="5" name="Footer Placeholder 4"/>
          <p:cNvSpPr>
            <a:spLocks noGrp="1"/>
          </p:cNvSpPr>
          <p:nvPr>
            <p:ph type="ftr" sz="quarter" idx="3"/>
          </p:nvPr>
        </p:nvSpPr>
        <p:spPr>
          <a:xfrm>
            <a:off x="3124200" y="6356356"/>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latin typeface="Calibri" pitchFamily="34" charset="0"/>
              </a:defRPr>
            </a:lvl1pPr>
          </a:lstStyle>
          <a:p>
            <a:pPr>
              <a:defRPr/>
            </a:pPr>
            <a:endParaRPr lang="en-US">
              <a:sym typeface="Arial"/>
              <a:rtl val="0"/>
            </a:endParaRPr>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pitchFamily="34" charset="0"/>
              </a:defRPr>
            </a:lvl1pPr>
          </a:lstStyle>
          <a:p>
            <a:pPr>
              <a:defRPr/>
            </a:pPr>
            <a:fld id="{9F0E8F9A-AEBF-436B-990B-526F6E5BD9E3}" type="slidenum">
              <a:rPr lang="en-US">
                <a:sym typeface="Arial"/>
                <a:rtl val="0"/>
              </a:rPr>
              <a:pPr>
                <a:defRPr/>
              </a:pPr>
              <a:t>‹#›</a:t>
            </a:fld>
            <a:endParaRPr lang="en-US">
              <a:sym typeface="Arial"/>
              <a:rtl val="0"/>
            </a:endParaRPr>
          </a:p>
        </p:txBody>
      </p:sp>
    </p:spTree>
    <p:extLst>
      <p:ext uri="{BB962C8B-B14F-4D97-AF65-F5344CB8AC3E}">
        <p14:creationId xmlns:p14="http://schemas.microsoft.com/office/powerpoint/2010/main" val="3720423385"/>
      </p:ext>
    </p:extLst>
  </p:cSld>
  <p:clrMap bg1="lt1" tx1="dk1" bg2="lt2" tx2="dk2" accent1="accent1" accent2="accent2" accent3="accent3" accent4="accent4" accent5="accent5" accent6="accent6" hlink="hlink" folHlink="folHlink"/>
  <p:sldLayoutIdLst>
    <p:sldLayoutId id="2147484543" r:id="rId1"/>
    <p:sldLayoutId id="2147484544" r:id="rId2"/>
    <p:sldLayoutId id="2147484545" r:id="rId3"/>
    <p:sldLayoutId id="2147484546" r:id="rId4"/>
    <p:sldLayoutId id="2147484547" r:id="rId5"/>
    <p:sldLayoutId id="2147484548" r:id="rId6"/>
    <p:sldLayoutId id="2147484549" r:id="rId7"/>
    <p:sldLayoutId id="2147484550" r:id="rId8"/>
    <p:sldLayoutId id="2147484551" r:id="rId9"/>
    <p:sldLayoutId id="2147484552" r:id="rId10"/>
    <p:sldLayoutId id="2147484553" r:id="rId11"/>
    <p:sldLayoutId id="2147484554"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115888"/>
            <a:ext cx="7772400" cy="7096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977900"/>
            <a:ext cx="7772400" cy="51181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dirty="0">
                <a:latin typeface="Calibri" pitchFamily="34" charset="0"/>
                <a:cs typeface="+mn-cs"/>
              </a:defRPr>
            </a:lvl1pPr>
          </a:lstStyle>
          <a:p>
            <a:pPr>
              <a:defRPr/>
            </a:pPr>
            <a:endParaRPr lang="en-US">
              <a:solidFill>
                <a:srgbClr val="000000"/>
              </a:solidFill>
            </a:endParaRPr>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dirty="0">
                <a:latin typeface="Calibri" pitchFamily="34" charset="0"/>
                <a:cs typeface="+mn-cs"/>
              </a:defRPr>
            </a:lvl1pPr>
          </a:lstStyle>
          <a:p>
            <a:pPr>
              <a:defRPr/>
            </a:pPr>
            <a:endParaRPr lang="en-US">
              <a:solidFill>
                <a:srgbClr val="000000"/>
              </a:solidFill>
            </a:endParaRPr>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atin typeface="Calibri" pitchFamily="34" charset="0"/>
                <a:cs typeface="+mn-cs"/>
              </a:defRPr>
            </a:lvl1pPr>
          </a:lstStyle>
          <a:p>
            <a:pPr>
              <a:defRPr/>
            </a:pPr>
            <a:fld id="{0ACB7C2E-C084-4B02-A6F7-B0E2F53F72E8}" type="slidenum">
              <a:rPr lang="en-US">
                <a:solidFill>
                  <a:srgbClr val="000000"/>
                </a:solidFill>
              </a:rPr>
              <a:pPr>
                <a:defRPr/>
              </a:pPr>
              <a:t>‹#›</a:t>
            </a:fld>
            <a:endParaRPr lang="en-US" dirty="0">
              <a:solidFill>
                <a:srgbClr val="000000"/>
              </a:solidFill>
            </a:endParaRPr>
          </a:p>
        </p:txBody>
      </p:sp>
      <p:sp>
        <p:nvSpPr>
          <p:cNvPr id="2055" name="FormatShape" descr="SKIING" hidden="1"/>
          <p:cNvSpPr>
            <a:spLocks noChangeArrowheads="1"/>
          </p:cNvSpPr>
          <p:nvPr/>
        </p:nvSpPr>
        <p:spPr bwMode="auto">
          <a:xfrm>
            <a:off x="-1333500" y="1701800"/>
            <a:ext cx="1181100" cy="825500"/>
          </a:xfrm>
          <a:prstGeom prst="rect">
            <a:avLst/>
          </a:prstGeom>
          <a:noFill/>
          <a:ln w="101600" cmpd="thinThick">
            <a:solidFill>
              <a:schemeClr val="tx2"/>
            </a:solidFill>
            <a:miter lim="800000"/>
            <a:headEnd/>
            <a:tailEnd/>
          </a:ln>
          <a:effectLst/>
        </p:spPr>
        <p:txBody>
          <a:bodyPr wrap="none" anchor="ctr"/>
          <a:lstStyle/>
          <a:p>
            <a:pPr algn="ctr">
              <a:defRPr/>
            </a:pPr>
            <a:endParaRPr lang="en-US" sz="2400" dirty="0">
              <a:solidFill>
                <a:srgbClr val="000000"/>
              </a:solidFill>
              <a:latin typeface="Calibri" pitchFamily="34" charset="0"/>
              <a:cs typeface="Arial" charset="0"/>
            </a:endParaRPr>
          </a:p>
        </p:txBody>
      </p:sp>
    </p:spTree>
    <p:extLst>
      <p:ext uri="{BB962C8B-B14F-4D97-AF65-F5344CB8AC3E}">
        <p14:creationId xmlns:p14="http://schemas.microsoft.com/office/powerpoint/2010/main" val="1853017844"/>
      </p:ext>
    </p:extLst>
  </p:cSld>
  <p:clrMap bg1="lt1" tx1="dk1" bg2="lt2" tx2="dk2" accent1="accent1" accent2="accent2" accent3="accent3" accent4="accent4" accent5="accent5" accent6="accent6" hlink="hlink" folHlink="folHlink"/>
  <p:sldLayoutIdLst>
    <p:sldLayoutId id="2147484556" r:id="rId1"/>
    <p:sldLayoutId id="2147484557" r:id="rId2"/>
    <p:sldLayoutId id="2147484558" r:id="rId3"/>
    <p:sldLayoutId id="2147484559" r:id="rId4"/>
    <p:sldLayoutId id="2147484560" r:id="rId5"/>
    <p:sldLayoutId id="2147484561" r:id="rId6"/>
    <p:sldLayoutId id="2147484562" r:id="rId7"/>
    <p:sldLayoutId id="2147484563" r:id="rId8"/>
    <p:sldLayoutId id="2147484564" r:id="rId9"/>
    <p:sldLayoutId id="2147484565" r:id="rId10"/>
    <p:sldLayoutId id="2147484566" r:id="rId11"/>
  </p:sldLayoutIdLst>
  <p:transition/>
  <p:txStyles>
    <p:titleStyle>
      <a:lvl1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1pPr>
      <a:lvl2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000">
          <a:solidFill>
            <a:schemeClr val="tx1"/>
          </a:solidFill>
          <a:latin typeface="Arial" charset="0"/>
        </a:defRPr>
      </a:lvl6pPr>
      <a:lvl7pPr marL="914400" algn="ctr" rtl="0" fontAlgn="base">
        <a:spcBef>
          <a:spcPct val="0"/>
        </a:spcBef>
        <a:spcAft>
          <a:spcPct val="0"/>
        </a:spcAft>
        <a:defRPr sz="4000">
          <a:solidFill>
            <a:schemeClr val="tx1"/>
          </a:solidFill>
          <a:latin typeface="Arial" charset="0"/>
        </a:defRPr>
      </a:lvl7pPr>
      <a:lvl8pPr marL="1371600" algn="ctr" rtl="0" fontAlgn="base">
        <a:spcBef>
          <a:spcPct val="0"/>
        </a:spcBef>
        <a:spcAft>
          <a:spcPct val="0"/>
        </a:spcAft>
        <a:defRPr sz="4000">
          <a:solidFill>
            <a:schemeClr val="tx1"/>
          </a:solidFill>
          <a:latin typeface="Arial" charset="0"/>
        </a:defRPr>
      </a:lvl8pPr>
      <a:lvl9pPr marL="1828800" algn="ctr" rtl="0" fontAlgn="base">
        <a:spcBef>
          <a:spcPct val="0"/>
        </a:spcBef>
        <a:spcAft>
          <a:spcPct val="0"/>
        </a:spcAft>
        <a:defRPr sz="40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28.xml"/><Relationship Id="rId4" Type="http://schemas.openxmlformats.org/officeDocument/2006/relationships/image" Target="../media/image19.jpg"/></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7.pn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1.xml"/><Relationship Id="rId1" Type="http://schemas.openxmlformats.org/officeDocument/2006/relationships/tags" Target="../tags/tag1.xml"/><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64.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1.xml"/><Relationship Id="rId1" Type="http://schemas.openxmlformats.org/officeDocument/2006/relationships/tags" Target="../tags/tag2.xml"/><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52.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5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1.xml"/></Relationships>
</file>

<file path=ppt/slides/_rels/slide2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1.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1.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52.xml"/></Relationships>
</file>

<file path=ppt/slides/_rels/slide2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1.xml"/></Relationships>
</file>

<file path=ppt/slides/_rels/slide28.xml.rels><?xml version="1.0" encoding="UTF-8" standalone="yes"?>
<Relationships xmlns="http://schemas.openxmlformats.org/package/2006/relationships"><Relationship Id="rId3" Type="http://schemas.openxmlformats.org/officeDocument/2006/relationships/hyperlink" Target="http://bibleatlas.org/beth-le-aphrah.htm" TargetMode="External"/><Relationship Id="rId2" Type="http://schemas.openxmlformats.org/officeDocument/2006/relationships/notesSlide" Target="../notesSlides/notesSlide8.xml"/><Relationship Id="rId1" Type="http://schemas.openxmlformats.org/officeDocument/2006/relationships/slideLayout" Target="../slideLayouts/slideLayout51.xml"/><Relationship Id="rId4" Type="http://schemas.openxmlformats.org/officeDocument/2006/relationships/image" Target="../media/image41.jpeg"/></Relationships>
</file>

<file path=ppt/slides/_rels/slide29.xml.rels><?xml version="1.0" encoding="UTF-8" standalone="yes"?>
<Relationships xmlns="http://schemas.openxmlformats.org/package/2006/relationships"><Relationship Id="rId3" Type="http://schemas.openxmlformats.org/officeDocument/2006/relationships/hyperlink" Target="http://bibleatlas.org/shaphir.htm" TargetMode="External"/><Relationship Id="rId2" Type="http://schemas.openxmlformats.org/officeDocument/2006/relationships/notesSlide" Target="../notesSlides/notesSlide9.xml"/><Relationship Id="rId1" Type="http://schemas.openxmlformats.org/officeDocument/2006/relationships/slideLayout" Target="../slideLayouts/slideLayout51.xml"/><Relationship Id="rId4" Type="http://schemas.openxmlformats.org/officeDocument/2006/relationships/image" Target="../media/image42.jpeg"/></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hyperlink" Target="http://bibleatlas.org/zaanan.htm" TargetMode="External"/><Relationship Id="rId2" Type="http://schemas.openxmlformats.org/officeDocument/2006/relationships/notesSlide" Target="../notesSlides/notesSlide10.xml"/><Relationship Id="rId1" Type="http://schemas.openxmlformats.org/officeDocument/2006/relationships/slideLayout" Target="../slideLayouts/slideLayout51.xml"/><Relationship Id="rId4" Type="http://schemas.openxmlformats.org/officeDocument/2006/relationships/image" Target="../media/image42.jpeg"/></Relationships>
</file>

<file path=ppt/slides/_rels/slide31.xml.rels><?xml version="1.0" encoding="UTF-8" standalone="yes"?>
<Relationships xmlns="http://schemas.openxmlformats.org/package/2006/relationships"><Relationship Id="rId3" Type="http://schemas.openxmlformats.org/officeDocument/2006/relationships/hyperlink" Target="http://bibleatlas.org/beth-ezel.htm" TargetMode="External"/><Relationship Id="rId2" Type="http://schemas.openxmlformats.org/officeDocument/2006/relationships/notesSlide" Target="../notesSlides/notesSlide11.xml"/><Relationship Id="rId1" Type="http://schemas.openxmlformats.org/officeDocument/2006/relationships/slideLayout" Target="../slideLayouts/slideLayout51.xml"/><Relationship Id="rId4" Type="http://schemas.openxmlformats.org/officeDocument/2006/relationships/image" Target="../media/image42.jpeg"/></Relationships>
</file>

<file path=ppt/slides/_rels/slide32.xml.rels><?xml version="1.0" encoding="UTF-8" standalone="yes"?>
<Relationships xmlns="http://schemas.openxmlformats.org/package/2006/relationships"><Relationship Id="rId3" Type="http://schemas.openxmlformats.org/officeDocument/2006/relationships/hyperlink" Target="http://bibleatlas.org/maroth.htm" TargetMode="External"/><Relationship Id="rId2" Type="http://schemas.openxmlformats.org/officeDocument/2006/relationships/notesSlide" Target="../notesSlides/notesSlide12.xml"/><Relationship Id="rId1" Type="http://schemas.openxmlformats.org/officeDocument/2006/relationships/slideLayout" Target="../slideLayouts/slideLayout51.xml"/><Relationship Id="rId4" Type="http://schemas.openxmlformats.org/officeDocument/2006/relationships/image" Target="../media/image42.jpeg"/></Relationships>
</file>

<file path=ppt/slides/_rels/slide33.xml.rels><?xml version="1.0" encoding="UTF-8" standalone="yes"?>
<Relationships xmlns="http://schemas.openxmlformats.org/package/2006/relationships"><Relationship Id="rId3" Type="http://schemas.openxmlformats.org/officeDocument/2006/relationships/hyperlink" Target="http://bibleatlas.org/lachish.htm" TargetMode="External"/><Relationship Id="rId2" Type="http://schemas.openxmlformats.org/officeDocument/2006/relationships/notesSlide" Target="../notesSlides/notesSlide13.xml"/><Relationship Id="rId1" Type="http://schemas.openxmlformats.org/officeDocument/2006/relationships/slideLayout" Target="../slideLayouts/slideLayout51.xml"/><Relationship Id="rId4" Type="http://schemas.openxmlformats.org/officeDocument/2006/relationships/image" Target="../media/image43.jpeg"/></Relationships>
</file>

<file path=ppt/slides/_rels/slide34.xml.rels><?xml version="1.0" encoding="UTF-8" standalone="yes"?>
<Relationships xmlns="http://schemas.openxmlformats.org/package/2006/relationships"><Relationship Id="rId3" Type="http://schemas.openxmlformats.org/officeDocument/2006/relationships/hyperlink" Target="http://bible.cc/micah/1-14.htm" TargetMode="External"/><Relationship Id="rId2" Type="http://schemas.openxmlformats.org/officeDocument/2006/relationships/notesSlide" Target="../notesSlides/notesSlide14.xml"/><Relationship Id="rId1" Type="http://schemas.openxmlformats.org/officeDocument/2006/relationships/slideLayout" Target="../slideLayouts/slideLayout51.xml"/><Relationship Id="rId5" Type="http://schemas.openxmlformats.org/officeDocument/2006/relationships/image" Target="../media/image44.jpeg"/><Relationship Id="rId4" Type="http://schemas.openxmlformats.org/officeDocument/2006/relationships/hyperlink" Target="http://bibleatlas.org/full/moresheth-gath.htm"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bible.cc/micah/1-14.htm" TargetMode="External"/><Relationship Id="rId2" Type="http://schemas.openxmlformats.org/officeDocument/2006/relationships/notesSlide" Target="../notesSlides/notesSlide15.xml"/><Relationship Id="rId1" Type="http://schemas.openxmlformats.org/officeDocument/2006/relationships/slideLayout" Target="../slideLayouts/slideLayout51.xml"/><Relationship Id="rId5" Type="http://schemas.openxmlformats.org/officeDocument/2006/relationships/image" Target="../media/image45.jpeg"/><Relationship Id="rId4" Type="http://schemas.openxmlformats.org/officeDocument/2006/relationships/hyperlink" Target="http://bibleatlas.org/full/achzib.htm"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bible.cc/jeremiah/26-18.htm" TargetMode="External"/><Relationship Id="rId7"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51.xml"/><Relationship Id="rId6" Type="http://schemas.openxmlformats.org/officeDocument/2006/relationships/hyperlink" Target="http://bibleatlas.org/full/moresheth.htm" TargetMode="External"/><Relationship Id="rId5" Type="http://schemas.openxmlformats.org/officeDocument/2006/relationships/hyperlink" Target="http://bible.cc/micah/1-14.htm" TargetMode="External"/><Relationship Id="rId4" Type="http://schemas.openxmlformats.org/officeDocument/2006/relationships/hyperlink" Target="http://bible.cc/micah/1-1.htm"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bible.cc/jeremiah/26-18.htm" TargetMode="External"/><Relationship Id="rId7" Type="http://schemas.openxmlformats.org/officeDocument/2006/relationships/image" Target="../media/image46.jpeg"/><Relationship Id="rId2" Type="http://schemas.openxmlformats.org/officeDocument/2006/relationships/notesSlide" Target="../notesSlides/notesSlide17.xml"/><Relationship Id="rId1" Type="http://schemas.openxmlformats.org/officeDocument/2006/relationships/slideLayout" Target="../slideLayouts/slideLayout51.xml"/><Relationship Id="rId6" Type="http://schemas.openxmlformats.org/officeDocument/2006/relationships/hyperlink" Target="http://bibleatlas.org/adullam.htm" TargetMode="External"/><Relationship Id="rId5" Type="http://schemas.openxmlformats.org/officeDocument/2006/relationships/hyperlink" Target="http://bible.cc/micah/1-14.htm" TargetMode="External"/><Relationship Id="rId4" Type="http://schemas.openxmlformats.org/officeDocument/2006/relationships/hyperlink" Target="http://bible.cc/micah/1-1.htm"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1.xml"/></Relationships>
</file>

<file path=ppt/slides/_rels/slide3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51.xml"/></Relationships>
</file>

<file path=ppt/slides/_rels/slide4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51.xml"/></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5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3" Type="http://schemas.openxmlformats.org/officeDocument/2006/relationships/hyperlink" Target="https://www.google.com/url?sa=i&amp;source=images&amp;cd=&amp;cad=rja&amp;uact=8&amp;ved=2ahUKEwjtqryI0YHbAhVHI6wKHQPyCFoQjRx6BAgBEAU&amp;url=https://st-takla.org/bible/commentary/en/ot/matthew-henry/micah/ch1.html&amp;psig=AOvVaw20JisjaIEgCKI08m8ztiTp&amp;ust=1526264545478357" TargetMode="External"/><Relationship Id="rId2" Type="http://schemas.openxmlformats.org/officeDocument/2006/relationships/image" Target="../media/image21.png"/><Relationship Id="rId1" Type="http://schemas.openxmlformats.org/officeDocument/2006/relationships/slideLayout" Target="../slideLayouts/slideLayout39.xml"/><Relationship Id="rId4" Type="http://schemas.openxmlformats.org/officeDocument/2006/relationships/image" Target="../media/image22.jpeg"/></Relationships>
</file>

<file path=ppt/slides/_rels/slide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7.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12750" y="2074490"/>
            <a:ext cx="2842146" cy="2842146"/>
          </a:xfrm>
          <a:prstGeom prst="rect">
            <a:avLst/>
          </a:prstGeom>
        </p:spPr>
      </p:pic>
      <p:sp>
        <p:nvSpPr>
          <p:cNvPr id="2" name="Title 1"/>
          <p:cNvSpPr>
            <a:spLocks noGrp="1"/>
          </p:cNvSpPr>
          <p:nvPr>
            <p:ph type="title"/>
          </p:nvPr>
        </p:nvSpPr>
        <p:spPr>
          <a:xfrm>
            <a:off x="4694829" y="274638"/>
            <a:ext cx="3172821" cy="1143000"/>
          </a:xfrm>
        </p:spPr>
        <p:txBody>
          <a:bodyPr/>
          <a:lstStyle/>
          <a:p>
            <a:r>
              <a:rPr lang="en-US" dirty="0" smtClean="0"/>
              <a:t>Lesson 8</a:t>
            </a:r>
            <a:endParaRPr lang="en-US" dirty="0"/>
          </a:p>
        </p:txBody>
      </p:sp>
      <p:grpSp>
        <p:nvGrpSpPr>
          <p:cNvPr id="8" name="Group 7"/>
          <p:cNvGrpSpPr/>
          <p:nvPr/>
        </p:nvGrpSpPr>
        <p:grpSpPr>
          <a:xfrm>
            <a:off x="8153392" y="378778"/>
            <a:ext cx="795411" cy="461665"/>
            <a:chOff x="8153406" y="378767"/>
            <a:chExt cx="795410" cy="461665"/>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0" y="457200"/>
              <a:ext cx="6858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153406" y="378767"/>
              <a:ext cx="795410" cy="461665"/>
            </a:xfrm>
            <a:prstGeom prst="rect">
              <a:avLst/>
            </a:prstGeom>
            <a:noFill/>
          </p:spPr>
          <p:txBody>
            <a:bodyPr wrap="none" rtlCol="0">
              <a:spAutoFit/>
            </a:bodyPr>
            <a:lstStyle/>
            <a:p>
              <a:pPr algn="ctr" fontAlgn="auto">
                <a:spcBef>
                  <a:spcPts val="0"/>
                </a:spcBef>
                <a:spcAft>
                  <a:spcPts val="0"/>
                </a:spcAft>
              </a:pPr>
              <a:r>
                <a:rPr lang="en-US" sz="1200" kern="0" dirty="0" smtClean="0">
                  <a:solidFill>
                    <a:prstClr val="white"/>
                  </a:solidFill>
                  <a:latin typeface="Britannic Bold" panose="020B0903060703020204" pitchFamily="34" charset="0"/>
                  <a:cs typeface="Arial"/>
                  <a:sym typeface="Arial"/>
                  <a:rtl val="0"/>
                </a:rPr>
                <a:t>Minor </a:t>
              </a:r>
            </a:p>
            <a:p>
              <a:pPr algn="ctr" fontAlgn="auto">
                <a:spcBef>
                  <a:spcPts val="0"/>
                </a:spcBef>
                <a:spcAft>
                  <a:spcPts val="0"/>
                </a:spcAft>
              </a:pPr>
              <a:r>
                <a:rPr lang="en-US" sz="1200" kern="0" dirty="0" smtClean="0">
                  <a:solidFill>
                    <a:prstClr val="white"/>
                  </a:solidFill>
                  <a:latin typeface="Britannic Bold" panose="020B0903060703020204" pitchFamily="34" charset="0"/>
                  <a:cs typeface="Arial"/>
                  <a:sym typeface="Arial"/>
                  <a:rtl val="0"/>
                </a:rPr>
                <a:t>Prophets</a:t>
              </a:r>
              <a:endParaRPr lang="en-US" sz="1200" kern="0" dirty="0">
                <a:solidFill>
                  <a:prstClr val="white"/>
                </a:solidFill>
                <a:latin typeface="Britannic Bold" panose="020B0903060703020204" pitchFamily="34" charset="0"/>
                <a:cs typeface="Arial"/>
                <a:sym typeface="Arial"/>
                <a:rtl val="0"/>
              </a:endParaRPr>
            </a:p>
          </p:txBody>
        </p:sp>
      </p:grpSp>
      <p:sp>
        <p:nvSpPr>
          <p:cNvPr id="5" name="Rectangle 4"/>
          <p:cNvSpPr/>
          <p:nvPr/>
        </p:nvSpPr>
        <p:spPr>
          <a:xfrm>
            <a:off x="4571999" y="1310610"/>
            <a:ext cx="4586257" cy="1569660"/>
          </a:xfrm>
          <a:prstGeom prst="rect">
            <a:avLst/>
          </a:prstGeom>
        </p:spPr>
        <p:txBody>
          <a:bodyPr wrap="square">
            <a:spAutoFit/>
          </a:bodyPr>
          <a:lstStyle/>
          <a:p>
            <a:pPr algn="ctr" fontAlgn="auto">
              <a:spcBef>
                <a:spcPts val="0"/>
              </a:spcBef>
              <a:spcAft>
                <a:spcPts val="0"/>
              </a:spcAft>
            </a:pPr>
            <a:r>
              <a:rPr lang="en-US" sz="4800" kern="0" dirty="0" smtClean="0">
                <a:solidFill>
                  <a:srgbClr val="000000"/>
                </a:solidFill>
                <a:latin typeface="Arial"/>
                <a:cs typeface="Arial"/>
                <a:sym typeface="Arial"/>
                <a:rtl val="0"/>
              </a:rPr>
              <a:t>Micah Overview</a:t>
            </a:r>
            <a:endParaRPr lang="en-US" sz="4800" dirty="0"/>
          </a:p>
          <a:p>
            <a:pPr algn="ctr" fontAlgn="auto">
              <a:spcBef>
                <a:spcPts val="0"/>
              </a:spcBef>
              <a:spcAft>
                <a:spcPts val="0"/>
              </a:spcAft>
            </a:pPr>
            <a:endParaRPr lang="en-US" sz="4800" kern="0" dirty="0" smtClean="0">
              <a:solidFill>
                <a:srgbClr val="000000"/>
              </a:solidFill>
              <a:latin typeface="Arial"/>
              <a:cs typeface="Arial"/>
              <a:sym typeface="Arial"/>
              <a:rtl val="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5476" y="0"/>
            <a:ext cx="3616523" cy="6858000"/>
          </a:xfrm>
          <a:prstGeom prst="rect">
            <a:avLst/>
          </a:prstGeom>
        </p:spPr>
      </p:pic>
      <p:sp>
        <p:nvSpPr>
          <p:cNvPr id="9" name="Rectangle 8"/>
          <p:cNvSpPr/>
          <p:nvPr/>
        </p:nvSpPr>
        <p:spPr>
          <a:xfrm>
            <a:off x="5980435" y="2288974"/>
            <a:ext cx="2954720" cy="369332"/>
          </a:xfrm>
          <a:prstGeom prst="rect">
            <a:avLst/>
          </a:prstGeom>
        </p:spPr>
        <p:txBody>
          <a:bodyPr wrap="none">
            <a:spAutoFit/>
          </a:bodyPr>
          <a:lstStyle/>
          <a:p>
            <a:r>
              <a:rPr lang="en-US" b="1" dirty="0" smtClean="0">
                <a:solidFill>
                  <a:srgbClr val="7030A0"/>
                </a:solidFill>
              </a:rPr>
              <a:t>2:1 Hear</a:t>
            </a:r>
            <a:r>
              <a:rPr lang="en-US" b="1" dirty="0">
                <a:solidFill>
                  <a:srgbClr val="7030A0"/>
                </a:solidFill>
              </a:rPr>
              <a:t>, all you peoples!</a:t>
            </a:r>
          </a:p>
        </p:txBody>
      </p:sp>
      <p:sp>
        <p:nvSpPr>
          <p:cNvPr id="10" name="Rectangle 9"/>
          <p:cNvSpPr/>
          <p:nvPr/>
        </p:nvSpPr>
        <p:spPr>
          <a:xfrm>
            <a:off x="5980435" y="2721407"/>
            <a:ext cx="1864613" cy="369332"/>
          </a:xfrm>
          <a:prstGeom prst="rect">
            <a:avLst/>
          </a:prstGeom>
        </p:spPr>
        <p:txBody>
          <a:bodyPr wrap="none">
            <a:spAutoFit/>
          </a:bodyPr>
          <a:lstStyle/>
          <a:p>
            <a:r>
              <a:rPr lang="en-US" b="1" dirty="0" smtClean="0">
                <a:solidFill>
                  <a:srgbClr val="7030A0"/>
                </a:solidFill>
              </a:rPr>
              <a:t>3:1 “Hear </a:t>
            </a:r>
            <a:r>
              <a:rPr lang="en-US" b="1" dirty="0">
                <a:solidFill>
                  <a:srgbClr val="7030A0"/>
                </a:solidFill>
              </a:rPr>
              <a:t>now</a:t>
            </a:r>
            <a:r>
              <a:rPr lang="en-US" dirty="0">
                <a:solidFill>
                  <a:schemeClr val="tx1">
                    <a:lumMod val="10000"/>
                  </a:schemeClr>
                </a:solidFill>
              </a:rPr>
              <a:t>, </a:t>
            </a:r>
            <a:endParaRPr lang="en-US" dirty="0"/>
          </a:p>
        </p:txBody>
      </p:sp>
      <p:sp>
        <p:nvSpPr>
          <p:cNvPr id="11" name="Rectangle 10"/>
          <p:cNvSpPr/>
          <p:nvPr/>
        </p:nvSpPr>
        <p:spPr>
          <a:xfrm>
            <a:off x="5689638" y="3128145"/>
            <a:ext cx="3544560" cy="369332"/>
          </a:xfrm>
          <a:prstGeom prst="rect">
            <a:avLst/>
          </a:prstGeom>
        </p:spPr>
        <p:txBody>
          <a:bodyPr wrap="none">
            <a:spAutoFit/>
          </a:bodyPr>
          <a:lstStyle/>
          <a:p>
            <a:r>
              <a:rPr lang="en-US" dirty="0">
                <a:solidFill>
                  <a:schemeClr val="tx1">
                    <a:lumMod val="10000"/>
                  </a:schemeClr>
                </a:solidFill>
              </a:rPr>
              <a:t> </a:t>
            </a:r>
            <a:r>
              <a:rPr lang="en-US" b="1" dirty="0">
                <a:solidFill>
                  <a:srgbClr val="7030A0"/>
                </a:solidFill>
              </a:rPr>
              <a:t> 3:4 </a:t>
            </a:r>
            <a:r>
              <a:rPr lang="en-US" b="1" dirty="0" smtClean="0">
                <a:solidFill>
                  <a:srgbClr val="7030A0"/>
                </a:solidFill>
              </a:rPr>
              <a:t> But </a:t>
            </a:r>
            <a:r>
              <a:rPr lang="en-US" b="1" dirty="0">
                <a:solidFill>
                  <a:srgbClr val="7030A0"/>
                </a:solidFill>
              </a:rPr>
              <a:t>He will not hear </a:t>
            </a:r>
            <a:r>
              <a:rPr lang="en-US" b="1" dirty="0" smtClean="0">
                <a:solidFill>
                  <a:srgbClr val="7030A0"/>
                </a:solidFill>
              </a:rPr>
              <a:t>them</a:t>
            </a:r>
            <a:endParaRPr lang="en-US" b="1" dirty="0">
              <a:solidFill>
                <a:schemeClr val="tx1">
                  <a:lumMod val="10000"/>
                </a:schemeClr>
              </a:solidFill>
            </a:endParaRPr>
          </a:p>
        </p:txBody>
      </p:sp>
      <p:sp>
        <p:nvSpPr>
          <p:cNvPr id="12" name="Rectangle 11"/>
          <p:cNvSpPr/>
          <p:nvPr/>
        </p:nvSpPr>
        <p:spPr>
          <a:xfrm>
            <a:off x="5771696" y="3500046"/>
            <a:ext cx="2159566" cy="369332"/>
          </a:xfrm>
          <a:prstGeom prst="rect">
            <a:avLst/>
          </a:prstGeom>
        </p:spPr>
        <p:txBody>
          <a:bodyPr wrap="none">
            <a:spAutoFit/>
          </a:bodyPr>
          <a:lstStyle/>
          <a:p>
            <a:r>
              <a:rPr lang="en-US" b="1" dirty="0" smtClean="0">
                <a:solidFill>
                  <a:srgbClr val="7030A0"/>
                </a:solidFill>
              </a:rPr>
              <a:t>3:9 Now </a:t>
            </a:r>
            <a:r>
              <a:rPr lang="en-US" b="1" dirty="0">
                <a:solidFill>
                  <a:srgbClr val="7030A0"/>
                </a:solidFill>
              </a:rPr>
              <a:t>hear this</a:t>
            </a:r>
            <a:r>
              <a:rPr lang="en-US" dirty="0">
                <a:solidFill>
                  <a:schemeClr val="tx1">
                    <a:lumMod val="10000"/>
                  </a:schemeClr>
                </a:solidFill>
              </a:rPr>
              <a:t>,</a:t>
            </a:r>
          </a:p>
        </p:txBody>
      </p:sp>
      <p:sp>
        <p:nvSpPr>
          <p:cNvPr id="13" name="Rectangle 12"/>
          <p:cNvSpPr/>
          <p:nvPr/>
        </p:nvSpPr>
        <p:spPr>
          <a:xfrm>
            <a:off x="5625371" y="3865545"/>
            <a:ext cx="3245517" cy="646331"/>
          </a:xfrm>
          <a:prstGeom prst="rect">
            <a:avLst/>
          </a:prstGeom>
        </p:spPr>
        <p:txBody>
          <a:bodyPr wrap="square">
            <a:spAutoFit/>
          </a:bodyPr>
          <a:lstStyle/>
          <a:p>
            <a:r>
              <a:rPr lang="en-US" b="1" dirty="0" smtClean="0">
                <a:solidFill>
                  <a:srgbClr val="7030A0"/>
                </a:solidFill>
              </a:rPr>
              <a:t>5:15 On </a:t>
            </a:r>
            <a:r>
              <a:rPr lang="en-US" b="1" dirty="0">
                <a:solidFill>
                  <a:srgbClr val="7030A0"/>
                </a:solidFill>
              </a:rPr>
              <a:t>the nations that have not heard.”</a:t>
            </a:r>
          </a:p>
        </p:txBody>
      </p:sp>
      <p:sp>
        <p:nvSpPr>
          <p:cNvPr id="14" name="Rectangle 13"/>
          <p:cNvSpPr/>
          <p:nvPr/>
        </p:nvSpPr>
        <p:spPr>
          <a:xfrm>
            <a:off x="5253799" y="4492712"/>
            <a:ext cx="3890809" cy="369332"/>
          </a:xfrm>
          <a:prstGeom prst="rect">
            <a:avLst/>
          </a:prstGeom>
        </p:spPr>
        <p:txBody>
          <a:bodyPr wrap="none">
            <a:spAutoFit/>
          </a:bodyPr>
          <a:lstStyle/>
          <a:p>
            <a:r>
              <a:rPr lang="en-US" b="1" dirty="0" smtClean="0">
                <a:solidFill>
                  <a:srgbClr val="7030A0"/>
                </a:solidFill>
              </a:rPr>
              <a:t>6:1 Hear </a:t>
            </a:r>
            <a:r>
              <a:rPr lang="en-US" b="1" dirty="0">
                <a:solidFill>
                  <a:srgbClr val="7030A0"/>
                </a:solidFill>
              </a:rPr>
              <a:t>now what the </a:t>
            </a:r>
            <a:r>
              <a:rPr lang="en-US" b="1" cap="small" dirty="0">
                <a:solidFill>
                  <a:srgbClr val="7030A0"/>
                </a:solidFill>
              </a:rPr>
              <a:t>Lord</a:t>
            </a:r>
            <a:r>
              <a:rPr lang="en-US" b="1" dirty="0">
                <a:solidFill>
                  <a:srgbClr val="7030A0"/>
                </a:solidFill>
              </a:rPr>
              <a:t> </a:t>
            </a:r>
            <a:r>
              <a:rPr lang="en-US" b="1" dirty="0" smtClean="0">
                <a:solidFill>
                  <a:srgbClr val="7030A0"/>
                </a:solidFill>
              </a:rPr>
              <a:t>says:</a:t>
            </a:r>
            <a:endParaRPr lang="en-US" b="1" dirty="0">
              <a:solidFill>
                <a:srgbClr val="7030A0"/>
              </a:solidFill>
            </a:endParaRPr>
          </a:p>
        </p:txBody>
      </p:sp>
      <p:sp>
        <p:nvSpPr>
          <p:cNvPr id="15" name="Rectangle 14"/>
          <p:cNvSpPr/>
          <p:nvPr/>
        </p:nvSpPr>
        <p:spPr>
          <a:xfrm>
            <a:off x="4572608" y="4899270"/>
            <a:ext cx="4572000" cy="646331"/>
          </a:xfrm>
          <a:prstGeom prst="rect">
            <a:avLst/>
          </a:prstGeom>
        </p:spPr>
        <p:txBody>
          <a:bodyPr>
            <a:spAutoFit/>
          </a:bodyPr>
          <a:lstStyle/>
          <a:p>
            <a:r>
              <a:rPr lang="en-US" b="1" dirty="0">
                <a:solidFill>
                  <a:srgbClr val="7030A0"/>
                </a:solidFill>
              </a:rPr>
              <a:t>6:2 Hear, O you mountains, the </a:t>
            </a:r>
            <a:r>
              <a:rPr lang="en-US" b="1" dirty="0" smtClean="0">
                <a:solidFill>
                  <a:srgbClr val="7030A0"/>
                </a:solidFill>
              </a:rPr>
              <a:t>Lord’s </a:t>
            </a:r>
            <a:r>
              <a:rPr lang="en-US" b="1" dirty="0">
                <a:solidFill>
                  <a:srgbClr val="7030A0"/>
                </a:solidFill>
              </a:rPr>
              <a:t>complaint,</a:t>
            </a:r>
          </a:p>
        </p:txBody>
      </p:sp>
      <p:sp>
        <p:nvSpPr>
          <p:cNvPr id="16" name="Rectangle 15"/>
          <p:cNvSpPr/>
          <p:nvPr/>
        </p:nvSpPr>
        <p:spPr>
          <a:xfrm>
            <a:off x="4572608" y="5559912"/>
            <a:ext cx="2133918" cy="369332"/>
          </a:xfrm>
          <a:prstGeom prst="rect">
            <a:avLst/>
          </a:prstGeom>
        </p:spPr>
        <p:txBody>
          <a:bodyPr wrap="none">
            <a:spAutoFit/>
          </a:bodyPr>
          <a:lstStyle/>
          <a:p>
            <a:r>
              <a:rPr lang="en-US" b="1" dirty="0" smtClean="0">
                <a:solidFill>
                  <a:srgbClr val="7030A0"/>
                </a:solidFill>
              </a:rPr>
              <a:t>6:9 “Hear </a:t>
            </a:r>
            <a:r>
              <a:rPr lang="en-US" b="1" dirty="0">
                <a:solidFill>
                  <a:srgbClr val="7030A0"/>
                </a:solidFill>
              </a:rPr>
              <a:t>the rod!</a:t>
            </a:r>
          </a:p>
        </p:txBody>
      </p:sp>
      <p:sp>
        <p:nvSpPr>
          <p:cNvPr id="17" name="Rectangle 16"/>
          <p:cNvSpPr/>
          <p:nvPr/>
        </p:nvSpPr>
        <p:spPr>
          <a:xfrm>
            <a:off x="4572608" y="5929244"/>
            <a:ext cx="2877711" cy="369332"/>
          </a:xfrm>
          <a:prstGeom prst="rect">
            <a:avLst/>
          </a:prstGeom>
        </p:spPr>
        <p:txBody>
          <a:bodyPr wrap="none">
            <a:spAutoFit/>
          </a:bodyPr>
          <a:lstStyle/>
          <a:p>
            <a:r>
              <a:rPr lang="en-US" b="1" dirty="0" smtClean="0">
                <a:solidFill>
                  <a:srgbClr val="7030A0"/>
                </a:solidFill>
              </a:rPr>
              <a:t>7:7 My </a:t>
            </a:r>
            <a:r>
              <a:rPr lang="en-US" b="1" dirty="0">
                <a:solidFill>
                  <a:srgbClr val="7030A0"/>
                </a:solidFill>
              </a:rPr>
              <a:t>God will hear me.</a:t>
            </a:r>
          </a:p>
        </p:txBody>
      </p:sp>
    </p:spTree>
    <p:extLst>
      <p:ext uri="{BB962C8B-B14F-4D97-AF65-F5344CB8AC3E}">
        <p14:creationId xmlns:p14="http://schemas.microsoft.com/office/powerpoint/2010/main" val="39392602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71538" y="798513"/>
            <a:ext cx="7543800" cy="598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itle 1"/>
          <p:cNvSpPr>
            <a:spLocks noGrp="1"/>
          </p:cNvSpPr>
          <p:nvPr>
            <p:ph type="title"/>
          </p:nvPr>
        </p:nvSpPr>
        <p:spPr>
          <a:xfrm>
            <a:off x="685800" y="-160338"/>
            <a:ext cx="7772400" cy="1143001"/>
          </a:xfrm>
        </p:spPr>
        <p:txBody>
          <a:bodyPr/>
          <a:lstStyle/>
          <a:p>
            <a:pPr eaLnBrk="1" hangingPunct="1"/>
            <a:r>
              <a:rPr lang="en-US" altLang="en-US" sz="3600" smtClean="0">
                <a:solidFill>
                  <a:srgbClr val="000000"/>
                </a:solidFill>
              </a:rPr>
              <a:t>Hear Micah</a:t>
            </a:r>
          </a:p>
        </p:txBody>
      </p:sp>
      <p:sp>
        <p:nvSpPr>
          <p:cNvPr id="26628" name="TextBox 4"/>
          <p:cNvSpPr txBox="1">
            <a:spLocks noChangeArrowheads="1"/>
          </p:cNvSpPr>
          <p:nvPr/>
        </p:nvSpPr>
        <p:spPr bwMode="auto">
          <a:xfrm>
            <a:off x="1446213" y="5756275"/>
            <a:ext cx="1601787"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800" b="1">
                <a:solidFill>
                  <a:srgbClr val="000000"/>
                </a:solidFill>
                <a:latin typeface="Tahoma" pitchFamily="34" charset="0"/>
                <a:cs typeface="Tahoma" pitchFamily="34" charset="0"/>
              </a:rPr>
              <a:t>Sermon 1</a:t>
            </a:r>
          </a:p>
          <a:p>
            <a:pPr eaLnBrk="1" hangingPunct="1"/>
            <a:r>
              <a:rPr lang="en-US" altLang="en-US" sz="1800" b="1">
                <a:solidFill>
                  <a:srgbClr val="000000"/>
                </a:solidFill>
                <a:latin typeface="Tahoma" pitchFamily="34" charset="0"/>
                <a:cs typeface="Tahoma" pitchFamily="34" charset="0"/>
              </a:rPr>
              <a:t>Hear All </a:t>
            </a:r>
          </a:p>
          <a:p>
            <a:pPr eaLnBrk="1" hangingPunct="1"/>
            <a:r>
              <a:rPr lang="en-US" altLang="en-US" sz="1800" b="1">
                <a:solidFill>
                  <a:srgbClr val="000000"/>
                </a:solidFill>
                <a:latin typeface="Tahoma" pitchFamily="34" charset="0"/>
                <a:cs typeface="Tahoma" pitchFamily="34" charset="0"/>
              </a:rPr>
              <a:t>You Peoples</a:t>
            </a:r>
          </a:p>
        </p:txBody>
      </p:sp>
      <p:sp>
        <p:nvSpPr>
          <p:cNvPr id="26629" name="Rectangle 5"/>
          <p:cNvSpPr>
            <a:spLocks noChangeArrowheads="1"/>
          </p:cNvSpPr>
          <p:nvPr/>
        </p:nvSpPr>
        <p:spPr bwMode="auto">
          <a:xfrm>
            <a:off x="1073150" y="2582863"/>
            <a:ext cx="2001838" cy="4195762"/>
          </a:xfrm>
          <a:prstGeom prst="rect">
            <a:avLst/>
          </a:prstGeom>
          <a:noFill/>
          <a:ln w="38100" algn="ctr">
            <a:solidFill>
              <a:srgbClr val="003399"/>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26630" name="TextBox 8"/>
          <p:cNvSpPr txBox="1">
            <a:spLocks noChangeArrowheads="1"/>
          </p:cNvSpPr>
          <p:nvPr/>
        </p:nvSpPr>
        <p:spPr bwMode="auto">
          <a:xfrm>
            <a:off x="1182688" y="3251200"/>
            <a:ext cx="4778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400" b="1">
                <a:solidFill>
                  <a:srgbClr val="000000"/>
                </a:solidFill>
                <a:latin typeface="Tahoma" pitchFamily="34" charset="0"/>
                <a:cs typeface="Tahoma" pitchFamily="34" charset="0"/>
              </a:rPr>
              <a:t>1:1</a:t>
            </a:r>
          </a:p>
        </p:txBody>
      </p:sp>
      <p:sp>
        <p:nvSpPr>
          <p:cNvPr id="26631" name="TextBox 10"/>
          <p:cNvSpPr txBox="1">
            <a:spLocks noChangeArrowheads="1"/>
          </p:cNvSpPr>
          <p:nvPr/>
        </p:nvSpPr>
        <p:spPr bwMode="auto">
          <a:xfrm rot="-5400000">
            <a:off x="1269207" y="4839494"/>
            <a:ext cx="7826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400" b="1">
                <a:solidFill>
                  <a:srgbClr val="000000"/>
                </a:solidFill>
                <a:latin typeface="Tahoma" pitchFamily="34" charset="0"/>
                <a:cs typeface="Tahoma" pitchFamily="34" charset="0"/>
              </a:rPr>
              <a:t>1:2-16</a:t>
            </a:r>
          </a:p>
        </p:txBody>
      </p:sp>
      <p:sp>
        <p:nvSpPr>
          <p:cNvPr id="26632" name="TextBox 11"/>
          <p:cNvSpPr txBox="1">
            <a:spLocks noChangeArrowheads="1"/>
          </p:cNvSpPr>
          <p:nvPr/>
        </p:nvSpPr>
        <p:spPr bwMode="auto">
          <a:xfrm>
            <a:off x="2124075" y="2582863"/>
            <a:ext cx="8953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400" b="1">
                <a:solidFill>
                  <a:srgbClr val="000000"/>
                </a:solidFill>
                <a:latin typeface="Tahoma" pitchFamily="34" charset="0"/>
                <a:cs typeface="Tahoma" pitchFamily="34" charset="0"/>
              </a:rPr>
              <a:t>2:12-13</a:t>
            </a:r>
          </a:p>
        </p:txBody>
      </p:sp>
      <p:sp>
        <p:nvSpPr>
          <p:cNvPr id="26633" name="TextBox 13"/>
          <p:cNvSpPr txBox="1">
            <a:spLocks noChangeArrowheads="1"/>
          </p:cNvSpPr>
          <p:nvPr/>
        </p:nvSpPr>
        <p:spPr bwMode="auto">
          <a:xfrm rot="-5400000">
            <a:off x="2334419" y="4645819"/>
            <a:ext cx="7826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400" b="1">
                <a:solidFill>
                  <a:srgbClr val="000000"/>
                </a:solidFill>
                <a:latin typeface="Tahoma" pitchFamily="34" charset="0"/>
                <a:cs typeface="Tahoma" pitchFamily="34" charset="0"/>
              </a:rPr>
              <a:t>2:1-11</a:t>
            </a:r>
          </a:p>
        </p:txBody>
      </p:sp>
      <p:sp>
        <p:nvSpPr>
          <p:cNvPr id="26634" name="TextBox 15"/>
          <p:cNvSpPr txBox="1">
            <a:spLocks noChangeArrowheads="1"/>
          </p:cNvSpPr>
          <p:nvPr/>
        </p:nvSpPr>
        <p:spPr bwMode="auto">
          <a:xfrm rot="-5400000">
            <a:off x="-991393" y="2185194"/>
            <a:ext cx="31543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800" b="1">
                <a:solidFill>
                  <a:srgbClr val="000000"/>
                </a:solidFill>
                <a:latin typeface="Tahoma" pitchFamily="34" charset="0"/>
                <a:cs typeface="Tahoma" pitchFamily="34" charset="0"/>
              </a:rPr>
              <a:t>Words of Comfort &amp; Hope</a:t>
            </a:r>
          </a:p>
        </p:txBody>
      </p:sp>
      <p:sp>
        <p:nvSpPr>
          <p:cNvPr id="26635" name="TextBox 16"/>
          <p:cNvSpPr txBox="1">
            <a:spLocks noChangeArrowheads="1"/>
          </p:cNvSpPr>
          <p:nvPr/>
        </p:nvSpPr>
        <p:spPr bwMode="auto">
          <a:xfrm rot="-5400000">
            <a:off x="6838950" y="4849813"/>
            <a:ext cx="35671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800" b="1">
                <a:solidFill>
                  <a:srgbClr val="000000"/>
                </a:solidFill>
                <a:latin typeface="Tahoma" pitchFamily="34" charset="0"/>
                <a:cs typeface="Tahoma" pitchFamily="34" charset="0"/>
              </a:rPr>
              <a:t>Words of Warning/Judgment</a:t>
            </a:r>
          </a:p>
        </p:txBody>
      </p:sp>
      <p:sp>
        <p:nvSpPr>
          <p:cNvPr id="26636" name="TextBox 17"/>
          <p:cNvSpPr txBox="1">
            <a:spLocks noChangeArrowheads="1"/>
          </p:cNvSpPr>
          <p:nvPr/>
        </p:nvSpPr>
        <p:spPr bwMode="auto">
          <a:xfrm>
            <a:off x="1382713" y="1446213"/>
            <a:ext cx="14351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800">
                <a:solidFill>
                  <a:srgbClr val="000000"/>
                </a:solidFill>
                <a:latin typeface="Tahoma" pitchFamily="34" charset="0"/>
                <a:cs typeface="Tahoma" pitchFamily="34" charset="0"/>
              </a:rPr>
              <a:t>Mentions</a:t>
            </a:r>
          </a:p>
          <a:p>
            <a:pPr eaLnBrk="1" hangingPunct="1"/>
            <a:r>
              <a:rPr lang="en-US" altLang="en-US" sz="1800">
                <a:solidFill>
                  <a:srgbClr val="000000"/>
                </a:solidFill>
                <a:latin typeface="Tahoma" pitchFamily="34" charset="0"/>
                <a:cs typeface="Tahoma" pitchFamily="34" charset="0"/>
              </a:rPr>
              <a:t>Samaria</a:t>
            </a:r>
          </a:p>
          <a:p>
            <a:pPr eaLnBrk="1" hangingPunct="1"/>
            <a:r>
              <a:rPr lang="en-US" altLang="en-US" sz="1800">
                <a:solidFill>
                  <a:srgbClr val="000000"/>
                </a:solidFill>
                <a:latin typeface="Tahoma" pitchFamily="34" charset="0"/>
                <a:cs typeface="Tahoma" pitchFamily="34" charset="0"/>
              </a:rPr>
              <a:t>&amp; Jerusalem</a:t>
            </a:r>
          </a:p>
        </p:txBody>
      </p:sp>
      <p:sp>
        <p:nvSpPr>
          <p:cNvPr id="26637" name="Rectangle 18"/>
          <p:cNvSpPr>
            <a:spLocks noChangeArrowheads="1"/>
          </p:cNvSpPr>
          <p:nvPr/>
        </p:nvSpPr>
        <p:spPr bwMode="auto">
          <a:xfrm>
            <a:off x="3227388" y="1117600"/>
            <a:ext cx="1698625" cy="4984750"/>
          </a:xfrm>
          <a:prstGeom prst="rect">
            <a:avLst/>
          </a:prstGeom>
          <a:noFill/>
          <a:ln w="38100" algn="ctr">
            <a:solidFill>
              <a:srgbClr val="003399"/>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26638" name="TextBox 19"/>
          <p:cNvSpPr txBox="1">
            <a:spLocks noChangeArrowheads="1"/>
          </p:cNvSpPr>
          <p:nvPr/>
        </p:nvSpPr>
        <p:spPr bwMode="auto">
          <a:xfrm>
            <a:off x="3560763" y="6122988"/>
            <a:ext cx="1365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800" b="1">
                <a:solidFill>
                  <a:srgbClr val="000000"/>
                </a:solidFill>
                <a:latin typeface="Tahoma" pitchFamily="34" charset="0"/>
                <a:cs typeface="Tahoma" pitchFamily="34" charset="0"/>
              </a:rPr>
              <a:t>Sermon 2</a:t>
            </a:r>
          </a:p>
          <a:p>
            <a:pPr eaLnBrk="1" hangingPunct="1"/>
            <a:r>
              <a:rPr lang="en-US" altLang="en-US" sz="1800" b="1">
                <a:solidFill>
                  <a:srgbClr val="000000"/>
                </a:solidFill>
                <a:latin typeface="Tahoma" pitchFamily="34" charset="0"/>
                <a:cs typeface="Tahoma" pitchFamily="34" charset="0"/>
              </a:rPr>
              <a:t> Hear now</a:t>
            </a:r>
          </a:p>
        </p:txBody>
      </p:sp>
      <p:sp>
        <p:nvSpPr>
          <p:cNvPr id="26639" name="TextBox 20"/>
          <p:cNvSpPr txBox="1">
            <a:spLocks noChangeArrowheads="1"/>
          </p:cNvSpPr>
          <p:nvPr/>
        </p:nvSpPr>
        <p:spPr bwMode="auto">
          <a:xfrm rot="-5400000">
            <a:off x="3510757" y="4601369"/>
            <a:ext cx="7826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400" b="1">
                <a:solidFill>
                  <a:srgbClr val="000000"/>
                </a:solidFill>
                <a:latin typeface="Tahoma" pitchFamily="34" charset="0"/>
                <a:cs typeface="Tahoma" pitchFamily="34" charset="0"/>
              </a:rPr>
              <a:t>3:1-12</a:t>
            </a:r>
          </a:p>
        </p:txBody>
      </p:sp>
      <p:sp>
        <p:nvSpPr>
          <p:cNvPr id="26640" name="TextBox 21"/>
          <p:cNvSpPr txBox="1">
            <a:spLocks noChangeArrowheads="1"/>
          </p:cNvSpPr>
          <p:nvPr/>
        </p:nvSpPr>
        <p:spPr bwMode="auto">
          <a:xfrm>
            <a:off x="3727450" y="5226050"/>
            <a:ext cx="1274763"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800">
                <a:solidFill>
                  <a:srgbClr val="000000"/>
                </a:solidFill>
                <a:latin typeface="Tahoma" pitchFamily="34" charset="0"/>
                <a:cs typeface="Tahoma" pitchFamily="34" charset="0"/>
              </a:rPr>
              <a:t>Focus on</a:t>
            </a:r>
          </a:p>
          <a:p>
            <a:pPr eaLnBrk="1" hangingPunct="1"/>
            <a:r>
              <a:rPr lang="en-US" altLang="en-US" sz="1800">
                <a:solidFill>
                  <a:srgbClr val="000000"/>
                </a:solidFill>
                <a:latin typeface="Tahoma" pitchFamily="34" charset="0"/>
                <a:cs typeface="Tahoma" pitchFamily="34" charset="0"/>
              </a:rPr>
              <a:t>Israel then</a:t>
            </a:r>
          </a:p>
          <a:p>
            <a:pPr eaLnBrk="1" hangingPunct="1"/>
            <a:r>
              <a:rPr lang="en-US" altLang="en-US" sz="1800">
                <a:solidFill>
                  <a:srgbClr val="000000"/>
                </a:solidFill>
                <a:latin typeface="Tahoma" pitchFamily="34" charset="0"/>
                <a:cs typeface="Tahoma" pitchFamily="34" charset="0"/>
              </a:rPr>
              <a:t>Jerusalem</a:t>
            </a:r>
          </a:p>
        </p:txBody>
      </p:sp>
      <p:sp>
        <p:nvSpPr>
          <p:cNvPr id="26641" name="TextBox 22"/>
          <p:cNvSpPr txBox="1">
            <a:spLocks noChangeArrowheads="1"/>
          </p:cNvSpPr>
          <p:nvPr/>
        </p:nvSpPr>
        <p:spPr bwMode="auto">
          <a:xfrm>
            <a:off x="3616325" y="1292225"/>
            <a:ext cx="7826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400" b="1">
                <a:solidFill>
                  <a:srgbClr val="000000"/>
                </a:solidFill>
                <a:latin typeface="Tahoma" pitchFamily="34" charset="0"/>
                <a:cs typeface="Tahoma" pitchFamily="34" charset="0"/>
              </a:rPr>
              <a:t>4:1-13</a:t>
            </a:r>
          </a:p>
        </p:txBody>
      </p:sp>
      <p:sp>
        <p:nvSpPr>
          <p:cNvPr id="26642" name="TextBox 23"/>
          <p:cNvSpPr txBox="1">
            <a:spLocks noChangeArrowheads="1"/>
          </p:cNvSpPr>
          <p:nvPr/>
        </p:nvSpPr>
        <p:spPr bwMode="auto">
          <a:xfrm>
            <a:off x="5002213" y="992188"/>
            <a:ext cx="15890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800" b="1">
                <a:solidFill>
                  <a:srgbClr val="000000"/>
                </a:solidFill>
                <a:latin typeface="Tahoma" pitchFamily="34" charset="0"/>
                <a:cs typeface="Tahoma" pitchFamily="34" charset="0"/>
              </a:rPr>
              <a:t>Sermon 3</a:t>
            </a:r>
          </a:p>
          <a:p>
            <a:pPr eaLnBrk="1" hangingPunct="1"/>
            <a:r>
              <a:rPr lang="en-US" altLang="en-US" sz="1800" b="1">
                <a:solidFill>
                  <a:srgbClr val="000000"/>
                </a:solidFill>
                <a:latin typeface="Tahoma" pitchFamily="34" charset="0"/>
                <a:cs typeface="Tahoma" pitchFamily="34" charset="0"/>
              </a:rPr>
              <a:t> He has Laid</a:t>
            </a:r>
          </a:p>
          <a:p>
            <a:pPr eaLnBrk="1" hangingPunct="1"/>
            <a:r>
              <a:rPr lang="en-US" altLang="en-US" sz="1800" b="1">
                <a:solidFill>
                  <a:srgbClr val="000000"/>
                </a:solidFill>
                <a:latin typeface="Tahoma" pitchFamily="34" charset="0"/>
                <a:cs typeface="Tahoma" pitchFamily="34" charset="0"/>
              </a:rPr>
              <a:t>Siege</a:t>
            </a:r>
          </a:p>
        </p:txBody>
      </p:sp>
      <p:sp>
        <p:nvSpPr>
          <p:cNvPr id="26643" name="Rectangle 24"/>
          <p:cNvSpPr>
            <a:spLocks noChangeArrowheads="1"/>
          </p:cNvSpPr>
          <p:nvPr/>
        </p:nvSpPr>
        <p:spPr bwMode="auto">
          <a:xfrm>
            <a:off x="5154613" y="1916113"/>
            <a:ext cx="1319212" cy="3309937"/>
          </a:xfrm>
          <a:prstGeom prst="rect">
            <a:avLst/>
          </a:prstGeom>
          <a:noFill/>
          <a:ln w="38100" algn="ctr">
            <a:solidFill>
              <a:srgbClr val="003399"/>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26644" name="TextBox 25"/>
          <p:cNvSpPr txBox="1">
            <a:spLocks noChangeArrowheads="1"/>
          </p:cNvSpPr>
          <p:nvPr/>
        </p:nvSpPr>
        <p:spPr bwMode="auto">
          <a:xfrm rot="-5400000">
            <a:off x="5439569" y="4193381"/>
            <a:ext cx="11191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400" b="1">
                <a:solidFill>
                  <a:srgbClr val="000000"/>
                </a:solidFill>
                <a:latin typeface="Tahoma" pitchFamily="34" charset="0"/>
                <a:cs typeface="Tahoma" pitchFamily="34" charset="0"/>
              </a:rPr>
              <a:t>5:1, 10-15</a:t>
            </a:r>
          </a:p>
        </p:txBody>
      </p:sp>
      <p:sp>
        <p:nvSpPr>
          <p:cNvPr id="26645" name="TextBox 26"/>
          <p:cNvSpPr txBox="1">
            <a:spLocks noChangeArrowheads="1"/>
          </p:cNvSpPr>
          <p:nvPr/>
        </p:nvSpPr>
        <p:spPr bwMode="auto">
          <a:xfrm rot="-5400000">
            <a:off x="5670550" y="2603500"/>
            <a:ext cx="6699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400" b="1">
                <a:solidFill>
                  <a:srgbClr val="000000"/>
                </a:solidFill>
                <a:latin typeface="Tahoma" pitchFamily="34" charset="0"/>
                <a:cs typeface="Tahoma" pitchFamily="34" charset="0"/>
              </a:rPr>
              <a:t>5:2-9</a:t>
            </a:r>
          </a:p>
        </p:txBody>
      </p:sp>
      <p:sp>
        <p:nvSpPr>
          <p:cNvPr id="26646" name="TextBox 27"/>
          <p:cNvSpPr txBox="1">
            <a:spLocks noChangeArrowheads="1"/>
          </p:cNvSpPr>
          <p:nvPr/>
        </p:nvSpPr>
        <p:spPr bwMode="auto">
          <a:xfrm rot="-5400000">
            <a:off x="6381750" y="2465388"/>
            <a:ext cx="13668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800" b="1">
                <a:solidFill>
                  <a:srgbClr val="000000"/>
                </a:solidFill>
                <a:latin typeface="Tahoma" pitchFamily="34" charset="0"/>
                <a:cs typeface="Tahoma" pitchFamily="34" charset="0"/>
              </a:rPr>
              <a:t>Sermon 4</a:t>
            </a:r>
          </a:p>
          <a:p>
            <a:pPr eaLnBrk="1" hangingPunct="1"/>
            <a:r>
              <a:rPr lang="en-US" altLang="en-US" sz="1800" b="1">
                <a:solidFill>
                  <a:srgbClr val="000000"/>
                </a:solidFill>
                <a:latin typeface="Tahoma" pitchFamily="34" charset="0"/>
                <a:cs typeface="Tahoma" pitchFamily="34" charset="0"/>
              </a:rPr>
              <a:t> Hear now</a:t>
            </a:r>
          </a:p>
        </p:txBody>
      </p:sp>
      <p:sp>
        <p:nvSpPr>
          <p:cNvPr id="26647" name="Rectangle 28"/>
          <p:cNvSpPr>
            <a:spLocks noChangeArrowheads="1"/>
          </p:cNvSpPr>
          <p:nvPr/>
        </p:nvSpPr>
        <p:spPr bwMode="auto">
          <a:xfrm>
            <a:off x="6591300" y="3459163"/>
            <a:ext cx="796925" cy="3309937"/>
          </a:xfrm>
          <a:prstGeom prst="rect">
            <a:avLst/>
          </a:prstGeom>
          <a:noFill/>
          <a:ln w="38100" algn="ctr">
            <a:solidFill>
              <a:srgbClr val="003399"/>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26648" name="TextBox 29"/>
          <p:cNvSpPr txBox="1">
            <a:spLocks noChangeArrowheads="1"/>
          </p:cNvSpPr>
          <p:nvPr/>
        </p:nvSpPr>
        <p:spPr bwMode="auto">
          <a:xfrm rot="-5400000">
            <a:off x="6752432" y="4671219"/>
            <a:ext cx="7826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400" b="1">
                <a:solidFill>
                  <a:srgbClr val="000000"/>
                </a:solidFill>
                <a:latin typeface="Tahoma" pitchFamily="34" charset="0"/>
                <a:cs typeface="Tahoma" pitchFamily="34" charset="0"/>
              </a:rPr>
              <a:t>6:1-16</a:t>
            </a:r>
          </a:p>
        </p:txBody>
      </p:sp>
      <p:sp>
        <p:nvSpPr>
          <p:cNvPr id="26649" name="Rectangle 30"/>
          <p:cNvSpPr>
            <a:spLocks noChangeArrowheads="1"/>
          </p:cNvSpPr>
          <p:nvPr/>
        </p:nvSpPr>
        <p:spPr bwMode="auto">
          <a:xfrm>
            <a:off x="7583488" y="798513"/>
            <a:ext cx="796925" cy="5880100"/>
          </a:xfrm>
          <a:prstGeom prst="rect">
            <a:avLst/>
          </a:prstGeom>
          <a:noFill/>
          <a:ln w="38100" algn="ctr">
            <a:solidFill>
              <a:srgbClr val="003399"/>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26650" name="TextBox 31"/>
          <p:cNvSpPr txBox="1">
            <a:spLocks noChangeArrowheads="1"/>
          </p:cNvSpPr>
          <p:nvPr/>
        </p:nvSpPr>
        <p:spPr bwMode="auto">
          <a:xfrm>
            <a:off x="6980238" y="87313"/>
            <a:ext cx="14509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800" b="1">
                <a:solidFill>
                  <a:srgbClr val="000000"/>
                </a:solidFill>
                <a:latin typeface="Tahoma" pitchFamily="34" charset="0"/>
                <a:cs typeface="Tahoma" pitchFamily="34" charset="0"/>
              </a:rPr>
              <a:t>Sermon 5</a:t>
            </a:r>
          </a:p>
          <a:p>
            <a:pPr eaLnBrk="1" hangingPunct="1"/>
            <a:r>
              <a:rPr lang="en-US" altLang="en-US" sz="1800" b="1">
                <a:solidFill>
                  <a:srgbClr val="000000"/>
                </a:solidFill>
                <a:latin typeface="Tahoma" pitchFamily="34" charset="0"/>
                <a:cs typeface="Tahoma" pitchFamily="34" charset="0"/>
              </a:rPr>
              <a:t> Woe is me</a:t>
            </a:r>
          </a:p>
        </p:txBody>
      </p:sp>
      <p:sp>
        <p:nvSpPr>
          <p:cNvPr id="26651" name="TextBox 32"/>
          <p:cNvSpPr txBox="1">
            <a:spLocks noChangeArrowheads="1"/>
          </p:cNvSpPr>
          <p:nvPr/>
        </p:nvSpPr>
        <p:spPr bwMode="auto">
          <a:xfrm rot="-5400000">
            <a:off x="7835107" y="2543969"/>
            <a:ext cx="7826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400" b="1">
                <a:solidFill>
                  <a:srgbClr val="000000"/>
                </a:solidFill>
                <a:latin typeface="Tahoma" pitchFamily="34" charset="0"/>
                <a:cs typeface="Tahoma" pitchFamily="34" charset="0"/>
              </a:rPr>
              <a:t>7:7-20</a:t>
            </a:r>
          </a:p>
        </p:txBody>
      </p:sp>
      <p:sp>
        <p:nvSpPr>
          <p:cNvPr id="26652" name="TextBox 33"/>
          <p:cNvSpPr txBox="1">
            <a:spLocks noChangeArrowheads="1"/>
          </p:cNvSpPr>
          <p:nvPr/>
        </p:nvSpPr>
        <p:spPr bwMode="auto">
          <a:xfrm rot="-5400000">
            <a:off x="7892257" y="4177506"/>
            <a:ext cx="6683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400" b="1">
                <a:solidFill>
                  <a:srgbClr val="000000"/>
                </a:solidFill>
                <a:latin typeface="Tahoma" pitchFamily="34" charset="0"/>
                <a:cs typeface="Tahoma" pitchFamily="34" charset="0"/>
              </a:rPr>
              <a:t>7:1-6</a:t>
            </a:r>
          </a:p>
        </p:txBody>
      </p:sp>
    </p:spTree>
    <p:extLst>
      <p:ext uri="{BB962C8B-B14F-4D97-AF65-F5344CB8AC3E}">
        <p14:creationId xmlns:p14="http://schemas.microsoft.com/office/powerpoint/2010/main" val="30137523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ltGray">
          <a:xfrm>
            <a:off x="5524500" y="585788"/>
            <a:ext cx="3257550" cy="2571750"/>
          </a:xfrm>
          <a:prstGeom prst="rect">
            <a:avLst/>
          </a:prstGeom>
          <a:solidFill>
            <a:srgbClr val="F8F8F8"/>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solidFill>
                <a:srgbClr val="EAEAEA"/>
              </a:solidFill>
              <a:cs typeface="Arial" pitchFamily="34" charset="0"/>
            </a:endParaRPr>
          </a:p>
        </p:txBody>
      </p:sp>
      <p:sp>
        <p:nvSpPr>
          <p:cNvPr id="25603" name="Rectangle 3"/>
          <p:cNvSpPr>
            <a:spLocks noGrp="1" noChangeArrowheads="1"/>
          </p:cNvSpPr>
          <p:nvPr>
            <p:ph type="title"/>
          </p:nvPr>
        </p:nvSpPr>
        <p:spPr>
          <a:xfrm>
            <a:off x="752475" y="-188913"/>
            <a:ext cx="7772400" cy="1143001"/>
          </a:xfrm>
        </p:spPr>
        <p:txBody>
          <a:bodyPr/>
          <a:lstStyle/>
          <a:p>
            <a:pPr eaLnBrk="1" hangingPunct="1"/>
            <a:r>
              <a:rPr lang="en-US" altLang="en-US" sz="3600" smtClean="0"/>
              <a:t>Prophecy – Near &amp; Far</a:t>
            </a:r>
          </a:p>
        </p:txBody>
      </p:sp>
      <p:pic>
        <p:nvPicPr>
          <p:cNvPr id="25604" name="Picture 4" descr="H:\WEBSITE\minorp-9.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388" y="585788"/>
            <a:ext cx="5235575" cy="255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605" name="Group 5"/>
          <p:cNvGrpSpPr>
            <a:grpSpLocks/>
          </p:cNvGrpSpPr>
          <p:nvPr/>
        </p:nvGrpSpPr>
        <p:grpSpPr bwMode="auto">
          <a:xfrm>
            <a:off x="6486525" y="614363"/>
            <a:ext cx="590550" cy="609600"/>
            <a:chOff x="2508" y="1278"/>
            <a:chExt cx="372" cy="444"/>
          </a:xfrm>
        </p:grpSpPr>
        <p:sp>
          <p:nvSpPr>
            <p:cNvPr id="25635" name="Rectangle 6"/>
            <p:cNvSpPr>
              <a:spLocks noChangeArrowheads="1"/>
            </p:cNvSpPr>
            <p:nvPr/>
          </p:nvSpPr>
          <p:spPr bwMode="ltGray">
            <a:xfrm>
              <a:off x="2508" y="1344"/>
              <a:ext cx="372" cy="60"/>
            </a:xfrm>
            <a:prstGeom prst="rect">
              <a:avLst/>
            </a:prstGeom>
            <a:solidFill>
              <a:srgbClr val="000000"/>
            </a:solidFill>
            <a:ln w="9525">
              <a:solidFill>
                <a:srgbClr val="000000"/>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solidFill>
                  <a:srgbClr val="EAEAEA"/>
                </a:solidFill>
                <a:cs typeface="Arial" pitchFamily="34" charset="0"/>
              </a:endParaRPr>
            </a:p>
          </p:txBody>
        </p:sp>
        <p:sp>
          <p:nvSpPr>
            <p:cNvPr id="25636" name="Rectangle 7"/>
            <p:cNvSpPr>
              <a:spLocks noChangeArrowheads="1"/>
            </p:cNvSpPr>
            <p:nvPr/>
          </p:nvSpPr>
          <p:spPr bwMode="ltGray">
            <a:xfrm rot="5400000">
              <a:off x="2472" y="1464"/>
              <a:ext cx="444" cy="72"/>
            </a:xfrm>
            <a:prstGeom prst="rect">
              <a:avLst/>
            </a:prstGeom>
            <a:solidFill>
              <a:srgbClr val="000000"/>
            </a:solidFill>
            <a:ln w="9525">
              <a:solidFill>
                <a:srgbClr val="000000"/>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solidFill>
                  <a:srgbClr val="EAEAEA"/>
                </a:solidFill>
                <a:cs typeface="Arial" pitchFamily="34" charset="0"/>
              </a:endParaRPr>
            </a:p>
          </p:txBody>
        </p:sp>
      </p:grpSp>
      <p:sp>
        <p:nvSpPr>
          <p:cNvPr id="25606" name="Text Box 12"/>
          <p:cNvSpPr txBox="1">
            <a:spLocks noChangeArrowheads="1"/>
          </p:cNvSpPr>
          <p:nvPr/>
        </p:nvSpPr>
        <p:spPr bwMode="ltGray">
          <a:xfrm>
            <a:off x="2330450" y="2135188"/>
            <a:ext cx="1255713" cy="9429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en-US" sz="1400" b="1">
                <a:solidFill>
                  <a:srgbClr val="000000"/>
                </a:solidFill>
                <a:latin typeface="Tahoma" pitchFamily="34" charset="0"/>
                <a:cs typeface="Tahoma" pitchFamily="34" charset="0"/>
              </a:rPr>
              <a:t>Medium </a:t>
            </a:r>
          </a:p>
          <a:p>
            <a:pPr eaLnBrk="1" hangingPunct="1">
              <a:spcBef>
                <a:spcPct val="50000"/>
              </a:spcBef>
            </a:pPr>
            <a:r>
              <a:rPr lang="en-US" altLang="en-US" sz="1400" b="1">
                <a:solidFill>
                  <a:srgbClr val="000000"/>
                </a:solidFill>
                <a:latin typeface="Tahoma" pitchFamily="34" charset="0"/>
                <a:cs typeface="Tahoma" pitchFamily="34" charset="0"/>
              </a:rPr>
              <a:t>Range</a:t>
            </a:r>
          </a:p>
          <a:p>
            <a:pPr eaLnBrk="1" hangingPunct="1">
              <a:spcBef>
                <a:spcPct val="50000"/>
              </a:spcBef>
            </a:pPr>
            <a:r>
              <a:rPr lang="en-US" altLang="en-US" sz="1400" b="1">
                <a:solidFill>
                  <a:srgbClr val="000000"/>
                </a:solidFill>
                <a:latin typeface="Tahoma" pitchFamily="34" charset="0"/>
                <a:cs typeface="Tahoma" pitchFamily="34" charset="0"/>
              </a:rPr>
              <a:t>Prophecies</a:t>
            </a:r>
          </a:p>
        </p:txBody>
      </p:sp>
      <p:sp>
        <p:nvSpPr>
          <p:cNvPr id="25607" name="Line 13"/>
          <p:cNvSpPr>
            <a:spLocks noChangeShapeType="1"/>
          </p:cNvSpPr>
          <p:nvPr/>
        </p:nvSpPr>
        <p:spPr bwMode="ltGray">
          <a:xfrm flipH="1">
            <a:off x="2228850" y="1804988"/>
            <a:ext cx="581025" cy="9429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5608" name="Line 14"/>
          <p:cNvSpPr>
            <a:spLocks noChangeShapeType="1"/>
          </p:cNvSpPr>
          <p:nvPr/>
        </p:nvSpPr>
        <p:spPr bwMode="ltGray">
          <a:xfrm flipH="1" flipV="1">
            <a:off x="3228975" y="2024063"/>
            <a:ext cx="238125" cy="56197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5609" name="Line 15"/>
          <p:cNvSpPr>
            <a:spLocks noChangeShapeType="1"/>
          </p:cNvSpPr>
          <p:nvPr/>
        </p:nvSpPr>
        <p:spPr bwMode="ltGray">
          <a:xfrm flipH="1">
            <a:off x="3478213" y="2565401"/>
            <a:ext cx="760412" cy="1746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5610" name="Line 16"/>
          <p:cNvSpPr>
            <a:spLocks noChangeShapeType="1"/>
          </p:cNvSpPr>
          <p:nvPr/>
        </p:nvSpPr>
        <p:spPr bwMode="ltGray">
          <a:xfrm flipV="1">
            <a:off x="5514975" y="2357438"/>
            <a:ext cx="666750" cy="952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5611" name="Line 17"/>
          <p:cNvSpPr>
            <a:spLocks noChangeShapeType="1"/>
          </p:cNvSpPr>
          <p:nvPr/>
        </p:nvSpPr>
        <p:spPr bwMode="ltGray">
          <a:xfrm flipV="1">
            <a:off x="6181725" y="1204913"/>
            <a:ext cx="352425" cy="115252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5612" name="Line 18"/>
          <p:cNvSpPr>
            <a:spLocks noChangeShapeType="1"/>
          </p:cNvSpPr>
          <p:nvPr/>
        </p:nvSpPr>
        <p:spPr bwMode="ltGray">
          <a:xfrm flipV="1">
            <a:off x="6572250" y="1204913"/>
            <a:ext cx="428625" cy="190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5613" name="Line 19"/>
          <p:cNvSpPr>
            <a:spLocks noChangeShapeType="1"/>
          </p:cNvSpPr>
          <p:nvPr/>
        </p:nvSpPr>
        <p:spPr bwMode="ltGray">
          <a:xfrm flipH="1" flipV="1">
            <a:off x="6981825" y="1214438"/>
            <a:ext cx="352425" cy="962025"/>
          </a:xfrm>
          <a:prstGeom prst="line">
            <a:avLst/>
          </a:prstGeom>
          <a:noFill/>
          <a:ln w="19050">
            <a:solidFill>
              <a:srgbClr val="000000"/>
            </a:solidFill>
            <a:prstDash val="lgDash"/>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5614" name="Text Box 20"/>
          <p:cNvSpPr txBox="1">
            <a:spLocks noChangeArrowheads="1"/>
          </p:cNvSpPr>
          <p:nvPr/>
        </p:nvSpPr>
        <p:spPr bwMode="ltGray">
          <a:xfrm>
            <a:off x="6302375" y="2008188"/>
            <a:ext cx="10334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600">
                <a:solidFill>
                  <a:srgbClr val="000000"/>
                </a:solidFill>
                <a:latin typeface="Tahoma" pitchFamily="34" charset="0"/>
                <a:cs typeface="Arial" pitchFamily="34" charset="0"/>
              </a:rPr>
              <a:t>Messianic</a:t>
            </a:r>
          </a:p>
        </p:txBody>
      </p:sp>
      <p:sp>
        <p:nvSpPr>
          <p:cNvPr id="25615" name="Line 21"/>
          <p:cNvSpPr>
            <a:spLocks noChangeShapeType="1"/>
          </p:cNvSpPr>
          <p:nvPr/>
        </p:nvSpPr>
        <p:spPr bwMode="ltGray">
          <a:xfrm>
            <a:off x="1600200" y="2100263"/>
            <a:ext cx="2667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5616" name="Text Box 22"/>
          <p:cNvSpPr txBox="1">
            <a:spLocks noChangeArrowheads="1"/>
          </p:cNvSpPr>
          <p:nvPr/>
        </p:nvSpPr>
        <p:spPr bwMode="ltGray">
          <a:xfrm rot="5400000">
            <a:off x="1181894" y="2504282"/>
            <a:ext cx="1003300" cy="6238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en-US" sz="1400" b="1">
                <a:solidFill>
                  <a:srgbClr val="000000"/>
                </a:solidFill>
                <a:latin typeface="Tahoma" pitchFamily="34" charset="0"/>
                <a:cs typeface="Tahoma" pitchFamily="34" charset="0"/>
              </a:rPr>
              <a:t>Short </a:t>
            </a:r>
          </a:p>
          <a:p>
            <a:pPr eaLnBrk="1" hangingPunct="1">
              <a:spcBef>
                <a:spcPct val="50000"/>
              </a:spcBef>
            </a:pPr>
            <a:r>
              <a:rPr lang="en-US" altLang="en-US" sz="1400" b="1">
                <a:solidFill>
                  <a:srgbClr val="000000"/>
                </a:solidFill>
                <a:latin typeface="Tahoma" pitchFamily="34" charset="0"/>
                <a:cs typeface="Tahoma" pitchFamily="34" charset="0"/>
              </a:rPr>
              <a:t>Term</a:t>
            </a:r>
          </a:p>
        </p:txBody>
      </p:sp>
      <p:sp>
        <p:nvSpPr>
          <p:cNvPr id="25617" name="Line 23"/>
          <p:cNvSpPr>
            <a:spLocks noChangeShapeType="1"/>
          </p:cNvSpPr>
          <p:nvPr/>
        </p:nvSpPr>
        <p:spPr bwMode="ltGray">
          <a:xfrm>
            <a:off x="1104900" y="2849563"/>
            <a:ext cx="2667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5618" name="Line 24"/>
          <p:cNvSpPr>
            <a:spLocks noChangeShapeType="1"/>
          </p:cNvSpPr>
          <p:nvPr/>
        </p:nvSpPr>
        <p:spPr bwMode="ltGray">
          <a:xfrm flipV="1">
            <a:off x="1333500" y="2100263"/>
            <a:ext cx="266700" cy="73660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5619" name="Line 25"/>
          <p:cNvSpPr>
            <a:spLocks noChangeShapeType="1"/>
          </p:cNvSpPr>
          <p:nvPr/>
        </p:nvSpPr>
        <p:spPr bwMode="ltGray">
          <a:xfrm>
            <a:off x="1841500" y="2087563"/>
            <a:ext cx="114300" cy="64770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5620" name="Line 26"/>
          <p:cNvSpPr>
            <a:spLocks noChangeShapeType="1"/>
          </p:cNvSpPr>
          <p:nvPr/>
        </p:nvSpPr>
        <p:spPr bwMode="ltGray">
          <a:xfrm>
            <a:off x="1943100" y="2722563"/>
            <a:ext cx="292100" cy="3810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5621" name="Line 27"/>
          <p:cNvSpPr>
            <a:spLocks noChangeShapeType="1"/>
          </p:cNvSpPr>
          <p:nvPr/>
        </p:nvSpPr>
        <p:spPr bwMode="ltGray">
          <a:xfrm flipV="1">
            <a:off x="5276850" y="1262063"/>
            <a:ext cx="323850" cy="57150"/>
          </a:xfrm>
          <a:prstGeom prst="line">
            <a:avLst/>
          </a:prstGeom>
          <a:noFill/>
          <a:ln w="76200">
            <a:solidFill>
              <a:srgbClr val="000000"/>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5622" name="Line 28"/>
          <p:cNvSpPr>
            <a:spLocks noChangeShapeType="1"/>
          </p:cNvSpPr>
          <p:nvPr/>
        </p:nvSpPr>
        <p:spPr bwMode="ltGray">
          <a:xfrm flipV="1">
            <a:off x="5772150" y="1185863"/>
            <a:ext cx="323850" cy="57150"/>
          </a:xfrm>
          <a:prstGeom prst="line">
            <a:avLst/>
          </a:prstGeom>
          <a:noFill/>
          <a:ln w="76200">
            <a:solidFill>
              <a:srgbClr val="000000"/>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5623" name="Line 29"/>
          <p:cNvSpPr>
            <a:spLocks noChangeShapeType="1"/>
          </p:cNvSpPr>
          <p:nvPr/>
        </p:nvSpPr>
        <p:spPr bwMode="ltGray">
          <a:xfrm flipV="1">
            <a:off x="6286500" y="1109663"/>
            <a:ext cx="323850" cy="57150"/>
          </a:xfrm>
          <a:prstGeom prst="line">
            <a:avLst/>
          </a:prstGeom>
          <a:noFill/>
          <a:ln w="76200">
            <a:solidFill>
              <a:srgbClr val="000000"/>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5624" name="Text Box 30"/>
          <p:cNvSpPr txBox="1">
            <a:spLocks noChangeArrowheads="1"/>
          </p:cNvSpPr>
          <p:nvPr/>
        </p:nvSpPr>
        <p:spPr bwMode="ltGray">
          <a:xfrm>
            <a:off x="4381500" y="1831976"/>
            <a:ext cx="1255713" cy="9429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en-US" sz="1400" b="1">
                <a:solidFill>
                  <a:srgbClr val="000000"/>
                </a:solidFill>
                <a:latin typeface="Tahoma" pitchFamily="34" charset="0"/>
                <a:cs typeface="Tahoma" pitchFamily="34" charset="0"/>
              </a:rPr>
              <a:t>Long</a:t>
            </a:r>
          </a:p>
          <a:p>
            <a:pPr eaLnBrk="1" hangingPunct="1">
              <a:spcBef>
                <a:spcPct val="50000"/>
              </a:spcBef>
            </a:pPr>
            <a:r>
              <a:rPr lang="en-US" altLang="en-US" sz="1400" b="1">
                <a:solidFill>
                  <a:srgbClr val="000000"/>
                </a:solidFill>
                <a:latin typeface="Tahoma" pitchFamily="34" charset="0"/>
                <a:cs typeface="Tahoma" pitchFamily="34" charset="0"/>
              </a:rPr>
              <a:t>Range</a:t>
            </a:r>
          </a:p>
          <a:p>
            <a:pPr eaLnBrk="1" hangingPunct="1">
              <a:spcBef>
                <a:spcPct val="50000"/>
              </a:spcBef>
            </a:pPr>
            <a:r>
              <a:rPr lang="en-US" altLang="en-US" sz="1400" b="1">
                <a:solidFill>
                  <a:srgbClr val="000000"/>
                </a:solidFill>
                <a:latin typeface="Tahoma" pitchFamily="34" charset="0"/>
                <a:cs typeface="Tahoma" pitchFamily="34" charset="0"/>
              </a:rPr>
              <a:t>Prophecies</a:t>
            </a:r>
          </a:p>
        </p:txBody>
      </p:sp>
      <p:sp>
        <p:nvSpPr>
          <p:cNvPr id="25625" name="Line 31"/>
          <p:cNvSpPr>
            <a:spLocks noChangeShapeType="1"/>
          </p:cNvSpPr>
          <p:nvPr/>
        </p:nvSpPr>
        <p:spPr bwMode="ltGray">
          <a:xfrm flipH="1" flipV="1">
            <a:off x="5362575" y="1798638"/>
            <a:ext cx="266700" cy="54292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5626" name="Line 32"/>
          <p:cNvSpPr>
            <a:spLocks noChangeShapeType="1"/>
          </p:cNvSpPr>
          <p:nvPr/>
        </p:nvSpPr>
        <p:spPr bwMode="ltGray">
          <a:xfrm flipV="1">
            <a:off x="4343400" y="1817688"/>
            <a:ext cx="323850" cy="77152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5627" name="Rectangle 33"/>
          <p:cNvSpPr>
            <a:spLocks noChangeArrowheads="1"/>
          </p:cNvSpPr>
          <p:nvPr/>
        </p:nvSpPr>
        <p:spPr bwMode="ltGray">
          <a:xfrm>
            <a:off x="323850" y="3090863"/>
            <a:ext cx="8817684" cy="3767137"/>
          </a:xfrm>
          <a:prstGeom prst="rect">
            <a:avLst/>
          </a:prstGeom>
          <a:solidFill>
            <a:srgbClr val="000000"/>
          </a:solidFill>
          <a:ln w="9525">
            <a:solidFill>
              <a:srgbClr val="000000"/>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solidFill>
                <a:srgbClr val="EAEAEA"/>
              </a:solidFill>
              <a:cs typeface="Arial" pitchFamily="34" charset="0"/>
            </a:endParaRPr>
          </a:p>
        </p:txBody>
      </p:sp>
      <p:sp>
        <p:nvSpPr>
          <p:cNvPr id="25628" name="TextBox 1"/>
          <p:cNvSpPr txBox="1">
            <a:spLocks noChangeArrowheads="1"/>
          </p:cNvSpPr>
          <p:nvPr/>
        </p:nvSpPr>
        <p:spPr bwMode="auto">
          <a:xfrm>
            <a:off x="1271588" y="693738"/>
            <a:ext cx="119062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600" b="1">
                <a:solidFill>
                  <a:srgbClr val="002060"/>
                </a:solidFill>
                <a:latin typeface="Tahoma" pitchFamily="34" charset="0"/>
                <a:cs typeface="Tahoma" pitchFamily="34" charset="0"/>
              </a:rPr>
              <a:t>Within Few years of prophecy</a:t>
            </a:r>
          </a:p>
        </p:txBody>
      </p:sp>
      <p:sp>
        <p:nvSpPr>
          <p:cNvPr id="25629" name="TextBox 39"/>
          <p:cNvSpPr txBox="1">
            <a:spLocks noChangeArrowheads="1"/>
          </p:cNvSpPr>
          <p:nvPr/>
        </p:nvSpPr>
        <p:spPr bwMode="auto">
          <a:xfrm>
            <a:off x="2519363" y="692151"/>
            <a:ext cx="11906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600" b="1">
                <a:solidFill>
                  <a:srgbClr val="002060"/>
                </a:solidFill>
                <a:latin typeface="Tahoma" pitchFamily="34" charset="0"/>
                <a:cs typeface="Tahoma" pitchFamily="34" charset="0"/>
              </a:rPr>
              <a:t>Lifetime</a:t>
            </a:r>
          </a:p>
          <a:p>
            <a:pPr eaLnBrk="1" hangingPunct="1"/>
            <a:r>
              <a:rPr lang="en-US" altLang="en-US" sz="1600" b="1">
                <a:solidFill>
                  <a:srgbClr val="002060"/>
                </a:solidFill>
                <a:latin typeface="Tahoma" pitchFamily="34" charset="0"/>
                <a:cs typeface="Tahoma" pitchFamily="34" charset="0"/>
              </a:rPr>
              <a:t>Of prophet</a:t>
            </a:r>
          </a:p>
        </p:txBody>
      </p:sp>
      <p:sp>
        <p:nvSpPr>
          <p:cNvPr id="25630" name="TextBox 2"/>
          <p:cNvSpPr txBox="1">
            <a:spLocks noChangeArrowheads="1"/>
          </p:cNvSpPr>
          <p:nvPr/>
        </p:nvSpPr>
        <p:spPr bwMode="auto">
          <a:xfrm>
            <a:off x="4224338" y="3143251"/>
            <a:ext cx="1871662"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600" dirty="0">
                <a:solidFill>
                  <a:srgbClr val="EAEAEA"/>
                </a:solidFill>
                <a:latin typeface="Tahoma" pitchFamily="34" charset="0"/>
                <a:cs typeface="Tahoma" pitchFamily="34" charset="0"/>
              </a:rPr>
              <a:t>Babylonian Captivity</a:t>
            </a:r>
          </a:p>
          <a:p>
            <a:pPr eaLnBrk="1" hangingPunct="1"/>
            <a:r>
              <a:rPr lang="en-US" altLang="en-US" sz="1600" dirty="0">
                <a:solidFill>
                  <a:srgbClr val="EAEAEA"/>
                </a:solidFill>
                <a:latin typeface="Tahoma" pitchFamily="34" charset="0"/>
                <a:cs typeface="Tahoma" pitchFamily="34" charset="0"/>
              </a:rPr>
              <a:t>604, 597, 586 BC</a:t>
            </a:r>
          </a:p>
          <a:p>
            <a:pPr eaLnBrk="1" hangingPunct="1"/>
            <a:r>
              <a:rPr lang="en-US" altLang="en-US" sz="1600" dirty="0">
                <a:solidFill>
                  <a:srgbClr val="EAEAEA"/>
                </a:solidFill>
                <a:latin typeface="Tahoma" pitchFamily="34" charset="0"/>
                <a:cs typeface="Tahoma" pitchFamily="34" charset="0"/>
              </a:rPr>
              <a:t>Micah </a:t>
            </a:r>
            <a:r>
              <a:rPr lang="en-US" altLang="en-US" sz="1600" dirty="0" smtClean="0">
                <a:solidFill>
                  <a:srgbClr val="EAEAEA"/>
                </a:solidFill>
                <a:latin typeface="Tahoma" pitchFamily="34" charset="0"/>
                <a:cs typeface="Tahoma" pitchFamily="34" charset="0"/>
              </a:rPr>
              <a:t>2:4-5/3:16</a:t>
            </a:r>
            <a:endParaRPr lang="en-US" altLang="en-US" sz="1600" dirty="0">
              <a:solidFill>
                <a:srgbClr val="EAEAEA"/>
              </a:solidFill>
              <a:latin typeface="Tahoma" pitchFamily="34" charset="0"/>
              <a:cs typeface="Tahoma" pitchFamily="34" charset="0"/>
            </a:endParaRPr>
          </a:p>
          <a:p>
            <a:pPr eaLnBrk="1" hangingPunct="1"/>
            <a:r>
              <a:rPr lang="en-US" altLang="en-US" sz="1600" dirty="0" smtClean="0">
                <a:solidFill>
                  <a:srgbClr val="EAEAEA"/>
                </a:solidFill>
                <a:latin typeface="Tahoma" pitchFamily="34" charset="0"/>
                <a:cs typeface="Tahoma" pitchFamily="34" charset="0"/>
              </a:rPr>
              <a:t>5:3-15, 6</a:t>
            </a:r>
            <a:r>
              <a:rPr lang="en-US" altLang="en-US" sz="1600" dirty="0">
                <a:solidFill>
                  <a:srgbClr val="EAEAEA"/>
                </a:solidFill>
                <a:latin typeface="Tahoma" pitchFamily="34" charset="0"/>
                <a:cs typeface="Tahoma" pitchFamily="34" charset="0"/>
              </a:rPr>
              <a:t>:/7:</a:t>
            </a:r>
          </a:p>
          <a:p>
            <a:pPr eaLnBrk="1" hangingPunct="1"/>
            <a:endParaRPr lang="en-US" altLang="en-US" sz="1600" dirty="0">
              <a:solidFill>
                <a:srgbClr val="EAEAEA"/>
              </a:solidFill>
              <a:latin typeface="Tahoma" pitchFamily="34" charset="0"/>
              <a:cs typeface="Tahoma" pitchFamily="34" charset="0"/>
            </a:endParaRPr>
          </a:p>
          <a:p>
            <a:pPr eaLnBrk="1" hangingPunct="1"/>
            <a:endParaRPr lang="en-US" altLang="en-US" sz="1600" dirty="0">
              <a:solidFill>
                <a:srgbClr val="EAEAEA"/>
              </a:solidFill>
              <a:latin typeface="Tahoma" pitchFamily="34" charset="0"/>
              <a:cs typeface="Tahoma" pitchFamily="34" charset="0"/>
            </a:endParaRPr>
          </a:p>
        </p:txBody>
      </p:sp>
      <p:sp>
        <p:nvSpPr>
          <p:cNvPr id="25631" name="TextBox 42"/>
          <p:cNvSpPr txBox="1">
            <a:spLocks noChangeArrowheads="1"/>
          </p:cNvSpPr>
          <p:nvPr/>
        </p:nvSpPr>
        <p:spPr bwMode="auto">
          <a:xfrm>
            <a:off x="938213" y="3159126"/>
            <a:ext cx="14446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600">
                <a:solidFill>
                  <a:srgbClr val="EAEAEA"/>
                </a:solidFill>
                <a:latin typeface="Tahoma" pitchFamily="34" charset="0"/>
                <a:cs typeface="Tahoma" pitchFamily="34" charset="0"/>
              </a:rPr>
              <a:t>Samaria Heap</a:t>
            </a:r>
          </a:p>
          <a:p>
            <a:pPr eaLnBrk="1" hangingPunct="1"/>
            <a:r>
              <a:rPr lang="en-US" altLang="en-US" sz="1600">
                <a:solidFill>
                  <a:srgbClr val="EAEAEA"/>
                </a:solidFill>
                <a:latin typeface="Tahoma" pitchFamily="34" charset="0"/>
                <a:cs typeface="Tahoma" pitchFamily="34" charset="0"/>
              </a:rPr>
              <a:t>733/722 BC</a:t>
            </a:r>
          </a:p>
          <a:p>
            <a:pPr eaLnBrk="1" hangingPunct="1"/>
            <a:r>
              <a:rPr lang="en-US" altLang="en-US" sz="1600">
                <a:solidFill>
                  <a:srgbClr val="EAEAEA"/>
                </a:solidFill>
                <a:latin typeface="Tahoma" pitchFamily="34" charset="0"/>
                <a:cs typeface="Tahoma" pitchFamily="34" charset="0"/>
              </a:rPr>
              <a:t>1:6, 5:3-15</a:t>
            </a:r>
          </a:p>
        </p:txBody>
      </p:sp>
      <p:sp>
        <p:nvSpPr>
          <p:cNvPr id="25632" name="TextBox 4"/>
          <p:cNvSpPr txBox="1">
            <a:spLocks noChangeArrowheads="1"/>
          </p:cNvSpPr>
          <p:nvPr/>
        </p:nvSpPr>
        <p:spPr bwMode="auto">
          <a:xfrm>
            <a:off x="6286500" y="3159126"/>
            <a:ext cx="130810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600">
                <a:solidFill>
                  <a:srgbClr val="FFFF00"/>
                </a:solidFill>
                <a:latin typeface="Tahoma" pitchFamily="34" charset="0"/>
                <a:cs typeface="Tahoma" pitchFamily="34" charset="0"/>
              </a:rPr>
              <a:t> Gather Remnant</a:t>
            </a:r>
          </a:p>
          <a:p>
            <a:pPr eaLnBrk="1" hangingPunct="1"/>
            <a:r>
              <a:rPr lang="en-US" altLang="en-US" sz="1600">
                <a:solidFill>
                  <a:srgbClr val="FFFF00"/>
                </a:solidFill>
                <a:latin typeface="Tahoma" pitchFamily="34" charset="0"/>
                <a:cs typeface="Tahoma" pitchFamily="34" charset="0"/>
              </a:rPr>
              <a:t>2:12-13</a:t>
            </a:r>
          </a:p>
          <a:p>
            <a:pPr eaLnBrk="1" hangingPunct="1"/>
            <a:r>
              <a:rPr lang="en-US" altLang="en-US" sz="1600">
                <a:solidFill>
                  <a:srgbClr val="FFFF00"/>
                </a:solidFill>
                <a:latin typeface="Tahoma" pitchFamily="34" charset="0"/>
                <a:cs typeface="Tahoma" pitchFamily="34" charset="0"/>
              </a:rPr>
              <a:t>4:1-13</a:t>
            </a:r>
          </a:p>
          <a:p>
            <a:pPr eaLnBrk="1" hangingPunct="1"/>
            <a:r>
              <a:rPr lang="en-US" altLang="en-US" sz="1600">
                <a:solidFill>
                  <a:srgbClr val="FFFF00"/>
                </a:solidFill>
                <a:latin typeface="Tahoma" pitchFamily="34" charset="0"/>
                <a:cs typeface="Tahoma" pitchFamily="34" charset="0"/>
              </a:rPr>
              <a:t>5:2</a:t>
            </a:r>
            <a:endParaRPr lang="en-US" altLang="en-US" sz="1600">
              <a:solidFill>
                <a:srgbClr val="EAEAEA"/>
              </a:solidFill>
              <a:latin typeface="Tahoma" pitchFamily="34" charset="0"/>
              <a:cs typeface="Tahoma" pitchFamily="34" charset="0"/>
            </a:endParaRPr>
          </a:p>
        </p:txBody>
      </p:sp>
      <p:sp>
        <p:nvSpPr>
          <p:cNvPr id="25633" name="TextBox 1"/>
          <p:cNvSpPr txBox="1">
            <a:spLocks noChangeArrowheads="1"/>
          </p:cNvSpPr>
          <p:nvPr/>
        </p:nvSpPr>
        <p:spPr bwMode="auto">
          <a:xfrm>
            <a:off x="7000875" y="877869"/>
            <a:ext cx="2140659" cy="89255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300" dirty="0">
                <a:solidFill>
                  <a:srgbClr val="000000"/>
                </a:solidFill>
                <a:latin typeface="Tahoma" pitchFamily="34" charset="0"/>
                <a:cs typeface="Tahoma" pitchFamily="34" charset="0"/>
              </a:rPr>
              <a:t>Days of Micah</a:t>
            </a:r>
          </a:p>
          <a:p>
            <a:pPr eaLnBrk="1" hangingPunct="1"/>
            <a:r>
              <a:rPr lang="en-US" altLang="en-US" sz="1300" dirty="0" err="1">
                <a:solidFill>
                  <a:srgbClr val="000000"/>
                </a:solidFill>
                <a:latin typeface="Tahoma" pitchFamily="34" charset="0"/>
                <a:cs typeface="Tahoma" pitchFamily="34" charset="0"/>
              </a:rPr>
              <a:t>Jotham</a:t>
            </a:r>
            <a:r>
              <a:rPr lang="en-US" altLang="en-US" sz="1300" dirty="0">
                <a:solidFill>
                  <a:srgbClr val="000000"/>
                </a:solidFill>
                <a:latin typeface="Tahoma" pitchFamily="34" charset="0"/>
                <a:cs typeface="Tahoma" pitchFamily="34" charset="0"/>
              </a:rPr>
              <a:t> (750-731 BC) </a:t>
            </a:r>
          </a:p>
          <a:p>
            <a:pPr eaLnBrk="1" hangingPunct="1"/>
            <a:r>
              <a:rPr lang="en-US" altLang="en-US" sz="1300" dirty="0">
                <a:solidFill>
                  <a:srgbClr val="000000"/>
                </a:solidFill>
                <a:latin typeface="Tahoma" pitchFamily="34" charset="0"/>
                <a:cs typeface="Tahoma" pitchFamily="34" charset="0"/>
              </a:rPr>
              <a:t>Ahaz (735-715 BC)</a:t>
            </a:r>
          </a:p>
          <a:p>
            <a:pPr eaLnBrk="1" hangingPunct="1"/>
            <a:r>
              <a:rPr lang="en-US" altLang="en-US" sz="1300" dirty="0">
                <a:solidFill>
                  <a:srgbClr val="000000"/>
                </a:solidFill>
                <a:latin typeface="Tahoma" pitchFamily="34" charset="0"/>
                <a:cs typeface="Tahoma" pitchFamily="34" charset="0"/>
              </a:rPr>
              <a:t>Hezekiah (~725-698 BC)</a:t>
            </a:r>
          </a:p>
        </p:txBody>
      </p:sp>
      <p:sp>
        <p:nvSpPr>
          <p:cNvPr id="25634" name="TextBox 42"/>
          <p:cNvSpPr txBox="1">
            <a:spLocks noChangeArrowheads="1"/>
          </p:cNvSpPr>
          <p:nvPr/>
        </p:nvSpPr>
        <p:spPr bwMode="auto">
          <a:xfrm>
            <a:off x="2430463" y="3167063"/>
            <a:ext cx="129222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600" dirty="0">
                <a:solidFill>
                  <a:srgbClr val="EAEAEA"/>
                </a:solidFill>
                <a:latin typeface="Tahoma" pitchFamily="34" charset="0"/>
                <a:cs typeface="Tahoma" pitchFamily="34" charset="0"/>
              </a:rPr>
              <a:t>Sennacherib</a:t>
            </a:r>
          </a:p>
          <a:p>
            <a:pPr eaLnBrk="1" hangingPunct="1"/>
            <a:r>
              <a:rPr lang="en-US" altLang="en-US" sz="1600" dirty="0">
                <a:solidFill>
                  <a:srgbClr val="EAEAEA"/>
                </a:solidFill>
                <a:latin typeface="Tahoma" pitchFamily="34" charset="0"/>
                <a:cs typeface="Tahoma" pitchFamily="34" charset="0"/>
              </a:rPr>
              <a:t>– 701 BC</a:t>
            </a:r>
          </a:p>
          <a:p>
            <a:pPr eaLnBrk="1" hangingPunct="1"/>
            <a:r>
              <a:rPr lang="en-US" altLang="en-US" sz="1600" dirty="0" smtClean="0">
                <a:solidFill>
                  <a:srgbClr val="EAEAEA"/>
                </a:solidFill>
                <a:latin typeface="Tahoma" pitchFamily="34" charset="0"/>
                <a:cs typeface="Tahoma" pitchFamily="34" charset="0"/>
              </a:rPr>
              <a:t>1:09</a:t>
            </a:r>
            <a:endParaRPr lang="en-US" altLang="en-US" sz="1600" dirty="0">
              <a:solidFill>
                <a:srgbClr val="EAEAEA"/>
              </a:solidFill>
              <a:latin typeface="Tahoma" pitchFamily="34" charset="0"/>
              <a:cs typeface="Tahoma" pitchFamily="34" charset="0"/>
            </a:endParaRPr>
          </a:p>
          <a:p>
            <a:pPr eaLnBrk="1" hangingPunct="1"/>
            <a:r>
              <a:rPr lang="en-US" altLang="en-US" sz="1600" dirty="0">
                <a:solidFill>
                  <a:srgbClr val="EAEAEA"/>
                </a:solidFill>
                <a:latin typeface="Tahoma" pitchFamily="34" charset="0"/>
                <a:cs typeface="Tahoma" pitchFamily="34" charset="0"/>
              </a:rPr>
              <a:t>6:/7:</a:t>
            </a:r>
          </a:p>
          <a:p>
            <a:pPr eaLnBrk="1" hangingPunct="1"/>
            <a:endParaRPr lang="en-US" altLang="en-US" sz="1600" dirty="0">
              <a:solidFill>
                <a:srgbClr val="EAEAEA"/>
              </a:solidFill>
              <a:latin typeface="Tahoma" pitchFamily="34" charset="0"/>
              <a:cs typeface="Tahoma" pitchFamily="34" charset="0"/>
            </a:endParaRPr>
          </a:p>
          <a:p>
            <a:pPr eaLnBrk="1" hangingPunct="1"/>
            <a:endParaRPr lang="en-US" altLang="en-US" sz="1600" dirty="0">
              <a:solidFill>
                <a:srgbClr val="EAEAEA"/>
              </a:solidFill>
              <a:latin typeface="Tahoma" pitchFamily="34" charset="0"/>
              <a:cs typeface="Tahoma" pitchFamily="34" charset="0"/>
            </a:endParaRPr>
          </a:p>
        </p:txBody>
      </p:sp>
      <p:sp>
        <p:nvSpPr>
          <p:cNvPr id="2" name="Rectangle 1"/>
          <p:cNvSpPr/>
          <p:nvPr/>
        </p:nvSpPr>
        <p:spPr>
          <a:xfrm>
            <a:off x="407277" y="4359320"/>
            <a:ext cx="2054936" cy="2246769"/>
          </a:xfrm>
          <a:prstGeom prst="rect">
            <a:avLst/>
          </a:prstGeom>
        </p:spPr>
        <p:txBody>
          <a:bodyPr wrap="square">
            <a:spAutoFit/>
          </a:bodyPr>
          <a:lstStyle/>
          <a:p>
            <a:r>
              <a:rPr lang="en-US" sz="1400" b="1" dirty="0">
                <a:solidFill>
                  <a:srgbClr val="FB0BCD"/>
                </a:solidFill>
              </a:rPr>
              <a:t>Micah 1:6 (NKJV) </a:t>
            </a:r>
            <a:r>
              <a:rPr lang="en-US" sz="1400" baseline="30000" dirty="0">
                <a:solidFill>
                  <a:srgbClr val="FB0BCD"/>
                </a:solidFill>
              </a:rPr>
              <a:t>6 </a:t>
            </a:r>
            <a:r>
              <a:rPr lang="en-US" sz="1400" dirty="0">
                <a:solidFill>
                  <a:srgbClr val="FB0BCD"/>
                </a:solidFill>
              </a:rPr>
              <a:t> "Therefore I will make Samaria a heap of ruins in the field, Places for planting a vineyard; I will pour down her stones into the valley, And I will uncover her foundations. </a:t>
            </a:r>
          </a:p>
        </p:txBody>
      </p:sp>
      <p:sp>
        <p:nvSpPr>
          <p:cNvPr id="3" name="Rectangle 2"/>
          <p:cNvSpPr/>
          <p:nvPr/>
        </p:nvSpPr>
        <p:spPr>
          <a:xfrm>
            <a:off x="2528888" y="4532132"/>
            <a:ext cx="1814512" cy="1877437"/>
          </a:xfrm>
          <a:prstGeom prst="rect">
            <a:avLst/>
          </a:prstGeom>
        </p:spPr>
        <p:txBody>
          <a:bodyPr wrap="square">
            <a:spAutoFit/>
          </a:bodyPr>
          <a:lstStyle/>
          <a:p>
            <a:r>
              <a:rPr lang="en-US" sz="1400" b="1" dirty="0">
                <a:solidFill>
                  <a:srgbClr val="FB0BCD"/>
                </a:solidFill>
              </a:rPr>
              <a:t>Micah 1:9 (NKJV) </a:t>
            </a:r>
            <a:r>
              <a:rPr lang="en-US" sz="1400" baseline="30000" dirty="0">
                <a:solidFill>
                  <a:srgbClr val="FB0BCD"/>
                </a:solidFill>
              </a:rPr>
              <a:t>9 </a:t>
            </a:r>
            <a:r>
              <a:rPr lang="en-US" sz="1400" dirty="0">
                <a:solidFill>
                  <a:srgbClr val="FB0BCD"/>
                </a:solidFill>
              </a:rPr>
              <a:t> For her wounds </a:t>
            </a:r>
            <a:r>
              <a:rPr lang="en-US" sz="1400" i="1" dirty="0">
                <a:solidFill>
                  <a:srgbClr val="FB0BCD"/>
                </a:solidFill>
              </a:rPr>
              <a:t>are</a:t>
            </a:r>
            <a:r>
              <a:rPr lang="en-US" sz="1400" dirty="0">
                <a:solidFill>
                  <a:srgbClr val="FB0BCD"/>
                </a:solidFill>
              </a:rPr>
              <a:t> incurable. For it has come to Judah; It has come to the gate of My people-- To Jerusalem. </a:t>
            </a:r>
            <a:r>
              <a:rPr lang="en-US" dirty="0"/>
              <a:t/>
            </a:r>
            <a:br>
              <a:rPr lang="en-US" dirty="0"/>
            </a:br>
            <a:endParaRPr lang="en-US" dirty="0"/>
          </a:p>
        </p:txBody>
      </p:sp>
      <p:sp>
        <p:nvSpPr>
          <p:cNvPr id="4" name="TextBox 3"/>
          <p:cNvSpPr txBox="1"/>
          <p:nvPr/>
        </p:nvSpPr>
        <p:spPr>
          <a:xfrm>
            <a:off x="4267237" y="4593478"/>
            <a:ext cx="2571714" cy="2246769"/>
          </a:xfrm>
          <a:prstGeom prst="rect">
            <a:avLst/>
          </a:prstGeom>
          <a:noFill/>
        </p:spPr>
        <p:txBody>
          <a:bodyPr wrap="square" rtlCol="0">
            <a:spAutoFit/>
          </a:bodyPr>
          <a:lstStyle/>
          <a:p>
            <a:r>
              <a:rPr lang="en-US" sz="1400" b="1" dirty="0">
                <a:solidFill>
                  <a:srgbClr val="FB0BCD"/>
                </a:solidFill>
              </a:rPr>
              <a:t>Micah 2:4 (NKJV) </a:t>
            </a:r>
            <a:r>
              <a:rPr lang="en-US" sz="1400" baseline="30000" dirty="0">
                <a:solidFill>
                  <a:srgbClr val="FB0BCD"/>
                </a:solidFill>
              </a:rPr>
              <a:t>4 </a:t>
            </a:r>
            <a:r>
              <a:rPr lang="en-US" sz="1400" dirty="0">
                <a:solidFill>
                  <a:srgbClr val="FB0BCD"/>
                </a:solidFill>
              </a:rPr>
              <a:t> In that day </a:t>
            </a:r>
            <a:r>
              <a:rPr lang="en-US" sz="1400" i="1" dirty="0">
                <a:solidFill>
                  <a:srgbClr val="FB0BCD"/>
                </a:solidFill>
              </a:rPr>
              <a:t>one</a:t>
            </a:r>
            <a:r>
              <a:rPr lang="en-US" sz="1400" dirty="0">
                <a:solidFill>
                  <a:srgbClr val="FB0BCD"/>
                </a:solidFill>
              </a:rPr>
              <a:t> shall take up a proverb against you, </a:t>
            </a:r>
            <a:r>
              <a:rPr lang="en-US" sz="1400" b="1" u="sng" dirty="0">
                <a:solidFill>
                  <a:srgbClr val="FB0BCD"/>
                </a:solidFill>
              </a:rPr>
              <a:t>And lament with a bitter lamentation, saying: 'We are utterly destroyed</a:t>
            </a:r>
            <a:r>
              <a:rPr lang="en-US" sz="1400" dirty="0">
                <a:solidFill>
                  <a:srgbClr val="FB0BCD"/>
                </a:solidFill>
              </a:rPr>
              <a:t>! He has changed the heritage of my people; How He has removed </a:t>
            </a:r>
            <a:r>
              <a:rPr lang="en-US" sz="1400" i="1" dirty="0">
                <a:solidFill>
                  <a:srgbClr val="FB0BCD"/>
                </a:solidFill>
              </a:rPr>
              <a:t>it</a:t>
            </a:r>
            <a:r>
              <a:rPr lang="en-US" sz="1400" dirty="0">
                <a:solidFill>
                  <a:srgbClr val="FB0BCD"/>
                </a:solidFill>
              </a:rPr>
              <a:t> from me! To a turncoat He has divided our fields.' " </a:t>
            </a:r>
          </a:p>
        </p:txBody>
      </p:sp>
      <p:sp>
        <p:nvSpPr>
          <p:cNvPr id="5" name="TextBox 4"/>
          <p:cNvSpPr txBox="1"/>
          <p:nvPr/>
        </p:nvSpPr>
        <p:spPr>
          <a:xfrm>
            <a:off x="7158037" y="4067094"/>
            <a:ext cx="1983497" cy="2677656"/>
          </a:xfrm>
          <a:prstGeom prst="rect">
            <a:avLst/>
          </a:prstGeom>
          <a:noFill/>
        </p:spPr>
        <p:txBody>
          <a:bodyPr wrap="square" rtlCol="0">
            <a:spAutoFit/>
          </a:bodyPr>
          <a:lstStyle/>
          <a:p>
            <a:r>
              <a:rPr lang="en-US" sz="1400" b="1" dirty="0">
                <a:solidFill>
                  <a:srgbClr val="FB0BCD"/>
                </a:solidFill>
              </a:rPr>
              <a:t>Micah 2:12 (NKJV) </a:t>
            </a:r>
            <a:r>
              <a:rPr lang="en-US" sz="1400" baseline="30000" dirty="0">
                <a:solidFill>
                  <a:srgbClr val="FB0BCD"/>
                </a:solidFill>
              </a:rPr>
              <a:t>12 </a:t>
            </a:r>
            <a:r>
              <a:rPr lang="en-US" sz="1400" dirty="0">
                <a:solidFill>
                  <a:srgbClr val="FB0BCD"/>
                </a:solidFill>
              </a:rPr>
              <a:t> "I will surely assemble all of you, O Jacob, I will surely gather the remnant of </a:t>
            </a:r>
            <a:r>
              <a:rPr lang="en-US" sz="1400" dirty="0" smtClean="0">
                <a:solidFill>
                  <a:srgbClr val="FB0BCD"/>
                </a:solidFill>
              </a:rPr>
              <a:t>Israel..</a:t>
            </a:r>
          </a:p>
          <a:p>
            <a:endParaRPr lang="en-US" sz="1400" dirty="0">
              <a:solidFill>
                <a:srgbClr val="FB0BCD"/>
              </a:solidFill>
            </a:endParaRPr>
          </a:p>
          <a:p>
            <a:r>
              <a:rPr lang="en-US" sz="1400" b="1" dirty="0">
                <a:solidFill>
                  <a:srgbClr val="FB0BCD"/>
                </a:solidFill>
              </a:rPr>
              <a:t>Micah 2:13 (NKJV) </a:t>
            </a:r>
            <a:r>
              <a:rPr lang="en-US" sz="1400" baseline="30000" dirty="0">
                <a:solidFill>
                  <a:srgbClr val="FB0BCD"/>
                </a:solidFill>
              </a:rPr>
              <a:t>13 </a:t>
            </a:r>
            <a:r>
              <a:rPr lang="en-US" sz="1400" dirty="0">
                <a:solidFill>
                  <a:srgbClr val="FB0BCD"/>
                </a:solidFill>
              </a:rPr>
              <a:t> </a:t>
            </a:r>
            <a:r>
              <a:rPr lang="en-US" sz="1400" dirty="0" smtClean="0">
                <a:solidFill>
                  <a:srgbClr val="FB0BCD"/>
                </a:solidFill>
              </a:rPr>
              <a:t>…And </a:t>
            </a:r>
            <a:r>
              <a:rPr lang="en-US" sz="1400" dirty="0">
                <a:solidFill>
                  <a:srgbClr val="FB0BCD"/>
                </a:solidFill>
              </a:rPr>
              <a:t>go out by it; Their king will pass before them, With the </a:t>
            </a:r>
            <a:r>
              <a:rPr lang="en-US" sz="1400" cap="small" dirty="0">
                <a:solidFill>
                  <a:srgbClr val="FB0BCD"/>
                </a:solidFill>
              </a:rPr>
              <a:t>LORD</a:t>
            </a:r>
            <a:r>
              <a:rPr lang="en-US" sz="1400" dirty="0">
                <a:solidFill>
                  <a:srgbClr val="FB0BCD"/>
                </a:solidFill>
              </a:rPr>
              <a:t> at their head." </a:t>
            </a:r>
            <a:endParaRPr lang="en-US" dirty="0">
              <a:solidFill>
                <a:srgbClr val="FB0BCD"/>
              </a:solidFill>
            </a:endParaRPr>
          </a:p>
        </p:txBody>
      </p:sp>
    </p:spTree>
    <p:extLst>
      <p:ext uri="{BB962C8B-B14F-4D97-AF65-F5344CB8AC3E}">
        <p14:creationId xmlns:p14="http://schemas.microsoft.com/office/powerpoint/2010/main" val="14635478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5257800" y="0"/>
            <a:ext cx="38862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20000"/>
              </a:spcBef>
            </a:pPr>
            <a:endParaRPr lang="en-US" altLang="en-US"/>
          </a:p>
        </p:txBody>
      </p:sp>
      <p:sp>
        <p:nvSpPr>
          <p:cNvPr id="28675" name="Rectangle 3"/>
          <p:cNvSpPr>
            <a:spLocks noChangeArrowheads="1"/>
          </p:cNvSpPr>
          <p:nvPr/>
        </p:nvSpPr>
        <p:spPr bwMode="auto">
          <a:xfrm>
            <a:off x="0" y="0"/>
            <a:ext cx="7086600" cy="68564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20000"/>
              </a:spcBef>
            </a:pPr>
            <a:endParaRPr lang="en-US" altLang="en-US"/>
          </a:p>
        </p:txBody>
      </p:sp>
      <p:sp>
        <p:nvSpPr>
          <p:cNvPr id="28676" name="Rectangle 4"/>
          <p:cNvSpPr>
            <a:spLocks noChangeArrowheads="1"/>
          </p:cNvSpPr>
          <p:nvPr/>
        </p:nvSpPr>
        <p:spPr bwMode="auto">
          <a:xfrm>
            <a:off x="2762250" y="3730625"/>
            <a:ext cx="18288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20000"/>
              </a:spcBef>
              <a:buSzPct val="90000"/>
            </a:pPr>
            <a:endParaRPr lang="en-US" altLang="en-US" sz="2800"/>
          </a:p>
        </p:txBody>
      </p:sp>
      <p:sp>
        <p:nvSpPr>
          <p:cNvPr id="28677" name="Rectangle 5"/>
          <p:cNvSpPr>
            <a:spLocks noChangeArrowheads="1"/>
          </p:cNvSpPr>
          <p:nvPr/>
        </p:nvSpPr>
        <p:spPr bwMode="auto">
          <a:xfrm>
            <a:off x="933450" y="3730625"/>
            <a:ext cx="18288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20000"/>
              </a:spcBef>
              <a:buSzPct val="90000"/>
            </a:pPr>
            <a:endParaRPr lang="en-US" altLang="en-US" sz="2800"/>
          </a:p>
        </p:txBody>
      </p:sp>
      <p:sp>
        <p:nvSpPr>
          <p:cNvPr id="28678" name="Rectangle 6"/>
          <p:cNvSpPr>
            <a:spLocks noChangeArrowheads="1"/>
          </p:cNvSpPr>
          <p:nvPr/>
        </p:nvSpPr>
        <p:spPr bwMode="auto">
          <a:xfrm>
            <a:off x="4591050" y="2641600"/>
            <a:ext cx="18288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20000"/>
              </a:spcBef>
              <a:buSzPct val="90000"/>
            </a:pPr>
            <a:endParaRPr lang="en-US" altLang="en-US" sz="2800"/>
          </a:p>
        </p:txBody>
      </p:sp>
      <p:sp>
        <p:nvSpPr>
          <p:cNvPr id="28679" name="Rectangle 7"/>
          <p:cNvSpPr>
            <a:spLocks noChangeArrowheads="1"/>
          </p:cNvSpPr>
          <p:nvPr/>
        </p:nvSpPr>
        <p:spPr bwMode="auto">
          <a:xfrm>
            <a:off x="2762250" y="2641600"/>
            <a:ext cx="18288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20000"/>
              </a:spcBef>
              <a:buSzPct val="90000"/>
            </a:pPr>
            <a:endParaRPr lang="en-US" altLang="en-US" sz="2800"/>
          </a:p>
        </p:txBody>
      </p:sp>
      <p:sp>
        <p:nvSpPr>
          <p:cNvPr id="28680" name="Rectangle 8"/>
          <p:cNvSpPr>
            <a:spLocks noChangeArrowheads="1"/>
          </p:cNvSpPr>
          <p:nvPr/>
        </p:nvSpPr>
        <p:spPr bwMode="auto">
          <a:xfrm>
            <a:off x="933450" y="2641600"/>
            <a:ext cx="18288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20000"/>
              </a:spcBef>
              <a:buSzPct val="90000"/>
            </a:pPr>
            <a:endParaRPr lang="en-US" altLang="en-US" sz="2800"/>
          </a:p>
        </p:txBody>
      </p:sp>
      <p:sp>
        <p:nvSpPr>
          <p:cNvPr id="28681" name="Rectangle 9"/>
          <p:cNvSpPr>
            <a:spLocks noChangeArrowheads="1"/>
          </p:cNvSpPr>
          <p:nvPr/>
        </p:nvSpPr>
        <p:spPr bwMode="auto">
          <a:xfrm>
            <a:off x="4591050" y="2124075"/>
            <a:ext cx="18288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20000"/>
              </a:spcBef>
              <a:buSzPct val="90000"/>
            </a:pPr>
            <a:endParaRPr lang="en-US" altLang="en-US" sz="2800"/>
          </a:p>
        </p:txBody>
      </p:sp>
      <p:sp>
        <p:nvSpPr>
          <p:cNvPr id="28682" name="Rectangle 10"/>
          <p:cNvSpPr>
            <a:spLocks noChangeArrowheads="1"/>
          </p:cNvSpPr>
          <p:nvPr/>
        </p:nvSpPr>
        <p:spPr bwMode="auto">
          <a:xfrm>
            <a:off x="2762250" y="2124075"/>
            <a:ext cx="18288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20000"/>
              </a:spcBef>
              <a:buSzPct val="90000"/>
            </a:pPr>
            <a:endParaRPr lang="en-US" altLang="en-US" sz="2800"/>
          </a:p>
        </p:txBody>
      </p:sp>
      <p:sp>
        <p:nvSpPr>
          <p:cNvPr id="28683" name="Rectangle 11"/>
          <p:cNvSpPr>
            <a:spLocks noChangeArrowheads="1"/>
          </p:cNvSpPr>
          <p:nvPr/>
        </p:nvSpPr>
        <p:spPr bwMode="auto">
          <a:xfrm>
            <a:off x="933450" y="2124075"/>
            <a:ext cx="18288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20000"/>
              </a:spcBef>
              <a:buSzPct val="90000"/>
            </a:pPr>
            <a:endParaRPr lang="en-US" altLang="en-US" sz="2800"/>
          </a:p>
        </p:txBody>
      </p:sp>
      <p:sp>
        <p:nvSpPr>
          <p:cNvPr id="28684" name="Rectangle 12"/>
          <p:cNvSpPr>
            <a:spLocks noChangeArrowheads="1"/>
          </p:cNvSpPr>
          <p:nvPr/>
        </p:nvSpPr>
        <p:spPr bwMode="auto">
          <a:xfrm>
            <a:off x="4591050" y="1606550"/>
            <a:ext cx="18288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20000"/>
              </a:spcBef>
              <a:buSzPct val="90000"/>
            </a:pPr>
            <a:endParaRPr lang="en-US" altLang="en-US" sz="2800"/>
          </a:p>
        </p:txBody>
      </p:sp>
      <p:sp>
        <p:nvSpPr>
          <p:cNvPr id="28685" name="Rectangle 13"/>
          <p:cNvSpPr>
            <a:spLocks noChangeArrowheads="1"/>
          </p:cNvSpPr>
          <p:nvPr/>
        </p:nvSpPr>
        <p:spPr bwMode="auto">
          <a:xfrm>
            <a:off x="2762250" y="1606550"/>
            <a:ext cx="18288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20000"/>
              </a:spcBef>
              <a:buSzPct val="90000"/>
            </a:pPr>
            <a:endParaRPr lang="en-US" altLang="en-US" sz="2800"/>
          </a:p>
        </p:txBody>
      </p:sp>
      <p:sp>
        <p:nvSpPr>
          <p:cNvPr id="28686" name="Rectangle 14"/>
          <p:cNvSpPr>
            <a:spLocks noChangeArrowheads="1"/>
          </p:cNvSpPr>
          <p:nvPr/>
        </p:nvSpPr>
        <p:spPr bwMode="auto">
          <a:xfrm>
            <a:off x="933450" y="1606550"/>
            <a:ext cx="18288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20000"/>
              </a:spcBef>
              <a:buSzPct val="90000"/>
            </a:pPr>
            <a:endParaRPr lang="en-US" altLang="en-US" sz="2800"/>
          </a:p>
        </p:txBody>
      </p:sp>
      <p:sp>
        <p:nvSpPr>
          <p:cNvPr id="28687" name="Rectangle 15"/>
          <p:cNvSpPr>
            <a:spLocks noChangeArrowheads="1"/>
          </p:cNvSpPr>
          <p:nvPr/>
        </p:nvSpPr>
        <p:spPr bwMode="auto">
          <a:xfrm>
            <a:off x="4591050" y="1089025"/>
            <a:ext cx="18288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20000"/>
              </a:spcBef>
              <a:buSzPct val="90000"/>
            </a:pPr>
            <a:endParaRPr lang="en-US" altLang="en-US" sz="2800"/>
          </a:p>
        </p:txBody>
      </p:sp>
      <p:sp>
        <p:nvSpPr>
          <p:cNvPr id="28688" name="Rectangle 16"/>
          <p:cNvSpPr>
            <a:spLocks noChangeArrowheads="1"/>
          </p:cNvSpPr>
          <p:nvPr/>
        </p:nvSpPr>
        <p:spPr bwMode="auto">
          <a:xfrm>
            <a:off x="2762250" y="1089025"/>
            <a:ext cx="18288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20000"/>
              </a:spcBef>
              <a:buSzPct val="90000"/>
            </a:pPr>
            <a:endParaRPr lang="en-US" altLang="en-US" sz="2800"/>
          </a:p>
        </p:txBody>
      </p:sp>
      <p:sp>
        <p:nvSpPr>
          <p:cNvPr id="28689" name="Rectangle 17"/>
          <p:cNvSpPr>
            <a:spLocks noChangeArrowheads="1"/>
          </p:cNvSpPr>
          <p:nvPr/>
        </p:nvSpPr>
        <p:spPr bwMode="auto">
          <a:xfrm>
            <a:off x="933450" y="1089025"/>
            <a:ext cx="18288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20000"/>
              </a:spcBef>
              <a:buSzPct val="90000"/>
            </a:pPr>
            <a:endParaRPr lang="en-US" altLang="en-US" sz="2800"/>
          </a:p>
        </p:txBody>
      </p:sp>
      <p:sp>
        <p:nvSpPr>
          <p:cNvPr id="28690" name="Rectangle 18"/>
          <p:cNvSpPr>
            <a:spLocks noChangeArrowheads="1"/>
          </p:cNvSpPr>
          <p:nvPr/>
        </p:nvSpPr>
        <p:spPr bwMode="auto">
          <a:xfrm>
            <a:off x="4591050" y="571500"/>
            <a:ext cx="18288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20000"/>
              </a:spcBef>
              <a:buSzPct val="90000"/>
            </a:pPr>
            <a:endParaRPr lang="en-US" altLang="en-US" sz="2800"/>
          </a:p>
        </p:txBody>
      </p:sp>
      <p:sp>
        <p:nvSpPr>
          <p:cNvPr id="28691" name="Rectangle 19"/>
          <p:cNvSpPr>
            <a:spLocks noChangeArrowheads="1"/>
          </p:cNvSpPr>
          <p:nvPr/>
        </p:nvSpPr>
        <p:spPr bwMode="auto">
          <a:xfrm>
            <a:off x="2762250" y="571500"/>
            <a:ext cx="18288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20000"/>
              </a:spcBef>
              <a:buSzPct val="90000"/>
            </a:pPr>
            <a:endParaRPr lang="en-US" altLang="en-US" sz="2800"/>
          </a:p>
        </p:txBody>
      </p:sp>
      <p:sp>
        <p:nvSpPr>
          <p:cNvPr id="28692" name="Rectangle 20"/>
          <p:cNvSpPr>
            <a:spLocks noChangeArrowheads="1"/>
          </p:cNvSpPr>
          <p:nvPr/>
        </p:nvSpPr>
        <p:spPr bwMode="auto">
          <a:xfrm>
            <a:off x="933450" y="571500"/>
            <a:ext cx="18288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20000"/>
              </a:spcBef>
              <a:buSzPct val="90000"/>
            </a:pPr>
            <a:endParaRPr lang="en-US" altLang="en-US" sz="2800"/>
          </a:p>
        </p:txBody>
      </p:sp>
      <p:sp>
        <p:nvSpPr>
          <p:cNvPr id="28693" name="Line 21"/>
          <p:cNvSpPr>
            <a:spLocks noChangeShapeType="1"/>
          </p:cNvSpPr>
          <p:nvPr/>
        </p:nvSpPr>
        <p:spPr bwMode="auto">
          <a:xfrm>
            <a:off x="933450" y="495300"/>
            <a:ext cx="5486400"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94" name="Line 22"/>
          <p:cNvSpPr>
            <a:spLocks noChangeShapeType="1"/>
          </p:cNvSpPr>
          <p:nvPr/>
        </p:nvSpPr>
        <p:spPr bwMode="auto">
          <a:xfrm>
            <a:off x="933450" y="1089025"/>
            <a:ext cx="54864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95" name="Line 23"/>
          <p:cNvSpPr>
            <a:spLocks noChangeShapeType="1"/>
          </p:cNvSpPr>
          <p:nvPr/>
        </p:nvSpPr>
        <p:spPr bwMode="auto">
          <a:xfrm>
            <a:off x="933450" y="1606550"/>
            <a:ext cx="54864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96" name="Line 24"/>
          <p:cNvSpPr>
            <a:spLocks noChangeShapeType="1"/>
          </p:cNvSpPr>
          <p:nvPr/>
        </p:nvSpPr>
        <p:spPr bwMode="auto">
          <a:xfrm>
            <a:off x="933450" y="2124075"/>
            <a:ext cx="54864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97" name="Line 25"/>
          <p:cNvSpPr>
            <a:spLocks noChangeShapeType="1"/>
          </p:cNvSpPr>
          <p:nvPr/>
        </p:nvSpPr>
        <p:spPr bwMode="auto">
          <a:xfrm>
            <a:off x="933450" y="2641600"/>
            <a:ext cx="54864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98" name="Line 26"/>
          <p:cNvSpPr>
            <a:spLocks noChangeShapeType="1"/>
          </p:cNvSpPr>
          <p:nvPr/>
        </p:nvSpPr>
        <p:spPr bwMode="auto">
          <a:xfrm>
            <a:off x="933450" y="3159125"/>
            <a:ext cx="54864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99" name="Line 27"/>
          <p:cNvSpPr>
            <a:spLocks noChangeShapeType="1"/>
          </p:cNvSpPr>
          <p:nvPr/>
        </p:nvSpPr>
        <p:spPr bwMode="auto">
          <a:xfrm>
            <a:off x="933450" y="4235450"/>
            <a:ext cx="5486400"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700" name="Line 28"/>
          <p:cNvSpPr>
            <a:spLocks noChangeShapeType="1"/>
          </p:cNvSpPr>
          <p:nvPr/>
        </p:nvSpPr>
        <p:spPr bwMode="auto">
          <a:xfrm flipH="1">
            <a:off x="942975" y="0"/>
            <a:ext cx="19050" cy="674370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701" name="Line 29"/>
          <p:cNvSpPr>
            <a:spLocks noChangeShapeType="1"/>
          </p:cNvSpPr>
          <p:nvPr/>
        </p:nvSpPr>
        <p:spPr bwMode="auto">
          <a:xfrm flipH="1">
            <a:off x="2743200" y="0"/>
            <a:ext cx="19050" cy="677227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702" name="Line 30"/>
          <p:cNvSpPr>
            <a:spLocks noChangeShapeType="1"/>
          </p:cNvSpPr>
          <p:nvPr/>
        </p:nvSpPr>
        <p:spPr bwMode="auto">
          <a:xfrm>
            <a:off x="4591050" y="0"/>
            <a:ext cx="19050" cy="677227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703" name="Rectangle 31"/>
          <p:cNvSpPr>
            <a:spLocks noChangeArrowheads="1"/>
          </p:cNvSpPr>
          <p:nvPr/>
        </p:nvSpPr>
        <p:spPr bwMode="auto">
          <a:xfrm>
            <a:off x="2057400" y="504825"/>
            <a:ext cx="533400" cy="2133600"/>
          </a:xfrm>
          <a:prstGeom prst="rect">
            <a:avLst/>
          </a:prstGeom>
          <a:solidFill>
            <a:srgbClr val="FFFF00"/>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28704" name="Text Box 32"/>
          <p:cNvSpPr txBox="1">
            <a:spLocks noChangeArrowheads="1"/>
          </p:cNvSpPr>
          <p:nvPr/>
        </p:nvSpPr>
        <p:spPr bwMode="auto">
          <a:xfrm>
            <a:off x="200025" y="28575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tLang="en-US"/>
              <a:t>735</a:t>
            </a:r>
          </a:p>
        </p:txBody>
      </p:sp>
      <p:sp>
        <p:nvSpPr>
          <p:cNvPr id="28705" name="Text Box 33"/>
          <p:cNvSpPr txBox="1">
            <a:spLocks noChangeArrowheads="1"/>
          </p:cNvSpPr>
          <p:nvPr/>
        </p:nvSpPr>
        <p:spPr bwMode="auto">
          <a:xfrm>
            <a:off x="200025" y="74295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tLang="en-US"/>
              <a:t>730</a:t>
            </a:r>
          </a:p>
        </p:txBody>
      </p:sp>
      <p:sp>
        <p:nvSpPr>
          <p:cNvPr id="28706" name="Text Box 34"/>
          <p:cNvSpPr txBox="1">
            <a:spLocks noChangeArrowheads="1"/>
          </p:cNvSpPr>
          <p:nvPr/>
        </p:nvSpPr>
        <p:spPr bwMode="auto">
          <a:xfrm>
            <a:off x="200025" y="127635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tLang="en-US"/>
              <a:t>725</a:t>
            </a:r>
          </a:p>
        </p:txBody>
      </p:sp>
      <p:sp>
        <p:nvSpPr>
          <p:cNvPr id="28707" name="Text Box 35"/>
          <p:cNvSpPr txBox="1">
            <a:spLocks noChangeArrowheads="1"/>
          </p:cNvSpPr>
          <p:nvPr/>
        </p:nvSpPr>
        <p:spPr bwMode="auto">
          <a:xfrm>
            <a:off x="200025" y="177165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tLang="en-US"/>
              <a:t>720</a:t>
            </a:r>
          </a:p>
        </p:txBody>
      </p:sp>
      <p:sp>
        <p:nvSpPr>
          <p:cNvPr id="28708" name="Text Box 36"/>
          <p:cNvSpPr txBox="1">
            <a:spLocks noChangeArrowheads="1"/>
          </p:cNvSpPr>
          <p:nvPr/>
        </p:nvSpPr>
        <p:spPr bwMode="auto">
          <a:xfrm>
            <a:off x="200025" y="234315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tLang="en-US"/>
              <a:t>715</a:t>
            </a:r>
          </a:p>
        </p:txBody>
      </p:sp>
      <p:sp>
        <p:nvSpPr>
          <p:cNvPr id="28709" name="Text Box 37"/>
          <p:cNvSpPr txBox="1">
            <a:spLocks noChangeArrowheads="1"/>
          </p:cNvSpPr>
          <p:nvPr/>
        </p:nvSpPr>
        <p:spPr bwMode="auto">
          <a:xfrm>
            <a:off x="2952750" y="634365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tLang="en-US">
                <a:latin typeface="Castellar" pitchFamily="18" charset="0"/>
              </a:rPr>
              <a:t>Israel</a:t>
            </a:r>
          </a:p>
        </p:txBody>
      </p:sp>
      <p:sp>
        <p:nvSpPr>
          <p:cNvPr id="28710" name="Text Box 38"/>
          <p:cNvSpPr txBox="1">
            <a:spLocks noChangeArrowheads="1"/>
          </p:cNvSpPr>
          <p:nvPr/>
        </p:nvSpPr>
        <p:spPr bwMode="auto">
          <a:xfrm>
            <a:off x="200025" y="28194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tLang="en-US"/>
              <a:t>705</a:t>
            </a:r>
          </a:p>
        </p:txBody>
      </p:sp>
      <p:sp>
        <p:nvSpPr>
          <p:cNvPr id="28711" name="Text Box 39"/>
          <p:cNvSpPr txBox="1">
            <a:spLocks noChangeArrowheads="1"/>
          </p:cNvSpPr>
          <p:nvPr/>
        </p:nvSpPr>
        <p:spPr bwMode="auto">
          <a:xfrm>
            <a:off x="200025" y="333375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tLang="en-US"/>
              <a:t>700</a:t>
            </a:r>
          </a:p>
        </p:txBody>
      </p:sp>
      <p:sp>
        <p:nvSpPr>
          <p:cNvPr id="28712" name="Rectangle 40"/>
          <p:cNvSpPr>
            <a:spLocks noChangeArrowheads="1"/>
          </p:cNvSpPr>
          <p:nvPr/>
        </p:nvSpPr>
        <p:spPr bwMode="auto">
          <a:xfrm>
            <a:off x="2933700" y="838200"/>
            <a:ext cx="533400" cy="1004888"/>
          </a:xfrm>
          <a:prstGeom prst="rect">
            <a:avLst/>
          </a:prstGeom>
          <a:solidFill>
            <a:srgbClr val="CC99FF"/>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28713" name="Text Box 41"/>
          <p:cNvSpPr txBox="1">
            <a:spLocks noChangeArrowheads="1"/>
          </p:cNvSpPr>
          <p:nvPr/>
        </p:nvSpPr>
        <p:spPr bwMode="auto">
          <a:xfrm rot="-5400000">
            <a:off x="2712244" y="1181894"/>
            <a:ext cx="968375"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tLang="en-US" sz="2200">
                <a:latin typeface="Tempus Sans ITC" pitchFamily="82" charset="0"/>
              </a:rPr>
              <a:t>Hoshea</a:t>
            </a:r>
          </a:p>
        </p:txBody>
      </p:sp>
      <p:sp>
        <p:nvSpPr>
          <p:cNvPr id="28714" name="Rectangle 42"/>
          <p:cNvSpPr>
            <a:spLocks noChangeArrowheads="1"/>
          </p:cNvSpPr>
          <p:nvPr/>
        </p:nvSpPr>
        <p:spPr bwMode="auto">
          <a:xfrm>
            <a:off x="5600700" y="1371600"/>
            <a:ext cx="533400" cy="601663"/>
          </a:xfrm>
          <a:prstGeom prst="rect">
            <a:avLst/>
          </a:prstGeom>
          <a:solidFill>
            <a:srgbClr val="00CC00"/>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28715" name="Rectangle 43"/>
          <p:cNvSpPr>
            <a:spLocks noChangeArrowheads="1"/>
          </p:cNvSpPr>
          <p:nvPr/>
        </p:nvSpPr>
        <p:spPr bwMode="auto">
          <a:xfrm>
            <a:off x="4838700" y="1981200"/>
            <a:ext cx="533400" cy="1154113"/>
          </a:xfrm>
          <a:prstGeom prst="rect">
            <a:avLst/>
          </a:prstGeom>
          <a:solidFill>
            <a:srgbClr val="333300"/>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28716" name="Text Box 44"/>
          <p:cNvSpPr txBox="1">
            <a:spLocks noChangeArrowheads="1"/>
          </p:cNvSpPr>
          <p:nvPr/>
        </p:nvSpPr>
        <p:spPr bwMode="auto">
          <a:xfrm rot="-5400000">
            <a:off x="4498181" y="2326482"/>
            <a:ext cx="129222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tLang="en-US" sz="2200" dirty="0">
                <a:solidFill>
                  <a:srgbClr val="FFFF00"/>
                </a:solidFill>
                <a:latin typeface="Tempus Sans ITC" pitchFamily="82" charset="0"/>
              </a:rPr>
              <a:t>Sargon II </a:t>
            </a:r>
          </a:p>
        </p:txBody>
      </p:sp>
      <p:sp>
        <p:nvSpPr>
          <p:cNvPr id="28717" name="Rectangle 45"/>
          <p:cNvSpPr>
            <a:spLocks noChangeArrowheads="1"/>
          </p:cNvSpPr>
          <p:nvPr/>
        </p:nvSpPr>
        <p:spPr bwMode="auto">
          <a:xfrm>
            <a:off x="2762250" y="3717925"/>
            <a:ext cx="18288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20000"/>
              </a:spcBef>
              <a:buSzPct val="90000"/>
            </a:pPr>
            <a:endParaRPr lang="en-US" altLang="en-US" sz="2800"/>
          </a:p>
        </p:txBody>
      </p:sp>
      <p:sp>
        <p:nvSpPr>
          <p:cNvPr id="28718" name="Line 46"/>
          <p:cNvSpPr>
            <a:spLocks noChangeShapeType="1"/>
          </p:cNvSpPr>
          <p:nvPr/>
        </p:nvSpPr>
        <p:spPr bwMode="auto">
          <a:xfrm>
            <a:off x="6429375" y="0"/>
            <a:ext cx="9525" cy="6772275"/>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719" name="Line 47"/>
          <p:cNvSpPr>
            <a:spLocks noChangeShapeType="1"/>
          </p:cNvSpPr>
          <p:nvPr/>
        </p:nvSpPr>
        <p:spPr bwMode="auto">
          <a:xfrm>
            <a:off x="908050" y="3667125"/>
            <a:ext cx="54864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720" name="Line 48"/>
          <p:cNvSpPr>
            <a:spLocks noChangeShapeType="1"/>
          </p:cNvSpPr>
          <p:nvPr/>
        </p:nvSpPr>
        <p:spPr bwMode="auto">
          <a:xfrm flipV="1">
            <a:off x="889000" y="6753225"/>
            <a:ext cx="5524500" cy="190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721" name="Line 49"/>
          <p:cNvSpPr>
            <a:spLocks noChangeShapeType="1"/>
          </p:cNvSpPr>
          <p:nvPr/>
        </p:nvSpPr>
        <p:spPr bwMode="auto">
          <a:xfrm>
            <a:off x="933450" y="4749800"/>
            <a:ext cx="5486400"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722" name="Line 50"/>
          <p:cNvSpPr>
            <a:spLocks noChangeShapeType="1"/>
          </p:cNvSpPr>
          <p:nvPr/>
        </p:nvSpPr>
        <p:spPr bwMode="auto">
          <a:xfrm>
            <a:off x="933450" y="5264150"/>
            <a:ext cx="5486400"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723" name="Text Box 51"/>
          <p:cNvSpPr txBox="1">
            <a:spLocks noChangeArrowheads="1"/>
          </p:cNvSpPr>
          <p:nvPr/>
        </p:nvSpPr>
        <p:spPr bwMode="auto">
          <a:xfrm>
            <a:off x="200025" y="388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tLang="en-US"/>
              <a:t>695</a:t>
            </a:r>
          </a:p>
        </p:txBody>
      </p:sp>
      <p:sp>
        <p:nvSpPr>
          <p:cNvPr id="28724" name="Text Box 52"/>
          <p:cNvSpPr txBox="1">
            <a:spLocks noChangeArrowheads="1"/>
          </p:cNvSpPr>
          <p:nvPr/>
        </p:nvSpPr>
        <p:spPr bwMode="auto">
          <a:xfrm>
            <a:off x="200025" y="440055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tLang="en-US"/>
              <a:t>690</a:t>
            </a:r>
          </a:p>
        </p:txBody>
      </p:sp>
      <p:sp>
        <p:nvSpPr>
          <p:cNvPr id="28725" name="Text Box 53"/>
          <p:cNvSpPr txBox="1">
            <a:spLocks noChangeArrowheads="1"/>
          </p:cNvSpPr>
          <p:nvPr/>
        </p:nvSpPr>
        <p:spPr bwMode="auto">
          <a:xfrm>
            <a:off x="200025" y="49149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tLang="en-US"/>
              <a:t>685</a:t>
            </a:r>
          </a:p>
        </p:txBody>
      </p:sp>
      <p:sp>
        <p:nvSpPr>
          <p:cNvPr id="28726" name="Text Box 54"/>
          <p:cNvSpPr txBox="1">
            <a:spLocks noChangeArrowheads="1"/>
          </p:cNvSpPr>
          <p:nvPr/>
        </p:nvSpPr>
        <p:spPr bwMode="auto">
          <a:xfrm>
            <a:off x="200025" y="539115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tLang="en-US"/>
              <a:t>680</a:t>
            </a:r>
          </a:p>
        </p:txBody>
      </p:sp>
      <p:sp>
        <p:nvSpPr>
          <p:cNvPr id="28727" name="Line 55"/>
          <p:cNvSpPr>
            <a:spLocks noChangeShapeType="1"/>
          </p:cNvSpPr>
          <p:nvPr/>
        </p:nvSpPr>
        <p:spPr bwMode="auto">
          <a:xfrm>
            <a:off x="933450" y="5740400"/>
            <a:ext cx="5486400"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728" name="Line 56"/>
          <p:cNvSpPr>
            <a:spLocks noChangeShapeType="1"/>
          </p:cNvSpPr>
          <p:nvPr/>
        </p:nvSpPr>
        <p:spPr bwMode="auto">
          <a:xfrm>
            <a:off x="933450" y="6273800"/>
            <a:ext cx="5486400"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729" name="Text Box 57"/>
          <p:cNvSpPr txBox="1">
            <a:spLocks noChangeArrowheads="1"/>
          </p:cNvSpPr>
          <p:nvPr/>
        </p:nvSpPr>
        <p:spPr bwMode="auto">
          <a:xfrm>
            <a:off x="200025" y="5972175"/>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tLang="en-US"/>
              <a:t>685</a:t>
            </a:r>
          </a:p>
        </p:txBody>
      </p:sp>
      <p:sp>
        <p:nvSpPr>
          <p:cNvPr id="28730" name="Text Box 58"/>
          <p:cNvSpPr txBox="1">
            <a:spLocks noChangeArrowheads="1"/>
          </p:cNvSpPr>
          <p:nvPr/>
        </p:nvSpPr>
        <p:spPr bwMode="auto">
          <a:xfrm>
            <a:off x="200025" y="65151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tLang="en-US"/>
              <a:t>670</a:t>
            </a:r>
          </a:p>
        </p:txBody>
      </p:sp>
      <p:sp>
        <p:nvSpPr>
          <p:cNvPr id="28731" name="Rectangle 59"/>
          <p:cNvSpPr>
            <a:spLocks noChangeArrowheads="1"/>
          </p:cNvSpPr>
          <p:nvPr/>
        </p:nvSpPr>
        <p:spPr bwMode="auto">
          <a:xfrm>
            <a:off x="1066800" y="2609850"/>
            <a:ext cx="533400" cy="2514600"/>
          </a:xfrm>
          <a:prstGeom prst="rect">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28732" name="Text Box 60"/>
          <p:cNvSpPr txBox="1">
            <a:spLocks noChangeArrowheads="1"/>
          </p:cNvSpPr>
          <p:nvPr/>
        </p:nvSpPr>
        <p:spPr bwMode="auto">
          <a:xfrm rot="-5400000">
            <a:off x="600869" y="3623469"/>
            <a:ext cx="14398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tLang="en-US">
                <a:latin typeface="Tempus Sans ITC" pitchFamily="82" charset="0"/>
              </a:rPr>
              <a:t>Hezekiah </a:t>
            </a:r>
          </a:p>
        </p:txBody>
      </p:sp>
      <p:sp>
        <p:nvSpPr>
          <p:cNvPr id="28733" name="Text Box 61"/>
          <p:cNvSpPr txBox="1">
            <a:spLocks noChangeArrowheads="1"/>
          </p:cNvSpPr>
          <p:nvPr/>
        </p:nvSpPr>
        <p:spPr bwMode="auto">
          <a:xfrm rot="-5400000">
            <a:off x="1869281" y="1346994"/>
            <a:ext cx="922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tLang="en-US">
                <a:latin typeface="Tempus Sans ITC" pitchFamily="82" charset="0"/>
              </a:rPr>
              <a:t>Ahaz </a:t>
            </a:r>
          </a:p>
        </p:txBody>
      </p:sp>
      <p:sp>
        <p:nvSpPr>
          <p:cNvPr id="28734" name="Line 62"/>
          <p:cNvSpPr>
            <a:spLocks noChangeShapeType="1"/>
          </p:cNvSpPr>
          <p:nvPr/>
        </p:nvSpPr>
        <p:spPr bwMode="auto">
          <a:xfrm>
            <a:off x="933450" y="57150"/>
            <a:ext cx="5486400"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735" name="Text Box 63"/>
          <p:cNvSpPr txBox="1">
            <a:spLocks noChangeArrowheads="1"/>
          </p:cNvSpPr>
          <p:nvPr/>
        </p:nvSpPr>
        <p:spPr bwMode="auto">
          <a:xfrm>
            <a:off x="238125" y="-5715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tLang="en-US"/>
              <a:t>740</a:t>
            </a:r>
          </a:p>
        </p:txBody>
      </p:sp>
      <p:sp>
        <p:nvSpPr>
          <p:cNvPr id="28736" name="Rectangle 64"/>
          <p:cNvSpPr>
            <a:spLocks noChangeArrowheads="1"/>
          </p:cNvSpPr>
          <p:nvPr/>
        </p:nvSpPr>
        <p:spPr bwMode="auto">
          <a:xfrm>
            <a:off x="1993900" y="4229100"/>
            <a:ext cx="533400" cy="2540000"/>
          </a:xfrm>
          <a:prstGeom prst="rect">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28737" name="Text Box 65"/>
          <p:cNvSpPr txBox="1">
            <a:spLocks noChangeArrowheads="1"/>
          </p:cNvSpPr>
          <p:nvPr/>
        </p:nvSpPr>
        <p:spPr bwMode="auto">
          <a:xfrm rot="-5400000">
            <a:off x="1501775" y="5241926"/>
            <a:ext cx="1489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tLang="en-US">
                <a:solidFill>
                  <a:schemeClr val="bg2"/>
                </a:solidFill>
                <a:latin typeface="Tempus Sans ITC" pitchFamily="82" charset="0"/>
              </a:rPr>
              <a:t>Manasseh </a:t>
            </a:r>
          </a:p>
        </p:txBody>
      </p:sp>
      <p:sp>
        <p:nvSpPr>
          <p:cNvPr id="28738" name="Text Box 66"/>
          <p:cNvSpPr txBox="1">
            <a:spLocks noChangeArrowheads="1"/>
          </p:cNvSpPr>
          <p:nvPr/>
        </p:nvSpPr>
        <p:spPr bwMode="auto">
          <a:xfrm>
            <a:off x="1012825" y="6305550"/>
            <a:ext cx="13970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tLang="en-US">
                <a:latin typeface="Castellar" pitchFamily="18" charset="0"/>
              </a:rPr>
              <a:t>Judah</a:t>
            </a:r>
          </a:p>
        </p:txBody>
      </p:sp>
      <p:sp>
        <p:nvSpPr>
          <p:cNvPr id="28739" name="Rectangle 67"/>
          <p:cNvSpPr>
            <a:spLocks noChangeArrowheads="1"/>
          </p:cNvSpPr>
          <p:nvPr/>
        </p:nvSpPr>
        <p:spPr bwMode="auto">
          <a:xfrm>
            <a:off x="1200150" y="-114300"/>
            <a:ext cx="533400" cy="1085850"/>
          </a:xfrm>
          <a:prstGeom prst="rect">
            <a:avLst/>
          </a:prstGeom>
          <a:solidFill>
            <a:srgbClr val="FFFF00"/>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28740" name="Text Box 68"/>
          <p:cNvSpPr txBox="1">
            <a:spLocks noChangeArrowheads="1"/>
          </p:cNvSpPr>
          <p:nvPr/>
        </p:nvSpPr>
        <p:spPr bwMode="auto">
          <a:xfrm rot="-5400000">
            <a:off x="923131" y="267494"/>
            <a:ext cx="106997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tLang="en-US" sz="2200">
                <a:latin typeface="Tempus Sans ITC" pitchFamily="82" charset="0"/>
              </a:rPr>
              <a:t>Jotham</a:t>
            </a:r>
          </a:p>
        </p:txBody>
      </p:sp>
      <p:sp>
        <p:nvSpPr>
          <p:cNvPr id="28741" name="Rectangle 69"/>
          <p:cNvSpPr>
            <a:spLocks noChangeArrowheads="1"/>
          </p:cNvSpPr>
          <p:nvPr/>
        </p:nvSpPr>
        <p:spPr bwMode="auto">
          <a:xfrm>
            <a:off x="3848100" y="0"/>
            <a:ext cx="533400" cy="846138"/>
          </a:xfrm>
          <a:prstGeom prst="rect">
            <a:avLst/>
          </a:prstGeom>
          <a:solidFill>
            <a:srgbClr val="FF99CC"/>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28742" name="Text Box 70"/>
          <p:cNvSpPr txBox="1">
            <a:spLocks noChangeArrowheads="1"/>
          </p:cNvSpPr>
          <p:nvPr/>
        </p:nvSpPr>
        <p:spPr bwMode="auto">
          <a:xfrm rot="-5400000">
            <a:off x="3644107" y="180181"/>
            <a:ext cx="9525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tLang="en-US" sz="2200">
                <a:latin typeface="Tempus Sans ITC" pitchFamily="82" charset="0"/>
              </a:rPr>
              <a:t>Pekah </a:t>
            </a:r>
          </a:p>
        </p:txBody>
      </p:sp>
      <p:sp>
        <p:nvSpPr>
          <p:cNvPr id="28743" name="Rectangle 71"/>
          <p:cNvSpPr>
            <a:spLocks noChangeArrowheads="1"/>
          </p:cNvSpPr>
          <p:nvPr/>
        </p:nvSpPr>
        <p:spPr bwMode="auto">
          <a:xfrm>
            <a:off x="4838700" y="-228600"/>
            <a:ext cx="533400" cy="1439863"/>
          </a:xfrm>
          <a:prstGeom prst="rect">
            <a:avLst/>
          </a:prstGeom>
          <a:solidFill>
            <a:srgbClr val="66FF33"/>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28744" name="Text Box 72"/>
          <p:cNvSpPr txBox="1">
            <a:spLocks noChangeArrowheads="1"/>
          </p:cNvSpPr>
          <p:nvPr/>
        </p:nvSpPr>
        <p:spPr bwMode="auto">
          <a:xfrm>
            <a:off x="5334000" y="228600"/>
            <a:ext cx="2176463" cy="427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tLang="en-US" sz="2200">
                <a:latin typeface="Tempus Sans ITC" pitchFamily="82" charset="0"/>
              </a:rPr>
              <a:t>Tiglath-pileser III</a:t>
            </a:r>
          </a:p>
        </p:txBody>
      </p:sp>
      <p:sp>
        <p:nvSpPr>
          <p:cNvPr id="28745" name="Text Box 73"/>
          <p:cNvSpPr txBox="1">
            <a:spLocks noChangeArrowheads="1"/>
          </p:cNvSpPr>
          <p:nvPr/>
        </p:nvSpPr>
        <p:spPr bwMode="auto">
          <a:xfrm rot="-5400000">
            <a:off x="5384800" y="1433513"/>
            <a:ext cx="21018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tLang="en-US">
                <a:latin typeface="Tempus Sans ITC" pitchFamily="82" charset="0"/>
              </a:rPr>
              <a:t>Shalmaneser V </a:t>
            </a:r>
          </a:p>
        </p:txBody>
      </p:sp>
      <p:sp>
        <p:nvSpPr>
          <p:cNvPr id="28746" name="Rectangle 74"/>
          <p:cNvSpPr>
            <a:spLocks noChangeArrowheads="1"/>
          </p:cNvSpPr>
          <p:nvPr/>
        </p:nvSpPr>
        <p:spPr bwMode="auto">
          <a:xfrm>
            <a:off x="5562600" y="3295650"/>
            <a:ext cx="533400" cy="2316163"/>
          </a:xfrm>
          <a:prstGeom prst="rect">
            <a:avLst/>
          </a:prstGeom>
          <a:solidFill>
            <a:srgbClr val="66FF33"/>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28747" name="Text Box 75"/>
          <p:cNvSpPr txBox="1">
            <a:spLocks noChangeArrowheads="1"/>
          </p:cNvSpPr>
          <p:nvPr/>
        </p:nvSpPr>
        <p:spPr bwMode="auto">
          <a:xfrm rot="-5400000">
            <a:off x="5049044" y="4210844"/>
            <a:ext cx="1584325"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tLang="en-US" sz="2200" b="1">
                <a:latin typeface="Tempus Sans ITC" pitchFamily="82" charset="0"/>
              </a:rPr>
              <a:t>Sennacherib</a:t>
            </a:r>
          </a:p>
        </p:txBody>
      </p:sp>
      <p:sp>
        <p:nvSpPr>
          <p:cNvPr id="28748" name="Rectangle 76"/>
          <p:cNvSpPr>
            <a:spLocks noChangeArrowheads="1"/>
          </p:cNvSpPr>
          <p:nvPr/>
        </p:nvSpPr>
        <p:spPr bwMode="auto">
          <a:xfrm>
            <a:off x="4762500" y="5607050"/>
            <a:ext cx="533400" cy="1249363"/>
          </a:xfrm>
          <a:prstGeom prst="rect">
            <a:avLst/>
          </a:prstGeom>
          <a:solidFill>
            <a:srgbClr val="333300"/>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28749" name="Text Box 77"/>
          <p:cNvSpPr txBox="1">
            <a:spLocks noChangeArrowheads="1"/>
          </p:cNvSpPr>
          <p:nvPr/>
        </p:nvSpPr>
        <p:spPr bwMode="auto">
          <a:xfrm rot="-5400000">
            <a:off x="4349750" y="5999163"/>
            <a:ext cx="13477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tLang="en-US" sz="1800">
                <a:solidFill>
                  <a:srgbClr val="F8F8F8"/>
                </a:solidFill>
                <a:latin typeface="Tempus Sans ITC" pitchFamily="82" charset="0"/>
              </a:rPr>
              <a:t>Esarhaddon </a:t>
            </a:r>
          </a:p>
        </p:txBody>
      </p:sp>
      <p:sp>
        <p:nvSpPr>
          <p:cNvPr id="28750" name="Text Box 79"/>
          <p:cNvSpPr txBox="1">
            <a:spLocks noChangeArrowheads="1"/>
          </p:cNvSpPr>
          <p:nvPr/>
        </p:nvSpPr>
        <p:spPr bwMode="auto">
          <a:xfrm>
            <a:off x="5584825" y="6286500"/>
            <a:ext cx="1571625"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tLang="en-US">
                <a:latin typeface="Castellar" pitchFamily="18" charset="0"/>
              </a:rPr>
              <a:t>assyria</a:t>
            </a:r>
          </a:p>
        </p:txBody>
      </p:sp>
      <p:sp>
        <p:nvSpPr>
          <p:cNvPr id="28751" name="Text Box 80"/>
          <p:cNvSpPr txBox="1">
            <a:spLocks noChangeArrowheads="1"/>
          </p:cNvSpPr>
          <p:nvPr/>
        </p:nvSpPr>
        <p:spPr bwMode="auto">
          <a:xfrm>
            <a:off x="6705600" y="609600"/>
            <a:ext cx="2362200"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US" altLang="en-US" sz="1600"/>
              <a:t>734 – Coastline down to Gaza</a:t>
            </a:r>
          </a:p>
          <a:p>
            <a:pPr algn="l" eaLnBrk="1" hangingPunct="1">
              <a:spcBef>
                <a:spcPct val="50000"/>
              </a:spcBef>
            </a:pPr>
            <a:r>
              <a:rPr lang="en-US" altLang="en-US" sz="1600"/>
              <a:t>733 – Northern Israel conquered</a:t>
            </a:r>
          </a:p>
          <a:p>
            <a:pPr algn="l" eaLnBrk="1" hangingPunct="1">
              <a:spcBef>
                <a:spcPct val="50000"/>
              </a:spcBef>
            </a:pPr>
            <a:r>
              <a:rPr lang="en-US" altLang="en-US" sz="1600"/>
              <a:t>732 – Conquers Damascus</a:t>
            </a:r>
          </a:p>
        </p:txBody>
      </p:sp>
      <p:sp>
        <p:nvSpPr>
          <p:cNvPr id="28752" name="Line 81"/>
          <p:cNvSpPr>
            <a:spLocks noChangeShapeType="1"/>
          </p:cNvSpPr>
          <p:nvPr/>
        </p:nvSpPr>
        <p:spPr bwMode="auto">
          <a:xfrm>
            <a:off x="6781800" y="2209800"/>
            <a:ext cx="2057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8753" name="Text Box 82"/>
          <p:cNvSpPr txBox="1">
            <a:spLocks noChangeArrowheads="1"/>
          </p:cNvSpPr>
          <p:nvPr/>
        </p:nvSpPr>
        <p:spPr bwMode="auto">
          <a:xfrm>
            <a:off x="6705600" y="2362200"/>
            <a:ext cx="2362200"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US" altLang="en-US" sz="1600"/>
              <a:t>726– Hoshea Revolts with death of Pul</a:t>
            </a:r>
          </a:p>
          <a:p>
            <a:pPr algn="l" eaLnBrk="1" hangingPunct="1">
              <a:spcBef>
                <a:spcPct val="50000"/>
              </a:spcBef>
            </a:pPr>
            <a:r>
              <a:rPr lang="en-US" altLang="en-US" sz="1600"/>
              <a:t>725–722 Siege of Samaria</a:t>
            </a:r>
          </a:p>
        </p:txBody>
      </p:sp>
      <p:sp>
        <p:nvSpPr>
          <p:cNvPr id="28754" name="Line 83"/>
          <p:cNvSpPr>
            <a:spLocks noChangeShapeType="1"/>
          </p:cNvSpPr>
          <p:nvPr/>
        </p:nvSpPr>
        <p:spPr bwMode="auto">
          <a:xfrm>
            <a:off x="6781800" y="3352800"/>
            <a:ext cx="2057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8755" name="Text Box 84"/>
          <p:cNvSpPr txBox="1">
            <a:spLocks noChangeArrowheads="1"/>
          </p:cNvSpPr>
          <p:nvPr/>
        </p:nvSpPr>
        <p:spPr bwMode="auto">
          <a:xfrm>
            <a:off x="6705600" y="3581400"/>
            <a:ext cx="2362200"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US" altLang="en-US" sz="1600"/>
              <a:t>705– Hezekiah Revolts with death of Sargon II</a:t>
            </a:r>
          </a:p>
          <a:p>
            <a:pPr algn="l" eaLnBrk="1" hangingPunct="1">
              <a:spcBef>
                <a:spcPct val="50000"/>
              </a:spcBef>
            </a:pPr>
            <a:r>
              <a:rPr lang="en-US" altLang="en-US" sz="1600"/>
              <a:t>701 Siege of Jerusalem</a:t>
            </a:r>
          </a:p>
        </p:txBody>
      </p:sp>
      <p:sp>
        <p:nvSpPr>
          <p:cNvPr id="28756" name="Rectangle 85" descr="Large confetti"/>
          <p:cNvSpPr>
            <a:spLocks noChangeArrowheads="1"/>
          </p:cNvSpPr>
          <p:nvPr/>
        </p:nvSpPr>
        <p:spPr bwMode="auto">
          <a:xfrm>
            <a:off x="1066800" y="1219200"/>
            <a:ext cx="533400" cy="1409700"/>
          </a:xfrm>
          <a:prstGeom prst="rect">
            <a:avLst/>
          </a:prstGeom>
          <a:pattFill prst="lgConfetti">
            <a:fgClr>
              <a:schemeClr val="accent1"/>
            </a:fgClr>
            <a:bgClr>
              <a:srgbClr val="FFFFFF"/>
            </a:bgClr>
          </a:patt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Tree>
    <p:extLst>
      <p:ext uri="{BB962C8B-B14F-4D97-AF65-F5344CB8AC3E}">
        <p14:creationId xmlns:p14="http://schemas.microsoft.com/office/powerpoint/2010/main" val="220017490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704850" y="-177800"/>
            <a:ext cx="7772400" cy="1143000"/>
          </a:xfrm>
        </p:spPr>
        <p:txBody>
          <a:bodyPr/>
          <a:lstStyle/>
          <a:p>
            <a:pPr eaLnBrk="1" hangingPunct="1"/>
            <a:r>
              <a:rPr lang="en-US" altLang="en-US" sz="3600" smtClean="0"/>
              <a:t>Sermon 1 (Micah1-2)</a:t>
            </a:r>
          </a:p>
        </p:txBody>
      </p:sp>
      <p:sp>
        <p:nvSpPr>
          <p:cNvPr id="29699" name="TextBox 2"/>
          <p:cNvSpPr txBox="1">
            <a:spLocks noChangeArrowheads="1"/>
          </p:cNvSpPr>
          <p:nvPr/>
        </p:nvSpPr>
        <p:spPr bwMode="auto">
          <a:xfrm>
            <a:off x="1111250" y="708070"/>
            <a:ext cx="7254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2000"/>
              <a:t>1:2-5</a:t>
            </a:r>
          </a:p>
        </p:txBody>
      </p:sp>
      <p:sp>
        <p:nvSpPr>
          <p:cNvPr id="29700" name="TextBox 3"/>
          <p:cNvSpPr txBox="1">
            <a:spLocks noChangeArrowheads="1"/>
          </p:cNvSpPr>
          <p:nvPr/>
        </p:nvSpPr>
        <p:spPr bwMode="auto">
          <a:xfrm>
            <a:off x="2060575" y="738233"/>
            <a:ext cx="42481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tLang="en-US" sz="2000"/>
              <a:t>Hear, all you peoples!</a:t>
            </a:r>
          </a:p>
          <a:p>
            <a:pPr algn="l" eaLnBrk="1" hangingPunct="1"/>
            <a:r>
              <a:rPr lang="en-US" altLang="en-US" sz="2000"/>
              <a:t>Behold Lord is coming out of His place</a:t>
            </a:r>
          </a:p>
          <a:p>
            <a:pPr algn="l" eaLnBrk="1" hangingPunct="1"/>
            <a:r>
              <a:rPr lang="en-US" altLang="en-US" sz="2000"/>
              <a:t>Source of sins – Samaria/Jerusalem</a:t>
            </a:r>
          </a:p>
        </p:txBody>
      </p:sp>
      <p:sp>
        <p:nvSpPr>
          <p:cNvPr id="29701" name="TextBox 4"/>
          <p:cNvSpPr txBox="1">
            <a:spLocks noChangeArrowheads="1"/>
          </p:cNvSpPr>
          <p:nvPr/>
        </p:nvSpPr>
        <p:spPr bwMode="auto">
          <a:xfrm>
            <a:off x="7358063" y="708070"/>
            <a:ext cx="1393825" cy="10160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tLang="en-US" sz="2000">
                <a:solidFill>
                  <a:srgbClr val="000000"/>
                </a:solidFill>
              </a:rPr>
              <a:t>God is Lord of History</a:t>
            </a:r>
          </a:p>
        </p:txBody>
      </p:sp>
      <p:sp>
        <p:nvSpPr>
          <p:cNvPr id="29702" name="TextBox 5"/>
          <p:cNvSpPr txBox="1">
            <a:spLocks noChangeArrowheads="1"/>
          </p:cNvSpPr>
          <p:nvPr/>
        </p:nvSpPr>
        <p:spPr bwMode="auto">
          <a:xfrm>
            <a:off x="1111250" y="1687558"/>
            <a:ext cx="7254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2000"/>
              <a:t>1:6-8</a:t>
            </a:r>
          </a:p>
        </p:txBody>
      </p:sp>
      <p:sp>
        <p:nvSpPr>
          <p:cNvPr id="29703" name="TextBox 6"/>
          <p:cNvSpPr txBox="1">
            <a:spLocks noChangeArrowheads="1"/>
          </p:cNvSpPr>
          <p:nvPr/>
        </p:nvSpPr>
        <p:spPr bwMode="auto">
          <a:xfrm>
            <a:off x="2060575" y="1738358"/>
            <a:ext cx="55594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tLang="en-US" sz="2000"/>
              <a:t>Therefore – Samaria a heap of ruins in the field</a:t>
            </a:r>
          </a:p>
          <a:p>
            <a:pPr algn="l" eaLnBrk="1" hangingPunct="1"/>
            <a:r>
              <a:rPr lang="en-US" altLang="en-US" sz="2000"/>
              <a:t>Therefore I will wail &amp; howl – like jackals-ostriches</a:t>
            </a:r>
          </a:p>
        </p:txBody>
      </p:sp>
      <p:sp>
        <p:nvSpPr>
          <p:cNvPr id="29704" name="TextBox 7"/>
          <p:cNvSpPr txBox="1">
            <a:spLocks noChangeArrowheads="1"/>
          </p:cNvSpPr>
          <p:nvPr/>
        </p:nvSpPr>
        <p:spPr bwMode="auto">
          <a:xfrm rot="5400000">
            <a:off x="7597775" y="2903583"/>
            <a:ext cx="2492375" cy="4000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tLang="en-US" sz="2000">
                <a:solidFill>
                  <a:srgbClr val="000000"/>
                </a:solidFill>
              </a:rPr>
              <a:t>Judgment</a:t>
            </a:r>
          </a:p>
        </p:txBody>
      </p:sp>
      <p:pic>
        <p:nvPicPr>
          <p:cNvPr id="29705"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988" y="603295"/>
            <a:ext cx="928687" cy="227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6" name="TextBox 11"/>
          <p:cNvSpPr txBox="1">
            <a:spLocks noChangeArrowheads="1"/>
          </p:cNvSpPr>
          <p:nvPr/>
        </p:nvSpPr>
        <p:spPr bwMode="auto">
          <a:xfrm>
            <a:off x="1141413" y="2449558"/>
            <a:ext cx="8524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2000"/>
              <a:t>1:9-16</a:t>
            </a:r>
          </a:p>
        </p:txBody>
      </p:sp>
      <p:sp>
        <p:nvSpPr>
          <p:cNvPr id="29707" name="TextBox 12"/>
          <p:cNvSpPr txBox="1">
            <a:spLocks noChangeArrowheads="1"/>
          </p:cNvSpPr>
          <p:nvPr/>
        </p:nvSpPr>
        <p:spPr bwMode="auto">
          <a:xfrm>
            <a:off x="2147888" y="2382883"/>
            <a:ext cx="64658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tLang="en-US" sz="2000"/>
              <a:t>For her wounds are incurable – come to gate of Jerusalem</a:t>
            </a:r>
          </a:p>
          <a:p>
            <a:pPr algn="l" eaLnBrk="1" hangingPunct="1"/>
            <a:r>
              <a:rPr lang="en-US" altLang="en-US" sz="2000"/>
              <a:t>The cities to gate of Jerusalem</a:t>
            </a:r>
          </a:p>
        </p:txBody>
      </p:sp>
      <p:sp>
        <p:nvSpPr>
          <p:cNvPr id="29708" name="TextBox 13"/>
          <p:cNvSpPr txBox="1">
            <a:spLocks noChangeArrowheads="1"/>
          </p:cNvSpPr>
          <p:nvPr/>
        </p:nvSpPr>
        <p:spPr bwMode="auto">
          <a:xfrm>
            <a:off x="1189038" y="3148058"/>
            <a:ext cx="723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2000"/>
              <a:t>2:1-2</a:t>
            </a:r>
          </a:p>
        </p:txBody>
      </p:sp>
      <p:sp>
        <p:nvSpPr>
          <p:cNvPr id="29709" name="TextBox 14"/>
          <p:cNvSpPr txBox="1">
            <a:spLocks noChangeArrowheads="1"/>
          </p:cNvSpPr>
          <p:nvPr/>
        </p:nvSpPr>
        <p:spPr bwMode="auto">
          <a:xfrm>
            <a:off x="2147888" y="3154408"/>
            <a:ext cx="52451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tLang="en-US" sz="2000"/>
              <a:t>Woe to those who work wickedness on their beds</a:t>
            </a:r>
          </a:p>
          <a:p>
            <a:pPr algn="l" eaLnBrk="1" hangingPunct="1"/>
            <a:r>
              <a:rPr lang="en-US" altLang="en-US" sz="2000"/>
              <a:t>Covet fields</a:t>
            </a:r>
          </a:p>
        </p:txBody>
      </p:sp>
      <p:sp>
        <p:nvSpPr>
          <p:cNvPr id="29710" name="TextBox 15"/>
          <p:cNvSpPr txBox="1">
            <a:spLocks noChangeArrowheads="1"/>
          </p:cNvSpPr>
          <p:nvPr/>
        </p:nvSpPr>
        <p:spPr bwMode="auto">
          <a:xfrm rot="5400000">
            <a:off x="-563562" y="4352970"/>
            <a:ext cx="2825750" cy="4159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tLang="en-US" sz="2000">
                <a:solidFill>
                  <a:srgbClr val="000000"/>
                </a:solidFill>
              </a:rPr>
              <a:t>Rebellion</a:t>
            </a:r>
          </a:p>
        </p:txBody>
      </p:sp>
      <p:sp>
        <p:nvSpPr>
          <p:cNvPr id="29711" name="TextBox 16"/>
          <p:cNvSpPr txBox="1">
            <a:spLocks noChangeArrowheads="1"/>
          </p:cNvSpPr>
          <p:nvPr/>
        </p:nvSpPr>
        <p:spPr bwMode="auto">
          <a:xfrm>
            <a:off x="1185863" y="3914820"/>
            <a:ext cx="7254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2000"/>
              <a:t>2:3-5</a:t>
            </a:r>
          </a:p>
        </p:txBody>
      </p:sp>
      <p:sp>
        <p:nvSpPr>
          <p:cNvPr id="29712" name="TextBox 17"/>
          <p:cNvSpPr txBox="1">
            <a:spLocks noChangeArrowheads="1"/>
          </p:cNvSpPr>
          <p:nvPr/>
        </p:nvSpPr>
        <p:spPr bwMode="auto">
          <a:xfrm>
            <a:off x="2119313" y="3889420"/>
            <a:ext cx="5784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tLang="en-US" sz="2000"/>
              <a:t>Therefore –devising disaster/”We are utterly destroyed</a:t>
            </a:r>
          </a:p>
        </p:txBody>
      </p:sp>
      <p:sp>
        <p:nvSpPr>
          <p:cNvPr id="29713" name="TextBox 18"/>
          <p:cNvSpPr txBox="1">
            <a:spLocks noChangeArrowheads="1"/>
          </p:cNvSpPr>
          <p:nvPr/>
        </p:nvSpPr>
        <p:spPr bwMode="auto">
          <a:xfrm>
            <a:off x="2271713" y="4349795"/>
            <a:ext cx="35877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tLang="en-US" sz="2000"/>
              <a:t>People tell prophets not to prattle</a:t>
            </a:r>
          </a:p>
          <a:p>
            <a:pPr algn="l" eaLnBrk="1" hangingPunct="1"/>
            <a:r>
              <a:rPr lang="en-US" altLang="en-US" sz="2000"/>
              <a:t>Do not My words do good</a:t>
            </a:r>
          </a:p>
          <a:p>
            <a:pPr algn="l" eaLnBrk="1" hangingPunct="1"/>
            <a:r>
              <a:rPr lang="en-US" altLang="en-US" sz="2000"/>
              <a:t>My people risen up as an enemy</a:t>
            </a:r>
          </a:p>
        </p:txBody>
      </p:sp>
      <p:sp>
        <p:nvSpPr>
          <p:cNvPr id="29714" name="TextBox 19"/>
          <p:cNvSpPr txBox="1">
            <a:spLocks noChangeArrowheads="1"/>
          </p:cNvSpPr>
          <p:nvPr/>
        </p:nvSpPr>
        <p:spPr bwMode="auto">
          <a:xfrm>
            <a:off x="1204913" y="4489495"/>
            <a:ext cx="7254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2000"/>
              <a:t>2:6-9</a:t>
            </a:r>
          </a:p>
        </p:txBody>
      </p:sp>
      <p:sp>
        <p:nvSpPr>
          <p:cNvPr id="29715" name="TextBox 20"/>
          <p:cNvSpPr txBox="1">
            <a:spLocks noChangeArrowheads="1"/>
          </p:cNvSpPr>
          <p:nvPr/>
        </p:nvSpPr>
        <p:spPr bwMode="auto">
          <a:xfrm>
            <a:off x="1149350" y="5322933"/>
            <a:ext cx="971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2000"/>
              <a:t>2:10-11</a:t>
            </a:r>
          </a:p>
        </p:txBody>
      </p:sp>
      <p:sp>
        <p:nvSpPr>
          <p:cNvPr id="29716" name="TextBox 21"/>
          <p:cNvSpPr txBox="1">
            <a:spLocks noChangeArrowheads="1"/>
          </p:cNvSpPr>
          <p:nvPr/>
        </p:nvSpPr>
        <p:spPr bwMode="auto">
          <a:xfrm>
            <a:off x="2271713" y="5310233"/>
            <a:ext cx="61753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tLang="en-US" sz="2000"/>
              <a:t>Even a prophet we speaks of wine &amp; drink is a prattler to these people</a:t>
            </a:r>
          </a:p>
        </p:txBody>
      </p:sp>
      <p:sp>
        <p:nvSpPr>
          <p:cNvPr id="29717" name="TextBox 22"/>
          <p:cNvSpPr txBox="1">
            <a:spLocks noChangeArrowheads="1"/>
          </p:cNvSpPr>
          <p:nvPr/>
        </p:nvSpPr>
        <p:spPr bwMode="auto">
          <a:xfrm>
            <a:off x="1152525" y="5997620"/>
            <a:ext cx="981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2000"/>
              <a:t>2:12-13</a:t>
            </a:r>
          </a:p>
        </p:txBody>
      </p:sp>
      <p:sp>
        <p:nvSpPr>
          <p:cNvPr id="29718" name="TextBox 23"/>
          <p:cNvSpPr txBox="1">
            <a:spLocks noChangeArrowheads="1"/>
          </p:cNvSpPr>
          <p:nvPr/>
        </p:nvSpPr>
        <p:spPr bwMode="auto">
          <a:xfrm>
            <a:off x="2292350" y="5989683"/>
            <a:ext cx="61769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tLang="en-US" sz="2000"/>
              <a:t>Gather remnant of Israel like sheep in a fold</a:t>
            </a:r>
          </a:p>
        </p:txBody>
      </p:sp>
      <p:sp>
        <p:nvSpPr>
          <p:cNvPr id="29719" name="TextBox 24"/>
          <p:cNvSpPr txBox="1">
            <a:spLocks noChangeArrowheads="1"/>
          </p:cNvSpPr>
          <p:nvPr/>
        </p:nvSpPr>
        <p:spPr bwMode="auto">
          <a:xfrm>
            <a:off x="6176963" y="6316708"/>
            <a:ext cx="2867025" cy="4000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tLang="en-US" sz="2000">
                <a:solidFill>
                  <a:srgbClr val="000000"/>
                </a:solidFill>
              </a:rPr>
              <a:t>Redemption/Restoration</a:t>
            </a:r>
          </a:p>
        </p:txBody>
      </p:sp>
      <p:pic>
        <p:nvPicPr>
          <p:cNvPr id="2" name="jackals-ostriches.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04163" y="1857420"/>
            <a:ext cx="609600" cy="609600"/>
          </a:xfrm>
          <a:prstGeom prst="rect">
            <a:avLst/>
          </a:prstGeom>
        </p:spPr>
      </p:pic>
    </p:spTree>
    <p:extLst>
      <p:ext uri="{BB962C8B-B14F-4D97-AF65-F5344CB8AC3E}">
        <p14:creationId xmlns:p14="http://schemas.microsoft.com/office/powerpoint/2010/main" val="23848122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87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hidden="1"/>
          <p:cNvSpPr>
            <a:spLocks noGrp="1" noChangeArrowheads="1"/>
          </p:cNvSpPr>
          <p:nvPr>
            <p:ph type="title"/>
          </p:nvPr>
        </p:nvSpPr>
        <p:spPr/>
        <p:txBody>
          <a:bodyPr/>
          <a:lstStyle/>
          <a:p>
            <a:pPr eaLnBrk="1" hangingPunct="1"/>
            <a:endParaRPr lang="en-US" altLang="en-US" smtClean="0"/>
          </a:p>
        </p:txBody>
      </p:sp>
      <p:sp>
        <p:nvSpPr>
          <p:cNvPr id="30723" name="Rectangle 3" descr="DSC00812"/>
          <p:cNvSpPr>
            <a:spLocks noGrp="1" noChangeAspect="1" noChangeArrowheads="1"/>
          </p:cNvSpPr>
          <p:nvPr/>
        </p:nvSpPr>
        <p:spPr bwMode="auto">
          <a:xfrm>
            <a:off x="0" y="0"/>
            <a:ext cx="9144000" cy="6858000"/>
          </a:xfrm>
          <a:prstGeom prst="rect">
            <a:avLst/>
          </a:prstGeom>
          <a:blipFill dpi="0" rotWithShape="1">
            <a:blip r:embed="rId2"/>
            <a:srcRect/>
            <a:stretch>
              <a:fillRect/>
            </a:stretch>
          </a:blipFill>
          <a:ln w="9525">
            <a:solidFill>
              <a:schemeClr val="tx1"/>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30724" name="Text Box 4"/>
          <p:cNvSpPr txBox="1">
            <a:spLocks noChangeArrowheads="1"/>
          </p:cNvSpPr>
          <p:nvPr/>
        </p:nvSpPr>
        <p:spPr bwMode="ltGray">
          <a:xfrm>
            <a:off x="3886199" y="199788"/>
            <a:ext cx="5229225" cy="2785378"/>
          </a:xfrm>
          <a:prstGeom prst="rect">
            <a:avLst/>
          </a:prstGeom>
          <a:solidFill>
            <a:srgbClr val="F8F8F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US" altLang="en-US" sz="1400" b="1"/>
              <a:t>Micah 1:3 - 4 (NKJV)</a:t>
            </a:r>
          </a:p>
          <a:p>
            <a:pPr algn="l" eaLnBrk="1" hangingPunct="1">
              <a:spcBef>
                <a:spcPct val="50000"/>
              </a:spcBef>
            </a:pPr>
            <a:r>
              <a:rPr lang="en-US" altLang="en-US" sz="1400" b="1"/>
              <a:t> </a:t>
            </a:r>
            <a:r>
              <a:rPr lang="en-US" altLang="en-US" sz="1400" baseline="30000">
                <a:latin typeface="Default"/>
              </a:rPr>
              <a:t>3</a:t>
            </a:r>
            <a:r>
              <a:rPr lang="en-US" altLang="en-US" sz="1400">
                <a:latin typeface="Default"/>
              </a:rPr>
              <a:t>    For behold, the Lord is coming out of His place;</a:t>
            </a:r>
            <a:endParaRPr lang="en-US" altLang="en-US" sz="1400"/>
          </a:p>
          <a:p>
            <a:pPr algn="l" eaLnBrk="1" hangingPunct="1">
              <a:spcBef>
                <a:spcPct val="50000"/>
              </a:spcBef>
            </a:pPr>
            <a:r>
              <a:rPr lang="en-US" altLang="en-US" sz="1400"/>
              <a:t>       </a:t>
            </a:r>
            <a:r>
              <a:rPr lang="en-US" altLang="en-US" sz="1400">
                <a:latin typeface="Default"/>
              </a:rPr>
              <a:t>He will come down</a:t>
            </a:r>
            <a:r>
              <a:rPr lang="en-US" altLang="en-US" sz="1400"/>
              <a:t> </a:t>
            </a:r>
          </a:p>
          <a:p>
            <a:pPr algn="l" eaLnBrk="1" hangingPunct="1">
              <a:spcBef>
                <a:spcPct val="50000"/>
              </a:spcBef>
            </a:pPr>
            <a:r>
              <a:rPr lang="en-US" altLang="en-US" sz="1400"/>
              <a:t>	</a:t>
            </a:r>
            <a:r>
              <a:rPr lang="en-US" altLang="en-US" sz="1400">
                <a:latin typeface="Default"/>
              </a:rPr>
              <a:t>And tread on the high places of the earth.</a:t>
            </a:r>
            <a:r>
              <a:rPr lang="en-US" altLang="en-US" sz="1400"/>
              <a:t> </a:t>
            </a:r>
          </a:p>
          <a:p>
            <a:pPr algn="l" eaLnBrk="1" hangingPunct="1">
              <a:spcBef>
                <a:spcPct val="50000"/>
              </a:spcBef>
            </a:pPr>
            <a:r>
              <a:rPr lang="en-US" altLang="en-US" sz="1400" baseline="30000">
                <a:latin typeface="Default"/>
              </a:rPr>
              <a:t>4</a:t>
            </a:r>
            <a:r>
              <a:rPr lang="en-US" altLang="en-US" sz="1400">
                <a:latin typeface="Default"/>
              </a:rPr>
              <a:t>    The mountains will melt under Him,</a:t>
            </a:r>
            <a:r>
              <a:rPr lang="en-US" altLang="en-US" sz="1400"/>
              <a:t> </a:t>
            </a:r>
          </a:p>
          <a:p>
            <a:pPr algn="l" eaLnBrk="1" hangingPunct="1">
              <a:spcBef>
                <a:spcPct val="50000"/>
              </a:spcBef>
            </a:pPr>
            <a:r>
              <a:rPr lang="en-US" altLang="en-US" sz="1400"/>
              <a:t>	</a:t>
            </a:r>
            <a:r>
              <a:rPr lang="en-US" altLang="en-US" sz="1400">
                <a:latin typeface="Default"/>
              </a:rPr>
              <a:t>And the valleys will split</a:t>
            </a:r>
            <a:endParaRPr lang="en-US" altLang="en-US" sz="1400"/>
          </a:p>
          <a:p>
            <a:pPr algn="l" eaLnBrk="1" hangingPunct="1">
              <a:spcBef>
                <a:spcPct val="50000"/>
              </a:spcBef>
            </a:pPr>
            <a:r>
              <a:rPr lang="en-US" altLang="en-US" sz="1400"/>
              <a:t>	</a:t>
            </a:r>
            <a:r>
              <a:rPr lang="en-US" altLang="en-US" sz="1400">
                <a:latin typeface="Default"/>
              </a:rPr>
              <a:t>Like wax before the fire,</a:t>
            </a:r>
            <a:endParaRPr lang="en-US" altLang="en-US" sz="1400"/>
          </a:p>
          <a:p>
            <a:pPr algn="l" eaLnBrk="1" hangingPunct="1">
              <a:spcBef>
                <a:spcPct val="50000"/>
              </a:spcBef>
            </a:pPr>
            <a:r>
              <a:rPr lang="en-US" altLang="en-US" sz="1400"/>
              <a:t>	</a:t>
            </a:r>
            <a:r>
              <a:rPr lang="en-US" altLang="en-US" sz="1400" b="1" u="sng">
                <a:latin typeface="Default"/>
              </a:rPr>
              <a:t>Like waters poured down a steep place.</a:t>
            </a:r>
            <a:r>
              <a:rPr lang="en-US" altLang="en-US" sz="1400"/>
              <a:t> </a:t>
            </a:r>
            <a:br>
              <a:rPr lang="en-US" altLang="en-US" sz="1400"/>
            </a:br>
            <a:endParaRPr lang="en-US" altLang="en-US" sz="1400"/>
          </a:p>
        </p:txBody>
      </p:sp>
    </p:spTree>
    <p:extLst>
      <p:ext uri="{BB962C8B-B14F-4D97-AF65-F5344CB8AC3E}">
        <p14:creationId xmlns:p14="http://schemas.microsoft.com/office/powerpoint/2010/main" val="7701500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hidden="1"/>
          <p:cNvSpPr>
            <a:spLocks noGrp="1" noChangeArrowheads="1"/>
          </p:cNvSpPr>
          <p:nvPr>
            <p:ph type="title"/>
          </p:nvPr>
        </p:nvSpPr>
        <p:spPr/>
        <p:txBody>
          <a:bodyPr/>
          <a:lstStyle/>
          <a:p>
            <a:pPr eaLnBrk="1" hangingPunct="1"/>
            <a:r>
              <a:rPr lang="en-US" altLang="en-US" sz="2800" smtClean="0">
                <a:solidFill>
                  <a:schemeClr val="bg1"/>
                </a:solidFill>
              </a:rPr>
              <a:t>Tell Samaria from south</a:t>
            </a:r>
            <a:endParaRPr lang="en-US" altLang="en-US" smtClean="0"/>
          </a:p>
        </p:txBody>
      </p:sp>
      <p:pic>
        <p:nvPicPr>
          <p:cNvPr id="31747" name="Picture 3" descr="Samaria tell from south, tb n050800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31750" y="-23813"/>
            <a:ext cx="9207500" cy="6905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31748" name="Text Box 4"/>
          <p:cNvSpPr txBox="1">
            <a:spLocks noChangeArrowheads="1"/>
          </p:cNvSpPr>
          <p:nvPr/>
        </p:nvSpPr>
        <p:spPr bwMode="auto">
          <a:xfrm>
            <a:off x="685800" y="6229350"/>
            <a:ext cx="777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a:solidFill>
                  <a:schemeClr val="bg1"/>
                </a:solidFill>
                <a:latin typeface="Arial" pitchFamily="34" charset="0"/>
              </a:rPr>
              <a:t>Tell Samaria from south</a:t>
            </a:r>
          </a:p>
        </p:txBody>
      </p:sp>
      <p:sp>
        <p:nvSpPr>
          <p:cNvPr id="31749" name="Text Box 5"/>
          <p:cNvSpPr txBox="1">
            <a:spLocks noChangeArrowheads="1"/>
          </p:cNvSpPr>
          <p:nvPr/>
        </p:nvSpPr>
        <p:spPr bwMode="ltGray">
          <a:xfrm>
            <a:off x="3743325" y="206375"/>
            <a:ext cx="5400675" cy="2308324"/>
          </a:xfrm>
          <a:prstGeom prst="rect">
            <a:avLst/>
          </a:prstGeom>
          <a:solidFill>
            <a:srgbClr val="F8F8F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US" altLang="en-US" sz="1600" b="1"/>
              <a:t>Micah 1:6 (NKJV) </a:t>
            </a:r>
          </a:p>
          <a:p>
            <a:pPr algn="l" eaLnBrk="1" hangingPunct="1">
              <a:spcBef>
                <a:spcPct val="50000"/>
              </a:spcBef>
            </a:pPr>
            <a:r>
              <a:rPr lang="en-US" altLang="en-US" sz="1600" baseline="30000">
                <a:latin typeface="Default"/>
              </a:rPr>
              <a:t>6</a:t>
            </a:r>
            <a:r>
              <a:rPr lang="en-US" altLang="en-US" sz="1600">
                <a:latin typeface="Default"/>
              </a:rPr>
              <a:t>    “Therefore I will make Samaria a heap of ruins in the field,</a:t>
            </a:r>
            <a:endParaRPr lang="en-US" altLang="en-US" sz="1600"/>
          </a:p>
          <a:p>
            <a:pPr algn="l" eaLnBrk="1" hangingPunct="1">
              <a:spcBef>
                <a:spcPct val="50000"/>
              </a:spcBef>
            </a:pPr>
            <a:r>
              <a:rPr lang="en-US" altLang="en-US" sz="1600"/>
              <a:t>       </a:t>
            </a:r>
            <a:r>
              <a:rPr lang="en-US" altLang="en-US" sz="1600">
                <a:latin typeface="Default"/>
              </a:rPr>
              <a:t>Places for planting a vineyard;</a:t>
            </a:r>
            <a:endParaRPr lang="en-US" altLang="en-US" sz="1600"/>
          </a:p>
          <a:p>
            <a:pPr algn="l" eaLnBrk="1" hangingPunct="1">
              <a:spcBef>
                <a:spcPct val="50000"/>
              </a:spcBef>
            </a:pPr>
            <a:r>
              <a:rPr lang="en-US" altLang="en-US" sz="1600"/>
              <a:t>      </a:t>
            </a:r>
            <a:r>
              <a:rPr lang="en-US" altLang="en-US" sz="1600">
                <a:latin typeface="Default"/>
              </a:rPr>
              <a:t>I will pour down her stones into the valley,</a:t>
            </a:r>
            <a:endParaRPr lang="en-US" altLang="en-US" sz="1600"/>
          </a:p>
          <a:p>
            <a:pPr algn="l" eaLnBrk="1" hangingPunct="1">
              <a:spcBef>
                <a:spcPct val="50000"/>
              </a:spcBef>
            </a:pPr>
            <a:r>
              <a:rPr lang="en-US" altLang="en-US" sz="1600"/>
              <a:t>      </a:t>
            </a:r>
            <a:r>
              <a:rPr lang="en-US" altLang="en-US" sz="1600">
                <a:latin typeface="Default"/>
              </a:rPr>
              <a:t>And I will uncover her foundations.</a:t>
            </a:r>
            <a:r>
              <a:rPr lang="en-US" altLang="en-US" sz="1600"/>
              <a:t> </a:t>
            </a:r>
            <a:br>
              <a:rPr lang="en-US" altLang="en-US" sz="1600"/>
            </a:br>
            <a:endParaRPr lang="en-US" altLang="en-US" sz="1600"/>
          </a:p>
        </p:txBody>
      </p:sp>
    </p:spTree>
    <p:extLst>
      <p:ext uri="{BB962C8B-B14F-4D97-AF65-F5344CB8AC3E}">
        <p14:creationId xmlns:p14="http://schemas.microsoft.com/office/powerpoint/2010/main" val="829913774"/>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85" name="Group 3"/>
          <p:cNvGrpSpPr>
            <a:grpSpLocks noGrp="1" noUngrp="1" noChangeAspect="1"/>
          </p:cNvGrpSpPr>
          <p:nvPr/>
        </p:nvGrpSpPr>
        <p:grpSpPr bwMode="auto">
          <a:xfrm>
            <a:off x="0" y="0"/>
            <a:ext cx="9144000" cy="6564313"/>
            <a:chOff x="685800" y="828675"/>
            <a:chExt cx="7772400" cy="5580063"/>
          </a:xfrm>
        </p:grpSpPr>
        <p:pic>
          <p:nvPicPr>
            <p:cNvPr id="67586" name="Picture 1" descr="Samaria Israelite wall, tb070507730"/>
            <p:cNvPicPr>
              <a:picLocks noRot="1" noChangeAspect="1" noMove="1" noResize="1"/>
            </p:cNvPicPr>
            <p:nvPr isPhoto="1"/>
          </p:nvPicPr>
          <p:blipFill>
            <a:blip r:embed="rId3" cstate="print"/>
            <a:srcRect/>
            <a:stretch>
              <a:fillRect/>
            </a:stretch>
          </p:blipFill>
          <p:spPr bwMode="auto">
            <a:xfrm>
              <a:off x="685800" y="828675"/>
              <a:ext cx="7772400" cy="5199063"/>
            </a:xfrm>
            <a:prstGeom prst="rect">
              <a:avLst/>
            </a:prstGeom>
            <a:noFill/>
            <a:ln w="9525">
              <a:noFill/>
              <a:miter lim="800000"/>
              <a:headEnd/>
              <a:tailEnd/>
            </a:ln>
          </p:spPr>
        </p:pic>
        <p:sp>
          <p:nvSpPr>
            <p:cNvPr id="3" name="Rectangle 2"/>
            <p:cNvSpPr/>
            <p:nvPr/>
          </p:nvSpPr>
          <p:spPr>
            <a:xfrm>
              <a:off x="685800" y="6065972"/>
              <a:ext cx="7772400" cy="342766"/>
            </a:xfrm>
            <a:prstGeom prst="rect">
              <a:avLst/>
            </a:prstGeom>
            <a:noFill/>
            <a:ln>
              <a:noFill/>
            </a:ln>
          </p:spPr>
          <p:txBody>
            <a:bodyPr anchor="ctr">
              <a:normAutofit fontScale="92500" lnSpcReduction="10000"/>
            </a:bodyPr>
            <a:lstStyle/>
            <a:p>
              <a:pPr algn="ctr">
                <a:defRPr/>
              </a:pPr>
              <a:r>
                <a:rPr lang="en-US" sz="2400" dirty="0">
                  <a:solidFill>
                    <a:srgbClr val="000000"/>
                  </a:solidFill>
                  <a:latin typeface="Calibri" pitchFamily="34" charset="0"/>
                  <a:cs typeface="Arial" charset="0"/>
                </a:rPr>
                <a:t>Samaria Israelite wall</a:t>
              </a:r>
            </a:p>
          </p:txBody>
        </p:sp>
      </p:grpSp>
    </p:spTree>
    <p:extLst>
      <p:ext uri="{BB962C8B-B14F-4D97-AF65-F5344CB8AC3E}">
        <p14:creationId xmlns:p14="http://schemas.microsoft.com/office/powerpoint/2010/main" val="36145299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Samaria ruins of Iron Age acropolis, 56-11tb"/>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2700" y="0"/>
            <a:ext cx="9167813" cy="599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Rectangle 3" hidden="1"/>
          <p:cNvSpPr>
            <a:spLocks noGrp="1" noChangeArrowheads="1"/>
          </p:cNvSpPr>
          <p:nvPr>
            <p:ph type="title"/>
          </p:nvPr>
        </p:nvSpPr>
        <p:spPr/>
        <p:txBody>
          <a:bodyPr/>
          <a:lstStyle/>
          <a:p>
            <a:pPr eaLnBrk="1" hangingPunct="1"/>
            <a:r>
              <a:rPr lang="en-US" altLang="en-US" sz="2800" smtClean="0"/>
              <a:t>Samaria ruins of Iron Age acropolis</a:t>
            </a:r>
            <a:endParaRPr lang="en-US" altLang="en-US" smtClean="0"/>
          </a:p>
        </p:txBody>
      </p:sp>
      <p:sp>
        <p:nvSpPr>
          <p:cNvPr id="32772" name="Text Box 4"/>
          <p:cNvSpPr txBox="1">
            <a:spLocks noChangeArrowheads="1"/>
          </p:cNvSpPr>
          <p:nvPr/>
        </p:nvSpPr>
        <p:spPr bwMode="auto">
          <a:xfrm>
            <a:off x="846160" y="6026150"/>
            <a:ext cx="7612039" cy="457200"/>
          </a:xfrm>
          <a:prstGeom prst="rect">
            <a:avLst/>
          </a:prstGeom>
          <a:solidFill>
            <a:schemeClr val="bg1"/>
          </a:solidFill>
          <a:ln>
            <a:noFill/>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dirty="0">
                <a:latin typeface="Arial" pitchFamily="34" charset="0"/>
              </a:rPr>
              <a:t>Samaria ruins of Iron Age acropolis</a:t>
            </a:r>
          </a:p>
        </p:txBody>
      </p:sp>
      <p:sp>
        <p:nvSpPr>
          <p:cNvPr id="32773" name="Text Box 5"/>
          <p:cNvSpPr txBox="1">
            <a:spLocks noChangeArrowheads="1"/>
          </p:cNvSpPr>
          <p:nvPr/>
        </p:nvSpPr>
        <p:spPr bwMode="ltGray">
          <a:xfrm>
            <a:off x="3743325" y="206375"/>
            <a:ext cx="5400675" cy="2308324"/>
          </a:xfrm>
          <a:prstGeom prst="rect">
            <a:avLst/>
          </a:prstGeom>
          <a:solidFill>
            <a:srgbClr val="F8F8F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US" altLang="en-US" sz="1600" b="1"/>
              <a:t>Micah 1:6 (NKJV) </a:t>
            </a:r>
          </a:p>
          <a:p>
            <a:pPr algn="l" eaLnBrk="1" hangingPunct="1">
              <a:spcBef>
                <a:spcPct val="50000"/>
              </a:spcBef>
            </a:pPr>
            <a:r>
              <a:rPr lang="en-US" altLang="en-US" sz="1600" baseline="30000">
                <a:latin typeface="Default"/>
              </a:rPr>
              <a:t>6</a:t>
            </a:r>
            <a:r>
              <a:rPr lang="en-US" altLang="en-US" sz="1600">
                <a:latin typeface="Default"/>
              </a:rPr>
              <a:t>    “Therefore I will make Samaria a heap of ruins in the field,</a:t>
            </a:r>
            <a:endParaRPr lang="en-US" altLang="en-US" sz="1600"/>
          </a:p>
          <a:p>
            <a:pPr algn="l" eaLnBrk="1" hangingPunct="1">
              <a:spcBef>
                <a:spcPct val="50000"/>
              </a:spcBef>
            </a:pPr>
            <a:r>
              <a:rPr lang="en-US" altLang="en-US" sz="1600"/>
              <a:t>       </a:t>
            </a:r>
            <a:r>
              <a:rPr lang="en-US" altLang="en-US" sz="1600">
                <a:latin typeface="Default"/>
              </a:rPr>
              <a:t>Places for planting a vineyard;</a:t>
            </a:r>
            <a:endParaRPr lang="en-US" altLang="en-US" sz="1600"/>
          </a:p>
          <a:p>
            <a:pPr algn="l" eaLnBrk="1" hangingPunct="1">
              <a:spcBef>
                <a:spcPct val="50000"/>
              </a:spcBef>
            </a:pPr>
            <a:r>
              <a:rPr lang="en-US" altLang="en-US" sz="1600"/>
              <a:t>      </a:t>
            </a:r>
            <a:r>
              <a:rPr lang="en-US" altLang="en-US" sz="1600">
                <a:latin typeface="Default"/>
              </a:rPr>
              <a:t>I will pour down her stones into the valley,</a:t>
            </a:r>
            <a:endParaRPr lang="en-US" altLang="en-US" sz="1600"/>
          </a:p>
          <a:p>
            <a:pPr algn="l" eaLnBrk="1" hangingPunct="1">
              <a:spcBef>
                <a:spcPct val="50000"/>
              </a:spcBef>
            </a:pPr>
            <a:r>
              <a:rPr lang="en-US" altLang="en-US" sz="1600"/>
              <a:t>      </a:t>
            </a:r>
            <a:r>
              <a:rPr lang="en-US" altLang="en-US" sz="1600">
                <a:latin typeface="Default"/>
              </a:rPr>
              <a:t>And I will uncover her foundations.</a:t>
            </a:r>
            <a:r>
              <a:rPr lang="en-US" altLang="en-US" sz="1600"/>
              <a:t> </a:t>
            </a:r>
            <a:br>
              <a:rPr lang="en-US" altLang="en-US" sz="1600"/>
            </a:br>
            <a:endParaRPr lang="en-US" altLang="en-US" sz="1600"/>
          </a:p>
        </p:txBody>
      </p:sp>
    </p:spTree>
    <p:extLst>
      <p:ext uri="{BB962C8B-B14F-4D97-AF65-F5344CB8AC3E}">
        <p14:creationId xmlns:p14="http://schemas.microsoft.com/office/powerpoint/2010/main" val="1319535796"/>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4" name="Group 3"/>
          <p:cNvGrpSpPr>
            <a:grpSpLocks noGrp="1" noUngrp="1" noChangeAspect="1"/>
          </p:cNvGrpSpPr>
          <p:nvPr/>
        </p:nvGrpSpPr>
        <p:grpSpPr bwMode="auto">
          <a:xfrm>
            <a:off x="0" y="0"/>
            <a:ext cx="9144000" cy="6564313"/>
            <a:chOff x="685800" y="828675"/>
            <a:chExt cx="7772400" cy="5580063"/>
          </a:xfrm>
          <a:solidFill>
            <a:schemeClr val="bg1"/>
          </a:solidFill>
        </p:grpSpPr>
        <p:pic>
          <p:nvPicPr>
            <p:cNvPr id="33804" name="Picture 1" descr="Samaria acropolis, area of possible royal tombs, tb070507812"/>
            <p:cNvPicPr>
              <a:picLocks noRot="1" noChangeAspect="1" noMove="1" noResize="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685800" y="828675"/>
              <a:ext cx="7772400" cy="5199063"/>
            </a:xfrm>
            <a:prstGeom prst="rect">
              <a:avLst/>
            </a:prstGeom>
            <a:gr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685800" y="6065972"/>
              <a:ext cx="7772400" cy="342766"/>
            </a:xfrm>
            <a:prstGeom prst="rect">
              <a:avLst/>
            </a:prstGeom>
            <a:grpFill/>
            <a:ln>
              <a:noFill/>
            </a:ln>
          </p:spPr>
          <p:txBody>
            <a:bodyPr anchor="ctr">
              <a:normAutofit/>
            </a:bodyPr>
            <a:lstStyle/>
            <a:p>
              <a:pPr>
                <a:defRPr/>
              </a:pPr>
              <a:r>
                <a:rPr lang="en-US" dirty="0">
                  <a:solidFill>
                    <a:srgbClr val="000000"/>
                  </a:solidFill>
                  <a:latin typeface="Calibri" pitchFamily="34" charset="0"/>
                  <a:cs typeface="Arial" charset="0"/>
                </a:rPr>
                <a:t>Samaria acropolis, area of possible royal tombs</a:t>
              </a:r>
            </a:p>
          </p:txBody>
        </p:sp>
      </p:grpSp>
      <p:sp>
        <p:nvSpPr>
          <p:cNvPr id="8" name="Text Box 16"/>
          <p:cNvSpPr txBox="1">
            <a:spLocks noChangeArrowheads="1"/>
          </p:cNvSpPr>
          <p:nvPr/>
        </p:nvSpPr>
        <p:spPr bwMode="auto">
          <a:xfrm>
            <a:off x="3227097" y="2209800"/>
            <a:ext cx="753732" cy="400110"/>
          </a:xfrm>
          <a:prstGeom prst="rect">
            <a:avLst/>
          </a:prstGeom>
          <a:noFill/>
          <a:ln w="9525">
            <a:noFill/>
            <a:miter lim="800000"/>
            <a:headEnd/>
            <a:tailEnd/>
          </a:ln>
          <a:effectLst/>
        </p:spPr>
        <p:txBody>
          <a:bodyPr wrap="none">
            <a:spAutoFit/>
          </a:bodyPr>
          <a:lstStyle/>
          <a:p>
            <a:pPr>
              <a:defRPr/>
            </a:pPr>
            <a:r>
              <a:rPr lang="en-US" sz="2000" dirty="0">
                <a:solidFill>
                  <a:srgbClr val="FFFFFF"/>
                </a:solidFill>
                <a:effectLst>
                  <a:glow rad="76200">
                    <a:srgbClr val="000000">
                      <a:alpha val="60000"/>
                    </a:srgbClr>
                  </a:glow>
                </a:effectLst>
                <a:latin typeface="Calibri" pitchFamily="34" charset="0"/>
                <a:cs typeface="Calibri" pitchFamily="34" charset="0"/>
              </a:rPr>
              <a:t>tomb</a:t>
            </a:r>
          </a:p>
        </p:txBody>
      </p:sp>
      <p:sp>
        <p:nvSpPr>
          <p:cNvPr id="7" name="Text Box 16"/>
          <p:cNvSpPr txBox="1">
            <a:spLocks noChangeArrowheads="1"/>
          </p:cNvSpPr>
          <p:nvPr/>
        </p:nvSpPr>
        <p:spPr bwMode="auto">
          <a:xfrm>
            <a:off x="4351668" y="2495730"/>
            <a:ext cx="753732" cy="400110"/>
          </a:xfrm>
          <a:prstGeom prst="rect">
            <a:avLst/>
          </a:prstGeom>
          <a:noFill/>
          <a:ln w="9525">
            <a:noFill/>
            <a:miter lim="800000"/>
            <a:headEnd/>
            <a:tailEnd/>
          </a:ln>
          <a:effectLst/>
        </p:spPr>
        <p:txBody>
          <a:bodyPr wrap="none">
            <a:spAutoFit/>
          </a:bodyPr>
          <a:lstStyle/>
          <a:p>
            <a:pPr>
              <a:defRPr/>
            </a:pPr>
            <a:r>
              <a:rPr lang="en-US" sz="2000" dirty="0">
                <a:solidFill>
                  <a:srgbClr val="FFFFFF"/>
                </a:solidFill>
                <a:effectLst>
                  <a:glow rad="76200">
                    <a:srgbClr val="000000">
                      <a:alpha val="60000"/>
                    </a:srgbClr>
                  </a:glow>
                </a:effectLst>
                <a:latin typeface="Calibri" pitchFamily="34" charset="0"/>
                <a:cs typeface="Calibri" pitchFamily="34" charset="0"/>
              </a:rPr>
              <a:t>tomb</a:t>
            </a:r>
          </a:p>
        </p:txBody>
      </p:sp>
      <p:sp>
        <p:nvSpPr>
          <p:cNvPr id="9" name="Line 9"/>
          <p:cNvSpPr>
            <a:spLocks noChangeShapeType="1"/>
          </p:cNvSpPr>
          <p:nvPr/>
        </p:nvSpPr>
        <p:spPr bwMode="auto">
          <a:xfrm flipH="1">
            <a:off x="2767806" y="2619585"/>
            <a:ext cx="0" cy="352215"/>
          </a:xfrm>
          <a:prstGeom prst="lin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defRPr/>
            </a:pPr>
            <a:endParaRPr lang="en-US" smtClean="0">
              <a:solidFill>
                <a:srgbClr val="000000"/>
              </a:solidFill>
              <a:latin typeface="Calibri" pitchFamily="34" charset="0"/>
            </a:endParaRPr>
          </a:p>
        </p:txBody>
      </p:sp>
      <p:sp>
        <p:nvSpPr>
          <p:cNvPr id="10" name="Line 9"/>
          <p:cNvSpPr>
            <a:spLocks noChangeShapeType="1"/>
          </p:cNvSpPr>
          <p:nvPr/>
        </p:nvSpPr>
        <p:spPr bwMode="auto">
          <a:xfrm flipH="1">
            <a:off x="3767931" y="2848185"/>
            <a:ext cx="0" cy="352215"/>
          </a:xfrm>
          <a:prstGeom prst="lin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defRPr/>
            </a:pPr>
            <a:endParaRPr lang="en-US" smtClean="0">
              <a:solidFill>
                <a:srgbClr val="000000"/>
              </a:solidFill>
              <a:latin typeface="Calibri" pitchFamily="34" charset="0"/>
            </a:endParaRPr>
          </a:p>
        </p:txBody>
      </p:sp>
      <p:sp>
        <p:nvSpPr>
          <p:cNvPr id="33803" name="Text Box 5"/>
          <p:cNvSpPr txBox="1">
            <a:spLocks noChangeArrowheads="1"/>
          </p:cNvSpPr>
          <p:nvPr/>
        </p:nvSpPr>
        <p:spPr bwMode="ltGray">
          <a:xfrm>
            <a:off x="55563" y="31750"/>
            <a:ext cx="5400675" cy="2062163"/>
          </a:xfrm>
          <a:prstGeom prst="rect">
            <a:avLst/>
          </a:prstGeom>
          <a:solidFill>
            <a:srgbClr val="F8F8F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US" altLang="en-US" sz="1600" b="1">
                <a:solidFill>
                  <a:srgbClr val="000000"/>
                </a:solidFill>
              </a:rPr>
              <a:t>Micah 1:6 (NKJV) </a:t>
            </a:r>
          </a:p>
          <a:p>
            <a:pPr algn="l" eaLnBrk="1" hangingPunct="1">
              <a:spcBef>
                <a:spcPct val="50000"/>
              </a:spcBef>
            </a:pPr>
            <a:r>
              <a:rPr lang="en-US" altLang="en-US" sz="1600" baseline="30000">
                <a:solidFill>
                  <a:srgbClr val="000000"/>
                </a:solidFill>
                <a:latin typeface="Default"/>
              </a:rPr>
              <a:t>6</a:t>
            </a:r>
            <a:r>
              <a:rPr lang="en-US" altLang="en-US" sz="1600">
                <a:solidFill>
                  <a:srgbClr val="000000"/>
                </a:solidFill>
                <a:latin typeface="Default"/>
              </a:rPr>
              <a:t>    “Therefore I will make Samaria a heap of ruins in the field,</a:t>
            </a:r>
            <a:endParaRPr lang="en-US" altLang="en-US" sz="1600">
              <a:solidFill>
                <a:srgbClr val="000000"/>
              </a:solidFill>
            </a:endParaRPr>
          </a:p>
          <a:p>
            <a:pPr algn="l" eaLnBrk="1" hangingPunct="1">
              <a:spcBef>
                <a:spcPct val="50000"/>
              </a:spcBef>
            </a:pPr>
            <a:r>
              <a:rPr lang="en-US" altLang="en-US" sz="1600">
                <a:solidFill>
                  <a:srgbClr val="000000"/>
                </a:solidFill>
              </a:rPr>
              <a:t>       </a:t>
            </a:r>
            <a:r>
              <a:rPr lang="en-US" altLang="en-US" sz="1600">
                <a:solidFill>
                  <a:srgbClr val="000000"/>
                </a:solidFill>
                <a:latin typeface="Default"/>
              </a:rPr>
              <a:t>Places for planting a vineyard;</a:t>
            </a:r>
            <a:endParaRPr lang="en-US" altLang="en-US" sz="1600">
              <a:solidFill>
                <a:srgbClr val="000000"/>
              </a:solidFill>
            </a:endParaRPr>
          </a:p>
          <a:p>
            <a:pPr algn="l" eaLnBrk="1" hangingPunct="1">
              <a:spcBef>
                <a:spcPct val="50000"/>
              </a:spcBef>
            </a:pPr>
            <a:r>
              <a:rPr lang="en-US" altLang="en-US" sz="1600">
                <a:solidFill>
                  <a:srgbClr val="000000"/>
                </a:solidFill>
              </a:rPr>
              <a:t>      </a:t>
            </a:r>
            <a:r>
              <a:rPr lang="en-US" altLang="en-US" sz="1600">
                <a:solidFill>
                  <a:srgbClr val="000000"/>
                </a:solidFill>
                <a:latin typeface="Default"/>
              </a:rPr>
              <a:t>I will pour down her stones into the valley,</a:t>
            </a:r>
            <a:endParaRPr lang="en-US" altLang="en-US" sz="1600">
              <a:solidFill>
                <a:srgbClr val="000000"/>
              </a:solidFill>
            </a:endParaRPr>
          </a:p>
          <a:p>
            <a:pPr algn="l" eaLnBrk="1" hangingPunct="1">
              <a:spcBef>
                <a:spcPct val="50000"/>
              </a:spcBef>
            </a:pPr>
            <a:r>
              <a:rPr lang="en-US" altLang="en-US" sz="1600">
                <a:solidFill>
                  <a:srgbClr val="000000"/>
                </a:solidFill>
              </a:rPr>
              <a:t>      </a:t>
            </a:r>
            <a:r>
              <a:rPr lang="en-US" altLang="en-US" sz="1600">
                <a:solidFill>
                  <a:srgbClr val="000000"/>
                </a:solidFill>
                <a:latin typeface="Default"/>
              </a:rPr>
              <a:t>And I will uncover her foundations.</a:t>
            </a:r>
            <a:r>
              <a:rPr lang="en-US" altLang="en-US" sz="1600">
                <a:solidFill>
                  <a:srgbClr val="000000"/>
                </a:solidFill>
              </a:rPr>
              <a:t> </a:t>
            </a:r>
          </a:p>
        </p:txBody>
      </p:sp>
    </p:spTree>
    <p:extLst>
      <p:ext uri="{BB962C8B-B14F-4D97-AF65-F5344CB8AC3E}">
        <p14:creationId xmlns:p14="http://schemas.microsoft.com/office/powerpoint/2010/main" val="25990318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pPr eaLnBrk="1" hangingPunct="1"/>
            <a:endParaRPr lang="en-US" altLang="en-US" smtClean="0"/>
          </a:p>
        </p:txBody>
      </p:sp>
      <p:pic>
        <p:nvPicPr>
          <p:cNvPr id="5837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236" y="1064359"/>
            <a:ext cx="5103577" cy="4995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374" name="Rectangle 3"/>
          <p:cNvSpPr>
            <a:spLocks noChangeArrowheads="1"/>
          </p:cNvSpPr>
          <p:nvPr/>
        </p:nvSpPr>
        <p:spPr bwMode="auto">
          <a:xfrm>
            <a:off x="5291813" y="1273313"/>
            <a:ext cx="3415459"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dirty="0">
                <a:solidFill>
                  <a:prstClr val="black"/>
                </a:solidFill>
              </a:rPr>
              <a:t>Ivory</a:t>
            </a:r>
          </a:p>
          <a:p>
            <a:pPr eaLnBrk="1" hangingPunct="1"/>
            <a:r>
              <a:rPr lang="en-US" altLang="en-US" dirty="0">
                <a:solidFill>
                  <a:prstClr val="black"/>
                </a:solidFill>
              </a:rPr>
              <a:t>Trees were a favorite motif in ivory carvings. On the left is a stylized palm tree with the panicles pictured on the bottom; on the right is another stylized tree. These pieces were found in Samaria (9th/10th century BCE).</a:t>
            </a:r>
          </a:p>
          <a:p>
            <a:pPr eaLnBrk="1" hangingPunct="1"/>
            <a:endParaRPr lang="en-US" altLang="en-US" dirty="0">
              <a:solidFill>
                <a:prstClr val="black"/>
              </a:solidFill>
            </a:endParaRPr>
          </a:p>
          <a:p>
            <a:pPr eaLnBrk="1" hangingPunct="1"/>
            <a:r>
              <a:rPr lang="en-US" altLang="en-US" dirty="0">
                <a:solidFill>
                  <a:prstClr val="black"/>
                </a:solidFill>
              </a:rPr>
              <a:t> 1000 Bible Images. Bellingham, WA : Logos Research Systems, 2009</a:t>
            </a:r>
          </a:p>
        </p:txBody>
      </p:sp>
    </p:spTree>
    <p:extLst>
      <p:ext uri="{BB962C8B-B14F-4D97-AF65-F5344CB8AC3E}">
        <p14:creationId xmlns:p14="http://schemas.microsoft.com/office/powerpoint/2010/main" val="34323086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685800" y="1143000"/>
            <a:ext cx="7772400" cy="1143000"/>
          </a:xfrm>
        </p:spPr>
        <p:txBody>
          <a:bodyPr/>
          <a:lstStyle/>
          <a:p>
            <a:pPr eaLnBrk="1" hangingPunct="1"/>
            <a:r>
              <a:rPr lang="en-US" altLang="en-US" smtClean="0">
                <a:latin typeface="Tahoma" pitchFamily="34" charset="0"/>
                <a:cs typeface="Tahoma" pitchFamily="34" charset="0"/>
              </a:rPr>
              <a:t>The purpose of the prophets was threefold:</a:t>
            </a:r>
            <a:r>
              <a:rPr lang="en-US" altLang="en-US" smtClean="0">
                <a:cs typeface="Times New Roman" pitchFamily="18" charset="0"/>
              </a:rPr>
              <a:t/>
            </a:r>
            <a:br>
              <a:rPr lang="en-US" altLang="en-US" smtClean="0">
                <a:cs typeface="Times New Roman" pitchFamily="18" charset="0"/>
              </a:rPr>
            </a:br>
            <a:endParaRPr lang="en-US" altLang="en-US" smtClean="0">
              <a:cs typeface="Times New Roman" pitchFamily="18" charset="0"/>
            </a:endParaRPr>
          </a:p>
        </p:txBody>
      </p:sp>
      <p:sp>
        <p:nvSpPr>
          <p:cNvPr id="58371" name="Rectangle 3"/>
          <p:cNvSpPr>
            <a:spLocks noGrp="1" noChangeArrowheads="1"/>
          </p:cNvSpPr>
          <p:nvPr>
            <p:ph type="body" idx="1"/>
          </p:nvPr>
        </p:nvSpPr>
        <p:spPr>
          <a:xfrm>
            <a:off x="685800" y="2381250"/>
            <a:ext cx="7772400" cy="4114800"/>
          </a:xfrm>
        </p:spPr>
        <p:txBody>
          <a:bodyPr/>
          <a:lstStyle/>
          <a:p>
            <a:pPr eaLnBrk="1" hangingPunct="1"/>
            <a:r>
              <a:rPr lang="en-US" altLang="en-US" sz="2800" smtClean="0">
                <a:latin typeface="Tahoma" pitchFamily="34" charset="0"/>
                <a:cs typeface="Tahoma" pitchFamily="34" charset="0"/>
              </a:rPr>
              <a:t>To warn the nations of the coming judgment.</a:t>
            </a:r>
          </a:p>
          <a:p>
            <a:pPr eaLnBrk="1" hangingPunct="1"/>
            <a:endParaRPr lang="en-US" altLang="en-US" sz="2800" smtClean="0">
              <a:cs typeface="Times New Roman" pitchFamily="18" charset="0"/>
            </a:endParaRPr>
          </a:p>
          <a:p>
            <a:pPr eaLnBrk="1" hangingPunct="1"/>
            <a:r>
              <a:rPr lang="en-US" altLang="en-US" sz="2800" smtClean="0">
                <a:latin typeface="Tahoma" pitchFamily="34" charset="0"/>
                <a:cs typeface="Tahoma" pitchFamily="34" charset="0"/>
              </a:rPr>
              <a:t>To explain why the judgment had come upon them.</a:t>
            </a:r>
          </a:p>
          <a:p>
            <a:pPr eaLnBrk="1" hangingPunct="1"/>
            <a:endParaRPr lang="en-US" altLang="en-US" sz="2800" smtClean="0">
              <a:cs typeface="Times New Roman" pitchFamily="18" charset="0"/>
            </a:endParaRPr>
          </a:p>
          <a:p>
            <a:pPr eaLnBrk="1" hangingPunct="1"/>
            <a:r>
              <a:rPr lang="en-US" altLang="en-US" sz="2800" smtClean="0">
                <a:latin typeface="Tahoma" pitchFamily="34" charset="0"/>
                <a:cs typeface="Tahoma" pitchFamily="34" charset="0"/>
              </a:rPr>
              <a:t>To give assurance, at least to a remnant, of a hope that lay beyond the judgment.</a:t>
            </a:r>
            <a:r>
              <a:rPr lang="en-US" altLang="en-US" sz="2800" smtClean="0"/>
              <a:t> </a:t>
            </a:r>
          </a:p>
          <a:p>
            <a:pPr eaLnBrk="1" hangingPunct="1"/>
            <a:endParaRPr lang="en-US" altLang="en-US" sz="2800" smtClean="0"/>
          </a:p>
        </p:txBody>
      </p:sp>
      <p:grpSp>
        <p:nvGrpSpPr>
          <p:cNvPr id="4" name="Group 3"/>
          <p:cNvGrpSpPr/>
          <p:nvPr/>
        </p:nvGrpSpPr>
        <p:grpSpPr>
          <a:xfrm>
            <a:off x="8153392" y="246494"/>
            <a:ext cx="795411" cy="640244"/>
            <a:chOff x="8153406" y="378767"/>
            <a:chExt cx="795410" cy="383233"/>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0" y="457200"/>
              <a:ext cx="6858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8153406" y="378767"/>
              <a:ext cx="795410" cy="276340"/>
            </a:xfrm>
            <a:prstGeom prst="rect">
              <a:avLst/>
            </a:prstGeom>
            <a:noFill/>
          </p:spPr>
          <p:txBody>
            <a:bodyPr wrap="none" rtlCol="0">
              <a:spAutoFit/>
            </a:bodyPr>
            <a:lstStyle/>
            <a:p>
              <a:pPr algn="ctr"/>
              <a:r>
                <a:rPr lang="en-US" sz="1200" dirty="0" smtClean="0">
                  <a:solidFill>
                    <a:schemeClr val="bg1"/>
                  </a:solidFill>
                  <a:latin typeface="Britannic Bold" panose="020B0903060703020204" pitchFamily="34" charset="0"/>
                </a:rPr>
                <a:t>Minor </a:t>
              </a:r>
            </a:p>
            <a:p>
              <a:pPr algn="ctr"/>
              <a:r>
                <a:rPr lang="en-US" sz="1200" dirty="0" smtClean="0">
                  <a:solidFill>
                    <a:schemeClr val="bg1"/>
                  </a:solidFill>
                  <a:latin typeface="Britannic Bold" panose="020B0903060703020204" pitchFamily="34" charset="0"/>
                </a:rPr>
                <a:t>Prophets</a:t>
              </a:r>
              <a:endParaRPr lang="en-US" sz="1200" dirty="0">
                <a:solidFill>
                  <a:schemeClr val="bg1"/>
                </a:solidFill>
                <a:latin typeface="Britannic Bold" panose="020B0903060703020204" pitchFamily="34" charset="0"/>
              </a:endParaRPr>
            </a:p>
          </p:txBody>
        </p:sp>
      </p:grpSp>
    </p:spTree>
    <p:extLst>
      <p:ext uri="{BB962C8B-B14F-4D97-AF65-F5344CB8AC3E}">
        <p14:creationId xmlns:p14="http://schemas.microsoft.com/office/powerpoint/2010/main" val="21058634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pPr eaLnBrk="1" hangingPunct="1"/>
            <a:endParaRPr lang="en-US" altLang="en-US" smtClean="0"/>
          </a:p>
        </p:txBody>
      </p:sp>
      <p:pic>
        <p:nvPicPr>
          <p:cNvPr id="5837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624" y="0"/>
            <a:ext cx="3563162" cy="7001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372" name="Rectangle 2"/>
          <p:cNvSpPr>
            <a:spLocks noChangeArrowheads="1"/>
          </p:cNvSpPr>
          <p:nvPr/>
        </p:nvSpPr>
        <p:spPr bwMode="auto">
          <a:xfrm>
            <a:off x="4651786" y="1637401"/>
            <a:ext cx="4572000" cy="415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dirty="0">
                <a:solidFill>
                  <a:prstClr val="black"/>
                </a:solidFill>
              </a:rPr>
              <a:t>Conquest of a Samaria</a:t>
            </a:r>
          </a:p>
          <a:p>
            <a:pPr eaLnBrk="1" hangingPunct="1"/>
            <a:r>
              <a:rPr lang="en-US" altLang="en-US" dirty="0">
                <a:solidFill>
                  <a:prstClr val="black"/>
                </a:solidFill>
              </a:rPr>
              <a:t>The Assyrians recorded historical events on prisms that could be inscribed on six sides. On this prism, among other things it is reported that Samaria was conquered.</a:t>
            </a:r>
          </a:p>
          <a:p>
            <a:pPr eaLnBrk="1" hangingPunct="1"/>
            <a:endParaRPr lang="en-US" altLang="en-US" dirty="0">
              <a:solidFill>
                <a:prstClr val="black"/>
              </a:solidFill>
            </a:endParaRPr>
          </a:p>
          <a:p>
            <a:pPr eaLnBrk="1" hangingPunct="1"/>
            <a:r>
              <a:rPr lang="en-US" altLang="en-US" dirty="0">
                <a:solidFill>
                  <a:prstClr val="black"/>
                </a:solidFill>
              </a:rPr>
              <a:t> 1000 Bible Images. Bellingham, WA : Logos Research Systems, 2009</a:t>
            </a:r>
          </a:p>
        </p:txBody>
      </p:sp>
    </p:spTree>
    <p:extLst>
      <p:ext uri="{BB962C8B-B14F-4D97-AF65-F5344CB8AC3E}">
        <p14:creationId xmlns:p14="http://schemas.microsoft.com/office/powerpoint/2010/main" val="38109554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800">
              <a:solidFill>
                <a:srgbClr val="EAEAEA"/>
              </a:solidFill>
            </a:endParaRPr>
          </a:p>
        </p:txBody>
      </p:sp>
      <p:sp>
        <p:nvSpPr>
          <p:cNvPr id="34819" name="Title 1"/>
          <p:cNvSpPr>
            <a:spLocks noGrp="1"/>
          </p:cNvSpPr>
          <p:nvPr>
            <p:ph type="title" idx="4294967295"/>
          </p:nvPr>
        </p:nvSpPr>
        <p:spPr>
          <a:xfrm>
            <a:off x="2114550" y="352425"/>
            <a:ext cx="7029450" cy="1143000"/>
          </a:xfrm>
        </p:spPr>
        <p:txBody>
          <a:bodyPr/>
          <a:lstStyle/>
          <a:p>
            <a:pPr eaLnBrk="1" hangingPunct="1"/>
            <a:r>
              <a:rPr lang="en-US" altLang="en-US" b="1" smtClean="0"/>
              <a:t>Jerusalem in the Time of Hezekiah (c. 725–686 b.c.)</a:t>
            </a:r>
            <a:br>
              <a:rPr lang="en-US" altLang="en-US" b="1" smtClean="0"/>
            </a:br>
            <a:endParaRPr lang="en-US" altLang="en-US" smtClean="0"/>
          </a:p>
        </p:txBody>
      </p:sp>
      <p:pic>
        <p:nvPicPr>
          <p:cNvPr id="34820" name="Picture 4" descr="G:\Files for Transfer\ESV\illustration-jerusalem-in-the-time-of-hezekiah-cle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20788"/>
            <a:ext cx="9144000" cy="563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Rectangle 6"/>
          <p:cNvSpPr>
            <a:spLocks noChangeArrowheads="1"/>
          </p:cNvSpPr>
          <p:nvPr/>
        </p:nvSpPr>
        <p:spPr bwMode="ltGray">
          <a:xfrm>
            <a:off x="5457825" y="1400175"/>
            <a:ext cx="2514600" cy="6826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34822" name="Text Box 5"/>
          <p:cNvSpPr txBox="1">
            <a:spLocks noChangeArrowheads="1"/>
          </p:cNvSpPr>
          <p:nvPr/>
        </p:nvSpPr>
        <p:spPr bwMode="ltGray">
          <a:xfrm>
            <a:off x="76200" y="1209675"/>
            <a:ext cx="9067800" cy="947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US" altLang="en-US" sz="1600" b="1"/>
              <a:t>Micah 1:5 (NKJV) </a:t>
            </a:r>
            <a:r>
              <a:rPr lang="en-US" altLang="en-US" sz="1600" baseline="30000">
                <a:latin typeface="Default"/>
              </a:rPr>
              <a:t>5</a:t>
            </a:r>
            <a:r>
              <a:rPr lang="en-US" altLang="en-US" sz="1600">
                <a:latin typeface="Default"/>
              </a:rPr>
              <a:t>    All this is for the transgression of Jacob</a:t>
            </a:r>
            <a:r>
              <a:rPr lang="en-US" altLang="en-US" sz="1600"/>
              <a:t> </a:t>
            </a:r>
            <a:r>
              <a:rPr lang="en-US" altLang="en-US" sz="1600">
                <a:latin typeface="Default"/>
              </a:rPr>
              <a:t>And for the sins of the house of Israel.</a:t>
            </a:r>
            <a:r>
              <a:rPr lang="en-US" altLang="en-US" sz="1600"/>
              <a:t> </a:t>
            </a:r>
            <a:r>
              <a:rPr lang="en-US" altLang="en-US" sz="1600">
                <a:latin typeface="Default"/>
              </a:rPr>
              <a:t>What </a:t>
            </a:r>
            <a:r>
              <a:rPr lang="en-US" altLang="en-US" sz="1600" i="1">
                <a:latin typeface="Default"/>
              </a:rPr>
              <a:t>is</a:t>
            </a:r>
            <a:r>
              <a:rPr lang="en-US" altLang="en-US" sz="1600">
                <a:latin typeface="Default"/>
              </a:rPr>
              <a:t> the transgression of Jacob?</a:t>
            </a:r>
            <a:r>
              <a:rPr lang="en-US" altLang="en-US" sz="1600"/>
              <a:t> </a:t>
            </a:r>
            <a:r>
              <a:rPr lang="en-US" altLang="en-US" sz="1600" i="1">
                <a:latin typeface="Default"/>
              </a:rPr>
              <a:t>Is it</a:t>
            </a:r>
            <a:r>
              <a:rPr lang="en-US" altLang="en-US" sz="1600">
                <a:latin typeface="Default"/>
              </a:rPr>
              <a:t> not Samaria?</a:t>
            </a:r>
            <a:endParaRPr lang="en-US" altLang="en-US" sz="1600"/>
          </a:p>
          <a:p>
            <a:pPr algn="l" eaLnBrk="1" hangingPunct="1">
              <a:spcBef>
                <a:spcPct val="50000"/>
              </a:spcBef>
            </a:pPr>
            <a:r>
              <a:rPr lang="en-US" altLang="en-US" sz="1600">
                <a:latin typeface="Default"/>
              </a:rPr>
              <a:t>And what </a:t>
            </a:r>
            <a:r>
              <a:rPr lang="en-US" altLang="en-US" sz="1600" i="1">
                <a:latin typeface="Default"/>
              </a:rPr>
              <a:t>are</a:t>
            </a:r>
            <a:r>
              <a:rPr lang="en-US" altLang="en-US" sz="1600">
                <a:latin typeface="Default"/>
              </a:rPr>
              <a:t> the high places of Judah?</a:t>
            </a:r>
            <a:r>
              <a:rPr lang="en-US" altLang="en-US" sz="1600"/>
              <a:t> </a:t>
            </a:r>
            <a:r>
              <a:rPr lang="en-US" altLang="en-US" sz="1600">
                <a:latin typeface="Default"/>
              </a:rPr>
              <a:t>    </a:t>
            </a:r>
            <a:r>
              <a:rPr lang="en-US" altLang="en-US" sz="1600" i="1">
                <a:latin typeface="Default"/>
              </a:rPr>
              <a:t>Are they</a:t>
            </a:r>
            <a:r>
              <a:rPr lang="en-US" altLang="en-US" sz="1600">
                <a:latin typeface="Default"/>
              </a:rPr>
              <a:t> not Jerusalem?</a:t>
            </a:r>
            <a:endParaRPr lang="en-US" altLang="en-US" sz="1600"/>
          </a:p>
        </p:txBody>
      </p:sp>
    </p:spTree>
    <p:extLst>
      <p:ext uri="{BB962C8B-B14F-4D97-AF65-F5344CB8AC3E}">
        <p14:creationId xmlns:p14="http://schemas.microsoft.com/office/powerpoint/2010/main" val="3839666561"/>
      </p:ext>
    </p:extLst>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
          <p:cNvSpPr>
            <a:spLocks noGrp="1" noChangeArrowheads="1"/>
          </p:cNvSpPr>
          <p:nvPr>
            <p:ph type="subTitle" idx="1"/>
          </p:nvPr>
        </p:nvSpPr>
        <p:spPr/>
        <p:txBody>
          <a:bodyPr/>
          <a:lstStyle/>
          <a:p>
            <a:pPr eaLnBrk="1" hangingPunct="1"/>
            <a:r>
              <a:rPr lang="en-US" altLang="en-US" smtClean="0"/>
              <a:t>Micah 1 To the Gates of Jerusalem</a:t>
            </a:r>
          </a:p>
        </p:txBody>
      </p:sp>
    </p:spTree>
    <p:extLst>
      <p:ext uri="{BB962C8B-B14F-4D97-AF65-F5344CB8AC3E}">
        <p14:creationId xmlns:p14="http://schemas.microsoft.com/office/powerpoint/2010/main" val="39954069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pic>
        <p:nvPicPr>
          <p:cNvPr id="36867" name="Picture 3" descr="Rehoboams Fortific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613" y="1555750"/>
            <a:ext cx="4224337" cy="411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Line 4"/>
          <p:cNvSpPr>
            <a:spLocks noChangeShapeType="1"/>
          </p:cNvSpPr>
          <p:nvPr/>
        </p:nvSpPr>
        <p:spPr bwMode="auto">
          <a:xfrm>
            <a:off x="866775" y="4476750"/>
            <a:ext cx="609600" cy="0"/>
          </a:xfrm>
          <a:prstGeom prst="line">
            <a:avLst/>
          </a:prstGeom>
          <a:noFill/>
          <a:ln w="38100">
            <a:solidFill>
              <a:srgbClr val="FF99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869" name="Line 5"/>
          <p:cNvSpPr>
            <a:spLocks noChangeShapeType="1"/>
          </p:cNvSpPr>
          <p:nvPr/>
        </p:nvSpPr>
        <p:spPr bwMode="auto">
          <a:xfrm>
            <a:off x="1171575" y="4248150"/>
            <a:ext cx="762000" cy="0"/>
          </a:xfrm>
          <a:prstGeom prst="line">
            <a:avLst/>
          </a:prstGeom>
          <a:noFill/>
          <a:ln w="38100">
            <a:solidFill>
              <a:srgbClr val="FF99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870" name="Line 6"/>
          <p:cNvSpPr>
            <a:spLocks noChangeShapeType="1"/>
          </p:cNvSpPr>
          <p:nvPr/>
        </p:nvSpPr>
        <p:spPr bwMode="auto">
          <a:xfrm>
            <a:off x="1311275" y="3981450"/>
            <a:ext cx="1219200" cy="0"/>
          </a:xfrm>
          <a:prstGeom prst="line">
            <a:avLst/>
          </a:prstGeom>
          <a:noFill/>
          <a:ln w="38100">
            <a:solidFill>
              <a:srgbClr val="FF99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871" name="Line 7"/>
          <p:cNvSpPr>
            <a:spLocks noChangeShapeType="1"/>
          </p:cNvSpPr>
          <p:nvPr/>
        </p:nvSpPr>
        <p:spPr bwMode="auto">
          <a:xfrm>
            <a:off x="1857375" y="3765550"/>
            <a:ext cx="609600" cy="0"/>
          </a:xfrm>
          <a:prstGeom prst="line">
            <a:avLst/>
          </a:prstGeom>
          <a:noFill/>
          <a:ln w="38100">
            <a:solidFill>
              <a:srgbClr val="FF99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872" name="Line 8"/>
          <p:cNvSpPr>
            <a:spLocks noChangeShapeType="1"/>
          </p:cNvSpPr>
          <p:nvPr/>
        </p:nvSpPr>
        <p:spPr bwMode="auto">
          <a:xfrm>
            <a:off x="396875" y="3613150"/>
            <a:ext cx="609600" cy="0"/>
          </a:xfrm>
          <a:prstGeom prst="line">
            <a:avLst/>
          </a:prstGeom>
          <a:noFill/>
          <a:ln w="38100">
            <a:solidFill>
              <a:srgbClr val="FF99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873" name="Text Box 9"/>
          <p:cNvSpPr txBox="1">
            <a:spLocks noChangeArrowheads="1"/>
          </p:cNvSpPr>
          <p:nvPr/>
        </p:nvSpPr>
        <p:spPr bwMode="auto">
          <a:xfrm>
            <a:off x="4572000" y="1428750"/>
            <a:ext cx="4371975" cy="44878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US" altLang="en-US" sz="1800" b="1">
                <a:solidFill>
                  <a:schemeClr val="bg1"/>
                </a:solidFill>
                <a:latin typeface="Tempus Sans ITC" pitchFamily="82" charset="0"/>
              </a:rPr>
              <a:t>2 Chronicles 11:5 - 12 (NKJV) </a:t>
            </a:r>
          </a:p>
          <a:p>
            <a:pPr algn="l" eaLnBrk="1" hangingPunct="1">
              <a:spcBef>
                <a:spcPct val="50000"/>
              </a:spcBef>
            </a:pPr>
            <a:r>
              <a:rPr lang="en-US" altLang="en-US" sz="1800" baseline="30000">
                <a:solidFill>
                  <a:schemeClr val="bg1"/>
                </a:solidFill>
                <a:latin typeface="Tempus Sans ITC" pitchFamily="82" charset="0"/>
              </a:rPr>
              <a:t>5</a:t>
            </a:r>
            <a:r>
              <a:rPr lang="en-US" altLang="en-US" sz="1800">
                <a:solidFill>
                  <a:schemeClr val="bg1"/>
                </a:solidFill>
                <a:latin typeface="Tempus Sans ITC" pitchFamily="82" charset="0"/>
              </a:rPr>
              <a:t>So Rehoboam dwelt in Jerusalem, and built cities for defense in Judah.  </a:t>
            </a:r>
            <a:r>
              <a:rPr lang="en-US" altLang="en-US" sz="1800" baseline="30000">
                <a:solidFill>
                  <a:schemeClr val="bg1"/>
                </a:solidFill>
                <a:latin typeface="Tempus Sans ITC" pitchFamily="82" charset="0"/>
              </a:rPr>
              <a:t>6</a:t>
            </a:r>
            <a:r>
              <a:rPr lang="en-US" altLang="en-US" sz="1800">
                <a:solidFill>
                  <a:schemeClr val="bg1"/>
                </a:solidFill>
                <a:latin typeface="Tempus Sans ITC" pitchFamily="82" charset="0"/>
              </a:rPr>
              <a:t>And he built Bethlehem, Etam, Tekoa,  </a:t>
            </a:r>
            <a:r>
              <a:rPr lang="en-US" altLang="en-US" sz="1800" baseline="30000">
                <a:solidFill>
                  <a:schemeClr val="bg1"/>
                </a:solidFill>
                <a:latin typeface="Tempus Sans ITC" pitchFamily="82" charset="0"/>
              </a:rPr>
              <a:t>7</a:t>
            </a:r>
            <a:r>
              <a:rPr lang="en-US" altLang="en-US" sz="1800">
                <a:solidFill>
                  <a:schemeClr val="bg1"/>
                </a:solidFill>
                <a:latin typeface="Tempus Sans ITC" pitchFamily="82" charset="0"/>
              </a:rPr>
              <a:t>Beth Zur, Sochoh, </a:t>
            </a:r>
            <a:r>
              <a:rPr lang="en-US" altLang="en-US" sz="1800" b="1" u="sng">
                <a:solidFill>
                  <a:schemeClr val="bg1"/>
                </a:solidFill>
                <a:latin typeface="Tempus Sans ITC" pitchFamily="82" charset="0"/>
              </a:rPr>
              <a:t>Adullam</a:t>
            </a:r>
            <a:r>
              <a:rPr lang="en-US" altLang="en-US" sz="1800">
                <a:solidFill>
                  <a:schemeClr val="bg1"/>
                </a:solidFill>
                <a:latin typeface="Tempus Sans ITC" pitchFamily="82" charset="0"/>
              </a:rPr>
              <a:t>,  </a:t>
            </a:r>
            <a:r>
              <a:rPr lang="en-US" altLang="en-US" sz="1800" baseline="30000">
                <a:solidFill>
                  <a:schemeClr val="bg1"/>
                </a:solidFill>
                <a:latin typeface="Tempus Sans ITC" pitchFamily="82" charset="0"/>
              </a:rPr>
              <a:t>8 </a:t>
            </a:r>
            <a:r>
              <a:rPr lang="en-US" altLang="en-US" sz="1800" b="1">
                <a:solidFill>
                  <a:schemeClr val="bg1"/>
                </a:solidFill>
                <a:latin typeface="Tempus Sans ITC" pitchFamily="82" charset="0"/>
              </a:rPr>
              <a:t>Gath, Mareshah</a:t>
            </a:r>
            <a:r>
              <a:rPr lang="en-US" altLang="en-US" sz="1800">
                <a:solidFill>
                  <a:schemeClr val="bg1"/>
                </a:solidFill>
                <a:latin typeface="Tempus Sans ITC" pitchFamily="82" charset="0"/>
              </a:rPr>
              <a:t>, Ziph,  </a:t>
            </a:r>
            <a:r>
              <a:rPr lang="en-US" altLang="en-US" sz="1800" baseline="30000">
                <a:solidFill>
                  <a:schemeClr val="bg1"/>
                </a:solidFill>
                <a:latin typeface="Tempus Sans ITC" pitchFamily="82" charset="0"/>
              </a:rPr>
              <a:t>9</a:t>
            </a:r>
            <a:r>
              <a:rPr lang="en-US" altLang="en-US" sz="1800">
                <a:solidFill>
                  <a:schemeClr val="bg1"/>
                </a:solidFill>
                <a:latin typeface="Tempus Sans ITC" pitchFamily="82" charset="0"/>
              </a:rPr>
              <a:t>Adoraim, </a:t>
            </a:r>
            <a:r>
              <a:rPr lang="en-US" altLang="en-US" sz="1800" b="1" u="sng">
                <a:solidFill>
                  <a:schemeClr val="bg1"/>
                </a:solidFill>
                <a:latin typeface="Tempus Sans ITC" pitchFamily="82" charset="0"/>
              </a:rPr>
              <a:t>Lachish</a:t>
            </a:r>
            <a:r>
              <a:rPr lang="en-US" altLang="en-US" sz="1800">
                <a:solidFill>
                  <a:schemeClr val="bg1"/>
                </a:solidFill>
                <a:latin typeface="Tempus Sans ITC" pitchFamily="82" charset="0"/>
              </a:rPr>
              <a:t>, Azekah,  </a:t>
            </a:r>
            <a:r>
              <a:rPr lang="en-US" altLang="en-US" sz="1800" baseline="30000">
                <a:solidFill>
                  <a:schemeClr val="bg1"/>
                </a:solidFill>
                <a:latin typeface="Tempus Sans ITC" pitchFamily="82" charset="0"/>
              </a:rPr>
              <a:t>10</a:t>
            </a:r>
            <a:r>
              <a:rPr lang="en-US" altLang="en-US" sz="1800">
                <a:solidFill>
                  <a:schemeClr val="bg1"/>
                </a:solidFill>
                <a:latin typeface="Tempus Sans ITC" pitchFamily="82" charset="0"/>
              </a:rPr>
              <a:t>Zorah, Aijalon, and Hebron, which are in Judah and Benjamin, fortified cities.  </a:t>
            </a:r>
          </a:p>
          <a:p>
            <a:pPr algn="l" eaLnBrk="1" hangingPunct="1">
              <a:spcBef>
                <a:spcPct val="50000"/>
              </a:spcBef>
            </a:pPr>
            <a:r>
              <a:rPr lang="en-US" altLang="en-US" sz="1800" baseline="30000">
                <a:solidFill>
                  <a:schemeClr val="bg1"/>
                </a:solidFill>
                <a:latin typeface="Tempus Sans ITC" pitchFamily="82" charset="0"/>
              </a:rPr>
              <a:t>11</a:t>
            </a:r>
            <a:r>
              <a:rPr lang="en-US" altLang="en-US" sz="1800">
                <a:solidFill>
                  <a:schemeClr val="bg1"/>
                </a:solidFill>
                <a:latin typeface="Tempus Sans ITC" pitchFamily="82" charset="0"/>
              </a:rPr>
              <a:t>And he fortified the strongholds, and put captains in them, and stores of food, oil, and wine.  </a:t>
            </a:r>
            <a:r>
              <a:rPr lang="en-US" altLang="en-US" sz="1800" baseline="30000">
                <a:solidFill>
                  <a:schemeClr val="bg1"/>
                </a:solidFill>
                <a:latin typeface="Tempus Sans ITC" pitchFamily="82" charset="0"/>
              </a:rPr>
              <a:t>12</a:t>
            </a:r>
            <a:r>
              <a:rPr lang="en-US" altLang="en-US" sz="1800">
                <a:solidFill>
                  <a:schemeClr val="bg1"/>
                </a:solidFill>
                <a:latin typeface="Tempus Sans ITC" pitchFamily="82" charset="0"/>
              </a:rPr>
              <a:t>Also in every city </a:t>
            </a:r>
            <a:r>
              <a:rPr lang="en-US" altLang="en-US" sz="1800" i="1">
                <a:solidFill>
                  <a:schemeClr val="bg1"/>
                </a:solidFill>
                <a:latin typeface="Tempus Sans ITC" pitchFamily="82" charset="0"/>
              </a:rPr>
              <a:t>he put</a:t>
            </a:r>
            <a:r>
              <a:rPr lang="en-US" altLang="en-US" sz="1800">
                <a:solidFill>
                  <a:schemeClr val="bg1"/>
                </a:solidFill>
                <a:latin typeface="Tempus Sans ITC" pitchFamily="82" charset="0"/>
              </a:rPr>
              <a:t> shields and spears, and made them very strong, having Judah and Benjamin on his side. </a:t>
            </a:r>
            <a:br>
              <a:rPr lang="en-US" altLang="en-US" sz="1800">
                <a:solidFill>
                  <a:schemeClr val="bg1"/>
                </a:solidFill>
                <a:latin typeface="Tempus Sans ITC" pitchFamily="82" charset="0"/>
              </a:rPr>
            </a:br>
            <a:r>
              <a:rPr lang="en-US" altLang="en-US" sz="1800">
                <a:solidFill>
                  <a:schemeClr val="bg1"/>
                </a:solidFill>
                <a:latin typeface="Tempus Sans ITC" pitchFamily="82" charset="0"/>
              </a:rPr>
              <a:t/>
            </a:r>
            <a:br>
              <a:rPr lang="en-US" altLang="en-US" sz="1800">
                <a:solidFill>
                  <a:schemeClr val="bg1"/>
                </a:solidFill>
                <a:latin typeface="Tempus Sans ITC" pitchFamily="82" charset="0"/>
              </a:rPr>
            </a:br>
            <a:endParaRPr lang="en-US" altLang="en-US" sz="1800">
              <a:solidFill>
                <a:schemeClr val="bg1"/>
              </a:solidFill>
              <a:latin typeface="Tempus Sans ITC" pitchFamily="82" charset="0"/>
            </a:endParaRPr>
          </a:p>
        </p:txBody>
      </p:sp>
      <p:sp>
        <p:nvSpPr>
          <p:cNvPr id="36874" name="Rectangle 10"/>
          <p:cNvSpPr>
            <a:spLocks noGrp="1" noChangeArrowheads="1"/>
          </p:cNvSpPr>
          <p:nvPr>
            <p:ph type="title"/>
          </p:nvPr>
        </p:nvSpPr>
        <p:spPr>
          <a:xfrm>
            <a:off x="457200" y="95250"/>
            <a:ext cx="8229600" cy="1143000"/>
          </a:xfrm>
          <a:solidFill>
            <a:schemeClr val="tx1"/>
          </a:solidFill>
        </p:spPr>
        <p:txBody>
          <a:bodyPr/>
          <a:lstStyle/>
          <a:p>
            <a:pPr eaLnBrk="1" hangingPunct="1"/>
            <a:r>
              <a:rPr lang="en-US" altLang="en-US" smtClean="0">
                <a:solidFill>
                  <a:schemeClr val="bg1"/>
                </a:solidFill>
              </a:rPr>
              <a:t>Rehoboam’s Fortresses &amp; Micah;s Cities of Destruction</a:t>
            </a:r>
          </a:p>
        </p:txBody>
      </p:sp>
    </p:spTree>
    <p:extLst>
      <p:ext uri="{BB962C8B-B14F-4D97-AF65-F5344CB8AC3E}">
        <p14:creationId xmlns:p14="http://schemas.microsoft.com/office/powerpoint/2010/main" val="22121320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352425" y="285750"/>
            <a:ext cx="8496300" cy="1143000"/>
          </a:xfrm>
          <a:solidFill>
            <a:schemeClr val="accent1"/>
          </a:solidFill>
        </p:spPr>
        <p:txBody>
          <a:bodyPr/>
          <a:lstStyle/>
          <a:p>
            <a:pPr eaLnBrk="1" hangingPunct="1"/>
            <a:r>
              <a:rPr lang="en-US" altLang="en-US" sz="3600" smtClean="0">
                <a:solidFill>
                  <a:schemeClr val="bg2"/>
                </a:solidFill>
              </a:rPr>
              <a:t>Sennacherib  in Philistia </a:t>
            </a:r>
            <a:br>
              <a:rPr lang="en-US" altLang="en-US" sz="3600" smtClean="0">
                <a:solidFill>
                  <a:schemeClr val="bg2"/>
                </a:solidFill>
              </a:rPr>
            </a:br>
            <a:r>
              <a:rPr lang="en-US" altLang="en-US" sz="3600" smtClean="0">
                <a:solidFill>
                  <a:schemeClr val="bg2"/>
                </a:solidFill>
              </a:rPr>
              <a:t>&amp; Judah 701 BC</a:t>
            </a:r>
          </a:p>
        </p:txBody>
      </p:sp>
      <p:pic>
        <p:nvPicPr>
          <p:cNvPr id="37891" name="Picture 3" descr="G:\Jonah-Joel-Micah\Reference Material\Micah\Sennacherib in Philistia - 701BC map 154-closeup.ps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1704975"/>
            <a:ext cx="8801100" cy="50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Rectangle 4"/>
          <p:cNvSpPr>
            <a:spLocks noChangeArrowheads="1"/>
          </p:cNvSpPr>
          <p:nvPr/>
        </p:nvSpPr>
        <p:spPr bwMode="ltGray">
          <a:xfrm>
            <a:off x="2476500" y="4025900"/>
            <a:ext cx="419100" cy="304800"/>
          </a:xfrm>
          <a:prstGeom prst="rect">
            <a:avLst/>
          </a:prstGeom>
          <a:noFill/>
          <a:ln w="38100">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37893" name="Rectangle 5"/>
          <p:cNvSpPr>
            <a:spLocks noChangeArrowheads="1"/>
          </p:cNvSpPr>
          <p:nvPr/>
        </p:nvSpPr>
        <p:spPr bwMode="ltGray">
          <a:xfrm>
            <a:off x="2781300" y="6146800"/>
            <a:ext cx="533400" cy="228600"/>
          </a:xfrm>
          <a:prstGeom prst="rect">
            <a:avLst/>
          </a:prstGeom>
          <a:noFill/>
          <a:ln w="38100">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37894" name="Rectangle 6"/>
          <p:cNvSpPr>
            <a:spLocks noChangeArrowheads="1"/>
          </p:cNvSpPr>
          <p:nvPr/>
        </p:nvSpPr>
        <p:spPr bwMode="ltGray">
          <a:xfrm>
            <a:off x="3378200" y="5486400"/>
            <a:ext cx="774700" cy="292100"/>
          </a:xfrm>
          <a:prstGeom prst="rect">
            <a:avLst/>
          </a:prstGeom>
          <a:noFill/>
          <a:ln w="38100">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37895" name="Rectangle 7"/>
          <p:cNvSpPr>
            <a:spLocks noChangeArrowheads="1"/>
          </p:cNvSpPr>
          <p:nvPr/>
        </p:nvSpPr>
        <p:spPr bwMode="ltGray">
          <a:xfrm>
            <a:off x="5168900" y="6083300"/>
            <a:ext cx="1130300" cy="292100"/>
          </a:xfrm>
          <a:prstGeom prst="rect">
            <a:avLst/>
          </a:prstGeom>
          <a:noFill/>
          <a:ln w="38100">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37896" name="Rectangle 8"/>
          <p:cNvSpPr>
            <a:spLocks noChangeArrowheads="1"/>
          </p:cNvSpPr>
          <p:nvPr/>
        </p:nvSpPr>
        <p:spPr bwMode="ltGray">
          <a:xfrm>
            <a:off x="3416300" y="5181600"/>
            <a:ext cx="1219200" cy="203200"/>
          </a:xfrm>
          <a:prstGeom prst="rect">
            <a:avLst/>
          </a:prstGeom>
          <a:noFill/>
          <a:ln w="38100">
            <a:solidFill>
              <a:srgbClr val="66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37897" name="Rectangle 9"/>
          <p:cNvSpPr>
            <a:spLocks noChangeArrowheads="1"/>
          </p:cNvSpPr>
          <p:nvPr/>
        </p:nvSpPr>
        <p:spPr bwMode="ltGray">
          <a:xfrm>
            <a:off x="4241800" y="4648200"/>
            <a:ext cx="584200" cy="228600"/>
          </a:xfrm>
          <a:prstGeom prst="rect">
            <a:avLst/>
          </a:prstGeom>
          <a:noFill/>
          <a:ln w="38100">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37898" name="Rectangle 10"/>
          <p:cNvSpPr>
            <a:spLocks noChangeArrowheads="1"/>
          </p:cNvSpPr>
          <p:nvPr/>
        </p:nvSpPr>
        <p:spPr bwMode="ltGray">
          <a:xfrm>
            <a:off x="4064000" y="4965700"/>
            <a:ext cx="584200" cy="228600"/>
          </a:xfrm>
          <a:prstGeom prst="rect">
            <a:avLst/>
          </a:prstGeom>
          <a:noFill/>
          <a:ln w="38100">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37899" name="Line 11"/>
          <p:cNvSpPr>
            <a:spLocks noChangeShapeType="1"/>
          </p:cNvSpPr>
          <p:nvPr/>
        </p:nvSpPr>
        <p:spPr bwMode="ltGray">
          <a:xfrm flipV="1">
            <a:off x="4629150" y="5195888"/>
            <a:ext cx="479425" cy="101600"/>
          </a:xfrm>
          <a:prstGeom prst="line">
            <a:avLst/>
          </a:prstGeom>
          <a:noFill/>
          <a:ln w="38100">
            <a:solidFill>
              <a:srgbClr val="66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900" name="Text Box 12"/>
          <p:cNvSpPr txBox="1">
            <a:spLocks noChangeArrowheads="1"/>
          </p:cNvSpPr>
          <p:nvPr/>
        </p:nvSpPr>
        <p:spPr bwMode="ltGray">
          <a:xfrm>
            <a:off x="5081588" y="4962525"/>
            <a:ext cx="947737" cy="457200"/>
          </a:xfrm>
          <a:prstGeom prst="rect">
            <a:avLst/>
          </a:prstGeom>
          <a:noFill/>
          <a:ln w="38100">
            <a:solidFill>
              <a:srgbClr val="66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tLang="en-US" sz="1200" b="1">
                <a:latin typeface="Arial" pitchFamily="34" charset="0"/>
              </a:rPr>
              <a:t>Micah’s </a:t>
            </a:r>
          </a:p>
          <a:p>
            <a:pPr algn="l" eaLnBrk="1" hangingPunct="1"/>
            <a:r>
              <a:rPr lang="en-US" altLang="en-US" sz="1200" b="1">
                <a:latin typeface="Arial" pitchFamily="34" charset="0"/>
              </a:rPr>
              <a:t>hometown</a:t>
            </a:r>
          </a:p>
        </p:txBody>
      </p:sp>
      <p:sp>
        <p:nvSpPr>
          <p:cNvPr id="37901" name="Text Box 13"/>
          <p:cNvSpPr txBox="1">
            <a:spLocks noChangeArrowheads="1"/>
          </p:cNvSpPr>
          <p:nvPr/>
        </p:nvSpPr>
        <p:spPr bwMode="auto">
          <a:xfrm>
            <a:off x="5791200" y="1458913"/>
            <a:ext cx="1955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tLang="en-US" sz="1400">
                <a:latin typeface="Arial" pitchFamily="34" charset="0"/>
              </a:rPr>
              <a:t>Beth-le-aphrah/ophrah</a:t>
            </a:r>
          </a:p>
        </p:txBody>
      </p:sp>
    </p:spTree>
    <p:extLst>
      <p:ext uri="{BB962C8B-B14F-4D97-AF65-F5344CB8AC3E}">
        <p14:creationId xmlns:p14="http://schemas.microsoft.com/office/powerpoint/2010/main" val="33652725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endParaRPr lang="en-US" altLang="en-US" smtClean="0"/>
          </a:p>
        </p:txBody>
      </p:sp>
      <p:pic>
        <p:nvPicPr>
          <p:cNvPr id="3891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ltGray">
          <a:xfrm>
            <a:off x="306388" y="103188"/>
            <a:ext cx="8169275" cy="674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477838" y="1190625"/>
            <a:ext cx="4065587" cy="569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17216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800">
              <a:solidFill>
                <a:srgbClr val="EAEAEA"/>
              </a:solidFill>
            </a:endParaRPr>
          </a:p>
        </p:txBody>
      </p:sp>
      <p:sp>
        <p:nvSpPr>
          <p:cNvPr id="39939" name="Title 1"/>
          <p:cNvSpPr>
            <a:spLocks noGrp="1"/>
          </p:cNvSpPr>
          <p:nvPr>
            <p:ph type="title" idx="4294967295"/>
          </p:nvPr>
        </p:nvSpPr>
        <p:spPr>
          <a:xfrm>
            <a:off x="323850" y="652463"/>
            <a:ext cx="3733800" cy="1730375"/>
          </a:xfrm>
        </p:spPr>
        <p:txBody>
          <a:bodyPr/>
          <a:lstStyle/>
          <a:p>
            <a:pPr eaLnBrk="1" hangingPunct="1"/>
            <a:r>
              <a:rPr lang="en-US" altLang="en-US" sz="3200" b="1" smtClean="0"/>
              <a:t>Micah Prophesies of Destruction</a:t>
            </a:r>
            <a:br>
              <a:rPr lang="en-US" altLang="en-US" sz="3200" b="1" smtClean="0"/>
            </a:br>
            <a:r>
              <a:rPr lang="en-US" altLang="en-US" sz="3200" b="1" smtClean="0"/>
              <a:t>Micah 1:10-15</a:t>
            </a:r>
            <a:br>
              <a:rPr lang="en-US" altLang="en-US" sz="3200" b="1" smtClean="0"/>
            </a:br>
            <a:endParaRPr lang="en-US" altLang="en-US" sz="3200" smtClean="0"/>
          </a:p>
        </p:txBody>
      </p:sp>
      <p:pic>
        <p:nvPicPr>
          <p:cNvPr id="39940" name="Picture 2" descr="http://www.esvstudybible.org/sb/images/1200/map-33-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52400"/>
            <a:ext cx="4876800" cy="662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Text Box 5"/>
          <p:cNvSpPr txBox="1">
            <a:spLocks noChangeArrowheads="1"/>
          </p:cNvSpPr>
          <p:nvPr/>
        </p:nvSpPr>
        <p:spPr bwMode="ltGray">
          <a:xfrm>
            <a:off x="203200" y="2813050"/>
            <a:ext cx="925513" cy="466725"/>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b="1">
                <a:latin typeface="Tahoma" pitchFamily="34" charset="0"/>
              </a:rPr>
              <a:t>Gath</a:t>
            </a:r>
          </a:p>
        </p:txBody>
      </p:sp>
      <p:sp>
        <p:nvSpPr>
          <p:cNvPr id="39942" name="Text Box 6"/>
          <p:cNvSpPr txBox="1">
            <a:spLocks noChangeArrowheads="1"/>
          </p:cNvSpPr>
          <p:nvPr/>
        </p:nvSpPr>
        <p:spPr bwMode="ltGray">
          <a:xfrm>
            <a:off x="304800" y="3403600"/>
            <a:ext cx="1506538" cy="466725"/>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a:latin typeface="Tahoma" pitchFamily="34" charset="0"/>
              </a:rPr>
              <a:t>Tell Town</a:t>
            </a:r>
          </a:p>
        </p:txBody>
      </p:sp>
      <p:sp>
        <p:nvSpPr>
          <p:cNvPr id="150535" name="Text Box 7"/>
          <p:cNvSpPr txBox="1">
            <a:spLocks noChangeArrowheads="1"/>
          </p:cNvSpPr>
          <p:nvPr/>
        </p:nvSpPr>
        <p:spPr bwMode="ltGray">
          <a:xfrm>
            <a:off x="379413" y="4122738"/>
            <a:ext cx="1470025" cy="466725"/>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a:latin typeface="Tahoma" pitchFamily="34" charset="0"/>
              </a:rPr>
              <a:t>Tell it not</a:t>
            </a:r>
          </a:p>
        </p:txBody>
      </p:sp>
      <p:sp>
        <p:nvSpPr>
          <p:cNvPr id="39944" name="Rectangle 8"/>
          <p:cNvSpPr>
            <a:spLocks noChangeArrowheads="1"/>
          </p:cNvSpPr>
          <p:nvPr/>
        </p:nvSpPr>
        <p:spPr bwMode="ltGray">
          <a:xfrm>
            <a:off x="5559425" y="5065713"/>
            <a:ext cx="754063" cy="420687"/>
          </a:xfrm>
          <a:prstGeom prst="rect">
            <a:avLst/>
          </a:prstGeom>
          <a:noFill/>
          <a:ln w="38100">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Tree>
    <p:extLst>
      <p:ext uri="{BB962C8B-B14F-4D97-AF65-F5344CB8AC3E}">
        <p14:creationId xmlns:p14="http://schemas.microsoft.com/office/powerpoint/2010/main" val="12644039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0535"/>
                                        </p:tgtEl>
                                        <p:attrNameLst>
                                          <p:attrName>style.visibility</p:attrName>
                                        </p:attrNameLst>
                                      </p:cBhvr>
                                      <p:to>
                                        <p:strVal val="visible"/>
                                      </p:to>
                                    </p:set>
                                    <p:anim calcmode="lin" valueType="num">
                                      <p:cBhvr additive="base">
                                        <p:cTn id="7" dur="500" fill="hold"/>
                                        <p:tgtEl>
                                          <p:spTgt spid="150535"/>
                                        </p:tgtEl>
                                        <p:attrNameLst>
                                          <p:attrName>ppt_x</p:attrName>
                                        </p:attrNameLst>
                                      </p:cBhvr>
                                      <p:tavLst>
                                        <p:tav tm="0">
                                          <p:val>
                                            <p:strVal val="#ppt_x"/>
                                          </p:val>
                                        </p:tav>
                                        <p:tav tm="100000">
                                          <p:val>
                                            <p:strVal val="#ppt_x"/>
                                          </p:val>
                                        </p:tav>
                                      </p:tavLst>
                                    </p:anim>
                                    <p:anim calcmode="lin" valueType="num">
                                      <p:cBhvr additive="base">
                                        <p:cTn id="8" dur="500" fill="hold"/>
                                        <p:tgtEl>
                                          <p:spTgt spid="1505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5" grpId="0" animBg="1"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3416300" y="285750"/>
            <a:ext cx="5432425" cy="1143000"/>
          </a:xfrm>
          <a:solidFill>
            <a:schemeClr val="accent1"/>
          </a:solidFill>
        </p:spPr>
        <p:txBody>
          <a:bodyPr/>
          <a:lstStyle/>
          <a:p>
            <a:pPr eaLnBrk="1" hangingPunct="1"/>
            <a:r>
              <a:rPr lang="en-US" altLang="en-US" sz="3600" smtClean="0">
                <a:solidFill>
                  <a:schemeClr val="bg2"/>
                </a:solidFill>
              </a:rPr>
              <a:t>Sennacherib  in Philistia </a:t>
            </a:r>
            <a:br>
              <a:rPr lang="en-US" altLang="en-US" sz="3600" smtClean="0">
                <a:solidFill>
                  <a:schemeClr val="bg2"/>
                </a:solidFill>
              </a:rPr>
            </a:br>
            <a:r>
              <a:rPr lang="en-US" altLang="en-US" sz="3600" smtClean="0">
                <a:solidFill>
                  <a:schemeClr val="bg2"/>
                </a:solidFill>
              </a:rPr>
              <a:t>&amp; Judah 701 BC</a:t>
            </a:r>
          </a:p>
        </p:txBody>
      </p:sp>
      <p:pic>
        <p:nvPicPr>
          <p:cNvPr id="41987" name="Picture 3" descr="G:\Jonah-Joel-Micah\Reference Material\Micah\Sennacherib in Philistia - 701BC map 154-closeup.ps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1704975"/>
            <a:ext cx="8801100" cy="50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Rectangle 4"/>
          <p:cNvSpPr>
            <a:spLocks noChangeArrowheads="1"/>
          </p:cNvSpPr>
          <p:nvPr/>
        </p:nvSpPr>
        <p:spPr bwMode="ltGray">
          <a:xfrm>
            <a:off x="2476500" y="4025900"/>
            <a:ext cx="419100" cy="304800"/>
          </a:xfrm>
          <a:prstGeom prst="rect">
            <a:avLst/>
          </a:prstGeom>
          <a:noFill/>
          <a:ln w="38100">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solidFill>
                <a:srgbClr val="EAEAEA"/>
              </a:solidFill>
            </a:endParaRPr>
          </a:p>
        </p:txBody>
      </p:sp>
      <p:sp>
        <p:nvSpPr>
          <p:cNvPr id="41989" name="Rectangle 5"/>
          <p:cNvSpPr>
            <a:spLocks noChangeArrowheads="1"/>
          </p:cNvSpPr>
          <p:nvPr/>
        </p:nvSpPr>
        <p:spPr bwMode="ltGray">
          <a:xfrm>
            <a:off x="2781300" y="6146800"/>
            <a:ext cx="533400" cy="228600"/>
          </a:xfrm>
          <a:prstGeom prst="rect">
            <a:avLst/>
          </a:prstGeom>
          <a:noFill/>
          <a:ln w="38100">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solidFill>
                <a:srgbClr val="EAEAEA"/>
              </a:solidFill>
            </a:endParaRPr>
          </a:p>
        </p:txBody>
      </p:sp>
      <p:sp>
        <p:nvSpPr>
          <p:cNvPr id="41990" name="Rectangle 6"/>
          <p:cNvSpPr>
            <a:spLocks noChangeArrowheads="1"/>
          </p:cNvSpPr>
          <p:nvPr/>
        </p:nvSpPr>
        <p:spPr bwMode="ltGray">
          <a:xfrm>
            <a:off x="3378200" y="5486400"/>
            <a:ext cx="774700" cy="292100"/>
          </a:xfrm>
          <a:prstGeom prst="rect">
            <a:avLst/>
          </a:prstGeom>
          <a:noFill/>
          <a:ln w="38100">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solidFill>
                <a:srgbClr val="EAEAEA"/>
              </a:solidFill>
            </a:endParaRPr>
          </a:p>
        </p:txBody>
      </p:sp>
      <p:sp>
        <p:nvSpPr>
          <p:cNvPr id="41991" name="Rectangle 7"/>
          <p:cNvSpPr>
            <a:spLocks noChangeArrowheads="1"/>
          </p:cNvSpPr>
          <p:nvPr/>
        </p:nvSpPr>
        <p:spPr bwMode="ltGray">
          <a:xfrm>
            <a:off x="5168900" y="6083300"/>
            <a:ext cx="1130300" cy="292100"/>
          </a:xfrm>
          <a:prstGeom prst="rect">
            <a:avLst/>
          </a:prstGeom>
          <a:noFill/>
          <a:ln w="38100">
            <a:solidFill>
              <a:srgbClr val="FB0BCD"/>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solidFill>
                <a:srgbClr val="EAEAEA"/>
              </a:solidFill>
            </a:endParaRPr>
          </a:p>
        </p:txBody>
      </p:sp>
      <p:sp>
        <p:nvSpPr>
          <p:cNvPr id="41992" name="Rectangle 8"/>
          <p:cNvSpPr>
            <a:spLocks noChangeArrowheads="1"/>
          </p:cNvSpPr>
          <p:nvPr/>
        </p:nvSpPr>
        <p:spPr bwMode="ltGray">
          <a:xfrm>
            <a:off x="3416300" y="5181600"/>
            <a:ext cx="1219200" cy="203200"/>
          </a:xfrm>
          <a:prstGeom prst="rect">
            <a:avLst/>
          </a:prstGeom>
          <a:noFill/>
          <a:ln w="38100">
            <a:solidFill>
              <a:srgbClr val="66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solidFill>
                <a:srgbClr val="EAEAEA"/>
              </a:solidFill>
            </a:endParaRPr>
          </a:p>
        </p:txBody>
      </p:sp>
      <p:sp>
        <p:nvSpPr>
          <p:cNvPr id="41993" name="Rectangle 9"/>
          <p:cNvSpPr>
            <a:spLocks noChangeArrowheads="1"/>
          </p:cNvSpPr>
          <p:nvPr/>
        </p:nvSpPr>
        <p:spPr bwMode="ltGray">
          <a:xfrm>
            <a:off x="4241800" y="4648200"/>
            <a:ext cx="584200" cy="228600"/>
          </a:xfrm>
          <a:prstGeom prst="rect">
            <a:avLst/>
          </a:prstGeom>
          <a:noFill/>
          <a:ln w="38100">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solidFill>
                <a:srgbClr val="EAEAEA"/>
              </a:solidFill>
            </a:endParaRPr>
          </a:p>
        </p:txBody>
      </p:sp>
      <p:sp>
        <p:nvSpPr>
          <p:cNvPr id="41994" name="Rectangle 10"/>
          <p:cNvSpPr>
            <a:spLocks noChangeArrowheads="1"/>
          </p:cNvSpPr>
          <p:nvPr/>
        </p:nvSpPr>
        <p:spPr bwMode="ltGray">
          <a:xfrm>
            <a:off x="4064000" y="4965700"/>
            <a:ext cx="584200" cy="228600"/>
          </a:xfrm>
          <a:prstGeom prst="rect">
            <a:avLst/>
          </a:prstGeom>
          <a:noFill/>
          <a:ln w="38100">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solidFill>
                <a:srgbClr val="EAEAEA"/>
              </a:solidFill>
            </a:endParaRPr>
          </a:p>
        </p:txBody>
      </p:sp>
      <p:sp>
        <p:nvSpPr>
          <p:cNvPr id="41995" name="Line 11"/>
          <p:cNvSpPr>
            <a:spLocks noChangeShapeType="1"/>
          </p:cNvSpPr>
          <p:nvPr/>
        </p:nvSpPr>
        <p:spPr bwMode="ltGray">
          <a:xfrm flipV="1">
            <a:off x="4629150" y="5195888"/>
            <a:ext cx="479425" cy="101600"/>
          </a:xfrm>
          <a:prstGeom prst="line">
            <a:avLst/>
          </a:prstGeom>
          <a:noFill/>
          <a:ln w="38100">
            <a:solidFill>
              <a:srgbClr val="66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96" name="Text Box 12"/>
          <p:cNvSpPr txBox="1">
            <a:spLocks noChangeArrowheads="1"/>
          </p:cNvSpPr>
          <p:nvPr/>
        </p:nvSpPr>
        <p:spPr bwMode="ltGray">
          <a:xfrm>
            <a:off x="5081588" y="4962525"/>
            <a:ext cx="947737" cy="457200"/>
          </a:xfrm>
          <a:prstGeom prst="rect">
            <a:avLst/>
          </a:prstGeom>
          <a:noFill/>
          <a:ln w="38100">
            <a:solidFill>
              <a:srgbClr val="66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tLang="en-US" sz="1200" b="1" dirty="0">
                <a:latin typeface="Arial" pitchFamily="34" charset="0"/>
              </a:rPr>
              <a:t>Micah’s </a:t>
            </a:r>
          </a:p>
          <a:p>
            <a:pPr algn="l" eaLnBrk="1" hangingPunct="1"/>
            <a:r>
              <a:rPr lang="en-US" altLang="en-US" sz="1200" b="1" dirty="0">
                <a:latin typeface="Arial" pitchFamily="34" charset="0"/>
              </a:rPr>
              <a:t>hometown</a:t>
            </a:r>
          </a:p>
        </p:txBody>
      </p:sp>
      <p:sp>
        <p:nvSpPr>
          <p:cNvPr id="41997" name="Text Box 13"/>
          <p:cNvSpPr txBox="1">
            <a:spLocks noChangeArrowheads="1"/>
          </p:cNvSpPr>
          <p:nvPr/>
        </p:nvSpPr>
        <p:spPr bwMode="auto">
          <a:xfrm>
            <a:off x="5791200" y="1458913"/>
            <a:ext cx="1955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tLang="en-US" sz="1400">
                <a:solidFill>
                  <a:srgbClr val="EAEAEA"/>
                </a:solidFill>
                <a:latin typeface="Arial" pitchFamily="34" charset="0"/>
              </a:rPr>
              <a:t>Beth-le-aphrah/ophrah</a:t>
            </a:r>
          </a:p>
        </p:txBody>
      </p:sp>
      <p:sp>
        <p:nvSpPr>
          <p:cNvPr id="41998" name="Rectangle 1"/>
          <p:cNvSpPr>
            <a:spLocks noChangeArrowheads="1"/>
          </p:cNvSpPr>
          <p:nvPr/>
        </p:nvSpPr>
        <p:spPr bwMode="auto">
          <a:xfrm>
            <a:off x="190500" y="276225"/>
            <a:ext cx="3124200" cy="2916238"/>
          </a:xfrm>
          <a:prstGeom prst="rect">
            <a:avLst/>
          </a:prstGeom>
          <a:solidFill>
            <a:schemeClr val="accent1"/>
          </a:solidFill>
          <a:ln w="9525" algn="ctr">
            <a:solidFill>
              <a:schemeClr val="tx1"/>
            </a:solidFill>
            <a:round/>
            <a:headEnd/>
            <a:tailEnd/>
          </a:ln>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41999" name="Text Box 7"/>
          <p:cNvSpPr txBox="1">
            <a:spLocks noChangeArrowheads="1"/>
          </p:cNvSpPr>
          <p:nvPr/>
        </p:nvSpPr>
        <p:spPr bwMode="ltGray">
          <a:xfrm>
            <a:off x="476250" y="406400"/>
            <a:ext cx="2571750" cy="466725"/>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b="1">
                <a:solidFill>
                  <a:schemeClr val="bg1"/>
                </a:solidFill>
                <a:latin typeface="Tahoma" pitchFamily="34" charset="0"/>
              </a:rPr>
              <a:t>Beth-le-aphrah</a:t>
            </a:r>
          </a:p>
        </p:txBody>
      </p:sp>
      <p:sp>
        <p:nvSpPr>
          <p:cNvPr id="42000" name="Text Box 8"/>
          <p:cNvSpPr txBox="1">
            <a:spLocks noChangeArrowheads="1"/>
          </p:cNvSpPr>
          <p:nvPr/>
        </p:nvSpPr>
        <p:spPr bwMode="ltGray">
          <a:xfrm>
            <a:off x="627063" y="1033463"/>
            <a:ext cx="2268537" cy="831850"/>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a:solidFill>
                  <a:schemeClr val="bg1"/>
                </a:solidFill>
                <a:latin typeface="Tahoma" pitchFamily="34" charset="0"/>
              </a:rPr>
              <a:t>"house of dust"</a:t>
            </a:r>
          </a:p>
          <a:p>
            <a:pPr eaLnBrk="1" hangingPunct="1"/>
            <a:r>
              <a:rPr lang="en-US" altLang="en-US">
                <a:solidFill>
                  <a:schemeClr val="bg1"/>
                </a:solidFill>
                <a:latin typeface="Tahoma" pitchFamily="34" charset="0"/>
              </a:rPr>
              <a:t>Dust Town</a:t>
            </a:r>
          </a:p>
        </p:txBody>
      </p:sp>
      <p:sp>
        <p:nvSpPr>
          <p:cNvPr id="16" name="Text Box 9"/>
          <p:cNvSpPr txBox="1">
            <a:spLocks noChangeArrowheads="1"/>
          </p:cNvSpPr>
          <p:nvPr/>
        </p:nvSpPr>
        <p:spPr bwMode="ltGray">
          <a:xfrm>
            <a:off x="560388" y="2090738"/>
            <a:ext cx="2252662" cy="958850"/>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r" eaLnBrk="1" hangingPunct="1">
              <a:spcBef>
                <a:spcPts val="500"/>
              </a:spcBef>
              <a:spcAft>
                <a:spcPts val="500"/>
              </a:spcAft>
            </a:pPr>
            <a:r>
              <a:rPr lang="en-US" altLang="en-US">
                <a:solidFill>
                  <a:schemeClr val="bg1"/>
                </a:solidFill>
                <a:latin typeface="Tahoma" pitchFamily="34" charset="0"/>
              </a:rPr>
              <a:t>Roll yourself in</a:t>
            </a:r>
          </a:p>
          <a:p>
            <a:pPr algn="r" eaLnBrk="1" hangingPunct="1">
              <a:spcBef>
                <a:spcPts val="500"/>
              </a:spcBef>
              <a:spcAft>
                <a:spcPts val="500"/>
              </a:spcAft>
            </a:pPr>
            <a:r>
              <a:rPr lang="en-US" altLang="en-US">
                <a:solidFill>
                  <a:schemeClr val="bg1"/>
                </a:solidFill>
                <a:latin typeface="Tahoma" pitchFamily="34" charset="0"/>
              </a:rPr>
              <a:t>the dust.</a:t>
            </a:r>
          </a:p>
        </p:txBody>
      </p:sp>
    </p:spTree>
    <p:extLst>
      <p:ext uri="{BB962C8B-B14F-4D97-AF65-F5344CB8AC3E}">
        <p14:creationId xmlns:p14="http://schemas.microsoft.com/office/powerpoint/2010/main" val="29793800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3010" name="Picture 2" descr="ophrah">
            <a:hlinkClick r:id="rId3" tooltip="Beth-le-aphrah (Ophrah) region map. Click for atlas view."/>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76200"/>
            <a:ext cx="67818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3"/>
          <p:cNvSpPr>
            <a:spLocks noGrp="1" noChangeArrowheads="1"/>
          </p:cNvSpPr>
          <p:nvPr>
            <p:ph type="title"/>
          </p:nvPr>
        </p:nvSpPr>
        <p:spPr>
          <a:xfrm>
            <a:off x="3829050" y="0"/>
            <a:ext cx="4667250" cy="1143000"/>
          </a:xfrm>
          <a:solidFill>
            <a:schemeClr val="tx1"/>
          </a:solidFill>
        </p:spPr>
        <p:txBody>
          <a:bodyPr/>
          <a:lstStyle/>
          <a:p>
            <a:pPr eaLnBrk="1" hangingPunct="1"/>
            <a:r>
              <a:rPr lang="en-US" altLang="en-US" sz="3200" b="1" smtClean="0">
                <a:solidFill>
                  <a:schemeClr val="bg1"/>
                </a:solidFill>
              </a:rPr>
              <a:t>BETH-LE-APHRAH/OPHRAH</a:t>
            </a:r>
          </a:p>
        </p:txBody>
      </p:sp>
      <p:sp>
        <p:nvSpPr>
          <p:cNvPr id="43012" name="Rectangle 4"/>
          <p:cNvSpPr>
            <a:spLocks noChangeArrowheads="1"/>
          </p:cNvSpPr>
          <p:nvPr/>
        </p:nvSpPr>
        <p:spPr bwMode="ltGray">
          <a:xfrm>
            <a:off x="8013700" y="1644650"/>
            <a:ext cx="1130300" cy="406400"/>
          </a:xfrm>
          <a:prstGeom prst="rect">
            <a:avLst/>
          </a:prstGeom>
          <a:noFill/>
          <a:ln w="38100">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43013" name="Rectangle 5"/>
          <p:cNvSpPr>
            <a:spLocks noChangeArrowheads="1"/>
          </p:cNvSpPr>
          <p:nvPr/>
        </p:nvSpPr>
        <p:spPr bwMode="ltGray">
          <a:xfrm>
            <a:off x="5156200" y="5911850"/>
            <a:ext cx="901700" cy="406400"/>
          </a:xfrm>
          <a:prstGeom prst="rect">
            <a:avLst/>
          </a:prstGeom>
          <a:noFill/>
          <a:ln w="38100">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43014" name="Rectangle 6"/>
          <p:cNvSpPr>
            <a:spLocks noChangeArrowheads="1"/>
          </p:cNvSpPr>
          <p:nvPr/>
        </p:nvSpPr>
        <p:spPr bwMode="auto">
          <a:xfrm>
            <a:off x="0" y="0"/>
            <a:ext cx="280035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43015" name="Text Box 7"/>
          <p:cNvSpPr txBox="1">
            <a:spLocks noChangeArrowheads="1"/>
          </p:cNvSpPr>
          <p:nvPr/>
        </p:nvSpPr>
        <p:spPr bwMode="ltGray">
          <a:xfrm>
            <a:off x="114300" y="2844800"/>
            <a:ext cx="2571750" cy="466725"/>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b="1">
                <a:latin typeface="Tahoma" pitchFamily="34" charset="0"/>
              </a:rPr>
              <a:t>Beth-le-aphrah</a:t>
            </a:r>
          </a:p>
        </p:txBody>
      </p:sp>
      <p:sp>
        <p:nvSpPr>
          <p:cNvPr id="43016" name="Text Box 8"/>
          <p:cNvSpPr txBox="1">
            <a:spLocks noChangeArrowheads="1"/>
          </p:cNvSpPr>
          <p:nvPr/>
        </p:nvSpPr>
        <p:spPr bwMode="ltGray">
          <a:xfrm>
            <a:off x="306388" y="3429000"/>
            <a:ext cx="2268537" cy="831850"/>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a:latin typeface="Tahoma" pitchFamily="34" charset="0"/>
              </a:rPr>
              <a:t>"house of dust"</a:t>
            </a:r>
          </a:p>
          <a:p>
            <a:pPr eaLnBrk="1" hangingPunct="1"/>
            <a:r>
              <a:rPr lang="en-US" altLang="en-US">
                <a:latin typeface="Tahoma" pitchFamily="34" charset="0"/>
              </a:rPr>
              <a:t>Dust Town</a:t>
            </a:r>
          </a:p>
        </p:txBody>
      </p:sp>
      <p:sp>
        <p:nvSpPr>
          <p:cNvPr id="154633" name="Text Box 9"/>
          <p:cNvSpPr txBox="1">
            <a:spLocks noChangeArrowheads="1"/>
          </p:cNvSpPr>
          <p:nvPr/>
        </p:nvSpPr>
        <p:spPr bwMode="ltGray">
          <a:xfrm>
            <a:off x="239713" y="4486275"/>
            <a:ext cx="2252662" cy="958850"/>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r" eaLnBrk="1" hangingPunct="1">
              <a:spcBef>
                <a:spcPts val="500"/>
              </a:spcBef>
              <a:spcAft>
                <a:spcPts val="500"/>
              </a:spcAft>
            </a:pPr>
            <a:r>
              <a:rPr lang="en-US" altLang="en-US">
                <a:latin typeface="Tahoma" pitchFamily="34" charset="0"/>
              </a:rPr>
              <a:t>Roll yourself in</a:t>
            </a:r>
          </a:p>
          <a:p>
            <a:pPr algn="r" eaLnBrk="1" hangingPunct="1">
              <a:spcBef>
                <a:spcPts val="500"/>
              </a:spcBef>
              <a:spcAft>
                <a:spcPts val="500"/>
              </a:spcAft>
            </a:pPr>
            <a:r>
              <a:rPr lang="en-US" altLang="en-US">
                <a:latin typeface="Tahoma" pitchFamily="34" charset="0"/>
              </a:rPr>
              <a:t>the dust.</a:t>
            </a:r>
          </a:p>
        </p:txBody>
      </p:sp>
      <p:sp>
        <p:nvSpPr>
          <p:cNvPr id="43018" name="Title 1"/>
          <p:cNvSpPr>
            <a:spLocks/>
          </p:cNvSpPr>
          <p:nvPr/>
        </p:nvSpPr>
        <p:spPr bwMode="auto">
          <a:xfrm>
            <a:off x="0" y="652463"/>
            <a:ext cx="2857500"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3200" b="1">
                <a:solidFill>
                  <a:schemeClr val="tx2"/>
                </a:solidFill>
                <a:latin typeface="Arial" pitchFamily="34" charset="0"/>
              </a:rPr>
              <a:t>Micah Prophesies of Destruction</a:t>
            </a:r>
            <a:br>
              <a:rPr lang="en-US" altLang="en-US" sz="3200" b="1">
                <a:solidFill>
                  <a:schemeClr val="tx2"/>
                </a:solidFill>
                <a:latin typeface="Arial" pitchFamily="34" charset="0"/>
              </a:rPr>
            </a:br>
            <a:r>
              <a:rPr lang="en-US" altLang="en-US" sz="3200" b="1">
                <a:solidFill>
                  <a:schemeClr val="tx2"/>
                </a:solidFill>
                <a:latin typeface="Arial" pitchFamily="34" charset="0"/>
              </a:rPr>
              <a:t>Micah 1:10-15</a:t>
            </a:r>
            <a:br>
              <a:rPr lang="en-US" altLang="en-US" sz="3200" b="1">
                <a:solidFill>
                  <a:schemeClr val="tx2"/>
                </a:solidFill>
                <a:latin typeface="Arial" pitchFamily="34" charset="0"/>
              </a:rPr>
            </a:br>
            <a:endParaRPr lang="en-US" altLang="en-US" sz="3200">
              <a:solidFill>
                <a:schemeClr val="tx2"/>
              </a:solidFill>
              <a:latin typeface="Arial" pitchFamily="34" charset="0"/>
            </a:endParaRPr>
          </a:p>
        </p:txBody>
      </p:sp>
    </p:spTree>
    <p:extLst>
      <p:ext uri="{BB962C8B-B14F-4D97-AF65-F5344CB8AC3E}">
        <p14:creationId xmlns:p14="http://schemas.microsoft.com/office/powerpoint/2010/main" val="107049805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4633"/>
                                        </p:tgtEl>
                                        <p:attrNameLst>
                                          <p:attrName>style.visibility</p:attrName>
                                        </p:attrNameLst>
                                      </p:cBhvr>
                                      <p:to>
                                        <p:strVal val="visible"/>
                                      </p:to>
                                    </p:set>
                                    <p:anim calcmode="lin" valueType="num">
                                      <p:cBhvr additive="base">
                                        <p:cTn id="7" dur="500" fill="hold"/>
                                        <p:tgtEl>
                                          <p:spTgt spid="154633"/>
                                        </p:tgtEl>
                                        <p:attrNameLst>
                                          <p:attrName>ppt_x</p:attrName>
                                        </p:attrNameLst>
                                      </p:cBhvr>
                                      <p:tavLst>
                                        <p:tav tm="0">
                                          <p:val>
                                            <p:strVal val="#ppt_x"/>
                                          </p:val>
                                        </p:tav>
                                        <p:tav tm="100000">
                                          <p:val>
                                            <p:strVal val="#ppt_x"/>
                                          </p:val>
                                        </p:tav>
                                      </p:tavLst>
                                    </p:anim>
                                    <p:anim calcmode="lin" valueType="num">
                                      <p:cBhvr additive="base">
                                        <p:cTn id="8" dur="500" fill="hold"/>
                                        <p:tgtEl>
                                          <p:spTgt spid="1546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33" grpId="0" animBg="1"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altLang="en-US" b="1" smtClean="0"/>
              <a:t>SHAPHIR</a:t>
            </a:r>
            <a:r>
              <a:rPr lang="en-US" altLang="en-US" smtClean="0"/>
              <a:t> </a:t>
            </a:r>
          </a:p>
        </p:txBody>
      </p:sp>
      <p:pic>
        <p:nvPicPr>
          <p:cNvPr id="44035" name="Picture 3" descr="shaphir">
            <a:hlinkClick r:id="rId3" tooltip="Shaphir region map. Click for atlas view."/>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114300"/>
            <a:ext cx="66294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Rectangle 4"/>
          <p:cNvSpPr>
            <a:spLocks noChangeArrowheads="1"/>
          </p:cNvSpPr>
          <p:nvPr/>
        </p:nvSpPr>
        <p:spPr bwMode="auto">
          <a:xfrm>
            <a:off x="0" y="0"/>
            <a:ext cx="280035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44037" name="Text Box 5"/>
          <p:cNvSpPr txBox="1">
            <a:spLocks noChangeArrowheads="1"/>
          </p:cNvSpPr>
          <p:nvPr/>
        </p:nvSpPr>
        <p:spPr bwMode="ltGray">
          <a:xfrm>
            <a:off x="114300" y="2644775"/>
            <a:ext cx="2571750" cy="831850"/>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b="1">
                <a:latin typeface="Tahoma" pitchFamily="34" charset="0"/>
              </a:rPr>
              <a:t>Inhabitant of Shaphir</a:t>
            </a:r>
          </a:p>
        </p:txBody>
      </p:sp>
      <p:sp>
        <p:nvSpPr>
          <p:cNvPr id="44038" name="Text Box 6"/>
          <p:cNvSpPr txBox="1">
            <a:spLocks noChangeArrowheads="1"/>
          </p:cNvSpPr>
          <p:nvPr/>
        </p:nvSpPr>
        <p:spPr bwMode="ltGray">
          <a:xfrm>
            <a:off x="382588" y="3514725"/>
            <a:ext cx="1974850" cy="466725"/>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a:latin typeface="Tahoma" pitchFamily="34" charset="0"/>
              </a:rPr>
              <a:t>Fair/beautiful</a:t>
            </a:r>
          </a:p>
        </p:txBody>
      </p:sp>
      <p:sp>
        <p:nvSpPr>
          <p:cNvPr id="156679" name="Text Box 7"/>
          <p:cNvSpPr txBox="1">
            <a:spLocks noChangeArrowheads="1"/>
          </p:cNvSpPr>
          <p:nvPr/>
        </p:nvSpPr>
        <p:spPr bwMode="ltGray">
          <a:xfrm>
            <a:off x="239713" y="4486275"/>
            <a:ext cx="2252662" cy="466725"/>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r" eaLnBrk="1" hangingPunct="1">
              <a:spcBef>
                <a:spcPts val="500"/>
              </a:spcBef>
              <a:spcAft>
                <a:spcPts val="500"/>
              </a:spcAft>
            </a:pPr>
            <a:r>
              <a:rPr lang="en-US" altLang="en-US">
                <a:latin typeface="Tahoma" pitchFamily="34" charset="0"/>
              </a:rPr>
              <a:t>Naked/shamed</a:t>
            </a:r>
          </a:p>
        </p:txBody>
      </p:sp>
      <p:sp>
        <p:nvSpPr>
          <p:cNvPr id="44040" name="Title 1"/>
          <p:cNvSpPr>
            <a:spLocks/>
          </p:cNvSpPr>
          <p:nvPr/>
        </p:nvSpPr>
        <p:spPr bwMode="auto">
          <a:xfrm>
            <a:off x="0" y="652463"/>
            <a:ext cx="2857500"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3200" b="1">
                <a:solidFill>
                  <a:schemeClr val="tx2"/>
                </a:solidFill>
                <a:latin typeface="Arial" pitchFamily="34" charset="0"/>
              </a:rPr>
              <a:t>Micah Prophesies of Destruction</a:t>
            </a:r>
            <a:br>
              <a:rPr lang="en-US" altLang="en-US" sz="3200" b="1">
                <a:solidFill>
                  <a:schemeClr val="tx2"/>
                </a:solidFill>
                <a:latin typeface="Arial" pitchFamily="34" charset="0"/>
              </a:rPr>
            </a:br>
            <a:r>
              <a:rPr lang="en-US" altLang="en-US" sz="3200" b="1">
                <a:solidFill>
                  <a:schemeClr val="tx2"/>
                </a:solidFill>
                <a:latin typeface="Arial" pitchFamily="34" charset="0"/>
              </a:rPr>
              <a:t>Micah 1:10-15</a:t>
            </a:r>
            <a:br>
              <a:rPr lang="en-US" altLang="en-US" sz="3200" b="1">
                <a:solidFill>
                  <a:schemeClr val="tx2"/>
                </a:solidFill>
                <a:latin typeface="Arial" pitchFamily="34" charset="0"/>
              </a:rPr>
            </a:br>
            <a:endParaRPr lang="en-US" altLang="en-US" sz="3200">
              <a:solidFill>
                <a:schemeClr val="tx2"/>
              </a:solidFill>
              <a:latin typeface="Arial" pitchFamily="34" charset="0"/>
            </a:endParaRPr>
          </a:p>
        </p:txBody>
      </p:sp>
      <p:sp>
        <p:nvSpPr>
          <p:cNvPr id="44041" name="Rectangle 9"/>
          <p:cNvSpPr>
            <a:spLocks noChangeArrowheads="1"/>
          </p:cNvSpPr>
          <p:nvPr/>
        </p:nvSpPr>
        <p:spPr bwMode="auto">
          <a:xfrm>
            <a:off x="2828925" y="0"/>
            <a:ext cx="2981325" cy="1143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3200" b="1">
                <a:solidFill>
                  <a:schemeClr val="bg1"/>
                </a:solidFill>
                <a:latin typeface="Arial" pitchFamily="34" charset="0"/>
              </a:rPr>
              <a:t>Shaphir-unknown??</a:t>
            </a:r>
          </a:p>
        </p:txBody>
      </p:sp>
    </p:spTree>
    <p:extLst>
      <p:ext uri="{BB962C8B-B14F-4D97-AF65-F5344CB8AC3E}">
        <p14:creationId xmlns:p14="http://schemas.microsoft.com/office/powerpoint/2010/main" val="39915784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6679"/>
                                        </p:tgtEl>
                                        <p:attrNameLst>
                                          <p:attrName>style.visibility</p:attrName>
                                        </p:attrNameLst>
                                      </p:cBhvr>
                                      <p:to>
                                        <p:strVal val="visible"/>
                                      </p:to>
                                    </p:set>
                                    <p:anim calcmode="lin" valueType="num">
                                      <p:cBhvr additive="base">
                                        <p:cTn id="7" dur="500" fill="hold"/>
                                        <p:tgtEl>
                                          <p:spTgt spid="156679"/>
                                        </p:tgtEl>
                                        <p:attrNameLst>
                                          <p:attrName>ppt_x</p:attrName>
                                        </p:attrNameLst>
                                      </p:cBhvr>
                                      <p:tavLst>
                                        <p:tav tm="0">
                                          <p:val>
                                            <p:strVal val="#ppt_x"/>
                                          </p:val>
                                        </p:tav>
                                        <p:tav tm="100000">
                                          <p:val>
                                            <p:strVal val="#ppt_x"/>
                                          </p:val>
                                        </p:tav>
                                      </p:tavLst>
                                    </p:anim>
                                    <p:anim calcmode="lin" valueType="num">
                                      <p:cBhvr additive="base">
                                        <p:cTn id="8" dur="500" fill="hold"/>
                                        <p:tgtEl>
                                          <p:spTgt spid="1566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79" grpId="0"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r>
              <a:rPr lang="en-US" altLang="en-US" smtClean="0">
                <a:latin typeface="Tahoma" pitchFamily="34" charset="0"/>
                <a:cs typeface="Tahoma" pitchFamily="34" charset="0"/>
              </a:rPr>
              <a:t>The Role of the Prophets</a:t>
            </a:r>
            <a:r>
              <a:rPr lang="en-US" altLang="en-US" smtClean="0"/>
              <a:t> </a:t>
            </a:r>
          </a:p>
        </p:txBody>
      </p:sp>
      <p:sp>
        <p:nvSpPr>
          <p:cNvPr id="59395" name="Text Box 3"/>
          <p:cNvSpPr txBox="1">
            <a:spLocks noChangeArrowheads="1"/>
          </p:cNvSpPr>
          <p:nvPr/>
        </p:nvSpPr>
        <p:spPr bwMode="ltGray">
          <a:xfrm>
            <a:off x="838200" y="1905004"/>
            <a:ext cx="7543800" cy="830997"/>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US" altLang="en-US">
                <a:solidFill>
                  <a:srgbClr val="F8F8F8"/>
                </a:solidFill>
                <a:latin typeface="Tahoma" pitchFamily="34" charset="0"/>
                <a:cs typeface="Tahoma" pitchFamily="34" charset="0"/>
              </a:rPr>
              <a:t>They are </a:t>
            </a:r>
            <a:r>
              <a:rPr lang="en-US" altLang="en-US" b="1" i="1">
                <a:solidFill>
                  <a:srgbClr val="FFFF00"/>
                </a:solidFill>
                <a:latin typeface="Tahoma" pitchFamily="34" charset="0"/>
                <a:cs typeface="Tahoma" pitchFamily="34" charset="0"/>
              </a:rPr>
              <a:t>Spokesmen for God</a:t>
            </a:r>
            <a:r>
              <a:rPr lang="en-US" altLang="en-US" i="1">
                <a:solidFill>
                  <a:srgbClr val="FFFF00"/>
                </a:solidFill>
                <a:latin typeface="Tahoma" pitchFamily="34" charset="0"/>
                <a:cs typeface="Tahoma" pitchFamily="34" charset="0"/>
              </a:rPr>
              <a:t>,</a:t>
            </a:r>
            <a:r>
              <a:rPr lang="en-US" altLang="en-US" i="1">
                <a:solidFill>
                  <a:srgbClr val="F8F8F8"/>
                </a:solidFill>
                <a:latin typeface="Tahoma" pitchFamily="34" charset="0"/>
                <a:cs typeface="Tahoma" pitchFamily="34" charset="0"/>
              </a:rPr>
              <a:t> </a:t>
            </a:r>
            <a:r>
              <a:rPr lang="en-US" altLang="en-US">
                <a:solidFill>
                  <a:srgbClr val="F8F8F8"/>
                </a:solidFill>
                <a:latin typeface="Tahoma" pitchFamily="34" charset="0"/>
                <a:cs typeface="Tahoma" pitchFamily="34" charset="0"/>
              </a:rPr>
              <a:t>serving as “forthtellers,” speaking what God put in their mouth.</a:t>
            </a:r>
            <a:r>
              <a:rPr lang="en-US" altLang="en-US">
                <a:solidFill>
                  <a:srgbClr val="F8F8F8"/>
                </a:solidFill>
              </a:rPr>
              <a:t> </a:t>
            </a:r>
          </a:p>
        </p:txBody>
      </p:sp>
      <p:sp>
        <p:nvSpPr>
          <p:cNvPr id="59396" name="Text Box 4"/>
          <p:cNvSpPr txBox="1">
            <a:spLocks noChangeArrowheads="1"/>
          </p:cNvSpPr>
          <p:nvPr/>
        </p:nvSpPr>
        <p:spPr bwMode="ltGray">
          <a:xfrm>
            <a:off x="800100" y="3009900"/>
            <a:ext cx="7524750" cy="1569660"/>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US" altLang="en-US" dirty="0">
                <a:solidFill>
                  <a:schemeClr val="bg1"/>
                </a:solidFill>
                <a:latin typeface="Tahoma" pitchFamily="34" charset="0"/>
                <a:cs typeface="Tahoma" pitchFamily="34" charset="0"/>
              </a:rPr>
              <a:t>They are </a:t>
            </a:r>
            <a:r>
              <a:rPr lang="en-US" altLang="en-US" b="1" i="1" dirty="0">
                <a:solidFill>
                  <a:srgbClr val="FFFF00"/>
                </a:solidFill>
                <a:latin typeface="Tahoma" pitchFamily="34" charset="0"/>
                <a:cs typeface="Tahoma" pitchFamily="34" charset="0"/>
              </a:rPr>
              <a:t>Preachers of the Covenant</a:t>
            </a:r>
            <a:r>
              <a:rPr lang="en-US" altLang="en-US" i="1" dirty="0">
                <a:latin typeface="Tahoma" pitchFamily="34" charset="0"/>
                <a:cs typeface="Tahoma" pitchFamily="34" charset="0"/>
              </a:rPr>
              <a:t>,</a:t>
            </a:r>
            <a:r>
              <a:rPr lang="en-US" altLang="en-US" dirty="0">
                <a:latin typeface="Tahoma" pitchFamily="34" charset="0"/>
                <a:cs typeface="Tahoma" pitchFamily="34" charset="0"/>
              </a:rPr>
              <a:t> </a:t>
            </a:r>
            <a:r>
              <a:rPr lang="en-US" altLang="en-US" dirty="0">
                <a:solidFill>
                  <a:schemeClr val="bg1"/>
                </a:solidFill>
                <a:latin typeface="Tahoma" pitchFamily="34" charset="0"/>
                <a:cs typeface="Tahoma" pitchFamily="34" charset="0"/>
              </a:rPr>
              <a:t>relating their message to God’s previous promises to the nation of Israel.  These covenants were made with or through Abraham, Moses, and David</a:t>
            </a:r>
            <a:r>
              <a:rPr lang="en-US" altLang="en-US" dirty="0">
                <a:solidFill>
                  <a:schemeClr val="bg1"/>
                </a:solidFill>
              </a:rPr>
              <a:t> </a:t>
            </a:r>
          </a:p>
        </p:txBody>
      </p:sp>
      <p:sp>
        <p:nvSpPr>
          <p:cNvPr id="59397" name="Text Box 5"/>
          <p:cNvSpPr txBox="1">
            <a:spLocks noChangeArrowheads="1"/>
          </p:cNvSpPr>
          <p:nvPr/>
        </p:nvSpPr>
        <p:spPr bwMode="ltGray">
          <a:xfrm>
            <a:off x="742950" y="4762500"/>
            <a:ext cx="7581900" cy="1569660"/>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US" altLang="en-US" dirty="0">
                <a:solidFill>
                  <a:schemeClr val="bg1"/>
                </a:solidFill>
                <a:latin typeface="Tahoma" pitchFamily="34" charset="0"/>
                <a:cs typeface="Tahoma" pitchFamily="34" charset="0"/>
              </a:rPr>
              <a:t>They are historians, or </a:t>
            </a:r>
            <a:r>
              <a:rPr lang="en-US" altLang="en-US" b="1" i="1" dirty="0">
                <a:solidFill>
                  <a:srgbClr val="FFFF00"/>
                </a:solidFill>
                <a:latin typeface="Tahoma" pitchFamily="34" charset="0"/>
                <a:cs typeface="Tahoma" pitchFamily="34" charset="0"/>
              </a:rPr>
              <a:t>Interpreters of the Israelites’ History</a:t>
            </a:r>
            <a:r>
              <a:rPr lang="en-US" altLang="en-US" i="1" dirty="0">
                <a:solidFill>
                  <a:schemeClr val="bg1"/>
                </a:solidFill>
                <a:latin typeface="Tahoma" pitchFamily="34" charset="0"/>
                <a:cs typeface="Tahoma" pitchFamily="34" charset="0"/>
              </a:rPr>
              <a:t>. </a:t>
            </a:r>
            <a:r>
              <a:rPr lang="en-US" altLang="en-US" dirty="0">
                <a:solidFill>
                  <a:schemeClr val="bg1"/>
                </a:solidFill>
                <a:latin typeface="Tahoma" pitchFamily="34" charset="0"/>
                <a:cs typeface="Tahoma" pitchFamily="34" charset="0"/>
              </a:rPr>
              <a:t>With out their interpretation God’s people would not know why an event was occurring.</a:t>
            </a:r>
            <a:r>
              <a:rPr lang="en-US" altLang="en-US" dirty="0">
                <a:solidFill>
                  <a:schemeClr val="bg1"/>
                </a:solidFill>
              </a:rPr>
              <a:t> </a:t>
            </a:r>
          </a:p>
        </p:txBody>
      </p:sp>
      <p:grpSp>
        <p:nvGrpSpPr>
          <p:cNvPr id="6" name="Group 5"/>
          <p:cNvGrpSpPr/>
          <p:nvPr/>
        </p:nvGrpSpPr>
        <p:grpSpPr>
          <a:xfrm>
            <a:off x="8153392" y="246494"/>
            <a:ext cx="795411" cy="640244"/>
            <a:chOff x="8153406" y="378767"/>
            <a:chExt cx="795410" cy="383233"/>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9600" y="457200"/>
              <a:ext cx="6858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8153406" y="378767"/>
              <a:ext cx="795410" cy="276340"/>
            </a:xfrm>
            <a:prstGeom prst="rect">
              <a:avLst/>
            </a:prstGeom>
            <a:noFill/>
          </p:spPr>
          <p:txBody>
            <a:bodyPr wrap="none" rtlCol="0">
              <a:spAutoFit/>
            </a:bodyPr>
            <a:lstStyle/>
            <a:p>
              <a:pPr algn="ctr"/>
              <a:r>
                <a:rPr lang="en-US" sz="1200" dirty="0" smtClean="0">
                  <a:solidFill>
                    <a:schemeClr val="bg1"/>
                  </a:solidFill>
                  <a:latin typeface="Britannic Bold" panose="020B0903060703020204" pitchFamily="34" charset="0"/>
                </a:rPr>
                <a:t>Minor </a:t>
              </a:r>
            </a:p>
            <a:p>
              <a:pPr algn="ctr"/>
              <a:r>
                <a:rPr lang="en-US" sz="1200" dirty="0" smtClean="0">
                  <a:solidFill>
                    <a:schemeClr val="bg1"/>
                  </a:solidFill>
                  <a:latin typeface="Britannic Bold" panose="020B0903060703020204" pitchFamily="34" charset="0"/>
                </a:rPr>
                <a:t>Prophets</a:t>
              </a:r>
              <a:endParaRPr lang="en-US" sz="1200" dirty="0">
                <a:solidFill>
                  <a:schemeClr val="bg1"/>
                </a:solidFill>
                <a:latin typeface="Britannic Bold" panose="020B0903060703020204" pitchFamily="34" charset="0"/>
              </a:endParaRPr>
            </a:p>
          </p:txBody>
        </p:sp>
      </p:grpSp>
    </p:spTree>
    <p:extLst>
      <p:ext uri="{BB962C8B-B14F-4D97-AF65-F5344CB8AC3E}">
        <p14:creationId xmlns:p14="http://schemas.microsoft.com/office/powerpoint/2010/main" val="370173679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altLang="en-US" b="1" smtClean="0"/>
              <a:t>ZAANAN</a:t>
            </a:r>
          </a:p>
        </p:txBody>
      </p:sp>
      <p:pic>
        <p:nvPicPr>
          <p:cNvPr id="45059" name="Picture 3" descr="shaphir">
            <a:hlinkClick r:id="rId3" tooltip="Zaanan (Shaphir) region map. Click for atlas view."/>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152400"/>
            <a:ext cx="65532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Rectangle 4"/>
          <p:cNvSpPr>
            <a:spLocks noChangeArrowheads="1"/>
          </p:cNvSpPr>
          <p:nvPr/>
        </p:nvSpPr>
        <p:spPr bwMode="auto">
          <a:xfrm>
            <a:off x="0" y="0"/>
            <a:ext cx="280035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45061" name="Text Box 5"/>
          <p:cNvSpPr txBox="1">
            <a:spLocks noChangeArrowheads="1"/>
          </p:cNvSpPr>
          <p:nvPr/>
        </p:nvSpPr>
        <p:spPr bwMode="ltGray">
          <a:xfrm>
            <a:off x="114300" y="2844800"/>
            <a:ext cx="2571750" cy="466725"/>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b="1">
                <a:latin typeface="Tahoma" pitchFamily="34" charset="0"/>
              </a:rPr>
              <a:t>Zaanan</a:t>
            </a:r>
          </a:p>
        </p:txBody>
      </p:sp>
      <p:sp>
        <p:nvSpPr>
          <p:cNvPr id="45062" name="Text Box 6"/>
          <p:cNvSpPr txBox="1">
            <a:spLocks noChangeArrowheads="1"/>
          </p:cNvSpPr>
          <p:nvPr/>
        </p:nvSpPr>
        <p:spPr bwMode="ltGray">
          <a:xfrm>
            <a:off x="552450" y="3429000"/>
            <a:ext cx="1789113" cy="1196975"/>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a:latin typeface="Tahoma" pitchFamily="34" charset="0"/>
              </a:rPr>
              <a:t>come out</a:t>
            </a:r>
          </a:p>
          <a:p>
            <a:pPr eaLnBrk="1" hangingPunct="1"/>
            <a:r>
              <a:rPr lang="en-US" altLang="en-US">
                <a:latin typeface="Tahoma" pitchFamily="34" charset="0"/>
              </a:rPr>
              <a:t>/to go forth</a:t>
            </a:r>
          </a:p>
          <a:p>
            <a:pPr eaLnBrk="1" hangingPunct="1"/>
            <a:r>
              <a:rPr lang="en-US" altLang="en-US">
                <a:latin typeface="Tahoma" pitchFamily="34" charset="0"/>
              </a:rPr>
              <a:t>march town</a:t>
            </a:r>
          </a:p>
        </p:txBody>
      </p:sp>
      <p:sp>
        <p:nvSpPr>
          <p:cNvPr id="45063" name="Title 1"/>
          <p:cNvSpPr>
            <a:spLocks/>
          </p:cNvSpPr>
          <p:nvPr/>
        </p:nvSpPr>
        <p:spPr bwMode="auto">
          <a:xfrm>
            <a:off x="0" y="652463"/>
            <a:ext cx="2857500"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3200" b="1">
                <a:solidFill>
                  <a:schemeClr val="tx2"/>
                </a:solidFill>
                <a:latin typeface="Arial" pitchFamily="34" charset="0"/>
              </a:rPr>
              <a:t>Micah Prophesies of Destruction</a:t>
            </a:r>
            <a:br>
              <a:rPr lang="en-US" altLang="en-US" sz="3200" b="1">
                <a:solidFill>
                  <a:schemeClr val="tx2"/>
                </a:solidFill>
                <a:latin typeface="Arial" pitchFamily="34" charset="0"/>
              </a:rPr>
            </a:br>
            <a:r>
              <a:rPr lang="en-US" altLang="en-US" sz="3200" b="1">
                <a:solidFill>
                  <a:schemeClr val="tx2"/>
                </a:solidFill>
                <a:latin typeface="Arial" pitchFamily="34" charset="0"/>
              </a:rPr>
              <a:t>Micah 1:10-15</a:t>
            </a:r>
            <a:br>
              <a:rPr lang="en-US" altLang="en-US" sz="3200" b="1">
                <a:solidFill>
                  <a:schemeClr val="tx2"/>
                </a:solidFill>
                <a:latin typeface="Arial" pitchFamily="34" charset="0"/>
              </a:rPr>
            </a:br>
            <a:endParaRPr lang="en-US" altLang="en-US" sz="3200">
              <a:solidFill>
                <a:schemeClr val="tx2"/>
              </a:solidFill>
              <a:latin typeface="Arial" pitchFamily="34" charset="0"/>
            </a:endParaRPr>
          </a:p>
        </p:txBody>
      </p:sp>
      <p:sp>
        <p:nvSpPr>
          <p:cNvPr id="45064" name="Rectangle 8"/>
          <p:cNvSpPr>
            <a:spLocks noChangeArrowheads="1"/>
          </p:cNvSpPr>
          <p:nvPr/>
        </p:nvSpPr>
        <p:spPr bwMode="auto">
          <a:xfrm>
            <a:off x="2828925" y="0"/>
            <a:ext cx="2981325" cy="1143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3200" b="1">
                <a:solidFill>
                  <a:schemeClr val="bg1"/>
                </a:solidFill>
                <a:latin typeface="Arial" pitchFamily="34" charset="0"/>
              </a:rPr>
              <a:t>Zaanan-unknown??</a:t>
            </a:r>
          </a:p>
        </p:txBody>
      </p:sp>
      <p:sp>
        <p:nvSpPr>
          <p:cNvPr id="158729" name="Text Box 9"/>
          <p:cNvSpPr txBox="1">
            <a:spLocks noChangeArrowheads="1"/>
          </p:cNvSpPr>
          <p:nvPr/>
        </p:nvSpPr>
        <p:spPr bwMode="ltGray">
          <a:xfrm>
            <a:off x="565150" y="5010150"/>
            <a:ext cx="1876425" cy="831850"/>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a:latin typeface="Tahoma" pitchFamily="34" charset="0"/>
              </a:rPr>
              <a:t>does not come out</a:t>
            </a:r>
          </a:p>
        </p:txBody>
      </p:sp>
    </p:spTree>
    <p:extLst>
      <p:ext uri="{BB962C8B-B14F-4D97-AF65-F5344CB8AC3E}">
        <p14:creationId xmlns:p14="http://schemas.microsoft.com/office/powerpoint/2010/main" val="24917191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8729"/>
                                        </p:tgtEl>
                                        <p:attrNameLst>
                                          <p:attrName>style.visibility</p:attrName>
                                        </p:attrNameLst>
                                      </p:cBhvr>
                                      <p:to>
                                        <p:strVal val="visible"/>
                                      </p:to>
                                    </p:set>
                                    <p:anim calcmode="lin" valueType="num">
                                      <p:cBhvr additive="base">
                                        <p:cTn id="7" dur="500" fill="hold"/>
                                        <p:tgtEl>
                                          <p:spTgt spid="158729"/>
                                        </p:tgtEl>
                                        <p:attrNameLst>
                                          <p:attrName>ppt_x</p:attrName>
                                        </p:attrNameLst>
                                      </p:cBhvr>
                                      <p:tavLst>
                                        <p:tav tm="0">
                                          <p:val>
                                            <p:strVal val="#ppt_x"/>
                                          </p:val>
                                        </p:tav>
                                        <p:tav tm="100000">
                                          <p:val>
                                            <p:strVal val="#ppt_x"/>
                                          </p:val>
                                        </p:tav>
                                      </p:tavLst>
                                    </p:anim>
                                    <p:anim calcmode="lin" valueType="num">
                                      <p:cBhvr additive="base">
                                        <p:cTn id="8" dur="500" fill="hold"/>
                                        <p:tgtEl>
                                          <p:spTgt spid="1587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9" grpId="0" animBg="1"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en-US" altLang="en-US" b="1" smtClean="0"/>
              <a:t>BETH-EZEL</a:t>
            </a:r>
          </a:p>
        </p:txBody>
      </p:sp>
      <p:pic>
        <p:nvPicPr>
          <p:cNvPr id="46083" name="Picture 3" descr="shaphir">
            <a:hlinkClick r:id="rId3" tooltip="Beth-ezel (Shaphir) region map. Click for atlas view."/>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0"/>
            <a:ext cx="67056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Rectangle 4"/>
          <p:cNvSpPr>
            <a:spLocks noChangeArrowheads="1"/>
          </p:cNvSpPr>
          <p:nvPr/>
        </p:nvSpPr>
        <p:spPr bwMode="auto">
          <a:xfrm>
            <a:off x="0" y="0"/>
            <a:ext cx="280035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46085" name="Text Box 5"/>
          <p:cNvSpPr txBox="1">
            <a:spLocks noChangeArrowheads="1"/>
          </p:cNvSpPr>
          <p:nvPr/>
        </p:nvSpPr>
        <p:spPr bwMode="ltGray">
          <a:xfrm>
            <a:off x="114300" y="2844800"/>
            <a:ext cx="2571750" cy="466725"/>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b="1">
                <a:latin typeface="Tahoma" pitchFamily="34" charset="0"/>
              </a:rPr>
              <a:t>Beth-ezel</a:t>
            </a:r>
          </a:p>
        </p:txBody>
      </p:sp>
      <p:sp>
        <p:nvSpPr>
          <p:cNvPr id="46086" name="Text Box 6"/>
          <p:cNvSpPr txBox="1">
            <a:spLocks noChangeArrowheads="1"/>
          </p:cNvSpPr>
          <p:nvPr/>
        </p:nvSpPr>
        <p:spPr bwMode="ltGray">
          <a:xfrm>
            <a:off x="582613" y="3429000"/>
            <a:ext cx="1976437" cy="1562100"/>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a:latin typeface="Tahoma" pitchFamily="34" charset="0"/>
              </a:rPr>
              <a:t>Adjoining house/ neighbor town</a:t>
            </a:r>
          </a:p>
        </p:txBody>
      </p:sp>
      <p:sp>
        <p:nvSpPr>
          <p:cNvPr id="46087" name="Title 1"/>
          <p:cNvSpPr>
            <a:spLocks/>
          </p:cNvSpPr>
          <p:nvPr/>
        </p:nvSpPr>
        <p:spPr bwMode="auto">
          <a:xfrm>
            <a:off x="0" y="652463"/>
            <a:ext cx="2857500"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3200" b="1">
                <a:solidFill>
                  <a:schemeClr val="tx2"/>
                </a:solidFill>
                <a:latin typeface="Arial" pitchFamily="34" charset="0"/>
              </a:rPr>
              <a:t>Micah Prophesies of Destruction</a:t>
            </a:r>
            <a:br>
              <a:rPr lang="en-US" altLang="en-US" sz="3200" b="1">
                <a:solidFill>
                  <a:schemeClr val="tx2"/>
                </a:solidFill>
                <a:latin typeface="Arial" pitchFamily="34" charset="0"/>
              </a:rPr>
            </a:br>
            <a:r>
              <a:rPr lang="en-US" altLang="en-US" sz="3200" b="1">
                <a:solidFill>
                  <a:schemeClr val="tx2"/>
                </a:solidFill>
                <a:latin typeface="Arial" pitchFamily="34" charset="0"/>
              </a:rPr>
              <a:t>Micah 1:10-15</a:t>
            </a:r>
            <a:br>
              <a:rPr lang="en-US" altLang="en-US" sz="3200" b="1">
                <a:solidFill>
                  <a:schemeClr val="tx2"/>
                </a:solidFill>
                <a:latin typeface="Arial" pitchFamily="34" charset="0"/>
              </a:rPr>
            </a:br>
            <a:endParaRPr lang="en-US" altLang="en-US" sz="3200">
              <a:solidFill>
                <a:schemeClr val="tx2"/>
              </a:solidFill>
              <a:latin typeface="Arial" pitchFamily="34" charset="0"/>
            </a:endParaRPr>
          </a:p>
        </p:txBody>
      </p:sp>
      <p:sp>
        <p:nvSpPr>
          <p:cNvPr id="46088" name="Rectangle 8"/>
          <p:cNvSpPr>
            <a:spLocks noChangeArrowheads="1"/>
          </p:cNvSpPr>
          <p:nvPr/>
        </p:nvSpPr>
        <p:spPr bwMode="auto">
          <a:xfrm>
            <a:off x="2828925" y="0"/>
            <a:ext cx="2981325" cy="1143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3200" b="1">
                <a:solidFill>
                  <a:schemeClr val="bg1"/>
                </a:solidFill>
                <a:latin typeface="Arial" pitchFamily="34" charset="0"/>
              </a:rPr>
              <a:t>Beth-ezel -unknown??</a:t>
            </a:r>
          </a:p>
        </p:txBody>
      </p:sp>
      <p:sp>
        <p:nvSpPr>
          <p:cNvPr id="160777" name="Text Box 9"/>
          <p:cNvSpPr txBox="1">
            <a:spLocks noChangeArrowheads="1"/>
          </p:cNvSpPr>
          <p:nvPr/>
        </p:nvSpPr>
        <p:spPr bwMode="ltGray">
          <a:xfrm>
            <a:off x="593725" y="5153025"/>
            <a:ext cx="1876425" cy="1196975"/>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a:latin typeface="Tahoma" pitchFamily="34" charset="0"/>
              </a:rPr>
              <a:t>Its place is taken away from you</a:t>
            </a:r>
          </a:p>
        </p:txBody>
      </p:sp>
    </p:spTree>
    <p:extLst>
      <p:ext uri="{BB962C8B-B14F-4D97-AF65-F5344CB8AC3E}">
        <p14:creationId xmlns:p14="http://schemas.microsoft.com/office/powerpoint/2010/main" val="28351300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0777"/>
                                        </p:tgtEl>
                                        <p:attrNameLst>
                                          <p:attrName>style.visibility</p:attrName>
                                        </p:attrNameLst>
                                      </p:cBhvr>
                                      <p:to>
                                        <p:strVal val="visible"/>
                                      </p:to>
                                    </p:set>
                                    <p:anim calcmode="lin" valueType="num">
                                      <p:cBhvr additive="base">
                                        <p:cTn id="7" dur="500" fill="hold"/>
                                        <p:tgtEl>
                                          <p:spTgt spid="160777"/>
                                        </p:tgtEl>
                                        <p:attrNameLst>
                                          <p:attrName>ppt_x</p:attrName>
                                        </p:attrNameLst>
                                      </p:cBhvr>
                                      <p:tavLst>
                                        <p:tav tm="0">
                                          <p:val>
                                            <p:strVal val="#ppt_x"/>
                                          </p:val>
                                        </p:tav>
                                        <p:tav tm="100000">
                                          <p:val>
                                            <p:strVal val="#ppt_x"/>
                                          </p:val>
                                        </p:tav>
                                      </p:tavLst>
                                    </p:anim>
                                    <p:anim calcmode="lin" valueType="num">
                                      <p:cBhvr additive="base">
                                        <p:cTn id="8" dur="500" fill="hold"/>
                                        <p:tgtEl>
                                          <p:spTgt spid="1607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77" grpId="0" animBg="1"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en-US" altLang="en-US" b="1" smtClean="0"/>
              <a:t>MAROTH</a:t>
            </a:r>
          </a:p>
        </p:txBody>
      </p:sp>
      <p:pic>
        <p:nvPicPr>
          <p:cNvPr id="47107" name="Picture 3" descr="shaphir">
            <a:hlinkClick r:id="rId3" tooltip="Maroth (Shaphir) region map. Click for atlas view."/>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0"/>
            <a:ext cx="67818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Rectangle 4"/>
          <p:cNvSpPr>
            <a:spLocks noChangeArrowheads="1"/>
          </p:cNvSpPr>
          <p:nvPr/>
        </p:nvSpPr>
        <p:spPr bwMode="auto">
          <a:xfrm>
            <a:off x="0" y="0"/>
            <a:ext cx="280035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47109" name="Text Box 5"/>
          <p:cNvSpPr txBox="1">
            <a:spLocks noChangeArrowheads="1"/>
          </p:cNvSpPr>
          <p:nvPr/>
        </p:nvSpPr>
        <p:spPr bwMode="ltGray">
          <a:xfrm>
            <a:off x="114300" y="2844800"/>
            <a:ext cx="2571750" cy="466725"/>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b="1">
                <a:latin typeface="Tahoma" pitchFamily="34" charset="0"/>
              </a:rPr>
              <a:t>Maroth</a:t>
            </a:r>
          </a:p>
        </p:txBody>
      </p:sp>
      <p:sp>
        <p:nvSpPr>
          <p:cNvPr id="47110" name="Text Box 6"/>
          <p:cNvSpPr txBox="1">
            <a:spLocks noChangeArrowheads="1"/>
          </p:cNvSpPr>
          <p:nvPr/>
        </p:nvSpPr>
        <p:spPr bwMode="ltGray">
          <a:xfrm>
            <a:off x="582613" y="3429000"/>
            <a:ext cx="1976437" cy="831850"/>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a:latin typeface="Tahoma" pitchFamily="34" charset="0"/>
              </a:rPr>
              <a:t>bitterness</a:t>
            </a:r>
          </a:p>
          <a:p>
            <a:pPr eaLnBrk="1" hangingPunct="1"/>
            <a:r>
              <a:rPr lang="en-US" altLang="en-US">
                <a:latin typeface="Tahoma" pitchFamily="34" charset="0"/>
              </a:rPr>
              <a:t>bitter town</a:t>
            </a:r>
          </a:p>
        </p:txBody>
      </p:sp>
      <p:sp>
        <p:nvSpPr>
          <p:cNvPr id="47111" name="Title 1"/>
          <p:cNvSpPr>
            <a:spLocks/>
          </p:cNvSpPr>
          <p:nvPr/>
        </p:nvSpPr>
        <p:spPr bwMode="auto">
          <a:xfrm>
            <a:off x="0" y="652463"/>
            <a:ext cx="2857500"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3200" b="1">
                <a:solidFill>
                  <a:schemeClr val="tx2"/>
                </a:solidFill>
                <a:latin typeface="Arial" pitchFamily="34" charset="0"/>
              </a:rPr>
              <a:t>Micah Prophesies of Destruction</a:t>
            </a:r>
            <a:br>
              <a:rPr lang="en-US" altLang="en-US" sz="3200" b="1">
                <a:solidFill>
                  <a:schemeClr val="tx2"/>
                </a:solidFill>
                <a:latin typeface="Arial" pitchFamily="34" charset="0"/>
              </a:rPr>
            </a:br>
            <a:r>
              <a:rPr lang="en-US" altLang="en-US" sz="3200" b="1">
                <a:solidFill>
                  <a:schemeClr val="tx2"/>
                </a:solidFill>
                <a:latin typeface="Arial" pitchFamily="34" charset="0"/>
              </a:rPr>
              <a:t>Micah 1:10-15</a:t>
            </a:r>
            <a:br>
              <a:rPr lang="en-US" altLang="en-US" sz="3200" b="1">
                <a:solidFill>
                  <a:schemeClr val="tx2"/>
                </a:solidFill>
                <a:latin typeface="Arial" pitchFamily="34" charset="0"/>
              </a:rPr>
            </a:br>
            <a:endParaRPr lang="en-US" altLang="en-US" sz="3200">
              <a:solidFill>
                <a:schemeClr val="tx2"/>
              </a:solidFill>
              <a:latin typeface="Arial" pitchFamily="34" charset="0"/>
            </a:endParaRPr>
          </a:p>
        </p:txBody>
      </p:sp>
      <p:sp>
        <p:nvSpPr>
          <p:cNvPr id="47112" name="Rectangle 8"/>
          <p:cNvSpPr>
            <a:spLocks noChangeArrowheads="1"/>
          </p:cNvSpPr>
          <p:nvPr/>
        </p:nvSpPr>
        <p:spPr bwMode="auto">
          <a:xfrm>
            <a:off x="2828925" y="0"/>
            <a:ext cx="2981325" cy="1143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3200" b="1">
                <a:solidFill>
                  <a:schemeClr val="bg1"/>
                </a:solidFill>
                <a:latin typeface="Arial" pitchFamily="34" charset="0"/>
              </a:rPr>
              <a:t>Maroth -unknown??</a:t>
            </a:r>
          </a:p>
        </p:txBody>
      </p:sp>
      <p:sp>
        <p:nvSpPr>
          <p:cNvPr id="162825" name="Text Box 9"/>
          <p:cNvSpPr txBox="1">
            <a:spLocks noChangeArrowheads="1"/>
          </p:cNvSpPr>
          <p:nvPr/>
        </p:nvSpPr>
        <p:spPr bwMode="ltGray">
          <a:xfrm>
            <a:off x="622300" y="4810125"/>
            <a:ext cx="1876425" cy="1562100"/>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a:latin typeface="Tahoma" pitchFamily="34" charset="0"/>
              </a:rPr>
              <a:t>Longs for goodness/ Pined for good</a:t>
            </a:r>
          </a:p>
        </p:txBody>
      </p:sp>
    </p:spTree>
    <p:extLst>
      <p:ext uri="{BB962C8B-B14F-4D97-AF65-F5344CB8AC3E}">
        <p14:creationId xmlns:p14="http://schemas.microsoft.com/office/powerpoint/2010/main" val="34755201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2825"/>
                                        </p:tgtEl>
                                        <p:attrNameLst>
                                          <p:attrName>style.visibility</p:attrName>
                                        </p:attrNameLst>
                                      </p:cBhvr>
                                      <p:to>
                                        <p:strVal val="visible"/>
                                      </p:to>
                                    </p:set>
                                    <p:anim calcmode="lin" valueType="num">
                                      <p:cBhvr additive="base">
                                        <p:cTn id="7" dur="500" fill="hold"/>
                                        <p:tgtEl>
                                          <p:spTgt spid="162825"/>
                                        </p:tgtEl>
                                        <p:attrNameLst>
                                          <p:attrName>ppt_x</p:attrName>
                                        </p:attrNameLst>
                                      </p:cBhvr>
                                      <p:tavLst>
                                        <p:tav tm="0">
                                          <p:val>
                                            <p:strVal val="#ppt_x"/>
                                          </p:val>
                                        </p:tav>
                                        <p:tav tm="100000">
                                          <p:val>
                                            <p:strVal val="#ppt_x"/>
                                          </p:val>
                                        </p:tav>
                                      </p:tavLst>
                                    </p:anim>
                                    <p:anim calcmode="lin" valueType="num">
                                      <p:cBhvr additive="base">
                                        <p:cTn id="8" dur="500" fill="hold"/>
                                        <p:tgtEl>
                                          <p:spTgt spid="1628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25" grpId="0" animBg="1"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en-US" altLang="en-US" b="1" smtClean="0"/>
              <a:t>LACHISH</a:t>
            </a:r>
          </a:p>
        </p:txBody>
      </p:sp>
      <p:pic>
        <p:nvPicPr>
          <p:cNvPr id="48131" name="Picture 3" descr="lachish">
            <a:hlinkClick r:id="rId3" tooltip="Lachish region map. Click for atlas view."/>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0"/>
            <a:ext cx="69342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Rectangle 4"/>
          <p:cNvSpPr>
            <a:spLocks noChangeArrowheads="1"/>
          </p:cNvSpPr>
          <p:nvPr/>
        </p:nvSpPr>
        <p:spPr bwMode="auto">
          <a:xfrm>
            <a:off x="0" y="0"/>
            <a:ext cx="280035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48133" name="Text Box 5"/>
          <p:cNvSpPr txBox="1">
            <a:spLocks noChangeArrowheads="1"/>
          </p:cNvSpPr>
          <p:nvPr/>
        </p:nvSpPr>
        <p:spPr bwMode="ltGray">
          <a:xfrm>
            <a:off x="114300" y="2844800"/>
            <a:ext cx="2571750" cy="466725"/>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b="1">
                <a:latin typeface="Tahoma" pitchFamily="34" charset="0"/>
              </a:rPr>
              <a:t>Lachish</a:t>
            </a:r>
          </a:p>
        </p:txBody>
      </p:sp>
      <p:sp>
        <p:nvSpPr>
          <p:cNvPr id="48134" name="Text Box 6"/>
          <p:cNvSpPr txBox="1">
            <a:spLocks noChangeArrowheads="1"/>
          </p:cNvSpPr>
          <p:nvPr/>
        </p:nvSpPr>
        <p:spPr bwMode="ltGray">
          <a:xfrm>
            <a:off x="582613" y="3429000"/>
            <a:ext cx="1976437" cy="1196975"/>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a:latin typeface="Tahoma" pitchFamily="34" charset="0"/>
              </a:rPr>
              <a:t>Horse town</a:t>
            </a:r>
          </a:p>
          <a:p>
            <a:pPr eaLnBrk="1" hangingPunct="1"/>
            <a:r>
              <a:rPr lang="en-US" altLang="en-US">
                <a:latin typeface="Tahoma" pitchFamily="34" charset="0"/>
              </a:rPr>
              <a:t>Steeds (larekesh)</a:t>
            </a:r>
          </a:p>
        </p:txBody>
      </p:sp>
      <p:sp>
        <p:nvSpPr>
          <p:cNvPr id="48135" name="Title 1"/>
          <p:cNvSpPr>
            <a:spLocks/>
          </p:cNvSpPr>
          <p:nvPr/>
        </p:nvSpPr>
        <p:spPr bwMode="auto">
          <a:xfrm>
            <a:off x="0" y="652463"/>
            <a:ext cx="2857500"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3200" b="1">
                <a:solidFill>
                  <a:schemeClr val="tx2"/>
                </a:solidFill>
                <a:latin typeface="Arial" pitchFamily="34" charset="0"/>
              </a:rPr>
              <a:t>Micah Prophesies of Destruction</a:t>
            </a:r>
            <a:br>
              <a:rPr lang="en-US" altLang="en-US" sz="3200" b="1">
                <a:solidFill>
                  <a:schemeClr val="tx2"/>
                </a:solidFill>
                <a:latin typeface="Arial" pitchFamily="34" charset="0"/>
              </a:rPr>
            </a:br>
            <a:r>
              <a:rPr lang="en-US" altLang="en-US" sz="3200" b="1">
                <a:solidFill>
                  <a:schemeClr val="tx2"/>
                </a:solidFill>
                <a:latin typeface="Arial" pitchFamily="34" charset="0"/>
              </a:rPr>
              <a:t>Micah 1:10-15</a:t>
            </a:r>
            <a:br>
              <a:rPr lang="en-US" altLang="en-US" sz="3200" b="1">
                <a:solidFill>
                  <a:schemeClr val="tx2"/>
                </a:solidFill>
                <a:latin typeface="Arial" pitchFamily="34" charset="0"/>
              </a:rPr>
            </a:br>
            <a:endParaRPr lang="en-US" altLang="en-US" sz="3200">
              <a:solidFill>
                <a:schemeClr val="tx2"/>
              </a:solidFill>
              <a:latin typeface="Arial" pitchFamily="34" charset="0"/>
            </a:endParaRPr>
          </a:p>
        </p:txBody>
      </p:sp>
      <p:sp>
        <p:nvSpPr>
          <p:cNvPr id="48136" name="Rectangle 8"/>
          <p:cNvSpPr>
            <a:spLocks noChangeArrowheads="1"/>
          </p:cNvSpPr>
          <p:nvPr/>
        </p:nvSpPr>
        <p:spPr bwMode="auto">
          <a:xfrm>
            <a:off x="2828925" y="0"/>
            <a:ext cx="2981325" cy="1143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3200" b="1">
                <a:solidFill>
                  <a:schemeClr val="bg1"/>
                </a:solidFill>
                <a:latin typeface="Arial" pitchFamily="34" charset="0"/>
              </a:rPr>
              <a:t>Lachish</a:t>
            </a:r>
          </a:p>
        </p:txBody>
      </p:sp>
      <p:sp>
        <p:nvSpPr>
          <p:cNvPr id="164873" name="Text Box 9"/>
          <p:cNvSpPr txBox="1">
            <a:spLocks noChangeArrowheads="1"/>
          </p:cNvSpPr>
          <p:nvPr/>
        </p:nvSpPr>
        <p:spPr bwMode="ltGray">
          <a:xfrm>
            <a:off x="622300" y="4810125"/>
            <a:ext cx="2105025" cy="1562100"/>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a:latin typeface="Tahoma" pitchFamily="34" charset="0"/>
              </a:rPr>
              <a:t>Harness chariot to swift (courier) horses</a:t>
            </a:r>
          </a:p>
        </p:txBody>
      </p:sp>
    </p:spTree>
    <p:extLst>
      <p:ext uri="{BB962C8B-B14F-4D97-AF65-F5344CB8AC3E}">
        <p14:creationId xmlns:p14="http://schemas.microsoft.com/office/powerpoint/2010/main" val="28581881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4873"/>
                                        </p:tgtEl>
                                        <p:attrNameLst>
                                          <p:attrName>style.visibility</p:attrName>
                                        </p:attrNameLst>
                                      </p:cBhvr>
                                      <p:to>
                                        <p:strVal val="visible"/>
                                      </p:to>
                                    </p:set>
                                    <p:anim calcmode="lin" valueType="num">
                                      <p:cBhvr additive="base">
                                        <p:cTn id="7" dur="500" fill="hold"/>
                                        <p:tgtEl>
                                          <p:spTgt spid="164873"/>
                                        </p:tgtEl>
                                        <p:attrNameLst>
                                          <p:attrName>ppt_x</p:attrName>
                                        </p:attrNameLst>
                                      </p:cBhvr>
                                      <p:tavLst>
                                        <p:tav tm="0">
                                          <p:val>
                                            <p:strVal val="#ppt_x"/>
                                          </p:val>
                                        </p:tav>
                                        <p:tav tm="100000">
                                          <p:val>
                                            <p:strVal val="#ppt_x"/>
                                          </p:val>
                                        </p:tav>
                                      </p:tavLst>
                                    </p:anim>
                                    <p:anim calcmode="lin" valueType="num">
                                      <p:cBhvr additive="base">
                                        <p:cTn id="8" dur="500" fill="hold"/>
                                        <p:tgtEl>
                                          <p:spTgt spid="16487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73" grpId="0" animBg="1"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en-US" altLang="en-US" b="1" smtClean="0"/>
              <a:t>MORESHETH-GATH</a:t>
            </a:r>
          </a:p>
        </p:txBody>
      </p:sp>
      <p:sp>
        <p:nvSpPr>
          <p:cNvPr id="49155" name="Text Box 3"/>
          <p:cNvSpPr txBox="1">
            <a:spLocks noChangeArrowheads="1"/>
          </p:cNvSpPr>
          <p:nvPr/>
        </p:nvSpPr>
        <p:spPr bwMode="auto">
          <a:xfrm>
            <a:off x="838200" y="4876800"/>
            <a:ext cx="3048000" cy="942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US" altLang="en-US" sz="1400">
                <a:latin typeface="Arial" pitchFamily="34" charset="0"/>
                <a:hlinkClick r:id="rId3"/>
              </a:rPr>
              <a:t>Micah 1:14</a:t>
            </a:r>
            <a:r>
              <a:rPr lang="en-US" altLang="en-US" sz="1400">
                <a:latin typeface="Arial" pitchFamily="34" charset="0"/>
              </a:rPr>
              <a:t> Therefore you will give a parting gift to Moresheth Gath. The houses of Achzib will be a deceitful thing to the kings of Israel. </a:t>
            </a:r>
          </a:p>
        </p:txBody>
      </p:sp>
      <p:sp>
        <p:nvSpPr>
          <p:cNvPr id="49156" name="Rectangle 4"/>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49157" name="Text Box 5"/>
          <p:cNvSpPr txBox="1">
            <a:spLocks noChangeArrowheads="1"/>
          </p:cNvSpPr>
          <p:nvPr/>
        </p:nvSpPr>
        <p:spPr bwMode="ltGray">
          <a:xfrm>
            <a:off x="114300" y="2844800"/>
            <a:ext cx="2886075" cy="466725"/>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b="1">
                <a:latin typeface="Tahoma" pitchFamily="34" charset="0"/>
              </a:rPr>
              <a:t>Moresheth-gath</a:t>
            </a:r>
          </a:p>
        </p:txBody>
      </p:sp>
      <p:sp>
        <p:nvSpPr>
          <p:cNvPr id="49158" name="Text Box 6"/>
          <p:cNvSpPr txBox="1">
            <a:spLocks noChangeArrowheads="1"/>
          </p:cNvSpPr>
          <p:nvPr/>
        </p:nvSpPr>
        <p:spPr bwMode="ltGray">
          <a:xfrm>
            <a:off x="582613" y="3429000"/>
            <a:ext cx="1976437" cy="1196975"/>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a:latin typeface="Tahoma" pitchFamily="34" charset="0"/>
              </a:rPr>
              <a:t>Me’orasah</a:t>
            </a:r>
          </a:p>
          <a:p>
            <a:pPr eaLnBrk="1" hangingPunct="1"/>
            <a:r>
              <a:rPr lang="en-US" altLang="en-US">
                <a:latin typeface="Tahoma" pitchFamily="34" charset="0"/>
              </a:rPr>
              <a:t>“one who is betrothed”</a:t>
            </a:r>
          </a:p>
        </p:txBody>
      </p:sp>
      <p:sp>
        <p:nvSpPr>
          <p:cNvPr id="49159" name="Title 1"/>
          <p:cNvSpPr>
            <a:spLocks/>
          </p:cNvSpPr>
          <p:nvPr/>
        </p:nvSpPr>
        <p:spPr bwMode="auto">
          <a:xfrm>
            <a:off x="0" y="652463"/>
            <a:ext cx="2857500"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3200" b="1">
                <a:solidFill>
                  <a:schemeClr val="tx2"/>
                </a:solidFill>
                <a:latin typeface="Arial" pitchFamily="34" charset="0"/>
              </a:rPr>
              <a:t>Micah Prophesies of Destruction</a:t>
            </a:r>
            <a:br>
              <a:rPr lang="en-US" altLang="en-US" sz="3200" b="1">
                <a:solidFill>
                  <a:schemeClr val="tx2"/>
                </a:solidFill>
                <a:latin typeface="Arial" pitchFamily="34" charset="0"/>
              </a:rPr>
            </a:br>
            <a:r>
              <a:rPr lang="en-US" altLang="en-US" sz="3200" b="1">
                <a:solidFill>
                  <a:schemeClr val="tx2"/>
                </a:solidFill>
                <a:latin typeface="Arial" pitchFamily="34" charset="0"/>
              </a:rPr>
              <a:t>Micah 1:10-15</a:t>
            </a:r>
            <a:br>
              <a:rPr lang="en-US" altLang="en-US" sz="3200" b="1">
                <a:solidFill>
                  <a:schemeClr val="tx2"/>
                </a:solidFill>
                <a:latin typeface="Arial" pitchFamily="34" charset="0"/>
              </a:rPr>
            </a:br>
            <a:endParaRPr lang="en-US" altLang="en-US" sz="3200">
              <a:solidFill>
                <a:schemeClr val="tx2"/>
              </a:solidFill>
              <a:latin typeface="Arial" pitchFamily="34" charset="0"/>
            </a:endParaRPr>
          </a:p>
        </p:txBody>
      </p:sp>
      <p:sp>
        <p:nvSpPr>
          <p:cNvPr id="49160" name="Rectangle 8"/>
          <p:cNvSpPr>
            <a:spLocks noChangeArrowheads="1"/>
          </p:cNvSpPr>
          <p:nvPr/>
        </p:nvSpPr>
        <p:spPr bwMode="auto">
          <a:xfrm>
            <a:off x="3457575" y="0"/>
            <a:ext cx="4238625" cy="1143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3200" b="1">
                <a:solidFill>
                  <a:schemeClr val="bg1"/>
                </a:solidFill>
                <a:latin typeface="Arial" pitchFamily="34" charset="0"/>
              </a:rPr>
              <a:t>Moresheth-gath</a:t>
            </a:r>
          </a:p>
        </p:txBody>
      </p:sp>
      <p:sp>
        <p:nvSpPr>
          <p:cNvPr id="49161" name="Text Box 9"/>
          <p:cNvSpPr txBox="1">
            <a:spLocks noChangeArrowheads="1"/>
          </p:cNvSpPr>
          <p:nvPr/>
        </p:nvSpPr>
        <p:spPr bwMode="ltGray">
          <a:xfrm>
            <a:off x="622300" y="4810125"/>
            <a:ext cx="2105025" cy="831850"/>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a:latin typeface="Tahoma" pitchFamily="34" charset="0"/>
              </a:rPr>
              <a:t>You shall give presents</a:t>
            </a:r>
          </a:p>
        </p:txBody>
      </p:sp>
      <p:pic>
        <p:nvPicPr>
          <p:cNvPr id="49162" name="Picture 10" descr="mareshah">
            <a:hlinkClick r:id="rId4" tooltip="Moresheth-gath (Mareshah) area map. Click for full page view."/>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8050" y="1524000"/>
            <a:ext cx="4867275" cy="48672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113316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en-US" altLang="en-US" b="1" smtClean="0"/>
              <a:t>ACHZIB</a:t>
            </a:r>
          </a:p>
        </p:txBody>
      </p:sp>
      <p:sp>
        <p:nvSpPr>
          <p:cNvPr id="50179" name="Text Box 3"/>
          <p:cNvSpPr txBox="1">
            <a:spLocks noChangeArrowheads="1"/>
          </p:cNvSpPr>
          <p:nvPr/>
        </p:nvSpPr>
        <p:spPr bwMode="auto">
          <a:xfrm>
            <a:off x="838200" y="4876800"/>
            <a:ext cx="3048000" cy="942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US" altLang="en-US" sz="1400">
                <a:latin typeface="Arial" pitchFamily="34" charset="0"/>
                <a:hlinkClick r:id="rId3"/>
              </a:rPr>
              <a:t>Micah 1:14</a:t>
            </a:r>
            <a:r>
              <a:rPr lang="en-US" altLang="en-US" sz="1400">
                <a:latin typeface="Arial" pitchFamily="34" charset="0"/>
              </a:rPr>
              <a:t> Therefore you will give a parting gift to Moresheth Gath. The houses of Achzib will be a deceitful thing to the kings of Israel. </a:t>
            </a:r>
          </a:p>
        </p:txBody>
      </p:sp>
      <p:sp>
        <p:nvSpPr>
          <p:cNvPr id="50180" name="Rectangle 4"/>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50181" name="Text Box 5"/>
          <p:cNvSpPr txBox="1">
            <a:spLocks noChangeArrowheads="1"/>
          </p:cNvSpPr>
          <p:nvPr/>
        </p:nvSpPr>
        <p:spPr bwMode="ltGray">
          <a:xfrm>
            <a:off x="114300" y="2844800"/>
            <a:ext cx="2886075" cy="466725"/>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b="1">
                <a:latin typeface="Tahoma" pitchFamily="34" charset="0"/>
              </a:rPr>
              <a:t>Achzib</a:t>
            </a:r>
          </a:p>
        </p:txBody>
      </p:sp>
      <p:sp>
        <p:nvSpPr>
          <p:cNvPr id="50182" name="Text Box 6"/>
          <p:cNvSpPr txBox="1">
            <a:spLocks noChangeArrowheads="1"/>
          </p:cNvSpPr>
          <p:nvPr/>
        </p:nvSpPr>
        <p:spPr bwMode="ltGray">
          <a:xfrm>
            <a:off x="582613" y="3429000"/>
            <a:ext cx="2890837" cy="1196975"/>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altLang="en-US">
                <a:latin typeface="Arial" pitchFamily="34" charset="0"/>
              </a:rPr>
              <a:t>Azab - deceitful</a:t>
            </a:r>
          </a:p>
          <a:p>
            <a:pPr algn="l"/>
            <a:r>
              <a:rPr lang="en-US" altLang="en-US">
                <a:latin typeface="Arial" pitchFamily="34" charset="0"/>
              </a:rPr>
              <a:t>'akhzibh, "lying" or "disappointing"):</a:t>
            </a:r>
          </a:p>
        </p:txBody>
      </p:sp>
      <p:sp>
        <p:nvSpPr>
          <p:cNvPr id="50183" name="Title 1"/>
          <p:cNvSpPr>
            <a:spLocks/>
          </p:cNvSpPr>
          <p:nvPr/>
        </p:nvSpPr>
        <p:spPr bwMode="auto">
          <a:xfrm>
            <a:off x="0" y="652463"/>
            <a:ext cx="2857500"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3200" b="1">
                <a:solidFill>
                  <a:schemeClr val="tx2"/>
                </a:solidFill>
                <a:latin typeface="Arial" pitchFamily="34" charset="0"/>
              </a:rPr>
              <a:t>Micah Prophesies of Destruction</a:t>
            </a:r>
            <a:br>
              <a:rPr lang="en-US" altLang="en-US" sz="3200" b="1">
                <a:solidFill>
                  <a:schemeClr val="tx2"/>
                </a:solidFill>
                <a:latin typeface="Arial" pitchFamily="34" charset="0"/>
              </a:rPr>
            </a:br>
            <a:r>
              <a:rPr lang="en-US" altLang="en-US" sz="3200" b="1">
                <a:solidFill>
                  <a:schemeClr val="tx2"/>
                </a:solidFill>
                <a:latin typeface="Arial" pitchFamily="34" charset="0"/>
              </a:rPr>
              <a:t>Micah 1:10-15</a:t>
            </a:r>
            <a:br>
              <a:rPr lang="en-US" altLang="en-US" sz="3200" b="1">
                <a:solidFill>
                  <a:schemeClr val="tx2"/>
                </a:solidFill>
                <a:latin typeface="Arial" pitchFamily="34" charset="0"/>
              </a:rPr>
            </a:br>
            <a:endParaRPr lang="en-US" altLang="en-US" sz="3200">
              <a:solidFill>
                <a:schemeClr val="tx2"/>
              </a:solidFill>
              <a:latin typeface="Arial" pitchFamily="34" charset="0"/>
            </a:endParaRPr>
          </a:p>
        </p:txBody>
      </p:sp>
      <p:sp>
        <p:nvSpPr>
          <p:cNvPr id="50184" name="Rectangle 8"/>
          <p:cNvSpPr>
            <a:spLocks noChangeArrowheads="1"/>
          </p:cNvSpPr>
          <p:nvPr/>
        </p:nvSpPr>
        <p:spPr bwMode="auto">
          <a:xfrm>
            <a:off x="3457575" y="0"/>
            <a:ext cx="4238625" cy="1143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3200" b="1">
                <a:solidFill>
                  <a:schemeClr val="bg1"/>
                </a:solidFill>
                <a:latin typeface="Arial" pitchFamily="34" charset="0"/>
              </a:rPr>
              <a:t>Achzib</a:t>
            </a:r>
          </a:p>
        </p:txBody>
      </p:sp>
      <p:sp>
        <p:nvSpPr>
          <p:cNvPr id="50185" name="Text Box 9"/>
          <p:cNvSpPr txBox="1">
            <a:spLocks noChangeArrowheads="1"/>
          </p:cNvSpPr>
          <p:nvPr/>
        </p:nvSpPr>
        <p:spPr bwMode="ltGray">
          <a:xfrm>
            <a:off x="622300" y="4810125"/>
            <a:ext cx="2105025" cy="1196975"/>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a:latin typeface="Tahoma" pitchFamily="34" charset="0"/>
              </a:rPr>
              <a:t>You shall be a lie to the kings of Israel</a:t>
            </a:r>
          </a:p>
        </p:txBody>
      </p:sp>
      <p:pic>
        <p:nvPicPr>
          <p:cNvPr id="50186" name="Picture 10" descr="aczib">
            <a:hlinkClick r:id="rId4" tooltip="Achzib area map. Click for full page view."/>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0450" y="1524000"/>
            <a:ext cx="4810125" cy="48101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596714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endParaRPr lang="en-US" altLang="en-US" smtClean="0"/>
          </a:p>
        </p:txBody>
      </p:sp>
      <p:sp>
        <p:nvSpPr>
          <p:cNvPr id="51203" name="Text Box 3"/>
          <p:cNvSpPr txBox="1">
            <a:spLocks noChangeArrowheads="1"/>
          </p:cNvSpPr>
          <p:nvPr/>
        </p:nvSpPr>
        <p:spPr bwMode="auto">
          <a:xfrm>
            <a:off x="228600" y="0"/>
            <a:ext cx="3276600" cy="34956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en-US" altLang="en-US" sz="1400">
                <a:latin typeface="Arial" pitchFamily="34" charset="0"/>
                <a:hlinkClick r:id="rId3"/>
              </a:rPr>
              <a:t>Jeremiah 26:18</a:t>
            </a:r>
            <a:r>
              <a:rPr lang="en-US" altLang="en-US" sz="1400">
                <a:latin typeface="Arial" pitchFamily="34" charset="0"/>
              </a:rPr>
              <a:t> Micah the Morashtite prophesied in the days of Hezekiah king of Judah; and he spoke to all the people of Judah, saying, Thus says Yahweh of Armies: Zion shall be plowed as a field, and Jerusalem shall become heaps, and the mountain of the house as the high places of a forest. </a:t>
            </a:r>
          </a:p>
          <a:p>
            <a:pPr algn="just" eaLnBrk="1" hangingPunct="1">
              <a:spcBef>
                <a:spcPct val="50000"/>
              </a:spcBef>
            </a:pPr>
            <a:r>
              <a:rPr lang="en-US" altLang="en-US" sz="1400">
                <a:latin typeface="Arial" pitchFamily="34" charset="0"/>
                <a:hlinkClick r:id="rId4"/>
              </a:rPr>
              <a:t>Micah 1:1</a:t>
            </a:r>
            <a:r>
              <a:rPr lang="en-US" altLang="en-US" sz="1400">
                <a:latin typeface="Arial" pitchFamily="34" charset="0"/>
              </a:rPr>
              <a:t> The word of Yahweh that came to Micah the Morashtite in the days of Jotham, Ahaz, and Hezekiah, kings of Judah, which he saw concerning Samaria and Jerusalem.</a:t>
            </a:r>
          </a:p>
          <a:p>
            <a:pPr algn="l" eaLnBrk="1" hangingPunct="1">
              <a:spcBef>
                <a:spcPct val="50000"/>
              </a:spcBef>
            </a:pPr>
            <a:endParaRPr lang="en-US" altLang="en-US" sz="1400">
              <a:latin typeface="Arial" pitchFamily="34" charset="0"/>
            </a:endParaRPr>
          </a:p>
        </p:txBody>
      </p:sp>
      <p:sp>
        <p:nvSpPr>
          <p:cNvPr id="51204" name="Text Box 4"/>
          <p:cNvSpPr txBox="1">
            <a:spLocks noChangeArrowheads="1"/>
          </p:cNvSpPr>
          <p:nvPr/>
        </p:nvSpPr>
        <p:spPr bwMode="auto">
          <a:xfrm>
            <a:off x="838200" y="4876800"/>
            <a:ext cx="3048000" cy="942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US" altLang="en-US" sz="1400">
                <a:latin typeface="Arial" pitchFamily="34" charset="0"/>
                <a:hlinkClick r:id="rId5"/>
              </a:rPr>
              <a:t>Micah 1:14</a:t>
            </a:r>
            <a:r>
              <a:rPr lang="en-US" altLang="en-US" sz="1400">
                <a:latin typeface="Arial" pitchFamily="34" charset="0"/>
              </a:rPr>
              <a:t> Therefore you will give a parting gift to Moresheth Gath. The houses of Achzib will be a deceitful thing to the kings of Israel. </a:t>
            </a:r>
          </a:p>
        </p:txBody>
      </p:sp>
      <p:sp>
        <p:nvSpPr>
          <p:cNvPr id="51205" name="Rectangle 5"/>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51206" name="Text Box 6"/>
          <p:cNvSpPr txBox="1">
            <a:spLocks noChangeArrowheads="1"/>
          </p:cNvSpPr>
          <p:nvPr/>
        </p:nvSpPr>
        <p:spPr bwMode="ltGray">
          <a:xfrm>
            <a:off x="114300" y="2844800"/>
            <a:ext cx="2886075" cy="466725"/>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b="1">
                <a:latin typeface="Tahoma" pitchFamily="34" charset="0"/>
              </a:rPr>
              <a:t>Maraeshah</a:t>
            </a:r>
          </a:p>
        </p:txBody>
      </p:sp>
      <p:sp>
        <p:nvSpPr>
          <p:cNvPr id="51207" name="Text Box 7"/>
          <p:cNvSpPr txBox="1">
            <a:spLocks noChangeArrowheads="1"/>
          </p:cNvSpPr>
          <p:nvPr/>
        </p:nvSpPr>
        <p:spPr bwMode="ltGray">
          <a:xfrm>
            <a:off x="582613" y="3429000"/>
            <a:ext cx="2890837" cy="466725"/>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altLang="en-US">
                <a:latin typeface="Arial" pitchFamily="34" charset="0"/>
              </a:rPr>
              <a:t>Heir town</a:t>
            </a:r>
          </a:p>
        </p:txBody>
      </p:sp>
      <p:sp>
        <p:nvSpPr>
          <p:cNvPr id="51208" name="Title 1"/>
          <p:cNvSpPr>
            <a:spLocks/>
          </p:cNvSpPr>
          <p:nvPr/>
        </p:nvSpPr>
        <p:spPr bwMode="auto">
          <a:xfrm>
            <a:off x="0" y="652463"/>
            <a:ext cx="2857500"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3200" b="1">
                <a:solidFill>
                  <a:schemeClr val="tx2"/>
                </a:solidFill>
                <a:latin typeface="Arial" pitchFamily="34" charset="0"/>
              </a:rPr>
              <a:t>Micah Prophesies of Destruction</a:t>
            </a:r>
            <a:br>
              <a:rPr lang="en-US" altLang="en-US" sz="3200" b="1">
                <a:solidFill>
                  <a:schemeClr val="tx2"/>
                </a:solidFill>
                <a:latin typeface="Arial" pitchFamily="34" charset="0"/>
              </a:rPr>
            </a:br>
            <a:r>
              <a:rPr lang="en-US" altLang="en-US" sz="3200" b="1">
                <a:solidFill>
                  <a:schemeClr val="tx2"/>
                </a:solidFill>
                <a:latin typeface="Arial" pitchFamily="34" charset="0"/>
              </a:rPr>
              <a:t>Micah 1:10-15</a:t>
            </a:r>
            <a:br>
              <a:rPr lang="en-US" altLang="en-US" sz="3200" b="1">
                <a:solidFill>
                  <a:schemeClr val="tx2"/>
                </a:solidFill>
                <a:latin typeface="Arial" pitchFamily="34" charset="0"/>
              </a:rPr>
            </a:br>
            <a:endParaRPr lang="en-US" altLang="en-US" sz="3200">
              <a:solidFill>
                <a:schemeClr val="tx2"/>
              </a:solidFill>
              <a:latin typeface="Arial" pitchFamily="34" charset="0"/>
            </a:endParaRPr>
          </a:p>
        </p:txBody>
      </p:sp>
      <p:sp>
        <p:nvSpPr>
          <p:cNvPr id="51209" name="Rectangle 9"/>
          <p:cNvSpPr>
            <a:spLocks noChangeArrowheads="1"/>
          </p:cNvSpPr>
          <p:nvPr/>
        </p:nvSpPr>
        <p:spPr bwMode="auto">
          <a:xfrm>
            <a:off x="3457575" y="0"/>
            <a:ext cx="4238625" cy="1143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3200" b="1">
                <a:solidFill>
                  <a:schemeClr val="bg1"/>
                </a:solidFill>
                <a:latin typeface="Arial" pitchFamily="34" charset="0"/>
              </a:rPr>
              <a:t>Mareshah</a:t>
            </a:r>
          </a:p>
        </p:txBody>
      </p:sp>
      <p:sp>
        <p:nvSpPr>
          <p:cNvPr id="51210" name="Text Box 10"/>
          <p:cNvSpPr txBox="1">
            <a:spLocks noChangeArrowheads="1"/>
          </p:cNvSpPr>
          <p:nvPr/>
        </p:nvSpPr>
        <p:spPr bwMode="ltGray">
          <a:xfrm>
            <a:off x="565150" y="4610100"/>
            <a:ext cx="2105025" cy="1196975"/>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a:latin typeface="Tahoma" pitchFamily="34" charset="0"/>
              </a:rPr>
              <a:t>I will yet bring an heir to you</a:t>
            </a:r>
          </a:p>
        </p:txBody>
      </p:sp>
      <p:pic>
        <p:nvPicPr>
          <p:cNvPr id="51211" name="Picture 11" descr="mareshah">
            <a:hlinkClick r:id="rId6" tooltip="Moresheth (Mareshah) area map. Click for full page view."/>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19500" y="1524000"/>
            <a:ext cx="4924425" cy="49244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10066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en-US" altLang="en-US" b="1" smtClean="0"/>
              <a:t>ADULLAM</a:t>
            </a:r>
          </a:p>
        </p:txBody>
      </p:sp>
      <p:sp>
        <p:nvSpPr>
          <p:cNvPr id="52227" name="Text Box 3"/>
          <p:cNvSpPr txBox="1">
            <a:spLocks noChangeArrowheads="1"/>
          </p:cNvSpPr>
          <p:nvPr/>
        </p:nvSpPr>
        <p:spPr bwMode="auto">
          <a:xfrm>
            <a:off x="228600" y="0"/>
            <a:ext cx="3276600" cy="34956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en-US" altLang="en-US" sz="1400">
                <a:latin typeface="Arial" pitchFamily="34" charset="0"/>
                <a:hlinkClick r:id="rId3"/>
              </a:rPr>
              <a:t>Jeremiah 26:18</a:t>
            </a:r>
            <a:r>
              <a:rPr lang="en-US" altLang="en-US" sz="1400">
                <a:latin typeface="Arial" pitchFamily="34" charset="0"/>
              </a:rPr>
              <a:t> Micah the Morashtite prophesied in the days of Hezekiah king of Judah; and he spoke to all the people of Judah, saying, Thus says Yahweh of Armies: Zion shall be plowed as a field, and Jerusalem shall become heaps, and the mountain of the house as the high places of a forest. </a:t>
            </a:r>
          </a:p>
          <a:p>
            <a:pPr algn="just" eaLnBrk="1" hangingPunct="1">
              <a:spcBef>
                <a:spcPct val="50000"/>
              </a:spcBef>
            </a:pPr>
            <a:r>
              <a:rPr lang="en-US" altLang="en-US" sz="1400">
                <a:latin typeface="Arial" pitchFamily="34" charset="0"/>
                <a:hlinkClick r:id="rId4"/>
              </a:rPr>
              <a:t>Micah 1:1</a:t>
            </a:r>
            <a:r>
              <a:rPr lang="en-US" altLang="en-US" sz="1400">
                <a:latin typeface="Arial" pitchFamily="34" charset="0"/>
              </a:rPr>
              <a:t> The word of Yahweh that came to Micah the Morashtite in the days of Jotham, Ahaz, and Hezekiah, kings of Judah, which he saw concerning Samaria and Jerusalem.</a:t>
            </a:r>
          </a:p>
          <a:p>
            <a:pPr algn="l" eaLnBrk="1" hangingPunct="1">
              <a:spcBef>
                <a:spcPct val="50000"/>
              </a:spcBef>
            </a:pPr>
            <a:endParaRPr lang="en-US" altLang="en-US" sz="1400">
              <a:latin typeface="Arial" pitchFamily="34" charset="0"/>
            </a:endParaRPr>
          </a:p>
        </p:txBody>
      </p:sp>
      <p:sp>
        <p:nvSpPr>
          <p:cNvPr id="52228" name="Text Box 4"/>
          <p:cNvSpPr txBox="1">
            <a:spLocks noChangeArrowheads="1"/>
          </p:cNvSpPr>
          <p:nvPr/>
        </p:nvSpPr>
        <p:spPr bwMode="auto">
          <a:xfrm>
            <a:off x="838200" y="4876800"/>
            <a:ext cx="3048000" cy="942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US" altLang="en-US" sz="1400">
                <a:latin typeface="Arial" pitchFamily="34" charset="0"/>
                <a:hlinkClick r:id="rId5"/>
              </a:rPr>
              <a:t>Micah 1:14</a:t>
            </a:r>
            <a:r>
              <a:rPr lang="en-US" altLang="en-US" sz="1400">
                <a:latin typeface="Arial" pitchFamily="34" charset="0"/>
              </a:rPr>
              <a:t> Therefore you will give a parting gift to Moresheth Gath. The houses of Achzib will be a deceitful thing to the kings of Israel. </a:t>
            </a:r>
          </a:p>
        </p:txBody>
      </p:sp>
      <p:sp>
        <p:nvSpPr>
          <p:cNvPr id="52229" name="Rectangle 5"/>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52230" name="Text Box 6"/>
          <p:cNvSpPr txBox="1">
            <a:spLocks noChangeArrowheads="1"/>
          </p:cNvSpPr>
          <p:nvPr/>
        </p:nvSpPr>
        <p:spPr bwMode="ltGray">
          <a:xfrm>
            <a:off x="114300" y="2844800"/>
            <a:ext cx="2886075" cy="466725"/>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b="1">
                <a:latin typeface="Tahoma" pitchFamily="34" charset="0"/>
              </a:rPr>
              <a:t>Adullam</a:t>
            </a:r>
          </a:p>
        </p:txBody>
      </p:sp>
      <p:sp>
        <p:nvSpPr>
          <p:cNvPr id="52231" name="Text Box 7"/>
          <p:cNvSpPr txBox="1">
            <a:spLocks noChangeArrowheads="1"/>
          </p:cNvSpPr>
          <p:nvPr/>
        </p:nvSpPr>
        <p:spPr bwMode="ltGray">
          <a:xfrm>
            <a:off x="582613" y="3429000"/>
            <a:ext cx="2119312" cy="831850"/>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altLang="en-US">
                <a:latin typeface="Arial" pitchFamily="34" charset="0"/>
              </a:rPr>
              <a:t>The wild beast’s cave</a:t>
            </a:r>
          </a:p>
        </p:txBody>
      </p:sp>
      <p:sp>
        <p:nvSpPr>
          <p:cNvPr id="52232" name="Title 1"/>
          <p:cNvSpPr>
            <a:spLocks/>
          </p:cNvSpPr>
          <p:nvPr/>
        </p:nvSpPr>
        <p:spPr bwMode="auto">
          <a:xfrm>
            <a:off x="0" y="652463"/>
            <a:ext cx="2857500"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3200" b="1">
                <a:solidFill>
                  <a:schemeClr val="tx2"/>
                </a:solidFill>
                <a:latin typeface="Arial" pitchFamily="34" charset="0"/>
              </a:rPr>
              <a:t>Micah Prophesies of Destruction</a:t>
            </a:r>
            <a:br>
              <a:rPr lang="en-US" altLang="en-US" sz="3200" b="1">
                <a:solidFill>
                  <a:schemeClr val="tx2"/>
                </a:solidFill>
                <a:latin typeface="Arial" pitchFamily="34" charset="0"/>
              </a:rPr>
            </a:br>
            <a:r>
              <a:rPr lang="en-US" altLang="en-US" sz="3200" b="1">
                <a:solidFill>
                  <a:schemeClr val="tx2"/>
                </a:solidFill>
                <a:latin typeface="Arial" pitchFamily="34" charset="0"/>
              </a:rPr>
              <a:t>Micah 1:10-15</a:t>
            </a:r>
            <a:br>
              <a:rPr lang="en-US" altLang="en-US" sz="3200" b="1">
                <a:solidFill>
                  <a:schemeClr val="tx2"/>
                </a:solidFill>
                <a:latin typeface="Arial" pitchFamily="34" charset="0"/>
              </a:rPr>
            </a:br>
            <a:endParaRPr lang="en-US" altLang="en-US" sz="3200">
              <a:solidFill>
                <a:schemeClr val="tx2"/>
              </a:solidFill>
              <a:latin typeface="Arial" pitchFamily="34" charset="0"/>
            </a:endParaRPr>
          </a:p>
        </p:txBody>
      </p:sp>
      <p:sp>
        <p:nvSpPr>
          <p:cNvPr id="52233" name="Text Box 9"/>
          <p:cNvSpPr txBox="1">
            <a:spLocks noChangeArrowheads="1"/>
          </p:cNvSpPr>
          <p:nvPr/>
        </p:nvSpPr>
        <p:spPr bwMode="ltGray">
          <a:xfrm>
            <a:off x="565150" y="4610100"/>
            <a:ext cx="2105025" cy="1196975"/>
          </a:xfrm>
          <a:prstGeom prst="rect">
            <a:avLst/>
          </a:prstGeom>
          <a:noFill/>
          <a:ln w="9525">
            <a:solidFill>
              <a:srgbClr val="F8F8F8"/>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a:latin typeface="Tahoma" pitchFamily="34" charset="0"/>
              </a:rPr>
              <a:t>The glory of Israel shall come</a:t>
            </a:r>
          </a:p>
        </p:txBody>
      </p:sp>
      <p:pic>
        <p:nvPicPr>
          <p:cNvPr id="52234" name="Picture 10" descr="adullam">
            <a:hlinkClick r:id="rId6" tooltip="Adullam region map. Click for atlas view."/>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00375"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5" name="Rectangle 11"/>
          <p:cNvSpPr>
            <a:spLocks noChangeArrowheads="1"/>
          </p:cNvSpPr>
          <p:nvPr/>
        </p:nvSpPr>
        <p:spPr bwMode="auto">
          <a:xfrm>
            <a:off x="6562725" y="0"/>
            <a:ext cx="2581275" cy="1143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3200" b="1">
                <a:solidFill>
                  <a:schemeClr val="bg1"/>
                </a:solidFill>
                <a:latin typeface="Arial" pitchFamily="34" charset="0"/>
              </a:rPr>
              <a:t>Adullam</a:t>
            </a:r>
          </a:p>
        </p:txBody>
      </p:sp>
    </p:spTree>
    <p:extLst>
      <p:ext uri="{BB962C8B-B14F-4D97-AF65-F5344CB8AC3E}">
        <p14:creationId xmlns:p14="http://schemas.microsoft.com/office/powerpoint/2010/main" val="356748316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598488" y="-209550"/>
            <a:ext cx="7772400" cy="1143000"/>
          </a:xfrm>
        </p:spPr>
        <p:txBody>
          <a:bodyPr/>
          <a:lstStyle/>
          <a:p>
            <a:pPr algn="l" eaLnBrk="1" hangingPunct="1"/>
            <a:r>
              <a:rPr lang="en-US" altLang="en-US" sz="3600" smtClean="0"/>
              <a:t>Beds of Ivory</a:t>
            </a:r>
          </a:p>
        </p:txBody>
      </p:sp>
      <p:sp>
        <p:nvSpPr>
          <p:cNvPr id="53251" name="TextBox 2"/>
          <p:cNvSpPr txBox="1">
            <a:spLocks noChangeArrowheads="1"/>
          </p:cNvSpPr>
          <p:nvPr/>
        </p:nvSpPr>
        <p:spPr bwMode="auto">
          <a:xfrm>
            <a:off x="493713" y="933450"/>
            <a:ext cx="3744912" cy="56324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tLang="en-US" sz="1800" b="1" dirty="0">
                <a:solidFill>
                  <a:schemeClr val="bg1"/>
                </a:solidFill>
                <a:latin typeface="Tahoma" pitchFamily="34" charset="0"/>
                <a:cs typeface="Tahoma" pitchFamily="34" charset="0"/>
              </a:rPr>
              <a:t>Amos 6:3-7(NKJV) </a:t>
            </a:r>
            <a:r>
              <a:rPr lang="en-US" altLang="en-US" sz="1800" dirty="0">
                <a:solidFill>
                  <a:schemeClr val="bg1"/>
                </a:solidFill>
                <a:latin typeface="Tahoma" pitchFamily="34" charset="0"/>
                <a:cs typeface="Tahoma" pitchFamily="34" charset="0"/>
              </a:rPr>
              <a:t/>
            </a:r>
            <a:br>
              <a:rPr lang="en-US" altLang="en-US" sz="1800" dirty="0">
                <a:solidFill>
                  <a:schemeClr val="bg1"/>
                </a:solidFill>
                <a:latin typeface="Tahoma" pitchFamily="34" charset="0"/>
                <a:cs typeface="Tahoma" pitchFamily="34" charset="0"/>
              </a:rPr>
            </a:br>
            <a:r>
              <a:rPr lang="en-US" altLang="en-US" sz="1800" baseline="30000" dirty="0">
                <a:solidFill>
                  <a:schemeClr val="bg1"/>
                </a:solidFill>
                <a:latin typeface="Tahoma" pitchFamily="34" charset="0"/>
                <a:cs typeface="Tahoma" pitchFamily="34" charset="0"/>
              </a:rPr>
              <a:t>3</a:t>
            </a:r>
            <a:r>
              <a:rPr lang="en-US" altLang="en-US" sz="1800" dirty="0">
                <a:solidFill>
                  <a:schemeClr val="bg1"/>
                </a:solidFill>
                <a:latin typeface="Tahoma" pitchFamily="34" charset="0"/>
                <a:cs typeface="Tahoma" pitchFamily="34" charset="0"/>
              </a:rPr>
              <a:t> </a:t>
            </a:r>
            <a:r>
              <a:rPr lang="en-US" altLang="en-US" sz="1800" i="1" dirty="0">
                <a:solidFill>
                  <a:schemeClr val="bg1"/>
                </a:solidFill>
                <a:latin typeface="Tahoma" pitchFamily="34" charset="0"/>
                <a:cs typeface="Tahoma" pitchFamily="34" charset="0"/>
              </a:rPr>
              <a:t>Woe to</a:t>
            </a:r>
            <a:r>
              <a:rPr lang="en-US" altLang="en-US" sz="1800" dirty="0">
                <a:solidFill>
                  <a:schemeClr val="bg1"/>
                </a:solidFill>
                <a:latin typeface="Tahoma" pitchFamily="34" charset="0"/>
                <a:cs typeface="Tahoma" pitchFamily="34" charset="0"/>
              </a:rPr>
              <a:t> you who put far off the day of doom, Who cause the seat of violence to come near; </a:t>
            </a:r>
            <a:br>
              <a:rPr lang="en-US" altLang="en-US" sz="1800" dirty="0">
                <a:solidFill>
                  <a:schemeClr val="bg1"/>
                </a:solidFill>
                <a:latin typeface="Tahoma" pitchFamily="34" charset="0"/>
                <a:cs typeface="Tahoma" pitchFamily="34" charset="0"/>
              </a:rPr>
            </a:br>
            <a:r>
              <a:rPr lang="en-US" altLang="en-US" sz="1800" baseline="30000" dirty="0">
                <a:solidFill>
                  <a:srgbClr val="FFFF00"/>
                </a:solidFill>
                <a:latin typeface="Tahoma" pitchFamily="34" charset="0"/>
                <a:cs typeface="Tahoma" pitchFamily="34" charset="0"/>
              </a:rPr>
              <a:t>4</a:t>
            </a:r>
            <a:r>
              <a:rPr lang="en-US" altLang="en-US" sz="1800" dirty="0">
                <a:solidFill>
                  <a:srgbClr val="FFFF00"/>
                </a:solidFill>
                <a:latin typeface="Tahoma" pitchFamily="34" charset="0"/>
                <a:cs typeface="Tahoma" pitchFamily="34" charset="0"/>
              </a:rPr>
              <a:t> Who lie on beds of ivory, Stretch out on your couches, Eat lambs from the flock And calves from the midst of the stall; </a:t>
            </a:r>
            <a:r>
              <a:rPr lang="en-US" altLang="en-US" sz="1800" dirty="0">
                <a:solidFill>
                  <a:schemeClr val="bg1"/>
                </a:solidFill>
                <a:latin typeface="Tahoma" pitchFamily="34" charset="0"/>
                <a:cs typeface="Tahoma" pitchFamily="34" charset="0"/>
              </a:rPr>
              <a:t/>
            </a:r>
            <a:br>
              <a:rPr lang="en-US" altLang="en-US" sz="1800" dirty="0">
                <a:solidFill>
                  <a:schemeClr val="bg1"/>
                </a:solidFill>
                <a:latin typeface="Tahoma" pitchFamily="34" charset="0"/>
                <a:cs typeface="Tahoma" pitchFamily="34" charset="0"/>
              </a:rPr>
            </a:br>
            <a:r>
              <a:rPr lang="en-US" altLang="en-US" sz="1800" baseline="30000" dirty="0">
                <a:solidFill>
                  <a:schemeClr val="bg1"/>
                </a:solidFill>
                <a:latin typeface="Tahoma" pitchFamily="34" charset="0"/>
                <a:cs typeface="Tahoma" pitchFamily="34" charset="0"/>
              </a:rPr>
              <a:t>5</a:t>
            </a:r>
            <a:r>
              <a:rPr lang="en-US" altLang="en-US" sz="1800" dirty="0">
                <a:solidFill>
                  <a:schemeClr val="bg1"/>
                </a:solidFill>
                <a:latin typeface="Tahoma" pitchFamily="34" charset="0"/>
                <a:cs typeface="Tahoma" pitchFamily="34" charset="0"/>
              </a:rPr>
              <a:t> Who sing idly to the sound of stringed instruments, </a:t>
            </a:r>
            <a:r>
              <a:rPr lang="en-US" altLang="en-US" sz="1800" i="1" dirty="0">
                <a:solidFill>
                  <a:schemeClr val="bg1"/>
                </a:solidFill>
                <a:latin typeface="Tahoma" pitchFamily="34" charset="0"/>
                <a:cs typeface="Tahoma" pitchFamily="34" charset="0"/>
              </a:rPr>
              <a:t>And</a:t>
            </a:r>
            <a:r>
              <a:rPr lang="en-US" altLang="en-US" sz="1800" dirty="0">
                <a:solidFill>
                  <a:schemeClr val="bg1"/>
                </a:solidFill>
                <a:latin typeface="Tahoma" pitchFamily="34" charset="0"/>
                <a:cs typeface="Tahoma" pitchFamily="34" charset="0"/>
              </a:rPr>
              <a:t> invent for yourselves musical instruments like David; </a:t>
            </a:r>
            <a:br>
              <a:rPr lang="en-US" altLang="en-US" sz="1800" dirty="0">
                <a:solidFill>
                  <a:schemeClr val="bg1"/>
                </a:solidFill>
                <a:latin typeface="Tahoma" pitchFamily="34" charset="0"/>
                <a:cs typeface="Tahoma" pitchFamily="34" charset="0"/>
              </a:rPr>
            </a:br>
            <a:r>
              <a:rPr lang="en-US" altLang="en-US" sz="1800" baseline="30000" dirty="0">
                <a:solidFill>
                  <a:schemeClr val="bg1"/>
                </a:solidFill>
                <a:latin typeface="Tahoma" pitchFamily="34" charset="0"/>
                <a:cs typeface="Tahoma" pitchFamily="34" charset="0"/>
              </a:rPr>
              <a:t>6</a:t>
            </a:r>
            <a:r>
              <a:rPr lang="en-US" altLang="en-US" sz="1800" dirty="0">
                <a:solidFill>
                  <a:schemeClr val="bg1"/>
                </a:solidFill>
                <a:latin typeface="Tahoma" pitchFamily="34" charset="0"/>
                <a:cs typeface="Tahoma" pitchFamily="34" charset="0"/>
              </a:rPr>
              <a:t> Who drink wine from bowls, And anoint yourselves with the best ointments, But are not grieved for the affliction of Joseph. </a:t>
            </a:r>
            <a:br>
              <a:rPr lang="en-US" altLang="en-US" sz="1800" dirty="0">
                <a:solidFill>
                  <a:schemeClr val="bg1"/>
                </a:solidFill>
                <a:latin typeface="Tahoma" pitchFamily="34" charset="0"/>
                <a:cs typeface="Tahoma" pitchFamily="34" charset="0"/>
              </a:rPr>
            </a:br>
            <a:r>
              <a:rPr lang="en-US" altLang="en-US" sz="1800" baseline="30000" dirty="0">
                <a:solidFill>
                  <a:schemeClr val="bg1"/>
                </a:solidFill>
                <a:latin typeface="Tahoma" pitchFamily="34" charset="0"/>
                <a:cs typeface="Tahoma" pitchFamily="34" charset="0"/>
              </a:rPr>
              <a:t>7</a:t>
            </a:r>
            <a:r>
              <a:rPr lang="en-US" altLang="en-US" sz="1800" dirty="0">
                <a:solidFill>
                  <a:schemeClr val="bg1"/>
                </a:solidFill>
                <a:latin typeface="Tahoma" pitchFamily="34" charset="0"/>
                <a:cs typeface="Tahoma" pitchFamily="34" charset="0"/>
              </a:rPr>
              <a:t> Therefore they shall now go captive as the first of the captives, And those who recline at banquets shall be removed. </a:t>
            </a:r>
          </a:p>
        </p:txBody>
      </p:sp>
      <p:sp>
        <p:nvSpPr>
          <p:cNvPr id="53252" name="TextBox 3"/>
          <p:cNvSpPr txBox="1">
            <a:spLocks noChangeArrowheads="1"/>
          </p:cNvSpPr>
          <p:nvPr/>
        </p:nvSpPr>
        <p:spPr bwMode="auto">
          <a:xfrm>
            <a:off x="4630738" y="136525"/>
            <a:ext cx="4411662" cy="40925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tLang="en-US" sz="2000" dirty="0">
                <a:solidFill>
                  <a:schemeClr val="bg1"/>
                </a:solidFill>
                <a:latin typeface="Tahoma" pitchFamily="34" charset="0"/>
                <a:cs typeface="Tahoma" pitchFamily="34" charset="0"/>
              </a:rPr>
              <a:t>Micah 2</a:t>
            </a:r>
          </a:p>
          <a:p>
            <a:pPr algn="l" eaLnBrk="1" hangingPunct="1"/>
            <a:r>
              <a:rPr lang="en-US" altLang="en-US" sz="2000" baseline="30000" dirty="0">
                <a:solidFill>
                  <a:schemeClr val="bg1"/>
                </a:solidFill>
                <a:latin typeface="Tahoma" pitchFamily="34" charset="0"/>
                <a:cs typeface="Tahoma" pitchFamily="34" charset="0"/>
              </a:rPr>
              <a:t>1</a:t>
            </a:r>
            <a:r>
              <a:rPr lang="en-US" altLang="en-US" sz="2000" dirty="0">
                <a:solidFill>
                  <a:schemeClr val="bg1"/>
                </a:solidFill>
                <a:latin typeface="Tahoma" pitchFamily="34" charset="0"/>
                <a:cs typeface="Tahoma" pitchFamily="34" charset="0"/>
              </a:rPr>
              <a:t>    </a:t>
            </a:r>
            <a:r>
              <a:rPr lang="en-US" altLang="en-US" sz="2000" dirty="0">
                <a:solidFill>
                  <a:srgbClr val="FFFF00"/>
                </a:solidFill>
                <a:latin typeface="Tahoma" pitchFamily="34" charset="0"/>
                <a:cs typeface="Tahoma" pitchFamily="34" charset="0"/>
              </a:rPr>
              <a:t>Woe to those who devise iniquity,</a:t>
            </a:r>
          </a:p>
          <a:p>
            <a:pPr algn="l" eaLnBrk="1" hangingPunct="1"/>
            <a:r>
              <a:rPr lang="en-US" altLang="en-US" sz="2000" dirty="0">
                <a:solidFill>
                  <a:srgbClr val="FFFF00"/>
                </a:solidFill>
                <a:latin typeface="Tahoma" pitchFamily="34" charset="0"/>
                <a:cs typeface="Tahoma" pitchFamily="34" charset="0"/>
              </a:rPr>
              <a:t>    And work out evil on their beds!</a:t>
            </a:r>
          </a:p>
          <a:p>
            <a:pPr algn="l" eaLnBrk="1" hangingPunct="1"/>
            <a:r>
              <a:rPr lang="en-US" altLang="en-US" sz="2000" dirty="0">
                <a:solidFill>
                  <a:srgbClr val="FFFF00"/>
                </a:solidFill>
                <a:latin typeface="Tahoma" pitchFamily="34" charset="0"/>
                <a:cs typeface="Tahoma" pitchFamily="34" charset="0"/>
              </a:rPr>
              <a:t>    At morning light they practice it,</a:t>
            </a:r>
          </a:p>
          <a:p>
            <a:pPr algn="l" eaLnBrk="1" hangingPunct="1"/>
            <a:r>
              <a:rPr lang="en-US" altLang="en-US" sz="2000" dirty="0">
                <a:solidFill>
                  <a:srgbClr val="FFFF00"/>
                </a:solidFill>
                <a:latin typeface="Tahoma" pitchFamily="34" charset="0"/>
                <a:cs typeface="Tahoma" pitchFamily="34" charset="0"/>
              </a:rPr>
              <a:t>    Because it is in the power of their hand.</a:t>
            </a:r>
          </a:p>
          <a:p>
            <a:pPr algn="l" eaLnBrk="1" hangingPunct="1"/>
            <a:r>
              <a:rPr lang="en-US" altLang="en-US" sz="2000" baseline="30000" dirty="0">
                <a:solidFill>
                  <a:schemeClr val="bg1"/>
                </a:solidFill>
                <a:latin typeface="Tahoma" pitchFamily="34" charset="0"/>
                <a:cs typeface="Tahoma" pitchFamily="34" charset="0"/>
              </a:rPr>
              <a:t>2</a:t>
            </a:r>
            <a:r>
              <a:rPr lang="en-US" altLang="en-US" sz="2000" dirty="0">
                <a:solidFill>
                  <a:schemeClr val="bg1"/>
                </a:solidFill>
                <a:latin typeface="Tahoma" pitchFamily="34" charset="0"/>
                <a:cs typeface="Tahoma" pitchFamily="34" charset="0"/>
              </a:rPr>
              <a:t>    They covet fields and take </a:t>
            </a:r>
            <a:r>
              <a:rPr lang="en-US" altLang="en-US" sz="2000" i="1" dirty="0">
                <a:solidFill>
                  <a:schemeClr val="bg1"/>
                </a:solidFill>
                <a:latin typeface="Tahoma" pitchFamily="34" charset="0"/>
                <a:cs typeface="Tahoma" pitchFamily="34" charset="0"/>
              </a:rPr>
              <a:t>them</a:t>
            </a:r>
            <a:r>
              <a:rPr lang="en-US" altLang="en-US" sz="2000" dirty="0">
                <a:solidFill>
                  <a:schemeClr val="bg1"/>
                </a:solidFill>
                <a:latin typeface="Tahoma" pitchFamily="34" charset="0"/>
                <a:cs typeface="Tahoma" pitchFamily="34" charset="0"/>
              </a:rPr>
              <a:t> by violence,</a:t>
            </a:r>
          </a:p>
          <a:p>
            <a:pPr algn="l" eaLnBrk="1" hangingPunct="1"/>
            <a:r>
              <a:rPr lang="en-US" altLang="en-US" sz="2000" dirty="0">
                <a:solidFill>
                  <a:schemeClr val="bg1"/>
                </a:solidFill>
                <a:latin typeface="Tahoma" pitchFamily="34" charset="0"/>
                <a:cs typeface="Tahoma" pitchFamily="34" charset="0"/>
              </a:rPr>
              <a:t>    Also houses, and seize </a:t>
            </a:r>
            <a:r>
              <a:rPr lang="en-US" altLang="en-US" sz="2000" i="1" dirty="0">
                <a:solidFill>
                  <a:schemeClr val="bg1"/>
                </a:solidFill>
                <a:latin typeface="Tahoma" pitchFamily="34" charset="0"/>
                <a:cs typeface="Tahoma" pitchFamily="34" charset="0"/>
              </a:rPr>
              <a:t>them.</a:t>
            </a:r>
            <a:endParaRPr lang="en-US" altLang="en-US" sz="2000" dirty="0">
              <a:solidFill>
                <a:schemeClr val="bg1"/>
              </a:solidFill>
              <a:latin typeface="Tahoma" pitchFamily="34" charset="0"/>
              <a:cs typeface="Tahoma" pitchFamily="34" charset="0"/>
            </a:endParaRPr>
          </a:p>
          <a:p>
            <a:pPr algn="l" eaLnBrk="1" hangingPunct="1"/>
            <a:r>
              <a:rPr lang="en-US" altLang="en-US" sz="2000" dirty="0">
                <a:solidFill>
                  <a:schemeClr val="bg1"/>
                </a:solidFill>
                <a:latin typeface="Tahoma" pitchFamily="34" charset="0"/>
                <a:cs typeface="Tahoma" pitchFamily="34" charset="0"/>
              </a:rPr>
              <a:t>    So they oppress a man and his house,</a:t>
            </a:r>
          </a:p>
          <a:p>
            <a:pPr algn="l" eaLnBrk="1" hangingPunct="1"/>
            <a:r>
              <a:rPr lang="en-US" altLang="en-US" sz="2000" dirty="0">
                <a:solidFill>
                  <a:schemeClr val="bg1"/>
                </a:solidFill>
                <a:latin typeface="Tahoma" pitchFamily="34" charset="0"/>
                <a:cs typeface="Tahoma" pitchFamily="34" charset="0"/>
              </a:rPr>
              <a:t>    A man and his inheritance.</a:t>
            </a:r>
          </a:p>
          <a:p>
            <a:pPr algn="l" eaLnBrk="1" hangingPunct="1"/>
            <a:endParaRPr lang="en-US" altLang="en-US" sz="2000" dirty="0">
              <a:solidFill>
                <a:schemeClr val="bg1"/>
              </a:solidFill>
              <a:latin typeface="Tahoma" pitchFamily="34" charset="0"/>
              <a:cs typeface="Tahoma" pitchFamily="34" charset="0"/>
            </a:endParaRPr>
          </a:p>
        </p:txBody>
      </p:sp>
      <p:pic>
        <p:nvPicPr>
          <p:cNvPr id="5325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ltGray">
          <a:xfrm>
            <a:off x="5086065" y="3963988"/>
            <a:ext cx="3309938" cy="289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632238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Woe to beds</a:t>
            </a:r>
            <a:br>
              <a:rPr lang="en-US" dirty="0" smtClean="0"/>
            </a:br>
            <a:endParaRPr lang="en-US" dirty="0"/>
          </a:p>
        </p:txBody>
      </p:sp>
      <p:pic>
        <p:nvPicPr>
          <p:cNvPr id="1026" name="Picture 2" descr="G:\Complete Survey of the Bible\Prophets-Complete Survey of the Bible\Hosea wife on couc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9806" y="980555"/>
            <a:ext cx="5825770" cy="331064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34871" y="4426961"/>
            <a:ext cx="4087505" cy="1477328"/>
          </a:xfrm>
          <a:prstGeom prst="rect">
            <a:avLst/>
          </a:prstGeom>
        </p:spPr>
        <p:txBody>
          <a:bodyPr wrap="square">
            <a:spAutoFit/>
          </a:bodyPr>
          <a:lstStyle/>
          <a:p>
            <a:r>
              <a:rPr lang="en-US" altLang="en-US" baseline="30000" dirty="0">
                <a:latin typeface="Tahoma" pitchFamily="34" charset="0"/>
                <a:cs typeface="Tahoma" pitchFamily="34" charset="0"/>
              </a:rPr>
              <a:t>4</a:t>
            </a:r>
            <a:r>
              <a:rPr lang="en-US" altLang="en-US" dirty="0">
                <a:latin typeface="Tahoma" pitchFamily="34" charset="0"/>
                <a:cs typeface="Tahoma" pitchFamily="34" charset="0"/>
              </a:rPr>
              <a:t> Who lie on beds of ivory, Stretch out on your couches, Eat lambs from the flock And calves from the midst of the stall; </a:t>
            </a:r>
            <a:br>
              <a:rPr lang="en-US" altLang="en-US" dirty="0">
                <a:latin typeface="Tahoma" pitchFamily="34" charset="0"/>
                <a:cs typeface="Tahoma" pitchFamily="34" charset="0"/>
              </a:rPr>
            </a:br>
            <a:endParaRPr lang="en-US" dirty="0"/>
          </a:p>
        </p:txBody>
      </p:sp>
      <p:sp>
        <p:nvSpPr>
          <p:cNvPr id="4" name="Rectangle 3"/>
          <p:cNvSpPr/>
          <p:nvPr/>
        </p:nvSpPr>
        <p:spPr>
          <a:xfrm>
            <a:off x="5213444" y="4368621"/>
            <a:ext cx="3929761" cy="1477328"/>
          </a:xfrm>
          <a:prstGeom prst="rect">
            <a:avLst/>
          </a:prstGeom>
        </p:spPr>
        <p:txBody>
          <a:bodyPr wrap="square">
            <a:spAutoFit/>
          </a:bodyPr>
          <a:lstStyle/>
          <a:p>
            <a:r>
              <a:rPr lang="en-US" altLang="en-US" dirty="0">
                <a:latin typeface="Tahoma" pitchFamily="34" charset="0"/>
                <a:cs typeface="Tahoma" pitchFamily="34" charset="0"/>
              </a:rPr>
              <a:t>Woe to those who devise iniquity,</a:t>
            </a:r>
          </a:p>
          <a:p>
            <a:r>
              <a:rPr lang="en-US" altLang="en-US" dirty="0">
                <a:latin typeface="Tahoma" pitchFamily="34" charset="0"/>
                <a:cs typeface="Tahoma" pitchFamily="34" charset="0"/>
              </a:rPr>
              <a:t>    And work out evil on their beds!</a:t>
            </a:r>
          </a:p>
          <a:p>
            <a:r>
              <a:rPr lang="en-US" altLang="en-US" dirty="0">
                <a:latin typeface="Tahoma" pitchFamily="34" charset="0"/>
                <a:cs typeface="Tahoma" pitchFamily="34" charset="0"/>
              </a:rPr>
              <a:t>    At morning light they practice it,</a:t>
            </a:r>
          </a:p>
          <a:p>
            <a:r>
              <a:rPr lang="en-US" altLang="en-US" dirty="0">
                <a:latin typeface="Tahoma" pitchFamily="34" charset="0"/>
                <a:cs typeface="Tahoma" pitchFamily="34" charset="0"/>
              </a:rPr>
              <a:t>    Because it is in the power of their hand.</a:t>
            </a:r>
            <a:endParaRPr lang="en-US" altLang="en-US" dirty="0">
              <a:latin typeface="Tahoma" pitchFamily="34" charset="0"/>
              <a:cs typeface="Tahoma" pitchFamily="34" charset="0"/>
            </a:endParaRPr>
          </a:p>
        </p:txBody>
      </p:sp>
      <p:sp>
        <p:nvSpPr>
          <p:cNvPr id="5" name="TextBox 4"/>
          <p:cNvSpPr txBox="1"/>
          <p:nvPr/>
        </p:nvSpPr>
        <p:spPr>
          <a:xfrm>
            <a:off x="1939806" y="5845949"/>
            <a:ext cx="898003" cy="400110"/>
          </a:xfrm>
          <a:prstGeom prst="rect">
            <a:avLst/>
          </a:prstGeom>
          <a:noFill/>
        </p:spPr>
        <p:txBody>
          <a:bodyPr wrap="none" rtlCol="0">
            <a:spAutoFit/>
          </a:bodyPr>
          <a:lstStyle/>
          <a:p>
            <a:r>
              <a:rPr lang="en-US" sz="2000" b="1" dirty="0" smtClean="0"/>
              <a:t>Amos</a:t>
            </a:r>
            <a:endParaRPr lang="en-US" sz="2000" b="1" dirty="0"/>
          </a:p>
        </p:txBody>
      </p:sp>
      <p:sp>
        <p:nvSpPr>
          <p:cNvPr id="7" name="TextBox 6"/>
          <p:cNvSpPr txBox="1"/>
          <p:nvPr/>
        </p:nvSpPr>
        <p:spPr>
          <a:xfrm>
            <a:off x="6691151" y="5845949"/>
            <a:ext cx="910827" cy="400110"/>
          </a:xfrm>
          <a:prstGeom prst="rect">
            <a:avLst/>
          </a:prstGeom>
          <a:noFill/>
        </p:spPr>
        <p:txBody>
          <a:bodyPr wrap="none" rtlCol="0">
            <a:spAutoFit/>
          </a:bodyPr>
          <a:lstStyle/>
          <a:p>
            <a:r>
              <a:rPr lang="en-US" sz="2000" b="1" dirty="0" smtClean="0"/>
              <a:t>Micah</a:t>
            </a:r>
            <a:endParaRPr lang="en-US" sz="2000" b="1" dirty="0"/>
          </a:p>
        </p:txBody>
      </p:sp>
    </p:spTree>
    <p:extLst>
      <p:ext uri="{BB962C8B-B14F-4D97-AF65-F5344CB8AC3E}">
        <p14:creationId xmlns:p14="http://schemas.microsoft.com/office/powerpoint/2010/main" val="19428230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ctrTitle"/>
          </p:nvPr>
        </p:nvSpPr>
        <p:spPr>
          <a:xfrm>
            <a:off x="685800" y="2130430"/>
            <a:ext cx="7772400" cy="1470025"/>
          </a:xfrm>
        </p:spPr>
        <p:txBody>
          <a:bodyPr/>
          <a:lstStyle/>
          <a:p>
            <a:pPr eaLnBrk="1" hangingPunct="1"/>
            <a:endParaRPr lang="en-US" altLang="en-US" smtClean="0"/>
          </a:p>
        </p:txBody>
      </p:sp>
      <p:sp>
        <p:nvSpPr>
          <p:cNvPr id="26627" name="Subtitle 2"/>
          <p:cNvSpPr>
            <a:spLocks noGrp="1"/>
          </p:cNvSpPr>
          <p:nvPr>
            <p:ph type="subTitle" idx="1"/>
          </p:nvPr>
        </p:nvSpPr>
        <p:spPr/>
        <p:txBody>
          <a:bodyPr/>
          <a:lstStyle/>
          <a:p>
            <a:pPr eaLnBrk="1" hangingPunct="1"/>
            <a:endParaRPr lang="en-US" altLang="en-US" smtClean="0">
              <a:solidFill>
                <a:srgbClr val="898989"/>
              </a:solidFill>
            </a:endParaRPr>
          </a:p>
        </p:txBody>
      </p:sp>
      <p:pic>
        <p:nvPicPr>
          <p:cNvPr id="26628" name="Picture 4" descr="C:\ProgramData\WORDsearch\Library\StandardAtlas\Linked\images\StandardAtlas-10-larg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 y="5"/>
            <a:ext cx="9109075"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TextBox 5"/>
          <p:cNvSpPr txBox="1">
            <a:spLocks noChangeArrowheads="1"/>
          </p:cNvSpPr>
          <p:nvPr/>
        </p:nvSpPr>
        <p:spPr bwMode="auto">
          <a:xfrm>
            <a:off x="2957520" y="1073156"/>
            <a:ext cx="81304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000">
                <a:solidFill>
                  <a:srgbClr val="376092"/>
                </a:solidFill>
                <a:latin typeface="Times New Roman" pitchFamily="18" charset="0"/>
                <a:cs typeface="Times New Roman" pitchFamily="18" charset="0"/>
                <a:sym typeface="Arial"/>
                <a:rtl val="0"/>
              </a:rPr>
              <a:t>Man of God</a:t>
            </a:r>
          </a:p>
        </p:txBody>
      </p:sp>
      <p:grpSp>
        <p:nvGrpSpPr>
          <p:cNvPr id="26630" name="Group 8"/>
          <p:cNvGrpSpPr>
            <a:grpSpLocks/>
          </p:cNvGrpSpPr>
          <p:nvPr/>
        </p:nvGrpSpPr>
        <p:grpSpPr bwMode="auto">
          <a:xfrm flipH="1" flipV="1">
            <a:off x="2955925" y="942977"/>
            <a:ext cx="46038" cy="295276"/>
            <a:chOff x="4032250" y="731281"/>
            <a:chExt cx="45720" cy="316469"/>
          </a:xfrm>
        </p:grpSpPr>
        <p:sp>
          <p:nvSpPr>
            <p:cNvPr id="5" name="Oval 4"/>
            <p:cNvSpPr/>
            <p:nvPr/>
          </p:nvSpPr>
          <p:spPr>
            <a:xfrm>
              <a:off x="4032250" y="731281"/>
              <a:ext cx="45720" cy="4593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sym typeface="Arial"/>
                <a:rtl val="0"/>
              </a:endParaRPr>
            </a:p>
          </p:txBody>
        </p:sp>
        <p:cxnSp>
          <p:nvCxnSpPr>
            <p:cNvPr id="8" name="Straight Arrow Connector 7"/>
            <p:cNvCxnSpPr/>
            <p:nvPr/>
          </p:nvCxnSpPr>
          <p:spPr>
            <a:xfrm>
              <a:off x="4051168" y="756802"/>
              <a:ext cx="6306" cy="290948"/>
            </a:xfrm>
            <a:prstGeom prst="straightConnector1">
              <a:avLst/>
            </a:prstGeom>
            <a:ln w="9525">
              <a:headEnd type="none"/>
              <a:tailEnd type="stealth"/>
            </a:ln>
          </p:spPr>
          <p:style>
            <a:lnRef idx="1">
              <a:schemeClr val="accent1"/>
            </a:lnRef>
            <a:fillRef idx="0">
              <a:schemeClr val="accent1"/>
            </a:fillRef>
            <a:effectRef idx="0">
              <a:schemeClr val="accent1"/>
            </a:effectRef>
            <a:fontRef idx="minor">
              <a:schemeClr val="tx1"/>
            </a:fontRef>
          </p:style>
        </p:cxnSp>
      </p:grpSp>
      <p:sp>
        <p:nvSpPr>
          <p:cNvPr id="10" name="Rectangle 9"/>
          <p:cNvSpPr/>
          <p:nvPr/>
        </p:nvSpPr>
        <p:spPr>
          <a:xfrm>
            <a:off x="2884488" y="414343"/>
            <a:ext cx="950912" cy="2127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000" dirty="0" err="1">
                <a:solidFill>
                  <a:prstClr val="white"/>
                </a:solidFill>
                <a:latin typeface="Times New Roman" pitchFamily="18" charset="0"/>
                <a:cs typeface="Times New Roman" pitchFamily="18" charset="0"/>
                <a:sym typeface="Arial"/>
                <a:rtl val="0"/>
              </a:rPr>
              <a:t>Ahijah</a:t>
            </a:r>
            <a:endParaRPr lang="en-US" sz="1000" dirty="0">
              <a:solidFill>
                <a:prstClr val="white"/>
              </a:solidFill>
              <a:latin typeface="Times New Roman" pitchFamily="18" charset="0"/>
              <a:cs typeface="Times New Roman" pitchFamily="18" charset="0"/>
              <a:sym typeface="Arial"/>
              <a:rtl val="0"/>
            </a:endParaRPr>
          </a:p>
        </p:txBody>
      </p:sp>
      <p:sp>
        <p:nvSpPr>
          <p:cNvPr id="26632" name="TextBox 14"/>
          <p:cNvSpPr txBox="1">
            <a:spLocks noChangeArrowheads="1"/>
          </p:cNvSpPr>
          <p:nvPr/>
        </p:nvSpPr>
        <p:spPr bwMode="auto">
          <a:xfrm>
            <a:off x="4005263" y="501656"/>
            <a:ext cx="42030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000">
                <a:solidFill>
                  <a:srgbClr val="376092"/>
                </a:solidFill>
                <a:latin typeface="Times New Roman" pitchFamily="18" charset="0"/>
                <a:cs typeface="Times New Roman" pitchFamily="18" charset="0"/>
                <a:sym typeface="Arial"/>
                <a:rtl val="0"/>
              </a:rPr>
              <a:t>Jehu</a:t>
            </a:r>
          </a:p>
        </p:txBody>
      </p:sp>
      <p:grpSp>
        <p:nvGrpSpPr>
          <p:cNvPr id="26633" name="Group 15"/>
          <p:cNvGrpSpPr>
            <a:grpSpLocks/>
          </p:cNvGrpSpPr>
          <p:nvPr/>
        </p:nvGrpSpPr>
        <p:grpSpPr bwMode="auto">
          <a:xfrm flipH="1">
            <a:off x="4168775" y="695327"/>
            <a:ext cx="46038" cy="295276"/>
            <a:chOff x="4032250" y="731281"/>
            <a:chExt cx="45720" cy="316469"/>
          </a:xfrm>
        </p:grpSpPr>
        <p:sp>
          <p:nvSpPr>
            <p:cNvPr id="17" name="Oval 16"/>
            <p:cNvSpPr/>
            <p:nvPr/>
          </p:nvSpPr>
          <p:spPr>
            <a:xfrm>
              <a:off x="4032250" y="731281"/>
              <a:ext cx="45720" cy="459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sym typeface="Arial"/>
                <a:rtl val="0"/>
              </a:endParaRPr>
            </a:p>
          </p:txBody>
        </p:sp>
        <p:cxnSp>
          <p:nvCxnSpPr>
            <p:cNvPr id="18" name="Straight Arrow Connector 17"/>
            <p:cNvCxnSpPr/>
            <p:nvPr/>
          </p:nvCxnSpPr>
          <p:spPr>
            <a:xfrm>
              <a:off x="4051168" y="756803"/>
              <a:ext cx="6306" cy="290947"/>
            </a:xfrm>
            <a:prstGeom prst="straightConnector1">
              <a:avLst/>
            </a:prstGeom>
            <a:ln w="9525">
              <a:headEnd type="none"/>
              <a:tailEnd type="stealth"/>
            </a:ln>
          </p:spPr>
          <p:style>
            <a:lnRef idx="1">
              <a:schemeClr val="accent1"/>
            </a:lnRef>
            <a:fillRef idx="0">
              <a:schemeClr val="accent1"/>
            </a:fillRef>
            <a:effectRef idx="0">
              <a:schemeClr val="accent1"/>
            </a:effectRef>
            <a:fontRef idx="minor">
              <a:schemeClr val="tx1"/>
            </a:fontRef>
          </p:style>
        </p:cxnSp>
      </p:grpSp>
      <p:sp>
        <p:nvSpPr>
          <p:cNvPr id="26634" name="TextBox 22"/>
          <p:cNvSpPr txBox="1">
            <a:spLocks noChangeArrowheads="1"/>
          </p:cNvSpPr>
          <p:nvPr/>
        </p:nvSpPr>
        <p:spPr bwMode="auto">
          <a:xfrm>
            <a:off x="5357819" y="493718"/>
            <a:ext cx="81304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000">
                <a:solidFill>
                  <a:srgbClr val="376092"/>
                </a:solidFill>
                <a:latin typeface="Times New Roman" pitchFamily="18" charset="0"/>
                <a:cs typeface="Times New Roman" pitchFamily="18" charset="0"/>
                <a:sym typeface="Arial"/>
                <a:rtl val="0"/>
              </a:rPr>
              <a:t>Man of God</a:t>
            </a:r>
          </a:p>
        </p:txBody>
      </p:sp>
      <p:grpSp>
        <p:nvGrpSpPr>
          <p:cNvPr id="26635" name="Group 23"/>
          <p:cNvGrpSpPr>
            <a:grpSpLocks/>
          </p:cNvGrpSpPr>
          <p:nvPr/>
        </p:nvGrpSpPr>
        <p:grpSpPr bwMode="auto">
          <a:xfrm flipH="1">
            <a:off x="5927725" y="695327"/>
            <a:ext cx="46038" cy="295276"/>
            <a:chOff x="4032250" y="731281"/>
            <a:chExt cx="45720" cy="316469"/>
          </a:xfrm>
        </p:grpSpPr>
        <p:sp>
          <p:nvSpPr>
            <p:cNvPr id="25" name="Oval 24"/>
            <p:cNvSpPr/>
            <p:nvPr/>
          </p:nvSpPr>
          <p:spPr>
            <a:xfrm>
              <a:off x="4032250" y="731281"/>
              <a:ext cx="45720" cy="459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sym typeface="Arial"/>
                <a:rtl val="0"/>
              </a:endParaRPr>
            </a:p>
          </p:txBody>
        </p:sp>
        <p:cxnSp>
          <p:nvCxnSpPr>
            <p:cNvPr id="26" name="Straight Arrow Connector 25"/>
            <p:cNvCxnSpPr/>
            <p:nvPr/>
          </p:nvCxnSpPr>
          <p:spPr>
            <a:xfrm>
              <a:off x="4051168" y="756803"/>
              <a:ext cx="6306" cy="290947"/>
            </a:xfrm>
            <a:prstGeom prst="straightConnector1">
              <a:avLst/>
            </a:prstGeom>
            <a:ln w="9525">
              <a:headEnd type="none"/>
              <a:tailEnd type="stealth"/>
            </a:ln>
          </p:spPr>
          <p:style>
            <a:lnRef idx="1">
              <a:schemeClr val="accent1"/>
            </a:lnRef>
            <a:fillRef idx="0">
              <a:schemeClr val="accent1"/>
            </a:fillRef>
            <a:effectRef idx="0">
              <a:schemeClr val="accent1"/>
            </a:effectRef>
            <a:fontRef idx="minor">
              <a:schemeClr val="tx1"/>
            </a:fontRef>
          </p:style>
        </p:cxnSp>
      </p:grpSp>
      <p:grpSp>
        <p:nvGrpSpPr>
          <p:cNvPr id="26636" name="Group 26"/>
          <p:cNvGrpSpPr>
            <a:grpSpLocks/>
          </p:cNvGrpSpPr>
          <p:nvPr/>
        </p:nvGrpSpPr>
        <p:grpSpPr bwMode="auto">
          <a:xfrm flipH="1">
            <a:off x="6719896" y="855667"/>
            <a:ext cx="46037" cy="198437"/>
            <a:chOff x="4032250" y="731281"/>
            <a:chExt cx="45720" cy="316469"/>
          </a:xfrm>
        </p:grpSpPr>
        <p:sp>
          <p:nvSpPr>
            <p:cNvPr id="28" name="Oval 27"/>
            <p:cNvSpPr/>
            <p:nvPr/>
          </p:nvSpPr>
          <p:spPr>
            <a:xfrm>
              <a:off x="4032250" y="731281"/>
              <a:ext cx="45720" cy="4557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sym typeface="Arial"/>
                <a:rtl val="0"/>
              </a:endParaRPr>
            </a:p>
          </p:txBody>
        </p:sp>
        <p:cxnSp>
          <p:nvCxnSpPr>
            <p:cNvPr id="29" name="Straight Arrow Connector 28"/>
            <p:cNvCxnSpPr/>
            <p:nvPr/>
          </p:nvCxnSpPr>
          <p:spPr>
            <a:xfrm>
              <a:off x="4051169" y="756599"/>
              <a:ext cx="6306" cy="291151"/>
            </a:xfrm>
            <a:prstGeom prst="straightConnector1">
              <a:avLst/>
            </a:prstGeom>
            <a:ln w="9525">
              <a:headEnd type="none"/>
              <a:tailEnd type="stealth"/>
            </a:ln>
          </p:spPr>
          <p:style>
            <a:lnRef idx="1">
              <a:schemeClr val="accent1"/>
            </a:lnRef>
            <a:fillRef idx="0">
              <a:schemeClr val="accent1"/>
            </a:fillRef>
            <a:effectRef idx="0">
              <a:schemeClr val="accent1"/>
            </a:effectRef>
            <a:fontRef idx="minor">
              <a:schemeClr val="tx1"/>
            </a:fontRef>
          </p:style>
        </p:cxnSp>
      </p:grpSp>
      <p:sp>
        <p:nvSpPr>
          <p:cNvPr id="26637" name="TextBox 29"/>
          <p:cNvSpPr txBox="1">
            <a:spLocks noChangeArrowheads="1"/>
          </p:cNvSpPr>
          <p:nvPr/>
        </p:nvSpPr>
        <p:spPr bwMode="auto">
          <a:xfrm>
            <a:off x="6430964" y="661994"/>
            <a:ext cx="60625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000">
                <a:solidFill>
                  <a:srgbClr val="376092"/>
                </a:solidFill>
                <a:latin typeface="Times New Roman" pitchFamily="18" charset="0"/>
                <a:cs typeface="Times New Roman" pitchFamily="18" charset="0"/>
                <a:sym typeface="Arial"/>
                <a:rtl val="0"/>
              </a:rPr>
              <a:t>Micaiah</a:t>
            </a:r>
          </a:p>
        </p:txBody>
      </p:sp>
      <p:sp>
        <p:nvSpPr>
          <p:cNvPr id="31" name="Rectangle 30"/>
          <p:cNvSpPr/>
          <p:nvPr/>
        </p:nvSpPr>
        <p:spPr>
          <a:xfrm>
            <a:off x="2925771" y="1817692"/>
            <a:ext cx="719137" cy="2127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000" dirty="0" err="1">
                <a:solidFill>
                  <a:prstClr val="white"/>
                </a:solidFill>
                <a:latin typeface="Times New Roman" pitchFamily="18" charset="0"/>
                <a:cs typeface="Times New Roman" pitchFamily="18" charset="0"/>
                <a:sym typeface="Arial"/>
                <a:rtl val="0"/>
              </a:rPr>
              <a:t>Shemaiah</a:t>
            </a:r>
            <a:endParaRPr lang="en-US" sz="1000" dirty="0">
              <a:solidFill>
                <a:prstClr val="white"/>
              </a:solidFill>
              <a:latin typeface="Times New Roman" pitchFamily="18" charset="0"/>
              <a:cs typeface="Times New Roman" pitchFamily="18" charset="0"/>
              <a:sym typeface="Arial"/>
              <a:rtl val="0"/>
            </a:endParaRPr>
          </a:p>
        </p:txBody>
      </p:sp>
      <p:sp>
        <p:nvSpPr>
          <p:cNvPr id="26639" name="TextBox 33"/>
          <p:cNvSpPr txBox="1">
            <a:spLocks noChangeArrowheads="1"/>
          </p:cNvSpPr>
          <p:nvPr/>
        </p:nvSpPr>
        <p:spPr bwMode="auto">
          <a:xfrm>
            <a:off x="4070351" y="1736730"/>
            <a:ext cx="59343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000">
                <a:solidFill>
                  <a:srgbClr val="376092"/>
                </a:solidFill>
                <a:latin typeface="Times New Roman" pitchFamily="18" charset="0"/>
                <a:cs typeface="Times New Roman" pitchFamily="18" charset="0"/>
                <a:sym typeface="Arial"/>
                <a:rtl val="0"/>
              </a:rPr>
              <a:t>Azariah</a:t>
            </a:r>
          </a:p>
        </p:txBody>
      </p:sp>
      <p:grpSp>
        <p:nvGrpSpPr>
          <p:cNvPr id="26640" name="Group 34"/>
          <p:cNvGrpSpPr>
            <a:grpSpLocks/>
          </p:cNvGrpSpPr>
          <p:nvPr/>
        </p:nvGrpSpPr>
        <p:grpSpPr bwMode="auto">
          <a:xfrm flipH="1" flipV="1">
            <a:off x="4579942" y="1563688"/>
            <a:ext cx="46037" cy="296862"/>
            <a:chOff x="4032250" y="731281"/>
            <a:chExt cx="45720" cy="316469"/>
          </a:xfrm>
        </p:grpSpPr>
        <p:sp>
          <p:nvSpPr>
            <p:cNvPr id="36" name="Oval 35"/>
            <p:cNvSpPr/>
            <p:nvPr/>
          </p:nvSpPr>
          <p:spPr>
            <a:xfrm>
              <a:off x="4032250" y="731281"/>
              <a:ext cx="45720" cy="456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sym typeface="Arial"/>
                <a:rtl val="0"/>
              </a:endParaRPr>
            </a:p>
          </p:txBody>
        </p:sp>
        <p:cxnSp>
          <p:nvCxnSpPr>
            <p:cNvPr id="37" name="Straight Arrow Connector 36"/>
            <p:cNvCxnSpPr/>
            <p:nvPr/>
          </p:nvCxnSpPr>
          <p:spPr>
            <a:xfrm>
              <a:off x="4051169" y="756666"/>
              <a:ext cx="6306" cy="291084"/>
            </a:xfrm>
            <a:prstGeom prst="straightConnector1">
              <a:avLst/>
            </a:prstGeom>
            <a:ln w="9525">
              <a:headEnd type="none"/>
              <a:tailEnd type="stealth"/>
            </a:ln>
          </p:spPr>
          <p:style>
            <a:lnRef idx="1">
              <a:schemeClr val="accent1"/>
            </a:lnRef>
            <a:fillRef idx="0">
              <a:schemeClr val="accent1"/>
            </a:fillRef>
            <a:effectRef idx="0">
              <a:schemeClr val="accent1"/>
            </a:effectRef>
            <a:fontRef idx="minor">
              <a:schemeClr val="tx1"/>
            </a:fontRef>
          </p:style>
        </p:cxnSp>
      </p:grpSp>
      <p:sp>
        <p:nvSpPr>
          <p:cNvPr id="26641" name="TextBox 37"/>
          <p:cNvSpPr txBox="1">
            <a:spLocks noChangeArrowheads="1"/>
          </p:cNvSpPr>
          <p:nvPr/>
        </p:nvSpPr>
        <p:spPr bwMode="auto">
          <a:xfrm>
            <a:off x="5213356" y="1724031"/>
            <a:ext cx="55656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000" dirty="0" err="1">
                <a:solidFill>
                  <a:srgbClr val="376092"/>
                </a:solidFill>
                <a:latin typeface="Times New Roman" pitchFamily="18" charset="0"/>
                <a:cs typeface="Times New Roman" pitchFamily="18" charset="0"/>
                <a:sym typeface="Arial"/>
                <a:rtl val="0"/>
              </a:rPr>
              <a:t>Hanani</a:t>
            </a:r>
            <a:endParaRPr lang="en-US" altLang="en-US" sz="1000" dirty="0">
              <a:solidFill>
                <a:srgbClr val="376092"/>
              </a:solidFill>
              <a:latin typeface="Times New Roman" pitchFamily="18" charset="0"/>
              <a:cs typeface="Times New Roman" pitchFamily="18" charset="0"/>
              <a:sym typeface="Arial"/>
              <a:rtl val="0"/>
            </a:endParaRPr>
          </a:p>
        </p:txBody>
      </p:sp>
      <p:grpSp>
        <p:nvGrpSpPr>
          <p:cNvPr id="26642" name="Group 38"/>
          <p:cNvGrpSpPr>
            <a:grpSpLocks/>
          </p:cNvGrpSpPr>
          <p:nvPr/>
        </p:nvGrpSpPr>
        <p:grpSpPr bwMode="auto">
          <a:xfrm flipH="1" flipV="1">
            <a:off x="5680075" y="1565279"/>
            <a:ext cx="46038" cy="295276"/>
            <a:chOff x="4032250" y="731281"/>
            <a:chExt cx="45720" cy="316469"/>
          </a:xfrm>
        </p:grpSpPr>
        <p:sp>
          <p:nvSpPr>
            <p:cNvPr id="40" name="Oval 39"/>
            <p:cNvSpPr/>
            <p:nvPr/>
          </p:nvSpPr>
          <p:spPr>
            <a:xfrm>
              <a:off x="4032250" y="731281"/>
              <a:ext cx="45720" cy="4593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sym typeface="Arial"/>
                <a:rtl val="0"/>
              </a:endParaRPr>
            </a:p>
          </p:txBody>
        </p:sp>
        <p:cxnSp>
          <p:nvCxnSpPr>
            <p:cNvPr id="41" name="Straight Arrow Connector 40"/>
            <p:cNvCxnSpPr/>
            <p:nvPr/>
          </p:nvCxnSpPr>
          <p:spPr>
            <a:xfrm>
              <a:off x="4051168" y="756802"/>
              <a:ext cx="6306" cy="290948"/>
            </a:xfrm>
            <a:prstGeom prst="straightConnector1">
              <a:avLst/>
            </a:prstGeom>
            <a:ln w="9525">
              <a:headEnd type="none"/>
              <a:tailEnd type="stealth"/>
            </a:ln>
          </p:spPr>
          <p:style>
            <a:lnRef idx="1">
              <a:schemeClr val="accent1"/>
            </a:lnRef>
            <a:fillRef idx="0">
              <a:schemeClr val="accent1"/>
            </a:fillRef>
            <a:effectRef idx="0">
              <a:schemeClr val="accent1"/>
            </a:effectRef>
            <a:fontRef idx="minor">
              <a:schemeClr val="tx1"/>
            </a:fontRef>
          </p:style>
        </p:cxnSp>
      </p:grpSp>
      <p:sp>
        <p:nvSpPr>
          <p:cNvPr id="4" name="TextBox 3"/>
          <p:cNvSpPr txBox="1"/>
          <p:nvPr/>
        </p:nvSpPr>
        <p:spPr>
          <a:xfrm rot="16200000">
            <a:off x="8441532" y="1575594"/>
            <a:ext cx="881062" cy="368300"/>
          </a:xfrm>
          <a:prstGeom prst="rect">
            <a:avLst/>
          </a:prstGeom>
          <a:solidFill>
            <a:srgbClr val="996633"/>
          </a:solidFill>
        </p:spPr>
        <p:txBody>
          <a:bodyPr>
            <a:spAutoFit/>
          </a:bodyPr>
          <a:lstStyle/>
          <a:p>
            <a:pPr fontAlgn="auto">
              <a:spcBef>
                <a:spcPts val="0"/>
              </a:spcBef>
              <a:spcAft>
                <a:spcPts val="0"/>
              </a:spcAft>
              <a:defRPr/>
            </a:pPr>
            <a:r>
              <a:rPr lang="en-US" dirty="0">
                <a:solidFill>
                  <a:prstClr val="white"/>
                </a:solidFill>
                <a:latin typeface="Calibri"/>
                <a:sym typeface="Arial"/>
                <a:rtl val="0"/>
              </a:rPr>
              <a:t>Syria</a:t>
            </a:r>
          </a:p>
        </p:txBody>
      </p:sp>
      <p:sp>
        <p:nvSpPr>
          <p:cNvPr id="33" name="TextBox 32"/>
          <p:cNvSpPr txBox="1"/>
          <p:nvPr/>
        </p:nvSpPr>
        <p:spPr>
          <a:xfrm rot="16200000">
            <a:off x="7962107" y="5219184"/>
            <a:ext cx="1835150" cy="369332"/>
          </a:xfrm>
          <a:prstGeom prst="rect">
            <a:avLst/>
          </a:prstGeom>
          <a:solidFill>
            <a:srgbClr val="996633"/>
          </a:solidFill>
          <a:ln>
            <a:solidFill>
              <a:schemeClr val="tx1"/>
            </a:solidFill>
          </a:ln>
        </p:spPr>
        <p:txBody>
          <a:bodyPr>
            <a:spAutoFit/>
          </a:bodyPr>
          <a:lstStyle>
            <a:defPPr>
              <a:defRPr lang="en-US"/>
            </a:defPPr>
            <a:lvl1pPr algn="ctr">
              <a:defRPr>
                <a:solidFill>
                  <a:schemeClr val="bg1"/>
                </a:solidFill>
              </a:defRPr>
            </a:lvl1pPr>
          </a:lstStyle>
          <a:p>
            <a:pPr fontAlgn="auto">
              <a:spcBef>
                <a:spcPts val="0"/>
              </a:spcBef>
              <a:spcAft>
                <a:spcPts val="0"/>
              </a:spcAft>
              <a:defRPr/>
            </a:pPr>
            <a:r>
              <a:rPr lang="en-US" dirty="0" smtClean="0">
                <a:solidFill>
                  <a:prstClr val="white"/>
                </a:solidFill>
                <a:latin typeface="Calibri"/>
                <a:sym typeface="Arial"/>
                <a:rtl val="0"/>
              </a:rPr>
              <a:t>Babylon/Persia</a:t>
            </a:r>
            <a:endParaRPr lang="en-US" dirty="0">
              <a:solidFill>
                <a:prstClr val="white"/>
              </a:solidFill>
              <a:latin typeface="Calibri"/>
              <a:sym typeface="Arial"/>
              <a:rtl val="0"/>
            </a:endParaRPr>
          </a:p>
        </p:txBody>
      </p:sp>
      <p:sp>
        <p:nvSpPr>
          <p:cNvPr id="42" name="TextBox 41"/>
          <p:cNvSpPr txBox="1"/>
          <p:nvPr/>
        </p:nvSpPr>
        <p:spPr>
          <a:xfrm rot="16200000">
            <a:off x="7884323" y="3296449"/>
            <a:ext cx="2009776" cy="369887"/>
          </a:xfrm>
          <a:prstGeom prst="rect">
            <a:avLst/>
          </a:prstGeom>
          <a:solidFill>
            <a:srgbClr val="996633"/>
          </a:solidFill>
          <a:ln>
            <a:solidFill>
              <a:schemeClr val="tx1"/>
            </a:solidFill>
          </a:ln>
        </p:spPr>
        <p:txBody>
          <a:bodyPr>
            <a:spAutoFit/>
          </a:bodyPr>
          <a:lstStyle/>
          <a:p>
            <a:pPr algn="ctr" fontAlgn="auto">
              <a:spcBef>
                <a:spcPts val="0"/>
              </a:spcBef>
              <a:spcAft>
                <a:spcPts val="0"/>
              </a:spcAft>
              <a:defRPr/>
            </a:pPr>
            <a:r>
              <a:rPr lang="en-US" dirty="0">
                <a:solidFill>
                  <a:prstClr val="white"/>
                </a:solidFill>
                <a:latin typeface="Calibri"/>
                <a:sym typeface="Arial"/>
                <a:rtl val="0"/>
              </a:rPr>
              <a:t>Assyria</a:t>
            </a:r>
          </a:p>
        </p:txBody>
      </p:sp>
      <p:sp>
        <p:nvSpPr>
          <p:cNvPr id="2" name="Rectangle 1"/>
          <p:cNvSpPr/>
          <p:nvPr/>
        </p:nvSpPr>
        <p:spPr>
          <a:xfrm>
            <a:off x="6238875" y="1924054"/>
            <a:ext cx="1085850" cy="6032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2438399" y="2676530"/>
            <a:ext cx="989013" cy="6032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4924425" y="4210054"/>
            <a:ext cx="1003300" cy="6032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546464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685800" y="-200025"/>
            <a:ext cx="7772400" cy="1143000"/>
          </a:xfrm>
        </p:spPr>
        <p:txBody>
          <a:bodyPr/>
          <a:lstStyle/>
          <a:p>
            <a:pPr eaLnBrk="1" hangingPunct="1"/>
            <a:r>
              <a:rPr lang="en-US" altLang="en-US" sz="4000" dirty="0" smtClean="0"/>
              <a:t>Micah 2:6 </a:t>
            </a:r>
          </a:p>
        </p:txBody>
      </p:sp>
      <p:sp>
        <p:nvSpPr>
          <p:cNvPr id="54275" name="Text Box 3"/>
          <p:cNvSpPr txBox="1">
            <a:spLocks noChangeArrowheads="1"/>
          </p:cNvSpPr>
          <p:nvPr/>
        </p:nvSpPr>
        <p:spPr bwMode="ltGray">
          <a:xfrm>
            <a:off x="2886075" y="925513"/>
            <a:ext cx="5905500" cy="1328737"/>
          </a:xfrm>
          <a:prstGeom prst="rect">
            <a:avLst/>
          </a:prstGeom>
          <a:solidFill>
            <a:srgbClr val="3399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US" altLang="en-US" sz="1800" b="1">
                <a:solidFill>
                  <a:srgbClr val="F8F8F8"/>
                </a:solidFill>
              </a:rPr>
              <a:t>TLB:</a:t>
            </a:r>
            <a:r>
              <a:rPr lang="en-US" altLang="en-US" sz="1800" baseline="30000">
                <a:solidFill>
                  <a:srgbClr val="F8F8F8"/>
                </a:solidFill>
                <a:latin typeface="Default"/>
              </a:rPr>
              <a:t>6</a:t>
            </a:r>
            <a:r>
              <a:rPr lang="en-US" altLang="en-US" sz="1800">
                <a:solidFill>
                  <a:srgbClr val="F8F8F8"/>
                </a:solidFill>
                <a:latin typeface="Default"/>
              </a:rPr>
              <a:t>“Don’t say such things,” the people say. “Don’t harp on things like that. It’s disgraceful, that sort of talk. Such evils surely will not come our way.”</a:t>
            </a:r>
            <a:endParaRPr lang="en-US" altLang="en-US" sz="1800">
              <a:solidFill>
                <a:srgbClr val="F8F8F8"/>
              </a:solidFill>
            </a:endParaRPr>
          </a:p>
          <a:p>
            <a:pPr algn="l" eaLnBrk="1" hangingPunct="1">
              <a:spcBef>
                <a:spcPct val="50000"/>
              </a:spcBef>
            </a:pPr>
            <a:endParaRPr lang="en-US" altLang="en-US" sz="1800">
              <a:solidFill>
                <a:srgbClr val="F8F8F8"/>
              </a:solidFill>
            </a:endParaRPr>
          </a:p>
        </p:txBody>
      </p:sp>
      <p:sp>
        <p:nvSpPr>
          <p:cNvPr id="54276" name="Text Box 4"/>
          <p:cNvSpPr txBox="1">
            <a:spLocks noChangeArrowheads="1"/>
          </p:cNvSpPr>
          <p:nvPr/>
        </p:nvSpPr>
        <p:spPr bwMode="ltGray">
          <a:xfrm>
            <a:off x="2857500" y="2168525"/>
            <a:ext cx="5991225" cy="1604963"/>
          </a:xfrm>
          <a:prstGeom prst="rect">
            <a:avLst/>
          </a:prstGeom>
          <a:solidFill>
            <a:srgbClr val="F8F8F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US" altLang="en-US" sz="1800" b="1">
                <a:solidFill>
                  <a:srgbClr val="0000FF"/>
                </a:solidFill>
              </a:rPr>
              <a:t>NKJV:</a:t>
            </a:r>
            <a:r>
              <a:rPr lang="en-US" altLang="en-US" sz="1800" baseline="30000">
                <a:solidFill>
                  <a:srgbClr val="339966"/>
                </a:solidFill>
                <a:latin typeface="Default"/>
              </a:rPr>
              <a:t>6</a:t>
            </a:r>
            <a:r>
              <a:rPr lang="en-US" altLang="en-US" sz="1800">
                <a:solidFill>
                  <a:srgbClr val="339966"/>
                </a:solidFill>
                <a:latin typeface="Default"/>
              </a:rPr>
              <a:t>“Do not prattle,” </a:t>
            </a:r>
            <a:r>
              <a:rPr lang="en-US" altLang="en-US" sz="1800" i="1">
                <a:solidFill>
                  <a:srgbClr val="339966"/>
                </a:solidFill>
                <a:latin typeface="Default"/>
              </a:rPr>
              <a:t>you say to those</a:t>
            </a:r>
            <a:r>
              <a:rPr lang="en-US" altLang="en-US" sz="1800">
                <a:solidFill>
                  <a:srgbClr val="339966"/>
                </a:solidFill>
                <a:latin typeface="Default"/>
              </a:rPr>
              <a:t> who prophesy.</a:t>
            </a:r>
            <a:endParaRPr lang="en-US" altLang="en-US" sz="1800">
              <a:solidFill>
                <a:srgbClr val="339966"/>
              </a:solidFill>
            </a:endParaRPr>
          </a:p>
          <a:p>
            <a:pPr algn="l" eaLnBrk="1" hangingPunct="1">
              <a:spcBef>
                <a:spcPct val="50000"/>
              </a:spcBef>
            </a:pPr>
            <a:r>
              <a:rPr lang="en-US" altLang="en-US" sz="1800">
                <a:solidFill>
                  <a:srgbClr val="6600FF"/>
                </a:solidFill>
                <a:latin typeface="Default"/>
              </a:rPr>
              <a:t>So they shall not prophesy to you;</a:t>
            </a:r>
            <a:endParaRPr lang="en-US" altLang="en-US" sz="1800">
              <a:solidFill>
                <a:srgbClr val="6600FF"/>
              </a:solidFill>
            </a:endParaRPr>
          </a:p>
          <a:p>
            <a:pPr algn="l" eaLnBrk="1" hangingPunct="1">
              <a:spcBef>
                <a:spcPct val="50000"/>
              </a:spcBef>
            </a:pPr>
            <a:r>
              <a:rPr lang="en-US" altLang="en-US" sz="1800">
                <a:solidFill>
                  <a:srgbClr val="6600FF"/>
                </a:solidFill>
                <a:latin typeface="Default"/>
              </a:rPr>
              <a:t>They shall not return insult for insult.</a:t>
            </a:r>
            <a:endParaRPr lang="en-US" altLang="en-US" sz="1800">
              <a:solidFill>
                <a:srgbClr val="6600FF"/>
              </a:solidFill>
            </a:endParaRPr>
          </a:p>
          <a:p>
            <a:pPr algn="l" eaLnBrk="1" hangingPunct="1">
              <a:spcBef>
                <a:spcPct val="50000"/>
              </a:spcBef>
            </a:pPr>
            <a:endParaRPr lang="en-US" altLang="en-US" sz="1800">
              <a:solidFill>
                <a:srgbClr val="6600FF"/>
              </a:solidFill>
            </a:endParaRPr>
          </a:p>
        </p:txBody>
      </p:sp>
      <p:sp>
        <p:nvSpPr>
          <p:cNvPr id="54277" name="Rectangle 5"/>
          <p:cNvSpPr>
            <a:spLocks noChangeArrowheads="1"/>
          </p:cNvSpPr>
          <p:nvPr/>
        </p:nvSpPr>
        <p:spPr bwMode="ltGray">
          <a:xfrm>
            <a:off x="485775" y="990600"/>
            <a:ext cx="2295525" cy="4552950"/>
          </a:xfrm>
          <a:prstGeom prst="rect">
            <a:avLst/>
          </a:prstGeom>
          <a:solidFill>
            <a:srgbClr val="6600FF"/>
          </a:solidFill>
          <a:ln w="9525">
            <a:solidFill>
              <a:srgbClr val="6600FF"/>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pic>
        <p:nvPicPr>
          <p:cNvPr id="54278" name="Picture 6" descr="J:\Temp\BibleMaps &amp; Clipart\Biblemap-pict+clipart\Searching Scriptures Clipart\Old Testament\Prophets\TissMica-Mica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275" y="1682750"/>
            <a:ext cx="1735138" cy="349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9" name="Rectangle 7"/>
          <p:cNvSpPr>
            <a:spLocks noChangeArrowheads="1"/>
          </p:cNvSpPr>
          <p:nvPr/>
        </p:nvSpPr>
        <p:spPr bwMode="ltGray">
          <a:xfrm>
            <a:off x="3276600" y="3829050"/>
            <a:ext cx="5829300" cy="3009900"/>
          </a:xfrm>
          <a:prstGeom prst="rect">
            <a:avLst/>
          </a:prstGeom>
          <a:solidFill>
            <a:srgbClr val="3399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pic>
        <p:nvPicPr>
          <p:cNvPr id="54280" name="Picture 8" descr="J:\Temp\BibleMaps &amp; Clipart\Biblemap-pict+clipart\Searching Scriptures Clipart\Gospels\tissot-chorist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8863" y="4330700"/>
            <a:ext cx="5405437" cy="231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1" name="Text Box 9"/>
          <p:cNvSpPr txBox="1">
            <a:spLocks noChangeArrowheads="1"/>
          </p:cNvSpPr>
          <p:nvPr/>
        </p:nvSpPr>
        <p:spPr bwMode="ltGray">
          <a:xfrm>
            <a:off x="1057275" y="1069975"/>
            <a:ext cx="962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a:t>Micah</a:t>
            </a:r>
          </a:p>
        </p:txBody>
      </p:sp>
      <p:sp>
        <p:nvSpPr>
          <p:cNvPr id="54282" name="Text Box 10"/>
          <p:cNvSpPr txBox="1">
            <a:spLocks noChangeArrowheads="1"/>
          </p:cNvSpPr>
          <p:nvPr/>
        </p:nvSpPr>
        <p:spPr bwMode="ltGray">
          <a:xfrm>
            <a:off x="5591175" y="3851275"/>
            <a:ext cx="1012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a:t>People</a:t>
            </a:r>
          </a:p>
        </p:txBody>
      </p:sp>
      <p:sp>
        <p:nvSpPr>
          <p:cNvPr id="54283" name="Text Box 11"/>
          <p:cNvSpPr txBox="1">
            <a:spLocks noChangeArrowheads="1"/>
          </p:cNvSpPr>
          <p:nvPr/>
        </p:nvSpPr>
        <p:spPr bwMode="ltGray">
          <a:xfrm>
            <a:off x="11074400" y="-620713"/>
            <a:ext cx="4648200" cy="1604963"/>
          </a:xfrm>
          <a:prstGeom prst="rect">
            <a:avLst/>
          </a:prstGeom>
          <a:solidFill>
            <a:srgbClr val="F8F8F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US" altLang="en-US" sz="1800" b="1">
                <a:solidFill>
                  <a:srgbClr val="0000FF"/>
                </a:solidFill>
              </a:rPr>
              <a:t>ESV:</a:t>
            </a:r>
            <a:r>
              <a:rPr lang="en-US" altLang="en-US" sz="1800" baseline="30000">
                <a:solidFill>
                  <a:srgbClr val="000000"/>
                </a:solidFill>
                <a:latin typeface="Default"/>
              </a:rPr>
              <a:t>6</a:t>
            </a:r>
            <a:r>
              <a:rPr lang="en-US" altLang="en-US" sz="1800">
                <a:solidFill>
                  <a:srgbClr val="000000"/>
                </a:solidFill>
                <a:latin typeface="Default"/>
              </a:rPr>
              <a:t>“Do not preach”—thus they preach—</a:t>
            </a:r>
            <a:endParaRPr lang="en-US" altLang="en-US" sz="1800"/>
          </a:p>
          <a:p>
            <a:pPr algn="l" eaLnBrk="1" hangingPunct="1">
              <a:spcBef>
                <a:spcPct val="50000"/>
              </a:spcBef>
            </a:pPr>
            <a:r>
              <a:rPr lang="en-US" altLang="en-US" sz="1800">
                <a:solidFill>
                  <a:srgbClr val="000000"/>
                </a:solidFill>
                <a:latin typeface="Default"/>
              </a:rPr>
              <a:t>“one should not preach of such things;</a:t>
            </a:r>
            <a:endParaRPr lang="en-US" altLang="en-US" sz="1800"/>
          </a:p>
          <a:p>
            <a:pPr algn="l" eaLnBrk="1" hangingPunct="1">
              <a:spcBef>
                <a:spcPct val="50000"/>
              </a:spcBef>
            </a:pPr>
            <a:r>
              <a:rPr lang="en-US" altLang="en-US" sz="1800">
                <a:solidFill>
                  <a:srgbClr val="000000"/>
                </a:solidFill>
                <a:latin typeface="Default"/>
              </a:rPr>
              <a:t>disgrace will not overtake us.”</a:t>
            </a:r>
            <a:endParaRPr lang="en-US" altLang="en-US" sz="1800"/>
          </a:p>
          <a:p>
            <a:pPr algn="l" eaLnBrk="1" hangingPunct="1">
              <a:spcBef>
                <a:spcPct val="50000"/>
              </a:spcBef>
            </a:pPr>
            <a:r>
              <a:rPr lang="en-US" altLang="en-US" sz="1800">
                <a:solidFill>
                  <a:srgbClr val="000000"/>
                </a:solidFill>
                <a:latin typeface="Default"/>
              </a:rPr>
              <a:t> </a:t>
            </a:r>
            <a:endParaRPr lang="en-US" altLang="en-US" sz="1800"/>
          </a:p>
        </p:txBody>
      </p:sp>
      <p:sp>
        <p:nvSpPr>
          <p:cNvPr id="54284" name="Text Box 12"/>
          <p:cNvSpPr txBox="1">
            <a:spLocks noChangeArrowheads="1"/>
          </p:cNvSpPr>
          <p:nvPr/>
        </p:nvSpPr>
        <p:spPr bwMode="ltGray">
          <a:xfrm>
            <a:off x="11074400" y="1279525"/>
            <a:ext cx="8334375" cy="2292350"/>
          </a:xfrm>
          <a:prstGeom prst="rect">
            <a:avLst/>
          </a:prstGeom>
          <a:solidFill>
            <a:srgbClr val="F8F8F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US" altLang="en-US" sz="1800" b="1">
                <a:solidFill>
                  <a:srgbClr val="0000FF"/>
                </a:solidFill>
              </a:rPr>
              <a:t>NKJV:</a:t>
            </a:r>
            <a:r>
              <a:rPr lang="en-US" altLang="en-US" sz="1800" baseline="30000">
                <a:solidFill>
                  <a:srgbClr val="000000"/>
                </a:solidFill>
                <a:latin typeface="Default"/>
              </a:rPr>
              <a:t>6</a:t>
            </a:r>
            <a:r>
              <a:rPr lang="en-US" altLang="en-US" sz="1800">
                <a:solidFill>
                  <a:srgbClr val="000000"/>
                </a:solidFill>
                <a:latin typeface="Default"/>
              </a:rPr>
              <a:t>“Do not prattle,” </a:t>
            </a:r>
            <a:r>
              <a:rPr lang="en-US" altLang="en-US" sz="1800" i="1">
                <a:solidFill>
                  <a:srgbClr val="000000"/>
                </a:solidFill>
                <a:latin typeface="Default"/>
              </a:rPr>
              <a:t>you say to those</a:t>
            </a:r>
            <a:r>
              <a:rPr lang="en-US" altLang="en-US" sz="1800">
                <a:solidFill>
                  <a:srgbClr val="000000"/>
                </a:solidFill>
                <a:latin typeface="Default"/>
              </a:rPr>
              <a:t> who prophesy.</a:t>
            </a:r>
            <a:endParaRPr lang="en-US" altLang="en-US" sz="1800"/>
          </a:p>
          <a:p>
            <a:pPr algn="l" eaLnBrk="1" hangingPunct="1">
              <a:spcBef>
                <a:spcPct val="50000"/>
              </a:spcBef>
            </a:pPr>
            <a:r>
              <a:rPr lang="en-US" altLang="en-US" sz="1800">
                <a:solidFill>
                  <a:srgbClr val="000000"/>
                </a:solidFill>
                <a:latin typeface="Default"/>
              </a:rPr>
              <a:t>So they shall not prophesy </a:t>
            </a:r>
            <a:r>
              <a:rPr lang="en-US" altLang="en-US" sz="1800" baseline="30000">
                <a:latin typeface="Wingdings" pitchFamily="2" charset="2"/>
              </a:rPr>
              <a:t>£</a:t>
            </a:r>
            <a:r>
              <a:rPr lang="en-US" altLang="en-US" sz="1800">
                <a:solidFill>
                  <a:srgbClr val="000000"/>
                </a:solidFill>
                <a:latin typeface="Default"/>
              </a:rPr>
              <a:t>to you;</a:t>
            </a:r>
            <a:endParaRPr lang="en-US" altLang="en-US" sz="1800"/>
          </a:p>
          <a:p>
            <a:pPr algn="l" eaLnBrk="1" hangingPunct="1">
              <a:spcBef>
                <a:spcPct val="50000"/>
              </a:spcBef>
            </a:pPr>
            <a:r>
              <a:rPr lang="en-US" altLang="en-US" sz="1800" baseline="30000">
                <a:latin typeface="Wingdings" pitchFamily="2" charset="2"/>
              </a:rPr>
              <a:t>£</a:t>
            </a:r>
            <a:r>
              <a:rPr lang="en-US" altLang="en-US" sz="1800">
                <a:solidFill>
                  <a:srgbClr val="000000"/>
                </a:solidFill>
                <a:latin typeface="Default"/>
              </a:rPr>
              <a:t>They shall not return insult for insult.</a:t>
            </a:r>
            <a:endParaRPr lang="en-US" altLang="en-US" sz="1800"/>
          </a:p>
          <a:p>
            <a:pPr algn="l" eaLnBrk="1" hangingPunct="1">
              <a:spcBef>
                <a:spcPct val="50000"/>
              </a:spcBef>
            </a:pPr>
            <a:r>
              <a:rPr lang="en-US" altLang="en-US" sz="1800" b="1">
                <a:solidFill>
                  <a:srgbClr val="0000FF"/>
                </a:solidFill>
              </a:rPr>
              <a:t>KJV:</a:t>
            </a:r>
            <a:r>
              <a:rPr lang="en-US" altLang="en-US" sz="1800" baseline="30000">
                <a:solidFill>
                  <a:srgbClr val="000000"/>
                </a:solidFill>
                <a:latin typeface="Default"/>
              </a:rPr>
              <a:t>6</a:t>
            </a:r>
            <a:r>
              <a:rPr lang="en-US" altLang="en-US" sz="1800">
                <a:solidFill>
                  <a:srgbClr val="000000"/>
                </a:solidFill>
                <a:latin typeface="Default"/>
              </a:rPr>
              <a:t>Prophesy ye not, </a:t>
            </a:r>
            <a:r>
              <a:rPr lang="en-US" altLang="en-US" sz="1800" i="1">
                <a:solidFill>
                  <a:srgbClr val="000000"/>
                </a:solidFill>
                <a:latin typeface="Default"/>
              </a:rPr>
              <a:t>say they to them that</a:t>
            </a:r>
            <a:r>
              <a:rPr lang="en-US" altLang="en-US" sz="1800">
                <a:solidFill>
                  <a:srgbClr val="000000"/>
                </a:solidFill>
                <a:latin typeface="Default"/>
              </a:rPr>
              <a:t> prophesy: they shall not prophesy to them, </a:t>
            </a:r>
            <a:r>
              <a:rPr lang="en-US" altLang="en-US" sz="1800" i="1">
                <a:solidFill>
                  <a:srgbClr val="000000"/>
                </a:solidFill>
                <a:latin typeface="Default"/>
              </a:rPr>
              <a:t>that</a:t>
            </a:r>
            <a:r>
              <a:rPr lang="en-US" altLang="en-US" sz="1800">
                <a:solidFill>
                  <a:srgbClr val="000000"/>
                </a:solidFill>
                <a:latin typeface="Default"/>
              </a:rPr>
              <a:t> they shall not take shame. </a:t>
            </a:r>
            <a:endParaRPr lang="en-US" altLang="en-US" sz="1800"/>
          </a:p>
          <a:p>
            <a:pPr algn="l" eaLnBrk="1" hangingPunct="1">
              <a:spcBef>
                <a:spcPct val="50000"/>
              </a:spcBef>
            </a:pPr>
            <a:endParaRPr lang="en-US" altLang="en-US" sz="1800"/>
          </a:p>
        </p:txBody>
      </p:sp>
    </p:spTree>
    <p:extLst>
      <p:ext uri="{BB962C8B-B14F-4D97-AF65-F5344CB8AC3E}">
        <p14:creationId xmlns:p14="http://schemas.microsoft.com/office/powerpoint/2010/main" val="333662247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685800" y="-200025"/>
            <a:ext cx="7772400" cy="1143000"/>
          </a:xfrm>
        </p:spPr>
        <p:txBody>
          <a:bodyPr/>
          <a:lstStyle/>
          <a:p>
            <a:pPr eaLnBrk="1" hangingPunct="1"/>
            <a:r>
              <a:rPr lang="en-US" altLang="en-US" sz="4000" dirty="0" smtClean="0"/>
              <a:t>Micah 2:6 </a:t>
            </a:r>
          </a:p>
        </p:txBody>
      </p:sp>
      <p:sp>
        <p:nvSpPr>
          <p:cNvPr id="55299" name="Text Box 3"/>
          <p:cNvSpPr txBox="1">
            <a:spLocks noChangeArrowheads="1"/>
          </p:cNvSpPr>
          <p:nvPr/>
        </p:nvSpPr>
        <p:spPr bwMode="ltGray">
          <a:xfrm>
            <a:off x="2886075" y="925513"/>
            <a:ext cx="5905500" cy="1328737"/>
          </a:xfrm>
          <a:prstGeom prst="rect">
            <a:avLst/>
          </a:prstGeom>
          <a:solidFill>
            <a:srgbClr val="3399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US" altLang="en-US" sz="1800" b="1">
                <a:solidFill>
                  <a:srgbClr val="F8F8F8"/>
                </a:solidFill>
              </a:rPr>
              <a:t>TLB:</a:t>
            </a:r>
            <a:r>
              <a:rPr lang="en-US" altLang="en-US" sz="1800" baseline="30000">
                <a:solidFill>
                  <a:srgbClr val="F8F8F8"/>
                </a:solidFill>
                <a:latin typeface="Default"/>
              </a:rPr>
              <a:t>6</a:t>
            </a:r>
            <a:r>
              <a:rPr lang="en-US" altLang="en-US" sz="1800">
                <a:solidFill>
                  <a:srgbClr val="F8F8F8"/>
                </a:solidFill>
                <a:latin typeface="Default"/>
              </a:rPr>
              <a:t>“Don’t say such things,” the people say. “Don’t harp on things like that. It’s disgraceful, that sort of talk. Such evils surely will not come our way.”</a:t>
            </a:r>
            <a:endParaRPr lang="en-US" altLang="en-US" sz="1800">
              <a:solidFill>
                <a:srgbClr val="F8F8F8"/>
              </a:solidFill>
            </a:endParaRPr>
          </a:p>
          <a:p>
            <a:pPr algn="l" eaLnBrk="1" hangingPunct="1">
              <a:spcBef>
                <a:spcPct val="50000"/>
              </a:spcBef>
            </a:pPr>
            <a:endParaRPr lang="en-US" altLang="en-US" sz="1800">
              <a:solidFill>
                <a:srgbClr val="F8F8F8"/>
              </a:solidFill>
            </a:endParaRPr>
          </a:p>
        </p:txBody>
      </p:sp>
      <p:sp>
        <p:nvSpPr>
          <p:cNvPr id="55300" name="Rectangle 4"/>
          <p:cNvSpPr>
            <a:spLocks noChangeArrowheads="1"/>
          </p:cNvSpPr>
          <p:nvPr/>
        </p:nvSpPr>
        <p:spPr bwMode="ltGray">
          <a:xfrm>
            <a:off x="485775" y="990600"/>
            <a:ext cx="2295525" cy="4552950"/>
          </a:xfrm>
          <a:prstGeom prst="rect">
            <a:avLst/>
          </a:prstGeom>
          <a:solidFill>
            <a:srgbClr val="6600FF"/>
          </a:solidFill>
          <a:ln w="9525">
            <a:solidFill>
              <a:srgbClr val="6600FF"/>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pic>
        <p:nvPicPr>
          <p:cNvPr id="55301" name="Picture 5" descr="J:\Temp\BibleMaps &amp; Clipart\Biblemap-pict+clipart\Searching Scriptures Clipart\Old Testament\Prophets\TissMica-Mica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275" y="1682750"/>
            <a:ext cx="1735138" cy="349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2" name="Rectangle 6"/>
          <p:cNvSpPr>
            <a:spLocks noChangeArrowheads="1"/>
          </p:cNvSpPr>
          <p:nvPr/>
        </p:nvSpPr>
        <p:spPr bwMode="ltGray">
          <a:xfrm>
            <a:off x="2514600" y="3829050"/>
            <a:ext cx="6591300" cy="3009900"/>
          </a:xfrm>
          <a:prstGeom prst="rect">
            <a:avLst/>
          </a:prstGeom>
          <a:solidFill>
            <a:srgbClr val="3399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pic>
        <p:nvPicPr>
          <p:cNvPr id="55303" name="Picture 7" descr="J:\Temp\BibleMaps &amp; Clipart\Biblemap-pict+clipart\Searching Scriptures Clipart\Gospels\tissot-chorist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8863" y="4330700"/>
            <a:ext cx="5405437" cy="231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4" name="Text Box 8"/>
          <p:cNvSpPr txBox="1">
            <a:spLocks noChangeArrowheads="1"/>
          </p:cNvSpPr>
          <p:nvPr/>
        </p:nvSpPr>
        <p:spPr bwMode="ltGray">
          <a:xfrm>
            <a:off x="1057275" y="1069975"/>
            <a:ext cx="962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a:t>Micah</a:t>
            </a:r>
          </a:p>
        </p:txBody>
      </p:sp>
      <p:sp>
        <p:nvSpPr>
          <p:cNvPr id="55305" name="Text Box 9"/>
          <p:cNvSpPr txBox="1">
            <a:spLocks noChangeArrowheads="1"/>
          </p:cNvSpPr>
          <p:nvPr/>
        </p:nvSpPr>
        <p:spPr bwMode="ltGray">
          <a:xfrm>
            <a:off x="2505075" y="5737225"/>
            <a:ext cx="1012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a:t>People</a:t>
            </a:r>
          </a:p>
        </p:txBody>
      </p:sp>
      <p:sp>
        <p:nvSpPr>
          <p:cNvPr id="55306" name="Text Box 10"/>
          <p:cNvSpPr txBox="1">
            <a:spLocks noChangeArrowheads="1"/>
          </p:cNvSpPr>
          <p:nvPr/>
        </p:nvSpPr>
        <p:spPr bwMode="ltGray">
          <a:xfrm>
            <a:off x="9144000" y="-914400"/>
            <a:ext cx="4648200" cy="1604963"/>
          </a:xfrm>
          <a:prstGeom prst="rect">
            <a:avLst/>
          </a:prstGeom>
          <a:solidFill>
            <a:srgbClr val="F8F8F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US" altLang="en-US" sz="1800" b="1">
                <a:solidFill>
                  <a:srgbClr val="0000FF"/>
                </a:solidFill>
              </a:rPr>
              <a:t>ESV:</a:t>
            </a:r>
            <a:r>
              <a:rPr lang="en-US" altLang="en-US" sz="1800" baseline="30000">
                <a:solidFill>
                  <a:srgbClr val="000000"/>
                </a:solidFill>
                <a:latin typeface="Default"/>
              </a:rPr>
              <a:t>6</a:t>
            </a:r>
            <a:r>
              <a:rPr lang="en-US" altLang="en-US" sz="1800">
                <a:solidFill>
                  <a:srgbClr val="000000"/>
                </a:solidFill>
                <a:latin typeface="Default"/>
              </a:rPr>
              <a:t>“Do not preach”—thus they preach—</a:t>
            </a:r>
            <a:endParaRPr lang="en-US" altLang="en-US" sz="1800"/>
          </a:p>
          <a:p>
            <a:pPr algn="l" eaLnBrk="1" hangingPunct="1">
              <a:spcBef>
                <a:spcPct val="50000"/>
              </a:spcBef>
            </a:pPr>
            <a:r>
              <a:rPr lang="en-US" altLang="en-US" sz="1800">
                <a:solidFill>
                  <a:srgbClr val="000000"/>
                </a:solidFill>
                <a:latin typeface="Default"/>
              </a:rPr>
              <a:t>“one should not preach of such things;</a:t>
            </a:r>
            <a:endParaRPr lang="en-US" altLang="en-US" sz="1800"/>
          </a:p>
          <a:p>
            <a:pPr algn="l" eaLnBrk="1" hangingPunct="1">
              <a:spcBef>
                <a:spcPct val="50000"/>
              </a:spcBef>
            </a:pPr>
            <a:r>
              <a:rPr lang="en-US" altLang="en-US" sz="1800">
                <a:solidFill>
                  <a:srgbClr val="000000"/>
                </a:solidFill>
                <a:latin typeface="Default"/>
              </a:rPr>
              <a:t>disgrace will not overtake us.”</a:t>
            </a:r>
            <a:endParaRPr lang="en-US" altLang="en-US" sz="1800"/>
          </a:p>
          <a:p>
            <a:pPr algn="l" eaLnBrk="1" hangingPunct="1">
              <a:spcBef>
                <a:spcPct val="50000"/>
              </a:spcBef>
            </a:pPr>
            <a:r>
              <a:rPr lang="en-US" altLang="en-US" sz="1800">
                <a:solidFill>
                  <a:srgbClr val="000000"/>
                </a:solidFill>
                <a:latin typeface="Default"/>
              </a:rPr>
              <a:t> </a:t>
            </a:r>
            <a:endParaRPr lang="en-US" altLang="en-US" sz="1800"/>
          </a:p>
        </p:txBody>
      </p:sp>
      <p:sp>
        <p:nvSpPr>
          <p:cNvPr id="55307" name="Text Box 11"/>
          <p:cNvSpPr txBox="1">
            <a:spLocks noChangeArrowheads="1"/>
          </p:cNvSpPr>
          <p:nvPr/>
        </p:nvSpPr>
        <p:spPr bwMode="ltGray">
          <a:xfrm>
            <a:off x="2914650" y="1946275"/>
            <a:ext cx="5895975" cy="2292350"/>
          </a:xfrm>
          <a:prstGeom prst="rect">
            <a:avLst/>
          </a:prstGeom>
          <a:solidFill>
            <a:srgbClr val="F8F8F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US" altLang="en-US" sz="1800" b="1">
                <a:solidFill>
                  <a:srgbClr val="0000FF"/>
                </a:solidFill>
              </a:rPr>
              <a:t>NKJV:</a:t>
            </a:r>
            <a:r>
              <a:rPr lang="en-US" altLang="en-US" sz="1800" baseline="30000">
                <a:solidFill>
                  <a:srgbClr val="000000"/>
                </a:solidFill>
                <a:latin typeface="Default"/>
              </a:rPr>
              <a:t>6</a:t>
            </a:r>
            <a:r>
              <a:rPr lang="en-US" altLang="en-US" sz="1800">
                <a:solidFill>
                  <a:srgbClr val="339966"/>
                </a:solidFill>
                <a:latin typeface="Default"/>
              </a:rPr>
              <a:t>“Do not prattle,” </a:t>
            </a:r>
            <a:r>
              <a:rPr lang="en-US" altLang="en-US" sz="1800" i="1">
                <a:solidFill>
                  <a:srgbClr val="339966"/>
                </a:solidFill>
                <a:latin typeface="Default"/>
              </a:rPr>
              <a:t>you say to those</a:t>
            </a:r>
            <a:r>
              <a:rPr lang="en-US" altLang="en-US" sz="1800">
                <a:solidFill>
                  <a:srgbClr val="339966"/>
                </a:solidFill>
                <a:latin typeface="Default"/>
              </a:rPr>
              <a:t> who prophesy.</a:t>
            </a:r>
            <a:endParaRPr lang="en-US" altLang="en-US" sz="1800">
              <a:solidFill>
                <a:srgbClr val="339966"/>
              </a:solidFill>
            </a:endParaRPr>
          </a:p>
          <a:p>
            <a:pPr algn="l" eaLnBrk="1" hangingPunct="1">
              <a:spcBef>
                <a:spcPct val="50000"/>
              </a:spcBef>
            </a:pPr>
            <a:r>
              <a:rPr lang="en-US" altLang="en-US" sz="1800">
                <a:solidFill>
                  <a:srgbClr val="6600FF"/>
                </a:solidFill>
                <a:latin typeface="Default"/>
              </a:rPr>
              <a:t>So they shall not prophesy to you;</a:t>
            </a:r>
            <a:endParaRPr lang="en-US" altLang="en-US" sz="1800">
              <a:solidFill>
                <a:srgbClr val="6600FF"/>
              </a:solidFill>
            </a:endParaRPr>
          </a:p>
          <a:p>
            <a:pPr algn="l" eaLnBrk="1" hangingPunct="1">
              <a:spcBef>
                <a:spcPct val="50000"/>
              </a:spcBef>
            </a:pPr>
            <a:r>
              <a:rPr lang="en-US" altLang="en-US" sz="1800">
                <a:solidFill>
                  <a:srgbClr val="6600FF"/>
                </a:solidFill>
                <a:latin typeface="Default"/>
              </a:rPr>
              <a:t>They shall not return insult for insult.</a:t>
            </a:r>
            <a:endParaRPr lang="en-US" altLang="en-US" sz="1800">
              <a:solidFill>
                <a:srgbClr val="6600FF"/>
              </a:solidFill>
            </a:endParaRPr>
          </a:p>
          <a:p>
            <a:pPr algn="l" eaLnBrk="1" hangingPunct="1">
              <a:spcBef>
                <a:spcPct val="50000"/>
              </a:spcBef>
            </a:pPr>
            <a:r>
              <a:rPr lang="en-US" altLang="en-US" sz="1800" b="1">
                <a:solidFill>
                  <a:srgbClr val="0000FF"/>
                </a:solidFill>
              </a:rPr>
              <a:t>KJV:</a:t>
            </a:r>
            <a:r>
              <a:rPr lang="en-US" altLang="en-US" sz="1800" baseline="30000">
                <a:solidFill>
                  <a:srgbClr val="339966"/>
                </a:solidFill>
                <a:latin typeface="Default"/>
              </a:rPr>
              <a:t>6</a:t>
            </a:r>
            <a:r>
              <a:rPr lang="en-US" altLang="en-US" sz="1800">
                <a:solidFill>
                  <a:srgbClr val="339966"/>
                </a:solidFill>
                <a:latin typeface="Default"/>
              </a:rPr>
              <a:t>Prophesy ye not, </a:t>
            </a:r>
            <a:r>
              <a:rPr lang="en-US" altLang="en-US" sz="1800" i="1">
                <a:solidFill>
                  <a:srgbClr val="339966"/>
                </a:solidFill>
                <a:latin typeface="Default"/>
              </a:rPr>
              <a:t>say they to them that</a:t>
            </a:r>
            <a:r>
              <a:rPr lang="en-US" altLang="en-US" sz="1800">
                <a:solidFill>
                  <a:srgbClr val="339966"/>
                </a:solidFill>
                <a:latin typeface="Default"/>
              </a:rPr>
              <a:t> prophesy:</a:t>
            </a:r>
            <a:r>
              <a:rPr lang="en-US" altLang="en-US" sz="1800">
                <a:solidFill>
                  <a:srgbClr val="000000"/>
                </a:solidFill>
                <a:latin typeface="Default"/>
              </a:rPr>
              <a:t> </a:t>
            </a:r>
            <a:r>
              <a:rPr lang="en-US" altLang="en-US" sz="1800">
                <a:solidFill>
                  <a:srgbClr val="6600FF"/>
                </a:solidFill>
                <a:latin typeface="Default"/>
              </a:rPr>
              <a:t>they shall not prophesy to them, </a:t>
            </a:r>
            <a:r>
              <a:rPr lang="en-US" altLang="en-US" sz="1800" i="1">
                <a:solidFill>
                  <a:srgbClr val="6600FF"/>
                </a:solidFill>
                <a:latin typeface="Default"/>
              </a:rPr>
              <a:t>that</a:t>
            </a:r>
            <a:r>
              <a:rPr lang="en-US" altLang="en-US" sz="1800">
                <a:solidFill>
                  <a:srgbClr val="6600FF"/>
                </a:solidFill>
                <a:latin typeface="Default"/>
              </a:rPr>
              <a:t> they shall not take shame</a:t>
            </a:r>
            <a:r>
              <a:rPr lang="en-US" altLang="en-US" sz="1800">
                <a:solidFill>
                  <a:srgbClr val="000000"/>
                </a:solidFill>
                <a:latin typeface="Default"/>
              </a:rPr>
              <a:t>. </a:t>
            </a:r>
            <a:endParaRPr lang="en-US" altLang="en-US" sz="1800"/>
          </a:p>
          <a:p>
            <a:pPr algn="l" eaLnBrk="1" hangingPunct="1">
              <a:spcBef>
                <a:spcPct val="50000"/>
              </a:spcBef>
            </a:pPr>
            <a:endParaRPr lang="en-US" altLang="en-US" sz="1800"/>
          </a:p>
        </p:txBody>
      </p:sp>
    </p:spTree>
    <p:extLst>
      <p:ext uri="{BB962C8B-B14F-4D97-AF65-F5344CB8AC3E}">
        <p14:creationId xmlns:p14="http://schemas.microsoft.com/office/powerpoint/2010/main" val="33008754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685800" y="-200025"/>
            <a:ext cx="7772400" cy="1143000"/>
          </a:xfrm>
        </p:spPr>
        <p:txBody>
          <a:bodyPr/>
          <a:lstStyle/>
          <a:p>
            <a:pPr eaLnBrk="1" hangingPunct="1"/>
            <a:r>
              <a:rPr lang="en-US" altLang="en-US" sz="4000" dirty="0" smtClean="0"/>
              <a:t>Micah 2:6 </a:t>
            </a:r>
          </a:p>
        </p:txBody>
      </p:sp>
      <p:sp>
        <p:nvSpPr>
          <p:cNvPr id="56323" name="Text Box 3"/>
          <p:cNvSpPr txBox="1">
            <a:spLocks noChangeArrowheads="1"/>
          </p:cNvSpPr>
          <p:nvPr/>
        </p:nvSpPr>
        <p:spPr bwMode="ltGray">
          <a:xfrm>
            <a:off x="2886075" y="925513"/>
            <a:ext cx="5905500" cy="1328737"/>
          </a:xfrm>
          <a:prstGeom prst="rect">
            <a:avLst/>
          </a:prstGeom>
          <a:solidFill>
            <a:srgbClr val="3399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US" altLang="en-US" sz="1800" b="1">
                <a:solidFill>
                  <a:srgbClr val="F8F8F8"/>
                </a:solidFill>
              </a:rPr>
              <a:t>TLB:</a:t>
            </a:r>
            <a:r>
              <a:rPr lang="en-US" altLang="en-US" sz="1800" baseline="30000">
                <a:solidFill>
                  <a:srgbClr val="F8F8F8"/>
                </a:solidFill>
                <a:latin typeface="Default"/>
              </a:rPr>
              <a:t>6</a:t>
            </a:r>
            <a:r>
              <a:rPr lang="en-US" altLang="en-US" sz="1800">
                <a:solidFill>
                  <a:srgbClr val="F8F8F8"/>
                </a:solidFill>
                <a:latin typeface="Default"/>
              </a:rPr>
              <a:t>“Don’t say such things,” the people say. “Don’t harp on things like that. It’s disgraceful, that sort of talk. Such evils surely will not come our way.”</a:t>
            </a:r>
            <a:endParaRPr lang="en-US" altLang="en-US" sz="1800">
              <a:solidFill>
                <a:srgbClr val="F8F8F8"/>
              </a:solidFill>
            </a:endParaRPr>
          </a:p>
          <a:p>
            <a:pPr algn="l" eaLnBrk="1" hangingPunct="1">
              <a:spcBef>
                <a:spcPct val="50000"/>
              </a:spcBef>
            </a:pPr>
            <a:endParaRPr lang="en-US" altLang="en-US" sz="1800">
              <a:solidFill>
                <a:srgbClr val="F8F8F8"/>
              </a:solidFill>
            </a:endParaRPr>
          </a:p>
        </p:txBody>
      </p:sp>
      <p:sp>
        <p:nvSpPr>
          <p:cNvPr id="56324" name="Rectangle 4"/>
          <p:cNvSpPr>
            <a:spLocks noChangeArrowheads="1"/>
          </p:cNvSpPr>
          <p:nvPr/>
        </p:nvSpPr>
        <p:spPr bwMode="ltGray">
          <a:xfrm>
            <a:off x="485775" y="990600"/>
            <a:ext cx="2295525" cy="4552950"/>
          </a:xfrm>
          <a:prstGeom prst="rect">
            <a:avLst/>
          </a:prstGeom>
          <a:solidFill>
            <a:srgbClr val="6600FF"/>
          </a:solidFill>
          <a:ln w="9525">
            <a:solidFill>
              <a:srgbClr val="6600FF"/>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pic>
        <p:nvPicPr>
          <p:cNvPr id="56325" name="Picture 5" descr="J:\Temp\BibleMaps &amp; Clipart\Biblemap-pict+clipart\Searching Scriptures Clipart\Old Testament\Prophets\TissMica-Mica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275" y="1682750"/>
            <a:ext cx="1735138" cy="349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6" name="Rectangle 6"/>
          <p:cNvSpPr>
            <a:spLocks noChangeArrowheads="1"/>
          </p:cNvSpPr>
          <p:nvPr/>
        </p:nvSpPr>
        <p:spPr bwMode="ltGray">
          <a:xfrm>
            <a:off x="2514600" y="3829050"/>
            <a:ext cx="6591300" cy="3009900"/>
          </a:xfrm>
          <a:prstGeom prst="rect">
            <a:avLst/>
          </a:prstGeom>
          <a:solidFill>
            <a:srgbClr val="3399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pic>
        <p:nvPicPr>
          <p:cNvPr id="56327" name="Picture 7" descr="J:\Temp\BibleMaps &amp; Clipart\Biblemap-pict+clipart\Searching Scriptures Clipart\Gospels\tissot-chorist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8863" y="4330700"/>
            <a:ext cx="5405437" cy="231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8" name="Text Box 8"/>
          <p:cNvSpPr txBox="1">
            <a:spLocks noChangeArrowheads="1"/>
          </p:cNvSpPr>
          <p:nvPr/>
        </p:nvSpPr>
        <p:spPr bwMode="ltGray">
          <a:xfrm>
            <a:off x="1057275" y="1069975"/>
            <a:ext cx="962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a:t>Micah</a:t>
            </a:r>
          </a:p>
        </p:txBody>
      </p:sp>
      <p:sp>
        <p:nvSpPr>
          <p:cNvPr id="56329" name="Text Box 9"/>
          <p:cNvSpPr txBox="1">
            <a:spLocks noChangeArrowheads="1"/>
          </p:cNvSpPr>
          <p:nvPr/>
        </p:nvSpPr>
        <p:spPr bwMode="ltGray">
          <a:xfrm>
            <a:off x="2505075" y="5737225"/>
            <a:ext cx="1012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a:t>People</a:t>
            </a:r>
          </a:p>
        </p:txBody>
      </p:sp>
      <p:sp>
        <p:nvSpPr>
          <p:cNvPr id="56330" name="Text Box 10"/>
          <p:cNvSpPr txBox="1">
            <a:spLocks noChangeArrowheads="1"/>
          </p:cNvSpPr>
          <p:nvPr/>
        </p:nvSpPr>
        <p:spPr bwMode="ltGray">
          <a:xfrm>
            <a:off x="2886075" y="2254250"/>
            <a:ext cx="5905500" cy="1604963"/>
          </a:xfrm>
          <a:prstGeom prst="rect">
            <a:avLst/>
          </a:prstGeom>
          <a:solidFill>
            <a:srgbClr val="F8F8F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US" altLang="en-US" sz="1800" b="1">
                <a:solidFill>
                  <a:srgbClr val="339966"/>
                </a:solidFill>
              </a:rPr>
              <a:t>ESV:</a:t>
            </a:r>
            <a:r>
              <a:rPr lang="en-US" altLang="en-US" sz="1800" baseline="30000">
                <a:solidFill>
                  <a:srgbClr val="339966"/>
                </a:solidFill>
                <a:latin typeface="Default"/>
              </a:rPr>
              <a:t>6</a:t>
            </a:r>
            <a:r>
              <a:rPr lang="en-US" altLang="en-US" sz="1800">
                <a:solidFill>
                  <a:srgbClr val="339966"/>
                </a:solidFill>
                <a:latin typeface="Default"/>
              </a:rPr>
              <a:t>“Do not preach”—thus they preach—</a:t>
            </a:r>
            <a:endParaRPr lang="en-US" altLang="en-US" sz="1800">
              <a:solidFill>
                <a:srgbClr val="339966"/>
              </a:solidFill>
            </a:endParaRPr>
          </a:p>
          <a:p>
            <a:pPr algn="l" eaLnBrk="1" hangingPunct="1">
              <a:spcBef>
                <a:spcPct val="50000"/>
              </a:spcBef>
            </a:pPr>
            <a:r>
              <a:rPr lang="en-US" altLang="en-US" sz="1800">
                <a:solidFill>
                  <a:srgbClr val="339966"/>
                </a:solidFill>
                <a:latin typeface="Default"/>
              </a:rPr>
              <a:t>“one should not preach of such things;</a:t>
            </a:r>
            <a:endParaRPr lang="en-US" altLang="en-US" sz="1800">
              <a:solidFill>
                <a:srgbClr val="339966"/>
              </a:solidFill>
            </a:endParaRPr>
          </a:p>
          <a:p>
            <a:pPr algn="l" eaLnBrk="1" hangingPunct="1">
              <a:spcBef>
                <a:spcPct val="50000"/>
              </a:spcBef>
            </a:pPr>
            <a:r>
              <a:rPr lang="en-US" altLang="en-US" sz="1800">
                <a:solidFill>
                  <a:srgbClr val="339966"/>
                </a:solidFill>
                <a:latin typeface="Default"/>
              </a:rPr>
              <a:t>disgrace will not overtake us.”</a:t>
            </a:r>
            <a:endParaRPr lang="en-US" altLang="en-US" sz="1800">
              <a:solidFill>
                <a:srgbClr val="339966"/>
              </a:solidFill>
            </a:endParaRPr>
          </a:p>
          <a:p>
            <a:pPr algn="l" eaLnBrk="1" hangingPunct="1">
              <a:spcBef>
                <a:spcPct val="50000"/>
              </a:spcBef>
            </a:pPr>
            <a:r>
              <a:rPr lang="en-US" altLang="en-US" sz="1800">
                <a:solidFill>
                  <a:srgbClr val="339966"/>
                </a:solidFill>
                <a:latin typeface="Default"/>
              </a:rPr>
              <a:t> </a:t>
            </a:r>
            <a:endParaRPr lang="en-US" altLang="en-US" sz="1800">
              <a:solidFill>
                <a:srgbClr val="339966"/>
              </a:solidFill>
            </a:endParaRPr>
          </a:p>
        </p:txBody>
      </p:sp>
    </p:spTree>
    <p:extLst>
      <p:ext uri="{BB962C8B-B14F-4D97-AF65-F5344CB8AC3E}">
        <p14:creationId xmlns:p14="http://schemas.microsoft.com/office/powerpoint/2010/main" val="302059771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790575" y="126242"/>
            <a:ext cx="7772400" cy="1143000"/>
          </a:xfrm>
        </p:spPr>
        <p:txBody>
          <a:bodyPr/>
          <a:lstStyle/>
          <a:p>
            <a:pPr eaLnBrk="1" hangingPunct="1"/>
            <a:r>
              <a:rPr lang="en-US" altLang="en-US" dirty="0" smtClean="0"/>
              <a:t>Micah 2:11</a:t>
            </a:r>
          </a:p>
        </p:txBody>
      </p:sp>
      <p:sp>
        <p:nvSpPr>
          <p:cNvPr id="57347" name="Text Box 3"/>
          <p:cNvSpPr txBox="1">
            <a:spLocks noChangeArrowheads="1"/>
          </p:cNvSpPr>
          <p:nvPr/>
        </p:nvSpPr>
        <p:spPr bwMode="ltGray">
          <a:xfrm>
            <a:off x="533400" y="1280567"/>
            <a:ext cx="8286750" cy="5318125"/>
          </a:xfrm>
          <a:prstGeom prst="rect">
            <a:avLst/>
          </a:prstGeom>
          <a:solidFill>
            <a:srgbClr val="F8F8F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US" altLang="en-US" sz="1800" b="1" dirty="0">
                <a:solidFill>
                  <a:srgbClr val="0000FF"/>
                </a:solidFill>
              </a:rPr>
              <a:t>TLB:</a:t>
            </a:r>
            <a:r>
              <a:rPr lang="en-US" altLang="en-US" sz="1800" baseline="30000" dirty="0">
                <a:solidFill>
                  <a:srgbClr val="000000"/>
                </a:solidFill>
                <a:latin typeface="Default"/>
              </a:rPr>
              <a:t>11</a:t>
            </a:r>
            <a:r>
              <a:rPr lang="en-US" altLang="en-US" sz="1800" dirty="0">
                <a:solidFill>
                  <a:srgbClr val="000000"/>
                </a:solidFill>
                <a:latin typeface="Default"/>
              </a:rPr>
              <a:t>“I’ll preach to you the joys of wine and drink”—that is the kind of drunken, lying prophet that you like!</a:t>
            </a:r>
            <a:endParaRPr lang="en-US" altLang="en-US" sz="1800" dirty="0"/>
          </a:p>
          <a:p>
            <a:pPr algn="l" eaLnBrk="1" hangingPunct="1">
              <a:spcBef>
                <a:spcPct val="50000"/>
              </a:spcBef>
            </a:pPr>
            <a:r>
              <a:rPr lang="en-US" altLang="en-US" sz="1800" b="1" dirty="0">
                <a:solidFill>
                  <a:srgbClr val="0000FF"/>
                </a:solidFill>
              </a:rPr>
              <a:t>NKJV:</a:t>
            </a:r>
            <a:r>
              <a:rPr lang="en-US" altLang="en-US" sz="1800" baseline="30000" dirty="0">
                <a:solidFill>
                  <a:srgbClr val="000000"/>
                </a:solidFill>
                <a:latin typeface="Default"/>
              </a:rPr>
              <a:t>11</a:t>
            </a:r>
            <a:r>
              <a:rPr lang="en-US" altLang="en-US" sz="1800" dirty="0">
                <a:solidFill>
                  <a:srgbClr val="000000"/>
                </a:solidFill>
                <a:latin typeface="Default"/>
              </a:rPr>
              <a:t>If a man should walk in a false spirit</a:t>
            </a:r>
            <a:endParaRPr lang="en-US" altLang="en-US" sz="1800" dirty="0"/>
          </a:p>
          <a:p>
            <a:pPr algn="l" eaLnBrk="1" hangingPunct="1">
              <a:spcBef>
                <a:spcPct val="50000"/>
              </a:spcBef>
            </a:pPr>
            <a:r>
              <a:rPr lang="en-US" altLang="en-US" sz="1800" dirty="0">
                <a:solidFill>
                  <a:srgbClr val="000000"/>
                </a:solidFill>
                <a:latin typeface="Default"/>
              </a:rPr>
              <a:t>And speak a lie, </a:t>
            </a:r>
            <a:r>
              <a:rPr lang="en-US" altLang="en-US" sz="1800" i="1" dirty="0">
                <a:solidFill>
                  <a:srgbClr val="000000"/>
                </a:solidFill>
                <a:latin typeface="Default"/>
              </a:rPr>
              <a:t>saying,</a:t>
            </a:r>
            <a:endParaRPr lang="en-US" altLang="en-US" sz="1800" dirty="0"/>
          </a:p>
          <a:p>
            <a:pPr algn="l" eaLnBrk="1" hangingPunct="1">
              <a:spcBef>
                <a:spcPct val="50000"/>
              </a:spcBef>
            </a:pPr>
            <a:r>
              <a:rPr lang="en-US" altLang="en-US" sz="1800" dirty="0">
                <a:solidFill>
                  <a:srgbClr val="000000"/>
                </a:solidFill>
                <a:latin typeface="Default"/>
              </a:rPr>
              <a:t>‘I will prophesy to you of wine and drink,’</a:t>
            </a:r>
            <a:endParaRPr lang="en-US" altLang="en-US" sz="1800" dirty="0"/>
          </a:p>
          <a:p>
            <a:pPr algn="l" eaLnBrk="1" hangingPunct="1">
              <a:spcBef>
                <a:spcPct val="50000"/>
              </a:spcBef>
            </a:pPr>
            <a:r>
              <a:rPr lang="en-US" altLang="en-US" sz="1800" dirty="0">
                <a:solidFill>
                  <a:srgbClr val="000000"/>
                </a:solidFill>
                <a:latin typeface="Default"/>
              </a:rPr>
              <a:t>Even he would be the prattler of this people.</a:t>
            </a:r>
            <a:endParaRPr lang="en-US" altLang="en-US" sz="1800" dirty="0"/>
          </a:p>
          <a:p>
            <a:pPr algn="l" eaLnBrk="1" hangingPunct="1">
              <a:spcBef>
                <a:spcPct val="50000"/>
              </a:spcBef>
            </a:pPr>
            <a:r>
              <a:rPr lang="en-US" altLang="en-US" sz="1800" b="1" dirty="0">
                <a:solidFill>
                  <a:srgbClr val="0000FF"/>
                </a:solidFill>
              </a:rPr>
              <a:t>KJV:</a:t>
            </a:r>
            <a:r>
              <a:rPr lang="en-US" altLang="en-US" sz="1800" baseline="30000" dirty="0">
                <a:solidFill>
                  <a:srgbClr val="000000"/>
                </a:solidFill>
                <a:latin typeface="Default"/>
              </a:rPr>
              <a:t>11</a:t>
            </a:r>
            <a:r>
              <a:rPr lang="en-US" altLang="en-US" sz="1800" dirty="0">
                <a:solidFill>
                  <a:srgbClr val="000000"/>
                </a:solidFill>
                <a:latin typeface="Default"/>
              </a:rPr>
              <a:t>If a man walking in the spirit and falsehood do lie, </a:t>
            </a:r>
            <a:r>
              <a:rPr lang="en-US" altLang="en-US" sz="1800" i="1" dirty="0">
                <a:solidFill>
                  <a:srgbClr val="000000"/>
                </a:solidFill>
                <a:latin typeface="Default"/>
              </a:rPr>
              <a:t>saying</a:t>
            </a:r>
            <a:r>
              <a:rPr lang="en-US" altLang="en-US" sz="1800" dirty="0">
                <a:solidFill>
                  <a:srgbClr val="000000"/>
                </a:solidFill>
                <a:latin typeface="Default"/>
              </a:rPr>
              <a:t>, I will prophesy unto thee of wine and of strong drink; he shall even be the prophet of this people.</a:t>
            </a:r>
            <a:endParaRPr lang="en-US" altLang="en-US" sz="1800" dirty="0"/>
          </a:p>
          <a:p>
            <a:pPr algn="l" eaLnBrk="1" hangingPunct="1">
              <a:spcBef>
                <a:spcPct val="50000"/>
              </a:spcBef>
            </a:pPr>
            <a:r>
              <a:rPr lang="en-US" altLang="en-US" sz="1800" b="1" dirty="0">
                <a:solidFill>
                  <a:srgbClr val="0000FF"/>
                </a:solidFill>
              </a:rPr>
              <a:t>ESV:</a:t>
            </a:r>
            <a:r>
              <a:rPr lang="en-US" altLang="en-US" sz="1800" baseline="30000" dirty="0">
                <a:solidFill>
                  <a:srgbClr val="000000"/>
                </a:solidFill>
                <a:latin typeface="Default"/>
              </a:rPr>
              <a:t>11</a:t>
            </a:r>
            <a:r>
              <a:rPr lang="en-US" altLang="en-US" sz="1800" dirty="0">
                <a:solidFill>
                  <a:srgbClr val="000000"/>
                </a:solidFill>
                <a:latin typeface="Default"/>
              </a:rPr>
              <a:t>If a man should go about and utter wind and lies,</a:t>
            </a:r>
            <a:endParaRPr lang="en-US" altLang="en-US" sz="1800" dirty="0"/>
          </a:p>
          <a:p>
            <a:pPr algn="l" eaLnBrk="1" hangingPunct="1">
              <a:spcBef>
                <a:spcPct val="50000"/>
              </a:spcBef>
            </a:pPr>
            <a:r>
              <a:rPr lang="en-US" altLang="en-US" sz="1800" dirty="0">
                <a:solidFill>
                  <a:srgbClr val="000000"/>
                </a:solidFill>
                <a:latin typeface="Default"/>
              </a:rPr>
              <a:t>saying, “I will preach to you of wine and strong drink,”</a:t>
            </a:r>
            <a:endParaRPr lang="en-US" altLang="en-US" sz="1800" dirty="0"/>
          </a:p>
          <a:p>
            <a:pPr algn="l" eaLnBrk="1" hangingPunct="1">
              <a:spcBef>
                <a:spcPct val="50000"/>
              </a:spcBef>
            </a:pPr>
            <a:r>
              <a:rPr lang="en-US" altLang="en-US" sz="1800" dirty="0">
                <a:solidFill>
                  <a:srgbClr val="000000"/>
                </a:solidFill>
                <a:latin typeface="Default"/>
              </a:rPr>
              <a:t>he would be the preacher for this people!</a:t>
            </a:r>
            <a:endParaRPr lang="en-US" altLang="en-US" sz="1800" dirty="0"/>
          </a:p>
          <a:p>
            <a:pPr algn="l" eaLnBrk="1" hangingPunct="1">
              <a:spcBef>
                <a:spcPct val="50000"/>
              </a:spcBef>
            </a:pPr>
            <a:r>
              <a:rPr lang="en-US" altLang="en-US" sz="1800" b="1" dirty="0">
                <a:solidFill>
                  <a:srgbClr val="0000FF"/>
                </a:solidFill>
              </a:rPr>
              <a:t>ASV:</a:t>
            </a:r>
            <a:r>
              <a:rPr lang="en-US" altLang="en-US" sz="1800" baseline="30000" dirty="0">
                <a:solidFill>
                  <a:srgbClr val="000000"/>
                </a:solidFill>
                <a:latin typeface="Default"/>
              </a:rPr>
              <a:t>11</a:t>
            </a:r>
            <a:r>
              <a:rPr lang="en-US" altLang="en-US" sz="1800" dirty="0">
                <a:solidFill>
                  <a:srgbClr val="000000"/>
                </a:solidFill>
                <a:latin typeface="Default"/>
              </a:rPr>
              <a:t>If a man walking in a spirit of falsehood do lie, </a:t>
            </a:r>
            <a:r>
              <a:rPr lang="en-US" altLang="en-US" sz="1800" i="1" dirty="0">
                <a:solidFill>
                  <a:srgbClr val="000000"/>
                </a:solidFill>
                <a:latin typeface="Default"/>
              </a:rPr>
              <a:t>saying</a:t>
            </a:r>
            <a:r>
              <a:rPr lang="en-US" altLang="en-US" sz="1800" dirty="0">
                <a:solidFill>
                  <a:srgbClr val="000000"/>
                </a:solidFill>
                <a:latin typeface="Default"/>
              </a:rPr>
              <a:t>, I will prophesy unto thee of wine and of strong drink; he shall even be the prophet of this people.</a:t>
            </a:r>
            <a:endParaRPr lang="en-US" altLang="en-US" sz="1800" dirty="0"/>
          </a:p>
          <a:p>
            <a:pPr eaLnBrk="1" hangingPunct="1">
              <a:spcBef>
                <a:spcPct val="50000"/>
              </a:spcBef>
            </a:pPr>
            <a:endParaRPr lang="en-US" altLang="en-US" sz="1800" dirty="0"/>
          </a:p>
        </p:txBody>
      </p:sp>
    </p:spTree>
    <p:extLst>
      <p:ext uri="{BB962C8B-B14F-4D97-AF65-F5344CB8AC3E}">
        <p14:creationId xmlns:p14="http://schemas.microsoft.com/office/powerpoint/2010/main" val="7761907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E38484A0-37BA-4A68-A550-584E265EBB23}" type="slidenum">
              <a:rPr lang="en-US" smtClean="0"/>
              <a:pPr>
                <a:defRPr/>
              </a:pPr>
              <a:t>44</a:t>
            </a:fld>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282422" y="-1308260"/>
            <a:ext cx="6858000" cy="9474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660794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prstClr val="black"/>
                </a:solidFill>
              </a:rPr>
              <a:t>Prophet’s Visual </a:t>
            </a:r>
            <a:r>
              <a:rPr lang="en-US" dirty="0" smtClean="0">
                <a:solidFill>
                  <a:prstClr val="black"/>
                </a:solidFill>
              </a:rPr>
              <a:t>Aids</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228599"/>
            <a:ext cx="1600200" cy="1152687"/>
          </a:xfrm>
          <a:prstGeom prst="rect">
            <a:avLst/>
          </a:prstGeom>
        </p:spPr>
      </p:pic>
      <p:sp>
        <p:nvSpPr>
          <p:cNvPr id="4" name="TextBox 3"/>
          <p:cNvSpPr txBox="1"/>
          <p:nvPr/>
        </p:nvSpPr>
        <p:spPr>
          <a:xfrm>
            <a:off x="1405719" y="1665027"/>
            <a:ext cx="3848669" cy="1754326"/>
          </a:xfrm>
          <a:prstGeom prst="rect">
            <a:avLst/>
          </a:prstGeom>
          <a:noFill/>
        </p:spPr>
        <p:txBody>
          <a:bodyPr wrap="square" rtlCol="0">
            <a:spAutoFit/>
          </a:bodyPr>
          <a:lstStyle/>
          <a:p>
            <a:r>
              <a:rPr lang="en-US" b="1" dirty="0"/>
              <a:t>Micah 1:4 (NKJV) </a:t>
            </a:r>
            <a:r>
              <a:rPr lang="en-US" baseline="30000" dirty="0"/>
              <a:t>4 </a:t>
            </a:r>
            <a:r>
              <a:rPr lang="en-US" dirty="0"/>
              <a:t> </a:t>
            </a:r>
            <a:endParaRPr lang="en-US" dirty="0" smtClean="0"/>
          </a:p>
          <a:p>
            <a:r>
              <a:rPr lang="en-US" dirty="0" smtClean="0"/>
              <a:t>The </a:t>
            </a:r>
            <a:r>
              <a:rPr lang="en-US" dirty="0"/>
              <a:t>mountains will melt under Him, And the valleys will split Like wax before the fire, </a:t>
            </a:r>
            <a:endParaRPr lang="en-US" dirty="0" smtClean="0"/>
          </a:p>
          <a:p>
            <a:r>
              <a:rPr lang="en-US" dirty="0" smtClean="0"/>
              <a:t>Like </a:t>
            </a:r>
            <a:r>
              <a:rPr lang="en-US" dirty="0"/>
              <a:t>waters poured down a steep place. </a:t>
            </a:r>
          </a:p>
        </p:txBody>
      </p:sp>
      <p:sp>
        <p:nvSpPr>
          <p:cNvPr id="5" name="Rectangle 4"/>
          <p:cNvSpPr/>
          <p:nvPr/>
        </p:nvSpPr>
        <p:spPr>
          <a:xfrm>
            <a:off x="1405719" y="3625966"/>
            <a:ext cx="4572000" cy="2308324"/>
          </a:xfrm>
          <a:prstGeom prst="rect">
            <a:avLst/>
          </a:prstGeom>
        </p:spPr>
        <p:txBody>
          <a:bodyPr>
            <a:spAutoFit/>
          </a:bodyPr>
          <a:lstStyle/>
          <a:p>
            <a:r>
              <a:rPr lang="en-US" b="1" dirty="0"/>
              <a:t>Micah 2:12 (NKJV) </a:t>
            </a:r>
            <a:r>
              <a:rPr lang="en-US" baseline="30000" dirty="0"/>
              <a:t>12 </a:t>
            </a:r>
            <a:r>
              <a:rPr lang="en-US" dirty="0"/>
              <a:t> "I will surely assemble all of you, O Jacob, I will surely gather the remnant of Israel; I will put them together like sheep of the fold, Like a flock in the midst of their pasture; They shall make a loud noise because of </a:t>
            </a:r>
            <a:r>
              <a:rPr lang="en-US" i="1" dirty="0"/>
              <a:t>so many</a:t>
            </a:r>
            <a:r>
              <a:rPr lang="en-US" dirty="0"/>
              <a:t> people. </a:t>
            </a:r>
            <a:br>
              <a:rPr lang="en-US" dirty="0"/>
            </a:br>
            <a:endParaRPr lang="en-US" dirty="0"/>
          </a:p>
        </p:txBody>
      </p:sp>
    </p:spTree>
    <p:extLst>
      <p:ext uri="{BB962C8B-B14F-4D97-AF65-F5344CB8AC3E}">
        <p14:creationId xmlns:p14="http://schemas.microsoft.com/office/powerpoint/2010/main" val="18093496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Title 1"/>
          <p:cNvSpPr>
            <a:spLocks noGrp="1"/>
          </p:cNvSpPr>
          <p:nvPr>
            <p:ph type="title"/>
          </p:nvPr>
        </p:nvSpPr>
        <p:spPr>
          <a:xfrm>
            <a:off x="1333500" y="0"/>
            <a:ext cx="6477000" cy="1143000"/>
          </a:xfrm>
        </p:spPr>
        <p:txBody>
          <a:bodyPr/>
          <a:lstStyle/>
          <a:p>
            <a:r>
              <a:rPr lang="en-US" altLang="en-US" smtClean="0"/>
              <a:t>Kings &amp; Prophets</a:t>
            </a:r>
          </a:p>
        </p:txBody>
      </p:sp>
      <p:pic>
        <p:nvPicPr>
          <p:cNvPr id="195587"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638" y="0"/>
            <a:ext cx="7091362" cy="642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6334124" y="1658938"/>
            <a:ext cx="781051" cy="179387"/>
          </a:xfrm>
          <a:prstGeom prst="rect">
            <a:avLst/>
          </a:prstGeom>
          <a:noFill/>
          <a:ln>
            <a:solidFill>
              <a:srgbClr val="FB0BC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charset="0"/>
            </a:endParaRPr>
          </a:p>
        </p:txBody>
      </p:sp>
      <p:sp>
        <p:nvSpPr>
          <p:cNvPr id="5" name="Rectangle 4"/>
          <p:cNvSpPr/>
          <p:nvPr/>
        </p:nvSpPr>
        <p:spPr>
          <a:xfrm>
            <a:off x="1962149" y="4489451"/>
            <a:ext cx="952501" cy="179387"/>
          </a:xfrm>
          <a:prstGeom prst="rect">
            <a:avLst/>
          </a:prstGeom>
          <a:noFill/>
          <a:ln>
            <a:solidFill>
              <a:srgbClr val="FB0BC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charset="0"/>
            </a:endParaRPr>
          </a:p>
        </p:txBody>
      </p:sp>
      <p:sp>
        <p:nvSpPr>
          <p:cNvPr id="7" name="Rectangle 6"/>
          <p:cNvSpPr/>
          <p:nvPr/>
        </p:nvSpPr>
        <p:spPr>
          <a:xfrm>
            <a:off x="1162050" y="4635502"/>
            <a:ext cx="561975" cy="179387"/>
          </a:xfrm>
          <a:prstGeom prst="rect">
            <a:avLst/>
          </a:prstGeom>
          <a:noFill/>
          <a:ln>
            <a:solidFill>
              <a:srgbClr val="FB0BC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charset="0"/>
            </a:endParaRPr>
          </a:p>
        </p:txBody>
      </p:sp>
      <p:pic>
        <p:nvPicPr>
          <p:cNvPr id="8" name="Picture 2" descr="Image result for map of Micah the prophet home town">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5319" y="3635051"/>
            <a:ext cx="3545681" cy="2388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62628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eaLnBrk="1" hangingPunct="1"/>
            <a:endParaRPr lang="en-US" altLang="en-US" smtClean="0"/>
          </a:p>
        </p:txBody>
      </p:sp>
      <p:pic>
        <p:nvPicPr>
          <p:cNvPr id="27651"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857625" y="-331788"/>
            <a:ext cx="5286375" cy="7189788"/>
          </a:xfrm>
        </p:spPr>
      </p:pic>
      <p:sp>
        <p:nvSpPr>
          <p:cNvPr id="27652" name="Text Box 4"/>
          <p:cNvSpPr txBox="1">
            <a:spLocks noChangeArrowheads="1"/>
          </p:cNvSpPr>
          <p:nvPr/>
        </p:nvSpPr>
        <p:spPr bwMode="ltGray">
          <a:xfrm>
            <a:off x="1057275" y="4167188"/>
            <a:ext cx="2895600" cy="131127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2000">
                <a:latin typeface="Tahoma" pitchFamily="34" charset="0"/>
              </a:rPr>
              <a:t>Obadiah (~845 BC)</a:t>
            </a:r>
          </a:p>
          <a:p>
            <a:pPr eaLnBrk="1" hangingPunct="1"/>
            <a:r>
              <a:rPr lang="en-US" altLang="en-US" sz="2000">
                <a:latin typeface="Tahoma" pitchFamily="34" charset="0"/>
              </a:rPr>
              <a:t>Joel (~830)</a:t>
            </a:r>
          </a:p>
          <a:p>
            <a:pPr eaLnBrk="1" hangingPunct="1"/>
            <a:r>
              <a:rPr lang="en-US" altLang="en-US" sz="2000">
                <a:latin typeface="Tahoma" pitchFamily="34" charset="0"/>
              </a:rPr>
              <a:t>Jonah (~780)</a:t>
            </a:r>
          </a:p>
          <a:p>
            <a:pPr eaLnBrk="1" hangingPunct="1"/>
            <a:r>
              <a:rPr lang="en-US" altLang="en-US" sz="2000">
                <a:latin typeface="Tahoma" pitchFamily="34" charset="0"/>
              </a:rPr>
              <a:t>Amos (~755)</a:t>
            </a:r>
          </a:p>
        </p:txBody>
      </p:sp>
      <p:sp>
        <p:nvSpPr>
          <p:cNvPr id="27653" name="Text Box 5"/>
          <p:cNvSpPr txBox="1">
            <a:spLocks noChangeArrowheads="1"/>
          </p:cNvSpPr>
          <p:nvPr/>
        </p:nvSpPr>
        <p:spPr bwMode="ltGray">
          <a:xfrm>
            <a:off x="1081088" y="5491163"/>
            <a:ext cx="2873375" cy="100647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2000">
                <a:latin typeface="Tahoma" pitchFamily="34" charset="0"/>
              </a:rPr>
              <a:t>Hosea (750-725)</a:t>
            </a:r>
          </a:p>
          <a:p>
            <a:pPr eaLnBrk="1" hangingPunct="1"/>
            <a:r>
              <a:rPr lang="en-US" altLang="en-US" sz="2000">
                <a:latin typeface="Tahoma" pitchFamily="34" charset="0"/>
              </a:rPr>
              <a:t>Isaiah (740-690)</a:t>
            </a:r>
          </a:p>
          <a:p>
            <a:pPr eaLnBrk="1" hangingPunct="1"/>
            <a:r>
              <a:rPr lang="en-US" altLang="en-US" sz="2000">
                <a:latin typeface="Tahoma" pitchFamily="34" charset="0"/>
              </a:rPr>
              <a:t>Micah (735-700)</a:t>
            </a:r>
          </a:p>
        </p:txBody>
      </p:sp>
      <p:sp>
        <p:nvSpPr>
          <p:cNvPr id="27654" name="Rectangle 3"/>
          <p:cNvSpPr txBox="1">
            <a:spLocks noChangeArrowheads="1"/>
          </p:cNvSpPr>
          <p:nvPr/>
        </p:nvSpPr>
        <p:spPr bwMode="auto">
          <a:xfrm>
            <a:off x="685800" y="495300"/>
            <a:ext cx="3101975" cy="24082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4400">
                <a:solidFill>
                  <a:schemeClr val="tx2"/>
                </a:solidFill>
              </a:rPr>
              <a:t>Prophets of the Assyrian Period</a:t>
            </a:r>
          </a:p>
        </p:txBody>
      </p:sp>
    </p:spTree>
    <p:extLst>
      <p:ext uri="{BB962C8B-B14F-4D97-AF65-F5344CB8AC3E}">
        <p14:creationId xmlns:p14="http://schemas.microsoft.com/office/powerpoint/2010/main" val="7527847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969" y="1801505"/>
            <a:ext cx="1936274" cy="4763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994" name="Rectangle 2"/>
          <p:cNvSpPr>
            <a:spLocks noGrp="1" noChangeArrowheads="1"/>
          </p:cNvSpPr>
          <p:nvPr>
            <p:ph type="title"/>
          </p:nvPr>
        </p:nvSpPr>
        <p:spPr>
          <a:xfrm>
            <a:off x="838200" y="838200"/>
            <a:ext cx="7772400" cy="1143000"/>
          </a:xfrm>
        </p:spPr>
        <p:txBody>
          <a:bodyPr/>
          <a:lstStyle/>
          <a:p>
            <a:r>
              <a:rPr lang="en-US"/>
              <a:t>Outline of Micah</a:t>
            </a:r>
          </a:p>
        </p:txBody>
      </p:sp>
      <p:sp>
        <p:nvSpPr>
          <p:cNvPr id="84995" name="Rectangle 3"/>
          <p:cNvSpPr>
            <a:spLocks noGrp="1" noChangeArrowheads="1"/>
          </p:cNvSpPr>
          <p:nvPr>
            <p:ph type="body" idx="1"/>
          </p:nvPr>
        </p:nvSpPr>
        <p:spPr>
          <a:xfrm>
            <a:off x="1990725" y="1828800"/>
            <a:ext cx="7153275" cy="4730750"/>
          </a:xfrm>
          <a:solidFill>
            <a:srgbClr val="FFFFFF"/>
          </a:solidFill>
        </p:spPr>
        <p:txBody>
          <a:bodyPr/>
          <a:lstStyle/>
          <a:p>
            <a:pPr marL="812800" indent="-812800">
              <a:buFontTx/>
              <a:buAutoNum type="romanUcPeriod"/>
            </a:pPr>
            <a:r>
              <a:rPr lang="en-US" dirty="0">
                <a:latin typeface="Tahoma" pitchFamily="34" charset="0"/>
              </a:rPr>
              <a:t>Judgment on Israel &amp; Judah   (1:2-2:13)</a:t>
            </a:r>
          </a:p>
          <a:p>
            <a:pPr marL="812800" indent="-812800">
              <a:buFontTx/>
              <a:buAutoNum type="romanUcPeriod"/>
            </a:pPr>
            <a:r>
              <a:rPr lang="en-US" dirty="0">
                <a:latin typeface="Tahoma" pitchFamily="34" charset="0"/>
              </a:rPr>
              <a:t>Present Injustice (3:1-12)</a:t>
            </a:r>
          </a:p>
          <a:p>
            <a:pPr marL="812800" indent="-812800">
              <a:buFontTx/>
              <a:buAutoNum type="romanUcPeriod"/>
            </a:pPr>
            <a:r>
              <a:rPr lang="en-US" dirty="0">
                <a:latin typeface="Tahoma" pitchFamily="34" charset="0"/>
              </a:rPr>
              <a:t>Restoration of Justice (4:1-5:18)</a:t>
            </a:r>
          </a:p>
          <a:p>
            <a:pPr marL="812800" indent="-812800">
              <a:buFontTx/>
              <a:buAutoNum type="romanUcPeriod"/>
            </a:pPr>
            <a:r>
              <a:rPr lang="en-US" dirty="0">
                <a:latin typeface="Tahoma" pitchFamily="34" charset="0"/>
              </a:rPr>
              <a:t>Lord’s Indictment (6:1-16)</a:t>
            </a:r>
          </a:p>
          <a:p>
            <a:pPr marL="812800" indent="-812800">
              <a:buFontTx/>
              <a:buAutoNum type="romanUcPeriod"/>
            </a:pPr>
            <a:r>
              <a:rPr lang="en-US" dirty="0">
                <a:latin typeface="Tahoma" pitchFamily="34" charset="0"/>
              </a:rPr>
              <a:t>Shame &amp; Restoration of Relationship (7:1-20)</a:t>
            </a:r>
          </a:p>
        </p:txBody>
      </p:sp>
      <p:sp>
        <p:nvSpPr>
          <p:cNvPr id="4" name="TextBox 3"/>
          <p:cNvSpPr txBox="1"/>
          <p:nvPr/>
        </p:nvSpPr>
        <p:spPr>
          <a:xfrm>
            <a:off x="280687" y="2096616"/>
            <a:ext cx="1686680" cy="276999"/>
          </a:xfrm>
          <a:prstGeom prst="rect">
            <a:avLst/>
          </a:prstGeom>
          <a:solidFill>
            <a:schemeClr val="accent4">
              <a:lumMod val="20000"/>
              <a:lumOff val="80000"/>
            </a:schemeClr>
          </a:solidFill>
        </p:spPr>
        <p:txBody>
          <a:bodyPr wrap="none" rtlCol="0">
            <a:spAutoFit/>
          </a:bodyPr>
          <a:lstStyle/>
          <a:p>
            <a:pPr algn="r" fontAlgn="base">
              <a:spcBef>
                <a:spcPct val="0"/>
              </a:spcBef>
              <a:spcAft>
                <a:spcPct val="0"/>
              </a:spcAft>
            </a:pPr>
            <a:r>
              <a:rPr lang="en-US" sz="1200" b="1" dirty="0">
                <a:solidFill>
                  <a:srgbClr val="4C4F60">
                    <a:lumMod val="50000"/>
                  </a:srgbClr>
                </a:solidFill>
                <a:latin typeface="Tahoma" pitchFamily="34" charset="0"/>
                <a:ea typeface="Tahoma" pitchFamily="34" charset="0"/>
                <a:cs typeface="Tahoma" pitchFamily="34" charset="0"/>
              </a:rPr>
              <a:t>Hear All you People</a:t>
            </a:r>
          </a:p>
        </p:txBody>
      </p:sp>
      <p:sp>
        <p:nvSpPr>
          <p:cNvPr id="5" name="TextBox 4"/>
          <p:cNvSpPr txBox="1"/>
          <p:nvPr/>
        </p:nvSpPr>
        <p:spPr>
          <a:xfrm>
            <a:off x="559609" y="2921169"/>
            <a:ext cx="1407758" cy="646331"/>
          </a:xfrm>
          <a:prstGeom prst="rect">
            <a:avLst/>
          </a:prstGeom>
          <a:solidFill>
            <a:schemeClr val="accent4">
              <a:lumMod val="20000"/>
              <a:lumOff val="80000"/>
            </a:schemeClr>
          </a:solidFill>
        </p:spPr>
        <p:txBody>
          <a:bodyPr wrap="none" rtlCol="0">
            <a:spAutoFit/>
          </a:bodyPr>
          <a:lstStyle/>
          <a:p>
            <a:pPr algn="r" fontAlgn="base">
              <a:spcBef>
                <a:spcPct val="0"/>
              </a:spcBef>
              <a:spcAft>
                <a:spcPct val="0"/>
              </a:spcAft>
            </a:pPr>
            <a:r>
              <a:rPr lang="en-US" sz="1200" b="1" dirty="0">
                <a:solidFill>
                  <a:srgbClr val="4C4F60">
                    <a:lumMod val="50000"/>
                  </a:srgbClr>
                </a:solidFill>
                <a:latin typeface="Tahoma" pitchFamily="34" charset="0"/>
                <a:ea typeface="Tahoma" pitchFamily="34" charset="0"/>
                <a:cs typeface="Tahoma" pitchFamily="34" charset="0"/>
              </a:rPr>
              <a:t>Hear Now</a:t>
            </a:r>
          </a:p>
          <a:p>
            <a:pPr algn="r" fontAlgn="base">
              <a:spcBef>
                <a:spcPct val="0"/>
              </a:spcBef>
              <a:spcAft>
                <a:spcPct val="0"/>
              </a:spcAft>
            </a:pPr>
            <a:r>
              <a:rPr lang="en-US" sz="1200" b="1" dirty="0">
                <a:solidFill>
                  <a:srgbClr val="4C4F60">
                    <a:lumMod val="50000"/>
                  </a:srgbClr>
                </a:solidFill>
                <a:latin typeface="Tahoma" pitchFamily="34" charset="0"/>
                <a:ea typeface="Tahoma" pitchFamily="34" charset="0"/>
                <a:cs typeface="Tahoma" pitchFamily="34" charset="0"/>
              </a:rPr>
              <a:t>He will not hear</a:t>
            </a:r>
          </a:p>
          <a:p>
            <a:pPr algn="r" fontAlgn="base">
              <a:spcBef>
                <a:spcPct val="0"/>
              </a:spcBef>
              <a:spcAft>
                <a:spcPct val="0"/>
              </a:spcAft>
            </a:pPr>
            <a:r>
              <a:rPr lang="en-US" sz="1200" b="1" dirty="0">
                <a:solidFill>
                  <a:srgbClr val="4C4F60">
                    <a:lumMod val="50000"/>
                  </a:srgbClr>
                </a:solidFill>
                <a:latin typeface="Tahoma" pitchFamily="34" charset="0"/>
                <a:ea typeface="Tahoma" pitchFamily="34" charset="0"/>
                <a:cs typeface="Tahoma" pitchFamily="34" charset="0"/>
              </a:rPr>
              <a:t>Now hear this</a:t>
            </a:r>
          </a:p>
        </p:txBody>
      </p:sp>
      <p:sp>
        <p:nvSpPr>
          <p:cNvPr id="6" name="TextBox 5"/>
          <p:cNvSpPr txBox="1"/>
          <p:nvPr/>
        </p:nvSpPr>
        <p:spPr>
          <a:xfrm>
            <a:off x="400913" y="3733800"/>
            <a:ext cx="1566454" cy="276999"/>
          </a:xfrm>
          <a:prstGeom prst="rect">
            <a:avLst/>
          </a:prstGeom>
          <a:solidFill>
            <a:schemeClr val="accent4">
              <a:lumMod val="20000"/>
              <a:lumOff val="80000"/>
            </a:schemeClr>
          </a:solidFill>
        </p:spPr>
        <p:txBody>
          <a:bodyPr wrap="none" rtlCol="0">
            <a:spAutoFit/>
          </a:bodyPr>
          <a:lstStyle/>
          <a:p>
            <a:pPr algn="r" fontAlgn="base">
              <a:spcBef>
                <a:spcPct val="0"/>
              </a:spcBef>
              <a:spcAft>
                <a:spcPct val="0"/>
              </a:spcAft>
            </a:pPr>
            <a:r>
              <a:rPr lang="en-US" sz="1200" b="1" dirty="0">
                <a:solidFill>
                  <a:srgbClr val="4C4F60">
                    <a:lumMod val="50000"/>
                  </a:srgbClr>
                </a:solidFill>
                <a:latin typeface="Tahoma" pitchFamily="34" charset="0"/>
                <a:ea typeface="Tahoma" pitchFamily="34" charset="0"/>
                <a:cs typeface="Tahoma" pitchFamily="34" charset="0"/>
              </a:rPr>
              <a:t>Nations not heard</a:t>
            </a:r>
          </a:p>
        </p:txBody>
      </p:sp>
      <p:sp>
        <p:nvSpPr>
          <p:cNvPr id="7" name="TextBox 6"/>
          <p:cNvSpPr txBox="1"/>
          <p:nvPr/>
        </p:nvSpPr>
        <p:spPr>
          <a:xfrm>
            <a:off x="106969" y="4114800"/>
            <a:ext cx="1874231" cy="646331"/>
          </a:xfrm>
          <a:prstGeom prst="rect">
            <a:avLst/>
          </a:prstGeom>
          <a:solidFill>
            <a:schemeClr val="accent4">
              <a:lumMod val="20000"/>
              <a:lumOff val="80000"/>
            </a:schemeClr>
          </a:solidFill>
        </p:spPr>
        <p:txBody>
          <a:bodyPr wrap="none" rtlCol="0">
            <a:spAutoFit/>
          </a:bodyPr>
          <a:lstStyle/>
          <a:p>
            <a:pPr algn="r" fontAlgn="base">
              <a:spcBef>
                <a:spcPct val="0"/>
              </a:spcBef>
              <a:spcAft>
                <a:spcPct val="0"/>
              </a:spcAft>
            </a:pPr>
            <a:r>
              <a:rPr lang="en-US" sz="1200" b="1" dirty="0">
                <a:solidFill>
                  <a:srgbClr val="4C4F60">
                    <a:lumMod val="50000"/>
                  </a:srgbClr>
                </a:solidFill>
                <a:latin typeface="Tahoma" pitchFamily="34" charset="0"/>
                <a:ea typeface="Tahoma" pitchFamily="34" charset="0"/>
                <a:cs typeface="Tahoma" pitchFamily="34" charset="0"/>
              </a:rPr>
              <a:t>Hear Now</a:t>
            </a:r>
          </a:p>
          <a:p>
            <a:pPr algn="r" fontAlgn="base">
              <a:spcBef>
                <a:spcPct val="0"/>
              </a:spcBef>
              <a:spcAft>
                <a:spcPct val="0"/>
              </a:spcAft>
            </a:pPr>
            <a:r>
              <a:rPr lang="en-US" sz="1200" b="1" dirty="0">
                <a:solidFill>
                  <a:srgbClr val="4C4F60">
                    <a:lumMod val="50000"/>
                  </a:srgbClr>
                </a:solidFill>
                <a:latin typeface="Tahoma" pitchFamily="34" charset="0"/>
                <a:ea typeface="Tahoma" pitchFamily="34" charset="0"/>
                <a:cs typeface="Tahoma" pitchFamily="34" charset="0"/>
              </a:rPr>
              <a:t>Hear Lord’s complaint</a:t>
            </a:r>
          </a:p>
          <a:p>
            <a:pPr algn="r" fontAlgn="base">
              <a:spcBef>
                <a:spcPct val="0"/>
              </a:spcBef>
              <a:spcAft>
                <a:spcPct val="0"/>
              </a:spcAft>
            </a:pPr>
            <a:r>
              <a:rPr lang="en-US" sz="1200" b="1" dirty="0">
                <a:solidFill>
                  <a:srgbClr val="4C4F60">
                    <a:lumMod val="50000"/>
                  </a:srgbClr>
                </a:solidFill>
                <a:latin typeface="Tahoma" pitchFamily="34" charset="0"/>
                <a:ea typeface="Tahoma" pitchFamily="34" charset="0"/>
                <a:cs typeface="Tahoma" pitchFamily="34" charset="0"/>
              </a:rPr>
              <a:t>Hear the rod</a:t>
            </a:r>
          </a:p>
        </p:txBody>
      </p:sp>
      <p:sp>
        <p:nvSpPr>
          <p:cNvPr id="8" name="TextBox 7"/>
          <p:cNvSpPr txBox="1"/>
          <p:nvPr/>
        </p:nvSpPr>
        <p:spPr>
          <a:xfrm>
            <a:off x="555335" y="4876800"/>
            <a:ext cx="1487908" cy="276999"/>
          </a:xfrm>
          <a:prstGeom prst="rect">
            <a:avLst/>
          </a:prstGeom>
          <a:solidFill>
            <a:schemeClr val="accent4">
              <a:lumMod val="20000"/>
              <a:lumOff val="80000"/>
            </a:schemeClr>
          </a:solidFill>
        </p:spPr>
        <p:txBody>
          <a:bodyPr wrap="none" rtlCol="0">
            <a:spAutoFit/>
          </a:bodyPr>
          <a:lstStyle/>
          <a:p>
            <a:pPr algn="r" fontAlgn="base">
              <a:spcBef>
                <a:spcPct val="0"/>
              </a:spcBef>
              <a:spcAft>
                <a:spcPct val="0"/>
              </a:spcAft>
            </a:pPr>
            <a:r>
              <a:rPr lang="en-US" sz="1200" b="1" dirty="0">
                <a:solidFill>
                  <a:srgbClr val="4C4F60">
                    <a:lumMod val="50000"/>
                  </a:srgbClr>
                </a:solidFill>
                <a:latin typeface="Tahoma" pitchFamily="34" charset="0"/>
                <a:ea typeface="Tahoma" pitchFamily="34" charset="0"/>
                <a:cs typeface="Tahoma" pitchFamily="34" charset="0"/>
              </a:rPr>
              <a:t>God will hear me</a:t>
            </a:r>
          </a:p>
        </p:txBody>
      </p:sp>
      <p:grpSp>
        <p:nvGrpSpPr>
          <p:cNvPr id="10" name="Group 9"/>
          <p:cNvGrpSpPr/>
          <p:nvPr/>
        </p:nvGrpSpPr>
        <p:grpSpPr>
          <a:xfrm>
            <a:off x="8153392" y="246494"/>
            <a:ext cx="795411" cy="640244"/>
            <a:chOff x="8153406" y="378767"/>
            <a:chExt cx="795410" cy="383233"/>
          </a:xfrm>
        </p:grpSpPr>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9600" y="457200"/>
              <a:ext cx="6858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8153406" y="378767"/>
              <a:ext cx="795410" cy="276340"/>
            </a:xfrm>
            <a:prstGeom prst="rect">
              <a:avLst/>
            </a:prstGeom>
            <a:noFill/>
          </p:spPr>
          <p:txBody>
            <a:bodyPr wrap="none" rtlCol="0">
              <a:spAutoFit/>
            </a:bodyPr>
            <a:lstStyle/>
            <a:p>
              <a:pPr algn="ctr"/>
              <a:r>
                <a:rPr lang="en-US" sz="1200" dirty="0" smtClean="0">
                  <a:solidFill>
                    <a:schemeClr val="bg1"/>
                  </a:solidFill>
                  <a:latin typeface="Britannic Bold" panose="020B0903060703020204" pitchFamily="34" charset="0"/>
                </a:rPr>
                <a:t>Minor </a:t>
              </a:r>
            </a:p>
            <a:p>
              <a:pPr algn="ctr"/>
              <a:r>
                <a:rPr lang="en-US" sz="1200" dirty="0" smtClean="0">
                  <a:solidFill>
                    <a:schemeClr val="bg1"/>
                  </a:solidFill>
                  <a:latin typeface="Britannic Bold" panose="020B0903060703020204" pitchFamily="34" charset="0"/>
                </a:rPr>
                <a:t>Prophets</a:t>
              </a:r>
              <a:endParaRPr lang="en-US" sz="1200" dirty="0">
                <a:solidFill>
                  <a:schemeClr val="bg1"/>
                </a:solidFill>
                <a:latin typeface="Britannic Bold" panose="020B0903060703020204" pitchFamily="34" charset="0"/>
              </a:endParaRPr>
            </a:p>
          </p:txBody>
        </p:sp>
      </p:grpSp>
    </p:spTree>
    <p:extLst>
      <p:ext uri="{BB962C8B-B14F-4D97-AF65-F5344CB8AC3E}">
        <p14:creationId xmlns:p14="http://schemas.microsoft.com/office/powerpoint/2010/main" val="20337369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8153392" y="246494"/>
            <a:ext cx="795411" cy="640244"/>
            <a:chOff x="8153406" y="378767"/>
            <a:chExt cx="795410" cy="383233"/>
          </a:xfrm>
        </p:grpSpPr>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9600" y="457200"/>
              <a:ext cx="6858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8153406" y="378767"/>
              <a:ext cx="795410" cy="276340"/>
            </a:xfrm>
            <a:prstGeom prst="rect">
              <a:avLst/>
            </a:prstGeom>
            <a:noFill/>
          </p:spPr>
          <p:txBody>
            <a:bodyPr wrap="none" rtlCol="0">
              <a:spAutoFit/>
            </a:bodyPr>
            <a:lstStyle/>
            <a:p>
              <a:pPr algn="ctr"/>
              <a:r>
                <a:rPr lang="en-US" sz="1200" dirty="0" smtClean="0">
                  <a:solidFill>
                    <a:schemeClr val="bg1"/>
                  </a:solidFill>
                  <a:latin typeface="Britannic Bold" panose="020B0903060703020204" pitchFamily="34" charset="0"/>
                </a:rPr>
                <a:t>Minor </a:t>
              </a:r>
            </a:p>
            <a:p>
              <a:pPr algn="ctr"/>
              <a:r>
                <a:rPr lang="en-US" sz="1200" dirty="0" smtClean="0">
                  <a:solidFill>
                    <a:schemeClr val="bg1"/>
                  </a:solidFill>
                  <a:latin typeface="Britannic Bold" panose="020B0903060703020204" pitchFamily="34" charset="0"/>
                </a:rPr>
                <a:t>Prophets</a:t>
              </a:r>
              <a:endParaRPr lang="en-US" sz="1200" dirty="0">
                <a:solidFill>
                  <a:schemeClr val="bg1"/>
                </a:solidFill>
                <a:latin typeface="Britannic Bold" panose="020B0903060703020204" pitchFamily="34" charset="0"/>
              </a:endParaRPr>
            </a:p>
          </p:txBody>
        </p:sp>
      </p:grpSp>
      <p:sp>
        <p:nvSpPr>
          <p:cNvPr id="4" name="TextBox 3"/>
          <p:cNvSpPr txBox="1"/>
          <p:nvPr/>
        </p:nvSpPr>
        <p:spPr>
          <a:xfrm>
            <a:off x="832514" y="518615"/>
            <a:ext cx="3930554" cy="1169551"/>
          </a:xfrm>
          <a:prstGeom prst="rect">
            <a:avLst/>
          </a:prstGeom>
          <a:solidFill>
            <a:srgbClr val="FFFFFF"/>
          </a:solidFill>
        </p:spPr>
        <p:txBody>
          <a:bodyPr wrap="square" rtlCol="0">
            <a:spAutoFit/>
          </a:bodyPr>
          <a:lstStyle/>
          <a:p>
            <a:pPr fontAlgn="base">
              <a:spcBef>
                <a:spcPct val="0"/>
              </a:spcBef>
              <a:spcAft>
                <a:spcPct val="0"/>
              </a:spcAft>
            </a:pPr>
            <a:r>
              <a:rPr lang="en-US" sz="1400" dirty="0">
                <a:solidFill>
                  <a:schemeClr val="tx1">
                    <a:lumMod val="10000"/>
                  </a:schemeClr>
                </a:solidFill>
              </a:rPr>
              <a:t>Micah 1</a:t>
            </a:r>
          </a:p>
          <a:p>
            <a:pPr fontAlgn="base">
              <a:spcBef>
                <a:spcPct val="0"/>
              </a:spcBef>
              <a:spcAft>
                <a:spcPct val="0"/>
              </a:spcAft>
            </a:pPr>
            <a:r>
              <a:rPr lang="en-US" sz="1400" baseline="30000" dirty="0">
                <a:solidFill>
                  <a:schemeClr val="tx1">
                    <a:lumMod val="10000"/>
                  </a:schemeClr>
                </a:solidFill>
              </a:rPr>
              <a:t>2</a:t>
            </a:r>
            <a:r>
              <a:rPr lang="en-US" sz="1400" dirty="0">
                <a:solidFill>
                  <a:schemeClr val="tx1">
                    <a:lumMod val="10000"/>
                  </a:schemeClr>
                </a:solidFill>
              </a:rPr>
              <a:t>    </a:t>
            </a:r>
            <a:r>
              <a:rPr lang="en-US" sz="1400" b="1" dirty="0">
                <a:solidFill>
                  <a:srgbClr val="7030A0"/>
                </a:solidFill>
              </a:rPr>
              <a:t>Hear, all you peoples!</a:t>
            </a:r>
          </a:p>
          <a:p>
            <a:pPr fontAlgn="base">
              <a:spcBef>
                <a:spcPct val="0"/>
              </a:spcBef>
              <a:spcAft>
                <a:spcPct val="0"/>
              </a:spcAft>
            </a:pPr>
            <a:r>
              <a:rPr lang="en-US" sz="1400" dirty="0">
                <a:solidFill>
                  <a:schemeClr val="tx1">
                    <a:lumMod val="10000"/>
                  </a:schemeClr>
                </a:solidFill>
              </a:rPr>
              <a:t>    Listen, O earth, and all that is in it!</a:t>
            </a:r>
          </a:p>
          <a:p>
            <a:pPr fontAlgn="base">
              <a:spcBef>
                <a:spcPct val="0"/>
              </a:spcBef>
              <a:spcAft>
                <a:spcPct val="0"/>
              </a:spcAft>
            </a:pPr>
            <a:r>
              <a:rPr lang="en-US" sz="1400" dirty="0">
                <a:solidFill>
                  <a:schemeClr val="tx1">
                    <a:lumMod val="10000"/>
                  </a:schemeClr>
                </a:solidFill>
              </a:rPr>
              <a:t>    Let the Lord GOD be a witness against you,</a:t>
            </a:r>
          </a:p>
          <a:p>
            <a:pPr fontAlgn="base">
              <a:spcBef>
                <a:spcPct val="0"/>
              </a:spcBef>
              <a:spcAft>
                <a:spcPct val="0"/>
              </a:spcAft>
            </a:pPr>
            <a:r>
              <a:rPr lang="en-US" sz="1400" dirty="0">
                <a:solidFill>
                  <a:schemeClr val="tx1">
                    <a:lumMod val="10000"/>
                  </a:schemeClr>
                </a:solidFill>
              </a:rPr>
              <a:t>    The Lord from His holy temple.</a:t>
            </a:r>
          </a:p>
        </p:txBody>
      </p:sp>
      <p:sp>
        <p:nvSpPr>
          <p:cNvPr id="5" name="TextBox 4"/>
          <p:cNvSpPr txBox="1"/>
          <p:nvPr/>
        </p:nvSpPr>
        <p:spPr>
          <a:xfrm>
            <a:off x="818866" y="1844721"/>
            <a:ext cx="3944202" cy="3754874"/>
          </a:xfrm>
          <a:prstGeom prst="rect">
            <a:avLst/>
          </a:prstGeom>
          <a:solidFill>
            <a:srgbClr val="FFFFFF"/>
          </a:solidFill>
        </p:spPr>
        <p:txBody>
          <a:bodyPr wrap="square" rtlCol="0">
            <a:spAutoFit/>
          </a:bodyPr>
          <a:lstStyle/>
          <a:p>
            <a:pPr fontAlgn="base">
              <a:spcBef>
                <a:spcPct val="0"/>
              </a:spcBef>
              <a:spcAft>
                <a:spcPct val="0"/>
              </a:spcAft>
            </a:pPr>
            <a:r>
              <a:rPr lang="en-US" sz="1400" dirty="0">
                <a:solidFill>
                  <a:schemeClr val="tx1">
                    <a:lumMod val="10000"/>
                  </a:schemeClr>
                </a:solidFill>
              </a:rPr>
              <a:t>Micah 3</a:t>
            </a:r>
          </a:p>
          <a:p>
            <a:pPr fontAlgn="base">
              <a:spcBef>
                <a:spcPct val="0"/>
              </a:spcBef>
              <a:spcAft>
                <a:spcPct val="0"/>
              </a:spcAft>
            </a:pPr>
            <a:r>
              <a:rPr lang="en-US" sz="1400" baseline="30000" dirty="0">
                <a:solidFill>
                  <a:schemeClr val="tx1">
                    <a:lumMod val="10000"/>
                  </a:schemeClr>
                </a:solidFill>
              </a:rPr>
              <a:t>1</a:t>
            </a:r>
            <a:r>
              <a:rPr lang="en-US" sz="1400" dirty="0">
                <a:solidFill>
                  <a:schemeClr val="tx1">
                    <a:lumMod val="10000"/>
                  </a:schemeClr>
                </a:solidFill>
              </a:rPr>
              <a:t>And I said:</a:t>
            </a:r>
          </a:p>
          <a:p>
            <a:pPr fontAlgn="base">
              <a:spcBef>
                <a:spcPct val="0"/>
              </a:spcBef>
              <a:spcAft>
                <a:spcPct val="0"/>
              </a:spcAft>
            </a:pPr>
            <a:r>
              <a:rPr lang="en-US" sz="1400" dirty="0">
                <a:solidFill>
                  <a:schemeClr val="tx1">
                    <a:lumMod val="10000"/>
                  </a:schemeClr>
                </a:solidFill>
              </a:rPr>
              <a:t>    </a:t>
            </a:r>
            <a:r>
              <a:rPr lang="en-US" sz="1400" b="1" dirty="0">
                <a:solidFill>
                  <a:srgbClr val="7030A0"/>
                </a:solidFill>
              </a:rPr>
              <a:t>“Hear now</a:t>
            </a:r>
            <a:r>
              <a:rPr lang="en-US" sz="1400" dirty="0">
                <a:solidFill>
                  <a:schemeClr val="tx1">
                    <a:lumMod val="10000"/>
                  </a:schemeClr>
                </a:solidFill>
              </a:rPr>
              <a:t>, O heads of Jacob,</a:t>
            </a:r>
          </a:p>
          <a:p>
            <a:pPr fontAlgn="base">
              <a:spcBef>
                <a:spcPct val="0"/>
              </a:spcBef>
              <a:spcAft>
                <a:spcPct val="0"/>
              </a:spcAft>
            </a:pPr>
            <a:r>
              <a:rPr lang="en-US" sz="1400" dirty="0">
                <a:solidFill>
                  <a:schemeClr val="tx1">
                    <a:lumMod val="10000"/>
                  </a:schemeClr>
                </a:solidFill>
              </a:rPr>
              <a:t>    And you rulers of the house of Israel:</a:t>
            </a:r>
          </a:p>
          <a:p>
            <a:pPr fontAlgn="base">
              <a:spcBef>
                <a:spcPct val="0"/>
              </a:spcBef>
              <a:spcAft>
                <a:spcPct val="0"/>
              </a:spcAft>
            </a:pPr>
            <a:r>
              <a:rPr lang="en-US" sz="1400" dirty="0">
                <a:solidFill>
                  <a:schemeClr val="tx1">
                    <a:lumMod val="10000"/>
                  </a:schemeClr>
                </a:solidFill>
              </a:rPr>
              <a:t>    </a:t>
            </a:r>
            <a:r>
              <a:rPr lang="en-US" sz="1400" i="1" dirty="0">
                <a:solidFill>
                  <a:schemeClr val="tx1">
                    <a:lumMod val="10000"/>
                  </a:schemeClr>
                </a:solidFill>
              </a:rPr>
              <a:t>Is it</a:t>
            </a:r>
            <a:r>
              <a:rPr lang="en-US" sz="1400" dirty="0">
                <a:solidFill>
                  <a:schemeClr val="tx1">
                    <a:lumMod val="10000"/>
                  </a:schemeClr>
                </a:solidFill>
              </a:rPr>
              <a:t> not for you to know justice?</a:t>
            </a:r>
          </a:p>
          <a:p>
            <a:pPr fontAlgn="base">
              <a:spcBef>
                <a:spcPct val="0"/>
              </a:spcBef>
              <a:spcAft>
                <a:spcPct val="0"/>
              </a:spcAft>
            </a:pPr>
            <a:endParaRPr lang="en-US" sz="1400" dirty="0">
              <a:solidFill>
                <a:schemeClr val="tx1">
                  <a:lumMod val="10000"/>
                </a:schemeClr>
              </a:solidFill>
            </a:endParaRPr>
          </a:p>
          <a:p>
            <a:pPr fontAlgn="base">
              <a:spcBef>
                <a:spcPct val="0"/>
              </a:spcBef>
              <a:spcAft>
                <a:spcPct val="0"/>
              </a:spcAft>
            </a:pPr>
            <a:r>
              <a:rPr lang="en-US" sz="1400" baseline="30000" dirty="0">
                <a:solidFill>
                  <a:schemeClr val="tx1">
                    <a:lumMod val="10000"/>
                  </a:schemeClr>
                </a:solidFill>
              </a:rPr>
              <a:t>4</a:t>
            </a:r>
            <a:r>
              <a:rPr lang="en-US" sz="1400" dirty="0">
                <a:solidFill>
                  <a:schemeClr val="tx1">
                    <a:lumMod val="10000"/>
                  </a:schemeClr>
                </a:solidFill>
              </a:rPr>
              <a:t>  Then they will cry to the </a:t>
            </a:r>
            <a:r>
              <a:rPr lang="en-US" sz="1400" cap="small" dirty="0">
                <a:solidFill>
                  <a:schemeClr val="tx1">
                    <a:lumMod val="10000"/>
                  </a:schemeClr>
                </a:solidFill>
              </a:rPr>
              <a:t>Lord</a:t>
            </a:r>
            <a:r>
              <a:rPr lang="en-US" sz="1400" dirty="0">
                <a:solidFill>
                  <a:schemeClr val="tx1">
                    <a:lumMod val="10000"/>
                  </a:schemeClr>
                </a:solidFill>
              </a:rPr>
              <a:t>,</a:t>
            </a:r>
          </a:p>
          <a:p>
            <a:pPr fontAlgn="base">
              <a:spcBef>
                <a:spcPct val="0"/>
              </a:spcBef>
              <a:spcAft>
                <a:spcPct val="0"/>
              </a:spcAft>
            </a:pPr>
            <a:r>
              <a:rPr lang="en-US" sz="1400" dirty="0">
                <a:solidFill>
                  <a:schemeClr val="tx1">
                    <a:lumMod val="10000"/>
                  </a:schemeClr>
                </a:solidFill>
              </a:rPr>
              <a:t>    </a:t>
            </a:r>
            <a:r>
              <a:rPr lang="en-US" sz="1400" b="1" dirty="0">
                <a:solidFill>
                  <a:srgbClr val="7030A0"/>
                </a:solidFill>
              </a:rPr>
              <a:t>But He will not hear them</a:t>
            </a:r>
            <a:r>
              <a:rPr lang="en-US" sz="1400" b="1" dirty="0">
                <a:solidFill>
                  <a:schemeClr val="tx1">
                    <a:lumMod val="10000"/>
                  </a:schemeClr>
                </a:solidFill>
              </a:rPr>
              <a:t>;</a:t>
            </a:r>
          </a:p>
          <a:p>
            <a:pPr fontAlgn="base">
              <a:spcBef>
                <a:spcPct val="0"/>
              </a:spcBef>
              <a:spcAft>
                <a:spcPct val="0"/>
              </a:spcAft>
            </a:pPr>
            <a:r>
              <a:rPr lang="en-US" sz="1400" dirty="0">
                <a:solidFill>
                  <a:schemeClr val="tx1">
                    <a:lumMod val="10000"/>
                  </a:schemeClr>
                </a:solidFill>
              </a:rPr>
              <a:t>    He will even hide His face from them at that time,</a:t>
            </a:r>
          </a:p>
          <a:p>
            <a:pPr fontAlgn="base">
              <a:spcBef>
                <a:spcPct val="0"/>
              </a:spcBef>
              <a:spcAft>
                <a:spcPct val="0"/>
              </a:spcAft>
            </a:pPr>
            <a:r>
              <a:rPr lang="en-US" sz="1400" dirty="0">
                <a:solidFill>
                  <a:schemeClr val="tx1">
                    <a:lumMod val="10000"/>
                  </a:schemeClr>
                </a:solidFill>
              </a:rPr>
              <a:t>    Because they have been evil in their deeds.</a:t>
            </a:r>
          </a:p>
          <a:p>
            <a:pPr fontAlgn="base">
              <a:spcBef>
                <a:spcPct val="0"/>
              </a:spcBef>
              <a:spcAft>
                <a:spcPct val="0"/>
              </a:spcAft>
            </a:pPr>
            <a:endParaRPr lang="en-US" sz="1400" dirty="0">
              <a:solidFill>
                <a:schemeClr val="tx1">
                  <a:lumMod val="10000"/>
                </a:schemeClr>
              </a:solidFill>
            </a:endParaRPr>
          </a:p>
          <a:p>
            <a:pPr fontAlgn="base">
              <a:spcBef>
                <a:spcPct val="0"/>
              </a:spcBef>
              <a:spcAft>
                <a:spcPct val="0"/>
              </a:spcAft>
            </a:pPr>
            <a:r>
              <a:rPr lang="en-US" sz="1400" baseline="30000" dirty="0">
                <a:solidFill>
                  <a:schemeClr val="tx1">
                    <a:lumMod val="10000"/>
                  </a:schemeClr>
                </a:solidFill>
              </a:rPr>
              <a:t>9</a:t>
            </a:r>
            <a:r>
              <a:rPr lang="en-US" sz="1400" dirty="0">
                <a:solidFill>
                  <a:schemeClr val="tx1">
                    <a:lumMod val="10000"/>
                  </a:schemeClr>
                </a:solidFill>
              </a:rPr>
              <a:t>    </a:t>
            </a:r>
            <a:r>
              <a:rPr lang="en-US" sz="1400" b="1" dirty="0">
                <a:solidFill>
                  <a:srgbClr val="7030A0"/>
                </a:solidFill>
              </a:rPr>
              <a:t>Now hear this</a:t>
            </a:r>
            <a:r>
              <a:rPr lang="en-US" sz="1400" dirty="0">
                <a:solidFill>
                  <a:schemeClr val="tx1">
                    <a:lumMod val="10000"/>
                  </a:schemeClr>
                </a:solidFill>
              </a:rPr>
              <a:t>,</a:t>
            </a:r>
          </a:p>
          <a:p>
            <a:pPr fontAlgn="base">
              <a:spcBef>
                <a:spcPct val="0"/>
              </a:spcBef>
              <a:spcAft>
                <a:spcPct val="0"/>
              </a:spcAft>
            </a:pPr>
            <a:r>
              <a:rPr lang="en-US" sz="1400" dirty="0">
                <a:solidFill>
                  <a:schemeClr val="tx1">
                    <a:lumMod val="10000"/>
                  </a:schemeClr>
                </a:solidFill>
              </a:rPr>
              <a:t>    You heads of the house of Jacob</a:t>
            </a:r>
          </a:p>
          <a:p>
            <a:pPr fontAlgn="base">
              <a:spcBef>
                <a:spcPct val="0"/>
              </a:spcBef>
              <a:spcAft>
                <a:spcPct val="0"/>
              </a:spcAft>
            </a:pPr>
            <a:r>
              <a:rPr lang="en-US" sz="1400" dirty="0">
                <a:solidFill>
                  <a:schemeClr val="tx1">
                    <a:lumMod val="10000"/>
                  </a:schemeClr>
                </a:solidFill>
              </a:rPr>
              <a:t>    And rulers of the house of Israel,</a:t>
            </a:r>
          </a:p>
          <a:p>
            <a:pPr fontAlgn="base">
              <a:spcBef>
                <a:spcPct val="0"/>
              </a:spcBef>
              <a:spcAft>
                <a:spcPct val="0"/>
              </a:spcAft>
            </a:pPr>
            <a:r>
              <a:rPr lang="en-US" sz="1400" dirty="0">
                <a:solidFill>
                  <a:schemeClr val="tx1">
                    <a:lumMod val="10000"/>
                  </a:schemeClr>
                </a:solidFill>
              </a:rPr>
              <a:t>    Who abhor justice</a:t>
            </a:r>
          </a:p>
          <a:p>
            <a:pPr fontAlgn="base">
              <a:spcBef>
                <a:spcPct val="0"/>
              </a:spcBef>
              <a:spcAft>
                <a:spcPct val="0"/>
              </a:spcAft>
            </a:pPr>
            <a:r>
              <a:rPr lang="en-US" sz="1400" dirty="0">
                <a:solidFill>
                  <a:schemeClr val="tx1">
                    <a:lumMod val="10000"/>
                  </a:schemeClr>
                </a:solidFill>
              </a:rPr>
              <a:t>    And pervert all equity,</a:t>
            </a:r>
          </a:p>
          <a:p>
            <a:pPr fontAlgn="base">
              <a:spcBef>
                <a:spcPct val="0"/>
              </a:spcBef>
              <a:spcAft>
                <a:spcPct val="0"/>
              </a:spcAft>
            </a:pPr>
            <a:endParaRPr lang="en-US" sz="1400" dirty="0">
              <a:solidFill>
                <a:schemeClr val="tx1">
                  <a:lumMod val="10000"/>
                </a:schemeClr>
              </a:solidFill>
            </a:endParaRPr>
          </a:p>
        </p:txBody>
      </p:sp>
      <p:sp>
        <p:nvSpPr>
          <p:cNvPr id="6" name="TextBox 5"/>
          <p:cNvSpPr txBox="1"/>
          <p:nvPr/>
        </p:nvSpPr>
        <p:spPr>
          <a:xfrm>
            <a:off x="4995081" y="246494"/>
            <a:ext cx="3985145" cy="4616648"/>
          </a:xfrm>
          <a:prstGeom prst="rect">
            <a:avLst/>
          </a:prstGeom>
          <a:solidFill>
            <a:srgbClr val="FFFFFF"/>
          </a:solidFill>
        </p:spPr>
        <p:txBody>
          <a:bodyPr wrap="square" rtlCol="0">
            <a:spAutoFit/>
          </a:bodyPr>
          <a:lstStyle/>
          <a:p>
            <a:pPr fontAlgn="base">
              <a:spcBef>
                <a:spcPct val="0"/>
              </a:spcBef>
              <a:spcAft>
                <a:spcPct val="0"/>
              </a:spcAft>
            </a:pPr>
            <a:r>
              <a:rPr lang="en-US" sz="1400" dirty="0">
                <a:solidFill>
                  <a:schemeClr val="tx1">
                    <a:lumMod val="10000"/>
                  </a:schemeClr>
                </a:solidFill>
              </a:rPr>
              <a:t>Micah 6</a:t>
            </a:r>
          </a:p>
          <a:p>
            <a:pPr fontAlgn="base">
              <a:spcBef>
                <a:spcPct val="0"/>
              </a:spcBef>
              <a:spcAft>
                <a:spcPct val="0"/>
              </a:spcAft>
            </a:pPr>
            <a:r>
              <a:rPr lang="en-US" sz="1400" b="1" baseline="30000" dirty="0">
                <a:solidFill>
                  <a:srgbClr val="7030A0"/>
                </a:solidFill>
              </a:rPr>
              <a:t>1</a:t>
            </a:r>
            <a:r>
              <a:rPr lang="en-US" sz="1400" b="1" dirty="0">
                <a:solidFill>
                  <a:srgbClr val="7030A0"/>
                </a:solidFill>
              </a:rPr>
              <a:t>Hear now what the </a:t>
            </a:r>
            <a:r>
              <a:rPr lang="en-US" sz="1400" b="1" cap="small" dirty="0">
                <a:solidFill>
                  <a:srgbClr val="7030A0"/>
                </a:solidFill>
              </a:rPr>
              <a:t>Lord</a:t>
            </a:r>
            <a:r>
              <a:rPr lang="en-US" sz="1400" b="1" dirty="0">
                <a:solidFill>
                  <a:srgbClr val="7030A0"/>
                </a:solidFill>
              </a:rPr>
              <a:t> says:</a:t>
            </a:r>
          </a:p>
          <a:p>
            <a:pPr fontAlgn="base">
              <a:spcBef>
                <a:spcPct val="0"/>
              </a:spcBef>
              <a:spcAft>
                <a:spcPct val="0"/>
              </a:spcAft>
            </a:pPr>
            <a:r>
              <a:rPr lang="en-US" sz="1400" dirty="0">
                <a:solidFill>
                  <a:schemeClr val="tx1">
                    <a:lumMod val="10000"/>
                  </a:schemeClr>
                </a:solidFill>
              </a:rPr>
              <a:t>    “Arise, plead your case before the mountains,</a:t>
            </a:r>
          </a:p>
          <a:p>
            <a:pPr fontAlgn="base">
              <a:spcBef>
                <a:spcPct val="0"/>
              </a:spcBef>
              <a:spcAft>
                <a:spcPct val="0"/>
              </a:spcAft>
            </a:pPr>
            <a:r>
              <a:rPr lang="en-US" sz="1400" dirty="0">
                <a:solidFill>
                  <a:schemeClr val="tx1">
                    <a:lumMod val="10000"/>
                  </a:schemeClr>
                </a:solidFill>
              </a:rPr>
              <a:t>    And </a:t>
            </a:r>
            <a:r>
              <a:rPr lang="en-US" sz="1400" dirty="0">
                <a:solidFill>
                  <a:srgbClr val="7030A0"/>
                </a:solidFill>
              </a:rPr>
              <a:t>let the hills hear your voice</a:t>
            </a:r>
            <a:r>
              <a:rPr lang="en-US" sz="1400" dirty="0">
                <a:solidFill>
                  <a:schemeClr val="tx1">
                    <a:lumMod val="10000"/>
                  </a:schemeClr>
                </a:solidFill>
              </a:rPr>
              <a:t>.</a:t>
            </a:r>
          </a:p>
          <a:p>
            <a:pPr fontAlgn="base">
              <a:spcBef>
                <a:spcPct val="0"/>
              </a:spcBef>
              <a:spcAft>
                <a:spcPct val="0"/>
              </a:spcAft>
            </a:pPr>
            <a:r>
              <a:rPr lang="en-US" sz="1400" baseline="30000" dirty="0">
                <a:solidFill>
                  <a:schemeClr val="tx1">
                    <a:lumMod val="10000"/>
                  </a:schemeClr>
                </a:solidFill>
              </a:rPr>
              <a:t>2</a:t>
            </a:r>
            <a:r>
              <a:rPr lang="en-US" sz="1400" dirty="0">
                <a:solidFill>
                  <a:schemeClr val="tx1">
                    <a:lumMod val="10000"/>
                  </a:schemeClr>
                </a:solidFill>
              </a:rPr>
              <a:t>    </a:t>
            </a:r>
            <a:r>
              <a:rPr lang="en-US" sz="1400" dirty="0">
                <a:solidFill>
                  <a:srgbClr val="7030A0"/>
                </a:solidFill>
              </a:rPr>
              <a:t>Hear, O you mountains</a:t>
            </a:r>
            <a:r>
              <a:rPr lang="en-US" sz="1400" dirty="0">
                <a:solidFill>
                  <a:schemeClr val="tx1">
                    <a:lumMod val="10000"/>
                  </a:schemeClr>
                </a:solidFill>
              </a:rPr>
              <a:t>, the </a:t>
            </a:r>
            <a:r>
              <a:rPr lang="en-US" sz="1400" cap="small" dirty="0" err="1">
                <a:solidFill>
                  <a:schemeClr val="tx1">
                    <a:lumMod val="10000"/>
                  </a:schemeClr>
                </a:solidFill>
              </a:rPr>
              <a:t>Lord</a:t>
            </a:r>
            <a:r>
              <a:rPr lang="en-US" sz="1400" dirty="0" err="1">
                <a:solidFill>
                  <a:schemeClr val="tx1">
                    <a:lumMod val="10000"/>
                  </a:schemeClr>
                </a:solidFill>
              </a:rPr>
              <a:t>’S</a:t>
            </a:r>
            <a:r>
              <a:rPr lang="en-US" sz="1400" dirty="0">
                <a:solidFill>
                  <a:schemeClr val="tx1">
                    <a:lumMod val="10000"/>
                  </a:schemeClr>
                </a:solidFill>
              </a:rPr>
              <a:t> complaint,</a:t>
            </a:r>
          </a:p>
          <a:p>
            <a:pPr fontAlgn="base">
              <a:spcBef>
                <a:spcPct val="0"/>
              </a:spcBef>
              <a:spcAft>
                <a:spcPct val="0"/>
              </a:spcAft>
            </a:pPr>
            <a:r>
              <a:rPr lang="en-US" sz="1400" dirty="0">
                <a:solidFill>
                  <a:schemeClr val="tx1">
                    <a:lumMod val="10000"/>
                  </a:schemeClr>
                </a:solidFill>
              </a:rPr>
              <a:t>    And you strong foundations of the earth;</a:t>
            </a:r>
          </a:p>
          <a:p>
            <a:pPr fontAlgn="base">
              <a:spcBef>
                <a:spcPct val="0"/>
              </a:spcBef>
              <a:spcAft>
                <a:spcPct val="0"/>
              </a:spcAft>
            </a:pPr>
            <a:r>
              <a:rPr lang="en-US" sz="1400" dirty="0">
                <a:solidFill>
                  <a:schemeClr val="tx1">
                    <a:lumMod val="10000"/>
                  </a:schemeClr>
                </a:solidFill>
              </a:rPr>
              <a:t>    For the </a:t>
            </a:r>
            <a:r>
              <a:rPr lang="en-US" sz="1400" cap="small" dirty="0">
                <a:solidFill>
                  <a:schemeClr val="tx1">
                    <a:lumMod val="10000"/>
                  </a:schemeClr>
                </a:solidFill>
              </a:rPr>
              <a:t>Lord</a:t>
            </a:r>
            <a:r>
              <a:rPr lang="en-US" sz="1400" dirty="0">
                <a:solidFill>
                  <a:schemeClr val="tx1">
                    <a:lumMod val="10000"/>
                  </a:schemeClr>
                </a:solidFill>
              </a:rPr>
              <a:t> has a complaint against His people,</a:t>
            </a:r>
          </a:p>
          <a:p>
            <a:pPr fontAlgn="base">
              <a:spcBef>
                <a:spcPct val="0"/>
              </a:spcBef>
              <a:spcAft>
                <a:spcPct val="0"/>
              </a:spcAft>
            </a:pPr>
            <a:r>
              <a:rPr lang="en-US" sz="1400" dirty="0">
                <a:solidFill>
                  <a:schemeClr val="tx1">
                    <a:lumMod val="10000"/>
                  </a:schemeClr>
                </a:solidFill>
              </a:rPr>
              <a:t>    And He will contend with Israel.</a:t>
            </a:r>
          </a:p>
          <a:p>
            <a:pPr fontAlgn="base">
              <a:spcBef>
                <a:spcPct val="0"/>
              </a:spcBef>
              <a:spcAft>
                <a:spcPct val="0"/>
              </a:spcAft>
            </a:pPr>
            <a:endParaRPr lang="en-US" sz="1400" dirty="0">
              <a:solidFill>
                <a:schemeClr val="tx1">
                  <a:lumMod val="10000"/>
                </a:schemeClr>
              </a:solidFill>
            </a:endParaRPr>
          </a:p>
          <a:p>
            <a:pPr algn="r" fontAlgn="base">
              <a:spcBef>
                <a:spcPct val="0"/>
              </a:spcBef>
              <a:spcAft>
                <a:spcPct val="0"/>
              </a:spcAft>
            </a:pPr>
            <a:r>
              <a:rPr lang="en-US" sz="1400" baseline="30000" dirty="0">
                <a:solidFill>
                  <a:schemeClr val="tx1">
                    <a:lumMod val="10000"/>
                  </a:schemeClr>
                </a:solidFill>
              </a:rPr>
              <a:t>8</a:t>
            </a:r>
            <a:r>
              <a:rPr lang="en-US" sz="1400" dirty="0">
                <a:solidFill>
                  <a:schemeClr val="tx1">
                    <a:lumMod val="10000"/>
                  </a:schemeClr>
                </a:solidFill>
              </a:rPr>
              <a:t>    He has shown you, O man, what </a:t>
            </a:r>
            <a:r>
              <a:rPr lang="en-US" sz="1400" i="1" dirty="0">
                <a:solidFill>
                  <a:schemeClr val="tx1">
                    <a:lumMod val="10000"/>
                  </a:schemeClr>
                </a:solidFill>
              </a:rPr>
              <a:t>is</a:t>
            </a:r>
            <a:r>
              <a:rPr lang="en-US" sz="1400" dirty="0">
                <a:solidFill>
                  <a:schemeClr val="tx1">
                    <a:lumMod val="10000"/>
                  </a:schemeClr>
                </a:solidFill>
              </a:rPr>
              <a:t> good;</a:t>
            </a:r>
          </a:p>
          <a:p>
            <a:pPr algn="r" fontAlgn="base">
              <a:spcBef>
                <a:spcPct val="0"/>
              </a:spcBef>
              <a:spcAft>
                <a:spcPct val="0"/>
              </a:spcAft>
            </a:pPr>
            <a:r>
              <a:rPr lang="en-US" sz="1400" dirty="0">
                <a:solidFill>
                  <a:schemeClr val="tx1">
                    <a:lumMod val="10000"/>
                  </a:schemeClr>
                </a:solidFill>
              </a:rPr>
              <a:t>    And what does the </a:t>
            </a:r>
            <a:r>
              <a:rPr lang="en-US" sz="1400" cap="small" dirty="0">
                <a:solidFill>
                  <a:schemeClr val="tx1">
                    <a:lumMod val="10000"/>
                  </a:schemeClr>
                </a:solidFill>
              </a:rPr>
              <a:t>Lord</a:t>
            </a:r>
            <a:r>
              <a:rPr lang="en-US" sz="1400" dirty="0">
                <a:solidFill>
                  <a:schemeClr val="tx1">
                    <a:lumMod val="10000"/>
                  </a:schemeClr>
                </a:solidFill>
              </a:rPr>
              <a:t> require of you</a:t>
            </a:r>
          </a:p>
          <a:p>
            <a:pPr algn="r" fontAlgn="base">
              <a:spcBef>
                <a:spcPct val="0"/>
              </a:spcBef>
              <a:spcAft>
                <a:spcPct val="0"/>
              </a:spcAft>
            </a:pPr>
            <a:r>
              <a:rPr lang="en-US" sz="1400" dirty="0">
                <a:solidFill>
                  <a:schemeClr val="tx1">
                    <a:lumMod val="10000"/>
                  </a:schemeClr>
                </a:solidFill>
              </a:rPr>
              <a:t>    But to do justly,</a:t>
            </a:r>
          </a:p>
          <a:p>
            <a:pPr algn="r" fontAlgn="base">
              <a:spcBef>
                <a:spcPct val="0"/>
              </a:spcBef>
              <a:spcAft>
                <a:spcPct val="0"/>
              </a:spcAft>
            </a:pPr>
            <a:r>
              <a:rPr lang="en-US" sz="1400" dirty="0">
                <a:solidFill>
                  <a:schemeClr val="tx1">
                    <a:lumMod val="10000"/>
                  </a:schemeClr>
                </a:solidFill>
              </a:rPr>
              <a:t>    To love mercy,</a:t>
            </a:r>
          </a:p>
          <a:p>
            <a:pPr algn="r" fontAlgn="base">
              <a:spcBef>
                <a:spcPct val="0"/>
              </a:spcBef>
              <a:spcAft>
                <a:spcPct val="0"/>
              </a:spcAft>
            </a:pPr>
            <a:r>
              <a:rPr lang="en-US" sz="1400" dirty="0">
                <a:solidFill>
                  <a:schemeClr val="tx1">
                    <a:lumMod val="10000"/>
                  </a:schemeClr>
                </a:solidFill>
              </a:rPr>
              <a:t>    And to walk humbly with your God?</a:t>
            </a:r>
          </a:p>
          <a:p>
            <a:pPr fontAlgn="base">
              <a:spcBef>
                <a:spcPct val="0"/>
              </a:spcBef>
              <a:spcAft>
                <a:spcPct val="0"/>
              </a:spcAft>
            </a:pPr>
            <a:endParaRPr lang="en-US" sz="1400" dirty="0">
              <a:solidFill>
                <a:schemeClr val="tx1">
                  <a:lumMod val="10000"/>
                </a:schemeClr>
              </a:solidFill>
            </a:endParaRPr>
          </a:p>
          <a:p>
            <a:pPr fontAlgn="base">
              <a:spcBef>
                <a:spcPct val="0"/>
              </a:spcBef>
              <a:spcAft>
                <a:spcPct val="0"/>
              </a:spcAft>
            </a:pPr>
            <a:r>
              <a:rPr lang="en-US" sz="1400" baseline="30000" dirty="0">
                <a:solidFill>
                  <a:schemeClr val="tx1">
                    <a:lumMod val="10000"/>
                  </a:schemeClr>
                </a:solidFill>
              </a:rPr>
              <a:t>9</a:t>
            </a:r>
            <a:r>
              <a:rPr lang="en-US" sz="1400" dirty="0">
                <a:solidFill>
                  <a:schemeClr val="tx1">
                    <a:lumMod val="10000"/>
                  </a:schemeClr>
                </a:solidFill>
              </a:rPr>
              <a:t>    The </a:t>
            </a:r>
            <a:r>
              <a:rPr lang="en-US" sz="1400" cap="small" dirty="0" err="1">
                <a:solidFill>
                  <a:schemeClr val="tx1">
                    <a:lumMod val="10000"/>
                  </a:schemeClr>
                </a:solidFill>
              </a:rPr>
              <a:t>Lord</a:t>
            </a:r>
            <a:r>
              <a:rPr lang="en-US" sz="1400" dirty="0" err="1">
                <a:solidFill>
                  <a:schemeClr val="tx1">
                    <a:lumMod val="10000"/>
                  </a:schemeClr>
                </a:solidFill>
              </a:rPr>
              <a:t>’S</a:t>
            </a:r>
            <a:r>
              <a:rPr lang="en-US" sz="1400" dirty="0">
                <a:solidFill>
                  <a:schemeClr val="tx1">
                    <a:lumMod val="10000"/>
                  </a:schemeClr>
                </a:solidFill>
              </a:rPr>
              <a:t> voice cries to the city—</a:t>
            </a:r>
          </a:p>
          <a:p>
            <a:pPr fontAlgn="base">
              <a:spcBef>
                <a:spcPct val="0"/>
              </a:spcBef>
              <a:spcAft>
                <a:spcPct val="0"/>
              </a:spcAft>
            </a:pPr>
            <a:r>
              <a:rPr lang="en-US" sz="1400" dirty="0">
                <a:solidFill>
                  <a:schemeClr val="tx1">
                    <a:lumMod val="10000"/>
                  </a:schemeClr>
                </a:solidFill>
              </a:rPr>
              <a:t>    Wisdom shall see Your name:</a:t>
            </a:r>
          </a:p>
          <a:p>
            <a:pPr fontAlgn="base">
              <a:spcBef>
                <a:spcPct val="0"/>
              </a:spcBef>
              <a:spcAft>
                <a:spcPct val="0"/>
              </a:spcAft>
            </a:pPr>
            <a:r>
              <a:rPr lang="en-US" sz="1400" dirty="0">
                <a:solidFill>
                  <a:schemeClr val="tx1">
                    <a:lumMod val="10000"/>
                  </a:schemeClr>
                </a:solidFill>
              </a:rPr>
              <a:t>    </a:t>
            </a:r>
            <a:r>
              <a:rPr lang="en-US" sz="1400" b="1" dirty="0">
                <a:solidFill>
                  <a:srgbClr val="7030A0"/>
                </a:solidFill>
              </a:rPr>
              <a:t>“Hear the rod!</a:t>
            </a:r>
          </a:p>
          <a:p>
            <a:pPr fontAlgn="base">
              <a:spcBef>
                <a:spcPct val="0"/>
              </a:spcBef>
              <a:spcAft>
                <a:spcPct val="0"/>
              </a:spcAft>
            </a:pPr>
            <a:r>
              <a:rPr lang="en-US" sz="1400" dirty="0">
                <a:solidFill>
                  <a:schemeClr val="tx1">
                    <a:lumMod val="10000"/>
                  </a:schemeClr>
                </a:solidFill>
              </a:rPr>
              <a:t>    Who has appointed it</a:t>
            </a:r>
            <a:r>
              <a:rPr lang="en-US" sz="1400" dirty="0" smtClean="0">
                <a:solidFill>
                  <a:schemeClr val="tx1">
                    <a:lumMod val="10000"/>
                  </a:schemeClr>
                </a:solidFill>
              </a:rPr>
              <a:t>?</a:t>
            </a:r>
          </a:p>
        </p:txBody>
      </p:sp>
      <p:sp>
        <p:nvSpPr>
          <p:cNvPr id="7" name="TextBox 6"/>
          <p:cNvSpPr txBox="1"/>
          <p:nvPr/>
        </p:nvSpPr>
        <p:spPr>
          <a:xfrm>
            <a:off x="833650" y="5670949"/>
            <a:ext cx="3929417" cy="954107"/>
          </a:xfrm>
          <a:prstGeom prst="rect">
            <a:avLst/>
          </a:prstGeom>
          <a:solidFill>
            <a:srgbClr val="FFFFFF"/>
          </a:solidFill>
        </p:spPr>
        <p:txBody>
          <a:bodyPr wrap="square" rtlCol="0">
            <a:spAutoFit/>
          </a:bodyPr>
          <a:lstStyle/>
          <a:p>
            <a:pPr fontAlgn="base">
              <a:spcBef>
                <a:spcPct val="0"/>
              </a:spcBef>
              <a:spcAft>
                <a:spcPct val="0"/>
              </a:spcAft>
            </a:pPr>
            <a:r>
              <a:rPr lang="en-US" sz="1400" dirty="0">
                <a:solidFill>
                  <a:schemeClr val="tx1">
                    <a:lumMod val="10000"/>
                  </a:schemeClr>
                </a:solidFill>
              </a:rPr>
              <a:t>Micah 5</a:t>
            </a:r>
          </a:p>
          <a:p>
            <a:pPr fontAlgn="base">
              <a:spcBef>
                <a:spcPct val="0"/>
              </a:spcBef>
              <a:spcAft>
                <a:spcPct val="0"/>
              </a:spcAft>
            </a:pPr>
            <a:r>
              <a:rPr lang="en-US" sz="1400" baseline="30000" dirty="0">
                <a:solidFill>
                  <a:schemeClr val="tx1">
                    <a:lumMod val="10000"/>
                  </a:schemeClr>
                </a:solidFill>
              </a:rPr>
              <a:t>15</a:t>
            </a:r>
            <a:r>
              <a:rPr lang="en-US" sz="1400" dirty="0">
                <a:solidFill>
                  <a:schemeClr val="tx1">
                    <a:lumMod val="10000"/>
                  </a:schemeClr>
                </a:solidFill>
              </a:rPr>
              <a:t>    And I will execute vengeance in anger and fury</a:t>
            </a:r>
          </a:p>
          <a:p>
            <a:pPr fontAlgn="base">
              <a:spcBef>
                <a:spcPct val="0"/>
              </a:spcBef>
              <a:spcAft>
                <a:spcPct val="0"/>
              </a:spcAft>
            </a:pPr>
            <a:r>
              <a:rPr lang="en-US" sz="1400" dirty="0">
                <a:solidFill>
                  <a:schemeClr val="tx1">
                    <a:lumMod val="10000"/>
                  </a:schemeClr>
                </a:solidFill>
              </a:rPr>
              <a:t>    </a:t>
            </a:r>
            <a:r>
              <a:rPr lang="en-US" sz="1400" b="1" dirty="0">
                <a:solidFill>
                  <a:srgbClr val="7030A0"/>
                </a:solidFill>
              </a:rPr>
              <a:t>On the nations that have not heard.”</a:t>
            </a:r>
          </a:p>
        </p:txBody>
      </p:sp>
      <p:sp>
        <p:nvSpPr>
          <p:cNvPr id="8" name="TextBox 7"/>
          <p:cNvSpPr txBox="1"/>
          <p:nvPr/>
        </p:nvSpPr>
        <p:spPr>
          <a:xfrm>
            <a:off x="4995081" y="5230263"/>
            <a:ext cx="3914632" cy="954107"/>
          </a:xfrm>
          <a:prstGeom prst="rect">
            <a:avLst/>
          </a:prstGeom>
          <a:solidFill>
            <a:srgbClr val="FFFFFF"/>
          </a:solidFill>
        </p:spPr>
        <p:txBody>
          <a:bodyPr wrap="square" rtlCol="0">
            <a:spAutoFit/>
          </a:bodyPr>
          <a:lstStyle/>
          <a:p>
            <a:pPr fontAlgn="base">
              <a:spcBef>
                <a:spcPct val="0"/>
              </a:spcBef>
              <a:spcAft>
                <a:spcPct val="0"/>
              </a:spcAft>
            </a:pPr>
            <a:r>
              <a:rPr lang="en-US" sz="1400" dirty="0">
                <a:solidFill>
                  <a:schemeClr val="tx1">
                    <a:lumMod val="10000"/>
                  </a:schemeClr>
                </a:solidFill>
              </a:rPr>
              <a:t>Micah 7</a:t>
            </a:r>
          </a:p>
          <a:p>
            <a:pPr fontAlgn="base">
              <a:spcBef>
                <a:spcPct val="0"/>
              </a:spcBef>
              <a:spcAft>
                <a:spcPct val="0"/>
              </a:spcAft>
            </a:pPr>
            <a:r>
              <a:rPr lang="en-US" sz="1400" baseline="30000" dirty="0">
                <a:solidFill>
                  <a:schemeClr val="tx1">
                    <a:lumMod val="10000"/>
                  </a:schemeClr>
                </a:solidFill>
              </a:rPr>
              <a:t>7</a:t>
            </a:r>
            <a:r>
              <a:rPr lang="en-US" sz="1400" dirty="0">
                <a:solidFill>
                  <a:schemeClr val="tx1">
                    <a:lumMod val="10000"/>
                  </a:schemeClr>
                </a:solidFill>
              </a:rPr>
              <a:t>    Therefore I will look to the </a:t>
            </a:r>
            <a:r>
              <a:rPr lang="en-US" sz="1400" cap="small" dirty="0">
                <a:solidFill>
                  <a:schemeClr val="tx1">
                    <a:lumMod val="10000"/>
                  </a:schemeClr>
                </a:solidFill>
              </a:rPr>
              <a:t>Lord</a:t>
            </a:r>
            <a:r>
              <a:rPr lang="en-US" sz="1400" dirty="0">
                <a:solidFill>
                  <a:schemeClr val="tx1">
                    <a:lumMod val="10000"/>
                  </a:schemeClr>
                </a:solidFill>
              </a:rPr>
              <a:t>;</a:t>
            </a:r>
          </a:p>
          <a:p>
            <a:pPr fontAlgn="base">
              <a:spcBef>
                <a:spcPct val="0"/>
              </a:spcBef>
              <a:spcAft>
                <a:spcPct val="0"/>
              </a:spcAft>
            </a:pPr>
            <a:r>
              <a:rPr lang="en-US" sz="1400" dirty="0">
                <a:solidFill>
                  <a:schemeClr val="tx1">
                    <a:lumMod val="10000"/>
                  </a:schemeClr>
                </a:solidFill>
              </a:rPr>
              <a:t>    I will wait for the God of my salvation;</a:t>
            </a:r>
          </a:p>
          <a:p>
            <a:pPr fontAlgn="base">
              <a:spcBef>
                <a:spcPct val="0"/>
              </a:spcBef>
              <a:spcAft>
                <a:spcPct val="0"/>
              </a:spcAft>
            </a:pPr>
            <a:r>
              <a:rPr lang="en-US" sz="1400" dirty="0">
                <a:solidFill>
                  <a:schemeClr val="tx1">
                    <a:lumMod val="10000"/>
                  </a:schemeClr>
                </a:solidFill>
              </a:rPr>
              <a:t>    </a:t>
            </a:r>
            <a:r>
              <a:rPr lang="en-US" sz="1400" b="1" dirty="0">
                <a:solidFill>
                  <a:srgbClr val="7030A0"/>
                </a:solidFill>
              </a:rPr>
              <a:t>My God will hear me.</a:t>
            </a:r>
          </a:p>
        </p:txBody>
      </p:sp>
    </p:spTree>
    <p:extLst>
      <p:ext uri="{BB962C8B-B14F-4D97-AF65-F5344CB8AC3E}">
        <p14:creationId xmlns:p14="http://schemas.microsoft.com/office/powerpoint/2010/main" val="3525893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altLang="en-US" smtClean="0"/>
              <a:t>Outline of Micah</a:t>
            </a:r>
          </a:p>
        </p:txBody>
      </p:sp>
      <p:sp>
        <p:nvSpPr>
          <p:cNvPr id="24579" name="Rectangle 3"/>
          <p:cNvSpPr>
            <a:spLocks noGrp="1" noChangeArrowheads="1"/>
          </p:cNvSpPr>
          <p:nvPr>
            <p:ph type="body" idx="1"/>
          </p:nvPr>
        </p:nvSpPr>
        <p:spPr>
          <a:xfrm>
            <a:off x="1057275" y="1822450"/>
            <a:ext cx="7305675" cy="4730750"/>
          </a:xfrm>
          <a:solidFill>
            <a:srgbClr val="000000"/>
          </a:solidFill>
        </p:spPr>
        <p:txBody>
          <a:bodyPr/>
          <a:lstStyle/>
          <a:p>
            <a:pPr marL="812800" indent="-812800" eaLnBrk="1" hangingPunct="1">
              <a:buFontTx/>
              <a:buAutoNum type="romanUcPeriod"/>
            </a:pPr>
            <a:r>
              <a:rPr lang="en-US" altLang="en-US" dirty="0" smtClean="0">
                <a:solidFill>
                  <a:srgbClr val="FFFF00"/>
                </a:solidFill>
                <a:latin typeface="Tahoma" pitchFamily="34" charset="0"/>
              </a:rPr>
              <a:t>Judgment on Israel &amp; Judah   (1:2-2:13)</a:t>
            </a:r>
            <a:endParaRPr lang="en-US" altLang="en-US" dirty="0" smtClean="0">
              <a:solidFill>
                <a:schemeClr val="bg1"/>
              </a:solidFill>
              <a:latin typeface="Tahoma" pitchFamily="34" charset="0"/>
            </a:endParaRPr>
          </a:p>
          <a:p>
            <a:pPr marL="812800" indent="-812800" eaLnBrk="1" hangingPunct="1">
              <a:buFontTx/>
              <a:buAutoNum type="romanUcPeriod"/>
            </a:pPr>
            <a:r>
              <a:rPr lang="en-US" altLang="en-US" dirty="0" smtClean="0">
                <a:solidFill>
                  <a:schemeClr val="bg1"/>
                </a:solidFill>
                <a:latin typeface="Tahoma" pitchFamily="34" charset="0"/>
              </a:rPr>
              <a:t>Present Injustice (3:1-12)</a:t>
            </a:r>
          </a:p>
          <a:p>
            <a:pPr marL="812800" indent="-812800" eaLnBrk="1" hangingPunct="1">
              <a:buFontTx/>
              <a:buAutoNum type="romanUcPeriod"/>
            </a:pPr>
            <a:r>
              <a:rPr lang="en-US" altLang="en-US" dirty="0" smtClean="0">
                <a:solidFill>
                  <a:schemeClr val="bg1"/>
                </a:solidFill>
                <a:latin typeface="Tahoma" pitchFamily="34" charset="0"/>
              </a:rPr>
              <a:t>Restoration of Justice (4:1-5:18)</a:t>
            </a:r>
          </a:p>
          <a:p>
            <a:pPr marL="812800" indent="-812800" eaLnBrk="1" hangingPunct="1">
              <a:buFontTx/>
              <a:buAutoNum type="romanUcPeriod"/>
            </a:pPr>
            <a:r>
              <a:rPr lang="en-US" altLang="en-US" dirty="0" smtClean="0">
                <a:solidFill>
                  <a:schemeClr val="bg1"/>
                </a:solidFill>
                <a:latin typeface="Tahoma" pitchFamily="34" charset="0"/>
              </a:rPr>
              <a:t>Lord’s Indictment (6:1-16)</a:t>
            </a:r>
          </a:p>
          <a:p>
            <a:pPr marL="812800" indent="-812800" eaLnBrk="1" hangingPunct="1">
              <a:buFontTx/>
              <a:buAutoNum type="romanUcPeriod"/>
            </a:pPr>
            <a:r>
              <a:rPr lang="en-US" altLang="en-US" dirty="0" smtClean="0">
                <a:solidFill>
                  <a:schemeClr val="bg1"/>
                </a:solidFill>
                <a:latin typeface="Tahoma" pitchFamily="34" charset="0"/>
              </a:rPr>
              <a:t>Shame &amp; Restoration of Relationship (7:1-20)</a:t>
            </a:r>
          </a:p>
        </p:txBody>
      </p:sp>
    </p:spTree>
    <p:extLst>
      <p:ext uri="{BB962C8B-B14F-4D97-AF65-F5344CB8AC3E}">
        <p14:creationId xmlns:p14="http://schemas.microsoft.com/office/powerpoint/2010/main" val="129567520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FILENAME" val="D:\0Adds\050800 Scout Trip\sr\Samaria tell from south, tb n050800 sr.jpg"/>
  <p:tag name="PHOTO" val="TRUE"/>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C:\0\Desktop\rescansamaria\Samaria ruins of Iron Age acropolis, 56-11tb.jpg"/>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13672</TotalTime>
  <Words>3628</Words>
  <Application>Microsoft Office PowerPoint</Application>
  <PresentationFormat>On-screen Show (4:3)</PresentationFormat>
  <Paragraphs>527</Paragraphs>
  <Slides>45</Slides>
  <Notes>17</Notes>
  <HiddenSlides>2</HiddenSlides>
  <MMClips>1</MMClips>
  <ScaleCrop>false</ScaleCrop>
  <HeadingPairs>
    <vt:vector size="4" baseType="variant">
      <vt:variant>
        <vt:lpstr>Theme</vt:lpstr>
      </vt:variant>
      <vt:variant>
        <vt:i4>6</vt:i4>
      </vt:variant>
      <vt:variant>
        <vt:lpstr>Slide Titles</vt:lpstr>
      </vt:variant>
      <vt:variant>
        <vt:i4>45</vt:i4>
      </vt:variant>
    </vt:vector>
  </HeadingPairs>
  <TitlesOfParts>
    <vt:vector size="51" baseType="lpstr">
      <vt:lpstr>Office Theme</vt:lpstr>
      <vt:lpstr>2_Office Theme</vt:lpstr>
      <vt:lpstr>1_Office Theme</vt:lpstr>
      <vt:lpstr>4_Office Theme</vt:lpstr>
      <vt:lpstr>6_Office Theme</vt:lpstr>
      <vt:lpstr>White</vt:lpstr>
      <vt:lpstr>Lesson 8</vt:lpstr>
      <vt:lpstr>The purpose of the prophets was threefold: </vt:lpstr>
      <vt:lpstr>The Role of the Prophets </vt:lpstr>
      <vt:lpstr>PowerPoint Presentation</vt:lpstr>
      <vt:lpstr>Kings &amp; Prophets</vt:lpstr>
      <vt:lpstr>PowerPoint Presentation</vt:lpstr>
      <vt:lpstr>Outline of Micah</vt:lpstr>
      <vt:lpstr>PowerPoint Presentation</vt:lpstr>
      <vt:lpstr>Outline of Micah</vt:lpstr>
      <vt:lpstr>Hear Micah</vt:lpstr>
      <vt:lpstr>Prophecy – Near &amp; Far</vt:lpstr>
      <vt:lpstr>PowerPoint Presentation</vt:lpstr>
      <vt:lpstr>Sermon 1 (Micah1-2)</vt:lpstr>
      <vt:lpstr>PowerPoint Presentation</vt:lpstr>
      <vt:lpstr>Tell Samaria from south</vt:lpstr>
      <vt:lpstr>PowerPoint Presentation</vt:lpstr>
      <vt:lpstr>Samaria ruins of Iron Age acropolis</vt:lpstr>
      <vt:lpstr>PowerPoint Presentation</vt:lpstr>
      <vt:lpstr>PowerPoint Presentation</vt:lpstr>
      <vt:lpstr>PowerPoint Presentation</vt:lpstr>
      <vt:lpstr>Jerusalem in the Time of Hezekiah (c. 725–686 b.c.) </vt:lpstr>
      <vt:lpstr>PowerPoint Presentation</vt:lpstr>
      <vt:lpstr>Rehoboam’s Fortresses &amp; Micah;s Cities of Destruction</vt:lpstr>
      <vt:lpstr>Sennacherib  in Philistia  &amp; Judah 701 BC</vt:lpstr>
      <vt:lpstr>PowerPoint Presentation</vt:lpstr>
      <vt:lpstr>Micah Prophesies of Destruction Micah 1:10-15 </vt:lpstr>
      <vt:lpstr>Sennacherib  in Philistia  &amp; Judah 701 BC</vt:lpstr>
      <vt:lpstr>BETH-LE-APHRAH/OPHRAH</vt:lpstr>
      <vt:lpstr>SHAPHIR </vt:lpstr>
      <vt:lpstr>ZAANAN</vt:lpstr>
      <vt:lpstr>BETH-EZEL</vt:lpstr>
      <vt:lpstr>MAROTH</vt:lpstr>
      <vt:lpstr>LACHISH</vt:lpstr>
      <vt:lpstr>MORESHETH-GATH</vt:lpstr>
      <vt:lpstr>ACHZIB</vt:lpstr>
      <vt:lpstr>PowerPoint Presentation</vt:lpstr>
      <vt:lpstr>ADULLAM</vt:lpstr>
      <vt:lpstr>Beds of Ivory</vt:lpstr>
      <vt:lpstr>Woe to beds </vt:lpstr>
      <vt:lpstr>Micah 2:6 </vt:lpstr>
      <vt:lpstr>Micah 2:6 </vt:lpstr>
      <vt:lpstr>Micah 2:6 </vt:lpstr>
      <vt:lpstr>Micah 2:11</vt:lpstr>
      <vt:lpstr>PowerPoint Presentation</vt:lpstr>
      <vt:lpstr>Prophet’s Visual Aids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Adrienne</dc:creator>
  <cp:lastModifiedBy>Danny Haynes</cp:lastModifiedBy>
  <cp:revision>199</cp:revision>
  <dcterms:created xsi:type="dcterms:W3CDTF">2010-03-31T22:52:17Z</dcterms:created>
  <dcterms:modified xsi:type="dcterms:W3CDTF">2018-05-16T23:05:20Z</dcterms:modified>
</cp:coreProperties>
</file>