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72" r:id="rId4"/>
    <p:sldId id="258" r:id="rId5"/>
    <p:sldId id="259" r:id="rId6"/>
    <p:sldId id="260" r:id="rId7"/>
    <p:sldId id="273" r:id="rId8"/>
    <p:sldId id="261" r:id="rId9"/>
    <p:sldId id="262" r:id="rId10"/>
    <p:sldId id="263" r:id="rId11"/>
    <p:sldId id="264" r:id="rId12"/>
    <p:sldId id="265" r:id="rId13"/>
    <p:sldId id="266" r:id="rId14"/>
    <p:sldId id="267" r:id="rId15"/>
    <p:sldId id="269" r:id="rId16"/>
    <p:sldId id="270" r:id="rId17"/>
    <p:sldId id="271"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0" d="100"/>
          <a:sy n="80" d="100"/>
        </p:scale>
        <p:origin x="-998"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5394FFE1-5C42-4AAC-8459-7B2C06A91928}" type="datetimeFigureOut">
              <a:rPr lang="en-US" smtClean="0"/>
              <a:t>5/13/2018</a:t>
            </a:fld>
            <a:endParaRPr lang="en-US"/>
          </a:p>
        </p:txBody>
      </p:sp>
      <p:sp>
        <p:nvSpPr>
          <p:cNvPr id="23" name="Slide Number Placeholder 22"/>
          <p:cNvSpPr>
            <a:spLocks noGrp="1"/>
          </p:cNvSpPr>
          <p:nvPr>
            <p:ph type="sldNum" sz="quarter" idx="11"/>
          </p:nvPr>
        </p:nvSpPr>
        <p:spPr/>
        <p:txBody>
          <a:bodyPr/>
          <a:lstStyle/>
          <a:p>
            <a:fld id="{DE172F97-1C05-47C5-88D8-7622B518360A}"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94FFE1-5C42-4AAC-8459-7B2C06A91928}"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72F97-1C05-47C5-88D8-7622B518360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94FFE1-5C42-4AAC-8459-7B2C06A91928}"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72F97-1C05-47C5-88D8-7622B518360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5394FFE1-5C42-4AAC-8459-7B2C06A91928}" type="datetimeFigureOut">
              <a:rPr lang="en-US" smtClean="0"/>
              <a:t>5/13/2018</a:t>
            </a:fld>
            <a:endParaRPr lang="en-US"/>
          </a:p>
        </p:txBody>
      </p:sp>
      <p:sp>
        <p:nvSpPr>
          <p:cNvPr id="19" name="Slide Number Placeholder 18"/>
          <p:cNvSpPr>
            <a:spLocks noGrp="1"/>
          </p:cNvSpPr>
          <p:nvPr>
            <p:ph type="sldNum" sz="quarter" idx="15"/>
          </p:nvPr>
        </p:nvSpPr>
        <p:spPr/>
        <p:txBody>
          <a:bodyPr/>
          <a:lstStyle/>
          <a:p>
            <a:fld id="{DE172F97-1C05-47C5-88D8-7622B518360A}"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5394FFE1-5C42-4AAC-8459-7B2C06A91928}" type="datetimeFigureOut">
              <a:rPr lang="en-US" smtClean="0"/>
              <a:t>5/13/2018</a:t>
            </a:fld>
            <a:endParaRPr lang="en-US"/>
          </a:p>
        </p:txBody>
      </p:sp>
      <p:sp>
        <p:nvSpPr>
          <p:cNvPr id="20" name="Slide Number Placeholder 19"/>
          <p:cNvSpPr>
            <a:spLocks noGrp="1"/>
          </p:cNvSpPr>
          <p:nvPr>
            <p:ph type="sldNum" sz="quarter" idx="11"/>
          </p:nvPr>
        </p:nvSpPr>
        <p:spPr/>
        <p:txBody>
          <a:bodyPr/>
          <a:lstStyle/>
          <a:p>
            <a:fld id="{DE172F97-1C05-47C5-88D8-7622B518360A}"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5394FFE1-5C42-4AAC-8459-7B2C06A91928}" type="datetimeFigureOut">
              <a:rPr lang="en-US" smtClean="0"/>
              <a:t>5/13/2018</a:t>
            </a:fld>
            <a:endParaRPr lang="en-US"/>
          </a:p>
        </p:txBody>
      </p:sp>
      <p:sp>
        <p:nvSpPr>
          <p:cNvPr id="25" name="Slide Number Placeholder 24"/>
          <p:cNvSpPr>
            <a:spLocks noGrp="1"/>
          </p:cNvSpPr>
          <p:nvPr>
            <p:ph type="sldNum" sz="quarter" idx="16"/>
          </p:nvPr>
        </p:nvSpPr>
        <p:spPr/>
        <p:txBody>
          <a:bodyPr/>
          <a:lstStyle/>
          <a:p>
            <a:fld id="{DE172F97-1C05-47C5-88D8-7622B518360A}"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5394FFE1-5C42-4AAC-8459-7B2C06A91928}" type="datetimeFigureOut">
              <a:rPr lang="en-US" smtClean="0"/>
              <a:t>5/13/2018</a:t>
            </a:fld>
            <a:endParaRPr lang="en-US"/>
          </a:p>
        </p:txBody>
      </p:sp>
      <p:sp>
        <p:nvSpPr>
          <p:cNvPr id="24" name="Slide Number Placeholder 23"/>
          <p:cNvSpPr>
            <a:spLocks noGrp="1"/>
          </p:cNvSpPr>
          <p:nvPr>
            <p:ph type="sldNum" sz="quarter" idx="17"/>
          </p:nvPr>
        </p:nvSpPr>
        <p:spPr/>
        <p:txBody>
          <a:bodyPr/>
          <a:lstStyle/>
          <a:p>
            <a:fld id="{DE172F97-1C05-47C5-88D8-7622B518360A}"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5394FFE1-5C42-4AAC-8459-7B2C06A91928}" type="datetimeFigureOut">
              <a:rPr lang="en-US" smtClean="0"/>
              <a:t>5/13/2018</a:t>
            </a:fld>
            <a:endParaRPr lang="en-US"/>
          </a:p>
        </p:txBody>
      </p:sp>
      <p:sp>
        <p:nvSpPr>
          <p:cNvPr id="14" name="Slide Number Placeholder 13"/>
          <p:cNvSpPr>
            <a:spLocks noGrp="1"/>
          </p:cNvSpPr>
          <p:nvPr>
            <p:ph type="sldNum" sz="quarter" idx="11"/>
          </p:nvPr>
        </p:nvSpPr>
        <p:spPr/>
        <p:txBody>
          <a:bodyPr/>
          <a:lstStyle/>
          <a:p>
            <a:fld id="{DE172F97-1C05-47C5-88D8-7622B518360A}"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5394FFE1-5C42-4AAC-8459-7B2C06A91928}" type="datetimeFigureOut">
              <a:rPr lang="en-US" smtClean="0"/>
              <a:t>5/13/2018</a:t>
            </a:fld>
            <a:endParaRPr lang="en-US"/>
          </a:p>
        </p:txBody>
      </p:sp>
      <p:sp>
        <p:nvSpPr>
          <p:cNvPr id="12" name="Slide Number Placeholder 11"/>
          <p:cNvSpPr>
            <a:spLocks noGrp="1"/>
          </p:cNvSpPr>
          <p:nvPr>
            <p:ph type="sldNum" sz="quarter" idx="11"/>
          </p:nvPr>
        </p:nvSpPr>
        <p:spPr/>
        <p:txBody>
          <a:bodyPr/>
          <a:lstStyle/>
          <a:p>
            <a:fld id="{DE172F97-1C05-47C5-88D8-7622B518360A}"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5394FFE1-5C42-4AAC-8459-7B2C06A91928}" type="datetimeFigureOut">
              <a:rPr lang="en-US" smtClean="0"/>
              <a:t>5/13/2018</a:t>
            </a:fld>
            <a:endParaRPr lang="en-US"/>
          </a:p>
        </p:txBody>
      </p:sp>
      <p:sp>
        <p:nvSpPr>
          <p:cNvPr id="18" name="Slide Number Placeholder 17"/>
          <p:cNvSpPr>
            <a:spLocks noGrp="1"/>
          </p:cNvSpPr>
          <p:nvPr>
            <p:ph type="sldNum" sz="quarter" idx="16"/>
          </p:nvPr>
        </p:nvSpPr>
        <p:spPr/>
        <p:txBody>
          <a:bodyPr/>
          <a:lstStyle/>
          <a:p>
            <a:fld id="{DE172F97-1C05-47C5-88D8-7622B518360A}"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5394FFE1-5C42-4AAC-8459-7B2C06A91928}" type="datetimeFigureOut">
              <a:rPr lang="en-US" smtClean="0"/>
              <a:t>5/13/2018</a:t>
            </a:fld>
            <a:endParaRPr lang="en-US"/>
          </a:p>
        </p:txBody>
      </p:sp>
      <p:sp>
        <p:nvSpPr>
          <p:cNvPr id="20" name="Slide Number Placeholder 19"/>
          <p:cNvSpPr>
            <a:spLocks noGrp="1"/>
          </p:cNvSpPr>
          <p:nvPr>
            <p:ph type="sldNum" sz="quarter" idx="15"/>
          </p:nvPr>
        </p:nvSpPr>
        <p:spPr/>
        <p:txBody>
          <a:bodyPr/>
          <a:lstStyle/>
          <a:p>
            <a:fld id="{DE172F97-1C05-47C5-88D8-7622B518360A}"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5394FFE1-5C42-4AAC-8459-7B2C06A91928}" type="datetimeFigureOut">
              <a:rPr lang="en-US" smtClean="0"/>
              <a:t>5/13/2018</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DE172F97-1C05-47C5-88D8-7622B518360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4800600"/>
            <a:ext cx="5486400" cy="990600"/>
          </a:xfrm>
        </p:spPr>
        <p:txBody>
          <a:bodyPr>
            <a:normAutofit/>
          </a:bodyPr>
          <a:lstStyle/>
          <a:p>
            <a:pPr algn="r"/>
            <a:r>
              <a:rPr lang="en-US" sz="2200" dirty="0" smtClean="0">
                <a:effectLst>
                  <a:outerShdw blurRad="38100" dist="38100" dir="2700000" algn="tl">
                    <a:srgbClr val="000000">
                      <a:alpha val="43137"/>
                    </a:srgbClr>
                  </a:outerShdw>
                </a:effectLst>
                <a:latin typeface="Cambria" pitchFamily="18" charset="0"/>
              </a:rPr>
              <a:t>As seen through the eyes of Jeremiah </a:t>
            </a:r>
          </a:p>
          <a:p>
            <a:pPr algn="r"/>
            <a:r>
              <a:rPr lang="en-US" sz="2200" dirty="0" smtClean="0">
                <a:effectLst>
                  <a:outerShdw blurRad="38100" dist="38100" dir="2700000" algn="tl">
                    <a:srgbClr val="000000">
                      <a:alpha val="43137"/>
                    </a:srgbClr>
                  </a:outerShdw>
                </a:effectLst>
                <a:latin typeface="Cambria" pitchFamily="18" charset="0"/>
              </a:rPr>
              <a:t>Lamentations 3:21-23</a:t>
            </a:r>
            <a:endParaRPr lang="en-US" sz="2200" dirty="0">
              <a:effectLst>
                <a:outerShdw blurRad="38100" dist="38100" dir="2700000" algn="tl">
                  <a:srgbClr val="000000">
                    <a:alpha val="43137"/>
                  </a:srgbClr>
                </a:outerShdw>
              </a:effectLst>
              <a:latin typeface="Cambria" pitchFamily="18" charset="0"/>
            </a:endParaRPr>
          </a:p>
        </p:txBody>
      </p:sp>
      <p:sp>
        <p:nvSpPr>
          <p:cNvPr id="2" name="Title 1"/>
          <p:cNvSpPr>
            <a:spLocks noGrp="1"/>
          </p:cNvSpPr>
          <p:nvPr>
            <p:ph type="title"/>
          </p:nvPr>
        </p:nvSpPr>
        <p:spPr>
          <a:xfrm>
            <a:off x="0" y="3657600"/>
            <a:ext cx="5943600" cy="990600"/>
          </a:xfrm>
        </p:spPr>
        <p:txBody>
          <a:bodyPr>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4000" dirty="0" smtClean="0">
                <a:ln/>
                <a:solidFill>
                  <a:schemeClr val="accent3"/>
                </a:solidFill>
                <a:latin typeface="Microsoft Sans Serif" pitchFamily="34" charset="0"/>
                <a:cs typeface="Microsoft Sans Serif" pitchFamily="34" charset="0"/>
              </a:rPr>
              <a:t>THE LORD’S MERCIES</a:t>
            </a:r>
            <a:endParaRPr lang="en-US" sz="4000" dirty="0">
              <a:ln/>
              <a:solidFill>
                <a:schemeClr val="accent3"/>
              </a:solidFill>
              <a:latin typeface="Microsoft Sans Serif" pitchFamily="34" charset="0"/>
              <a:cs typeface="Microsoft Sans Serif" pitchFamily="34" charset="0"/>
            </a:endParaRPr>
          </a:p>
        </p:txBody>
      </p:sp>
    </p:spTree>
    <p:extLst>
      <p:ext uri="{BB962C8B-B14F-4D97-AF65-F5344CB8AC3E}">
        <p14:creationId xmlns:p14="http://schemas.microsoft.com/office/powerpoint/2010/main" val="4181444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334374" cy="4724400"/>
          </a:xfrm>
        </p:spPr>
        <p:txBody>
          <a:bodyPr/>
          <a:lstStyle/>
          <a:p>
            <a:r>
              <a:rPr lang="en-US" sz="2800" dirty="0">
                <a:effectLst>
                  <a:outerShdw blurRad="38100" dist="38100" dir="2700000" algn="tl">
                    <a:srgbClr val="000000">
                      <a:alpha val="43137"/>
                    </a:srgbClr>
                  </a:outerShdw>
                </a:effectLst>
              </a:rPr>
              <a:t>What were the mercies that Jeremiah was able to recall?</a:t>
            </a:r>
          </a:p>
          <a:p>
            <a:endParaRPr lang="en-US" dirty="0" smtClean="0"/>
          </a:p>
          <a:p>
            <a:pPr marL="514350" lvl="0" indent="-514350">
              <a:buClr>
                <a:schemeClr val="accent2">
                  <a:lumMod val="75000"/>
                </a:schemeClr>
              </a:buClr>
              <a:buFont typeface="Wingdings" pitchFamily="2" charset="2"/>
              <a:buChar char="Ø"/>
            </a:pPr>
            <a:r>
              <a:rPr lang="en-US" sz="2800" b="1" i="1" dirty="0" smtClean="0">
                <a:effectLst>
                  <a:outerShdw blurRad="38100" dist="38100" dir="2700000" algn="tl">
                    <a:srgbClr val="000000">
                      <a:alpha val="43137"/>
                    </a:srgbClr>
                  </a:outerShdw>
                </a:effectLst>
              </a:rPr>
              <a:t>The Lord’s mercies take </a:t>
            </a:r>
            <a:r>
              <a:rPr lang="en-US" sz="2800" b="1" i="1" dirty="0">
                <a:effectLst>
                  <a:outerShdw blurRad="38100" dist="38100" dir="2700000" algn="tl">
                    <a:srgbClr val="000000">
                      <a:alpha val="43137"/>
                    </a:srgbClr>
                  </a:outerShdw>
                </a:effectLst>
              </a:rPr>
              <a:t>us where we are</a:t>
            </a:r>
            <a:r>
              <a:rPr lang="en-US" sz="2800" b="1" i="1" dirty="0" smtClean="0">
                <a:effectLst>
                  <a:outerShdw blurRad="38100" dist="38100" dir="2700000" algn="tl">
                    <a:srgbClr val="000000">
                      <a:alpha val="43137"/>
                    </a:srgbClr>
                  </a:outerShdw>
                </a:effectLst>
              </a:rPr>
              <a:t>.</a:t>
            </a:r>
          </a:p>
          <a:p>
            <a:pPr marL="514350" lvl="0" indent="-514350">
              <a:lnSpc>
                <a:spcPts val="1200"/>
              </a:lnSpc>
              <a:buClr>
                <a:schemeClr val="accent2">
                  <a:lumMod val="75000"/>
                </a:schemeClr>
              </a:buClr>
              <a:buFont typeface="Wingdings" pitchFamily="2" charset="2"/>
              <a:buChar char="Ø"/>
            </a:pPr>
            <a:endParaRPr lang="en-US" sz="2800" dirty="0">
              <a:effectLst>
                <a:outerShdw blurRad="38100" dist="38100" dir="2700000" algn="tl">
                  <a:srgbClr val="000000">
                    <a:alpha val="43137"/>
                  </a:srgbClr>
                </a:outerShdw>
              </a:effectLst>
            </a:endParaRPr>
          </a:p>
          <a:p>
            <a:pPr marL="514350" lvl="0" indent="-514350">
              <a:buClr>
                <a:schemeClr val="accent2">
                  <a:lumMod val="75000"/>
                </a:schemeClr>
              </a:buClr>
              <a:buFont typeface="Wingdings" pitchFamily="2" charset="2"/>
              <a:buChar char="Ø"/>
            </a:pPr>
            <a:r>
              <a:rPr lang="en-US" sz="2800" b="1" i="1" dirty="0">
                <a:effectLst>
                  <a:outerShdw blurRad="38100" dist="38100" dir="2700000" algn="tl">
                    <a:srgbClr val="000000">
                      <a:alpha val="43137"/>
                    </a:srgbClr>
                  </a:outerShdw>
                </a:effectLst>
              </a:rPr>
              <a:t>The Lord’s mercies </a:t>
            </a:r>
            <a:r>
              <a:rPr lang="en-US" sz="2800" b="1" i="1" dirty="0" smtClean="0">
                <a:effectLst>
                  <a:outerShdw blurRad="38100" dist="38100" dir="2700000" algn="tl">
                    <a:srgbClr val="000000">
                      <a:alpha val="43137"/>
                    </a:srgbClr>
                  </a:outerShdw>
                </a:effectLst>
              </a:rPr>
              <a:t>strengthen </a:t>
            </a:r>
            <a:r>
              <a:rPr lang="en-US" sz="2800" b="1" i="1" dirty="0">
                <a:effectLst>
                  <a:outerShdw blurRad="38100" dist="38100" dir="2700000" algn="tl">
                    <a:srgbClr val="000000">
                      <a:alpha val="43137"/>
                    </a:srgbClr>
                  </a:outerShdw>
                </a:effectLst>
              </a:rPr>
              <a:t>us as we go</a:t>
            </a:r>
            <a:r>
              <a:rPr lang="en-US" sz="2800" b="1" i="1" dirty="0" smtClean="0">
                <a:effectLst>
                  <a:outerShdw blurRad="38100" dist="38100" dir="2700000" algn="tl">
                    <a:srgbClr val="000000">
                      <a:alpha val="43137"/>
                    </a:srgbClr>
                  </a:outerShdw>
                </a:effectLst>
              </a:rPr>
              <a:t>.</a:t>
            </a:r>
          </a:p>
          <a:p>
            <a:pPr marL="514350" lvl="0" indent="-514350">
              <a:lnSpc>
                <a:spcPts val="1200"/>
              </a:lnSpc>
              <a:buClr>
                <a:schemeClr val="accent2">
                  <a:lumMod val="75000"/>
                </a:schemeClr>
              </a:buClr>
              <a:buFont typeface="Wingdings" pitchFamily="2" charset="2"/>
              <a:buChar char="Ø"/>
            </a:pPr>
            <a:endParaRPr lang="en-US" sz="2800" dirty="0">
              <a:effectLst>
                <a:outerShdw blurRad="38100" dist="38100" dir="2700000" algn="tl">
                  <a:srgbClr val="000000">
                    <a:alpha val="43137"/>
                  </a:srgbClr>
                </a:outerShdw>
              </a:effectLst>
            </a:endParaRPr>
          </a:p>
          <a:p>
            <a:pPr marL="514350" lvl="0" indent="-514350">
              <a:buClr>
                <a:schemeClr val="accent2">
                  <a:lumMod val="75000"/>
                </a:schemeClr>
              </a:buClr>
              <a:buFont typeface="Wingdings" pitchFamily="2" charset="2"/>
              <a:buChar char="Ø"/>
            </a:pPr>
            <a:r>
              <a:rPr lang="en-US" sz="2800" b="1" i="1" dirty="0">
                <a:effectLst>
                  <a:outerShdw blurRad="38100" dist="38100" dir="2700000" algn="tl">
                    <a:srgbClr val="000000">
                      <a:alpha val="43137"/>
                    </a:srgbClr>
                  </a:outerShdw>
                </a:effectLst>
              </a:rPr>
              <a:t>The Lord’s mercies </a:t>
            </a:r>
            <a:r>
              <a:rPr lang="en-US" sz="2800" b="1" i="1" dirty="0" smtClean="0">
                <a:effectLst>
                  <a:outerShdw blurRad="38100" dist="38100" dir="2700000" algn="tl">
                    <a:srgbClr val="000000">
                      <a:alpha val="43137"/>
                    </a:srgbClr>
                  </a:outerShdw>
                </a:effectLst>
              </a:rPr>
              <a:t>give </a:t>
            </a:r>
            <a:r>
              <a:rPr lang="en-US" sz="2800" b="1" i="1" dirty="0">
                <a:effectLst>
                  <a:outerShdw blurRad="38100" dist="38100" dir="2700000" algn="tl">
                    <a:srgbClr val="000000">
                      <a:alpha val="43137"/>
                    </a:srgbClr>
                  </a:outerShdw>
                </a:effectLst>
              </a:rPr>
              <a:t>us </a:t>
            </a:r>
            <a:r>
              <a:rPr lang="en-US" sz="2800" b="1" i="1" dirty="0" smtClean="0">
                <a:effectLst>
                  <a:outerShdw blurRad="38100" dist="38100" dir="2700000" algn="tl">
                    <a:srgbClr val="000000">
                      <a:alpha val="43137"/>
                    </a:srgbClr>
                  </a:outerShdw>
                </a:effectLst>
              </a:rPr>
              <a:t>hope </a:t>
            </a:r>
            <a:r>
              <a:rPr lang="en-US" sz="2800" b="1" i="1" dirty="0">
                <a:effectLst>
                  <a:outerShdw blurRad="38100" dist="38100" dir="2700000" algn="tl">
                    <a:srgbClr val="000000">
                      <a:alpha val="43137"/>
                    </a:srgbClr>
                  </a:outerShdw>
                </a:effectLst>
              </a:rPr>
              <a:t>through His </a:t>
            </a:r>
            <a:r>
              <a:rPr lang="en-US" sz="2800" b="1" i="1" dirty="0" smtClean="0">
                <a:effectLst>
                  <a:outerShdw blurRad="38100" dist="38100" dir="2700000" algn="tl">
                    <a:srgbClr val="000000">
                      <a:alpha val="43137"/>
                    </a:srgbClr>
                  </a:outerShdw>
                </a:effectLst>
              </a:rPr>
              <a:t>word.</a:t>
            </a:r>
            <a:endParaRPr lang="en-US" sz="2800" b="1" i="1" dirty="0">
              <a:effectLst>
                <a:outerShdw blurRad="38100" dist="38100" dir="2700000" algn="tl">
                  <a:srgbClr val="000000">
                    <a:alpha val="43137"/>
                  </a:srgbClr>
                </a:outerShdw>
              </a:effectLst>
            </a:endParaRPr>
          </a:p>
          <a:p>
            <a:endParaRPr lang="en-US" dirty="0"/>
          </a:p>
        </p:txBody>
      </p:sp>
      <p:sp>
        <p:nvSpPr>
          <p:cNvPr id="3" name="Title 2"/>
          <p:cNvSpPr>
            <a:spLocks noGrp="1"/>
          </p:cNvSpPr>
          <p:nvPr>
            <p:ph type="title"/>
          </p:nvPr>
        </p:nvSpPr>
        <p:spPr>
          <a:xfrm>
            <a:off x="152400" y="228600"/>
            <a:ext cx="8839200" cy="762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3600" b="1" dirty="0">
                <a:ln/>
                <a:solidFill>
                  <a:schemeClr val="accent3"/>
                </a:solidFill>
                <a:latin typeface="Microsoft Sans Serif" pitchFamily="34" charset="0"/>
                <a:cs typeface="Microsoft Sans Serif" pitchFamily="34" charset="0"/>
              </a:rPr>
              <a:t>THE LORD’S </a:t>
            </a:r>
            <a:r>
              <a:rPr lang="en-US" sz="3600" b="1" dirty="0" smtClean="0">
                <a:ln/>
                <a:solidFill>
                  <a:schemeClr val="accent3"/>
                </a:solidFill>
                <a:latin typeface="Microsoft Sans Serif" pitchFamily="34" charset="0"/>
                <a:cs typeface="Microsoft Sans Serif" pitchFamily="34" charset="0"/>
              </a:rPr>
              <a:t>MERCIES </a:t>
            </a:r>
            <a:r>
              <a:rPr lang="en-US" sz="1600" b="1" dirty="0" smtClean="0">
                <a:ln/>
                <a:latin typeface="+mn-lt"/>
                <a:cs typeface="Microsoft Sans Serif" pitchFamily="34" charset="0"/>
              </a:rPr>
              <a:t>as seen through the eyes of Jeremiah</a:t>
            </a:r>
            <a:endParaRPr lang="en-US" sz="3600" b="1" dirty="0">
              <a:ln/>
            </a:endParaRPr>
          </a:p>
        </p:txBody>
      </p:sp>
    </p:spTree>
    <p:extLst>
      <p:ext uri="{BB962C8B-B14F-4D97-AF65-F5344CB8AC3E}">
        <p14:creationId xmlns:p14="http://schemas.microsoft.com/office/powerpoint/2010/main" val="1980151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8839200" cy="762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3600" b="1" dirty="0">
                <a:ln/>
                <a:solidFill>
                  <a:schemeClr val="accent3"/>
                </a:solidFill>
                <a:latin typeface="Microsoft Sans Serif" pitchFamily="34" charset="0"/>
                <a:cs typeface="Microsoft Sans Serif" pitchFamily="34" charset="0"/>
              </a:rPr>
              <a:t>THE LORD’S </a:t>
            </a:r>
            <a:r>
              <a:rPr lang="en-US" sz="3600" b="1" dirty="0" smtClean="0">
                <a:ln/>
                <a:solidFill>
                  <a:schemeClr val="accent3"/>
                </a:solidFill>
                <a:latin typeface="Microsoft Sans Serif" pitchFamily="34" charset="0"/>
                <a:cs typeface="Microsoft Sans Serif" pitchFamily="34" charset="0"/>
              </a:rPr>
              <a:t>MERCIES </a:t>
            </a:r>
            <a:r>
              <a:rPr lang="en-US" sz="1600" b="1" dirty="0" smtClean="0">
                <a:ln/>
                <a:latin typeface="+mn-lt"/>
                <a:cs typeface="Microsoft Sans Serif" pitchFamily="34" charset="0"/>
              </a:rPr>
              <a:t>as seen through the eyes of Jeremiah</a:t>
            </a:r>
            <a:endParaRPr lang="en-US" sz="3600" b="1" dirty="0">
              <a:ln/>
            </a:endParaRPr>
          </a:p>
        </p:txBody>
      </p:sp>
      <p:sp>
        <p:nvSpPr>
          <p:cNvPr id="4" name="Content Placeholder 3"/>
          <p:cNvSpPr>
            <a:spLocks noGrp="1"/>
          </p:cNvSpPr>
          <p:nvPr>
            <p:ph sz="quarter" idx="13"/>
          </p:nvPr>
        </p:nvSpPr>
        <p:spPr>
          <a:xfrm>
            <a:off x="352426" y="1219200"/>
            <a:ext cx="7680960" cy="4724400"/>
          </a:xfrm>
        </p:spPr>
        <p:txBody>
          <a:bodyPr/>
          <a:lstStyle/>
          <a:p>
            <a:pPr lvl="0"/>
            <a:r>
              <a:rPr lang="en-US" sz="2800" b="1" u="sng" dirty="0">
                <a:effectLst>
                  <a:outerShdw blurRad="38100" dist="38100" dir="2700000" algn="tl">
                    <a:srgbClr val="000000">
                      <a:alpha val="43137"/>
                    </a:srgbClr>
                  </a:outerShdw>
                </a:effectLst>
              </a:rPr>
              <a:t>The Lord’s mercies </a:t>
            </a:r>
            <a:r>
              <a:rPr lang="en-US" sz="2800" b="1" u="sng" dirty="0" smtClean="0">
                <a:effectLst>
                  <a:outerShdw blurRad="38100" dist="38100" dir="2700000" algn="tl">
                    <a:srgbClr val="000000">
                      <a:alpha val="43137"/>
                    </a:srgbClr>
                  </a:outerShdw>
                </a:effectLst>
              </a:rPr>
              <a:t>take </a:t>
            </a:r>
            <a:r>
              <a:rPr lang="en-US" sz="2800" b="1" u="sng" dirty="0">
                <a:effectLst>
                  <a:outerShdw blurRad="38100" dist="38100" dir="2700000" algn="tl">
                    <a:srgbClr val="000000">
                      <a:alpha val="43137"/>
                    </a:srgbClr>
                  </a:outerShdw>
                </a:effectLst>
              </a:rPr>
              <a:t>us where we are</a:t>
            </a:r>
            <a:r>
              <a:rPr lang="en-US" sz="2800" b="1" dirty="0">
                <a:effectLst>
                  <a:outerShdw blurRad="38100" dist="38100" dir="2700000" algn="tl">
                    <a:srgbClr val="000000">
                      <a:alpha val="43137"/>
                    </a:srgbClr>
                  </a:outerShdw>
                </a:effectLst>
              </a:rPr>
              <a:t>.</a:t>
            </a:r>
          </a:p>
          <a:p>
            <a:endParaRPr lang="en-US" dirty="0"/>
          </a:p>
        </p:txBody>
      </p:sp>
      <p:sp>
        <p:nvSpPr>
          <p:cNvPr id="5" name="Rectangle 4"/>
          <p:cNvSpPr/>
          <p:nvPr/>
        </p:nvSpPr>
        <p:spPr>
          <a:xfrm>
            <a:off x="304800" y="1997839"/>
            <a:ext cx="8610600" cy="3539430"/>
          </a:xfrm>
          <a:prstGeom prst="rect">
            <a:avLst/>
          </a:prstGeom>
        </p:spPr>
        <p:txBody>
          <a:bodyPr wrap="square">
            <a:spAutoFit/>
          </a:bodyPr>
          <a:lstStyle/>
          <a:p>
            <a:r>
              <a:rPr lang="en-US" sz="2800" i="1" dirty="0">
                <a:solidFill>
                  <a:schemeClr val="accent2">
                    <a:lumMod val="75000"/>
                  </a:schemeClr>
                </a:solidFill>
                <a:effectLst>
                  <a:outerShdw blurRad="38100" dist="38100" dir="2700000" algn="tl">
                    <a:srgbClr val="000000">
                      <a:alpha val="43137"/>
                    </a:srgbClr>
                  </a:outerShdw>
                </a:effectLst>
              </a:rPr>
              <a:t>Jer. 1:1-3</a:t>
            </a:r>
            <a:r>
              <a:rPr lang="x-none" sz="2800" i="1">
                <a:effectLst>
                  <a:outerShdw blurRad="38100" dist="38100" dir="2700000" algn="tl">
                    <a:srgbClr val="000000">
                      <a:alpha val="43137"/>
                    </a:srgbClr>
                  </a:outerShdw>
                </a:effectLst>
              </a:rPr>
              <a:t>  The words of Jeremiah the son of Hilkiah, of the priests who were in Anathoth in the land of Benjamin, to whom the word of the LORD came in the days of Josiah the son of Amon, king of Judah, in the thirteenth year of his reign. It came also in the days of Jehoiakim the son of Josiah, king of Judah, until the end of the eleventh year of Zedekiah the son of Josiah, king of Judah, until the carrying away of Jerusalem captive in the fifth month. </a:t>
            </a: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8806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8839200" cy="762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3600" b="1" dirty="0">
                <a:ln/>
                <a:solidFill>
                  <a:schemeClr val="accent3"/>
                </a:solidFill>
                <a:latin typeface="Microsoft Sans Serif" pitchFamily="34" charset="0"/>
                <a:cs typeface="Microsoft Sans Serif" pitchFamily="34" charset="0"/>
              </a:rPr>
              <a:t>THE LORD’S </a:t>
            </a:r>
            <a:r>
              <a:rPr lang="en-US" sz="3600" b="1" dirty="0" smtClean="0">
                <a:ln/>
                <a:solidFill>
                  <a:schemeClr val="accent3"/>
                </a:solidFill>
                <a:latin typeface="Microsoft Sans Serif" pitchFamily="34" charset="0"/>
                <a:cs typeface="Microsoft Sans Serif" pitchFamily="34" charset="0"/>
              </a:rPr>
              <a:t>MERCIES </a:t>
            </a:r>
            <a:r>
              <a:rPr lang="en-US" sz="1600" b="1" dirty="0" smtClean="0">
                <a:ln/>
                <a:latin typeface="+mn-lt"/>
                <a:cs typeface="Microsoft Sans Serif" pitchFamily="34" charset="0"/>
              </a:rPr>
              <a:t>as seen through the eyes of Jeremiah</a:t>
            </a:r>
            <a:endParaRPr lang="en-US" sz="3600" b="1" dirty="0">
              <a:ln/>
            </a:endParaRPr>
          </a:p>
        </p:txBody>
      </p:sp>
      <p:sp>
        <p:nvSpPr>
          <p:cNvPr id="4" name="Content Placeholder 3"/>
          <p:cNvSpPr>
            <a:spLocks noGrp="1"/>
          </p:cNvSpPr>
          <p:nvPr>
            <p:ph sz="quarter" idx="13"/>
          </p:nvPr>
        </p:nvSpPr>
        <p:spPr>
          <a:xfrm>
            <a:off x="352426" y="1219200"/>
            <a:ext cx="7680960" cy="4724400"/>
          </a:xfrm>
        </p:spPr>
        <p:txBody>
          <a:bodyPr/>
          <a:lstStyle/>
          <a:p>
            <a:pPr lvl="0"/>
            <a:r>
              <a:rPr lang="en-US" sz="2800" b="1" u="sng" dirty="0">
                <a:effectLst>
                  <a:outerShdw blurRad="38100" dist="38100" dir="2700000" algn="tl">
                    <a:srgbClr val="000000">
                      <a:alpha val="43137"/>
                    </a:srgbClr>
                  </a:outerShdw>
                </a:effectLst>
              </a:rPr>
              <a:t>The Lord’s mercies </a:t>
            </a:r>
            <a:r>
              <a:rPr lang="en-US" sz="2800" b="1" u="sng" dirty="0" smtClean="0">
                <a:effectLst>
                  <a:outerShdw blurRad="38100" dist="38100" dir="2700000" algn="tl">
                    <a:srgbClr val="000000">
                      <a:alpha val="43137"/>
                    </a:srgbClr>
                  </a:outerShdw>
                </a:effectLst>
              </a:rPr>
              <a:t>take </a:t>
            </a:r>
            <a:r>
              <a:rPr lang="en-US" sz="2800" b="1" u="sng" dirty="0">
                <a:effectLst>
                  <a:outerShdw blurRad="38100" dist="38100" dir="2700000" algn="tl">
                    <a:srgbClr val="000000">
                      <a:alpha val="43137"/>
                    </a:srgbClr>
                  </a:outerShdw>
                </a:effectLst>
              </a:rPr>
              <a:t>us where we are</a:t>
            </a:r>
            <a:r>
              <a:rPr lang="en-US" sz="2800" b="1" dirty="0">
                <a:effectLst>
                  <a:outerShdw blurRad="38100" dist="38100" dir="2700000" algn="tl">
                    <a:srgbClr val="000000">
                      <a:alpha val="43137"/>
                    </a:srgbClr>
                  </a:outerShdw>
                </a:effectLst>
              </a:rPr>
              <a:t>.</a:t>
            </a:r>
          </a:p>
          <a:p>
            <a:endParaRPr lang="en-US" dirty="0"/>
          </a:p>
        </p:txBody>
      </p:sp>
      <p:sp>
        <p:nvSpPr>
          <p:cNvPr id="5" name="Rectangle 4"/>
          <p:cNvSpPr/>
          <p:nvPr/>
        </p:nvSpPr>
        <p:spPr>
          <a:xfrm>
            <a:off x="304800" y="1997839"/>
            <a:ext cx="8610600" cy="3970318"/>
          </a:xfrm>
          <a:prstGeom prst="rect">
            <a:avLst/>
          </a:prstGeom>
        </p:spPr>
        <p:txBody>
          <a:bodyPr wrap="square">
            <a:spAutoFit/>
          </a:bodyPr>
          <a:lstStyle/>
          <a:p>
            <a:r>
              <a:rPr lang="en-US" sz="2800" i="1" dirty="0" err="1">
                <a:solidFill>
                  <a:schemeClr val="accent2">
                    <a:lumMod val="75000"/>
                  </a:schemeClr>
                </a:solidFill>
                <a:effectLst>
                  <a:outerShdw blurRad="38100" dist="38100" dir="2700000" algn="tl">
                    <a:srgbClr val="000000">
                      <a:alpha val="43137"/>
                    </a:srgbClr>
                  </a:outerShdw>
                </a:effectLst>
              </a:rPr>
              <a:t>Jer</a:t>
            </a:r>
            <a:r>
              <a:rPr lang="en-US" sz="2800" i="1" dirty="0">
                <a:solidFill>
                  <a:schemeClr val="accent2">
                    <a:lumMod val="75000"/>
                  </a:schemeClr>
                </a:solidFill>
                <a:effectLst>
                  <a:outerShdw blurRad="38100" dist="38100" dir="2700000" algn="tl">
                    <a:srgbClr val="000000">
                      <a:alpha val="43137"/>
                    </a:srgbClr>
                  </a:outerShdw>
                </a:effectLst>
              </a:rPr>
              <a:t> 1:6</a:t>
            </a:r>
            <a:r>
              <a:rPr lang="en-US" sz="2800" i="1" dirty="0">
                <a:effectLst>
                  <a:outerShdw blurRad="38100" dist="38100" dir="2700000" algn="tl">
                    <a:srgbClr val="000000">
                      <a:alpha val="43137"/>
                    </a:srgbClr>
                  </a:outerShdw>
                </a:effectLst>
              </a:rPr>
              <a:t>  Then said I: "Ah, Lord GOD! Behold, I cannot speak, for I am a youth." </a:t>
            </a:r>
            <a:endParaRPr lang="en-US" sz="2800" i="1" dirty="0" smtClean="0">
              <a:effectLst>
                <a:outerShdw blurRad="38100" dist="38100" dir="2700000" algn="tl">
                  <a:srgbClr val="000000">
                    <a:alpha val="43137"/>
                  </a:srgbClr>
                </a:outerShdw>
              </a:effectLst>
            </a:endParaRPr>
          </a:p>
          <a:p>
            <a:endParaRPr lang="en-US" sz="2800" i="1" dirty="0">
              <a:effectLst>
                <a:outerShdw blurRad="38100" dist="38100" dir="2700000" algn="tl">
                  <a:srgbClr val="000000">
                    <a:alpha val="43137"/>
                  </a:srgbClr>
                </a:outerShdw>
              </a:effectLst>
            </a:endParaRPr>
          </a:p>
          <a:p>
            <a:endParaRPr lang="en-US" sz="2800" i="1" dirty="0">
              <a:effectLst>
                <a:outerShdw blurRad="38100" dist="38100" dir="2700000" algn="tl">
                  <a:srgbClr val="000000">
                    <a:alpha val="43137"/>
                  </a:srgbClr>
                </a:outerShdw>
              </a:effectLst>
            </a:endParaRPr>
          </a:p>
          <a:p>
            <a:r>
              <a:rPr lang="en-US" sz="2800" i="1" dirty="0" err="1">
                <a:solidFill>
                  <a:schemeClr val="accent2">
                    <a:lumMod val="75000"/>
                  </a:schemeClr>
                </a:solidFill>
                <a:effectLst>
                  <a:outerShdw blurRad="38100" dist="38100" dir="2700000" algn="tl">
                    <a:srgbClr val="000000">
                      <a:alpha val="43137"/>
                    </a:srgbClr>
                  </a:outerShdw>
                </a:effectLst>
              </a:rPr>
              <a:t>Jer</a:t>
            </a:r>
            <a:r>
              <a:rPr lang="en-US" sz="2800" i="1" dirty="0">
                <a:solidFill>
                  <a:schemeClr val="accent2">
                    <a:lumMod val="75000"/>
                  </a:schemeClr>
                </a:solidFill>
                <a:effectLst>
                  <a:outerShdw blurRad="38100" dist="38100" dir="2700000" algn="tl">
                    <a:srgbClr val="000000">
                      <a:alpha val="43137"/>
                    </a:srgbClr>
                  </a:outerShdw>
                </a:effectLst>
              </a:rPr>
              <a:t> </a:t>
            </a:r>
            <a:r>
              <a:rPr lang="en-US" sz="2800" i="1" dirty="0" smtClean="0">
                <a:solidFill>
                  <a:schemeClr val="accent2">
                    <a:lumMod val="75000"/>
                  </a:schemeClr>
                </a:solidFill>
                <a:effectLst>
                  <a:outerShdw blurRad="38100" dist="38100" dir="2700000" algn="tl">
                    <a:srgbClr val="000000">
                      <a:alpha val="43137"/>
                    </a:srgbClr>
                  </a:outerShdw>
                </a:effectLst>
              </a:rPr>
              <a:t>1:7,8</a:t>
            </a:r>
            <a:r>
              <a:rPr lang="en-US" sz="2800" i="1" dirty="0">
                <a:effectLst>
                  <a:outerShdw blurRad="38100" dist="38100" dir="2700000" algn="tl">
                    <a:srgbClr val="000000">
                      <a:alpha val="43137"/>
                    </a:srgbClr>
                  </a:outerShdw>
                </a:effectLst>
              </a:rPr>
              <a:t>  But the LORD said to me: "Do not say, 'I am a youth,' For you shall go to all to whom I send you, And whatever I command you, you shall speak. </a:t>
            </a:r>
            <a:r>
              <a:rPr lang="en-US" sz="2800" i="1" dirty="0" smtClean="0">
                <a:effectLst>
                  <a:outerShdw blurRad="38100" dist="38100" dir="2700000" algn="tl">
                    <a:srgbClr val="000000">
                      <a:alpha val="43137"/>
                    </a:srgbClr>
                  </a:outerShdw>
                </a:effectLst>
              </a:rPr>
              <a:t>Do </a:t>
            </a:r>
            <a:r>
              <a:rPr lang="en-US" sz="2800" i="1" dirty="0">
                <a:effectLst>
                  <a:outerShdw blurRad="38100" dist="38100" dir="2700000" algn="tl">
                    <a:srgbClr val="000000">
                      <a:alpha val="43137"/>
                    </a:srgbClr>
                  </a:outerShdw>
                </a:effectLst>
              </a:rPr>
              <a:t>not be afraid of their faces, For I am with you to deliver you," says the LORD.</a:t>
            </a:r>
          </a:p>
        </p:txBody>
      </p:sp>
    </p:spTree>
    <p:extLst>
      <p:ext uri="{BB962C8B-B14F-4D97-AF65-F5344CB8AC3E}">
        <p14:creationId xmlns:p14="http://schemas.microsoft.com/office/powerpoint/2010/main" val="109383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8839200" cy="762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3600" b="1" dirty="0">
                <a:ln/>
                <a:solidFill>
                  <a:schemeClr val="accent3"/>
                </a:solidFill>
                <a:latin typeface="Microsoft Sans Serif" pitchFamily="34" charset="0"/>
                <a:cs typeface="Microsoft Sans Serif" pitchFamily="34" charset="0"/>
              </a:rPr>
              <a:t>THE LORD’S </a:t>
            </a:r>
            <a:r>
              <a:rPr lang="en-US" sz="3600" b="1" dirty="0" smtClean="0">
                <a:ln/>
                <a:solidFill>
                  <a:schemeClr val="accent3"/>
                </a:solidFill>
                <a:latin typeface="Microsoft Sans Serif" pitchFamily="34" charset="0"/>
                <a:cs typeface="Microsoft Sans Serif" pitchFamily="34" charset="0"/>
              </a:rPr>
              <a:t>MERCIES </a:t>
            </a:r>
            <a:r>
              <a:rPr lang="en-US" sz="1600" b="1" dirty="0" smtClean="0">
                <a:ln/>
                <a:latin typeface="+mn-lt"/>
                <a:cs typeface="Microsoft Sans Serif" pitchFamily="34" charset="0"/>
              </a:rPr>
              <a:t>as seen through the eyes of Jeremiah</a:t>
            </a:r>
            <a:endParaRPr lang="en-US" sz="3600" b="1" dirty="0">
              <a:ln/>
            </a:endParaRPr>
          </a:p>
        </p:txBody>
      </p:sp>
      <p:sp>
        <p:nvSpPr>
          <p:cNvPr id="4" name="Content Placeholder 3"/>
          <p:cNvSpPr>
            <a:spLocks noGrp="1"/>
          </p:cNvSpPr>
          <p:nvPr>
            <p:ph sz="quarter" idx="13"/>
          </p:nvPr>
        </p:nvSpPr>
        <p:spPr>
          <a:xfrm>
            <a:off x="352426" y="1219200"/>
            <a:ext cx="7680960" cy="4724400"/>
          </a:xfrm>
        </p:spPr>
        <p:txBody>
          <a:bodyPr/>
          <a:lstStyle/>
          <a:p>
            <a:pPr lvl="0"/>
            <a:r>
              <a:rPr lang="en-US" sz="2800" b="1" u="sng" dirty="0">
                <a:effectLst>
                  <a:outerShdw blurRad="38100" dist="38100" dir="2700000" algn="tl">
                    <a:srgbClr val="000000">
                      <a:alpha val="43137"/>
                    </a:srgbClr>
                  </a:outerShdw>
                </a:effectLst>
              </a:rPr>
              <a:t>The Lord’s mercies </a:t>
            </a:r>
            <a:r>
              <a:rPr lang="en-US" sz="2800" b="1" u="sng" dirty="0" smtClean="0">
                <a:effectLst>
                  <a:outerShdw blurRad="38100" dist="38100" dir="2700000" algn="tl">
                    <a:srgbClr val="000000">
                      <a:alpha val="43137"/>
                    </a:srgbClr>
                  </a:outerShdw>
                </a:effectLst>
              </a:rPr>
              <a:t>take </a:t>
            </a:r>
            <a:r>
              <a:rPr lang="en-US" sz="2800" b="1" u="sng" dirty="0">
                <a:effectLst>
                  <a:outerShdw blurRad="38100" dist="38100" dir="2700000" algn="tl">
                    <a:srgbClr val="000000">
                      <a:alpha val="43137"/>
                    </a:srgbClr>
                  </a:outerShdw>
                </a:effectLst>
              </a:rPr>
              <a:t>us where we are</a:t>
            </a:r>
            <a:r>
              <a:rPr lang="en-US" sz="2800" b="1" dirty="0">
                <a:effectLst>
                  <a:outerShdw blurRad="38100" dist="38100" dir="2700000" algn="tl">
                    <a:srgbClr val="000000">
                      <a:alpha val="43137"/>
                    </a:srgbClr>
                  </a:outerShdw>
                </a:effectLst>
              </a:rPr>
              <a:t>.</a:t>
            </a:r>
          </a:p>
          <a:p>
            <a:endParaRPr lang="en-US" dirty="0"/>
          </a:p>
        </p:txBody>
      </p:sp>
      <p:sp>
        <p:nvSpPr>
          <p:cNvPr id="5" name="Rectangle 4"/>
          <p:cNvSpPr/>
          <p:nvPr/>
        </p:nvSpPr>
        <p:spPr>
          <a:xfrm>
            <a:off x="304800" y="2122944"/>
            <a:ext cx="8610600" cy="2677656"/>
          </a:xfrm>
          <a:prstGeom prst="rect">
            <a:avLst/>
          </a:prstGeom>
        </p:spPr>
        <p:txBody>
          <a:bodyPr wrap="square">
            <a:spAutoFit/>
          </a:bodyPr>
          <a:lstStyle/>
          <a:p>
            <a:r>
              <a:rPr lang="x-none" sz="2800" i="1">
                <a:solidFill>
                  <a:schemeClr val="accent2">
                    <a:lumMod val="75000"/>
                  </a:schemeClr>
                </a:solidFill>
                <a:effectLst>
                  <a:outerShdw blurRad="38100" dist="38100" dir="2700000" algn="tl">
                    <a:srgbClr val="000000">
                      <a:alpha val="43137"/>
                    </a:srgbClr>
                  </a:outerShdw>
                </a:effectLst>
              </a:rPr>
              <a:t>Jer. 1:9,10 </a:t>
            </a:r>
            <a:r>
              <a:rPr lang="x-none" sz="2800" i="1">
                <a:effectLst>
                  <a:outerShdw blurRad="38100" dist="38100" dir="2700000" algn="tl">
                    <a:srgbClr val="000000">
                      <a:alpha val="43137"/>
                    </a:srgbClr>
                  </a:outerShdw>
                </a:effectLst>
              </a:rPr>
              <a:t>Then the LORD put forth His hand and touched my mouth, and the LORD said to me: "Behold, I have put My words in your mouth. See, I have this day set you over the nations and over the kingdoms, To root out and to pull down, To destroy and to throw down, To build and to plant." </a:t>
            </a:r>
            <a:endParaRPr lang="en-US" sz="2800" dirty="0">
              <a:effectLst>
                <a:outerShdw blurRad="38100" dist="38100" dir="2700000" algn="tl">
                  <a:srgbClr val="000000">
                    <a:alpha val="43137"/>
                  </a:srgbClr>
                </a:outerShdw>
              </a:effectLst>
            </a:endParaRPr>
          </a:p>
        </p:txBody>
      </p:sp>
      <p:cxnSp>
        <p:nvCxnSpPr>
          <p:cNvPr id="6" name="Straight Connector 5"/>
          <p:cNvCxnSpPr/>
          <p:nvPr/>
        </p:nvCxnSpPr>
        <p:spPr>
          <a:xfrm>
            <a:off x="7391400" y="2590800"/>
            <a:ext cx="1143000"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81000" y="2971800"/>
            <a:ext cx="1447800"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7222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8839200" cy="762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3600" b="1" dirty="0">
                <a:ln/>
                <a:solidFill>
                  <a:schemeClr val="accent3"/>
                </a:solidFill>
                <a:latin typeface="Microsoft Sans Serif" pitchFamily="34" charset="0"/>
                <a:cs typeface="Microsoft Sans Serif" pitchFamily="34" charset="0"/>
              </a:rPr>
              <a:t>THE LORD’S </a:t>
            </a:r>
            <a:r>
              <a:rPr lang="en-US" sz="3600" b="1" dirty="0" smtClean="0">
                <a:ln/>
                <a:solidFill>
                  <a:schemeClr val="accent3"/>
                </a:solidFill>
                <a:latin typeface="Microsoft Sans Serif" pitchFamily="34" charset="0"/>
                <a:cs typeface="Microsoft Sans Serif" pitchFamily="34" charset="0"/>
              </a:rPr>
              <a:t>MERCIES </a:t>
            </a:r>
            <a:r>
              <a:rPr lang="en-US" sz="1600" b="1" dirty="0" smtClean="0">
                <a:ln/>
                <a:latin typeface="+mn-lt"/>
                <a:cs typeface="Microsoft Sans Serif" pitchFamily="34" charset="0"/>
              </a:rPr>
              <a:t>as seen through the eyes of Jeremiah</a:t>
            </a:r>
            <a:endParaRPr lang="en-US" sz="3600" b="1" dirty="0">
              <a:ln/>
            </a:endParaRPr>
          </a:p>
        </p:txBody>
      </p:sp>
      <p:sp>
        <p:nvSpPr>
          <p:cNvPr id="4" name="Content Placeholder 3"/>
          <p:cNvSpPr>
            <a:spLocks noGrp="1"/>
          </p:cNvSpPr>
          <p:nvPr>
            <p:ph sz="quarter" idx="13"/>
          </p:nvPr>
        </p:nvSpPr>
        <p:spPr>
          <a:xfrm>
            <a:off x="352426" y="1219200"/>
            <a:ext cx="7680960" cy="4724400"/>
          </a:xfrm>
        </p:spPr>
        <p:txBody>
          <a:bodyPr/>
          <a:lstStyle/>
          <a:p>
            <a:pPr lvl="0"/>
            <a:r>
              <a:rPr lang="en-US" sz="2800" b="1" u="sng" dirty="0">
                <a:effectLst>
                  <a:outerShdw blurRad="38100" dist="38100" dir="2700000" algn="tl">
                    <a:srgbClr val="000000">
                      <a:alpha val="43137"/>
                    </a:srgbClr>
                  </a:outerShdw>
                </a:effectLst>
              </a:rPr>
              <a:t>The Lord’s mercies </a:t>
            </a:r>
            <a:r>
              <a:rPr lang="en-US" sz="2800" b="1" u="sng" dirty="0" smtClean="0">
                <a:effectLst>
                  <a:outerShdw blurRad="38100" dist="38100" dir="2700000" algn="tl">
                    <a:srgbClr val="000000">
                      <a:alpha val="43137"/>
                    </a:srgbClr>
                  </a:outerShdw>
                </a:effectLst>
              </a:rPr>
              <a:t>take </a:t>
            </a:r>
            <a:r>
              <a:rPr lang="en-US" sz="2800" b="1" u="sng" dirty="0">
                <a:effectLst>
                  <a:outerShdw blurRad="38100" dist="38100" dir="2700000" algn="tl">
                    <a:srgbClr val="000000">
                      <a:alpha val="43137"/>
                    </a:srgbClr>
                  </a:outerShdw>
                </a:effectLst>
              </a:rPr>
              <a:t>us where we are</a:t>
            </a:r>
            <a:r>
              <a:rPr lang="en-US" sz="2800" b="1" dirty="0">
                <a:effectLst>
                  <a:outerShdw blurRad="38100" dist="38100" dir="2700000" algn="tl">
                    <a:srgbClr val="000000">
                      <a:alpha val="43137"/>
                    </a:srgbClr>
                  </a:outerShdw>
                </a:effectLst>
              </a:rPr>
              <a:t>.</a:t>
            </a:r>
          </a:p>
          <a:p>
            <a:endParaRPr lang="en-US" dirty="0"/>
          </a:p>
        </p:txBody>
      </p:sp>
      <p:sp>
        <p:nvSpPr>
          <p:cNvPr id="5" name="Rectangle 4"/>
          <p:cNvSpPr/>
          <p:nvPr/>
        </p:nvSpPr>
        <p:spPr>
          <a:xfrm>
            <a:off x="304800" y="2122944"/>
            <a:ext cx="8610600" cy="2677656"/>
          </a:xfrm>
          <a:prstGeom prst="rect">
            <a:avLst/>
          </a:prstGeom>
        </p:spPr>
        <p:txBody>
          <a:bodyPr wrap="square">
            <a:spAutoFit/>
          </a:bodyPr>
          <a:lstStyle/>
          <a:p>
            <a:r>
              <a:rPr lang="en-US" sz="2800" i="1" dirty="0" smtClean="0">
                <a:solidFill>
                  <a:schemeClr val="accent2">
                    <a:lumMod val="75000"/>
                  </a:schemeClr>
                </a:solidFill>
                <a:effectLst>
                  <a:outerShdw blurRad="38100" dist="38100" dir="2700000" algn="tl">
                    <a:srgbClr val="000000">
                      <a:alpha val="43137"/>
                    </a:srgbClr>
                  </a:outerShdw>
                </a:effectLst>
              </a:rPr>
              <a:t>Jer. 1:18,19 </a:t>
            </a:r>
            <a:r>
              <a:rPr lang="en-US" sz="2800" i="1" dirty="0" smtClean="0">
                <a:effectLst>
                  <a:outerShdw blurRad="38100" dist="38100" dir="2700000" algn="tl">
                    <a:srgbClr val="000000">
                      <a:alpha val="43137"/>
                    </a:srgbClr>
                  </a:outerShdw>
                </a:effectLst>
              </a:rPr>
              <a:t>And I, behold, I make you this day a fortified city, an iron pillar, and bronze walls, against the whole land, against the kings of Judah, its officials, its priests, and the people of the land. They will fight against you, but they shall not prevail against you, for I am with you, declares the LORD, </a:t>
            </a:r>
            <a:r>
              <a:rPr lang="en-US" sz="2800" i="1" dirty="0" smtClean="0"/>
              <a:t>to deliver you."  </a:t>
            </a:r>
            <a:endParaRPr lang="en-US" sz="2800" dirty="0"/>
          </a:p>
        </p:txBody>
      </p:sp>
    </p:spTree>
    <p:extLst>
      <p:ext uri="{BB962C8B-B14F-4D97-AF65-F5344CB8AC3E}">
        <p14:creationId xmlns:p14="http://schemas.microsoft.com/office/powerpoint/2010/main" val="1519232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8839200" cy="762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3600" b="1" dirty="0">
                <a:ln/>
                <a:solidFill>
                  <a:schemeClr val="accent3"/>
                </a:solidFill>
                <a:latin typeface="Microsoft Sans Serif" pitchFamily="34" charset="0"/>
                <a:cs typeface="Microsoft Sans Serif" pitchFamily="34" charset="0"/>
              </a:rPr>
              <a:t>THE LORD’S </a:t>
            </a:r>
            <a:r>
              <a:rPr lang="en-US" sz="3600" b="1" dirty="0" smtClean="0">
                <a:ln/>
                <a:solidFill>
                  <a:schemeClr val="accent3"/>
                </a:solidFill>
                <a:latin typeface="Microsoft Sans Serif" pitchFamily="34" charset="0"/>
                <a:cs typeface="Microsoft Sans Serif" pitchFamily="34" charset="0"/>
              </a:rPr>
              <a:t>MERCIES </a:t>
            </a:r>
            <a:r>
              <a:rPr lang="en-US" sz="1600" b="1" dirty="0" smtClean="0">
                <a:ln/>
                <a:latin typeface="+mn-lt"/>
                <a:cs typeface="Microsoft Sans Serif" pitchFamily="34" charset="0"/>
              </a:rPr>
              <a:t>as seen through the eyes of Jeremiah</a:t>
            </a:r>
            <a:endParaRPr lang="en-US" sz="3600" b="1" dirty="0">
              <a:ln/>
            </a:endParaRPr>
          </a:p>
        </p:txBody>
      </p:sp>
      <p:sp>
        <p:nvSpPr>
          <p:cNvPr id="4" name="Content Placeholder 3"/>
          <p:cNvSpPr>
            <a:spLocks noGrp="1"/>
          </p:cNvSpPr>
          <p:nvPr>
            <p:ph sz="quarter" idx="13"/>
          </p:nvPr>
        </p:nvSpPr>
        <p:spPr>
          <a:xfrm>
            <a:off x="352426" y="1219200"/>
            <a:ext cx="7680960" cy="4724400"/>
          </a:xfrm>
        </p:spPr>
        <p:txBody>
          <a:bodyPr/>
          <a:lstStyle/>
          <a:p>
            <a:pPr lvl="0"/>
            <a:r>
              <a:rPr lang="en-US" sz="2800" b="1" u="sng" dirty="0">
                <a:effectLst>
                  <a:outerShdw blurRad="38100" dist="38100" dir="2700000" algn="tl">
                    <a:srgbClr val="000000">
                      <a:alpha val="43137"/>
                    </a:srgbClr>
                  </a:outerShdw>
                </a:effectLst>
              </a:rPr>
              <a:t>The Lord’s mercies </a:t>
            </a:r>
            <a:r>
              <a:rPr lang="en-US" sz="2800" b="1" u="sng" dirty="0" smtClean="0">
                <a:effectLst>
                  <a:outerShdw blurRad="38100" dist="38100" dir="2700000" algn="tl">
                    <a:srgbClr val="000000">
                      <a:alpha val="43137"/>
                    </a:srgbClr>
                  </a:outerShdw>
                </a:effectLst>
              </a:rPr>
              <a:t>take </a:t>
            </a:r>
            <a:r>
              <a:rPr lang="en-US" sz="2800" b="1" u="sng" dirty="0">
                <a:effectLst>
                  <a:outerShdw blurRad="38100" dist="38100" dir="2700000" algn="tl">
                    <a:srgbClr val="000000">
                      <a:alpha val="43137"/>
                    </a:srgbClr>
                  </a:outerShdw>
                </a:effectLst>
              </a:rPr>
              <a:t>us where we are</a:t>
            </a:r>
            <a:r>
              <a:rPr lang="en-US" sz="2800" b="1" dirty="0">
                <a:effectLst>
                  <a:outerShdw blurRad="38100" dist="38100" dir="2700000" algn="tl">
                    <a:srgbClr val="000000">
                      <a:alpha val="43137"/>
                    </a:srgbClr>
                  </a:outerShdw>
                </a:effectLst>
              </a:rPr>
              <a:t>.</a:t>
            </a:r>
          </a:p>
          <a:p>
            <a:endParaRPr lang="en-US" dirty="0"/>
          </a:p>
        </p:txBody>
      </p:sp>
      <p:sp>
        <p:nvSpPr>
          <p:cNvPr id="2" name="Rounded Rectangle 1"/>
          <p:cNvSpPr/>
          <p:nvPr/>
        </p:nvSpPr>
        <p:spPr>
          <a:xfrm>
            <a:off x="4343400" y="5943600"/>
            <a:ext cx="4419600" cy="762000"/>
          </a:xfrm>
          <a:prstGeom prst="roundRect">
            <a:avLst/>
          </a:prstGeom>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dirty="0" smtClean="0">
                <a:effectLst>
                  <a:outerShdw blurRad="38100" dist="38100" dir="2700000" algn="tl">
                    <a:srgbClr val="000000">
                      <a:alpha val="43137"/>
                    </a:srgbClr>
                  </a:outerShdw>
                </a:effectLst>
              </a:rPr>
              <a:t>5:1 Run through the streets…</a:t>
            </a:r>
            <a:endParaRPr lang="en-US" sz="2400" dirty="0">
              <a:effectLst>
                <a:outerShdw blurRad="38100" dist="38100" dir="2700000" algn="tl">
                  <a:srgbClr val="000000">
                    <a:alpha val="43137"/>
                  </a:srgbClr>
                </a:outerShdw>
              </a:effectLst>
            </a:endParaRPr>
          </a:p>
        </p:txBody>
      </p:sp>
      <p:sp>
        <p:nvSpPr>
          <p:cNvPr id="6" name="32-Point Star 5"/>
          <p:cNvSpPr/>
          <p:nvPr/>
        </p:nvSpPr>
        <p:spPr>
          <a:xfrm>
            <a:off x="2895600" y="5029200"/>
            <a:ext cx="2514600" cy="1295400"/>
          </a:xfrm>
          <a:prstGeom prst="star32">
            <a:avLst/>
          </a:prstGeom>
          <a:solidFill>
            <a:srgbClr val="FF9900"/>
          </a:solidFill>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effectLst>
                  <a:outerShdw blurRad="38100" dist="38100" dir="2700000" algn="tl">
                    <a:srgbClr val="000000">
                      <a:alpha val="43137"/>
                    </a:srgbClr>
                  </a:outerShdw>
                </a:effectLst>
              </a:rPr>
              <a:t>Jeremiah’s </a:t>
            </a:r>
          </a:p>
          <a:p>
            <a:pPr algn="ctr"/>
            <a:r>
              <a:rPr lang="en-US" b="1" dirty="0" smtClean="0">
                <a:solidFill>
                  <a:schemeClr val="bg1"/>
                </a:solidFill>
                <a:effectLst>
                  <a:outerShdw blurRad="38100" dist="38100" dir="2700000" algn="tl">
                    <a:srgbClr val="000000">
                      <a:alpha val="43137"/>
                    </a:srgbClr>
                  </a:outerShdw>
                </a:effectLst>
              </a:rPr>
              <a:t>Struggle</a:t>
            </a:r>
            <a:endParaRPr lang="en-US" b="1"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304800" y="2122944"/>
            <a:ext cx="8610600" cy="3539430"/>
          </a:xfrm>
          <a:prstGeom prst="rect">
            <a:avLst/>
          </a:prstGeom>
        </p:spPr>
        <p:txBody>
          <a:bodyPr wrap="square">
            <a:spAutoFit/>
          </a:bodyPr>
          <a:lstStyle/>
          <a:p>
            <a:r>
              <a:rPr lang="en-US" sz="2800" i="1" dirty="0">
                <a:solidFill>
                  <a:schemeClr val="accent2">
                    <a:lumMod val="75000"/>
                  </a:schemeClr>
                </a:solidFill>
                <a:effectLst>
                  <a:outerShdw blurRad="38100" dist="38100" dir="2700000" algn="tl">
                    <a:srgbClr val="000000">
                      <a:alpha val="43137"/>
                    </a:srgbClr>
                  </a:outerShdw>
                </a:effectLst>
              </a:rPr>
              <a:t>Jer. 4:10 </a:t>
            </a:r>
            <a:r>
              <a:rPr lang="en-US" sz="2800" i="1" dirty="0">
                <a:effectLst>
                  <a:outerShdw blurRad="38100" dist="38100" dir="2700000" algn="tl">
                    <a:srgbClr val="000000">
                      <a:alpha val="43137"/>
                    </a:srgbClr>
                  </a:outerShdw>
                </a:effectLst>
              </a:rPr>
              <a:t>In that day, declares the LORD, courage shall fail both king and officials. The priests shall be appalled and the prophets astounded." </a:t>
            </a:r>
            <a:endParaRPr lang="en-US" sz="2800" i="1" dirty="0" smtClean="0">
              <a:effectLst>
                <a:outerShdw blurRad="38100" dist="38100" dir="2700000" algn="tl">
                  <a:srgbClr val="000000">
                    <a:alpha val="43137"/>
                  </a:srgbClr>
                </a:outerShdw>
              </a:effectLst>
            </a:endParaRPr>
          </a:p>
          <a:p>
            <a:endParaRPr lang="en-US" sz="2800" i="1" dirty="0">
              <a:effectLst>
                <a:outerShdw blurRad="38100" dist="38100" dir="2700000" algn="tl">
                  <a:srgbClr val="000000">
                    <a:alpha val="43137"/>
                  </a:srgbClr>
                </a:outerShdw>
              </a:effectLst>
            </a:endParaRPr>
          </a:p>
          <a:p>
            <a:r>
              <a:rPr lang="en-US" sz="2800" i="1" dirty="0" smtClean="0">
                <a:effectLst>
                  <a:outerShdw blurRad="38100" dist="38100" dir="2700000" algn="tl">
                    <a:srgbClr val="000000">
                      <a:alpha val="43137"/>
                    </a:srgbClr>
                  </a:outerShdw>
                </a:effectLst>
              </a:rPr>
              <a:t>                              …Then </a:t>
            </a:r>
            <a:r>
              <a:rPr lang="en-US" sz="2800" i="1" dirty="0">
                <a:effectLst>
                  <a:outerShdw blurRad="38100" dist="38100" dir="2700000" algn="tl">
                    <a:srgbClr val="000000">
                      <a:alpha val="43137"/>
                    </a:srgbClr>
                  </a:outerShdw>
                </a:effectLst>
              </a:rPr>
              <a:t>I said, "Ah, Lord GOD, surely you have utterly deceived this people and Jerusalem, saying, 'It shall be well with you,' whereas the sword has reached their very life."</a:t>
            </a: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5520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8839200" cy="762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3600" b="1" dirty="0">
                <a:ln/>
                <a:solidFill>
                  <a:schemeClr val="accent3"/>
                </a:solidFill>
                <a:latin typeface="Microsoft Sans Serif" pitchFamily="34" charset="0"/>
                <a:cs typeface="Microsoft Sans Serif" pitchFamily="34" charset="0"/>
              </a:rPr>
              <a:t>THE LORD’S </a:t>
            </a:r>
            <a:r>
              <a:rPr lang="en-US" sz="3600" b="1" dirty="0" smtClean="0">
                <a:ln/>
                <a:solidFill>
                  <a:schemeClr val="accent3"/>
                </a:solidFill>
                <a:latin typeface="Microsoft Sans Serif" pitchFamily="34" charset="0"/>
                <a:cs typeface="Microsoft Sans Serif" pitchFamily="34" charset="0"/>
              </a:rPr>
              <a:t>MERCIES </a:t>
            </a:r>
            <a:r>
              <a:rPr lang="en-US" sz="1600" b="1" dirty="0" smtClean="0">
                <a:ln/>
                <a:latin typeface="+mn-lt"/>
                <a:cs typeface="Microsoft Sans Serif" pitchFamily="34" charset="0"/>
              </a:rPr>
              <a:t>as seen through the eyes of Jeremiah</a:t>
            </a:r>
            <a:endParaRPr lang="en-US" sz="3600" b="1" dirty="0">
              <a:ln/>
            </a:endParaRPr>
          </a:p>
        </p:txBody>
      </p:sp>
      <p:sp>
        <p:nvSpPr>
          <p:cNvPr id="4" name="Content Placeholder 3"/>
          <p:cNvSpPr>
            <a:spLocks noGrp="1"/>
          </p:cNvSpPr>
          <p:nvPr>
            <p:ph sz="quarter" idx="13"/>
          </p:nvPr>
        </p:nvSpPr>
        <p:spPr>
          <a:xfrm>
            <a:off x="352426" y="1219200"/>
            <a:ext cx="7680960" cy="4724400"/>
          </a:xfrm>
        </p:spPr>
        <p:txBody>
          <a:bodyPr/>
          <a:lstStyle/>
          <a:p>
            <a:pPr lvl="0"/>
            <a:r>
              <a:rPr lang="en-US" sz="2800" b="1" u="sng" dirty="0">
                <a:effectLst>
                  <a:outerShdw blurRad="38100" dist="38100" dir="2700000" algn="tl">
                    <a:srgbClr val="000000">
                      <a:alpha val="43137"/>
                    </a:srgbClr>
                  </a:outerShdw>
                </a:effectLst>
              </a:rPr>
              <a:t>The Lord’s mercies </a:t>
            </a:r>
            <a:r>
              <a:rPr lang="en-US" sz="2800" b="1" u="sng" dirty="0" smtClean="0">
                <a:effectLst>
                  <a:outerShdw blurRad="38100" dist="38100" dir="2700000" algn="tl">
                    <a:srgbClr val="000000">
                      <a:alpha val="43137"/>
                    </a:srgbClr>
                  </a:outerShdw>
                </a:effectLst>
              </a:rPr>
              <a:t>take </a:t>
            </a:r>
            <a:r>
              <a:rPr lang="en-US" sz="2800" b="1" u="sng" dirty="0">
                <a:effectLst>
                  <a:outerShdw blurRad="38100" dist="38100" dir="2700000" algn="tl">
                    <a:srgbClr val="000000">
                      <a:alpha val="43137"/>
                    </a:srgbClr>
                  </a:outerShdw>
                </a:effectLst>
              </a:rPr>
              <a:t>us where we are</a:t>
            </a:r>
            <a:r>
              <a:rPr lang="en-US" sz="2800" b="1" dirty="0">
                <a:effectLst>
                  <a:outerShdw blurRad="38100" dist="38100" dir="2700000" algn="tl">
                    <a:srgbClr val="000000">
                      <a:alpha val="43137"/>
                    </a:srgbClr>
                  </a:outerShdw>
                </a:effectLst>
              </a:rPr>
              <a:t>.</a:t>
            </a:r>
          </a:p>
          <a:p>
            <a:endParaRPr lang="en-US" b="1" dirty="0"/>
          </a:p>
        </p:txBody>
      </p:sp>
      <p:sp>
        <p:nvSpPr>
          <p:cNvPr id="5" name="Rectangle 4"/>
          <p:cNvSpPr/>
          <p:nvPr/>
        </p:nvSpPr>
        <p:spPr>
          <a:xfrm>
            <a:off x="304800" y="1752600"/>
            <a:ext cx="8610600" cy="4832092"/>
          </a:xfrm>
          <a:prstGeom prst="rect">
            <a:avLst/>
          </a:prstGeom>
        </p:spPr>
        <p:txBody>
          <a:bodyPr wrap="square">
            <a:spAutoFit/>
          </a:bodyPr>
          <a:lstStyle/>
          <a:p>
            <a:r>
              <a:rPr lang="en-US" sz="2800" i="1" dirty="0">
                <a:solidFill>
                  <a:schemeClr val="accent2">
                    <a:lumMod val="75000"/>
                  </a:schemeClr>
                </a:solidFill>
                <a:effectLst>
                  <a:outerShdw blurRad="38100" dist="38100" dir="2700000" algn="tl">
                    <a:srgbClr val="000000">
                      <a:alpha val="43137"/>
                    </a:srgbClr>
                  </a:outerShdw>
                </a:effectLst>
              </a:rPr>
              <a:t>Jer. 5:3-5 </a:t>
            </a:r>
            <a:r>
              <a:rPr lang="en-US" sz="2800" i="1" dirty="0">
                <a:effectLst>
                  <a:outerShdw blurRad="38100" dist="38100" dir="2700000" algn="tl">
                    <a:srgbClr val="000000">
                      <a:alpha val="43137"/>
                    </a:srgbClr>
                  </a:outerShdw>
                </a:effectLst>
              </a:rPr>
              <a:t>…O LORD, do not your eyes look for truth? You have struck them down, but they felt no anguish; you have consumed them, but they refused to take correction. They have made their faces harder than rock; they have refused to repent. </a:t>
            </a:r>
            <a:endParaRPr lang="en-US" sz="2800" i="1" dirty="0" smtClean="0">
              <a:effectLst>
                <a:outerShdw blurRad="38100" dist="38100" dir="2700000" algn="tl">
                  <a:srgbClr val="000000">
                    <a:alpha val="43137"/>
                  </a:srgbClr>
                </a:outerShdw>
              </a:effectLst>
            </a:endParaRPr>
          </a:p>
          <a:p>
            <a:r>
              <a:rPr lang="en-US" sz="2800" i="1" dirty="0">
                <a:effectLst>
                  <a:outerShdw blurRad="38100" dist="38100" dir="2700000" algn="tl">
                    <a:srgbClr val="000000">
                      <a:alpha val="43137"/>
                    </a:srgbClr>
                  </a:outerShdw>
                </a:effectLst>
              </a:rPr>
              <a:t> </a:t>
            </a:r>
            <a:r>
              <a:rPr lang="en-US" sz="2800" i="1" dirty="0" smtClean="0">
                <a:effectLst>
                  <a:outerShdw blurRad="38100" dist="38100" dir="2700000" algn="tl">
                    <a:srgbClr val="000000">
                      <a:alpha val="43137"/>
                    </a:srgbClr>
                  </a:outerShdw>
                </a:effectLst>
              </a:rPr>
              <a:t>                         …Then </a:t>
            </a:r>
            <a:r>
              <a:rPr lang="en-US" sz="2800" i="1" dirty="0">
                <a:effectLst>
                  <a:outerShdw blurRad="38100" dist="38100" dir="2700000" algn="tl">
                    <a:srgbClr val="000000">
                      <a:alpha val="43137"/>
                    </a:srgbClr>
                  </a:outerShdw>
                </a:effectLst>
              </a:rPr>
              <a:t>I said, "These are only the poor; they have no sense; for they do not know the way of the LORD, the justice of their God. I will go to the great and will speak to them, for they know the way of the LORD, the justice of their God." But they all alike had broken the yoke; they had burst the bonds.</a:t>
            </a:r>
            <a:endParaRPr lang="en-US" sz="2800" dirty="0">
              <a:effectLst>
                <a:outerShdw blurRad="38100" dist="38100" dir="2700000" algn="tl">
                  <a:srgbClr val="000000">
                    <a:alpha val="43137"/>
                  </a:srgbClr>
                </a:outerShdw>
              </a:effectLst>
            </a:endParaRPr>
          </a:p>
        </p:txBody>
      </p:sp>
      <p:cxnSp>
        <p:nvCxnSpPr>
          <p:cNvPr id="6" name="Straight Connector 5"/>
          <p:cNvCxnSpPr/>
          <p:nvPr/>
        </p:nvCxnSpPr>
        <p:spPr>
          <a:xfrm>
            <a:off x="6477000" y="4343400"/>
            <a:ext cx="1905000"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81000" y="4800600"/>
            <a:ext cx="8077200"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257800" y="5181600"/>
            <a:ext cx="1295400"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133600" y="5638800"/>
            <a:ext cx="4495800"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801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left)">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371475" y="3868817"/>
            <a:ext cx="8305800" cy="1815882"/>
          </a:xfrm>
          <a:prstGeom prst="rect">
            <a:avLst/>
          </a:prstGeom>
        </p:spPr>
        <p:txBody>
          <a:bodyPr wrap="square">
            <a:spAutoFit/>
          </a:bodyPr>
          <a:lstStyle/>
          <a:p>
            <a:r>
              <a:rPr lang="en-US" sz="2800" i="1" dirty="0" smtClean="0">
                <a:effectLst>
                  <a:outerShdw blurRad="38100" dist="38100" dir="2700000" algn="tl">
                    <a:srgbClr val="000000">
                      <a:alpha val="43137"/>
                    </a:srgbClr>
                  </a:outerShdw>
                </a:effectLst>
              </a:rPr>
              <a:t>                                                                                                                                                                                                                          </a:t>
            </a:r>
            <a:r>
              <a:rPr lang="en-US" sz="2800" i="1" dirty="0" smtClean="0">
                <a:solidFill>
                  <a:schemeClr val="bg1"/>
                </a:solidFill>
                <a:effectLst>
                  <a:outerShdw blurRad="38100" dist="38100" dir="2700000" algn="tl">
                    <a:srgbClr val="000000">
                      <a:alpha val="43137"/>
                    </a:srgbClr>
                  </a:outerShdw>
                </a:effectLst>
              </a:rPr>
              <a:t>s</a:t>
            </a:r>
            <a:r>
              <a:rPr lang="en-US" sz="2800" i="1" dirty="0" smtClean="0">
                <a:effectLst>
                  <a:outerShdw blurRad="38100" dist="38100" dir="2700000" algn="tl">
                    <a:srgbClr val="000000">
                      <a:alpha val="43137"/>
                    </a:srgbClr>
                  </a:outerShdw>
                </a:effectLst>
              </a:rPr>
              <a:t>                        But </a:t>
            </a:r>
            <a:r>
              <a:rPr lang="en-US" sz="2800" i="1" dirty="0">
                <a:effectLst>
                  <a:outerShdw blurRad="38100" dist="38100" dir="2700000" algn="tl">
                    <a:srgbClr val="000000">
                      <a:alpha val="43137"/>
                    </a:srgbClr>
                  </a:outerShdw>
                </a:effectLst>
              </a:rPr>
              <a:t>you were washed, you were sanctified, you were justified in the name of the Lord Jesus Christ and by the Spirit of our God. </a:t>
            </a:r>
            <a:r>
              <a:rPr lang="en-US" sz="2800" i="1" dirty="0" smtClean="0">
                <a:effectLst>
                  <a:outerShdw blurRad="38100" dist="38100" dir="2700000" algn="tl">
                    <a:srgbClr val="000000">
                      <a:alpha val="43137"/>
                    </a:srgbClr>
                  </a:outerShdw>
                </a:effectLst>
              </a:rPr>
              <a:t> </a:t>
            </a:r>
            <a:endParaRPr lang="en-US" sz="2800" i="1" dirty="0">
              <a:effectLst>
                <a:outerShdw blurRad="38100" dist="38100" dir="2700000" algn="tl">
                  <a:srgbClr val="000000">
                    <a:alpha val="43137"/>
                  </a:srgbClr>
                </a:outerShdw>
              </a:effectLst>
            </a:endParaRPr>
          </a:p>
        </p:txBody>
      </p:sp>
      <p:sp>
        <p:nvSpPr>
          <p:cNvPr id="2" name="Rectangle 1"/>
          <p:cNvSpPr/>
          <p:nvPr/>
        </p:nvSpPr>
        <p:spPr>
          <a:xfrm>
            <a:off x="381000" y="1733550"/>
            <a:ext cx="8305800" cy="3108543"/>
          </a:xfrm>
          <a:prstGeom prst="rect">
            <a:avLst/>
          </a:prstGeom>
        </p:spPr>
        <p:txBody>
          <a:bodyPr wrap="square">
            <a:spAutoFit/>
          </a:bodyPr>
          <a:lstStyle/>
          <a:p>
            <a:r>
              <a:rPr lang="en-US" sz="2800" dirty="0" smtClean="0">
                <a:solidFill>
                  <a:schemeClr val="accent2">
                    <a:lumMod val="75000"/>
                  </a:schemeClr>
                </a:solidFill>
              </a:rPr>
              <a:t>1Cor. 6:9-11  </a:t>
            </a:r>
            <a:r>
              <a:rPr lang="en-US" sz="2800" i="1" dirty="0">
                <a:effectLst>
                  <a:outerShdw blurRad="38100" dist="38100" dir="2700000" algn="tl">
                    <a:srgbClr val="000000">
                      <a:alpha val="43137"/>
                    </a:srgbClr>
                  </a:outerShdw>
                </a:effectLst>
              </a:rPr>
              <a:t>Or do you not know that the unrighteous will not inherit the kingdom of God? Do not be deceived: neither the sexually immoral, nor idolaters, nor adulterers, nor men who practice </a:t>
            </a:r>
            <a:r>
              <a:rPr lang="en-US" sz="2800" i="1" dirty="0" smtClean="0">
                <a:effectLst>
                  <a:outerShdw blurRad="38100" dist="38100" dir="2700000" algn="tl">
                    <a:srgbClr val="000000">
                      <a:alpha val="43137"/>
                    </a:srgbClr>
                  </a:outerShdw>
                </a:effectLst>
              </a:rPr>
              <a:t>homosexuality, </a:t>
            </a:r>
            <a:r>
              <a:rPr lang="en-US" sz="2800" i="1" dirty="0">
                <a:effectLst>
                  <a:outerShdw blurRad="38100" dist="38100" dir="2700000" algn="tl">
                    <a:srgbClr val="000000">
                      <a:alpha val="43137"/>
                    </a:srgbClr>
                  </a:outerShdw>
                </a:effectLst>
              </a:rPr>
              <a:t>nor thieves, nor the greedy, nor drunkards, nor revilers, nor swindlers will inherit the kingdom of God. </a:t>
            </a:r>
            <a:r>
              <a:rPr lang="en-US" sz="2800" i="1" dirty="0" smtClean="0">
                <a:effectLst>
                  <a:outerShdw blurRad="38100" dist="38100" dir="2700000" algn="tl">
                    <a:srgbClr val="000000">
                      <a:alpha val="43137"/>
                    </a:srgbClr>
                  </a:outerShdw>
                </a:effectLst>
              </a:rPr>
              <a:t>And </a:t>
            </a:r>
            <a:r>
              <a:rPr lang="en-US" sz="2800" i="1" dirty="0">
                <a:effectLst>
                  <a:outerShdw blurRad="38100" dist="38100" dir="2700000" algn="tl">
                    <a:srgbClr val="000000">
                      <a:alpha val="43137"/>
                    </a:srgbClr>
                  </a:outerShdw>
                </a:effectLst>
              </a:rPr>
              <a:t>such were some of you. </a:t>
            </a:r>
          </a:p>
        </p:txBody>
      </p:sp>
      <p:sp>
        <p:nvSpPr>
          <p:cNvPr id="3" name="Title 2"/>
          <p:cNvSpPr>
            <a:spLocks noGrp="1"/>
          </p:cNvSpPr>
          <p:nvPr>
            <p:ph type="title"/>
          </p:nvPr>
        </p:nvSpPr>
        <p:spPr>
          <a:xfrm>
            <a:off x="152400" y="228600"/>
            <a:ext cx="8839200" cy="762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3600" b="1" dirty="0">
                <a:ln/>
                <a:solidFill>
                  <a:schemeClr val="accent3"/>
                </a:solidFill>
                <a:latin typeface="Microsoft Sans Serif" pitchFamily="34" charset="0"/>
                <a:cs typeface="Microsoft Sans Serif" pitchFamily="34" charset="0"/>
              </a:rPr>
              <a:t>THE LORD’S </a:t>
            </a:r>
            <a:r>
              <a:rPr lang="en-US" sz="3600" b="1" dirty="0" smtClean="0">
                <a:ln/>
                <a:solidFill>
                  <a:schemeClr val="accent3"/>
                </a:solidFill>
                <a:latin typeface="Microsoft Sans Serif" pitchFamily="34" charset="0"/>
                <a:cs typeface="Microsoft Sans Serif" pitchFamily="34" charset="0"/>
              </a:rPr>
              <a:t>MERCIES </a:t>
            </a:r>
            <a:r>
              <a:rPr lang="en-US" sz="1600" b="1" dirty="0" smtClean="0">
                <a:ln/>
                <a:latin typeface="+mn-lt"/>
                <a:cs typeface="Microsoft Sans Serif" pitchFamily="34" charset="0"/>
              </a:rPr>
              <a:t>as seen through the eyes of Jeremiah</a:t>
            </a:r>
            <a:endParaRPr lang="en-US" sz="3600" b="1" dirty="0">
              <a:ln/>
            </a:endParaRPr>
          </a:p>
        </p:txBody>
      </p:sp>
      <p:sp>
        <p:nvSpPr>
          <p:cNvPr id="4" name="Content Placeholder 3"/>
          <p:cNvSpPr>
            <a:spLocks noGrp="1"/>
          </p:cNvSpPr>
          <p:nvPr>
            <p:ph sz="quarter" idx="13"/>
          </p:nvPr>
        </p:nvSpPr>
        <p:spPr>
          <a:xfrm>
            <a:off x="352426" y="1219200"/>
            <a:ext cx="7680960" cy="685800"/>
          </a:xfrm>
        </p:spPr>
        <p:txBody>
          <a:bodyPr/>
          <a:lstStyle/>
          <a:p>
            <a:pPr lvl="0"/>
            <a:r>
              <a:rPr lang="en-US" sz="2800" b="1" u="sng" dirty="0">
                <a:effectLst>
                  <a:outerShdw blurRad="38100" dist="38100" dir="2700000" algn="tl">
                    <a:srgbClr val="000000">
                      <a:alpha val="43137"/>
                    </a:srgbClr>
                  </a:outerShdw>
                </a:effectLst>
              </a:rPr>
              <a:t>The Lord’s mercies </a:t>
            </a:r>
            <a:r>
              <a:rPr lang="en-US" sz="2800" b="1" u="sng" dirty="0" smtClean="0">
                <a:effectLst>
                  <a:outerShdw blurRad="38100" dist="38100" dir="2700000" algn="tl">
                    <a:srgbClr val="000000">
                      <a:alpha val="43137"/>
                    </a:srgbClr>
                  </a:outerShdw>
                </a:effectLst>
              </a:rPr>
              <a:t>take </a:t>
            </a:r>
            <a:r>
              <a:rPr lang="en-US" sz="2800" b="1" u="sng" dirty="0">
                <a:effectLst>
                  <a:outerShdw blurRad="38100" dist="38100" dir="2700000" algn="tl">
                    <a:srgbClr val="000000">
                      <a:alpha val="43137"/>
                    </a:srgbClr>
                  </a:outerShdw>
                </a:effectLst>
              </a:rPr>
              <a:t>us where we are</a:t>
            </a:r>
            <a:r>
              <a:rPr lang="en-US" sz="2800" b="1" dirty="0">
                <a:effectLst>
                  <a:outerShdw blurRad="38100" dist="38100" dir="2700000" algn="tl">
                    <a:srgbClr val="000000">
                      <a:alpha val="43137"/>
                    </a:srgbClr>
                  </a:outerShdw>
                </a:effectLst>
              </a:rPr>
              <a:t>.</a:t>
            </a:r>
          </a:p>
          <a:p>
            <a:endParaRPr lang="en-US" dirty="0"/>
          </a:p>
        </p:txBody>
      </p:sp>
      <p:cxnSp>
        <p:nvCxnSpPr>
          <p:cNvPr id="14" name="Straight Connector 13"/>
          <p:cNvCxnSpPr/>
          <p:nvPr/>
        </p:nvCxnSpPr>
        <p:spPr>
          <a:xfrm>
            <a:off x="6324600" y="4343400"/>
            <a:ext cx="2133600" cy="0"/>
          </a:xfrm>
          <a:prstGeom prst="line">
            <a:avLst/>
          </a:prstGeom>
          <a:ln w="381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57200" y="4724400"/>
            <a:ext cx="1752600" cy="0"/>
          </a:xfrm>
          <a:prstGeom prst="line">
            <a:avLst/>
          </a:prstGeom>
          <a:ln w="381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267200" y="4724400"/>
            <a:ext cx="1066800" cy="0"/>
          </a:xfrm>
          <a:prstGeom prst="line">
            <a:avLst/>
          </a:prstGeom>
          <a:ln w="381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6575" y="4733925"/>
            <a:ext cx="1419225" cy="0"/>
          </a:xfrm>
          <a:prstGeom prst="line">
            <a:avLst/>
          </a:prstGeom>
          <a:ln w="381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752600" y="5181600"/>
            <a:ext cx="1143000" cy="0"/>
          </a:xfrm>
          <a:prstGeom prst="line">
            <a:avLst/>
          </a:prstGeom>
          <a:ln w="381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09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par>
                                <p:cTn id="8" presetID="22" presetClass="entr" presetSubtype="8"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wipe(left)">
                                      <p:cBhvr>
                                        <p:cTn id="10" dur="5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5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left)">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left)">
                                      <p:cBhvr>
                                        <p:cTn id="25" dur="5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left)">
                                      <p:cBhvr>
                                        <p:cTn id="3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253805"/>
            <a:ext cx="8305800" cy="1384995"/>
          </a:xfrm>
          <a:prstGeom prst="rect">
            <a:avLst/>
          </a:prstGeom>
        </p:spPr>
        <p:txBody>
          <a:bodyPr wrap="square">
            <a:spAutoFit/>
          </a:bodyPr>
          <a:lstStyle/>
          <a:p>
            <a:r>
              <a:rPr lang="en-US" sz="2800" dirty="0" smtClean="0">
                <a:solidFill>
                  <a:schemeClr val="accent2">
                    <a:lumMod val="75000"/>
                  </a:schemeClr>
                </a:solidFill>
              </a:rPr>
              <a:t>Luke 23:39-43</a:t>
            </a:r>
            <a:r>
              <a:rPr lang="en-US" sz="2800" dirty="0" smtClean="0"/>
              <a:t>  </a:t>
            </a:r>
            <a:r>
              <a:rPr lang="en-US" sz="2800" i="1" dirty="0" smtClean="0">
                <a:effectLst>
                  <a:outerShdw blurRad="38100" dist="38100" dir="2700000" algn="tl">
                    <a:srgbClr val="000000">
                      <a:alpha val="43137"/>
                    </a:srgbClr>
                  </a:outerShdw>
                </a:effectLst>
              </a:rPr>
              <a:t>One of the criminals who were hanged there was hurling abuse at Him, saying, "Are You not the Christ? Save Yourself and us!“…</a:t>
            </a:r>
            <a:r>
              <a:rPr lang="en-US" sz="2800" dirty="0"/>
              <a:t> </a:t>
            </a:r>
            <a:endParaRPr lang="en-US" sz="1400" i="1" dirty="0" smtClean="0"/>
          </a:p>
        </p:txBody>
      </p:sp>
      <p:sp>
        <p:nvSpPr>
          <p:cNvPr id="3" name="Title 2"/>
          <p:cNvSpPr>
            <a:spLocks noGrp="1"/>
          </p:cNvSpPr>
          <p:nvPr>
            <p:ph type="title"/>
          </p:nvPr>
        </p:nvSpPr>
        <p:spPr>
          <a:xfrm>
            <a:off x="152400" y="228600"/>
            <a:ext cx="8839200" cy="762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3600" b="1" dirty="0">
                <a:ln/>
                <a:solidFill>
                  <a:schemeClr val="accent3"/>
                </a:solidFill>
                <a:latin typeface="Microsoft Sans Serif" pitchFamily="34" charset="0"/>
                <a:cs typeface="Microsoft Sans Serif" pitchFamily="34" charset="0"/>
              </a:rPr>
              <a:t>THE LORD’S </a:t>
            </a:r>
            <a:r>
              <a:rPr lang="en-US" sz="3600" b="1" dirty="0" smtClean="0">
                <a:ln/>
                <a:solidFill>
                  <a:schemeClr val="accent3"/>
                </a:solidFill>
                <a:latin typeface="Microsoft Sans Serif" pitchFamily="34" charset="0"/>
                <a:cs typeface="Microsoft Sans Serif" pitchFamily="34" charset="0"/>
              </a:rPr>
              <a:t>MERCIES </a:t>
            </a:r>
            <a:r>
              <a:rPr lang="en-US" sz="1600" b="1" dirty="0" smtClean="0">
                <a:ln/>
                <a:latin typeface="+mn-lt"/>
                <a:cs typeface="Microsoft Sans Serif" pitchFamily="34" charset="0"/>
              </a:rPr>
              <a:t>as seen through the eyes of Jeremiah</a:t>
            </a:r>
            <a:endParaRPr lang="en-US" sz="3600" b="1" dirty="0">
              <a:ln/>
            </a:endParaRPr>
          </a:p>
        </p:txBody>
      </p:sp>
      <p:sp>
        <p:nvSpPr>
          <p:cNvPr id="4" name="Content Placeholder 3"/>
          <p:cNvSpPr>
            <a:spLocks noGrp="1"/>
          </p:cNvSpPr>
          <p:nvPr>
            <p:ph sz="quarter" idx="13"/>
          </p:nvPr>
        </p:nvSpPr>
        <p:spPr>
          <a:xfrm>
            <a:off x="352426" y="1219200"/>
            <a:ext cx="7680960" cy="685800"/>
          </a:xfrm>
        </p:spPr>
        <p:txBody>
          <a:bodyPr/>
          <a:lstStyle/>
          <a:p>
            <a:pPr lvl="0"/>
            <a:r>
              <a:rPr lang="en-US" sz="2800" b="1" u="sng" dirty="0">
                <a:effectLst>
                  <a:outerShdw blurRad="38100" dist="38100" dir="2700000" algn="tl">
                    <a:srgbClr val="000000">
                      <a:alpha val="43137"/>
                    </a:srgbClr>
                  </a:outerShdw>
                </a:effectLst>
              </a:rPr>
              <a:t>The Lord’s mercies </a:t>
            </a:r>
            <a:r>
              <a:rPr lang="en-US" sz="2800" b="1" u="sng" dirty="0" smtClean="0">
                <a:effectLst>
                  <a:outerShdw blurRad="38100" dist="38100" dir="2700000" algn="tl">
                    <a:srgbClr val="000000">
                      <a:alpha val="43137"/>
                    </a:srgbClr>
                  </a:outerShdw>
                </a:effectLst>
              </a:rPr>
              <a:t>take </a:t>
            </a:r>
            <a:r>
              <a:rPr lang="en-US" sz="2800" b="1" u="sng" dirty="0">
                <a:effectLst>
                  <a:outerShdw blurRad="38100" dist="38100" dir="2700000" algn="tl">
                    <a:srgbClr val="000000">
                      <a:alpha val="43137"/>
                    </a:srgbClr>
                  </a:outerShdw>
                </a:effectLst>
              </a:rPr>
              <a:t>us where we are</a:t>
            </a:r>
            <a:r>
              <a:rPr lang="en-US" sz="2800" b="1" dirty="0">
                <a:effectLst>
                  <a:outerShdw blurRad="38100" dist="38100" dir="2700000" algn="tl">
                    <a:srgbClr val="000000">
                      <a:alpha val="43137"/>
                    </a:srgbClr>
                  </a:outerShdw>
                </a:effectLst>
              </a:rPr>
              <a:t>.</a:t>
            </a:r>
          </a:p>
          <a:p>
            <a:endParaRPr lang="en-US" dirty="0"/>
          </a:p>
        </p:txBody>
      </p:sp>
      <p:sp>
        <p:nvSpPr>
          <p:cNvPr id="5" name="Rectangle 4"/>
          <p:cNvSpPr/>
          <p:nvPr/>
        </p:nvSpPr>
        <p:spPr>
          <a:xfrm>
            <a:off x="457200" y="2779693"/>
            <a:ext cx="8229600" cy="954107"/>
          </a:xfrm>
          <a:prstGeom prst="rect">
            <a:avLst/>
          </a:prstGeom>
        </p:spPr>
        <p:txBody>
          <a:bodyPr wrap="square">
            <a:spAutoFit/>
          </a:bodyPr>
          <a:lstStyle/>
          <a:p>
            <a:r>
              <a:rPr lang="en-US" sz="2800" dirty="0" smtClean="0">
                <a:solidFill>
                  <a:schemeClr val="accent2">
                    <a:lumMod val="75000"/>
                  </a:schemeClr>
                </a:solidFill>
              </a:rPr>
              <a:t>Mat </a:t>
            </a:r>
            <a:r>
              <a:rPr lang="en-US" sz="2800" dirty="0">
                <a:solidFill>
                  <a:schemeClr val="accent2">
                    <a:lumMod val="75000"/>
                  </a:schemeClr>
                </a:solidFill>
              </a:rPr>
              <a:t>27:44</a:t>
            </a:r>
            <a:r>
              <a:rPr lang="en-US" sz="2800" dirty="0"/>
              <a:t>  </a:t>
            </a:r>
            <a:r>
              <a:rPr lang="en-US" sz="2800" dirty="0" smtClean="0"/>
              <a:t>…</a:t>
            </a:r>
            <a:r>
              <a:rPr lang="en-US" sz="2800" i="1" dirty="0" smtClean="0">
                <a:effectLst>
                  <a:outerShdw blurRad="38100" dist="38100" dir="2700000" algn="tl">
                    <a:srgbClr val="000000">
                      <a:alpha val="43137"/>
                    </a:srgbClr>
                  </a:outerShdw>
                </a:effectLst>
              </a:rPr>
              <a:t>The </a:t>
            </a:r>
            <a:r>
              <a:rPr lang="en-US" sz="2800" i="1" dirty="0">
                <a:effectLst>
                  <a:outerShdw blurRad="38100" dist="38100" dir="2700000" algn="tl">
                    <a:srgbClr val="000000">
                      <a:alpha val="43137"/>
                    </a:srgbClr>
                  </a:outerShdw>
                </a:effectLst>
              </a:rPr>
              <a:t>robbers who had been crucified with Him were also insulting Him with the same words. </a:t>
            </a:r>
          </a:p>
        </p:txBody>
      </p:sp>
      <p:sp>
        <p:nvSpPr>
          <p:cNvPr id="6" name="TextBox 5"/>
          <p:cNvSpPr txBox="1"/>
          <p:nvPr/>
        </p:nvSpPr>
        <p:spPr>
          <a:xfrm>
            <a:off x="457200" y="1981200"/>
            <a:ext cx="5715000" cy="523220"/>
          </a:xfrm>
          <a:prstGeom prst="rect">
            <a:avLst/>
          </a:prstGeom>
          <a:noFill/>
        </p:spPr>
        <p:txBody>
          <a:bodyPr wrap="square" rtlCol="0">
            <a:spAutoFit/>
          </a:bodyPr>
          <a:lstStyle/>
          <a:p>
            <a:r>
              <a:rPr lang="en-US" sz="2800" dirty="0" smtClean="0"/>
              <a:t>The example of the thief on the cross</a:t>
            </a:r>
            <a:endParaRPr lang="en-US" sz="2800" dirty="0"/>
          </a:p>
        </p:txBody>
      </p:sp>
    </p:spTree>
    <p:extLst>
      <p:ext uri="{BB962C8B-B14F-4D97-AF65-F5344CB8AC3E}">
        <p14:creationId xmlns:p14="http://schemas.microsoft.com/office/powerpoint/2010/main" val="3149844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8839200" cy="762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3600" b="1" dirty="0">
                <a:ln/>
                <a:solidFill>
                  <a:schemeClr val="accent3"/>
                </a:solidFill>
                <a:latin typeface="Microsoft Sans Serif" pitchFamily="34" charset="0"/>
                <a:cs typeface="Microsoft Sans Serif" pitchFamily="34" charset="0"/>
              </a:rPr>
              <a:t>THE LORD’S </a:t>
            </a:r>
            <a:r>
              <a:rPr lang="en-US" sz="3600" b="1" dirty="0" smtClean="0">
                <a:ln/>
                <a:solidFill>
                  <a:schemeClr val="accent3"/>
                </a:solidFill>
                <a:latin typeface="Microsoft Sans Serif" pitchFamily="34" charset="0"/>
                <a:cs typeface="Microsoft Sans Serif" pitchFamily="34" charset="0"/>
              </a:rPr>
              <a:t>MERCIES </a:t>
            </a:r>
            <a:r>
              <a:rPr lang="en-US" sz="1600" b="1" dirty="0" smtClean="0">
                <a:ln/>
                <a:latin typeface="+mn-lt"/>
                <a:cs typeface="Microsoft Sans Serif" pitchFamily="34" charset="0"/>
              </a:rPr>
              <a:t>as seen through the eyes of Jeremiah</a:t>
            </a:r>
            <a:endParaRPr lang="en-US" sz="3600" b="1" dirty="0">
              <a:ln/>
            </a:endParaRPr>
          </a:p>
        </p:txBody>
      </p:sp>
      <p:sp>
        <p:nvSpPr>
          <p:cNvPr id="4" name="Content Placeholder 3"/>
          <p:cNvSpPr>
            <a:spLocks noGrp="1"/>
          </p:cNvSpPr>
          <p:nvPr>
            <p:ph sz="quarter" idx="13"/>
          </p:nvPr>
        </p:nvSpPr>
        <p:spPr>
          <a:xfrm>
            <a:off x="352426" y="1219200"/>
            <a:ext cx="7680960" cy="685800"/>
          </a:xfrm>
        </p:spPr>
        <p:txBody>
          <a:bodyPr/>
          <a:lstStyle/>
          <a:p>
            <a:pPr lvl="0"/>
            <a:r>
              <a:rPr lang="en-US" sz="2800" b="1" u="sng" dirty="0">
                <a:effectLst>
                  <a:outerShdw blurRad="38100" dist="38100" dir="2700000" algn="tl">
                    <a:srgbClr val="000000">
                      <a:alpha val="43137"/>
                    </a:srgbClr>
                  </a:outerShdw>
                </a:effectLst>
              </a:rPr>
              <a:t>The Lord’s mercies </a:t>
            </a:r>
            <a:r>
              <a:rPr lang="en-US" sz="2800" b="1" u="sng" dirty="0" smtClean="0">
                <a:effectLst>
                  <a:outerShdw blurRad="38100" dist="38100" dir="2700000" algn="tl">
                    <a:srgbClr val="000000">
                      <a:alpha val="43137"/>
                    </a:srgbClr>
                  </a:outerShdw>
                </a:effectLst>
              </a:rPr>
              <a:t>take </a:t>
            </a:r>
            <a:r>
              <a:rPr lang="en-US" sz="2800" b="1" u="sng" dirty="0">
                <a:effectLst>
                  <a:outerShdw blurRad="38100" dist="38100" dir="2700000" algn="tl">
                    <a:srgbClr val="000000">
                      <a:alpha val="43137"/>
                    </a:srgbClr>
                  </a:outerShdw>
                </a:effectLst>
              </a:rPr>
              <a:t>us where we are</a:t>
            </a:r>
            <a:r>
              <a:rPr lang="en-US" sz="2800" b="1" dirty="0">
                <a:effectLst>
                  <a:outerShdw blurRad="38100" dist="38100" dir="2700000" algn="tl">
                    <a:srgbClr val="000000">
                      <a:alpha val="43137"/>
                    </a:srgbClr>
                  </a:outerShdw>
                </a:effectLst>
              </a:rPr>
              <a:t>.</a:t>
            </a:r>
          </a:p>
          <a:p>
            <a:endParaRPr lang="en-US" dirty="0"/>
          </a:p>
        </p:txBody>
      </p:sp>
      <p:sp>
        <p:nvSpPr>
          <p:cNvPr id="5" name="Rectangle 4"/>
          <p:cNvSpPr/>
          <p:nvPr/>
        </p:nvSpPr>
        <p:spPr>
          <a:xfrm>
            <a:off x="457200" y="1944231"/>
            <a:ext cx="8229600" cy="2246769"/>
          </a:xfrm>
          <a:prstGeom prst="rect">
            <a:avLst/>
          </a:prstGeom>
        </p:spPr>
        <p:txBody>
          <a:bodyPr wrap="square">
            <a:spAutoFit/>
          </a:bodyPr>
          <a:lstStyle/>
          <a:p>
            <a:r>
              <a:rPr lang="en-US" sz="2800" i="1" baseline="30000" dirty="0" smtClean="0">
                <a:solidFill>
                  <a:schemeClr val="accent2">
                    <a:lumMod val="75000"/>
                  </a:schemeClr>
                </a:solidFill>
                <a:effectLst>
                  <a:outerShdw blurRad="38100" dist="38100" dir="2700000" algn="tl">
                    <a:srgbClr val="000000">
                      <a:alpha val="43137"/>
                    </a:srgbClr>
                  </a:outerShdw>
                </a:effectLst>
              </a:rPr>
              <a:t>40</a:t>
            </a:r>
            <a:r>
              <a:rPr lang="en-US" sz="2800" i="1" dirty="0" smtClean="0">
                <a:effectLst>
                  <a:outerShdw blurRad="38100" dist="38100" dir="2700000" algn="tl">
                    <a:srgbClr val="000000">
                      <a:alpha val="43137"/>
                    </a:srgbClr>
                  </a:outerShdw>
                </a:effectLst>
              </a:rPr>
              <a:t>But </a:t>
            </a:r>
            <a:r>
              <a:rPr lang="en-US" sz="2800" i="1" dirty="0">
                <a:effectLst>
                  <a:outerShdw blurRad="38100" dist="38100" dir="2700000" algn="tl">
                    <a:srgbClr val="000000">
                      <a:alpha val="43137"/>
                    </a:srgbClr>
                  </a:outerShdw>
                </a:effectLst>
              </a:rPr>
              <a:t>the other answered, and rebuking him said, "Do you not even fear God, since you are under the same sentence of condemnation? </a:t>
            </a:r>
            <a:r>
              <a:rPr lang="en-US" sz="2800" i="1" baseline="30000" dirty="0" smtClean="0">
                <a:solidFill>
                  <a:schemeClr val="accent2">
                    <a:lumMod val="75000"/>
                  </a:schemeClr>
                </a:solidFill>
                <a:effectLst>
                  <a:outerShdw blurRad="38100" dist="38100" dir="2700000" algn="tl">
                    <a:srgbClr val="000000">
                      <a:alpha val="43137"/>
                    </a:srgbClr>
                  </a:outerShdw>
                </a:effectLst>
              </a:rPr>
              <a:t>41</a:t>
            </a:r>
            <a:r>
              <a:rPr lang="en-US" sz="2800" i="1" dirty="0" smtClean="0">
                <a:effectLst>
                  <a:outerShdw blurRad="38100" dist="38100" dir="2700000" algn="tl">
                    <a:srgbClr val="000000">
                      <a:alpha val="43137"/>
                    </a:srgbClr>
                  </a:outerShdw>
                </a:effectLst>
              </a:rPr>
              <a:t>"And </a:t>
            </a:r>
            <a:r>
              <a:rPr lang="en-US" sz="2800" i="1" dirty="0">
                <a:effectLst>
                  <a:outerShdw blurRad="38100" dist="38100" dir="2700000" algn="tl">
                    <a:srgbClr val="000000">
                      <a:alpha val="43137"/>
                    </a:srgbClr>
                  </a:outerShdw>
                </a:effectLst>
              </a:rPr>
              <a:t>we indeed are suffering justly, for we are receiving what we deserve for our deeds; but this man has done nothing wrong</a:t>
            </a:r>
            <a:r>
              <a:rPr lang="en-US" sz="2800" i="1" dirty="0" smtClean="0">
                <a:effectLst>
                  <a:outerShdw blurRad="38100" dist="38100" dir="2700000" algn="tl">
                    <a:srgbClr val="000000">
                      <a:alpha val="43137"/>
                    </a:srgbClr>
                  </a:outerShdw>
                </a:effectLst>
              </a:rPr>
              <a:t>."</a:t>
            </a:r>
            <a:endParaRPr lang="en-US" sz="2800" i="1" dirty="0">
              <a:effectLst>
                <a:outerShdw blurRad="38100" dist="38100" dir="2700000" algn="tl">
                  <a:srgbClr val="000000">
                    <a:alpha val="43137"/>
                  </a:srgbClr>
                </a:outerShdw>
              </a:effectLst>
            </a:endParaRPr>
          </a:p>
        </p:txBody>
      </p:sp>
      <p:sp>
        <p:nvSpPr>
          <p:cNvPr id="6" name="Rectangle 5"/>
          <p:cNvSpPr/>
          <p:nvPr/>
        </p:nvSpPr>
        <p:spPr>
          <a:xfrm>
            <a:off x="457200" y="4495800"/>
            <a:ext cx="8229600" cy="1384995"/>
          </a:xfrm>
          <a:prstGeom prst="rect">
            <a:avLst/>
          </a:prstGeom>
        </p:spPr>
        <p:txBody>
          <a:bodyPr wrap="square">
            <a:spAutoFit/>
          </a:bodyPr>
          <a:lstStyle/>
          <a:p>
            <a:r>
              <a:rPr lang="en-US" sz="2800" i="1" dirty="0" smtClean="0"/>
              <a:t>   </a:t>
            </a:r>
            <a:r>
              <a:rPr lang="en-US" sz="2800" i="1" baseline="30000" dirty="0" smtClean="0">
                <a:solidFill>
                  <a:schemeClr val="accent2">
                    <a:lumMod val="75000"/>
                  </a:schemeClr>
                </a:solidFill>
              </a:rPr>
              <a:t>42</a:t>
            </a:r>
            <a:r>
              <a:rPr lang="en-US" sz="2800" i="1" dirty="0" smtClean="0">
                <a:effectLst>
                  <a:outerShdw blurRad="38100" dist="38100" dir="2700000" algn="tl">
                    <a:srgbClr val="000000">
                      <a:alpha val="43137"/>
                    </a:srgbClr>
                  </a:outerShdw>
                </a:effectLst>
              </a:rPr>
              <a:t>And </a:t>
            </a:r>
            <a:r>
              <a:rPr lang="en-US" sz="2800" i="1" dirty="0">
                <a:effectLst>
                  <a:outerShdw blurRad="38100" dist="38100" dir="2700000" algn="tl">
                    <a:srgbClr val="000000">
                      <a:alpha val="43137"/>
                    </a:srgbClr>
                  </a:outerShdw>
                </a:effectLst>
              </a:rPr>
              <a:t>he was saying, "Jesus, remember me when You come in Your kingdom!" </a:t>
            </a:r>
            <a:r>
              <a:rPr lang="en-US" sz="2800" i="1" baseline="30000" dirty="0" smtClean="0">
                <a:solidFill>
                  <a:schemeClr val="accent2">
                    <a:lumMod val="75000"/>
                  </a:schemeClr>
                </a:solidFill>
                <a:effectLst>
                  <a:outerShdw blurRad="38100" dist="38100" dir="2700000" algn="tl">
                    <a:srgbClr val="000000">
                      <a:alpha val="43137"/>
                    </a:srgbClr>
                  </a:outerShdw>
                </a:effectLst>
              </a:rPr>
              <a:t>43</a:t>
            </a:r>
            <a:r>
              <a:rPr lang="en-US" sz="2800" i="1" dirty="0" smtClean="0">
                <a:effectLst>
                  <a:outerShdw blurRad="38100" dist="38100" dir="2700000" algn="tl">
                    <a:srgbClr val="000000">
                      <a:alpha val="43137"/>
                    </a:srgbClr>
                  </a:outerShdw>
                </a:effectLst>
              </a:rPr>
              <a:t>And </a:t>
            </a:r>
            <a:r>
              <a:rPr lang="en-US" sz="2800" i="1" dirty="0">
                <a:effectLst>
                  <a:outerShdw blurRad="38100" dist="38100" dir="2700000" algn="tl">
                    <a:srgbClr val="000000">
                      <a:alpha val="43137"/>
                    </a:srgbClr>
                  </a:outerShdw>
                </a:effectLst>
              </a:rPr>
              <a:t>He said to him, "Truly I say to you, today you shall be with Me in Paradise." </a:t>
            </a:r>
            <a:endParaRPr lang="en-US" sz="2800" dirty="0"/>
          </a:p>
        </p:txBody>
      </p:sp>
      <p:sp>
        <p:nvSpPr>
          <p:cNvPr id="7" name="TextBox 6"/>
          <p:cNvSpPr txBox="1"/>
          <p:nvPr/>
        </p:nvSpPr>
        <p:spPr>
          <a:xfrm>
            <a:off x="457200" y="5943600"/>
            <a:ext cx="8229600" cy="523220"/>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2800" b="1" dirty="0" smtClean="0">
                <a:ln/>
                <a:solidFill>
                  <a:schemeClr val="accent3"/>
                </a:solidFill>
              </a:rPr>
              <a:t>So Jesus took the thief right where he was!</a:t>
            </a:r>
            <a:endParaRPr lang="en-US" sz="2800" b="1" dirty="0">
              <a:ln/>
              <a:solidFill>
                <a:schemeClr val="accent3"/>
              </a:solidFill>
            </a:endParaRPr>
          </a:p>
        </p:txBody>
      </p:sp>
      <p:cxnSp>
        <p:nvCxnSpPr>
          <p:cNvPr id="8" name="Straight Connector 7"/>
          <p:cNvCxnSpPr/>
          <p:nvPr/>
        </p:nvCxnSpPr>
        <p:spPr>
          <a:xfrm>
            <a:off x="4800600" y="5334000"/>
            <a:ext cx="2057400"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7467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22" presetClass="entr" presetSubtype="8"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xplosion 2 12"/>
          <p:cNvSpPr/>
          <p:nvPr/>
        </p:nvSpPr>
        <p:spPr>
          <a:xfrm>
            <a:off x="2667000" y="3063956"/>
            <a:ext cx="3657600" cy="2759599"/>
          </a:xfrm>
          <a:prstGeom prst="irregularSeal2">
            <a:avLst/>
          </a:prstGeom>
          <a:effectLst>
            <a:outerShdw blurRad="50800" dist="38100" dir="2700000" algn="tl" rotWithShape="0">
              <a:prstClr val="black">
                <a:alpha val="40000"/>
              </a:prstClr>
            </a:outerShdw>
          </a:effectLst>
          <a:scene3d>
            <a:camera prst="orthographicFront"/>
            <a:lightRig rig="soft" dir="tl">
              <a:rot lat="0" lon="0" rev="0"/>
            </a:lightRig>
          </a:scene3d>
          <a:sp3d>
            <a:bevelT/>
          </a:sp3d>
        </p:spPr>
        <p:style>
          <a:lnRef idx="3">
            <a:schemeClr val="lt1"/>
          </a:lnRef>
          <a:fillRef idx="1">
            <a:schemeClr val="accent3"/>
          </a:fillRef>
          <a:effectRef idx="1">
            <a:schemeClr val="accent3"/>
          </a:effectRef>
          <a:fontRef idx="minor">
            <a:schemeClr val="lt1"/>
          </a:fontRef>
        </p:style>
        <p:txBody>
          <a:bodyPr rtlCol="0" anchor="ctr">
            <a:sp3d contourW="25400" prstMaterial="matte">
              <a:bevelT w="25400" h="55880" prst="artDeco"/>
              <a:contourClr>
                <a:schemeClr val="accent2">
                  <a:tint val="20000"/>
                </a:schemeClr>
              </a:contourClr>
            </a:sp3d>
          </a:bodyPr>
          <a:lstStyle/>
          <a:p>
            <a:pPr algn="ct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 is Good!</a:t>
            </a: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Content Placeholder 2"/>
          <p:cNvSpPr>
            <a:spLocks noGrp="1"/>
          </p:cNvSpPr>
          <p:nvPr>
            <p:ph sz="quarter" idx="13"/>
          </p:nvPr>
        </p:nvSpPr>
        <p:spPr>
          <a:xfrm>
            <a:off x="495300" y="795010"/>
            <a:ext cx="8001000" cy="2057400"/>
          </a:xfrm>
        </p:spPr>
        <p:txBody>
          <a:bodyPr/>
          <a:lstStyle/>
          <a:p>
            <a:pPr marL="571500" indent="-534988"/>
            <a:r>
              <a:rPr lang="x-none" sz="2800" i="1">
                <a:effectLst>
                  <a:outerShdw blurRad="38100" dist="38100" dir="2700000" algn="tl">
                    <a:srgbClr val="000000">
                      <a:alpha val="43137"/>
                    </a:srgbClr>
                  </a:outerShdw>
                </a:effectLst>
              </a:rPr>
              <a:t>Through the LORD's mercies we are not consumed, Because His compassions fail not. </a:t>
            </a:r>
            <a:r>
              <a:rPr lang="en-US" sz="2800" i="1" dirty="0">
                <a:effectLst>
                  <a:outerShdw blurRad="38100" dist="38100" dir="2700000" algn="tl">
                    <a:srgbClr val="000000">
                      <a:alpha val="43137"/>
                    </a:srgbClr>
                  </a:outerShdw>
                </a:effectLst>
              </a:rPr>
              <a:t>They</a:t>
            </a:r>
            <a:r>
              <a:rPr lang="x-none" sz="2800" i="1">
                <a:effectLst>
                  <a:outerShdw blurRad="38100" dist="38100" dir="2700000" algn="tl">
                    <a:srgbClr val="000000">
                      <a:alpha val="43137"/>
                    </a:srgbClr>
                  </a:outerShdw>
                </a:effectLst>
              </a:rPr>
              <a:t> are new every morning; Great is Your faithfulness. </a:t>
            </a:r>
            <a:r>
              <a:rPr lang="en-US" i="1" dirty="0" smtClean="0">
                <a:solidFill>
                  <a:schemeClr val="accent2"/>
                </a:solidFill>
                <a:effectLst>
                  <a:outerShdw blurRad="38100" dist="38100" dir="2700000" algn="tl">
                    <a:srgbClr val="000000">
                      <a:alpha val="43137"/>
                    </a:srgbClr>
                  </a:outerShdw>
                </a:effectLst>
              </a:rPr>
              <a:t>NKJV</a:t>
            </a:r>
            <a:endParaRPr lang="en-US" i="1" dirty="0">
              <a:solidFill>
                <a:schemeClr val="accent2"/>
              </a:solidFill>
              <a:effectLst>
                <a:outerShdw blurRad="38100" dist="38100" dir="2700000" algn="tl">
                  <a:srgbClr val="000000">
                    <a:alpha val="43137"/>
                  </a:srgbClr>
                </a:outerShdw>
              </a:effectLst>
            </a:endParaRPr>
          </a:p>
          <a:p>
            <a:endParaRPr lang="en-US" dirty="0"/>
          </a:p>
        </p:txBody>
      </p:sp>
      <p:sp>
        <p:nvSpPr>
          <p:cNvPr id="2" name="TextBox 1"/>
          <p:cNvSpPr txBox="1"/>
          <p:nvPr/>
        </p:nvSpPr>
        <p:spPr>
          <a:xfrm>
            <a:off x="85725" y="2861280"/>
            <a:ext cx="3048000" cy="523220"/>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2800" b="1" dirty="0" smtClean="0">
                <a:ln/>
                <a:solidFill>
                  <a:schemeClr val="accent3"/>
                </a:solidFill>
              </a:rPr>
              <a:t>Beloved Spouse</a:t>
            </a:r>
            <a:endParaRPr lang="en-US" sz="2800" b="1" dirty="0">
              <a:ln/>
              <a:solidFill>
                <a:schemeClr val="accent3"/>
              </a:solidFill>
            </a:endParaRPr>
          </a:p>
        </p:txBody>
      </p:sp>
      <p:sp>
        <p:nvSpPr>
          <p:cNvPr id="5" name="TextBox 4"/>
          <p:cNvSpPr txBox="1"/>
          <p:nvPr/>
        </p:nvSpPr>
        <p:spPr>
          <a:xfrm>
            <a:off x="4914900" y="2604790"/>
            <a:ext cx="2362200" cy="584775"/>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3200" b="1" dirty="0" smtClean="0">
                <a:ln/>
                <a:solidFill>
                  <a:schemeClr val="accent3"/>
                </a:solidFill>
              </a:rPr>
              <a:t>New Baby</a:t>
            </a:r>
            <a:endParaRPr lang="en-US" sz="3200" b="1" dirty="0">
              <a:ln/>
              <a:solidFill>
                <a:schemeClr val="accent3"/>
              </a:solidFill>
            </a:endParaRPr>
          </a:p>
        </p:txBody>
      </p:sp>
      <p:sp>
        <p:nvSpPr>
          <p:cNvPr id="6" name="TextBox 5"/>
          <p:cNvSpPr txBox="1"/>
          <p:nvPr/>
        </p:nvSpPr>
        <p:spPr>
          <a:xfrm>
            <a:off x="66675" y="5531167"/>
            <a:ext cx="3048000" cy="584775"/>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3200" b="1" dirty="0" smtClean="0">
                <a:ln/>
                <a:solidFill>
                  <a:schemeClr val="accent3"/>
                </a:solidFill>
              </a:rPr>
              <a:t>Promotion</a:t>
            </a:r>
            <a:endParaRPr lang="en-US" sz="3200" b="1" dirty="0">
              <a:ln/>
              <a:solidFill>
                <a:schemeClr val="accent3"/>
              </a:solidFill>
            </a:endParaRPr>
          </a:p>
        </p:txBody>
      </p:sp>
      <p:sp>
        <p:nvSpPr>
          <p:cNvPr id="7" name="TextBox 6"/>
          <p:cNvSpPr txBox="1"/>
          <p:nvPr/>
        </p:nvSpPr>
        <p:spPr>
          <a:xfrm>
            <a:off x="28575" y="4182145"/>
            <a:ext cx="3048000" cy="523220"/>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2800" b="1" dirty="0" smtClean="0">
                <a:ln/>
                <a:solidFill>
                  <a:schemeClr val="accent3"/>
                </a:solidFill>
              </a:rPr>
              <a:t>Forgiven</a:t>
            </a:r>
            <a:endParaRPr lang="en-US" sz="2800" b="1" dirty="0">
              <a:ln/>
              <a:solidFill>
                <a:schemeClr val="accent3"/>
              </a:solidFill>
            </a:endParaRPr>
          </a:p>
        </p:txBody>
      </p:sp>
      <p:sp>
        <p:nvSpPr>
          <p:cNvPr id="8" name="TextBox 7"/>
          <p:cNvSpPr txBox="1"/>
          <p:nvPr/>
        </p:nvSpPr>
        <p:spPr>
          <a:xfrm>
            <a:off x="5257800" y="5341530"/>
            <a:ext cx="3048000" cy="584775"/>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3200" b="1" dirty="0" smtClean="0">
                <a:ln/>
                <a:solidFill>
                  <a:schemeClr val="accent3"/>
                </a:solidFill>
              </a:rPr>
              <a:t>New Job</a:t>
            </a:r>
            <a:endParaRPr lang="en-US" sz="3200" b="1" dirty="0">
              <a:ln/>
              <a:solidFill>
                <a:schemeClr val="accent3"/>
              </a:solidFill>
            </a:endParaRPr>
          </a:p>
        </p:txBody>
      </p:sp>
      <p:sp>
        <p:nvSpPr>
          <p:cNvPr id="9" name="TextBox 8"/>
          <p:cNvSpPr txBox="1"/>
          <p:nvPr/>
        </p:nvSpPr>
        <p:spPr>
          <a:xfrm>
            <a:off x="5943600" y="3581400"/>
            <a:ext cx="3048000" cy="523220"/>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2800" b="1" dirty="0" smtClean="0">
                <a:ln/>
                <a:solidFill>
                  <a:schemeClr val="accent3"/>
                </a:solidFill>
              </a:rPr>
              <a:t>Health</a:t>
            </a:r>
            <a:endParaRPr lang="en-US" sz="2800" b="1" dirty="0">
              <a:ln/>
              <a:solidFill>
                <a:schemeClr val="accent3"/>
              </a:solidFill>
            </a:endParaRPr>
          </a:p>
        </p:txBody>
      </p:sp>
      <p:sp>
        <p:nvSpPr>
          <p:cNvPr id="10" name="TextBox 9"/>
          <p:cNvSpPr txBox="1"/>
          <p:nvPr/>
        </p:nvSpPr>
        <p:spPr>
          <a:xfrm>
            <a:off x="2057400" y="2250846"/>
            <a:ext cx="3048000" cy="646331"/>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3600" b="1" dirty="0" smtClean="0">
                <a:ln/>
                <a:solidFill>
                  <a:schemeClr val="accent3"/>
                </a:solidFill>
              </a:rPr>
              <a:t>Cured</a:t>
            </a:r>
            <a:endParaRPr lang="en-US" sz="3600" b="1" dirty="0">
              <a:ln/>
              <a:solidFill>
                <a:schemeClr val="accent3"/>
              </a:solidFill>
            </a:endParaRPr>
          </a:p>
        </p:txBody>
      </p:sp>
      <p:sp>
        <p:nvSpPr>
          <p:cNvPr id="11" name="TextBox 10"/>
          <p:cNvSpPr txBox="1"/>
          <p:nvPr/>
        </p:nvSpPr>
        <p:spPr>
          <a:xfrm>
            <a:off x="6096000" y="4443755"/>
            <a:ext cx="3048000" cy="523220"/>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2800" b="1" dirty="0" smtClean="0">
                <a:ln/>
                <a:solidFill>
                  <a:schemeClr val="accent3"/>
                </a:solidFill>
              </a:rPr>
              <a:t>Companionship</a:t>
            </a:r>
            <a:endParaRPr lang="en-US" sz="2800" b="1" dirty="0">
              <a:ln/>
              <a:solidFill>
                <a:schemeClr val="accent3"/>
              </a:solidFill>
            </a:endParaRPr>
          </a:p>
        </p:txBody>
      </p:sp>
      <p:sp>
        <p:nvSpPr>
          <p:cNvPr id="14" name="TextBox 13"/>
          <p:cNvSpPr txBox="1"/>
          <p:nvPr/>
        </p:nvSpPr>
        <p:spPr>
          <a:xfrm>
            <a:off x="3162300" y="6052540"/>
            <a:ext cx="2362200" cy="461665"/>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2400" b="1" dirty="0" smtClean="0">
                <a:ln/>
                <a:solidFill>
                  <a:schemeClr val="accent3"/>
                </a:solidFill>
              </a:rPr>
              <a:t>Faithful Children</a:t>
            </a:r>
            <a:endParaRPr lang="en-US" sz="2400" b="1" dirty="0">
              <a:ln/>
              <a:solidFill>
                <a:schemeClr val="accent3"/>
              </a:solidFill>
            </a:endParaRPr>
          </a:p>
        </p:txBody>
      </p:sp>
    </p:spTree>
    <p:extLst>
      <p:ext uri="{BB962C8B-B14F-4D97-AF65-F5344CB8AC3E}">
        <p14:creationId xmlns:p14="http://schemas.microsoft.com/office/powerpoint/2010/main" val="754267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6" presetClass="entr" presetSubtype="16" fill="hold" grpId="0" nodeType="afterEffect">
                                  <p:stCondLst>
                                    <p:cond delay="1000"/>
                                  </p:stCondLst>
                                  <p:childTnLst>
                                    <p:set>
                                      <p:cBhvr>
                                        <p:cTn id="10" dur="1" fill="hold">
                                          <p:stCondLst>
                                            <p:cond delay="0"/>
                                          </p:stCondLst>
                                        </p:cTn>
                                        <p:tgtEl>
                                          <p:spTgt spid="11"/>
                                        </p:tgtEl>
                                        <p:attrNameLst>
                                          <p:attrName>style.visibility</p:attrName>
                                        </p:attrNameLst>
                                      </p:cBhvr>
                                      <p:to>
                                        <p:strVal val="visible"/>
                                      </p:to>
                                    </p:set>
                                    <p:animEffect transition="in" filter="circle(in)">
                                      <p:cBhvr>
                                        <p:cTn id="11" dur="20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ircle(in)">
                                      <p:cBhvr>
                                        <p:cTn id="16" dur="2000"/>
                                        <p:tgtEl>
                                          <p:spTgt spid="5"/>
                                        </p:tgtEl>
                                      </p:cBhvr>
                                    </p:animEffect>
                                  </p:childTnLst>
                                </p:cTn>
                              </p:par>
                            </p:childTnLst>
                          </p:cTn>
                        </p:par>
                        <p:par>
                          <p:cTn id="17" fill="hold">
                            <p:stCondLst>
                              <p:cond delay="2000"/>
                            </p:stCondLst>
                            <p:childTnLst>
                              <p:par>
                                <p:cTn id="18" presetID="6" presetClass="entr" presetSubtype="16" fill="hold" grpId="0" nodeType="afterEffect">
                                  <p:stCondLst>
                                    <p:cond delay="1000"/>
                                  </p:stCondLst>
                                  <p:childTnLst>
                                    <p:set>
                                      <p:cBhvr>
                                        <p:cTn id="19" dur="1" fill="hold">
                                          <p:stCondLst>
                                            <p:cond delay="0"/>
                                          </p:stCondLst>
                                        </p:cTn>
                                        <p:tgtEl>
                                          <p:spTgt spid="14"/>
                                        </p:tgtEl>
                                        <p:attrNameLst>
                                          <p:attrName>style.visibility</p:attrName>
                                        </p:attrNameLst>
                                      </p:cBhvr>
                                      <p:to>
                                        <p:strVal val="visible"/>
                                      </p:to>
                                    </p:set>
                                    <p:animEffect transition="in" filter="circle(in)">
                                      <p:cBhvr>
                                        <p:cTn id="20" dur="20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circle(in)">
                                      <p:cBhvr>
                                        <p:cTn id="25" dur="2000"/>
                                        <p:tgtEl>
                                          <p:spTgt spid="8"/>
                                        </p:tgtEl>
                                      </p:cBhvr>
                                    </p:animEffect>
                                  </p:childTnLst>
                                </p:cTn>
                              </p:par>
                            </p:childTnLst>
                          </p:cTn>
                        </p:par>
                        <p:par>
                          <p:cTn id="26" fill="hold">
                            <p:stCondLst>
                              <p:cond delay="2000"/>
                            </p:stCondLst>
                            <p:childTnLst>
                              <p:par>
                                <p:cTn id="27" presetID="6" presetClass="entr" presetSubtype="16" fill="hold" grpId="0" nodeType="afterEffect">
                                  <p:stCondLst>
                                    <p:cond delay="1000"/>
                                  </p:stCondLst>
                                  <p:childTnLst>
                                    <p:set>
                                      <p:cBhvr>
                                        <p:cTn id="28" dur="1" fill="hold">
                                          <p:stCondLst>
                                            <p:cond delay="0"/>
                                          </p:stCondLst>
                                        </p:cTn>
                                        <p:tgtEl>
                                          <p:spTgt spid="6"/>
                                        </p:tgtEl>
                                        <p:attrNameLst>
                                          <p:attrName>style.visibility</p:attrName>
                                        </p:attrNameLst>
                                      </p:cBhvr>
                                      <p:to>
                                        <p:strVal val="visible"/>
                                      </p:to>
                                    </p:set>
                                    <p:animEffect transition="in" filter="circle(in)">
                                      <p:cBhvr>
                                        <p:cTn id="29" dur="20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circle(in)">
                                      <p:cBhvr>
                                        <p:cTn id="34" dur="2000"/>
                                        <p:tgtEl>
                                          <p:spTgt spid="9"/>
                                        </p:tgtEl>
                                      </p:cBhvr>
                                    </p:animEffect>
                                  </p:childTnLst>
                                </p:cTn>
                              </p:par>
                            </p:childTnLst>
                          </p:cTn>
                        </p:par>
                        <p:par>
                          <p:cTn id="35" fill="hold">
                            <p:stCondLst>
                              <p:cond delay="2000"/>
                            </p:stCondLst>
                            <p:childTnLst>
                              <p:par>
                                <p:cTn id="36" presetID="6" presetClass="entr" presetSubtype="16" fill="hold" grpId="0" nodeType="afterEffect">
                                  <p:stCondLst>
                                    <p:cond delay="1000"/>
                                  </p:stCondLst>
                                  <p:childTnLst>
                                    <p:set>
                                      <p:cBhvr>
                                        <p:cTn id="37" dur="1" fill="hold">
                                          <p:stCondLst>
                                            <p:cond delay="0"/>
                                          </p:stCondLst>
                                        </p:cTn>
                                        <p:tgtEl>
                                          <p:spTgt spid="10"/>
                                        </p:tgtEl>
                                        <p:attrNameLst>
                                          <p:attrName>style.visibility</p:attrName>
                                        </p:attrNameLst>
                                      </p:cBhvr>
                                      <p:to>
                                        <p:strVal val="visible"/>
                                      </p:to>
                                    </p:set>
                                    <p:animEffect transition="in" filter="circle(in)">
                                      <p:cBhvr>
                                        <p:cTn id="38" dur="20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circle(in)">
                                      <p:cBhvr>
                                        <p:cTn id="43" dur="20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circle(in)">
                                      <p:cBhvr>
                                        <p:cTn id="48"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 grpId="0"/>
      <p:bldP spid="5" grpId="0"/>
      <p:bldP spid="6" grpId="0"/>
      <p:bldP spid="7" grpId="0"/>
      <p:bldP spid="8" grpId="0"/>
      <p:bldP spid="9" grpId="0"/>
      <p:bldP spid="10" grpId="0"/>
      <p:bldP spid="11" grpId="0"/>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8839200" cy="762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3600" b="1" dirty="0">
                <a:ln/>
                <a:solidFill>
                  <a:schemeClr val="accent3"/>
                </a:solidFill>
                <a:latin typeface="Microsoft Sans Serif" pitchFamily="34" charset="0"/>
                <a:cs typeface="Microsoft Sans Serif" pitchFamily="34" charset="0"/>
              </a:rPr>
              <a:t>THE LORD’S </a:t>
            </a:r>
            <a:r>
              <a:rPr lang="en-US" sz="3600" b="1" dirty="0" smtClean="0">
                <a:ln/>
                <a:solidFill>
                  <a:schemeClr val="accent3"/>
                </a:solidFill>
                <a:latin typeface="Microsoft Sans Serif" pitchFamily="34" charset="0"/>
                <a:cs typeface="Microsoft Sans Serif" pitchFamily="34" charset="0"/>
              </a:rPr>
              <a:t>MERCIES </a:t>
            </a:r>
            <a:r>
              <a:rPr lang="en-US" sz="1600" b="1" dirty="0" smtClean="0">
                <a:ln/>
                <a:latin typeface="+mn-lt"/>
                <a:cs typeface="Microsoft Sans Serif" pitchFamily="34" charset="0"/>
              </a:rPr>
              <a:t>as seen through the eyes of Jeremiah</a:t>
            </a:r>
            <a:endParaRPr lang="en-US" sz="3600" b="1" dirty="0">
              <a:ln/>
            </a:endParaRPr>
          </a:p>
        </p:txBody>
      </p:sp>
      <p:sp>
        <p:nvSpPr>
          <p:cNvPr id="4" name="Content Placeholder 3"/>
          <p:cNvSpPr>
            <a:spLocks noGrp="1"/>
          </p:cNvSpPr>
          <p:nvPr>
            <p:ph sz="quarter" idx="13"/>
          </p:nvPr>
        </p:nvSpPr>
        <p:spPr>
          <a:xfrm>
            <a:off x="352426" y="1219200"/>
            <a:ext cx="7680960" cy="685800"/>
          </a:xfrm>
        </p:spPr>
        <p:txBody>
          <a:bodyPr/>
          <a:lstStyle/>
          <a:p>
            <a:pPr lvl="0"/>
            <a:r>
              <a:rPr lang="en-US" sz="2800" b="1" u="sng" dirty="0">
                <a:effectLst>
                  <a:outerShdw blurRad="38100" dist="38100" dir="2700000" algn="tl">
                    <a:srgbClr val="000000">
                      <a:alpha val="43137"/>
                    </a:srgbClr>
                  </a:outerShdw>
                </a:effectLst>
              </a:rPr>
              <a:t>The Lord’s mercies </a:t>
            </a:r>
            <a:r>
              <a:rPr lang="en-US" sz="2800" b="1" u="sng" dirty="0" smtClean="0">
                <a:effectLst>
                  <a:outerShdw blurRad="38100" dist="38100" dir="2700000" algn="tl">
                    <a:srgbClr val="000000">
                      <a:alpha val="43137"/>
                    </a:srgbClr>
                  </a:outerShdw>
                </a:effectLst>
              </a:rPr>
              <a:t>take </a:t>
            </a:r>
            <a:r>
              <a:rPr lang="en-US" sz="2800" b="1" u="sng" dirty="0">
                <a:effectLst>
                  <a:outerShdw blurRad="38100" dist="38100" dir="2700000" algn="tl">
                    <a:srgbClr val="000000">
                      <a:alpha val="43137"/>
                    </a:srgbClr>
                  </a:outerShdw>
                </a:effectLst>
              </a:rPr>
              <a:t>us where we are</a:t>
            </a:r>
            <a:r>
              <a:rPr lang="en-US" sz="2800" b="1" dirty="0">
                <a:effectLst>
                  <a:outerShdw blurRad="38100" dist="38100" dir="2700000" algn="tl">
                    <a:srgbClr val="000000">
                      <a:alpha val="43137"/>
                    </a:srgbClr>
                  </a:outerShdw>
                </a:effectLst>
              </a:rPr>
              <a:t>.</a:t>
            </a:r>
          </a:p>
          <a:p>
            <a:endParaRPr lang="en-US" dirty="0"/>
          </a:p>
        </p:txBody>
      </p:sp>
      <p:sp>
        <p:nvSpPr>
          <p:cNvPr id="5" name="Rectangle 4"/>
          <p:cNvSpPr/>
          <p:nvPr/>
        </p:nvSpPr>
        <p:spPr>
          <a:xfrm>
            <a:off x="457200" y="1944231"/>
            <a:ext cx="8229600" cy="523220"/>
          </a:xfrm>
          <a:prstGeom prst="rect">
            <a:avLst/>
          </a:prstGeom>
        </p:spPr>
        <p:txBody>
          <a:bodyPr wrap="square">
            <a:spAutoFit/>
          </a:bodyPr>
          <a:lstStyle/>
          <a:p>
            <a:r>
              <a:rPr lang="en-US" sz="2800" dirty="0" smtClean="0">
                <a:effectLst>
                  <a:outerShdw blurRad="38100" dist="38100" dir="2700000" algn="tl">
                    <a:srgbClr val="000000">
                      <a:alpha val="43137"/>
                    </a:srgbClr>
                  </a:outerShdw>
                </a:effectLst>
              </a:rPr>
              <a:t>What Jesus did not say to the thief?</a:t>
            </a:r>
            <a:endParaRPr lang="en-US" sz="2800" dirty="0">
              <a:effectLst>
                <a:outerShdw blurRad="38100" dist="38100" dir="2700000" algn="tl">
                  <a:srgbClr val="000000">
                    <a:alpha val="43137"/>
                  </a:srgbClr>
                </a:outerShdw>
              </a:effectLst>
            </a:endParaRPr>
          </a:p>
        </p:txBody>
      </p:sp>
      <p:sp>
        <p:nvSpPr>
          <p:cNvPr id="2" name="TextBox 1"/>
          <p:cNvSpPr txBox="1"/>
          <p:nvPr/>
        </p:nvSpPr>
        <p:spPr>
          <a:xfrm>
            <a:off x="457200" y="2580144"/>
            <a:ext cx="8229600" cy="2677656"/>
          </a:xfrm>
          <a:prstGeom prst="rect">
            <a:avLst/>
          </a:prstGeom>
          <a:noFill/>
        </p:spPr>
        <p:txBody>
          <a:bodyPr wrap="square" rtlCol="0">
            <a:spAutoFit/>
          </a:bodyPr>
          <a:lstStyle/>
          <a:p>
            <a:pPr marL="457200" indent="-457200">
              <a:buClr>
                <a:srgbClr val="FF9900"/>
              </a:buClr>
              <a:buFont typeface="Wingdings" pitchFamily="2" charset="2"/>
              <a:buChar char="Ø"/>
              <a:tabLst>
                <a:tab pos="457200" algn="l"/>
              </a:tabLst>
            </a:pPr>
            <a:r>
              <a:rPr lang="en-US" sz="2400" i="1" dirty="0" smtClean="0">
                <a:effectLst>
                  <a:outerShdw blurRad="38100" dist="38100" dir="2700000" algn="tl">
                    <a:srgbClr val="000000">
                      <a:alpha val="43137"/>
                    </a:srgbClr>
                  </a:outerShdw>
                </a:effectLst>
              </a:rPr>
              <a:t>For at least three more hours you will hang on your cross</a:t>
            </a:r>
          </a:p>
          <a:p>
            <a:pPr marL="457200" indent="-457200">
              <a:buClr>
                <a:srgbClr val="FF9900"/>
              </a:buClr>
              <a:buFont typeface="Wingdings" pitchFamily="2" charset="2"/>
              <a:buChar char="Ø"/>
              <a:tabLst>
                <a:tab pos="457200" algn="l"/>
              </a:tabLst>
            </a:pPr>
            <a:r>
              <a:rPr lang="en-US" sz="2400" i="1" dirty="0" smtClean="0">
                <a:effectLst>
                  <a:outerShdw blurRad="38100" dist="38100" dir="2700000" algn="tl">
                    <a:srgbClr val="000000">
                      <a:alpha val="43137"/>
                    </a:srgbClr>
                  </a:outerShdw>
                </a:effectLst>
              </a:rPr>
              <a:t>You will continue to hurt and bleed out as you struggle for each breath</a:t>
            </a:r>
          </a:p>
          <a:p>
            <a:pPr marL="457200" indent="-457200">
              <a:buClr>
                <a:srgbClr val="FF9900"/>
              </a:buClr>
              <a:buFont typeface="Wingdings" pitchFamily="2" charset="2"/>
              <a:buChar char="Ø"/>
              <a:tabLst>
                <a:tab pos="457200" algn="l"/>
              </a:tabLst>
            </a:pPr>
            <a:r>
              <a:rPr lang="en-US" sz="2400" i="1" dirty="0" smtClean="0">
                <a:effectLst>
                  <a:outerShdw blurRad="38100" dist="38100" dir="2700000" algn="tl">
                    <a:srgbClr val="000000">
                      <a:alpha val="43137"/>
                    </a:srgbClr>
                  </a:outerShdw>
                </a:effectLst>
              </a:rPr>
              <a:t>The abuses from the Soldiers and the people will continue</a:t>
            </a:r>
          </a:p>
          <a:p>
            <a:pPr marL="457200" indent="-457200">
              <a:buClr>
                <a:srgbClr val="FF9900"/>
              </a:buClr>
              <a:buFont typeface="Wingdings" pitchFamily="2" charset="2"/>
              <a:buChar char="Ø"/>
              <a:tabLst>
                <a:tab pos="457200" algn="l"/>
              </a:tabLst>
            </a:pPr>
            <a:r>
              <a:rPr lang="en-US" sz="2400" i="1" dirty="0" smtClean="0">
                <a:effectLst>
                  <a:outerShdw blurRad="38100" dist="38100" dir="2700000" algn="tl">
                    <a:srgbClr val="000000">
                      <a:alpha val="43137"/>
                    </a:srgbClr>
                  </a:outerShdw>
                </a:effectLst>
              </a:rPr>
              <a:t>When I am died, they will come and break your legs</a:t>
            </a:r>
          </a:p>
          <a:p>
            <a:pPr marL="457200" indent="-457200">
              <a:buClr>
                <a:srgbClr val="FF9900"/>
              </a:buClr>
              <a:buFont typeface="Wingdings" pitchFamily="2" charset="2"/>
              <a:buChar char="Ø"/>
              <a:tabLst>
                <a:tab pos="457200" algn="l"/>
              </a:tabLst>
            </a:pPr>
            <a:r>
              <a:rPr lang="en-US" sz="2400" i="1" dirty="0" smtClean="0">
                <a:effectLst>
                  <a:outerShdw blurRad="38100" dist="38100" dir="2700000" algn="tl">
                    <a:srgbClr val="000000">
                      <a:alpha val="43137"/>
                    </a:srgbClr>
                  </a:outerShdw>
                </a:effectLst>
              </a:rPr>
              <a:t>You will not be able to lift up to breath and you will suffocate and die</a:t>
            </a:r>
            <a:endParaRPr lang="en-US" sz="2400" i="1" dirty="0">
              <a:effectLst>
                <a:outerShdw blurRad="38100" dist="38100" dir="2700000" algn="tl">
                  <a:srgbClr val="000000">
                    <a:alpha val="43137"/>
                  </a:srgbClr>
                </a:outerShdw>
              </a:effectLst>
            </a:endParaRPr>
          </a:p>
        </p:txBody>
      </p:sp>
      <p:sp>
        <p:nvSpPr>
          <p:cNvPr id="9" name="Rectangle 8"/>
          <p:cNvSpPr/>
          <p:nvPr/>
        </p:nvSpPr>
        <p:spPr>
          <a:xfrm>
            <a:off x="457200" y="5334000"/>
            <a:ext cx="8229600" cy="954107"/>
          </a:xfrm>
          <a:prstGeom prst="rect">
            <a:avLst/>
          </a:prstGeom>
        </p:spPr>
        <p:txBody>
          <a:bodyPr wrap="square">
            <a:spAutoFit/>
          </a:bodyPr>
          <a:lstStyle/>
          <a:p>
            <a:r>
              <a:rPr lang="en-US" sz="2800" i="1" baseline="30000" dirty="0">
                <a:solidFill>
                  <a:schemeClr val="accent2">
                    <a:lumMod val="75000"/>
                  </a:schemeClr>
                </a:solidFill>
                <a:effectLst>
                  <a:outerShdw blurRad="38100" dist="38100" dir="2700000" algn="tl">
                    <a:srgbClr val="000000">
                      <a:alpha val="43137"/>
                    </a:srgbClr>
                  </a:outerShdw>
                </a:effectLst>
              </a:rPr>
              <a:t>43</a:t>
            </a:r>
            <a:r>
              <a:rPr lang="en-US" sz="2800" i="1" dirty="0">
                <a:effectLst>
                  <a:outerShdw blurRad="38100" dist="38100" dir="2700000" algn="tl">
                    <a:srgbClr val="000000">
                      <a:alpha val="43137"/>
                    </a:srgbClr>
                  </a:outerShdw>
                </a:effectLst>
              </a:rPr>
              <a:t>And He said to him, "Truly I say to you, today you shall be with Me in Paradise</a:t>
            </a:r>
            <a:endParaRPr lang="en-US" sz="2800" dirty="0"/>
          </a:p>
        </p:txBody>
      </p:sp>
      <p:sp>
        <p:nvSpPr>
          <p:cNvPr id="10" name="32-Point Star 9"/>
          <p:cNvSpPr/>
          <p:nvPr/>
        </p:nvSpPr>
        <p:spPr>
          <a:xfrm>
            <a:off x="3657600" y="1934706"/>
            <a:ext cx="5181600" cy="3205728"/>
          </a:xfrm>
          <a:prstGeom prst="star32">
            <a:avLst/>
          </a:prstGeom>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800" i="1" u="sng" dirty="0">
                <a:solidFill>
                  <a:schemeClr val="bg1"/>
                </a:solidFill>
                <a:effectLst>
                  <a:outerShdw blurRad="38100" dist="38100" dir="2700000" algn="tl">
                    <a:srgbClr val="000000">
                      <a:alpha val="43137"/>
                    </a:srgbClr>
                  </a:outerShdw>
                </a:effectLst>
              </a:rPr>
              <a:t>Through</a:t>
            </a:r>
            <a:r>
              <a:rPr lang="en-US" sz="2800" i="1" dirty="0">
                <a:solidFill>
                  <a:schemeClr val="bg1"/>
                </a:solidFill>
                <a:effectLst>
                  <a:outerShdw blurRad="38100" dist="38100" dir="2700000" algn="tl">
                    <a:srgbClr val="000000">
                      <a:alpha val="43137"/>
                    </a:srgbClr>
                  </a:outerShdw>
                </a:effectLst>
              </a:rPr>
              <a:t> the LORD's mercies we are not </a:t>
            </a:r>
            <a:r>
              <a:rPr lang="en-US" sz="2800" i="1" dirty="0" smtClean="0">
                <a:solidFill>
                  <a:schemeClr val="bg1"/>
                </a:solidFill>
                <a:effectLst>
                  <a:outerShdw blurRad="38100" dist="38100" dir="2700000" algn="tl">
                    <a:srgbClr val="000000">
                      <a:alpha val="43137"/>
                    </a:srgbClr>
                  </a:outerShdw>
                </a:effectLst>
              </a:rPr>
              <a:t>consumed </a:t>
            </a:r>
            <a:r>
              <a:rPr lang="en-US" sz="1600" i="1" dirty="0" smtClean="0">
                <a:solidFill>
                  <a:schemeClr val="bg1"/>
                </a:solidFill>
                <a:effectLst>
                  <a:outerShdw blurRad="38100" dist="38100" dir="2700000" algn="tl">
                    <a:srgbClr val="000000">
                      <a:alpha val="43137"/>
                    </a:srgbClr>
                  </a:outerShdw>
                </a:effectLst>
              </a:rPr>
              <a:t>Lam. 3:22</a:t>
            </a:r>
            <a:endParaRPr lang="en-US" sz="1600" i="1" dirty="0">
              <a:solidFill>
                <a:schemeClr val="bg1"/>
              </a:solidFill>
              <a:effectLst>
                <a:outerShdw blurRad="38100" dist="38100" dir="2700000" algn="tl">
                  <a:srgbClr val="000000">
                    <a:alpha val="43137"/>
                  </a:srgbClr>
                </a:outerShdw>
              </a:effectLst>
            </a:endParaRPr>
          </a:p>
          <a:p>
            <a:pPr algn="ctr"/>
            <a:endParaRPr lang="en-US" dirty="0">
              <a:solidFill>
                <a:schemeClr val="bg1"/>
              </a:solidFill>
            </a:endParaRPr>
          </a:p>
        </p:txBody>
      </p:sp>
    </p:spTree>
    <p:extLst>
      <p:ext uri="{BB962C8B-B14F-4D97-AF65-F5344CB8AC3E}">
        <p14:creationId xmlns:p14="http://schemas.microsoft.com/office/powerpoint/2010/main" val="43322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8839200" cy="762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3600" b="1" dirty="0">
                <a:ln/>
                <a:solidFill>
                  <a:schemeClr val="accent3"/>
                </a:solidFill>
                <a:latin typeface="Microsoft Sans Serif" pitchFamily="34" charset="0"/>
                <a:cs typeface="Microsoft Sans Serif" pitchFamily="34" charset="0"/>
              </a:rPr>
              <a:t>THE LORD’S </a:t>
            </a:r>
            <a:r>
              <a:rPr lang="en-US" sz="3600" b="1" dirty="0" smtClean="0">
                <a:ln/>
                <a:solidFill>
                  <a:schemeClr val="accent3"/>
                </a:solidFill>
                <a:latin typeface="Microsoft Sans Serif" pitchFamily="34" charset="0"/>
                <a:cs typeface="Microsoft Sans Serif" pitchFamily="34" charset="0"/>
              </a:rPr>
              <a:t>MERCIES </a:t>
            </a:r>
            <a:r>
              <a:rPr lang="en-US" sz="1600" b="1" dirty="0" smtClean="0">
                <a:ln/>
                <a:latin typeface="+mn-lt"/>
                <a:cs typeface="Microsoft Sans Serif" pitchFamily="34" charset="0"/>
              </a:rPr>
              <a:t>as seen through the eyes of Jeremiah</a:t>
            </a:r>
            <a:endParaRPr lang="en-US" sz="3600" b="1" dirty="0">
              <a:ln/>
            </a:endParaRPr>
          </a:p>
        </p:txBody>
      </p:sp>
      <p:sp>
        <p:nvSpPr>
          <p:cNvPr id="4" name="Content Placeholder 3"/>
          <p:cNvSpPr>
            <a:spLocks noGrp="1"/>
          </p:cNvSpPr>
          <p:nvPr>
            <p:ph sz="quarter" idx="13"/>
          </p:nvPr>
        </p:nvSpPr>
        <p:spPr>
          <a:xfrm>
            <a:off x="352426" y="1219200"/>
            <a:ext cx="7680960" cy="685800"/>
          </a:xfrm>
        </p:spPr>
        <p:txBody>
          <a:bodyPr/>
          <a:lstStyle/>
          <a:p>
            <a:pPr lvl="0"/>
            <a:r>
              <a:rPr lang="en-US" sz="2800" b="1" u="sng" dirty="0">
                <a:effectLst>
                  <a:outerShdw blurRad="38100" dist="38100" dir="2700000" algn="tl">
                    <a:srgbClr val="000000">
                      <a:alpha val="43137"/>
                    </a:srgbClr>
                  </a:outerShdw>
                </a:effectLst>
              </a:rPr>
              <a:t>The Lord’s mercies </a:t>
            </a:r>
            <a:r>
              <a:rPr lang="en-US" sz="2800" b="1" u="sng" dirty="0" smtClean="0">
                <a:effectLst>
                  <a:outerShdw blurRad="38100" dist="38100" dir="2700000" algn="tl">
                    <a:srgbClr val="000000">
                      <a:alpha val="43137"/>
                    </a:srgbClr>
                  </a:outerShdw>
                </a:effectLst>
              </a:rPr>
              <a:t>strengthen us as we go</a:t>
            </a:r>
            <a:r>
              <a:rPr lang="en-US" sz="2800" b="1" dirty="0" smtClean="0">
                <a:effectLst>
                  <a:outerShdw blurRad="38100" dist="38100" dir="2700000" algn="tl">
                    <a:srgbClr val="000000">
                      <a:alpha val="43137"/>
                    </a:srgbClr>
                  </a:outerShdw>
                </a:effectLst>
              </a:rPr>
              <a:t>.</a:t>
            </a:r>
            <a:endParaRPr lang="en-US" sz="2800" b="1" dirty="0">
              <a:effectLst>
                <a:outerShdw blurRad="38100" dist="38100" dir="2700000" algn="tl">
                  <a:srgbClr val="000000">
                    <a:alpha val="43137"/>
                  </a:srgbClr>
                </a:outerShdw>
              </a:effectLst>
            </a:endParaRPr>
          </a:p>
          <a:p>
            <a:endParaRPr lang="en-US" dirty="0"/>
          </a:p>
        </p:txBody>
      </p:sp>
      <p:sp>
        <p:nvSpPr>
          <p:cNvPr id="5" name="Rectangle 4"/>
          <p:cNvSpPr/>
          <p:nvPr/>
        </p:nvSpPr>
        <p:spPr>
          <a:xfrm>
            <a:off x="457200" y="3886200"/>
            <a:ext cx="8229600" cy="2246769"/>
          </a:xfrm>
          <a:prstGeom prst="rect">
            <a:avLst/>
          </a:prstGeom>
        </p:spPr>
        <p:txBody>
          <a:bodyPr wrap="square">
            <a:normAutofit/>
          </a:bodyPr>
          <a:lstStyle/>
          <a:p>
            <a:r>
              <a:rPr lang="en-US" sz="2800" i="1" dirty="0">
                <a:solidFill>
                  <a:srgbClr val="FF9900"/>
                </a:solidFill>
              </a:rPr>
              <a:t>Jer. 11:19 </a:t>
            </a:r>
            <a:r>
              <a:rPr lang="en-US" sz="2800" i="1" dirty="0">
                <a:effectLst>
                  <a:outerShdw blurRad="38100" dist="38100" dir="2700000" algn="tl">
                    <a:srgbClr val="000000">
                      <a:alpha val="43137"/>
                    </a:srgbClr>
                  </a:outerShdw>
                </a:effectLst>
              </a:rPr>
              <a:t>But I was like a gentle lamb led to the slaughter. I did not know it was against me they devised schemes, saying, "Let us destroy the tree with its fruit, let us cut him off from the land of the living, that his name be remembered no more."</a:t>
            </a:r>
            <a:endParaRPr lang="en-US" sz="2800"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906131"/>
            <a:ext cx="2505075"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971800" y="2175301"/>
            <a:ext cx="3429000" cy="830997"/>
          </a:xfrm>
          <a:prstGeom prst="rect">
            <a:avLst/>
          </a:prstGeom>
          <a:noFill/>
        </p:spPr>
        <p:txBody>
          <a:bodyPr wrap="square" rtlCol="0">
            <a:spAutoFit/>
          </a:bodyPr>
          <a:lstStyle/>
          <a:p>
            <a:r>
              <a:rPr lang="en-US" sz="2400" dirty="0" smtClean="0"/>
              <a:t>Chapter 11: The book of the Law is found</a:t>
            </a:r>
            <a:endParaRPr lang="en-US" sz="2400" dirty="0"/>
          </a:p>
        </p:txBody>
      </p:sp>
    </p:spTree>
    <p:extLst>
      <p:ext uri="{BB962C8B-B14F-4D97-AF65-F5344CB8AC3E}">
        <p14:creationId xmlns:p14="http://schemas.microsoft.com/office/powerpoint/2010/main" val="3398344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8839200" cy="762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3600" b="1" dirty="0">
                <a:ln/>
                <a:solidFill>
                  <a:schemeClr val="accent3"/>
                </a:solidFill>
                <a:latin typeface="Microsoft Sans Serif" pitchFamily="34" charset="0"/>
                <a:cs typeface="Microsoft Sans Serif" pitchFamily="34" charset="0"/>
              </a:rPr>
              <a:t>THE LORD’S </a:t>
            </a:r>
            <a:r>
              <a:rPr lang="en-US" sz="3600" b="1" dirty="0" smtClean="0">
                <a:ln/>
                <a:solidFill>
                  <a:schemeClr val="accent3"/>
                </a:solidFill>
                <a:latin typeface="Microsoft Sans Serif" pitchFamily="34" charset="0"/>
                <a:cs typeface="Microsoft Sans Serif" pitchFamily="34" charset="0"/>
              </a:rPr>
              <a:t>MERCIES </a:t>
            </a:r>
            <a:r>
              <a:rPr lang="en-US" sz="1600" b="1" dirty="0" smtClean="0">
                <a:ln/>
                <a:latin typeface="+mn-lt"/>
                <a:cs typeface="Microsoft Sans Serif" pitchFamily="34" charset="0"/>
              </a:rPr>
              <a:t>as seen through the eyes of Jeremiah</a:t>
            </a:r>
            <a:endParaRPr lang="en-US" sz="3600" b="1" dirty="0">
              <a:ln/>
            </a:endParaRPr>
          </a:p>
        </p:txBody>
      </p:sp>
      <p:sp>
        <p:nvSpPr>
          <p:cNvPr id="4" name="Content Placeholder 3"/>
          <p:cNvSpPr>
            <a:spLocks noGrp="1"/>
          </p:cNvSpPr>
          <p:nvPr>
            <p:ph sz="quarter" idx="13"/>
          </p:nvPr>
        </p:nvSpPr>
        <p:spPr>
          <a:xfrm>
            <a:off x="352426" y="1219200"/>
            <a:ext cx="7680960" cy="685800"/>
          </a:xfrm>
        </p:spPr>
        <p:txBody>
          <a:bodyPr/>
          <a:lstStyle/>
          <a:p>
            <a:pPr lvl="0"/>
            <a:r>
              <a:rPr lang="en-US" sz="2800" b="1" u="sng" dirty="0">
                <a:effectLst>
                  <a:outerShdw blurRad="38100" dist="38100" dir="2700000" algn="tl">
                    <a:srgbClr val="000000">
                      <a:alpha val="43137"/>
                    </a:srgbClr>
                  </a:outerShdw>
                </a:effectLst>
              </a:rPr>
              <a:t>The Lord’s mercies </a:t>
            </a:r>
            <a:r>
              <a:rPr lang="en-US" sz="2800" b="1" u="sng" dirty="0" smtClean="0">
                <a:effectLst>
                  <a:outerShdw blurRad="38100" dist="38100" dir="2700000" algn="tl">
                    <a:srgbClr val="000000">
                      <a:alpha val="43137"/>
                    </a:srgbClr>
                  </a:outerShdw>
                </a:effectLst>
              </a:rPr>
              <a:t>strengthen us as we go</a:t>
            </a:r>
            <a:r>
              <a:rPr lang="en-US" sz="2800" b="1" dirty="0" smtClean="0">
                <a:effectLst>
                  <a:outerShdw blurRad="38100" dist="38100" dir="2700000" algn="tl">
                    <a:srgbClr val="000000">
                      <a:alpha val="43137"/>
                    </a:srgbClr>
                  </a:outerShdw>
                </a:effectLst>
              </a:rPr>
              <a:t>.</a:t>
            </a:r>
            <a:endParaRPr lang="en-US" sz="2800" b="1" dirty="0">
              <a:effectLst>
                <a:outerShdw blurRad="38100" dist="38100" dir="2700000" algn="tl">
                  <a:srgbClr val="000000">
                    <a:alpha val="43137"/>
                  </a:srgbClr>
                </a:outerShdw>
              </a:effectLst>
            </a:endParaRPr>
          </a:p>
          <a:p>
            <a:endParaRPr lang="en-US" dirty="0"/>
          </a:p>
        </p:txBody>
      </p:sp>
      <p:sp>
        <p:nvSpPr>
          <p:cNvPr id="5" name="Rectangle 4"/>
          <p:cNvSpPr/>
          <p:nvPr/>
        </p:nvSpPr>
        <p:spPr>
          <a:xfrm>
            <a:off x="457200" y="1944231"/>
            <a:ext cx="8229600" cy="3970318"/>
          </a:xfrm>
          <a:prstGeom prst="rect">
            <a:avLst/>
          </a:prstGeom>
        </p:spPr>
        <p:txBody>
          <a:bodyPr wrap="square">
            <a:spAutoFit/>
          </a:bodyPr>
          <a:lstStyle/>
          <a:p>
            <a:r>
              <a:rPr lang="en-US" sz="2800" i="1" dirty="0">
                <a:solidFill>
                  <a:srgbClr val="FF9900"/>
                </a:solidFill>
              </a:rPr>
              <a:t>Jer. 12:1-3 </a:t>
            </a:r>
            <a:r>
              <a:rPr lang="en-US" sz="2800" i="1" dirty="0">
                <a:effectLst>
                  <a:outerShdw blurRad="38100" dist="38100" dir="2700000" algn="tl">
                    <a:srgbClr val="000000">
                      <a:alpha val="43137"/>
                    </a:srgbClr>
                  </a:outerShdw>
                </a:effectLst>
              </a:rPr>
              <a:t>Righteous are you, O LORD, when I complain to you; yet I would plead my case before you. Why does the way of the wicked prosper? Why do all who are treacherous thrive? </a:t>
            </a:r>
            <a:r>
              <a:rPr lang="en-US" sz="2800" i="1" u="sng" dirty="0">
                <a:solidFill>
                  <a:srgbClr val="FF9900"/>
                </a:solidFill>
                <a:effectLst>
                  <a:outerShdw blurRad="38100" dist="38100" dir="2700000" algn="tl">
                    <a:srgbClr val="000000">
                      <a:alpha val="43137"/>
                    </a:srgbClr>
                  </a:outerShdw>
                </a:effectLst>
              </a:rPr>
              <a:t>You plant them</a:t>
            </a:r>
            <a:r>
              <a:rPr lang="en-US" sz="2800" i="1" dirty="0">
                <a:effectLst>
                  <a:outerShdw blurRad="38100" dist="38100" dir="2700000" algn="tl">
                    <a:srgbClr val="000000">
                      <a:alpha val="43137"/>
                    </a:srgbClr>
                  </a:outerShdw>
                </a:effectLst>
              </a:rPr>
              <a:t>, and they take root; they grow and produce fruit; you are near in their mouth and far from their heart. But you, O LORD, know me; you see me, and test my heart toward you. Pull them out like sheep for the slaughter, and set them apart for the day of slaughter...</a:t>
            </a: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229610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8839200" cy="762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3600" b="1" dirty="0">
                <a:ln/>
                <a:solidFill>
                  <a:schemeClr val="accent3"/>
                </a:solidFill>
                <a:latin typeface="Microsoft Sans Serif" pitchFamily="34" charset="0"/>
                <a:cs typeface="Microsoft Sans Serif" pitchFamily="34" charset="0"/>
              </a:rPr>
              <a:t>THE LORD’S </a:t>
            </a:r>
            <a:r>
              <a:rPr lang="en-US" sz="3600" b="1" dirty="0" smtClean="0">
                <a:ln/>
                <a:solidFill>
                  <a:schemeClr val="accent3"/>
                </a:solidFill>
                <a:latin typeface="Microsoft Sans Serif" pitchFamily="34" charset="0"/>
                <a:cs typeface="Microsoft Sans Serif" pitchFamily="34" charset="0"/>
              </a:rPr>
              <a:t>MERCIES </a:t>
            </a:r>
            <a:r>
              <a:rPr lang="en-US" sz="1600" b="1" dirty="0" smtClean="0">
                <a:ln/>
                <a:latin typeface="+mn-lt"/>
                <a:cs typeface="Microsoft Sans Serif" pitchFamily="34" charset="0"/>
              </a:rPr>
              <a:t>as seen through the eyes of Jeremiah</a:t>
            </a:r>
            <a:endParaRPr lang="en-US" sz="3600" b="1" dirty="0">
              <a:ln/>
            </a:endParaRPr>
          </a:p>
        </p:txBody>
      </p:sp>
      <p:sp>
        <p:nvSpPr>
          <p:cNvPr id="4" name="Content Placeholder 3"/>
          <p:cNvSpPr>
            <a:spLocks noGrp="1"/>
          </p:cNvSpPr>
          <p:nvPr>
            <p:ph sz="quarter" idx="13"/>
          </p:nvPr>
        </p:nvSpPr>
        <p:spPr>
          <a:xfrm>
            <a:off x="352426" y="1219200"/>
            <a:ext cx="7680960" cy="685800"/>
          </a:xfrm>
        </p:spPr>
        <p:txBody>
          <a:bodyPr/>
          <a:lstStyle/>
          <a:p>
            <a:pPr lvl="0"/>
            <a:r>
              <a:rPr lang="en-US" sz="2800" b="1" u="sng" dirty="0">
                <a:effectLst>
                  <a:outerShdw blurRad="38100" dist="38100" dir="2700000" algn="tl">
                    <a:srgbClr val="000000">
                      <a:alpha val="43137"/>
                    </a:srgbClr>
                  </a:outerShdw>
                </a:effectLst>
              </a:rPr>
              <a:t>The Lord’s mercies </a:t>
            </a:r>
            <a:r>
              <a:rPr lang="en-US" sz="2800" b="1" u="sng" dirty="0" smtClean="0">
                <a:effectLst>
                  <a:outerShdw blurRad="38100" dist="38100" dir="2700000" algn="tl">
                    <a:srgbClr val="000000">
                      <a:alpha val="43137"/>
                    </a:srgbClr>
                  </a:outerShdw>
                </a:effectLst>
              </a:rPr>
              <a:t>strengthen us as we go</a:t>
            </a:r>
            <a:r>
              <a:rPr lang="en-US" sz="2800" b="1" dirty="0" smtClean="0">
                <a:effectLst>
                  <a:outerShdw blurRad="38100" dist="38100" dir="2700000" algn="tl">
                    <a:srgbClr val="000000">
                      <a:alpha val="43137"/>
                    </a:srgbClr>
                  </a:outerShdw>
                </a:effectLst>
              </a:rPr>
              <a:t>.</a:t>
            </a:r>
            <a:endParaRPr lang="en-US" sz="2800" b="1" dirty="0">
              <a:effectLst>
                <a:outerShdw blurRad="38100" dist="38100" dir="2700000" algn="tl">
                  <a:srgbClr val="000000">
                    <a:alpha val="43137"/>
                  </a:srgbClr>
                </a:outerShdw>
              </a:effectLst>
            </a:endParaRPr>
          </a:p>
          <a:p>
            <a:endParaRPr lang="en-US" dirty="0"/>
          </a:p>
        </p:txBody>
      </p:sp>
      <p:sp>
        <p:nvSpPr>
          <p:cNvPr id="5" name="Rectangle 4"/>
          <p:cNvSpPr/>
          <p:nvPr/>
        </p:nvSpPr>
        <p:spPr>
          <a:xfrm>
            <a:off x="457200" y="2659082"/>
            <a:ext cx="8229600" cy="2677656"/>
          </a:xfrm>
          <a:prstGeom prst="rect">
            <a:avLst/>
          </a:prstGeom>
        </p:spPr>
        <p:txBody>
          <a:bodyPr wrap="square">
            <a:spAutoFit/>
          </a:bodyPr>
          <a:lstStyle/>
          <a:p>
            <a:r>
              <a:rPr lang="en-US" sz="2800" i="1" dirty="0">
                <a:solidFill>
                  <a:srgbClr val="FF9900"/>
                </a:solidFill>
              </a:rPr>
              <a:t>Jer. 12:5-6 </a:t>
            </a:r>
            <a:r>
              <a:rPr lang="en-US" sz="2800" i="1" dirty="0">
                <a:effectLst>
                  <a:outerShdw blurRad="38100" dist="38100" dir="2700000" algn="tl">
                    <a:srgbClr val="000000">
                      <a:alpha val="43137"/>
                    </a:srgbClr>
                  </a:outerShdw>
                </a:effectLst>
              </a:rPr>
              <a:t>"If you have raced with men on foot, and they have wearied you, how will you compete with horses? And if in a safe land you are so trusting, what will you do in the thicket of the Jordan? For even your brothers and the house of your father, even they have dealt treacherously with you…</a:t>
            </a:r>
            <a:endParaRPr lang="en-US" sz="2800" dirty="0">
              <a:effectLst>
                <a:outerShdw blurRad="38100" dist="38100" dir="2700000" algn="tl">
                  <a:srgbClr val="000000">
                    <a:alpha val="43137"/>
                  </a:srgbClr>
                </a:outerShdw>
              </a:effectLst>
            </a:endParaRPr>
          </a:p>
        </p:txBody>
      </p:sp>
      <p:sp>
        <p:nvSpPr>
          <p:cNvPr id="2" name="TextBox 1"/>
          <p:cNvSpPr txBox="1"/>
          <p:nvPr/>
        </p:nvSpPr>
        <p:spPr>
          <a:xfrm>
            <a:off x="457200" y="1981200"/>
            <a:ext cx="2895600" cy="523220"/>
          </a:xfrm>
          <a:prstGeom prst="rect">
            <a:avLst/>
          </a:prstGeom>
          <a:noFill/>
        </p:spPr>
        <p:txBody>
          <a:bodyPr wrap="square" rtlCol="0">
            <a:spAutoFit/>
          </a:bodyPr>
          <a:lstStyle/>
          <a:p>
            <a:r>
              <a:rPr lang="en-US" sz="2800" dirty="0" smtClean="0">
                <a:effectLst>
                  <a:outerShdw blurRad="38100" dist="38100" dir="2700000" algn="tl">
                    <a:srgbClr val="000000">
                      <a:alpha val="43137"/>
                    </a:srgbClr>
                  </a:outerShdw>
                </a:effectLst>
              </a:rPr>
              <a:t>God answers:</a:t>
            </a:r>
            <a:endParaRPr lang="en-US" sz="2800" dirty="0">
              <a:effectLst>
                <a:outerShdw blurRad="38100" dist="38100" dir="2700000" algn="tl">
                  <a:srgbClr val="000000">
                    <a:alpha val="43137"/>
                  </a:srgbClr>
                </a:outerShdw>
              </a:effectLst>
            </a:endParaRPr>
          </a:p>
        </p:txBody>
      </p:sp>
      <p:sp>
        <p:nvSpPr>
          <p:cNvPr id="6" name="TextBox 5"/>
          <p:cNvSpPr txBox="1"/>
          <p:nvPr/>
        </p:nvSpPr>
        <p:spPr>
          <a:xfrm>
            <a:off x="533400" y="5562600"/>
            <a:ext cx="7924800" cy="1231106"/>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GB" sz="2800" b="1" dirty="0">
                <a:ln/>
                <a:solidFill>
                  <a:schemeClr val="accent3"/>
                </a:solidFill>
              </a:rPr>
              <a:t>We must learn to endure today’s trials in order to be strengthened for those of </a:t>
            </a:r>
            <a:r>
              <a:rPr lang="en-GB" sz="2800" b="1" dirty="0" smtClean="0">
                <a:ln/>
                <a:solidFill>
                  <a:schemeClr val="accent3"/>
                </a:solidFill>
              </a:rPr>
              <a:t>tomorrow!</a:t>
            </a:r>
            <a:endParaRPr lang="en-US" sz="2800" b="1" dirty="0">
              <a:ln/>
              <a:solidFill>
                <a:schemeClr val="accent3"/>
              </a:solidFill>
            </a:endParaRPr>
          </a:p>
          <a:p>
            <a:endParaRPr lang="en-US" b="1" dirty="0">
              <a:ln/>
              <a:solidFill>
                <a:schemeClr val="accent3"/>
              </a:solidFill>
            </a:endParaRPr>
          </a:p>
        </p:txBody>
      </p:sp>
    </p:spTree>
    <p:extLst>
      <p:ext uri="{BB962C8B-B14F-4D97-AF65-F5344CB8AC3E}">
        <p14:creationId xmlns:p14="http://schemas.microsoft.com/office/powerpoint/2010/main" val="4290447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8839200" cy="762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3600" b="1" dirty="0">
                <a:ln/>
                <a:solidFill>
                  <a:schemeClr val="accent3"/>
                </a:solidFill>
                <a:latin typeface="Microsoft Sans Serif" pitchFamily="34" charset="0"/>
                <a:cs typeface="Microsoft Sans Serif" pitchFamily="34" charset="0"/>
              </a:rPr>
              <a:t>THE LORD’S </a:t>
            </a:r>
            <a:r>
              <a:rPr lang="en-US" sz="3600" b="1" dirty="0" smtClean="0">
                <a:ln/>
                <a:solidFill>
                  <a:schemeClr val="accent3"/>
                </a:solidFill>
                <a:latin typeface="Microsoft Sans Serif" pitchFamily="34" charset="0"/>
                <a:cs typeface="Microsoft Sans Serif" pitchFamily="34" charset="0"/>
              </a:rPr>
              <a:t>MERCIES </a:t>
            </a:r>
            <a:r>
              <a:rPr lang="en-US" sz="1600" b="1" dirty="0" smtClean="0">
                <a:ln/>
                <a:latin typeface="+mn-lt"/>
                <a:cs typeface="Microsoft Sans Serif" pitchFamily="34" charset="0"/>
              </a:rPr>
              <a:t>as seen through the eyes of Jeremiah</a:t>
            </a:r>
            <a:endParaRPr lang="en-US" sz="3600" b="1" dirty="0">
              <a:ln/>
            </a:endParaRPr>
          </a:p>
        </p:txBody>
      </p:sp>
      <p:sp>
        <p:nvSpPr>
          <p:cNvPr id="4" name="Content Placeholder 3"/>
          <p:cNvSpPr>
            <a:spLocks noGrp="1"/>
          </p:cNvSpPr>
          <p:nvPr>
            <p:ph sz="quarter" idx="13"/>
          </p:nvPr>
        </p:nvSpPr>
        <p:spPr>
          <a:xfrm>
            <a:off x="352426" y="1219200"/>
            <a:ext cx="7680960" cy="685800"/>
          </a:xfrm>
        </p:spPr>
        <p:txBody>
          <a:bodyPr/>
          <a:lstStyle/>
          <a:p>
            <a:pPr lvl="0"/>
            <a:r>
              <a:rPr lang="en-US" sz="2800" b="1" u="sng" dirty="0">
                <a:effectLst>
                  <a:outerShdw blurRad="38100" dist="38100" dir="2700000" algn="tl">
                    <a:srgbClr val="000000">
                      <a:alpha val="43137"/>
                    </a:srgbClr>
                  </a:outerShdw>
                </a:effectLst>
              </a:rPr>
              <a:t>The Lord’s mercies </a:t>
            </a:r>
            <a:r>
              <a:rPr lang="en-US" sz="2800" b="1" u="sng" dirty="0" smtClean="0">
                <a:effectLst>
                  <a:outerShdw blurRad="38100" dist="38100" dir="2700000" algn="tl">
                    <a:srgbClr val="000000">
                      <a:alpha val="43137"/>
                    </a:srgbClr>
                  </a:outerShdw>
                </a:effectLst>
              </a:rPr>
              <a:t>strengthen us as we go</a:t>
            </a:r>
            <a:r>
              <a:rPr lang="en-US" sz="2800" b="1" dirty="0" smtClean="0">
                <a:effectLst>
                  <a:outerShdw blurRad="38100" dist="38100" dir="2700000" algn="tl">
                    <a:srgbClr val="000000">
                      <a:alpha val="43137"/>
                    </a:srgbClr>
                  </a:outerShdw>
                </a:effectLst>
              </a:rPr>
              <a:t>.</a:t>
            </a:r>
            <a:endParaRPr lang="en-US" sz="2800" b="1" dirty="0">
              <a:effectLst>
                <a:outerShdw blurRad="38100" dist="38100" dir="2700000" algn="tl">
                  <a:srgbClr val="000000">
                    <a:alpha val="43137"/>
                  </a:srgbClr>
                </a:outerShdw>
              </a:effectLst>
            </a:endParaRPr>
          </a:p>
          <a:p>
            <a:endParaRPr lang="en-US" dirty="0"/>
          </a:p>
        </p:txBody>
      </p:sp>
      <p:sp>
        <p:nvSpPr>
          <p:cNvPr id="5" name="Rectangle 4"/>
          <p:cNvSpPr/>
          <p:nvPr/>
        </p:nvSpPr>
        <p:spPr>
          <a:xfrm>
            <a:off x="457200" y="1905000"/>
            <a:ext cx="8229600" cy="954107"/>
          </a:xfrm>
          <a:prstGeom prst="rect">
            <a:avLst/>
          </a:prstGeom>
        </p:spPr>
        <p:txBody>
          <a:bodyPr wrap="square">
            <a:spAutoFit/>
          </a:bodyPr>
          <a:lstStyle/>
          <a:p>
            <a:r>
              <a:rPr lang="en-US" sz="2800" dirty="0" smtClean="0">
                <a:solidFill>
                  <a:srgbClr val="FF9900"/>
                </a:solidFill>
              </a:rPr>
              <a:t>Phil. </a:t>
            </a:r>
            <a:r>
              <a:rPr lang="en-US" sz="2800" dirty="0">
                <a:solidFill>
                  <a:srgbClr val="FF9900"/>
                </a:solidFill>
              </a:rPr>
              <a:t>4:13</a:t>
            </a:r>
            <a:r>
              <a:rPr lang="en-US" sz="2800" dirty="0"/>
              <a:t>  </a:t>
            </a:r>
            <a:r>
              <a:rPr lang="en-US" sz="2800" i="1" dirty="0">
                <a:effectLst>
                  <a:outerShdw blurRad="38100" dist="38100" dir="2700000" algn="tl">
                    <a:srgbClr val="000000">
                      <a:alpha val="43137"/>
                    </a:srgbClr>
                  </a:outerShdw>
                </a:effectLst>
              </a:rPr>
              <a:t>I can do all things through Christ who strengthens me.</a:t>
            </a:r>
            <a:r>
              <a:rPr lang="en-US" sz="2800" dirty="0"/>
              <a:t> </a:t>
            </a:r>
          </a:p>
        </p:txBody>
      </p:sp>
      <p:sp>
        <p:nvSpPr>
          <p:cNvPr id="7" name="Rectangle 6"/>
          <p:cNvSpPr/>
          <p:nvPr/>
        </p:nvSpPr>
        <p:spPr>
          <a:xfrm>
            <a:off x="457200" y="2984718"/>
            <a:ext cx="8229600" cy="1815882"/>
          </a:xfrm>
          <a:prstGeom prst="rect">
            <a:avLst/>
          </a:prstGeom>
        </p:spPr>
        <p:txBody>
          <a:bodyPr wrap="square">
            <a:spAutoFit/>
          </a:bodyPr>
          <a:lstStyle/>
          <a:p>
            <a:r>
              <a:rPr lang="x-none" sz="2800">
                <a:solidFill>
                  <a:srgbClr val="FF9900"/>
                </a:solidFill>
              </a:rPr>
              <a:t>Rom 5:3</a:t>
            </a:r>
            <a:r>
              <a:rPr lang="en-US" sz="2800" dirty="0">
                <a:solidFill>
                  <a:srgbClr val="FF9900"/>
                </a:solidFill>
              </a:rPr>
              <a:t>-4</a:t>
            </a:r>
            <a:r>
              <a:rPr lang="x-none" sz="2800"/>
              <a:t>  </a:t>
            </a:r>
            <a:r>
              <a:rPr lang="x-none" sz="2800" i="1">
                <a:effectLst>
                  <a:outerShdw blurRad="38100" dist="38100" dir="2700000" algn="tl">
                    <a:srgbClr val="000000">
                      <a:alpha val="43137"/>
                    </a:srgbClr>
                  </a:outerShdw>
                </a:effectLst>
              </a:rPr>
              <a:t>And not only that, but we also glory in tribulations, knowing that tribulation produces perseverance; and perseverance, character; and character, hope. </a:t>
            </a:r>
            <a:endParaRPr lang="en-US" sz="2800" i="1" dirty="0">
              <a:effectLst>
                <a:outerShdw blurRad="38100" dist="38100" dir="2700000" algn="tl">
                  <a:srgbClr val="000000">
                    <a:alpha val="43137"/>
                  </a:srgbClr>
                </a:outerShdw>
              </a:effectLst>
            </a:endParaRPr>
          </a:p>
        </p:txBody>
      </p:sp>
      <p:cxnSp>
        <p:nvCxnSpPr>
          <p:cNvPr id="9" name="Straight Connector 8"/>
          <p:cNvCxnSpPr/>
          <p:nvPr/>
        </p:nvCxnSpPr>
        <p:spPr>
          <a:xfrm>
            <a:off x="533400" y="2743200"/>
            <a:ext cx="2362200"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57200" y="4953000"/>
            <a:ext cx="8229600" cy="1384995"/>
          </a:xfrm>
          <a:prstGeom prst="rect">
            <a:avLst/>
          </a:prstGeom>
        </p:spPr>
        <p:txBody>
          <a:bodyPr wrap="square">
            <a:spAutoFit/>
          </a:bodyPr>
          <a:lstStyle/>
          <a:p>
            <a:r>
              <a:rPr lang="x-none" sz="2800" i="1">
                <a:solidFill>
                  <a:srgbClr val="FF9900"/>
                </a:solidFill>
              </a:rPr>
              <a:t>Jas </a:t>
            </a:r>
            <a:r>
              <a:rPr lang="x-none" sz="2800" i="1" smtClean="0">
                <a:solidFill>
                  <a:srgbClr val="FF9900"/>
                </a:solidFill>
              </a:rPr>
              <a:t>1:2</a:t>
            </a:r>
            <a:r>
              <a:rPr lang="en-US" sz="2800" i="1" dirty="0" smtClean="0">
                <a:solidFill>
                  <a:srgbClr val="FF9900"/>
                </a:solidFill>
              </a:rPr>
              <a:t>,3</a:t>
            </a:r>
            <a:r>
              <a:rPr lang="x-none" sz="2800" i="1"/>
              <a:t>  </a:t>
            </a:r>
            <a:r>
              <a:rPr lang="x-none" sz="2800" i="1">
                <a:effectLst>
                  <a:outerShdw blurRad="38100" dist="38100" dir="2700000" algn="tl">
                    <a:srgbClr val="000000">
                      <a:alpha val="43137"/>
                    </a:srgbClr>
                  </a:outerShdw>
                </a:effectLst>
              </a:rPr>
              <a:t>My brethren, count it all joy when you fall into various trials, </a:t>
            </a:r>
            <a:r>
              <a:rPr lang="x-none" sz="2800" i="1" smtClean="0">
                <a:effectLst>
                  <a:outerShdw blurRad="38100" dist="38100" dir="2700000" algn="tl">
                    <a:srgbClr val="000000">
                      <a:alpha val="43137"/>
                    </a:srgbClr>
                  </a:outerShdw>
                </a:effectLst>
              </a:rPr>
              <a:t>knowing </a:t>
            </a:r>
            <a:r>
              <a:rPr lang="x-none" sz="2800" i="1">
                <a:effectLst>
                  <a:outerShdw blurRad="38100" dist="38100" dir="2700000" algn="tl">
                    <a:srgbClr val="000000">
                      <a:alpha val="43137"/>
                    </a:srgbClr>
                  </a:outerShdw>
                </a:effectLst>
              </a:rPr>
              <a:t>that the testing of your faith produces patience.</a:t>
            </a:r>
            <a:r>
              <a:rPr lang="x-none" i="1">
                <a:effectLst>
                  <a:outerShdw blurRad="38100" dist="38100" dir="2700000" algn="tl">
                    <a:srgbClr val="000000">
                      <a:alpha val="43137"/>
                    </a:srgbClr>
                  </a:outerShdw>
                </a:effectLst>
              </a:rPr>
              <a:t> </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8845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8839200" cy="762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3600" b="1" dirty="0">
                <a:ln/>
                <a:solidFill>
                  <a:schemeClr val="accent3"/>
                </a:solidFill>
                <a:latin typeface="Microsoft Sans Serif" pitchFamily="34" charset="0"/>
                <a:cs typeface="Microsoft Sans Serif" pitchFamily="34" charset="0"/>
              </a:rPr>
              <a:t>THE LORD’S </a:t>
            </a:r>
            <a:r>
              <a:rPr lang="en-US" sz="3600" b="1" dirty="0" smtClean="0">
                <a:ln/>
                <a:solidFill>
                  <a:schemeClr val="accent3"/>
                </a:solidFill>
                <a:latin typeface="Microsoft Sans Serif" pitchFamily="34" charset="0"/>
                <a:cs typeface="Microsoft Sans Serif" pitchFamily="34" charset="0"/>
              </a:rPr>
              <a:t>MERCIES </a:t>
            </a:r>
            <a:r>
              <a:rPr lang="en-US" sz="1600" b="1" dirty="0" smtClean="0">
                <a:ln/>
                <a:latin typeface="+mn-lt"/>
                <a:cs typeface="Microsoft Sans Serif" pitchFamily="34" charset="0"/>
              </a:rPr>
              <a:t>as seen through the eyes of Jeremiah</a:t>
            </a:r>
            <a:endParaRPr lang="en-US" sz="3600" b="1" dirty="0">
              <a:ln/>
            </a:endParaRPr>
          </a:p>
        </p:txBody>
      </p:sp>
      <p:sp>
        <p:nvSpPr>
          <p:cNvPr id="4" name="Content Placeholder 3"/>
          <p:cNvSpPr>
            <a:spLocks noGrp="1"/>
          </p:cNvSpPr>
          <p:nvPr>
            <p:ph sz="quarter" idx="13"/>
          </p:nvPr>
        </p:nvSpPr>
        <p:spPr>
          <a:xfrm>
            <a:off x="352426" y="1219200"/>
            <a:ext cx="7680960" cy="685800"/>
          </a:xfrm>
        </p:spPr>
        <p:txBody>
          <a:bodyPr/>
          <a:lstStyle/>
          <a:p>
            <a:pPr lvl="0"/>
            <a:r>
              <a:rPr lang="en-US" sz="2800" b="1" u="sng" dirty="0">
                <a:effectLst>
                  <a:outerShdw blurRad="38100" dist="38100" dir="2700000" algn="tl">
                    <a:srgbClr val="000000">
                      <a:alpha val="43137"/>
                    </a:srgbClr>
                  </a:outerShdw>
                </a:effectLst>
              </a:rPr>
              <a:t>The Lord’s mercies </a:t>
            </a:r>
            <a:r>
              <a:rPr lang="en-US" sz="2800" b="1" u="sng" dirty="0" smtClean="0">
                <a:effectLst>
                  <a:outerShdw blurRad="38100" dist="38100" dir="2700000" algn="tl">
                    <a:srgbClr val="000000">
                      <a:alpha val="43137"/>
                    </a:srgbClr>
                  </a:outerShdw>
                </a:effectLst>
              </a:rPr>
              <a:t>strengthen us as we go</a:t>
            </a:r>
            <a:r>
              <a:rPr lang="en-US" sz="2800" b="1" dirty="0" smtClean="0">
                <a:effectLst>
                  <a:outerShdw blurRad="38100" dist="38100" dir="2700000" algn="tl">
                    <a:srgbClr val="000000">
                      <a:alpha val="43137"/>
                    </a:srgbClr>
                  </a:outerShdw>
                </a:effectLst>
              </a:rPr>
              <a:t>.</a:t>
            </a:r>
            <a:endParaRPr lang="en-US" sz="2800" b="1" dirty="0">
              <a:effectLst>
                <a:outerShdw blurRad="38100" dist="38100" dir="2700000" algn="tl">
                  <a:srgbClr val="000000">
                    <a:alpha val="43137"/>
                  </a:srgbClr>
                </a:outerShdw>
              </a:effectLst>
            </a:endParaRPr>
          </a:p>
          <a:p>
            <a:endParaRPr lang="en-US" dirty="0"/>
          </a:p>
        </p:txBody>
      </p:sp>
      <p:cxnSp>
        <p:nvCxnSpPr>
          <p:cNvPr id="9" name="Straight Connector 8"/>
          <p:cNvCxnSpPr/>
          <p:nvPr/>
        </p:nvCxnSpPr>
        <p:spPr>
          <a:xfrm>
            <a:off x="6248400" y="2971800"/>
            <a:ext cx="1828800"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457200" y="2133600"/>
            <a:ext cx="8229600" cy="1815882"/>
          </a:xfrm>
          <a:prstGeom prst="rect">
            <a:avLst/>
          </a:prstGeom>
        </p:spPr>
        <p:txBody>
          <a:bodyPr wrap="square">
            <a:spAutoFit/>
          </a:bodyPr>
          <a:lstStyle/>
          <a:p>
            <a:r>
              <a:rPr lang="en-US" sz="2800" dirty="0">
                <a:solidFill>
                  <a:srgbClr val="FF9900"/>
                </a:solidFill>
              </a:rPr>
              <a:t>Lam </a:t>
            </a:r>
            <a:r>
              <a:rPr lang="en-US" sz="2800" dirty="0" smtClean="0">
                <a:solidFill>
                  <a:srgbClr val="FF9900"/>
                </a:solidFill>
              </a:rPr>
              <a:t>3:27-29</a:t>
            </a:r>
            <a:r>
              <a:rPr lang="en-US" sz="2800" dirty="0"/>
              <a:t>  </a:t>
            </a:r>
            <a:r>
              <a:rPr lang="en-US" sz="2800" i="1" dirty="0">
                <a:effectLst>
                  <a:outerShdw blurRad="38100" dist="38100" dir="2700000" algn="tl">
                    <a:srgbClr val="000000">
                      <a:alpha val="43137"/>
                    </a:srgbClr>
                  </a:outerShdw>
                </a:effectLst>
              </a:rPr>
              <a:t>It is good for a man to bear </a:t>
            </a:r>
            <a:r>
              <a:rPr lang="en-US" sz="2800" i="1" dirty="0" smtClean="0">
                <a:effectLst>
                  <a:outerShdw blurRad="38100" dist="38100" dir="2700000" algn="tl">
                    <a:srgbClr val="000000">
                      <a:alpha val="43137"/>
                    </a:srgbClr>
                  </a:outerShdw>
                </a:effectLst>
              </a:rPr>
              <a:t>the </a:t>
            </a:r>
            <a:r>
              <a:rPr lang="en-US" sz="2800" i="1" dirty="0">
                <a:effectLst>
                  <a:outerShdw blurRad="38100" dist="38100" dir="2700000" algn="tl">
                    <a:srgbClr val="000000">
                      <a:alpha val="43137"/>
                    </a:srgbClr>
                  </a:outerShdw>
                </a:effectLst>
              </a:rPr>
              <a:t>yoke in his youth. </a:t>
            </a:r>
            <a:r>
              <a:rPr lang="en-US" sz="2800" i="1" dirty="0" smtClean="0">
                <a:effectLst>
                  <a:outerShdw blurRad="38100" dist="38100" dir="2700000" algn="tl">
                    <a:srgbClr val="000000">
                      <a:alpha val="43137"/>
                    </a:srgbClr>
                  </a:outerShdw>
                </a:effectLst>
              </a:rPr>
              <a:t>Let </a:t>
            </a:r>
            <a:r>
              <a:rPr lang="en-US" sz="2800" i="1" dirty="0">
                <a:effectLst>
                  <a:outerShdw blurRad="38100" dist="38100" dir="2700000" algn="tl">
                    <a:srgbClr val="000000">
                      <a:alpha val="43137"/>
                    </a:srgbClr>
                  </a:outerShdw>
                </a:effectLst>
              </a:rPr>
              <a:t>him sit alone and keep silent, Because God has laid it on him; </a:t>
            </a:r>
            <a:r>
              <a:rPr lang="en-US" sz="2800" i="1" dirty="0" smtClean="0">
                <a:effectLst>
                  <a:outerShdw blurRad="38100" dist="38100" dir="2700000" algn="tl">
                    <a:srgbClr val="000000">
                      <a:alpha val="43137"/>
                    </a:srgbClr>
                  </a:outerShdw>
                </a:effectLst>
              </a:rPr>
              <a:t>Let </a:t>
            </a:r>
            <a:r>
              <a:rPr lang="en-US" sz="2800" i="1" dirty="0">
                <a:effectLst>
                  <a:outerShdw blurRad="38100" dist="38100" dir="2700000" algn="tl">
                    <a:srgbClr val="000000">
                      <a:alpha val="43137"/>
                    </a:srgbClr>
                  </a:outerShdw>
                </a:effectLst>
              </a:rPr>
              <a:t>him put his mouth in the dust—There may yet be hope.</a:t>
            </a:r>
            <a:r>
              <a:rPr lang="en-US" dirty="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334695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8839200" cy="762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3600" b="1" dirty="0">
                <a:ln/>
                <a:solidFill>
                  <a:schemeClr val="accent3"/>
                </a:solidFill>
                <a:latin typeface="Microsoft Sans Serif" pitchFamily="34" charset="0"/>
                <a:cs typeface="Microsoft Sans Serif" pitchFamily="34" charset="0"/>
              </a:rPr>
              <a:t>THE LORD’S </a:t>
            </a:r>
            <a:r>
              <a:rPr lang="en-US" sz="3600" b="1" dirty="0" smtClean="0">
                <a:ln/>
                <a:solidFill>
                  <a:schemeClr val="accent3"/>
                </a:solidFill>
                <a:latin typeface="Microsoft Sans Serif" pitchFamily="34" charset="0"/>
                <a:cs typeface="Microsoft Sans Serif" pitchFamily="34" charset="0"/>
              </a:rPr>
              <a:t>MERCIES </a:t>
            </a:r>
            <a:r>
              <a:rPr lang="en-US" sz="1600" b="1" dirty="0" smtClean="0">
                <a:ln/>
                <a:latin typeface="+mn-lt"/>
                <a:cs typeface="Microsoft Sans Serif" pitchFamily="34" charset="0"/>
              </a:rPr>
              <a:t>as seen through the eyes of Jeremiah</a:t>
            </a:r>
            <a:endParaRPr lang="en-US" sz="3600" b="1" dirty="0">
              <a:ln/>
            </a:endParaRPr>
          </a:p>
        </p:txBody>
      </p:sp>
      <p:sp>
        <p:nvSpPr>
          <p:cNvPr id="4" name="Content Placeholder 3"/>
          <p:cNvSpPr>
            <a:spLocks noGrp="1"/>
          </p:cNvSpPr>
          <p:nvPr>
            <p:ph sz="quarter" idx="13"/>
          </p:nvPr>
        </p:nvSpPr>
        <p:spPr>
          <a:xfrm>
            <a:off x="352426" y="1219200"/>
            <a:ext cx="8715374" cy="685800"/>
          </a:xfrm>
        </p:spPr>
        <p:txBody>
          <a:bodyPr>
            <a:noAutofit/>
          </a:bodyPr>
          <a:lstStyle/>
          <a:p>
            <a:pPr lvl="0">
              <a:buClr>
                <a:schemeClr val="accent2">
                  <a:lumMod val="75000"/>
                </a:schemeClr>
              </a:buClr>
            </a:pPr>
            <a:r>
              <a:rPr lang="en-US" sz="2800" b="1" u="sng" dirty="0">
                <a:effectLst>
                  <a:outerShdw blurRad="38100" dist="38100" dir="2700000" algn="tl">
                    <a:srgbClr val="000000">
                      <a:alpha val="43137"/>
                    </a:srgbClr>
                  </a:outerShdw>
                </a:effectLst>
              </a:rPr>
              <a:t>The Lord’s mercies give us hope through His </a:t>
            </a:r>
            <a:r>
              <a:rPr lang="en-US" sz="2800" b="1" u="sng" dirty="0" smtClean="0">
                <a:effectLst>
                  <a:outerShdw blurRad="38100" dist="38100" dir="2700000" algn="tl">
                    <a:srgbClr val="000000">
                      <a:alpha val="43137"/>
                    </a:srgbClr>
                  </a:outerShdw>
                </a:effectLst>
              </a:rPr>
              <a:t>word.</a:t>
            </a:r>
            <a:endParaRPr lang="en-US" sz="2800" b="1" u="sng" dirty="0">
              <a:effectLst>
                <a:outerShdw blurRad="38100" dist="38100" dir="2700000" algn="tl">
                  <a:srgbClr val="000000">
                    <a:alpha val="43137"/>
                  </a:srgbClr>
                </a:outerShdw>
              </a:effectLst>
            </a:endParaRPr>
          </a:p>
          <a:p>
            <a:endParaRPr lang="en-US" sz="1200" dirty="0"/>
          </a:p>
        </p:txBody>
      </p:sp>
      <p:sp>
        <p:nvSpPr>
          <p:cNvPr id="5" name="Rectangle 4"/>
          <p:cNvSpPr/>
          <p:nvPr/>
        </p:nvSpPr>
        <p:spPr>
          <a:xfrm>
            <a:off x="457200" y="2659082"/>
            <a:ext cx="8229600" cy="3970318"/>
          </a:xfrm>
          <a:prstGeom prst="rect">
            <a:avLst/>
          </a:prstGeom>
        </p:spPr>
        <p:txBody>
          <a:bodyPr wrap="square">
            <a:spAutoFit/>
          </a:bodyPr>
          <a:lstStyle/>
          <a:p>
            <a:r>
              <a:rPr lang="en-US" sz="2800" i="1" dirty="0">
                <a:solidFill>
                  <a:srgbClr val="FF9900"/>
                </a:solidFill>
              </a:rPr>
              <a:t>Jer. 14:7-9 </a:t>
            </a:r>
            <a:r>
              <a:rPr lang="en-US" sz="2800" i="1" dirty="0">
                <a:effectLst>
                  <a:outerShdw blurRad="38100" dist="38100" dir="2700000" algn="tl">
                    <a:srgbClr val="000000">
                      <a:alpha val="43137"/>
                    </a:srgbClr>
                  </a:outerShdw>
                </a:effectLst>
              </a:rPr>
              <a:t>"Though our iniquities testify against us, act, O LORD, for your name's sake; for our backslidings are many; we have sinned against you. O you hope of Israel, its savior in time of trouble, why should you be like a stranger in the land, like a traveler who turns aside to tarry for a night? Why should you be like a man confused, like a mighty warrior who cannot save? Yet you, O LORD, are in the midst of us, and we are called by your name; do not leave us." </a:t>
            </a:r>
            <a:endParaRPr lang="en-US" sz="2800" dirty="0">
              <a:effectLst>
                <a:outerShdw blurRad="38100" dist="38100" dir="2700000" algn="tl">
                  <a:srgbClr val="000000">
                    <a:alpha val="43137"/>
                  </a:srgbClr>
                </a:outerShdw>
              </a:effectLst>
            </a:endParaRPr>
          </a:p>
        </p:txBody>
      </p:sp>
      <p:sp>
        <p:nvSpPr>
          <p:cNvPr id="2" name="TextBox 1"/>
          <p:cNvSpPr txBox="1"/>
          <p:nvPr/>
        </p:nvSpPr>
        <p:spPr>
          <a:xfrm>
            <a:off x="457200" y="1981200"/>
            <a:ext cx="3124200" cy="523220"/>
          </a:xfrm>
          <a:prstGeom prst="rect">
            <a:avLst/>
          </a:prstGeom>
          <a:noFill/>
        </p:spPr>
        <p:txBody>
          <a:bodyPr wrap="square" rtlCol="0">
            <a:spAutoFit/>
          </a:bodyPr>
          <a:lstStyle/>
          <a:p>
            <a:r>
              <a:rPr lang="en-US" sz="2800" dirty="0" smtClean="0"/>
              <a:t>Jeremiah’s Plea:</a:t>
            </a:r>
            <a:endParaRPr lang="en-US" sz="2800" dirty="0"/>
          </a:p>
        </p:txBody>
      </p:sp>
    </p:spTree>
    <p:extLst>
      <p:ext uri="{BB962C8B-B14F-4D97-AF65-F5344CB8AC3E}">
        <p14:creationId xmlns:p14="http://schemas.microsoft.com/office/powerpoint/2010/main" val="243090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8839200" cy="762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3600" b="1" dirty="0">
                <a:ln/>
                <a:solidFill>
                  <a:schemeClr val="accent3"/>
                </a:solidFill>
                <a:latin typeface="Microsoft Sans Serif" pitchFamily="34" charset="0"/>
                <a:cs typeface="Microsoft Sans Serif" pitchFamily="34" charset="0"/>
              </a:rPr>
              <a:t>THE LORD’S </a:t>
            </a:r>
            <a:r>
              <a:rPr lang="en-US" sz="3600" b="1" dirty="0" smtClean="0">
                <a:ln/>
                <a:solidFill>
                  <a:schemeClr val="accent3"/>
                </a:solidFill>
                <a:latin typeface="Microsoft Sans Serif" pitchFamily="34" charset="0"/>
                <a:cs typeface="Microsoft Sans Serif" pitchFamily="34" charset="0"/>
              </a:rPr>
              <a:t>MERCIES </a:t>
            </a:r>
            <a:r>
              <a:rPr lang="en-US" sz="1600" b="1" dirty="0" smtClean="0">
                <a:ln/>
                <a:latin typeface="+mn-lt"/>
                <a:cs typeface="Microsoft Sans Serif" pitchFamily="34" charset="0"/>
              </a:rPr>
              <a:t>as seen through the eyes of Jeremiah</a:t>
            </a:r>
            <a:endParaRPr lang="en-US" sz="3600" b="1" dirty="0">
              <a:ln/>
            </a:endParaRPr>
          </a:p>
        </p:txBody>
      </p:sp>
      <p:sp>
        <p:nvSpPr>
          <p:cNvPr id="4" name="Content Placeholder 3"/>
          <p:cNvSpPr>
            <a:spLocks noGrp="1"/>
          </p:cNvSpPr>
          <p:nvPr>
            <p:ph sz="quarter" idx="13"/>
          </p:nvPr>
        </p:nvSpPr>
        <p:spPr>
          <a:xfrm>
            <a:off x="352426" y="1219200"/>
            <a:ext cx="8715374" cy="685800"/>
          </a:xfrm>
        </p:spPr>
        <p:txBody>
          <a:bodyPr>
            <a:noAutofit/>
          </a:bodyPr>
          <a:lstStyle/>
          <a:p>
            <a:pPr lvl="0">
              <a:buClr>
                <a:schemeClr val="accent2">
                  <a:lumMod val="75000"/>
                </a:schemeClr>
              </a:buClr>
            </a:pPr>
            <a:r>
              <a:rPr lang="en-US" sz="2800" b="1" u="sng" dirty="0">
                <a:effectLst>
                  <a:outerShdw blurRad="38100" dist="38100" dir="2700000" algn="tl">
                    <a:srgbClr val="000000">
                      <a:alpha val="43137"/>
                    </a:srgbClr>
                  </a:outerShdw>
                </a:effectLst>
              </a:rPr>
              <a:t>The Lord’s mercies give us hope through His </a:t>
            </a:r>
            <a:r>
              <a:rPr lang="en-US" sz="2800" b="1" u="sng" dirty="0" smtClean="0">
                <a:effectLst>
                  <a:outerShdw blurRad="38100" dist="38100" dir="2700000" algn="tl">
                    <a:srgbClr val="000000">
                      <a:alpha val="43137"/>
                    </a:srgbClr>
                  </a:outerShdw>
                </a:effectLst>
              </a:rPr>
              <a:t>word.</a:t>
            </a:r>
            <a:endParaRPr lang="en-US" sz="2800" b="1" u="sng" dirty="0">
              <a:effectLst>
                <a:outerShdw blurRad="38100" dist="38100" dir="2700000" algn="tl">
                  <a:srgbClr val="000000">
                    <a:alpha val="43137"/>
                  </a:srgbClr>
                </a:outerShdw>
              </a:effectLst>
            </a:endParaRPr>
          </a:p>
          <a:p>
            <a:endParaRPr lang="en-US" sz="1200" dirty="0"/>
          </a:p>
        </p:txBody>
      </p:sp>
      <p:sp>
        <p:nvSpPr>
          <p:cNvPr id="5" name="Rectangle 4"/>
          <p:cNvSpPr/>
          <p:nvPr/>
        </p:nvSpPr>
        <p:spPr>
          <a:xfrm>
            <a:off x="457200" y="1905000"/>
            <a:ext cx="8229600" cy="1384995"/>
          </a:xfrm>
          <a:prstGeom prst="rect">
            <a:avLst/>
          </a:prstGeom>
        </p:spPr>
        <p:txBody>
          <a:bodyPr wrap="square">
            <a:spAutoFit/>
          </a:bodyPr>
          <a:lstStyle/>
          <a:p>
            <a:r>
              <a:rPr lang="en-US" sz="2800" i="1" dirty="0">
                <a:solidFill>
                  <a:srgbClr val="FF9900"/>
                </a:solidFill>
              </a:rPr>
              <a:t>Jer. 14:13 </a:t>
            </a:r>
            <a:r>
              <a:rPr lang="en-US" sz="2800" i="1" dirty="0">
                <a:effectLst>
                  <a:outerShdw blurRad="38100" dist="38100" dir="2700000" algn="tl">
                    <a:srgbClr val="000000">
                      <a:alpha val="43137"/>
                    </a:srgbClr>
                  </a:outerShdw>
                </a:effectLst>
              </a:rPr>
              <a:t>"Ah, Lord GOD, behold, </a:t>
            </a:r>
            <a:r>
              <a:rPr lang="en-US" sz="2800" i="1" u="sng" dirty="0">
                <a:solidFill>
                  <a:srgbClr val="FF9900"/>
                </a:solidFill>
                <a:effectLst>
                  <a:outerShdw blurRad="38100" dist="38100" dir="2700000" algn="tl">
                    <a:srgbClr val="000000">
                      <a:alpha val="43137"/>
                    </a:srgbClr>
                  </a:outerShdw>
                </a:effectLst>
              </a:rPr>
              <a:t>the prophets </a:t>
            </a:r>
            <a:r>
              <a:rPr lang="en-US" sz="2800" i="1" dirty="0">
                <a:effectLst>
                  <a:outerShdw blurRad="38100" dist="38100" dir="2700000" algn="tl">
                    <a:srgbClr val="000000">
                      <a:alpha val="43137"/>
                    </a:srgbClr>
                  </a:outerShdw>
                </a:effectLst>
              </a:rPr>
              <a:t>say to them, 'You shall not see the sword, nor shall you have famine, but I will give you assured peace in this place.'"</a:t>
            </a:r>
            <a:endParaRPr lang="en-US" sz="2800" dirty="0">
              <a:effectLst>
                <a:outerShdw blurRad="38100" dist="38100" dir="2700000" algn="tl">
                  <a:srgbClr val="000000">
                    <a:alpha val="43137"/>
                  </a:srgbClr>
                </a:outerShdw>
              </a:effectLst>
            </a:endParaRPr>
          </a:p>
        </p:txBody>
      </p:sp>
      <p:sp>
        <p:nvSpPr>
          <p:cNvPr id="2" name="Rectangle 1"/>
          <p:cNvSpPr/>
          <p:nvPr/>
        </p:nvSpPr>
        <p:spPr>
          <a:xfrm>
            <a:off x="457200" y="4191000"/>
            <a:ext cx="8229600" cy="2246769"/>
          </a:xfrm>
          <a:prstGeom prst="rect">
            <a:avLst/>
          </a:prstGeom>
        </p:spPr>
        <p:txBody>
          <a:bodyPr wrap="square">
            <a:spAutoFit/>
          </a:bodyPr>
          <a:lstStyle/>
          <a:p>
            <a:r>
              <a:rPr lang="en-US" sz="2800" dirty="0" err="1">
                <a:solidFill>
                  <a:srgbClr val="FF9900"/>
                </a:solidFill>
              </a:rPr>
              <a:t>Jer</a:t>
            </a:r>
            <a:r>
              <a:rPr lang="en-US" sz="2800" dirty="0">
                <a:solidFill>
                  <a:srgbClr val="FF9900"/>
                </a:solidFill>
              </a:rPr>
              <a:t> 14:16</a:t>
            </a:r>
            <a:r>
              <a:rPr lang="en-US" sz="2800" dirty="0"/>
              <a:t>  </a:t>
            </a:r>
            <a:r>
              <a:rPr lang="en-US" sz="2800" i="1" dirty="0">
                <a:effectLst>
                  <a:outerShdw blurRad="38100" dist="38100" dir="2700000" algn="tl">
                    <a:srgbClr val="000000">
                      <a:alpha val="43137"/>
                    </a:srgbClr>
                  </a:outerShdw>
                </a:effectLst>
              </a:rPr>
              <a:t>And </a:t>
            </a:r>
            <a:r>
              <a:rPr lang="en-US" sz="2800" i="1" u="sng" dirty="0">
                <a:solidFill>
                  <a:srgbClr val="FF9900"/>
                </a:solidFill>
                <a:effectLst>
                  <a:outerShdw blurRad="38100" dist="38100" dir="2700000" algn="tl">
                    <a:srgbClr val="000000">
                      <a:alpha val="43137"/>
                    </a:srgbClr>
                  </a:outerShdw>
                </a:effectLst>
              </a:rPr>
              <a:t>the people to whom they prophesy </a:t>
            </a:r>
            <a:r>
              <a:rPr lang="en-US" sz="2800" i="1" dirty="0">
                <a:effectLst>
                  <a:outerShdw blurRad="38100" dist="38100" dir="2700000" algn="tl">
                    <a:srgbClr val="000000">
                      <a:alpha val="43137"/>
                    </a:srgbClr>
                  </a:outerShdw>
                </a:effectLst>
              </a:rPr>
              <a:t>shall be cast out in the streets of Jerusalem because of the famine and the sword; they will have no one to bury them—them nor their wives, their sons nor their daughters—for I will pour their wickedness on them.' </a:t>
            </a:r>
          </a:p>
        </p:txBody>
      </p:sp>
    </p:spTree>
    <p:extLst>
      <p:ext uri="{BB962C8B-B14F-4D97-AF65-F5344CB8AC3E}">
        <p14:creationId xmlns:p14="http://schemas.microsoft.com/office/powerpoint/2010/main" val="1801622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8839200" cy="762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3600" b="1" dirty="0">
                <a:ln/>
                <a:solidFill>
                  <a:schemeClr val="accent3"/>
                </a:solidFill>
                <a:latin typeface="Microsoft Sans Serif" pitchFamily="34" charset="0"/>
                <a:cs typeface="Microsoft Sans Serif" pitchFamily="34" charset="0"/>
              </a:rPr>
              <a:t>THE LORD’S </a:t>
            </a:r>
            <a:r>
              <a:rPr lang="en-US" sz="3600" b="1" dirty="0" smtClean="0">
                <a:ln/>
                <a:solidFill>
                  <a:schemeClr val="accent3"/>
                </a:solidFill>
                <a:latin typeface="Microsoft Sans Serif" pitchFamily="34" charset="0"/>
                <a:cs typeface="Microsoft Sans Serif" pitchFamily="34" charset="0"/>
              </a:rPr>
              <a:t>MERCIES </a:t>
            </a:r>
            <a:r>
              <a:rPr lang="en-US" sz="1600" b="1" dirty="0" smtClean="0">
                <a:ln/>
                <a:latin typeface="+mn-lt"/>
                <a:cs typeface="Microsoft Sans Serif" pitchFamily="34" charset="0"/>
              </a:rPr>
              <a:t>as seen through the eyes of Jeremiah</a:t>
            </a:r>
            <a:endParaRPr lang="en-US" sz="3600" b="1" dirty="0">
              <a:ln/>
            </a:endParaRPr>
          </a:p>
        </p:txBody>
      </p:sp>
      <p:sp>
        <p:nvSpPr>
          <p:cNvPr id="4" name="Content Placeholder 3"/>
          <p:cNvSpPr>
            <a:spLocks noGrp="1"/>
          </p:cNvSpPr>
          <p:nvPr>
            <p:ph sz="quarter" idx="13"/>
          </p:nvPr>
        </p:nvSpPr>
        <p:spPr>
          <a:xfrm>
            <a:off x="352426" y="1219200"/>
            <a:ext cx="8715374" cy="685800"/>
          </a:xfrm>
        </p:spPr>
        <p:txBody>
          <a:bodyPr>
            <a:noAutofit/>
          </a:bodyPr>
          <a:lstStyle/>
          <a:p>
            <a:pPr lvl="0">
              <a:buClr>
                <a:schemeClr val="accent2">
                  <a:lumMod val="75000"/>
                </a:schemeClr>
              </a:buClr>
            </a:pPr>
            <a:r>
              <a:rPr lang="en-US" sz="2800" b="1" u="sng" dirty="0">
                <a:effectLst>
                  <a:outerShdw blurRad="38100" dist="38100" dir="2700000" algn="tl">
                    <a:srgbClr val="000000">
                      <a:alpha val="43137"/>
                    </a:srgbClr>
                  </a:outerShdw>
                </a:effectLst>
              </a:rPr>
              <a:t>The Lord’s mercies give us hope through His </a:t>
            </a:r>
            <a:r>
              <a:rPr lang="en-US" sz="2800" b="1" u="sng" dirty="0" smtClean="0">
                <a:effectLst>
                  <a:outerShdw blurRad="38100" dist="38100" dir="2700000" algn="tl">
                    <a:srgbClr val="000000">
                      <a:alpha val="43137"/>
                    </a:srgbClr>
                  </a:outerShdw>
                </a:effectLst>
              </a:rPr>
              <a:t>word.</a:t>
            </a:r>
            <a:endParaRPr lang="en-US" sz="2800" b="1" u="sng" dirty="0">
              <a:effectLst>
                <a:outerShdw blurRad="38100" dist="38100" dir="2700000" algn="tl">
                  <a:srgbClr val="000000">
                    <a:alpha val="43137"/>
                  </a:srgbClr>
                </a:outerShdw>
              </a:effectLst>
            </a:endParaRPr>
          </a:p>
          <a:p>
            <a:endParaRPr lang="en-US" sz="1200" dirty="0"/>
          </a:p>
        </p:txBody>
      </p:sp>
      <p:sp>
        <p:nvSpPr>
          <p:cNvPr id="2" name="Rectangle 1"/>
          <p:cNvSpPr/>
          <p:nvPr/>
        </p:nvSpPr>
        <p:spPr>
          <a:xfrm>
            <a:off x="457200" y="1770995"/>
            <a:ext cx="8229600" cy="4401205"/>
          </a:xfrm>
          <a:prstGeom prst="rect">
            <a:avLst/>
          </a:prstGeom>
        </p:spPr>
        <p:txBody>
          <a:bodyPr wrap="square">
            <a:spAutoFit/>
          </a:bodyPr>
          <a:lstStyle/>
          <a:p>
            <a:r>
              <a:rPr lang="en-US" sz="2800" i="1" dirty="0">
                <a:solidFill>
                  <a:srgbClr val="FF9900"/>
                </a:solidFill>
              </a:rPr>
              <a:t>Jer. 14:19-22 </a:t>
            </a:r>
            <a:r>
              <a:rPr lang="en-US" sz="2800" i="1" dirty="0">
                <a:effectLst>
                  <a:outerShdw blurRad="38100" dist="38100" dir="2700000" algn="tl">
                    <a:srgbClr val="000000">
                      <a:alpha val="43137"/>
                    </a:srgbClr>
                  </a:outerShdw>
                </a:effectLst>
              </a:rPr>
              <a:t>…Have you utterly rejected Judah? Does your soul loathe Zion?  …We acknowledge our wickedness, O LORD, and the iniquity of our fathers, for we have sinned against you. Do not spurn us, for your name's sake; do not dishonor your glorious throne; remember and do not break your covenant with us. Are there any among the false gods of the nations that can bring rain? Or can the heavens give showers? Are you not he, O LORD our God? We set our hope on you, for you do all these things. </a:t>
            </a: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393901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8839200" cy="762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3600" b="1" dirty="0">
                <a:ln/>
                <a:solidFill>
                  <a:schemeClr val="accent3"/>
                </a:solidFill>
                <a:latin typeface="Microsoft Sans Serif" pitchFamily="34" charset="0"/>
                <a:cs typeface="Microsoft Sans Serif" pitchFamily="34" charset="0"/>
              </a:rPr>
              <a:t>THE LORD’S </a:t>
            </a:r>
            <a:r>
              <a:rPr lang="en-US" sz="3600" b="1" dirty="0" smtClean="0">
                <a:ln/>
                <a:solidFill>
                  <a:schemeClr val="accent3"/>
                </a:solidFill>
                <a:latin typeface="Microsoft Sans Serif" pitchFamily="34" charset="0"/>
                <a:cs typeface="Microsoft Sans Serif" pitchFamily="34" charset="0"/>
              </a:rPr>
              <a:t>MERCIES </a:t>
            </a:r>
            <a:r>
              <a:rPr lang="en-US" sz="1600" b="1" dirty="0" smtClean="0">
                <a:ln/>
                <a:latin typeface="+mn-lt"/>
                <a:cs typeface="Microsoft Sans Serif" pitchFamily="34" charset="0"/>
              </a:rPr>
              <a:t>as seen through the eyes of Jeremiah</a:t>
            </a:r>
            <a:endParaRPr lang="en-US" sz="3600" b="1" dirty="0">
              <a:ln/>
            </a:endParaRPr>
          </a:p>
        </p:txBody>
      </p:sp>
      <p:sp>
        <p:nvSpPr>
          <p:cNvPr id="4" name="Content Placeholder 3"/>
          <p:cNvSpPr>
            <a:spLocks noGrp="1"/>
          </p:cNvSpPr>
          <p:nvPr>
            <p:ph sz="quarter" idx="13"/>
          </p:nvPr>
        </p:nvSpPr>
        <p:spPr>
          <a:xfrm>
            <a:off x="352426" y="1219200"/>
            <a:ext cx="8715374" cy="685800"/>
          </a:xfrm>
        </p:spPr>
        <p:txBody>
          <a:bodyPr>
            <a:noAutofit/>
          </a:bodyPr>
          <a:lstStyle/>
          <a:p>
            <a:pPr lvl="0">
              <a:buClr>
                <a:schemeClr val="accent2">
                  <a:lumMod val="75000"/>
                </a:schemeClr>
              </a:buClr>
            </a:pPr>
            <a:r>
              <a:rPr lang="en-US" sz="2800" b="1" u="sng" dirty="0">
                <a:effectLst>
                  <a:outerShdw blurRad="38100" dist="38100" dir="2700000" algn="tl">
                    <a:srgbClr val="000000">
                      <a:alpha val="43137"/>
                    </a:srgbClr>
                  </a:outerShdw>
                </a:effectLst>
              </a:rPr>
              <a:t>The Lord’s mercies give us hope through His </a:t>
            </a:r>
            <a:r>
              <a:rPr lang="en-US" sz="2800" b="1" u="sng" dirty="0" smtClean="0">
                <a:effectLst>
                  <a:outerShdw blurRad="38100" dist="38100" dir="2700000" algn="tl">
                    <a:srgbClr val="000000">
                      <a:alpha val="43137"/>
                    </a:srgbClr>
                  </a:outerShdw>
                </a:effectLst>
              </a:rPr>
              <a:t>word.</a:t>
            </a:r>
            <a:endParaRPr lang="en-US" sz="2800" b="1" u="sng" dirty="0">
              <a:effectLst>
                <a:outerShdw blurRad="38100" dist="38100" dir="2700000" algn="tl">
                  <a:srgbClr val="000000">
                    <a:alpha val="43137"/>
                  </a:srgbClr>
                </a:outerShdw>
              </a:effectLst>
            </a:endParaRPr>
          </a:p>
          <a:p>
            <a:endParaRPr lang="en-US" sz="1200" dirty="0"/>
          </a:p>
        </p:txBody>
      </p:sp>
      <p:sp>
        <p:nvSpPr>
          <p:cNvPr id="2" name="Rectangle 1"/>
          <p:cNvSpPr/>
          <p:nvPr/>
        </p:nvSpPr>
        <p:spPr>
          <a:xfrm>
            <a:off x="457200" y="1770995"/>
            <a:ext cx="8229600" cy="1384995"/>
          </a:xfrm>
          <a:prstGeom prst="rect">
            <a:avLst/>
          </a:prstGeom>
        </p:spPr>
        <p:txBody>
          <a:bodyPr wrap="square">
            <a:spAutoFit/>
          </a:bodyPr>
          <a:lstStyle/>
          <a:p>
            <a:r>
              <a:rPr lang="en-US" sz="2800" i="1" dirty="0">
                <a:solidFill>
                  <a:srgbClr val="FF9900"/>
                </a:solidFill>
              </a:rPr>
              <a:t>Jer. 15:10 </a:t>
            </a:r>
            <a:r>
              <a:rPr lang="en-US" sz="2800" i="1" dirty="0">
                <a:effectLst>
                  <a:outerShdw blurRad="38100" dist="38100" dir="2700000" algn="tl">
                    <a:srgbClr val="000000">
                      <a:alpha val="43137"/>
                    </a:srgbClr>
                  </a:outerShdw>
                </a:effectLst>
              </a:rPr>
              <a:t>Woe is me, my mother that you bore me, a man of strife and contention to the whole land! I have not lent, nor have I borrowed, yet all of them curse me.</a:t>
            </a: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97643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838201"/>
            <a:ext cx="8001000" cy="2057400"/>
          </a:xfrm>
        </p:spPr>
        <p:txBody>
          <a:bodyPr/>
          <a:lstStyle/>
          <a:p>
            <a:pPr marL="571500" indent="-534988"/>
            <a:r>
              <a:rPr lang="x-none" sz="2800" i="1">
                <a:effectLst>
                  <a:outerShdw blurRad="38100" dist="38100" dir="2700000" algn="tl">
                    <a:srgbClr val="000000">
                      <a:alpha val="43137"/>
                    </a:srgbClr>
                  </a:outerShdw>
                </a:effectLst>
              </a:rPr>
              <a:t>Through the LORD's mercies we are not consumed, Because His compassions fail not. </a:t>
            </a:r>
            <a:r>
              <a:rPr lang="en-US" sz="2800" i="1" dirty="0">
                <a:effectLst>
                  <a:outerShdw blurRad="38100" dist="38100" dir="2700000" algn="tl">
                    <a:srgbClr val="000000">
                      <a:alpha val="43137"/>
                    </a:srgbClr>
                  </a:outerShdw>
                </a:effectLst>
              </a:rPr>
              <a:t>They</a:t>
            </a:r>
            <a:r>
              <a:rPr lang="x-none" sz="2800" i="1">
                <a:effectLst>
                  <a:outerShdw blurRad="38100" dist="38100" dir="2700000" algn="tl">
                    <a:srgbClr val="000000">
                      <a:alpha val="43137"/>
                    </a:srgbClr>
                  </a:outerShdw>
                </a:effectLst>
              </a:rPr>
              <a:t> are new every morning; Great is Your faithfulness. </a:t>
            </a:r>
            <a:r>
              <a:rPr lang="en-US" i="1" dirty="0" smtClean="0">
                <a:solidFill>
                  <a:schemeClr val="accent2"/>
                </a:solidFill>
                <a:effectLst>
                  <a:outerShdw blurRad="38100" dist="38100" dir="2700000" algn="tl">
                    <a:srgbClr val="000000">
                      <a:alpha val="43137"/>
                    </a:srgbClr>
                  </a:outerShdw>
                </a:effectLst>
              </a:rPr>
              <a:t>NKJV</a:t>
            </a:r>
            <a:endParaRPr lang="en-US" i="1" dirty="0">
              <a:solidFill>
                <a:schemeClr val="accent2"/>
              </a:solidFill>
              <a:effectLst>
                <a:outerShdw blurRad="38100" dist="38100" dir="2700000" algn="tl">
                  <a:srgbClr val="000000">
                    <a:alpha val="43137"/>
                  </a:srgbClr>
                </a:outerShdw>
              </a:effectLst>
            </a:endParaRPr>
          </a:p>
          <a:p>
            <a:endParaRPr lang="en-US" dirty="0"/>
          </a:p>
        </p:txBody>
      </p:sp>
      <p:sp>
        <p:nvSpPr>
          <p:cNvPr id="4" name="Rectangle 3"/>
          <p:cNvSpPr/>
          <p:nvPr/>
        </p:nvSpPr>
        <p:spPr>
          <a:xfrm>
            <a:off x="381000" y="3353812"/>
            <a:ext cx="8458200" cy="3046988"/>
          </a:xfrm>
          <a:prstGeom prst="rect">
            <a:avLst/>
          </a:prstGeom>
        </p:spPr>
        <p:txBody>
          <a:bodyPr wrap="square">
            <a:spAutoFit/>
          </a:bodyPr>
          <a:lstStyle/>
          <a:p>
            <a:pPr marL="628650" lvl="0" indent="-628650">
              <a:buClr>
                <a:schemeClr val="accent2">
                  <a:lumMod val="75000"/>
                </a:schemeClr>
              </a:buClr>
              <a:buFont typeface="Wingdings" pitchFamily="2" charset="2"/>
              <a:buChar char="Ø"/>
            </a:pPr>
            <a:r>
              <a:rPr lang="en-US" sz="2400" dirty="0">
                <a:effectLst>
                  <a:outerShdw blurRad="38100" dist="38100" dir="2700000" algn="tl">
                    <a:srgbClr val="000000">
                      <a:alpha val="43137"/>
                    </a:srgbClr>
                  </a:outerShdw>
                </a:effectLst>
              </a:rPr>
              <a:t>Moses: When God delivered the Israelites from Egyptian bondage by parting the Red Sea? </a:t>
            </a:r>
            <a:endParaRPr lang="en-US" sz="2400" dirty="0" smtClean="0">
              <a:effectLst>
                <a:outerShdw blurRad="38100" dist="38100" dir="2700000" algn="tl">
                  <a:srgbClr val="000000">
                    <a:alpha val="43137"/>
                  </a:srgbClr>
                </a:outerShdw>
              </a:effectLst>
            </a:endParaRPr>
          </a:p>
          <a:p>
            <a:pPr marL="628650" lvl="0" indent="-628650">
              <a:buClr>
                <a:schemeClr val="accent2">
                  <a:lumMod val="75000"/>
                </a:schemeClr>
              </a:buClr>
              <a:buFont typeface="Wingdings" pitchFamily="2" charset="2"/>
              <a:buChar char="Ø"/>
            </a:pPr>
            <a:endParaRPr lang="en-US" sz="2400" dirty="0" smtClean="0">
              <a:effectLst>
                <a:outerShdw blurRad="38100" dist="38100" dir="2700000" algn="tl">
                  <a:srgbClr val="000000">
                    <a:alpha val="43137"/>
                  </a:srgbClr>
                </a:outerShdw>
              </a:effectLst>
            </a:endParaRPr>
          </a:p>
          <a:p>
            <a:pPr marL="628650" lvl="0" indent="-628650">
              <a:buClr>
                <a:schemeClr val="accent2">
                  <a:lumMod val="75000"/>
                </a:schemeClr>
              </a:buClr>
              <a:buFont typeface="Wingdings" pitchFamily="2" charset="2"/>
              <a:buChar char="Ø"/>
            </a:pPr>
            <a:r>
              <a:rPr lang="en-US" sz="2400" dirty="0" smtClean="0">
                <a:effectLst>
                  <a:outerShdw blurRad="38100" dist="38100" dir="2700000" algn="tl">
                    <a:srgbClr val="000000">
                      <a:alpha val="43137"/>
                    </a:srgbClr>
                  </a:outerShdw>
                </a:effectLst>
              </a:rPr>
              <a:t>Elisha: </a:t>
            </a:r>
            <a:r>
              <a:rPr lang="en-US" sz="2400" dirty="0">
                <a:effectLst>
                  <a:outerShdw blurRad="38100" dist="38100" dir="2700000" algn="tl">
                    <a:srgbClr val="000000">
                      <a:alpha val="43137"/>
                    </a:srgbClr>
                  </a:outerShdw>
                </a:effectLst>
              </a:rPr>
              <a:t>When </a:t>
            </a:r>
            <a:r>
              <a:rPr lang="en-US" sz="2400" dirty="0" smtClean="0">
                <a:effectLst>
                  <a:outerShdw blurRad="38100" dist="38100" dir="2700000" algn="tl">
                    <a:srgbClr val="000000">
                      <a:alpha val="43137"/>
                    </a:srgbClr>
                  </a:outerShdw>
                </a:effectLst>
              </a:rPr>
              <a:t>God subdued the entire Syrian army with blindness? </a:t>
            </a:r>
          </a:p>
          <a:p>
            <a:pPr marL="628650" lvl="0" indent="-628650">
              <a:buClr>
                <a:schemeClr val="accent2">
                  <a:lumMod val="75000"/>
                </a:schemeClr>
              </a:buClr>
              <a:buFont typeface="Wingdings" pitchFamily="2" charset="2"/>
              <a:buChar char="Ø"/>
            </a:pPr>
            <a:endParaRPr lang="en-US" sz="2400" dirty="0">
              <a:effectLst>
                <a:outerShdw blurRad="38100" dist="38100" dir="2700000" algn="tl">
                  <a:srgbClr val="000000">
                    <a:alpha val="43137"/>
                  </a:srgbClr>
                </a:outerShdw>
              </a:effectLst>
            </a:endParaRPr>
          </a:p>
          <a:p>
            <a:pPr marL="628650" lvl="0" indent="-628650">
              <a:buClr>
                <a:schemeClr val="accent2">
                  <a:lumMod val="75000"/>
                </a:schemeClr>
              </a:buClr>
              <a:buFont typeface="Wingdings" pitchFamily="2" charset="2"/>
              <a:buChar char="Ø"/>
            </a:pPr>
            <a:r>
              <a:rPr lang="en-US" sz="2400" dirty="0">
                <a:effectLst>
                  <a:outerShdw blurRad="38100" dist="38100" dir="2700000" algn="tl">
                    <a:srgbClr val="000000">
                      <a:alpha val="43137"/>
                    </a:srgbClr>
                  </a:outerShdw>
                </a:effectLst>
              </a:rPr>
              <a:t>Daniel: When God delivered Daniel from the Lions’ Den, because of Darius’ decree? </a:t>
            </a:r>
          </a:p>
        </p:txBody>
      </p:sp>
      <p:sp>
        <p:nvSpPr>
          <p:cNvPr id="2" name="Rectangle 1"/>
          <p:cNvSpPr/>
          <p:nvPr/>
        </p:nvSpPr>
        <p:spPr>
          <a:xfrm>
            <a:off x="381000" y="2401669"/>
            <a:ext cx="8534400" cy="523220"/>
          </a:xfrm>
          <a:prstGeom prst="rect">
            <a:avLst/>
          </a:prstGeom>
        </p:spPr>
        <p:txBody>
          <a:bodyPr wrap="square">
            <a:spAutoFit/>
          </a:bodyPr>
          <a:lstStyle/>
          <a:p>
            <a:r>
              <a:rPr lang="en-US" sz="2800" u="sng" dirty="0">
                <a:effectLst>
                  <a:outerShdw blurRad="38100" dist="38100" dir="2700000" algn="tl">
                    <a:srgbClr val="000000">
                      <a:alpha val="43137"/>
                    </a:srgbClr>
                  </a:outerShdw>
                </a:effectLst>
              </a:rPr>
              <a:t>Which great prophet of the bible </a:t>
            </a:r>
            <a:r>
              <a:rPr lang="en-US" sz="2800" u="sng" dirty="0" smtClean="0">
                <a:effectLst>
                  <a:outerShdw blurRad="38100" dist="38100" dir="2700000" algn="tl">
                    <a:srgbClr val="000000">
                      <a:alpha val="43137"/>
                    </a:srgbClr>
                  </a:outerShdw>
                </a:effectLst>
              </a:rPr>
              <a:t>spoke </a:t>
            </a:r>
            <a:r>
              <a:rPr lang="en-US" sz="2800" u="sng" dirty="0">
                <a:effectLst>
                  <a:outerShdw blurRad="38100" dist="38100" dir="2700000" algn="tl">
                    <a:srgbClr val="000000">
                      <a:alpha val="43137"/>
                    </a:srgbClr>
                  </a:outerShdw>
                </a:effectLst>
              </a:rPr>
              <a:t>these words?</a:t>
            </a:r>
          </a:p>
        </p:txBody>
      </p:sp>
    </p:spTree>
    <p:extLst>
      <p:ext uri="{BB962C8B-B14F-4D97-AF65-F5344CB8AC3E}">
        <p14:creationId xmlns:p14="http://schemas.microsoft.com/office/powerpoint/2010/main" val="3498648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left)">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8839200" cy="762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3600" b="1" dirty="0">
                <a:ln/>
                <a:solidFill>
                  <a:schemeClr val="accent3"/>
                </a:solidFill>
                <a:latin typeface="Microsoft Sans Serif" pitchFamily="34" charset="0"/>
                <a:cs typeface="Microsoft Sans Serif" pitchFamily="34" charset="0"/>
              </a:rPr>
              <a:t>THE LORD’S </a:t>
            </a:r>
            <a:r>
              <a:rPr lang="en-US" sz="3600" b="1" dirty="0" smtClean="0">
                <a:ln/>
                <a:solidFill>
                  <a:schemeClr val="accent3"/>
                </a:solidFill>
                <a:latin typeface="Microsoft Sans Serif" pitchFamily="34" charset="0"/>
                <a:cs typeface="Microsoft Sans Serif" pitchFamily="34" charset="0"/>
              </a:rPr>
              <a:t>MERCIES </a:t>
            </a:r>
            <a:r>
              <a:rPr lang="en-US" sz="1600" b="1" dirty="0" smtClean="0">
                <a:ln/>
                <a:latin typeface="+mn-lt"/>
                <a:cs typeface="Microsoft Sans Serif" pitchFamily="34" charset="0"/>
              </a:rPr>
              <a:t>as seen through the eyes of Jeremiah</a:t>
            </a:r>
            <a:endParaRPr lang="en-US" sz="3600" b="1" dirty="0">
              <a:ln/>
            </a:endParaRPr>
          </a:p>
        </p:txBody>
      </p:sp>
      <p:sp>
        <p:nvSpPr>
          <p:cNvPr id="4" name="Content Placeholder 3"/>
          <p:cNvSpPr>
            <a:spLocks noGrp="1"/>
          </p:cNvSpPr>
          <p:nvPr>
            <p:ph sz="quarter" idx="13"/>
          </p:nvPr>
        </p:nvSpPr>
        <p:spPr>
          <a:xfrm>
            <a:off x="352426" y="1219200"/>
            <a:ext cx="8715374" cy="685800"/>
          </a:xfrm>
        </p:spPr>
        <p:txBody>
          <a:bodyPr>
            <a:noAutofit/>
          </a:bodyPr>
          <a:lstStyle/>
          <a:p>
            <a:pPr lvl="0">
              <a:buClr>
                <a:schemeClr val="accent2">
                  <a:lumMod val="75000"/>
                </a:schemeClr>
              </a:buClr>
            </a:pPr>
            <a:r>
              <a:rPr lang="en-US" sz="2800" b="1" u="sng" dirty="0">
                <a:effectLst>
                  <a:outerShdw blurRad="38100" dist="38100" dir="2700000" algn="tl">
                    <a:srgbClr val="000000">
                      <a:alpha val="43137"/>
                    </a:srgbClr>
                  </a:outerShdw>
                </a:effectLst>
              </a:rPr>
              <a:t>The Lord’s mercies give us hope through His </a:t>
            </a:r>
            <a:r>
              <a:rPr lang="en-US" sz="2800" b="1" u="sng" dirty="0" smtClean="0">
                <a:effectLst>
                  <a:outerShdw blurRad="38100" dist="38100" dir="2700000" algn="tl">
                    <a:srgbClr val="000000">
                      <a:alpha val="43137"/>
                    </a:srgbClr>
                  </a:outerShdw>
                </a:effectLst>
              </a:rPr>
              <a:t>word.</a:t>
            </a:r>
            <a:endParaRPr lang="en-US" sz="2800" b="1" u="sng" dirty="0">
              <a:effectLst>
                <a:outerShdw blurRad="38100" dist="38100" dir="2700000" algn="tl">
                  <a:srgbClr val="000000">
                    <a:alpha val="43137"/>
                  </a:srgbClr>
                </a:outerShdw>
              </a:effectLst>
            </a:endParaRPr>
          </a:p>
          <a:p>
            <a:endParaRPr lang="en-US" sz="1200" dirty="0"/>
          </a:p>
        </p:txBody>
      </p:sp>
      <p:sp>
        <p:nvSpPr>
          <p:cNvPr id="5" name="Rectangle 4"/>
          <p:cNvSpPr/>
          <p:nvPr/>
        </p:nvSpPr>
        <p:spPr>
          <a:xfrm>
            <a:off x="304800" y="1752600"/>
            <a:ext cx="8610600" cy="4832092"/>
          </a:xfrm>
          <a:prstGeom prst="rect">
            <a:avLst/>
          </a:prstGeom>
        </p:spPr>
        <p:txBody>
          <a:bodyPr wrap="square">
            <a:spAutoFit/>
          </a:bodyPr>
          <a:lstStyle/>
          <a:p>
            <a:r>
              <a:rPr lang="en-US" sz="2800" i="1" dirty="0">
                <a:solidFill>
                  <a:srgbClr val="FF9900"/>
                </a:solidFill>
              </a:rPr>
              <a:t>Jer. 15:15-18 </a:t>
            </a:r>
            <a:r>
              <a:rPr lang="en-US" sz="2800" i="1" dirty="0">
                <a:effectLst>
                  <a:outerShdw blurRad="38100" dist="38100" dir="2700000" algn="tl">
                    <a:srgbClr val="000000">
                      <a:alpha val="43137"/>
                    </a:srgbClr>
                  </a:outerShdw>
                </a:effectLst>
              </a:rPr>
              <a:t>O LORD, you know; </a:t>
            </a:r>
            <a:r>
              <a:rPr lang="en-US" sz="2800" i="1" u="sng" dirty="0">
                <a:solidFill>
                  <a:srgbClr val="FF9900"/>
                </a:solidFill>
                <a:effectLst>
                  <a:outerShdw blurRad="38100" dist="38100" dir="2700000" algn="tl">
                    <a:srgbClr val="000000">
                      <a:alpha val="43137"/>
                    </a:srgbClr>
                  </a:outerShdw>
                </a:effectLst>
              </a:rPr>
              <a:t>remember me and visit me</a:t>
            </a:r>
            <a:r>
              <a:rPr lang="en-US" sz="2800" i="1" dirty="0">
                <a:effectLst>
                  <a:outerShdw blurRad="38100" dist="38100" dir="2700000" algn="tl">
                    <a:srgbClr val="000000">
                      <a:alpha val="43137"/>
                    </a:srgbClr>
                  </a:outerShdw>
                </a:effectLst>
              </a:rPr>
              <a:t>, and take vengeance for me on my persecutors. In your forbearance </a:t>
            </a:r>
            <a:r>
              <a:rPr lang="en-US" sz="2800" i="1" u="sng" dirty="0">
                <a:solidFill>
                  <a:srgbClr val="FF9900"/>
                </a:solidFill>
                <a:effectLst>
                  <a:outerShdw blurRad="38100" dist="38100" dir="2700000" algn="tl">
                    <a:srgbClr val="000000">
                      <a:alpha val="43137"/>
                    </a:srgbClr>
                  </a:outerShdw>
                </a:effectLst>
              </a:rPr>
              <a:t>take me not away</a:t>
            </a:r>
            <a:r>
              <a:rPr lang="en-US" sz="2800" i="1" dirty="0">
                <a:effectLst>
                  <a:outerShdw blurRad="38100" dist="38100" dir="2700000" algn="tl">
                    <a:srgbClr val="000000">
                      <a:alpha val="43137"/>
                    </a:srgbClr>
                  </a:outerShdw>
                </a:effectLst>
              </a:rPr>
              <a:t>; know that for your sake I bear reproach. Your words were found, and I ate them, and your words became to me a joy and the delight of my heart, for I am called by your name, O LORD, God of hosts. I did not sit in the company of revelers, nor did I rejoice; I sat alone, because your hand was upon me, for you had filled me with indignation. Why is my pain unceasing, my wound incurable, refusing to be healed? Will you be to me like a deceitful brook, </a:t>
            </a:r>
            <a:r>
              <a:rPr lang="en-US" sz="2800" i="1" u="sng" dirty="0">
                <a:solidFill>
                  <a:srgbClr val="FF9900"/>
                </a:solidFill>
                <a:effectLst>
                  <a:outerShdw blurRad="38100" dist="38100" dir="2700000" algn="tl">
                    <a:srgbClr val="000000">
                      <a:alpha val="43137"/>
                    </a:srgbClr>
                  </a:outerShdw>
                </a:effectLst>
              </a:rPr>
              <a:t>like waters that fail</a:t>
            </a:r>
            <a:r>
              <a:rPr lang="en-US" sz="2800" i="1" dirty="0">
                <a:solidFill>
                  <a:srgbClr val="FF9900"/>
                </a:solidFill>
                <a:effectLst>
                  <a:outerShdw blurRad="38100" dist="38100" dir="2700000" algn="tl">
                    <a:srgbClr val="000000">
                      <a:alpha val="43137"/>
                    </a:srgbClr>
                  </a:outerShdw>
                </a:effectLst>
              </a:rPr>
              <a:t>?</a:t>
            </a:r>
            <a:r>
              <a:rPr lang="en-US" sz="2800" i="1" dirty="0">
                <a:effectLst>
                  <a:outerShdw blurRad="38100" dist="38100" dir="2700000" algn="tl">
                    <a:srgbClr val="000000">
                      <a:alpha val="43137"/>
                    </a:srgbClr>
                  </a:outerShdw>
                </a:effectLst>
              </a:rPr>
              <a:t> </a:t>
            </a: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549694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8839200" cy="762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3600" b="1" dirty="0">
                <a:ln/>
                <a:solidFill>
                  <a:schemeClr val="accent3"/>
                </a:solidFill>
                <a:latin typeface="Microsoft Sans Serif" pitchFamily="34" charset="0"/>
                <a:cs typeface="Microsoft Sans Serif" pitchFamily="34" charset="0"/>
              </a:rPr>
              <a:t>THE LORD’S </a:t>
            </a:r>
            <a:r>
              <a:rPr lang="en-US" sz="3600" b="1" dirty="0" smtClean="0">
                <a:ln/>
                <a:solidFill>
                  <a:schemeClr val="accent3"/>
                </a:solidFill>
                <a:latin typeface="Microsoft Sans Serif" pitchFamily="34" charset="0"/>
                <a:cs typeface="Microsoft Sans Serif" pitchFamily="34" charset="0"/>
              </a:rPr>
              <a:t>MERCIES </a:t>
            </a:r>
            <a:r>
              <a:rPr lang="en-US" sz="1600" b="1" dirty="0" smtClean="0">
                <a:ln/>
                <a:latin typeface="+mn-lt"/>
                <a:cs typeface="Microsoft Sans Serif" pitchFamily="34" charset="0"/>
              </a:rPr>
              <a:t>as seen through the eyes of Jeremiah</a:t>
            </a:r>
            <a:endParaRPr lang="en-US" sz="3600" b="1" dirty="0">
              <a:ln/>
            </a:endParaRPr>
          </a:p>
        </p:txBody>
      </p:sp>
      <p:sp>
        <p:nvSpPr>
          <p:cNvPr id="4" name="Content Placeholder 3"/>
          <p:cNvSpPr>
            <a:spLocks noGrp="1"/>
          </p:cNvSpPr>
          <p:nvPr>
            <p:ph sz="quarter" idx="13"/>
          </p:nvPr>
        </p:nvSpPr>
        <p:spPr>
          <a:xfrm>
            <a:off x="352426" y="1219200"/>
            <a:ext cx="8715374" cy="685800"/>
          </a:xfrm>
        </p:spPr>
        <p:txBody>
          <a:bodyPr>
            <a:noAutofit/>
          </a:bodyPr>
          <a:lstStyle/>
          <a:p>
            <a:pPr lvl="0">
              <a:buClr>
                <a:schemeClr val="accent2">
                  <a:lumMod val="75000"/>
                </a:schemeClr>
              </a:buClr>
            </a:pPr>
            <a:r>
              <a:rPr lang="en-US" sz="2800" b="1" u="sng" dirty="0">
                <a:effectLst>
                  <a:outerShdw blurRad="38100" dist="38100" dir="2700000" algn="tl">
                    <a:srgbClr val="000000">
                      <a:alpha val="43137"/>
                    </a:srgbClr>
                  </a:outerShdw>
                </a:effectLst>
              </a:rPr>
              <a:t>The Lord’s mercies give us hope through His </a:t>
            </a:r>
            <a:r>
              <a:rPr lang="en-US" sz="2800" b="1" u="sng" dirty="0" smtClean="0">
                <a:effectLst>
                  <a:outerShdw blurRad="38100" dist="38100" dir="2700000" algn="tl">
                    <a:srgbClr val="000000">
                      <a:alpha val="43137"/>
                    </a:srgbClr>
                  </a:outerShdw>
                </a:effectLst>
              </a:rPr>
              <a:t>word.</a:t>
            </a:r>
            <a:endParaRPr lang="en-US" sz="2800" b="1" u="sng" dirty="0">
              <a:effectLst>
                <a:outerShdw blurRad="38100" dist="38100" dir="2700000" algn="tl">
                  <a:srgbClr val="000000">
                    <a:alpha val="43137"/>
                  </a:srgbClr>
                </a:outerShdw>
              </a:effectLst>
            </a:endParaRPr>
          </a:p>
          <a:p>
            <a:endParaRPr lang="en-US" sz="1200" dirty="0"/>
          </a:p>
        </p:txBody>
      </p:sp>
      <p:sp>
        <p:nvSpPr>
          <p:cNvPr id="5" name="Rectangle 4"/>
          <p:cNvSpPr/>
          <p:nvPr/>
        </p:nvSpPr>
        <p:spPr>
          <a:xfrm>
            <a:off x="304800" y="1752600"/>
            <a:ext cx="8610600" cy="523220"/>
          </a:xfrm>
          <a:prstGeom prst="rect">
            <a:avLst/>
          </a:prstGeom>
        </p:spPr>
        <p:txBody>
          <a:bodyPr wrap="square">
            <a:spAutoFit/>
          </a:bodyPr>
          <a:lstStyle/>
          <a:p>
            <a:r>
              <a:rPr lang="en-US" sz="2800" dirty="0" smtClean="0"/>
              <a:t>God answers Jeremiah:</a:t>
            </a:r>
            <a:endParaRPr lang="en-US" sz="2800" dirty="0">
              <a:effectLst>
                <a:outerShdw blurRad="38100" dist="38100" dir="2700000" algn="tl">
                  <a:srgbClr val="000000">
                    <a:alpha val="43137"/>
                  </a:srgbClr>
                </a:outerShdw>
              </a:effectLst>
            </a:endParaRPr>
          </a:p>
        </p:txBody>
      </p:sp>
      <p:sp>
        <p:nvSpPr>
          <p:cNvPr id="2" name="Rectangle 1"/>
          <p:cNvSpPr/>
          <p:nvPr/>
        </p:nvSpPr>
        <p:spPr>
          <a:xfrm>
            <a:off x="304800" y="2438400"/>
            <a:ext cx="8534400" cy="954107"/>
          </a:xfrm>
          <a:prstGeom prst="rect">
            <a:avLst/>
          </a:prstGeom>
        </p:spPr>
        <p:txBody>
          <a:bodyPr wrap="square">
            <a:spAutoFit/>
          </a:bodyPr>
          <a:lstStyle/>
          <a:p>
            <a:r>
              <a:rPr lang="en-US" sz="2800" i="1" dirty="0">
                <a:solidFill>
                  <a:srgbClr val="FF9900"/>
                </a:solidFill>
              </a:rPr>
              <a:t>Jer. 15:19-21 </a:t>
            </a:r>
            <a:r>
              <a:rPr lang="en-US" sz="2800" i="1" dirty="0">
                <a:effectLst>
                  <a:outerShdw blurRad="38100" dist="38100" dir="2700000" algn="tl">
                    <a:srgbClr val="000000">
                      <a:alpha val="43137"/>
                    </a:srgbClr>
                  </a:outerShdw>
                </a:effectLst>
              </a:rPr>
              <a:t>"If you return, I will restore you, and you shall stand before me</a:t>
            </a:r>
            <a:r>
              <a:rPr lang="en-US" sz="2800" i="1" dirty="0" smtClean="0">
                <a:effectLst>
                  <a:outerShdw blurRad="38100" dist="38100" dir="2700000" algn="tl">
                    <a:srgbClr val="000000">
                      <a:alpha val="43137"/>
                    </a:srgbClr>
                  </a:outerShdw>
                </a:effectLst>
              </a:rPr>
              <a:t>…</a:t>
            </a:r>
            <a:endParaRPr lang="en-US" sz="2800" dirty="0">
              <a:effectLst>
                <a:outerShdw blurRad="38100" dist="38100" dir="2700000" algn="tl">
                  <a:srgbClr val="000000">
                    <a:alpha val="43137"/>
                  </a:srgbClr>
                </a:outerShdw>
              </a:effectLst>
            </a:endParaRPr>
          </a:p>
        </p:txBody>
      </p:sp>
      <p:sp>
        <p:nvSpPr>
          <p:cNvPr id="6" name="Rectangle 5"/>
          <p:cNvSpPr/>
          <p:nvPr/>
        </p:nvSpPr>
        <p:spPr>
          <a:xfrm>
            <a:off x="304800" y="4201180"/>
            <a:ext cx="8610600" cy="523220"/>
          </a:xfrm>
          <a:prstGeom prst="rect">
            <a:avLst/>
          </a:prstGeom>
        </p:spPr>
        <p:txBody>
          <a:bodyPr wrap="square">
            <a:spAutoFit/>
          </a:bodyPr>
          <a:lstStyle/>
          <a:p>
            <a:r>
              <a:rPr lang="en-US" sz="2800" dirty="0" smtClean="0"/>
              <a:t>What should comfort Jeremiah?</a:t>
            </a:r>
            <a:endParaRPr lang="en-US" sz="2800" dirty="0">
              <a:effectLst>
                <a:outerShdw blurRad="38100" dist="38100" dir="2700000" algn="tl">
                  <a:srgbClr val="000000">
                    <a:alpha val="43137"/>
                  </a:srgbClr>
                </a:outerShdw>
              </a:effectLst>
            </a:endParaRPr>
          </a:p>
        </p:txBody>
      </p:sp>
      <p:sp>
        <p:nvSpPr>
          <p:cNvPr id="7" name="Rectangle 6"/>
          <p:cNvSpPr/>
          <p:nvPr/>
        </p:nvSpPr>
        <p:spPr>
          <a:xfrm>
            <a:off x="304800" y="4661118"/>
            <a:ext cx="8534400" cy="1815882"/>
          </a:xfrm>
          <a:prstGeom prst="rect">
            <a:avLst/>
          </a:prstGeom>
        </p:spPr>
        <p:txBody>
          <a:bodyPr wrap="square">
            <a:spAutoFit/>
          </a:bodyPr>
          <a:lstStyle/>
          <a:p>
            <a:r>
              <a:rPr lang="en-US" sz="2800" dirty="0" smtClean="0">
                <a:solidFill>
                  <a:srgbClr val="FF9900"/>
                </a:solidFill>
              </a:rPr>
              <a:t>Jer. </a:t>
            </a:r>
            <a:r>
              <a:rPr lang="en-US" sz="2800" dirty="0">
                <a:solidFill>
                  <a:srgbClr val="FF9900"/>
                </a:solidFill>
              </a:rPr>
              <a:t>15:20  </a:t>
            </a:r>
            <a:r>
              <a:rPr lang="en-US" sz="2800" i="1" dirty="0">
                <a:effectLst>
                  <a:outerShdw blurRad="38100" dist="38100" dir="2700000" algn="tl">
                    <a:srgbClr val="000000">
                      <a:alpha val="43137"/>
                    </a:srgbClr>
                  </a:outerShdw>
                </a:effectLst>
              </a:rPr>
              <a:t>And I will make you to this people a fortified wall of bronze; they will fight against you, but they shall not prevail over you, for I am with you to save you and deliver you, declares the LORD. </a:t>
            </a:r>
          </a:p>
        </p:txBody>
      </p:sp>
      <p:cxnSp>
        <p:nvCxnSpPr>
          <p:cNvPr id="9" name="Straight Connector 8"/>
          <p:cNvCxnSpPr/>
          <p:nvPr/>
        </p:nvCxnSpPr>
        <p:spPr>
          <a:xfrm>
            <a:off x="2362200" y="2915453"/>
            <a:ext cx="1828800"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3352800" y="3124200"/>
            <a:ext cx="3200400" cy="838200"/>
          </a:xfrm>
          <a:prstGeom prst="roundRect">
            <a:avLst/>
          </a:prstGeom>
          <a:solidFill>
            <a:srgbClr val="FF9900"/>
          </a:solidFill>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smtClean="0">
                <a:solidFill>
                  <a:schemeClr val="bg1"/>
                </a:solidFill>
                <a:effectLst>
                  <a:outerShdw blurRad="38100" dist="38100" dir="2700000" algn="tl">
                    <a:srgbClr val="000000">
                      <a:alpha val="43137"/>
                    </a:srgbClr>
                  </a:outerShdw>
                </a:effectLst>
              </a:rPr>
              <a:t>The Path of Unbelief</a:t>
            </a:r>
            <a:endParaRPr lang="en-US" sz="2400" b="1" dirty="0">
              <a:solidFill>
                <a:schemeClr val="bg1"/>
              </a:solidFill>
              <a:effectLst>
                <a:outerShdw blurRad="38100" dist="38100" dir="2700000" algn="tl">
                  <a:srgbClr val="000000">
                    <a:alpha val="43137"/>
                  </a:srgbClr>
                </a:outerShdw>
              </a:effectLst>
            </a:endParaRPr>
          </a:p>
        </p:txBody>
      </p:sp>
      <p:cxnSp>
        <p:nvCxnSpPr>
          <p:cNvPr id="10" name="Straight Connector 9"/>
          <p:cNvCxnSpPr/>
          <p:nvPr/>
        </p:nvCxnSpPr>
        <p:spPr>
          <a:xfrm>
            <a:off x="381000" y="3352800"/>
            <a:ext cx="2286000"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267200" y="2915453"/>
            <a:ext cx="2286000"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050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childTnLst>
                          </p:cTn>
                        </p:par>
                        <p:par>
                          <p:cTn id="11" fill="hold">
                            <p:stCondLst>
                              <p:cond delay="500"/>
                            </p:stCondLst>
                            <p:childTnLst>
                              <p:par>
                                <p:cTn id="12" presetID="10" presetClass="entr" presetSubtype="0" fill="hold" grpId="0" nodeType="afterEffect">
                                  <p:stCondLst>
                                    <p:cond delay="200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par>
                                <p:cTn id="25" presetID="22" presetClass="entr" presetSubtype="8"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8839200" cy="762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3600" b="1" dirty="0">
                <a:ln/>
                <a:solidFill>
                  <a:schemeClr val="accent3"/>
                </a:solidFill>
                <a:latin typeface="Microsoft Sans Serif" pitchFamily="34" charset="0"/>
                <a:cs typeface="Microsoft Sans Serif" pitchFamily="34" charset="0"/>
              </a:rPr>
              <a:t>THE LORD’S </a:t>
            </a:r>
            <a:r>
              <a:rPr lang="en-US" sz="3600" b="1" dirty="0" smtClean="0">
                <a:ln/>
                <a:solidFill>
                  <a:schemeClr val="accent3"/>
                </a:solidFill>
                <a:latin typeface="Microsoft Sans Serif" pitchFamily="34" charset="0"/>
                <a:cs typeface="Microsoft Sans Serif" pitchFamily="34" charset="0"/>
              </a:rPr>
              <a:t>MERCIES </a:t>
            </a:r>
            <a:r>
              <a:rPr lang="en-US" sz="1600" b="1" dirty="0" smtClean="0">
                <a:ln/>
                <a:latin typeface="+mn-lt"/>
                <a:cs typeface="Microsoft Sans Serif" pitchFamily="34" charset="0"/>
              </a:rPr>
              <a:t>as seen through the eyes of Jeremiah</a:t>
            </a:r>
            <a:endParaRPr lang="en-US" sz="3600" b="1" dirty="0">
              <a:ln/>
            </a:endParaRPr>
          </a:p>
        </p:txBody>
      </p:sp>
      <p:sp>
        <p:nvSpPr>
          <p:cNvPr id="4" name="Content Placeholder 3"/>
          <p:cNvSpPr>
            <a:spLocks noGrp="1"/>
          </p:cNvSpPr>
          <p:nvPr>
            <p:ph sz="quarter" idx="13"/>
          </p:nvPr>
        </p:nvSpPr>
        <p:spPr>
          <a:xfrm>
            <a:off x="352426" y="1219200"/>
            <a:ext cx="8715374" cy="685800"/>
          </a:xfrm>
        </p:spPr>
        <p:txBody>
          <a:bodyPr>
            <a:noAutofit/>
          </a:bodyPr>
          <a:lstStyle/>
          <a:p>
            <a:pPr lvl="0">
              <a:buClr>
                <a:schemeClr val="accent2">
                  <a:lumMod val="75000"/>
                </a:schemeClr>
              </a:buClr>
            </a:pPr>
            <a:r>
              <a:rPr lang="en-US" sz="2800" b="1" u="sng" dirty="0">
                <a:effectLst>
                  <a:outerShdw blurRad="38100" dist="38100" dir="2700000" algn="tl">
                    <a:srgbClr val="000000">
                      <a:alpha val="43137"/>
                    </a:srgbClr>
                  </a:outerShdw>
                </a:effectLst>
              </a:rPr>
              <a:t>The Lord’s mercies give us hope through His </a:t>
            </a:r>
            <a:r>
              <a:rPr lang="en-US" sz="2800" b="1" u="sng" dirty="0" smtClean="0">
                <a:effectLst>
                  <a:outerShdw blurRad="38100" dist="38100" dir="2700000" algn="tl">
                    <a:srgbClr val="000000">
                      <a:alpha val="43137"/>
                    </a:srgbClr>
                  </a:outerShdw>
                </a:effectLst>
              </a:rPr>
              <a:t>word.</a:t>
            </a:r>
            <a:endParaRPr lang="en-US" sz="2800" b="1" u="sng" dirty="0">
              <a:effectLst>
                <a:outerShdw blurRad="38100" dist="38100" dir="2700000" algn="tl">
                  <a:srgbClr val="000000">
                    <a:alpha val="43137"/>
                  </a:srgbClr>
                </a:outerShdw>
              </a:effectLst>
            </a:endParaRPr>
          </a:p>
          <a:p>
            <a:endParaRPr lang="en-US" sz="1200" dirty="0"/>
          </a:p>
        </p:txBody>
      </p:sp>
      <p:sp>
        <p:nvSpPr>
          <p:cNvPr id="7" name="Rectangle 6"/>
          <p:cNvSpPr/>
          <p:nvPr/>
        </p:nvSpPr>
        <p:spPr>
          <a:xfrm>
            <a:off x="304800" y="4648200"/>
            <a:ext cx="8534400" cy="1815882"/>
          </a:xfrm>
          <a:prstGeom prst="rect">
            <a:avLst/>
          </a:prstGeom>
        </p:spPr>
        <p:txBody>
          <a:bodyPr wrap="square">
            <a:spAutoFit/>
          </a:bodyPr>
          <a:lstStyle/>
          <a:p>
            <a:r>
              <a:rPr lang="en-US" sz="2800" dirty="0" smtClean="0">
                <a:solidFill>
                  <a:srgbClr val="FF9900"/>
                </a:solidFill>
              </a:rPr>
              <a:t>Jer. </a:t>
            </a:r>
            <a:r>
              <a:rPr lang="en-US" sz="2800" dirty="0">
                <a:solidFill>
                  <a:srgbClr val="FF9900"/>
                </a:solidFill>
              </a:rPr>
              <a:t>15:20  </a:t>
            </a:r>
            <a:r>
              <a:rPr lang="en-US" sz="2800" i="1" dirty="0">
                <a:effectLst>
                  <a:outerShdw blurRad="38100" dist="38100" dir="2700000" algn="tl">
                    <a:srgbClr val="000000">
                      <a:alpha val="43137"/>
                    </a:srgbClr>
                  </a:outerShdw>
                </a:effectLst>
              </a:rPr>
              <a:t>And I will make you to this people a fortified wall of bronze; they will fight against you, but they shall not prevail over you, for I am with you to save you and deliver you, declares the LORD. </a:t>
            </a:r>
          </a:p>
        </p:txBody>
      </p:sp>
      <p:sp>
        <p:nvSpPr>
          <p:cNvPr id="8" name="Rectangle 7"/>
          <p:cNvSpPr/>
          <p:nvPr/>
        </p:nvSpPr>
        <p:spPr>
          <a:xfrm>
            <a:off x="304800" y="1676400"/>
            <a:ext cx="8458200" cy="2677656"/>
          </a:xfrm>
          <a:prstGeom prst="rect">
            <a:avLst/>
          </a:prstGeom>
        </p:spPr>
        <p:txBody>
          <a:bodyPr wrap="square">
            <a:spAutoFit/>
          </a:bodyPr>
          <a:lstStyle/>
          <a:p>
            <a:r>
              <a:rPr lang="en-US" sz="2800" i="1" dirty="0">
                <a:solidFill>
                  <a:srgbClr val="FF9900"/>
                </a:solidFill>
              </a:rPr>
              <a:t>Jer. 1:18,19 </a:t>
            </a:r>
            <a:r>
              <a:rPr lang="en-US" sz="2800" i="1" dirty="0"/>
              <a:t>And I, behold, </a:t>
            </a:r>
            <a:r>
              <a:rPr lang="en-US" sz="2800" i="1" u="sng" dirty="0">
                <a:solidFill>
                  <a:srgbClr val="FF9900"/>
                </a:solidFill>
              </a:rPr>
              <a:t>I make you this day a fortified city</a:t>
            </a:r>
            <a:r>
              <a:rPr lang="en-US" sz="2800" i="1" dirty="0"/>
              <a:t>, an iron pillar, and </a:t>
            </a:r>
            <a:r>
              <a:rPr lang="en-US" sz="2800" i="1" u="sng" dirty="0">
                <a:effectLst>
                  <a:outerShdw blurRad="38100" dist="38100" dir="2700000" algn="tl">
                    <a:srgbClr val="000000">
                      <a:alpha val="43137"/>
                    </a:srgbClr>
                  </a:outerShdw>
                </a:effectLst>
              </a:rPr>
              <a:t>bronze walls</a:t>
            </a:r>
            <a:r>
              <a:rPr lang="en-US" sz="2800" i="1" dirty="0"/>
              <a:t>, against the whole land, against the kings of Judah, its officials, its priests, and the people of the land. </a:t>
            </a:r>
            <a:r>
              <a:rPr lang="en-US" sz="2800" i="1" u="sng" dirty="0">
                <a:solidFill>
                  <a:srgbClr val="FF9900"/>
                </a:solidFill>
              </a:rPr>
              <a:t>They will fight against you</a:t>
            </a:r>
            <a:r>
              <a:rPr lang="en-US" sz="2800" i="1" dirty="0">
                <a:solidFill>
                  <a:srgbClr val="FF9900"/>
                </a:solidFill>
              </a:rPr>
              <a:t>, </a:t>
            </a:r>
            <a:r>
              <a:rPr lang="en-US" sz="2800" i="1" u="sng" dirty="0">
                <a:solidFill>
                  <a:srgbClr val="FF9900"/>
                </a:solidFill>
              </a:rPr>
              <a:t>but they shall not prevail against you, for I am with you, declares the LORD, to deliver you.</a:t>
            </a:r>
            <a:r>
              <a:rPr lang="en-US" sz="2800" i="1" dirty="0">
                <a:solidFill>
                  <a:srgbClr val="FF9900"/>
                </a:solidFill>
              </a:rPr>
              <a:t>"  </a:t>
            </a:r>
            <a:endParaRPr lang="en-US" sz="2800" dirty="0">
              <a:solidFill>
                <a:srgbClr val="FF9900"/>
              </a:solidFill>
            </a:endParaRPr>
          </a:p>
        </p:txBody>
      </p:sp>
    </p:spTree>
    <p:extLst>
      <p:ext uri="{BB962C8B-B14F-4D97-AF65-F5344CB8AC3E}">
        <p14:creationId xmlns:p14="http://schemas.microsoft.com/office/powerpoint/2010/main" val="3580729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8839200" cy="762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3600" b="1" dirty="0">
                <a:ln/>
                <a:solidFill>
                  <a:schemeClr val="accent3"/>
                </a:solidFill>
                <a:latin typeface="Microsoft Sans Serif" pitchFamily="34" charset="0"/>
                <a:cs typeface="Microsoft Sans Serif" pitchFamily="34" charset="0"/>
              </a:rPr>
              <a:t>THE LORD’S </a:t>
            </a:r>
            <a:r>
              <a:rPr lang="en-US" sz="3600" b="1" dirty="0" smtClean="0">
                <a:ln/>
                <a:solidFill>
                  <a:schemeClr val="accent3"/>
                </a:solidFill>
                <a:latin typeface="Microsoft Sans Serif" pitchFamily="34" charset="0"/>
                <a:cs typeface="Microsoft Sans Serif" pitchFamily="34" charset="0"/>
              </a:rPr>
              <a:t>MERCIES </a:t>
            </a:r>
            <a:r>
              <a:rPr lang="en-US" sz="1600" b="1" dirty="0" smtClean="0">
                <a:ln/>
                <a:latin typeface="+mn-lt"/>
                <a:cs typeface="Microsoft Sans Serif" pitchFamily="34" charset="0"/>
              </a:rPr>
              <a:t>as seen through the eyes of Jeremiah</a:t>
            </a:r>
            <a:endParaRPr lang="en-US" sz="3600" b="1" dirty="0">
              <a:ln/>
            </a:endParaRPr>
          </a:p>
        </p:txBody>
      </p:sp>
      <p:sp>
        <p:nvSpPr>
          <p:cNvPr id="4" name="Content Placeholder 3"/>
          <p:cNvSpPr>
            <a:spLocks noGrp="1"/>
          </p:cNvSpPr>
          <p:nvPr>
            <p:ph sz="quarter" idx="13"/>
          </p:nvPr>
        </p:nvSpPr>
        <p:spPr>
          <a:xfrm>
            <a:off x="352426" y="1219200"/>
            <a:ext cx="8715374" cy="685800"/>
          </a:xfrm>
        </p:spPr>
        <p:txBody>
          <a:bodyPr>
            <a:noAutofit/>
          </a:bodyPr>
          <a:lstStyle/>
          <a:p>
            <a:pPr lvl="0">
              <a:buClr>
                <a:schemeClr val="accent2">
                  <a:lumMod val="75000"/>
                </a:schemeClr>
              </a:buClr>
            </a:pPr>
            <a:r>
              <a:rPr lang="en-US" sz="2800" b="1" u="sng" dirty="0">
                <a:effectLst>
                  <a:outerShdw blurRad="38100" dist="38100" dir="2700000" algn="tl">
                    <a:srgbClr val="000000">
                      <a:alpha val="43137"/>
                    </a:srgbClr>
                  </a:outerShdw>
                </a:effectLst>
              </a:rPr>
              <a:t>The Lord’s mercies give us hope through His </a:t>
            </a:r>
            <a:r>
              <a:rPr lang="en-US" sz="2800" b="1" u="sng" dirty="0" smtClean="0">
                <a:effectLst>
                  <a:outerShdw blurRad="38100" dist="38100" dir="2700000" algn="tl">
                    <a:srgbClr val="000000">
                      <a:alpha val="43137"/>
                    </a:srgbClr>
                  </a:outerShdw>
                </a:effectLst>
              </a:rPr>
              <a:t>word.</a:t>
            </a:r>
            <a:endParaRPr lang="en-US" sz="2800" b="1" u="sng" dirty="0">
              <a:effectLst>
                <a:outerShdw blurRad="38100" dist="38100" dir="2700000" algn="tl">
                  <a:srgbClr val="000000">
                    <a:alpha val="43137"/>
                  </a:srgbClr>
                </a:outerShdw>
              </a:effectLst>
            </a:endParaRPr>
          </a:p>
          <a:p>
            <a:endParaRPr lang="en-US" sz="1200" dirty="0"/>
          </a:p>
        </p:txBody>
      </p:sp>
      <p:sp>
        <p:nvSpPr>
          <p:cNvPr id="8" name="Rectangle 7"/>
          <p:cNvSpPr/>
          <p:nvPr/>
        </p:nvSpPr>
        <p:spPr>
          <a:xfrm>
            <a:off x="304800" y="1815405"/>
            <a:ext cx="8458200" cy="1384995"/>
          </a:xfrm>
          <a:prstGeom prst="rect">
            <a:avLst/>
          </a:prstGeom>
        </p:spPr>
        <p:txBody>
          <a:bodyPr wrap="square">
            <a:spAutoFit/>
          </a:bodyPr>
          <a:lstStyle/>
          <a:p>
            <a:r>
              <a:rPr lang="x-none" sz="2800" i="1">
                <a:solidFill>
                  <a:srgbClr val="FF9900"/>
                </a:solidFill>
              </a:rPr>
              <a:t>Rom 1:16</a:t>
            </a:r>
            <a:r>
              <a:rPr lang="x-none" sz="2800" i="1"/>
              <a:t>  For I am not ashamed of the </a:t>
            </a:r>
            <a:r>
              <a:rPr lang="x-none" sz="2800" i="1" u="sng">
                <a:solidFill>
                  <a:srgbClr val="FF9900"/>
                </a:solidFill>
              </a:rPr>
              <a:t>gospel of Christ</a:t>
            </a:r>
            <a:r>
              <a:rPr lang="x-none" sz="2800" i="1"/>
              <a:t>, for it is </a:t>
            </a:r>
            <a:r>
              <a:rPr lang="x-none" sz="2800" i="1" u="sng">
                <a:solidFill>
                  <a:srgbClr val="FF9900"/>
                </a:solidFill>
              </a:rPr>
              <a:t>the power of God to salvation</a:t>
            </a:r>
            <a:r>
              <a:rPr lang="x-none" sz="2800" i="1">
                <a:solidFill>
                  <a:srgbClr val="FF9900"/>
                </a:solidFill>
              </a:rPr>
              <a:t> </a:t>
            </a:r>
            <a:r>
              <a:rPr lang="x-none" sz="2800" i="1"/>
              <a:t>for everyone who believes, for the Jew first and also for the Greek. </a:t>
            </a:r>
            <a:endParaRPr lang="en-US" sz="2800" dirty="0"/>
          </a:p>
        </p:txBody>
      </p:sp>
      <p:sp>
        <p:nvSpPr>
          <p:cNvPr id="6" name="Rectangle 5"/>
          <p:cNvSpPr/>
          <p:nvPr/>
        </p:nvSpPr>
        <p:spPr>
          <a:xfrm>
            <a:off x="304800" y="3591580"/>
            <a:ext cx="8610600" cy="523220"/>
          </a:xfrm>
          <a:prstGeom prst="rect">
            <a:avLst/>
          </a:prstGeom>
        </p:spPr>
        <p:txBody>
          <a:bodyPr wrap="square">
            <a:spAutoFit/>
          </a:bodyPr>
          <a:lstStyle/>
          <a:p>
            <a:r>
              <a:rPr lang="en-US" sz="2800" dirty="0" smtClean="0"/>
              <a:t>Where do I start?</a:t>
            </a:r>
            <a:endParaRPr lang="en-US" sz="2800" dirty="0">
              <a:effectLst>
                <a:outerShdw blurRad="38100" dist="38100" dir="2700000" algn="tl">
                  <a:srgbClr val="000000">
                    <a:alpha val="43137"/>
                  </a:srgbClr>
                </a:outerShdw>
              </a:effectLst>
            </a:endParaRPr>
          </a:p>
        </p:txBody>
      </p:sp>
      <p:sp>
        <p:nvSpPr>
          <p:cNvPr id="2" name="Rectangle 1"/>
          <p:cNvSpPr/>
          <p:nvPr/>
        </p:nvSpPr>
        <p:spPr>
          <a:xfrm>
            <a:off x="304800" y="4572000"/>
            <a:ext cx="8458200" cy="1815882"/>
          </a:xfrm>
          <a:prstGeom prst="rect">
            <a:avLst/>
          </a:prstGeom>
        </p:spPr>
        <p:txBody>
          <a:bodyPr wrap="square">
            <a:spAutoFit/>
          </a:bodyPr>
          <a:lstStyle/>
          <a:p>
            <a:r>
              <a:rPr lang="x-none" sz="2800" i="1">
                <a:solidFill>
                  <a:srgbClr val="FF9900"/>
                </a:solidFill>
              </a:rPr>
              <a:t>2Ti 1:12</a:t>
            </a:r>
            <a:r>
              <a:rPr lang="x-none" sz="2800" i="1"/>
              <a:t>  </a:t>
            </a:r>
            <a:r>
              <a:rPr lang="x-none" sz="2800" i="1">
                <a:effectLst>
                  <a:outerShdw blurRad="38100" dist="38100" dir="2700000" algn="tl">
                    <a:srgbClr val="000000">
                      <a:alpha val="43137"/>
                    </a:srgbClr>
                  </a:outerShdw>
                </a:effectLst>
              </a:rPr>
              <a:t>For this reason I also suffer these things; nevertheless I am not ashamed, </a:t>
            </a:r>
            <a:r>
              <a:rPr lang="x-none" sz="2800" i="1" u="sng">
                <a:solidFill>
                  <a:srgbClr val="FF9900"/>
                </a:solidFill>
                <a:effectLst>
                  <a:outerShdw blurRad="38100" dist="38100" dir="2700000" algn="tl">
                    <a:srgbClr val="000000">
                      <a:alpha val="43137"/>
                    </a:srgbClr>
                  </a:outerShdw>
                </a:effectLst>
              </a:rPr>
              <a:t>for I know whom I have believed and am persuaded that He is able to keep what I have committed to Him until that Day</a:t>
            </a:r>
            <a:r>
              <a:rPr lang="x-none" sz="2800" i="1">
                <a:solidFill>
                  <a:srgbClr val="FF9900"/>
                </a:solidFill>
                <a:effectLst>
                  <a:outerShdw blurRad="38100" dist="38100" dir="2700000" algn="tl">
                    <a:srgbClr val="000000">
                      <a:alpha val="43137"/>
                    </a:srgbClr>
                  </a:outerShdw>
                </a:effectLst>
              </a:rPr>
              <a:t>.</a:t>
            </a:r>
            <a:r>
              <a:rPr lang="x-none" sz="2800" i="1">
                <a:effectLst>
                  <a:outerShdw blurRad="38100" dist="38100" dir="2700000" algn="tl">
                    <a:srgbClr val="000000">
                      <a:alpha val="43137"/>
                    </a:srgbClr>
                  </a:outerShdw>
                </a:effectLst>
              </a:rPr>
              <a:t> </a:t>
            </a: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06188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8839200" cy="762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3600" b="1" dirty="0">
                <a:ln/>
                <a:solidFill>
                  <a:schemeClr val="accent3"/>
                </a:solidFill>
                <a:latin typeface="Microsoft Sans Serif" pitchFamily="34" charset="0"/>
                <a:cs typeface="Microsoft Sans Serif" pitchFamily="34" charset="0"/>
              </a:rPr>
              <a:t>THE LORD’S </a:t>
            </a:r>
            <a:r>
              <a:rPr lang="en-US" sz="3600" b="1" dirty="0" smtClean="0">
                <a:ln/>
                <a:solidFill>
                  <a:schemeClr val="accent3"/>
                </a:solidFill>
                <a:latin typeface="Microsoft Sans Serif" pitchFamily="34" charset="0"/>
                <a:cs typeface="Microsoft Sans Serif" pitchFamily="34" charset="0"/>
              </a:rPr>
              <a:t>MERCIES </a:t>
            </a:r>
            <a:r>
              <a:rPr lang="en-US" sz="1600" b="1" dirty="0" smtClean="0">
                <a:ln/>
                <a:latin typeface="+mn-lt"/>
                <a:cs typeface="Microsoft Sans Serif" pitchFamily="34" charset="0"/>
              </a:rPr>
              <a:t>as seen through the eyes of Jeremiah</a:t>
            </a:r>
            <a:endParaRPr lang="en-US" sz="3600" b="1" dirty="0">
              <a:ln/>
            </a:endParaRPr>
          </a:p>
        </p:txBody>
      </p:sp>
      <p:sp>
        <p:nvSpPr>
          <p:cNvPr id="4" name="Content Placeholder 3"/>
          <p:cNvSpPr>
            <a:spLocks noGrp="1"/>
          </p:cNvSpPr>
          <p:nvPr>
            <p:ph sz="quarter" idx="13"/>
          </p:nvPr>
        </p:nvSpPr>
        <p:spPr>
          <a:xfrm>
            <a:off x="352426" y="1219200"/>
            <a:ext cx="8715374" cy="685800"/>
          </a:xfrm>
        </p:spPr>
        <p:txBody>
          <a:bodyPr>
            <a:noAutofit/>
          </a:bodyPr>
          <a:lstStyle/>
          <a:p>
            <a:pPr lvl="0">
              <a:buClr>
                <a:schemeClr val="accent2">
                  <a:lumMod val="75000"/>
                </a:schemeClr>
              </a:buClr>
            </a:pPr>
            <a:r>
              <a:rPr lang="en-US" sz="2800" b="1" u="sng" dirty="0">
                <a:effectLst>
                  <a:outerShdw blurRad="38100" dist="38100" dir="2700000" algn="tl">
                    <a:srgbClr val="000000">
                      <a:alpha val="43137"/>
                    </a:srgbClr>
                  </a:outerShdw>
                </a:effectLst>
              </a:rPr>
              <a:t>The Lord’s mercies give us hope through His </a:t>
            </a:r>
            <a:r>
              <a:rPr lang="en-US" sz="2800" b="1" u="sng" dirty="0" smtClean="0">
                <a:effectLst>
                  <a:outerShdw blurRad="38100" dist="38100" dir="2700000" algn="tl">
                    <a:srgbClr val="000000">
                      <a:alpha val="43137"/>
                    </a:srgbClr>
                  </a:outerShdw>
                </a:effectLst>
              </a:rPr>
              <a:t>word.</a:t>
            </a:r>
            <a:endParaRPr lang="en-US" sz="2800" b="1" u="sng" dirty="0">
              <a:effectLst>
                <a:outerShdw blurRad="38100" dist="38100" dir="2700000" algn="tl">
                  <a:srgbClr val="000000">
                    <a:alpha val="43137"/>
                  </a:srgbClr>
                </a:outerShdw>
              </a:effectLst>
            </a:endParaRPr>
          </a:p>
          <a:p>
            <a:endParaRPr lang="en-US" sz="1200" dirty="0"/>
          </a:p>
        </p:txBody>
      </p:sp>
      <p:sp>
        <p:nvSpPr>
          <p:cNvPr id="8" name="Rectangle 7"/>
          <p:cNvSpPr/>
          <p:nvPr/>
        </p:nvSpPr>
        <p:spPr>
          <a:xfrm>
            <a:off x="228600" y="1815405"/>
            <a:ext cx="8763000" cy="3152145"/>
          </a:xfrm>
          <a:prstGeom prst="rect">
            <a:avLst/>
          </a:prstGeom>
        </p:spPr>
        <p:txBody>
          <a:bodyPr wrap="square">
            <a:spAutoFit/>
          </a:bodyPr>
          <a:lstStyle/>
          <a:p>
            <a:r>
              <a:rPr lang="en-US" sz="2800" dirty="0"/>
              <a:t>The prophet Jeremiah never…</a:t>
            </a:r>
          </a:p>
          <a:p>
            <a:pPr marL="457200" lvl="0" indent="-457200">
              <a:lnSpc>
                <a:spcPts val="4100"/>
              </a:lnSpc>
              <a:buClr>
                <a:srgbClr val="FF9900"/>
              </a:buClr>
              <a:buFont typeface="Wingdings" pitchFamily="2" charset="2"/>
              <a:buChar char="Ø"/>
            </a:pPr>
            <a:r>
              <a:rPr lang="en-US" sz="2400" dirty="0"/>
              <a:t>Delivered a great nation out of bondage as did Moses </a:t>
            </a:r>
          </a:p>
          <a:p>
            <a:pPr marL="457200" lvl="0" indent="-457200">
              <a:lnSpc>
                <a:spcPts val="4100"/>
              </a:lnSpc>
              <a:buClr>
                <a:srgbClr val="FF9900"/>
              </a:buClr>
              <a:buFont typeface="Wingdings" pitchFamily="2" charset="2"/>
              <a:buChar char="Ø"/>
            </a:pPr>
            <a:r>
              <a:rPr lang="en-US" sz="2400" dirty="0"/>
              <a:t>Lead a great army to possess the promised land as did Joshua </a:t>
            </a:r>
          </a:p>
          <a:p>
            <a:pPr marL="457200" lvl="0" indent="-457200">
              <a:lnSpc>
                <a:spcPts val="4100"/>
              </a:lnSpc>
              <a:buClr>
                <a:srgbClr val="FF9900"/>
              </a:buClr>
              <a:buFont typeface="Wingdings" pitchFamily="2" charset="2"/>
              <a:buChar char="Ø"/>
            </a:pPr>
            <a:r>
              <a:rPr lang="en-US" sz="2400" dirty="0"/>
              <a:t>Make intercessory offerings to the Lord as did Samuel </a:t>
            </a:r>
            <a:r>
              <a:rPr lang="en-US" sz="2400" dirty="0" smtClean="0"/>
              <a:t> </a:t>
            </a:r>
            <a:endParaRPr lang="en-US" sz="2400" dirty="0"/>
          </a:p>
          <a:p>
            <a:pPr marL="457200" lvl="0" indent="-457200">
              <a:lnSpc>
                <a:spcPts val="4100"/>
              </a:lnSpc>
              <a:buClr>
                <a:srgbClr val="FF9900"/>
              </a:buClr>
              <a:buFont typeface="Wingdings" pitchFamily="2" charset="2"/>
              <a:buChar char="Ø"/>
            </a:pPr>
            <a:r>
              <a:rPr lang="en-US" sz="2400" dirty="0"/>
              <a:t>Subdue and entire army with blindness as did Elisha </a:t>
            </a:r>
            <a:r>
              <a:rPr lang="en-US" sz="2400" dirty="0" smtClean="0"/>
              <a:t> </a:t>
            </a:r>
            <a:endParaRPr lang="en-US" sz="2400" dirty="0"/>
          </a:p>
          <a:p>
            <a:pPr marL="457200" lvl="0" indent="-457200">
              <a:lnSpc>
                <a:spcPts val="4100"/>
              </a:lnSpc>
              <a:buClr>
                <a:srgbClr val="FF9900"/>
              </a:buClr>
              <a:buFont typeface="Wingdings" pitchFamily="2" charset="2"/>
              <a:buChar char="Ø"/>
            </a:pPr>
            <a:r>
              <a:rPr lang="en-US" sz="2400" dirty="0"/>
              <a:t>Raise the dead or for that matter, perform a miracle</a:t>
            </a:r>
            <a:r>
              <a:rPr lang="en-US" sz="2400" dirty="0" smtClean="0"/>
              <a:t>.</a:t>
            </a:r>
            <a:endParaRPr lang="en-US" sz="2400" dirty="0"/>
          </a:p>
        </p:txBody>
      </p:sp>
      <p:sp>
        <p:nvSpPr>
          <p:cNvPr id="2" name="Rectangle 1"/>
          <p:cNvSpPr/>
          <p:nvPr/>
        </p:nvSpPr>
        <p:spPr>
          <a:xfrm>
            <a:off x="304800" y="5181600"/>
            <a:ext cx="8534400" cy="954107"/>
          </a:xfrm>
          <a:prstGeom prst="rect">
            <a:avLst/>
          </a:prstGeom>
        </p:spPr>
        <p:txBody>
          <a:bodyPr wrap="squar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2800" b="1" dirty="0" smtClean="0">
                <a:ln/>
                <a:solidFill>
                  <a:schemeClr val="accent3"/>
                </a:solidFill>
              </a:rPr>
              <a:t>He revealed </a:t>
            </a:r>
            <a:r>
              <a:rPr lang="en-US" sz="2800" b="1" dirty="0">
                <a:ln/>
                <a:solidFill>
                  <a:schemeClr val="accent3"/>
                </a:solidFill>
              </a:rPr>
              <a:t>to us </a:t>
            </a:r>
            <a:r>
              <a:rPr lang="en-US" sz="2800" b="1" dirty="0" smtClean="0">
                <a:ln/>
                <a:solidFill>
                  <a:schemeClr val="accent3"/>
                </a:solidFill>
              </a:rPr>
              <a:t>that the Lord’s mercies will deliver us </a:t>
            </a:r>
            <a:r>
              <a:rPr lang="en-US" sz="2800" b="1" u="sng" dirty="0" smtClean="0">
                <a:ln/>
                <a:solidFill>
                  <a:schemeClr val="accent3"/>
                </a:solidFill>
              </a:rPr>
              <a:t>through</a:t>
            </a:r>
            <a:r>
              <a:rPr lang="en-US" sz="2800" b="1" dirty="0" smtClean="0">
                <a:ln/>
                <a:solidFill>
                  <a:schemeClr val="accent3"/>
                </a:solidFill>
              </a:rPr>
              <a:t>  our </a:t>
            </a:r>
            <a:r>
              <a:rPr lang="en-US" sz="2800" b="1" dirty="0">
                <a:ln/>
                <a:solidFill>
                  <a:schemeClr val="accent3"/>
                </a:solidFill>
              </a:rPr>
              <a:t>darkest moments!</a:t>
            </a:r>
          </a:p>
        </p:txBody>
      </p:sp>
    </p:spTree>
    <p:extLst>
      <p:ext uri="{BB962C8B-B14F-4D97-AF65-F5344CB8AC3E}">
        <p14:creationId xmlns:p14="http://schemas.microsoft.com/office/powerpoint/2010/main" val="3994654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fade">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fade">
                                      <p:cBhvr>
                                        <p:cTn id="17" dur="500"/>
                                        <p:tgtEl>
                                          <p:spTgt spid="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Effect transition="in" filter="fade">
                                      <p:cBhvr>
                                        <p:cTn id="22" dur="500"/>
                                        <p:tgtEl>
                                          <p:spTgt spid="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fade">
                                      <p:cBhvr>
                                        <p:cTn id="27" dur="500"/>
                                        <p:tgtEl>
                                          <p:spTgt spid="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sz="2800" i="1" dirty="0" smtClean="0">
                <a:effectLst>
                  <a:outerShdw blurRad="38100" dist="38100" dir="2700000" algn="tl">
                    <a:srgbClr val="000000">
                      <a:alpha val="43137"/>
                    </a:srgbClr>
                  </a:outerShdw>
                </a:effectLst>
              </a:rPr>
              <a:t>  I </a:t>
            </a:r>
            <a:r>
              <a:rPr lang="en-US" sz="2800" i="1" dirty="0">
                <a:effectLst>
                  <a:outerShdw blurRad="38100" dist="38100" dir="2700000" algn="tl">
                    <a:srgbClr val="000000">
                      <a:alpha val="43137"/>
                    </a:srgbClr>
                  </a:outerShdw>
                </a:effectLst>
              </a:rPr>
              <a:t>am the man who has seen affliction under the </a:t>
            </a:r>
            <a:r>
              <a:rPr lang="en-US" sz="2800" i="1" u="sng" dirty="0">
                <a:solidFill>
                  <a:schemeClr val="accent2"/>
                </a:solidFill>
                <a:effectLst>
                  <a:outerShdw blurRad="38100" dist="38100" dir="2700000" algn="tl">
                    <a:srgbClr val="000000">
                      <a:alpha val="43137"/>
                    </a:srgbClr>
                  </a:outerShdw>
                </a:effectLst>
              </a:rPr>
              <a:t>rod of his wrath</a:t>
            </a:r>
            <a:r>
              <a:rPr lang="en-US" sz="2800" i="1" dirty="0">
                <a:effectLst>
                  <a:outerShdw blurRad="38100" dist="38100" dir="2700000" algn="tl">
                    <a:srgbClr val="000000">
                      <a:alpha val="43137"/>
                    </a:srgbClr>
                  </a:outerShdw>
                </a:effectLst>
              </a:rPr>
              <a:t>; he has driven and brought me into darkness without any light; surely against me he turns his hand again and again the whole day long. He has made my flesh and my skin waste away; he has broken my bones; he has besieged and enveloped me with bitterness and tribulation; he has made me dwell in darkness like the dead of long ago. He has walled me about so that I cannot escape; he has made my chains heavy;</a:t>
            </a:r>
          </a:p>
          <a:p>
            <a:endParaRPr lang="en-US" dirty="0"/>
          </a:p>
        </p:txBody>
      </p:sp>
    </p:spTree>
    <p:extLst>
      <p:ext uri="{BB962C8B-B14F-4D97-AF65-F5344CB8AC3E}">
        <p14:creationId xmlns:p14="http://schemas.microsoft.com/office/powerpoint/2010/main" val="4013220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r>
              <a:rPr lang="en-US" sz="2800" i="1" dirty="0" smtClean="0"/>
              <a:t>  </a:t>
            </a:r>
            <a:r>
              <a:rPr lang="en-US" sz="2800" i="1" dirty="0" smtClean="0">
                <a:effectLst>
                  <a:outerShdw blurRad="38100" dist="38100" dir="2700000" algn="tl">
                    <a:srgbClr val="000000">
                      <a:alpha val="43137"/>
                    </a:srgbClr>
                  </a:outerShdw>
                </a:effectLst>
              </a:rPr>
              <a:t>Though </a:t>
            </a:r>
            <a:r>
              <a:rPr lang="en-US" sz="2800" i="1" dirty="0">
                <a:effectLst>
                  <a:outerShdw blurRad="38100" dist="38100" dir="2700000" algn="tl">
                    <a:srgbClr val="000000">
                      <a:alpha val="43137"/>
                    </a:srgbClr>
                  </a:outerShdw>
                </a:effectLst>
              </a:rPr>
              <a:t>I call and cry for help, he shuts out my prayer; he has blocked my ways with blocks of stones; he has made my paths crooked. He is a bear lying in wait for me, a lion in hiding; he turned aside my steps and tore me to pieces; he has made me desolate; </a:t>
            </a:r>
            <a:endParaRPr lang="en-US" sz="2800" i="1" dirty="0" smtClean="0">
              <a:effectLst>
                <a:outerShdw blurRad="38100" dist="38100" dir="2700000" algn="tl">
                  <a:srgbClr val="000000">
                    <a:alpha val="43137"/>
                  </a:srgbClr>
                </a:outerShdw>
              </a:effectLst>
            </a:endParaRPr>
          </a:p>
          <a:p>
            <a:endParaRPr lang="en-US" sz="2800" dirty="0">
              <a:effectLst>
                <a:outerShdw blurRad="38100" dist="38100" dir="2700000" algn="tl">
                  <a:srgbClr val="000000">
                    <a:alpha val="43137"/>
                  </a:srgbClr>
                </a:outerShdw>
              </a:effectLst>
            </a:endParaRPr>
          </a:p>
          <a:p>
            <a:r>
              <a:rPr lang="en-US" sz="2800" i="1" dirty="0" smtClean="0">
                <a:effectLst>
                  <a:outerShdw blurRad="38100" dist="38100" dir="2700000" algn="tl">
                    <a:srgbClr val="000000">
                      <a:alpha val="43137"/>
                    </a:srgbClr>
                  </a:outerShdw>
                </a:effectLst>
              </a:rPr>
              <a:t>  I </a:t>
            </a:r>
            <a:r>
              <a:rPr lang="en-US" sz="2800" i="1" dirty="0">
                <a:effectLst>
                  <a:outerShdw blurRad="38100" dist="38100" dir="2700000" algn="tl">
                    <a:srgbClr val="000000">
                      <a:alpha val="43137"/>
                    </a:srgbClr>
                  </a:outerShdw>
                </a:effectLst>
              </a:rPr>
              <a:t>have become the laughingstock of all peoples, the object of their taunts all day long. He has filled me with bitterness; he has made me drink wormwood.</a:t>
            </a:r>
            <a:endParaRPr lang="en-US" sz="2800" dirty="0">
              <a:effectLst>
                <a:outerShdw blurRad="38100" dist="38100" dir="2700000" algn="tl">
                  <a:srgbClr val="000000">
                    <a:alpha val="43137"/>
                  </a:srgbClr>
                </a:outerShdw>
              </a:effectLst>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650604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352426" y="304800"/>
            <a:ext cx="8410574" cy="1905000"/>
          </a:xfrm>
          <a:prstGeom prst="rect">
            <a:avLst/>
          </a:prstGeom>
        </p:spPr>
        <p:txBody>
          <a:bodyPr vert="horz" lIns="91440" tIns="45720" rIns="91440" bIns="45720" rtlCol="0">
            <a:normAutofit/>
          </a:bodyPr>
          <a:lst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a:lstStyle>
          <a:p>
            <a:r>
              <a:rPr lang="en-US" sz="2800" i="1" dirty="0" smtClean="0">
                <a:effectLst>
                  <a:outerShdw blurRad="38100" dist="38100" dir="2700000" algn="tl">
                    <a:srgbClr val="000000">
                      <a:alpha val="43137"/>
                    </a:srgbClr>
                  </a:outerShdw>
                </a:effectLst>
              </a:rPr>
              <a:t>  He has made my teeth grind on gravel, and made me cower in ashes; my soul is bereft of peace; I have forgotten what happiness is; so I say, "My endurance has perished; </a:t>
            </a:r>
            <a:r>
              <a:rPr lang="en-US" sz="2800" i="1" u="sng" dirty="0" smtClean="0">
                <a:solidFill>
                  <a:schemeClr val="accent2"/>
                </a:solidFill>
                <a:effectLst>
                  <a:outerShdw blurRad="38100" dist="38100" dir="2700000" algn="tl">
                    <a:srgbClr val="000000">
                      <a:alpha val="43137"/>
                    </a:srgbClr>
                  </a:outerShdw>
                </a:effectLst>
              </a:rPr>
              <a:t>so has my hope from the LORD.</a:t>
            </a:r>
            <a:r>
              <a:rPr lang="en-US" sz="2800" i="1" dirty="0" smtClean="0">
                <a:effectLst>
                  <a:outerShdw blurRad="38100" dist="38100" dir="2700000" algn="tl">
                    <a:srgbClr val="000000">
                      <a:alpha val="43137"/>
                    </a:srgbClr>
                  </a:outerShdw>
                </a:effectLst>
              </a:rPr>
              <a:t>" </a:t>
            </a:r>
            <a:endParaRPr lang="en-US" sz="2800" dirty="0" smtClean="0"/>
          </a:p>
        </p:txBody>
      </p:sp>
    </p:spTree>
    <p:extLst>
      <p:ext uri="{BB962C8B-B14F-4D97-AF65-F5344CB8AC3E}">
        <p14:creationId xmlns:p14="http://schemas.microsoft.com/office/powerpoint/2010/main" val="892386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xplosion 2 12"/>
          <p:cNvSpPr/>
          <p:nvPr/>
        </p:nvSpPr>
        <p:spPr>
          <a:xfrm>
            <a:off x="2667000" y="3063956"/>
            <a:ext cx="3657600" cy="2759599"/>
          </a:xfrm>
          <a:prstGeom prst="irregularSeal2">
            <a:avLst/>
          </a:prstGeom>
          <a:effectLst>
            <a:outerShdw blurRad="50800" dist="38100" dir="2700000" algn="tl" rotWithShape="0">
              <a:prstClr val="black">
                <a:alpha val="40000"/>
              </a:prstClr>
            </a:outerShdw>
          </a:effectLst>
          <a:scene3d>
            <a:camera prst="orthographicFront"/>
            <a:lightRig rig="soft" dir="tl">
              <a:rot lat="0" lon="0" rev="0"/>
            </a:lightRig>
          </a:scene3d>
          <a:sp3d>
            <a:bevelT/>
          </a:sp3d>
        </p:spPr>
        <p:style>
          <a:lnRef idx="3">
            <a:schemeClr val="lt1"/>
          </a:lnRef>
          <a:fillRef idx="1">
            <a:schemeClr val="accent3"/>
          </a:fillRef>
          <a:effectRef idx="1">
            <a:schemeClr val="accent3"/>
          </a:effectRef>
          <a:fontRef idx="minor">
            <a:schemeClr val="lt1"/>
          </a:fontRef>
        </p:style>
        <p:txBody>
          <a:bodyPr rtlCol="0" anchor="ctr">
            <a:sp3d contourW="25400" prstMaterial="matte">
              <a:bevelT w="25400" h="55880" prst="artDeco"/>
              <a:contourClr>
                <a:schemeClr val="accent2">
                  <a:tint val="20000"/>
                </a:schemeClr>
              </a:contourClr>
            </a:sp3d>
          </a:bodyPr>
          <a:lstStyle/>
          <a:p>
            <a:pPr algn="ct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 is Good!</a:t>
            </a: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 name="TextBox 1"/>
          <p:cNvSpPr txBox="1"/>
          <p:nvPr/>
        </p:nvSpPr>
        <p:spPr>
          <a:xfrm>
            <a:off x="85725" y="2861280"/>
            <a:ext cx="3048000" cy="523220"/>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2800" b="1" dirty="0" smtClean="0">
                <a:ln/>
                <a:solidFill>
                  <a:schemeClr val="accent3"/>
                </a:solidFill>
              </a:rPr>
              <a:t>Beloved Spouse</a:t>
            </a:r>
            <a:endParaRPr lang="en-US" sz="2800" b="1" dirty="0">
              <a:ln/>
              <a:solidFill>
                <a:schemeClr val="accent3"/>
              </a:solidFill>
            </a:endParaRPr>
          </a:p>
        </p:txBody>
      </p:sp>
      <p:sp>
        <p:nvSpPr>
          <p:cNvPr id="5" name="TextBox 4"/>
          <p:cNvSpPr txBox="1"/>
          <p:nvPr/>
        </p:nvSpPr>
        <p:spPr>
          <a:xfrm>
            <a:off x="4914900" y="2604790"/>
            <a:ext cx="2362200" cy="584775"/>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3200" b="1" dirty="0" smtClean="0">
                <a:ln/>
                <a:solidFill>
                  <a:schemeClr val="accent3"/>
                </a:solidFill>
              </a:rPr>
              <a:t>New Baby</a:t>
            </a:r>
            <a:endParaRPr lang="en-US" sz="3200" b="1" dirty="0">
              <a:ln/>
              <a:solidFill>
                <a:schemeClr val="accent3"/>
              </a:solidFill>
            </a:endParaRPr>
          </a:p>
        </p:txBody>
      </p:sp>
      <p:sp>
        <p:nvSpPr>
          <p:cNvPr id="6" name="TextBox 5"/>
          <p:cNvSpPr txBox="1"/>
          <p:nvPr/>
        </p:nvSpPr>
        <p:spPr>
          <a:xfrm>
            <a:off x="66675" y="5531167"/>
            <a:ext cx="3048000" cy="584775"/>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3200" b="1" dirty="0" smtClean="0">
                <a:ln/>
                <a:solidFill>
                  <a:schemeClr val="accent3"/>
                </a:solidFill>
              </a:rPr>
              <a:t>Promotion</a:t>
            </a:r>
            <a:endParaRPr lang="en-US" sz="3200" b="1" dirty="0">
              <a:ln/>
              <a:solidFill>
                <a:schemeClr val="accent3"/>
              </a:solidFill>
            </a:endParaRPr>
          </a:p>
        </p:txBody>
      </p:sp>
      <p:sp>
        <p:nvSpPr>
          <p:cNvPr id="7" name="TextBox 6"/>
          <p:cNvSpPr txBox="1"/>
          <p:nvPr/>
        </p:nvSpPr>
        <p:spPr>
          <a:xfrm>
            <a:off x="28575" y="4182145"/>
            <a:ext cx="3048000" cy="523220"/>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2800" b="1" dirty="0" smtClean="0">
                <a:ln/>
                <a:solidFill>
                  <a:schemeClr val="accent3"/>
                </a:solidFill>
              </a:rPr>
              <a:t>Forgiven</a:t>
            </a:r>
            <a:endParaRPr lang="en-US" sz="2800" b="1" dirty="0">
              <a:ln/>
              <a:solidFill>
                <a:schemeClr val="accent3"/>
              </a:solidFill>
            </a:endParaRPr>
          </a:p>
        </p:txBody>
      </p:sp>
      <p:sp>
        <p:nvSpPr>
          <p:cNvPr id="8" name="TextBox 7"/>
          <p:cNvSpPr txBox="1"/>
          <p:nvPr/>
        </p:nvSpPr>
        <p:spPr>
          <a:xfrm>
            <a:off x="5257800" y="5341530"/>
            <a:ext cx="3048000" cy="584775"/>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3200" b="1" dirty="0" smtClean="0">
                <a:ln/>
                <a:solidFill>
                  <a:schemeClr val="accent3"/>
                </a:solidFill>
              </a:rPr>
              <a:t>New Job</a:t>
            </a:r>
            <a:endParaRPr lang="en-US" sz="3200" b="1" dirty="0">
              <a:ln/>
              <a:solidFill>
                <a:schemeClr val="accent3"/>
              </a:solidFill>
            </a:endParaRPr>
          </a:p>
        </p:txBody>
      </p:sp>
      <p:sp>
        <p:nvSpPr>
          <p:cNvPr id="9" name="TextBox 8"/>
          <p:cNvSpPr txBox="1"/>
          <p:nvPr/>
        </p:nvSpPr>
        <p:spPr>
          <a:xfrm>
            <a:off x="5943600" y="3581400"/>
            <a:ext cx="3048000" cy="523220"/>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2800" b="1" dirty="0" smtClean="0">
                <a:ln/>
                <a:solidFill>
                  <a:schemeClr val="accent3"/>
                </a:solidFill>
              </a:rPr>
              <a:t>Health</a:t>
            </a:r>
            <a:endParaRPr lang="en-US" sz="2800" b="1" dirty="0">
              <a:ln/>
              <a:solidFill>
                <a:schemeClr val="accent3"/>
              </a:solidFill>
            </a:endParaRPr>
          </a:p>
        </p:txBody>
      </p:sp>
      <p:sp>
        <p:nvSpPr>
          <p:cNvPr id="10" name="TextBox 9"/>
          <p:cNvSpPr txBox="1"/>
          <p:nvPr/>
        </p:nvSpPr>
        <p:spPr>
          <a:xfrm>
            <a:off x="2057400" y="2250846"/>
            <a:ext cx="3048000" cy="646331"/>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3600" b="1" dirty="0" smtClean="0">
                <a:ln/>
                <a:solidFill>
                  <a:schemeClr val="accent3"/>
                </a:solidFill>
              </a:rPr>
              <a:t>Cured</a:t>
            </a:r>
            <a:endParaRPr lang="en-US" sz="3600" b="1" dirty="0">
              <a:ln/>
              <a:solidFill>
                <a:schemeClr val="accent3"/>
              </a:solidFill>
            </a:endParaRPr>
          </a:p>
        </p:txBody>
      </p:sp>
      <p:sp>
        <p:nvSpPr>
          <p:cNvPr id="11" name="TextBox 10"/>
          <p:cNvSpPr txBox="1"/>
          <p:nvPr/>
        </p:nvSpPr>
        <p:spPr>
          <a:xfrm>
            <a:off x="6096000" y="4443755"/>
            <a:ext cx="3048000" cy="523220"/>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2800" b="1" dirty="0" smtClean="0">
                <a:ln/>
                <a:solidFill>
                  <a:schemeClr val="accent3"/>
                </a:solidFill>
              </a:rPr>
              <a:t>Companionship</a:t>
            </a:r>
            <a:endParaRPr lang="en-US" sz="2800" b="1" dirty="0">
              <a:ln/>
              <a:solidFill>
                <a:schemeClr val="accent3"/>
              </a:solidFill>
            </a:endParaRPr>
          </a:p>
        </p:txBody>
      </p:sp>
      <p:sp>
        <p:nvSpPr>
          <p:cNvPr id="14" name="TextBox 13"/>
          <p:cNvSpPr txBox="1"/>
          <p:nvPr/>
        </p:nvSpPr>
        <p:spPr>
          <a:xfrm>
            <a:off x="3162300" y="6052540"/>
            <a:ext cx="2362200" cy="461665"/>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2400" b="1" dirty="0" smtClean="0">
                <a:ln/>
                <a:solidFill>
                  <a:schemeClr val="accent3"/>
                </a:solidFill>
              </a:rPr>
              <a:t>Faithful Children</a:t>
            </a:r>
            <a:endParaRPr lang="en-US" sz="2400" b="1" dirty="0">
              <a:ln/>
              <a:solidFill>
                <a:schemeClr val="accent3"/>
              </a:solidFill>
            </a:endParaRPr>
          </a:p>
        </p:txBody>
      </p:sp>
      <p:sp>
        <p:nvSpPr>
          <p:cNvPr id="15" name="Explosion 2 14"/>
          <p:cNvSpPr/>
          <p:nvPr/>
        </p:nvSpPr>
        <p:spPr>
          <a:xfrm>
            <a:off x="2667000" y="3048000"/>
            <a:ext cx="3657600" cy="2759599"/>
          </a:xfrm>
          <a:prstGeom prst="irregularSeal2">
            <a:avLst/>
          </a:prstGeom>
          <a:effectLst>
            <a:outerShdw blurRad="50800" dist="38100" dir="2700000" algn="tl" rotWithShape="0">
              <a:prstClr val="black">
                <a:alpha val="40000"/>
              </a:prstClr>
            </a:outerShdw>
          </a:effectLst>
          <a:scene3d>
            <a:camera prst="orthographicFront"/>
            <a:lightRig rig="soft" dir="tl">
              <a:rot lat="0" lon="0" rev="0"/>
            </a:lightRig>
          </a:scene3d>
          <a:sp3d>
            <a:bevelT/>
          </a:sp3d>
        </p:spPr>
        <p:style>
          <a:lnRef idx="3">
            <a:schemeClr val="lt1"/>
          </a:lnRef>
          <a:fillRef idx="1">
            <a:schemeClr val="accent3"/>
          </a:fillRef>
          <a:effectRef idx="1">
            <a:schemeClr val="accent3"/>
          </a:effectRef>
          <a:fontRef idx="minor">
            <a:schemeClr val="lt1"/>
          </a:fontRef>
        </p:style>
        <p:txBody>
          <a:bodyPr rtlCol="0" anchor="ctr">
            <a:sp3d contourW="25400" prstMaterial="matte">
              <a:bevelT w="25400" h="55880" prst="artDeco"/>
              <a:contourClr>
                <a:schemeClr val="accent2">
                  <a:tint val="20000"/>
                </a:schemeClr>
              </a:contourClr>
            </a:sp3d>
          </a:bodyPr>
          <a:lstStyle/>
          <a:p>
            <a:pPr algn="ct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 is Good?</a:t>
            </a: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6" name="Content Placeholder 1"/>
          <p:cNvSpPr>
            <a:spLocks noGrp="1"/>
          </p:cNvSpPr>
          <p:nvPr>
            <p:ph sz="quarter" idx="13"/>
          </p:nvPr>
        </p:nvSpPr>
        <p:spPr>
          <a:xfrm>
            <a:off x="352426" y="304800"/>
            <a:ext cx="8410574" cy="1905000"/>
          </a:xfrm>
        </p:spPr>
        <p:txBody>
          <a:bodyPr>
            <a:normAutofit/>
          </a:bodyPr>
          <a:lstStyle/>
          <a:p>
            <a:r>
              <a:rPr lang="en-US" sz="2800" i="1" dirty="0" smtClean="0">
                <a:effectLst>
                  <a:outerShdw blurRad="38100" dist="38100" dir="2700000" algn="tl">
                    <a:srgbClr val="000000">
                      <a:alpha val="43137"/>
                    </a:srgbClr>
                  </a:outerShdw>
                </a:effectLst>
              </a:rPr>
              <a:t>  He </a:t>
            </a:r>
            <a:r>
              <a:rPr lang="en-US" sz="2800" i="1" dirty="0">
                <a:effectLst>
                  <a:outerShdw blurRad="38100" dist="38100" dir="2700000" algn="tl">
                    <a:srgbClr val="000000">
                      <a:alpha val="43137"/>
                    </a:srgbClr>
                  </a:outerShdw>
                </a:effectLst>
              </a:rPr>
              <a:t>has made my teeth grind on gravel, and made me cower in ashes; my soul is bereft of peace; I have forgotten what happiness is; so I say, "My endurance has perished; </a:t>
            </a:r>
            <a:r>
              <a:rPr lang="en-US" sz="2800" i="1" u="sng" dirty="0">
                <a:solidFill>
                  <a:schemeClr val="accent2"/>
                </a:solidFill>
                <a:effectLst>
                  <a:outerShdw blurRad="38100" dist="38100" dir="2700000" algn="tl">
                    <a:srgbClr val="000000">
                      <a:alpha val="43137"/>
                    </a:srgbClr>
                  </a:outerShdw>
                </a:effectLst>
              </a:rPr>
              <a:t>so has my hope from the LORD.</a:t>
            </a:r>
            <a:r>
              <a:rPr lang="en-US" sz="2800" i="1" dirty="0">
                <a:effectLst>
                  <a:outerShdw blurRad="38100" dist="38100" dir="2700000" algn="tl">
                    <a:srgbClr val="000000">
                      <a:alpha val="43137"/>
                    </a:srgbClr>
                  </a:outerShdw>
                </a:effectLst>
              </a:rPr>
              <a:t>" </a:t>
            </a:r>
            <a:endParaRPr lang="en-US" sz="2800" dirty="0" smtClean="0"/>
          </a:p>
        </p:txBody>
      </p:sp>
    </p:spTree>
    <p:extLst>
      <p:ext uri="{BB962C8B-B14F-4D97-AF65-F5344CB8AC3E}">
        <p14:creationId xmlns:p14="http://schemas.microsoft.com/office/powerpoint/2010/main" val="3408678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000"/>
                                        <p:tgtEl>
                                          <p:spTgt spid="2"/>
                                        </p:tgtEl>
                                      </p:cBhvr>
                                    </p:animEffect>
                                    <p:set>
                                      <p:cBhvr>
                                        <p:cTn id="7" dur="1" fill="hold">
                                          <p:stCondLst>
                                            <p:cond delay="999"/>
                                          </p:stCondLst>
                                        </p:cTn>
                                        <p:tgtEl>
                                          <p:spTgt spid="2"/>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1000"/>
                                        <p:tgtEl>
                                          <p:spTgt spid="11"/>
                                        </p:tgtEl>
                                      </p:cBhvr>
                                    </p:animEffect>
                                    <p:set>
                                      <p:cBhvr>
                                        <p:cTn id="10" dur="1" fill="hold">
                                          <p:stCondLst>
                                            <p:cond delay="999"/>
                                          </p:stCondLst>
                                        </p:cTn>
                                        <p:tgtEl>
                                          <p:spTgt spid="1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0" nodeType="clickEffect">
                                  <p:stCondLst>
                                    <p:cond delay="0"/>
                                  </p:stCondLst>
                                  <p:childTnLst>
                                    <p:animEffect transition="out" filter="fade">
                                      <p:cBhvr>
                                        <p:cTn id="14" dur="1000"/>
                                        <p:tgtEl>
                                          <p:spTgt spid="5"/>
                                        </p:tgtEl>
                                      </p:cBhvr>
                                    </p:animEffect>
                                    <p:set>
                                      <p:cBhvr>
                                        <p:cTn id="15" dur="1" fill="hold">
                                          <p:stCondLst>
                                            <p:cond delay="999"/>
                                          </p:stCondLst>
                                        </p:cTn>
                                        <p:tgtEl>
                                          <p:spTgt spid="5"/>
                                        </p:tgtEl>
                                        <p:attrNameLst>
                                          <p:attrName>style.visibility</p:attrName>
                                        </p:attrNameLst>
                                      </p:cBhvr>
                                      <p:to>
                                        <p:strVal val="hidden"/>
                                      </p:to>
                                    </p:set>
                                  </p:childTnLst>
                                </p:cTn>
                              </p:par>
                              <p:par>
                                <p:cTn id="16" presetID="10" presetClass="exit" presetSubtype="0" fill="hold" grpId="0" nodeType="withEffect">
                                  <p:stCondLst>
                                    <p:cond delay="0"/>
                                  </p:stCondLst>
                                  <p:childTnLst>
                                    <p:animEffect transition="out" filter="fade">
                                      <p:cBhvr>
                                        <p:cTn id="17" dur="1000"/>
                                        <p:tgtEl>
                                          <p:spTgt spid="14"/>
                                        </p:tgtEl>
                                      </p:cBhvr>
                                    </p:animEffect>
                                    <p:set>
                                      <p:cBhvr>
                                        <p:cTn id="18" dur="1" fill="hold">
                                          <p:stCondLst>
                                            <p:cond delay="999"/>
                                          </p:stCondLst>
                                        </p:cTn>
                                        <p:tgtEl>
                                          <p:spTgt spid="1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0" nodeType="clickEffect">
                                  <p:stCondLst>
                                    <p:cond delay="0"/>
                                  </p:stCondLst>
                                  <p:childTnLst>
                                    <p:animEffect transition="out" filter="fade">
                                      <p:cBhvr>
                                        <p:cTn id="22" dur="1000"/>
                                        <p:tgtEl>
                                          <p:spTgt spid="8"/>
                                        </p:tgtEl>
                                      </p:cBhvr>
                                    </p:animEffect>
                                    <p:set>
                                      <p:cBhvr>
                                        <p:cTn id="23" dur="1" fill="hold">
                                          <p:stCondLst>
                                            <p:cond delay="999"/>
                                          </p:stCondLst>
                                        </p:cTn>
                                        <p:tgtEl>
                                          <p:spTgt spid="8"/>
                                        </p:tgtEl>
                                        <p:attrNameLst>
                                          <p:attrName>style.visibility</p:attrName>
                                        </p:attrNameLst>
                                      </p:cBhvr>
                                      <p:to>
                                        <p:strVal val="hidden"/>
                                      </p:to>
                                    </p:set>
                                  </p:childTnLst>
                                </p:cTn>
                              </p:par>
                              <p:par>
                                <p:cTn id="24" presetID="10" presetClass="exit" presetSubtype="0" fill="hold" grpId="0" nodeType="withEffect">
                                  <p:stCondLst>
                                    <p:cond delay="0"/>
                                  </p:stCondLst>
                                  <p:childTnLst>
                                    <p:animEffect transition="out" filter="fade">
                                      <p:cBhvr>
                                        <p:cTn id="25" dur="1000"/>
                                        <p:tgtEl>
                                          <p:spTgt spid="6"/>
                                        </p:tgtEl>
                                      </p:cBhvr>
                                    </p:animEffect>
                                    <p:set>
                                      <p:cBhvr>
                                        <p:cTn id="26" dur="1" fill="hold">
                                          <p:stCondLst>
                                            <p:cond delay="999"/>
                                          </p:stCondLst>
                                        </p:cTn>
                                        <p:tgtEl>
                                          <p:spTgt spid="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1000"/>
                                        <p:tgtEl>
                                          <p:spTgt spid="9"/>
                                        </p:tgtEl>
                                      </p:cBhvr>
                                    </p:animEffect>
                                    <p:set>
                                      <p:cBhvr>
                                        <p:cTn id="31" dur="1" fill="hold">
                                          <p:stCondLst>
                                            <p:cond delay="999"/>
                                          </p:stCondLst>
                                        </p:cTn>
                                        <p:tgtEl>
                                          <p:spTgt spid="9"/>
                                        </p:tgtEl>
                                        <p:attrNameLst>
                                          <p:attrName>style.visibility</p:attrName>
                                        </p:attrNameLst>
                                      </p:cBhvr>
                                      <p:to>
                                        <p:strVal val="hidden"/>
                                      </p:to>
                                    </p:set>
                                  </p:childTnLst>
                                </p:cTn>
                              </p:par>
                              <p:par>
                                <p:cTn id="32" presetID="10" presetClass="exit" presetSubtype="0" fill="hold" grpId="0" nodeType="withEffect">
                                  <p:stCondLst>
                                    <p:cond delay="0"/>
                                  </p:stCondLst>
                                  <p:childTnLst>
                                    <p:animEffect transition="out" filter="fade">
                                      <p:cBhvr>
                                        <p:cTn id="33" dur="1000"/>
                                        <p:tgtEl>
                                          <p:spTgt spid="10"/>
                                        </p:tgtEl>
                                      </p:cBhvr>
                                    </p:animEffect>
                                    <p:set>
                                      <p:cBhvr>
                                        <p:cTn id="34" dur="1" fill="hold">
                                          <p:stCondLst>
                                            <p:cond delay="999"/>
                                          </p:stCondLst>
                                        </p:cTn>
                                        <p:tgtEl>
                                          <p:spTgt spid="1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0" nodeType="clickEffect">
                                  <p:stCondLst>
                                    <p:cond delay="0"/>
                                  </p:stCondLst>
                                  <p:childTnLst>
                                    <p:animEffect transition="out" filter="fade">
                                      <p:cBhvr>
                                        <p:cTn id="38" dur="1000"/>
                                        <p:tgtEl>
                                          <p:spTgt spid="7"/>
                                        </p:tgtEl>
                                      </p:cBhvr>
                                    </p:animEffect>
                                    <p:set>
                                      <p:cBhvr>
                                        <p:cTn id="39" dur="1" fill="hold">
                                          <p:stCondLst>
                                            <p:cond delay="999"/>
                                          </p:stCondLst>
                                        </p:cTn>
                                        <p:tgtEl>
                                          <p:spTgt spid="7"/>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P spid="9" grpId="0"/>
      <p:bldP spid="10" grpId="0"/>
      <p:bldP spid="11" grpId="0"/>
      <p:bldP spid="14" grpId="0"/>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txBox="1">
            <a:spLocks/>
          </p:cNvSpPr>
          <p:nvPr/>
        </p:nvSpPr>
        <p:spPr>
          <a:xfrm>
            <a:off x="352426" y="3200400"/>
            <a:ext cx="8410574" cy="3505200"/>
          </a:xfrm>
          <a:prstGeom prst="rect">
            <a:avLst/>
          </a:prstGeom>
        </p:spPr>
        <p:txBody>
          <a:bodyPr vert="horz" lIns="91440" tIns="45720" rIns="91440" bIns="45720" rtlCol="0">
            <a:normAutofit/>
          </a:bodyPr>
          <a:lst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a:lstStyle>
          <a:p>
            <a:r>
              <a:rPr lang="en-US" sz="2800" i="1" dirty="0" smtClean="0"/>
              <a:t>  </a:t>
            </a:r>
            <a:r>
              <a:rPr lang="en-US" sz="2800" i="1" dirty="0" smtClean="0">
                <a:effectLst>
                  <a:outerShdw blurRad="38100" dist="38100" dir="2700000" algn="tl">
                    <a:srgbClr val="000000">
                      <a:alpha val="43137"/>
                    </a:srgbClr>
                  </a:outerShdw>
                </a:effectLst>
              </a:rPr>
              <a:t>This I call to my mind, Therefore I have hope. </a:t>
            </a:r>
            <a:endParaRPr lang="en-US" sz="2800" i="1" dirty="0">
              <a:effectLst>
                <a:outerShdw blurRad="38100" dist="38100" dir="2700000" algn="tl">
                  <a:srgbClr val="000000">
                    <a:alpha val="43137"/>
                  </a:srgbClr>
                </a:outerShdw>
              </a:effectLst>
            </a:endParaRPr>
          </a:p>
        </p:txBody>
      </p:sp>
      <p:sp>
        <p:nvSpPr>
          <p:cNvPr id="16" name="Content Placeholder 1"/>
          <p:cNvSpPr txBox="1">
            <a:spLocks/>
          </p:cNvSpPr>
          <p:nvPr/>
        </p:nvSpPr>
        <p:spPr>
          <a:xfrm>
            <a:off x="457200" y="3200400"/>
            <a:ext cx="8410574" cy="3505200"/>
          </a:xfrm>
          <a:prstGeom prst="rect">
            <a:avLst/>
          </a:prstGeom>
        </p:spPr>
        <p:txBody>
          <a:bodyPr vert="horz" lIns="91440" tIns="45720" rIns="91440" bIns="45720" rtlCol="0">
            <a:normAutofit/>
          </a:bodyPr>
          <a:lst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a:lstStyle>
          <a:p>
            <a:r>
              <a:rPr lang="en-US" sz="2800" i="1" dirty="0" smtClean="0">
                <a:effectLst>
                  <a:outerShdw blurRad="38100" dist="38100" dir="2700000" algn="tl">
                    <a:srgbClr val="000000">
                      <a:alpha val="43137"/>
                    </a:srgbClr>
                  </a:outerShdw>
                </a:effectLst>
              </a:rPr>
              <a:t>                                                                                        Through the LORD's mercies we are not consumed, Because His compassions fail not. They are new every morning; Great is Your faithfulness.</a:t>
            </a:r>
            <a:endParaRPr lang="en-US" sz="2800" i="1" dirty="0">
              <a:effectLst>
                <a:outerShdw blurRad="38100" dist="38100" dir="2700000" algn="tl">
                  <a:srgbClr val="000000">
                    <a:alpha val="43137"/>
                  </a:srgbClr>
                </a:outerShdw>
              </a:effectLst>
            </a:endParaRPr>
          </a:p>
        </p:txBody>
      </p:sp>
      <p:sp>
        <p:nvSpPr>
          <p:cNvPr id="17" name="Content Placeholder 1"/>
          <p:cNvSpPr txBox="1">
            <a:spLocks/>
          </p:cNvSpPr>
          <p:nvPr/>
        </p:nvSpPr>
        <p:spPr>
          <a:xfrm>
            <a:off x="381000" y="3200400"/>
            <a:ext cx="8410574" cy="3505200"/>
          </a:xfrm>
          <a:prstGeom prst="rect">
            <a:avLst/>
          </a:prstGeom>
        </p:spPr>
        <p:txBody>
          <a:bodyPr vert="horz" lIns="91440" tIns="45720" rIns="91440" bIns="45720" rtlCol="0">
            <a:normAutofit/>
          </a:bodyPr>
          <a:lst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a:lstStyle>
          <a:p>
            <a:r>
              <a:rPr lang="en-US" sz="2800" i="1" dirty="0" smtClean="0">
                <a:effectLst>
                  <a:outerShdw blurRad="38100" dist="38100" dir="2700000" algn="tl">
                    <a:srgbClr val="000000">
                      <a:alpha val="43137"/>
                    </a:srgbClr>
                  </a:outerShdw>
                </a:effectLst>
              </a:rPr>
              <a:t>          </a:t>
            </a:r>
            <a:r>
              <a:rPr lang="en-US" sz="2800" i="1" u="sng" dirty="0" smtClean="0">
                <a:solidFill>
                  <a:schemeClr val="accent3"/>
                </a:solidFill>
                <a:effectLst>
                  <a:outerShdw blurRad="38100" dist="38100" dir="2700000" algn="tl">
                    <a:srgbClr val="000000">
                      <a:alpha val="43137"/>
                    </a:srgbClr>
                  </a:outerShdw>
                </a:effectLst>
              </a:rPr>
              <a:t>                                </a:t>
            </a:r>
            <a:r>
              <a:rPr lang="en-US" sz="2800" i="1" dirty="0" smtClean="0">
                <a:effectLst>
                  <a:outerShdw blurRad="38100" dist="38100" dir="2700000" algn="tl">
                    <a:srgbClr val="000000">
                      <a:alpha val="43137"/>
                    </a:srgbClr>
                  </a:outerShdw>
                </a:effectLst>
              </a:rPr>
              <a:t>                                                                                                                                                                                                                                                                                                                                   "The LORD is my portion," says my soul, "Therefore I hope in Him!" The LORD is good to those who wait for Him, To the soul who seeks Him. It is good that one should hope and wait quietly for the salvation of the LORD. </a:t>
            </a:r>
            <a:endParaRPr lang="en-US" sz="2800" i="1" dirty="0">
              <a:effectLst>
                <a:outerShdw blurRad="38100" dist="38100" dir="2700000" algn="tl">
                  <a:srgbClr val="000000">
                    <a:alpha val="43137"/>
                  </a:srgbClr>
                </a:outerShdw>
              </a:effectLst>
            </a:endParaRPr>
          </a:p>
        </p:txBody>
      </p:sp>
      <p:sp>
        <p:nvSpPr>
          <p:cNvPr id="2" name="Content Placeholder 1"/>
          <p:cNvSpPr>
            <a:spLocks noGrp="1"/>
          </p:cNvSpPr>
          <p:nvPr>
            <p:ph sz="quarter" idx="13"/>
          </p:nvPr>
        </p:nvSpPr>
        <p:spPr>
          <a:xfrm>
            <a:off x="352426" y="1432560"/>
            <a:ext cx="7680960" cy="199644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7200" b="1" spc="0" dirty="0" smtClean="0">
                <a:ln/>
                <a:solidFill>
                  <a:schemeClr val="accent3"/>
                </a:solidFill>
                <a:effectLst>
                  <a:reflection blurRad="6350" stA="60000" endA="900" endPos="58000" dir="5400000" sy="-100000" algn="bl" rotWithShape="0"/>
                </a:effectLst>
              </a:rPr>
              <a:t>Jeremiah</a:t>
            </a:r>
            <a:endParaRPr lang="en-US" sz="7200" b="1" spc="0" dirty="0">
              <a:ln/>
              <a:solidFill>
                <a:schemeClr val="accent3"/>
              </a:solidFill>
              <a:effectLst>
                <a:reflection blurRad="6350" stA="60000" endA="900" endPos="58000" dir="5400000" sy="-100000" algn="bl" rotWithShape="0"/>
              </a:effectLst>
            </a:endParaRPr>
          </a:p>
        </p:txBody>
      </p:sp>
      <p:sp>
        <p:nvSpPr>
          <p:cNvPr id="3" name="Title 2"/>
          <p:cNvSpPr>
            <a:spLocks noGrp="1"/>
          </p:cNvSpPr>
          <p:nvPr>
            <p:ph type="title"/>
          </p:nvPr>
        </p:nvSpPr>
        <p:spPr>
          <a:xfrm>
            <a:off x="152400" y="457200"/>
            <a:ext cx="8915400" cy="990600"/>
          </a:xfrm>
        </p:spPr>
        <p:txBody>
          <a:bodyPr>
            <a:normAutofit/>
          </a:bodyPr>
          <a:lstStyle/>
          <a:p>
            <a:r>
              <a:rPr lang="en-US" sz="2800" dirty="0" smtClean="0">
                <a:effectLst>
                  <a:outerShdw blurRad="38100" dist="38100" dir="2700000" algn="tl">
                    <a:srgbClr val="000000">
                      <a:alpha val="43137"/>
                    </a:srgbClr>
                  </a:outerShdw>
                </a:effectLst>
              </a:rPr>
              <a:t>What prophet could have spoken of such personal suffering and conclude God’s everlasting mercies were in it?</a:t>
            </a:r>
            <a:endParaRPr lang="en-US" sz="2800" dirty="0">
              <a:effectLst>
                <a:outerShdw blurRad="38100" dist="38100" dir="2700000" algn="tl">
                  <a:srgbClr val="000000">
                    <a:alpha val="43137"/>
                  </a:srgbClr>
                </a:outerShdw>
              </a:effectLst>
            </a:endParaRPr>
          </a:p>
        </p:txBody>
      </p:sp>
      <p:cxnSp>
        <p:nvCxnSpPr>
          <p:cNvPr id="18" name="Straight Connector 17"/>
          <p:cNvCxnSpPr/>
          <p:nvPr/>
        </p:nvCxnSpPr>
        <p:spPr>
          <a:xfrm>
            <a:off x="1219200" y="3657600"/>
            <a:ext cx="2438400"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7800" y="3657600"/>
            <a:ext cx="1676400"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115174" y="3657600"/>
            <a:ext cx="1190626"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471861" y="4114800"/>
            <a:ext cx="3005139"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33400" y="4495800"/>
            <a:ext cx="3005139"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974430" y="5334000"/>
            <a:ext cx="2645570"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638800" y="5791200"/>
            <a:ext cx="2209800"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469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left)">
                                      <p:cBhvr>
                                        <p:cTn id="17" dur="500"/>
                                        <p:tgtEl>
                                          <p:spTgt spid="18"/>
                                        </p:tgtEl>
                                      </p:cBhvr>
                                    </p:animEffect>
                                  </p:childTnLst>
                                </p:cTn>
                              </p:par>
                              <p:par>
                                <p:cTn id="18" presetID="22" presetClass="entr" presetSubtype="8" fill="hold" nodeType="with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wipe(left)">
                                      <p:cBhvr>
                                        <p:cTn id="20" dur="500"/>
                                        <p:tgtEl>
                                          <p:spTgt spid="1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par>
                                <p:cTn id="26" presetID="22" presetClass="entr" presetSubtype="8" fill="hold"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wipe(left)">
                                      <p:cBhvr>
                                        <p:cTn id="28" dur="500"/>
                                        <p:tgtEl>
                                          <p:spTgt spid="21"/>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wipe(left)">
                                      <p:cBhvr>
                                        <p:cTn id="33" dur="500"/>
                                        <p:tgtEl>
                                          <p:spTgt spid="23"/>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wipe(left)">
                                      <p:cBhvr>
                                        <p:cTn id="38" dur="500"/>
                                        <p:tgtEl>
                                          <p:spTgt spid="2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50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wipe(left)">
                                      <p:cBhvr>
                                        <p:cTn id="48" dur="500"/>
                                        <p:tgtEl>
                                          <p:spTgt spid="27"/>
                                        </p:tgtEl>
                                      </p:cBhvr>
                                    </p:animEffect>
                                  </p:childTnLst>
                                </p:cTn>
                              </p:par>
                              <p:par>
                                <p:cTn id="49" presetID="22" presetClass="entr" presetSubtype="8" fill="hold" nodeType="with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wipe(left)">
                                      <p:cBhvr>
                                        <p:cTn id="5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2072640"/>
            <a:ext cx="7680960" cy="1356360"/>
          </a:xfrm>
        </p:spPr>
        <p:txBody>
          <a:bodyPr/>
          <a:lstStyle/>
          <a:p>
            <a:r>
              <a:rPr lang="en-US" sz="2800" i="1" dirty="0" smtClean="0">
                <a:solidFill>
                  <a:schemeClr val="accent2">
                    <a:lumMod val="75000"/>
                  </a:schemeClr>
                </a:solidFill>
                <a:effectLst>
                  <a:outerShdw blurRad="38100" dist="38100" dir="2700000" algn="tl">
                    <a:srgbClr val="000000">
                      <a:alpha val="43137"/>
                    </a:srgbClr>
                  </a:outerShdw>
                </a:effectLst>
              </a:rPr>
              <a:t>Lam. </a:t>
            </a:r>
            <a:r>
              <a:rPr lang="en-US" sz="2800" i="1" dirty="0">
                <a:solidFill>
                  <a:schemeClr val="accent2">
                    <a:lumMod val="75000"/>
                  </a:schemeClr>
                </a:solidFill>
                <a:effectLst>
                  <a:outerShdw blurRad="38100" dist="38100" dir="2700000" algn="tl">
                    <a:srgbClr val="000000">
                      <a:alpha val="43137"/>
                    </a:srgbClr>
                  </a:outerShdw>
                </a:effectLst>
              </a:rPr>
              <a:t>3:1</a:t>
            </a:r>
            <a:r>
              <a:rPr lang="en-US" sz="2800" i="1" dirty="0">
                <a:effectLst>
                  <a:outerShdw blurRad="38100" dist="38100" dir="2700000" algn="tl">
                    <a:srgbClr val="000000">
                      <a:alpha val="43137"/>
                    </a:srgbClr>
                  </a:outerShdw>
                </a:effectLst>
              </a:rPr>
              <a:t>  I am the man who has seen affliction by the rod of His wrath. </a:t>
            </a:r>
            <a:endParaRPr lang="en-US" sz="2800" dirty="0">
              <a:effectLst>
                <a:outerShdw blurRad="38100" dist="38100" dir="2700000" algn="tl">
                  <a:srgbClr val="000000">
                    <a:alpha val="43137"/>
                  </a:srgbClr>
                </a:outerShdw>
              </a:effectLst>
            </a:endParaRPr>
          </a:p>
          <a:p>
            <a:endParaRPr lang="en-US" dirty="0"/>
          </a:p>
        </p:txBody>
      </p:sp>
      <p:sp>
        <p:nvSpPr>
          <p:cNvPr id="3" name="Title 2"/>
          <p:cNvSpPr>
            <a:spLocks noGrp="1"/>
          </p:cNvSpPr>
          <p:nvPr>
            <p:ph type="title"/>
          </p:nvPr>
        </p:nvSpPr>
        <p:spPr>
          <a:xfrm>
            <a:off x="152400" y="228600"/>
            <a:ext cx="8839200" cy="762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3600" b="1" dirty="0">
                <a:ln/>
                <a:solidFill>
                  <a:schemeClr val="accent3"/>
                </a:solidFill>
                <a:latin typeface="Microsoft Sans Serif" pitchFamily="34" charset="0"/>
                <a:cs typeface="Microsoft Sans Serif" pitchFamily="34" charset="0"/>
              </a:rPr>
              <a:t>THE LORD’S </a:t>
            </a:r>
            <a:r>
              <a:rPr lang="en-US" sz="3600" b="1" dirty="0" smtClean="0">
                <a:ln/>
                <a:solidFill>
                  <a:schemeClr val="accent3"/>
                </a:solidFill>
                <a:latin typeface="Microsoft Sans Serif" pitchFamily="34" charset="0"/>
                <a:cs typeface="Microsoft Sans Serif" pitchFamily="34" charset="0"/>
              </a:rPr>
              <a:t>MERCIES </a:t>
            </a:r>
            <a:r>
              <a:rPr lang="en-US" sz="1600" b="1" dirty="0" smtClean="0">
                <a:ln/>
                <a:latin typeface="+mn-lt"/>
                <a:cs typeface="Microsoft Sans Serif" pitchFamily="34" charset="0"/>
              </a:rPr>
              <a:t>as seen through the eyes of Jeremiah</a:t>
            </a:r>
            <a:endParaRPr lang="en-US" sz="3600" b="1" dirty="0">
              <a:ln/>
            </a:endParaRPr>
          </a:p>
        </p:txBody>
      </p:sp>
      <p:sp>
        <p:nvSpPr>
          <p:cNvPr id="5" name="Explosion 1 4"/>
          <p:cNvSpPr/>
          <p:nvPr/>
        </p:nvSpPr>
        <p:spPr>
          <a:xfrm>
            <a:off x="5715000" y="4419600"/>
            <a:ext cx="3429000" cy="2514600"/>
          </a:xfrm>
          <a:prstGeom prst="irregularSeal1">
            <a:avLst/>
          </a:prstGeom>
          <a:scene3d>
            <a:camera prst="orthographicFront"/>
            <a:lightRig rig="threePt" dir="t"/>
          </a:scene3d>
          <a:sp3d>
            <a:bevelT/>
          </a:sp3d>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solidFill>
                  <a:schemeClr val="bg1"/>
                </a:solidFill>
                <a:effectLst>
                  <a:outerShdw blurRad="38100" dist="38100" dir="2700000" algn="tl">
                    <a:srgbClr val="000000">
                      <a:alpha val="43137"/>
                    </a:srgbClr>
                  </a:outerShdw>
                </a:effectLst>
              </a:rPr>
              <a:t>46 matches in the book of Jeremiah alone</a:t>
            </a:r>
            <a:endParaRPr lang="en-US" dirty="0">
              <a:solidFill>
                <a:schemeClr val="bg1"/>
              </a:solidFill>
              <a:effectLst>
                <a:outerShdw blurRad="38100" dist="38100" dir="2700000" algn="tl">
                  <a:srgbClr val="000000">
                    <a:alpha val="43137"/>
                  </a:srgbClr>
                </a:outerShdw>
              </a:effectLst>
            </a:endParaRPr>
          </a:p>
        </p:txBody>
      </p:sp>
      <p:sp>
        <p:nvSpPr>
          <p:cNvPr id="4" name="Rectangle 3"/>
          <p:cNvSpPr/>
          <p:nvPr/>
        </p:nvSpPr>
        <p:spPr>
          <a:xfrm>
            <a:off x="381000" y="3810000"/>
            <a:ext cx="8458200" cy="1384995"/>
          </a:xfrm>
          <a:prstGeom prst="rect">
            <a:avLst/>
          </a:prstGeom>
        </p:spPr>
        <p:txBody>
          <a:bodyPr wrap="square">
            <a:spAutoFit/>
          </a:bodyPr>
          <a:lstStyle/>
          <a:p>
            <a:r>
              <a:rPr lang="en-US" sz="2800" i="1" dirty="0" smtClean="0">
                <a:solidFill>
                  <a:schemeClr val="accent2">
                    <a:lumMod val="75000"/>
                  </a:schemeClr>
                </a:solidFill>
                <a:effectLst>
                  <a:outerShdw blurRad="38100" dist="38100" dir="2700000" algn="tl">
                    <a:srgbClr val="000000">
                      <a:alpha val="43137"/>
                    </a:srgbClr>
                  </a:outerShdw>
                </a:effectLst>
              </a:rPr>
              <a:t>Jer. 24:10</a:t>
            </a:r>
            <a:r>
              <a:rPr lang="en-US" sz="2800" i="1" dirty="0">
                <a:effectLst>
                  <a:outerShdw blurRad="38100" dist="38100" dir="2700000" algn="tl">
                    <a:srgbClr val="000000">
                      <a:alpha val="43137"/>
                    </a:srgbClr>
                  </a:outerShdw>
                </a:effectLst>
              </a:rPr>
              <a:t>  And I will send the sword, the famine, and the pestilence among them, till they are consumed from the land that I gave to them and their fathers.' "</a:t>
            </a:r>
          </a:p>
        </p:txBody>
      </p:sp>
      <p:cxnSp>
        <p:nvCxnSpPr>
          <p:cNvPr id="6" name="Straight Connector 5"/>
          <p:cNvCxnSpPr/>
          <p:nvPr/>
        </p:nvCxnSpPr>
        <p:spPr>
          <a:xfrm>
            <a:off x="4695825" y="4267200"/>
            <a:ext cx="866775"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172200" y="4267200"/>
            <a:ext cx="1143000"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81000" y="4724400"/>
            <a:ext cx="1524000"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14400" y="2971800"/>
            <a:ext cx="585787"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 name="Content Placeholder 1"/>
          <p:cNvSpPr txBox="1">
            <a:spLocks/>
          </p:cNvSpPr>
          <p:nvPr/>
        </p:nvSpPr>
        <p:spPr>
          <a:xfrm>
            <a:off x="304800" y="1219200"/>
            <a:ext cx="8382000" cy="1356360"/>
          </a:xfrm>
          <a:prstGeom prst="rect">
            <a:avLst/>
          </a:prstGeom>
        </p:spPr>
        <p:txBody>
          <a:bodyPr vert="horz" lIns="91440" tIns="45720" rIns="91440" bIns="45720" rtlCol="0">
            <a:normAutofit/>
          </a:bodyPr>
          <a:lst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a:lstStyle>
          <a:p>
            <a:r>
              <a:rPr lang="en-US" sz="2800" dirty="0" smtClean="0">
                <a:effectLst>
                  <a:outerShdw blurRad="38100" dist="38100" dir="2700000" algn="tl">
                    <a:srgbClr val="000000">
                      <a:alpha val="43137"/>
                    </a:srgbClr>
                  </a:outerShdw>
                </a:effectLst>
              </a:rPr>
              <a:t>How was Jeremiah able to see pass his hopelessness?</a:t>
            </a:r>
          </a:p>
          <a:p>
            <a:endParaRPr lang="en-US" dirty="0"/>
          </a:p>
        </p:txBody>
      </p:sp>
    </p:spTree>
    <p:extLst>
      <p:ext uri="{BB962C8B-B14F-4D97-AF65-F5344CB8AC3E}">
        <p14:creationId xmlns:p14="http://schemas.microsoft.com/office/powerpoint/2010/main" val="1258270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par>
                                <p:cTn id="16" presetID="22" presetClass="entr" presetSubtype="8"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1250"/>
                                        <p:tgtEl>
                                          <p:spTgt spid="6"/>
                                        </p:tgtEl>
                                      </p:cBhvr>
                                    </p:animEffect>
                                  </p:childTnLst>
                                </p:cTn>
                              </p:par>
                              <p:par>
                                <p:cTn id="19" presetID="22" presetClass="entr" presetSubtype="8"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par>
                                <p:cTn id="22" presetID="22" presetClass="entr" presetSubtype="8"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childTnLst>
                          </p:cTn>
                        </p:par>
                        <p:par>
                          <p:cTn id="25" fill="hold">
                            <p:stCondLst>
                              <p:cond delay="1250"/>
                            </p:stCondLst>
                            <p:childTnLst>
                              <p:par>
                                <p:cTn id="26" presetID="10" presetClass="entr" presetSubtype="0" fill="hold" grpId="0" nodeType="after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animBg="1"/>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TM01790491[[fn=Mylar]]</Template>
  <TotalTime>602</TotalTime>
  <Words>2646</Words>
  <Application>Microsoft Office PowerPoint</Application>
  <PresentationFormat>On-screen Show (4:3)</PresentationFormat>
  <Paragraphs>169</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Mylar</vt:lpstr>
      <vt:lpstr>THE LORD’S MERCIES</vt:lpstr>
      <vt:lpstr>PowerPoint Presentation</vt:lpstr>
      <vt:lpstr>PowerPoint Presentation</vt:lpstr>
      <vt:lpstr>PowerPoint Presentation</vt:lpstr>
      <vt:lpstr>PowerPoint Presentation</vt:lpstr>
      <vt:lpstr>PowerPoint Presentation</vt:lpstr>
      <vt:lpstr>PowerPoint Presentation</vt:lpstr>
      <vt:lpstr>What prophet could have spoken of such personal suffering and conclude God’s everlasting mercies were in it?</vt:lpstr>
      <vt:lpstr>THE LORD’S MERCIES as seen through the eyes of Jeremiah</vt:lpstr>
      <vt:lpstr>THE LORD’S MERCIES as seen through the eyes of Jeremiah</vt:lpstr>
      <vt:lpstr>THE LORD’S MERCIES as seen through the eyes of Jeremiah</vt:lpstr>
      <vt:lpstr>THE LORD’S MERCIES as seen through the eyes of Jeremiah</vt:lpstr>
      <vt:lpstr>THE LORD’S MERCIES as seen through the eyes of Jeremiah</vt:lpstr>
      <vt:lpstr>THE LORD’S MERCIES as seen through the eyes of Jeremiah</vt:lpstr>
      <vt:lpstr>THE LORD’S MERCIES as seen through the eyes of Jeremiah</vt:lpstr>
      <vt:lpstr>THE LORD’S MERCIES as seen through the eyes of Jeremiah</vt:lpstr>
      <vt:lpstr>THE LORD’S MERCIES as seen through the eyes of Jeremiah</vt:lpstr>
      <vt:lpstr>THE LORD’S MERCIES as seen through the eyes of Jeremiah</vt:lpstr>
      <vt:lpstr>THE LORD’S MERCIES as seen through the eyes of Jeremiah</vt:lpstr>
      <vt:lpstr>THE LORD’S MERCIES as seen through the eyes of Jeremiah</vt:lpstr>
      <vt:lpstr>THE LORD’S MERCIES as seen through the eyes of Jeremiah</vt:lpstr>
      <vt:lpstr>THE LORD’S MERCIES as seen through the eyes of Jeremiah</vt:lpstr>
      <vt:lpstr>THE LORD’S MERCIES as seen through the eyes of Jeremiah</vt:lpstr>
      <vt:lpstr>THE LORD’S MERCIES as seen through the eyes of Jeremiah</vt:lpstr>
      <vt:lpstr>THE LORD’S MERCIES as seen through the eyes of Jeremiah</vt:lpstr>
      <vt:lpstr>THE LORD’S MERCIES as seen through the eyes of Jeremiah</vt:lpstr>
      <vt:lpstr>THE LORD’S MERCIES as seen through the eyes of Jeremiah</vt:lpstr>
      <vt:lpstr>THE LORD’S MERCIES as seen through the eyes of Jeremiah</vt:lpstr>
      <vt:lpstr>THE LORD’S MERCIES as seen through the eyes of Jeremiah</vt:lpstr>
      <vt:lpstr>THE LORD’S MERCIES as seen through the eyes of Jeremiah</vt:lpstr>
      <vt:lpstr>THE LORD’S MERCIES as seen through the eyes of Jeremiah</vt:lpstr>
      <vt:lpstr>THE LORD’S MERCIES as seen through the eyes of Jeremiah</vt:lpstr>
      <vt:lpstr>THE LORD’S MERCIES as seen through the eyes of Jeremiah</vt:lpstr>
      <vt:lpstr>THE LORD’S MERCIES as seen through the eyes of Jeremiah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lord’s mercies</dc:title>
  <dc:creator>Campbell</dc:creator>
  <cp:lastModifiedBy>Campbell</cp:lastModifiedBy>
  <cp:revision>52</cp:revision>
  <dcterms:created xsi:type="dcterms:W3CDTF">2018-04-22T18:48:52Z</dcterms:created>
  <dcterms:modified xsi:type="dcterms:W3CDTF">2018-05-13T19:57:35Z</dcterms:modified>
</cp:coreProperties>
</file>