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4"/>
  </p:notesMasterIdLst>
  <p:sldIdLst>
    <p:sldId id="461" r:id="rId3"/>
    <p:sldId id="462" r:id="rId4"/>
    <p:sldId id="471" r:id="rId5"/>
    <p:sldId id="475" r:id="rId6"/>
    <p:sldId id="476" r:id="rId7"/>
    <p:sldId id="477" r:id="rId8"/>
    <p:sldId id="474" r:id="rId9"/>
    <p:sldId id="481" r:id="rId10"/>
    <p:sldId id="274" r:id="rId11"/>
    <p:sldId id="479" r:id="rId12"/>
    <p:sldId id="482" r:id="rId13"/>
    <p:sldId id="473" r:id="rId14"/>
    <p:sldId id="463" r:id="rId15"/>
    <p:sldId id="483" r:id="rId16"/>
    <p:sldId id="1872" r:id="rId17"/>
    <p:sldId id="1877" r:id="rId18"/>
    <p:sldId id="1873" r:id="rId19"/>
    <p:sldId id="472" r:id="rId20"/>
    <p:sldId id="1875" r:id="rId21"/>
    <p:sldId id="1876" r:id="rId22"/>
    <p:sldId id="18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3567" autoAdjust="0"/>
  </p:normalViewPr>
  <p:slideViewPr>
    <p:cSldViewPr snapToGrid="0">
      <p:cViewPr varScale="1">
        <p:scale>
          <a:sx n="80" d="100"/>
          <a:sy n="80" d="100"/>
        </p:scale>
        <p:origin x="1656"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BD04CC-B6FC-41E1-A055-01CFB780B86C}" type="doc">
      <dgm:prSet loTypeId="urn:microsoft.com/office/officeart/2005/8/layout/lProcess1" loCatId="process" qsTypeId="urn:microsoft.com/office/officeart/2005/8/quickstyle/3d2" qsCatId="3D" csTypeId="urn:microsoft.com/office/officeart/2005/8/colors/accent1_2" csCatId="accent1" phldr="1"/>
      <dgm:spPr/>
      <dgm:t>
        <a:bodyPr/>
        <a:lstStyle/>
        <a:p>
          <a:endParaRPr lang="en-US"/>
        </a:p>
      </dgm:t>
    </dgm:pt>
    <dgm:pt modelId="{24A23324-3867-4092-9BA8-D68DFD093409}">
      <dgm:prSet phldrT="[Text]" custT="1"/>
      <dgm:spPr>
        <a:solidFill>
          <a:srgbClr val="00B0F0"/>
        </a:solidFill>
      </dgm:spPr>
      <dgm:t>
        <a:bodyPr/>
        <a:lstStyle/>
        <a:p>
          <a:r>
            <a:rPr lang="en-US" sz="3200" b="1" i="1" u="sng" dirty="0">
              <a:solidFill>
                <a:schemeClr val="tx1"/>
              </a:solidFill>
              <a:latin typeface="Cambria" panose="02040503050406030204" pitchFamily="18" charset="0"/>
            </a:rPr>
            <a:t>Poor</a:t>
          </a:r>
        </a:p>
      </dgm:t>
    </dgm:pt>
    <dgm:pt modelId="{D42640FF-AC7E-42EC-8C97-A50BC225C246}" type="parTrans" cxnId="{52DCA66A-4F1C-43B3-9143-C106D5B1F725}">
      <dgm:prSet/>
      <dgm:spPr/>
      <dgm:t>
        <a:bodyPr/>
        <a:lstStyle/>
        <a:p>
          <a:endParaRPr lang="en-US" sz="2800">
            <a:latin typeface="Cambria" panose="02040503050406030204" pitchFamily="18" charset="0"/>
          </a:endParaRPr>
        </a:p>
      </dgm:t>
    </dgm:pt>
    <dgm:pt modelId="{C3360754-C91C-4C98-BD93-944ABCEBBEC7}" type="sibTrans" cxnId="{52DCA66A-4F1C-43B3-9143-C106D5B1F725}">
      <dgm:prSet/>
      <dgm:spPr/>
      <dgm:t>
        <a:bodyPr/>
        <a:lstStyle/>
        <a:p>
          <a:endParaRPr lang="en-US" sz="2800">
            <a:latin typeface="Cambria" panose="02040503050406030204" pitchFamily="18" charset="0"/>
          </a:endParaRPr>
        </a:p>
      </dgm:t>
    </dgm:pt>
    <dgm:pt modelId="{FECA0383-1EC1-4B75-A1FD-AF77173A78C7}">
      <dgm:prSet phldrT="[Text]" custT="1"/>
      <dgm:spPr>
        <a:solidFill>
          <a:schemeClr val="bg1">
            <a:alpha val="90000"/>
          </a:schemeClr>
        </a:solidFill>
      </dgm:spPr>
      <dgm:t>
        <a:bodyPr/>
        <a:lstStyle/>
        <a:p>
          <a:r>
            <a:rPr lang="en-US" sz="2800" dirty="0">
              <a:latin typeface="Cambria" panose="02040503050406030204" pitchFamily="18" charset="0"/>
            </a:rPr>
            <a:t>Godliness is not a means of gain</a:t>
          </a:r>
        </a:p>
      </dgm:t>
    </dgm:pt>
    <dgm:pt modelId="{5CC41DC7-FED4-4E33-AC7C-44CD89E60941}" type="parTrans" cxnId="{8D58C4B7-895E-4185-B6B2-F1D7D1D19A63}">
      <dgm:prSet/>
      <dgm:spPr>
        <a:solidFill>
          <a:srgbClr val="00B0F0"/>
        </a:solidFill>
      </dgm:spPr>
      <dgm:t>
        <a:bodyPr/>
        <a:lstStyle/>
        <a:p>
          <a:endParaRPr lang="en-US" sz="2800">
            <a:latin typeface="Cambria" panose="02040503050406030204" pitchFamily="18" charset="0"/>
          </a:endParaRPr>
        </a:p>
      </dgm:t>
    </dgm:pt>
    <dgm:pt modelId="{34D3E0FB-09CF-4DC6-A532-5AE7ED744BD5}" type="sibTrans" cxnId="{8D58C4B7-895E-4185-B6B2-F1D7D1D19A63}">
      <dgm:prSet/>
      <dgm:spPr>
        <a:solidFill>
          <a:srgbClr val="00B0F0"/>
        </a:solidFill>
      </dgm:spPr>
      <dgm:t>
        <a:bodyPr/>
        <a:lstStyle/>
        <a:p>
          <a:endParaRPr lang="en-US" sz="2800">
            <a:latin typeface="Cambria" panose="02040503050406030204" pitchFamily="18" charset="0"/>
          </a:endParaRPr>
        </a:p>
      </dgm:t>
    </dgm:pt>
    <dgm:pt modelId="{D2C22A42-0C5E-47C7-A8DB-0196D1DFAEB5}">
      <dgm:prSet phldrT="[Text]" custT="1"/>
      <dgm:spPr>
        <a:solidFill>
          <a:schemeClr val="bg1">
            <a:alpha val="90000"/>
          </a:schemeClr>
        </a:solidFill>
      </dgm:spPr>
      <dgm:t>
        <a:bodyPr/>
        <a:lstStyle/>
        <a:p>
          <a:r>
            <a:rPr lang="en-US" sz="2800" dirty="0">
              <a:latin typeface="Cambria" panose="02040503050406030204" pitchFamily="18" charset="0"/>
            </a:rPr>
            <a:t>Content with necessities</a:t>
          </a:r>
        </a:p>
      </dgm:t>
    </dgm:pt>
    <dgm:pt modelId="{986AFFEB-2C42-4A3A-A5E2-DFEBCC996E2D}" type="parTrans" cxnId="{63F50AB7-F392-41D9-B39E-D182B38BE9C2}">
      <dgm:prSet/>
      <dgm:spPr/>
      <dgm:t>
        <a:bodyPr/>
        <a:lstStyle/>
        <a:p>
          <a:endParaRPr lang="en-US" sz="2800">
            <a:latin typeface="Cambria" panose="02040503050406030204" pitchFamily="18" charset="0"/>
          </a:endParaRPr>
        </a:p>
      </dgm:t>
    </dgm:pt>
    <dgm:pt modelId="{F4026AFB-215B-4FEF-B903-1B9917F26625}" type="sibTrans" cxnId="{63F50AB7-F392-41D9-B39E-D182B38BE9C2}">
      <dgm:prSet/>
      <dgm:spPr>
        <a:solidFill>
          <a:srgbClr val="00B0F0"/>
        </a:solidFill>
      </dgm:spPr>
      <dgm:t>
        <a:bodyPr/>
        <a:lstStyle/>
        <a:p>
          <a:endParaRPr lang="en-US" sz="2800">
            <a:latin typeface="Cambria" panose="02040503050406030204" pitchFamily="18" charset="0"/>
          </a:endParaRPr>
        </a:p>
      </dgm:t>
    </dgm:pt>
    <dgm:pt modelId="{08524FE3-B57A-4BE3-B6F3-D9B8229FA30F}">
      <dgm:prSet phldrT="[Text]" custT="1"/>
      <dgm:spPr>
        <a:solidFill>
          <a:srgbClr val="FFFF00"/>
        </a:solidFill>
      </dgm:spPr>
      <dgm:t>
        <a:bodyPr/>
        <a:lstStyle/>
        <a:p>
          <a:r>
            <a:rPr lang="en-US" sz="3200" b="1" i="1" u="sng" dirty="0">
              <a:solidFill>
                <a:schemeClr val="tx1"/>
              </a:solidFill>
              <a:latin typeface="Cambria" panose="02040503050406030204" pitchFamily="18" charset="0"/>
            </a:rPr>
            <a:t>Rich</a:t>
          </a:r>
        </a:p>
      </dgm:t>
    </dgm:pt>
    <dgm:pt modelId="{4441E59B-387F-4611-A101-F2FC10BD5486}" type="parTrans" cxnId="{4FB888F4-38F5-42FD-84E4-850E4A568859}">
      <dgm:prSet/>
      <dgm:spPr/>
      <dgm:t>
        <a:bodyPr/>
        <a:lstStyle/>
        <a:p>
          <a:endParaRPr lang="en-US" sz="2800">
            <a:latin typeface="Cambria" panose="02040503050406030204" pitchFamily="18" charset="0"/>
          </a:endParaRPr>
        </a:p>
      </dgm:t>
    </dgm:pt>
    <dgm:pt modelId="{1B2E954D-019C-4FA1-966D-F1A7F4AE8C9A}" type="sibTrans" cxnId="{4FB888F4-38F5-42FD-84E4-850E4A568859}">
      <dgm:prSet/>
      <dgm:spPr/>
      <dgm:t>
        <a:bodyPr/>
        <a:lstStyle/>
        <a:p>
          <a:endParaRPr lang="en-US" sz="2800">
            <a:latin typeface="Cambria" panose="02040503050406030204" pitchFamily="18" charset="0"/>
          </a:endParaRPr>
        </a:p>
      </dgm:t>
    </dgm:pt>
    <dgm:pt modelId="{E5AA4828-B4C1-49D2-B8A6-44C4AC00D589}">
      <dgm:prSet phldrT="[Text]" custT="1"/>
      <dgm:spPr>
        <a:solidFill>
          <a:schemeClr val="bg1">
            <a:alpha val="90000"/>
          </a:schemeClr>
        </a:solidFill>
        <a:ln w="12700">
          <a:solidFill>
            <a:srgbClr val="FFFF00">
              <a:alpha val="90000"/>
            </a:srgbClr>
          </a:solidFill>
        </a:ln>
      </dgm:spPr>
      <dgm:t>
        <a:bodyPr/>
        <a:lstStyle/>
        <a:p>
          <a:r>
            <a:rPr lang="en-US" sz="2800" dirty="0">
              <a:latin typeface="Cambria" panose="02040503050406030204" pitchFamily="18" charset="0"/>
            </a:rPr>
            <a:t>Don’t be conceited</a:t>
          </a:r>
        </a:p>
      </dgm:t>
    </dgm:pt>
    <dgm:pt modelId="{7B3EE73D-2553-4169-A2D4-B29C64317689}" type="parTrans" cxnId="{5FBB0E6C-307D-45A2-BD70-CDFB33DA6630}">
      <dgm:prSet/>
      <dgm:spPr>
        <a:solidFill>
          <a:srgbClr val="FFFF00"/>
        </a:solidFill>
      </dgm:spPr>
      <dgm:t>
        <a:bodyPr/>
        <a:lstStyle/>
        <a:p>
          <a:endParaRPr lang="en-US" sz="2800">
            <a:latin typeface="Cambria" panose="02040503050406030204" pitchFamily="18" charset="0"/>
          </a:endParaRPr>
        </a:p>
      </dgm:t>
    </dgm:pt>
    <dgm:pt modelId="{873F41E7-2868-4A3C-8173-8DC7FFA10192}" type="sibTrans" cxnId="{5FBB0E6C-307D-45A2-BD70-CDFB33DA6630}">
      <dgm:prSet/>
      <dgm:spPr>
        <a:solidFill>
          <a:srgbClr val="FFFF00"/>
        </a:solidFill>
      </dgm:spPr>
      <dgm:t>
        <a:bodyPr/>
        <a:lstStyle/>
        <a:p>
          <a:endParaRPr lang="en-US" sz="2800">
            <a:latin typeface="Cambria" panose="02040503050406030204" pitchFamily="18" charset="0"/>
          </a:endParaRPr>
        </a:p>
      </dgm:t>
    </dgm:pt>
    <dgm:pt modelId="{74415624-AD69-4B00-8924-CD85CC14036A}">
      <dgm:prSet phldrT="[Text]" custT="1"/>
      <dgm:spPr>
        <a:solidFill>
          <a:schemeClr val="bg1">
            <a:alpha val="90000"/>
          </a:schemeClr>
        </a:solidFill>
        <a:ln w="12700">
          <a:solidFill>
            <a:srgbClr val="FFFF00">
              <a:alpha val="90000"/>
            </a:srgbClr>
          </a:solidFill>
        </a:ln>
      </dgm:spPr>
      <dgm:t>
        <a:bodyPr/>
        <a:lstStyle/>
        <a:p>
          <a:r>
            <a:rPr lang="en-US" sz="2800" dirty="0">
              <a:latin typeface="Cambria" panose="02040503050406030204" pitchFamily="18" charset="0"/>
            </a:rPr>
            <a:t>Don’t fix hope on riches but on God</a:t>
          </a:r>
        </a:p>
      </dgm:t>
    </dgm:pt>
    <dgm:pt modelId="{658FA5F9-CDF4-445B-A486-83CF63AF3188}" type="parTrans" cxnId="{D87145A1-A8DE-43C8-9DE7-776361160668}">
      <dgm:prSet/>
      <dgm:spPr/>
      <dgm:t>
        <a:bodyPr/>
        <a:lstStyle/>
        <a:p>
          <a:endParaRPr lang="en-US" sz="2800">
            <a:latin typeface="Cambria" panose="02040503050406030204" pitchFamily="18" charset="0"/>
          </a:endParaRPr>
        </a:p>
      </dgm:t>
    </dgm:pt>
    <dgm:pt modelId="{E3E5E462-D92D-412D-B6B0-A961F497C0AF}" type="sibTrans" cxnId="{D87145A1-A8DE-43C8-9DE7-776361160668}">
      <dgm:prSet/>
      <dgm:spPr>
        <a:solidFill>
          <a:srgbClr val="FFFF00"/>
        </a:solidFill>
      </dgm:spPr>
      <dgm:t>
        <a:bodyPr/>
        <a:lstStyle/>
        <a:p>
          <a:endParaRPr lang="en-US" sz="2800">
            <a:latin typeface="Cambria" panose="02040503050406030204" pitchFamily="18" charset="0"/>
          </a:endParaRPr>
        </a:p>
      </dgm:t>
    </dgm:pt>
    <dgm:pt modelId="{DE6B96FD-E48B-4199-84EA-844DC07CF8AD}">
      <dgm:prSet custT="1"/>
      <dgm:spPr>
        <a:solidFill>
          <a:schemeClr val="bg1">
            <a:alpha val="90000"/>
          </a:schemeClr>
        </a:solidFill>
      </dgm:spPr>
      <dgm:t>
        <a:bodyPr/>
        <a:lstStyle/>
        <a:p>
          <a:r>
            <a:rPr lang="en-US" sz="2800" dirty="0">
              <a:latin typeface="Cambria" panose="02040503050406030204" pitchFamily="18" charset="0"/>
            </a:rPr>
            <a:t>Desire to be rich has consequences</a:t>
          </a:r>
        </a:p>
      </dgm:t>
    </dgm:pt>
    <dgm:pt modelId="{6D89671A-4122-4C95-BD3D-9A27E891D204}" type="parTrans" cxnId="{3DCA5E89-E4C1-4FA8-A8EB-E7F26E1A9451}">
      <dgm:prSet/>
      <dgm:spPr/>
      <dgm:t>
        <a:bodyPr/>
        <a:lstStyle/>
        <a:p>
          <a:endParaRPr lang="en-US" sz="2800">
            <a:latin typeface="Cambria" panose="02040503050406030204" pitchFamily="18" charset="0"/>
          </a:endParaRPr>
        </a:p>
      </dgm:t>
    </dgm:pt>
    <dgm:pt modelId="{D70A4B2C-8035-4D90-AD66-43DD7B32BD67}" type="sibTrans" cxnId="{3DCA5E89-E4C1-4FA8-A8EB-E7F26E1A9451}">
      <dgm:prSet/>
      <dgm:spPr>
        <a:solidFill>
          <a:srgbClr val="00B0F0"/>
        </a:solidFill>
      </dgm:spPr>
      <dgm:t>
        <a:bodyPr/>
        <a:lstStyle/>
        <a:p>
          <a:endParaRPr lang="en-US" sz="2800">
            <a:latin typeface="Cambria" panose="02040503050406030204" pitchFamily="18" charset="0"/>
          </a:endParaRPr>
        </a:p>
      </dgm:t>
    </dgm:pt>
    <dgm:pt modelId="{99327AD0-E0B0-4929-8C88-2EB1B83FBAB1}">
      <dgm:prSet custT="1"/>
      <dgm:spPr>
        <a:solidFill>
          <a:schemeClr val="bg1">
            <a:alpha val="90000"/>
          </a:schemeClr>
        </a:solidFill>
      </dgm:spPr>
      <dgm:t>
        <a:bodyPr/>
        <a:lstStyle/>
        <a:p>
          <a:r>
            <a:rPr lang="en-US" sz="2800" dirty="0">
              <a:latin typeface="Cambria" panose="02040503050406030204" pitchFamily="18" charset="0"/>
            </a:rPr>
            <a:t>Will take nothing out of this world</a:t>
          </a:r>
        </a:p>
      </dgm:t>
    </dgm:pt>
    <dgm:pt modelId="{D28DA5F6-B8FB-4C9C-AB05-31728B66F72B}" type="parTrans" cxnId="{3868DB1B-ACFE-4C55-ABFD-D83F6E6AD24A}">
      <dgm:prSet/>
      <dgm:spPr/>
      <dgm:t>
        <a:bodyPr/>
        <a:lstStyle/>
        <a:p>
          <a:endParaRPr lang="en-US" sz="2800">
            <a:latin typeface="Cambria" panose="02040503050406030204" pitchFamily="18" charset="0"/>
          </a:endParaRPr>
        </a:p>
      </dgm:t>
    </dgm:pt>
    <dgm:pt modelId="{B16A9E33-C3BB-484A-99AF-C7014C3A3578}" type="sibTrans" cxnId="{3868DB1B-ACFE-4C55-ABFD-D83F6E6AD24A}">
      <dgm:prSet/>
      <dgm:spPr/>
      <dgm:t>
        <a:bodyPr/>
        <a:lstStyle/>
        <a:p>
          <a:endParaRPr lang="en-US" sz="2800">
            <a:latin typeface="Cambria" panose="02040503050406030204" pitchFamily="18" charset="0"/>
          </a:endParaRPr>
        </a:p>
      </dgm:t>
    </dgm:pt>
    <dgm:pt modelId="{F45FBC79-86DC-4184-A818-99D4B445E38E}">
      <dgm:prSet custT="1"/>
      <dgm:spPr>
        <a:solidFill>
          <a:schemeClr val="bg1">
            <a:alpha val="90000"/>
          </a:schemeClr>
        </a:solidFill>
        <a:ln w="12700">
          <a:solidFill>
            <a:srgbClr val="FFFF00">
              <a:alpha val="90000"/>
            </a:srgbClr>
          </a:solidFill>
        </a:ln>
      </dgm:spPr>
      <dgm:t>
        <a:bodyPr/>
        <a:lstStyle/>
        <a:p>
          <a:r>
            <a:rPr lang="en-US" sz="2800" dirty="0">
              <a:latin typeface="Cambria" panose="02040503050406030204" pitchFamily="18" charset="0"/>
            </a:rPr>
            <a:t>Be rich in good works</a:t>
          </a:r>
        </a:p>
      </dgm:t>
    </dgm:pt>
    <dgm:pt modelId="{344C5815-43D2-463A-9D66-7E158CF4E364}" type="parTrans" cxnId="{03807C50-76AB-4468-923E-F91F72233A9B}">
      <dgm:prSet/>
      <dgm:spPr/>
      <dgm:t>
        <a:bodyPr/>
        <a:lstStyle/>
        <a:p>
          <a:endParaRPr lang="en-US" sz="2800">
            <a:latin typeface="Cambria" panose="02040503050406030204" pitchFamily="18" charset="0"/>
          </a:endParaRPr>
        </a:p>
      </dgm:t>
    </dgm:pt>
    <dgm:pt modelId="{73638022-89D5-4902-B167-5E737DF5402B}" type="sibTrans" cxnId="{03807C50-76AB-4468-923E-F91F72233A9B}">
      <dgm:prSet/>
      <dgm:spPr>
        <a:solidFill>
          <a:srgbClr val="FFFF00"/>
        </a:solidFill>
      </dgm:spPr>
      <dgm:t>
        <a:bodyPr/>
        <a:lstStyle/>
        <a:p>
          <a:endParaRPr lang="en-US" sz="2800">
            <a:latin typeface="Cambria" panose="02040503050406030204" pitchFamily="18" charset="0"/>
          </a:endParaRPr>
        </a:p>
      </dgm:t>
    </dgm:pt>
    <dgm:pt modelId="{28533F91-26B4-4EF8-AAA3-BC3C7FE4761C}">
      <dgm:prSet custT="1"/>
      <dgm:spPr>
        <a:solidFill>
          <a:schemeClr val="bg1">
            <a:alpha val="90000"/>
          </a:schemeClr>
        </a:solidFill>
        <a:ln w="12700">
          <a:solidFill>
            <a:srgbClr val="FFFF00">
              <a:alpha val="90000"/>
            </a:srgbClr>
          </a:solidFill>
        </a:ln>
      </dgm:spPr>
      <dgm:t>
        <a:bodyPr/>
        <a:lstStyle/>
        <a:p>
          <a:r>
            <a:rPr lang="en-US" sz="2800" dirty="0">
              <a:latin typeface="Cambria" panose="02040503050406030204" pitchFamily="18" charset="0"/>
            </a:rPr>
            <a:t>Be generous, ready to share</a:t>
          </a:r>
        </a:p>
      </dgm:t>
    </dgm:pt>
    <dgm:pt modelId="{E67490E0-E3C5-4F9A-B028-E868D52F1A58}" type="parTrans" cxnId="{FB63E4CC-751E-4C29-B33F-7F797FADFE70}">
      <dgm:prSet/>
      <dgm:spPr/>
      <dgm:t>
        <a:bodyPr/>
        <a:lstStyle/>
        <a:p>
          <a:endParaRPr lang="en-US" sz="2800">
            <a:latin typeface="Cambria" panose="02040503050406030204" pitchFamily="18" charset="0"/>
          </a:endParaRPr>
        </a:p>
      </dgm:t>
    </dgm:pt>
    <dgm:pt modelId="{CD8E4069-0EB9-4FB5-A239-0CB478E5F079}" type="sibTrans" cxnId="{FB63E4CC-751E-4C29-B33F-7F797FADFE70}">
      <dgm:prSet/>
      <dgm:spPr/>
      <dgm:t>
        <a:bodyPr/>
        <a:lstStyle/>
        <a:p>
          <a:endParaRPr lang="en-US" sz="2800">
            <a:latin typeface="Cambria" panose="02040503050406030204" pitchFamily="18" charset="0"/>
          </a:endParaRPr>
        </a:p>
      </dgm:t>
    </dgm:pt>
    <dgm:pt modelId="{7887A750-8006-4BA5-A8DC-22895B891C98}" type="pres">
      <dgm:prSet presAssocID="{BABD04CC-B6FC-41E1-A055-01CFB780B86C}" presName="Name0" presStyleCnt="0">
        <dgm:presLayoutVars>
          <dgm:dir/>
          <dgm:animLvl val="lvl"/>
          <dgm:resizeHandles val="exact"/>
        </dgm:presLayoutVars>
      </dgm:prSet>
      <dgm:spPr/>
    </dgm:pt>
    <dgm:pt modelId="{88FC7874-ACCF-4F03-9E82-EF24532D571A}" type="pres">
      <dgm:prSet presAssocID="{24A23324-3867-4092-9BA8-D68DFD093409}" presName="vertFlow" presStyleCnt="0"/>
      <dgm:spPr/>
    </dgm:pt>
    <dgm:pt modelId="{875A2232-576F-48FA-817E-41F1F3945B09}" type="pres">
      <dgm:prSet presAssocID="{24A23324-3867-4092-9BA8-D68DFD093409}" presName="header" presStyleLbl="node1" presStyleIdx="0" presStyleCnt="2"/>
      <dgm:spPr/>
    </dgm:pt>
    <dgm:pt modelId="{7862611F-11A4-4518-B75B-8A576BF0E64D}" type="pres">
      <dgm:prSet presAssocID="{5CC41DC7-FED4-4E33-AC7C-44CD89E60941}" presName="parTrans" presStyleLbl="sibTrans2D1" presStyleIdx="0" presStyleCnt="8"/>
      <dgm:spPr/>
    </dgm:pt>
    <dgm:pt modelId="{43D83168-DDAC-4D32-90A6-F206FC47BE5D}" type="pres">
      <dgm:prSet presAssocID="{FECA0383-1EC1-4B75-A1FD-AF77173A78C7}" presName="child" presStyleLbl="alignAccFollowNode1" presStyleIdx="0" presStyleCnt="8">
        <dgm:presLayoutVars>
          <dgm:chMax val="0"/>
          <dgm:bulletEnabled val="1"/>
        </dgm:presLayoutVars>
      </dgm:prSet>
      <dgm:spPr/>
    </dgm:pt>
    <dgm:pt modelId="{776FA580-F7F8-4D05-870B-1EF7F9234609}" type="pres">
      <dgm:prSet presAssocID="{34D3E0FB-09CF-4DC6-A532-5AE7ED744BD5}" presName="sibTrans" presStyleLbl="sibTrans2D1" presStyleIdx="1" presStyleCnt="8"/>
      <dgm:spPr/>
    </dgm:pt>
    <dgm:pt modelId="{258BB2AA-68C5-4737-9440-EE531CF8182C}" type="pres">
      <dgm:prSet presAssocID="{D2C22A42-0C5E-47C7-A8DB-0196D1DFAEB5}" presName="child" presStyleLbl="alignAccFollowNode1" presStyleIdx="1" presStyleCnt="8">
        <dgm:presLayoutVars>
          <dgm:chMax val="0"/>
          <dgm:bulletEnabled val="1"/>
        </dgm:presLayoutVars>
      </dgm:prSet>
      <dgm:spPr/>
    </dgm:pt>
    <dgm:pt modelId="{4DFDE711-20B3-4AA0-85DF-2E61EC922B79}" type="pres">
      <dgm:prSet presAssocID="{F4026AFB-215B-4FEF-B903-1B9917F26625}" presName="sibTrans" presStyleLbl="sibTrans2D1" presStyleIdx="2" presStyleCnt="8"/>
      <dgm:spPr/>
    </dgm:pt>
    <dgm:pt modelId="{686F9BD7-C7F1-4637-A2CA-B68856265944}" type="pres">
      <dgm:prSet presAssocID="{DE6B96FD-E48B-4199-84EA-844DC07CF8AD}" presName="child" presStyleLbl="alignAccFollowNode1" presStyleIdx="2" presStyleCnt="8">
        <dgm:presLayoutVars>
          <dgm:chMax val="0"/>
          <dgm:bulletEnabled val="1"/>
        </dgm:presLayoutVars>
      </dgm:prSet>
      <dgm:spPr/>
    </dgm:pt>
    <dgm:pt modelId="{ADC32D7A-E072-4350-8AEF-4C43609876B7}" type="pres">
      <dgm:prSet presAssocID="{D70A4B2C-8035-4D90-AD66-43DD7B32BD67}" presName="sibTrans" presStyleLbl="sibTrans2D1" presStyleIdx="3" presStyleCnt="8"/>
      <dgm:spPr/>
    </dgm:pt>
    <dgm:pt modelId="{4EF8D77D-E9D3-43C1-B6F9-039426660491}" type="pres">
      <dgm:prSet presAssocID="{99327AD0-E0B0-4929-8C88-2EB1B83FBAB1}" presName="child" presStyleLbl="alignAccFollowNode1" presStyleIdx="3" presStyleCnt="8">
        <dgm:presLayoutVars>
          <dgm:chMax val="0"/>
          <dgm:bulletEnabled val="1"/>
        </dgm:presLayoutVars>
      </dgm:prSet>
      <dgm:spPr/>
    </dgm:pt>
    <dgm:pt modelId="{ECCECEF5-C31D-4CA8-A479-C507344371BE}" type="pres">
      <dgm:prSet presAssocID="{24A23324-3867-4092-9BA8-D68DFD093409}" presName="hSp" presStyleCnt="0"/>
      <dgm:spPr/>
    </dgm:pt>
    <dgm:pt modelId="{4A2B9F79-C79D-4E2E-A866-35A8D5BB84A5}" type="pres">
      <dgm:prSet presAssocID="{08524FE3-B57A-4BE3-B6F3-D9B8229FA30F}" presName="vertFlow" presStyleCnt="0"/>
      <dgm:spPr/>
    </dgm:pt>
    <dgm:pt modelId="{864FFFF1-1809-4F23-929A-4B4928CE8602}" type="pres">
      <dgm:prSet presAssocID="{08524FE3-B57A-4BE3-B6F3-D9B8229FA30F}" presName="header" presStyleLbl="node1" presStyleIdx="1" presStyleCnt="2"/>
      <dgm:spPr/>
    </dgm:pt>
    <dgm:pt modelId="{95127BE6-2E08-4046-A56C-100BAFB6DFFB}" type="pres">
      <dgm:prSet presAssocID="{7B3EE73D-2553-4169-A2D4-B29C64317689}" presName="parTrans" presStyleLbl="sibTrans2D1" presStyleIdx="4" presStyleCnt="8"/>
      <dgm:spPr/>
    </dgm:pt>
    <dgm:pt modelId="{BCB75DF2-DBF2-485B-818E-D50D9B04BD2B}" type="pres">
      <dgm:prSet presAssocID="{E5AA4828-B4C1-49D2-B8A6-44C4AC00D589}" presName="child" presStyleLbl="alignAccFollowNode1" presStyleIdx="4" presStyleCnt="8">
        <dgm:presLayoutVars>
          <dgm:chMax val="0"/>
          <dgm:bulletEnabled val="1"/>
        </dgm:presLayoutVars>
      </dgm:prSet>
      <dgm:spPr/>
    </dgm:pt>
    <dgm:pt modelId="{3913F5EE-731C-430D-97A6-51027B7B379F}" type="pres">
      <dgm:prSet presAssocID="{873F41E7-2868-4A3C-8173-8DC7FFA10192}" presName="sibTrans" presStyleLbl="sibTrans2D1" presStyleIdx="5" presStyleCnt="8"/>
      <dgm:spPr/>
    </dgm:pt>
    <dgm:pt modelId="{2956B726-A3BC-4258-80BB-637EF46E1455}" type="pres">
      <dgm:prSet presAssocID="{74415624-AD69-4B00-8924-CD85CC14036A}" presName="child" presStyleLbl="alignAccFollowNode1" presStyleIdx="5" presStyleCnt="8">
        <dgm:presLayoutVars>
          <dgm:chMax val="0"/>
          <dgm:bulletEnabled val="1"/>
        </dgm:presLayoutVars>
      </dgm:prSet>
      <dgm:spPr/>
    </dgm:pt>
    <dgm:pt modelId="{BDAFBD64-83D9-4A5B-BFDA-2CE02B192917}" type="pres">
      <dgm:prSet presAssocID="{E3E5E462-D92D-412D-B6B0-A961F497C0AF}" presName="sibTrans" presStyleLbl="sibTrans2D1" presStyleIdx="6" presStyleCnt="8"/>
      <dgm:spPr/>
    </dgm:pt>
    <dgm:pt modelId="{654F4FA3-6887-4779-B768-2ED52CAB1ABC}" type="pres">
      <dgm:prSet presAssocID="{F45FBC79-86DC-4184-A818-99D4B445E38E}" presName="child" presStyleLbl="alignAccFollowNode1" presStyleIdx="6" presStyleCnt="8">
        <dgm:presLayoutVars>
          <dgm:chMax val="0"/>
          <dgm:bulletEnabled val="1"/>
        </dgm:presLayoutVars>
      </dgm:prSet>
      <dgm:spPr/>
    </dgm:pt>
    <dgm:pt modelId="{DD05230E-059C-49A2-A604-1D7D831144CF}" type="pres">
      <dgm:prSet presAssocID="{73638022-89D5-4902-B167-5E737DF5402B}" presName="sibTrans" presStyleLbl="sibTrans2D1" presStyleIdx="7" presStyleCnt="8"/>
      <dgm:spPr/>
    </dgm:pt>
    <dgm:pt modelId="{EA606262-BDAB-43A4-A175-CD90A1993614}" type="pres">
      <dgm:prSet presAssocID="{28533F91-26B4-4EF8-AAA3-BC3C7FE4761C}" presName="child" presStyleLbl="alignAccFollowNode1" presStyleIdx="7" presStyleCnt="8">
        <dgm:presLayoutVars>
          <dgm:chMax val="0"/>
          <dgm:bulletEnabled val="1"/>
        </dgm:presLayoutVars>
      </dgm:prSet>
      <dgm:spPr/>
    </dgm:pt>
  </dgm:ptLst>
  <dgm:cxnLst>
    <dgm:cxn modelId="{E25DA813-09D5-4D70-9F2C-509D9546DF26}" type="presOf" srcId="{F45FBC79-86DC-4184-A818-99D4B445E38E}" destId="{654F4FA3-6887-4779-B768-2ED52CAB1ABC}" srcOrd="0" destOrd="0" presId="urn:microsoft.com/office/officeart/2005/8/layout/lProcess1"/>
    <dgm:cxn modelId="{3868DB1B-ACFE-4C55-ABFD-D83F6E6AD24A}" srcId="{24A23324-3867-4092-9BA8-D68DFD093409}" destId="{99327AD0-E0B0-4929-8C88-2EB1B83FBAB1}" srcOrd="3" destOrd="0" parTransId="{D28DA5F6-B8FB-4C9C-AB05-31728B66F72B}" sibTransId="{B16A9E33-C3BB-484A-99AF-C7014C3A3578}"/>
    <dgm:cxn modelId="{21579E23-8618-4969-AC96-296ADADB01CE}" type="presOf" srcId="{7B3EE73D-2553-4169-A2D4-B29C64317689}" destId="{95127BE6-2E08-4046-A56C-100BAFB6DFFB}" srcOrd="0" destOrd="0" presId="urn:microsoft.com/office/officeart/2005/8/layout/lProcess1"/>
    <dgm:cxn modelId="{03643F24-BF76-44B8-85A9-B2BB6EC2CE29}" type="presOf" srcId="{28533F91-26B4-4EF8-AAA3-BC3C7FE4761C}" destId="{EA606262-BDAB-43A4-A175-CD90A1993614}" srcOrd="0" destOrd="0" presId="urn:microsoft.com/office/officeart/2005/8/layout/lProcess1"/>
    <dgm:cxn modelId="{A12D415D-CC8F-4D32-8FE8-951DFC6378DF}" type="presOf" srcId="{FECA0383-1EC1-4B75-A1FD-AF77173A78C7}" destId="{43D83168-DDAC-4D32-90A6-F206FC47BE5D}" srcOrd="0" destOrd="0" presId="urn:microsoft.com/office/officeart/2005/8/layout/lProcess1"/>
    <dgm:cxn modelId="{1D158464-10D4-4D86-9FE6-D1B7A855B7FB}" type="presOf" srcId="{5CC41DC7-FED4-4E33-AC7C-44CD89E60941}" destId="{7862611F-11A4-4518-B75B-8A576BF0E64D}" srcOrd="0" destOrd="0" presId="urn:microsoft.com/office/officeart/2005/8/layout/lProcess1"/>
    <dgm:cxn modelId="{52DCA66A-4F1C-43B3-9143-C106D5B1F725}" srcId="{BABD04CC-B6FC-41E1-A055-01CFB780B86C}" destId="{24A23324-3867-4092-9BA8-D68DFD093409}" srcOrd="0" destOrd="0" parTransId="{D42640FF-AC7E-42EC-8C97-A50BC225C246}" sibTransId="{C3360754-C91C-4C98-BD93-944ABCEBBEC7}"/>
    <dgm:cxn modelId="{5FBB0E6C-307D-45A2-BD70-CDFB33DA6630}" srcId="{08524FE3-B57A-4BE3-B6F3-D9B8229FA30F}" destId="{E5AA4828-B4C1-49D2-B8A6-44C4AC00D589}" srcOrd="0" destOrd="0" parTransId="{7B3EE73D-2553-4169-A2D4-B29C64317689}" sibTransId="{873F41E7-2868-4A3C-8173-8DC7FFA10192}"/>
    <dgm:cxn modelId="{8FE73D6E-4A0D-4466-9CD9-8A8CC4C7B894}" type="presOf" srcId="{BABD04CC-B6FC-41E1-A055-01CFB780B86C}" destId="{7887A750-8006-4BA5-A8DC-22895B891C98}" srcOrd="0" destOrd="0" presId="urn:microsoft.com/office/officeart/2005/8/layout/lProcess1"/>
    <dgm:cxn modelId="{03807C50-76AB-4468-923E-F91F72233A9B}" srcId="{08524FE3-B57A-4BE3-B6F3-D9B8229FA30F}" destId="{F45FBC79-86DC-4184-A818-99D4B445E38E}" srcOrd="2" destOrd="0" parTransId="{344C5815-43D2-463A-9D66-7E158CF4E364}" sibTransId="{73638022-89D5-4902-B167-5E737DF5402B}"/>
    <dgm:cxn modelId="{FC7AF651-5465-4621-87EC-7750877F1C06}" type="presOf" srcId="{34D3E0FB-09CF-4DC6-A532-5AE7ED744BD5}" destId="{776FA580-F7F8-4D05-870B-1EF7F9234609}" srcOrd="0" destOrd="0" presId="urn:microsoft.com/office/officeart/2005/8/layout/lProcess1"/>
    <dgm:cxn modelId="{AB0C7576-3504-43EC-88C8-1B0072854B44}" type="presOf" srcId="{73638022-89D5-4902-B167-5E737DF5402B}" destId="{DD05230E-059C-49A2-A604-1D7D831144CF}" srcOrd="0" destOrd="0" presId="urn:microsoft.com/office/officeart/2005/8/layout/lProcess1"/>
    <dgm:cxn modelId="{F73FC280-4254-46C6-B292-0459F801B43B}" type="presOf" srcId="{74415624-AD69-4B00-8924-CD85CC14036A}" destId="{2956B726-A3BC-4258-80BB-637EF46E1455}" srcOrd="0" destOrd="0" presId="urn:microsoft.com/office/officeart/2005/8/layout/lProcess1"/>
    <dgm:cxn modelId="{ED419F85-434A-4AE1-9F97-D56C76FA75C8}" type="presOf" srcId="{99327AD0-E0B0-4929-8C88-2EB1B83FBAB1}" destId="{4EF8D77D-E9D3-43C1-B6F9-039426660491}" srcOrd="0" destOrd="0" presId="urn:microsoft.com/office/officeart/2005/8/layout/lProcess1"/>
    <dgm:cxn modelId="{3DCA5E89-E4C1-4FA8-A8EB-E7F26E1A9451}" srcId="{24A23324-3867-4092-9BA8-D68DFD093409}" destId="{DE6B96FD-E48B-4199-84EA-844DC07CF8AD}" srcOrd="2" destOrd="0" parTransId="{6D89671A-4122-4C95-BD3D-9A27E891D204}" sibTransId="{D70A4B2C-8035-4D90-AD66-43DD7B32BD67}"/>
    <dgm:cxn modelId="{DDE3E08A-0252-4322-8A72-00DC32AAB241}" type="presOf" srcId="{D2C22A42-0C5E-47C7-A8DB-0196D1DFAEB5}" destId="{258BB2AA-68C5-4737-9440-EE531CF8182C}" srcOrd="0" destOrd="0" presId="urn:microsoft.com/office/officeart/2005/8/layout/lProcess1"/>
    <dgm:cxn modelId="{030C148D-7092-4610-90B5-0619C0B6312D}" type="presOf" srcId="{DE6B96FD-E48B-4199-84EA-844DC07CF8AD}" destId="{686F9BD7-C7F1-4637-A2CA-B68856265944}" srcOrd="0" destOrd="0" presId="urn:microsoft.com/office/officeart/2005/8/layout/lProcess1"/>
    <dgm:cxn modelId="{146F1E94-1DE6-4945-AA43-39A88D275872}" type="presOf" srcId="{08524FE3-B57A-4BE3-B6F3-D9B8229FA30F}" destId="{864FFFF1-1809-4F23-929A-4B4928CE8602}" srcOrd="0" destOrd="0" presId="urn:microsoft.com/office/officeart/2005/8/layout/lProcess1"/>
    <dgm:cxn modelId="{80EA6397-0517-40D6-83B7-15A6FA633A71}" type="presOf" srcId="{D70A4B2C-8035-4D90-AD66-43DD7B32BD67}" destId="{ADC32D7A-E072-4350-8AEF-4C43609876B7}" srcOrd="0" destOrd="0" presId="urn:microsoft.com/office/officeart/2005/8/layout/lProcess1"/>
    <dgm:cxn modelId="{D87145A1-A8DE-43C8-9DE7-776361160668}" srcId="{08524FE3-B57A-4BE3-B6F3-D9B8229FA30F}" destId="{74415624-AD69-4B00-8924-CD85CC14036A}" srcOrd="1" destOrd="0" parTransId="{658FA5F9-CDF4-445B-A486-83CF63AF3188}" sibTransId="{E3E5E462-D92D-412D-B6B0-A961F497C0AF}"/>
    <dgm:cxn modelId="{31DAFAB1-743C-4661-AB82-62AD829EAE89}" type="presOf" srcId="{E3E5E462-D92D-412D-B6B0-A961F497C0AF}" destId="{BDAFBD64-83D9-4A5B-BFDA-2CE02B192917}" srcOrd="0" destOrd="0" presId="urn:microsoft.com/office/officeart/2005/8/layout/lProcess1"/>
    <dgm:cxn modelId="{63F50AB7-F392-41D9-B39E-D182B38BE9C2}" srcId="{24A23324-3867-4092-9BA8-D68DFD093409}" destId="{D2C22A42-0C5E-47C7-A8DB-0196D1DFAEB5}" srcOrd="1" destOrd="0" parTransId="{986AFFEB-2C42-4A3A-A5E2-DFEBCC996E2D}" sibTransId="{F4026AFB-215B-4FEF-B903-1B9917F26625}"/>
    <dgm:cxn modelId="{8D58C4B7-895E-4185-B6B2-F1D7D1D19A63}" srcId="{24A23324-3867-4092-9BA8-D68DFD093409}" destId="{FECA0383-1EC1-4B75-A1FD-AF77173A78C7}" srcOrd="0" destOrd="0" parTransId="{5CC41DC7-FED4-4E33-AC7C-44CD89E60941}" sibTransId="{34D3E0FB-09CF-4DC6-A532-5AE7ED744BD5}"/>
    <dgm:cxn modelId="{3D117FBD-2DDC-4E91-A770-9AEA866A4176}" type="presOf" srcId="{873F41E7-2868-4A3C-8173-8DC7FFA10192}" destId="{3913F5EE-731C-430D-97A6-51027B7B379F}" srcOrd="0" destOrd="0" presId="urn:microsoft.com/office/officeart/2005/8/layout/lProcess1"/>
    <dgm:cxn modelId="{D556F2CB-8438-499B-A684-68B615F6DF33}" type="presOf" srcId="{F4026AFB-215B-4FEF-B903-1B9917F26625}" destId="{4DFDE711-20B3-4AA0-85DF-2E61EC922B79}" srcOrd="0" destOrd="0" presId="urn:microsoft.com/office/officeart/2005/8/layout/lProcess1"/>
    <dgm:cxn modelId="{FB63E4CC-751E-4C29-B33F-7F797FADFE70}" srcId="{08524FE3-B57A-4BE3-B6F3-D9B8229FA30F}" destId="{28533F91-26B4-4EF8-AAA3-BC3C7FE4761C}" srcOrd="3" destOrd="0" parTransId="{E67490E0-E3C5-4F9A-B028-E868D52F1A58}" sibTransId="{CD8E4069-0EB9-4FB5-A239-0CB478E5F079}"/>
    <dgm:cxn modelId="{82A271D2-87B5-4994-AAF0-B89A74775F35}" type="presOf" srcId="{24A23324-3867-4092-9BA8-D68DFD093409}" destId="{875A2232-576F-48FA-817E-41F1F3945B09}" srcOrd="0" destOrd="0" presId="urn:microsoft.com/office/officeart/2005/8/layout/lProcess1"/>
    <dgm:cxn modelId="{164833E8-73AD-4465-BAEE-3982380242B0}" type="presOf" srcId="{E5AA4828-B4C1-49D2-B8A6-44C4AC00D589}" destId="{BCB75DF2-DBF2-485B-818E-D50D9B04BD2B}" srcOrd="0" destOrd="0" presId="urn:microsoft.com/office/officeart/2005/8/layout/lProcess1"/>
    <dgm:cxn modelId="{4FB888F4-38F5-42FD-84E4-850E4A568859}" srcId="{BABD04CC-B6FC-41E1-A055-01CFB780B86C}" destId="{08524FE3-B57A-4BE3-B6F3-D9B8229FA30F}" srcOrd="1" destOrd="0" parTransId="{4441E59B-387F-4611-A101-F2FC10BD5486}" sibTransId="{1B2E954D-019C-4FA1-966D-F1A7F4AE8C9A}"/>
    <dgm:cxn modelId="{9EE7AE01-9F90-47AE-97AF-1D516E294D89}" type="presParOf" srcId="{7887A750-8006-4BA5-A8DC-22895B891C98}" destId="{88FC7874-ACCF-4F03-9E82-EF24532D571A}" srcOrd="0" destOrd="0" presId="urn:microsoft.com/office/officeart/2005/8/layout/lProcess1"/>
    <dgm:cxn modelId="{C3A2A898-096F-4793-9443-D5AE6067D2C4}" type="presParOf" srcId="{88FC7874-ACCF-4F03-9E82-EF24532D571A}" destId="{875A2232-576F-48FA-817E-41F1F3945B09}" srcOrd="0" destOrd="0" presId="urn:microsoft.com/office/officeart/2005/8/layout/lProcess1"/>
    <dgm:cxn modelId="{5D599A70-DE82-4978-A5CE-B63A93E221C2}" type="presParOf" srcId="{88FC7874-ACCF-4F03-9E82-EF24532D571A}" destId="{7862611F-11A4-4518-B75B-8A576BF0E64D}" srcOrd="1" destOrd="0" presId="urn:microsoft.com/office/officeart/2005/8/layout/lProcess1"/>
    <dgm:cxn modelId="{78C33240-6679-41F4-AF6B-D9ED9463C37D}" type="presParOf" srcId="{88FC7874-ACCF-4F03-9E82-EF24532D571A}" destId="{43D83168-DDAC-4D32-90A6-F206FC47BE5D}" srcOrd="2" destOrd="0" presId="urn:microsoft.com/office/officeart/2005/8/layout/lProcess1"/>
    <dgm:cxn modelId="{E060CE92-7AD5-4C5C-9670-6639145D0AAF}" type="presParOf" srcId="{88FC7874-ACCF-4F03-9E82-EF24532D571A}" destId="{776FA580-F7F8-4D05-870B-1EF7F9234609}" srcOrd="3" destOrd="0" presId="urn:microsoft.com/office/officeart/2005/8/layout/lProcess1"/>
    <dgm:cxn modelId="{50CC4CED-43F0-4969-AA89-DCF6A8DE5B61}" type="presParOf" srcId="{88FC7874-ACCF-4F03-9E82-EF24532D571A}" destId="{258BB2AA-68C5-4737-9440-EE531CF8182C}" srcOrd="4" destOrd="0" presId="urn:microsoft.com/office/officeart/2005/8/layout/lProcess1"/>
    <dgm:cxn modelId="{00F7051D-64C4-44EC-8642-C055A86A01A9}" type="presParOf" srcId="{88FC7874-ACCF-4F03-9E82-EF24532D571A}" destId="{4DFDE711-20B3-4AA0-85DF-2E61EC922B79}" srcOrd="5" destOrd="0" presId="urn:microsoft.com/office/officeart/2005/8/layout/lProcess1"/>
    <dgm:cxn modelId="{221B1D34-3335-4908-899A-9E70C99EC176}" type="presParOf" srcId="{88FC7874-ACCF-4F03-9E82-EF24532D571A}" destId="{686F9BD7-C7F1-4637-A2CA-B68856265944}" srcOrd="6" destOrd="0" presId="urn:microsoft.com/office/officeart/2005/8/layout/lProcess1"/>
    <dgm:cxn modelId="{99EC8068-384C-4168-AEE7-0D599A1E976B}" type="presParOf" srcId="{88FC7874-ACCF-4F03-9E82-EF24532D571A}" destId="{ADC32D7A-E072-4350-8AEF-4C43609876B7}" srcOrd="7" destOrd="0" presId="urn:microsoft.com/office/officeart/2005/8/layout/lProcess1"/>
    <dgm:cxn modelId="{8A4D3FBF-BBF9-4948-85E1-C6F1B9DCE5BC}" type="presParOf" srcId="{88FC7874-ACCF-4F03-9E82-EF24532D571A}" destId="{4EF8D77D-E9D3-43C1-B6F9-039426660491}" srcOrd="8" destOrd="0" presId="urn:microsoft.com/office/officeart/2005/8/layout/lProcess1"/>
    <dgm:cxn modelId="{C0F2F855-0E21-463D-B433-AC342690A4D0}" type="presParOf" srcId="{7887A750-8006-4BA5-A8DC-22895B891C98}" destId="{ECCECEF5-C31D-4CA8-A479-C507344371BE}" srcOrd="1" destOrd="0" presId="urn:microsoft.com/office/officeart/2005/8/layout/lProcess1"/>
    <dgm:cxn modelId="{D94554B7-C91E-4ED3-BDE2-2B40A73E4E55}" type="presParOf" srcId="{7887A750-8006-4BA5-A8DC-22895B891C98}" destId="{4A2B9F79-C79D-4E2E-A866-35A8D5BB84A5}" srcOrd="2" destOrd="0" presId="urn:microsoft.com/office/officeart/2005/8/layout/lProcess1"/>
    <dgm:cxn modelId="{9B1FF80A-949E-491B-9C81-BFAEE9ECB49C}" type="presParOf" srcId="{4A2B9F79-C79D-4E2E-A866-35A8D5BB84A5}" destId="{864FFFF1-1809-4F23-929A-4B4928CE8602}" srcOrd="0" destOrd="0" presId="urn:microsoft.com/office/officeart/2005/8/layout/lProcess1"/>
    <dgm:cxn modelId="{A1980D1A-A695-42BC-B516-359BFBD3BA96}" type="presParOf" srcId="{4A2B9F79-C79D-4E2E-A866-35A8D5BB84A5}" destId="{95127BE6-2E08-4046-A56C-100BAFB6DFFB}" srcOrd="1" destOrd="0" presId="urn:microsoft.com/office/officeart/2005/8/layout/lProcess1"/>
    <dgm:cxn modelId="{22775BC8-83EA-49B1-8C2E-A6239BF3D75E}" type="presParOf" srcId="{4A2B9F79-C79D-4E2E-A866-35A8D5BB84A5}" destId="{BCB75DF2-DBF2-485B-818E-D50D9B04BD2B}" srcOrd="2" destOrd="0" presId="urn:microsoft.com/office/officeart/2005/8/layout/lProcess1"/>
    <dgm:cxn modelId="{6F84CFC4-91F1-404F-A955-5E4A45A6CBAD}" type="presParOf" srcId="{4A2B9F79-C79D-4E2E-A866-35A8D5BB84A5}" destId="{3913F5EE-731C-430D-97A6-51027B7B379F}" srcOrd="3" destOrd="0" presId="urn:microsoft.com/office/officeart/2005/8/layout/lProcess1"/>
    <dgm:cxn modelId="{0B4FAE8F-6BE1-4E88-9607-BF855F28AF0F}" type="presParOf" srcId="{4A2B9F79-C79D-4E2E-A866-35A8D5BB84A5}" destId="{2956B726-A3BC-4258-80BB-637EF46E1455}" srcOrd="4" destOrd="0" presId="urn:microsoft.com/office/officeart/2005/8/layout/lProcess1"/>
    <dgm:cxn modelId="{513ED887-3138-4E00-9EA1-381599B4C40C}" type="presParOf" srcId="{4A2B9F79-C79D-4E2E-A866-35A8D5BB84A5}" destId="{BDAFBD64-83D9-4A5B-BFDA-2CE02B192917}" srcOrd="5" destOrd="0" presId="urn:microsoft.com/office/officeart/2005/8/layout/lProcess1"/>
    <dgm:cxn modelId="{22D649CC-BFCC-46B2-B6A4-F4BBCE400794}" type="presParOf" srcId="{4A2B9F79-C79D-4E2E-A866-35A8D5BB84A5}" destId="{654F4FA3-6887-4779-B768-2ED52CAB1ABC}" srcOrd="6" destOrd="0" presId="urn:microsoft.com/office/officeart/2005/8/layout/lProcess1"/>
    <dgm:cxn modelId="{00493390-DABB-41E0-B849-615111417A34}" type="presParOf" srcId="{4A2B9F79-C79D-4E2E-A866-35A8D5BB84A5}" destId="{DD05230E-059C-49A2-A604-1D7D831144CF}" srcOrd="7" destOrd="0" presId="urn:microsoft.com/office/officeart/2005/8/layout/lProcess1"/>
    <dgm:cxn modelId="{398BDD2C-1D27-4695-9AA6-1A8FDD4C42A3}" type="presParOf" srcId="{4A2B9F79-C79D-4E2E-A866-35A8D5BB84A5}" destId="{EA606262-BDAB-43A4-A175-CD90A1993614}" srcOrd="8"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A2232-576F-48FA-817E-41F1F3945B09}">
      <dsp:nvSpPr>
        <dsp:cNvPr id="0" name=""/>
        <dsp:cNvSpPr/>
      </dsp:nvSpPr>
      <dsp:spPr>
        <a:xfrm>
          <a:off x="440266" y="0"/>
          <a:ext cx="3386666" cy="846666"/>
        </a:xfrm>
        <a:prstGeom prst="roundRect">
          <a:avLst>
            <a:gd name="adj" fmla="val 10000"/>
          </a:avLst>
        </a:prstGeom>
        <a:solidFill>
          <a:srgbClr val="00B0F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i="1" u="sng" kern="1200" dirty="0">
              <a:solidFill>
                <a:schemeClr val="tx1"/>
              </a:solidFill>
              <a:latin typeface="Cambria" panose="02040503050406030204" pitchFamily="18" charset="0"/>
            </a:rPr>
            <a:t>Poor</a:t>
          </a:r>
        </a:p>
      </dsp:txBody>
      <dsp:txXfrm>
        <a:off x="465064" y="24798"/>
        <a:ext cx="3337070" cy="797070"/>
      </dsp:txXfrm>
    </dsp:sp>
    <dsp:sp modelId="{7862611F-11A4-4518-B75B-8A576BF0E64D}">
      <dsp:nvSpPr>
        <dsp:cNvPr id="0" name=""/>
        <dsp:cNvSpPr/>
      </dsp:nvSpPr>
      <dsp:spPr>
        <a:xfrm rot="5400000">
          <a:off x="2059516" y="920750"/>
          <a:ext cx="148166" cy="148166"/>
        </a:xfrm>
        <a:prstGeom prst="rightArrow">
          <a:avLst>
            <a:gd name="adj1" fmla="val 66700"/>
            <a:gd name="adj2" fmla="val 50000"/>
          </a:avLst>
        </a:prstGeom>
        <a:solidFill>
          <a:srgbClr val="00B0F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3D83168-DDAC-4D32-90A6-F206FC47BE5D}">
      <dsp:nvSpPr>
        <dsp:cNvPr id="0" name=""/>
        <dsp:cNvSpPr/>
      </dsp:nvSpPr>
      <dsp:spPr>
        <a:xfrm>
          <a:off x="440266" y="1143000"/>
          <a:ext cx="3386666" cy="846666"/>
        </a:xfrm>
        <a:prstGeom prst="roundRect">
          <a:avLst>
            <a:gd name="adj" fmla="val 10000"/>
          </a:avLst>
        </a:prstGeom>
        <a:solidFill>
          <a:schemeClr val="bg1">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mbria" panose="02040503050406030204" pitchFamily="18" charset="0"/>
            </a:rPr>
            <a:t>Godliness is not a means of gain</a:t>
          </a:r>
        </a:p>
      </dsp:txBody>
      <dsp:txXfrm>
        <a:off x="465064" y="1167798"/>
        <a:ext cx="3337070" cy="797070"/>
      </dsp:txXfrm>
    </dsp:sp>
    <dsp:sp modelId="{776FA580-F7F8-4D05-870B-1EF7F9234609}">
      <dsp:nvSpPr>
        <dsp:cNvPr id="0" name=""/>
        <dsp:cNvSpPr/>
      </dsp:nvSpPr>
      <dsp:spPr>
        <a:xfrm rot="5400000">
          <a:off x="2059516" y="2063750"/>
          <a:ext cx="148166" cy="148166"/>
        </a:xfrm>
        <a:prstGeom prst="rightArrow">
          <a:avLst>
            <a:gd name="adj1" fmla="val 66700"/>
            <a:gd name="adj2" fmla="val 50000"/>
          </a:avLst>
        </a:prstGeom>
        <a:solidFill>
          <a:srgbClr val="00B0F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58BB2AA-68C5-4737-9440-EE531CF8182C}">
      <dsp:nvSpPr>
        <dsp:cNvPr id="0" name=""/>
        <dsp:cNvSpPr/>
      </dsp:nvSpPr>
      <dsp:spPr>
        <a:xfrm>
          <a:off x="440266" y="2286000"/>
          <a:ext cx="3386666" cy="846666"/>
        </a:xfrm>
        <a:prstGeom prst="roundRect">
          <a:avLst>
            <a:gd name="adj" fmla="val 10000"/>
          </a:avLst>
        </a:prstGeom>
        <a:solidFill>
          <a:schemeClr val="bg1">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mbria" panose="02040503050406030204" pitchFamily="18" charset="0"/>
            </a:rPr>
            <a:t>Content with necessities</a:t>
          </a:r>
        </a:p>
      </dsp:txBody>
      <dsp:txXfrm>
        <a:off x="465064" y="2310798"/>
        <a:ext cx="3337070" cy="797070"/>
      </dsp:txXfrm>
    </dsp:sp>
    <dsp:sp modelId="{4DFDE711-20B3-4AA0-85DF-2E61EC922B79}">
      <dsp:nvSpPr>
        <dsp:cNvPr id="0" name=""/>
        <dsp:cNvSpPr/>
      </dsp:nvSpPr>
      <dsp:spPr>
        <a:xfrm rot="5400000">
          <a:off x="2059516" y="3206750"/>
          <a:ext cx="148166" cy="148166"/>
        </a:xfrm>
        <a:prstGeom prst="rightArrow">
          <a:avLst>
            <a:gd name="adj1" fmla="val 66700"/>
            <a:gd name="adj2" fmla="val 50000"/>
          </a:avLst>
        </a:prstGeom>
        <a:solidFill>
          <a:srgbClr val="00B0F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86F9BD7-C7F1-4637-A2CA-B68856265944}">
      <dsp:nvSpPr>
        <dsp:cNvPr id="0" name=""/>
        <dsp:cNvSpPr/>
      </dsp:nvSpPr>
      <dsp:spPr>
        <a:xfrm>
          <a:off x="440266" y="3429000"/>
          <a:ext cx="3386666" cy="846666"/>
        </a:xfrm>
        <a:prstGeom prst="roundRect">
          <a:avLst>
            <a:gd name="adj" fmla="val 10000"/>
          </a:avLst>
        </a:prstGeom>
        <a:solidFill>
          <a:schemeClr val="bg1">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mbria" panose="02040503050406030204" pitchFamily="18" charset="0"/>
            </a:rPr>
            <a:t>Desire to be rich has consequences</a:t>
          </a:r>
        </a:p>
      </dsp:txBody>
      <dsp:txXfrm>
        <a:off x="465064" y="3453798"/>
        <a:ext cx="3337070" cy="797070"/>
      </dsp:txXfrm>
    </dsp:sp>
    <dsp:sp modelId="{ADC32D7A-E072-4350-8AEF-4C43609876B7}">
      <dsp:nvSpPr>
        <dsp:cNvPr id="0" name=""/>
        <dsp:cNvSpPr/>
      </dsp:nvSpPr>
      <dsp:spPr>
        <a:xfrm rot="5400000">
          <a:off x="2059516" y="4349750"/>
          <a:ext cx="148166" cy="148166"/>
        </a:xfrm>
        <a:prstGeom prst="rightArrow">
          <a:avLst>
            <a:gd name="adj1" fmla="val 66700"/>
            <a:gd name="adj2" fmla="val 50000"/>
          </a:avLst>
        </a:prstGeom>
        <a:solidFill>
          <a:srgbClr val="00B0F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EF8D77D-E9D3-43C1-B6F9-039426660491}">
      <dsp:nvSpPr>
        <dsp:cNvPr id="0" name=""/>
        <dsp:cNvSpPr/>
      </dsp:nvSpPr>
      <dsp:spPr>
        <a:xfrm>
          <a:off x="440266" y="4572000"/>
          <a:ext cx="3386666" cy="846666"/>
        </a:xfrm>
        <a:prstGeom prst="roundRect">
          <a:avLst>
            <a:gd name="adj" fmla="val 10000"/>
          </a:avLst>
        </a:prstGeom>
        <a:solidFill>
          <a:schemeClr val="bg1">
            <a:alpha val="9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mbria" panose="02040503050406030204" pitchFamily="18" charset="0"/>
            </a:rPr>
            <a:t>Will take nothing out of this world</a:t>
          </a:r>
        </a:p>
      </dsp:txBody>
      <dsp:txXfrm>
        <a:off x="465064" y="4596798"/>
        <a:ext cx="3337070" cy="797070"/>
      </dsp:txXfrm>
    </dsp:sp>
    <dsp:sp modelId="{864FFFF1-1809-4F23-929A-4B4928CE8602}">
      <dsp:nvSpPr>
        <dsp:cNvPr id="0" name=""/>
        <dsp:cNvSpPr/>
      </dsp:nvSpPr>
      <dsp:spPr>
        <a:xfrm>
          <a:off x="4301066" y="0"/>
          <a:ext cx="3386666" cy="846666"/>
        </a:xfrm>
        <a:prstGeom prst="roundRect">
          <a:avLst>
            <a:gd name="adj" fmla="val 10000"/>
          </a:avLst>
        </a:prstGeom>
        <a:solidFill>
          <a:srgbClr val="FFFF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i="1" u="sng" kern="1200" dirty="0">
              <a:solidFill>
                <a:schemeClr val="tx1"/>
              </a:solidFill>
              <a:latin typeface="Cambria" panose="02040503050406030204" pitchFamily="18" charset="0"/>
            </a:rPr>
            <a:t>Rich</a:t>
          </a:r>
        </a:p>
      </dsp:txBody>
      <dsp:txXfrm>
        <a:off x="4325864" y="24798"/>
        <a:ext cx="3337070" cy="797070"/>
      </dsp:txXfrm>
    </dsp:sp>
    <dsp:sp modelId="{95127BE6-2E08-4046-A56C-100BAFB6DFFB}">
      <dsp:nvSpPr>
        <dsp:cNvPr id="0" name=""/>
        <dsp:cNvSpPr/>
      </dsp:nvSpPr>
      <dsp:spPr>
        <a:xfrm rot="5400000">
          <a:off x="5920316" y="920750"/>
          <a:ext cx="148166" cy="148166"/>
        </a:xfrm>
        <a:prstGeom prst="rightArrow">
          <a:avLst>
            <a:gd name="adj1" fmla="val 66700"/>
            <a:gd name="adj2" fmla="val 50000"/>
          </a:avLst>
        </a:prstGeom>
        <a:solidFill>
          <a:srgbClr val="FFFF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CB75DF2-DBF2-485B-818E-D50D9B04BD2B}">
      <dsp:nvSpPr>
        <dsp:cNvPr id="0" name=""/>
        <dsp:cNvSpPr/>
      </dsp:nvSpPr>
      <dsp:spPr>
        <a:xfrm>
          <a:off x="4301066" y="1143000"/>
          <a:ext cx="3386666" cy="846666"/>
        </a:xfrm>
        <a:prstGeom prst="roundRect">
          <a:avLst>
            <a:gd name="adj" fmla="val 10000"/>
          </a:avLst>
        </a:prstGeom>
        <a:solidFill>
          <a:schemeClr val="bg1">
            <a:alpha val="90000"/>
          </a:schemeClr>
        </a:solidFill>
        <a:ln w="12700" cap="flat" cmpd="sng" algn="ctr">
          <a:solidFill>
            <a:srgbClr val="FFFF00">
              <a:alpha val="90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mbria" panose="02040503050406030204" pitchFamily="18" charset="0"/>
            </a:rPr>
            <a:t>Don’t be conceited</a:t>
          </a:r>
        </a:p>
      </dsp:txBody>
      <dsp:txXfrm>
        <a:off x="4325864" y="1167798"/>
        <a:ext cx="3337070" cy="797070"/>
      </dsp:txXfrm>
    </dsp:sp>
    <dsp:sp modelId="{3913F5EE-731C-430D-97A6-51027B7B379F}">
      <dsp:nvSpPr>
        <dsp:cNvPr id="0" name=""/>
        <dsp:cNvSpPr/>
      </dsp:nvSpPr>
      <dsp:spPr>
        <a:xfrm rot="5400000">
          <a:off x="5920316" y="2063750"/>
          <a:ext cx="148166" cy="148166"/>
        </a:xfrm>
        <a:prstGeom prst="rightArrow">
          <a:avLst>
            <a:gd name="adj1" fmla="val 66700"/>
            <a:gd name="adj2" fmla="val 50000"/>
          </a:avLst>
        </a:prstGeom>
        <a:solidFill>
          <a:srgbClr val="FFFF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956B726-A3BC-4258-80BB-637EF46E1455}">
      <dsp:nvSpPr>
        <dsp:cNvPr id="0" name=""/>
        <dsp:cNvSpPr/>
      </dsp:nvSpPr>
      <dsp:spPr>
        <a:xfrm>
          <a:off x="4301066" y="2286000"/>
          <a:ext cx="3386666" cy="846666"/>
        </a:xfrm>
        <a:prstGeom prst="roundRect">
          <a:avLst>
            <a:gd name="adj" fmla="val 10000"/>
          </a:avLst>
        </a:prstGeom>
        <a:solidFill>
          <a:schemeClr val="bg1">
            <a:alpha val="90000"/>
          </a:schemeClr>
        </a:solidFill>
        <a:ln w="12700" cap="flat" cmpd="sng" algn="ctr">
          <a:solidFill>
            <a:srgbClr val="FFFF00">
              <a:alpha val="90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mbria" panose="02040503050406030204" pitchFamily="18" charset="0"/>
            </a:rPr>
            <a:t>Don’t fix hope on riches but on God</a:t>
          </a:r>
        </a:p>
      </dsp:txBody>
      <dsp:txXfrm>
        <a:off x="4325864" y="2310798"/>
        <a:ext cx="3337070" cy="797070"/>
      </dsp:txXfrm>
    </dsp:sp>
    <dsp:sp modelId="{BDAFBD64-83D9-4A5B-BFDA-2CE02B192917}">
      <dsp:nvSpPr>
        <dsp:cNvPr id="0" name=""/>
        <dsp:cNvSpPr/>
      </dsp:nvSpPr>
      <dsp:spPr>
        <a:xfrm rot="5400000">
          <a:off x="5920316" y="3206750"/>
          <a:ext cx="148166" cy="148166"/>
        </a:xfrm>
        <a:prstGeom prst="rightArrow">
          <a:avLst>
            <a:gd name="adj1" fmla="val 66700"/>
            <a:gd name="adj2" fmla="val 50000"/>
          </a:avLst>
        </a:prstGeom>
        <a:solidFill>
          <a:srgbClr val="FFFF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54F4FA3-6887-4779-B768-2ED52CAB1ABC}">
      <dsp:nvSpPr>
        <dsp:cNvPr id="0" name=""/>
        <dsp:cNvSpPr/>
      </dsp:nvSpPr>
      <dsp:spPr>
        <a:xfrm>
          <a:off x="4301066" y="3429000"/>
          <a:ext cx="3386666" cy="846666"/>
        </a:xfrm>
        <a:prstGeom prst="roundRect">
          <a:avLst>
            <a:gd name="adj" fmla="val 10000"/>
          </a:avLst>
        </a:prstGeom>
        <a:solidFill>
          <a:schemeClr val="bg1">
            <a:alpha val="90000"/>
          </a:schemeClr>
        </a:solidFill>
        <a:ln w="12700" cap="flat" cmpd="sng" algn="ctr">
          <a:solidFill>
            <a:srgbClr val="FFFF00">
              <a:alpha val="90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mbria" panose="02040503050406030204" pitchFamily="18" charset="0"/>
            </a:rPr>
            <a:t>Be rich in good works</a:t>
          </a:r>
        </a:p>
      </dsp:txBody>
      <dsp:txXfrm>
        <a:off x="4325864" y="3453798"/>
        <a:ext cx="3337070" cy="797070"/>
      </dsp:txXfrm>
    </dsp:sp>
    <dsp:sp modelId="{DD05230E-059C-49A2-A604-1D7D831144CF}">
      <dsp:nvSpPr>
        <dsp:cNvPr id="0" name=""/>
        <dsp:cNvSpPr/>
      </dsp:nvSpPr>
      <dsp:spPr>
        <a:xfrm rot="5400000">
          <a:off x="5920316" y="4349750"/>
          <a:ext cx="148166" cy="148166"/>
        </a:xfrm>
        <a:prstGeom prst="rightArrow">
          <a:avLst>
            <a:gd name="adj1" fmla="val 66700"/>
            <a:gd name="adj2" fmla="val 50000"/>
          </a:avLst>
        </a:prstGeom>
        <a:solidFill>
          <a:srgbClr val="FFFF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A606262-BDAB-43A4-A175-CD90A1993614}">
      <dsp:nvSpPr>
        <dsp:cNvPr id="0" name=""/>
        <dsp:cNvSpPr/>
      </dsp:nvSpPr>
      <dsp:spPr>
        <a:xfrm>
          <a:off x="4301066" y="4572000"/>
          <a:ext cx="3386666" cy="846666"/>
        </a:xfrm>
        <a:prstGeom prst="roundRect">
          <a:avLst>
            <a:gd name="adj" fmla="val 10000"/>
          </a:avLst>
        </a:prstGeom>
        <a:solidFill>
          <a:schemeClr val="bg1">
            <a:alpha val="90000"/>
          </a:schemeClr>
        </a:solidFill>
        <a:ln w="12700" cap="flat" cmpd="sng" algn="ctr">
          <a:solidFill>
            <a:srgbClr val="FFFF00">
              <a:alpha val="90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mbria" panose="02040503050406030204" pitchFamily="18" charset="0"/>
            </a:rPr>
            <a:t>Be generous, ready to share</a:t>
          </a:r>
        </a:p>
      </dsp:txBody>
      <dsp:txXfrm>
        <a:off x="4325864" y="4596798"/>
        <a:ext cx="3337070" cy="79707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89A7C8-6951-4E62-AE40-160DB85969DF}" type="datetimeFigureOut">
              <a:rPr lang="en-US" smtClean="0"/>
              <a:t>5/16/2018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E4A7E1-EF53-44C4-AC4F-6D795D40DD3C}" type="slidenum">
              <a:rPr lang="en-US" smtClean="0"/>
              <a:t>‹#›</a:t>
            </a:fld>
            <a:endParaRPr lang="en-US"/>
          </a:p>
        </p:txBody>
      </p:sp>
    </p:spTree>
    <p:extLst>
      <p:ext uri="{BB962C8B-B14F-4D97-AF65-F5344CB8AC3E}">
        <p14:creationId xmlns:p14="http://schemas.microsoft.com/office/powerpoint/2010/main" val="653868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6788" rtl="0" eaLnBrk="1" fontAlgn="base" latinLnBrk="0" hangingPunct="1">
              <a:lnSpc>
                <a:spcPct val="100000"/>
              </a:lnSpc>
              <a:spcBef>
                <a:spcPct val="0"/>
              </a:spcBef>
              <a:spcAft>
                <a:spcPct val="0"/>
              </a:spcAft>
              <a:buClrTx/>
              <a:buSzTx/>
              <a:buFontTx/>
              <a:buNone/>
              <a:tabLst/>
              <a:defRPr/>
            </a:pPr>
            <a:fld id="{AFC8DFEF-1FF2-4769-B984-3B5D1F46DFDA}" type="slidenum">
              <a:rPr kumimoji="0" lang="en-US" sz="13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66788" rtl="0" eaLnBrk="1" fontAlgn="base" latinLnBrk="0" hangingPunct="1">
                <a:lnSpc>
                  <a:spcPct val="100000"/>
                </a:lnSpc>
                <a:spcBef>
                  <a:spcPct val="0"/>
                </a:spcBef>
                <a:spcAft>
                  <a:spcPct val="0"/>
                </a:spcAft>
                <a:buClrTx/>
                <a:buSzTx/>
                <a:buFontTx/>
                <a:buNone/>
                <a:tabLst/>
                <a:defRPr/>
              </a:pPr>
              <a:t>1</a:t>
            </a:fld>
            <a:endParaRPr kumimoji="0" lang="en-US" sz="13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643664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z="1200" kern="1200" dirty="0">
              <a:solidFill>
                <a:schemeClr val="tx1"/>
              </a:solidFill>
              <a:effectLst/>
              <a:latin typeface="+mn-lt"/>
              <a:ea typeface="+mn-ea"/>
              <a:cs typeface="+mn-cs"/>
            </a:endParaRPr>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20327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BE254-1FF5-4D4A-A880-50DB1EFDB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9621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z="1200" baseline="0"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981437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97581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203885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13D709B-6C3F-4F46-A956-94313EA5FFEE}"/>
              </a:ext>
            </a:extLst>
          </p:cNvPr>
          <p:cNvSpPr>
            <a:spLocks noGrp="1" noChangeArrowheads="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9C31878-5937-4A82-9B6C-13CE7DF11234}"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688579" name="Rectangle 2">
            <a:extLst>
              <a:ext uri="{FF2B5EF4-FFF2-40B4-BE49-F238E27FC236}">
                <a16:creationId xmlns:a16="http://schemas.microsoft.com/office/drawing/2014/main" id="{7E8DBE0B-F30B-41B8-A23C-F41F65C701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8580" name="Rectangle 3">
            <a:extLst>
              <a:ext uri="{FF2B5EF4-FFF2-40B4-BE49-F238E27FC236}">
                <a16:creationId xmlns:a16="http://schemas.microsoft.com/office/drawing/2014/main" id="{BA18CAE7-FEF2-43AD-8BD3-5CCE5889702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298764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9802245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278529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z="1200" kern="1200" dirty="0">
              <a:solidFill>
                <a:schemeClr val="tx1"/>
              </a:solidFill>
              <a:effectLst/>
              <a:latin typeface="+mn-lt"/>
              <a:ea typeface="+mn-ea"/>
              <a:cs typeface="+mn-cs"/>
            </a:endParaRPr>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73532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BE254-1FF5-4D4A-A880-50DB1EFDB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4150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1631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BE254-1FF5-4D4A-A880-50DB1EFDB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011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BE254-1FF5-4D4A-A880-50DB1EFDB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4635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BE254-1FF5-4D4A-A880-50DB1EFDB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3533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z="1200" baseline="0"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83963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575452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sz="1200" baseline="0"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45022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9036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dirty="0"/>
          </a:p>
        </p:txBody>
      </p:sp>
      <p:sp>
        <p:nvSpPr>
          <p:cNvPr id="65540"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38160" indent="-283908" eaLnBrk="0" hangingPunct="0">
              <a:defRPr sz="2400" b="1">
                <a:solidFill>
                  <a:schemeClr val="tx1"/>
                </a:solidFill>
                <a:latin typeface="Arial" charset="0"/>
              </a:defRPr>
            </a:lvl2pPr>
            <a:lvl3pPr marL="1135631" indent="-227126" eaLnBrk="0" hangingPunct="0">
              <a:defRPr sz="2400" b="1">
                <a:solidFill>
                  <a:schemeClr val="tx1"/>
                </a:solidFill>
                <a:latin typeface="Arial" charset="0"/>
              </a:defRPr>
            </a:lvl3pPr>
            <a:lvl4pPr marL="1589883" indent="-227126" eaLnBrk="0" hangingPunct="0">
              <a:defRPr sz="2400" b="1">
                <a:solidFill>
                  <a:schemeClr val="tx1"/>
                </a:solidFill>
                <a:latin typeface="Arial" charset="0"/>
              </a:defRPr>
            </a:lvl4pPr>
            <a:lvl5pPr marL="2044135" indent="-227126" eaLnBrk="0" hangingPunct="0">
              <a:defRPr sz="2400" b="1">
                <a:solidFill>
                  <a:schemeClr val="tx1"/>
                </a:solidFill>
                <a:latin typeface="Arial" charset="0"/>
              </a:defRPr>
            </a:lvl5pPr>
            <a:lvl6pPr marL="2498388" indent="-227126" eaLnBrk="0" fontAlgn="base" hangingPunct="0">
              <a:spcBef>
                <a:spcPct val="0"/>
              </a:spcBef>
              <a:spcAft>
                <a:spcPct val="0"/>
              </a:spcAft>
              <a:defRPr sz="2400" b="1">
                <a:solidFill>
                  <a:schemeClr val="tx1"/>
                </a:solidFill>
                <a:latin typeface="Arial" charset="0"/>
              </a:defRPr>
            </a:lvl6pPr>
            <a:lvl7pPr marL="2952640" indent="-227126" eaLnBrk="0" fontAlgn="base" hangingPunct="0">
              <a:spcBef>
                <a:spcPct val="0"/>
              </a:spcBef>
              <a:spcAft>
                <a:spcPct val="0"/>
              </a:spcAft>
              <a:defRPr sz="2400" b="1">
                <a:solidFill>
                  <a:schemeClr val="tx1"/>
                </a:solidFill>
                <a:latin typeface="Arial" charset="0"/>
              </a:defRPr>
            </a:lvl7pPr>
            <a:lvl8pPr marL="3406892" indent="-227126" eaLnBrk="0" fontAlgn="base" hangingPunct="0">
              <a:spcBef>
                <a:spcPct val="0"/>
              </a:spcBef>
              <a:spcAft>
                <a:spcPct val="0"/>
              </a:spcAft>
              <a:defRPr sz="2400" b="1">
                <a:solidFill>
                  <a:schemeClr val="tx1"/>
                </a:solidFill>
                <a:latin typeface="Arial" charset="0"/>
              </a:defRPr>
            </a:lvl8pPr>
            <a:lvl9pPr marL="3861145" indent="-227126" eaLnBrk="0" fontAlgn="base" hangingPunct="0">
              <a:spcBef>
                <a:spcPct val="0"/>
              </a:spcBef>
              <a:spcAft>
                <a:spcPct val="0"/>
              </a:spcAft>
              <a:defRPr sz="2400" b="1">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350AA38-7FDE-450C-90AA-D2B1E36FF9A8}"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390149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BE254-1FF5-4D4A-A880-50DB1EFDB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4296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fld id="{156FDD2F-2CB0-414F-A709-F9A7D80C34F8}" type="datetimeFigureOut">
              <a:rPr lang="en-US" smtClean="0"/>
              <a:pPr/>
              <a:t>5/16/2018</a:t>
            </a:fld>
            <a:endParaRPr lang="en-US"/>
          </a:p>
        </p:txBody>
      </p:sp>
      <p:sp>
        <p:nvSpPr>
          <p:cNvPr id="17" name="Footer Placeholder 16"/>
          <p:cNvSpPr>
            <a:spLocks noGrp="1"/>
          </p:cNvSpPr>
          <p:nvPr>
            <p:ph type="ftr" sz="quarter" idx="11"/>
          </p:nvPr>
        </p:nvSpPr>
        <p:spPr>
          <a:xfrm>
            <a:off x="3864864" y="6355080"/>
            <a:ext cx="4632960" cy="365760"/>
          </a:xfrm>
        </p:spPr>
        <p:txBody>
          <a:bodyPr/>
          <a:lstStyle/>
          <a:p>
            <a:endParaRPr lang="en-US"/>
          </a:p>
        </p:txBody>
      </p:sp>
      <p:sp>
        <p:nvSpPr>
          <p:cNvPr id="29" name="Slide Number Placeholder 28"/>
          <p:cNvSpPr>
            <a:spLocks noGrp="1"/>
          </p:cNvSpPr>
          <p:nvPr>
            <p:ph type="sldNum" sz="quarter" idx="12"/>
          </p:nvPr>
        </p:nvSpPr>
        <p:spPr>
          <a:xfrm>
            <a:off x="1621536" y="6355080"/>
            <a:ext cx="1625600" cy="365760"/>
          </a:xfrm>
        </p:spPr>
        <p:txBody>
          <a:bodyPr/>
          <a:lstStyle/>
          <a:p>
            <a:fld id="{AE582BFA-503C-4D81-9EFD-0190FB52CAA4}" type="slidenum">
              <a:rPr lang="en-US" smtClean="0"/>
              <a:pPr/>
              <a:t>‹#›</a:t>
            </a:fld>
            <a:endParaRPr lang="en-US"/>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131817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6FDD2F-2CB0-414F-A709-F9A7D80C34F8}"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82BFA-503C-4D81-9EFD-0190FB52CAA4}" type="slidenum">
              <a:rPr lang="en-US" smtClean="0"/>
              <a:pPr/>
              <a:t>‹#›</a:t>
            </a:fld>
            <a:endParaRPr lang="en-US"/>
          </a:p>
        </p:txBody>
      </p:sp>
    </p:spTree>
    <p:extLst>
      <p:ext uri="{BB962C8B-B14F-4D97-AF65-F5344CB8AC3E}">
        <p14:creationId xmlns:p14="http://schemas.microsoft.com/office/powerpoint/2010/main" val="279088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6FDD2F-2CB0-414F-A709-F9A7D80C34F8}"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82BFA-503C-4D81-9EFD-0190FB52CAA4}" type="slidenum">
              <a:rPr lang="en-US" smtClean="0"/>
              <a:pPr/>
              <a:t>‹#›</a:t>
            </a:fld>
            <a:endParaRPr lang="en-US"/>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Tree>
    <p:extLst>
      <p:ext uri="{BB962C8B-B14F-4D97-AF65-F5344CB8AC3E}">
        <p14:creationId xmlns:p14="http://schemas.microsoft.com/office/powerpoint/2010/main" val="2983238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800"/>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97F355-5741-49B8-AC2B-9B4B36FF73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99458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03170B-2889-475A-8203-6FAD2ABC898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64540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650822-0131-46A8-B26D-BF389AB10FA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22506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03A967-599C-495D-A776-B06DD8DA528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26728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79EAD59-A2DC-44A3-9EB1-86D0B249135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65607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2C0DF-682D-46DA-A9B6-9093D41B9F1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88611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B259150-0693-44C0-A7F7-4E8E9E66AAC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02185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F10302-4821-4CBC-955C-05D9D930988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074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56FDD2F-2CB0-414F-A709-F9A7D80C34F8}"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82BFA-503C-4D81-9EFD-0190FB52CAA4}" type="slidenum">
              <a:rPr lang="en-US" smtClean="0"/>
              <a:pPr/>
              <a:t>‹#›</a:t>
            </a:fld>
            <a:endParaRPr lang="en-US"/>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367801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4D8825A-A978-4866-88D2-615D05EEC8C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80614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337FD4-3904-4188-887F-9139792B40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35298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0"/>
            <a:ext cx="28702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84074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6623A4-2883-4C08-8364-B9E955855DD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9278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fld id="{156FDD2F-2CB0-414F-A709-F9A7D80C34F8}" type="datetimeFigureOut">
              <a:rPr lang="en-US" smtClean="0"/>
              <a:pPr/>
              <a:t>5/16/2018</a:t>
            </a:fld>
            <a:endParaRPr lang="en-US"/>
          </a:p>
        </p:txBody>
      </p:sp>
      <p:sp>
        <p:nvSpPr>
          <p:cNvPr id="5" name="Footer Placeholder 4"/>
          <p:cNvSpPr>
            <a:spLocks noGrp="1"/>
          </p:cNvSpPr>
          <p:nvPr>
            <p:ph type="ftr" sz="quarter" idx="11"/>
          </p:nvPr>
        </p:nvSpPr>
        <p:spPr>
          <a:xfrm>
            <a:off x="3864864" y="6355080"/>
            <a:ext cx="4632960" cy="365760"/>
          </a:xfrm>
        </p:spPr>
        <p:txBody>
          <a:bodyPr/>
          <a:lstStyle/>
          <a:p>
            <a:endParaRPr lang="en-US"/>
          </a:p>
        </p:txBody>
      </p:sp>
      <p:sp>
        <p:nvSpPr>
          <p:cNvPr id="6" name="Slide Number Placeholder 5"/>
          <p:cNvSpPr>
            <a:spLocks noGrp="1"/>
          </p:cNvSpPr>
          <p:nvPr>
            <p:ph type="sldNum" sz="quarter" idx="12"/>
          </p:nvPr>
        </p:nvSpPr>
        <p:spPr>
          <a:xfrm>
            <a:off x="1426464" y="6355080"/>
            <a:ext cx="2027936" cy="365760"/>
          </a:xfrm>
        </p:spPr>
        <p:txBody>
          <a:bodyPr/>
          <a:lstStyle/>
          <a:p>
            <a:fld id="{AE582BFA-503C-4D81-9EFD-0190FB52CAA4}" type="slidenum">
              <a:rPr lang="en-US" smtClean="0"/>
              <a:pPr/>
              <a:t>‹#›</a:t>
            </a:fld>
            <a:endParaRPr lang="en-US"/>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5992786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56FDD2F-2CB0-414F-A709-F9A7D80C34F8}"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82BFA-503C-4D81-9EFD-0190FB52CAA4}" type="slidenum">
              <a:rPr lang="en-US" smtClean="0"/>
              <a:pPr/>
              <a:t>‹#›</a:t>
            </a:fld>
            <a:endParaRPr lang="en-US"/>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6460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56FDD2F-2CB0-414F-A709-F9A7D80C34F8}" type="datetimeFigureOut">
              <a:rPr lang="en-US" smtClean="0"/>
              <a:pPr/>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82BFA-503C-4D81-9EFD-0190FB52CAA4}" type="slidenum">
              <a:rPr lang="en-US" smtClean="0"/>
              <a:pPr/>
              <a:t>‹#›</a:t>
            </a:fld>
            <a:endParaRPr lang="en-US"/>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68172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56FDD2F-2CB0-414F-A709-F9A7D80C34F8}" type="datetimeFigureOut">
              <a:rPr lang="en-US" smtClean="0"/>
              <a:pPr/>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82BFA-503C-4D81-9EFD-0190FB52CAA4}" type="slidenum">
              <a:rPr lang="en-US" smtClean="0"/>
              <a:pPr/>
              <a:t>‹#›</a:t>
            </a:fld>
            <a:endParaRPr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168507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FDD2F-2CB0-414F-A709-F9A7D80C34F8}" type="datetimeFigureOut">
              <a:rPr lang="en-US" smtClean="0"/>
              <a:pPr/>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582BFA-503C-4D81-9EFD-0190FB52CAA4}" type="slidenum">
              <a:rPr lang="en-US" smtClean="0"/>
              <a:pPr/>
              <a:t>‹#›</a:t>
            </a:fld>
            <a:endParaRPr lang="en-US"/>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1985388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56FDD2F-2CB0-414F-A709-F9A7D80C34F8}"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82BFA-503C-4D81-9EFD-0190FB52CAA4}" type="slidenum">
              <a:rPr lang="en-US" smtClean="0"/>
              <a:pPr/>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596049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56FDD2F-2CB0-414F-A709-F9A7D80C34F8}"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82BFA-503C-4D81-9EFD-0190FB52CAA4}" type="slidenum">
              <a:rPr lang="en-US" smtClean="0"/>
              <a:pPr/>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310157070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156FDD2F-2CB0-414F-A709-F9A7D80C34F8}" type="datetimeFigureOut">
              <a:rPr lang="en-US" smtClean="0"/>
              <a:pPr/>
              <a:t>5/16/2018</a:t>
            </a:fld>
            <a:endParaRPr lang="en-US"/>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AE582BFA-503C-4D81-9EFD-0190FB52CAA4}" type="slidenum">
              <a:rPr lang="en-US" smtClean="0"/>
              <a:pPr/>
              <a:t>‹#›</a:t>
            </a:fld>
            <a:endParaRPr lang="en-US"/>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1001695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2192000" cy="6858000"/>
          </a:xfrm>
          <a:prstGeom prst="rect">
            <a:avLst/>
          </a:prstGeom>
          <a:gradFill rotWithShape="0">
            <a:gsLst>
              <a:gs pos="0">
                <a:srgbClr val="000066"/>
              </a:gs>
              <a:gs pos="100000">
                <a:schemeClr val="tx1"/>
              </a:gs>
            </a:gsLst>
            <a:path path="rect">
              <a:fillToRect r="100000" b="100000"/>
            </a:path>
          </a:gradFill>
          <a:ln w="9525">
            <a:solidFill>
              <a:schemeClr val="tx1"/>
            </a:solidFill>
            <a:miter lim="800000"/>
            <a:headEnd/>
            <a:tailEnd/>
          </a:ln>
        </p:spPr>
        <p:txBody>
          <a:bodyPr wrap="none" anchor="ctr"/>
          <a:lstStyle/>
          <a:p>
            <a:pPr algn="ctr" fontAlgn="base">
              <a:spcBef>
                <a:spcPct val="0"/>
              </a:spcBef>
              <a:spcAft>
                <a:spcPct val="0"/>
              </a:spcAft>
            </a:pPr>
            <a:endParaRPr lang="en-US" sz="2400" b="1">
              <a:solidFill>
                <a:srgbClr val="000000"/>
              </a:solidFill>
              <a:cs typeface="Arial" charset="0"/>
            </a:endParaRPr>
          </a:p>
        </p:txBody>
      </p:sp>
      <p:sp>
        <p:nvSpPr>
          <p:cNvPr id="1027" name="Rectangle 2"/>
          <p:cNvSpPr>
            <a:spLocks noGrp="1" noChangeArrowheads="1"/>
          </p:cNvSpPr>
          <p:nvPr>
            <p:ph type="title"/>
          </p:nvPr>
        </p:nvSpPr>
        <p:spPr bwMode="auto">
          <a:xfrm>
            <a:off x="0" y="0"/>
            <a:ext cx="1219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914400"/>
            <a:ext cx="11480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1"/>
                </a:solidFill>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1"/>
                </a:solidFill>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11480800" y="6553201"/>
            <a:ext cx="711200" cy="303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bg1"/>
                </a:solidFill>
                <a:latin typeface="Times New Roman" pitchFamily="18" charset="0"/>
                <a:cs typeface="+mn-cs"/>
              </a:defRPr>
            </a:lvl1pPr>
          </a:lstStyle>
          <a:p>
            <a:pPr fontAlgn="base">
              <a:spcBef>
                <a:spcPct val="0"/>
              </a:spcBef>
              <a:spcAft>
                <a:spcPct val="0"/>
              </a:spcAft>
              <a:defRPr/>
            </a:pPr>
            <a:fld id="{7F8818E6-D8C9-483D-A5C0-9DA763A7B7F4}"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1032" name="Text Box 9"/>
          <p:cNvSpPr txBox="1">
            <a:spLocks noChangeArrowheads="1"/>
          </p:cNvSpPr>
          <p:nvPr/>
        </p:nvSpPr>
        <p:spPr bwMode="auto">
          <a:xfrm>
            <a:off x="6481234" y="331787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defRPr>
            </a:lvl9pPr>
          </a:lstStyle>
          <a:p>
            <a:pPr eaLnBrk="1" fontAlgn="base" hangingPunct="1">
              <a:spcBef>
                <a:spcPct val="0"/>
              </a:spcBef>
              <a:spcAft>
                <a:spcPct val="0"/>
              </a:spcAft>
              <a:defRPr/>
            </a:pPr>
            <a:endParaRPr lang="en-US" sz="2400" b="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2683653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2pPr>
      <a:lvl3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3pPr>
      <a:lvl4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4pPr>
      <a:lvl5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5pPr>
      <a:lvl6pPr marL="4572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Syllabus</a:t>
            </a:r>
          </a:p>
        </p:txBody>
      </p:sp>
      <p:sp>
        <p:nvSpPr>
          <p:cNvPr id="3" name="Content Placeholder 2"/>
          <p:cNvSpPr>
            <a:spLocks noGrp="1"/>
          </p:cNvSpPr>
          <p:nvPr>
            <p:ph sz="quarter" idx="1"/>
          </p:nvPr>
        </p:nvSpPr>
        <p:spPr/>
        <p:txBody>
          <a:bodyPr>
            <a:normAutofit fontScale="85000" lnSpcReduction="20000"/>
          </a:bodyPr>
          <a:lstStyle/>
          <a:p>
            <a:pPr marL="514350" indent="-514350">
              <a:buFont typeface="+mj-lt"/>
              <a:buAutoNum type="arabicPeriod"/>
            </a:pPr>
            <a:r>
              <a:rPr lang="en-US" dirty="0"/>
              <a:t>Introduction							4/15</a:t>
            </a:r>
          </a:p>
          <a:p>
            <a:pPr marL="514350" indent="-514350">
              <a:buFont typeface="+mj-lt"/>
              <a:buAutoNum type="arabicPeriod"/>
            </a:pPr>
            <a:r>
              <a:rPr lang="en-US" dirty="0"/>
              <a:t>Paul’s Service as an Example					4/18</a:t>
            </a:r>
          </a:p>
          <a:p>
            <a:pPr marL="514350" indent="-514350">
              <a:buFont typeface="+mj-lt"/>
              <a:buAutoNum type="arabicPeriod"/>
            </a:pPr>
            <a:r>
              <a:rPr lang="en-US" dirty="0"/>
              <a:t>Paul’s “Charges” to Timothy						4/22</a:t>
            </a:r>
          </a:p>
          <a:p>
            <a:pPr marL="514350" indent="-514350">
              <a:buFont typeface="+mj-lt"/>
              <a:buAutoNum type="arabicPeriod"/>
            </a:pPr>
            <a:r>
              <a:rPr lang="en-US" dirty="0"/>
              <a:t>Personal Admonition: Purity					4/25</a:t>
            </a:r>
          </a:p>
          <a:p>
            <a:pPr marL="514350" indent="-514350">
              <a:buFont typeface="+mj-lt"/>
              <a:buAutoNum type="arabicPeriod"/>
            </a:pPr>
            <a:r>
              <a:rPr lang="en-US" dirty="0"/>
              <a:t>Personal Admonition: Development					4/29</a:t>
            </a:r>
          </a:p>
          <a:p>
            <a:pPr marL="0" indent="0">
              <a:buNone/>
            </a:pPr>
            <a:r>
              <a:rPr lang="en-US" dirty="0"/>
              <a:t>				Special Meeting Wednesday       May 2nd</a:t>
            </a:r>
          </a:p>
          <a:p>
            <a:pPr marL="514350" indent="-514350">
              <a:buFont typeface="+mj-lt"/>
              <a:buAutoNum type="arabicPeriod" startAt="6"/>
            </a:pPr>
            <a:r>
              <a:rPr lang="en-US" dirty="0"/>
              <a:t>Roles in the Church: Men &amp; Women				5/6</a:t>
            </a:r>
          </a:p>
          <a:p>
            <a:pPr marL="514350" indent="-514350">
              <a:buFont typeface="+mj-lt"/>
              <a:buAutoNum type="arabicPeriod" startAt="6"/>
            </a:pPr>
            <a:r>
              <a:rPr lang="en-US" dirty="0"/>
              <a:t>Roles in the Church: Old &amp; Young					5/9</a:t>
            </a:r>
          </a:p>
          <a:p>
            <a:pPr marL="514350" indent="-514350">
              <a:buFont typeface="+mj-lt"/>
              <a:buAutoNum type="arabicPeriod" startAt="6"/>
            </a:pPr>
            <a:r>
              <a:rPr lang="en-US" dirty="0"/>
              <a:t>Roles in the Church: Elders and Deacons				5/13</a:t>
            </a:r>
          </a:p>
          <a:p>
            <a:pPr marL="514350" indent="-514350">
              <a:buFont typeface="+mj-lt"/>
              <a:buAutoNum type="arabicPeriod" startAt="6"/>
            </a:pPr>
            <a:r>
              <a:rPr lang="en-US" dirty="0"/>
              <a:t>Lessons to Servants and Rich					5/16</a:t>
            </a:r>
          </a:p>
          <a:p>
            <a:pPr marL="514350" indent="-514350">
              <a:buFont typeface="+mj-lt"/>
              <a:buAutoNum type="arabicPeriod" startAt="6"/>
            </a:pPr>
            <a:r>
              <a:rPr lang="en-US" dirty="0"/>
              <a:t>Living in a World of Sinners						5/20</a:t>
            </a:r>
          </a:p>
          <a:p>
            <a:pPr marL="514350" indent="-514350">
              <a:buFont typeface="+mj-lt"/>
              <a:buAutoNum type="arabicPeriod" startAt="6"/>
            </a:pPr>
            <a:r>
              <a:rPr lang="en-US" dirty="0"/>
              <a:t>Dealing with Sinful Men in the church				5/23</a:t>
            </a:r>
          </a:p>
          <a:p>
            <a:pPr marL="514350" indent="-514350">
              <a:buFont typeface="+mj-lt"/>
              <a:buAutoNum type="arabicPeriod" startAt="6"/>
            </a:pPr>
            <a:r>
              <a:rPr lang="en-US" dirty="0"/>
              <a:t>Responsibility for Good Works					5/27</a:t>
            </a:r>
          </a:p>
          <a:p>
            <a:pPr marL="514350" indent="-514350">
              <a:buFont typeface="+mj-lt"/>
              <a:buAutoNum type="arabicPeriod" startAt="6"/>
            </a:pPr>
            <a:r>
              <a:rPr lang="en-US" dirty="0"/>
              <a:t>Review								5/30</a:t>
            </a:r>
          </a:p>
        </p:txBody>
      </p:sp>
      <p:sp>
        <p:nvSpPr>
          <p:cNvPr id="5" name="Oval 7"/>
          <p:cNvSpPr>
            <a:spLocks noChangeArrowheads="1"/>
          </p:cNvSpPr>
          <p:nvPr/>
        </p:nvSpPr>
        <p:spPr bwMode="auto">
          <a:xfrm>
            <a:off x="942643" y="4259808"/>
            <a:ext cx="8940800" cy="469900"/>
          </a:xfrm>
          <a:prstGeom prst="ellipse">
            <a:avLst/>
          </a:prstGeom>
          <a:noFill/>
          <a:ln w="12700">
            <a:solidFill>
              <a:srgbClr val="FF0000"/>
            </a:solid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5151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45FAAC5-56C2-4B02-A865-11C9142B28E0}"/>
              </a:ext>
            </a:extLst>
          </p:cNvPr>
          <p:cNvSpPr/>
          <p:nvPr/>
        </p:nvSpPr>
        <p:spPr>
          <a:xfrm>
            <a:off x="251253" y="762233"/>
            <a:ext cx="11689492" cy="34163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1" u="sng" strike="noStrike" kern="1200" cap="none" spc="0" normalizeH="0" baseline="0" noProof="0" dirty="0">
                <a:ln>
                  <a:noFill/>
                </a:ln>
                <a:solidFill>
                  <a:srgbClr val="FFFF00"/>
                </a:solidFill>
                <a:effectLst/>
                <a:uLnTx/>
                <a:uFillTx/>
                <a:latin typeface="Cambria" panose="02040503050406030204" pitchFamily="18" charset="0"/>
                <a:ea typeface="+mn-ea"/>
                <a:cs typeface="+mn-cs"/>
              </a:rPr>
              <a:t>Ephesians 6:5-9 </a:t>
            </a:r>
            <a:r>
              <a:rPr kumimoji="0" lang="en-US" sz="2700" b="0" i="0"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a:t>
            </a:r>
            <a:r>
              <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Slaves, be obedient to those who are your masters according to the flesh, with fear and trembling, in the sincerity of your heart, as to Christ; </a:t>
            </a:r>
            <a:r>
              <a:rPr kumimoji="0" lang="en-US" sz="2700" b="1" i="0" u="none" strike="noStrike" kern="1200" cap="none" spc="0" normalizeH="0" baseline="30000" noProof="0" dirty="0">
                <a:ln>
                  <a:noFill/>
                </a:ln>
                <a:solidFill>
                  <a:srgbClr val="FFFFFF"/>
                </a:solidFill>
                <a:effectLst/>
                <a:uLnTx/>
                <a:uFillTx/>
                <a:latin typeface="Cambria" panose="02040503050406030204" pitchFamily="18" charset="0"/>
                <a:ea typeface="+mn-ea"/>
                <a:cs typeface="+mn-cs"/>
              </a:rPr>
              <a:t>6 </a:t>
            </a:r>
            <a:r>
              <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not by way of eyeservice, as men-pleasers, but as slaves of Christ, doing the will of God from the heart. </a:t>
            </a:r>
            <a:r>
              <a:rPr kumimoji="0" lang="en-US" sz="2700" b="1" i="0" u="none" strike="noStrike" kern="1200" cap="none" spc="0" normalizeH="0" baseline="30000" noProof="0" dirty="0">
                <a:ln>
                  <a:noFill/>
                </a:ln>
                <a:solidFill>
                  <a:srgbClr val="FFFFFF"/>
                </a:solidFill>
                <a:effectLst/>
                <a:uLnTx/>
                <a:uFillTx/>
                <a:latin typeface="Cambria" panose="02040503050406030204" pitchFamily="18" charset="0"/>
                <a:ea typeface="+mn-ea"/>
                <a:cs typeface="+mn-cs"/>
              </a:rPr>
              <a:t>7 </a:t>
            </a:r>
            <a:r>
              <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With good will render service, as to the Lord, and not to men, </a:t>
            </a:r>
            <a:r>
              <a:rPr kumimoji="0" lang="en-US" sz="2700" b="1" i="0" u="none" strike="noStrike" kern="1200" cap="none" spc="0" normalizeH="0" baseline="30000" noProof="0" dirty="0">
                <a:ln>
                  <a:noFill/>
                </a:ln>
                <a:solidFill>
                  <a:srgbClr val="FFFFFF"/>
                </a:solidFill>
                <a:effectLst/>
                <a:uLnTx/>
                <a:uFillTx/>
                <a:latin typeface="Cambria" panose="02040503050406030204" pitchFamily="18" charset="0"/>
                <a:ea typeface="+mn-ea"/>
                <a:cs typeface="+mn-cs"/>
              </a:rPr>
              <a:t>8 </a:t>
            </a:r>
            <a:r>
              <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knowing that whatever good thing each one does, this he will receive back from the Lord, whether slave or free. </a:t>
            </a:r>
            <a:r>
              <a:rPr kumimoji="0" lang="en-US" sz="2700" b="1" i="0" u="none" strike="noStrike" kern="1200" cap="none" spc="0" normalizeH="0" baseline="30000" noProof="0" dirty="0">
                <a:ln>
                  <a:noFill/>
                </a:ln>
                <a:solidFill>
                  <a:srgbClr val="FFFFFF"/>
                </a:solidFill>
                <a:effectLst/>
                <a:uLnTx/>
                <a:uFillTx/>
                <a:latin typeface="Cambria" panose="02040503050406030204" pitchFamily="18" charset="0"/>
                <a:ea typeface="+mn-ea"/>
                <a:cs typeface="+mn-cs"/>
              </a:rPr>
              <a:t>9 </a:t>
            </a:r>
            <a:r>
              <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And masters, do the same things to them, and give up threatening, knowing that both their Master and yours is in heaven, and there is no partiality with Him.</a:t>
            </a:r>
          </a:p>
        </p:txBody>
      </p:sp>
      <p:sp>
        <p:nvSpPr>
          <p:cNvPr id="7" name="Rectangle 6">
            <a:extLst>
              <a:ext uri="{FF2B5EF4-FFF2-40B4-BE49-F238E27FC236}">
                <a16:creationId xmlns:a16="http://schemas.microsoft.com/office/drawing/2014/main" id="{B375DA3B-72F1-4C31-8282-939DDEF448AF}"/>
              </a:ext>
            </a:extLst>
          </p:cNvPr>
          <p:cNvSpPr/>
          <p:nvPr/>
        </p:nvSpPr>
        <p:spPr>
          <a:xfrm>
            <a:off x="251254" y="4465906"/>
            <a:ext cx="11158152" cy="92333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1" u="sng" strike="noStrike" kern="1200" cap="none" spc="0" normalizeH="0" baseline="0" noProof="0" dirty="0">
                <a:ln>
                  <a:noFill/>
                </a:ln>
                <a:solidFill>
                  <a:srgbClr val="FFFF00"/>
                </a:solidFill>
                <a:effectLst/>
                <a:uLnTx/>
                <a:uFillTx/>
                <a:latin typeface="Cambria" panose="02040503050406030204" pitchFamily="18" charset="0"/>
                <a:ea typeface="+mn-ea"/>
                <a:cs typeface="+mn-cs"/>
              </a:rPr>
              <a:t>Colossians 4:1 </a:t>
            </a:r>
            <a:r>
              <a:rPr kumimoji="0" lang="en-US" sz="2700" b="0" i="0"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 </a:t>
            </a:r>
            <a:r>
              <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Masters, grant to your slaves justice and fairness, knowing that you too have a Master in heaven.</a:t>
            </a:r>
          </a:p>
        </p:txBody>
      </p:sp>
      <p:sp>
        <p:nvSpPr>
          <p:cNvPr id="10" name="Rectangle 9">
            <a:extLst>
              <a:ext uri="{FF2B5EF4-FFF2-40B4-BE49-F238E27FC236}">
                <a16:creationId xmlns:a16="http://schemas.microsoft.com/office/drawing/2014/main" id="{2690059E-C713-4901-82B1-6CC349E50A3E}"/>
              </a:ext>
            </a:extLst>
          </p:cNvPr>
          <p:cNvSpPr/>
          <p:nvPr/>
        </p:nvSpPr>
        <p:spPr>
          <a:xfrm>
            <a:off x="370703" y="5676589"/>
            <a:ext cx="11570043"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1" i="1" u="sng" strike="noStrike" kern="1200" cap="none" spc="0" normalizeH="0" baseline="0" noProof="0" dirty="0">
                <a:ln>
                  <a:noFill/>
                </a:ln>
                <a:solidFill>
                  <a:srgbClr val="FFFF00"/>
                </a:solidFill>
                <a:effectLst/>
                <a:uLnTx/>
                <a:uFillTx/>
                <a:latin typeface="Cambria" panose="02040503050406030204" pitchFamily="18" charset="0"/>
                <a:ea typeface="+mn-ea"/>
                <a:cs typeface="+mn-cs"/>
              </a:rPr>
              <a:t>Philemon 8 </a:t>
            </a:r>
            <a:r>
              <a:rPr kumimoji="0" lang="en-US" sz="2700" b="0" i="0"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 -</a:t>
            </a:r>
            <a:r>
              <a:rPr kumimoji="0" lang="en-US" sz="2700" b="1" i="0" u="none" strike="noStrike" kern="1200" cap="none" spc="0" normalizeH="0" baseline="30000" noProof="0" dirty="0">
                <a:ln>
                  <a:noFill/>
                </a:ln>
                <a:solidFill>
                  <a:srgbClr val="FFFFFF"/>
                </a:solidFill>
                <a:effectLst/>
                <a:uLnTx/>
                <a:uFillTx/>
                <a:latin typeface="Cambria" panose="02040503050406030204" pitchFamily="18" charset="0"/>
                <a:ea typeface="+mn-ea"/>
                <a:cs typeface="+mn-cs"/>
              </a:rPr>
              <a:t> </a:t>
            </a:r>
            <a:r>
              <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Therefore, though I have enough confidence in Christ to order you </a:t>
            </a:r>
            <a:r>
              <a:rPr kumimoji="0" lang="en-US" sz="2700" b="0" i="1"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to do</a:t>
            </a:r>
            <a:r>
              <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 what is proper, </a:t>
            </a:r>
            <a:r>
              <a:rPr kumimoji="0" lang="en-US" sz="2700" b="1" i="0" u="none" strike="noStrike" kern="1200" cap="none" spc="0" normalizeH="0" baseline="30000" noProof="0" dirty="0">
                <a:ln>
                  <a:noFill/>
                </a:ln>
                <a:solidFill>
                  <a:srgbClr val="FFFFFF"/>
                </a:solidFill>
                <a:effectLst/>
                <a:uLnTx/>
                <a:uFillTx/>
                <a:latin typeface="Cambria" panose="02040503050406030204" pitchFamily="18" charset="0"/>
                <a:ea typeface="+mn-ea"/>
                <a:cs typeface="+mn-cs"/>
              </a:rPr>
              <a:t>9 </a:t>
            </a:r>
            <a:r>
              <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yet for love’s sake I rather appeal </a:t>
            </a:r>
            <a:r>
              <a:rPr kumimoji="0" lang="en-US" sz="2700" b="0" i="1"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to you</a:t>
            </a:r>
            <a:endParaRPr kumimoji="0" lang="en-US" sz="27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endParaRPr>
          </a:p>
        </p:txBody>
      </p:sp>
      <p:sp>
        <p:nvSpPr>
          <p:cNvPr id="12" name="Speech Bubble: Rectangle with Corners Rounded 11">
            <a:extLst>
              <a:ext uri="{FF2B5EF4-FFF2-40B4-BE49-F238E27FC236}">
                <a16:creationId xmlns:a16="http://schemas.microsoft.com/office/drawing/2014/main" id="{C3322226-5069-453B-9C52-69298A189FC6}"/>
              </a:ext>
            </a:extLst>
          </p:cNvPr>
          <p:cNvSpPr/>
          <p:nvPr/>
        </p:nvSpPr>
        <p:spPr bwMode="auto">
          <a:xfrm>
            <a:off x="2378927" y="2143241"/>
            <a:ext cx="7472703" cy="1490093"/>
          </a:xfrm>
          <a:prstGeom prst="wedgeRoundRectCallout">
            <a:avLst>
              <a:gd name="adj1" fmla="val -45025"/>
              <a:gd name="adj2" fmla="val 48875"/>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We are bondservants of Christ</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How has Jesus cared for us as our master?</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He is the pattern in this type of relationship</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a:p>
            <a:pPr marL="457200" marR="0" lvl="0" indent="-457200" algn="ctr"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sp>
        <p:nvSpPr>
          <p:cNvPr id="13" name="Title 1">
            <a:extLst>
              <a:ext uri="{FF2B5EF4-FFF2-40B4-BE49-F238E27FC236}">
                <a16:creationId xmlns:a16="http://schemas.microsoft.com/office/drawing/2014/main" id="{2C95CD48-E6EB-4535-84C8-6FAF06E7AEAC}"/>
              </a:ext>
            </a:extLst>
          </p:cNvPr>
          <p:cNvSpPr>
            <a:spLocks noGrp="1"/>
          </p:cNvSpPr>
          <p:nvPr>
            <p:ph type="title"/>
          </p:nvPr>
        </p:nvSpPr>
        <p:spPr>
          <a:xfrm>
            <a:off x="0" y="0"/>
            <a:ext cx="12192000" cy="685800"/>
          </a:xfrm>
        </p:spPr>
        <p:txBody>
          <a:bodyPr/>
          <a:lstStyle/>
          <a:p>
            <a:r>
              <a:rPr lang="en-US" sz="2800" i="1" u="sng" dirty="0">
                <a:latin typeface="Cambria" panose="02040503050406030204" pitchFamily="18" charset="0"/>
              </a:rPr>
              <a:t>Masters &amp; Slaves</a:t>
            </a:r>
          </a:p>
        </p:txBody>
      </p:sp>
      <p:cxnSp>
        <p:nvCxnSpPr>
          <p:cNvPr id="14" name="Straight Connector 13">
            <a:extLst>
              <a:ext uri="{FF2B5EF4-FFF2-40B4-BE49-F238E27FC236}">
                <a16:creationId xmlns:a16="http://schemas.microsoft.com/office/drawing/2014/main" id="{FE3F83DD-A2CB-4FB3-A955-473ADA19FD8D}"/>
              </a:ext>
            </a:extLst>
          </p:cNvPr>
          <p:cNvCxnSpPr>
            <a:cxnSpLocks/>
          </p:cNvCxnSpPr>
          <p:nvPr/>
        </p:nvCxnSpPr>
        <p:spPr bwMode="auto">
          <a:xfrm>
            <a:off x="7928351" y="3259106"/>
            <a:ext cx="1884722"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FF709137-2BA8-409B-909E-962099C1BD02}"/>
              </a:ext>
            </a:extLst>
          </p:cNvPr>
          <p:cNvCxnSpPr>
            <a:cxnSpLocks/>
          </p:cNvCxnSpPr>
          <p:nvPr/>
        </p:nvCxnSpPr>
        <p:spPr bwMode="auto">
          <a:xfrm>
            <a:off x="7024255" y="2035083"/>
            <a:ext cx="3086100"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343D2BE1-C1B3-44B0-A79A-D9BF79A910CD}"/>
              </a:ext>
            </a:extLst>
          </p:cNvPr>
          <p:cNvCxnSpPr>
            <a:cxnSpLocks/>
          </p:cNvCxnSpPr>
          <p:nvPr/>
        </p:nvCxnSpPr>
        <p:spPr bwMode="auto">
          <a:xfrm>
            <a:off x="9040091" y="2416083"/>
            <a:ext cx="1974360"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917D903D-A273-4188-9D49-8D951A796F85}"/>
              </a:ext>
            </a:extLst>
          </p:cNvPr>
          <p:cNvCxnSpPr>
            <a:cxnSpLocks/>
          </p:cNvCxnSpPr>
          <p:nvPr/>
        </p:nvCxnSpPr>
        <p:spPr bwMode="auto">
          <a:xfrm>
            <a:off x="9202970" y="3681670"/>
            <a:ext cx="2382894"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621EC3EC-E145-44C0-85FE-1DBE3EAEA91F}"/>
              </a:ext>
            </a:extLst>
          </p:cNvPr>
          <p:cNvCxnSpPr>
            <a:cxnSpLocks/>
          </p:cNvCxnSpPr>
          <p:nvPr/>
        </p:nvCxnSpPr>
        <p:spPr bwMode="auto">
          <a:xfrm>
            <a:off x="2168324" y="4066133"/>
            <a:ext cx="2580321"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305353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1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1000"/>
                                        <p:tgtEl>
                                          <p:spTgt spid="16"/>
                                        </p:tgtEl>
                                      </p:cBhvr>
                                    </p:animEffect>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left)">
                                      <p:cBhvr>
                                        <p:cTn id="26" dur="10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ssolve">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453155" y="83784"/>
            <a:ext cx="9326880" cy="457200"/>
          </a:xfrm>
        </p:spPr>
        <p:txBody>
          <a:bodyPr/>
          <a:lstStyle/>
          <a:p>
            <a:pPr eaLnBrk="1" hangingPunct="1"/>
            <a:r>
              <a:rPr lang="en-US" sz="2800" i="1" u="sng" dirty="0">
                <a:latin typeface="Cambria" panose="02040503050406030204" pitchFamily="18" charset="0"/>
              </a:rPr>
              <a:t>Slavery in the First Century</a:t>
            </a:r>
          </a:p>
        </p:txBody>
      </p:sp>
      <p:sp>
        <p:nvSpPr>
          <p:cNvPr id="20483" name="Rectangle 3"/>
          <p:cNvSpPr>
            <a:spLocks noGrp="1" noChangeArrowheads="1"/>
          </p:cNvSpPr>
          <p:nvPr>
            <p:ph type="body" idx="1"/>
          </p:nvPr>
        </p:nvSpPr>
        <p:spPr>
          <a:xfrm>
            <a:off x="271849" y="645163"/>
            <a:ext cx="11689492" cy="5939482"/>
          </a:xfrm>
        </p:spPr>
        <p:txBody>
          <a:bodyPr>
            <a:noAutofit/>
          </a:bodyPr>
          <a:lstStyle/>
          <a:p>
            <a:pPr eaLnBrk="1" hangingPunct="1">
              <a:lnSpc>
                <a:spcPct val="90000"/>
              </a:lnSpc>
              <a:buFont typeface="Wingdings" panose="05000000000000000000" pitchFamily="2" charset="2"/>
              <a:buChar char="§"/>
            </a:pPr>
            <a:r>
              <a:rPr lang="en-US" sz="2400" b="0" dirty="0">
                <a:latin typeface="Cambria" panose="02040503050406030204" pitchFamily="18" charset="0"/>
              </a:rPr>
              <a:t>Should Paul tell the slaves to rebel? Should he write an emancipation proclamation?</a:t>
            </a:r>
          </a:p>
          <a:p>
            <a:pPr eaLnBrk="1" hangingPunct="1">
              <a:lnSpc>
                <a:spcPct val="90000"/>
              </a:lnSpc>
              <a:buFont typeface="Wingdings" panose="05000000000000000000" pitchFamily="2" charset="2"/>
              <a:buChar char="§"/>
            </a:pPr>
            <a:r>
              <a:rPr lang="en-US" sz="2400" b="0" dirty="0">
                <a:latin typeface="Cambria" panose="02040503050406030204" pitchFamily="18" charset="0"/>
              </a:rPr>
              <a:t>Barclay says, “For the church to have encouraged slaves to revolt and rebel and rise against their masters would have been fatal. It would simply have caused civil war, mass murder, and the complete discredit of the church.” </a:t>
            </a:r>
          </a:p>
          <a:p>
            <a:pPr eaLnBrk="1" hangingPunct="1">
              <a:lnSpc>
                <a:spcPct val="90000"/>
              </a:lnSpc>
              <a:buFont typeface="Wingdings" panose="05000000000000000000" pitchFamily="2" charset="2"/>
              <a:buChar char="§"/>
            </a:pPr>
            <a:r>
              <a:rPr lang="en-US" sz="2400" b="0" dirty="0">
                <a:latin typeface="Cambria" panose="02040503050406030204" pitchFamily="18" charset="0"/>
              </a:rPr>
              <a:t>Luke 4:19 - Jesus came to free captives</a:t>
            </a:r>
          </a:p>
          <a:p>
            <a:pPr eaLnBrk="1" hangingPunct="1">
              <a:lnSpc>
                <a:spcPct val="90000"/>
              </a:lnSpc>
              <a:buFont typeface="Wingdings" panose="05000000000000000000" pitchFamily="2" charset="2"/>
              <a:buChar char="§"/>
            </a:pPr>
            <a:r>
              <a:rPr lang="en-US" sz="2400" b="0" dirty="0">
                <a:latin typeface="Cambria" panose="02040503050406030204" pitchFamily="18" charset="0"/>
              </a:rPr>
              <a:t>Gal. 3:28, Col. 3:11-  Slaves equal with free</a:t>
            </a:r>
          </a:p>
          <a:p>
            <a:pPr eaLnBrk="1" hangingPunct="1">
              <a:lnSpc>
                <a:spcPct val="90000"/>
              </a:lnSpc>
              <a:buFont typeface="Wingdings" panose="05000000000000000000" pitchFamily="2" charset="2"/>
              <a:buChar char="§"/>
            </a:pPr>
            <a:r>
              <a:rPr lang="en-US" sz="2400" b="0" dirty="0">
                <a:latin typeface="Cambria" panose="02040503050406030204" pitchFamily="18" charset="0"/>
              </a:rPr>
              <a:t>1 Tim. 1:10 -  Paul condemns “slave trading” (NIV) or “kidnapping.” </a:t>
            </a:r>
          </a:p>
          <a:p>
            <a:pPr eaLnBrk="1" hangingPunct="1">
              <a:lnSpc>
                <a:spcPct val="90000"/>
              </a:lnSpc>
              <a:buFont typeface="Wingdings" panose="05000000000000000000" pitchFamily="2" charset="2"/>
              <a:buChar char="§"/>
            </a:pPr>
            <a:r>
              <a:rPr lang="en-US" sz="2400" b="0" dirty="0">
                <a:latin typeface="Cambria" panose="02040503050406030204" pitchFamily="18" charset="0"/>
              </a:rPr>
              <a:t>Rev. 18:13 condemns "Babylon" for trading in "the bodies and souls of men.”</a:t>
            </a:r>
          </a:p>
          <a:p>
            <a:pPr eaLnBrk="1" hangingPunct="1">
              <a:lnSpc>
                <a:spcPct val="90000"/>
              </a:lnSpc>
              <a:buFont typeface="Wingdings" panose="05000000000000000000" pitchFamily="2" charset="2"/>
              <a:buChar char="§"/>
            </a:pPr>
            <a:r>
              <a:rPr lang="en-US" sz="2400" b="0" dirty="0">
                <a:latin typeface="Cambria" panose="02040503050406030204" pitchFamily="18" charset="0"/>
              </a:rPr>
              <a:t>The New Testament eroded slavery incrementally, not by social revolution.</a:t>
            </a:r>
          </a:p>
          <a:p>
            <a:pPr eaLnBrk="1" hangingPunct="1">
              <a:lnSpc>
                <a:spcPct val="90000"/>
              </a:lnSpc>
              <a:buFont typeface="Wingdings" panose="05000000000000000000" pitchFamily="2" charset="2"/>
              <a:buChar char="§"/>
            </a:pPr>
            <a:r>
              <a:rPr lang="en-US" sz="2400" b="0" dirty="0">
                <a:latin typeface="Cambria" panose="02040503050406030204" pitchFamily="18" charset="0"/>
              </a:rPr>
              <a:t>The reformation came through the slow penetration of the Spirit of Christ into the hearts of people. In the meanwhile, both slaves and masters who were Christians were to order their lives so that Christianity would suffer no reflection, but rather be honored. A Christian slave or master should be the very best slave or master in the world.</a:t>
            </a:r>
          </a:p>
        </p:txBody>
      </p:sp>
    </p:spTree>
    <p:extLst>
      <p:ext uri="{BB962C8B-B14F-4D97-AF65-F5344CB8AC3E}">
        <p14:creationId xmlns:p14="http://schemas.microsoft.com/office/powerpoint/2010/main" val="388396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subTnLst>
                                    <p:animClr clrSpc="rgb" dir="cw">
                                      <p:cBhvr override="childStyle">
                                        <p:cTn dur="1" fill="hold" display="0" masterRel="nextClick" afterEffect="1"/>
                                        <p:tgtEl>
                                          <p:spTgt spid="20483">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left)">
                                      <p:cBhvr>
                                        <p:cTn id="12" dur="500"/>
                                        <p:tgtEl>
                                          <p:spTgt spid="20483">
                                            <p:txEl>
                                              <p:pRg st="1" end="1"/>
                                            </p:txEl>
                                          </p:spTgt>
                                        </p:tgtEl>
                                      </p:cBhvr>
                                    </p:animEffect>
                                  </p:childTnLst>
                                  <p:subTnLst>
                                    <p:animClr clrSpc="rgb" dir="cw">
                                      <p:cBhvr override="childStyle">
                                        <p:cTn dur="1" fill="hold" display="0" masterRel="nextClick" afterEffect="1"/>
                                        <p:tgtEl>
                                          <p:spTgt spid="20483">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left)">
                                      <p:cBhvr>
                                        <p:cTn id="17" dur="500"/>
                                        <p:tgtEl>
                                          <p:spTgt spid="20483">
                                            <p:txEl>
                                              <p:pRg st="2" end="2"/>
                                            </p:txEl>
                                          </p:spTgt>
                                        </p:tgtEl>
                                      </p:cBhvr>
                                    </p:animEffect>
                                  </p:childTnLst>
                                  <p:subTnLst>
                                    <p:animClr clrSpc="rgb" dir="cw">
                                      <p:cBhvr override="childStyle">
                                        <p:cTn dur="1" fill="hold" display="0" masterRel="nextClick" afterEffect="1"/>
                                        <p:tgtEl>
                                          <p:spTgt spid="20483">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wipe(left)">
                                      <p:cBhvr>
                                        <p:cTn id="22" dur="500"/>
                                        <p:tgtEl>
                                          <p:spTgt spid="20483">
                                            <p:txEl>
                                              <p:pRg st="3" end="3"/>
                                            </p:txEl>
                                          </p:spTgt>
                                        </p:tgtEl>
                                      </p:cBhvr>
                                    </p:animEffect>
                                  </p:childTnLst>
                                  <p:subTnLst>
                                    <p:animClr clrSpc="rgb" dir="cw">
                                      <p:cBhvr override="childStyle">
                                        <p:cTn dur="1" fill="hold" display="0" masterRel="nextClick" afterEffect="1"/>
                                        <p:tgtEl>
                                          <p:spTgt spid="20483">
                                            <p:txEl>
                                              <p:pRg st="3" end="3"/>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wipe(left)">
                                      <p:cBhvr>
                                        <p:cTn id="27" dur="500"/>
                                        <p:tgtEl>
                                          <p:spTgt spid="20483">
                                            <p:txEl>
                                              <p:pRg st="4" end="4"/>
                                            </p:txEl>
                                          </p:spTgt>
                                        </p:tgtEl>
                                      </p:cBhvr>
                                    </p:animEffect>
                                  </p:childTnLst>
                                  <p:subTnLst>
                                    <p:animClr clrSpc="rgb" dir="cw">
                                      <p:cBhvr override="childStyle">
                                        <p:cTn dur="1" fill="hold" display="0" masterRel="nextClick" afterEffect="1"/>
                                        <p:tgtEl>
                                          <p:spTgt spid="20483">
                                            <p:txEl>
                                              <p:pRg st="4" end="4"/>
                                            </p:txEl>
                                          </p:spTgt>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wipe(left)">
                                      <p:cBhvr>
                                        <p:cTn id="32" dur="500"/>
                                        <p:tgtEl>
                                          <p:spTgt spid="20483">
                                            <p:txEl>
                                              <p:pRg st="5" end="5"/>
                                            </p:txEl>
                                          </p:spTgt>
                                        </p:tgtEl>
                                      </p:cBhvr>
                                    </p:animEffect>
                                  </p:childTnLst>
                                  <p:subTnLst>
                                    <p:animClr clrSpc="rgb" dir="cw">
                                      <p:cBhvr override="childStyle">
                                        <p:cTn dur="1" fill="hold" display="0" masterRel="nextClick" afterEffect="1"/>
                                        <p:tgtEl>
                                          <p:spTgt spid="20483">
                                            <p:txEl>
                                              <p:pRg st="5" end="5"/>
                                            </p:txEl>
                                          </p:spTgt>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wipe(left)">
                                      <p:cBhvr>
                                        <p:cTn id="37" dur="500"/>
                                        <p:tgtEl>
                                          <p:spTgt spid="20483">
                                            <p:txEl>
                                              <p:pRg st="6" end="6"/>
                                            </p:txEl>
                                          </p:spTgt>
                                        </p:tgtEl>
                                      </p:cBhvr>
                                    </p:animEffect>
                                  </p:childTnLst>
                                  <p:subTnLst>
                                    <p:animClr clrSpc="rgb" dir="cw">
                                      <p:cBhvr override="childStyle">
                                        <p:cTn dur="1" fill="hold" display="0" masterRel="nextClick" afterEffect="1"/>
                                        <p:tgtEl>
                                          <p:spTgt spid="20483">
                                            <p:txEl>
                                              <p:pRg st="6" end="6"/>
                                            </p:txEl>
                                          </p:spTgt>
                                        </p:tgtEl>
                                        <p:attrNameLst>
                                          <p:attrName>ppt_c</p:attrName>
                                        </p:attrNameLst>
                                      </p:cBhvr>
                                      <p:to>
                                        <a:schemeClr val="bg2"/>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483">
                                            <p:txEl>
                                              <p:pRg st="7" end="7"/>
                                            </p:txEl>
                                          </p:spTgt>
                                        </p:tgtEl>
                                        <p:attrNameLst>
                                          <p:attrName>style.visibility</p:attrName>
                                        </p:attrNameLst>
                                      </p:cBhvr>
                                      <p:to>
                                        <p:strVal val="visible"/>
                                      </p:to>
                                    </p:set>
                                    <p:animEffect transition="in" filter="wipe(left)">
                                      <p:cBhvr>
                                        <p:cTn id="42"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800" i="1" u="sng" dirty="0">
                <a:latin typeface="Cambria" panose="02040503050406030204" pitchFamily="18" charset="0"/>
              </a:rPr>
              <a:t>Authority in Relationships</a:t>
            </a:r>
            <a:endParaRPr lang="en-US" sz="2400" dirty="0"/>
          </a:p>
        </p:txBody>
      </p:sp>
      <p:sp>
        <p:nvSpPr>
          <p:cNvPr id="3" name="Content Placeholder 2"/>
          <p:cNvSpPr>
            <a:spLocks noGrp="1"/>
          </p:cNvSpPr>
          <p:nvPr>
            <p:ph idx="1"/>
          </p:nvPr>
        </p:nvSpPr>
        <p:spPr>
          <a:xfrm>
            <a:off x="232475" y="685800"/>
            <a:ext cx="11727050" cy="5982629"/>
          </a:xfrm>
        </p:spPr>
        <p:txBody>
          <a:bodyPr>
            <a:noAutofit/>
          </a:bodyPr>
          <a:lstStyle/>
          <a:p>
            <a:pPr marL="514350" indent="-514350">
              <a:buAutoNum type="arabicPeriod"/>
            </a:pPr>
            <a:r>
              <a:rPr lang="en-US" sz="2800" i="1" dirty="0">
                <a:solidFill>
                  <a:srgbClr val="FFFF00"/>
                </a:solidFill>
                <a:latin typeface="Cambria" panose="02040503050406030204" pitchFamily="18" charset="0"/>
              </a:rPr>
              <a:t>Government</a:t>
            </a:r>
          </a:p>
          <a:p>
            <a:pPr marL="914400" lvl="1" indent="-514350">
              <a:buFont typeface="Wingdings" panose="05000000000000000000" pitchFamily="2" charset="2"/>
              <a:buChar char="§"/>
            </a:pPr>
            <a:r>
              <a:rPr lang="en-US" sz="2800" b="0" i="1" u="sng" dirty="0">
                <a:solidFill>
                  <a:srgbClr val="FFFF00"/>
                </a:solidFill>
                <a:latin typeface="Cambria" panose="02040503050406030204" pitchFamily="18" charset="0"/>
              </a:rPr>
              <a:t>Romans 13:1-7 </a:t>
            </a:r>
            <a:r>
              <a:rPr lang="en-US" sz="2800" b="0" dirty="0">
                <a:latin typeface="Cambria" panose="02040503050406030204" pitchFamily="18" charset="0"/>
              </a:rPr>
              <a:t>- Every person is to be in subjection to the governing authorities…</a:t>
            </a:r>
            <a:endParaRPr lang="en-US" sz="2800" b="0" dirty="0">
              <a:solidFill>
                <a:srgbClr val="FFFF00"/>
              </a:solidFill>
              <a:latin typeface="Cambria" panose="02040503050406030204" pitchFamily="18" charset="0"/>
            </a:endParaRPr>
          </a:p>
          <a:p>
            <a:pPr marL="514350" indent="-514350">
              <a:buAutoNum type="arabicPeriod"/>
            </a:pPr>
            <a:r>
              <a:rPr lang="en-US" sz="2800" i="1" dirty="0">
                <a:solidFill>
                  <a:srgbClr val="FFFF00"/>
                </a:solidFill>
                <a:latin typeface="Cambria" panose="02040503050406030204" pitchFamily="18" charset="0"/>
              </a:rPr>
              <a:t>Job/School</a:t>
            </a:r>
          </a:p>
          <a:p>
            <a:pPr marL="914400" lvl="1" indent="-514350">
              <a:buFont typeface="Wingdings" panose="05000000000000000000" pitchFamily="2" charset="2"/>
              <a:buChar char="§"/>
            </a:pPr>
            <a:r>
              <a:rPr lang="en-US" sz="2800" b="0" i="1" u="sng" dirty="0">
                <a:solidFill>
                  <a:srgbClr val="FFFF00"/>
                </a:solidFill>
                <a:latin typeface="Cambria" panose="02040503050406030204" pitchFamily="18" charset="0"/>
              </a:rPr>
              <a:t>Colossians 3:23-24 </a:t>
            </a:r>
            <a:r>
              <a:rPr lang="en-US" sz="2800" b="0" dirty="0">
                <a:latin typeface="Cambria" panose="02040503050406030204" pitchFamily="18" charset="0"/>
              </a:rPr>
              <a:t>-Whatever you do, do your work heartily, as for the Lord rather than for men, </a:t>
            </a:r>
            <a:r>
              <a:rPr lang="en-US" sz="2800" b="0" baseline="30000" dirty="0">
                <a:latin typeface="Cambria" panose="02040503050406030204" pitchFamily="18" charset="0"/>
              </a:rPr>
              <a:t>24 </a:t>
            </a:r>
            <a:r>
              <a:rPr lang="en-US" sz="2800" b="0" dirty="0">
                <a:latin typeface="Cambria" panose="02040503050406030204" pitchFamily="18" charset="0"/>
              </a:rPr>
              <a:t>knowing that from the Lord you will receive the reward of the inheritance. </a:t>
            </a:r>
            <a:r>
              <a:rPr lang="en-US" sz="2800" i="1" u="sng" dirty="0">
                <a:latin typeface="Cambria" panose="02040503050406030204" pitchFamily="18" charset="0"/>
              </a:rPr>
              <a:t>It is the Lord Christ whom you serve.</a:t>
            </a:r>
            <a:endParaRPr lang="en-US" sz="2800" i="1" u="sng" dirty="0">
              <a:solidFill>
                <a:srgbClr val="FFFF00"/>
              </a:solidFill>
              <a:latin typeface="Cambria" panose="02040503050406030204" pitchFamily="18" charset="0"/>
            </a:endParaRPr>
          </a:p>
          <a:p>
            <a:pPr marL="514350" indent="-514350">
              <a:buAutoNum type="arabicPeriod"/>
            </a:pPr>
            <a:r>
              <a:rPr lang="en-US" sz="2800" i="1" dirty="0">
                <a:solidFill>
                  <a:srgbClr val="FFFF00"/>
                </a:solidFill>
                <a:latin typeface="Cambria" panose="02040503050406030204" pitchFamily="18" charset="0"/>
              </a:rPr>
              <a:t>Marriage </a:t>
            </a:r>
          </a:p>
          <a:p>
            <a:pPr marL="914400" lvl="1" indent="-514350">
              <a:buFont typeface="Wingdings" panose="05000000000000000000" pitchFamily="2" charset="2"/>
              <a:buChar char="§"/>
            </a:pPr>
            <a:r>
              <a:rPr lang="en-US" sz="2800" b="0" i="1" u="sng" dirty="0">
                <a:solidFill>
                  <a:srgbClr val="FFFF00"/>
                </a:solidFill>
                <a:latin typeface="Cambria" panose="02040503050406030204" pitchFamily="18" charset="0"/>
              </a:rPr>
              <a:t>I Peter 3:1-2 </a:t>
            </a:r>
            <a:r>
              <a:rPr lang="en-US" sz="2800" b="0" dirty="0">
                <a:solidFill>
                  <a:srgbClr val="FFFF00"/>
                </a:solidFill>
                <a:latin typeface="Cambria" panose="02040503050406030204" pitchFamily="18" charset="0"/>
              </a:rPr>
              <a:t>- </a:t>
            </a:r>
            <a:r>
              <a:rPr lang="en-US" sz="2800" b="0" dirty="0">
                <a:latin typeface="Cambria" panose="02040503050406030204" pitchFamily="18" charset="0"/>
              </a:rPr>
              <a:t>In the same way, you wives, be submissive to your own husbands so that even if any </a:t>
            </a:r>
            <a:r>
              <a:rPr lang="en-US" sz="2800" b="0" i="1" dirty="0">
                <a:latin typeface="Cambria" panose="02040503050406030204" pitchFamily="18" charset="0"/>
              </a:rPr>
              <a:t>of them</a:t>
            </a:r>
            <a:r>
              <a:rPr lang="en-US" sz="2800" b="0" dirty="0">
                <a:latin typeface="Cambria" panose="02040503050406030204" pitchFamily="18" charset="0"/>
              </a:rPr>
              <a:t> are disobedient to the word, they may be won without a word by the behavior of their wives, </a:t>
            </a:r>
            <a:r>
              <a:rPr lang="en-US" sz="2800" b="0" baseline="30000" dirty="0">
                <a:latin typeface="Cambria" panose="02040503050406030204" pitchFamily="18" charset="0"/>
              </a:rPr>
              <a:t>2 </a:t>
            </a:r>
            <a:r>
              <a:rPr lang="en-US" sz="2800" b="0" dirty="0">
                <a:latin typeface="Cambria" panose="02040503050406030204" pitchFamily="18" charset="0"/>
              </a:rPr>
              <a:t>as they observe your chaste and respectful behavior.</a:t>
            </a:r>
            <a:endParaRPr lang="en-US" sz="2800" b="0" dirty="0">
              <a:solidFill>
                <a:srgbClr val="FFFF00"/>
              </a:solidFill>
              <a:latin typeface="Cambria" panose="02040503050406030204" pitchFamily="18" charset="0"/>
            </a:endParaRPr>
          </a:p>
        </p:txBody>
      </p:sp>
    </p:spTree>
    <p:extLst>
      <p:ext uri="{BB962C8B-B14F-4D97-AF65-F5344CB8AC3E}">
        <p14:creationId xmlns:p14="http://schemas.microsoft.com/office/powerpoint/2010/main" val="72970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800" i="1" u="sng" dirty="0">
                <a:latin typeface="Cambria" panose="02040503050406030204" pitchFamily="18" charset="0"/>
              </a:rPr>
              <a:t>Servants &amp; Rich</a:t>
            </a:r>
          </a:p>
        </p:txBody>
      </p:sp>
      <p:sp>
        <p:nvSpPr>
          <p:cNvPr id="3" name="Content Placeholder 2"/>
          <p:cNvSpPr>
            <a:spLocks noGrp="1"/>
          </p:cNvSpPr>
          <p:nvPr>
            <p:ph idx="1"/>
          </p:nvPr>
        </p:nvSpPr>
        <p:spPr>
          <a:xfrm>
            <a:off x="232475" y="685800"/>
            <a:ext cx="11727050" cy="5943600"/>
          </a:xfrm>
        </p:spPr>
        <p:txBody>
          <a:bodyPr>
            <a:normAutofit fontScale="70000" lnSpcReduction="20000"/>
          </a:bodyPr>
          <a:lstStyle/>
          <a:p>
            <a:pPr algn="ctr">
              <a:buNone/>
            </a:pPr>
            <a:r>
              <a:rPr lang="en-US" sz="3500" i="1" u="sng" dirty="0">
                <a:solidFill>
                  <a:srgbClr val="FFFF00"/>
                </a:solidFill>
                <a:latin typeface="Cambria" panose="02040503050406030204" pitchFamily="18" charset="0"/>
              </a:rPr>
              <a:t>I Timothy 6:3-10</a:t>
            </a:r>
          </a:p>
          <a:p>
            <a:pPr marL="0" indent="0" algn="ctr">
              <a:buNone/>
            </a:pPr>
            <a:r>
              <a:rPr lang="en-US" sz="4000" b="0" baseline="30000" dirty="0">
                <a:latin typeface="Cambria" panose="02040503050406030204" pitchFamily="18" charset="0"/>
              </a:rPr>
              <a:t>3 </a:t>
            </a:r>
            <a:r>
              <a:rPr lang="en-US" sz="4000" b="0" dirty="0">
                <a:latin typeface="Cambria" panose="02040503050406030204" pitchFamily="18" charset="0"/>
              </a:rPr>
              <a:t>If anyone advocates a different doctrine and does not agree with sound words, those of our Lord Jesus Christ, and with the doctrine conforming to godliness, </a:t>
            </a:r>
            <a:r>
              <a:rPr lang="en-US" sz="4000" b="0" baseline="30000" dirty="0">
                <a:latin typeface="Cambria" panose="02040503050406030204" pitchFamily="18" charset="0"/>
              </a:rPr>
              <a:t>4 </a:t>
            </a:r>
            <a:r>
              <a:rPr lang="en-US" sz="4000" b="0" dirty="0">
                <a:latin typeface="Cambria" panose="02040503050406030204" pitchFamily="18" charset="0"/>
              </a:rPr>
              <a:t>he is conceited (proud NKJV) </a:t>
            </a:r>
            <a:r>
              <a:rPr lang="en-US" sz="4000" b="0" i="1" dirty="0">
                <a:latin typeface="Cambria" panose="02040503050406030204" pitchFamily="18" charset="0"/>
              </a:rPr>
              <a:t>and</a:t>
            </a:r>
            <a:r>
              <a:rPr lang="en-US" sz="4000" b="0" dirty="0">
                <a:latin typeface="Cambria" panose="02040503050406030204" pitchFamily="18" charset="0"/>
              </a:rPr>
              <a:t> understands nothing; but he has a morbid interest in controversial questions and disputes about words, out of which arise envy, strife, abusive language, evil suspicions, </a:t>
            </a:r>
            <a:r>
              <a:rPr lang="en-US" sz="4000" b="0" baseline="30000" dirty="0">
                <a:latin typeface="Cambria" panose="02040503050406030204" pitchFamily="18" charset="0"/>
              </a:rPr>
              <a:t>5 </a:t>
            </a:r>
            <a:r>
              <a:rPr lang="en-US" sz="4000" b="0" dirty="0">
                <a:latin typeface="Cambria" panose="02040503050406030204" pitchFamily="18" charset="0"/>
              </a:rPr>
              <a:t>and constant friction between men of depraved mind and deprived of the truth, who suppose that godliness is a means of gain. </a:t>
            </a:r>
            <a:r>
              <a:rPr lang="en-US" sz="4000" b="0" baseline="30000" dirty="0">
                <a:latin typeface="Cambria" panose="02040503050406030204" pitchFamily="18" charset="0"/>
              </a:rPr>
              <a:t>6 </a:t>
            </a:r>
            <a:r>
              <a:rPr lang="en-US" sz="4000" b="0" dirty="0">
                <a:latin typeface="Cambria" panose="02040503050406030204" pitchFamily="18" charset="0"/>
              </a:rPr>
              <a:t>But godliness </a:t>
            </a:r>
            <a:r>
              <a:rPr lang="en-US" sz="4000" b="0" i="1" dirty="0">
                <a:latin typeface="Cambria" panose="02040503050406030204" pitchFamily="18" charset="0"/>
              </a:rPr>
              <a:t>actually</a:t>
            </a:r>
            <a:r>
              <a:rPr lang="en-US" sz="4000" b="0" dirty="0">
                <a:latin typeface="Cambria" panose="02040503050406030204" pitchFamily="18" charset="0"/>
              </a:rPr>
              <a:t> is a means of great gain when accompanied by contentment. </a:t>
            </a:r>
            <a:r>
              <a:rPr lang="en-US" sz="4000" b="0" baseline="30000" dirty="0">
                <a:latin typeface="Cambria" panose="02040503050406030204" pitchFamily="18" charset="0"/>
              </a:rPr>
              <a:t>7 </a:t>
            </a:r>
            <a:r>
              <a:rPr lang="en-US" sz="4000" b="0" dirty="0">
                <a:latin typeface="Cambria" panose="02040503050406030204" pitchFamily="18" charset="0"/>
              </a:rPr>
              <a:t>For we have brought nothing into the world, so we cannot take anything out of it either. </a:t>
            </a:r>
            <a:r>
              <a:rPr lang="en-US" sz="4000" b="0" baseline="30000" dirty="0">
                <a:latin typeface="Cambria" panose="02040503050406030204" pitchFamily="18" charset="0"/>
              </a:rPr>
              <a:t>8 </a:t>
            </a:r>
            <a:r>
              <a:rPr lang="en-US" sz="4000" b="0" dirty="0">
                <a:latin typeface="Cambria" panose="02040503050406030204" pitchFamily="18" charset="0"/>
              </a:rPr>
              <a:t>If we have food and covering, with these we shall be content. </a:t>
            </a:r>
            <a:r>
              <a:rPr lang="en-US" sz="4000" b="0" baseline="30000" dirty="0">
                <a:latin typeface="Cambria" panose="02040503050406030204" pitchFamily="18" charset="0"/>
              </a:rPr>
              <a:t>9 </a:t>
            </a:r>
            <a:r>
              <a:rPr lang="en-US" sz="4000" b="0" dirty="0">
                <a:latin typeface="Cambria" panose="02040503050406030204" pitchFamily="18" charset="0"/>
              </a:rPr>
              <a:t>But those who want to get rich fall into temptation and a snare and many foolish and harmful desires which plunge men into ruin and destruction. </a:t>
            </a:r>
            <a:r>
              <a:rPr lang="en-US" sz="4000" b="0" baseline="30000" dirty="0">
                <a:latin typeface="Cambria" panose="02040503050406030204" pitchFamily="18" charset="0"/>
              </a:rPr>
              <a:t>10 </a:t>
            </a:r>
            <a:r>
              <a:rPr lang="en-US" sz="4000" b="0" dirty="0">
                <a:latin typeface="Cambria" panose="02040503050406030204" pitchFamily="18" charset="0"/>
              </a:rPr>
              <a:t>For the love of money is a root of all sorts of evil, and some by longing for it have wandered away from the faith and pierced themselves with many griefs.</a:t>
            </a:r>
          </a:p>
          <a:p>
            <a:pPr marL="0" indent="0" algn="ctr">
              <a:buNone/>
            </a:pPr>
            <a:endParaRPr lang="en-US" dirty="0"/>
          </a:p>
        </p:txBody>
      </p:sp>
      <p:cxnSp>
        <p:nvCxnSpPr>
          <p:cNvPr id="19" name="Straight Connector 18">
            <a:extLst>
              <a:ext uri="{FF2B5EF4-FFF2-40B4-BE49-F238E27FC236}">
                <a16:creationId xmlns:a16="http://schemas.microsoft.com/office/drawing/2014/main" id="{A866046C-992B-4643-8825-194438ED9BBC}"/>
              </a:ext>
            </a:extLst>
          </p:cNvPr>
          <p:cNvCxnSpPr>
            <a:cxnSpLocks/>
          </p:cNvCxnSpPr>
          <p:nvPr/>
        </p:nvCxnSpPr>
        <p:spPr bwMode="auto">
          <a:xfrm>
            <a:off x="2339546" y="1411629"/>
            <a:ext cx="4444313"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B52C2040-8677-455E-93EF-BEB4639B6657}"/>
              </a:ext>
            </a:extLst>
          </p:cNvPr>
          <p:cNvCxnSpPr>
            <a:cxnSpLocks/>
          </p:cNvCxnSpPr>
          <p:nvPr/>
        </p:nvCxnSpPr>
        <p:spPr bwMode="auto">
          <a:xfrm>
            <a:off x="1200188" y="3441693"/>
            <a:ext cx="6131674"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spTree>
    <p:extLst>
      <p:ext uri="{BB962C8B-B14F-4D97-AF65-F5344CB8AC3E}">
        <p14:creationId xmlns:p14="http://schemas.microsoft.com/office/powerpoint/2010/main" val="18341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800" i="1" u="sng" dirty="0">
                <a:latin typeface="Cambria" panose="02040503050406030204" pitchFamily="18" charset="0"/>
              </a:rPr>
              <a:t>Servants &amp; Rich</a:t>
            </a:r>
          </a:p>
        </p:txBody>
      </p:sp>
      <p:sp>
        <p:nvSpPr>
          <p:cNvPr id="2" name="Content Placeholder 1">
            <a:extLst>
              <a:ext uri="{FF2B5EF4-FFF2-40B4-BE49-F238E27FC236}">
                <a16:creationId xmlns:a16="http://schemas.microsoft.com/office/drawing/2014/main" id="{00506A5D-2C27-4799-ABD5-87424F8169FA}"/>
              </a:ext>
            </a:extLst>
          </p:cNvPr>
          <p:cNvSpPr>
            <a:spLocks noGrp="1" noChangeArrowheads="1"/>
          </p:cNvSpPr>
          <p:nvPr>
            <p:ph idx="1"/>
          </p:nvPr>
        </p:nvSpPr>
        <p:spPr bwMode="auto">
          <a:xfrm>
            <a:off x="214226" y="764897"/>
            <a:ext cx="11686622"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228600" algn="l"/>
                <a:tab pos="914400" algn="l"/>
                <a:tab pos="1371600" algn="l"/>
                <a:tab pos="1828800" algn="l"/>
                <a:tab pos="2286000" algn="l"/>
                <a:tab pos="4114800" algn="l"/>
                <a:tab pos="4572000" algn="l"/>
              </a:tabLst>
            </a:pPr>
            <a:r>
              <a:rPr kumimoji="0" lang="en-US" altLang="en-US" sz="2800" b="0"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rPr>
              <a:t>List several ways in which some “suppose that godliness is a way of gain” today?</a:t>
            </a:r>
          </a:p>
          <a:p>
            <a:pPr lvl="1">
              <a:buFont typeface="Courier New" panose="02070309020205020404" pitchFamily="49" charset="0"/>
              <a:buChar char="o"/>
            </a:pPr>
            <a:r>
              <a:rPr lang="en-US" altLang="en-US" sz="2800" b="0" dirty="0">
                <a:solidFill>
                  <a:srgbClr val="FFFF00"/>
                </a:solidFill>
                <a:latin typeface="Cambria" panose="02040503050406030204" pitchFamily="18" charset="0"/>
              </a:rPr>
              <a:t>Motivation in serving God is to improve my financial position or fix  social problems (slave, poor)</a:t>
            </a:r>
          </a:p>
          <a:p>
            <a:pPr lvl="2">
              <a:buFont typeface="Wingdings" panose="05000000000000000000" pitchFamily="2" charset="2"/>
              <a:buChar char="ü"/>
            </a:pPr>
            <a:r>
              <a:rPr lang="en-US" altLang="en-US" sz="2400" b="0" dirty="0">
                <a:solidFill>
                  <a:srgbClr val="FFFF00"/>
                </a:solidFill>
                <a:latin typeface="Cambria" panose="02040503050406030204" pitchFamily="18" charset="0"/>
              </a:rPr>
              <a:t>prosperity gospel</a:t>
            </a:r>
          </a:p>
          <a:p>
            <a:pPr lvl="2">
              <a:buFont typeface="Wingdings" panose="05000000000000000000" pitchFamily="2" charset="2"/>
              <a:buChar char="ü"/>
            </a:pPr>
            <a:r>
              <a:rPr lang="en-US" altLang="en-US" sz="2400" b="0" dirty="0">
                <a:solidFill>
                  <a:srgbClr val="FFFF00"/>
                </a:solidFill>
                <a:latin typeface="Cambria" panose="02040503050406030204" pitchFamily="18" charset="0"/>
              </a:rPr>
              <a:t>Its better for me if there are many rich members</a:t>
            </a:r>
          </a:p>
          <a:p>
            <a:pPr lvl="2">
              <a:buFont typeface="Wingdings" panose="05000000000000000000" pitchFamily="2" charset="2"/>
              <a:buChar char="ü"/>
            </a:pPr>
            <a:r>
              <a:rPr lang="en-US" altLang="en-US" sz="2400" b="0" dirty="0">
                <a:solidFill>
                  <a:srgbClr val="FFFF00"/>
                </a:solidFill>
                <a:latin typeface="Cambria" panose="02040503050406030204" pitchFamily="18" charset="0"/>
              </a:rPr>
              <a:t>Improve Business opportunities</a:t>
            </a:r>
          </a:p>
          <a:p>
            <a:pPr marL="457200" lvl="1" indent="0">
              <a:buNone/>
            </a:pPr>
            <a:endParaRPr lang="en-US" altLang="en-US" sz="2800" b="0" dirty="0">
              <a:solidFill>
                <a:srgbClr val="FFFF00"/>
              </a:solidFill>
              <a:latin typeface="Cambria" panose="02040503050406030204" pitchFamily="18" charset="0"/>
            </a:endParaRPr>
          </a:p>
          <a:p>
            <a:pPr lvl="1">
              <a:buFont typeface="Courier New" panose="02070309020205020404" pitchFamily="49" charset="0"/>
              <a:buChar char="o"/>
            </a:pPr>
            <a:r>
              <a:rPr kumimoji="0" lang="en-US" altLang="en-US" sz="2800" b="0" i="0" u="none" strike="noStrike" cap="none" normalizeH="0" baseline="0" dirty="0">
                <a:ln>
                  <a:noFill/>
                </a:ln>
                <a:solidFill>
                  <a:srgbClr val="FFFF00"/>
                </a:solidFill>
                <a:effectLst/>
                <a:latin typeface="Cambria" panose="02040503050406030204" pitchFamily="18" charset="0"/>
              </a:rPr>
              <a:t>Appearance of </a:t>
            </a:r>
            <a:r>
              <a:rPr lang="en-US" altLang="en-US" sz="2800" b="0" dirty="0">
                <a:solidFill>
                  <a:srgbClr val="FFFF00"/>
                </a:solidFill>
                <a:latin typeface="Cambria" panose="02040503050406030204" pitchFamily="18" charset="0"/>
              </a:rPr>
              <a:t>g</a:t>
            </a:r>
            <a:r>
              <a:rPr kumimoji="0" lang="en-US" altLang="en-US" sz="2800" b="0" i="0" u="none" strike="noStrike" cap="none" normalizeH="0" baseline="0" dirty="0">
                <a:ln>
                  <a:noFill/>
                </a:ln>
                <a:solidFill>
                  <a:srgbClr val="FFFF00"/>
                </a:solidFill>
                <a:effectLst/>
                <a:latin typeface="Cambria" panose="02040503050406030204" pitchFamily="18" charset="0"/>
              </a:rPr>
              <a:t>odliness will benefit me financially, respect (titles), opportunities, perks, etc.</a:t>
            </a:r>
          </a:p>
        </p:txBody>
      </p:sp>
    </p:spTree>
    <p:extLst>
      <p:ext uri="{BB962C8B-B14F-4D97-AF65-F5344CB8AC3E}">
        <p14:creationId xmlns:p14="http://schemas.microsoft.com/office/powerpoint/2010/main" val="387655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A5ABFA1-F3A5-4009-AEA5-98DCFE3D0B2B}"/>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116FC02-8E61-48FD-AE47-D6B73FCB3AAD}"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pic>
        <p:nvPicPr>
          <p:cNvPr id="919555" name="Picture 5" descr="ga_megachurch-osteens_ap">
            <a:extLst>
              <a:ext uri="{FF2B5EF4-FFF2-40B4-BE49-F238E27FC236}">
                <a16:creationId xmlns:a16="http://schemas.microsoft.com/office/drawing/2014/main" id="{11D0DC04-01CB-407F-A3D4-EA21707587E4}"/>
              </a:ext>
            </a:extLst>
          </p:cNvPr>
          <p:cNvPicPr>
            <a:picLocks noChangeAspect="1" noChangeArrowheads="1"/>
          </p:cNvPicPr>
          <p:nvPr/>
        </p:nvPicPr>
        <p:blipFill>
          <a:blip r:embed="rId3">
            <a:lum bright="12000" contrast="18000"/>
            <a:extLst>
              <a:ext uri="{28A0092B-C50C-407E-A947-70E740481C1C}">
                <a14:useLocalDpi xmlns:a14="http://schemas.microsoft.com/office/drawing/2010/main" val="0"/>
              </a:ext>
            </a:extLst>
          </a:blip>
          <a:srcRect/>
          <a:stretch>
            <a:fillRect/>
          </a:stretch>
        </p:blipFill>
        <p:spPr bwMode="auto">
          <a:xfrm>
            <a:off x="1443859" y="0"/>
            <a:ext cx="92202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D92F09EC-0DAC-4C72-A2A1-82AB8EFC059D}"/>
              </a:ext>
            </a:extLst>
          </p:cNvPr>
          <p:cNvSpPr txBox="1"/>
          <p:nvPr/>
        </p:nvSpPr>
        <p:spPr>
          <a:xfrm>
            <a:off x="42042" y="1162548"/>
            <a:ext cx="12107916" cy="5693866"/>
          </a:xfrm>
          <a:prstGeom prst="rect">
            <a:avLst/>
          </a:prstGeom>
          <a:solidFill>
            <a:srgbClr val="FFFF00">
              <a:alpha val="65098"/>
            </a:srgbClr>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srgbClr val="000000"/>
                </a:solidFill>
                <a:effectLst/>
                <a:uLnTx/>
                <a:uFillTx/>
                <a:latin typeface="Cambria" panose="02040503050406030204" pitchFamily="18" charset="0"/>
                <a:ea typeface="+mn-ea"/>
                <a:cs typeface="+mn-cs"/>
              </a:rPr>
              <a:t>Your Best Life Now</a:t>
            </a:r>
          </a:p>
          <a:p>
            <a:pPr marL="169863" marR="0" lvl="0" indent="-16986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mbria" pitchFamily="18" charset="0"/>
                <a:ea typeface="+mn-ea"/>
                <a:cs typeface="+mn-cs"/>
              </a:rPr>
              <a:t>“If you develop an image of victory, success, health, abundance, joy, peace, and happiness, nothing on earth will be able to hold those things from you” (p. 5 </a:t>
            </a:r>
          </a:p>
          <a:p>
            <a:pPr marL="169863" marR="0" lvl="0" indent="-16986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mbria" pitchFamily="18" charset="0"/>
                <a:ea typeface="+mn-ea"/>
                <a:cs typeface="+mn-cs"/>
              </a:rPr>
              <a:t>God wants to increase you financially, by giving you promotions, fresh ideas and creativity” (p. 5)</a:t>
            </a:r>
          </a:p>
          <a:p>
            <a:pPr marL="169863" marR="0" lvl="0" indent="-16986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mbria" pitchFamily="18" charset="0"/>
                <a:ea typeface="+mn-ea"/>
                <a:cs typeface="+mn-cs"/>
              </a:rPr>
              <a:t>“You were born to win; you were born for greatness, you were created to be a champion in life” (p. 35),</a:t>
            </a:r>
          </a:p>
          <a:p>
            <a:pPr marL="169863" marR="0" lvl="0" indent="-16986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mbria" pitchFamily="18" charset="0"/>
                <a:ea typeface="+mn-ea"/>
                <a:cs typeface="+mn-cs"/>
              </a:rPr>
              <a:t>“God wants to give you your own house” (p. 35). </a:t>
            </a:r>
          </a:p>
          <a:p>
            <a:pPr marL="169863" marR="0" lvl="0" indent="-16986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mbria" pitchFamily="18" charset="0"/>
                <a:ea typeface="+mn-ea"/>
                <a:cs typeface="+mn-cs"/>
              </a:rPr>
              <a:t>“It’s going to happen… Suddenly, your situation will change for the better…He will bring your dreams to pass” (pp. 196-198). </a:t>
            </a:r>
          </a:p>
          <a:p>
            <a:pPr marL="169863" marR="0" lvl="0" indent="-16986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mbria" pitchFamily="18" charset="0"/>
                <a:ea typeface="+mn-ea"/>
                <a:cs typeface="+mn-cs"/>
              </a:rPr>
              <a:t>“You will often receive preferential treatment simply because your Father is the King of kings, and His glory and honor spill over onto you” (p. 40). </a:t>
            </a:r>
          </a:p>
          <a:p>
            <a:pPr marL="169863" marR="0" lvl="0" indent="-16986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mbria" pitchFamily="18" charset="0"/>
                <a:ea typeface="+mn-ea"/>
                <a:cs typeface="+mn-cs"/>
              </a:rPr>
              <a:t>“God wants you to go further than your parents” (p. 8)</a:t>
            </a:r>
          </a:p>
        </p:txBody>
      </p:sp>
    </p:spTree>
    <p:extLst>
      <p:ext uri="{BB962C8B-B14F-4D97-AF65-F5344CB8AC3E}">
        <p14:creationId xmlns:p14="http://schemas.microsoft.com/office/powerpoint/2010/main" val="2511247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800" i="1" u="sng" dirty="0">
                <a:latin typeface="Cambria" panose="02040503050406030204" pitchFamily="18" charset="0"/>
              </a:rPr>
              <a:t>Servants &amp; Rich</a:t>
            </a:r>
          </a:p>
        </p:txBody>
      </p:sp>
      <p:sp>
        <p:nvSpPr>
          <p:cNvPr id="3" name="Content Placeholder 2"/>
          <p:cNvSpPr>
            <a:spLocks noGrp="1"/>
          </p:cNvSpPr>
          <p:nvPr>
            <p:ph idx="1"/>
          </p:nvPr>
        </p:nvSpPr>
        <p:spPr>
          <a:xfrm>
            <a:off x="232475" y="685800"/>
            <a:ext cx="11727050" cy="5943600"/>
          </a:xfrm>
        </p:spPr>
        <p:txBody>
          <a:bodyPr>
            <a:normAutofit fontScale="70000" lnSpcReduction="20000"/>
          </a:bodyPr>
          <a:lstStyle/>
          <a:p>
            <a:pPr algn="ctr">
              <a:buNone/>
            </a:pPr>
            <a:r>
              <a:rPr lang="en-US" sz="3500" i="1" u="sng" dirty="0">
                <a:solidFill>
                  <a:srgbClr val="FFFF00"/>
                </a:solidFill>
                <a:latin typeface="Cambria" panose="02040503050406030204" pitchFamily="18" charset="0"/>
              </a:rPr>
              <a:t>I Timothy 6:3-10</a:t>
            </a:r>
          </a:p>
          <a:p>
            <a:pPr marL="0" indent="0" algn="ctr">
              <a:buNone/>
            </a:pPr>
            <a:r>
              <a:rPr lang="en-US" sz="4000" b="0" baseline="30000" dirty="0">
                <a:latin typeface="Cambria" panose="02040503050406030204" pitchFamily="18" charset="0"/>
              </a:rPr>
              <a:t>3 </a:t>
            </a:r>
            <a:r>
              <a:rPr lang="en-US" sz="4000" b="0" dirty="0">
                <a:latin typeface="Cambria" panose="02040503050406030204" pitchFamily="18" charset="0"/>
              </a:rPr>
              <a:t>If anyone advocates a different doctrine and does not agree with sound words, those of our Lord Jesus Christ, and with the doctrine conforming to godliness, </a:t>
            </a:r>
            <a:r>
              <a:rPr lang="en-US" sz="4000" b="0" baseline="30000" dirty="0">
                <a:latin typeface="Cambria" panose="02040503050406030204" pitchFamily="18" charset="0"/>
              </a:rPr>
              <a:t>4 </a:t>
            </a:r>
            <a:r>
              <a:rPr lang="en-US" sz="4000" b="0" dirty="0">
                <a:latin typeface="Cambria" panose="02040503050406030204" pitchFamily="18" charset="0"/>
              </a:rPr>
              <a:t>he is conceited (proud NKJV) </a:t>
            </a:r>
            <a:r>
              <a:rPr lang="en-US" sz="4000" b="0" i="1" dirty="0">
                <a:latin typeface="Cambria" panose="02040503050406030204" pitchFamily="18" charset="0"/>
              </a:rPr>
              <a:t>and</a:t>
            </a:r>
            <a:r>
              <a:rPr lang="en-US" sz="4000" b="0" dirty="0">
                <a:latin typeface="Cambria" panose="02040503050406030204" pitchFamily="18" charset="0"/>
              </a:rPr>
              <a:t> understands nothing; but he has a morbid interest in controversial questions and disputes about words, out of which arise envy, strife, abusive language, evil suspicions, </a:t>
            </a:r>
            <a:r>
              <a:rPr lang="en-US" sz="4000" b="0" baseline="30000" dirty="0">
                <a:latin typeface="Cambria" panose="02040503050406030204" pitchFamily="18" charset="0"/>
              </a:rPr>
              <a:t>5 </a:t>
            </a:r>
            <a:r>
              <a:rPr lang="en-US" sz="4000" b="0" dirty="0">
                <a:latin typeface="Cambria" panose="02040503050406030204" pitchFamily="18" charset="0"/>
              </a:rPr>
              <a:t>and constant friction between men of depraved mind and deprived of the truth, who suppose that godliness is a means of gain. </a:t>
            </a:r>
            <a:r>
              <a:rPr lang="en-US" sz="4000" b="0" baseline="30000" dirty="0">
                <a:latin typeface="Cambria" panose="02040503050406030204" pitchFamily="18" charset="0"/>
              </a:rPr>
              <a:t>6 </a:t>
            </a:r>
            <a:r>
              <a:rPr lang="en-US" sz="4000" b="0" dirty="0">
                <a:latin typeface="Cambria" panose="02040503050406030204" pitchFamily="18" charset="0"/>
              </a:rPr>
              <a:t>But godliness </a:t>
            </a:r>
            <a:r>
              <a:rPr lang="en-US" sz="4000" b="0" i="1" dirty="0">
                <a:latin typeface="Cambria" panose="02040503050406030204" pitchFamily="18" charset="0"/>
              </a:rPr>
              <a:t>actually</a:t>
            </a:r>
            <a:r>
              <a:rPr lang="en-US" sz="4000" b="0" dirty="0">
                <a:latin typeface="Cambria" panose="02040503050406030204" pitchFamily="18" charset="0"/>
              </a:rPr>
              <a:t> is a means of great gain when accompanied by contentment. </a:t>
            </a:r>
            <a:r>
              <a:rPr lang="en-US" sz="4000" b="0" baseline="30000" dirty="0">
                <a:latin typeface="Cambria" panose="02040503050406030204" pitchFamily="18" charset="0"/>
              </a:rPr>
              <a:t>7 </a:t>
            </a:r>
            <a:r>
              <a:rPr lang="en-US" sz="4000" b="0" dirty="0">
                <a:latin typeface="Cambria" panose="02040503050406030204" pitchFamily="18" charset="0"/>
              </a:rPr>
              <a:t>For we have brought nothing into the world, so we cannot take anything out of it either. </a:t>
            </a:r>
            <a:r>
              <a:rPr lang="en-US" sz="4000" b="0" baseline="30000" dirty="0">
                <a:latin typeface="Cambria" panose="02040503050406030204" pitchFamily="18" charset="0"/>
              </a:rPr>
              <a:t>8 </a:t>
            </a:r>
            <a:r>
              <a:rPr lang="en-US" sz="4000" b="0" dirty="0">
                <a:latin typeface="Cambria" panose="02040503050406030204" pitchFamily="18" charset="0"/>
              </a:rPr>
              <a:t>If we have food and covering, with these we shall be content. </a:t>
            </a:r>
            <a:r>
              <a:rPr lang="en-US" sz="4000" b="0" baseline="30000" dirty="0">
                <a:latin typeface="Cambria" panose="02040503050406030204" pitchFamily="18" charset="0"/>
              </a:rPr>
              <a:t>9 </a:t>
            </a:r>
            <a:r>
              <a:rPr lang="en-US" sz="4000" b="0" dirty="0">
                <a:latin typeface="Cambria" panose="02040503050406030204" pitchFamily="18" charset="0"/>
              </a:rPr>
              <a:t>But those who want to get rich fall into temptation and a snare and many foolish and harmful desires which plunge men into ruin and destruction. </a:t>
            </a:r>
            <a:r>
              <a:rPr lang="en-US" sz="4000" b="0" baseline="30000" dirty="0">
                <a:latin typeface="Cambria" panose="02040503050406030204" pitchFamily="18" charset="0"/>
              </a:rPr>
              <a:t>10 </a:t>
            </a:r>
            <a:r>
              <a:rPr lang="en-US" sz="4000" b="0" dirty="0">
                <a:latin typeface="Cambria" panose="02040503050406030204" pitchFamily="18" charset="0"/>
              </a:rPr>
              <a:t>For the love of money is a root of all sorts of evil, and some by longing for it have wandered away from the faith and pierced themselves with many griefs.</a:t>
            </a:r>
          </a:p>
          <a:p>
            <a:pPr marL="0" indent="0" algn="ctr">
              <a:buNone/>
            </a:pPr>
            <a:endParaRPr lang="en-US" dirty="0"/>
          </a:p>
        </p:txBody>
      </p:sp>
      <p:cxnSp>
        <p:nvCxnSpPr>
          <p:cNvPr id="19" name="Straight Connector 18">
            <a:extLst>
              <a:ext uri="{FF2B5EF4-FFF2-40B4-BE49-F238E27FC236}">
                <a16:creationId xmlns:a16="http://schemas.microsoft.com/office/drawing/2014/main" id="{A866046C-992B-4643-8825-194438ED9BBC}"/>
              </a:ext>
            </a:extLst>
          </p:cNvPr>
          <p:cNvCxnSpPr>
            <a:cxnSpLocks/>
          </p:cNvCxnSpPr>
          <p:nvPr/>
        </p:nvCxnSpPr>
        <p:spPr bwMode="auto">
          <a:xfrm>
            <a:off x="7850459" y="3446727"/>
            <a:ext cx="3851088"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B52C2040-8677-455E-93EF-BEB4639B6657}"/>
              </a:ext>
            </a:extLst>
          </p:cNvPr>
          <p:cNvCxnSpPr>
            <a:cxnSpLocks/>
          </p:cNvCxnSpPr>
          <p:nvPr/>
        </p:nvCxnSpPr>
        <p:spPr bwMode="auto">
          <a:xfrm>
            <a:off x="652185" y="3820834"/>
            <a:ext cx="8592176"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sp>
        <p:nvSpPr>
          <p:cNvPr id="9" name="Speech Bubble: Rectangle with Corners Rounded 8">
            <a:extLst>
              <a:ext uri="{FF2B5EF4-FFF2-40B4-BE49-F238E27FC236}">
                <a16:creationId xmlns:a16="http://schemas.microsoft.com/office/drawing/2014/main" id="{3CA29CE7-E38B-4F58-8E9D-066EB38764B4}"/>
              </a:ext>
            </a:extLst>
          </p:cNvPr>
          <p:cNvSpPr/>
          <p:nvPr/>
        </p:nvSpPr>
        <p:spPr bwMode="auto">
          <a:xfrm>
            <a:off x="1911637" y="1731787"/>
            <a:ext cx="9657595" cy="1283875"/>
          </a:xfrm>
          <a:prstGeom prst="wedgeRoundRectCallout">
            <a:avLst>
              <a:gd name="adj1" fmla="val -35781"/>
              <a:gd name="adj2" fmla="val 95959"/>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1" u="sng" strike="noStrike" kern="1200" cap="none" spc="0" normalizeH="0" baseline="0" noProof="0" dirty="0">
                <a:ln>
                  <a:noFill/>
                </a:ln>
                <a:solidFill>
                  <a:srgbClr val="000000"/>
                </a:solidFill>
                <a:effectLst/>
                <a:uLnTx/>
                <a:uFillTx/>
                <a:latin typeface="Cambria" panose="02040503050406030204" pitchFamily="18" charset="0"/>
                <a:ea typeface="+mn-ea"/>
                <a:cs typeface="+mn-cs"/>
              </a:rPr>
              <a:t>godliness</a:t>
            </a:r>
            <a:r>
              <a:rPr kumimoji="0" lang="en-US" sz="2400" b="1" i="1"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 </a:t>
            </a:r>
            <a:r>
              <a:rPr kumimoji="0" lang="en-US" sz="24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 </a:t>
            </a:r>
            <a:r>
              <a:rPr kumimoji="0" lang="en-US" sz="24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respect and reverence for all things that pertain to God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1" u="sng" strike="noStrike" kern="1200" cap="none" spc="0" normalizeH="0" baseline="0" noProof="0" dirty="0">
                <a:ln>
                  <a:noFill/>
                </a:ln>
                <a:solidFill>
                  <a:srgbClr val="000000"/>
                </a:solidFill>
                <a:effectLst/>
                <a:uLnTx/>
                <a:uFillTx/>
                <a:latin typeface="Cambria" panose="02040503050406030204" pitchFamily="18" charset="0"/>
                <a:ea typeface="+mn-ea"/>
                <a:cs typeface="+mn-cs"/>
              </a:rPr>
              <a:t>contentment</a:t>
            </a:r>
            <a:r>
              <a:rPr kumimoji="0" lang="en-US" sz="24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 (</a:t>
            </a:r>
            <a:r>
              <a:rPr kumimoji="0" lang="en-US" sz="2400" b="0" i="0" u="none" strike="noStrike" kern="1200" cap="none" spc="0" normalizeH="0" baseline="0" noProof="0" dirty="0" err="1">
                <a:ln>
                  <a:noFill/>
                </a:ln>
                <a:solidFill>
                  <a:srgbClr val="000000"/>
                </a:solidFill>
                <a:effectLst/>
                <a:uLnTx/>
                <a:uFillTx/>
                <a:latin typeface="Cambria" panose="02040503050406030204" pitchFamily="18" charset="0"/>
                <a:ea typeface="+mn-ea"/>
                <a:cs typeface="+mn-cs"/>
              </a:rPr>
              <a:t>autarkeia</a:t>
            </a:r>
            <a:r>
              <a:rPr kumimoji="0" lang="en-US" sz="24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 an inward peace, satisfaction, and fulfillment without regard or a desire for outward things and circumstances.</a:t>
            </a:r>
            <a:endParaRPr kumimoji="0" lang="en-US" sz="24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364730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10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0"/>
            <a:ext cx="12192000" cy="536028"/>
          </a:xfrm>
        </p:spPr>
        <p:txBody>
          <a:bodyPr/>
          <a:lstStyle/>
          <a:p>
            <a:r>
              <a:rPr lang="en-US" sz="2800" i="1" u="sng" dirty="0">
                <a:solidFill>
                  <a:schemeClr val="bg1"/>
                </a:solidFill>
                <a:latin typeface="Cambria" panose="02040503050406030204" pitchFamily="18" charset="0"/>
              </a:rPr>
              <a:t>Attitude of the Rich and Poor</a:t>
            </a:r>
          </a:p>
        </p:txBody>
      </p:sp>
      <p:graphicFrame>
        <p:nvGraphicFramePr>
          <p:cNvPr id="7" name="Diagram 6">
            <a:extLst>
              <a:ext uri="{FF2B5EF4-FFF2-40B4-BE49-F238E27FC236}">
                <a16:creationId xmlns:a16="http://schemas.microsoft.com/office/drawing/2014/main" id="{D6229D23-89CD-4007-BC4D-BC844F7FEFFC}"/>
              </a:ext>
            </a:extLst>
          </p:cNvPr>
          <p:cNvGraphicFramePr/>
          <p:nvPr>
            <p:extLst/>
          </p:nvPr>
        </p:nvGraphicFramePr>
        <p:xfrm>
          <a:off x="2032000" y="68580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8ADC102B-F5EA-4ED8-BF86-0291FB8493A6}"/>
              </a:ext>
            </a:extLst>
          </p:cNvPr>
          <p:cNvSpPr txBox="1"/>
          <p:nvPr/>
        </p:nvSpPr>
        <p:spPr>
          <a:xfrm>
            <a:off x="0" y="1989438"/>
            <a:ext cx="2409568" cy="20928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0" i="1"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“Godliness is  a means of great gain when accompanied by contentment”</a:t>
            </a:r>
          </a:p>
        </p:txBody>
      </p:sp>
      <p:sp>
        <p:nvSpPr>
          <p:cNvPr id="9" name="Rectangle 8">
            <a:extLst>
              <a:ext uri="{FF2B5EF4-FFF2-40B4-BE49-F238E27FC236}">
                <a16:creationId xmlns:a16="http://schemas.microsoft.com/office/drawing/2014/main" id="{67F085C1-6890-4BBF-B0E5-343EB01C4F5F}"/>
              </a:ext>
            </a:extLst>
          </p:cNvPr>
          <p:cNvSpPr/>
          <p:nvPr/>
        </p:nvSpPr>
        <p:spPr>
          <a:xfrm>
            <a:off x="9774195" y="1382286"/>
            <a:ext cx="2261287" cy="409342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“storing up for themselves the treasure of a good foundation for the future, so that they may take hold of that which is life indeed.”</a:t>
            </a:r>
            <a:endParaRPr kumimoji="0" lang="en-US" sz="2600" b="0" i="0" u="none" strike="noStrike" kern="1200" cap="none" spc="0" normalizeH="0" baseline="0" noProof="0" dirty="0">
              <a:ln>
                <a:noFill/>
              </a:ln>
              <a:solidFill>
                <a:srgbClr val="FFFF00"/>
              </a:solidFill>
              <a:effectLst/>
              <a:uLnTx/>
              <a:uFillTx/>
              <a:latin typeface="Arial"/>
              <a:ea typeface="+mn-ea"/>
              <a:cs typeface="+mn-cs"/>
            </a:endParaRPr>
          </a:p>
        </p:txBody>
      </p:sp>
      <p:sp>
        <p:nvSpPr>
          <p:cNvPr id="10" name="Rectangle 9">
            <a:extLst>
              <a:ext uri="{FF2B5EF4-FFF2-40B4-BE49-F238E27FC236}">
                <a16:creationId xmlns:a16="http://schemas.microsoft.com/office/drawing/2014/main" id="{126CB84A-1691-4B88-8786-6E8FB2873F38}"/>
              </a:ext>
            </a:extLst>
          </p:cNvPr>
          <p:cNvSpPr/>
          <p:nvPr/>
        </p:nvSpPr>
        <p:spPr>
          <a:xfrm>
            <a:off x="0" y="6104467"/>
            <a:ext cx="12192000" cy="8309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FF0000"/>
                </a:solidFill>
                <a:effectLst/>
                <a:uLnTx/>
                <a:uFillTx/>
                <a:latin typeface="Cambria" panose="02040503050406030204" pitchFamily="18" charset="0"/>
                <a:ea typeface="+mn-ea"/>
                <a:cs typeface="+mn-cs"/>
              </a:rPr>
              <a:t>For we have brought nothing into the world, so we cannot take anything out of it either. </a:t>
            </a:r>
            <a:r>
              <a:rPr kumimoji="0" lang="en-US" sz="2400" b="0" i="1" u="none" strike="noStrike" kern="1200" cap="none" spc="0" normalizeH="0" baseline="30000" noProof="0" dirty="0">
                <a:ln>
                  <a:noFill/>
                </a:ln>
                <a:solidFill>
                  <a:srgbClr val="FF0000"/>
                </a:solidFill>
                <a:effectLst/>
                <a:uLnTx/>
                <a:uFillTx/>
                <a:latin typeface="Cambria" panose="02040503050406030204" pitchFamily="18" charset="0"/>
                <a:ea typeface="+mn-ea"/>
                <a:cs typeface="+mn-cs"/>
              </a:rPr>
              <a:t>8 </a:t>
            </a:r>
            <a:r>
              <a:rPr kumimoji="0" lang="en-US" sz="2400" b="0" i="1" u="none" strike="noStrike" kern="1200" cap="none" spc="0" normalizeH="0" baseline="0" noProof="0" dirty="0">
                <a:ln>
                  <a:noFill/>
                </a:ln>
                <a:solidFill>
                  <a:srgbClr val="FF0000"/>
                </a:solidFill>
                <a:effectLst/>
                <a:uLnTx/>
                <a:uFillTx/>
                <a:latin typeface="Cambria" panose="02040503050406030204" pitchFamily="18" charset="0"/>
                <a:ea typeface="+mn-ea"/>
                <a:cs typeface="+mn-cs"/>
              </a:rPr>
              <a:t>If we have food and covering, with these we shall be content. </a:t>
            </a:r>
            <a:endParaRPr kumimoji="0" lang="en-US" sz="2400" b="0" i="1" u="none" strike="noStrike" kern="1200" cap="none" spc="0" normalizeH="0" baseline="0" noProof="0" dirty="0">
              <a:ln>
                <a:noFill/>
              </a:ln>
              <a:solidFill>
                <a:srgbClr val="FF0000"/>
              </a:solidFill>
              <a:effectLst/>
              <a:uLnTx/>
              <a:uFillTx/>
              <a:latin typeface="Arial"/>
              <a:ea typeface="+mn-ea"/>
              <a:cs typeface="+mn-cs"/>
            </a:endParaRPr>
          </a:p>
        </p:txBody>
      </p:sp>
      <p:sp>
        <p:nvSpPr>
          <p:cNvPr id="2" name="Rectangle: Rounded Corners 1">
            <a:extLst>
              <a:ext uri="{FF2B5EF4-FFF2-40B4-BE49-F238E27FC236}">
                <a16:creationId xmlns:a16="http://schemas.microsoft.com/office/drawing/2014/main" id="{46CB2EC3-FF2E-4266-BE32-AE05D7F142B8}"/>
              </a:ext>
            </a:extLst>
          </p:cNvPr>
          <p:cNvSpPr/>
          <p:nvPr/>
        </p:nvSpPr>
        <p:spPr bwMode="auto">
          <a:xfrm>
            <a:off x="2426872" y="1729648"/>
            <a:ext cx="3476225" cy="945931"/>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00"/>
              </a:solidFill>
              <a:effectLst/>
              <a:uLnTx/>
              <a:uFillTx/>
              <a:latin typeface="Arial" charset="0"/>
              <a:ea typeface="+mn-ea"/>
              <a:cs typeface="+mn-cs"/>
            </a:endParaRPr>
          </a:p>
        </p:txBody>
      </p:sp>
      <p:sp>
        <p:nvSpPr>
          <p:cNvPr id="12" name="Rectangle: Rounded Corners 11">
            <a:extLst>
              <a:ext uri="{FF2B5EF4-FFF2-40B4-BE49-F238E27FC236}">
                <a16:creationId xmlns:a16="http://schemas.microsoft.com/office/drawing/2014/main" id="{5EFAF81A-1C48-4608-A8A6-208780FC77CF}"/>
              </a:ext>
            </a:extLst>
          </p:cNvPr>
          <p:cNvSpPr/>
          <p:nvPr/>
        </p:nvSpPr>
        <p:spPr bwMode="auto">
          <a:xfrm>
            <a:off x="2407484" y="2897273"/>
            <a:ext cx="3476225" cy="945931"/>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00"/>
              </a:solidFill>
              <a:effectLst/>
              <a:uLnTx/>
              <a:uFillTx/>
              <a:latin typeface="Arial" charset="0"/>
              <a:ea typeface="+mn-ea"/>
              <a:cs typeface="+mn-cs"/>
            </a:endParaRPr>
          </a:p>
        </p:txBody>
      </p:sp>
      <p:sp>
        <p:nvSpPr>
          <p:cNvPr id="13" name="Rectangle: Rounded Corners 12">
            <a:extLst>
              <a:ext uri="{FF2B5EF4-FFF2-40B4-BE49-F238E27FC236}">
                <a16:creationId xmlns:a16="http://schemas.microsoft.com/office/drawing/2014/main" id="{7F358DAD-56C4-494D-B5FB-DE2718AA4D75}"/>
              </a:ext>
            </a:extLst>
          </p:cNvPr>
          <p:cNvSpPr/>
          <p:nvPr/>
        </p:nvSpPr>
        <p:spPr bwMode="auto">
          <a:xfrm>
            <a:off x="2407485" y="4047826"/>
            <a:ext cx="3476225" cy="945931"/>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00"/>
              </a:solidFill>
              <a:effectLst/>
              <a:uLnTx/>
              <a:uFillTx/>
              <a:latin typeface="Arial" charset="0"/>
              <a:ea typeface="+mn-ea"/>
              <a:cs typeface="+mn-cs"/>
            </a:endParaRPr>
          </a:p>
        </p:txBody>
      </p:sp>
      <p:sp>
        <p:nvSpPr>
          <p:cNvPr id="14" name="Rectangle: Rounded Corners 13">
            <a:extLst>
              <a:ext uri="{FF2B5EF4-FFF2-40B4-BE49-F238E27FC236}">
                <a16:creationId xmlns:a16="http://schemas.microsoft.com/office/drawing/2014/main" id="{56B4842B-F363-4415-B2DD-F13A7334F2C0}"/>
              </a:ext>
            </a:extLst>
          </p:cNvPr>
          <p:cNvSpPr/>
          <p:nvPr/>
        </p:nvSpPr>
        <p:spPr bwMode="auto">
          <a:xfrm>
            <a:off x="2407486" y="5166838"/>
            <a:ext cx="3476225" cy="945931"/>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00"/>
              </a:solidFill>
              <a:effectLst/>
              <a:uLnTx/>
              <a:uFillTx/>
              <a:latin typeface="Arial" charset="0"/>
              <a:ea typeface="+mn-ea"/>
              <a:cs typeface="+mn-cs"/>
            </a:endParaRPr>
          </a:p>
        </p:txBody>
      </p:sp>
      <p:sp>
        <p:nvSpPr>
          <p:cNvPr id="15" name="Rectangle: Rounded Corners 14">
            <a:extLst>
              <a:ext uri="{FF2B5EF4-FFF2-40B4-BE49-F238E27FC236}">
                <a16:creationId xmlns:a16="http://schemas.microsoft.com/office/drawing/2014/main" id="{A262C0D3-E517-40AE-863F-99C0C12459B5}"/>
              </a:ext>
            </a:extLst>
          </p:cNvPr>
          <p:cNvSpPr/>
          <p:nvPr/>
        </p:nvSpPr>
        <p:spPr bwMode="auto">
          <a:xfrm>
            <a:off x="6280666" y="1802207"/>
            <a:ext cx="3476225" cy="945931"/>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00"/>
              </a:solidFill>
              <a:effectLst/>
              <a:uLnTx/>
              <a:uFillTx/>
              <a:latin typeface="Arial" charset="0"/>
              <a:ea typeface="+mn-ea"/>
              <a:cs typeface="+mn-cs"/>
            </a:endParaRPr>
          </a:p>
        </p:txBody>
      </p:sp>
      <p:sp>
        <p:nvSpPr>
          <p:cNvPr id="16" name="Rectangle: Rounded Corners 15">
            <a:extLst>
              <a:ext uri="{FF2B5EF4-FFF2-40B4-BE49-F238E27FC236}">
                <a16:creationId xmlns:a16="http://schemas.microsoft.com/office/drawing/2014/main" id="{AE748F97-7879-45FF-B828-1D455F4E8EDE}"/>
              </a:ext>
            </a:extLst>
          </p:cNvPr>
          <p:cNvSpPr/>
          <p:nvPr/>
        </p:nvSpPr>
        <p:spPr bwMode="auto">
          <a:xfrm>
            <a:off x="6283743" y="2906886"/>
            <a:ext cx="3476225" cy="945931"/>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00"/>
              </a:solidFill>
              <a:effectLst/>
              <a:uLnTx/>
              <a:uFillTx/>
              <a:latin typeface="Arial" charset="0"/>
              <a:ea typeface="+mn-ea"/>
              <a:cs typeface="+mn-cs"/>
            </a:endParaRPr>
          </a:p>
        </p:txBody>
      </p:sp>
      <p:sp>
        <p:nvSpPr>
          <p:cNvPr id="17" name="Rectangle: Rounded Corners 16">
            <a:extLst>
              <a:ext uri="{FF2B5EF4-FFF2-40B4-BE49-F238E27FC236}">
                <a16:creationId xmlns:a16="http://schemas.microsoft.com/office/drawing/2014/main" id="{4184777F-6A34-474E-91F7-E345F71D2334}"/>
              </a:ext>
            </a:extLst>
          </p:cNvPr>
          <p:cNvSpPr/>
          <p:nvPr/>
        </p:nvSpPr>
        <p:spPr bwMode="auto">
          <a:xfrm>
            <a:off x="6290856" y="4047827"/>
            <a:ext cx="3476225" cy="945931"/>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00"/>
              </a:solidFill>
              <a:effectLst/>
              <a:uLnTx/>
              <a:uFillTx/>
              <a:latin typeface="Arial" charset="0"/>
              <a:ea typeface="+mn-ea"/>
              <a:cs typeface="+mn-cs"/>
            </a:endParaRPr>
          </a:p>
        </p:txBody>
      </p:sp>
      <p:sp>
        <p:nvSpPr>
          <p:cNvPr id="18" name="Rectangle: Rounded Corners 17">
            <a:extLst>
              <a:ext uri="{FF2B5EF4-FFF2-40B4-BE49-F238E27FC236}">
                <a16:creationId xmlns:a16="http://schemas.microsoft.com/office/drawing/2014/main" id="{F814184A-2D34-415C-858D-55D1BAA3A3F6}"/>
              </a:ext>
            </a:extLst>
          </p:cNvPr>
          <p:cNvSpPr/>
          <p:nvPr/>
        </p:nvSpPr>
        <p:spPr bwMode="auto">
          <a:xfrm>
            <a:off x="6283743" y="5238868"/>
            <a:ext cx="3476225" cy="945931"/>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FFFF00"/>
              </a:solidFill>
              <a:effectLst/>
              <a:uLnTx/>
              <a:uFillTx/>
              <a:latin typeface="Arial" charset="0"/>
              <a:ea typeface="+mn-ea"/>
              <a:cs typeface="+mn-cs"/>
            </a:endParaRPr>
          </a:p>
        </p:txBody>
      </p:sp>
    </p:spTree>
    <p:extLst>
      <p:ext uri="{BB962C8B-B14F-4D97-AF65-F5344CB8AC3E}">
        <p14:creationId xmlns:p14="http://schemas.microsoft.com/office/powerpoint/2010/main" val="401058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hidden"/>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2" grpId="0" animBg="1"/>
      <p:bldP spid="12" grpId="0" animBg="1"/>
      <p:bldP spid="13" grpId="0" animBg="1"/>
      <p:bldP spid="14" grpId="0" animBg="1"/>
      <p:bldP spid="15" grpId="0" animBg="1"/>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1397632"/>
            <a:ext cx="12192000" cy="685800"/>
          </a:xfrm>
        </p:spPr>
        <p:txBody>
          <a:bodyPr/>
          <a:lstStyle/>
          <a:p>
            <a:r>
              <a:rPr lang="en-US" sz="2800" i="1" u="sng" dirty="0">
                <a:latin typeface="Cambria" panose="02040503050406030204" pitchFamily="18" charset="0"/>
              </a:rPr>
              <a:t>Symptoms indicating a desire to be rich</a:t>
            </a:r>
            <a:endParaRPr lang="en-US" sz="2400" dirty="0"/>
          </a:p>
        </p:txBody>
      </p:sp>
      <p:sp>
        <p:nvSpPr>
          <p:cNvPr id="3" name="Content Placeholder 2"/>
          <p:cNvSpPr>
            <a:spLocks noGrp="1"/>
          </p:cNvSpPr>
          <p:nvPr>
            <p:ph idx="1"/>
          </p:nvPr>
        </p:nvSpPr>
        <p:spPr>
          <a:xfrm>
            <a:off x="232475" y="2083432"/>
            <a:ext cx="11727050" cy="2095789"/>
          </a:xfrm>
        </p:spPr>
        <p:txBody>
          <a:bodyPr>
            <a:normAutofit/>
          </a:bodyPr>
          <a:lstStyle/>
          <a:p>
            <a:pPr marL="514350" indent="-514350">
              <a:buAutoNum type="arabicPeriod"/>
            </a:pPr>
            <a:r>
              <a:rPr lang="en-US" sz="2800" b="0" dirty="0">
                <a:latin typeface="Cambria" panose="02040503050406030204" pitchFamily="18" charset="0"/>
              </a:rPr>
              <a:t>Live like I'm rich even if I am not through credit</a:t>
            </a:r>
          </a:p>
          <a:p>
            <a:pPr marL="514350" indent="-514350">
              <a:buAutoNum type="arabicPeriod"/>
            </a:pPr>
            <a:r>
              <a:rPr lang="en-US" sz="2800" b="0" dirty="0">
                <a:latin typeface="Cambria" panose="02040503050406030204" pitchFamily="18" charset="0"/>
              </a:rPr>
              <a:t>How willing am I to give</a:t>
            </a:r>
          </a:p>
          <a:p>
            <a:pPr marL="514350" indent="-514350">
              <a:buAutoNum type="arabicPeriod"/>
            </a:pPr>
            <a:r>
              <a:rPr lang="en-US" sz="2800" b="0" dirty="0">
                <a:latin typeface="Cambria" panose="02040503050406030204" pitchFamily="18" charset="0"/>
              </a:rPr>
              <a:t>Where do we spend our time, energy and money? Monetary or spiritual pursuits?</a:t>
            </a:r>
            <a:endParaRPr lang="en-US" sz="2800" b="0" dirty="0"/>
          </a:p>
        </p:txBody>
      </p:sp>
      <p:sp>
        <p:nvSpPr>
          <p:cNvPr id="2" name="Rectangle 1">
            <a:extLst>
              <a:ext uri="{FF2B5EF4-FFF2-40B4-BE49-F238E27FC236}">
                <a16:creationId xmlns:a16="http://schemas.microsoft.com/office/drawing/2014/main" id="{21526E5C-190D-4FF9-AF55-00758E9AF70B}"/>
              </a:ext>
            </a:extLst>
          </p:cNvPr>
          <p:cNvSpPr/>
          <p:nvPr/>
        </p:nvSpPr>
        <p:spPr>
          <a:xfrm>
            <a:off x="444842" y="197709"/>
            <a:ext cx="11059297" cy="954107"/>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228600" algn="l"/>
                <a:tab pos="914400" algn="l"/>
                <a:tab pos="1371600" algn="l"/>
                <a:tab pos="1828800" algn="l"/>
                <a:tab pos="2286000" algn="l"/>
                <a:tab pos="4114800" algn="l"/>
                <a:tab pos="4572000" algn="l"/>
              </a:tabLst>
              <a:defRPr/>
            </a:pPr>
            <a:r>
              <a:rPr kumimoji="0" lang="en-US" altLang="en-US" sz="2800" b="0" i="0" u="none" strike="noStrike" kern="1200" cap="none" spc="0" normalizeH="0" baseline="0" noProof="0" dirty="0">
                <a:ln>
                  <a:noFill/>
                </a:ln>
                <a:solidFill>
                  <a:srgbClr val="FFFF00"/>
                </a:solidFill>
                <a:effectLst/>
                <a:uLnTx/>
                <a:uFillTx/>
                <a:latin typeface="Cambria" panose="02040503050406030204" pitchFamily="18" charset="0"/>
                <a:ea typeface="Times New Roman" panose="02020603050405020304" pitchFamily="18" charset="0"/>
                <a:cs typeface="+mn-cs"/>
              </a:rPr>
              <a:t>Are you rich?  Do you desire to be rich?   What symptoms would indicate this problem? </a:t>
            </a:r>
          </a:p>
        </p:txBody>
      </p:sp>
      <p:sp>
        <p:nvSpPr>
          <p:cNvPr id="12" name="Rectangle 11">
            <a:extLst>
              <a:ext uri="{FF2B5EF4-FFF2-40B4-BE49-F238E27FC236}">
                <a16:creationId xmlns:a16="http://schemas.microsoft.com/office/drawing/2014/main" id="{D62CC6E7-0FCE-4FC0-909D-A47E4FEE1551}"/>
              </a:ext>
            </a:extLst>
          </p:cNvPr>
          <p:cNvSpPr/>
          <p:nvPr/>
        </p:nvSpPr>
        <p:spPr>
          <a:xfrm>
            <a:off x="232475" y="4387094"/>
            <a:ext cx="11580583" cy="1815882"/>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228600" algn="l"/>
                <a:tab pos="914400" algn="l"/>
                <a:tab pos="1371600" algn="l"/>
                <a:tab pos="1828800" algn="l"/>
                <a:tab pos="2286000" algn="l"/>
                <a:tab pos="4114800" algn="l"/>
                <a:tab pos="4572000" algn="l"/>
              </a:tabLst>
              <a:defRPr/>
            </a:pPr>
            <a:r>
              <a:rPr kumimoji="0" lang="en-US" altLang="en-US" sz="2800" b="0" i="0" u="none" strike="noStrike" kern="1200" cap="none" spc="0" normalizeH="0" baseline="0" noProof="0" dirty="0">
                <a:ln>
                  <a:noFill/>
                </a:ln>
                <a:solidFill>
                  <a:srgbClr val="FFFF00"/>
                </a:solidFill>
                <a:effectLst/>
                <a:uLnTx/>
                <a:uFillTx/>
                <a:latin typeface="Cambria" panose="02040503050406030204" pitchFamily="18" charset="0"/>
                <a:ea typeface="Times New Roman" panose="02020603050405020304" pitchFamily="18" charset="0"/>
                <a:cs typeface="+mn-cs"/>
              </a:rPr>
              <a:t>Do you know of someone who has very little of this world's goods, but is content,?  Do you know someone who has a great deal of money, but does not seem to be happy? How can we avoid having the wrong attitude toward money and position?  Is it easy in our culture?</a:t>
            </a:r>
            <a:endParaRPr kumimoji="0" lang="en-US" altLang="en-US" sz="2800" b="0" i="0" u="none" strike="noStrike" kern="1200" cap="none" spc="0" normalizeH="0" baseline="0" noProof="0" dirty="0">
              <a:ln>
                <a:noFill/>
              </a:ln>
              <a:solidFill>
                <a:srgbClr val="FFFF00"/>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38288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9A0382C9-08F0-49A2-B6A5-2DE276DD465C}"/>
              </a:ext>
            </a:extLst>
          </p:cNvPr>
          <p:cNvSpPr>
            <a:spLocks noChangeArrowheads="1"/>
          </p:cNvSpPr>
          <p:nvPr/>
        </p:nvSpPr>
        <p:spPr bwMode="auto">
          <a:xfrm>
            <a:off x="1676400" y="228600"/>
            <a:ext cx="8686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800" b="1" i="1" u="sng" strike="noStrike" kern="1200" cap="none" spc="0" normalizeH="0" baseline="0" noProof="0" dirty="0">
              <a:ln>
                <a:noFill/>
              </a:ln>
              <a:solidFill>
                <a:srgbClr val="FFFFFF"/>
              </a:solidFill>
              <a:effectLst/>
              <a:uLnTx/>
              <a:uFillTx/>
              <a:latin typeface="Cambria" panose="02040503050406030204" pitchFamily="18" charset="0"/>
              <a:ea typeface="+mn-ea"/>
              <a:cs typeface="+mn-cs"/>
            </a:endParaRPr>
          </a:p>
        </p:txBody>
      </p:sp>
      <p:sp>
        <p:nvSpPr>
          <p:cNvPr id="243715" name="Rectangle 3">
            <a:extLst>
              <a:ext uri="{FF2B5EF4-FFF2-40B4-BE49-F238E27FC236}">
                <a16:creationId xmlns:a16="http://schemas.microsoft.com/office/drawing/2014/main" id="{896B6356-FC97-4193-BD86-6130B92A5E10}"/>
              </a:ext>
            </a:extLst>
          </p:cNvPr>
          <p:cNvSpPr>
            <a:spLocks noChangeArrowheads="1"/>
          </p:cNvSpPr>
          <p:nvPr/>
        </p:nvSpPr>
        <p:spPr bwMode="auto">
          <a:xfrm>
            <a:off x="1562100" y="260195"/>
            <a:ext cx="891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sng" strike="noStrike" kern="1200" cap="none" spc="0" normalizeH="0" baseline="0" noProof="0" dirty="0">
                <a:ln>
                  <a:noFill/>
                </a:ln>
                <a:solidFill>
                  <a:srgbClr val="FFFF00"/>
                </a:solidFill>
                <a:effectLst/>
                <a:uLnTx/>
                <a:uFillTx/>
                <a:latin typeface="Cambria" panose="02040503050406030204" pitchFamily="18" charset="0"/>
                <a:ea typeface="+mn-ea"/>
                <a:cs typeface="+mn-cs"/>
              </a:rPr>
              <a:t>Those who desire to be rich (I Tim. 6:9)</a:t>
            </a:r>
          </a:p>
        </p:txBody>
      </p:sp>
      <p:sp>
        <p:nvSpPr>
          <p:cNvPr id="243716" name="Rectangle 4">
            <a:extLst>
              <a:ext uri="{FF2B5EF4-FFF2-40B4-BE49-F238E27FC236}">
                <a16:creationId xmlns:a16="http://schemas.microsoft.com/office/drawing/2014/main" id="{0309D298-36EE-4057-96DA-C603D2D1235C}"/>
              </a:ext>
            </a:extLst>
          </p:cNvPr>
          <p:cNvSpPr>
            <a:spLocks noGrp="1" noChangeArrowheads="1"/>
          </p:cNvSpPr>
          <p:nvPr>
            <p:ph type="body" idx="1"/>
          </p:nvPr>
        </p:nvSpPr>
        <p:spPr>
          <a:xfrm>
            <a:off x="1828800" y="1308410"/>
            <a:ext cx="8382000" cy="4953000"/>
          </a:xfrm>
          <a:noFill/>
          <a:ln/>
          <a:extLst>
            <a:ext uri="{91240B29-F687-4F45-9708-019B960494DF}">
              <a14:hiddenLine xmlns:a14="http://schemas.microsoft.com/office/drawing/2010/main" w="38100" cmpd="sng">
                <a:solidFill>
                  <a:schemeClr val="tx1"/>
                </a:solidFill>
                <a:miter lim="800000"/>
                <a:headEnd/>
                <a:tailEnd/>
              </a14:hiddenLine>
            </a:ext>
          </a:extLst>
        </p:spPr>
        <p:txBody>
          <a:bodyPr>
            <a:normAutofit/>
          </a:bodyPr>
          <a:lstStyle/>
          <a:p>
            <a:pPr marL="609600" indent="-609600"/>
            <a:r>
              <a:rPr lang="en-US" altLang="en-US" sz="2800" dirty="0">
                <a:solidFill>
                  <a:srgbClr val="FFFF00"/>
                </a:solidFill>
                <a:effectLst/>
                <a:latin typeface="Cambria" panose="02040503050406030204" pitchFamily="18" charset="0"/>
              </a:rPr>
              <a:t>Fall into temptation</a:t>
            </a:r>
          </a:p>
          <a:p>
            <a:pPr marL="609600" indent="-609600"/>
            <a:r>
              <a:rPr lang="en-US" altLang="en-US" sz="2800" dirty="0">
                <a:solidFill>
                  <a:srgbClr val="FFFF00"/>
                </a:solidFill>
                <a:effectLst/>
                <a:latin typeface="Cambria" panose="02040503050406030204" pitchFamily="18" charset="0"/>
              </a:rPr>
              <a:t>Fall into a snare</a:t>
            </a:r>
          </a:p>
          <a:p>
            <a:pPr marL="609600" indent="-609600"/>
            <a:r>
              <a:rPr lang="en-US" altLang="en-US" sz="2800" dirty="0">
                <a:solidFill>
                  <a:srgbClr val="FFFF00"/>
                </a:solidFill>
                <a:effectLst/>
                <a:latin typeface="Cambria" panose="02040503050406030204" pitchFamily="18" charset="0"/>
              </a:rPr>
              <a:t>Fall into</a:t>
            </a:r>
          </a:p>
          <a:p>
            <a:pPr marL="990600" lvl="1" indent="-533400">
              <a:buFont typeface="Wingdings" panose="05000000000000000000" pitchFamily="2" charset="2"/>
              <a:buAutoNum type="arabicPeriod"/>
            </a:pPr>
            <a:r>
              <a:rPr lang="en-US" altLang="en-US" sz="2800" dirty="0">
                <a:effectLst/>
                <a:latin typeface="Cambria" panose="02040503050406030204" pitchFamily="18" charset="0"/>
              </a:rPr>
              <a:t>Many foolish &amp; harmful desires</a:t>
            </a:r>
          </a:p>
          <a:p>
            <a:pPr marL="1371600" lvl="2" indent="-457200">
              <a:buFont typeface="Wingdings" panose="05000000000000000000" pitchFamily="2" charset="2"/>
              <a:buAutoNum type="alphaUcPeriod"/>
            </a:pPr>
            <a:r>
              <a:rPr lang="en-US" altLang="en-US" dirty="0">
                <a:effectLst/>
                <a:latin typeface="Cambria" panose="02040503050406030204" pitchFamily="18" charset="0"/>
              </a:rPr>
              <a:t>Which plunge (drown men NKJV) in</a:t>
            </a:r>
          </a:p>
          <a:p>
            <a:pPr marL="1752600" lvl="3" indent="-381000">
              <a:buFont typeface="Wingdings" panose="05000000000000000000" pitchFamily="2" charset="2"/>
              <a:buAutoNum type="alphaLcPeriod"/>
            </a:pPr>
            <a:r>
              <a:rPr lang="en-US" altLang="en-US" sz="2800" dirty="0">
                <a:effectLst/>
                <a:latin typeface="Cambria" panose="02040503050406030204" pitchFamily="18" charset="0"/>
              </a:rPr>
              <a:t>Ruin –(physical)</a:t>
            </a:r>
          </a:p>
          <a:p>
            <a:pPr marL="1752600" lvl="3" indent="-381000">
              <a:buFont typeface="Wingdings" panose="05000000000000000000" pitchFamily="2" charset="2"/>
              <a:buAutoNum type="alphaLcPeriod"/>
            </a:pPr>
            <a:r>
              <a:rPr lang="en-US" altLang="en-US" sz="2800" dirty="0">
                <a:effectLst/>
                <a:latin typeface="Cambria" panose="02040503050406030204" pitchFamily="18" charset="0"/>
              </a:rPr>
              <a:t>Destruction (perdition- NKJV </a:t>
            </a:r>
            <a:r>
              <a:rPr lang="en-US" sz="2800" dirty="0">
                <a:latin typeface="Cambria" panose="02040503050406030204" pitchFamily="18" charset="0"/>
              </a:rPr>
              <a:t>the final, eternal and irrevocable character of the ruin” - Vine</a:t>
            </a:r>
            <a:r>
              <a:rPr lang="en-US" altLang="en-US" sz="2800" dirty="0">
                <a:effectLst/>
                <a:latin typeface="Cambria" panose="02040503050406030204" pitchFamily="18" charset="0"/>
              </a:rPr>
              <a:t>)</a:t>
            </a:r>
          </a:p>
          <a:p>
            <a:pPr marL="990600" lvl="1" indent="-533400">
              <a:buFont typeface="Wingdings" panose="05000000000000000000" pitchFamily="2" charset="2"/>
              <a:buAutoNum type="arabicPeriod"/>
            </a:pPr>
            <a:endParaRPr lang="en-US" altLang="en-US" sz="2800" dirty="0">
              <a:effectLst/>
              <a:latin typeface="Cambria" panose="02040503050406030204" pitchFamily="18" charset="0"/>
            </a:endParaRPr>
          </a:p>
          <a:p>
            <a:pPr marL="609600" indent="-609600"/>
            <a:endParaRPr lang="en-US" altLang="en-US" sz="2800" b="1" dirty="0">
              <a:latin typeface="Cambria" panose="02040503050406030204" pitchFamily="18" charset="0"/>
            </a:endParaRPr>
          </a:p>
        </p:txBody>
      </p:sp>
    </p:spTree>
    <p:extLst>
      <p:ext uri="{BB962C8B-B14F-4D97-AF65-F5344CB8AC3E}">
        <p14:creationId xmlns:p14="http://schemas.microsoft.com/office/powerpoint/2010/main" val="3019201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3716">
                                            <p:txEl>
                                              <p:pRg st="3" end="3"/>
                                            </p:txEl>
                                          </p:spTgt>
                                        </p:tgtEl>
                                        <p:attrNameLst>
                                          <p:attrName>style.visibility</p:attrName>
                                        </p:attrNameLst>
                                      </p:cBhvr>
                                      <p:to>
                                        <p:strVal val="visible"/>
                                      </p:to>
                                    </p:set>
                                    <p:animEffect transition="in" filter="dissolve">
                                      <p:cBhvr>
                                        <p:cTn id="7" dur="500"/>
                                        <p:tgtEl>
                                          <p:spTgt spid="243716">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3716">
                                            <p:txEl>
                                              <p:pRg st="4" end="4"/>
                                            </p:txEl>
                                          </p:spTgt>
                                        </p:tgtEl>
                                        <p:attrNameLst>
                                          <p:attrName>style.visibility</p:attrName>
                                        </p:attrNameLst>
                                      </p:cBhvr>
                                      <p:to>
                                        <p:strVal val="visible"/>
                                      </p:to>
                                    </p:set>
                                    <p:animEffect transition="in" filter="dissolve">
                                      <p:cBhvr>
                                        <p:cTn id="12" dur="500"/>
                                        <p:tgtEl>
                                          <p:spTgt spid="243716">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3716">
                                            <p:txEl>
                                              <p:pRg st="5" end="5"/>
                                            </p:txEl>
                                          </p:spTgt>
                                        </p:tgtEl>
                                        <p:attrNameLst>
                                          <p:attrName>style.visibility</p:attrName>
                                        </p:attrNameLst>
                                      </p:cBhvr>
                                      <p:to>
                                        <p:strVal val="visible"/>
                                      </p:to>
                                    </p:set>
                                    <p:animEffect transition="in" filter="dissolve">
                                      <p:cBhvr>
                                        <p:cTn id="17" dur="500"/>
                                        <p:tgtEl>
                                          <p:spTgt spid="243716">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3716">
                                            <p:txEl>
                                              <p:pRg st="6" end="6"/>
                                            </p:txEl>
                                          </p:spTgt>
                                        </p:tgtEl>
                                        <p:attrNameLst>
                                          <p:attrName>style.visibility</p:attrName>
                                        </p:attrNameLst>
                                      </p:cBhvr>
                                      <p:to>
                                        <p:strVal val="visible"/>
                                      </p:to>
                                    </p:set>
                                    <p:animEffect transition="in" filter="dissolve">
                                      <p:cBhvr>
                                        <p:cTn id="22" dur="500"/>
                                        <p:tgtEl>
                                          <p:spTgt spid="2437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6" grpId="0" uiExpand="1"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313509"/>
            <a:ext cx="12192000" cy="685800"/>
          </a:xfrm>
        </p:spPr>
        <p:txBody>
          <a:bodyPr/>
          <a:lstStyle/>
          <a:p>
            <a:r>
              <a:rPr lang="en-US" sz="3600" i="1" u="sng" dirty="0">
                <a:latin typeface="Cambria" panose="02040503050406030204" pitchFamily="18" charset="0"/>
              </a:rPr>
              <a:t>Timothy &amp; Titus: Lesson 9</a:t>
            </a:r>
          </a:p>
        </p:txBody>
      </p:sp>
      <p:sp>
        <p:nvSpPr>
          <p:cNvPr id="3" name="Content Placeholder 2"/>
          <p:cNvSpPr>
            <a:spLocks noGrp="1"/>
          </p:cNvSpPr>
          <p:nvPr>
            <p:ph idx="1"/>
          </p:nvPr>
        </p:nvSpPr>
        <p:spPr>
          <a:xfrm>
            <a:off x="276386" y="1611087"/>
            <a:ext cx="11639227" cy="685800"/>
          </a:xfrm>
        </p:spPr>
        <p:txBody>
          <a:bodyPr>
            <a:normAutofit/>
          </a:bodyPr>
          <a:lstStyle/>
          <a:p>
            <a:pPr algn="ctr">
              <a:buNone/>
            </a:pPr>
            <a:r>
              <a:rPr lang="en-US" sz="3200" i="1" u="sng" dirty="0">
                <a:latin typeface="Cambria" panose="02040503050406030204" pitchFamily="18" charset="0"/>
              </a:rPr>
              <a:t>Lesson to Servants &amp; Rich (Masters &amp; Poor)</a:t>
            </a:r>
            <a:endParaRPr lang="en-US" sz="3200" dirty="0">
              <a:latin typeface="Cambria" panose="02040503050406030204" pitchFamily="18" charset="0"/>
            </a:endParaRPr>
          </a:p>
        </p:txBody>
      </p:sp>
      <p:sp>
        <p:nvSpPr>
          <p:cNvPr id="2" name="Rectangle 1">
            <a:extLst>
              <a:ext uri="{FF2B5EF4-FFF2-40B4-BE49-F238E27FC236}">
                <a16:creationId xmlns:a16="http://schemas.microsoft.com/office/drawing/2014/main" id="{A0E37E1D-D476-4C24-A20F-162AB6B3CD8A}"/>
              </a:ext>
            </a:extLst>
          </p:cNvPr>
          <p:cNvSpPr/>
          <p:nvPr/>
        </p:nvSpPr>
        <p:spPr>
          <a:xfrm>
            <a:off x="3048000" y="2540078"/>
            <a:ext cx="6096000" cy="1951368"/>
          </a:xfrm>
          <a:prstGeom prst="rect">
            <a:avLst/>
          </a:prstGeom>
        </p:spPr>
        <p:txBody>
          <a:bodyPr>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FFFFFF"/>
                </a:solidFill>
                <a:effectLst/>
                <a:uLnTx/>
                <a:uFillTx/>
                <a:latin typeface="Cambria" panose="02040503050406030204" pitchFamily="18" charset="0"/>
                <a:ea typeface="Times New Roman" panose="02020603050405020304" pitchFamily="18" charset="0"/>
                <a:cs typeface="Times New Roman" panose="02020603050405020304" pitchFamily="18" charset="0"/>
              </a:rPr>
              <a:t>Texts</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Cambria" panose="02040503050406030204" pitchFamily="18" charset="0"/>
                <a:ea typeface="Times New Roman" panose="02020603050405020304" pitchFamily="18" charset="0"/>
                <a:cs typeface="Times New Roman" panose="02020603050405020304" pitchFamily="18" charset="0"/>
              </a:rPr>
              <a:t>I Tim</a:t>
            </a:r>
            <a:r>
              <a:rPr kumimoji="0" lang="en-US" sz="2800" b="0" i="0" u="none" strike="noStrike" kern="1200" cap="none" spc="0" normalizeH="0" baseline="0" noProof="0" dirty="0">
                <a:ln>
                  <a:noFill/>
                </a:ln>
                <a:solidFill>
                  <a:srgbClr val="FFFFFF"/>
                </a:solidFill>
                <a:effectLst/>
                <a:uLnTx/>
                <a:uFillTx/>
                <a:latin typeface="Cambria" panose="02040503050406030204" pitchFamily="18" charset="0"/>
                <a:ea typeface="Times New Roman" panose="02020603050405020304" pitchFamily="18" charset="0"/>
                <a:cs typeface="Times New Roman" panose="02020603050405020304" pitchFamily="18" charset="0"/>
              </a:rPr>
              <a:t> 6:1-10, 17-19</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Cambria" panose="02040503050406030204" pitchFamily="18" charset="0"/>
                <a:ea typeface="Times New Roman" panose="02020603050405020304" pitchFamily="18" charset="0"/>
                <a:cs typeface="Times New Roman" panose="02020603050405020304" pitchFamily="18" charset="0"/>
              </a:rPr>
              <a:t>Titus 2:9-10</a:t>
            </a:r>
            <a:endParaRPr kumimoji="0" lang="en-US" sz="2800" b="0" i="0" u="none" strike="noStrike" kern="1200" cap="none" spc="0" normalizeH="0" baseline="0" noProof="0" dirty="0">
              <a:ln>
                <a:noFill/>
              </a:ln>
              <a:solidFill>
                <a:srgbClr val="FFFFFF"/>
              </a:solidFill>
              <a:effectLst/>
              <a:uLnTx/>
              <a:uFillTx/>
              <a:latin typeface="Cambria" panose="02040503050406030204" pitchFamily="18" charset="0"/>
              <a:ea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74F16FA7-EEA1-47CC-B696-6448E36BD812}"/>
              </a:ext>
            </a:extLst>
          </p:cNvPr>
          <p:cNvSpPr/>
          <p:nvPr/>
        </p:nvSpPr>
        <p:spPr>
          <a:xfrm>
            <a:off x="1640741" y="4548023"/>
            <a:ext cx="9141540" cy="954107"/>
          </a:xfrm>
          <a:prstGeom prst="rect">
            <a:avLst/>
          </a:prstGeom>
          <a:ln>
            <a:solidFill>
              <a:srgbClr val="FFFF00"/>
            </a:solidFill>
          </a:ln>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sng" strike="noStrike" kern="1200" cap="none" spc="0" normalizeH="0" baseline="0" noProof="0" dirty="0">
                <a:ln>
                  <a:noFill/>
                </a:ln>
                <a:solidFill>
                  <a:srgbClr val="FFFF00"/>
                </a:solidFill>
                <a:effectLst/>
                <a:uLnTx/>
                <a:uFillTx/>
                <a:latin typeface="Cambria" panose="02040503050406030204" pitchFamily="18" charset="0"/>
                <a:ea typeface="+mn-ea"/>
                <a:cs typeface="+mn-cs"/>
              </a:rPr>
              <a:t>I Timothy 4:5 </a:t>
            </a:r>
            <a:r>
              <a:rPr kumimoji="0" lang="en-US" altLang="en-US" sz="2800" b="1" i="1"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 “do the work of an evangelist”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sng" strike="noStrike" kern="1200" cap="none" spc="0" normalizeH="0" baseline="0" noProof="0" dirty="0">
                <a:ln>
                  <a:noFill/>
                </a:ln>
                <a:solidFill>
                  <a:srgbClr val="FFFFFF"/>
                </a:solidFill>
                <a:effectLst/>
                <a:uLnTx/>
                <a:uFillTx/>
                <a:latin typeface="Cambria" panose="02040503050406030204" pitchFamily="18" charset="0"/>
                <a:ea typeface="+mn-ea"/>
                <a:cs typeface="+mn-cs"/>
              </a:rPr>
              <a:t>Evangelist</a:t>
            </a:r>
            <a:r>
              <a:rPr kumimoji="0" lang="en-US" altLang="en-US" sz="28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 – bringer of good tidings, preacher of the gospel</a:t>
            </a:r>
            <a:endParaRPr kumimoji="0" lang="en-US" altLang="en-US" sz="1800" b="0" i="1" u="none" strike="noStrike" kern="1200" cap="none" spc="0" normalizeH="0" baseline="0" noProof="0" dirty="0">
              <a:ln>
                <a:noFill/>
              </a:ln>
              <a:solidFill>
                <a:srgbClr val="FFFFFF"/>
              </a:solidFill>
              <a:effectLst/>
              <a:uLnTx/>
              <a:uFillTx/>
              <a:latin typeface="Arial"/>
              <a:ea typeface="+mn-ea"/>
              <a:cs typeface="+mn-cs"/>
            </a:endParaRPr>
          </a:p>
        </p:txBody>
      </p:sp>
      <p:sp>
        <p:nvSpPr>
          <p:cNvPr id="6" name="Rectangle 5">
            <a:extLst>
              <a:ext uri="{FF2B5EF4-FFF2-40B4-BE49-F238E27FC236}">
                <a16:creationId xmlns:a16="http://schemas.microsoft.com/office/drawing/2014/main" id="{A5ABC434-3EE5-49C8-B2CE-57996F245E83}"/>
              </a:ext>
            </a:extLst>
          </p:cNvPr>
          <p:cNvSpPr/>
          <p:nvPr/>
        </p:nvSpPr>
        <p:spPr>
          <a:xfrm>
            <a:off x="1640741" y="5771070"/>
            <a:ext cx="9141540" cy="954107"/>
          </a:xfrm>
          <a:prstGeom prst="rect">
            <a:avLst/>
          </a:prstGeom>
          <a:ln>
            <a:solidFill>
              <a:srgbClr val="FFFF00"/>
            </a:solidFill>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sng" strike="noStrike" kern="1200" cap="none" spc="0" normalizeH="0" baseline="0" noProof="0" dirty="0">
                <a:ln>
                  <a:noFill/>
                </a:ln>
                <a:solidFill>
                  <a:srgbClr val="FFFF00"/>
                </a:solidFill>
                <a:effectLst/>
                <a:uLnTx/>
                <a:uFillTx/>
                <a:latin typeface="Cambria" panose="02040503050406030204" pitchFamily="18" charset="0"/>
                <a:ea typeface="+mn-ea"/>
                <a:cs typeface="+mn-cs"/>
              </a:rPr>
              <a:t>I Timothy 1:3</a:t>
            </a:r>
            <a:r>
              <a:rPr kumimoji="0" lang="en-US" altLang="en-US" sz="2800" b="1" i="1"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 … </a:t>
            </a:r>
            <a:r>
              <a:rPr kumimoji="0" lang="en-US" sz="28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remain in Ephesus that you may charge some that they teach no other doctrine</a:t>
            </a:r>
            <a:endParaRPr kumimoji="0" lang="en-US" altLang="en-US" sz="1800" b="0" i="1" u="none" strike="noStrike" kern="1200" cap="none" spc="0" normalizeH="0" baseline="0" noProof="0" dirty="0">
              <a:ln>
                <a:noFill/>
              </a:ln>
              <a:solidFill>
                <a:srgbClr val="FFFFFF"/>
              </a:solidFill>
              <a:effectLst/>
              <a:uLnTx/>
              <a:uFillTx/>
              <a:latin typeface="Cambria" panose="02040503050406030204" pitchFamily="18" charset="0"/>
              <a:ea typeface="+mn-ea"/>
              <a:cs typeface="+mn-cs"/>
            </a:endParaRPr>
          </a:p>
        </p:txBody>
      </p:sp>
    </p:spTree>
    <p:extLst>
      <p:ext uri="{BB962C8B-B14F-4D97-AF65-F5344CB8AC3E}">
        <p14:creationId xmlns:p14="http://schemas.microsoft.com/office/powerpoint/2010/main" val="262309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a:extLst>
              <a:ext uri="{FF2B5EF4-FFF2-40B4-BE49-F238E27FC236}">
                <a16:creationId xmlns:a16="http://schemas.microsoft.com/office/drawing/2014/main" id="{08C41E0D-9007-45D5-877F-B285BEEC8321}"/>
              </a:ext>
            </a:extLst>
          </p:cNvPr>
          <p:cNvSpPr>
            <a:spLocks noChangeArrowheads="1"/>
          </p:cNvSpPr>
          <p:nvPr/>
        </p:nvSpPr>
        <p:spPr bwMode="auto">
          <a:xfrm>
            <a:off x="1546303" y="433039"/>
            <a:ext cx="891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The </a:t>
            </a:r>
            <a:r>
              <a:rPr kumimoji="0" lang="en-US" altLang="en-US" sz="3200" b="1" i="1" u="sng" strike="noStrike" kern="1200" cap="none" spc="0" normalizeH="0" baseline="0" noProof="0" dirty="0">
                <a:ln>
                  <a:noFill/>
                </a:ln>
                <a:solidFill>
                  <a:srgbClr val="FFFF00"/>
                </a:solidFill>
                <a:effectLst/>
                <a:uLnTx/>
                <a:uFillTx/>
                <a:latin typeface="Cambria" panose="02040503050406030204" pitchFamily="18" charset="0"/>
                <a:ea typeface="+mn-ea"/>
                <a:cs typeface="+mn-cs"/>
              </a:rPr>
              <a:t>Love</a:t>
            </a:r>
            <a:r>
              <a:rPr kumimoji="0" lang="en-US" altLang="en-US" sz="3200" b="0" i="0"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 of Money (I Tim. 6:10)</a:t>
            </a:r>
            <a:endParaRPr kumimoji="0" lang="en-US" altLang="en-US" sz="3200" b="0" i="1" u="none" strike="noStrike" kern="1200" cap="none" spc="0" normalizeH="0" baseline="0" noProof="0" dirty="0">
              <a:ln>
                <a:noFill/>
              </a:ln>
              <a:solidFill>
                <a:srgbClr val="FFFF00"/>
              </a:solidFill>
              <a:effectLst/>
              <a:uLnTx/>
              <a:uFillTx/>
              <a:latin typeface="Cambria" panose="02040503050406030204" pitchFamily="18" charset="0"/>
              <a:ea typeface="+mn-ea"/>
              <a:cs typeface="+mn-cs"/>
            </a:endParaRPr>
          </a:p>
        </p:txBody>
      </p:sp>
      <p:sp>
        <p:nvSpPr>
          <p:cNvPr id="244740" name="Rectangle 4">
            <a:extLst>
              <a:ext uri="{FF2B5EF4-FFF2-40B4-BE49-F238E27FC236}">
                <a16:creationId xmlns:a16="http://schemas.microsoft.com/office/drawing/2014/main" id="{47973088-1AD4-4E73-A076-1CDEE3227782}"/>
              </a:ext>
            </a:extLst>
          </p:cNvPr>
          <p:cNvSpPr>
            <a:spLocks noGrp="1" noChangeArrowheads="1"/>
          </p:cNvSpPr>
          <p:nvPr>
            <p:ph type="body" idx="1"/>
          </p:nvPr>
        </p:nvSpPr>
        <p:spPr>
          <a:xfrm>
            <a:off x="1211766" y="1471961"/>
            <a:ext cx="9249937" cy="4953000"/>
          </a:xfrm>
          <a:noFill/>
          <a:ln/>
          <a:extLst>
            <a:ext uri="{91240B29-F687-4F45-9708-019B960494DF}">
              <a14:hiddenLine xmlns:a14="http://schemas.microsoft.com/office/drawing/2010/main" w="38100" cmpd="sng">
                <a:solidFill>
                  <a:schemeClr val="tx1"/>
                </a:solidFill>
                <a:miter lim="800000"/>
                <a:headEnd/>
                <a:tailEnd/>
              </a14:hiddenLine>
            </a:ext>
          </a:extLst>
        </p:spPr>
        <p:txBody>
          <a:bodyPr>
            <a:normAutofit/>
          </a:bodyPr>
          <a:lstStyle/>
          <a:p>
            <a:pPr>
              <a:buFont typeface="Wingdings" panose="05000000000000000000" pitchFamily="2" charset="2"/>
              <a:buChar char="§"/>
            </a:pPr>
            <a:r>
              <a:rPr lang="en-US" altLang="en-US" sz="3200" b="0" dirty="0">
                <a:effectLst/>
                <a:latin typeface="Cambria" panose="02040503050406030204" pitchFamily="18" charset="0"/>
              </a:rPr>
              <a:t>Root of </a:t>
            </a:r>
            <a:r>
              <a:rPr lang="en-US" altLang="en-US" sz="3200" b="0" u="sng" dirty="0">
                <a:effectLst/>
                <a:latin typeface="Cambria" panose="02040503050406030204" pitchFamily="18" charset="0"/>
              </a:rPr>
              <a:t>all</a:t>
            </a:r>
            <a:r>
              <a:rPr lang="en-US" altLang="en-US" sz="3200" b="0" dirty="0">
                <a:effectLst/>
                <a:latin typeface="Cambria" panose="02040503050406030204" pitchFamily="18" charset="0"/>
              </a:rPr>
              <a:t> kinds of evil</a:t>
            </a:r>
          </a:p>
          <a:p>
            <a:pPr>
              <a:buFont typeface="Wingdings" panose="05000000000000000000" pitchFamily="2" charset="2"/>
              <a:buChar char="§"/>
            </a:pPr>
            <a:r>
              <a:rPr lang="en-US" sz="3200" b="0" dirty="0">
                <a:latin typeface="Cambria" panose="02040503050406030204" pitchFamily="18" charset="0"/>
              </a:rPr>
              <a:t>and some by longing for it have wandered away from the faith and </a:t>
            </a:r>
          </a:p>
          <a:p>
            <a:pPr>
              <a:buFont typeface="Wingdings" panose="05000000000000000000" pitchFamily="2" charset="2"/>
              <a:buChar char="§"/>
            </a:pPr>
            <a:r>
              <a:rPr lang="en-US" sz="3200" b="0" dirty="0">
                <a:latin typeface="Cambria" panose="02040503050406030204" pitchFamily="18" charset="0"/>
              </a:rPr>
              <a:t>pierced themselves with many griefs</a:t>
            </a:r>
            <a:endParaRPr lang="en-US" altLang="en-US" b="0" dirty="0">
              <a:effectLst/>
              <a:latin typeface="Cambria" panose="02040503050406030204" pitchFamily="18" charset="0"/>
            </a:endParaRPr>
          </a:p>
          <a:p>
            <a:pPr marL="609600" indent="-609600"/>
            <a:endParaRPr lang="en-US" altLang="en-US" sz="3200" b="1" dirty="0">
              <a:latin typeface="Cambria" panose="02040503050406030204" pitchFamily="18" charset="0"/>
            </a:endParaRPr>
          </a:p>
        </p:txBody>
      </p:sp>
    </p:spTree>
    <p:extLst>
      <p:ext uri="{BB962C8B-B14F-4D97-AF65-F5344CB8AC3E}">
        <p14:creationId xmlns:p14="http://schemas.microsoft.com/office/powerpoint/2010/main" val="2189350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4740">
                                            <p:txEl>
                                              <p:pRg st="0" end="0"/>
                                            </p:txEl>
                                          </p:spTgt>
                                        </p:tgtEl>
                                        <p:attrNameLst>
                                          <p:attrName>style.visibility</p:attrName>
                                        </p:attrNameLst>
                                      </p:cBhvr>
                                      <p:to>
                                        <p:strVal val="visible"/>
                                      </p:to>
                                    </p:set>
                                    <p:anim calcmode="lin" valueType="num">
                                      <p:cBhvr additive="base">
                                        <p:cTn id="7" dur="1000" fill="hold"/>
                                        <p:tgtEl>
                                          <p:spTgt spid="244740">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447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4740">
                                            <p:txEl>
                                              <p:pRg st="1" end="1"/>
                                            </p:txEl>
                                          </p:spTgt>
                                        </p:tgtEl>
                                        <p:attrNameLst>
                                          <p:attrName>style.visibility</p:attrName>
                                        </p:attrNameLst>
                                      </p:cBhvr>
                                      <p:to>
                                        <p:strVal val="visible"/>
                                      </p:to>
                                    </p:set>
                                    <p:anim calcmode="lin" valueType="num">
                                      <p:cBhvr additive="base">
                                        <p:cTn id="13" dur="1000" fill="hold"/>
                                        <p:tgtEl>
                                          <p:spTgt spid="244740">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447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4740">
                                            <p:txEl>
                                              <p:pRg st="2" end="2"/>
                                            </p:txEl>
                                          </p:spTgt>
                                        </p:tgtEl>
                                        <p:attrNameLst>
                                          <p:attrName>style.visibility</p:attrName>
                                        </p:attrNameLst>
                                      </p:cBhvr>
                                      <p:to>
                                        <p:strVal val="visible"/>
                                      </p:to>
                                    </p:set>
                                    <p:anim calcmode="lin" valueType="num">
                                      <p:cBhvr additive="base">
                                        <p:cTn id="19" dur="1000" fill="hold"/>
                                        <p:tgtEl>
                                          <p:spTgt spid="244740">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4474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40" grpId="0" uiExpand="1" build="p" bldLvl="4"/>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11653FA1-ACE8-4045-9538-8C10E282FF2E}"/>
              </a:ext>
            </a:extLst>
          </p:cNvPr>
          <p:cNvSpPr>
            <a:spLocks noChangeArrowheads="1"/>
          </p:cNvSpPr>
          <p:nvPr/>
        </p:nvSpPr>
        <p:spPr bwMode="auto">
          <a:xfrm>
            <a:off x="1752600" y="26773"/>
            <a:ext cx="8686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1" u="sng" strike="noStrike" kern="1200" cap="none" spc="0" normalizeH="0" baseline="0" noProof="0" dirty="0">
                <a:ln>
                  <a:noFill/>
                </a:ln>
                <a:solidFill>
                  <a:srgbClr val="FFFFFF"/>
                </a:solidFill>
                <a:effectLst/>
                <a:uLnTx/>
                <a:uFillTx/>
                <a:latin typeface="Cambria" panose="02040503050406030204" pitchFamily="18" charset="0"/>
                <a:ea typeface="+mn-ea"/>
                <a:cs typeface="+mn-cs"/>
              </a:rPr>
              <a:t>Lessons to Servants &amp; Rich</a:t>
            </a:r>
          </a:p>
        </p:txBody>
      </p:sp>
      <p:sp>
        <p:nvSpPr>
          <p:cNvPr id="241667" name="Rectangle 3">
            <a:extLst>
              <a:ext uri="{FF2B5EF4-FFF2-40B4-BE49-F238E27FC236}">
                <a16:creationId xmlns:a16="http://schemas.microsoft.com/office/drawing/2014/main" id="{811CB395-E5D7-4877-9ABA-5413B9557014}"/>
              </a:ext>
            </a:extLst>
          </p:cNvPr>
          <p:cNvSpPr>
            <a:spLocks noChangeArrowheads="1"/>
          </p:cNvSpPr>
          <p:nvPr/>
        </p:nvSpPr>
        <p:spPr bwMode="auto">
          <a:xfrm>
            <a:off x="1524000" y="788773"/>
            <a:ext cx="891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Facts to Remember</a:t>
            </a:r>
            <a:endParaRPr kumimoji="0" lang="en-US" altLang="en-US" sz="3200" b="0" i="1" u="none" strike="noStrike" kern="1200" cap="none" spc="0" normalizeH="0" baseline="0" noProof="0" dirty="0">
              <a:ln>
                <a:noFill/>
              </a:ln>
              <a:solidFill>
                <a:srgbClr val="FFFF00"/>
              </a:solidFill>
              <a:effectLst/>
              <a:uLnTx/>
              <a:uFillTx/>
              <a:latin typeface="Cambria" panose="02040503050406030204" pitchFamily="18" charset="0"/>
              <a:ea typeface="+mn-ea"/>
              <a:cs typeface="+mn-cs"/>
            </a:endParaRPr>
          </a:p>
        </p:txBody>
      </p:sp>
      <p:sp>
        <p:nvSpPr>
          <p:cNvPr id="241668" name="Rectangle 4">
            <a:extLst>
              <a:ext uri="{FF2B5EF4-FFF2-40B4-BE49-F238E27FC236}">
                <a16:creationId xmlns:a16="http://schemas.microsoft.com/office/drawing/2014/main" id="{92F67274-5C08-45F7-AEFF-A81324EBEC0F}"/>
              </a:ext>
            </a:extLst>
          </p:cNvPr>
          <p:cNvSpPr>
            <a:spLocks noGrp="1" noChangeArrowheads="1"/>
          </p:cNvSpPr>
          <p:nvPr>
            <p:ph type="body" idx="1"/>
          </p:nvPr>
        </p:nvSpPr>
        <p:spPr>
          <a:xfrm>
            <a:off x="716692" y="1651686"/>
            <a:ext cx="11121081" cy="4953000"/>
          </a:xfrm>
          <a:noFill/>
          <a:ln/>
          <a:extLst>
            <a:ext uri="{91240B29-F687-4F45-9708-019B960494DF}">
              <a14:hiddenLine xmlns:a14="http://schemas.microsoft.com/office/drawing/2010/main" w="38100" cmpd="sng">
                <a:solidFill>
                  <a:schemeClr val="tx1"/>
                </a:solidFill>
                <a:miter lim="800000"/>
                <a:headEnd/>
                <a:tailEnd/>
              </a14:hiddenLine>
            </a:ext>
          </a:extLst>
        </p:spPr>
        <p:txBody>
          <a:bodyPr>
            <a:noAutofit/>
          </a:bodyPr>
          <a:lstStyle/>
          <a:p>
            <a:pPr marL="609600" indent="-609600"/>
            <a:r>
              <a:rPr lang="en-US" altLang="en-US" sz="3200" dirty="0">
                <a:solidFill>
                  <a:srgbClr val="FFFF00"/>
                </a:solidFill>
                <a:effectLst/>
                <a:latin typeface="Cambria" panose="02040503050406030204" pitchFamily="18" charset="0"/>
              </a:rPr>
              <a:t>Two Reasons to Honor Unbelieving Masters</a:t>
            </a:r>
          </a:p>
          <a:p>
            <a:pPr marL="990600" lvl="1" indent="-533400">
              <a:buFont typeface="Wingdings" panose="05000000000000000000" pitchFamily="2" charset="2"/>
              <a:buAutoNum type="arabicPeriod"/>
            </a:pPr>
            <a:r>
              <a:rPr lang="en-US" altLang="en-US" dirty="0">
                <a:effectLst/>
                <a:latin typeface="Cambria" panose="02040503050406030204" pitchFamily="18" charset="0"/>
              </a:rPr>
              <a:t>The name of God may not be blasphemed</a:t>
            </a:r>
          </a:p>
          <a:p>
            <a:pPr marL="990600" lvl="1" indent="-533400">
              <a:buFont typeface="Wingdings" panose="05000000000000000000" pitchFamily="2" charset="2"/>
              <a:buAutoNum type="arabicPeriod"/>
            </a:pPr>
            <a:r>
              <a:rPr lang="en-US" altLang="en-US" dirty="0">
                <a:effectLst/>
                <a:latin typeface="Cambria" panose="02040503050406030204" pitchFamily="18" charset="0"/>
              </a:rPr>
              <a:t>His doctrine may not be blasphemed</a:t>
            </a:r>
          </a:p>
          <a:p>
            <a:pPr marL="609600" indent="-609600"/>
            <a:r>
              <a:rPr lang="en-US" altLang="en-US" sz="3200" dirty="0">
                <a:solidFill>
                  <a:srgbClr val="FFFF00"/>
                </a:solidFill>
                <a:effectLst/>
                <a:latin typeface="Cambria" panose="02040503050406030204" pitchFamily="18" charset="0"/>
              </a:rPr>
              <a:t>Commands for the Rich</a:t>
            </a:r>
          </a:p>
          <a:p>
            <a:pPr marL="990600" lvl="1" indent="-533400">
              <a:buFont typeface="Wingdings" panose="05000000000000000000" pitchFamily="2" charset="2"/>
              <a:buAutoNum type="arabicPeriod"/>
            </a:pPr>
            <a:r>
              <a:rPr lang="en-US" altLang="en-US" dirty="0">
                <a:effectLst/>
                <a:latin typeface="Cambria" panose="02040503050406030204" pitchFamily="18" charset="0"/>
              </a:rPr>
              <a:t>Do not be haughty</a:t>
            </a:r>
          </a:p>
          <a:p>
            <a:pPr marL="990600" lvl="1" indent="-533400">
              <a:buFont typeface="Wingdings" panose="05000000000000000000" pitchFamily="2" charset="2"/>
              <a:buAutoNum type="arabicPeriod"/>
            </a:pPr>
            <a:r>
              <a:rPr lang="en-US" altLang="en-US" dirty="0">
                <a:effectLst/>
                <a:latin typeface="Cambria" panose="02040503050406030204" pitchFamily="18" charset="0"/>
              </a:rPr>
              <a:t>Trust in God, not uncertain riches</a:t>
            </a:r>
          </a:p>
          <a:p>
            <a:pPr marL="990600" lvl="1" indent="-533400">
              <a:buFont typeface="Wingdings" panose="05000000000000000000" pitchFamily="2" charset="2"/>
              <a:buAutoNum type="arabicPeriod"/>
            </a:pPr>
            <a:r>
              <a:rPr lang="en-US" altLang="en-US" dirty="0">
                <a:effectLst/>
                <a:latin typeface="Cambria" panose="02040503050406030204" pitchFamily="18" charset="0"/>
              </a:rPr>
              <a:t>Do good</a:t>
            </a:r>
          </a:p>
          <a:p>
            <a:pPr marL="990600" lvl="1" indent="-533400">
              <a:buFont typeface="Wingdings" panose="05000000000000000000" pitchFamily="2" charset="2"/>
              <a:buAutoNum type="arabicPeriod"/>
            </a:pPr>
            <a:r>
              <a:rPr lang="en-US" altLang="en-US" dirty="0">
                <a:effectLst/>
                <a:latin typeface="Cambria" panose="02040503050406030204" pitchFamily="18" charset="0"/>
              </a:rPr>
              <a:t>Ready to give, willing to share</a:t>
            </a:r>
          </a:p>
          <a:p>
            <a:pPr marL="609600" indent="-609600"/>
            <a:endParaRPr lang="en-US" altLang="en-US" sz="3200" b="1" dirty="0">
              <a:latin typeface="Cambria" panose="02040503050406030204" pitchFamily="18" charset="0"/>
            </a:endParaRPr>
          </a:p>
        </p:txBody>
      </p:sp>
    </p:spTree>
    <p:extLst>
      <p:ext uri="{BB962C8B-B14F-4D97-AF65-F5344CB8AC3E}">
        <p14:creationId xmlns:p14="http://schemas.microsoft.com/office/powerpoint/2010/main" val="124435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1668">
                                            <p:txEl>
                                              <p:pRg st="0" end="0"/>
                                            </p:txEl>
                                          </p:spTgt>
                                        </p:tgtEl>
                                        <p:attrNameLst>
                                          <p:attrName>style.visibility</p:attrName>
                                        </p:attrNameLst>
                                      </p:cBhvr>
                                      <p:to>
                                        <p:strVal val="visible"/>
                                      </p:to>
                                    </p:set>
                                    <p:anim calcmode="lin" valueType="num">
                                      <p:cBhvr additive="base">
                                        <p:cTn id="7" dur="1000" fill="hold"/>
                                        <p:tgtEl>
                                          <p:spTgt spid="241668">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4166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41668">
                                            <p:txEl>
                                              <p:pRg st="1" end="1"/>
                                            </p:txEl>
                                          </p:spTgt>
                                        </p:tgtEl>
                                        <p:attrNameLst>
                                          <p:attrName>style.visibility</p:attrName>
                                        </p:attrNameLst>
                                      </p:cBhvr>
                                      <p:to>
                                        <p:strVal val="visible"/>
                                      </p:to>
                                    </p:set>
                                    <p:animEffect transition="in" filter="dissolve">
                                      <p:cBhvr>
                                        <p:cTn id="13" dur="500"/>
                                        <p:tgtEl>
                                          <p:spTgt spid="241668">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41668">
                                            <p:txEl>
                                              <p:pRg st="2" end="2"/>
                                            </p:txEl>
                                          </p:spTgt>
                                        </p:tgtEl>
                                        <p:attrNameLst>
                                          <p:attrName>style.visibility</p:attrName>
                                        </p:attrNameLst>
                                      </p:cBhvr>
                                      <p:to>
                                        <p:strVal val="visible"/>
                                      </p:to>
                                    </p:set>
                                    <p:animEffect transition="in" filter="dissolve">
                                      <p:cBhvr>
                                        <p:cTn id="18" dur="500"/>
                                        <p:tgtEl>
                                          <p:spTgt spid="241668">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41668">
                                            <p:txEl>
                                              <p:pRg st="3" end="3"/>
                                            </p:txEl>
                                          </p:spTgt>
                                        </p:tgtEl>
                                        <p:attrNameLst>
                                          <p:attrName>style.visibility</p:attrName>
                                        </p:attrNameLst>
                                      </p:cBhvr>
                                      <p:to>
                                        <p:strVal val="visible"/>
                                      </p:to>
                                    </p:set>
                                    <p:anim calcmode="lin" valueType="num">
                                      <p:cBhvr additive="base">
                                        <p:cTn id="23" dur="1000" fill="hold"/>
                                        <p:tgtEl>
                                          <p:spTgt spid="241668">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24166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41668">
                                            <p:txEl>
                                              <p:pRg st="4" end="4"/>
                                            </p:txEl>
                                          </p:spTgt>
                                        </p:tgtEl>
                                        <p:attrNameLst>
                                          <p:attrName>style.visibility</p:attrName>
                                        </p:attrNameLst>
                                      </p:cBhvr>
                                      <p:to>
                                        <p:strVal val="visible"/>
                                      </p:to>
                                    </p:set>
                                    <p:animEffect transition="in" filter="dissolve">
                                      <p:cBhvr>
                                        <p:cTn id="29" dur="500"/>
                                        <p:tgtEl>
                                          <p:spTgt spid="241668">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41668">
                                            <p:txEl>
                                              <p:pRg st="5" end="5"/>
                                            </p:txEl>
                                          </p:spTgt>
                                        </p:tgtEl>
                                        <p:attrNameLst>
                                          <p:attrName>style.visibility</p:attrName>
                                        </p:attrNameLst>
                                      </p:cBhvr>
                                      <p:to>
                                        <p:strVal val="visible"/>
                                      </p:to>
                                    </p:set>
                                    <p:animEffect transition="in" filter="dissolve">
                                      <p:cBhvr>
                                        <p:cTn id="34" dur="500"/>
                                        <p:tgtEl>
                                          <p:spTgt spid="241668">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241668">
                                            <p:txEl>
                                              <p:pRg st="6" end="6"/>
                                            </p:txEl>
                                          </p:spTgt>
                                        </p:tgtEl>
                                        <p:attrNameLst>
                                          <p:attrName>style.visibility</p:attrName>
                                        </p:attrNameLst>
                                      </p:cBhvr>
                                      <p:to>
                                        <p:strVal val="visible"/>
                                      </p:to>
                                    </p:set>
                                    <p:animEffect transition="in" filter="dissolve">
                                      <p:cBhvr>
                                        <p:cTn id="39" dur="500"/>
                                        <p:tgtEl>
                                          <p:spTgt spid="241668">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41668">
                                            <p:txEl>
                                              <p:pRg st="7" end="7"/>
                                            </p:txEl>
                                          </p:spTgt>
                                        </p:tgtEl>
                                        <p:attrNameLst>
                                          <p:attrName>style.visibility</p:attrName>
                                        </p:attrNameLst>
                                      </p:cBhvr>
                                      <p:to>
                                        <p:strVal val="visible"/>
                                      </p:to>
                                    </p:set>
                                    <p:animEffect transition="in" filter="dissolve">
                                      <p:cBhvr>
                                        <p:cTn id="44" dur="500"/>
                                        <p:tgtEl>
                                          <p:spTgt spid="24166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11653FA1-ACE8-4045-9538-8C10E282FF2E}"/>
              </a:ext>
            </a:extLst>
          </p:cNvPr>
          <p:cNvSpPr>
            <a:spLocks noChangeArrowheads="1"/>
          </p:cNvSpPr>
          <p:nvPr/>
        </p:nvSpPr>
        <p:spPr bwMode="auto">
          <a:xfrm>
            <a:off x="1752600" y="26773"/>
            <a:ext cx="8686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1" u="sng" strike="noStrike" kern="1200" cap="none" spc="0" normalizeH="0" baseline="0" noProof="0" dirty="0">
                <a:ln>
                  <a:noFill/>
                </a:ln>
                <a:solidFill>
                  <a:srgbClr val="FFFFFF"/>
                </a:solidFill>
                <a:effectLst/>
                <a:uLnTx/>
                <a:uFillTx/>
                <a:latin typeface="Cambria" panose="02040503050406030204" pitchFamily="18" charset="0"/>
                <a:ea typeface="+mn-ea"/>
                <a:cs typeface="+mn-cs"/>
              </a:rPr>
              <a:t>Lessons to Servants &amp; Rich</a:t>
            </a:r>
          </a:p>
        </p:txBody>
      </p:sp>
      <p:sp>
        <p:nvSpPr>
          <p:cNvPr id="241667" name="Rectangle 3">
            <a:extLst>
              <a:ext uri="{FF2B5EF4-FFF2-40B4-BE49-F238E27FC236}">
                <a16:creationId xmlns:a16="http://schemas.microsoft.com/office/drawing/2014/main" id="{811CB395-E5D7-4877-9ABA-5413B9557014}"/>
              </a:ext>
            </a:extLst>
          </p:cNvPr>
          <p:cNvSpPr>
            <a:spLocks noChangeArrowheads="1"/>
          </p:cNvSpPr>
          <p:nvPr/>
        </p:nvSpPr>
        <p:spPr bwMode="auto">
          <a:xfrm>
            <a:off x="1524000" y="788773"/>
            <a:ext cx="891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srgbClr val="FFFF00"/>
                </a:solidFill>
                <a:effectLst/>
                <a:uLnTx/>
                <a:uFillTx/>
                <a:latin typeface="Cambria" panose="02040503050406030204" pitchFamily="18" charset="0"/>
                <a:ea typeface="+mn-ea"/>
                <a:cs typeface="+mn-cs"/>
              </a:rPr>
              <a:t>Facts to Remember</a:t>
            </a:r>
            <a:endParaRPr kumimoji="0" lang="en-US" altLang="en-US" sz="3200" b="0" i="1" u="none" strike="noStrike" kern="1200" cap="none" spc="0" normalizeH="0" baseline="0" noProof="0" dirty="0">
              <a:ln>
                <a:noFill/>
              </a:ln>
              <a:solidFill>
                <a:srgbClr val="FFFF00"/>
              </a:solidFill>
              <a:effectLst/>
              <a:uLnTx/>
              <a:uFillTx/>
              <a:latin typeface="Cambria" panose="02040503050406030204" pitchFamily="18" charset="0"/>
              <a:ea typeface="+mn-ea"/>
              <a:cs typeface="+mn-cs"/>
            </a:endParaRPr>
          </a:p>
        </p:txBody>
      </p:sp>
      <p:sp>
        <p:nvSpPr>
          <p:cNvPr id="241668" name="Rectangle 4">
            <a:extLst>
              <a:ext uri="{FF2B5EF4-FFF2-40B4-BE49-F238E27FC236}">
                <a16:creationId xmlns:a16="http://schemas.microsoft.com/office/drawing/2014/main" id="{92F67274-5C08-45F7-AEFF-A81324EBEC0F}"/>
              </a:ext>
            </a:extLst>
          </p:cNvPr>
          <p:cNvSpPr>
            <a:spLocks noGrp="1" noChangeArrowheads="1"/>
          </p:cNvSpPr>
          <p:nvPr>
            <p:ph type="body" idx="1"/>
          </p:nvPr>
        </p:nvSpPr>
        <p:spPr>
          <a:xfrm>
            <a:off x="716692" y="1651686"/>
            <a:ext cx="11121081" cy="4953000"/>
          </a:xfrm>
          <a:noFill/>
          <a:ln/>
          <a:extLst>
            <a:ext uri="{91240B29-F687-4F45-9708-019B960494DF}">
              <a14:hiddenLine xmlns:a14="http://schemas.microsoft.com/office/drawing/2010/main" w="38100" cmpd="sng">
                <a:solidFill>
                  <a:schemeClr val="tx1"/>
                </a:solidFill>
                <a:miter lim="800000"/>
                <a:headEnd/>
                <a:tailEnd/>
              </a14:hiddenLine>
            </a:ext>
          </a:extLst>
        </p:spPr>
        <p:txBody>
          <a:bodyPr>
            <a:noAutofit/>
          </a:bodyPr>
          <a:lstStyle/>
          <a:p>
            <a:pPr>
              <a:lnSpc>
                <a:spcPct val="150000"/>
              </a:lnSpc>
              <a:buFont typeface="Wingdings" panose="05000000000000000000" pitchFamily="2" charset="2"/>
              <a:buChar char="§"/>
            </a:pPr>
            <a:r>
              <a:rPr lang="en-US" altLang="en-US" sz="3200" dirty="0">
                <a:solidFill>
                  <a:srgbClr val="FFFF00"/>
                </a:solidFill>
                <a:effectLst/>
                <a:latin typeface="Cambria" panose="02040503050406030204" pitchFamily="18" charset="0"/>
              </a:rPr>
              <a:t>Two Reasons to Honor Unbelieving Masters</a:t>
            </a:r>
          </a:p>
          <a:p>
            <a:pPr>
              <a:lnSpc>
                <a:spcPct val="150000"/>
              </a:lnSpc>
              <a:buFont typeface="Wingdings" panose="05000000000000000000" pitchFamily="2" charset="2"/>
              <a:buChar char="§"/>
            </a:pPr>
            <a:r>
              <a:rPr lang="en-US" altLang="en-US" sz="3200" dirty="0">
                <a:solidFill>
                  <a:srgbClr val="FFFF00"/>
                </a:solidFill>
                <a:effectLst/>
                <a:latin typeface="Cambria" panose="02040503050406030204" pitchFamily="18" charset="0"/>
              </a:rPr>
              <a:t>Commands for the Rich</a:t>
            </a:r>
          </a:p>
          <a:p>
            <a:pPr marL="0" indent="0">
              <a:buNone/>
            </a:pPr>
            <a:endParaRPr lang="en-US" altLang="en-US" sz="3200" b="1" dirty="0">
              <a:latin typeface="Cambria" panose="02040503050406030204" pitchFamily="18" charset="0"/>
            </a:endParaRPr>
          </a:p>
        </p:txBody>
      </p:sp>
    </p:spTree>
    <p:extLst>
      <p:ext uri="{BB962C8B-B14F-4D97-AF65-F5344CB8AC3E}">
        <p14:creationId xmlns:p14="http://schemas.microsoft.com/office/powerpoint/2010/main" val="303254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800" i="1" u="sng" dirty="0">
                <a:latin typeface="Cambria" panose="02040503050406030204" pitchFamily="18" charset="0"/>
              </a:rPr>
              <a:t>Servants &amp; Rich</a:t>
            </a:r>
          </a:p>
        </p:txBody>
      </p:sp>
      <p:sp>
        <p:nvSpPr>
          <p:cNvPr id="3" name="Content Placeholder 2"/>
          <p:cNvSpPr>
            <a:spLocks noGrp="1"/>
          </p:cNvSpPr>
          <p:nvPr>
            <p:ph idx="1"/>
          </p:nvPr>
        </p:nvSpPr>
        <p:spPr>
          <a:xfrm>
            <a:off x="232475" y="685800"/>
            <a:ext cx="11727050" cy="3163711"/>
          </a:xfrm>
        </p:spPr>
        <p:txBody>
          <a:bodyPr>
            <a:normAutofit lnSpcReduction="10000"/>
          </a:bodyPr>
          <a:lstStyle/>
          <a:p>
            <a:pPr algn="ctr">
              <a:buNone/>
            </a:pPr>
            <a:r>
              <a:rPr lang="en-US" sz="3500" i="1" u="sng" dirty="0">
                <a:solidFill>
                  <a:srgbClr val="FFFF00"/>
                </a:solidFill>
                <a:latin typeface="Cambria" panose="02040503050406030204" pitchFamily="18" charset="0"/>
              </a:rPr>
              <a:t>I Timothy 6:1-2</a:t>
            </a:r>
          </a:p>
          <a:p>
            <a:pPr marL="0" indent="0" algn="ctr">
              <a:buNone/>
            </a:pPr>
            <a:r>
              <a:rPr lang="en-US" sz="2800" b="0" dirty="0">
                <a:latin typeface="Cambria" panose="02040503050406030204" pitchFamily="18" charset="0"/>
              </a:rPr>
              <a:t>All who are under the yoke as slaves are to regard their own masters as worthy of all honor so that the name of God and </a:t>
            </a:r>
            <a:r>
              <a:rPr lang="en-US" sz="2800" b="0" i="1" dirty="0">
                <a:latin typeface="Cambria" panose="02040503050406030204" pitchFamily="18" charset="0"/>
              </a:rPr>
              <a:t>our</a:t>
            </a:r>
            <a:r>
              <a:rPr lang="en-US" sz="2800" b="0" dirty="0">
                <a:latin typeface="Cambria" panose="02040503050406030204" pitchFamily="18" charset="0"/>
              </a:rPr>
              <a:t> doctrine will not be spoken against. </a:t>
            </a:r>
            <a:r>
              <a:rPr lang="en-US" sz="2800" b="0" baseline="30000" dirty="0">
                <a:latin typeface="Cambria" panose="02040503050406030204" pitchFamily="18" charset="0"/>
              </a:rPr>
              <a:t>2 </a:t>
            </a:r>
            <a:r>
              <a:rPr lang="en-US" sz="2800" b="0" dirty="0">
                <a:latin typeface="Cambria" panose="02040503050406030204" pitchFamily="18" charset="0"/>
              </a:rPr>
              <a:t>Those who have believers as their masters must not be disrespectful to them because they are brethren, but must serve them all the more, because those who partake of the benefit are believers and beloved. Teach and preach these </a:t>
            </a:r>
            <a:r>
              <a:rPr lang="en-US" sz="2800" b="0" i="1" dirty="0">
                <a:latin typeface="Cambria" panose="02040503050406030204" pitchFamily="18" charset="0"/>
              </a:rPr>
              <a:t>principles</a:t>
            </a:r>
            <a:r>
              <a:rPr lang="en-US" sz="2800" b="0" dirty="0">
                <a:latin typeface="Cambria" panose="02040503050406030204" pitchFamily="18" charset="0"/>
              </a:rPr>
              <a:t>.</a:t>
            </a:r>
            <a:endParaRPr lang="en-US" sz="2800" dirty="0"/>
          </a:p>
        </p:txBody>
      </p:sp>
      <p:sp>
        <p:nvSpPr>
          <p:cNvPr id="4" name="Rectangle 3">
            <a:extLst>
              <a:ext uri="{FF2B5EF4-FFF2-40B4-BE49-F238E27FC236}">
                <a16:creationId xmlns:a16="http://schemas.microsoft.com/office/drawing/2014/main" id="{EDA765BC-3030-487F-8B44-4C8FA9E8697A}"/>
              </a:ext>
            </a:extLst>
          </p:cNvPr>
          <p:cNvSpPr/>
          <p:nvPr/>
        </p:nvSpPr>
        <p:spPr>
          <a:xfrm>
            <a:off x="498763" y="4744437"/>
            <a:ext cx="11357263" cy="181588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FFFFFF"/>
                </a:solidFill>
                <a:effectLst/>
                <a:uLnTx/>
                <a:uFillTx/>
                <a:latin typeface="Cambria" panose="02040503050406030204" pitchFamily="18" charset="0"/>
                <a:ea typeface="+mn-ea"/>
                <a:cs typeface="+mn-cs"/>
              </a:rPr>
              <a:t>9 </a:t>
            </a:r>
            <a:r>
              <a:rPr kumimoji="0" lang="en-US" sz="2800" b="0" i="1"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Urge</a:t>
            </a:r>
            <a:r>
              <a:rPr kumimoji="0" lang="en-US" sz="28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 </a:t>
            </a:r>
            <a:r>
              <a:rPr kumimoji="0" lang="en-US" sz="2800" b="0" i="0" u="none" strike="noStrike" kern="1200" cap="none" spc="0" normalizeH="0" baseline="0" noProof="0" dirty="0" err="1">
                <a:ln>
                  <a:noFill/>
                </a:ln>
                <a:solidFill>
                  <a:srgbClr val="FFFFFF"/>
                </a:solidFill>
                <a:effectLst/>
                <a:uLnTx/>
                <a:uFillTx/>
                <a:latin typeface="Cambria" panose="02040503050406030204" pitchFamily="18" charset="0"/>
                <a:ea typeface="+mn-ea"/>
                <a:cs typeface="+mn-cs"/>
              </a:rPr>
              <a:t>bondslaves</a:t>
            </a:r>
            <a:r>
              <a:rPr kumimoji="0" lang="en-US" sz="28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 to be subject to their own masters in everything, to be well-pleasing, not argumentative, </a:t>
            </a:r>
            <a:r>
              <a:rPr kumimoji="0" lang="en-US" sz="2800" b="1" i="0" u="none" strike="noStrike" kern="1200" cap="none" spc="0" normalizeH="0" baseline="30000" noProof="0" dirty="0">
                <a:ln>
                  <a:noFill/>
                </a:ln>
                <a:solidFill>
                  <a:srgbClr val="FFFFFF"/>
                </a:solidFill>
                <a:effectLst/>
                <a:uLnTx/>
                <a:uFillTx/>
                <a:latin typeface="Cambria" panose="02040503050406030204" pitchFamily="18" charset="0"/>
                <a:ea typeface="+mn-ea"/>
                <a:cs typeface="+mn-cs"/>
              </a:rPr>
              <a:t>10 </a:t>
            </a:r>
            <a:r>
              <a:rPr kumimoji="0" lang="en-US" sz="28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not pilfering, but showing all good faith so that they will adorn the doctrine of God our Savior in every respect.</a:t>
            </a:r>
          </a:p>
        </p:txBody>
      </p:sp>
      <p:sp>
        <p:nvSpPr>
          <p:cNvPr id="5" name="TextBox 4">
            <a:extLst>
              <a:ext uri="{FF2B5EF4-FFF2-40B4-BE49-F238E27FC236}">
                <a16:creationId xmlns:a16="http://schemas.microsoft.com/office/drawing/2014/main" id="{0E336EA6-85E5-4EC3-BE27-FB7468786D1C}"/>
              </a:ext>
            </a:extLst>
          </p:cNvPr>
          <p:cNvSpPr txBox="1"/>
          <p:nvPr/>
        </p:nvSpPr>
        <p:spPr>
          <a:xfrm>
            <a:off x="5248170" y="4221217"/>
            <a:ext cx="219002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sng" strike="noStrike" kern="1200" cap="none" spc="0" normalizeH="0" baseline="0" noProof="0" dirty="0">
                <a:ln>
                  <a:noFill/>
                </a:ln>
                <a:solidFill>
                  <a:srgbClr val="FFFF00"/>
                </a:solidFill>
                <a:effectLst/>
                <a:uLnTx/>
                <a:uFillTx/>
                <a:latin typeface="Cambria" panose="02040503050406030204" pitchFamily="18" charset="0"/>
                <a:ea typeface="+mn-ea"/>
                <a:cs typeface="+mn-cs"/>
              </a:rPr>
              <a:t>Titus 2:9-10</a:t>
            </a:r>
          </a:p>
        </p:txBody>
      </p:sp>
    </p:spTree>
    <p:extLst>
      <p:ext uri="{BB962C8B-B14F-4D97-AF65-F5344CB8AC3E}">
        <p14:creationId xmlns:p14="http://schemas.microsoft.com/office/powerpoint/2010/main" val="2614736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800" i="1" u="sng" dirty="0">
                <a:latin typeface="Cambria" panose="02040503050406030204" pitchFamily="18" charset="0"/>
              </a:rPr>
              <a:t>Servants &amp; Rich</a:t>
            </a:r>
          </a:p>
        </p:txBody>
      </p:sp>
      <p:sp>
        <p:nvSpPr>
          <p:cNvPr id="3" name="Content Placeholder 2"/>
          <p:cNvSpPr>
            <a:spLocks noGrp="1"/>
          </p:cNvSpPr>
          <p:nvPr>
            <p:ph idx="1"/>
          </p:nvPr>
        </p:nvSpPr>
        <p:spPr>
          <a:xfrm>
            <a:off x="232475" y="685800"/>
            <a:ext cx="11727050" cy="5943600"/>
          </a:xfrm>
        </p:spPr>
        <p:txBody>
          <a:bodyPr>
            <a:normAutofit fontScale="70000" lnSpcReduction="20000"/>
          </a:bodyPr>
          <a:lstStyle/>
          <a:p>
            <a:pPr algn="ctr">
              <a:buNone/>
            </a:pPr>
            <a:r>
              <a:rPr lang="en-US" sz="3500" i="1" u="sng" dirty="0">
                <a:solidFill>
                  <a:srgbClr val="FFFF00"/>
                </a:solidFill>
                <a:latin typeface="Cambria" panose="02040503050406030204" pitchFamily="18" charset="0"/>
              </a:rPr>
              <a:t>I Timothy 6:3-10</a:t>
            </a:r>
          </a:p>
          <a:p>
            <a:pPr marL="0" indent="0" algn="ctr">
              <a:buNone/>
            </a:pPr>
            <a:r>
              <a:rPr lang="en-US" sz="4000" b="0" baseline="30000" dirty="0">
                <a:latin typeface="Cambria" panose="02040503050406030204" pitchFamily="18" charset="0"/>
              </a:rPr>
              <a:t>3 </a:t>
            </a:r>
            <a:r>
              <a:rPr lang="en-US" sz="4000" b="0" dirty="0">
                <a:latin typeface="Cambria" panose="02040503050406030204" pitchFamily="18" charset="0"/>
              </a:rPr>
              <a:t>If anyone advocates a different doctrine and does not agree with sound words, those of our Lord Jesus Christ, and with the doctrine conforming to godliness, </a:t>
            </a:r>
            <a:r>
              <a:rPr lang="en-US" sz="4000" b="0" baseline="30000" dirty="0">
                <a:latin typeface="Cambria" panose="02040503050406030204" pitchFamily="18" charset="0"/>
              </a:rPr>
              <a:t>4 </a:t>
            </a:r>
            <a:r>
              <a:rPr lang="en-US" sz="4000" b="0" dirty="0">
                <a:latin typeface="Cambria" panose="02040503050406030204" pitchFamily="18" charset="0"/>
              </a:rPr>
              <a:t>he is conceited </a:t>
            </a:r>
            <a:r>
              <a:rPr lang="en-US" sz="4000" b="0" i="1" dirty="0">
                <a:latin typeface="Cambria" panose="02040503050406030204" pitchFamily="18" charset="0"/>
              </a:rPr>
              <a:t>and</a:t>
            </a:r>
            <a:r>
              <a:rPr lang="en-US" sz="4000" b="0" dirty="0">
                <a:latin typeface="Cambria" panose="02040503050406030204" pitchFamily="18" charset="0"/>
              </a:rPr>
              <a:t> understands nothing; but he has a morbid interest in controversial questions and disputes about words, out of which arise envy, strife, abusive language, evil suspicions, </a:t>
            </a:r>
            <a:r>
              <a:rPr lang="en-US" sz="4000" b="0" baseline="30000" dirty="0">
                <a:latin typeface="Cambria" panose="02040503050406030204" pitchFamily="18" charset="0"/>
              </a:rPr>
              <a:t>5 </a:t>
            </a:r>
            <a:r>
              <a:rPr lang="en-US" sz="4000" b="0" dirty="0">
                <a:latin typeface="Cambria" panose="02040503050406030204" pitchFamily="18" charset="0"/>
              </a:rPr>
              <a:t>and constant friction between men of depraved mind and deprived of the truth, who suppose that godliness is a means of gain. </a:t>
            </a:r>
            <a:r>
              <a:rPr lang="en-US" sz="4000" b="0" baseline="30000" dirty="0">
                <a:latin typeface="Cambria" panose="02040503050406030204" pitchFamily="18" charset="0"/>
              </a:rPr>
              <a:t>6 </a:t>
            </a:r>
            <a:r>
              <a:rPr lang="en-US" sz="4000" b="0" dirty="0">
                <a:latin typeface="Cambria" panose="02040503050406030204" pitchFamily="18" charset="0"/>
              </a:rPr>
              <a:t>But godliness </a:t>
            </a:r>
            <a:r>
              <a:rPr lang="en-US" sz="4000" b="0" i="1" dirty="0">
                <a:latin typeface="Cambria" panose="02040503050406030204" pitchFamily="18" charset="0"/>
              </a:rPr>
              <a:t>actually</a:t>
            </a:r>
            <a:r>
              <a:rPr lang="en-US" sz="4000" b="0" dirty="0">
                <a:latin typeface="Cambria" panose="02040503050406030204" pitchFamily="18" charset="0"/>
              </a:rPr>
              <a:t> is a means of great gain when accompanied by contentment. </a:t>
            </a:r>
            <a:r>
              <a:rPr lang="en-US" sz="4000" b="0" baseline="30000" dirty="0">
                <a:latin typeface="Cambria" panose="02040503050406030204" pitchFamily="18" charset="0"/>
              </a:rPr>
              <a:t>7 </a:t>
            </a:r>
            <a:r>
              <a:rPr lang="en-US" sz="4000" b="0" dirty="0">
                <a:latin typeface="Cambria" panose="02040503050406030204" pitchFamily="18" charset="0"/>
              </a:rPr>
              <a:t>For we have brought nothing into the world, so we cannot take anything out of it either. </a:t>
            </a:r>
            <a:r>
              <a:rPr lang="en-US" sz="4000" b="0" baseline="30000" dirty="0">
                <a:latin typeface="Cambria" panose="02040503050406030204" pitchFamily="18" charset="0"/>
              </a:rPr>
              <a:t>8 </a:t>
            </a:r>
            <a:r>
              <a:rPr lang="en-US" sz="4000" b="0" dirty="0">
                <a:latin typeface="Cambria" panose="02040503050406030204" pitchFamily="18" charset="0"/>
              </a:rPr>
              <a:t>If we have food and covering, with these we shall be content. </a:t>
            </a:r>
            <a:r>
              <a:rPr lang="en-US" sz="4000" b="0" baseline="30000" dirty="0">
                <a:latin typeface="Cambria" panose="02040503050406030204" pitchFamily="18" charset="0"/>
              </a:rPr>
              <a:t>9 </a:t>
            </a:r>
            <a:r>
              <a:rPr lang="en-US" sz="4000" b="0" dirty="0">
                <a:latin typeface="Cambria" panose="02040503050406030204" pitchFamily="18" charset="0"/>
              </a:rPr>
              <a:t>But those who want to get rich fall into temptation and a snare and many foolish and harmful desires which plunge men into ruin and destruction. </a:t>
            </a:r>
            <a:r>
              <a:rPr lang="en-US" sz="4000" b="0" baseline="30000" dirty="0">
                <a:latin typeface="Cambria" panose="02040503050406030204" pitchFamily="18" charset="0"/>
              </a:rPr>
              <a:t>10 </a:t>
            </a:r>
            <a:r>
              <a:rPr lang="en-US" sz="4000" b="0" dirty="0">
                <a:latin typeface="Cambria" panose="02040503050406030204" pitchFamily="18" charset="0"/>
              </a:rPr>
              <a:t>For the love of money is a root of all sorts of evil, and some by longing for it have wandered away from the faith and pierced themselves with many griefs.</a:t>
            </a:r>
          </a:p>
          <a:p>
            <a:pPr marL="0" indent="0" algn="ctr">
              <a:buNone/>
            </a:pPr>
            <a:endParaRPr lang="en-US" dirty="0"/>
          </a:p>
        </p:txBody>
      </p:sp>
    </p:spTree>
    <p:extLst>
      <p:ext uri="{BB962C8B-B14F-4D97-AF65-F5344CB8AC3E}">
        <p14:creationId xmlns:p14="http://schemas.microsoft.com/office/powerpoint/2010/main" val="91341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800" i="1" u="sng" dirty="0">
                <a:latin typeface="Cambria" panose="02040503050406030204" pitchFamily="18" charset="0"/>
              </a:rPr>
              <a:t>Servants &amp; Rich</a:t>
            </a:r>
          </a:p>
        </p:txBody>
      </p:sp>
      <p:sp>
        <p:nvSpPr>
          <p:cNvPr id="3" name="Content Placeholder 2"/>
          <p:cNvSpPr>
            <a:spLocks noGrp="1"/>
          </p:cNvSpPr>
          <p:nvPr>
            <p:ph idx="1"/>
          </p:nvPr>
        </p:nvSpPr>
        <p:spPr>
          <a:xfrm>
            <a:off x="232475" y="685800"/>
            <a:ext cx="11727050" cy="4134556"/>
          </a:xfrm>
        </p:spPr>
        <p:txBody>
          <a:bodyPr>
            <a:noAutofit/>
          </a:bodyPr>
          <a:lstStyle/>
          <a:p>
            <a:pPr algn="ctr">
              <a:buNone/>
            </a:pPr>
            <a:r>
              <a:rPr lang="en-US" sz="3200" i="1" u="sng" dirty="0">
                <a:solidFill>
                  <a:srgbClr val="FFFF00"/>
                </a:solidFill>
                <a:latin typeface="Cambria" panose="02040503050406030204" pitchFamily="18" charset="0"/>
              </a:rPr>
              <a:t>I Timothy 6:17-19</a:t>
            </a:r>
          </a:p>
          <a:p>
            <a:pPr marL="0" indent="0" algn="ctr">
              <a:buNone/>
            </a:pPr>
            <a:r>
              <a:rPr lang="en-US" sz="3200" b="0" dirty="0">
                <a:latin typeface="Cambria" panose="02040503050406030204" pitchFamily="18" charset="0"/>
              </a:rPr>
              <a:t>Instruct those who are rich in this present world not to be conceited or to fix their hope on the uncertainty of riches, but on God, who richly supplies us with all things to enjoy. </a:t>
            </a:r>
            <a:r>
              <a:rPr lang="en-US" sz="3200" baseline="30000" dirty="0">
                <a:latin typeface="Cambria" panose="02040503050406030204" pitchFamily="18" charset="0"/>
              </a:rPr>
              <a:t>18 </a:t>
            </a:r>
            <a:r>
              <a:rPr lang="en-US" sz="3200" b="0" i="1" dirty="0">
                <a:latin typeface="Cambria" panose="02040503050406030204" pitchFamily="18" charset="0"/>
              </a:rPr>
              <a:t>Instruct them</a:t>
            </a:r>
            <a:r>
              <a:rPr lang="en-US" sz="3200" b="0" dirty="0">
                <a:latin typeface="Cambria" panose="02040503050406030204" pitchFamily="18" charset="0"/>
              </a:rPr>
              <a:t> to do good, to be rich in good works, to be generous and ready to share, </a:t>
            </a:r>
            <a:r>
              <a:rPr lang="en-US" sz="3200" baseline="30000" dirty="0">
                <a:latin typeface="Cambria" panose="02040503050406030204" pitchFamily="18" charset="0"/>
              </a:rPr>
              <a:t>19 </a:t>
            </a:r>
            <a:r>
              <a:rPr lang="en-US" sz="3200" b="0" dirty="0">
                <a:latin typeface="Cambria" panose="02040503050406030204" pitchFamily="18" charset="0"/>
              </a:rPr>
              <a:t>storing up for themselves the treasure of a good foundation for the future, so that they may take hold of that which is life indeed.</a:t>
            </a:r>
            <a:endParaRPr lang="en-US" sz="3200" dirty="0">
              <a:latin typeface="Cambria" panose="02040503050406030204" pitchFamily="18" charset="0"/>
            </a:endParaRPr>
          </a:p>
        </p:txBody>
      </p:sp>
    </p:spTree>
    <p:extLst>
      <p:ext uri="{BB962C8B-B14F-4D97-AF65-F5344CB8AC3E}">
        <p14:creationId xmlns:p14="http://schemas.microsoft.com/office/powerpoint/2010/main" val="252299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800" i="1" u="sng" dirty="0">
                <a:latin typeface="Cambria" panose="02040503050406030204" pitchFamily="18" charset="0"/>
              </a:rPr>
              <a:t>Servants &amp; Rich</a:t>
            </a:r>
          </a:p>
        </p:txBody>
      </p:sp>
      <p:sp>
        <p:nvSpPr>
          <p:cNvPr id="2" name="Content Placeholder 1">
            <a:extLst>
              <a:ext uri="{FF2B5EF4-FFF2-40B4-BE49-F238E27FC236}">
                <a16:creationId xmlns:a16="http://schemas.microsoft.com/office/drawing/2014/main" id="{00506A5D-2C27-4799-ABD5-87424F8169FA}"/>
              </a:ext>
            </a:extLst>
          </p:cNvPr>
          <p:cNvSpPr>
            <a:spLocks noGrp="1" noChangeArrowheads="1"/>
          </p:cNvSpPr>
          <p:nvPr>
            <p:ph idx="1"/>
          </p:nvPr>
        </p:nvSpPr>
        <p:spPr bwMode="auto">
          <a:xfrm>
            <a:off x="214226" y="764897"/>
            <a:ext cx="1168662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342900" algn="l"/>
                <a:tab pos="914400" algn="l"/>
                <a:tab pos="1371600" algn="l"/>
                <a:tab pos="1828800" algn="l"/>
                <a:tab pos="2286000" algn="l"/>
                <a:tab pos="4114800" algn="l"/>
                <a:tab pos="4572000" algn="l"/>
              </a:tabLst>
            </a:pPr>
            <a:r>
              <a:rPr kumimoji="0" lang="en-US" altLang="en-US" sz="2800" b="0"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rPr>
              <a:t>Is there evidence that there were people from every class and income level in the church at Ephesus?  </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342900" algn="l"/>
                <a:tab pos="914400" algn="l"/>
                <a:tab pos="1371600" algn="l"/>
                <a:tab pos="1828800" algn="l"/>
                <a:tab pos="2286000" algn="l"/>
                <a:tab pos="4114800" algn="l"/>
                <a:tab pos="4572000" algn="l"/>
              </a:tabLst>
            </a:pPr>
            <a:endParaRPr kumimoji="0" lang="en-US" altLang="en-US" sz="2800" b="0"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342900" algn="l"/>
                <a:tab pos="914400" algn="l"/>
                <a:tab pos="1371600" algn="l"/>
                <a:tab pos="1828800" algn="l"/>
                <a:tab pos="2286000" algn="l"/>
                <a:tab pos="4114800" algn="l"/>
                <a:tab pos="4572000" algn="l"/>
              </a:tabLst>
            </a:pPr>
            <a:r>
              <a:rPr kumimoji="0" lang="en-US" altLang="en-US" sz="2800" b="0" i="0" u="none" strike="noStrike" cap="none" normalizeH="0" baseline="0" dirty="0">
                <a:ln>
                  <a:noFill/>
                </a:ln>
                <a:solidFill>
                  <a:schemeClr val="bg1"/>
                </a:solidFill>
                <a:effectLst/>
                <a:latin typeface="Cambria" panose="02040503050406030204" pitchFamily="18" charset="0"/>
                <a:ea typeface="Times New Roman" panose="02020603050405020304" pitchFamily="18" charset="0"/>
              </a:rPr>
              <a:t>What problems might this cause in the group?  </a:t>
            </a:r>
            <a:endParaRPr kumimoji="0" lang="en-US" altLang="en-US" sz="2800" b="0" i="0" u="none" strike="noStrike" cap="none" normalizeH="0" baseline="0" dirty="0">
              <a:ln>
                <a:noFill/>
              </a:ln>
              <a:solidFill>
                <a:schemeClr val="bg1"/>
              </a:solidFill>
              <a:effectLst/>
              <a:latin typeface="Cambria" panose="02040503050406030204" pitchFamily="18" charset="0"/>
            </a:endParaRPr>
          </a:p>
        </p:txBody>
      </p:sp>
      <p:sp>
        <p:nvSpPr>
          <p:cNvPr id="6" name="Speech Bubble: Rectangle with Corners Rounded 5">
            <a:extLst>
              <a:ext uri="{FF2B5EF4-FFF2-40B4-BE49-F238E27FC236}">
                <a16:creationId xmlns:a16="http://schemas.microsoft.com/office/drawing/2014/main" id="{3419641B-DBDB-4D89-8E7A-660462F903E4}"/>
              </a:ext>
            </a:extLst>
          </p:cNvPr>
          <p:cNvSpPr/>
          <p:nvPr/>
        </p:nvSpPr>
        <p:spPr bwMode="auto">
          <a:xfrm>
            <a:off x="5918886" y="1296967"/>
            <a:ext cx="5981962" cy="469134"/>
          </a:xfrm>
          <a:prstGeom prst="wedgeRoundRectCallout">
            <a:avLst>
              <a:gd name="adj1" fmla="val -206"/>
              <a:gd name="adj2" fmla="val 40431"/>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Slaves-Masters-Rich-Poor -Widows</a:t>
            </a:r>
          </a:p>
        </p:txBody>
      </p:sp>
      <p:sp>
        <p:nvSpPr>
          <p:cNvPr id="7" name="Speech Bubble: Rectangle with Corners Rounded 6">
            <a:extLst>
              <a:ext uri="{FF2B5EF4-FFF2-40B4-BE49-F238E27FC236}">
                <a16:creationId xmlns:a16="http://schemas.microsoft.com/office/drawing/2014/main" id="{174D50FB-6A0A-4984-B313-0CF542A73C69}"/>
              </a:ext>
            </a:extLst>
          </p:cNvPr>
          <p:cNvSpPr/>
          <p:nvPr/>
        </p:nvSpPr>
        <p:spPr bwMode="auto">
          <a:xfrm>
            <a:off x="630768" y="2805953"/>
            <a:ext cx="5288118" cy="469134"/>
          </a:xfrm>
          <a:prstGeom prst="wedgeRoundRectCallout">
            <a:avLst>
              <a:gd name="adj1" fmla="val -206"/>
              <a:gd name="adj2" fmla="val 40431"/>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(Poor) Jealousy – Envy - Strife</a:t>
            </a:r>
          </a:p>
        </p:txBody>
      </p:sp>
      <p:sp>
        <p:nvSpPr>
          <p:cNvPr id="8" name="Speech Bubble: Rectangle with Corners Rounded 7">
            <a:extLst>
              <a:ext uri="{FF2B5EF4-FFF2-40B4-BE49-F238E27FC236}">
                <a16:creationId xmlns:a16="http://schemas.microsoft.com/office/drawing/2014/main" id="{A9846EC1-C095-4973-88FA-28F92B5A2E19}"/>
              </a:ext>
            </a:extLst>
          </p:cNvPr>
          <p:cNvSpPr/>
          <p:nvPr/>
        </p:nvSpPr>
        <p:spPr bwMode="auto">
          <a:xfrm>
            <a:off x="6534260" y="2804142"/>
            <a:ext cx="3276025" cy="469134"/>
          </a:xfrm>
          <a:prstGeom prst="wedgeRoundRectCallout">
            <a:avLst>
              <a:gd name="adj1" fmla="val -206"/>
              <a:gd name="adj2" fmla="val 40431"/>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(Rich) - Pride</a:t>
            </a:r>
          </a:p>
        </p:txBody>
      </p:sp>
    </p:spTree>
    <p:extLst>
      <p:ext uri="{BB962C8B-B14F-4D97-AF65-F5344CB8AC3E}">
        <p14:creationId xmlns:p14="http://schemas.microsoft.com/office/powerpoint/2010/main" val="124317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800" i="1" u="sng" dirty="0">
                <a:latin typeface="Cambria" panose="02040503050406030204" pitchFamily="18" charset="0"/>
              </a:rPr>
              <a:t>Servants &amp; Rich</a:t>
            </a:r>
          </a:p>
        </p:txBody>
      </p:sp>
      <p:sp>
        <p:nvSpPr>
          <p:cNvPr id="2" name="Content Placeholder 1">
            <a:extLst>
              <a:ext uri="{FF2B5EF4-FFF2-40B4-BE49-F238E27FC236}">
                <a16:creationId xmlns:a16="http://schemas.microsoft.com/office/drawing/2014/main" id="{00506A5D-2C27-4799-ABD5-87424F8169FA}"/>
              </a:ext>
            </a:extLst>
          </p:cNvPr>
          <p:cNvSpPr>
            <a:spLocks noGrp="1" noChangeArrowheads="1"/>
          </p:cNvSpPr>
          <p:nvPr>
            <p:ph idx="1"/>
          </p:nvPr>
        </p:nvSpPr>
        <p:spPr bwMode="auto">
          <a:xfrm>
            <a:off x="232475" y="548423"/>
            <a:ext cx="1168662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914400" algn="l"/>
                <a:tab pos="1371600" algn="l"/>
                <a:tab pos="1828800" algn="l"/>
                <a:tab pos="2286000" algn="l"/>
                <a:tab pos="4114800" algn="l"/>
                <a:tab pos="4572000" algn="l"/>
              </a:tabLst>
              <a:defRPr>
                <a:solidFill>
                  <a:schemeClr val="tx1"/>
                </a:solidFill>
                <a:latin typeface="Arial" panose="020B0604020202020204" pitchFamily="34" charset="0"/>
              </a:defRPr>
            </a:lvl9pPr>
          </a:lstStyle>
          <a:p>
            <a:pPr>
              <a:buFont typeface="Wingdings" panose="05000000000000000000" pitchFamily="2" charset="2"/>
              <a:buChar char="§"/>
              <a:tabLst>
                <a:tab pos="342900" algn="l"/>
                <a:tab pos="914400" algn="l"/>
                <a:tab pos="1371600" algn="l"/>
                <a:tab pos="1828800" algn="l"/>
                <a:tab pos="2286000" algn="l"/>
                <a:tab pos="4114800" algn="l"/>
                <a:tab pos="4572000" algn="l"/>
              </a:tabLst>
            </a:pPr>
            <a:r>
              <a:rPr lang="en-US" altLang="en-US" sz="2800" b="0" dirty="0">
                <a:solidFill>
                  <a:schemeClr val="bg1"/>
                </a:solidFill>
                <a:latin typeface="Cambria" panose="02040503050406030204" pitchFamily="18" charset="0"/>
                <a:ea typeface="Times New Roman" panose="02020603050405020304" pitchFamily="18" charset="0"/>
              </a:rPr>
              <a:t>How might servants feel toward unbelieving masters? What might they be tempted to do (Titus 2:9,10)?  </a:t>
            </a:r>
          </a:p>
          <a:p>
            <a:pPr>
              <a:buFont typeface="Wingdings" panose="05000000000000000000" pitchFamily="2" charset="2"/>
              <a:buChar char="§"/>
              <a:tabLst>
                <a:tab pos="342900" algn="l"/>
                <a:tab pos="914400" algn="l"/>
                <a:tab pos="1371600" algn="l"/>
                <a:tab pos="1828800" algn="l"/>
                <a:tab pos="2286000" algn="l"/>
                <a:tab pos="4114800" algn="l"/>
                <a:tab pos="4572000" algn="l"/>
              </a:tabLst>
            </a:pPr>
            <a:endParaRPr lang="en-US" altLang="en-US" sz="2800" b="0" dirty="0">
              <a:solidFill>
                <a:schemeClr val="bg1"/>
              </a:solidFill>
              <a:latin typeface="Cambria" panose="02040503050406030204" pitchFamily="18" charset="0"/>
              <a:ea typeface="Times New Roman" panose="02020603050405020304" pitchFamily="18" charset="0"/>
            </a:endParaRPr>
          </a:p>
          <a:p>
            <a:pPr>
              <a:buFont typeface="Wingdings" panose="05000000000000000000" pitchFamily="2" charset="2"/>
              <a:buChar char="§"/>
              <a:tabLst>
                <a:tab pos="342900" algn="l"/>
                <a:tab pos="914400" algn="l"/>
                <a:tab pos="1371600" algn="l"/>
                <a:tab pos="1828800" algn="l"/>
                <a:tab pos="2286000" algn="l"/>
                <a:tab pos="4114800" algn="l"/>
                <a:tab pos="4572000" algn="l"/>
              </a:tabLst>
            </a:pPr>
            <a:r>
              <a:rPr lang="en-US" altLang="en-US" sz="2800" b="0" dirty="0">
                <a:solidFill>
                  <a:schemeClr val="bg1"/>
                </a:solidFill>
                <a:latin typeface="Cambria" panose="02040503050406030204" pitchFamily="18" charset="0"/>
                <a:ea typeface="Times New Roman" panose="02020603050405020304" pitchFamily="18" charset="0"/>
              </a:rPr>
              <a:t>How might they feel toward believing masters (I Tim 6:2)?  </a:t>
            </a:r>
          </a:p>
          <a:p>
            <a:pPr>
              <a:buFont typeface="Wingdings" panose="05000000000000000000" pitchFamily="2" charset="2"/>
              <a:buChar char="§"/>
              <a:tabLst>
                <a:tab pos="342900" algn="l"/>
                <a:tab pos="914400" algn="l"/>
                <a:tab pos="1371600" algn="l"/>
                <a:tab pos="1828800" algn="l"/>
                <a:tab pos="2286000" algn="l"/>
                <a:tab pos="4114800" algn="l"/>
                <a:tab pos="4572000" algn="l"/>
              </a:tabLst>
            </a:pPr>
            <a:r>
              <a:rPr lang="en-US" altLang="en-US" sz="2800" b="0" dirty="0">
                <a:solidFill>
                  <a:schemeClr val="bg1"/>
                </a:solidFill>
                <a:latin typeface="Cambria" panose="02040503050406030204" pitchFamily="18" charset="0"/>
                <a:ea typeface="Times New Roman" panose="02020603050405020304" pitchFamily="18" charset="0"/>
              </a:rPr>
              <a:t>How were the servants to act toward either kind of master?</a:t>
            </a:r>
            <a:endParaRPr lang="en-US" altLang="en-US" sz="2800" b="0" dirty="0">
              <a:solidFill>
                <a:schemeClr val="bg1"/>
              </a:solidFill>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None/>
              <a:tabLst>
                <a:tab pos="342900" algn="l"/>
                <a:tab pos="914400" algn="l"/>
                <a:tab pos="1371600" algn="l"/>
                <a:tab pos="1828800" algn="l"/>
                <a:tab pos="2286000" algn="l"/>
                <a:tab pos="4114800" algn="l"/>
                <a:tab pos="4572000" algn="l"/>
              </a:tabLst>
            </a:pPr>
            <a:endParaRPr kumimoji="0" lang="en-US" altLang="en-US" sz="2800" b="0" i="0" u="none" strike="noStrike" cap="none" normalizeH="0" baseline="0" dirty="0">
              <a:ln>
                <a:noFill/>
              </a:ln>
              <a:solidFill>
                <a:schemeClr val="bg1"/>
              </a:solidFill>
              <a:effectLst/>
              <a:latin typeface="Cambria" panose="02040503050406030204" pitchFamily="18" charset="0"/>
            </a:endParaRPr>
          </a:p>
        </p:txBody>
      </p:sp>
      <p:sp>
        <p:nvSpPr>
          <p:cNvPr id="7" name="Speech Bubble: Rectangle with Corners Rounded 6">
            <a:extLst>
              <a:ext uri="{FF2B5EF4-FFF2-40B4-BE49-F238E27FC236}">
                <a16:creationId xmlns:a16="http://schemas.microsoft.com/office/drawing/2014/main" id="{174D50FB-6A0A-4984-B313-0CF542A73C69}"/>
              </a:ext>
            </a:extLst>
          </p:cNvPr>
          <p:cNvSpPr/>
          <p:nvPr/>
        </p:nvSpPr>
        <p:spPr bwMode="auto">
          <a:xfrm>
            <a:off x="5620215" y="1014169"/>
            <a:ext cx="6531357" cy="469134"/>
          </a:xfrm>
          <a:prstGeom prst="wedgeRoundRectCallout">
            <a:avLst>
              <a:gd name="adj1" fmla="val -206"/>
              <a:gd name="adj2" fmla="val 40431"/>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7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Superior, Disrespect, Steal, Eye service</a:t>
            </a:r>
          </a:p>
        </p:txBody>
      </p:sp>
      <p:sp>
        <p:nvSpPr>
          <p:cNvPr id="8" name="Speech Bubble: Rectangle with Corners Rounded 7">
            <a:extLst>
              <a:ext uri="{FF2B5EF4-FFF2-40B4-BE49-F238E27FC236}">
                <a16:creationId xmlns:a16="http://schemas.microsoft.com/office/drawing/2014/main" id="{A9846EC1-C095-4973-88FA-28F92B5A2E19}"/>
              </a:ext>
            </a:extLst>
          </p:cNvPr>
          <p:cNvSpPr/>
          <p:nvPr/>
        </p:nvSpPr>
        <p:spPr bwMode="auto">
          <a:xfrm>
            <a:off x="9683941" y="1811672"/>
            <a:ext cx="2159393" cy="690010"/>
          </a:xfrm>
          <a:prstGeom prst="wedgeRoundRectCallout">
            <a:avLst>
              <a:gd name="adj1" fmla="val -206"/>
              <a:gd name="adj2" fmla="val 40431"/>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Disrespect, Pride</a:t>
            </a:r>
          </a:p>
        </p:txBody>
      </p:sp>
      <p:sp>
        <p:nvSpPr>
          <p:cNvPr id="9" name="Speech Bubble: Rectangle with Corners Rounded 8">
            <a:extLst>
              <a:ext uri="{FF2B5EF4-FFF2-40B4-BE49-F238E27FC236}">
                <a16:creationId xmlns:a16="http://schemas.microsoft.com/office/drawing/2014/main" id="{F81E99B8-F8F8-4798-A9D9-1F13F4DBF26D}"/>
              </a:ext>
            </a:extLst>
          </p:cNvPr>
          <p:cNvSpPr/>
          <p:nvPr/>
        </p:nvSpPr>
        <p:spPr bwMode="auto">
          <a:xfrm>
            <a:off x="3560805" y="2727749"/>
            <a:ext cx="5070389" cy="469134"/>
          </a:xfrm>
          <a:prstGeom prst="wedgeRoundRectCallout">
            <a:avLst>
              <a:gd name="adj1" fmla="val -206"/>
              <a:gd name="adj2" fmla="val 40431"/>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Honor -Showing all good faith</a:t>
            </a:r>
          </a:p>
        </p:txBody>
      </p:sp>
      <p:sp>
        <p:nvSpPr>
          <p:cNvPr id="10" name="Content Placeholder 2">
            <a:extLst>
              <a:ext uri="{FF2B5EF4-FFF2-40B4-BE49-F238E27FC236}">
                <a16:creationId xmlns:a16="http://schemas.microsoft.com/office/drawing/2014/main" id="{E1DE7486-0603-4A53-B7E7-AD9A1ADD965C}"/>
              </a:ext>
            </a:extLst>
          </p:cNvPr>
          <p:cNvSpPr txBox="1">
            <a:spLocks/>
          </p:cNvSpPr>
          <p:nvPr/>
        </p:nvSpPr>
        <p:spPr bwMode="auto">
          <a:xfrm>
            <a:off x="232475" y="5041961"/>
            <a:ext cx="11727050" cy="24534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342900" marR="0" lvl="0" indent="-342900" algn="ctr" defTabSz="914400" rtl="0" eaLnBrk="0" fontAlgn="base" latinLnBrk="0" hangingPunct="0">
              <a:lnSpc>
                <a:spcPct val="100000"/>
              </a:lnSpc>
              <a:spcBef>
                <a:spcPts val="600"/>
              </a:spcBef>
              <a:spcAft>
                <a:spcPct val="0"/>
              </a:spcAft>
              <a:buClrTx/>
              <a:buSzTx/>
              <a:buFontTx/>
              <a:buNone/>
              <a:tabLst/>
              <a:defRPr/>
            </a:pPr>
            <a:r>
              <a:rPr kumimoji="0" lang="en-US" sz="2400" b="1" i="1" u="sng" strike="noStrike" kern="0" cap="none" spc="0" normalizeH="0" baseline="0" noProof="0" dirty="0">
                <a:ln>
                  <a:noFill/>
                </a:ln>
                <a:solidFill>
                  <a:srgbClr val="FFFF00"/>
                </a:solidFill>
                <a:effectLst/>
                <a:uLnTx/>
                <a:uFillTx/>
                <a:latin typeface="Cambria" panose="02040503050406030204" pitchFamily="18" charset="0"/>
                <a:cs typeface="Calibri" pitchFamily="34" charset="0"/>
              </a:rPr>
              <a:t>I Timothy 6:1-2</a:t>
            </a:r>
            <a:r>
              <a:rPr kumimoji="0" lang="en-US" sz="2400" b="0" i="0" u="none" strike="noStrike" kern="0" cap="none" spc="0" normalizeH="0" baseline="0" noProof="0" dirty="0">
                <a:ln>
                  <a:noFill/>
                </a:ln>
                <a:solidFill>
                  <a:srgbClr val="FFFF00"/>
                </a:solidFill>
                <a:effectLst/>
                <a:uLnTx/>
                <a:uFillTx/>
                <a:latin typeface="Cambria" panose="02040503050406030204" pitchFamily="18" charset="0"/>
                <a:cs typeface="Calibri" pitchFamily="34" charset="0"/>
              </a:rPr>
              <a:t> -</a:t>
            </a:r>
            <a:r>
              <a:rPr kumimoji="0" lang="en-US" sz="2400" b="0" i="0" u="none" strike="noStrike" kern="0" cap="none" spc="0" normalizeH="0" baseline="0" noProof="0" dirty="0">
                <a:ln>
                  <a:noFill/>
                </a:ln>
                <a:solidFill>
                  <a:srgbClr val="FFFFFF"/>
                </a:solidFill>
                <a:effectLst/>
                <a:uLnTx/>
                <a:uFillTx/>
                <a:latin typeface="Cambria" panose="02040503050406030204" pitchFamily="18" charset="0"/>
                <a:cs typeface="Calibri" pitchFamily="34" charset="0"/>
              </a:rPr>
              <a:t>All who are under the yoke as slaves are to regard their own masters as worthy of all honor so that the name of God and </a:t>
            </a:r>
            <a:r>
              <a:rPr kumimoji="0" lang="en-US" sz="2400" b="0" i="1" u="none" strike="noStrike" kern="0" cap="none" spc="0" normalizeH="0" baseline="0" noProof="0" dirty="0">
                <a:ln>
                  <a:noFill/>
                </a:ln>
                <a:solidFill>
                  <a:srgbClr val="FFFFFF"/>
                </a:solidFill>
                <a:effectLst/>
                <a:uLnTx/>
                <a:uFillTx/>
                <a:latin typeface="Cambria" panose="02040503050406030204" pitchFamily="18" charset="0"/>
                <a:cs typeface="Calibri" pitchFamily="34" charset="0"/>
              </a:rPr>
              <a:t>our</a:t>
            </a:r>
            <a:r>
              <a:rPr kumimoji="0" lang="en-US" sz="2400" b="0" i="0" u="none" strike="noStrike" kern="0" cap="none" spc="0" normalizeH="0" baseline="0" noProof="0" dirty="0">
                <a:ln>
                  <a:noFill/>
                </a:ln>
                <a:solidFill>
                  <a:srgbClr val="FFFFFF"/>
                </a:solidFill>
                <a:effectLst/>
                <a:uLnTx/>
                <a:uFillTx/>
                <a:latin typeface="Cambria" panose="02040503050406030204" pitchFamily="18" charset="0"/>
                <a:cs typeface="Calibri" pitchFamily="34" charset="0"/>
              </a:rPr>
              <a:t> doctrine will not be spoken against. </a:t>
            </a:r>
            <a:r>
              <a:rPr kumimoji="0" lang="en-US" sz="2400" b="0" i="0" u="none" strike="noStrike" kern="0" cap="none" spc="0" normalizeH="0" baseline="30000" noProof="0" dirty="0">
                <a:ln>
                  <a:noFill/>
                </a:ln>
                <a:solidFill>
                  <a:srgbClr val="FFFFFF"/>
                </a:solidFill>
                <a:effectLst/>
                <a:uLnTx/>
                <a:uFillTx/>
                <a:latin typeface="Cambria" panose="02040503050406030204" pitchFamily="18" charset="0"/>
                <a:cs typeface="Calibri" pitchFamily="34" charset="0"/>
              </a:rPr>
              <a:t>2 </a:t>
            </a:r>
            <a:r>
              <a:rPr kumimoji="0" lang="en-US" sz="2400" b="0" i="0" u="none" strike="noStrike" kern="0" cap="none" spc="0" normalizeH="0" baseline="0" noProof="0" dirty="0">
                <a:ln>
                  <a:noFill/>
                </a:ln>
                <a:solidFill>
                  <a:srgbClr val="FFFFFF"/>
                </a:solidFill>
                <a:effectLst/>
                <a:uLnTx/>
                <a:uFillTx/>
                <a:latin typeface="Cambria" panose="02040503050406030204" pitchFamily="18" charset="0"/>
                <a:cs typeface="Calibri" pitchFamily="34" charset="0"/>
              </a:rPr>
              <a:t>Those who have believers as their masters must not be disrespectful to them because they are brethren, but must serve them all the more, because those who partake of the benefit are believers and beloved. Teach and preach these </a:t>
            </a:r>
            <a:r>
              <a:rPr kumimoji="0" lang="en-US" sz="2400" b="0" i="1" u="none" strike="noStrike" kern="0" cap="none" spc="0" normalizeH="0" baseline="0" noProof="0" dirty="0">
                <a:ln>
                  <a:noFill/>
                </a:ln>
                <a:solidFill>
                  <a:srgbClr val="FFFFFF"/>
                </a:solidFill>
                <a:effectLst/>
                <a:uLnTx/>
                <a:uFillTx/>
                <a:latin typeface="Cambria" panose="02040503050406030204" pitchFamily="18" charset="0"/>
                <a:cs typeface="Calibri" pitchFamily="34" charset="0"/>
              </a:rPr>
              <a:t>principles</a:t>
            </a:r>
            <a:r>
              <a:rPr kumimoji="0" lang="en-US" sz="2400" b="0" i="0" u="none" strike="noStrike" kern="0" cap="none" spc="0" normalizeH="0" baseline="0" noProof="0" dirty="0">
                <a:ln>
                  <a:noFill/>
                </a:ln>
                <a:solidFill>
                  <a:srgbClr val="FFFFFF"/>
                </a:solidFill>
                <a:effectLst/>
                <a:uLnTx/>
                <a:uFillTx/>
                <a:latin typeface="Cambria" panose="02040503050406030204" pitchFamily="18" charset="0"/>
                <a:cs typeface="Calibri" pitchFamily="34" charset="0"/>
              </a:rPr>
              <a:t>.</a:t>
            </a:r>
            <a:endParaRPr kumimoji="0" lang="en-US" sz="2400" b="1" i="0" u="none" strike="noStrike" kern="0" cap="none" spc="0" normalizeH="0" baseline="0" noProof="0" dirty="0">
              <a:ln>
                <a:noFill/>
              </a:ln>
              <a:solidFill>
                <a:srgbClr val="FFFFFF"/>
              </a:solidFill>
              <a:effectLst/>
              <a:uLnTx/>
              <a:uFillTx/>
              <a:latin typeface="Calibri" pitchFamily="34" charset="0"/>
              <a:cs typeface="Calibri" pitchFamily="34" charset="0"/>
            </a:endParaRPr>
          </a:p>
        </p:txBody>
      </p:sp>
      <p:sp>
        <p:nvSpPr>
          <p:cNvPr id="11" name="Rectangle 10">
            <a:extLst>
              <a:ext uri="{FF2B5EF4-FFF2-40B4-BE49-F238E27FC236}">
                <a16:creationId xmlns:a16="http://schemas.microsoft.com/office/drawing/2014/main" id="{4400CB09-64B9-4E56-A6AF-491A77A53B5A}"/>
              </a:ext>
            </a:extLst>
          </p:cNvPr>
          <p:cNvSpPr/>
          <p:nvPr/>
        </p:nvSpPr>
        <p:spPr>
          <a:xfrm>
            <a:off x="116285" y="3774502"/>
            <a:ext cx="11727050" cy="120032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sng" strike="noStrike" kern="0" cap="none" spc="0" normalizeH="0" baseline="0" noProof="0" dirty="0">
                <a:ln>
                  <a:noFill/>
                </a:ln>
                <a:solidFill>
                  <a:srgbClr val="FFFF00"/>
                </a:solidFill>
                <a:effectLst/>
                <a:uLnTx/>
                <a:uFillTx/>
                <a:latin typeface="Cambria" panose="02040503050406030204" pitchFamily="18" charset="0"/>
                <a:ea typeface="+mn-ea"/>
                <a:cs typeface="+mn-cs"/>
              </a:rPr>
              <a:t>Titus 2:9-10</a:t>
            </a:r>
            <a:r>
              <a:rPr kumimoji="0" lang="en-US" sz="2400" b="1" i="0" u="none" strike="noStrike" kern="0" cap="none" spc="0" normalizeH="0" baseline="0" noProof="0" dirty="0">
                <a:ln>
                  <a:noFill/>
                </a:ln>
                <a:solidFill>
                  <a:srgbClr val="FFFF00"/>
                </a:solidFill>
                <a:effectLst/>
                <a:uLnTx/>
                <a:uFillTx/>
                <a:latin typeface="Cambria" panose="02040503050406030204" pitchFamily="18" charset="0"/>
                <a:ea typeface="+mn-ea"/>
                <a:cs typeface="+mn-cs"/>
              </a:rPr>
              <a:t> </a:t>
            </a:r>
            <a:r>
              <a:rPr kumimoji="0" lang="en-US" sz="2400" b="0" i="1"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Urge</a:t>
            </a:r>
            <a:r>
              <a:rPr kumimoji="0" lang="en-US" sz="24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 </a:t>
            </a:r>
            <a:r>
              <a:rPr kumimoji="0" lang="en-US" sz="2400" b="0" i="0" u="none" strike="noStrike" kern="1200" cap="none" spc="0" normalizeH="0" baseline="0" noProof="0" dirty="0" err="1">
                <a:ln>
                  <a:noFill/>
                </a:ln>
                <a:solidFill>
                  <a:srgbClr val="FFFFFF"/>
                </a:solidFill>
                <a:effectLst/>
                <a:uLnTx/>
                <a:uFillTx/>
                <a:latin typeface="Cambria" panose="02040503050406030204" pitchFamily="18" charset="0"/>
                <a:ea typeface="+mn-ea"/>
                <a:cs typeface="+mn-cs"/>
              </a:rPr>
              <a:t>bondslaves</a:t>
            </a:r>
            <a:r>
              <a:rPr kumimoji="0" lang="en-US" sz="24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 to be subject to their own masters in everything, to be well-pleasing, not argumentative, </a:t>
            </a:r>
            <a:r>
              <a:rPr kumimoji="0" lang="en-US" sz="2400" b="1" i="0" u="none" strike="noStrike" kern="1200" cap="none" spc="0" normalizeH="0" baseline="30000" noProof="0" dirty="0">
                <a:ln>
                  <a:noFill/>
                </a:ln>
                <a:solidFill>
                  <a:srgbClr val="FFFFFF"/>
                </a:solidFill>
                <a:effectLst/>
                <a:uLnTx/>
                <a:uFillTx/>
                <a:latin typeface="Cambria" panose="02040503050406030204" pitchFamily="18" charset="0"/>
                <a:ea typeface="+mn-ea"/>
                <a:cs typeface="+mn-cs"/>
              </a:rPr>
              <a:t>10 </a:t>
            </a:r>
            <a:r>
              <a:rPr kumimoji="0" lang="en-US" sz="2400" b="0" i="0" u="none" strike="noStrike" kern="1200" cap="none" spc="0" normalizeH="0" baseline="0" noProof="0" dirty="0">
                <a:ln>
                  <a:noFill/>
                </a:ln>
                <a:solidFill>
                  <a:srgbClr val="FFFFFF"/>
                </a:solidFill>
                <a:effectLst/>
                <a:uLnTx/>
                <a:uFillTx/>
                <a:latin typeface="Cambria" panose="02040503050406030204" pitchFamily="18" charset="0"/>
                <a:ea typeface="+mn-ea"/>
                <a:cs typeface="+mn-cs"/>
              </a:rPr>
              <a:t>not pilfering, but showing all good faith so that they will adorn the doctrine of God our Savior in every respect.</a:t>
            </a:r>
          </a:p>
        </p:txBody>
      </p:sp>
      <p:cxnSp>
        <p:nvCxnSpPr>
          <p:cNvPr id="12" name="Straight Connector 11">
            <a:extLst>
              <a:ext uri="{FF2B5EF4-FFF2-40B4-BE49-F238E27FC236}">
                <a16:creationId xmlns:a16="http://schemas.microsoft.com/office/drawing/2014/main" id="{EDA8F424-1233-4616-AA4D-89763A22ABE8}"/>
              </a:ext>
            </a:extLst>
          </p:cNvPr>
          <p:cNvCxnSpPr>
            <a:cxnSpLocks/>
          </p:cNvCxnSpPr>
          <p:nvPr/>
        </p:nvCxnSpPr>
        <p:spPr bwMode="auto">
          <a:xfrm>
            <a:off x="3716435" y="5779281"/>
            <a:ext cx="7739114"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F4D16A9C-3EFF-41F9-8BE0-154242E4B5BC}"/>
              </a:ext>
            </a:extLst>
          </p:cNvPr>
          <p:cNvCxnSpPr>
            <a:cxnSpLocks/>
          </p:cNvCxnSpPr>
          <p:nvPr/>
        </p:nvCxnSpPr>
        <p:spPr bwMode="auto">
          <a:xfrm>
            <a:off x="657283" y="6154706"/>
            <a:ext cx="970795" cy="0"/>
          </a:xfrm>
          <a:prstGeom prst="line">
            <a:avLst/>
          </a:prstGeom>
          <a:solidFill>
            <a:schemeClr val="accent1"/>
          </a:solidFill>
          <a:ln w="57150" cap="flat" cmpd="sng" algn="ctr">
            <a:solidFill>
              <a:srgbClr val="FFFF00"/>
            </a:solidFill>
            <a:prstDash val="solid"/>
            <a:round/>
            <a:headEnd type="none" w="med" len="med"/>
            <a:tailEnd type="none" w="med" len="med"/>
          </a:ln>
          <a:effectLst/>
        </p:spPr>
      </p:cxnSp>
      <p:sp>
        <p:nvSpPr>
          <p:cNvPr id="15" name="Speech Bubble: Rectangle with Corners Rounded 14">
            <a:extLst>
              <a:ext uri="{FF2B5EF4-FFF2-40B4-BE49-F238E27FC236}">
                <a16:creationId xmlns:a16="http://schemas.microsoft.com/office/drawing/2014/main" id="{6E7193BA-8735-4C76-A36A-86D6FA2DEF41}"/>
              </a:ext>
            </a:extLst>
          </p:cNvPr>
          <p:cNvSpPr/>
          <p:nvPr/>
        </p:nvSpPr>
        <p:spPr bwMode="auto">
          <a:xfrm>
            <a:off x="657283" y="3524083"/>
            <a:ext cx="9889490" cy="1382834"/>
          </a:xfrm>
          <a:prstGeom prst="wedgeRoundRectCallout">
            <a:avLst>
              <a:gd name="adj1" fmla="val -44967"/>
              <a:gd name="adj2" fmla="val 123370"/>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Christian servants and masters were to conduct themselves so that the religion of Christ could not be blamed as a trouble maker or be the cause of insurrection.</a:t>
            </a:r>
          </a:p>
        </p:txBody>
      </p:sp>
      <p:sp>
        <p:nvSpPr>
          <p:cNvPr id="16" name="Speech Bubble: Rectangle with Corners Rounded 15">
            <a:extLst>
              <a:ext uri="{FF2B5EF4-FFF2-40B4-BE49-F238E27FC236}">
                <a16:creationId xmlns:a16="http://schemas.microsoft.com/office/drawing/2014/main" id="{2B3CC8D4-6D3F-4AA7-BF34-BD120911EF8A}"/>
              </a:ext>
            </a:extLst>
          </p:cNvPr>
          <p:cNvSpPr/>
          <p:nvPr/>
        </p:nvSpPr>
        <p:spPr bwMode="auto">
          <a:xfrm>
            <a:off x="2175334" y="5632976"/>
            <a:ext cx="9566618" cy="521730"/>
          </a:xfrm>
          <a:prstGeom prst="wedgeRoundRectCallout">
            <a:avLst>
              <a:gd name="adj1" fmla="val -40378"/>
              <a:gd name="adj2" fmla="val 144335"/>
              <a:gd name="adj3" fmla="val 16667"/>
            </a:avLst>
          </a:prstGeom>
          <a:solidFill>
            <a:srgbClr val="FFFF00"/>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 sharing alike in all the spiritual blessings in Christ</a:t>
            </a:r>
          </a:p>
        </p:txBody>
      </p:sp>
    </p:spTree>
    <p:extLst>
      <p:ext uri="{BB962C8B-B14F-4D97-AF65-F5344CB8AC3E}">
        <p14:creationId xmlns:p14="http://schemas.microsoft.com/office/powerpoint/2010/main" val="147082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ssolv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9"/>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1000"/>
                                        <p:tgtEl>
                                          <p:spTgt spid="12"/>
                                        </p:tgtEl>
                                      </p:cBhvr>
                                    </p:animEffect>
                                  </p:childTnLst>
                                </p:cTn>
                              </p:par>
                            </p:childTnLst>
                          </p:cTn>
                        </p:par>
                        <p:par>
                          <p:cTn id="41" fill="hold">
                            <p:stCondLst>
                              <p:cond delay="1000"/>
                            </p:stCondLst>
                            <p:childTnLst>
                              <p:par>
                                <p:cTn id="42" presetID="22" presetClass="entr" presetSubtype="8" fill="hold"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10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dissolve">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15"/>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dissolve">
                                      <p:cBhvr>
                                        <p:cTn id="5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5" grpId="0" animBg="1"/>
      <p:bldP spid="15" grpId="1"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453155" y="172994"/>
            <a:ext cx="9326880" cy="457200"/>
          </a:xfrm>
        </p:spPr>
        <p:txBody>
          <a:bodyPr/>
          <a:lstStyle/>
          <a:p>
            <a:pPr eaLnBrk="1" hangingPunct="1"/>
            <a:r>
              <a:rPr lang="en-US" sz="2800" i="1" u="sng" dirty="0">
                <a:latin typeface="Cambria" panose="02040503050406030204" pitchFamily="18" charset="0"/>
              </a:rPr>
              <a:t>Slavery in the First Century</a:t>
            </a:r>
          </a:p>
        </p:txBody>
      </p:sp>
      <p:sp>
        <p:nvSpPr>
          <p:cNvPr id="20483" name="Rectangle 3"/>
          <p:cNvSpPr>
            <a:spLocks noGrp="1" noChangeArrowheads="1"/>
          </p:cNvSpPr>
          <p:nvPr>
            <p:ph type="body" idx="1"/>
          </p:nvPr>
        </p:nvSpPr>
        <p:spPr>
          <a:xfrm>
            <a:off x="271849" y="745524"/>
            <a:ext cx="11689492" cy="5939482"/>
          </a:xfrm>
        </p:spPr>
        <p:txBody>
          <a:bodyPr>
            <a:noAutofit/>
          </a:bodyPr>
          <a:lstStyle/>
          <a:p>
            <a:pPr eaLnBrk="1" hangingPunct="1">
              <a:buFont typeface="Wingdings" panose="05000000000000000000" pitchFamily="2" charset="2"/>
              <a:buChar char="§"/>
            </a:pPr>
            <a:r>
              <a:rPr lang="en-US" sz="2800" b="0" dirty="0">
                <a:latin typeface="Cambria" panose="02040503050406030204" pitchFamily="18" charset="0"/>
              </a:rPr>
              <a:t>There were about sixty million slaves in the Roman Empire at the time this epistle was written</a:t>
            </a:r>
          </a:p>
          <a:p>
            <a:pPr eaLnBrk="1" hangingPunct="1">
              <a:buFont typeface="Wingdings" panose="05000000000000000000" pitchFamily="2" charset="2"/>
              <a:buChar char="§"/>
            </a:pPr>
            <a:r>
              <a:rPr lang="en-US" sz="2800" b="0" dirty="0">
                <a:latin typeface="Cambria" panose="02040503050406030204" pitchFamily="18" charset="0"/>
              </a:rPr>
              <a:t>Slavery in the first century was quite different from slavery in early American history</a:t>
            </a:r>
          </a:p>
          <a:p>
            <a:pPr eaLnBrk="1" hangingPunct="1">
              <a:buFont typeface="Wingdings" panose="05000000000000000000" pitchFamily="2" charset="2"/>
              <a:buChar char="§"/>
            </a:pPr>
            <a:r>
              <a:rPr lang="en-US" sz="2800" b="0" dirty="0">
                <a:latin typeface="Cambria" panose="02040503050406030204" pitchFamily="18" charset="0"/>
              </a:rPr>
              <a:t>Roman slaves were either taken as the spoils of war or were such because they sold themselves into slavery (known as "bond-servant”)</a:t>
            </a:r>
          </a:p>
          <a:p>
            <a:pPr eaLnBrk="1" hangingPunct="1">
              <a:buFont typeface="Wingdings" panose="05000000000000000000" pitchFamily="2" charset="2"/>
              <a:buChar char="§"/>
            </a:pPr>
            <a:r>
              <a:rPr lang="en-US" sz="2800" b="0" dirty="0">
                <a:latin typeface="Cambria" panose="02040503050406030204" pitchFamily="18" charset="0"/>
              </a:rPr>
              <a:t>Although the masters had absolute rights over their slaves, they generally showed them respect</a:t>
            </a:r>
          </a:p>
          <a:p>
            <a:pPr eaLnBrk="1" hangingPunct="1">
              <a:buFont typeface="Wingdings" panose="05000000000000000000" pitchFamily="2" charset="2"/>
              <a:buChar char="§"/>
            </a:pPr>
            <a:r>
              <a:rPr lang="en-US" sz="2800" b="0">
                <a:latin typeface="Cambria" panose="02040503050406030204" pitchFamily="18" charset="0"/>
              </a:rPr>
              <a:t>Some slaves </a:t>
            </a:r>
            <a:r>
              <a:rPr lang="en-US" sz="2800" b="0" dirty="0">
                <a:latin typeface="Cambria" panose="02040503050406030204" pitchFamily="18" charset="0"/>
              </a:rPr>
              <a:t>could marry, accumulate wealth, purchase their own freedom, run a business, etc. Cicero noted that a slave could usually be set free within seven years; in any case, under Roman law a slave would normally be set free by age 30</a:t>
            </a:r>
          </a:p>
        </p:txBody>
      </p:sp>
    </p:spTree>
    <p:extLst>
      <p:ext uri="{BB962C8B-B14F-4D97-AF65-F5344CB8AC3E}">
        <p14:creationId xmlns:p14="http://schemas.microsoft.com/office/powerpoint/2010/main" val="393787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animEffect transition="in" filter="wipe(left)">
                                      <p:cBhvr>
                                        <p:cTn id="11" dur="500"/>
                                        <p:tgtEl>
                                          <p:spTgt spid="20483">
                                            <p:txEl>
                                              <p:pRg st="1" end="1"/>
                                            </p:txEl>
                                          </p:spTgt>
                                        </p:tgtEl>
                                      </p:cBhvr>
                                    </p:animEffect>
                                  </p:childTnLst>
                                  <p:subTnLst>
                                    <p:animClr clrSpc="rgb" dir="cw">
                                      <p:cBhvr override="childStyle">
                                        <p:cTn dur="1" fill="hold" display="0" masterRel="nextClick" afterEffect="1"/>
                                        <p:tgtEl>
                                          <p:spTgt spid="20483">
                                            <p:txEl>
                                              <p:pRg st="1" end="1"/>
                                            </p:txEl>
                                          </p:spTgt>
                                        </p:tgtEl>
                                        <p:attrNameLst>
                                          <p:attrName>ppt_c</p:attrName>
                                        </p:attrNameLst>
                                      </p:cBhvr>
                                      <p:to>
                                        <a:schemeClr val="bg2"/>
                                      </p:to>
                                    </p:animClr>
                                  </p:sub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483">
                                            <p:txEl>
                                              <p:pRg st="2" end="2"/>
                                            </p:txEl>
                                          </p:spTgt>
                                        </p:tgtEl>
                                        <p:attrNameLst>
                                          <p:attrName>style.visibility</p:attrName>
                                        </p:attrNameLst>
                                      </p:cBhvr>
                                      <p:to>
                                        <p:strVal val="visible"/>
                                      </p:to>
                                    </p:set>
                                    <p:animEffect transition="in" filter="wipe(left)">
                                      <p:cBhvr>
                                        <p:cTn id="16" dur="500"/>
                                        <p:tgtEl>
                                          <p:spTgt spid="20483">
                                            <p:txEl>
                                              <p:pRg st="2" end="2"/>
                                            </p:txEl>
                                          </p:spTgt>
                                        </p:tgtEl>
                                      </p:cBhvr>
                                    </p:animEffect>
                                  </p:childTnLst>
                                  <p:subTnLst>
                                    <p:animClr clrSpc="rgb" dir="cw">
                                      <p:cBhvr override="childStyle">
                                        <p:cTn dur="1" fill="hold" display="0" masterRel="nextClick" afterEffect="1"/>
                                        <p:tgtEl>
                                          <p:spTgt spid="20483">
                                            <p:txEl>
                                              <p:pRg st="2" end="2"/>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animEffect transition="in" filter="wipe(left)">
                                      <p:cBhvr>
                                        <p:cTn id="21" dur="500"/>
                                        <p:tgtEl>
                                          <p:spTgt spid="20483">
                                            <p:txEl>
                                              <p:pRg st="3" end="3"/>
                                            </p:txEl>
                                          </p:spTgt>
                                        </p:tgtEl>
                                      </p:cBhvr>
                                    </p:animEffect>
                                  </p:childTnLst>
                                  <p:subTnLst>
                                    <p:animClr clrSpc="rgb" dir="cw">
                                      <p:cBhvr override="childStyle">
                                        <p:cTn dur="1" fill="hold" display="0" masterRel="nextClick" afterEffect="1"/>
                                        <p:tgtEl>
                                          <p:spTgt spid="20483">
                                            <p:txEl>
                                              <p:pRg st="3" end="3"/>
                                            </p:txEl>
                                          </p:spTgt>
                                        </p:tgtEl>
                                        <p:attrNameLst>
                                          <p:attrName>ppt_c</p:attrName>
                                        </p:attrNameLst>
                                      </p:cBhvr>
                                      <p:to>
                                        <a:schemeClr val="bg2"/>
                                      </p:to>
                                    </p:animClr>
                                  </p:sub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0483">
                                            <p:txEl>
                                              <p:pRg st="4" end="4"/>
                                            </p:txEl>
                                          </p:spTgt>
                                        </p:tgtEl>
                                        <p:attrNameLst>
                                          <p:attrName>style.visibility</p:attrName>
                                        </p:attrNameLst>
                                      </p:cBhvr>
                                      <p:to>
                                        <p:strVal val="visible"/>
                                      </p:to>
                                    </p:set>
                                    <p:animEffect transition="in" filter="wipe(left)">
                                      <p:cBhvr>
                                        <p:cTn id="26"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1468</Words>
  <Application>Microsoft Office PowerPoint</Application>
  <PresentationFormat>Widescreen</PresentationFormat>
  <Paragraphs>174</Paragraphs>
  <Slides>21</Slides>
  <Notes>21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21</vt:i4>
      </vt:variant>
    </vt:vector>
  </HeadingPairs>
  <TitlesOfParts>
    <vt:vector size="32" baseType="lpstr">
      <vt:lpstr>Arial</vt:lpstr>
      <vt:lpstr>Bookman Old Style</vt:lpstr>
      <vt:lpstr>Calibri</vt:lpstr>
      <vt:lpstr>Cambria</vt:lpstr>
      <vt:lpstr>Courier New</vt:lpstr>
      <vt:lpstr>Gill Sans MT</vt:lpstr>
      <vt:lpstr>Times New Roman</vt:lpstr>
      <vt:lpstr>Wingdings</vt:lpstr>
      <vt:lpstr>Wingdings 3</vt:lpstr>
      <vt:lpstr>Origin</vt:lpstr>
      <vt:lpstr>1_Default Design</vt:lpstr>
      <vt:lpstr>Syllabus</vt:lpstr>
      <vt:lpstr>Timothy &amp; Titus: Lesson 9</vt:lpstr>
      <vt:lpstr>PowerPoint Presentation</vt:lpstr>
      <vt:lpstr>Servants &amp; Rich</vt:lpstr>
      <vt:lpstr>Servants &amp; Rich</vt:lpstr>
      <vt:lpstr>Servants &amp; Rich</vt:lpstr>
      <vt:lpstr>Servants &amp; Rich</vt:lpstr>
      <vt:lpstr>Servants &amp; Rich</vt:lpstr>
      <vt:lpstr>Slavery in the First Century</vt:lpstr>
      <vt:lpstr>Masters &amp; Slaves</vt:lpstr>
      <vt:lpstr>Slavery in the First Century</vt:lpstr>
      <vt:lpstr>Authority in Relationships</vt:lpstr>
      <vt:lpstr>Servants &amp; Rich</vt:lpstr>
      <vt:lpstr>Servants &amp; Rich</vt:lpstr>
      <vt:lpstr>PowerPoint Presentation</vt:lpstr>
      <vt:lpstr>Servants &amp; Rich</vt:lpstr>
      <vt:lpstr>Attitude of the Rich and Poor</vt:lpstr>
      <vt:lpstr>Symptoms indicating a desire to be rich</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dc:title>
  <dc:creator>lerxst pratt</dc:creator>
  <cp:lastModifiedBy>lerxst pratt</cp:lastModifiedBy>
  <cp:revision>2</cp:revision>
  <dcterms:created xsi:type="dcterms:W3CDTF">2018-05-16T19:52:49Z</dcterms:created>
  <dcterms:modified xsi:type="dcterms:W3CDTF">2018-05-16T19:55:25Z</dcterms:modified>
</cp:coreProperties>
</file>