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277" r:id="rId3"/>
    <p:sldId id="300" r:id="rId4"/>
    <p:sldId id="301" r:id="rId5"/>
    <p:sldId id="308" r:id="rId6"/>
    <p:sldId id="322" r:id="rId7"/>
    <p:sldId id="333" r:id="rId8"/>
    <p:sldId id="334" r:id="rId9"/>
    <p:sldId id="335" r:id="rId10"/>
    <p:sldId id="330" r:id="rId11"/>
    <p:sldId id="310" r:id="rId12"/>
    <p:sldId id="331" r:id="rId13"/>
    <p:sldId id="332" r:id="rId14"/>
    <p:sldId id="289" r:id="rId15"/>
    <p:sldId id="323" r:id="rId16"/>
    <p:sldId id="336" r:id="rId17"/>
    <p:sldId id="337" r:id="rId18"/>
    <p:sldId id="324" r:id="rId19"/>
    <p:sldId id="325" r:id="rId20"/>
    <p:sldId id="319"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C09E3D8-3D1B-449B-A186-33818D1D204B}">
          <p14:sldIdLst>
            <p14:sldId id="277"/>
            <p14:sldId id="300"/>
            <p14:sldId id="301"/>
            <p14:sldId id="308"/>
          </p14:sldIdLst>
        </p14:section>
        <p14:section name="Seventy Years of Captivity" id="{F1FF7DAF-F27E-4CCC-8AF4-ACB3F1878BDD}">
          <p14:sldIdLst>
            <p14:sldId id="322"/>
            <p14:sldId id="333"/>
            <p14:sldId id="334"/>
            <p14:sldId id="335"/>
            <p14:sldId id="330"/>
            <p14:sldId id="310"/>
            <p14:sldId id="331"/>
            <p14:sldId id="332"/>
            <p14:sldId id="289"/>
          </p14:sldIdLst>
        </p14:section>
        <p14:section name="Symbol of Bonds and Yokes" id="{3D7DE8D2-CB6D-4EBA-8B90-96CB3D0A8D52}">
          <p14:sldIdLst>
            <p14:sldId id="323"/>
            <p14:sldId id="336"/>
            <p14:sldId id="337"/>
            <p14:sldId id="324"/>
            <p14:sldId id="325"/>
          </p14:sldIdLst>
        </p14:section>
        <p14:section name="Judegement on the Nations" id="{B33BA4BF-0F10-4144-A710-B16C4DDFB3BD}">
          <p14:sldIdLst/>
        </p14:section>
        <p14:section name="Appendix" id="{D7CE480E-9341-48C7-A2E6-A062A48BF107}">
          <p14:sldIdLst>
            <p14:sldId id="319"/>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916E"/>
    <a:srgbClr val="847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8" autoAdjust="0"/>
    <p:restoredTop sz="92750" autoAdjust="0"/>
  </p:normalViewPr>
  <p:slideViewPr>
    <p:cSldViewPr snapToGrid="0">
      <p:cViewPr varScale="1">
        <p:scale>
          <a:sx n="96" d="100"/>
          <a:sy n="96" d="100"/>
        </p:scale>
        <p:origin x="78" y="348"/>
      </p:cViewPr>
      <p:guideLst>
        <p:guide pos="3840"/>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9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65DD71D7-55AC-46BD-81B3-09AB2F9EFBD8}" type="datetimeFigureOut">
              <a:rPr lang="en-US" smtClean="0"/>
              <a:t>7/1/2018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0BD58-3BFF-4EAF-BB8B-AC67FE801E47}" type="slidenum">
              <a:rPr lang="en-US" smtClean="0"/>
              <a:t>‹#›</a:t>
            </a:fld>
            <a:endParaRPr lang="en-US"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F89424F-BB59-4F4E-9822-4CA3E770FFD2}" type="datetimeFigureOut">
              <a:rPr lang="en-US" smtClean="0"/>
              <a:t>7/1/2018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4"/>
            <a:ext cx="5608320" cy="3137535"/>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322CDD-9D6C-4F63-9EC2-648226624108}" type="slidenum">
              <a:rPr lang="en-US" smtClean="0"/>
              <a:t>‹#›</a:t>
            </a:fld>
            <a:endParaRPr lang="en-US"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Rot="1" noChangeAspect="1" noChangeArrowheads="1" noTextEdit="1"/>
          </p:cNvSpPr>
          <p:nvPr>
            <p:ph type="sldImg"/>
          </p:nvPr>
        </p:nvSpPr>
        <p:spPr>
          <a:ln/>
        </p:spPr>
      </p:sp>
      <p:sp>
        <p:nvSpPr>
          <p:cNvPr id="3174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ahoma" panose="020B0604030504040204" pitchFamily="34" charset="0"/>
                <a:cs typeface="Tahoma" panose="020B0604030504040204" pitchFamily="34" charset="0"/>
              </a:rPr>
              <a:t>Part I:</a:t>
            </a:r>
            <a:r>
              <a:rPr lang="en-US" altLang="en-US" dirty="0" smtClean="0">
                <a:latin typeface="Tahoma" panose="020B0604030504040204" pitchFamily="34" charset="0"/>
                <a:cs typeface="Tahoma" panose="020B0604030504040204" pitchFamily="34" charset="0"/>
              </a:rPr>
              <a:t>  </a:t>
            </a:r>
            <a:r>
              <a:rPr lang="en-US" altLang="en-US" b="1" dirty="0" smtClean="0">
                <a:latin typeface="Tahoma" panose="020B0604030504040204" pitchFamily="34" charset="0"/>
                <a:cs typeface="Tahoma" panose="020B0604030504040204" pitchFamily="34" charset="0"/>
              </a:rPr>
              <a:t>Chapter 1</a:t>
            </a:r>
            <a:r>
              <a:rPr lang="en-US" altLang="en-US" dirty="0" smtClean="0">
                <a:latin typeface="Tahoma" panose="020B0604030504040204" pitchFamily="34" charset="0"/>
                <a:cs typeface="Tahoma" panose="020B0604030504040204" pitchFamily="34" charset="0"/>
              </a:rPr>
              <a:t> Jeremiah</a:t>
            </a:r>
            <a:r>
              <a:rPr lang="en-US" altLang="en-US" dirty="0" smtClean="0">
                <a:cs typeface="Tahoma" panose="020B0604030504040204" pitchFamily="34" charset="0"/>
              </a:rPr>
              <a:t>’</a:t>
            </a:r>
            <a:r>
              <a:rPr lang="en-US" altLang="en-US" dirty="0" smtClean="0">
                <a:latin typeface="Tahoma" panose="020B0604030504040204" pitchFamily="34" charset="0"/>
                <a:cs typeface="Tahoma" panose="020B0604030504040204" pitchFamily="34" charset="0"/>
              </a:rPr>
              <a:t>s call</a:t>
            </a:r>
            <a:endParaRPr lang="en-US" altLang="en-US" dirty="0" smtClean="0"/>
          </a:p>
          <a:p>
            <a:r>
              <a:rPr lang="en-US" altLang="en-US" b="1" dirty="0" smtClean="0">
                <a:latin typeface="Tahoma" panose="020B0604030504040204" pitchFamily="34" charset="0"/>
                <a:cs typeface="Tahoma" panose="020B0604030504040204" pitchFamily="34" charset="0"/>
              </a:rPr>
              <a:t>Part II:</a:t>
            </a:r>
            <a:r>
              <a:rPr lang="en-US" altLang="en-US" dirty="0" smtClean="0">
                <a:latin typeface="Tahoma" panose="020B0604030504040204" pitchFamily="34" charset="0"/>
                <a:cs typeface="Tahoma" panose="020B0604030504040204" pitchFamily="34" charset="0"/>
              </a:rPr>
              <a:t> </a:t>
            </a:r>
            <a:r>
              <a:rPr lang="en-US" altLang="en-US" b="1" dirty="0" smtClean="0">
                <a:latin typeface="Tahoma" panose="020B0604030504040204" pitchFamily="34" charset="0"/>
                <a:cs typeface="Tahoma" panose="020B0604030504040204" pitchFamily="34" charset="0"/>
              </a:rPr>
              <a:t>Chapter 2-20</a:t>
            </a:r>
            <a:r>
              <a:rPr lang="en-US" altLang="en-US" dirty="0" smtClean="0">
                <a:latin typeface="Tahoma" panose="020B0604030504040204" pitchFamily="34" charset="0"/>
                <a:cs typeface="Tahoma" panose="020B0604030504040204" pitchFamily="34" charset="0"/>
              </a:rPr>
              <a:t> Speeches and Prophecies Concerning Judah &amp; Jerusalem Primarily During the Time of Josiah, (641-610 B.C.)</a:t>
            </a:r>
            <a:endParaRPr lang="en-US" altLang="en-US" dirty="0" smtClean="0"/>
          </a:p>
          <a:p>
            <a:r>
              <a:rPr lang="en-US" altLang="en-US" b="1" dirty="0" smtClean="0">
                <a:latin typeface="Tahoma" panose="020B0604030504040204" pitchFamily="34" charset="0"/>
                <a:cs typeface="Tahoma" panose="020B0604030504040204" pitchFamily="34" charset="0"/>
              </a:rPr>
              <a:t>Part III:</a:t>
            </a:r>
            <a:r>
              <a:rPr lang="en-US" altLang="en-US" dirty="0" smtClean="0">
                <a:latin typeface="Tahoma" panose="020B0604030504040204" pitchFamily="34" charset="0"/>
                <a:cs typeface="Tahoma" panose="020B0604030504040204" pitchFamily="34" charset="0"/>
              </a:rPr>
              <a:t> </a:t>
            </a:r>
            <a:r>
              <a:rPr lang="en-US" altLang="en-US" b="1" dirty="0" smtClean="0">
                <a:latin typeface="Tahoma" panose="020B0604030504040204" pitchFamily="34" charset="0"/>
                <a:cs typeface="Tahoma" panose="020B0604030504040204" pitchFamily="34" charset="0"/>
              </a:rPr>
              <a:t>Chapters 21-39</a:t>
            </a:r>
            <a:r>
              <a:rPr lang="en-US" altLang="en-US" dirty="0" smtClean="0">
                <a:latin typeface="Tahoma" panose="020B0604030504040204" pitchFamily="34" charset="0"/>
                <a:cs typeface="Tahoma" panose="020B0604030504040204" pitchFamily="34" charset="0"/>
              </a:rPr>
              <a:t> Prophecies of Specific Events during the Time of </a:t>
            </a:r>
            <a:endParaRPr lang="en-US" altLang="en-US" dirty="0" smtClean="0"/>
          </a:p>
          <a:p>
            <a:r>
              <a:rPr lang="en-US" altLang="en-US" dirty="0" smtClean="0">
                <a:latin typeface="Tahoma" panose="020B0604030504040204" pitchFamily="34" charset="0"/>
                <a:cs typeface="Tahoma" panose="020B0604030504040204" pitchFamily="34" charset="0"/>
              </a:rPr>
              <a:t>Jehoiakim (608-597) and Zedekiah, (597-586),  </a:t>
            </a:r>
            <a:endParaRPr lang="en-US" altLang="en-US" dirty="0" smtClean="0"/>
          </a:p>
          <a:p>
            <a:r>
              <a:rPr lang="en-US" altLang="en-US" dirty="0" smtClean="0">
                <a:latin typeface="Tahoma" panose="020B0604030504040204" pitchFamily="34" charset="0"/>
                <a:cs typeface="Tahoma" panose="020B0604030504040204" pitchFamily="34" charset="0"/>
              </a:rPr>
              <a:t>		 1: Woe to Zedekiah,                              	Chs. 21-24</a:t>
            </a:r>
            <a:endParaRPr lang="en-US" altLang="en-US" dirty="0" smtClean="0"/>
          </a:p>
          <a:p>
            <a:r>
              <a:rPr lang="en-US" altLang="en-US" dirty="0" smtClean="0">
                <a:latin typeface="Tahoma" panose="020B0604030504040204" pitchFamily="34" charset="0"/>
                <a:cs typeface="Tahoma" panose="020B0604030504040204" pitchFamily="34" charset="0"/>
              </a:rPr>
              <a:t>		 2: In the Fourth Year of Jehoiakim,   	Chs. 25-26</a:t>
            </a:r>
            <a:endParaRPr lang="en-US" altLang="en-US" dirty="0" smtClean="0"/>
          </a:p>
          <a:p>
            <a:r>
              <a:rPr lang="en-US" altLang="en-US" dirty="0" smtClean="0">
                <a:latin typeface="Tahoma" panose="020B0604030504040204" pitchFamily="34" charset="0"/>
                <a:cs typeface="Tahoma" panose="020B0604030504040204" pitchFamily="34" charset="0"/>
              </a:rPr>
              <a:t>         		 3: In the Fourth Year of Zedekiah,     	Chs. 27-29</a:t>
            </a:r>
            <a:endParaRPr lang="en-US" altLang="en-US" dirty="0" smtClean="0"/>
          </a:p>
          <a:p>
            <a:r>
              <a:rPr lang="en-US" altLang="en-US" dirty="0" smtClean="0">
                <a:latin typeface="Tahoma" panose="020B0604030504040204" pitchFamily="34" charset="0"/>
                <a:cs typeface="Tahoma" panose="020B0604030504040204" pitchFamily="34" charset="0"/>
              </a:rPr>
              <a:t>		 4: The Book of God</a:t>
            </a:r>
            <a:r>
              <a:rPr lang="en-US" altLang="en-US" dirty="0" smtClean="0">
                <a:cs typeface="Tahoma" panose="020B0604030504040204" pitchFamily="34" charset="0"/>
              </a:rPr>
              <a:t>’</a:t>
            </a:r>
            <a:r>
              <a:rPr lang="en-US" altLang="en-US" dirty="0" smtClean="0">
                <a:latin typeface="Tahoma" panose="020B0604030504040204" pitchFamily="34" charset="0"/>
                <a:cs typeface="Tahoma" panose="020B0604030504040204" pitchFamily="34" charset="0"/>
              </a:rPr>
              <a:t>s Consolation,    	Chs. 30-33</a:t>
            </a:r>
            <a:endParaRPr lang="en-US" altLang="en-US" dirty="0" smtClean="0"/>
          </a:p>
          <a:p>
            <a:r>
              <a:rPr lang="en-US" altLang="en-US" dirty="0" smtClean="0">
                <a:latin typeface="Tahoma" panose="020B0604030504040204" pitchFamily="34" charset="0"/>
                <a:cs typeface="Tahoma" panose="020B0604030504040204" pitchFamily="34" charset="0"/>
              </a:rPr>
              <a:t>          		 5: Under the Reign of Zedekiah,        	Ch.   34</a:t>
            </a:r>
            <a:endParaRPr lang="en-US" altLang="en-US" dirty="0" smtClean="0"/>
          </a:p>
          <a:p>
            <a:r>
              <a:rPr lang="en-US" altLang="en-US" dirty="0" smtClean="0">
                <a:latin typeface="Tahoma" panose="020B0604030504040204" pitchFamily="34" charset="0"/>
                <a:cs typeface="Tahoma" panose="020B0604030504040204" pitchFamily="34" charset="0"/>
              </a:rPr>
              <a:t>	       	 6: Under the Reign of Jehoiakim,      	Chs. 35-36</a:t>
            </a:r>
            <a:endParaRPr lang="en-US" altLang="en-US" dirty="0" smtClean="0"/>
          </a:p>
          <a:p>
            <a:r>
              <a:rPr lang="en-US" altLang="en-US" dirty="0" smtClean="0">
                <a:latin typeface="Tahoma" panose="020B0604030504040204" pitchFamily="34" charset="0"/>
                <a:cs typeface="Tahoma" panose="020B0604030504040204" pitchFamily="34" charset="0"/>
              </a:rPr>
              <a:t>		 7: Under Zedekiah,                              	Chs. 37-39</a:t>
            </a:r>
            <a:endParaRPr lang="en-US" altLang="en-US" dirty="0" smtClean="0"/>
          </a:p>
          <a:p>
            <a:r>
              <a:rPr lang="en-US" altLang="en-US" b="1" dirty="0" smtClean="0">
                <a:latin typeface="Tahoma" panose="020B0604030504040204" pitchFamily="34" charset="0"/>
                <a:cs typeface="Tahoma" panose="020B0604030504040204" pitchFamily="34" charset="0"/>
              </a:rPr>
              <a:t>Part IV:</a:t>
            </a:r>
            <a:r>
              <a:rPr lang="en-US" altLang="en-US" dirty="0" smtClean="0">
                <a:latin typeface="Tahoma" panose="020B0604030504040204" pitchFamily="34" charset="0"/>
                <a:cs typeface="Tahoma" panose="020B0604030504040204" pitchFamily="34" charset="0"/>
              </a:rPr>
              <a:t> </a:t>
            </a:r>
            <a:r>
              <a:rPr lang="en-US" altLang="en-US" b="1" dirty="0" smtClean="0">
                <a:latin typeface="Tahoma" panose="020B0604030504040204" pitchFamily="34" charset="0"/>
                <a:cs typeface="Tahoma" panose="020B0604030504040204" pitchFamily="34" charset="0"/>
              </a:rPr>
              <a:t>Chapters 40-45 </a:t>
            </a:r>
            <a:r>
              <a:rPr lang="en-US" altLang="en-US" dirty="0" smtClean="0">
                <a:latin typeface="Tahoma" panose="020B0604030504040204" pitchFamily="34" charset="0"/>
                <a:cs typeface="Tahoma" panose="020B0604030504040204" pitchFamily="34" charset="0"/>
              </a:rPr>
              <a:t>Jeremiah</a:t>
            </a:r>
            <a:r>
              <a:rPr lang="en-US" altLang="en-US" dirty="0" smtClean="0">
                <a:cs typeface="Tahoma" panose="020B0604030504040204" pitchFamily="34" charset="0"/>
              </a:rPr>
              <a:t>’</a:t>
            </a:r>
            <a:r>
              <a:rPr lang="en-US" altLang="en-US" dirty="0" smtClean="0">
                <a:latin typeface="Tahoma" panose="020B0604030504040204" pitchFamily="34" charset="0"/>
                <a:cs typeface="Tahoma" panose="020B0604030504040204" pitchFamily="34" charset="0"/>
              </a:rPr>
              <a:t>s Ministry to Judah After the Fall of</a:t>
            </a:r>
            <a:endParaRPr lang="en-US" altLang="en-US" dirty="0" smtClean="0"/>
          </a:p>
          <a:p>
            <a:r>
              <a:rPr lang="en-US" altLang="en-US" dirty="0" smtClean="0">
                <a:latin typeface="Tahoma" panose="020B0604030504040204" pitchFamily="34" charset="0"/>
                <a:cs typeface="Tahoma" panose="020B0604030504040204" pitchFamily="34" charset="0"/>
              </a:rPr>
              <a:t>	     	Jerusalem,                                        </a:t>
            </a:r>
            <a:endParaRPr lang="en-US" altLang="en-US" dirty="0" smtClean="0"/>
          </a:p>
          <a:p>
            <a:r>
              <a:rPr lang="en-US" altLang="en-US" b="1" dirty="0" smtClean="0">
                <a:latin typeface="Tahoma" panose="020B0604030504040204" pitchFamily="34" charset="0"/>
                <a:cs typeface="Tahoma" panose="020B0604030504040204" pitchFamily="34" charset="0"/>
              </a:rPr>
              <a:t>Part V: Chapters 46-51</a:t>
            </a:r>
            <a:r>
              <a:rPr lang="en-US" altLang="en-US" dirty="0" smtClean="0">
                <a:latin typeface="Tahoma" panose="020B0604030504040204" pitchFamily="34" charset="0"/>
                <a:cs typeface="Tahoma" panose="020B0604030504040204" pitchFamily="34" charset="0"/>
              </a:rPr>
              <a:t> The Lord</a:t>
            </a:r>
            <a:r>
              <a:rPr lang="en-US" altLang="en-US" dirty="0" smtClean="0">
                <a:cs typeface="Tahoma" panose="020B0604030504040204" pitchFamily="34" charset="0"/>
              </a:rPr>
              <a:t>’</a:t>
            </a:r>
            <a:r>
              <a:rPr lang="en-US" altLang="en-US" dirty="0" smtClean="0">
                <a:latin typeface="Tahoma" panose="020B0604030504040204" pitchFamily="34" charset="0"/>
                <a:cs typeface="Tahoma" panose="020B0604030504040204" pitchFamily="34" charset="0"/>
              </a:rPr>
              <a:t>s Word Against Foreign Nations, 				    </a:t>
            </a:r>
            <a:endParaRPr lang="en-US" altLang="en-US" dirty="0" smtClean="0"/>
          </a:p>
          <a:p>
            <a:r>
              <a:rPr lang="en-US" altLang="en-US" i="1" dirty="0" smtClean="0">
                <a:latin typeface="Tahoma" panose="020B0604030504040204" pitchFamily="34" charset="0"/>
                <a:cs typeface="Tahoma" panose="020B0604030504040204" pitchFamily="34" charset="0"/>
              </a:rPr>
              <a:t>Historical Appendix: Chapter 52</a:t>
            </a:r>
            <a:r>
              <a:rPr lang="en-US" altLang="en-US" b="1" i="1" dirty="0" smtClean="0">
                <a:latin typeface="Tahoma" panose="020B0604030504040204" pitchFamily="34" charset="0"/>
                <a:cs typeface="Tahoma" panose="020B0604030504040204" pitchFamily="34" charset="0"/>
              </a:rPr>
              <a:t> The Fall of Jerusalem</a:t>
            </a:r>
            <a:endParaRPr lang="en-US" altLang="en-US" i="1" dirty="0" smtClean="0"/>
          </a:p>
          <a:p>
            <a:endParaRPr lang="en-US" altLang="en-US" dirty="0" smtClean="0"/>
          </a:p>
        </p:txBody>
      </p:sp>
    </p:spTree>
    <p:extLst>
      <p:ext uri="{BB962C8B-B14F-4D97-AF65-F5344CB8AC3E}">
        <p14:creationId xmlns:p14="http://schemas.microsoft.com/office/powerpoint/2010/main" val="249111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13</a:t>
            </a:fld>
            <a:endParaRPr lang="en-US" dirty="0"/>
          </a:p>
        </p:txBody>
      </p:sp>
    </p:spTree>
    <p:extLst>
      <p:ext uri="{BB962C8B-B14F-4D97-AF65-F5344CB8AC3E}">
        <p14:creationId xmlns:p14="http://schemas.microsoft.com/office/powerpoint/2010/main" val="319338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18</a:t>
            </a:fld>
            <a:endParaRPr lang="en-US" dirty="0"/>
          </a:p>
        </p:txBody>
      </p:sp>
    </p:spTree>
    <p:extLst>
      <p:ext uri="{BB962C8B-B14F-4D97-AF65-F5344CB8AC3E}">
        <p14:creationId xmlns:p14="http://schemas.microsoft.com/office/powerpoint/2010/main" val="1855263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Jeremiah – 40 years of prophecy</a:t>
            </a:r>
            <a:endParaRPr lang="en-US" sz="4400" dirty="0"/>
          </a:p>
        </p:txBody>
      </p:sp>
      <p:sp>
        <p:nvSpPr>
          <p:cNvPr id="3" name="Subtitle 2"/>
          <p:cNvSpPr>
            <a:spLocks noGrp="1"/>
          </p:cNvSpPr>
          <p:nvPr>
            <p:ph type="subTitle" idx="1"/>
          </p:nvPr>
        </p:nvSpPr>
        <p:spPr/>
        <p:txBody>
          <a:bodyPr/>
          <a:lstStyle/>
          <a:p>
            <a:r>
              <a:rPr lang="en-US" dirty="0" smtClean="0"/>
              <a:t>Lesson 8:  Jeremiah’s prophecy of 70 years</a:t>
            </a:r>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Judah WILL go into captivity</a:t>
            </a:r>
            <a:endParaRPr lang="en-US" dirty="0"/>
          </a:p>
        </p:txBody>
      </p:sp>
      <p:sp>
        <p:nvSpPr>
          <p:cNvPr id="10" name="Content Placeholder 9"/>
          <p:cNvSpPr>
            <a:spLocks noGrp="1"/>
          </p:cNvSpPr>
          <p:nvPr>
            <p:ph idx="1"/>
          </p:nvPr>
        </p:nvSpPr>
        <p:spPr/>
        <p:txBody>
          <a:bodyPr/>
          <a:lstStyle/>
          <a:p>
            <a:r>
              <a:rPr lang="en-US" dirty="0" smtClean="0"/>
              <a:t>God has made His case against the people</a:t>
            </a:r>
          </a:p>
          <a:p>
            <a:r>
              <a:rPr lang="en-US" dirty="0" smtClean="0"/>
              <a:t>They did not repent and return to Him.  Their hearts were hardened</a:t>
            </a:r>
          </a:p>
          <a:p>
            <a:r>
              <a:rPr lang="en-US" dirty="0" smtClean="0"/>
              <a:t>Destruction was determined</a:t>
            </a:r>
          </a:p>
          <a:p>
            <a:r>
              <a:rPr lang="en-US" dirty="0" smtClean="0"/>
              <a:t>Captivity…</a:t>
            </a:r>
            <a:endParaRPr lang="en-US" dirty="0"/>
          </a:p>
        </p:txBody>
      </p:sp>
      <p:sp>
        <p:nvSpPr>
          <p:cNvPr id="3" name="Rectangle 2"/>
          <p:cNvSpPr/>
          <p:nvPr/>
        </p:nvSpPr>
        <p:spPr>
          <a:xfrm>
            <a:off x="55607" y="4267200"/>
            <a:ext cx="2158313" cy="2463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Jer 5:15  Behold, I will bring </a:t>
            </a:r>
            <a:r>
              <a:rPr lang="en-US" sz="1400" u="sng" dirty="0">
                <a:solidFill>
                  <a:srgbClr val="FFFF00"/>
                </a:solidFill>
              </a:rPr>
              <a:t>a nation against you from afar</a:t>
            </a:r>
            <a:r>
              <a:rPr lang="en-US" sz="1400" dirty="0"/>
              <a:t>, O house of Israel," says the LORD. "It </a:t>
            </a:r>
            <a:r>
              <a:rPr lang="en-US" sz="1400" i="1" dirty="0"/>
              <a:t>is</a:t>
            </a:r>
            <a:r>
              <a:rPr lang="en-US" sz="1400" dirty="0"/>
              <a:t> a mighty nation, It </a:t>
            </a:r>
            <a:r>
              <a:rPr lang="en-US" sz="1400" i="1" dirty="0"/>
              <a:t>is</a:t>
            </a:r>
            <a:r>
              <a:rPr lang="en-US" sz="1400" dirty="0"/>
              <a:t> an ancient nation, A nation whose language you do not know, Nor can you understand what they say.</a:t>
            </a:r>
          </a:p>
          <a:p>
            <a:endParaRPr lang="x-none" sz="1400" dirty="0"/>
          </a:p>
        </p:txBody>
      </p:sp>
      <p:sp>
        <p:nvSpPr>
          <p:cNvPr id="7" name="Rectangle 6"/>
          <p:cNvSpPr/>
          <p:nvPr/>
        </p:nvSpPr>
        <p:spPr>
          <a:xfrm>
            <a:off x="2780960" y="3739983"/>
            <a:ext cx="2458994" cy="2990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Jer 6:22-23  Thus says the LORD: "Behold, </a:t>
            </a:r>
            <a:r>
              <a:rPr lang="en-US" sz="1400" u="sng" dirty="0">
                <a:solidFill>
                  <a:srgbClr val="FFFF00"/>
                </a:solidFill>
              </a:rPr>
              <a:t>a people comes from the north country</a:t>
            </a:r>
            <a:r>
              <a:rPr lang="en-US" sz="1400" dirty="0"/>
              <a:t>, And a great nation will be raised from the farthest parts of the earth.  (23)  They will lay hold on bow and spear; They </a:t>
            </a:r>
            <a:r>
              <a:rPr lang="en-US" sz="1400" i="1" dirty="0"/>
              <a:t>are</a:t>
            </a:r>
            <a:r>
              <a:rPr lang="en-US" sz="1400" dirty="0"/>
              <a:t> cruel and have no mercy; Their voice roars like the sea; And they ride on horses, As men of war set in array against you, O daughter of Zion</a:t>
            </a:r>
            <a:r>
              <a:rPr lang="en-US" sz="1400" dirty="0" smtClean="0"/>
              <a:t>."</a:t>
            </a:r>
            <a:endParaRPr lang="en-US" sz="1400" dirty="0"/>
          </a:p>
        </p:txBody>
      </p:sp>
      <p:sp>
        <p:nvSpPr>
          <p:cNvPr id="8" name="Rectangle 7"/>
          <p:cNvSpPr/>
          <p:nvPr/>
        </p:nvSpPr>
        <p:spPr>
          <a:xfrm>
            <a:off x="5806994" y="2982097"/>
            <a:ext cx="2388971" cy="3748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Jer 21:7  And afterward," says the LORD, "I will deliver Zedekiah king of Judah, his servants and the people, and such as are left in this city from the pestilence and the sword and the famine, into the hand of </a:t>
            </a:r>
            <a:r>
              <a:rPr lang="en-US" sz="1400" u="sng" dirty="0">
                <a:solidFill>
                  <a:srgbClr val="FFFF00"/>
                </a:solidFill>
              </a:rPr>
              <a:t>Nebuchadnezzar king of Babylon</a:t>
            </a:r>
            <a:r>
              <a:rPr lang="en-US" sz="1400" dirty="0"/>
              <a:t>, into the hand of their enemies, and into the hand of those who seek their life; and he shall strike them with the edge of the sword. He shall not spare them, or have pity or mercy." </a:t>
            </a:r>
            <a:r>
              <a:rPr lang="en-US" sz="1400" dirty="0" smtClean="0"/>
              <a:t>'</a:t>
            </a:r>
            <a:endParaRPr lang="x-none" sz="1400" dirty="0"/>
          </a:p>
        </p:txBody>
      </p:sp>
      <p:sp>
        <p:nvSpPr>
          <p:cNvPr id="11" name="Rectangle 10"/>
          <p:cNvSpPr/>
          <p:nvPr/>
        </p:nvSpPr>
        <p:spPr>
          <a:xfrm>
            <a:off x="8763004" y="1194487"/>
            <a:ext cx="2743198" cy="5535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Jer 25:9-11  behold, I will send and take all the families of the north,' says the LORD, 'and </a:t>
            </a:r>
            <a:r>
              <a:rPr lang="en-US" sz="1400" u="sng" dirty="0">
                <a:solidFill>
                  <a:srgbClr val="FFFF00"/>
                </a:solidFill>
              </a:rPr>
              <a:t>Nebuchadnezzar the king of Babylon, My servant</a:t>
            </a:r>
            <a:r>
              <a:rPr lang="en-US" sz="1400" dirty="0"/>
              <a:t>, and will bring them against this land, against its inhabitants, and against these nations all around, and will utterly destroy them, and make them an astonishment, a hissing, and perpetual desolations.  (10)  Moreover I will take from them the voice of mirth and the voice of gladness, the voice of the bridegroom and the voice of the bride, the sound of the millstones and the light of the lamp.  (11)  And this whole land shall be a desolation </a:t>
            </a:r>
            <a:r>
              <a:rPr lang="en-US" sz="1400" i="1" dirty="0"/>
              <a:t>and</a:t>
            </a:r>
            <a:r>
              <a:rPr lang="en-US" sz="1400" dirty="0"/>
              <a:t> an astonishment, and these nations shall </a:t>
            </a:r>
            <a:r>
              <a:rPr lang="en-US" sz="1400" u="sng" dirty="0">
                <a:solidFill>
                  <a:srgbClr val="FFFF00"/>
                </a:solidFill>
              </a:rPr>
              <a:t>serve the king of Babylon seventy years</a:t>
            </a:r>
            <a:r>
              <a:rPr lang="en-US" sz="1400" dirty="0"/>
              <a:t>.</a:t>
            </a:r>
          </a:p>
          <a:p>
            <a:endParaRPr lang="x-none" sz="1400" dirty="0"/>
          </a:p>
        </p:txBody>
      </p:sp>
      <p:sp>
        <p:nvSpPr>
          <p:cNvPr id="12" name="Right Arrow 11"/>
          <p:cNvSpPr/>
          <p:nvPr/>
        </p:nvSpPr>
        <p:spPr>
          <a:xfrm>
            <a:off x="2213920" y="4834294"/>
            <a:ext cx="395936"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5239954" y="4834294"/>
            <a:ext cx="395936"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8195965" y="4834294"/>
            <a:ext cx="395936"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631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Nebuchadnezzar – Servant of God?</a:t>
            </a:r>
            <a:endParaRPr lang="en-US" dirty="0"/>
          </a:p>
        </p:txBody>
      </p:sp>
      <p:sp>
        <p:nvSpPr>
          <p:cNvPr id="3" name="Content Placeholder 2"/>
          <p:cNvSpPr>
            <a:spLocks noGrp="1"/>
          </p:cNvSpPr>
          <p:nvPr>
            <p:ph idx="1"/>
          </p:nvPr>
        </p:nvSpPr>
        <p:spPr/>
        <p:txBody>
          <a:bodyPr/>
          <a:lstStyle/>
          <a:p>
            <a:r>
              <a:rPr lang="en-US" dirty="0" smtClean="0"/>
              <a:t>God would use the King of Babylon for His purposes (He reigned 43 years)</a:t>
            </a:r>
          </a:p>
          <a:p>
            <a:r>
              <a:rPr lang="en-US" dirty="0" smtClean="0"/>
              <a:t>Later, Babylon itself would be punished</a:t>
            </a:r>
          </a:p>
          <a:p>
            <a:r>
              <a:rPr lang="en-US" dirty="0" smtClean="0"/>
              <a:t>But how was this foreign monarch a “servant of God”?</a:t>
            </a:r>
            <a:endParaRPr lang="en-US" dirty="0"/>
          </a:p>
        </p:txBody>
      </p:sp>
      <p:sp>
        <p:nvSpPr>
          <p:cNvPr id="4" name="Rectangle 3"/>
          <p:cNvSpPr/>
          <p:nvPr/>
        </p:nvSpPr>
        <p:spPr>
          <a:xfrm>
            <a:off x="69574" y="3766930"/>
            <a:ext cx="3021496" cy="3031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Dan 2:46-47  Then King Nebuchadnezzar fell on his face, prostrate before Daniel, and commanded that they should present an offering and incense to him.  (47)  The king answered Daniel, and said, "</a:t>
            </a:r>
            <a:r>
              <a:rPr lang="en-US" sz="1600" u="sng" dirty="0">
                <a:solidFill>
                  <a:srgbClr val="FFFF00"/>
                </a:solidFill>
              </a:rPr>
              <a:t>Truly your God </a:t>
            </a:r>
            <a:r>
              <a:rPr lang="en-US" sz="1600" i="1" u="sng" dirty="0">
                <a:solidFill>
                  <a:srgbClr val="FFFF00"/>
                </a:solidFill>
              </a:rPr>
              <a:t>is</a:t>
            </a:r>
            <a:r>
              <a:rPr lang="en-US" sz="1600" u="sng" dirty="0">
                <a:solidFill>
                  <a:srgbClr val="FFFF00"/>
                </a:solidFill>
              </a:rPr>
              <a:t> the God of gods, the Lord of kings, and a revealer of secrets</a:t>
            </a:r>
            <a:r>
              <a:rPr lang="en-US" sz="1600" dirty="0"/>
              <a:t>, since you could reveal this secret</a:t>
            </a:r>
            <a:r>
              <a:rPr lang="en-US" sz="1600" dirty="0" smtClean="0"/>
              <a:t>."</a:t>
            </a:r>
            <a:endParaRPr lang="en-US" sz="1600" dirty="0"/>
          </a:p>
        </p:txBody>
      </p:sp>
      <p:sp>
        <p:nvSpPr>
          <p:cNvPr id="5" name="Rectangle 4"/>
          <p:cNvSpPr/>
          <p:nvPr/>
        </p:nvSpPr>
        <p:spPr>
          <a:xfrm>
            <a:off x="3554895" y="2852530"/>
            <a:ext cx="3077817" cy="3945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Dan 3:28-29  Nebuchadnezzar spoke, saying, "</a:t>
            </a:r>
            <a:r>
              <a:rPr lang="en-US" sz="1600" u="sng" dirty="0">
                <a:solidFill>
                  <a:srgbClr val="FFFF00"/>
                </a:solidFill>
              </a:rPr>
              <a:t>Blessed be the God of Shadrach, Meshach, and Abed-Nego</a:t>
            </a:r>
            <a:r>
              <a:rPr lang="en-US" sz="1600" dirty="0"/>
              <a:t>, who sent His Angel and delivered His servants who trusted in Him, </a:t>
            </a:r>
            <a:r>
              <a:rPr lang="en-US" sz="1600" dirty="0" smtClean="0"/>
              <a:t>…</a:t>
            </a:r>
            <a:r>
              <a:rPr lang="en-US" sz="1600" dirty="0"/>
              <a:t>  Therefore I make a decree that any people, nation, or language which speaks anything amiss against the God of Shadrach, Meshach, and Abed-Nego shall be cut in pieces, and their houses shall be made an ash heap; because </a:t>
            </a:r>
            <a:r>
              <a:rPr lang="en-US" sz="1600" u="sng" dirty="0">
                <a:solidFill>
                  <a:srgbClr val="FFFF00"/>
                </a:solidFill>
              </a:rPr>
              <a:t>there is no other God who can deliver like this</a:t>
            </a:r>
            <a:r>
              <a:rPr lang="en-US" sz="1600" dirty="0" smtClean="0"/>
              <a:t>."</a:t>
            </a:r>
            <a:endParaRPr lang="en-US" sz="1600" dirty="0"/>
          </a:p>
        </p:txBody>
      </p:sp>
      <p:sp>
        <p:nvSpPr>
          <p:cNvPr id="6" name="Rectangle 5"/>
          <p:cNvSpPr/>
          <p:nvPr/>
        </p:nvSpPr>
        <p:spPr>
          <a:xfrm>
            <a:off x="7096538" y="2196548"/>
            <a:ext cx="5025887" cy="4601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Dan 4:34-37 </a:t>
            </a:r>
            <a:r>
              <a:rPr lang="en-US" sz="1600" dirty="0" smtClean="0"/>
              <a:t> And at the end of the time I, Nebuchadnezzar, lifted my eyes to heaven, and my understanding returned to me; and </a:t>
            </a:r>
            <a:r>
              <a:rPr lang="en-US" sz="1600" u="sng" dirty="0" smtClean="0">
                <a:solidFill>
                  <a:srgbClr val="FFFF00"/>
                </a:solidFill>
              </a:rPr>
              <a:t>I </a:t>
            </a:r>
            <a:r>
              <a:rPr lang="en-US" sz="1600" u="sng" dirty="0">
                <a:solidFill>
                  <a:srgbClr val="FFFF00"/>
                </a:solidFill>
              </a:rPr>
              <a:t>blessed the Most High and praised and honored Him who lives forever: For His dominion </a:t>
            </a:r>
            <a:r>
              <a:rPr lang="en-US" sz="1600" i="1" u="sng" dirty="0">
                <a:solidFill>
                  <a:srgbClr val="FFFF00"/>
                </a:solidFill>
              </a:rPr>
              <a:t>is</a:t>
            </a:r>
            <a:r>
              <a:rPr lang="en-US" sz="1600" u="sng" dirty="0">
                <a:solidFill>
                  <a:srgbClr val="FFFF00"/>
                </a:solidFill>
              </a:rPr>
              <a:t> an everlasting dominion, And His kingdom </a:t>
            </a:r>
            <a:r>
              <a:rPr lang="en-US" sz="1600" i="1" u="sng" dirty="0">
                <a:solidFill>
                  <a:srgbClr val="FFFF00"/>
                </a:solidFill>
              </a:rPr>
              <a:t>is</a:t>
            </a:r>
            <a:r>
              <a:rPr lang="en-US" sz="1600" u="sng" dirty="0">
                <a:solidFill>
                  <a:srgbClr val="FFFF00"/>
                </a:solidFill>
              </a:rPr>
              <a:t> from generation to generation</a:t>
            </a:r>
            <a:r>
              <a:rPr lang="en-US" sz="1600" dirty="0"/>
              <a:t>.  (35)  All the inhabitants of the earth </a:t>
            </a:r>
            <a:r>
              <a:rPr lang="en-US" sz="1600" i="1" dirty="0"/>
              <a:t>are</a:t>
            </a:r>
            <a:r>
              <a:rPr lang="en-US" sz="1600" dirty="0"/>
              <a:t> reputed as nothing; He does according to His will in the army of heaven And </a:t>
            </a:r>
            <a:r>
              <a:rPr lang="en-US" sz="1600" i="1" dirty="0"/>
              <a:t>among</a:t>
            </a:r>
            <a:r>
              <a:rPr lang="en-US" sz="1600" dirty="0"/>
              <a:t> the inhabitants of the earth. No one can restrain His hand Or say to Him, "What have You done?"  (36)  At the same time my reason returned to me, and for the glory of my kingdom, my honor and splendor returned to me. My counselors and nobles resorted to me, I was restored to my kingdom, and excellent majesty was added to me.  (37)  </a:t>
            </a:r>
            <a:r>
              <a:rPr lang="en-US" sz="1600" u="sng" dirty="0">
                <a:solidFill>
                  <a:srgbClr val="FFFF00"/>
                </a:solidFill>
              </a:rPr>
              <a:t>Now I, Nebuchadnezzar, praise and extol and honor the King of heaven, all of whose works </a:t>
            </a:r>
            <a:r>
              <a:rPr lang="en-US" sz="1600" i="1" u="sng" dirty="0">
                <a:solidFill>
                  <a:srgbClr val="FFFF00"/>
                </a:solidFill>
              </a:rPr>
              <a:t>are</a:t>
            </a:r>
            <a:r>
              <a:rPr lang="en-US" sz="1600" u="sng" dirty="0">
                <a:solidFill>
                  <a:srgbClr val="FFFF00"/>
                </a:solidFill>
              </a:rPr>
              <a:t> truth, and His ways justice</a:t>
            </a:r>
            <a:r>
              <a:rPr lang="en-US" sz="1600" dirty="0"/>
              <a:t>. And those who walk in pride He is able to put down</a:t>
            </a:r>
            <a:r>
              <a:rPr lang="en-US" sz="1600" dirty="0" smtClean="0"/>
              <a:t>.</a:t>
            </a:r>
            <a:endParaRPr lang="en-US" sz="1600" dirty="0"/>
          </a:p>
        </p:txBody>
      </p:sp>
      <p:sp>
        <p:nvSpPr>
          <p:cNvPr id="7" name="Right Arrow 6"/>
          <p:cNvSpPr/>
          <p:nvPr/>
        </p:nvSpPr>
        <p:spPr>
          <a:xfrm>
            <a:off x="3091069" y="4695598"/>
            <a:ext cx="395936"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6632712" y="4695598"/>
            <a:ext cx="395936" cy="1131217"/>
          </a:xfrm>
          <a:prstGeom prst="right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211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Jeremiah Encourages the Captives (CH 29)</a:t>
            </a:r>
            <a:endParaRPr lang="en-US" dirty="0"/>
          </a:p>
        </p:txBody>
      </p:sp>
      <p:sp>
        <p:nvSpPr>
          <p:cNvPr id="3" name="Content Placeholder 2"/>
          <p:cNvSpPr>
            <a:spLocks noGrp="1"/>
          </p:cNvSpPr>
          <p:nvPr>
            <p:ph idx="1"/>
          </p:nvPr>
        </p:nvSpPr>
        <p:spPr>
          <a:xfrm>
            <a:off x="1295400" y="1828799"/>
            <a:ext cx="9601200" cy="4383157"/>
          </a:xfrm>
        </p:spPr>
        <p:txBody>
          <a:bodyPr>
            <a:normAutofit/>
          </a:bodyPr>
          <a:lstStyle/>
          <a:p>
            <a:r>
              <a:rPr lang="en-US" dirty="0" smtClean="0"/>
              <a:t>A letter sent to the elders, priests, prophets, and people in captivity</a:t>
            </a:r>
          </a:p>
          <a:p>
            <a:pPr lvl="1"/>
            <a:r>
              <a:rPr lang="en-US" dirty="0" smtClean="0"/>
              <a:t>By the hand of high officials</a:t>
            </a:r>
          </a:p>
          <a:p>
            <a:pPr lvl="1"/>
            <a:r>
              <a:rPr lang="en-US" dirty="0" smtClean="0"/>
              <a:t>After the second captivity (Jeconiah, family, and nobles)</a:t>
            </a:r>
          </a:p>
          <a:p>
            <a:r>
              <a:rPr lang="en-US" dirty="0" smtClean="0"/>
              <a:t>Settle in, it will be a long wait</a:t>
            </a:r>
          </a:p>
          <a:p>
            <a:pPr lvl="1"/>
            <a:r>
              <a:rPr lang="en-US" dirty="0" smtClean="0"/>
              <a:t>Build houses, dwell in them</a:t>
            </a:r>
          </a:p>
          <a:p>
            <a:pPr lvl="1"/>
            <a:r>
              <a:rPr lang="en-US" dirty="0" smtClean="0"/>
              <a:t>Have sons and daughters, give them in marriage</a:t>
            </a:r>
          </a:p>
          <a:p>
            <a:pPr lvl="1"/>
            <a:r>
              <a:rPr lang="en-US" dirty="0" smtClean="0"/>
              <a:t>Seek peace of the city, and pray for them</a:t>
            </a:r>
          </a:p>
          <a:p>
            <a:pPr lvl="1"/>
            <a:r>
              <a:rPr lang="en-US" dirty="0" smtClean="0"/>
              <a:t>Ignore the false prophets who say you will return soon</a:t>
            </a:r>
          </a:p>
          <a:p>
            <a:pPr lvl="1"/>
            <a:r>
              <a:rPr lang="en-US" dirty="0" smtClean="0"/>
              <a:t>After 70 years, I will visit you and perform my good word</a:t>
            </a:r>
          </a:p>
          <a:p>
            <a:pPr lvl="1"/>
            <a:r>
              <a:rPr lang="en-US" dirty="0" smtClean="0"/>
              <a:t>Concerning those who remain: Sword, Famine, and Pestilence</a:t>
            </a:r>
          </a:p>
          <a:p>
            <a:pPr lvl="1"/>
            <a:r>
              <a:rPr lang="en-US" dirty="0" smtClean="0"/>
              <a:t>And God will punish those who falsely prophecy in His name</a:t>
            </a:r>
            <a:endParaRPr lang="en-US" dirty="0"/>
          </a:p>
        </p:txBody>
      </p:sp>
    </p:spTree>
    <p:extLst>
      <p:ext uri="{BB962C8B-B14F-4D97-AF65-F5344CB8AC3E}">
        <p14:creationId xmlns:p14="http://schemas.microsoft.com/office/powerpoint/2010/main" val="104650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Questions</a:t>
            </a:r>
            <a:endParaRPr lang="en-US" dirty="0"/>
          </a:p>
        </p:txBody>
      </p:sp>
      <p:sp>
        <p:nvSpPr>
          <p:cNvPr id="11" name="Content Placeholder 10"/>
          <p:cNvSpPr>
            <a:spLocks noGrp="1"/>
          </p:cNvSpPr>
          <p:nvPr>
            <p:ph idx="1"/>
          </p:nvPr>
        </p:nvSpPr>
        <p:spPr/>
        <p:txBody>
          <a:bodyPr>
            <a:normAutofit/>
          </a:bodyPr>
          <a:lstStyle/>
          <a:p>
            <a:r>
              <a:rPr lang="en-US" sz="1800" dirty="0" smtClean="0"/>
              <a:t>Is freedom always a good thing?  Were the people “free” to stay in the land if they chose to instead of going to captivity in Babylon?</a:t>
            </a:r>
          </a:p>
          <a:p>
            <a:endParaRPr lang="en-US" sz="1800" dirty="0" smtClean="0"/>
          </a:p>
          <a:p>
            <a:r>
              <a:rPr lang="en-US" sz="1800" dirty="0" smtClean="0"/>
              <a:t>Is servitude always bad?  What benefits would come from surrendering to the Babylonians?</a:t>
            </a:r>
          </a:p>
          <a:p>
            <a:endParaRPr lang="en-US" sz="1800" dirty="0" smtClean="0"/>
          </a:p>
          <a:p>
            <a:r>
              <a:rPr lang="en-US" sz="1800" dirty="0" smtClean="0"/>
              <a:t>How was Nebuchadnezzar God’s servant?  In what ways might his interactions with God benefitted the people of Israel in captivity?</a:t>
            </a:r>
          </a:p>
          <a:p>
            <a:endParaRPr lang="en-US" sz="1800" dirty="0" smtClean="0"/>
          </a:p>
          <a:p>
            <a:r>
              <a:rPr lang="en-US" sz="1800" dirty="0" smtClean="0"/>
              <a:t>In what ways did God work in the Nations at this time to achieve His will?</a:t>
            </a:r>
            <a:endParaRPr lang="en-US" sz="1800" dirty="0"/>
          </a:p>
        </p:txBody>
      </p:sp>
    </p:spTree>
    <p:extLst>
      <p:ext uri="{BB962C8B-B14F-4D97-AF65-F5344CB8AC3E}">
        <p14:creationId xmlns:p14="http://schemas.microsoft.com/office/powerpoint/2010/main" val="29831976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Jeremiah’s Yoke</a:t>
            </a:r>
            <a:endParaRPr lang="en-US" dirty="0"/>
          </a:p>
        </p:txBody>
      </p:sp>
      <p:sp>
        <p:nvSpPr>
          <p:cNvPr id="8" name="Content Placeholder 7"/>
          <p:cNvSpPr>
            <a:spLocks noGrp="1"/>
          </p:cNvSpPr>
          <p:nvPr>
            <p:ph idx="1"/>
          </p:nvPr>
        </p:nvSpPr>
        <p:spPr>
          <a:xfrm>
            <a:off x="1295400" y="1828800"/>
            <a:ext cx="9601200" cy="4394718"/>
          </a:xfrm>
        </p:spPr>
        <p:txBody>
          <a:bodyPr>
            <a:normAutofit/>
          </a:bodyPr>
          <a:lstStyle/>
          <a:p>
            <a:r>
              <a:rPr lang="en-US" dirty="0" smtClean="0"/>
              <a:t>Commanded to make Bonds and Yoke for his neck</a:t>
            </a:r>
          </a:p>
          <a:p>
            <a:r>
              <a:rPr lang="en-US" dirty="0" smtClean="0"/>
              <a:t>A message to foreign Kings (27:1-11)</a:t>
            </a:r>
          </a:p>
          <a:p>
            <a:pPr lvl="1"/>
            <a:r>
              <a:rPr lang="en-US" dirty="0" smtClean="0"/>
              <a:t>God has the right to deal with His own creation</a:t>
            </a:r>
          </a:p>
          <a:p>
            <a:pPr lvl="1"/>
            <a:r>
              <a:rPr lang="en-US" dirty="0" smtClean="0"/>
              <a:t>A message to submit to the King of Babylon</a:t>
            </a:r>
          </a:p>
          <a:p>
            <a:pPr lvl="1"/>
            <a:r>
              <a:rPr lang="en-US" dirty="0" smtClean="0"/>
              <a:t>If you submit, you will stay in your own land</a:t>
            </a:r>
          </a:p>
          <a:p>
            <a:r>
              <a:rPr lang="en-US" dirty="0" smtClean="0"/>
              <a:t>A message to Zedikiah (27:12-15)</a:t>
            </a:r>
          </a:p>
          <a:p>
            <a:pPr lvl="1"/>
            <a:r>
              <a:rPr lang="en-US" dirty="0" smtClean="0"/>
              <a:t>Submit and Live!</a:t>
            </a:r>
          </a:p>
          <a:p>
            <a:pPr lvl="1"/>
            <a:r>
              <a:rPr lang="en-US" dirty="0" smtClean="0"/>
              <a:t>Ignore prophets who lie</a:t>
            </a:r>
          </a:p>
          <a:p>
            <a:r>
              <a:rPr lang="en-US" dirty="0" smtClean="0"/>
              <a:t>A message to the Priests and the People (27:16-22)</a:t>
            </a:r>
          </a:p>
          <a:p>
            <a:pPr lvl="1"/>
            <a:r>
              <a:rPr lang="en-US" dirty="0" smtClean="0"/>
              <a:t>Ignore prophets who lie</a:t>
            </a:r>
            <a:endParaRPr lang="en-US" dirty="0"/>
          </a:p>
        </p:txBody>
      </p:sp>
    </p:spTree>
    <p:extLst>
      <p:ext uri="{BB962C8B-B14F-4D97-AF65-F5344CB8AC3E}">
        <p14:creationId xmlns:p14="http://schemas.microsoft.com/office/powerpoint/2010/main" val="247987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500"/>
                                        <p:tgtEl>
                                          <p:spTgt spid="8">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fade">
                                      <p:cBhvr>
                                        <p:cTn id="32" dur="500"/>
                                        <p:tgtEl>
                                          <p:spTgt spid="8">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animEffect transition="in" filter="fade">
                                      <p:cBhvr>
                                        <p:cTn id="35"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Cup of the lord’s wrath</a:t>
            </a:r>
            <a:endParaRPr lang="en-US" dirty="0"/>
          </a:p>
        </p:txBody>
      </p:sp>
      <p:sp>
        <p:nvSpPr>
          <p:cNvPr id="3" name="Content Placeholder 2"/>
          <p:cNvSpPr>
            <a:spLocks noGrp="1"/>
          </p:cNvSpPr>
          <p:nvPr>
            <p:ph idx="1"/>
          </p:nvPr>
        </p:nvSpPr>
        <p:spPr/>
        <p:txBody>
          <a:bodyPr/>
          <a:lstStyle/>
          <a:p>
            <a:r>
              <a:rPr lang="en-US" dirty="0" smtClean="0"/>
              <a:t>Jeremiah commanded to make them drink (25:15-29)</a:t>
            </a:r>
          </a:p>
          <a:p>
            <a:pPr lvl="1"/>
            <a:r>
              <a:rPr lang="en-US" dirty="0" smtClean="0"/>
              <a:t>They would stagger and go mad because of the sword</a:t>
            </a:r>
          </a:p>
          <a:p>
            <a:pPr lvl="1"/>
            <a:r>
              <a:rPr lang="en-US" dirty="0" smtClean="0"/>
              <a:t>Judah, Egypt, </a:t>
            </a:r>
            <a:r>
              <a:rPr lang="en-US" dirty="0" err="1" smtClean="0"/>
              <a:t>Uz</a:t>
            </a:r>
            <a:r>
              <a:rPr lang="en-US" dirty="0" smtClean="0"/>
              <a:t>, Philistines, Edom, Moab, Ammon, </a:t>
            </a:r>
            <a:r>
              <a:rPr lang="en-US" dirty="0" err="1" smtClean="0"/>
              <a:t>Tyre</a:t>
            </a:r>
            <a:r>
              <a:rPr lang="en-US" dirty="0" smtClean="0"/>
              <a:t>, Sidon, </a:t>
            </a:r>
            <a:r>
              <a:rPr lang="en-US" dirty="0" err="1" smtClean="0"/>
              <a:t>Dedan</a:t>
            </a:r>
            <a:r>
              <a:rPr lang="en-US" dirty="0" smtClean="0"/>
              <a:t>, </a:t>
            </a:r>
            <a:r>
              <a:rPr lang="en-US" dirty="0" err="1" smtClean="0"/>
              <a:t>Tema</a:t>
            </a:r>
            <a:r>
              <a:rPr lang="en-US" dirty="0" smtClean="0"/>
              <a:t>, </a:t>
            </a:r>
            <a:r>
              <a:rPr lang="en-US" dirty="0" err="1" smtClean="0"/>
              <a:t>Buz</a:t>
            </a:r>
            <a:r>
              <a:rPr lang="en-US" dirty="0" smtClean="0"/>
              <a:t>, Arabia, </a:t>
            </a:r>
            <a:r>
              <a:rPr lang="en-US" dirty="0" err="1" smtClean="0"/>
              <a:t>Zimri</a:t>
            </a:r>
            <a:r>
              <a:rPr lang="en-US" dirty="0" smtClean="0"/>
              <a:t>, Elam, Medes… all the kingdoms of the world</a:t>
            </a:r>
          </a:p>
          <a:p>
            <a:r>
              <a:rPr lang="en-US" dirty="0" smtClean="0"/>
              <a:t>Jeremiah commanded to send them yokes</a:t>
            </a:r>
          </a:p>
          <a:p>
            <a:pPr lvl="1"/>
            <a:r>
              <a:rPr lang="en-US" dirty="0" smtClean="0"/>
              <a:t>They were under the same judgement</a:t>
            </a:r>
            <a:endParaRPr lang="en-US" dirty="0"/>
          </a:p>
          <a:p>
            <a:pPr lvl="1"/>
            <a:endParaRPr lang="en-US" dirty="0"/>
          </a:p>
        </p:txBody>
      </p:sp>
    </p:spTree>
    <p:extLst>
      <p:ext uri="{BB962C8B-B14F-4D97-AF65-F5344CB8AC3E}">
        <p14:creationId xmlns:p14="http://schemas.microsoft.com/office/powerpoint/2010/main" val="14563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5618" y="141839"/>
            <a:ext cx="10474865" cy="6636648"/>
          </a:xfrm>
          <a:prstGeom prst="rect">
            <a:avLst/>
          </a:prstGeom>
        </p:spPr>
      </p:pic>
    </p:spTree>
    <p:extLst>
      <p:ext uri="{BB962C8B-B14F-4D97-AF65-F5344CB8AC3E}">
        <p14:creationId xmlns:p14="http://schemas.microsoft.com/office/powerpoint/2010/main" val="380495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Contentions</a:t>
            </a:r>
            <a:endParaRPr lang="en-US" dirty="0"/>
          </a:p>
        </p:txBody>
      </p:sp>
      <p:sp>
        <p:nvSpPr>
          <p:cNvPr id="6" name="Content Placeholder 5"/>
          <p:cNvSpPr>
            <a:spLocks noGrp="1"/>
          </p:cNvSpPr>
          <p:nvPr>
            <p:ph idx="1"/>
          </p:nvPr>
        </p:nvSpPr>
        <p:spPr>
          <a:xfrm>
            <a:off x="1295400" y="1828800"/>
            <a:ext cx="9601200" cy="4393096"/>
          </a:xfrm>
        </p:spPr>
        <p:txBody>
          <a:bodyPr>
            <a:normAutofit/>
          </a:bodyPr>
          <a:lstStyle/>
          <a:p>
            <a:r>
              <a:rPr lang="en-US" dirty="0" smtClean="0"/>
              <a:t>In the Temple, with the Priests and Prophets</a:t>
            </a:r>
          </a:p>
          <a:p>
            <a:pPr lvl="1"/>
            <a:r>
              <a:rPr lang="en-US" dirty="0" smtClean="0"/>
              <a:t>Commanded to speak the complete word of God (26:1-6)</a:t>
            </a:r>
          </a:p>
          <a:p>
            <a:pPr lvl="1"/>
            <a:r>
              <a:rPr lang="en-US" dirty="0" smtClean="0"/>
              <a:t>Priests, prophets, and People want to kill him (26:7-9)</a:t>
            </a:r>
          </a:p>
          <a:p>
            <a:pPr lvl="1"/>
            <a:r>
              <a:rPr lang="en-US" dirty="0" smtClean="0"/>
              <a:t>Defended by the Elders and Rulers (26:10-19)</a:t>
            </a:r>
          </a:p>
          <a:p>
            <a:r>
              <a:rPr lang="en-US" dirty="0" smtClean="0"/>
              <a:t>Before King Jehoiakim</a:t>
            </a:r>
          </a:p>
          <a:p>
            <a:pPr lvl="1"/>
            <a:r>
              <a:rPr lang="en-US" dirty="0" smtClean="0"/>
              <a:t>Urijah the prophet killed (26:20-24)</a:t>
            </a:r>
          </a:p>
          <a:p>
            <a:pPr lvl="1"/>
            <a:r>
              <a:rPr lang="en-US" dirty="0" smtClean="0"/>
              <a:t>Jeremiah protected by Ahikam</a:t>
            </a:r>
          </a:p>
          <a:p>
            <a:r>
              <a:rPr lang="en-US" dirty="0" smtClean="0"/>
              <a:t>By Hananiah, the Prophet</a:t>
            </a:r>
          </a:p>
          <a:p>
            <a:pPr lvl="1"/>
            <a:r>
              <a:rPr lang="en-US" dirty="0" smtClean="0"/>
              <a:t>“Within 2 full years, God will return the people and vessels to Jerusalem” (28:1-9)</a:t>
            </a:r>
          </a:p>
          <a:p>
            <a:pPr lvl="1"/>
            <a:r>
              <a:rPr lang="en-US" dirty="0" smtClean="0"/>
              <a:t>Broke Jeremiah’s yoke and prophesied falsely </a:t>
            </a:r>
          </a:p>
          <a:p>
            <a:pPr lvl="1"/>
            <a:r>
              <a:rPr lang="en-US" dirty="0" smtClean="0"/>
              <a:t>Died within the year</a:t>
            </a:r>
            <a:endParaRPr lang="en-US" dirty="0"/>
          </a:p>
        </p:txBody>
      </p:sp>
    </p:spTree>
    <p:extLst>
      <p:ext uri="{BB962C8B-B14F-4D97-AF65-F5344CB8AC3E}">
        <p14:creationId xmlns:p14="http://schemas.microsoft.com/office/powerpoint/2010/main" val="8674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Questions</a:t>
            </a:r>
            <a:endParaRPr lang="en-US" dirty="0"/>
          </a:p>
        </p:txBody>
      </p:sp>
      <p:sp>
        <p:nvSpPr>
          <p:cNvPr id="11" name="Content Placeholder 10"/>
          <p:cNvSpPr>
            <a:spLocks noGrp="1"/>
          </p:cNvSpPr>
          <p:nvPr>
            <p:ph idx="1"/>
          </p:nvPr>
        </p:nvSpPr>
        <p:spPr/>
        <p:txBody>
          <a:bodyPr>
            <a:normAutofit/>
          </a:bodyPr>
          <a:lstStyle/>
          <a:p>
            <a:r>
              <a:rPr lang="en-US" sz="1800" dirty="0" smtClean="0"/>
              <a:t>How was </a:t>
            </a:r>
            <a:r>
              <a:rPr lang="en-US" sz="1800" dirty="0"/>
              <a:t>J</a:t>
            </a:r>
            <a:r>
              <a:rPr lang="en-US" sz="1800" dirty="0" smtClean="0"/>
              <a:t>eremiah yoked?</a:t>
            </a:r>
          </a:p>
          <a:p>
            <a:endParaRPr lang="en-US" sz="1800" dirty="0"/>
          </a:p>
          <a:p>
            <a:r>
              <a:rPr lang="en-US" sz="1800" dirty="0" smtClean="0"/>
              <a:t>How was </a:t>
            </a:r>
            <a:r>
              <a:rPr lang="en-US" sz="1800" dirty="0"/>
              <a:t>J</a:t>
            </a:r>
            <a:r>
              <a:rPr lang="en-US" sz="1800" dirty="0" smtClean="0"/>
              <a:t>eremiah a “prophet to the nations”, as God had said in Jer 1:5?</a:t>
            </a:r>
          </a:p>
          <a:p>
            <a:endParaRPr lang="en-US" sz="1800" dirty="0"/>
          </a:p>
          <a:p>
            <a:r>
              <a:rPr lang="en-US" sz="1800" dirty="0" smtClean="0"/>
              <a:t>Why would this calamity come upon these nations that did not know God (Hint: Jer 25:29)</a:t>
            </a:r>
            <a:endParaRPr lang="en-US" sz="1800" dirty="0"/>
          </a:p>
        </p:txBody>
      </p:sp>
    </p:spTree>
    <p:extLst>
      <p:ext uri="{BB962C8B-B14F-4D97-AF65-F5344CB8AC3E}">
        <p14:creationId xmlns:p14="http://schemas.microsoft.com/office/powerpoint/2010/main" val="3009514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94082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Class Objectives</a:t>
            </a:r>
            <a:endParaRPr lang="en-US" dirty="0"/>
          </a:p>
        </p:txBody>
      </p:sp>
      <p:sp>
        <p:nvSpPr>
          <p:cNvPr id="58372" name="Rectangle 4"/>
          <p:cNvSpPr>
            <a:spLocks noGrp="1" noChangeArrowheads="1"/>
          </p:cNvSpPr>
          <p:nvPr>
            <p:ph idx="1"/>
          </p:nvPr>
        </p:nvSpPr>
        <p:spPr/>
        <p:txBody>
          <a:bodyPr/>
          <a:lstStyle/>
          <a:p>
            <a:r>
              <a:rPr lang="en-US" dirty="0" smtClean="0"/>
              <a:t>Give examples of how God moves in the Nations and in Time to accomplish His will</a:t>
            </a:r>
          </a:p>
          <a:p>
            <a:r>
              <a:rPr lang="en-US" dirty="0" smtClean="0"/>
              <a:t>See Jeremiah as a real person in history, and how God developed his faith</a:t>
            </a:r>
          </a:p>
          <a:p>
            <a:r>
              <a:rPr lang="en-US" dirty="0" smtClean="0"/>
              <a:t>See how idolatry betrays our relationship with God</a:t>
            </a:r>
          </a:p>
          <a:p>
            <a:r>
              <a:rPr lang="en-US" dirty="0" smtClean="0"/>
              <a:t>See God’s mercy displayed, even in judgement</a:t>
            </a:r>
          </a:p>
        </p:txBody>
      </p:sp>
    </p:spTree>
    <p:extLst>
      <p:ext uri="{BB962C8B-B14F-4D97-AF65-F5344CB8AC3E}">
        <p14:creationId xmlns:p14="http://schemas.microsoft.com/office/powerpoint/2010/main" val="216182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dissolve">
                                      <p:cBhvr>
                                        <p:cTn id="7" dur="500"/>
                                        <p:tgtEl>
                                          <p:spTgt spid="58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2">
                                            <p:txEl>
                                              <p:pRg st="1" end="1"/>
                                            </p:txEl>
                                          </p:spTgt>
                                        </p:tgtEl>
                                        <p:attrNameLst>
                                          <p:attrName>style.visibility</p:attrName>
                                        </p:attrNameLst>
                                      </p:cBhvr>
                                      <p:to>
                                        <p:strVal val="visible"/>
                                      </p:to>
                                    </p:set>
                                    <p:animEffect transition="in" filter="dissolve">
                                      <p:cBhvr>
                                        <p:cTn id="12" dur="500"/>
                                        <p:tgtEl>
                                          <p:spTgt spid="58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72">
                                            <p:txEl>
                                              <p:pRg st="2" end="2"/>
                                            </p:txEl>
                                          </p:spTgt>
                                        </p:tgtEl>
                                        <p:attrNameLst>
                                          <p:attrName>style.visibility</p:attrName>
                                        </p:attrNameLst>
                                      </p:cBhvr>
                                      <p:to>
                                        <p:strVal val="visible"/>
                                      </p:to>
                                    </p:set>
                                    <p:animEffect transition="in" filter="dissolve">
                                      <p:cBhvr>
                                        <p:cTn id="17" dur="500"/>
                                        <p:tgtEl>
                                          <p:spTgt spid="583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372">
                                            <p:txEl>
                                              <p:pRg st="3" end="3"/>
                                            </p:txEl>
                                          </p:spTgt>
                                        </p:tgtEl>
                                        <p:attrNameLst>
                                          <p:attrName>style.visibility</p:attrName>
                                        </p:attrNameLst>
                                      </p:cBhvr>
                                      <p:to>
                                        <p:strVal val="visible"/>
                                      </p:to>
                                    </p:set>
                                    <p:animEffect transition="in" filter="dissolve">
                                      <p:cBhvr>
                                        <p:cTn id="22" dur="500"/>
                                        <p:tgtEl>
                                          <p:spTgt spid="583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r>
              <a:rPr lang="en-US" altLang="en-US" dirty="0" smtClean="0"/>
              <a:t>Outline of Jeremiah</a:t>
            </a:r>
          </a:p>
        </p:txBody>
      </p:sp>
      <p:sp>
        <p:nvSpPr>
          <p:cNvPr id="5123" name="Rectangle 1027"/>
          <p:cNvSpPr>
            <a:spLocks noGrp="1" noChangeArrowheads="1"/>
          </p:cNvSpPr>
          <p:nvPr>
            <p:ph sz="half" idx="1"/>
          </p:nvPr>
        </p:nvSpPr>
        <p:spPr/>
        <p:txBody>
          <a:bodyPr>
            <a:normAutofit/>
          </a:bodyPr>
          <a:lstStyle/>
          <a:p>
            <a:r>
              <a:rPr lang="en-US" altLang="en-US" dirty="0" smtClean="0"/>
              <a:t>Part I:  Chapter 1</a:t>
            </a:r>
          </a:p>
          <a:p>
            <a:r>
              <a:rPr lang="en-US" altLang="en-US" dirty="0" smtClean="0"/>
              <a:t>Part II: Chapter 2-20</a:t>
            </a:r>
          </a:p>
          <a:p>
            <a:r>
              <a:rPr lang="en-US" altLang="en-US" dirty="0" smtClean="0"/>
              <a:t>Part III: Chapters 21-39</a:t>
            </a:r>
            <a:br>
              <a:rPr lang="en-US" altLang="en-US" dirty="0" smtClean="0"/>
            </a:br>
            <a:endParaRPr lang="en-US" altLang="en-US" dirty="0" smtClean="0"/>
          </a:p>
          <a:p>
            <a:r>
              <a:rPr lang="en-US" altLang="en-US" dirty="0" smtClean="0"/>
              <a:t>Part IV: Chapters 40-45</a:t>
            </a:r>
          </a:p>
          <a:p>
            <a:r>
              <a:rPr lang="en-US" altLang="en-US" dirty="0" smtClean="0"/>
              <a:t>Part V: Chapters 46-51</a:t>
            </a:r>
          </a:p>
          <a:p>
            <a:r>
              <a:rPr lang="en-US" altLang="en-US" dirty="0" smtClean="0"/>
              <a:t>Historical Appendix: Chapter 52</a:t>
            </a:r>
          </a:p>
        </p:txBody>
      </p:sp>
      <p:sp>
        <p:nvSpPr>
          <p:cNvPr id="4" name="Content Placeholder 3"/>
          <p:cNvSpPr>
            <a:spLocks noGrp="1"/>
          </p:cNvSpPr>
          <p:nvPr>
            <p:ph sz="half" idx="2"/>
          </p:nvPr>
        </p:nvSpPr>
        <p:spPr>
          <a:xfrm>
            <a:off x="6172199" y="1825625"/>
            <a:ext cx="5859380" cy="4117975"/>
          </a:xfrm>
        </p:spPr>
        <p:txBody>
          <a:bodyPr>
            <a:normAutofit/>
          </a:bodyPr>
          <a:lstStyle/>
          <a:p>
            <a:r>
              <a:rPr lang="en-US" altLang="en-US" dirty="0" smtClean="0"/>
              <a:t>Jeremiah’s call</a:t>
            </a:r>
          </a:p>
          <a:p>
            <a:r>
              <a:rPr lang="en-US" altLang="en-US" dirty="0" smtClean="0"/>
              <a:t>Speeches and Prophecies during rule of Josiah</a:t>
            </a:r>
          </a:p>
          <a:p>
            <a:r>
              <a:rPr lang="en-US" altLang="en-US" dirty="0" smtClean="0"/>
              <a:t>Prophecies of Specific Events during rule of Jehoiakim &amp; Zedekiah</a:t>
            </a:r>
          </a:p>
          <a:p>
            <a:r>
              <a:rPr lang="en-US" altLang="en-US" dirty="0" smtClean="0"/>
              <a:t>Judah After the Fall of Jerusalem</a:t>
            </a:r>
          </a:p>
          <a:p>
            <a:r>
              <a:rPr lang="en-US" altLang="en-US" dirty="0" smtClean="0"/>
              <a:t>The Lord’s Word Against Foreign Nations</a:t>
            </a:r>
          </a:p>
          <a:p>
            <a:r>
              <a:rPr lang="en-US" altLang="en-US" dirty="0" smtClean="0"/>
              <a:t>The Fall of Jerusalem</a:t>
            </a:r>
          </a:p>
          <a:p>
            <a:endParaRPr lang="en-US" altLang="en-US" dirty="0" smtClean="0"/>
          </a:p>
          <a:p>
            <a:endParaRPr lang="en-US" dirty="0"/>
          </a:p>
        </p:txBody>
      </p:sp>
      <p:sp>
        <p:nvSpPr>
          <p:cNvPr id="5" name="Rectangle 4"/>
          <p:cNvSpPr/>
          <p:nvPr/>
        </p:nvSpPr>
        <p:spPr>
          <a:xfrm>
            <a:off x="952107" y="2837467"/>
            <a:ext cx="11095349" cy="650450"/>
          </a:xfrm>
          <a:prstGeom prst="rect">
            <a:avLst/>
          </a:prstGeom>
          <a:solidFill>
            <a:srgbClr val="A85229">
              <a:alpha val="36863"/>
            </a:srgb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43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0"/>
          <p:cNvSpPr>
            <a:spLocks noGrp="1" noChangeArrowheads="1"/>
          </p:cNvSpPr>
          <p:nvPr>
            <p:ph type="title" idx="4294967295"/>
          </p:nvPr>
        </p:nvSpPr>
        <p:spPr>
          <a:xfrm>
            <a:off x="0" y="381000"/>
            <a:ext cx="9601200" cy="627063"/>
          </a:xfrm>
        </p:spPr>
        <p:txBody>
          <a:bodyPr/>
          <a:lstStyle/>
          <a:p>
            <a:pPr eaLnBrk="1" hangingPunct="1"/>
            <a:r>
              <a:rPr lang="en-US" altLang="en-US" dirty="0"/>
              <a:t>Dating of Jeremiah’s Prophecies</a:t>
            </a:r>
          </a:p>
        </p:txBody>
      </p:sp>
      <p:grpSp>
        <p:nvGrpSpPr>
          <p:cNvPr id="14339" name="Group 2"/>
          <p:cNvGrpSpPr>
            <a:grpSpLocks/>
          </p:cNvGrpSpPr>
          <p:nvPr/>
        </p:nvGrpSpPr>
        <p:grpSpPr bwMode="auto">
          <a:xfrm>
            <a:off x="2796539" y="1695070"/>
            <a:ext cx="5715000" cy="4924425"/>
            <a:chOff x="1056" y="1026"/>
            <a:chExt cx="3600" cy="3102"/>
          </a:xfrm>
        </p:grpSpPr>
        <p:grpSp>
          <p:nvGrpSpPr>
            <p:cNvPr id="14458" name="Group 3"/>
            <p:cNvGrpSpPr>
              <a:grpSpLocks/>
            </p:cNvGrpSpPr>
            <p:nvPr/>
          </p:nvGrpSpPr>
          <p:grpSpPr bwMode="auto">
            <a:xfrm>
              <a:off x="1056" y="1228"/>
              <a:ext cx="3600" cy="2900"/>
              <a:chOff x="1056" y="1238"/>
              <a:chExt cx="3600" cy="2900"/>
            </a:xfrm>
          </p:grpSpPr>
          <p:sp>
            <p:nvSpPr>
              <p:cNvPr id="14460" name="Rectangle 4"/>
              <p:cNvSpPr>
                <a:spLocks noChangeArrowheads="1"/>
              </p:cNvSpPr>
              <p:nvPr/>
            </p:nvSpPr>
            <p:spPr bwMode="auto">
              <a:xfrm>
                <a:off x="1056" y="1430"/>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61" name="Rectangle 5"/>
              <p:cNvSpPr>
                <a:spLocks noChangeArrowheads="1"/>
              </p:cNvSpPr>
              <p:nvPr/>
            </p:nvSpPr>
            <p:spPr bwMode="auto">
              <a:xfrm>
                <a:off x="1056" y="1632"/>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62" name="Rectangle 6"/>
              <p:cNvSpPr>
                <a:spLocks noChangeArrowheads="1"/>
              </p:cNvSpPr>
              <p:nvPr/>
            </p:nvSpPr>
            <p:spPr bwMode="auto">
              <a:xfrm>
                <a:off x="1056" y="1824"/>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63" name="Rectangle 7"/>
              <p:cNvSpPr>
                <a:spLocks noChangeArrowheads="1"/>
              </p:cNvSpPr>
              <p:nvPr/>
            </p:nvSpPr>
            <p:spPr bwMode="auto">
              <a:xfrm>
                <a:off x="1056" y="2016"/>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64" name="Rectangle 8"/>
              <p:cNvSpPr>
                <a:spLocks noChangeArrowheads="1"/>
              </p:cNvSpPr>
              <p:nvPr/>
            </p:nvSpPr>
            <p:spPr bwMode="auto">
              <a:xfrm>
                <a:off x="1056" y="2208"/>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65" name="Rectangle 9"/>
              <p:cNvSpPr>
                <a:spLocks noChangeArrowheads="1"/>
              </p:cNvSpPr>
              <p:nvPr/>
            </p:nvSpPr>
            <p:spPr bwMode="auto">
              <a:xfrm>
                <a:off x="1056" y="2400"/>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66" name="Rectangle 10"/>
              <p:cNvSpPr>
                <a:spLocks noChangeArrowheads="1"/>
              </p:cNvSpPr>
              <p:nvPr/>
            </p:nvSpPr>
            <p:spPr bwMode="auto">
              <a:xfrm>
                <a:off x="1056" y="2592"/>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67" name="Rectangle 11"/>
              <p:cNvSpPr>
                <a:spLocks noChangeArrowheads="1"/>
              </p:cNvSpPr>
              <p:nvPr/>
            </p:nvSpPr>
            <p:spPr bwMode="auto">
              <a:xfrm>
                <a:off x="1056" y="2784"/>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68" name="Rectangle 12"/>
              <p:cNvSpPr>
                <a:spLocks noChangeArrowheads="1"/>
              </p:cNvSpPr>
              <p:nvPr/>
            </p:nvSpPr>
            <p:spPr bwMode="auto">
              <a:xfrm>
                <a:off x="1056" y="2976"/>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69" name="Rectangle 13"/>
              <p:cNvSpPr>
                <a:spLocks noChangeArrowheads="1"/>
              </p:cNvSpPr>
              <p:nvPr/>
            </p:nvSpPr>
            <p:spPr bwMode="auto">
              <a:xfrm>
                <a:off x="1056" y="3168"/>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70" name="Rectangle 14"/>
              <p:cNvSpPr>
                <a:spLocks noChangeArrowheads="1"/>
              </p:cNvSpPr>
              <p:nvPr/>
            </p:nvSpPr>
            <p:spPr bwMode="auto">
              <a:xfrm>
                <a:off x="1056" y="3360"/>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71" name="Rectangle 15"/>
              <p:cNvSpPr>
                <a:spLocks noChangeArrowheads="1"/>
              </p:cNvSpPr>
              <p:nvPr/>
            </p:nvSpPr>
            <p:spPr bwMode="auto">
              <a:xfrm>
                <a:off x="1056" y="3552"/>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72" name="Rectangle 16"/>
              <p:cNvSpPr>
                <a:spLocks noChangeArrowheads="1"/>
              </p:cNvSpPr>
              <p:nvPr/>
            </p:nvSpPr>
            <p:spPr bwMode="auto">
              <a:xfrm>
                <a:off x="1056" y="3744"/>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73" name="Rectangle 17"/>
              <p:cNvSpPr>
                <a:spLocks noChangeArrowheads="1"/>
              </p:cNvSpPr>
              <p:nvPr/>
            </p:nvSpPr>
            <p:spPr bwMode="auto">
              <a:xfrm>
                <a:off x="1056" y="3936"/>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74" name="Rectangle 18"/>
              <p:cNvSpPr>
                <a:spLocks noChangeArrowheads="1"/>
              </p:cNvSpPr>
              <p:nvPr/>
            </p:nvSpPr>
            <p:spPr bwMode="auto">
              <a:xfrm>
                <a:off x="1056" y="1238"/>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grpSp>
        <p:sp>
          <p:nvSpPr>
            <p:cNvPr id="14459" name="Rectangle 19"/>
            <p:cNvSpPr>
              <a:spLocks noChangeArrowheads="1"/>
            </p:cNvSpPr>
            <p:nvPr/>
          </p:nvSpPr>
          <p:spPr bwMode="auto">
            <a:xfrm>
              <a:off x="1057" y="1026"/>
              <a:ext cx="3599"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grpSp>
      <p:sp>
        <p:nvSpPr>
          <p:cNvPr id="14341" name="Text Box 21"/>
          <p:cNvSpPr txBox="1">
            <a:spLocks noChangeArrowheads="1"/>
          </p:cNvSpPr>
          <p:nvPr/>
        </p:nvSpPr>
        <p:spPr bwMode="auto">
          <a:xfrm>
            <a:off x="2834640" y="2333244"/>
            <a:ext cx="347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1-6</a:t>
            </a:r>
          </a:p>
        </p:txBody>
      </p:sp>
      <p:sp>
        <p:nvSpPr>
          <p:cNvPr id="14342" name="Text Box 22"/>
          <p:cNvSpPr txBox="1">
            <a:spLocks noChangeArrowheads="1"/>
          </p:cNvSpPr>
          <p:nvPr/>
        </p:nvSpPr>
        <p:spPr bwMode="auto">
          <a:xfrm>
            <a:off x="2869565" y="413346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14-17</a:t>
            </a:r>
          </a:p>
        </p:txBody>
      </p:sp>
      <p:sp>
        <p:nvSpPr>
          <p:cNvPr id="14343" name="Text Box 23"/>
          <p:cNvSpPr txBox="1">
            <a:spLocks noChangeArrowheads="1"/>
          </p:cNvSpPr>
          <p:nvPr/>
        </p:nvSpPr>
        <p:spPr bwMode="auto">
          <a:xfrm>
            <a:off x="3368040" y="26253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11-13</a:t>
            </a:r>
          </a:p>
        </p:txBody>
      </p:sp>
      <p:sp>
        <p:nvSpPr>
          <p:cNvPr id="14344" name="Text Box 24"/>
          <p:cNvSpPr txBox="1">
            <a:spLocks noChangeArrowheads="1"/>
          </p:cNvSpPr>
          <p:nvPr/>
        </p:nvSpPr>
        <p:spPr bwMode="auto">
          <a:xfrm>
            <a:off x="2875914" y="3250819"/>
            <a:ext cx="446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7-10</a:t>
            </a:r>
          </a:p>
        </p:txBody>
      </p:sp>
      <p:sp>
        <p:nvSpPr>
          <p:cNvPr id="14345" name="Text Box 26"/>
          <p:cNvSpPr txBox="1">
            <a:spLocks noChangeArrowheads="1"/>
          </p:cNvSpPr>
          <p:nvPr/>
        </p:nvSpPr>
        <p:spPr bwMode="auto">
          <a:xfrm>
            <a:off x="4110990" y="475259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21</a:t>
            </a:r>
          </a:p>
        </p:txBody>
      </p:sp>
      <p:sp>
        <p:nvSpPr>
          <p:cNvPr id="14346" name="Text Box 27"/>
          <p:cNvSpPr txBox="1">
            <a:spLocks noChangeArrowheads="1"/>
          </p:cNvSpPr>
          <p:nvPr/>
        </p:nvSpPr>
        <p:spPr bwMode="auto">
          <a:xfrm>
            <a:off x="4431664" y="3298444"/>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22:1-23</a:t>
            </a:r>
          </a:p>
        </p:txBody>
      </p:sp>
      <p:sp>
        <p:nvSpPr>
          <p:cNvPr id="14347" name="Text Box 28"/>
          <p:cNvSpPr txBox="1">
            <a:spLocks noChangeArrowheads="1"/>
          </p:cNvSpPr>
          <p:nvPr/>
        </p:nvSpPr>
        <p:spPr bwMode="auto">
          <a:xfrm>
            <a:off x="4434840" y="4457319"/>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22:24-30</a:t>
            </a:r>
          </a:p>
        </p:txBody>
      </p:sp>
      <p:sp>
        <p:nvSpPr>
          <p:cNvPr id="14348" name="Text Box 29"/>
          <p:cNvSpPr txBox="1">
            <a:spLocks noChangeArrowheads="1"/>
          </p:cNvSpPr>
          <p:nvPr/>
        </p:nvSpPr>
        <p:spPr bwMode="auto">
          <a:xfrm>
            <a:off x="5046027" y="4136644"/>
            <a:ext cx="544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23-24</a:t>
            </a:r>
          </a:p>
        </p:txBody>
      </p:sp>
      <p:sp>
        <p:nvSpPr>
          <p:cNvPr id="14349" name="Text Box 30"/>
          <p:cNvSpPr txBox="1">
            <a:spLocks noChangeArrowheads="1"/>
          </p:cNvSpPr>
          <p:nvPr/>
        </p:nvSpPr>
        <p:spPr bwMode="auto">
          <a:xfrm>
            <a:off x="5101590" y="3600069"/>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25</a:t>
            </a:r>
          </a:p>
        </p:txBody>
      </p:sp>
      <p:sp>
        <p:nvSpPr>
          <p:cNvPr id="14350" name="Text Box 32"/>
          <p:cNvSpPr txBox="1">
            <a:spLocks noChangeArrowheads="1"/>
          </p:cNvSpPr>
          <p:nvPr/>
        </p:nvSpPr>
        <p:spPr bwMode="auto">
          <a:xfrm>
            <a:off x="5409565" y="475259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27-28</a:t>
            </a:r>
          </a:p>
        </p:txBody>
      </p:sp>
      <p:sp>
        <p:nvSpPr>
          <p:cNvPr id="14351" name="Text Box 33"/>
          <p:cNvSpPr txBox="1">
            <a:spLocks noChangeArrowheads="1"/>
          </p:cNvSpPr>
          <p:nvPr/>
        </p:nvSpPr>
        <p:spPr bwMode="auto">
          <a:xfrm>
            <a:off x="5815965" y="41144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29-31</a:t>
            </a:r>
          </a:p>
        </p:txBody>
      </p:sp>
      <p:sp>
        <p:nvSpPr>
          <p:cNvPr id="14352" name="Text Box 34"/>
          <p:cNvSpPr txBox="1">
            <a:spLocks noChangeArrowheads="1"/>
          </p:cNvSpPr>
          <p:nvPr/>
        </p:nvSpPr>
        <p:spPr bwMode="auto">
          <a:xfrm>
            <a:off x="6149340" y="50669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32-34</a:t>
            </a:r>
          </a:p>
        </p:txBody>
      </p:sp>
      <p:sp>
        <p:nvSpPr>
          <p:cNvPr id="14353" name="Text Box 35"/>
          <p:cNvSpPr txBox="1">
            <a:spLocks noChangeArrowheads="1"/>
          </p:cNvSpPr>
          <p:nvPr/>
        </p:nvSpPr>
        <p:spPr bwMode="auto">
          <a:xfrm>
            <a:off x="6158865" y="359054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35</a:t>
            </a:r>
          </a:p>
        </p:txBody>
      </p:sp>
      <p:sp>
        <p:nvSpPr>
          <p:cNvPr id="14354" name="Text Box 36"/>
          <p:cNvSpPr txBox="1">
            <a:spLocks noChangeArrowheads="1"/>
          </p:cNvSpPr>
          <p:nvPr/>
        </p:nvSpPr>
        <p:spPr bwMode="auto">
          <a:xfrm>
            <a:off x="6482715" y="3476244"/>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36:1-8</a:t>
            </a:r>
          </a:p>
        </p:txBody>
      </p:sp>
      <p:sp>
        <p:nvSpPr>
          <p:cNvPr id="14355" name="Text Box 37"/>
          <p:cNvSpPr txBox="1">
            <a:spLocks noChangeArrowheads="1"/>
          </p:cNvSpPr>
          <p:nvPr/>
        </p:nvSpPr>
        <p:spPr bwMode="auto">
          <a:xfrm>
            <a:off x="5530215" y="347624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26</a:t>
            </a:r>
          </a:p>
        </p:txBody>
      </p:sp>
      <p:sp>
        <p:nvSpPr>
          <p:cNvPr id="14356" name="Text Box 38"/>
          <p:cNvSpPr txBox="1">
            <a:spLocks noChangeArrowheads="1"/>
          </p:cNvSpPr>
          <p:nvPr/>
        </p:nvSpPr>
        <p:spPr bwMode="auto">
          <a:xfrm>
            <a:off x="6777990" y="505739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37</a:t>
            </a:r>
          </a:p>
        </p:txBody>
      </p:sp>
      <p:sp>
        <p:nvSpPr>
          <p:cNvPr id="14357" name="Text Box 39"/>
          <p:cNvSpPr txBox="1">
            <a:spLocks noChangeArrowheads="1"/>
          </p:cNvSpPr>
          <p:nvPr/>
        </p:nvSpPr>
        <p:spPr bwMode="auto">
          <a:xfrm>
            <a:off x="7111365" y="50669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38-44</a:t>
            </a:r>
          </a:p>
        </p:txBody>
      </p:sp>
      <p:sp>
        <p:nvSpPr>
          <p:cNvPr id="14358" name="Text Box 40"/>
          <p:cNvSpPr txBox="1">
            <a:spLocks noChangeArrowheads="1"/>
          </p:cNvSpPr>
          <p:nvPr/>
        </p:nvSpPr>
        <p:spPr bwMode="auto">
          <a:xfrm>
            <a:off x="7435215" y="3561969"/>
            <a:ext cx="938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45:1-49:33</a:t>
            </a:r>
          </a:p>
        </p:txBody>
      </p:sp>
      <p:sp>
        <p:nvSpPr>
          <p:cNvPr id="14359" name="Text Box 41"/>
          <p:cNvSpPr txBox="1">
            <a:spLocks noChangeArrowheads="1"/>
          </p:cNvSpPr>
          <p:nvPr/>
        </p:nvSpPr>
        <p:spPr bwMode="auto">
          <a:xfrm>
            <a:off x="7508240" y="4136644"/>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49:34-39</a:t>
            </a:r>
          </a:p>
        </p:txBody>
      </p:sp>
      <p:sp>
        <p:nvSpPr>
          <p:cNvPr id="14360" name="Text Box 42"/>
          <p:cNvSpPr txBox="1">
            <a:spLocks noChangeArrowheads="1"/>
          </p:cNvSpPr>
          <p:nvPr/>
        </p:nvSpPr>
        <p:spPr bwMode="auto">
          <a:xfrm>
            <a:off x="7663815" y="45049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50-51</a:t>
            </a:r>
          </a:p>
        </p:txBody>
      </p:sp>
      <p:sp>
        <p:nvSpPr>
          <p:cNvPr id="14361" name="Text Box 43"/>
          <p:cNvSpPr txBox="1">
            <a:spLocks noChangeArrowheads="1"/>
          </p:cNvSpPr>
          <p:nvPr/>
        </p:nvSpPr>
        <p:spPr bwMode="auto">
          <a:xfrm>
            <a:off x="8054340" y="6324219"/>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52</a:t>
            </a:r>
          </a:p>
        </p:txBody>
      </p:sp>
      <p:sp>
        <p:nvSpPr>
          <p:cNvPr id="14362" name="Oval 45"/>
          <p:cNvSpPr>
            <a:spLocks noChangeArrowheads="1"/>
          </p:cNvSpPr>
          <p:nvPr/>
        </p:nvSpPr>
        <p:spPr bwMode="auto">
          <a:xfrm>
            <a:off x="8000365" y="6495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63" name="Oval 47"/>
          <p:cNvSpPr>
            <a:spLocks noChangeArrowheads="1"/>
          </p:cNvSpPr>
          <p:nvPr/>
        </p:nvSpPr>
        <p:spPr bwMode="auto">
          <a:xfrm>
            <a:off x="4876165" y="42985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64" name="Oval 48"/>
          <p:cNvSpPr>
            <a:spLocks noChangeArrowheads="1"/>
          </p:cNvSpPr>
          <p:nvPr/>
        </p:nvSpPr>
        <p:spPr bwMode="auto">
          <a:xfrm>
            <a:off x="5333365" y="38762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65" name="Oval 49"/>
          <p:cNvSpPr>
            <a:spLocks noChangeArrowheads="1"/>
          </p:cNvSpPr>
          <p:nvPr/>
        </p:nvSpPr>
        <p:spPr bwMode="auto">
          <a:xfrm>
            <a:off x="5466715" y="36476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66" name="Oval 50"/>
          <p:cNvSpPr>
            <a:spLocks noChangeArrowheads="1"/>
          </p:cNvSpPr>
          <p:nvPr/>
        </p:nvSpPr>
        <p:spPr bwMode="auto">
          <a:xfrm>
            <a:off x="5733415" y="45525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67" name="Oval 51"/>
          <p:cNvSpPr>
            <a:spLocks noChangeArrowheads="1"/>
          </p:cNvSpPr>
          <p:nvPr/>
        </p:nvSpPr>
        <p:spPr bwMode="auto">
          <a:xfrm>
            <a:off x="6371590" y="48668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68" name="Oval 52"/>
          <p:cNvSpPr>
            <a:spLocks noChangeArrowheads="1"/>
          </p:cNvSpPr>
          <p:nvPr/>
        </p:nvSpPr>
        <p:spPr bwMode="auto">
          <a:xfrm>
            <a:off x="6390640" y="3828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69" name="Oval 53"/>
          <p:cNvSpPr>
            <a:spLocks noChangeArrowheads="1"/>
          </p:cNvSpPr>
          <p:nvPr/>
        </p:nvSpPr>
        <p:spPr bwMode="auto">
          <a:xfrm>
            <a:off x="6685915" y="38953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70" name="Oval 54"/>
          <p:cNvSpPr>
            <a:spLocks noChangeArrowheads="1"/>
          </p:cNvSpPr>
          <p:nvPr/>
        </p:nvSpPr>
        <p:spPr bwMode="auto">
          <a:xfrm>
            <a:off x="6730365" y="40001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71" name="Oval 55"/>
          <p:cNvSpPr>
            <a:spLocks noChangeArrowheads="1"/>
          </p:cNvSpPr>
          <p:nvPr/>
        </p:nvSpPr>
        <p:spPr bwMode="auto">
          <a:xfrm>
            <a:off x="6933565" y="49240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72" name="Oval 56"/>
          <p:cNvSpPr>
            <a:spLocks noChangeArrowheads="1"/>
          </p:cNvSpPr>
          <p:nvPr/>
        </p:nvSpPr>
        <p:spPr bwMode="auto">
          <a:xfrm>
            <a:off x="7111365" y="4971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73" name="Oval 57"/>
          <p:cNvSpPr>
            <a:spLocks noChangeArrowheads="1"/>
          </p:cNvSpPr>
          <p:nvPr/>
        </p:nvSpPr>
        <p:spPr bwMode="auto">
          <a:xfrm>
            <a:off x="7400290" y="38667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74" name="Oval 58"/>
          <p:cNvSpPr>
            <a:spLocks noChangeArrowheads="1"/>
          </p:cNvSpPr>
          <p:nvPr/>
        </p:nvSpPr>
        <p:spPr bwMode="auto">
          <a:xfrm>
            <a:off x="7457440" y="43715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75" name="Oval 59"/>
          <p:cNvSpPr>
            <a:spLocks noChangeArrowheads="1"/>
          </p:cNvSpPr>
          <p:nvPr/>
        </p:nvSpPr>
        <p:spPr bwMode="auto">
          <a:xfrm>
            <a:off x="7587615" y="46954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76" name="Oval 61"/>
          <p:cNvSpPr>
            <a:spLocks noChangeArrowheads="1"/>
          </p:cNvSpPr>
          <p:nvPr/>
        </p:nvSpPr>
        <p:spPr bwMode="auto">
          <a:xfrm>
            <a:off x="3291840" y="28666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77" name="Oval 63"/>
          <p:cNvSpPr>
            <a:spLocks noChangeArrowheads="1"/>
          </p:cNvSpPr>
          <p:nvPr/>
        </p:nvSpPr>
        <p:spPr bwMode="auto">
          <a:xfrm>
            <a:off x="2758440" y="25618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78" name="Oval 64"/>
          <p:cNvSpPr>
            <a:spLocks noChangeArrowheads="1"/>
          </p:cNvSpPr>
          <p:nvPr/>
        </p:nvSpPr>
        <p:spPr bwMode="auto">
          <a:xfrm>
            <a:off x="3063240" y="31714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79" name="Line 65"/>
          <p:cNvSpPr>
            <a:spLocks noChangeShapeType="1"/>
          </p:cNvSpPr>
          <p:nvPr/>
        </p:nvSpPr>
        <p:spPr bwMode="auto">
          <a:xfrm>
            <a:off x="2834639" y="2638044"/>
            <a:ext cx="304800" cy="60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80" name="Line 66"/>
          <p:cNvSpPr>
            <a:spLocks noChangeShapeType="1"/>
          </p:cNvSpPr>
          <p:nvPr/>
        </p:nvSpPr>
        <p:spPr bwMode="auto">
          <a:xfrm flipV="1">
            <a:off x="3139439" y="2917444"/>
            <a:ext cx="177800" cy="25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81" name="Line 67"/>
          <p:cNvSpPr>
            <a:spLocks noChangeShapeType="1"/>
          </p:cNvSpPr>
          <p:nvPr/>
        </p:nvSpPr>
        <p:spPr bwMode="auto">
          <a:xfrm flipH="1" flipV="1">
            <a:off x="3342639" y="2866644"/>
            <a:ext cx="101600" cy="1384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82" name="Oval 69"/>
          <p:cNvSpPr>
            <a:spLocks noChangeArrowheads="1"/>
          </p:cNvSpPr>
          <p:nvPr/>
        </p:nvSpPr>
        <p:spPr bwMode="auto">
          <a:xfrm>
            <a:off x="3390265" y="4209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83" name="Oval 71"/>
          <p:cNvSpPr>
            <a:spLocks noChangeArrowheads="1"/>
          </p:cNvSpPr>
          <p:nvPr/>
        </p:nvSpPr>
        <p:spPr bwMode="auto">
          <a:xfrm>
            <a:off x="4053840" y="47716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84" name="Oval 72"/>
          <p:cNvSpPr>
            <a:spLocks noChangeArrowheads="1"/>
          </p:cNvSpPr>
          <p:nvPr/>
        </p:nvSpPr>
        <p:spPr bwMode="auto">
          <a:xfrm>
            <a:off x="4453890" y="36572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85" name="Oval 73"/>
          <p:cNvSpPr>
            <a:spLocks noChangeArrowheads="1"/>
          </p:cNvSpPr>
          <p:nvPr/>
        </p:nvSpPr>
        <p:spPr bwMode="auto">
          <a:xfrm>
            <a:off x="4596765" y="41906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86" name="Line 74"/>
          <p:cNvSpPr>
            <a:spLocks noChangeShapeType="1"/>
          </p:cNvSpPr>
          <p:nvPr/>
        </p:nvSpPr>
        <p:spPr bwMode="auto">
          <a:xfrm flipV="1">
            <a:off x="3431540" y="3358770"/>
            <a:ext cx="174625" cy="8794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87" name="Line 75"/>
          <p:cNvSpPr>
            <a:spLocks noChangeShapeType="1"/>
          </p:cNvSpPr>
          <p:nvPr/>
        </p:nvSpPr>
        <p:spPr bwMode="auto">
          <a:xfrm flipH="1" flipV="1">
            <a:off x="3653790" y="3336545"/>
            <a:ext cx="447675" cy="14636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88" name="Line 76"/>
          <p:cNvSpPr>
            <a:spLocks noChangeShapeType="1"/>
          </p:cNvSpPr>
          <p:nvPr/>
        </p:nvSpPr>
        <p:spPr bwMode="auto">
          <a:xfrm flipV="1">
            <a:off x="4120514" y="3695319"/>
            <a:ext cx="381000" cy="1104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89" name="Line 77"/>
          <p:cNvSpPr>
            <a:spLocks noChangeShapeType="1"/>
          </p:cNvSpPr>
          <p:nvPr/>
        </p:nvSpPr>
        <p:spPr bwMode="auto">
          <a:xfrm flipH="1" flipV="1">
            <a:off x="4491989" y="3695320"/>
            <a:ext cx="133350" cy="542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90" name="Line 78"/>
          <p:cNvSpPr>
            <a:spLocks noChangeShapeType="1"/>
          </p:cNvSpPr>
          <p:nvPr/>
        </p:nvSpPr>
        <p:spPr bwMode="auto">
          <a:xfrm>
            <a:off x="4634865" y="4228719"/>
            <a:ext cx="314325" cy="133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91" name="Line 79"/>
          <p:cNvSpPr>
            <a:spLocks noChangeShapeType="1"/>
          </p:cNvSpPr>
          <p:nvPr/>
        </p:nvSpPr>
        <p:spPr bwMode="auto">
          <a:xfrm flipV="1">
            <a:off x="4939664" y="3914394"/>
            <a:ext cx="438150" cy="438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92" name="Line 80"/>
          <p:cNvSpPr>
            <a:spLocks noChangeShapeType="1"/>
          </p:cNvSpPr>
          <p:nvPr/>
        </p:nvSpPr>
        <p:spPr bwMode="auto">
          <a:xfrm flipH="1" flipV="1">
            <a:off x="5496878" y="3704845"/>
            <a:ext cx="257175" cy="847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93" name="Line 81"/>
          <p:cNvSpPr>
            <a:spLocks noChangeShapeType="1"/>
          </p:cNvSpPr>
          <p:nvPr/>
        </p:nvSpPr>
        <p:spPr bwMode="auto">
          <a:xfrm flipV="1">
            <a:off x="5363527" y="3657219"/>
            <a:ext cx="13335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94" name="Line 82"/>
          <p:cNvSpPr>
            <a:spLocks noChangeShapeType="1"/>
          </p:cNvSpPr>
          <p:nvPr/>
        </p:nvSpPr>
        <p:spPr bwMode="auto">
          <a:xfrm flipV="1">
            <a:off x="6420803" y="3857244"/>
            <a:ext cx="9525" cy="1028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95" name="Oval 83"/>
          <p:cNvSpPr>
            <a:spLocks noChangeArrowheads="1"/>
          </p:cNvSpPr>
          <p:nvPr/>
        </p:nvSpPr>
        <p:spPr bwMode="auto">
          <a:xfrm>
            <a:off x="6181090" y="43715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396" name="Line 84"/>
          <p:cNvSpPr>
            <a:spLocks noChangeShapeType="1"/>
          </p:cNvSpPr>
          <p:nvPr/>
        </p:nvSpPr>
        <p:spPr bwMode="auto">
          <a:xfrm flipV="1">
            <a:off x="5806439" y="4428745"/>
            <a:ext cx="419100" cy="142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97" name="Line 85"/>
          <p:cNvSpPr>
            <a:spLocks noChangeShapeType="1"/>
          </p:cNvSpPr>
          <p:nvPr/>
        </p:nvSpPr>
        <p:spPr bwMode="auto">
          <a:xfrm flipH="1" flipV="1">
            <a:off x="6235065" y="4409694"/>
            <a:ext cx="180975" cy="495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98" name="Line 86"/>
          <p:cNvSpPr>
            <a:spLocks noChangeShapeType="1"/>
          </p:cNvSpPr>
          <p:nvPr/>
        </p:nvSpPr>
        <p:spPr bwMode="auto">
          <a:xfrm flipH="1" flipV="1">
            <a:off x="6416039" y="3876294"/>
            <a:ext cx="32385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99" name="Line 87"/>
          <p:cNvSpPr>
            <a:spLocks noChangeShapeType="1"/>
          </p:cNvSpPr>
          <p:nvPr/>
        </p:nvSpPr>
        <p:spPr bwMode="auto">
          <a:xfrm flipH="1" flipV="1">
            <a:off x="6758940" y="3952494"/>
            <a:ext cx="219075"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00" name="Line 88"/>
          <p:cNvSpPr>
            <a:spLocks noChangeShapeType="1"/>
          </p:cNvSpPr>
          <p:nvPr/>
        </p:nvSpPr>
        <p:spPr bwMode="auto">
          <a:xfrm flipH="1" flipV="1">
            <a:off x="6949439" y="4943095"/>
            <a:ext cx="228600" cy="85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01" name="Line 89"/>
          <p:cNvSpPr>
            <a:spLocks noChangeShapeType="1"/>
          </p:cNvSpPr>
          <p:nvPr/>
        </p:nvSpPr>
        <p:spPr bwMode="auto">
          <a:xfrm flipV="1">
            <a:off x="7187564" y="3885819"/>
            <a:ext cx="266700" cy="1162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02" name="Line 90"/>
          <p:cNvSpPr>
            <a:spLocks noChangeShapeType="1"/>
          </p:cNvSpPr>
          <p:nvPr/>
        </p:nvSpPr>
        <p:spPr bwMode="auto">
          <a:xfrm flipH="1" flipV="1">
            <a:off x="7444740" y="3904869"/>
            <a:ext cx="47625" cy="571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03" name="Line 91"/>
          <p:cNvSpPr>
            <a:spLocks noChangeShapeType="1"/>
          </p:cNvSpPr>
          <p:nvPr/>
        </p:nvSpPr>
        <p:spPr bwMode="auto">
          <a:xfrm flipH="1" flipV="1">
            <a:off x="7482840" y="4381119"/>
            <a:ext cx="161925"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04" name="Line 92"/>
          <p:cNvSpPr>
            <a:spLocks noChangeShapeType="1"/>
          </p:cNvSpPr>
          <p:nvPr/>
        </p:nvSpPr>
        <p:spPr bwMode="auto">
          <a:xfrm flipH="1" flipV="1">
            <a:off x="7614602" y="4722432"/>
            <a:ext cx="436562" cy="1763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05" name="Text Box 93"/>
          <p:cNvSpPr txBox="1">
            <a:spLocks noChangeArrowheads="1"/>
          </p:cNvSpPr>
          <p:nvPr/>
        </p:nvSpPr>
        <p:spPr bwMode="auto">
          <a:xfrm>
            <a:off x="1567815" y="2687258"/>
            <a:ext cx="474663" cy="1682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dirty="0">
                <a:latin typeface="Tempus Sans ITC" panose="04020404030D07020202" pitchFamily="82" charset="0"/>
              </a:rPr>
              <a:t>JOSIAH</a:t>
            </a:r>
          </a:p>
        </p:txBody>
      </p:sp>
      <p:sp>
        <p:nvSpPr>
          <p:cNvPr id="14406" name="Text Box 94"/>
          <p:cNvSpPr txBox="1">
            <a:spLocks noChangeArrowheads="1"/>
          </p:cNvSpPr>
          <p:nvPr/>
        </p:nvSpPr>
        <p:spPr bwMode="auto">
          <a:xfrm>
            <a:off x="1245553" y="3476245"/>
            <a:ext cx="758221"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dirty="0">
                <a:latin typeface="Tempus Sans ITC" panose="04020404030D07020202" pitchFamily="82" charset="0"/>
              </a:rPr>
              <a:t>JEHOAHAZ</a:t>
            </a:r>
          </a:p>
        </p:txBody>
      </p:sp>
      <p:sp>
        <p:nvSpPr>
          <p:cNvPr id="14407" name="Text Box 95"/>
          <p:cNvSpPr txBox="1">
            <a:spLocks noChangeArrowheads="1"/>
          </p:cNvSpPr>
          <p:nvPr/>
        </p:nvSpPr>
        <p:spPr bwMode="auto">
          <a:xfrm>
            <a:off x="1397953" y="3841370"/>
            <a:ext cx="758221"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dirty="0">
                <a:latin typeface="Tempus Sans ITC" panose="04020404030D07020202" pitchFamily="82" charset="0"/>
              </a:rPr>
              <a:t>JEHOIAKIM</a:t>
            </a:r>
          </a:p>
        </p:txBody>
      </p:sp>
      <p:sp>
        <p:nvSpPr>
          <p:cNvPr id="14408" name="Text Box 96"/>
          <p:cNvSpPr txBox="1">
            <a:spLocks noChangeArrowheads="1"/>
          </p:cNvSpPr>
          <p:nvPr/>
        </p:nvSpPr>
        <p:spPr bwMode="auto">
          <a:xfrm>
            <a:off x="1158240" y="4098545"/>
            <a:ext cx="842963"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dirty="0">
                <a:latin typeface="Tempus Sans ITC" panose="04020404030D07020202" pitchFamily="82" charset="0"/>
              </a:rPr>
              <a:t>JEHOIACHIN</a:t>
            </a:r>
          </a:p>
        </p:txBody>
      </p:sp>
      <p:sp>
        <p:nvSpPr>
          <p:cNvPr id="14409" name="Text Box 97"/>
          <p:cNvSpPr txBox="1">
            <a:spLocks noChangeArrowheads="1"/>
          </p:cNvSpPr>
          <p:nvPr/>
        </p:nvSpPr>
        <p:spPr bwMode="auto">
          <a:xfrm>
            <a:off x="1478915" y="4466845"/>
            <a:ext cx="677863"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dirty="0">
                <a:latin typeface="Tempus Sans ITC" panose="04020404030D07020202" pitchFamily="82" charset="0"/>
              </a:rPr>
              <a:t>ZEDEKIAH</a:t>
            </a:r>
          </a:p>
        </p:txBody>
      </p:sp>
      <p:sp>
        <p:nvSpPr>
          <p:cNvPr id="14410" name="Text Box 98"/>
          <p:cNvSpPr txBox="1">
            <a:spLocks noChangeArrowheads="1"/>
          </p:cNvSpPr>
          <p:nvPr/>
        </p:nvSpPr>
        <p:spPr bwMode="auto">
          <a:xfrm>
            <a:off x="1329689" y="5060570"/>
            <a:ext cx="692150"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dirty="0">
                <a:latin typeface="Tempus Sans ITC" panose="04020404030D07020202" pitchFamily="82" charset="0"/>
              </a:rPr>
              <a:t>GEDALIAH</a:t>
            </a:r>
          </a:p>
        </p:txBody>
      </p:sp>
      <p:sp>
        <p:nvSpPr>
          <p:cNvPr id="14411" name="Text Box 99"/>
          <p:cNvSpPr txBox="1">
            <a:spLocks noChangeArrowheads="1"/>
          </p:cNvSpPr>
          <p:nvPr/>
        </p:nvSpPr>
        <p:spPr bwMode="auto">
          <a:xfrm>
            <a:off x="1066163" y="1602218"/>
            <a:ext cx="1174751" cy="73866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1600" b="1" dirty="0">
                <a:latin typeface="Tempus Sans ITC" panose="04020404030D07020202" pitchFamily="82" charset="0"/>
              </a:rPr>
              <a:t>KINGS</a:t>
            </a:r>
          </a:p>
          <a:p>
            <a:pPr algn="ctr" eaLnBrk="1" hangingPunct="1"/>
            <a:r>
              <a:rPr lang="en-US" altLang="en-US" sz="1600" b="1" dirty="0">
                <a:latin typeface="Tempus Sans ITC" panose="04020404030D07020202" pitchFamily="82" charset="0"/>
              </a:rPr>
              <a:t>Of</a:t>
            </a:r>
          </a:p>
          <a:p>
            <a:pPr algn="ctr" eaLnBrk="1" hangingPunct="1"/>
            <a:r>
              <a:rPr lang="en-US" altLang="en-US" sz="1600" b="1" dirty="0">
                <a:latin typeface="Tempus Sans ITC" panose="04020404030D07020202" pitchFamily="82" charset="0"/>
              </a:rPr>
              <a:t>JUDAH</a:t>
            </a:r>
          </a:p>
        </p:txBody>
      </p:sp>
      <p:sp>
        <p:nvSpPr>
          <p:cNvPr id="14412" name="Rectangle 100"/>
          <p:cNvSpPr>
            <a:spLocks noChangeArrowheads="1"/>
          </p:cNvSpPr>
          <p:nvPr/>
        </p:nvSpPr>
        <p:spPr bwMode="auto">
          <a:xfrm>
            <a:off x="2225039" y="1606170"/>
            <a:ext cx="241300" cy="1920875"/>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13" name="Rectangle 101"/>
          <p:cNvSpPr>
            <a:spLocks noChangeArrowheads="1"/>
          </p:cNvSpPr>
          <p:nvPr/>
        </p:nvSpPr>
        <p:spPr bwMode="auto">
          <a:xfrm>
            <a:off x="2225039" y="3552444"/>
            <a:ext cx="228600" cy="609600"/>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14" name="Rectangle 102"/>
          <p:cNvSpPr>
            <a:spLocks noChangeArrowheads="1"/>
          </p:cNvSpPr>
          <p:nvPr/>
        </p:nvSpPr>
        <p:spPr bwMode="auto">
          <a:xfrm>
            <a:off x="2225039" y="4162044"/>
            <a:ext cx="228600" cy="914400"/>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15" name="Line 103"/>
          <p:cNvSpPr>
            <a:spLocks noChangeShapeType="1"/>
          </p:cNvSpPr>
          <p:nvPr/>
        </p:nvSpPr>
        <p:spPr bwMode="auto">
          <a:xfrm>
            <a:off x="4644389" y="4266820"/>
            <a:ext cx="1905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16" name="Rectangle 104"/>
          <p:cNvSpPr>
            <a:spLocks noChangeArrowheads="1"/>
          </p:cNvSpPr>
          <p:nvPr/>
        </p:nvSpPr>
        <p:spPr bwMode="auto">
          <a:xfrm>
            <a:off x="2798064" y="1361314"/>
            <a:ext cx="5721095" cy="32067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grpSp>
        <p:nvGrpSpPr>
          <p:cNvPr id="14417" name="Group 105"/>
          <p:cNvGrpSpPr>
            <a:grpSpLocks/>
          </p:cNvGrpSpPr>
          <p:nvPr/>
        </p:nvGrpSpPr>
        <p:grpSpPr bwMode="auto">
          <a:xfrm>
            <a:off x="2482215" y="1314070"/>
            <a:ext cx="231775" cy="5364163"/>
            <a:chOff x="882" y="798"/>
            <a:chExt cx="146" cy="3379"/>
          </a:xfrm>
        </p:grpSpPr>
        <p:grpSp>
          <p:nvGrpSpPr>
            <p:cNvPr id="14439" name="Group 106"/>
            <p:cNvGrpSpPr>
              <a:grpSpLocks/>
            </p:cNvGrpSpPr>
            <p:nvPr/>
          </p:nvGrpSpPr>
          <p:grpSpPr bwMode="auto">
            <a:xfrm>
              <a:off x="896" y="1177"/>
              <a:ext cx="132" cy="3000"/>
              <a:chOff x="896" y="1177"/>
              <a:chExt cx="132" cy="3000"/>
            </a:xfrm>
          </p:grpSpPr>
          <p:sp>
            <p:nvSpPr>
              <p:cNvPr id="14442" name="Text Box 107"/>
              <p:cNvSpPr txBox="1">
                <a:spLocks noChangeArrowheads="1"/>
              </p:cNvSpPr>
              <p:nvPr/>
            </p:nvSpPr>
            <p:spPr bwMode="auto">
              <a:xfrm>
                <a:off x="896" y="117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635</a:t>
                </a:r>
              </a:p>
            </p:txBody>
          </p:sp>
          <p:sp>
            <p:nvSpPr>
              <p:cNvPr id="14443" name="Text Box 108"/>
              <p:cNvSpPr txBox="1">
                <a:spLocks noChangeArrowheads="1"/>
              </p:cNvSpPr>
              <p:nvPr/>
            </p:nvSpPr>
            <p:spPr bwMode="auto">
              <a:xfrm>
                <a:off x="896" y="138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630</a:t>
                </a:r>
              </a:p>
            </p:txBody>
          </p:sp>
          <p:sp>
            <p:nvSpPr>
              <p:cNvPr id="14444" name="Text Box 109"/>
              <p:cNvSpPr txBox="1">
                <a:spLocks noChangeArrowheads="1"/>
              </p:cNvSpPr>
              <p:nvPr/>
            </p:nvSpPr>
            <p:spPr bwMode="auto">
              <a:xfrm>
                <a:off x="896" y="157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625</a:t>
                </a:r>
              </a:p>
            </p:txBody>
          </p:sp>
          <p:sp>
            <p:nvSpPr>
              <p:cNvPr id="14445" name="Text Box 110"/>
              <p:cNvSpPr txBox="1">
                <a:spLocks noChangeArrowheads="1"/>
              </p:cNvSpPr>
              <p:nvPr/>
            </p:nvSpPr>
            <p:spPr bwMode="auto">
              <a:xfrm>
                <a:off x="896" y="177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620</a:t>
                </a:r>
              </a:p>
            </p:txBody>
          </p:sp>
          <p:sp>
            <p:nvSpPr>
              <p:cNvPr id="14446" name="Text Box 111"/>
              <p:cNvSpPr txBox="1">
                <a:spLocks noChangeArrowheads="1"/>
              </p:cNvSpPr>
              <p:nvPr/>
            </p:nvSpPr>
            <p:spPr bwMode="auto">
              <a:xfrm>
                <a:off x="896" y="195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615</a:t>
                </a:r>
              </a:p>
            </p:txBody>
          </p:sp>
          <p:sp>
            <p:nvSpPr>
              <p:cNvPr id="14447" name="Text Box 112"/>
              <p:cNvSpPr txBox="1">
                <a:spLocks noChangeArrowheads="1"/>
              </p:cNvSpPr>
              <p:nvPr/>
            </p:nvSpPr>
            <p:spPr bwMode="auto">
              <a:xfrm>
                <a:off x="896" y="2155"/>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610</a:t>
                </a:r>
              </a:p>
            </p:txBody>
          </p:sp>
          <p:sp>
            <p:nvSpPr>
              <p:cNvPr id="14448" name="Text Box 113"/>
              <p:cNvSpPr txBox="1">
                <a:spLocks noChangeArrowheads="1"/>
              </p:cNvSpPr>
              <p:nvPr/>
            </p:nvSpPr>
            <p:spPr bwMode="auto">
              <a:xfrm>
                <a:off x="896" y="234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605</a:t>
                </a:r>
              </a:p>
            </p:txBody>
          </p:sp>
          <p:sp>
            <p:nvSpPr>
              <p:cNvPr id="14449" name="Text Box 114"/>
              <p:cNvSpPr txBox="1">
                <a:spLocks noChangeArrowheads="1"/>
              </p:cNvSpPr>
              <p:nvPr/>
            </p:nvSpPr>
            <p:spPr bwMode="auto">
              <a:xfrm>
                <a:off x="896" y="253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600</a:t>
                </a:r>
              </a:p>
            </p:txBody>
          </p:sp>
          <p:sp>
            <p:nvSpPr>
              <p:cNvPr id="14450" name="Text Box 115"/>
              <p:cNvSpPr txBox="1">
                <a:spLocks noChangeArrowheads="1"/>
              </p:cNvSpPr>
              <p:nvPr/>
            </p:nvSpPr>
            <p:spPr bwMode="auto">
              <a:xfrm>
                <a:off x="896" y="273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595</a:t>
                </a:r>
              </a:p>
            </p:txBody>
          </p:sp>
          <p:sp>
            <p:nvSpPr>
              <p:cNvPr id="14451" name="Text Box 116"/>
              <p:cNvSpPr txBox="1">
                <a:spLocks noChangeArrowheads="1"/>
              </p:cNvSpPr>
              <p:nvPr/>
            </p:nvSpPr>
            <p:spPr bwMode="auto">
              <a:xfrm>
                <a:off x="896" y="292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590</a:t>
                </a:r>
              </a:p>
            </p:txBody>
          </p:sp>
          <p:sp>
            <p:nvSpPr>
              <p:cNvPr id="14452" name="Text Box 117"/>
              <p:cNvSpPr txBox="1">
                <a:spLocks noChangeArrowheads="1"/>
              </p:cNvSpPr>
              <p:nvPr/>
            </p:nvSpPr>
            <p:spPr bwMode="auto">
              <a:xfrm>
                <a:off x="896" y="312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585</a:t>
                </a:r>
              </a:p>
            </p:txBody>
          </p:sp>
          <p:sp>
            <p:nvSpPr>
              <p:cNvPr id="14453" name="Text Box 118"/>
              <p:cNvSpPr txBox="1">
                <a:spLocks noChangeArrowheads="1"/>
              </p:cNvSpPr>
              <p:nvPr/>
            </p:nvSpPr>
            <p:spPr bwMode="auto">
              <a:xfrm>
                <a:off x="896" y="331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580</a:t>
                </a:r>
              </a:p>
            </p:txBody>
          </p:sp>
          <p:sp>
            <p:nvSpPr>
              <p:cNvPr id="14454" name="Text Box 119"/>
              <p:cNvSpPr txBox="1">
                <a:spLocks noChangeArrowheads="1"/>
              </p:cNvSpPr>
              <p:nvPr/>
            </p:nvSpPr>
            <p:spPr bwMode="auto">
              <a:xfrm>
                <a:off x="896" y="3505"/>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575</a:t>
                </a:r>
              </a:p>
            </p:txBody>
          </p:sp>
          <p:sp>
            <p:nvSpPr>
              <p:cNvPr id="14455" name="Text Box 120"/>
              <p:cNvSpPr txBox="1">
                <a:spLocks noChangeArrowheads="1"/>
              </p:cNvSpPr>
              <p:nvPr/>
            </p:nvSpPr>
            <p:spPr bwMode="auto">
              <a:xfrm>
                <a:off x="896" y="369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570</a:t>
                </a:r>
              </a:p>
            </p:txBody>
          </p:sp>
          <p:sp>
            <p:nvSpPr>
              <p:cNvPr id="14456" name="Text Box 121"/>
              <p:cNvSpPr txBox="1">
                <a:spLocks noChangeArrowheads="1"/>
              </p:cNvSpPr>
              <p:nvPr/>
            </p:nvSpPr>
            <p:spPr bwMode="auto">
              <a:xfrm>
                <a:off x="896" y="3883"/>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565</a:t>
                </a:r>
              </a:p>
            </p:txBody>
          </p:sp>
          <p:sp>
            <p:nvSpPr>
              <p:cNvPr id="14457" name="Text Box 122"/>
              <p:cNvSpPr txBox="1">
                <a:spLocks noChangeArrowheads="1"/>
              </p:cNvSpPr>
              <p:nvPr/>
            </p:nvSpPr>
            <p:spPr bwMode="auto">
              <a:xfrm>
                <a:off x="896" y="408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560</a:t>
                </a:r>
              </a:p>
            </p:txBody>
          </p:sp>
        </p:grpSp>
        <p:sp>
          <p:nvSpPr>
            <p:cNvPr id="14440" name="Text Box 123"/>
            <p:cNvSpPr txBox="1">
              <a:spLocks noChangeArrowheads="1"/>
            </p:cNvSpPr>
            <p:nvPr/>
          </p:nvSpPr>
          <p:spPr bwMode="auto">
            <a:xfrm>
              <a:off x="890" y="1003"/>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640</a:t>
              </a:r>
            </a:p>
          </p:txBody>
        </p:sp>
        <p:sp>
          <p:nvSpPr>
            <p:cNvPr id="14441" name="Text Box 124"/>
            <p:cNvSpPr txBox="1">
              <a:spLocks noChangeArrowheads="1"/>
            </p:cNvSpPr>
            <p:nvPr/>
          </p:nvSpPr>
          <p:spPr bwMode="auto">
            <a:xfrm>
              <a:off x="882" y="798"/>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dirty="0">
                  <a:latin typeface="Arial" panose="020B0604020202020204" pitchFamily="34" charset="0"/>
                </a:rPr>
                <a:t>645</a:t>
              </a:r>
            </a:p>
          </p:txBody>
        </p:sp>
      </p:grpSp>
      <p:sp>
        <p:nvSpPr>
          <p:cNvPr id="14418" name="Line 126"/>
          <p:cNvSpPr>
            <a:spLocks noChangeShapeType="1"/>
          </p:cNvSpPr>
          <p:nvPr/>
        </p:nvSpPr>
        <p:spPr bwMode="auto">
          <a:xfrm>
            <a:off x="2758439" y="5038344"/>
            <a:ext cx="5715000" cy="0"/>
          </a:xfrm>
          <a:prstGeom prst="line">
            <a:avLst/>
          </a:prstGeom>
          <a:noFill/>
          <a:ln w="38100">
            <a:solidFill>
              <a:schemeClr val="bg2">
                <a:lumMod val="5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19" name="Line 127"/>
          <p:cNvSpPr>
            <a:spLocks noChangeShapeType="1"/>
          </p:cNvSpPr>
          <p:nvPr/>
        </p:nvSpPr>
        <p:spPr bwMode="auto">
          <a:xfrm>
            <a:off x="2758439" y="4390644"/>
            <a:ext cx="5715000" cy="0"/>
          </a:xfrm>
          <a:prstGeom prst="line">
            <a:avLst/>
          </a:prstGeom>
          <a:noFill/>
          <a:ln w="38100">
            <a:solidFill>
              <a:schemeClr val="bg2">
                <a:lumMod val="5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20" name="Line 128"/>
          <p:cNvSpPr>
            <a:spLocks noChangeShapeType="1"/>
          </p:cNvSpPr>
          <p:nvPr/>
        </p:nvSpPr>
        <p:spPr bwMode="auto">
          <a:xfrm>
            <a:off x="2758439" y="3914394"/>
            <a:ext cx="5715000" cy="0"/>
          </a:xfrm>
          <a:prstGeom prst="line">
            <a:avLst/>
          </a:prstGeom>
          <a:noFill/>
          <a:ln w="38100">
            <a:solidFill>
              <a:schemeClr val="bg2">
                <a:lumMod val="5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21" name="Line 129"/>
          <p:cNvSpPr>
            <a:spLocks noChangeShapeType="1"/>
          </p:cNvSpPr>
          <p:nvPr/>
        </p:nvSpPr>
        <p:spPr bwMode="auto">
          <a:xfrm>
            <a:off x="1996439" y="35524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22" name="Line 130"/>
          <p:cNvSpPr>
            <a:spLocks noChangeShapeType="1"/>
          </p:cNvSpPr>
          <p:nvPr/>
        </p:nvSpPr>
        <p:spPr bwMode="auto">
          <a:xfrm>
            <a:off x="1996439" y="41620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23" name="Line 131"/>
          <p:cNvSpPr>
            <a:spLocks noChangeShapeType="1"/>
          </p:cNvSpPr>
          <p:nvPr/>
        </p:nvSpPr>
        <p:spPr bwMode="auto">
          <a:xfrm>
            <a:off x="2059939" y="50764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24" name="Text Box 31"/>
          <p:cNvSpPr txBox="1">
            <a:spLocks noChangeArrowheads="1"/>
          </p:cNvSpPr>
          <p:nvPr/>
        </p:nvSpPr>
        <p:spPr bwMode="auto">
          <a:xfrm rot="18669609">
            <a:off x="6755764" y="3669919"/>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36:9-32</a:t>
            </a:r>
          </a:p>
        </p:txBody>
      </p:sp>
      <p:sp>
        <p:nvSpPr>
          <p:cNvPr id="14425" name="Text Box 94"/>
          <p:cNvSpPr txBox="1">
            <a:spLocks noChangeArrowheads="1"/>
          </p:cNvSpPr>
          <p:nvPr/>
        </p:nvSpPr>
        <p:spPr bwMode="auto">
          <a:xfrm>
            <a:off x="8551671" y="4940147"/>
            <a:ext cx="3432557" cy="21544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Destruction of </a:t>
            </a:r>
            <a:r>
              <a:rPr lang="en-US" altLang="en-US" sz="1400" dirty="0" smtClean="0">
                <a:latin typeface="Tempus Sans ITC" panose="04020404030D07020202" pitchFamily="82" charset="0"/>
              </a:rPr>
              <a:t>Jerusalem, Final </a:t>
            </a:r>
            <a:r>
              <a:rPr lang="en-US" altLang="en-US" sz="1400" dirty="0">
                <a:latin typeface="Tempus Sans ITC" panose="04020404030D07020202" pitchFamily="82" charset="0"/>
              </a:rPr>
              <a:t>Deportation</a:t>
            </a:r>
          </a:p>
        </p:txBody>
      </p:sp>
      <p:sp>
        <p:nvSpPr>
          <p:cNvPr id="14426" name="Text Box 94"/>
          <p:cNvSpPr txBox="1">
            <a:spLocks noChangeArrowheads="1"/>
          </p:cNvSpPr>
          <p:nvPr/>
        </p:nvSpPr>
        <p:spPr bwMode="auto">
          <a:xfrm>
            <a:off x="8551671" y="3787622"/>
            <a:ext cx="3064942"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First </a:t>
            </a:r>
            <a:r>
              <a:rPr lang="en-US" altLang="en-US" sz="1400" dirty="0" smtClean="0">
                <a:latin typeface="Tempus Sans ITC" panose="04020404030D07020202" pitchFamily="82" charset="0"/>
              </a:rPr>
              <a:t>Deportation, Daniel </a:t>
            </a:r>
            <a:r>
              <a:rPr lang="en-US" altLang="en-US" sz="1400" dirty="0">
                <a:latin typeface="Tempus Sans ITC" panose="04020404030D07020202" pitchFamily="82" charset="0"/>
              </a:rPr>
              <a:t>&amp; Ezekiel taken</a:t>
            </a:r>
          </a:p>
        </p:txBody>
      </p:sp>
      <p:sp>
        <p:nvSpPr>
          <p:cNvPr id="14427" name="Text Box 94"/>
          <p:cNvSpPr txBox="1">
            <a:spLocks noChangeArrowheads="1"/>
          </p:cNvSpPr>
          <p:nvPr/>
        </p:nvSpPr>
        <p:spPr bwMode="auto">
          <a:xfrm>
            <a:off x="8551671" y="4284738"/>
            <a:ext cx="1495602"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Second Deportation</a:t>
            </a:r>
          </a:p>
        </p:txBody>
      </p:sp>
      <p:sp>
        <p:nvSpPr>
          <p:cNvPr id="14428" name="Text Box 99"/>
          <p:cNvSpPr txBox="1">
            <a:spLocks noChangeArrowheads="1"/>
          </p:cNvSpPr>
          <p:nvPr/>
        </p:nvSpPr>
        <p:spPr bwMode="auto">
          <a:xfrm>
            <a:off x="8981820" y="1602774"/>
            <a:ext cx="722954" cy="246221"/>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1600" b="1" dirty="0">
                <a:latin typeface="Tempus Sans ITC" panose="04020404030D07020202" pitchFamily="82" charset="0"/>
              </a:rPr>
              <a:t>EVENTS</a:t>
            </a:r>
            <a:endParaRPr lang="en-US" altLang="en-US" sz="1000" b="1" dirty="0">
              <a:latin typeface="Tempus Sans ITC" panose="04020404030D07020202" pitchFamily="82" charset="0"/>
            </a:endParaRPr>
          </a:p>
        </p:txBody>
      </p:sp>
      <p:sp>
        <p:nvSpPr>
          <p:cNvPr id="14429" name="Text Box 94"/>
          <p:cNvSpPr txBox="1">
            <a:spLocks noChangeArrowheads="1"/>
          </p:cNvSpPr>
          <p:nvPr/>
        </p:nvSpPr>
        <p:spPr bwMode="auto">
          <a:xfrm>
            <a:off x="8551671" y="6418111"/>
            <a:ext cx="3419857" cy="21544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smtClean="0">
                <a:latin typeface="Tempus Sans ITC" panose="04020404030D07020202" pitchFamily="82" charset="0"/>
              </a:rPr>
              <a:t>Jehoiachin </a:t>
            </a:r>
            <a:r>
              <a:rPr lang="en-US" altLang="en-US" sz="1400" dirty="0">
                <a:latin typeface="Tempus Sans ITC" panose="04020404030D07020202" pitchFamily="82" charset="0"/>
              </a:rPr>
              <a:t>released </a:t>
            </a:r>
            <a:r>
              <a:rPr lang="en-US" altLang="en-US" sz="1400" dirty="0" smtClean="0">
                <a:latin typeface="Tempus Sans ITC" panose="04020404030D07020202" pitchFamily="82" charset="0"/>
              </a:rPr>
              <a:t>&amp; fed </a:t>
            </a:r>
            <a:r>
              <a:rPr lang="en-US" altLang="en-US" sz="1400" dirty="0">
                <a:latin typeface="Tempus Sans ITC" panose="04020404030D07020202" pitchFamily="82" charset="0"/>
              </a:rPr>
              <a:t>at  kings table</a:t>
            </a:r>
          </a:p>
        </p:txBody>
      </p:sp>
      <p:sp>
        <p:nvSpPr>
          <p:cNvPr id="14430" name="Text Box 94"/>
          <p:cNvSpPr txBox="1">
            <a:spLocks noChangeArrowheads="1"/>
          </p:cNvSpPr>
          <p:nvPr/>
        </p:nvSpPr>
        <p:spPr bwMode="auto">
          <a:xfrm>
            <a:off x="8551671" y="2447545"/>
            <a:ext cx="1176604"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Jeremiah Called</a:t>
            </a:r>
          </a:p>
        </p:txBody>
      </p:sp>
      <p:sp>
        <p:nvSpPr>
          <p:cNvPr id="14431" name="Text Box 94"/>
          <p:cNvSpPr txBox="1">
            <a:spLocks noChangeArrowheads="1"/>
          </p:cNvSpPr>
          <p:nvPr/>
        </p:nvSpPr>
        <p:spPr bwMode="auto">
          <a:xfrm>
            <a:off x="8551671" y="2066545"/>
            <a:ext cx="1611018"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Josiah begins reforms</a:t>
            </a:r>
          </a:p>
        </p:txBody>
      </p:sp>
      <p:sp>
        <p:nvSpPr>
          <p:cNvPr id="14432" name="Text Box 94"/>
          <p:cNvSpPr txBox="1">
            <a:spLocks noChangeArrowheads="1"/>
          </p:cNvSpPr>
          <p:nvPr/>
        </p:nvSpPr>
        <p:spPr bwMode="auto">
          <a:xfrm>
            <a:off x="8551671" y="2231645"/>
            <a:ext cx="162063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Josiah purges idolatry</a:t>
            </a:r>
          </a:p>
        </p:txBody>
      </p:sp>
      <p:sp>
        <p:nvSpPr>
          <p:cNvPr id="14433" name="Text Box 94"/>
          <p:cNvSpPr txBox="1">
            <a:spLocks noChangeArrowheads="1"/>
          </p:cNvSpPr>
          <p:nvPr/>
        </p:nvSpPr>
        <p:spPr bwMode="auto">
          <a:xfrm>
            <a:off x="8551671" y="2739645"/>
            <a:ext cx="144430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Book of Law found</a:t>
            </a:r>
          </a:p>
        </p:txBody>
      </p:sp>
      <p:sp>
        <p:nvSpPr>
          <p:cNvPr id="14434" name="Text Box 94"/>
          <p:cNvSpPr txBox="1">
            <a:spLocks noChangeArrowheads="1"/>
          </p:cNvSpPr>
          <p:nvPr/>
        </p:nvSpPr>
        <p:spPr bwMode="auto">
          <a:xfrm>
            <a:off x="8551671" y="3298445"/>
            <a:ext cx="97462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Nineveh falls</a:t>
            </a:r>
          </a:p>
        </p:txBody>
      </p:sp>
      <p:sp>
        <p:nvSpPr>
          <p:cNvPr id="14435" name="Oval 70"/>
          <p:cNvSpPr>
            <a:spLocks noChangeArrowheads="1"/>
          </p:cNvSpPr>
          <p:nvPr/>
        </p:nvSpPr>
        <p:spPr bwMode="auto">
          <a:xfrm>
            <a:off x="3583940" y="32857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dirty="0">
              <a:latin typeface="Arial" panose="020B0604020202020204" pitchFamily="34" charset="0"/>
            </a:endParaRPr>
          </a:p>
        </p:txBody>
      </p:sp>
      <p:sp>
        <p:nvSpPr>
          <p:cNvPr id="14436" name="Text Box 21"/>
          <p:cNvSpPr txBox="1">
            <a:spLocks noChangeArrowheads="1"/>
          </p:cNvSpPr>
          <p:nvPr/>
        </p:nvSpPr>
        <p:spPr bwMode="auto">
          <a:xfrm>
            <a:off x="3622040" y="30063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18-20</a:t>
            </a:r>
          </a:p>
        </p:txBody>
      </p:sp>
      <p:sp>
        <p:nvSpPr>
          <p:cNvPr id="2" name="Oval 1"/>
          <p:cNvSpPr/>
          <p:nvPr/>
        </p:nvSpPr>
        <p:spPr>
          <a:xfrm>
            <a:off x="5033712" y="3213241"/>
            <a:ext cx="1241426" cy="19409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275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Jeremiah’s Time…</a:t>
            </a:r>
            <a:endParaRPr lang="en-US" dirty="0"/>
          </a:p>
        </p:txBody>
      </p:sp>
      <p:sp>
        <p:nvSpPr>
          <p:cNvPr id="9" name="Content Placeholder 8"/>
          <p:cNvSpPr>
            <a:spLocks noGrp="1"/>
          </p:cNvSpPr>
          <p:nvPr>
            <p:ph idx="1"/>
          </p:nvPr>
        </p:nvSpPr>
        <p:spPr/>
        <p:txBody>
          <a:bodyPr>
            <a:normAutofit/>
          </a:bodyPr>
          <a:lstStyle/>
          <a:p>
            <a:r>
              <a:rPr lang="en-US" dirty="0" smtClean="0"/>
              <a:t>It is 605 </a:t>
            </a:r>
            <a:r>
              <a:rPr lang="en-US" dirty="0" smtClean="0"/>
              <a:t>BC (when we start Chapter 25)</a:t>
            </a:r>
            <a:endParaRPr lang="en-US" dirty="0" smtClean="0"/>
          </a:p>
          <a:p>
            <a:pPr lvl="1"/>
            <a:r>
              <a:rPr lang="en-US" dirty="0" smtClean="0"/>
              <a:t>In the 4</a:t>
            </a:r>
            <a:r>
              <a:rPr lang="en-US" baseline="30000" dirty="0" smtClean="0"/>
              <a:t>th</a:t>
            </a:r>
            <a:r>
              <a:rPr lang="en-US" dirty="0" smtClean="0"/>
              <a:t> year of King Jehoiakim</a:t>
            </a:r>
          </a:p>
          <a:p>
            <a:pPr lvl="1"/>
            <a:r>
              <a:rPr lang="en-US" dirty="0" smtClean="0"/>
              <a:t>In the 23</a:t>
            </a:r>
            <a:r>
              <a:rPr lang="en-US" baseline="30000" dirty="0" smtClean="0"/>
              <a:t>rd</a:t>
            </a:r>
            <a:r>
              <a:rPr lang="en-US" dirty="0" smtClean="0"/>
              <a:t> year of Jeremiah’s work of prophecy</a:t>
            </a:r>
          </a:p>
          <a:p>
            <a:pPr lvl="1"/>
            <a:r>
              <a:rPr lang="en-US" dirty="0" smtClean="0"/>
              <a:t>In the first year of Nebuchadnezzar…</a:t>
            </a:r>
            <a:endParaRPr lang="en-US" dirty="0"/>
          </a:p>
          <a:p>
            <a:r>
              <a:rPr lang="en-US" dirty="0" smtClean="0"/>
              <a:t>World Events are shaping up</a:t>
            </a:r>
          </a:p>
          <a:p>
            <a:pPr lvl="1"/>
            <a:r>
              <a:rPr lang="en-US" dirty="0" smtClean="0"/>
              <a:t>Babylon and Medes rebelled against Assyria in 612 (Battle of Ninevah)</a:t>
            </a:r>
          </a:p>
          <a:p>
            <a:pPr lvl="1"/>
            <a:r>
              <a:rPr lang="en-US" dirty="0" smtClean="0"/>
              <a:t>Egypt marched to Carchemish to help Assyria against Babylon.  </a:t>
            </a:r>
          </a:p>
          <a:p>
            <a:pPr lvl="2"/>
            <a:r>
              <a:rPr lang="en-US" dirty="0" smtClean="0"/>
              <a:t>Josiah was killed in the Battle</a:t>
            </a:r>
            <a:r>
              <a:rPr lang="en-US" dirty="0"/>
              <a:t> </a:t>
            </a:r>
            <a:r>
              <a:rPr lang="en-US" dirty="0" smtClean="0"/>
              <a:t>of Megiddo in 609</a:t>
            </a:r>
          </a:p>
          <a:p>
            <a:pPr lvl="2"/>
            <a:r>
              <a:rPr lang="en-US" dirty="0" smtClean="0"/>
              <a:t>Johoahaz made King after his father, but carried away by Pharoah Necho</a:t>
            </a:r>
          </a:p>
          <a:p>
            <a:pPr lvl="1"/>
            <a:r>
              <a:rPr lang="en-US" dirty="0" smtClean="0"/>
              <a:t>Assyria/Egypt were defeated by Babylon/Medes/Persians/Scythians in the battle of Carchemish in 605</a:t>
            </a:r>
          </a:p>
          <a:p>
            <a:pPr lvl="1"/>
            <a:endParaRPr lang="en-US" dirty="0" smtClean="0"/>
          </a:p>
          <a:p>
            <a:endParaRPr lang="en-US" dirty="0"/>
          </a:p>
        </p:txBody>
      </p:sp>
      <p:sp>
        <p:nvSpPr>
          <p:cNvPr id="11" name="Rectangle 10"/>
          <p:cNvSpPr/>
          <p:nvPr/>
        </p:nvSpPr>
        <p:spPr>
          <a:xfrm>
            <a:off x="9322904" y="168966"/>
            <a:ext cx="2713382" cy="4929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2Ch 35:20-21  After all this, when Josiah had prepared the temple, Necho king of Egypt came up to fight against Carchemish by the Euphrates; and Josiah went out against him.  (21)  But he sent messengers to him, saying, "What have I to do with you, king of Judah? </a:t>
            </a:r>
            <a:r>
              <a:rPr lang="en-US" sz="1600" i="1" dirty="0"/>
              <a:t>I have</a:t>
            </a:r>
            <a:r>
              <a:rPr lang="en-US" sz="1600" dirty="0"/>
              <a:t> not </a:t>
            </a:r>
            <a:r>
              <a:rPr lang="en-US" sz="1600" i="1" dirty="0"/>
              <a:t>come</a:t>
            </a:r>
            <a:r>
              <a:rPr lang="en-US" sz="1600" dirty="0"/>
              <a:t> against you this day, but against the house with which I have war; for God commanded me to make haste. Refrain </a:t>
            </a:r>
            <a:r>
              <a:rPr lang="en-US" sz="1600" i="1" dirty="0"/>
              <a:t>from meddling with</a:t>
            </a:r>
            <a:r>
              <a:rPr lang="en-US" sz="1600" dirty="0"/>
              <a:t> God, who </a:t>
            </a:r>
            <a:r>
              <a:rPr lang="en-US" sz="1600" i="1" dirty="0"/>
              <a:t>is</a:t>
            </a:r>
            <a:r>
              <a:rPr lang="en-US" sz="1600" dirty="0"/>
              <a:t> with me, lest He destroy you."</a:t>
            </a:r>
          </a:p>
          <a:p>
            <a:endParaRPr lang="x-none" sz="1600" dirty="0"/>
          </a:p>
        </p:txBody>
      </p:sp>
    </p:spTree>
    <p:extLst>
      <p:ext uri="{BB962C8B-B14F-4D97-AF65-F5344CB8AC3E}">
        <p14:creationId xmlns:p14="http://schemas.microsoft.com/office/powerpoint/2010/main" val="142566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fade">
                                      <p:cBhvr>
                                        <p:cTn id="10" dur="500"/>
                                        <p:tgtEl>
                                          <p:spTgt spid="9">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fade">
                                      <p:cBhvr>
                                        <p:cTn id="13" dur="500"/>
                                        <p:tgtEl>
                                          <p:spTgt spid="9">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7" end="7"/>
                                            </p:txEl>
                                          </p:spTgt>
                                        </p:tgtEl>
                                        <p:attrNameLst>
                                          <p:attrName>style.visibility</p:attrName>
                                        </p:attrNameLst>
                                      </p:cBhvr>
                                      <p:to>
                                        <p:strVal val="visible"/>
                                      </p:to>
                                    </p:set>
                                    <p:animEffect transition="in" filter="fade">
                                      <p:cBhvr>
                                        <p:cTn id="16" dur="500"/>
                                        <p:tgtEl>
                                          <p:spTgt spid="9">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animEffect transition="in" filter="fade">
                                      <p:cBhvr>
                                        <p:cTn id="19" dur="500"/>
                                        <p:tgtEl>
                                          <p:spTgt spid="9">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9" end="9"/>
                                            </p:txEl>
                                          </p:spTgt>
                                        </p:tgtEl>
                                        <p:attrNameLst>
                                          <p:attrName>style.visibility</p:attrName>
                                        </p:attrNameLst>
                                      </p:cBhvr>
                                      <p:to>
                                        <p:strVal val="visible"/>
                                      </p:to>
                                    </p:set>
                                    <p:animEffect transition="in" filter="fade">
                                      <p:cBhvr>
                                        <p:cTn id="22" dur="500"/>
                                        <p:tgtEl>
                                          <p:spTgt spid="9">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87" t="1768" r="17604" b="1567"/>
          <a:stretch/>
        </p:blipFill>
        <p:spPr>
          <a:xfrm>
            <a:off x="59635" y="1381539"/>
            <a:ext cx="7561102" cy="3925957"/>
          </a:xfrm>
          <a:prstGeom prst="rect">
            <a:avLst/>
          </a:prstGeom>
          <a:ln w="28575">
            <a:solidFill>
              <a:schemeClr val="accent1"/>
            </a:solidFill>
          </a:ln>
        </p:spPr>
      </p:pic>
      <p:sp>
        <p:nvSpPr>
          <p:cNvPr id="5" name="Title 4"/>
          <p:cNvSpPr>
            <a:spLocks noGrp="1"/>
          </p:cNvSpPr>
          <p:nvPr>
            <p:ph type="title"/>
          </p:nvPr>
        </p:nvSpPr>
        <p:spPr/>
        <p:txBody>
          <a:bodyPr/>
          <a:lstStyle/>
          <a:p>
            <a:r>
              <a:rPr lang="en-US" dirty="0" smtClean="0"/>
              <a:t>Assyria Defeated</a:t>
            </a:r>
            <a:endParaRPr lang="en-US" dirty="0"/>
          </a:p>
        </p:txBody>
      </p:sp>
      <p:sp>
        <p:nvSpPr>
          <p:cNvPr id="7" name="Text Placeholder 6"/>
          <p:cNvSpPr>
            <a:spLocks noGrp="1"/>
          </p:cNvSpPr>
          <p:nvPr>
            <p:ph type="body" sz="half" idx="2"/>
          </p:nvPr>
        </p:nvSpPr>
        <p:spPr>
          <a:xfrm>
            <a:off x="8229600" y="4343400"/>
            <a:ext cx="3766930" cy="1188720"/>
          </a:xfrm>
        </p:spPr>
        <p:txBody>
          <a:bodyPr>
            <a:normAutofit/>
          </a:bodyPr>
          <a:lstStyle/>
          <a:p>
            <a:r>
              <a:rPr lang="en-US" dirty="0" smtClean="0"/>
              <a:t>Babylon rebels at Ninevah</a:t>
            </a:r>
          </a:p>
          <a:p>
            <a:r>
              <a:rPr lang="en-US" dirty="0" smtClean="0"/>
              <a:t>Josiah dies in battle at Megiddo</a:t>
            </a:r>
          </a:p>
          <a:p>
            <a:r>
              <a:rPr lang="en-US" dirty="0" smtClean="0"/>
              <a:t>Egypt joins Assyria at Carchemish</a:t>
            </a:r>
            <a:endParaRPr lang="en-US" dirty="0"/>
          </a:p>
        </p:txBody>
      </p:sp>
    </p:spTree>
    <p:extLst>
      <p:ext uri="{BB962C8B-B14F-4D97-AF65-F5344CB8AC3E}">
        <p14:creationId xmlns:p14="http://schemas.microsoft.com/office/powerpoint/2010/main" val="65702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1" y="2514600"/>
            <a:ext cx="3617842" cy="1600200"/>
          </a:xfrm>
        </p:spPr>
        <p:txBody>
          <a:bodyPr/>
          <a:lstStyle/>
          <a:p>
            <a:r>
              <a:rPr lang="en-US" dirty="0" smtClean="0"/>
              <a:t>Egypt controls </a:t>
            </a:r>
            <a:r>
              <a:rPr lang="en-US" dirty="0" smtClean="0"/>
              <a:t>Judah</a:t>
            </a:r>
            <a:endParaRPr lang="en-US" dirty="0"/>
          </a:p>
        </p:txBody>
      </p:sp>
      <p:sp>
        <p:nvSpPr>
          <p:cNvPr id="7" name="Text Placeholder 6"/>
          <p:cNvSpPr>
            <a:spLocks noGrp="1"/>
          </p:cNvSpPr>
          <p:nvPr>
            <p:ph type="body" sz="half" idx="2"/>
          </p:nvPr>
        </p:nvSpPr>
        <p:spPr>
          <a:xfrm>
            <a:off x="8229600" y="4343400"/>
            <a:ext cx="3766930" cy="1188720"/>
          </a:xfrm>
        </p:spPr>
        <p:txBody>
          <a:bodyPr>
            <a:normAutofit/>
          </a:bodyPr>
          <a:lstStyle/>
          <a:p>
            <a:r>
              <a:rPr lang="en-US" dirty="0" smtClean="0"/>
              <a:t>Jehoahaz crowned and deported</a:t>
            </a:r>
          </a:p>
          <a:p>
            <a:r>
              <a:rPr lang="en-US" dirty="0" smtClean="0"/>
              <a:t>Jehoiakim Crowned</a:t>
            </a:r>
            <a:endParaRPr lang="en-US" dirty="0"/>
          </a:p>
        </p:txBody>
      </p:sp>
      <p:pic>
        <p:nvPicPr>
          <p:cNvPr id="2" name="Picture 1"/>
          <p:cNvPicPr>
            <a:picLocks noChangeAspect="1"/>
          </p:cNvPicPr>
          <p:nvPr/>
        </p:nvPicPr>
        <p:blipFill rotWithShape="1">
          <a:blip r:embed="rId2"/>
          <a:srcRect l="543" t="1599" r="5464" b="1599"/>
          <a:stretch/>
        </p:blipFill>
        <p:spPr>
          <a:xfrm>
            <a:off x="69574" y="1679714"/>
            <a:ext cx="7594377" cy="3424338"/>
          </a:xfrm>
          <a:prstGeom prst="rect">
            <a:avLst/>
          </a:prstGeom>
          <a:ln w="28575">
            <a:solidFill>
              <a:schemeClr val="accent1"/>
            </a:solidFill>
          </a:ln>
        </p:spPr>
      </p:pic>
    </p:spTree>
    <p:extLst>
      <p:ext uri="{BB962C8B-B14F-4D97-AF65-F5344CB8AC3E}">
        <p14:creationId xmlns:p14="http://schemas.microsoft.com/office/powerpoint/2010/main" val="363876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1" y="2514600"/>
            <a:ext cx="3617842" cy="1600200"/>
          </a:xfrm>
        </p:spPr>
        <p:txBody>
          <a:bodyPr/>
          <a:lstStyle/>
          <a:p>
            <a:r>
              <a:rPr lang="en-US" dirty="0" smtClean="0"/>
              <a:t>Babylon Controls judah</a:t>
            </a:r>
            <a:endParaRPr lang="en-US" dirty="0"/>
          </a:p>
        </p:txBody>
      </p:sp>
      <p:sp>
        <p:nvSpPr>
          <p:cNvPr id="7" name="Text Placeholder 6"/>
          <p:cNvSpPr>
            <a:spLocks noGrp="1"/>
          </p:cNvSpPr>
          <p:nvPr>
            <p:ph type="body" sz="half" idx="2"/>
          </p:nvPr>
        </p:nvSpPr>
        <p:spPr>
          <a:xfrm>
            <a:off x="8229600" y="4343400"/>
            <a:ext cx="3766930" cy="1188720"/>
          </a:xfrm>
        </p:spPr>
        <p:txBody>
          <a:bodyPr>
            <a:normAutofit/>
          </a:bodyPr>
          <a:lstStyle/>
          <a:p>
            <a:r>
              <a:rPr lang="en-US" dirty="0" smtClean="0"/>
              <a:t>Egypt defeated</a:t>
            </a:r>
          </a:p>
          <a:p>
            <a:r>
              <a:rPr lang="en-US" dirty="0" smtClean="0"/>
              <a:t>First deportations from Judah</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91" t="1785" r="19354" b="2419"/>
          <a:stretch/>
        </p:blipFill>
        <p:spPr>
          <a:xfrm>
            <a:off x="139147" y="1441174"/>
            <a:ext cx="7380299" cy="3876261"/>
          </a:xfrm>
          <a:prstGeom prst="rect">
            <a:avLst/>
          </a:prstGeom>
          <a:ln w="28575">
            <a:solidFill>
              <a:schemeClr val="accent1"/>
            </a:solidFill>
          </a:ln>
        </p:spPr>
      </p:pic>
    </p:spTree>
    <p:extLst>
      <p:ext uri="{BB962C8B-B14F-4D97-AF65-F5344CB8AC3E}">
        <p14:creationId xmlns:p14="http://schemas.microsoft.com/office/powerpoint/2010/main" val="403101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messages thus far…</a:t>
            </a:r>
            <a:endParaRPr lang="en-US" dirty="0"/>
          </a:p>
        </p:txBody>
      </p:sp>
      <p:sp>
        <p:nvSpPr>
          <p:cNvPr id="9" name="Content Placeholder 8"/>
          <p:cNvSpPr>
            <a:spLocks noGrp="1"/>
          </p:cNvSpPr>
          <p:nvPr>
            <p:ph idx="1"/>
          </p:nvPr>
        </p:nvSpPr>
        <p:spPr/>
        <p:txBody>
          <a:bodyPr>
            <a:normAutofit fontScale="85000" lnSpcReduction="20000"/>
          </a:bodyPr>
          <a:lstStyle/>
          <a:p>
            <a:r>
              <a:rPr lang="en-US" dirty="0" smtClean="0"/>
              <a:t>The Charge:  Idolatry and unrighteousness (Ch 1-3)</a:t>
            </a:r>
          </a:p>
          <a:p>
            <a:r>
              <a:rPr lang="en-US" dirty="0" smtClean="0"/>
              <a:t>The Example: Israel’s destruction as a lesson (Ch 4-6)</a:t>
            </a:r>
          </a:p>
          <a:p>
            <a:r>
              <a:rPr lang="en-US" dirty="0" smtClean="0"/>
              <a:t>In the Temple: Warning against false religion (Ch 7-10)</a:t>
            </a:r>
          </a:p>
          <a:p>
            <a:r>
              <a:rPr lang="en-US" dirty="0" smtClean="0"/>
              <a:t>The </a:t>
            </a:r>
            <a:r>
              <a:rPr lang="en-US" dirty="0"/>
              <a:t>B</a:t>
            </a:r>
            <a:r>
              <a:rPr lang="en-US" dirty="0" smtClean="0"/>
              <a:t>roken Covenant: they forgot the law (Ch 11-12)</a:t>
            </a:r>
          </a:p>
          <a:p>
            <a:r>
              <a:rPr lang="en-US" dirty="0" smtClean="0"/>
              <a:t>The Ruined Sash: Israel’s pride is of no value (Ch 13)</a:t>
            </a:r>
          </a:p>
          <a:p>
            <a:r>
              <a:rPr lang="en-US" dirty="0" smtClean="0"/>
              <a:t>The Drought: Forgiveness requires repentance (Ch 14-17)</a:t>
            </a:r>
          </a:p>
          <a:p>
            <a:r>
              <a:rPr lang="en-US" dirty="0" smtClean="0"/>
              <a:t>The Potter and Clay: God’s sovereign right to act (Ch 18-20)</a:t>
            </a:r>
          </a:p>
          <a:p>
            <a:r>
              <a:rPr lang="en-US" dirty="0" smtClean="0"/>
              <a:t>The Query from Zedekiah: Doom is set.  Choose the way of life or the way of death (Ch 21)</a:t>
            </a:r>
          </a:p>
          <a:p>
            <a:r>
              <a:rPr lang="en-US" dirty="0" smtClean="0"/>
              <a:t>The Kings: Messages to the House of Josiah (Ch 22)</a:t>
            </a:r>
          </a:p>
          <a:p>
            <a:r>
              <a:rPr lang="en-US" dirty="0" smtClean="0"/>
              <a:t>The Prophets: Speaking or believing error (Ch 23)</a:t>
            </a:r>
          </a:p>
          <a:p>
            <a:endParaRPr lang="en-US" dirty="0" smtClean="0"/>
          </a:p>
          <a:p>
            <a:endParaRPr lang="en-US" dirty="0"/>
          </a:p>
        </p:txBody>
      </p:sp>
    </p:spTree>
    <p:extLst>
      <p:ext uri="{BB962C8B-B14F-4D97-AF65-F5344CB8AC3E}">
        <p14:creationId xmlns:p14="http://schemas.microsoft.com/office/powerpoint/2010/main" val="225060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1115</Words>
  <Application>Microsoft Office PowerPoint</Application>
  <PresentationFormat>Widescreen</PresentationFormat>
  <Paragraphs>203</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Cambria</vt:lpstr>
      <vt:lpstr>Tahoma</vt:lpstr>
      <vt:lpstr>Tempus Sans ITC</vt:lpstr>
      <vt:lpstr>Times New Roman</vt:lpstr>
      <vt:lpstr>Red Line Business 16x9</vt:lpstr>
      <vt:lpstr>Jeremiah – 40 years of prophecy</vt:lpstr>
      <vt:lpstr>Class Objectives</vt:lpstr>
      <vt:lpstr>Outline of Jeremiah</vt:lpstr>
      <vt:lpstr>Dating of Jeremiah’s Prophecies</vt:lpstr>
      <vt:lpstr>Jeremiah’s Time…</vt:lpstr>
      <vt:lpstr>Assyria Defeated</vt:lpstr>
      <vt:lpstr>Egypt controls Judah</vt:lpstr>
      <vt:lpstr>Babylon Controls judah</vt:lpstr>
      <vt:lpstr>The messages thus far…</vt:lpstr>
      <vt:lpstr>Judah WILL go into captivity</vt:lpstr>
      <vt:lpstr>Nebuchadnezzar – Servant of God?</vt:lpstr>
      <vt:lpstr>Jeremiah Encourages the Captives (CH 29)</vt:lpstr>
      <vt:lpstr>Questions</vt:lpstr>
      <vt:lpstr>Jeremiah’s Yoke</vt:lpstr>
      <vt:lpstr>Cup of the lord’s wrath</vt:lpstr>
      <vt:lpstr>PowerPoint Presentation</vt:lpstr>
      <vt:lpstr>Contentions</vt:lpstr>
      <vt:lpstr>Questions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2014-04-24T14:49:26Z</dcterms:created>
  <dcterms:modified xsi:type="dcterms:W3CDTF">2018-07-01T07:09:21Z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