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77" r:id="rId2"/>
    <p:sldId id="276" r:id="rId3"/>
    <p:sldId id="256" r:id="rId4"/>
    <p:sldId id="260" r:id="rId5"/>
    <p:sldId id="261" r:id="rId6"/>
    <p:sldId id="269" r:id="rId7"/>
    <p:sldId id="271" r:id="rId8"/>
    <p:sldId id="263" r:id="rId9"/>
    <p:sldId id="265" r:id="rId10"/>
    <p:sldId id="270" r:id="rId11"/>
    <p:sldId id="266" r:id="rId12"/>
    <p:sldId id="268" r:id="rId13"/>
    <p:sldId id="273" r:id="rId14"/>
    <p:sldId id="274" r:id="rId15"/>
    <p:sldId id="275" r:id="rId16"/>
    <p:sldId id="257" r:id="rId17"/>
    <p:sldId id="258" r:id="rId1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36"/>
    <p:restoredTop sz="77049"/>
  </p:normalViewPr>
  <p:slideViewPr>
    <p:cSldViewPr snapToGrid="0" snapToObjects="1">
      <p:cViewPr varScale="1">
        <p:scale>
          <a:sx n="96" d="100"/>
          <a:sy n="96" d="100"/>
        </p:scale>
        <p:origin x="1182"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9" d="100"/>
          <a:sy n="79" d="100"/>
        </p:scale>
        <p:origin x="35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E1F34-A14F-614C-B3C7-40864787A7AC}" type="datetimeFigureOut">
              <a:rPr lang="en-US" smtClean="0"/>
              <a:t>7/29/2018</a:t>
            </a:fld>
            <a:endParaRPr lang="en-US"/>
          </a:p>
        </p:txBody>
      </p:sp>
      <p:sp>
        <p:nvSpPr>
          <p:cNvPr id="4" name="Slide Image Placeholder 3"/>
          <p:cNvSpPr>
            <a:spLocks noGrp="1" noRot="1" noChangeAspect="1"/>
          </p:cNvSpPr>
          <p:nvPr>
            <p:ph type="sldImg" idx="2"/>
          </p:nvPr>
        </p:nvSpPr>
        <p:spPr>
          <a:xfrm>
            <a:off x="960437"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2273" y="3544888"/>
            <a:ext cx="6417128" cy="532152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34881" y="571501"/>
            <a:ext cx="684213" cy="458787"/>
          </a:xfrm>
          <a:prstGeom prst="rect">
            <a:avLst/>
          </a:prstGeom>
        </p:spPr>
        <p:txBody>
          <a:bodyPr vert="horz" lIns="91440" tIns="45720" rIns="91440" bIns="45720" rtlCol="0" anchor="b"/>
          <a:lstStyle>
            <a:lvl1pPr algn="r">
              <a:defRPr sz="1200"/>
            </a:lvl1pPr>
          </a:lstStyle>
          <a:p>
            <a:fld id="{3035ADBD-C37F-B848-8BFB-79CEC8B54857}" type="slidenum">
              <a:rPr lang="en-US" smtClean="0"/>
              <a:t>‹#›</a:t>
            </a:fld>
            <a:endParaRPr lang="en-US"/>
          </a:p>
        </p:txBody>
      </p:sp>
    </p:spTree>
    <p:extLst>
      <p:ext uri="{BB962C8B-B14F-4D97-AF65-F5344CB8AC3E}">
        <p14:creationId xmlns:p14="http://schemas.microsoft.com/office/powerpoint/2010/main" val="143538790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600" kern="1200" dirty="0">
                <a:solidFill>
                  <a:schemeClr val="tx1"/>
                </a:solidFill>
                <a:effectLst/>
              </a:rPr>
              <a:t>Life</a:t>
            </a:r>
            <a:r>
              <a:rPr lang="en-US" sz="1600" kern="1200" baseline="0" dirty="0">
                <a:solidFill>
                  <a:schemeClr val="tx1"/>
                </a:solidFill>
                <a:effectLst/>
              </a:rPr>
              <a:t> is full of people who will sometimes rub us the wrong way.  Whether it’s within our family, </a:t>
            </a:r>
            <a:r>
              <a:rPr lang="en-US" sz="1600" kern="1200" dirty="0">
                <a:solidFill>
                  <a:schemeClr val="tx1"/>
                </a:solidFill>
                <a:effectLst/>
              </a:rPr>
              <a:t>workplace, church, or community, we've all encountered at least one person who drives us absolutely crazy. Maybe they say sly insults, tell bad jokes, or invade our personal space. Whatever their annoying or hurtful habits are, our spirits are dampened and flustered by their presence in our lives. </a:t>
            </a:r>
          </a:p>
          <a:p>
            <a:endParaRPr lang="en-US" sz="1600" dirty="0">
              <a:effectLst/>
            </a:endParaRPr>
          </a:p>
          <a:p>
            <a:r>
              <a:rPr lang="en-US" sz="1600" kern="1200" dirty="0">
                <a:solidFill>
                  <a:schemeClr val="tx1"/>
                </a:solidFill>
                <a:effectLst/>
              </a:rPr>
              <a:t>As Christians, how do we cope with difficult people? Christ calls us to love selflessly and ceaselessly. So are we just supposed to force a smile and fake a laugh, while inside we're cringing or crying or wanting to flee? How can we possibly be genuine with all these negative emotions broiling just beneath the surface? </a:t>
            </a:r>
            <a:endParaRPr lang="en-US" sz="1600" dirty="0"/>
          </a:p>
          <a:p>
            <a:endParaRPr lang="en-US" sz="1600" dirty="0"/>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a:t>What are the </a:t>
            </a:r>
            <a:r>
              <a:rPr lang="en-US" sz="1600" kern="1200" dirty="0">
                <a:solidFill>
                  <a:schemeClr val="tx1"/>
                </a:solidFill>
                <a:effectLst/>
              </a:rPr>
              <a:t>steps we take to help us build greater compassion, empathy, and love for our neighbors—even the ones who have caused us pain, anger, or frustration?</a:t>
            </a:r>
            <a:r>
              <a:rPr lang="en-US" sz="1600" kern="1200" baseline="0" dirty="0">
                <a:solidFill>
                  <a:schemeClr val="tx1"/>
                </a:solidFill>
                <a:effectLst/>
              </a:rPr>
              <a:t> And do so with humility knowing our own sins and weaknesses make us the ONE who drives someone else crazy. </a:t>
            </a:r>
          </a:p>
          <a:p>
            <a:pPr marL="0" marR="0" indent="0" algn="l" defTabSz="713232"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1"/>
              </a:solidFill>
              <a:effectLst/>
            </a:endParaRPr>
          </a:p>
          <a:p>
            <a:pPr marL="0" marR="0" indent="0" algn="l" defTabSz="713232" rtl="0" eaLnBrk="1" fontAlgn="auto" latinLnBrk="0" hangingPunct="1">
              <a:lnSpc>
                <a:spcPct val="100000"/>
              </a:lnSpc>
              <a:spcBef>
                <a:spcPts val="0"/>
              </a:spcBef>
              <a:spcAft>
                <a:spcPts val="0"/>
              </a:spcAft>
              <a:buClrTx/>
              <a:buSzTx/>
              <a:buFontTx/>
              <a:buNone/>
              <a:tabLst/>
              <a:defRPr/>
            </a:pPr>
            <a:endParaRPr lang="en-US" sz="1600" dirty="0">
              <a:effectLst/>
            </a:endParaRPr>
          </a:p>
          <a:p>
            <a:endParaRPr lang="en-US" sz="1600" dirty="0"/>
          </a:p>
        </p:txBody>
      </p:sp>
      <p:sp>
        <p:nvSpPr>
          <p:cNvPr id="4" name="Slide Number Placeholder 3"/>
          <p:cNvSpPr>
            <a:spLocks noGrp="1"/>
          </p:cNvSpPr>
          <p:nvPr>
            <p:ph type="sldNum" sz="quarter" idx="10"/>
          </p:nvPr>
        </p:nvSpPr>
        <p:spPr/>
        <p:txBody>
          <a:bodyPr/>
          <a:lstStyle/>
          <a:p>
            <a:fld id="{3035ADBD-C37F-B848-8BFB-79CEC8B54857}" type="slidenum">
              <a:rPr lang="en-US" smtClean="0"/>
              <a:t>1</a:t>
            </a:fld>
            <a:endParaRPr lang="en-US"/>
          </a:p>
        </p:txBody>
      </p:sp>
    </p:spTree>
    <p:extLst>
      <p:ext uri="{BB962C8B-B14F-4D97-AF65-F5344CB8AC3E}">
        <p14:creationId xmlns:p14="http://schemas.microsoft.com/office/powerpoint/2010/main" val="193731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how do I know when to do each of these?  Turn to the wisdom of Proverbs!</a:t>
            </a:r>
          </a:p>
        </p:txBody>
      </p:sp>
      <p:sp>
        <p:nvSpPr>
          <p:cNvPr id="4" name="Slide Number Placeholder 3"/>
          <p:cNvSpPr>
            <a:spLocks noGrp="1"/>
          </p:cNvSpPr>
          <p:nvPr>
            <p:ph type="sldNum" sz="quarter" idx="10"/>
          </p:nvPr>
        </p:nvSpPr>
        <p:spPr/>
        <p:txBody>
          <a:bodyPr/>
          <a:lstStyle/>
          <a:p>
            <a:fld id="{3035ADBD-C37F-B848-8BFB-79CEC8B54857}" type="slidenum">
              <a:rPr lang="en-US" smtClean="0"/>
              <a:t>11</a:t>
            </a:fld>
            <a:endParaRPr lang="en-US"/>
          </a:p>
        </p:txBody>
      </p:sp>
    </p:spTree>
    <p:extLst>
      <p:ext uri="{BB962C8B-B14F-4D97-AF65-F5344CB8AC3E}">
        <p14:creationId xmlns:p14="http://schemas.microsoft.com/office/powerpoint/2010/main" val="41083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These are constructive actions we can take</a:t>
            </a:r>
            <a:r>
              <a:rPr lang="mr-IN" sz="2400" dirty="0"/>
              <a:t>…</a:t>
            </a:r>
            <a:r>
              <a:rPr lang="en-US" sz="2400" dirty="0"/>
              <a:t>so we aren’t just waiting, but we are actually restoring and improving the relationship.</a:t>
            </a:r>
          </a:p>
        </p:txBody>
      </p:sp>
      <p:sp>
        <p:nvSpPr>
          <p:cNvPr id="4" name="Slide Number Placeholder 3"/>
          <p:cNvSpPr>
            <a:spLocks noGrp="1"/>
          </p:cNvSpPr>
          <p:nvPr>
            <p:ph type="sldNum" sz="quarter" idx="10"/>
          </p:nvPr>
        </p:nvSpPr>
        <p:spPr/>
        <p:txBody>
          <a:bodyPr/>
          <a:lstStyle/>
          <a:p>
            <a:fld id="{3035ADBD-C37F-B848-8BFB-79CEC8B54857}" type="slidenum">
              <a:rPr lang="en-US" smtClean="0"/>
              <a:t>12</a:t>
            </a:fld>
            <a:endParaRPr lang="en-US"/>
          </a:p>
        </p:txBody>
      </p:sp>
    </p:spTree>
    <p:extLst>
      <p:ext uri="{BB962C8B-B14F-4D97-AF65-F5344CB8AC3E}">
        <p14:creationId xmlns:p14="http://schemas.microsoft.com/office/powerpoint/2010/main" val="138405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GREATER PEACE</a:t>
            </a:r>
            <a:r>
              <a:rPr lang="en-US" sz="1800" baseline="0" dirty="0"/>
              <a:t> we Have, The Greater The PATIENCE WE Extend.</a:t>
            </a:r>
            <a:endParaRPr lang="en-US" sz="1800" dirty="0"/>
          </a:p>
          <a:p>
            <a:endParaRPr lang="en-US" sz="1800" dirty="0"/>
          </a:p>
          <a:p>
            <a:endParaRPr lang="en-US" sz="1800" dirty="0"/>
          </a:p>
          <a:p>
            <a:r>
              <a:rPr lang="en-US" sz="1800" dirty="0"/>
              <a:t>I think</a:t>
            </a:r>
            <a:r>
              <a:rPr lang="en-US" sz="1800" baseline="0" dirty="0"/>
              <a:t> we have to focus on what we CAN DO.</a:t>
            </a:r>
            <a:endParaRPr lang="en-US" sz="1800" dirty="0"/>
          </a:p>
        </p:txBody>
      </p:sp>
      <p:sp>
        <p:nvSpPr>
          <p:cNvPr id="4" name="Slide Number Placeholder 3"/>
          <p:cNvSpPr>
            <a:spLocks noGrp="1"/>
          </p:cNvSpPr>
          <p:nvPr>
            <p:ph type="sldNum" sz="quarter" idx="10"/>
          </p:nvPr>
        </p:nvSpPr>
        <p:spPr/>
        <p:txBody>
          <a:bodyPr/>
          <a:lstStyle/>
          <a:p>
            <a:fld id="{3035ADBD-C37F-B848-8BFB-79CEC8B54857}" type="slidenum">
              <a:rPr lang="en-US" smtClean="0"/>
              <a:t>13</a:t>
            </a:fld>
            <a:endParaRPr lang="en-US"/>
          </a:p>
        </p:txBody>
      </p:sp>
    </p:spTree>
    <p:extLst>
      <p:ext uri="{BB962C8B-B14F-4D97-AF65-F5344CB8AC3E}">
        <p14:creationId xmlns:p14="http://schemas.microsoft.com/office/powerpoint/2010/main" val="88643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Amplify Your Patience</a:t>
            </a:r>
            <a:r>
              <a:rPr lang="mr-IN" sz="1800" dirty="0"/>
              <a:t>…</a:t>
            </a:r>
            <a:r>
              <a:rPr lang="en-US" sz="1800" dirty="0"/>
              <a:t>whatever</a:t>
            </a:r>
            <a:r>
              <a:rPr lang="en-US" sz="1800" baseline="0" dirty="0"/>
              <a:t> amount of patience you have </a:t>
            </a:r>
            <a:r>
              <a:rPr lang="mr-IN" sz="1800" baseline="0" dirty="0"/>
              <a:t>–</a:t>
            </a:r>
            <a:r>
              <a:rPr lang="en-US" sz="1800" baseline="0" dirty="0"/>
              <a:t> keep working on learning more.  But also </a:t>
            </a:r>
            <a:r>
              <a:rPr lang="mr-IN" sz="1800" baseline="0" dirty="0"/>
              <a:t>–</a:t>
            </a:r>
            <a:r>
              <a:rPr lang="en-US" sz="1800" baseline="0" dirty="0"/>
              <a:t> Let’s make the Patience you DO HAVE </a:t>
            </a:r>
            <a:r>
              <a:rPr lang="mr-IN" sz="1800" baseline="0" dirty="0"/>
              <a:t>–</a:t>
            </a:r>
            <a:r>
              <a:rPr lang="en-US" sz="1800" baseline="0" dirty="0"/>
              <a:t> make it’s maximum impact!</a:t>
            </a:r>
          </a:p>
          <a:p>
            <a:endParaRPr lang="en-US" sz="1800" baseline="0" dirty="0"/>
          </a:p>
          <a:p>
            <a:endParaRPr lang="en-US" sz="1800" dirty="0"/>
          </a:p>
          <a:p>
            <a:r>
              <a:rPr lang="en-US" sz="1800" dirty="0"/>
              <a:t>When</a:t>
            </a:r>
            <a:r>
              <a:rPr lang="en-US" sz="1800" baseline="0" dirty="0"/>
              <a:t> Something Isn’t Actually Wrong:  They Just Do It Differently Than I Prefer </a:t>
            </a:r>
            <a:r>
              <a:rPr lang="mr-IN" sz="1800" baseline="0" dirty="0"/>
              <a:t>–</a:t>
            </a:r>
            <a:r>
              <a:rPr lang="en-US" sz="1800" baseline="0" dirty="0"/>
              <a:t> I can accept that my preferences should not be a yoke or burden on others.</a:t>
            </a:r>
          </a:p>
          <a:p>
            <a:endParaRPr lang="en-US" sz="1800" baseline="0" dirty="0"/>
          </a:p>
          <a:p>
            <a:r>
              <a:rPr lang="en-US" sz="1800" baseline="0" dirty="0"/>
              <a:t>Forgiving: When Something Is Truly Wrong, And Others Repent </a:t>
            </a:r>
            <a:r>
              <a:rPr lang="mr-IN" sz="1800" baseline="0" dirty="0"/>
              <a:t>–</a:t>
            </a:r>
            <a:r>
              <a:rPr lang="en-US" sz="1800" baseline="0" dirty="0"/>
              <a:t> Do I Begin To Keep A Count of all the times they’ve upset me, or Do I match genuine repentance with genuine forgiveness.</a:t>
            </a:r>
            <a:endParaRPr lang="en-US" sz="1800" dirty="0"/>
          </a:p>
        </p:txBody>
      </p:sp>
      <p:sp>
        <p:nvSpPr>
          <p:cNvPr id="4" name="Slide Number Placeholder 3"/>
          <p:cNvSpPr>
            <a:spLocks noGrp="1"/>
          </p:cNvSpPr>
          <p:nvPr>
            <p:ph type="sldNum" sz="quarter" idx="10"/>
          </p:nvPr>
        </p:nvSpPr>
        <p:spPr/>
        <p:txBody>
          <a:bodyPr/>
          <a:lstStyle/>
          <a:p>
            <a:fld id="{3035ADBD-C37F-B848-8BFB-79CEC8B54857}" type="slidenum">
              <a:rPr lang="en-US" smtClean="0"/>
              <a:t>14</a:t>
            </a:fld>
            <a:endParaRPr lang="en-US"/>
          </a:p>
        </p:txBody>
      </p:sp>
    </p:spTree>
    <p:extLst>
      <p:ext uri="{BB962C8B-B14F-4D97-AF65-F5344CB8AC3E}">
        <p14:creationId xmlns:p14="http://schemas.microsoft.com/office/powerpoint/2010/main" val="19523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Ruling my heart</a:t>
            </a:r>
            <a:r>
              <a:rPr lang="mr-IN" sz="1800" dirty="0"/>
              <a:t>…</a:t>
            </a:r>
            <a:r>
              <a:rPr lang="en-US" sz="1800" dirty="0"/>
              <a:t>so that I am not responding from selfishness, but from rest.</a:t>
            </a:r>
          </a:p>
          <a:p>
            <a:endParaRPr lang="en-US" sz="1800" dirty="0"/>
          </a:p>
          <a:p>
            <a:endParaRPr lang="en-US" sz="1800" dirty="0"/>
          </a:p>
          <a:p>
            <a:r>
              <a:rPr lang="en-US" sz="1800" dirty="0"/>
              <a:t>Surrounding Myself with Christians - -  “My child’s teacher is so</a:t>
            </a:r>
            <a:r>
              <a:rPr lang="en-US" sz="1800" baseline="0" dirty="0"/>
              <a:t> disappointing</a:t>
            </a:r>
            <a:r>
              <a:rPr lang="mr-IN" sz="1800" baseline="0" dirty="0"/>
              <a:t>…</a:t>
            </a:r>
            <a:r>
              <a:rPr lang="en-US" sz="1800" baseline="0" dirty="0"/>
              <a:t>”  or. “My neighbor is so disappointing</a:t>
            </a:r>
            <a:r>
              <a:rPr lang="mr-IN" sz="1800" baseline="0" dirty="0"/>
              <a:t>…</a:t>
            </a:r>
            <a:r>
              <a:rPr lang="en-US" sz="1800" baseline="0" dirty="0"/>
              <a:t>”. Well, there comes a point you know you can’t </a:t>
            </a:r>
            <a:r>
              <a:rPr lang="en-US" sz="1800" baseline="0" dirty="0" err="1"/>
              <a:t>chaange</a:t>
            </a:r>
            <a:r>
              <a:rPr lang="en-US" sz="1800" baseline="0" dirty="0"/>
              <a:t> that person </a:t>
            </a:r>
            <a:r>
              <a:rPr lang="mr-IN" sz="1800" baseline="0" dirty="0"/>
              <a:t>–</a:t>
            </a:r>
            <a:r>
              <a:rPr lang="en-US" sz="1800" baseline="0" dirty="0"/>
              <a:t> but you will have much greater peace when fellow Christians are the people you are closest too!</a:t>
            </a:r>
            <a:endParaRPr lang="en-US" sz="1800" dirty="0"/>
          </a:p>
        </p:txBody>
      </p:sp>
      <p:sp>
        <p:nvSpPr>
          <p:cNvPr id="4" name="Slide Number Placeholder 3"/>
          <p:cNvSpPr>
            <a:spLocks noGrp="1"/>
          </p:cNvSpPr>
          <p:nvPr>
            <p:ph type="sldNum" sz="quarter" idx="10"/>
          </p:nvPr>
        </p:nvSpPr>
        <p:spPr/>
        <p:txBody>
          <a:bodyPr/>
          <a:lstStyle/>
          <a:p>
            <a:fld id="{3035ADBD-C37F-B848-8BFB-79CEC8B54857}" type="slidenum">
              <a:rPr lang="en-US" smtClean="0"/>
              <a:t>15</a:t>
            </a:fld>
            <a:endParaRPr lang="en-US"/>
          </a:p>
        </p:txBody>
      </p:sp>
    </p:spTree>
    <p:extLst>
      <p:ext uri="{BB962C8B-B14F-4D97-AF65-F5344CB8AC3E}">
        <p14:creationId xmlns:p14="http://schemas.microsoft.com/office/powerpoint/2010/main" val="200749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Thess. 5:14</a:t>
            </a:r>
          </a:p>
        </p:txBody>
      </p:sp>
      <p:sp>
        <p:nvSpPr>
          <p:cNvPr id="4" name="Slide Number Placeholder 3"/>
          <p:cNvSpPr>
            <a:spLocks noGrp="1"/>
          </p:cNvSpPr>
          <p:nvPr>
            <p:ph type="sldNum" sz="quarter" idx="10"/>
          </p:nvPr>
        </p:nvSpPr>
        <p:spPr/>
        <p:txBody>
          <a:bodyPr/>
          <a:lstStyle/>
          <a:p>
            <a:fld id="{3035ADBD-C37F-B848-8BFB-79CEC8B54857}" type="slidenum">
              <a:rPr lang="en-US" smtClean="0"/>
              <a:t>16</a:t>
            </a:fld>
            <a:endParaRPr lang="en-US"/>
          </a:p>
        </p:txBody>
      </p:sp>
    </p:spTree>
    <p:extLst>
      <p:ext uri="{BB962C8B-B14F-4D97-AF65-F5344CB8AC3E}">
        <p14:creationId xmlns:p14="http://schemas.microsoft.com/office/powerpoint/2010/main" val="160422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ADBD-C37F-B848-8BFB-79CEC8B54857}" type="slidenum">
              <a:rPr lang="en-US" smtClean="0"/>
              <a:t>17</a:t>
            </a:fld>
            <a:endParaRPr lang="en-US"/>
          </a:p>
        </p:txBody>
      </p:sp>
    </p:spTree>
    <p:extLst>
      <p:ext uri="{BB962C8B-B14F-4D97-AF65-F5344CB8AC3E}">
        <p14:creationId xmlns:p14="http://schemas.microsoft.com/office/powerpoint/2010/main" val="120228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rPr>
              <a:t>Life</a:t>
            </a:r>
            <a:r>
              <a:rPr lang="en-US" sz="1600" kern="1200" baseline="0" dirty="0">
                <a:solidFill>
                  <a:schemeClr val="tx1"/>
                </a:solidFill>
                <a:effectLst/>
              </a:rPr>
              <a:t> is full of people who will sometimes rub us the wrong way.  Whether it’s within our family, </a:t>
            </a:r>
            <a:r>
              <a:rPr lang="en-US" sz="1600" kern="1200" dirty="0">
                <a:solidFill>
                  <a:schemeClr val="tx1"/>
                </a:solidFill>
                <a:effectLst/>
              </a:rPr>
              <a:t>workplace, church, or community, we've all encountered at least one person who drives us absolutely crazy. Maybe they say sly insults, tell bad jokes, or invade our personal space. Whatever their annoying or hurtful habits are, our spirits are dampened and flustered by their presence in our lives. </a:t>
            </a:r>
          </a:p>
          <a:p>
            <a:endParaRPr lang="en-US" sz="1600" dirty="0">
              <a:effectLst/>
            </a:endParaRPr>
          </a:p>
          <a:p>
            <a:r>
              <a:rPr lang="en-US" sz="1600" kern="1200" dirty="0">
                <a:solidFill>
                  <a:schemeClr val="tx1"/>
                </a:solidFill>
                <a:effectLst/>
              </a:rPr>
              <a:t>As Christians, how do we cope with difficult people? Christ calls us to love selflessly and ceaselessly. So are we just supposed to force a smile and fake a laugh, while inside we're cringing or crying or wanting to flee? How can we possibly be genuine with all these negative emotions broiling just beneath the surface? </a:t>
            </a:r>
            <a:endParaRPr lang="en-US" sz="1600" dirty="0"/>
          </a:p>
          <a:p>
            <a:endParaRPr lang="en-US" sz="1600" dirty="0"/>
          </a:p>
          <a:p>
            <a:pPr marL="0" marR="0" indent="0" algn="l" defTabSz="713232" rtl="0" eaLnBrk="1" fontAlgn="auto" latinLnBrk="0" hangingPunct="1">
              <a:lnSpc>
                <a:spcPct val="100000"/>
              </a:lnSpc>
              <a:spcBef>
                <a:spcPts val="0"/>
              </a:spcBef>
              <a:spcAft>
                <a:spcPts val="0"/>
              </a:spcAft>
              <a:buClrTx/>
              <a:buSzTx/>
              <a:buFontTx/>
              <a:buNone/>
              <a:tabLst/>
              <a:defRPr/>
            </a:pPr>
            <a:r>
              <a:rPr lang="en-US" sz="1600" dirty="0"/>
              <a:t>What are the </a:t>
            </a:r>
            <a:r>
              <a:rPr lang="en-US" sz="1600" kern="1200" dirty="0">
                <a:solidFill>
                  <a:schemeClr val="tx1"/>
                </a:solidFill>
                <a:effectLst/>
              </a:rPr>
              <a:t>steps we take to help us build greater compassion, empathy, and love for our neighbors—even the ones who have caused us pain, anger, or frustration?</a:t>
            </a:r>
            <a:r>
              <a:rPr lang="en-US" sz="1600" kern="1200" baseline="0" dirty="0">
                <a:solidFill>
                  <a:schemeClr val="tx1"/>
                </a:solidFill>
                <a:effectLst/>
              </a:rPr>
              <a:t> And do so with humility knowing our own sins and weaknesses make us the ONE who drives someone else crazy. </a:t>
            </a:r>
          </a:p>
          <a:p>
            <a:pPr marL="0" marR="0" indent="0" algn="l" defTabSz="713232" rtl="0" eaLnBrk="1" fontAlgn="auto" latinLnBrk="0" hangingPunct="1">
              <a:lnSpc>
                <a:spcPct val="100000"/>
              </a:lnSpc>
              <a:spcBef>
                <a:spcPts val="0"/>
              </a:spcBef>
              <a:spcAft>
                <a:spcPts val="0"/>
              </a:spcAft>
              <a:buClrTx/>
              <a:buSzTx/>
              <a:buFontTx/>
              <a:buNone/>
              <a:tabLst/>
              <a:defRPr/>
            </a:pPr>
            <a:endParaRPr lang="en-US" sz="1600" kern="1200" baseline="0" dirty="0">
              <a:solidFill>
                <a:schemeClr val="tx1"/>
              </a:solidFill>
              <a:effectLst/>
            </a:endParaRPr>
          </a:p>
          <a:p>
            <a:pPr marL="0" marR="0" indent="0" algn="l" defTabSz="713232" rtl="0" eaLnBrk="1" fontAlgn="auto" latinLnBrk="0" hangingPunct="1">
              <a:lnSpc>
                <a:spcPct val="100000"/>
              </a:lnSpc>
              <a:spcBef>
                <a:spcPts val="0"/>
              </a:spcBef>
              <a:spcAft>
                <a:spcPts val="0"/>
              </a:spcAft>
              <a:buClrTx/>
              <a:buSzTx/>
              <a:buFontTx/>
              <a:buNone/>
              <a:tabLst/>
              <a:defRPr/>
            </a:pPr>
            <a:endParaRPr lang="en-US" sz="1600" dirty="0">
              <a:effectLst/>
            </a:endParaRPr>
          </a:p>
          <a:p>
            <a:endParaRPr lang="en-US" sz="1600" dirty="0"/>
          </a:p>
        </p:txBody>
      </p:sp>
      <p:sp>
        <p:nvSpPr>
          <p:cNvPr id="4" name="Slide Number Placeholder 3"/>
          <p:cNvSpPr>
            <a:spLocks noGrp="1"/>
          </p:cNvSpPr>
          <p:nvPr>
            <p:ph type="sldNum" sz="quarter" idx="10"/>
          </p:nvPr>
        </p:nvSpPr>
        <p:spPr/>
        <p:txBody>
          <a:bodyPr/>
          <a:lstStyle/>
          <a:p>
            <a:fld id="{3035ADBD-C37F-B848-8BFB-79CEC8B54857}" type="slidenum">
              <a:rPr lang="en-US" smtClean="0"/>
              <a:t>3</a:t>
            </a:fld>
            <a:endParaRPr lang="en-US"/>
          </a:p>
        </p:txBody>
      </p:sp>
    </p:spTree>
    <p:extLst>
      <p:ext uri="{BB962C8B-B14F-4D97-AF65-F5344CB8AC3E}">
        <p14:creationId xmlns:p14="http://schemas.microsoft.com/office/powerpoint/2010/main" val="48221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Need for</a:t>
            </a:r>
            <a:r>
              <a:rPr lang="en-US" sz="2000" baseline="0" dirty="0"/>
              <a:t> Patience is real. WE see people struggling to practice patience and regretting when they’ve lost their patience.</a:t>
            </a:r>
          </a:p>
          <a:p>
            <a:endParaRPr lang="en-US" sz="2000" baseline="0" dirty="0"/>
          </a:p>
          <a:p>
            <a:r>
              <a:rPr lang="en-US" sz="2000" baseline="0" dirty="0"/>
              <a:t>It shows up in inspirational images online like this one</a:t>
            </a:r>
            <a:r>
              <a:rPr lang="mr-IN" sz="2000" baseline="0" dirty="0"/>
              <a:t>…</a:t>
            </a:r>
            <a:r>
              <a:rPr lang="en-US" sz="2000" baseline="0" dirty="0"/>
              <a:t>.</a:t>
            </a:r>
            <a:endParaRPr lang="en-US" sz="2000" dirty="0"/>
          </a:p>
        </p:txBody>
      </p:sp>
      <p:sp>
        <p:nvSpPr>
          <p:cNvPr id="4" name="Slide Number Placeholder 3"/>
          <p:cNvSpPr>
            <a:spLocks noGrp="1"/>
          </p:cNvSpPr>
          <p:nvPr>
            <p:ph type="sldNum" sz="quarter" idx="10"/>
          </p:nvPr>
        </p:nvSpPr>
        <p:spPr/>
        <p:txBody>
          <a:bodyPr/>
          <a:lstStyle/>
          <a:p>
            <a:fld id="{3035ADBD-C37F-B848-8BFB-79CEC8B54857}" type="slidenum">
              <a:rPr lang="en-US" smtClean="0"/>
              <a:t>4</a:t>
            </a:fld>
            <a:endParaRPr lang="en-US"/>
          </a:p>
        </p:txBody>
      </p:sp>
    </p:spTree>
    <p:extLst>
      <p:ext uri="{BB962C8B-B14F-4D97-AF65-F5344CB8AC3E}">
        <p14:creationId xmlns:p14="http://schemas.microsoft.com/office/powerpoint/2010/main" val="195834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ADBD-C37F-B848-8BFB-79CEC8B54857}" type="slidenum">
              <a:rPr lang="en-US" smtClean="0"/>
              <a:t>5</a:t>
            </a:fld>
            <a:endParaRPr lang="en-US"/>
          </a:p>
        </p:txBody>
      </p:sp>
    </p:spTree>
    <p:extLst>
      <p:ext uri="{BB962C8B-B14F-4D97-AF65-F5344CB8AC3E}">
        <p14:creationId xmlns:p14="http://schemas.microsoft.com/office/powerpoint/2010/main" val="430319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Saul attacked his friend.</a:t>
            </a:r>
          </a:p>
          <a:p>
            <a:r>
              <a:rPr lang="en-US" sz="1600" dirty="0"/>
              <a:t>Hunted him relentlessly.</a:t>
            </a:r>
          </a:p>
          <a:p>
            <a:endParaRPr lang="en-US" sz="1600" dirty="0"/>
          </a:p>
          <a:p>
            <a:r>
              <a:rPr lang="en-US" sz="1600" dirty="0"/>
              <a:t>**Lessons:  </a:t>
            </a:r>
          </a:p>
          <a:p>
            <a:endParaRPr lang="en-US" sz="1600" dirty="0"/>
          </a:p>
          <a:p>
            <a:r>
              <a:rPr lang="en-US" sz="1600" dirty="0"/>
              <a:t>1.) David always let his relationship with GOD determine his response to others.</a:t>
            </a:r>
          </a:p>
          <a:p>
            <a:endParaRPr lang="en-US" sz="1600" dirty="0"/>
          </a:p>
          <a:p>
            <a:r>
              <a:rPr lang="en-US" sz="1600" dirty="0"/>
              <a:t>2.) Once</a:t>
            </a:r>
            <a:r>
              <a:rPr lang="en-US" sz="1600" baseline="0" dirty="0"/>
              <a:t> they came around, Joseph was quick to forgive and restore.</a:t>
            </a:r>
          </a:p>
          <a:p>
            <a:endParaRPr lang="en-US" sz="1600" baseline="0" dirty="0"/>
          </a:p>
          <a:p>
            <a:r>
              <a:rPr lang="en-US" sz="1600" baseline="0" dirty="0"/>
              <a:t>3.) I need the humility to come to the one who has been patient with me and admit my wrongs?</a:t>
            </a:r>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3035ADBD-C37F-B848-8BFB-79CEC8B54857}" type="slidenum">
              <a:rPr lang="en-US" smtClean="0"/>
              <a:t>6</a:t>
            </a:fld>
            <a:endParaRPr lang="en-US"/>
          </a:p>
        </p:txBody>
      </p:sp>
    </p:spTree>
    <p:extLst>
      <p:ext uri="{BB962C8B-B14F-4D97-AF65-F5344CB8AC3E}">
        <p14:creationId xmlns:p14="http://schemas.microsoft.com/office/powerpoint/2010/main" val="192658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Like Job, Sometimes It Is The People We Love The Most Who Try Our Patience The Most.</a:t>
            </a:r>
          </a:p>
        </p:txBody>
      </p:sp>
      <p:sp>
        <p:nvSpPr>
          <p:cNvPr id="4" name="Slide Number Placeholder 3"/>
          <p:cNvSpPr>
            <a:spLocks noGrp="1"/>
          </p:cNvSpPr>
          <p:nvPr>
            <p:ph type="sldNum" sz="quarter" idx="10"/>
          </p:nvPr>
        </p:nvSpPr>
        <p:spPr/>
        <p:txBody>
          <a:bodyPr/>
          <a:lstStyle/>
          <a:p>
            <a:fld id="{3035ADBD-C37F-B848-8BFB-79CEC8B54857}" type="slidenum">
              <a:rPr lang="en-US" smtClean="0"/>
              <a:t>7</a:t>
            </a:fld>
            <a:endParaRPr lang="en-US"/>
          </a:p>
        </p:txBody>
      </p:sp>
    </p:spTree>
    <p:extLst>
      <p:ext uri="{BB962C8B-B14F-4D97-AF65-F5344CB8AC3E}">
        <p14:creationId xmlns:p14="http://schemas.microsoft.com/office/powerpoint/2010/main" val="130616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hope to have a lot less</a:t>
            </a:r>
            <a:r>
              <a:rPr lang="mr-IN" sz="2000" dirty="0"/>
              <a:t>…</a:t>
            </a:r>
            <a:endParaRPr lang="en-US" sz="2000" dirty="0"/>
          </a:p>
          <a:p>
            <a:pPr marL="342900" indent="-342900">
              <a:buFont typeface="Wingdings" charset="2"/>
              <a:buChar char="Ø"/>
            </a:pPr>
            <a:r>
              <a:rPr lang="en-US" sz="2000" dirty="0"/>
              <a:t>A lot less Arguing, </a:t>
            </a:r>
          </a:p>
          <a:p>
            <a:pPr marL="342900" indent="-342900">
              <a:buFont typeface="Wingdings" charset="2"/>
              <a:buChar char="Ø"/>
            </a:pPr>
            <a:r>
              <a:rPr lang="en-US" sz="2000" dirty="0"/>
              <a:t>a lot less loosing our cool,</a:t>
            </a:r>
            <a:r>
              <a:rPr lang="en-US" sz="2000" baseline="0" dirty="0"/>
              <a:t> </a:t>
            </a:r>
          </a:p>
          <a:p>
            <a:pPr marL="342900" indent="-342900">
              <a:buFont typeface="Wingdings" charset="2"/>
              <a:buChar char="Ø"/>
            </a:pPr>
            <a:r>
              <a:rPr lang="en-US" sz="2000" baseline="0" dirty="0"/>
              <a:t>a lot less murmuring and grumbling, </a:t>
            </a:r>
          </a:p>
          <a:p>
            <a:pPr marL="342900" indent="-342900">
              <a:buFont typeface="Wingdings" charset="2"/>
              <a:buChar char="Ø"/>
            </a:pPr>
            <a:r>
              <a:rPr lang="en-US" sz="2000" baseline="0" dirty="0"/>
              <a:t>or taking matters into our own hands.</a:t>
            </a:r>
          </a:p>
          <a:p>
            <a:endParaRPr lang="en-US" sz="2000" baseline="0" dirty="0"/>
          </a:p>
          <a:p>
            <a:r>
              <a:rPr lang="en-US" sz="2000" dirty="0"/>
              <a:t>And a lot more of this</a:t>
            </a:r>
            <a:r>
              <a:rPr lang="mr-IN" sz="2000" dirty="0"/>
              <a:t>…</a:t>
            </a:r>
            <a:r>
              <a:rPr lang="en-US" sz="2000" dirty="0"/>
              <a:t>. We want to be working together, moving in the same direction, lending each</a:t>
            </a:r>
            <a:r>
              <a:rPr lang="en-US" sz="2000" baseline="0" dirty="0"/>
              <a:t> other a hand so that we all reach the summit together.</a:t>
            </a:r>
            <a:endParaRPr lang="en-US" sz="2000" dirty="0"/>
          </a:p>
        </p:txBody>
      </p:sp>
      <p:sp>
        <p:nvSpPr>
          <p:cNvPr id="4" name="Slide Number Placeholder 3"/>
          <p:cNvSpPr>
            <a:spLocks noGrp="1"/>
          </p:cNvSpPr>
          <p:nvPr>
            <p:ph type="sldNum" sz="quarter" idx="10"/>
          </p:nvPr>
        </p:nvSpPr>
        <p:spPr/>
        <p:txBody>
          <a:bodyPr/>
          <a:lstStyle/>
          <a:p>
            <a:fld id="{3035ADBD-C37F-B848-8BFB-79CEC8B54857}" type="slidenum">
              <a:rPr lang="en-US" smtClean="0"/>
              <a:t>8</a:t>
            </a:fld>
            <a:endParaRPr lang="en-US"/>
          </a:p>
        </p:txBody>
      </p:sp>
    </p:spTree>
    <p:extLst>
      <p:ext uri="{BB962C8B-B14F-4D97-AF65-F5344CB8AC3E}">
        <p14:creationId xmlns:p14="http://schemas.microsoft.com/office/powerpoint/2010/main" val="61431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ADBD-C37F-B848-8BFB-79CEC8B54857}" type="slidenum">
              <a:rPr lang="en-US" smtClean="0"/>
              <a:t>9</a:t>
            </a:fld>
            <a:endParaRPr lang="en-US"/>
          </a:p>
        </p:txBody>
      </p:sp>
    </p:spTree>
    <p:extLst>
      <p:ext uri="{BB962C8B-B14F-4D97-AF65-F5344CB8AC3E}">
        <p14:creationId xmlns:p14="http://schemas.microsoft.com/office/powerpoint/2010/main" val="173128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Hosea:</a:t>
            </a:r>
            <a:r>
              <a:rPr lang="en-US" sz="2400" baseline="0" dirty="0"/>
              <a:t>  My patience increases, when I determine to act in a God-directed and loving manner.</a:t>
            </a:r>
          </a:p>
          <a:p>
            <a:endParaRPr lang="en-US" sz="2400" baseline="0" dirty="0"/>
          </a:p>
          <a:p>
            <a:r>
              <a:rPr lang="en-US" sz="2400" baseline="0" dirty="0"/>
              <a:t>Habakkuk:  My patience increases, when I grow in awe of God and trust God’s plan no matter how bad things around him appeared.</a:t>
            </a:r>
          </a:p>
          <a:p>
            <a:endParaRPr lang="en-US" sz="2400" baseline="0" dirty="0"/>
          </a:p>
          <a:p>
            <a:r>
              <a:rPr lang="en-US" sz="2400" baseline="0" dirty="0"/>
              <a:t>Haggai:  My patience increases, when I seek to inspire people to their best work, not simply point out their failures from the past.  He is able to ask them to examine themselves and pointed to tangible, undeniable evidence that they WERE CAPABLE of better behavior.</a:t>
            </a:r>
            <a:endParaRPr lang="en-US" sz="2400" dirty="0"/>
          </a:p>
        </p:txBody>
      </p:sp>
      <p:sp>
        <p:nvSpPr>
          <p:cNvPr id="4" name="Slide Number Placeholder 3"/>
          <p:cNvSpPr>
            <a:spLocks noGrp="1"/>
          </p:cNvSpPr>
          <p:nvPr>
            <p:ph type="sldNum" sz="quarter" idx="10"/>
          </p:nvPr>
        </p:nvSpPr>
        <p:spPr/>
        <p:txBody>
          <a:bodyPr/>
          <a:lstStyle/>
          <a:p>
            <a:fld id="{3035ADBD-C37F-B848-8BFB-79CEC8B54857}" type="slidenum">
              <a:rPr lang="en-US" smtClean="0"/>
              <a:t>10</a:t>
            </a:fld>
            <a:endParaRPr lang="en-US"/>
          </a:p>
        </p:txBody>
      </p:sp>
    </p:spTree>
    <p:extLst>
      <p:ext uri="{BB962C8B-B14F-4D97-AF65-F5344CB8AC3E}">
        <p14:creationId xmlns:p14="http://schemas.microsoft.com/office/powerpoint/2010/main" val="76311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28E6BC-BEDA-1140-904C-46F06F9452DA}"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8E6BC-BEDA-1140-904C-46F06F9452DA}"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8E6BC-BEDA-1140-904C-46F06F9452DA}"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B28E6BC-BEDA-1140-904C-46F06F9452DA}"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8E6BC-BEDA-1140-904C-46F06F9452DA}"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28E6BC-BEDA-1140-904C-46F06F9452DA}"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28E6BC-BEDA-1140-904C-46F06F9452DA}" type="datetimeFigureOut">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28E6BC-BEDA-1140-904C-46F06F9452DA}" type="datetimeFigureOut">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8E6BC-BEDA-1140-904C-46F06F9452DA}" type="datetimeFigureOut">
              <a:rPr lang="en-US" smtClean="0"/>
              <a:t>7/29/2018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B28E6BC-BEDA-1140-904C-46F06F9452DA}"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B28E6BC-BEDA-1140-904C-46F06F9452DA}"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AEE00-E4B2-1045-BDCC-EEDA39AF111A}" type="slidenum">
              <a:rPr lang="en-US" smtClean="0"/>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B28E6BC-BEDA-1140-904C-46F06F9452DA}" type="datetimeFigureOut">
              <a:rPr lang="en-US" smtClean="0"/>
              <a:t>7/29/2018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B0AEE00-E4B2-1045-BDCC-EEDA39AF111A}" type="slidenum">
              <a:rPr lang="en-US" smtClean="0"/>
              <a:t>‹#›</a:t>
            </a:fld>
            <a:endParaRPr lang="en-US"/>
          </a:p>
        </p:txBody>
      </p:sp>
    </p:spTree>
    <p:extLst>
      <p:ext uri="{BB962C8B-B14F-4D97-AF65-F5344CB8AC3E}">
        <p14:creationId xmlns:p14="http://schemas.microsoft.com/office/powerpoint/2010/main" val="1743368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Patience In Relationships</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08233379"/>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Patience </a:t>
            </a:r>
            <a:r>
              <a:rPr lang="en-US" sz="3600" b="1" dirty="0">
                <a:latin typeface="Calibri" charset="0"/>
                <a:ea typeface="Calibri" charset="0"/>
                <a:cs typeface="Calibri" charset="0"/>
              </a:rPr>
              <a:t>In Relationships:</a:t>
            </a:r>
            <a:br>
              <a:rPr lang="en-US" sz="4400" b="1" dirty="0">
                <a:latin typeface="Calibri" charset="0"/>
                <a:ea typeface="Calibri" charset="0"/>
                <a:cs typeface="Calibri" charset="0"/>
              </a:rPr>
            </a:br>
            <a:r>
              <a:rPr lang="en-US" sz="4900" i="1" dirty="0">
                <a:ea typeface="Calibri" charset="0"/>
                <a:cs typeface="Calibri" charset="0"/>
              </a:rPr>
              <a:t>Looking To The Prophets</a:t>
            </a:r>
            <a:endParaRPr lang="en-US" sz="4900" b="1" dirty="0">
              <a:latin typeface="Calibri" charset="0"/>
              <a:ea typeface="Calibri" charset="0"/>
              <a:cs typeface="Calibri" charset="0"/>
            </a:endParaRPr>
          </a:p>
        </p:txBody>
      </p:sp>
      <p:sp>
        <p:nvSpPr>
          <p:cNvPr id="3" name="Content Placeholder 2"/>
          <p:cNvSpPr>
            <a:spLocks noGrp="1"/>
          </p:cNvSpPr>
          <p:nvPr>
            <p:ph idx="1"/>
          </p:nvPr>
        </p:nvSpPr>
        <p:spPr/>
        <p:txBody>
          <a:bodyPr>
            <a:normAutofit lnSpcReduction="10000"/>
          </a:bodyPr>
          <a:lstStyle/>
          <a:p>
            <a:r>
              <a:rPr lang="en-US" sz="2800" i="1" dirty="0"/>
              <a:t>James 5:10 “As an example</a:t>
            </a:r>
            <a:r>
              <a:rPr lang="mr-IN" sz="2800" i="1" dirty="0"/>
              <a:t>…</a:t>
            </a:r>
            <a:r>
              <a:rPr lang="en-US" sz="2800" i="1" dirty="0"/>
              <a:t>take the prophets who spoke in the name of the Lord.”</a:t>
            </a:r>
          </a:p>
          <a:p>
            <a:r>
              <a:rPr lang="en-US" dirty="0"/>
              <a:t>When We Feel Betrayed &amp; Hurt.</a:t>
            </a:r>
          </a:p>
          <a:p>
            <a:pPr lvl="1"/>
            <a:r>
              <a:rPr lang="en-US" dirty="0"/>
              <a:t>The Patience of Hosea (Ch. 3:2)</a:t>
            </a:r>
          </a:p>
          <a:p>
            <a:r>
              <a:rPr lang="en-US" dirty="0"/>
              <a:t>When We Don’t Understand Why God Doesn’t Intervene.</a:t>
            </a:r>
          </a:p>
          <a:p>
            <a:pPr lvl="1"/>
            <a:r>
              <a:rPr lang="en-US" dirty="0"/>
              <a:t>The Patience of Habakkuk (Ch. 1:2,5.  3:17-19)</a:t>
            </a:r>
          </a:p>
          <a:p>
            <a:r>
              <a:rPr lang="en-US" dirty="0"/>
              <a:t>When We Must Confront Excuses.</a:t>
            </a:r>
          </a:p>
          <a:p>
            <a:pPr lvl="1"/>
            <a:r>
              <a:rPr lang="en-US" dirty="0"/>
              <a:t>The Patience of Haggai (Ch. 1:2-8)</a:t>
            </a:r>
          </a:p>
          <a:p>
            <a:endParaRPr lang="en-US" dirty="0"/>
          </a:p>
        </p:txBody>
      </p:sp>
    </p:spTree>
    <p:extLst>
      <p:ext uri="{BB962C8B-B14F-4D97-AF65-F5344CB8AC3E}">
        <p14:creationId xmlns:p14="http://schemas.microsoft.com/office/powerpoint/2010/main" val="277440954"/>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Patience </a:t>
            </a:r>
            <a:r>
              <a:rPr lang="en-US" sz="3600" b="1" dirty="0">
                <a:latin typeface="Calibri" charset="0"/>
                <a:ea typeface="Calibri" charset="0"/>
                <a:cs typeface="Calibri" charset="0"/>
              </a:rPr>
              <a:t>In Relationships:</a:t>
            </a:r>
            <a:br>
              <a:rPr lang="en-US" sz="4000" b="1" dirty="0">
                <a:latin typeface="Calibri" charset="0"/>
                <a:ea typeface="Calibri" charset="0"/>
                <a:cs typeface="Calibri" charset="0"/>
              </a:rPr>
            </a:br>
            <a:r>
              <a:rPr lang="en-US" sz="4900" i="1" dirty="0">
                <a:ea typeface="Calibri" charset="0"/>
                <a:cs typeface="Calibri" charset="0"/>
              </a:rPr>
              <a:t>Looking To Proverbs</a:t>
            </a:r>
          </a:p>
        </p:txBody>
      </p:sp>
      <p:sp>
        <p:nvSpPr>
          <p:cNvPr id="3" name="Content Placeholder 2"/>
          <p:cNvSpPr>
            <a:spLocks noGrp="1"/>
          </p:cNvSpPr>
          <p:nvPr>
            <p:ph idx="1"/>
          </p:nvPr>
        </p:nvSpPr>
        <p:spPr>
          <a:xfrm>
            <a:off x="628650" y="1614631"/>
            <a:ext cx="7886700" cy="3898663"/>
          </a:xfrm>
        </p:spPr>
        <p:txBody>
          <a:bodyPr>
            <a:normAutofit fontScale="92500" lnSpcReduction="10000"/>
          </a:bodyPr>
          <a:lstStyle/>
          <a:p>
            <a:r>
              <a:rPr lang="en-US" dirty="0"/>
              <a:t>Is this an issue I can simply overlook? (Prov. 12:16)</a:t>
            </a:r>
          </a:p>
          <a:p>
            <a:r>
              <a:rPr lang="en-US" dirty="0"/>
              <a:t>Is the response I’m considering full of self-control? (Prov. 16:32)</a:t>
            </a:r>
            <a:endParaRPr lang="en-US" sz="2800" dirty="0"/>
          </a:p>
          <a:p>
            <a:r>
              <a:rPr lang="en-US" dirty="0"/>
              <a:t>If I anticipate trouble, how can I approach this person to defuse the problem before it begins? (Prov. 17:14)</a:t>
            </a:r>
          </a:p>
          <a:p>
            <a:r>
              <a:rPr lang="en-US" sz="2800" dirty="0"/>
              <a:t>Is this person trying to provoke me? (Prov. 20:3)</a:t>
            </a:r>
          </a:p>
          <a:p>
            <a:r>
              <a:rPr lang="en-US" sz="2800" dirty="0"/>
              <a:t>Is reducing my interaction with this person a wise and godly choice? (Prov. 22:24)</a:t>
            </a:r>
          </a:p>
          <a:p>
            <a:r>
              <a:rPr lang="en-US" dirty="0"/>
              <a:t>Is there a way I can extend kindness to break a cycle and elevate the relationship? (Prov. 25:21-22)</a:t>
            </a:r>
            <a:endParaRPr lang="en-US" sz="2800" dirty="0"/>
          </a:p>
          <a:p>
            <a:endParaRPr lang="en-US" sz="2800" dirty="0"/>
          </a:p>
        </p:txBody>
      </p:sp>
    </p:spTree>
    <p:extLst>
      <p:ext uri="{BB962C8B-B14F-4D97-AF65-F5344CB8AC3E}">
        <p14:creationId xmlns:p14="http://schemas.microsoft.com/office/powerpoint/2010/main" val="1175083613"/>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Practical Steps To Bring Patience </a:t>
            </a:r>
            <a:br>
              <a:rPr lang="en-US" sz="4000" dirty="0"/>
            </a:br>
            <a:r>
              <a:rPr lang="en-US" sz="4000" b="1" dirty="0">
                <a:latin typeface="Calibri" charset="0"/>
                <a:ea typeface="Calibri" charset="0"/>
                <a:cs typeface="Calibri" charset="0"/>
              </a:rPr>
              <a:t>To Our Relationships</a:t>
            </a:r>
          </a:p>
        </p:txBody>
      </p:sp>
      <p:sp>
        <p:nvSpPr>
          <p:cNvPr id="4" name="Content Placeholder 3"/>
          <p:cNvSpPr>
            <a:spLocks noGrp="1"/>
          </p:cNvSpPr>
          <p:nvPr>
            <p:ph sz="half" idx="1"/>
          </p:nvPr>
        </p:nvSpPr>
        <p:spPr>
          <a:xfrm>
            <a:off x="457200" y="1521354"/>
            <a:ext cx="4057650" cy="3626115"/>
          </a:xfrm>
        </p:spPr>
        <p:txBody>
          <a:bodyPr/>
          <a:lstStyle/>
          <a:p>
            <a:r>
              <a:rPr lang="en-US" dirty="0"/>
              <a:t>Listen (James 1:19)</a:t>
            </a:r>
          </a:p>
          <a:p>
            <a:r>
              <a:rPr lang="en-US" dirty="0"/>
              <a:t>Stay Calm (Prov. 15:1)</a:t>
            </a:r>
          </a:p>
          <a:p>
            <a:r>
              <a:rPr lang="en-US" dirty="0"/>
              <a:t>Avoid Judgment (1 Cor. 8:1)</a:t>
            </a:r>
          </a:p>
          <a:p>
            <a:r>
              <a:rPr lang="en-US" dirty="0"/>
              <a:t>Offer Respect (Phil. 2:3)</a:t>
            </a:r>
          </a:p>
          <a:p>
            <a:r>
              <a:rPr lang="en-US" dirty="0"/>
              <a:t>Identify Needs (Prov. 6:30-31)</a:t>
            </a:r>
          </a:p>
          <a:p>
            <a:r>
              <a:rPr lang="en-US" dirty="0"/>
              <a:t>Identify Hurts (1 Thess. 5:14)</a:t>
            </a:r>
          </a:p>
          <a:p>
            <a:endParaRPr lang="en-US" dirty="0"/>
          </a:p>
        </p:txBody>
      </p:sp>
      <p:sp>
        <p:nvSpPr>
          <p:cNvPr id="5" name="Content Placeholder 4"/>
          <p:cNvSpPr>
            <a:spLocks noGrp="1"/>
          </p:cNvSpPr>
          <p:nvPr>
            <p:ph sz="half" idx="2"/>
          </p:nvPr>
        </p:nvSpPr>
        <p:spPr>
          <a:xfrm>
            <a:off x="4629150" y="1521354"/>
            <a:ext cx="4057650" cy="3626115"/>
          </a:xfrm>
        </p:spPr>
        <p:txBody>
          <a:bodyPr/>
          <a:lstStyle/>
          <a:p>
            <a:r>
              <a:rPr lang="en-US" dirty="0"/>
              <a:t>Recruit Help (Matt. 18:16)</a:t>
            </a:r>
          </a:p>
          <a:p>
            <a:r>
              <a:rPr lang="en-US" dirty="0"/>
              <a:t>Don’t Mock (1 Peter 3:9)</a:t>
            </a:r>
          </a:p>
          <a:p>
            <a:r>
              <a:rPr lang="en-US" dirty="0"/>
              <a:t>Seek Reconciliation (1 </a:t>
            </a:r>
            <a:r>
              <a:rPr lang="en-US" dirty="0" err="1"/>
              <a:t>Cor</a:t>
            </a:r>
            <a:r>
              <a:rPr lang="en-US" dirty="0"/>
              <a:t> 6:7)</a:t>
            </a:r>
          </a:p>
          <a:p>
            <a:r>
              <a:rPr lang="en-US" dirty="0"/>
              <a:t>Request Peaceful Tone (</a:t>
            </a:r>
            <a:r>
              <a:rPr lang="en-US" dirty="0" err="1"/>
              <a:t>Eph</a:t>
            </a:r>
            <a:r>
              <a:rPr lang="en-US" dirty="0"/>
              <a:t> 4:29)</a:t>
            </a:r>
          </a:p>
          <a:p>
            <a:r>
              <a:rPr lang="en-US" dirty="0"/>
              <a:t>Establish Limits (Rom. 12:18)</a:t>
            </a:r>
          </a:p>
          <a:p>
            <a:r>
              <a:rPr lang="en-US" dirty="0"/>
              <a:t>Clear Your Mind (Col. 3:1)</a:t>
            </a:r>
          </a:p>
          <a:p>
            <a:endParaRPr lang="en-US" dirty="0"/>
          </a:p>
          <a:p>
            <a:endParaRPr lang="en-US" dirty="0"/>
          </a:p>
        </p:txBody>
      </p:sp>
    </p:spTree>
    <p:extLst>
      <p:ext uri="{BB962C8B-B14F-4D97-AF65-F5344CB8AC3E}">
        <p14:creationId xmlns:p14="http://schemas.microsoft.com/office/powerpoint/2010/main" val="1388156204"/>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Patience </a:t>
            </a:r>
            <a:r>
              <a:rPr lang="en-US" sz="4000" b="1" dirty="0">
                <a:latin typeface="Calibri" charset="0"/>
                <a:ea typeface="Calibri" charset="0"/>
                <a:cs typeface="Calibri" charset="0"/>
              </a:rPr>
              <a:t>In Relationships</a:t>
            </a:r>
          </a:p>
        </p:txBody>
      </p:sp>
      <p:sp>
        <p:nvSpPr>
          <p:cNvPr id="3" name="Content Placeholder 2"/>
          <p:cNvSpPr>
            <a:spLocks noGrp="1"/>
          </p:cNvSpPr>
          <p:nvPr>
            <p:ph idx="1"/>
          </p:nvPr>
        </p:nvSpPr>
        <p:spPr>
          <a:xfrm>
            <a:off x="628650" y="1521354"/>
            <a:ext cx="7886700" cy="3991940"/>
          </a:xfrm>
        </p:spPr>
        <p:txBody>
          <a:bodyPr>
            <a:normAutofit lnSpcReduction="10000"/>
          </a:bodyPr>
          <a:lstStyle/>
          <a:p>
            <a:r>
              <a:rPr lang="en-US" sz="2800" dirty="0"/>
              <a:t>I Can Put To Death The Sins That </a:t>
            </a:r>
            <a:r>
              <a:rPr lang="en-US" dirty="0"/>
              <a:t>Shatter Relationships.</a:t>
            </a:r>
          </a:p>
          <a:p>
            <a:pPr lvl="1"/>
            <a:r>
              <a:rPr lang="en-US" sz="2400" dirty="0"/>
              <a:t>Colossians 3:8-9</a:t>
            </a:r>
          </a:p>
          <a:p>
            <a:r>
              <a:rPr lang="en-US" dirty="0"/>
              <a:t>I Can Remember That God Extended His Love Towards Me When I Needed It The Most.</a:t>
            </a:r>
          </a:p>
          <a:p>
            <a:pPr lvl="1"/>
            <a:r>
              <a:rPr lang="en-US" dirty="0"/>
              <a:t>Colossians 3:12a “those chosen of God”</a:t>
            </a:r>
          </a:p>
          <a:p>
            <a:r>
              <a:rPr lang="en-US" dirty="0"/>
              <a:t>I Can Base My Identity &amp; Confidence On Being Acceptable To God, Not Seeking Acceptance In Others.</a:t>
            </a:r>
          </a:p>
          <a:p>
            <a:pPr lvl="1"/>
            <a:r>
              <a:rPr lang="en-US" dirty="0"/>
              <a:t>Colossians 3:12b “holy and beloved</a:t>
            </a:r>
            <a:r>
              <a:rPr lang="mr-IN" dirty="0"/>
              <a:t>…</a:t>
            </a:r>
            <a:r>
              <a:rPr lang="en-US" dirty="0"/>
              <a:t>”</a:t>
            </a:r>
          </a:p>
          <a:p>
            <a:endParaRPr lang="en-US" sz="2800" dirty="0"/>
          </a:p>
        </p:txBody>
      </p:sp>
    </p:spTree>
    <p:extLst>
      <p:ext uri="{BB962C8B-B14F-4D97-AF65-F5344CB8AC3E}">
        <p14:creationId xmlns:p14="http://schemas.microsoft.com/office/powerpoint/2010/main" val="1637338126"/>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Patience </a:t>
            </a:r>
            <a:r>
              <a:rPr lang="en-US" sz="4000" b="1" dirty="0">
                <a:latin typeface="Calibri" charset="0"/>
                <a:ea typeface="Calibri" charset="0"/>
                <a:cs typeface="Calibri" charset="0"/>
              </a:rPr>
              <a:t>In Relationships</a:t>
            </a:r>
          </a:p>
        </p:txBody>
      </p:sp>
      <p:sp>
        <p:nvSpPr>
          <p:cNvPr id="3" name="Content Placeholder 2"/>
          <p:cNvSpPr>
            <a:spLocks noGrp="1"/>
          </p:cNvSpPr>
          <p:nvPr>
            <p:ph idx="1"/>
          </p:nvPr>
        </p:nvSpPr>
        <p:spPr/>
        <p:txBody>
          <a:bodyPr>
            <a:normAutofit lnSpcReduction="10000"/>
          </a:bodyPr>
          <a:lstStyle/>
          <a:p>
            <a:r>
              <a:rPr lang="en-US" dirty="0"/>
              <a:t>I Can Amplify My Patience with Compassion, Kindness, Humility, Gentleness? </a:t>
            </a:r>
          </a:p>
          <a:p>
            <a:pPr lvl="1"/>
            <a:r>
              <a:rPr lang="en-US" sz="2000" u="sng" dirty="0"/>
              <a:t>Compassion:</a:t>
            </a:r>
            <a:r>
              <a:rPr lang="en-US" sz="2000" dirty="0"/>
              <a:t> “bowels of mercy” moved to help like the good Samaritan.  Paying attention to what others need.</a:t>
            </a:r>
          </a:p>
          <a:p>
            <a:pPr lvl="1"/>
            <a:r>
              <a:rPr lang="en-US" sz="2000" u="sng" dirty="0"/>
              <a:t>Kindness:</a:t>
            </a:r>
            <a:r>
              <a:rPr lang="en-US" sz="2000" dirty="0"/>
              <a:t> Free from all that is harsh, rough, and bitter.</a:t>
            </a:r>
          </a:p>
          <a:p>
            <a:pPr lvl="1"/>
            <a:r>
              <a:rPr lang="en-US" sz="2000" u="sng" dirty="0"/>
              <a:t>Humility:</a:t>
            </a:r>
            <a:r>
              <a:rPr lang="en-US" sz="2000" dirty="0"/>
              <a:t> “Lowliness of mind” Philippians 2:3-4</a:t>
            </a:r>
          </a:p>
          <a:p>
            <a:pPr lvl="1"/>
            <a:r>
              <a:rPr lang="en-US" sz="2000" u="sng" dirty="0"/>
              <a:t>Gentleness: </a:t>
            </a:r>
            <a:r>
              <a:rPr lang="en-US" sz="2000" dirty="0"/>
              <a:t>In medicine, only enough force to bring healing. (Plato)</a:t>
            </a:r>
          </a:p>
          <a:p>
            <a:r>
              <a:rPr lang="en-US" dirty="0"/>
              <a:t>I Can Put These Virtues Into Practice Through:</a:t>
            </a:r>
          </a:p>
          <a:p>
            <a:pPr lvl="1"/>
            <a:r>
              <a:rPr lang="en-US" dirty="0"/>
              <a:t>Bearing With One Another</a:t>
            </a:r>
          </a:p>
          <a:p>
            <a:pPr lvl="1"/>
            <a:r>
              <a:rPr lang="en-US" dirty="0"/>
              <a:t>Forgiving Each Other</a:t>
            </a:r>
          </a:p>
          <a:p>
            <a:endParaRPr lang="en-US" sz="2800" dirty="0"/>
          </a:p>
        </p:txBody>
      </p:sp>
    </p:spTree>
    <p:extLst>
      <p:ext uri="{BB962C8B-B14F-4D97-AF65-F5344CB8AC3E}">
        <p14:creationId xmlns:p14="http://schemas.microsoft.com/office/powerpoint/2010/main" val="941699870"/>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Patience </a:t>
            </a:r>
            <a:r>
              <a:rPr lang="en-US" sz="4000" b="1" dirty="0">
                <a:latin typeface="Calibri" charset="0"/>
                <a:ea typeface="Calibri" charset="0"/>
                <a:cs typeface="Calibri" charset="0"/>
              </a:rPr>
              <a:t>In Relationships</a:t>
            </a:r>
          </a:p>
        </p:txBody>
      </p:sp>
      <p:sp>
        <p:nvSpPr>
          <p:cNvPr id="3" name="Content Placeholder 2"/>
          <p:cNvSpPr>
            <a:spLocks noGrp="1"/>
          </p:cNvSpPr>
          <p:nvPr>
            <p:ph idx="1"/>
          </p:nvPr>
        </p:nvSpPr>
        <p:spPr>
          <a:xfrm>
            <a:off x="628650" y="1521354"/>
            <a:ext cx="7886700" cy="3991940"/>
          </a:xfrm>
        </p:spPr>
        <p:txBody>
          <a:bodyPr>
            <a:normAutofit/>
          </a:bodyPr>
          <a:lstStyle/>
          <a:p>
            <a:r>
              <a:rPr lang="en-US" sz="2800" dirty="0"/>
              <a:t>I Can Submit To The Love &amp; Peace of Christ?</a:t>
            </a:r>
          </a:p>
          <a:p>
            <a:pPr lvl="1"/>
            <a:r>
              <a:rPr lang="en-US" dirty="0"/>
              <a:t>Colossians 3:14-15a, Luke 6:27</a:t>
            </a:r>
          </a:p>
          <a:p>
            <a:r>
              <a:rPr lang="en-US" dirty="0"/>
              <a:t>I Can Keep In Mind The Qualities In This Person That I Am Thankful For.</a:t>
            </a:r>
          </a:p>
          <a:p>
            <a:pPr lvl="1"/>
            <a:r>
              <a:rPr lang="en-US" dirty="0"/>
              <a:t>Colossians 3:15b</a:t>
            </a:r>
          </a:p>
          <a:p>
            <a:r>
              <a:rPr lang="en-US" dirty="0"/>
              <a:t>I Can Surround Myself With Christians Who Build Me Up &amp; Fill My Heart With The Words of Christ.</a:t>
            </a:r>
          </a:p>
          <a:p>
            <a:pPr lvl="1"/>
            <a:r>
              <a:rPr lang="en-US" dirty="0"/>
              <a:t>Colossians 3:16-17</a:t>
            </a:r>
            <a:endParaRPr lang="en-US" sz="2800" dirty="0"/>
          </a:p>
        </p:txBody>
      </p:sp>
    </p:spTree>
    <p:extLst>
      <p:ext uri="{BB962C8B-B14F-4D97-AF65-F5344CB8AC3E}">
        <p14:creationId xmlns:p14="http://schemas.microsoft.com/office/powerpoint/2010/main" val="1529564274"/>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Patience </a:t>
            </a:r>
            <a:r>
              <a:rPr lang="en-US" sz="4000" b="1" dirty="0">
                <a:latin typeface="Calibri" charset="0"/>
                <a:ea typeface="Calibri" charset="0"/>
                <a:cs typeface="Calibri" charset="0"/>
              </a:rPr>
              <a:t>In Relationships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6519"/>
          <a:stretch/>
        </p:blipFill>
        <p:spPr>
          <a:xfrm>
            <a:off x="2374153" y="1408907"/>
            <a:ext cx="4395694" cy="3669553"/>
          </a:xfrm>
          <a:prstGeom prst="rect">
            <a:avLst/>
          </a:prstGeom>
        </p:spPr>
      </p:pic>
    </p:spTree>
    <p:extLst>
      <p:ext uri="{BB962C8B-B14F-4D97-AF65-F5344CB8AC3E}">
        <p14:creationId xmlns:p14="http://schemas.microsoft.com/office/powerpoint/2010/main" val="1901971412"/>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Patience In Relationships</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880628549"/>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Tonight’s Special Classes On Patience</a:t>
            </a:r>
          </a:p>
        </p:txBody>
      </p:sp>
      <p:sp>
        <p:nvSpPr>
          <p:cNvPr id="3" name="Content Placeholder 2"/>
          <p:cNvSpPr>
            <a:spLocks noGrp="1"/>
          </p:cNvSpPr>
          <p:nvPr>
            <p:ph idx="1"/>
          </p:nvPr>
        </p:nvSpPr>
        <p:spPr>
          <a:xfrm>
            <a:off x="628650" y="1408908"/>
            <a:ext cx="7886700" cy="4117834"/>
          </a:xfrm>
        </p:spPr>
        <p:txBody>
          <a:bodyPr>
            <a:normAutofit lnSpcReduction="10000"/>
          </a:bodyPr>
          <a:lstStyle/>
          <a:p>
            <a:pPr marL="0" indent="0" algn="ctr">
              <a:buNone/>
            </a:pPr>
            <a:r>
              <a:rPr lang="en-US" b="1" dirty="0"/>
              <a:t>Patience When Enduring: </a:t>
            </a:r>
            <a:br>
              <a:rPr lang="en-US" dirty="0"/>
            </a:br>
            <a:r>
              <a:rPr lang="en-US" dirty="0"/>
              <a:t>How Christians deal with Hardships</a:t>
            </a:r>
          </a:p>
          <a:p>
            <a:pPr marL="342900" lvl="1" indent="0" algn="ctr">
              <a:buNone/>
            </a:pPr>
            <a:r>
              <a:rPr lang="en-US" u="sng" dirty="0"/>
              <a:t>Room 12 </a:t>
            </a:r>
            <a:r>
              <a:rPr lang="en-US" dirty="0"/>
              <a:t>with Barry Caudill</a:t>
            </a:r>
            <a:br>
              <a:rPr lang="en-US" dirty="0"/>
            </a:br>
            <a:endParaRPr lang="en-US" dirty="0"/>
          </a:p>
          <a:p>
            <a:pPr marL="0" indent="0" algn="ctr">
              <a:buNone/>
            </a:pPr>
            <a:r>
              <a:rPr lang="en-US" b="1" dirty="0"/>
              <a:t>Patience When Hoping:</a:t>
            </a:r>
            <a:br>
              <a:rPr lang="en-US" dirty="0"/>
            </a:br>
            <a:r>
              <a:rPr lang="en-US" dirty="0"/>
              <a:t>How Christians Deal with Delayed Dreams</a:t>
            </a:r>
          </a:p>
          <a:p>
            <a:pPr marL="342900" lvl="1" indent="0" algn="ctr">
              <a:buNone/>
            </a:pPr>
            <a:r>
              <a:rPr lang="en-US" u="sng" dirty="0"/>
              <a:t>Room 13 </a:t>
            </a:r>
            <a:r>
              <a:rPr lang="en-US" dirty="0"/>
              <a:t>with David Hamlett</a:t>
            </a:r>
            <a:br>
              <a:rPr lang="en-US" dirty="0"/>
            </a:br>
            <a:endParaRPr lang="en-US" dirty="0"/>
          </a:p>
          <a:p>
            <a:pPr marL="0" indent="0" algn="ctr">
              <a:buNone/>
            </a:pPr>
            <a:r>
              <a:rPr lang="en-US" b="1" dirty="0"/>
              <a:t>Patience In Relationships:</a:t>
            </a:r>
            <a:br>
              <a:rPr lang="en-US" dirty="0"/>
            </a:br>
            <a:r>
              <a:rPr lang="en-US" dirty="0"/>
              <a:t>How Christians Deal with Upsetting People</a:t>
            </a:r>
          </a:p>
          <a:p>
            <a:pPr marL="342900" lvl="1" indent="0" algn="ctr">
              <a:buNone/>
            </a:pPr>
            <a:r>
              <a:rPr lang="en-US" u="sng" dirty="0"/>
              <a:t>Auditorium</a:t>
            </a:r>
            <a:r>
              <a:rPr lang="en-US" dirty="0"/>
              <a:t> with Phillip Shumake</a:t>
            </a:r>
          </a:p>
        </p:txBody>
      </p:sp>
    </p:spTree>
    <p:extLst>
      <p:ext uri="{BB962C8B-B14F-4D97-AF65-F5344CB8AC3E}">
        <p14:creationId xmlns:p14="http://schemas.microsoft.com/office/powerpoint/2010/main" val="295564616"/>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Patience In Relationships</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04375497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3810000" cy="5715000"/>
          </a:xfrm>
          <a:prstGeom prst="rect">
            <a:avLst/>
          </a:prstGeom>
        </p:spPr>
      </p:pic>
    </p:spTree>
    <p:extLst>
      <p:ext uri="{BB962C8B-B14F-4D97-AF65-F5344CB8AC3E}">
        <p14:creationId xmlns:p14="http://schemas.microsoft.com/office/powerpoint/2010/main" val="20403984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00" y="0"/>
            <a:ext cx="3830429" cy="5715000"/>
          </a:xfrm>
          <a:prstGeom prst="rect">
            <a:avLst/>
          </a:prstGeom>
        </p:spPr>
      </p:pic>
    </p:spTree>
    <p:extLst>
      <p:ext uri="{BB962C8B-B14F-4D97-AF65-F5344CB8AC3E}">
        <p14:creationId xmlns:p14="http://schemas.microsoft.com/office/powerpoint/2010/main" val="1336636773"/>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The Bible Is Full of </a:t>
            </a:r>
            <a:r>
              <a:rPr lang="en-US" sz="4000" b="1" dirty="0">
                <a:latin typeface="Calibri" charset="0"/>
                <a:ea typeface="Calibri" charset="0"/>
                <a:cs typeface="Calibri" charset="0"/>
              </a:rPr>
              <a:t>Real Relationships That Test Our Patience.</a:t>
            </a:r>
          </a:p>
        </p:txBody>
      </p:sp>
      <p:sp>
        <p:nvSpPr>
          <p:cNvPr id="3" name="Content Placeholder 2"/>
          <p:cNvSpPr>
            <a:spLocks noGrp="1"/>
          </p:cNvSpPr>
          <p:nvPr>
            <p:ph idx="1"/>
          </p:nvPr>
        </p:nvSpPr>
        <p:spPr/>
        <p:txBody>
          <a:bodyPr>
            <a:normAutofit/>
          </a:bodyPr>
          <a:lstStyle/>
          <a:p>
            <a:r>
              <a:rPr lang="en-US" sz="2800" dirty="0"/>
              <a:t>David’s Patience Under The Rule of King Saul.</a:t>
            </a:r>
          </a:p>
          <a:p>
            <a:pPr lvl="1"/>
            <a:r>
              <a:rPr lang="en-US" sz="2400" dirty="0"/>
              <a:t>1 Samuel 24:5-12, Psalm 37:7-9</a:t>
            </a:r>
          </a:p>
          <a:p>
            <a:r>
              <a:rPr lang="en-US" dirty="0"/>
              <a:t>Joseph’s Patience While In Prison For A Crime He Didn’t Commit - Forgotten By Family &amp; Friends.</a:t>
            </a:r>
          </a:p>
          <a:p>
            <a:pPr lvl="1"/>
            <a:r>
              <a:rPr lang="en-US" dirty="0"/>
              <a:t>Genesis 39:19-23, 40:23-41:1, 14</a:t>
            </a:r>
          </a:p>
          <a:p>
            <a:r>
              <a:rPr lang="en-US" dirty="0"/>
              <a:t>Job</a:t>
            </a:r>
            <a:r>
              <a:rPr lang="en-US" sz="2800" dirty="0"/>
              <a:t>’s Patience With Family &amp; Friends Who Blame Him (And His Children) For Their Suffering.</a:t>
            </a:r>
          </a:p>
          <a:p>
            <a:pPr lvl="1"/>
            <a:r>
              <a:rPr lang="en-US" sz="2400" dirty="0"/>
              <a:t>Job 8:4-6, Job 42:9</a:t>
            </a:r>
          </a:p>
        </p:txBody>
      </p:sp>
    </p:spTree>
    <p:extLst>
      <p:ext uri="{BB962C8B-B14F-4D97-AF65-F5344CB8AC3E}">
        <p14:creationId xmlns:p14="http://schemas.microsoft.com/office/powerpoint/2010/main" val="122068506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Patience </a:t>
            </a:r>
            <a:r>
              <a:rPr lang="en-US" sz="4000" b="1" dirty="0">
                <a:latin typeface="Calibri" charset="0"/>
                <a:ea typeface="Calibri" charset="0"/>
                <a:cs typeface="Calibri" charset="0"/>
              </a:rPr>
              <a:t>In Relationships</a:t>
            </a:r>
          </a:p>
        </p:txBody>
      </p:sp>
      <p:sp>
        <p:nvSpPr>
          <p:cNvPr id="3" name="Content Placeholder 2"/>
          <p:cNvSpPr>
            <a:spLocks noGrp="1"/>
          </p:cNvSpPr>
          <p:nvPr>
            <p:ph idx="1"/>
          </p:nvPr>
        </p:nvSpPr>
        <p:spPr/>
        <p:txBody>
          <a:bodyPr>
            <a:noAutofit/>
          </a:bodyPr>
          <a:lstStyle/>
          <a:p>
            <a:r>
              <a:rPr lang="en-US" i="1" dirty="0">
                <a:solidFill>
                  <a:schemeClr val="accent1">
                    <a:lumMod val="50000"/>
                  </a:schemeClr>
                </a:solidFill>
              </a:rPr>
              <a:t>“Can your spouse count on having a patient wife or husband to deal with? Can she know that locking her keys in the car will be met by your calm understanding rather than a demeaning lecture that makes her feel childish? Can he know that being found watching a football game won’t automatically invite a loud-mouthed laundry list of better ways he should be spending his time?” </a:t>
            </a:r>
            <a:br>
              <a:rPr lang="en-US" i="1" dirty="0">
                <a:solidFill>
                  <a:schemeClr val="accent1">
                    <a:lumMod val="50000"/>
                  </a:schemeClr>
                </a:solidFill>
              </a:rPr>
            </a:br>
            <a:r>
              <a:rPr lang="en-US" i="1" dirty="0">
                <a:solidFill>
                  <a:schemeClr val="accent1">
                    <a:lumMod val="50000"/>
                  </a:schemeClr>
                </a:solidFill>
              </a:rPr>
              <a:t>(2013, p. 3). </a:t>
            </a:r>
          </a:p>
          <a:p>
            <a:pPr lvl="1"/>
            <a:r>
              <a:rPr lang="en-US" i="1" dirty="0">
                <a:solidFill>
                  <a:schemeClr val="accent1">
                    <a:lumMod val="50000"/>
                  </a:schemeClr>
                </a:solidFill>
              </a:rPr>
              <a:t>The Love Dare by Stephen and Alex Kendrick</a:t>
            </a:r>
          </a:p>
          <a:p>
            <a:endParaRPr lang="en-US" dirty="0"/>
          </a:p>
        </p:txBody>
      </p:sp>
    </p:spTree>
    <p:extLst>
      <p:ext uri="{BB962C8B-B14F-4D97-AF65-F5344CB8AC3E}">
        <p14:creationId xmlns:p14="http://schemas.microsoft.com/office/powerpoint/2010/main" val="622716367"/>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5608696"/>
          </a:xfrm>
          <a:prstGeom prst="rect">
            <a:avLst/>
          </a:prstGeom>
        </p:spPr>
      </p:pic>
    </p:spTree>
    <p:extLst>
      <p:ext uri="{BB962C8B-B14F-4D97-AF65-F5344CB8AC3E}">
        <p14:creationId xmlns:p14="http://schemas.microsoft.com/office/powerpoint/2010/main" val="2052256032"/>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Patience </a:t>
            </a:r>
            <a:r>
              <a:rPr lang="en-US" sz="3600" b="1" dirty="0">
                <a:latin typeface="Calibri" charset="0"/>
                <a:ea typeface="Calibri" charset="0"/>
                <a:cs typeface="Calibri" charset="0"/>
              </a:rPr>
              <a:t>In Relationships:</a:t>
            </a:r>
            <a:br>
              <a:rPr lang="en-US" sz="4000" b="1" dirty="0">
                <a:latin typeface="Calibri" charset="0"/>
                <a:ea typeface="Calibri" charset="0"/>
                <a:cs typeface="Calibri" charset="0"/>
              </a:rPr>
            </a:br>
            <a:r>
              <a:rPr lang="en-US" sz="4900" i="1" dirty="0">
                <a:ea typeface="Calibri" charset="0"/>
                <a:cs typeface="Calibri" charset="0"/>
              </a:rPr>
              <a:t>Looking To Jesus</a:t>
            </a:r>
          </a:p>
        </p:txBody>
      </p:sp>
      <p:sp>
        <p:nvSpPr>
          <p:cNvPr id="3" name="Content Placeholder 2"/>
          <p:cNvSpPr>
            <a:spLocks noGrp="1"/>
          </p:cNvSpPr>
          <p:nvPr>
            <p:ph idx="1"/>
          </p:nvPr>
        </p:nvSpPr>
        <p:spPr>
          <a:xfrm>
            <a:off x="628650" y="1628078"/>
            <a:ext cx="7886700" cy="3519391"/>
          </a:xfrm>
        </p:spPr>
        <p:txBody>
          <a:bodyPr>
            <a:normAutofit/>
          </a:bodyPr>
          <a:lstStyle/>
          <a:p>
            <a:pPr marL="0" indent="0">
              <a:buNone/>
            </a:pPr>
            <a:r>
              <a:rPr lang="en-US" sz="2800" dirty="0"/>
              <a:t>How Did Jesus Respond In Tough Moments?</a:t>
            </a:r>
          </a:p>
          <a:p>
            <a:r>
              <a:rPr lang="en-US" sz="2800" dirty="0"/>
              <a:t>When Helpful, He Told A Story (Luke 7:40-42)</a:t>
            </a:r>
          </a:p>
          <a:p>
            <a:r>
              <a:rPr lang="en-US" dirty="0"/>
              <a:t>When Useful, He Asked Questions (Mk 11:28-29)</a:t>
            </a:r>
          </a:p>
          <a:p>
            <a:r>
              <a:rPr lang="en-US" sz="2800" dirty="0"/>
              <a:t>When Suitable, He Remained Silent (John 8:6)</a:t>
            </a:r>
          </a:p>
          <a:p>
            <a:r>
              <a:rPr lang="en-US" dirty="0"/>
              <a:t>When Necessary, He Used Rebuke (John 8:46-47)</a:t>
            </a:r>
          </a:p>
          <a:p>
            <a:endParaRPr lang="en-US" sz="2800" dirty="0"/>
          </a:p>
        </p:txBody>
      </p:sp>
    </p:spTree>
    <p:extLst>
      <p:ext uri="{BB962C8B-B14F-4D97-AF65-F5344CB8AC3E}">
        <p14:creationId xmlns:p14="http://schemas.microsoft.com/office/powerpoint/2010/main" val="1948972742"/>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2348</TotalTime>
  <Words>1650</Words>
  <Application>Microsoft Office PowerPoint</Application>
  <PresentationFormat>On-screen Show (16:10)</PresentationFormat>
  <Paragraphs>149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Mangal</vt:lpstr>
      <vt:lpstr>Wingdings</vt:lpstr>
      <vt:lpstr>Office Theme</vt:lpstr>
      <vt:lpstr>Patience In Relationships</vt:lpstr>
      <vt:lpstr>Tonight’s Special Classes On Patience</vt:lpstr>
      <vt:lpstr>Patience In Relationships</vt:lpstr>
      <vt:lpstr>PowerPoint Presentation</vt:lpstr>
      <vt:lpstr>PowerPoint Presentation</vt:lpstr>
      <vt:lpstr>The Bible Is Full of Real Relationships That Test Our Patience.</vt:lpstr>
      <vt:lpstr>Patience In Relationships</vt:lpstr>
      <vt:lpstr>PowerPoint Presentation</vt:lpstr>
      <vt:lpstr>Patience In Relationships: Looking To Jesus</vt:lpstr>
      <vt:lpstr>Patience In Relationships: Looking To The Prophets</vt:lpstr>
      <vt:lpstr>Patience In Relationships: Looking To Proverbs</vt:lpstr>
      <vt:lpstr>Practical Steps To Bring Patience  To Our Relationships</vt:lpstr>
      <vt:lpstr>Patience In Relationships</vt:lpstr>
      <vt:lpstr>Patience In Relationships</vt:lpstr>
      <vt:lpstr>Patience In Relationships</vt:lpstr>
      <vt:lpstr>Patience In Relationships</vt:lpstr>
      <vt:lpstr>Patience In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Embry</cp:lastModifiedBy>
  <cp:revision>56</cp:revision>
  <dcterms:created xsi:type="dcterms:W3CDTF">2018-07-26T19:51:37Z</dcterms:created>
  <dcterms:modified xsi:type="dcterms:W3CDTF">2018-07-29T23:12:57Z</dcterms:modified>
</cp:coreProperties>
</file>