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1" r:id="rId2"/>
    <p:sldMasterId id="2147483913" r:id="rId3"/>
    <p:sldMasterId id="2147484000" r:id="rId4"/>
    <p:sldMasterId id="2147484012" r:id="rId5"/>
    <p:sldMasterId id="2147484024" r:id="rId6"/>
    <p:sldMasterId id="2147484036" r:id="rId7"/>
    <p:sldMasterId id="2147484048" r:id="rId8"/>
    <p:sldMasterId id="2147484060" r:id="rId9"/>
    <p:sldMasterId id="2147484072" r:id="rId10"/>
    <p:sldMasterId id="2147484084" r:id="rId11"/>
    <p:sldMasterId id="2147484108" r:id="rId12"/>
    <p:sldMasterId id="2147484120" r:id="rId13"/>
    <p:sldMasterId id="2147484133" r:id="rId14"/>
    <p:sldMasterId id="2147484145" r:id="rId15"/>
  </p:sldMasterIdLst>
  <p:notesMasterIdLst>
    <p:notesMasterId r:id="rId70"/>
  </p:notesMasterIdLst>
  <p:sldIdLst>
    <p:sldId id="256" r:id="rId16"/>
    <p:sldId id="257" r:id="rId17"/>
    <p:sldId id="274" r:id="rId18"/>
    <p:sldId id="296" r:id="rId19"/>
    <p:sldId id="263" r:id="rId20"/>
    <p:sldId id="258" r:id="rId21"/>
    <p:sldId id="315" r:id="rId22"/>
    <p:sldId id="320" r:id="rId23"/>
    <p:sldId id="321" r:id="rId24"/>
    <p:sldId id="317" r:id="rId25"/>
    <p:sldId id="278" r:id="rId26"/>
    <p:sldId id="279" r:id="rId27"/>
    <p:sldId id="414" r:id="rId28"/>
    <p:sldId id="409" r:id="rId29"/>
    <p:sldId id="405" r:id="rId30"/>
    <p:sldId id="441" r:id="rId31"/>
    <p:sldId id="406" r:id="rId32"/>
    <p:sldId id="408" r:id="rId33"/>
    <p:sldId id="427" r:id="rId34"/>
    <p:sldId id="404" r:id="rId35"/>
    <p:sldId id="440" r:id="rId36"/>
    <p:sldId id="410" r:id="rId37"/>
    <p:sldId id="407" r:id="rId38"/>
    <p:sldId id="424" r:id="rId39"/>
    <p:sldId id="425" r:id="rId40"/>
    <p:sldId id="416" r:id="rId41"/>
    <p:sldId id="417" r:id="rId42"/>
    <p:sldId id="418" r:id="rId43"/>
    <p:sldId id="419" r:id="rId44"/>
    <p:sldId id="429" r:id="rId45"/>
    <p:sldId id="423" r:id="rId46"/>
    <p:sldId id="411" r:id="rId47"/>
    <p:sldId id="436" r:id="rId48"/>
    <p:sldId id="415" r:id="rId49"/>
    <p:sldId id="438" r:id="rId50"/>
    <p:sldId id="437" r:id="rId51"/>
    <p:sldId id="434" r:id="rId52"/>
    <p:sldId id="431" r:id="rId53"/>
    <p:sldId id="432" r:id="rId54"/>
    <p:sldId id="422" r:id="rId55"/>
    <p:sldId id="412" r:id="rId56"/>
    <p:sldId id="413" r:id="rId57"/>
    <p:sldId id="435" r:id="rId58"/>
    <p:sldId id="420" r:id="rId59"/>
    <p:sldId id="421" r:id="rId60"/>
    <p:sldId id="430" r:id="rId61"/>
    <p:sldId id="439" r:id="rId62"/>
    <p:sldId id="286" r:id="rId63"/>
    <p:sldId id="287" r:id="rId64"/>
    <p:sldId id="322" r:id="rId65"/>
    <p:sldId id="395" r:id="rId66"/>
    <p:sldId id="397" r:id="rId67"/>
    <p:sldId id="285" r:id="rId68"/>
    <p:sldId id="273"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16">
          <p15:clr>
            <a:srgbClr val="A4A3A4"/>
          </p15:clr>
        </p15:guide>
        <p15:guide id="2"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2965" autoAdjust="0"/>
  </p:normalViewPr>
  <p:slideViewPr>
    <p:cSldViewPr showGuides="1">
      <p:cViewPr>
        <p:scale>
          <a:sx n="70" d="100"/>
          <a:sy n="70" d="100"/>
        </p:scale>
        <p:origin x="-2730" y="-588"/>
      </p:cViewPr>
      <p:guideLst>
        <p:guide orient="horz" pos="3216"/>
        <p:guide pos="432"/>
      </p:guideLst>
    </p:cSldViewPr>
  </p:slideViewPr>
  <p:notesTextViewPr>
    <p:cViewPr>
      <p:scale>
        <a:sx n="3" d="2"/>
        <a:sy n="3" d="2"/>
      </p:scale>
      <p:origin x="0" y="0"/>
    </p:cViewPr>
  </p:notesTextViewPr>
  <p:sorterViewPr>
    <p:cViewPr varScale="1">
      <p:scale>
        <a:sx n="100" d="100"/>
        <a:sy n="100" d="100"/>
      </p:scale>
      <p:origin x="0" y="44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065D8AC-84A4-411F-B373-9FC435E88A1C}" type="datetimeFigureOut">
              <a:rPr lang="en-US" smtClean="0"/>
              <a:t>8/9/2018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017E938-B8E2-43C4-9EB0-6B3ED848EBC2}" type="slidenum">
              <a:rPr lang="en-US" smtClean="0"/>
              <a:t>‹#›</a:t>
            </a:fld>
            <a:endParaRPr lang="en-US"/>
          </a:p>
        </p:txBody>
      </p:sp>
    </p:spTree>
    <p:extLst>
      <p:ext uri="{BB962C8B-B14F-4D97-AF65-F5344CB8AC3E}">
        <p14:creationId xmlns:p14="http://schemas.microsoft.com/office/powerpoint/2010/main" val="162774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blia.com/bible/esv/Isa%2011.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biblia.com/bible/esv/Isa%2053.3" TargetMode="External"/><Relationship Id="rId5" Type="http://schemas.openxmlformats.org/officeDocument/2006/relationships/hyperlink" Target="https://biblia.com/bible/esv/Ps%2022.6%E2%80%937" TargetMode="External"/><Relationship Id="rId4" Type="http://schemas.openxmlformats.org/officeDocument/2006/relationships/hyperlink" Target="https://biblia.com/bible/esv/John%201.4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icalarchaeology.org/daily/biblical-topics/bible-versions-and-translations/james-or-jacob-in-the-bibl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biblicalarchaeology.org/daily/news/brother-of-jesus-proved-ancient-and-authentic/"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7E938-B8E2-43C4-9EB0-6B3ED848EBC2}" type="slidenum">
              <a:rPr lang="en-US" smtClean="0"/>
              <a:t>2</a:t>
            </a:fld>
            <a:endParaRPr lang="en-US"/>
          </a:p>
        </p:txBody>
      </p:sp>
    </p:spTree>
    <p:extLst>
      <p:ext uri="{BB962C8B-B14F-4D97-AF65-F5344CB8AC3E}">
        <p14:creationId xmlns:p14="http://schemas.microsoft.com/office/powerpoint/2010/main" val="376976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985582-D488-47EB-BCEE-11B1E24DCA54}" type="slidenum">
              <a:rPr lang="en-US" altLang="en-US">
                <a:solidFill>
                  <a:prstClr val="black"/>
                </a:solidFill>
              </a:rPr>
              <a:pPr/>
              <a:t>23</a:t>
            </a:fld>
            <a:endParaRPr lang="en-US" altLang="en-US">
              <a:solidFill>
                <a:prstClr val="black"/>
              </a:solidFill>
            </a:endParaRPr>
          </a:p>
        </p:txBody>
      </p:sp>
      <p:sp>
        <p:nvSpPr>
          <p:cNvPr id="179202"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4) Galilee Boat - 1986</a:t>
            </a:r>
          </a:p>
          <a:p>
            <a:r>
              <a:rPr lang="en-US" altLang="en-US">
                <a:cs typeface="Times New Roman" pitchFamily="18" charset="0"/>
              </a:rPr>
              <a:t>Two brothers from Kibbutz Ginnosar, on the northwest shore of the Sea of Galilee, stumbled across the remains of a 2,000 year old boat when lake levels were low. The boat was rescued from rising water levels and preserved in a solution of polyethleneglycol for almost ten years, and can now be seen in a special building at the kibbutz Ginnosar. The boat was dubbed "The Jesus Boat" when archaeologists confirmed that it represented the typical fisherman's craft that plied the Galilee waters during the time when Jesus' and his disciples lived and worked there. </a:t>
            </a:r>
          </a:p>
          <a:p>
            <a:endParaRPr lang="en-US" altLang="en-US">
              <a:cs typeface="Times New Roman" pitchFamily="18" charset="0"/>
            </a:endParaRPr>
          </a:p>
          <a:p>
            <a:r>
              <a:rPr lang="en-US" altLang="en-US" i="1">
                <a:solidFill>
                  <a:srgbClr val="000000"/>
                </a:solidFill>
                <a:cs typeface="Times New Roman" pitchFamily="18" charset="0"/>
              </a:rPr>
              <a:t>Zev Radovan</a:t>
            </a:r>
            <a:endParaRPr lang="en-US" altLang="en-US">
              <a:cs typeface="Times New Roman" pitchFamily="18" charset="0"/>
            </a:endParaRPr>
          </a:p>
          <a:p>
            <a:r>
              <a:rPr lang="en-US" altLang="en-US">
                <a:solidFill>
                  <a:srgbClr val="000000"/>
                </a:solidFill>
                <a:cs typeface="Times New Roman" pitchFamily="18" charset="0"/>
              </a:rPr>
              <a:t>About a mile north of Migdal, a perfectly preserved wooden boat—also equipped for rowing and sailing—was found in the mud. Apparently, a master craftsman from the time of Jesus built the boat to last.</a:t>
            </a:r>
            <a:endParaRPr lang="en-US" altLang="en-US">
              <a:cs typeface="Times New Roman" pitchFamily="18" charset="0"/>
            </a:endParaRPr>
          </a:p>
          <a:p>
            <a:r>
              <a:rPr lang="en-US" altLang="en-US">
                <a:cs typeface="Times New Roman" pitchFamily="18" charset="0"/>
              </a:rPr>
              <a:t>Editor, H. S. 2002;2002. </a:t>
            </a:r>
            <a:r>
              <a:rPr lang="en-US" altLang="en-US" i="1">
                <a:cs typeface="Times New Roman" pitchFamily="18" charset="0"/>
              </a:rPr>
              <a:t>BAR 25:04 (July/Aug 1999)</a:t>
            </a:r>
            <a:r>
              <a:rPr lang="en-US" altLang="en-US">
                <a:cs typeface="Times New Roman" pitchFamily="18" charset="0"/>
              </a:rPr>
              <a:t>. Biblical Archaeology Society</a:t>
            </a:r>
          </a:p>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eaLnBrk="1" hangingPunct="1"/>
            <a:r>
              <a:rPr lang="en-US" dirty="0" smtClean="0">
                <a:latin typeface="Times New Roman" pitchFamily="18" charset="0"/>
              </a:rPr>
              <a:t>tbs115180011</a:t>
            </a:r>
          </a:p>
        </p:txBody>
      </p:sp>
      <p:sp>
        <p:nvSpPr>
          <p:cNvPr id="25603" name="Slide Number Placeholder 3"/>
          <p:cNvSpPr>
            <a:spLocks noGrp="1"/>
          </p:cNvSpPr>
          <p:nvPr>
            <p:ph type="sldNum" sz="quarter" idx="5"/>
          </p:nvPr>
        </p:nvSpPr>
        <p:spPr>
          <a:noFill/>
        </p:spPr>
        <p:txBody>
          <a:bodyPr/>
          <a:lstStyle/>
          <a:p>
            <a:fld id="{8C2F44AD-93DE-4FF4-B5AE-7298691C53AF}" type="slidenum">
              <a:rPr lang="en-US" smtClean="0">
                <a:solidFill>
                  <a:prstClr val="black"/>
                </a:solidFill>
                <a:latin typeface="Times New Roman" pitchFamily="18" charset="0"/>
                <a:cs typeface="Calibri" pitchFamily="34" charset="0"/>
              </a:rPr>
              <a:pPr/>
              <a:t>30</a:t>
            </a:fld>
            <a:endParaRPr lang="en-US" dirty="0" smtClean="0">
              <a:solidFill>
                <a:prstClr val="black"/>
              </a:solidFill>
              <a:latin typeface="Times New Roman" pitchFamily="18" charset="0"/>
              <a:cs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5B46855-7564-4FE4-BDCA-4C3FA874A282}" type="slidenum">
              <a:rPr lang="en-US" altLang="en-US">
                <a:solidFill>
                  <a:prstClr val="black"/>
                </a:solidFill>
              </a:rPr>
              <a:pPr/>
              <a:t>32</a:t>
            </a:fld>
            <a:endParaRPr lang="en-US" altLang="en-US">
              <a:solidFill>
                <a:prstClr val="black"/>
              </a:solidFill>
            </a:endParaRPr>
          </a:p>
        </p:txBody>
      </p:sp>
      <p:sp>
        <p:nvSpPr>
          <p:cNvPr id="245762"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i="1">
                <a:solidFill>
                  <a:srgbClr val="000000"/>
                </a:solidFill>
              </a:rPr>
              <a:t>Leen Ritmeyer</a:t>
            </a:r>
            <a:endParaRPr lang="en-US" altLang="en-US"/>
          </a:p>
          <a:p>
            <a:r>
              <a:rPr lang="en-US" altLang="en-US">
                <a:solidFill>
                  <a:srgbClr val="000000"/>
                </a:solidFill>
              </a:rPr>
              <a:t>In this representation of biblical Capernaum as drawn by archaeological draftsman Leen Ritmeyer, Capernaum’s synagogue, where Jesus preached (</a:t>
            </a:r>
            <a:r>
              <a:rPr lang="en-US" altLang="en-US"/>
              <a:t> </a:t>
            </a:r>
            <a:r>
              <a:rPr lang="en-US" altLang="en-US">
                <a:solidFill>
                  <a:srgbClr val="000080"/>
                </a:solidFill>
              </a:rPr>
              <a:t>John 6:59</a:t>
            </a:r>
            <a:r>
              <a:rPr lang="en-US" altLang="en-US"/>
              <a:t> </a:t>
            </a:r>
            <a:r>
              <a:rPr lang="en-US" altLang="en-US">
                <a:solidFill>
                  <a:srgbClr val="000000"/>
                </a:solidFill>
              </a:rPr>
              <a:t>), appears at upper left. It is shown with three doors and a raised central roof with an arched motif at one end. The building identified since the fourth century as the home of the apostle Peter lies between the synagogue and the harbor. According to </a:t>
            </a:r>
            <a:r>
              <a:rPr lang="en-US" altLang="en-US">
                <a:solidFill>
                  <a:srgbClr val="000080"/>
                </a:solidFill>
              </a:rPr>
              <a:t>Matthew 8:14–16</a:t>
            </a:r>
            <a:r>
              <a:rPr lang="en-US" altLang="en-US"/>
              <a:t> </a:t>
            </a:r>
            <a:r>
              <a:rPr lang="en-US" altLang="en-US">
                <a:solidFill>
                  <a:srgbClr val="000000"/>
                </a:solidFill>
              </a:rPr>
              <a:t>and </a:t>
            </a:r>
            <a:r>
              <a:rPr lang="en-US" altLang="en-US">
                <a:solidFill>
                  <a:srgbClr val="000080"/>
                </a:solidFill>
              </a:rPr>
              <a:t>Mark 2:1</a:t>
            </a:r>
            <a:r>
              <a:rPr lang="en-US" altLang="en-US"/>
              <a:t> </a:t>
            </a:r>
            <a:r>
              <a:rPr lang="en-US" altLang="en-US">
                <a:solidFill>
                  <a:srgbClr val="000000"/>
                </a:solidFill>
              </a:rPr>
              <a:t>, Jesus lodged here. The home consists of several small rooms built around two central courtyards.</a:t>
            </a:r>
            <a:endParaRPr lang="en-US" altLang="en-US"/>
          </a:p>
          <a:p>
            <a:r>
              <a:rPr lang="en-US" altLang="en-US"/>
              <a:t>Editor, H. S. 2002;2002. </a:t>
            </a:r>
            <a:r>
              <a:rPr lang="en-US" altLang="en-US" i="1"/>
              <a:t>BAR 25:04 (July/Aug 1999)</a:t>
            </a:r>
            <a:r>
              <a:rPr lang="en-US" altLang="en-US"/>
              <a:t>. Biblical Archaeology Society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2943" indent="-232943">
              <a:defRPr/>
            </a:pPr>
            <a:r>
              <a:rPr lang="en-US" b="1" dirty="0" smtClean="0"/>
              <a:t>Nazareth: Introduction</a:t>
            </a:r>
          </a:p>
          <a:p>
            <a:pPr marL="232943" indent="-232943">
              <a:buFontTx/>
              <a:buAutoNum type="arabicPeriod"/>
              <a:defRPr/>
            </a:pPr>
            <a:r>
              <a:rPr lang="en-US" dirty="0" smtClean="0"/>
              <a:t>Situated inside a depression atop the ridge north of the Jezreel Valley, Nazareth was a relatively isolated village in the time of Jesus. It is estimated that the village’s population was less than two hundred.  </a:t>
            </a:r>
          </a:p>
          <a:p>
            <a:pPr marL="232943" indent="-232943">
              <a:buFontTx/>
              <a:buAutoNum type="arabicPeriod"/>
              <a:defRPr/>
            </a:pPr>
            <a:r>
              <a:rPr lang="en-US" dirty="0" smtClean="0"/>
              <a:t>Though relatively isolated in the hill country, Nazareth was not far from the International Highway and the district capital of Galilee, Sepphoris.</a:t>
            </a:r>
          </a:p>
          <a:p>
            <a:pPr marL="232943" indent="-232943">
              <a:buFontTx/>
              <a:buAutoNum type="arabicPeriod"/>
              <a:defRPr/>
            </a:pPr>
            <a:r>
              <a:rPr lang="en-US" dirty="0" smtClean="0"/>
              <a:t>Today Nazareth is home to more than 60,000 Israeli Arabs, and Nazareth </a:t>
            </a:r>
            <a:r>
              <a:rPr lang="en-US" dirty="0" err="1" smtClean="0"/>
              <a:t>Illit</a:t>
            </a:r>
            <a:r>
              <a:rPr lang="en-US" dirty="0" smtClean="0"/>
              <a:t> (“Upper Nazareth”) is home to thousands of Jewish residents.</a:t>
            </a:r>
          </a:p>
          <a:p>
            <a:pPr>
              <a:defRPr/>
            </a:pPr>
            <a:endParaRPr lang="en-US" dirty="0" smtClean="0"/>
          </a:p>
          <a:p>
            <a:pPr>
              <a:defRPr/>
            </a:pPr>
            <a:r>
              <a:rPr lang="en-US" dirty="0" smtClean="0"/>
              <a:t>tbs121290011</a:t>
            </a:r>
            <a:endParaRPr lang="en-US" dirty="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CA7A49-9106-4A03-96A1-43835AA2C00C}" type="slidenum">
              <a:rPr lang="en-US" smtClean="0">
                <a:solidFill>
                  <a:prstClr val="black"/>
                </a:solidFill>
              </a:rPr>
              <a:pPr/>
              <a:t>35</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055"/>
          <p:cNvSpPr>
            <a:spLocks noGrp="1" noChangeArrowheads="1"/>
          </p:cNvSpPr>
          <p:nvPr>
            <p:ph type="sldNum" sz="quarter" idx="5"/>
          </p:nvPr>
        </p:nvSpPr>
        <p:spPr>
          <a:noFill/>
        </p:spPr>
        <p:txBody>
          <a:bodyPr/>
          <a:lstStyle/>
          <a:p>
            <a:fld id="{785476D3-F324-45D8-8469-E59E0C107C16}" type="slidenum">
              <a:rPr lang="en-US" smtClean="0">
                <a:solidFill>
                  <a:prstClr val="black"/>
                </a:solidFill>
                <a:latin typeface="Times New Roman" pitchFamily="18" charset="0"/>
                <a:cs typeface="Calibri" pitchFamily="34" charset="0"/>
              </a:rPr>
              <a:pPr/>
              <a:t>37</a:t>
            </a:fld>
            <a:endParaRPr lang="en-US" dirty="0" smtClean="0">
              <a:solidFill>
                <a:prstClr val="black"/>
              </a:solidFill>
              <a:latin typeface="Times New Roman" pitchFamily="18" charset="0"/>
              <a:cs typeface="Calibri" pitchFamily="34"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marL="232943" indent="-232943"/>
            <a:r>
              <a:rPr lang="en-US" b="1" dirty="0" smtClean="0">
                <a:latin typeface="Times New Roman" pitchFamily="18" charset="0"/>
              </a:rPr>
              <a:t>Interior of the Synagogue</a:t>
            </a:r>
          </a:p>
          <a:p>
            <a:pPr marL="232943" indent="-232943">
              <a:buFontTx/>
              <a:buAutoNum type="arabicPeriod"/>
            </a:pPr>
            <a:r>
              <a:rPr lang="en-US" dirty="0" smtClean="0">
                <a:latin typeface="Times New Roman" pitchFamily="18" charset="0"/>
              </a:rPr>
              <a:t>Benches on which the elders sat lined the inside wall. There were probably mats on the floor inside the synagogue for people to sit on (Strange and Shanks 1983: 26).</a:t>
            </a:r>
          </a:p>
          <a:p>
            <a:pPr marL="232943" indent="-232943">
              <a:buFontTx/>
              <a:buAutoNum type="arabicPeriod"/>
            </a:pPr>
            <a:r>
              <a:rPr lang="en-US" dirty="0" smtClean="0">
                <a:latin typeface="Times New Roman" pitchFamily="18" charset="0"/>
              </a:rPr>
              <a:t>The architrave was originally a single piece of limestone, but it has been broken.</a:t>
            </a:r>
          </a:p>
          <a:p>
            <a:pPr marL="232943" indent="-232943">
              <a:buFontTx/>
              <a:buAutoNum type="arabicPeriod"/>
            </a:pPr>
            <a:r>
              <a:rPr lang="en-US" dirty="0" smtClean="0">
                <a:latin typeface="Times New Roman" pitchFamily="18" charset="0"/>
              </a:rPr>
              <a:t>The corner columns are heart shaped.</a:t>
            </a:r>
          </a:p>
          <a:p>
            <a:pPr marL="232943" indent="-232943">
              <a:buFontTx/>
              <a:buAutoNum type="arabicPeriod"/>
            </a:pPr>
            <a:r>
              <a:rPr lang="en-US" dirty="0" smtClean="0">
                <a:latin typeface="Times New Roman" pitchFamily="18" charset="0"/>
              </a:rPr>
              <a:t>The synagogue in Capernaum is a typical Galilean synagogue. The doors face Jerusalem and the worshippers prayed in that direction. The Torah must have been wheeled around to the door area (see the inscription found with Torah on a cart). Later synagogues have doors which are located on the opposite side from Jerusalem.</a:t>
            </a:r>
          </a:p>
          <a:p>
            <a:pPr marL="232943" indent="-232943"/>
            <a:endParaRPr lang="en-US" dirty="0" smtClean="0">
              <a:latin typeface="Times New Roman" pitchFamily="18" charset="0"/>
            </a:endParaRPr>
          </a:p>
          <a:p>
            <a:pPr marL="232943" indent="-232943"/>
            <a:r>
              <a:rPr lang="en-US" dirty="0" smtClean="0">
                <a:latin typeface="Times New Roman" pitchFamily="18" charset="0"/>
                <a:ea typeface="Arial" charset="0"/>
                <a:cs typeface="Calibri" pitchFamily="34" charset="0"/>
              </a:rPr>
              <a:t>tb102602011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F9C9A-D0A2-4C69-ADD7-1B628EA5BF8B}" type="slidenum">
              <a:rPr lang="en-US" altLang="en-US">
                <a:solidFill>
                  <a:prstClr val="black"/>
                </a:solidFill>
              </a:rPr>
              <a:pPr/>
              <a:t>40</a:t>
            </a:fld>
            <a:endParaRPr lang="en-US" altLang="en-US">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pPr>
              <a:spcBef>
                <a:spcPct val="0"/>
              </a:spcBef>
            </a:pPr>
            <a:r>
              <a:rPr lang="en-US" altLang="en-US" sz="1600">
                <a:solidFill>
                  <a:schemeClr val="bg1"/>
                </a:solidFill>
                <a:latin typeface="Book Antiqua" pitchFamily="18" charset="0"/>
              </a:rPr>
              <a:t>Most recent excavations have revealed </a:t>
            </a:r>
            <a:r>
              <a:rPr lang="en-US" altLang="en-US" sz="1600" i="1">
                <a:solidFill>
                  <a:schemeClr val="bg1"/>
                </a:solidFill>
                <a:latin typeface="Book Antiqua" pitchFamily="18" charset="0"/>
              </a:rPr>
              <a:t>two</a:t>
            </a:r>
            <a:r>
              <a:rPr lang="en-US" altLang="en-US" sz="1600">
                <a:solidFill>
                  <a:schemeClr val="bg1"/>
                </a:solidFill>
                <a:latin typeface="Book Antiqua" pitchFamily="18" charset="0"/>
              </a:rPr>
              <a:t> synagogues, a white limestone synagogue dating from the fourth to fifth centuries CE, and a black basalt synagogue dating from the first half of the first century CE.  Only foundation walls, gray marble column fragments and a cobblestone floor remain from the earlier structure, which measured 24.5 by 18.7 meters on the exterior and possessed walls over a meter thick.</a:t>
            </a:r>
          </a:p>
          <a:p>
            <a:pPr eaLnBrk="0" hangingPunct="0">
              <a:spcBef>
                <a:spcPct val="0"/>
              </a:spcBef>
            </a:pPr>
            <a:endParaRPr lang="en-US" altLang="en-US" sz="1600">
              <a:solidFill>
                <a:schemeClr val="bg1"/>
              </a:solidFill>
            </a:endParaRPr>
          </a:p>
          <a:p>
            <a:pPr>
              <a:spcBef>
                <a:spcPct val="0"/>
              </a:spcBef>
            </a:pPr>
            <a:r>
              <a:rPr lang="en-US" altLang="en-US" sz="2400">
                <a:solidFill>
                  <a:schemeClr val="bg1"/>
                </a:solidFill>
                <a:latin typeface="Book Antiqua" pitchFamily="18" charset="0"/>
              </a:rPr>
              <a:t>View of the IV-V century Limestone synagogue, looking north. This structure was built on top of an earlier synagogue that was founded in the first century CE and constructed out of basalt.  Only the foundation walls and cobblestone floor remain from this earlier building </a:t>
            </a:r>
          </a:p>
          <a:p>
            <a:pPr>
              <a:spcBef>
                <a:spcPct val="0"/>
              </a:spcBef>
            </a:pPr>
            <a:r>
              <a:rPr lang="en-US" altLang="en-US" sz="2400">
                <a:latin typeface="Book Antiqua" pitchFamily="18" charset="0"/>
              </a:rPr>
              <a:t>View of trench 25, looking north. A. East stylobate (column foundation wall) of the Limestone synagogue; B. The Basalt Stone wall (MB 5) of the I CE synagogue (a stylobate of the earlier structure); C. The first century CE stone pavement.</a:t>
            </a:r>
          </a:p>
          <a:p>
            <a:pPr>
              <a:spcBef>
                <a:spcPct val="0"/>
              </a:spcBef>
            </a:pPr>
            <a:endParaRPr lang="en-US" altLang="en-US" sz="2400">
              <a:solidFill>
                <a:schemeClr val="bg1"/>
              </a:solidFill>
              <a:latin typeface="Book Antiqua" pitchFamily="18" charset="0"/>
            </a:endParaRPr>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74A4824-D855-4EA4-8A31-B8090BE4B98E}" type="slidenum">
              <a:rPr lang="en-US" altLang="en-US">
                <a:solidFill>
                  <a:prstClr val="black"/>
                </a:solidFill>
              </a:rPr>
              <a:pPr/>
              <a:t>41</a:t>
            </a:fld>
            <a:endParaRPr lang="en-US" altLang="en-US">
              <a:solidFill>
                <a:prstClr val="black"/>
              </a:solidFill>
            </a:endParaRPr>
          </a:p>
        </p:txBody>
      </p:sp>
      <p:sp>
        <p:nvSpPr>
          <p:cNvPr id="247810"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4781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i="1">
                <a:solidFill>
                  <a:srgbClr val="000000"/>
                </a:solidFill>
              </a:rPr>
              <a:t>Mendel Nun</a:t>
            </a:r>
            <a:endParaRPr lang="en-US" altLang="en-US"/>
          </a:p>
          <a:p>
            <a:r>
              <a:rPr lang="en-US" altLang="en-US">
                <a:solidFill>
                  <a:srgbClr val="000000"/>
                </a:solidFill>
              </a:rPr>
              <a:t>“The place where fish were salted”—a rough translation of Tarichea, Magdala’s Greek name—suggests that the Galilee’s fish-processing industry was centered at this harbor. The more familiar Aramaic name of the town is preserved in the moniker of the most famous resident, Mary Magdalene, the first witness to Jesus’ Resurrection.</a:t>
            </a:r>
            <a:endParaRPr lang="en-US" altLang="en-US"/>
          </a:p>
          <a:p>
            <a:r>
              <a:rPr lang="en-US" altLang="en-US"/>
              <a:t>Editor, H. S. 2002;2002. </a:t>
            </a:r>
            <a:r>
              <a:rPr lang="en-US" altLang="en-US" i="1"/>
              <a:t>BAR 25:04 (July/Aug 1999)</a:t>
            </a:r>
            <a:r>
              <a:rPr lang="en-US" altLang="en-US"/>
              <a:t>. Biblical Archaeology Society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A3D01-F5A8-4C8A-BFD6-A9E0C3E26979}" type="slidenum">
              <a:rPr lang="en-US" altLang="en-US">
                <a:solidFill>
                  <a:prstClr val="black"/>
                </a:solidFill>
              </a:rPr>
              <a:pPr/>
              <a:t>45</a:t>
            </a:fld>
            <a:endParaRPr lang="en-US" altLang="en-US">
              <a:solidFill>
                <a:prstClr val="black"/>
              </a:solidFill>
            </a:endParaRPr>
          </a:p>
        </p:txBody>
      </p:sp>
      <p:sp>
        <p:nvSpPr>
          <p:cNvPr id="28569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a:t>Since 1982, Danny Syon has worked for the Gamla Excavations as a permanent staff member—as administrative director, photographer, area supervisor and public relations officer. He is currently preparing the excavated coins for publication. Now a research fellow in archaeology at the University of Haifa, Syon has a keen interest in natural history, hiking and nature photography.</a:t>
            </a:r>
          </a:p>
          <a:p>
            <a:r>
              <a:rPr lang="en-US" altLang="en-US"/>
              <a:t>Editor, H. S. 2002;2002. </a:t>
            </a:r>
            <a:r>
              <a:rPr lang="en-US" altLang="en-US" i="1"/>
              <a:t>BAR 18:01 (Jan/Feb 1992)</a:t>
            </a:r>
            <a:r>
              <a:rPr lang="en-US" altLang="en-US"/>
              <a:t>. Biblical Archaeology Society</a:t>
            </a:r>
          </a:p>
          <a:p>
            <a:r>
              <a:rPr lang="en-US" altLang="en-US"/>
              <a:t>In the very first season of excavation, we uncovered near the wall a magnificent ancient synagogue, the oldest yet found in a city in Israel. At first, some questions were raised as to whether it was actually a synagogue; perhaps it was simply a large public building. No specifically Jewish artifacts were found in it, nor were Jewish symbols, such as a menorah (seven-branched candelabrum), found as any part of its decoration. However, the discovery of a </a:t>
            </a:r>
            <a:r>
              <a:rPr lang="en-US" altLang="en-US" i="1"/>
              <a:t>mikveh</a:t>
            </a:r>
            <a:r>
              <a:rPr lang="en-US" altLang="en-US"/>
              <a:t> (ritual bath) adjacent to it proved that it functioned as a communal religious center Editor, H. S. 2002;2002. </a:t>
            </a:r>
            <a:r>
              <a:rPr lang="en-US" altLang="en-US" i="1"/>
              <a:t>BAR 18:01 (Jan/Feb 1992)</a:t>
            </a:r>
            <a:r>
              <a:rPr lang="en-US" altLang="en-US"/>
              <a:t>. Biblical Archaeology Society</a:t>
            </a:r>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The Synagogue and Jewish Worship</a:t>
            </a:r>
          </a:p>
          <a:p>
            <a:r>
              <a:rPr lang="en-US" altLang="en-US" dirty="0" smtClean="0">
                <a:latin typeface="Arial" pitchFamily="34" charset="0"/>
              </a:rPr>
              <a:t>In cities other than Jerusalem, the synagogue was the center of Jewish worship during the time of Christ. Synagogues were located in most of the leading towns of Israel. Although very little remains of the original first-century synagogue at Nazareth, extensive archaeological evidence exists for a typical Jewish synagogue in the town of </a:t>
            </a:r>
            <a:r>
              <a:rPr lang="en-US" altLang="en-US" dirty="0" err="1" smtClean="0">
                <a:latin typeface="Arial" pitchFamily="34" charset="0"/>
              </a:rPr>
              <a:t>Gamla</a:t>
            </a:r>
            <a:r>
              <a:rPr lang="en-US" altLang="en-US" dirty="0" smtClean="0">
                <a:latin typeface="Arial" pitchFamily="34" charset="0"/>
              </a:rPr>
              <a:t>, which would have had much in common with the synagogues Jesus visited in Nazareth and other cities.</a:t>
            </a:r>
          </a:p>
          <a:p>
            <a:r>
              <a:rPr lang="en-US" altLang="en-US" dirty="0" smtClean="0">
                <a:latin typeface="Arial" pitchFamily="34" charset="0"/>
              </a:rPr>
              <a:t>This illustration is based on the excavation of the </a:t>
            </a:r>
            <a:r>
              <a:rPr lang="en-US" altLang="en-US" dirty="0" err="1" smtClean="0">
                <a:latin typeface="Arial" pitchFamily="34" charset="0"/>
              </a:rPr>
              <a:t>Gamla</a:t>
            </a:r>
            <a:r>
              <a:rPr lang="en-US" altLang="en-US" dirty="0" smtClean="0">
                <a:latin typeface="Arial" pitchFamily="34" charset="0"/>
              </a:rPr>
              <a:t> synagogue, one of the oldest in Israel. The city of </a:t>
            </a:r>
            <a:r>
              <a:rPr lang="en-US" altLang="en-US" dirty="0" err="1" smtClean="0">
                <a:latin typeface="Arial" pitchFamily="34" charset="0"/>
              </a:rPr>
              <a:t>Gamla</a:t>
            </a:r>
            <a:r>
              <a:rPr lang="en-US" altLang="en-US" dirty="0" smtClean="0">
                <a:latin typeface="Arial" pitchFamily="34" charset="0"/>
              </a:rPr>
              <a:t> was 6 miles (9.7 km) northeast of the Sea of Galilee. It was destroyed by the Romans in </a:t>
            </a:r>
            <a:r>
              <a:rPr lang="en-US" altLang="en-US" dirty="0" err="1" smtClean="0">
                <a:latin typeface="Arial" pitchFamily="34" charset="0"/>
              </a:rPr>
              <a:t>a.d.</a:t>
            </a:r>
            <a:r>
              <a:rPr lang="en-US" altLang="en-US" dirty="0" smtClean="0">
                <a:latin typeface="Arial" pitchFamily="34" charset="0"/>
              </a:rPr>
              <a:t> 67, early in the Jewish Revolt.</a:t>
            </a:r>
          </a:p>
          <a:p>
            <a:endParaRPr lang="en-US" altLang="en-US" dirty="0" smtClean="0">
              <a:latin typeface="Arial" pitchFamily="34" charset="0"/>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5650" indent="-290513" eaLnBrk="0" hangingPunct="0">
              <a:spcBef>
                <a:spcPct val="30000"/>
              </a:spcBef>
              <a:defRPr sz="1200">
                <a:solidFill>
                  <a:schemeClr val="tx1"/>
                </a:solidFill>
                <a:latin typeface="Arial" pitchFamily="34" charset="0"/>
              </a:defRPr>
            </a:lvl2pPr>
            <a:lvl3pPr marL="1163638" indent="-231775" eaLnBrk="0" hangingPunct="0">
              <a:spcBef>
                <a:spcPct val="30000"/>
              </a:spcBef>
              <a:defRPr sz="1200">
                <a:solidFill>
                  <a:schemeClr val="tx1"/>
                </a:solidFill>
                <a:latin typeface="Arial" pitchFamily="34" charset="0"/>
              </a:defRPr>
            </a:lvl3pPr>
            <a:lvl4pPr marL="1630363" indent="-231775" eaLnBrk="0" hangingPunct="0">
              <a:spcBef>
                <a:spcPct val="30000"/>
              </a:spcBef>
              <a:defRPr sz="1200">
                <a:solidFill>
                  <a:schemeClr val="tx1"/>
                </a:solidFill>
                <a:latin typeface="Arial" pitchFamily="34" charset="0"/>
              </a:defRPr>
            </a:lvl4pPr>
            <a:lvl5pPr marL="2095500" indent="-231775" eaLnBrk="0" hangingPunct="0">
              <a:spcBef>
                <a:spcPct val="30000"/>
              </a:spcBef>
              <a:defRPr sz="1200">
                <a:solidFill>
                  <a:schemeClr val="tx1"/>
                </a:solidFill>
                <a:latin typeface="Arial" pitchFamily="34" charset="0"/>
              </a:defRPr>
            </a:lvl5pPr>
            <a:lvl6pPr marL="2552700" indent="-231775" eaLnBrk="0" fontAlgn="base" hangingPunct="0">
              <a:spcBef>
                <a:spcPct val="30000"/>
              </a:spcBef>
              <a:spcAft>
                <a:spcPct val="0"/>
              </a:spcAft>
              <a:defRPr sz="1200">
                <a:solidFill>
                  <a:schemeClr val="tx1"/>
                </a:solidFill>
                <a:latin typeface="Arial" pitchFamily="34" charset="0"/>
              </a:defRPr>
            </a:lvl6pPr>
            <a:lvl7pPr marL="3009900" indent="-231775" eaLnBrk="0" fontAlgn="base" hangingPunct="0">
              <a:spcBef>
                <a:spcPct val="30000"/>
              </a:spcBef>
              <a:spcAft>
                <a:spcPct val="0"/>
              </a:spcAft>
              <a:defRPr sz="1200">
                <a:solidFill>
                  <a:schemeClr val="tx1"/>
                </a:solidFill>
                <a:latin typeface="Arial" pitchFamily="34" charset="0"/>
              </a:defRPr>
            </a:lvl7pPr>
            <a:lvl8pPr marL="3467100" indent="-231775" eaLnBrk="0" fontAlgn="base" hangingPunct="0">
              <a:spcBef>
                <a:spcPct val="30000"/>
              </a:spcBef>
              <a:spcAft>
                <a:spcPct val="0"/>
              </a:spcAft>
              <a:defRPr sz="1200">
                <a:solidFill>
                  <a:schemeClr val="tx1"/>
                </a:solidFill>
                <a:latin typeface="Arial" pitchFamily="34" charset="0"/>
              </a:defRPr>
            </a:lvl8pPr>
            <a:lvl9pPr marL="392430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B5F6CAE-2B28-421E-822F-5D33EEA03C06}" type="slidenum">
              <a:rPr lang="en-US" altLang="en-US">
                <a:solidFill>
                  <a:prstClr val="black"/>
                </a:solidFill>
              </a:rPr>
              <a:pPr eaLnBrk="1" hangingPunct="1">
                <a:spcBef>
                  <a:spcPct val="0"/>
                </a:spcBef>
              </a:pPr>
              <a:t>46</a:t>
            </a:fld>
            <a:endParaRPr lang="en-US"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a:defRPr/>
            </a:pPr>
            <a:fld id="{643226BB-2E98-47AF-8500-BB114D868F0F}"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90207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226BB-2E98-47AF-8500-BB114D868F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015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a:defRPr/>
            </a:pPr>
            <a:fld id="{643226BB-2E98-47AF-8500-BB114D868F0F}"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902070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226BB-2E98-47AF-8500-BB114D868F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07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Matthew 2:5-6 (NKJV) </a:t>
            </a:r>
            <a:r>
              <a:rPr lang="en-US" baseline="30000" dirty="0"/>
              <a:t>5 </a:t>
            </a:r>
            <a:r>
              <a:rPr lang="en-US" dirty="0"/>
              <a:t> So they said to him, "In Bethlehem of Judea, for thus it is written by the prophet: </a:t>
            </a:r>
            <a:br>
              <a:rPr lang="en-US" dirty="0"/>
            </a:br>
            <a:r>
              <a:rPr lang="en-US" baseline="30000" dirty="0"/>
              <a:t>6 </a:t>
            </a:r>
            <a:r>
              <a:rPr lang="en-US" dirty="0"/>
              <a:t> </a:t>
            </a:r>
            <a:r>
              <a:rPr lang="en-US" i="1" dirty="0"/>
              <a:t>'But you, Bethlehem, in the land of Judah,</a:t>
            </a:r>
            <a:r>
              <a:rPr lang="en-US" dirty="0"/>
              <a:t> </a:t>
            </a:r>
            <a:r>
              <a:rPr lang="en-US" i="1" dirty="0"/>
              <a:t>Are not the least among the rulers of Judah;</a:t>
            </a:r>
            <a:r>
              <a:rPr lang="en-US" dirty="0"/>
              <a:t> </a:t>
            </a:r>
            <a:r>
              <a:rPr lang="en-US" i="1" dirty="0"/>
              <a:t>For out of you shall come a Ruler</a:t>
            </a:r>
            <a:r>
              <a:rPr lang="en-US" dirty="0"/>
              <a:t> </a:t>
            </a:r>
            <a:r>
              <a:rPr lang="en-US" i="1" dirty="0"/>
              <a:t>Who will shepherd My people Israel.' "</a:t>
            </a:r>
            <a:r>
              <a:rPr lang="en-US" dirty="0"/>
              <a:t>  Micah</a:t>
            </a:r>
            <a:r>
              <a:rPr lang="en-US" baseline="0" dirty="0"/>
              <a:t> 5:2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Matthew 2:13-15 (NKJV) </a:t>
            </a:r>
            <a:r>
              <a:rPr lang="en-US" baseline="30000" dirty="0"/>
              <a:t>13 </a:t>
            </a:r>
            <a:r>
              <a:rPr lang="en-US" dirty="0"/>
              <a:t> Now when they had departed, behold, an angel of the Lord appeared to Joseph in a dream, saying, "Arise, take the young Child and His mother, flee to Egypt, and stay there until I bring you word; for Herod will seek the young Child to destroy Him." </a:t>
            </a:r>
            <a:br>
              <a:rPr lang="en-US" dirty="0"/>
            </a:br>
            <a:r>
              <a:rPr lang="en-US" baseline="30000" dirty="0"/>
              <a:t>14 </a:t>
            </a:r>
            <a:r>
              <a:rPr lang="en-US" dirty="0"/>
              <a:t> When he arose, he took the young Child and His mother by night and departed for Egypt, </a:t>
            </a:r>
            <a:br>
              <a:rPr lang="en-US" dirty="0"/>
            </a:br>
            <a:r>
              <a:rPr lang="en-US" baseline="30000" dirty="0"/>
              <a:t>15 </a:t>
            </a:r>
            <a:r>
              <a:rPr lang="en-US" dirty="0"/>
              <a:t> and was there until the death of Herod, that it might be fulfilled which was spoken by the Lord through the prophet, saying, </a:t>
            </a:r>
            <a:r>
              <a:rPr lang="en-US" i="1" dirty="0"/>
              <a:t>"Out of Egypt I called My Son."</a:t>
            </a:r>
            <a:r>
              <a:rPr lang="en-US" dirty="0"/>
              <a:t>   (Hosea 11:1)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Matthew 2:16-18 (NKJV) </a:t>
            </a:r>
            <a:r>
              <a:rPr lang="en-US" baseline="30000" dirty="0"/>
              <a:t>16 </a:t>
            </a:r>
            <a:r>
              <a:rPr lang="en-US" dirty="0"/>
              <a:t> Then Herod, when he saw that he was deceived by the wise men, was exceedingly angry; and he sent forth and put to death all the male children who were in Bethlehem and in all its districts, from two years old and under, according to the time which he had determined from the wise men. </a:t>
            </a:r>
            <a:br>
              <a:rPr lang="en-US" dirty="0"/>
            </a:br>
            <a:r>
              <a:rPr lang="en-US" baseline="30000" dirty="0"/>
              <a:t>17 </a:t>
            </a:r>
            <a:r>
              <a:rPr lang="en-US" dirty="0"/>
              <a:t> Then was fulfilled what was spoken by Jeremiah the prophet, saying: </a:t>
            </a:r>
            <a:br>
              <a:rPr lang="en-US" dirty="0"/>
            </a:br>
            <a:r>
              <a:rPr lang="en-US" baseline="30000" dirty="0"/>
              <a:t>18 </a:t>
            </a:r>
            <a:r>
              <a:rPr lang="en-US" dirty="0"/>
              <a:t> </a:t>
            </a:r>
            <a:r>
              <a:rPr lang="en-US" i="1" dirty="0"/>
              <a:t>"A voice was heard in Ramah,</a:t>
            </a:r>
            <a:r>
              <a:rPr lang="en-US" dirty="0"/>
              <a:t> </a:t>
            </a:r>
            <a:r>
              <a:rPr lang="en-US" i="1" dirty="0"/>
              <a:t>Lamentation, weeping, and great mourning,</a:t>
            </a:r>
            <a:r>
              <a:rPr lang="en-US" dirty="0"/>
              <a:t> </a:t>
            </a:r>
            <a:r>
              <a:rPr lang="en-US" i="1" dirty="0"/>
              <a:t>Rachel weeping for her children,</a:t>
            </a:r>
            <a:r>
              <a:rPr lang="en-US" dirty="0"/>
              <a:t> </a:t>
            </a:r>
            <a:r>
              <a:rPr lang="en-US" i="1" dirty="0"/>
              <a:t>Refusing to be comforted,</a:t>
            </a:r>
            <a:r>
              <a:rPr lang="en-US" dirty="0"/>
              <a:t> </a:t>
            </a:r>
            <a:r>
              <a:rPr lang="en-US" i="1" dirty="0"/>
              <a:t>Because they are no more."</a:t>
            </a:r>
            <a:r>
              <a:rPr lang="en-US" dirty="0"/>
              <a:t>  Jeremiah 31:15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Matthew 2:22-23 (NKJV) 22  But when he heard that </a:t>
            </a:r>
            <a:r>
              <a:rPr lang="en-US" dirty="0" err="1"/>
              <a:t>Archelaus</a:t>
            </a:r>
            <a:r>
              <a:rPr lang="en-US" dirty="0"/>
              <a:t> was reigning over Judea instead of his father Herod, he was afraid to go there. And being warned by God in a dream, he turned aside into the region of Galilee. </a:t>
            </a:r>
          </a:p>
          <a:p>
            <a:pPr marL="228600" marR="0" indent="-228600" algn="l" defTabSz="914400" rtl="0" eaLnBrk="1" fontAlgn="auto" latinLnBrk="0" hangingPunct="1">
              <a:lnSpc>
                <a:spcPct val="100000"/>
              </a:lnSpc>
              <a:spcBef>
                <a:spcPts val="0"/>
              </a:spcBef>
              <a:spcAft>
                <a:spcPts val="0"/>
              </a:spcAft>
              <a:buClrTx/>
              <a:buSzTx/>
              <a:buFontTx/>
              <a:buAutoNum type="arabicPlain" startAt="23"/>
              <a:tabLst/>
              <a:defRPr/>
            </a:pPr>
            <a:r>
              <a:rPr lang="en-US" dirty="0"/>
              <a:t>And he came and dwelt in a city called Nazareth, that it might be fulfilled which was spoken by the prophets, "He shall be called a Nazarene.“</a:t>
            </a:r>
          </a:p>
          <a:p>
            <a:pPr marL="228600" marR="0" indent="-228600" algn="l" defTabSz="914400" rtl="0" eaLnBrk="1" fontAlgn="auto" latinLnBrk="0" hangingPunct="1">
              <a:lnSpc>
                <a:spcPct val="100000"/>
              </a:lnSpc>
              <a:spcBef>
                <a:spcPts val="0"/>
              </a:spcBef>
              <a:spcAft>
                <a:spcPts val="0"/>
              </a:spcAft>
              <a:buClrTx/>
              <a:buSzTx/>
              <a:buFontTx/>
              <a:buAutoNum type="arabicPlain" startAt="23"/>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Three major options exist for interpreting this verse. First, it may be that Matthew is associating the word </a:t>
            </a:r>
            <a:r>
              <a:rPr lang="en-US" i="1" dirty="0">
                <a:effectLst/>
              </a:rPr>
              <a:t>Nazarene</a:t>
            </a:r>
            <a:r>
              <a:rPr lang="en-US" dirty="0">
                <a:effectLst/>
              </a:rPr>
              <a:t> with the Hebrew word </a:t>
            </a:r>
            <a:r>
              <a:rPr lang="en-US" i="1" dirty="0" err="1">
                <a:effectLst/>
              </a:rPr>
              <a:t>netser</a:t>
            </a:r>
            <a:r>
              <a:rPr lang="en-US" dirty="0">
                <a:effectLst/>
              </a:rPr>
              <a:t> (“branch or sprout”). The “Branch” was a common term for the Messiah, such as in </a:t>
            </a:r>
            <a:r>
              <a:rPr lang="en-US" dirty="0">
                <a:effectLst/>
                <a:hlinkClick r:id="rId3"/>
              </a:rPr>
              <a:t>Isaiah 11:1</a:t>
            </a:r>
            <a:r>
              <a:rPr lang="en-US" dirty="0">
                <a:effectLst/>
              </a:rPr>
              <a:t>: “A shoot will come up from the stump of Jesse; from his roots a Branch will bear fruit.” Hebrew was written with only consonants, and </a:t>
            </a:r>
            <a:r>
              <a:rPr lang="en-US" i="1" dirty="0" err="1">
                <a:effectLst/>
              </a:rPr>
              <a:t>netser</a:t>
            </a:r>
            <a:r>
              <a:rPr lang="en-US" dirty="0">
                <a:effectLst/>
              </a:rPr>
              <a:t> would have appeared as </a:t>
            </a:r>
            <a:r>
              <a:rPr lang="en-US" i="1" dirty="0">
                <a:effectLst/>
              </a:rPr>
              <a:t>NZR</a:t>
            </a:r>
            <a:r>
              <a:rPr lang="en-US" dirty="0">
                <a:effectLst/>
              </a:rPr>
              <a:t>—the same main consonants as </a:t>
            </a:r>
            <a:r>
              <a:rPr lang="en-US" i="1" dirty="0">
                <a:effectLst/>
              </a:rPr>
              <a:t>Nazareth</a:t>
            </a:r>
            <a:r>
              <a:rPr lang="en-US" dirty="0">
                <a:effectLst/>
              </a:rPr>
              <a:t>. In fact, in Aramaic, the common language of Jesus’ day, the word for “Nazareth” and the Hebrew word for “branch” sounded very much alike. Matthew’s point could be that Jesus was “sprouting up” from an obscure village in Galilee; Jesus was the Branch predicted by the prophets, and the name of the town He grew up in happens to sound just like the prophets’ word for “branch.”</a:t>
            </a:r>
            <a:br>
              <a:rPr lang="en-US" dirty="0">
                <a:effectLst/>
              </a:rPr>
            </a:br>
            <a:r>
              <a:rPr lang="en-US" dirty="0">
                <a:effectLst/>
              </a:rPr>
              <a:t/>
            </a:r>
            <a:br>
              <a:rPr lang="en-US" dirty="0">
                <a:effectLst/>
              </a:rPr>
            </a:br>
            <a:r>
              <a:rPr lang="en-US" dirty="0">
                <a:effectLst/>
              </a:rPr>
              <a:t>A second option is that Matthew is citing a prophecy not found in the Old Testament but in another source. If so, Matthew referred to a prophecy known to his original audience yet unknown to us today. However, this is unlikely and an argument from silence.</a:t>
            </a:r>
            <a:br>
              <a:rPr lang="en-US" dirty="0">
                <a:effectLst/>
              </a:rPr>
            </a:br>
            <a:r>
              <a:rPr lang="en-US" dirty="0">
                <a:effectLst/>
              </a:rPr>
              <a:t/>
            </a:r>
            <a:br>
              <a:rPr lang="en-US" dirty="0">
                <a:effectLst/>
              </a:rPr>
            </a:br>
            <a:r>
              <a:rPr lang="en-US" dirty="0">
                <a:effectLst/>
              </a:rPr>
              <a:t>A third option is that Matthew uses the word </a:t>
            </a:r>
            <a:r>
              <a:rPr lang="en-US" i="1" dirty="0">
                <a:effectLst/>
              </a:rPr>
              <a:t>Nazarene</a:t>
            </a:r>
            <a:r>
              <a:rPr lang="en-US" dirty="0">
                <a:effectLst/>
              </a:rPr>
              <a:t> in reference to a person who is “despised and rejected.” In the first century, Nazareth was a small town about 55 miles north of Jerusalem, and it had a negative reputation among the Jews. Galilee was generally looked down upon by Judeans, and Nazareth of Galilee was especially despised (see </a:t>
            </a:r>
            <a:r>
              <a:rPr lang="en-US" dirty="0">
                <a:effectLst/>
                <a:hlinkClick r:id="rId4"/>
              </a:rPr>
              <a:t>John 1:46</a:t>
            </a:r>
            <a:r>
              <a:rPr lang="en-US" dirty="0">
                <a:effectLst/>
              </a:rPr>
              <a:t>). If this was Matthew’s emphasis, the prophecies Matthew had in mind could include these two passages concerning the Messiah:</a:t>
            </a:r>
            <a:br>
              <a:rPr lang="en-US" dirty="0">
                <a:effectLst/>
              </a:rPr>
            </a:br>
            <a:r>
              <a:rPr lang="en-US" dirty="0">
                <a:effectLst/>
              </a:rPr>
              <a:t/>
            </a:r>
            <a:br>
              <a:rPr lang="en-US" dirty="0">
                <a:effectLst/>
              </a:rPr>
            </a:br>
            <a:r>
              <a:rPr lang="en-US" dirty="0">
                <a:effectLst/>
              </a:rPr>
              <a:t>“But I am a worm and not a man, scorned by everyone, despised by the people. All who see me mock me; they hurl insults, shaking their heads” (</a:t>
            </a:r>
            <a:r>
              <a:rPr lang="en-US" dirty="0">
                <a:effectLst/>
                <a:hlinkClick r:id="rId5"/>
              </a:rPr>
              <a:t>Psalm 22:6–7</a:t>
            </a:r>
            <a:r>
              <a:rPr lang="en-US" dirty="0">
                <a:effectLst/>
              </a:rPr>
              <a:t>). It’s true that Nazarenes were “scorned by everyone,” and so one could see this messianic prophecy as an allusion to Jesus’ hometown of Nazareth.</a:t>
            </a:r>
            <a:br>
              <a:rPr lang="en-US" dirty="0">
                <a:effectLst/>
              </a:rPr>
            </a:br>
            <a:r>
              <a:rPr lang="en-US" dirty="0">
                <a:effectLst/>
              </a:rPr>
              <a:t/>
            </a:r>
            <a:br>
              <a:rPr lang="en-US" dirty="0">
                <a:effectLst/>
              </a:rPr>
            </a:br>
            <a:r>
              <a:rPr lang="en-US" dirty="0">
                <a:effectLst/>
              </a:rPr>
              <a:t>“He was despised and rejected by mankind, a man of suffering, and familiar with pain. Like one from whom people hide their faces he was despised, and we held him in low esteem” (</a:t>
            </a:r>
            <a:r>
              <a:rPr lang="en-US" dirty="0">
                <a:effectLst/>
                <a:hlinkClick r:id="rId6"/>
              </a:rPr>
              <a:t>Isaiah 53:3</a:t>
            </a:r>
            <a:r>
              <a:rPr lang="en-US" dirty="0">
                <a:effectLst/>
              </a:rPr>
              <a:t>). Again, in Jesus’ day, Nazarenes were “despised and rejected,” and so Isaiah’s prophecy could be viewed as an indirect reference to Jesus’ background as the supposed son of a carpenter from Nazareth.</a:t>
            </a:r>
            <a:br>
              <a:rPr lang="en-US" dirty="0">
                <a:effectLst/>
              </a:rPr>
            </a:br>
            <a:r>
              <a:rPr lang="en-US" dirty="0">
                <a:effectLst/>
              </a:rPr>
              <a:t/>
            </a:r>
            <a:br>
              <a:rPr lang="en-US" dirty="0">
                <a:effectLst/>
              </a:rPr>
            </a:br>
            <a:r>
              <a:rPr lang="en-US" dirty="0">
                <a:effectLst/>
              </a:rPr>
              <a:t>If </a:t>
            </a:r>
            <a:r>
              <a:rPr lang="en-US" dirty="0">
                <a:effectLst/>
                <a:hlinkClick r:id="rId5"/>
              </a:rPr>
              <a:t>Psalm 22:6–7</a:t>
            </a:r>
            <a:r>
              <a:rPr lang="en-US" dirty="0">
                <a:effectLst/>
              </a:rPr>
              <a:t> and </a:t>
            </a:r>
            <a:r>
              <a:rPr lang="en-US" dirty="0">
                <a:effectLst/>
                <a:hlinkClick r:id="rId6"/>
              </a:rPr>
              <a:t>Isaiah 53:3</a:t>
            </a:r>
            <a:r>
              <a:rPr lang="en-US" dirty="0">
                <a:effectLst/>
              </a:rPr>
              <a:t> are the prophecies that Matthew had in mind, then the meaning of “He shall be called a Nazarene” is something akin to “He shall be despised and mocked by His own people.”</a:t>
            </a:r>
            <a:endParaRPr lang="en-US" dirty="0"/>
          </a:p>
          <a:p>
            <a:endParaRPr lang="en-US" dirty="0"/>
          </a:p>
        </p:txBody>
      </p:sp>
      <p:sp>
        <p:nvSpPr>
          <p:cNvPr id="4" name="Slide Number Placeholder 3"/>
          <p:cNvSpPr>
            <a:spLocks noGrp="1"/>
          </p:cNvSpPr>
          <p:nvPr>
            <p:ph type="sldNum" sz="quarter" idx="10"/>
          </p:nvPr>
        </p:nvSpPr>
        <p:spPr/>
        <p:txBody>
          <a:bodyPr/>
          <a:lstStyle/>
          <a:p>
            <a:fld id="{4017E938-B8E2-43C4-9EB0-6B3ED848EBC2}" type="slidenum">
              <a:rPr lang="en-US" smtClean="0"/>
              <a:t>7</a:t>
            </a:fld>
            <a:endParaRPr lang="en-US"/>
          </a:p>
        </p:txBody>
      </p:sp>
    </p:spTree>
    <p:extLst>
      <p:ext uri="{BB962C8B-B14F-4D97-AF65-F5344CB8AC3E}">
        <p14:creationId xmlns:p14="http://schemas.microsoft.com/office/powerpoint/2010/main" val="295518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CA3B18-5C1D-4D24-8E09-FDFCEC758EA6}" type="slidenum">
              <a:rPr lang="en-US" altLang="en-US">
                <a:solidFill>
                  <a:prstClr val="black"/>
                </a:solidFill>
              </a:rPr>
              <a:pPr/>
              <a:t>14</a:t>
            </a:fld>
            <a:endParaRPr lang="en-US" altLang="en-US">
              <a:solidFill>
                <a:prstClr val="black"/>
              </a:solidFill>
            </a:endParaRPr>
          </a:p>
        </p:txBody>
      </p:sp>
      <p:sp>
        <p:nvSpPr>
          <p:cNvPr id="191490"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9149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Pilate Inscription:</a:t>
            </a:r>
          </a:p>
          <a:p>
            <a:r>
              <a:rPr lang="en-US" altLang="en-US">
                <a:cs typeface="Times New Roman" pitchFamily="18" charset="0"/>
              </a:rPr>
              <a:t>Discovered at Caesarea in secondary use in a later wall, this inscription bears witness to a major New Testament figure and settles the debate over Pilot’s title of </a:t>
            </a:r>
            <a:r>
              <a:rPr lang="en-US" altLang="en-US" i="1">
                <a:cs typeface="Times New Roman" pitchFamily="18" charset="0"/>
              </a:rPr>
              <a:t>Prefect</a:t>
            </a:r>
            <a:r>
              <a:rPr lang="en-US" altLang="en-US">
                <a:cs typeface="Times New Roman" pitchFamily="18" charset="0"/>
              </a:rPr>
              <a:t> rather than the inferior </a:t>
            </a:r>
            <a:r>
              <a:rPr lang="en-US" altLang="en-US" i="1">
                <a:cs typeface="Times New Roman" pitchFamily="18" charset="0"/>
              </a:rPr>
              <a:t>Procurator</a:t>
            </a:r>
            <a:r>
              <a:rPr lang="en-US" altLang="en-US">
                <a:cs typeface="Times New Roman" pitchFamily="18" charset="0"/>
              </a:rPr>
              <a:t>.</a:t>
            </a:r>
            <a:r>
              <a:rPr lang="en-US" altLang="en-US"/>
              <a:t> </a:t>
            </a:r>
          </a:p>
          <a:p>
            <a:r>
              <a:rPr lang="en-US" altLang="en-US" b="1">
                <a:cs typeface="Times New Roman" pitchFamily="18" charset="0"/>
              </a:rPr>
              <a:t>7) Pontius Pilate inscription - 1961</a:t>
            </a:r>
          </a:p>
          <a:p>
            <a:r>
              <a:rPr lang="en-US" altLang="en-US">
                <a:cs typeface="Times New Roman" pitchFamily="18" charset="0"/>
              </a:rPr>
              <a:t>Italian excavators working at the Roman theater in Caesarea Maritima uncovered a monumental inscription naming another central figure in Christ's crucifixion drama. Though only partly legible, it clearly says: "Pontius Pilatus, Prefect of Judea." Visitors to Caesarea's theater today see a replica, the original is in the Israel Museum in Jerusalem.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CA551DB-BEDB-4186-9C2C-D6A5999A1746}" type="slidenum">
              <a:rPr lang="en-US" altLang="en-US">
                <a:solidFill>
                  <a:prstClr val="black"/>
                </a:solidFill>
              </a:rPr>
              <a:pPr/>
              <a:t>15</a:t>
            </a:fld>
            <a:endParaRPr lang="en-US" altLang="en-US">
              <a:solidFill>
                <a:prstClr val="black"/>
              </a:solidFill>
            </a:endParaRPr>
          </a:p>
        </p:txBody>
      </p:sp>
      <p:sp>
        <p:nvSpPr>
          <p:cNvPr id="175106"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7510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6) Caiaphas' ossuary - 1991 </a:t>
            </a:r>
          </a:p>
          <a:p>
            <a:r>
              <a:rPr lang="en-US" altLang="en-US">
                <a:cs typeface="Times New Roman" pitchFamily="18" charset="0"/>
              </a:rPr>
              <a:t>A dump truck accidentally smashed through the roof of a tomb during some work at the Jerusalem Peace Forest. Inside were found a number of ossuaries, stone boxes for retaining bones of the deceased. One of the ossuaries was inscribed with the name of Caiaphas, the high priest who presided over the trial of Jesus shortly before his </a:t>
            </a:r>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CA551DB-BEDB-4186-9C2C-D6A5999A1746}" type="slidenum">
              <a:rPr lang="en-US" altLang="en-US">
                <a:solidFill>
                  <a:prstClr val="black"/>
                </a:solidFill>
              </a:rPr>
              <a:pPr/>
              <a:t>16</a:t>
            </a:fld>
            <a:endParaRPr lang="en-US" altLang="en-US">
              <a:solidFill>
                <a:prstClr val="black"/>
              </a:solidFill>
            </a:endParaRPr>
          </a:p>
        </p:txBody>
      </p:sp>
      <p:sp>
        <p:nvSpPr>
          <p:cNvPr id="175106"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7510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dirty="0" smtClean="0"/>
              <a:t>The inscription, reading “</a:t>
            </a:r>
            <a:r>
              <a:rPr lang="en-US" dirty="0" smtClean="0">
                <a:hlinkClick r:id="rId3"/>
              </a:rPr>
              <a:t>James, son of Joseph</a:t>
            </a:r>
            <a:r>
              <a:rPr lang="en-US" dirty="0" smtClean="0"/>
              <a:t>, brother of Jesus” </a:t>
            </a:r>
            <a:r>
              <a:rPr lang="en-US" dirty="0" smtClean="0">
                <a:hlinkClick r:id="rId4"/>
              </a:rPr>
              <a:t>has been authenticated by two eminent paleographers</a:t>
            </a:r>
            <a:r>
              <a:rPr lang="en-US" dirty="0" smtClean="0"/>
              <a:t> (specialists in dating, interpreting and authenticating inscriptions): André </a:t>
            </a:r>
            <a:r>
              <a:rPr lang="en-US" dirty="0" err="1" smtClean="0"/>
              <a:t>Lemaire</a:t>
            </a:r>
            <a:r>
              <a:rPr lang="en-US" dirty="0" smtClean="0"/>
              <a:t> of the Sorbonne and Ada </a:t>
            </a:r>
            <a:r>
              <a:rPr lang="en-US" dirty="0" err="1" smtClean="0"/>
              <a:t>Yardeni</a:t>
            </a:r>
            <a:r>
              <a:rPr lang="en-US" dirty="0" smtClean="0"/>
              <a:t> of the Hebrew University of Jerusalem. In 2003, however, the Israel Antiquities Authority (IAA) appointed a committee of scholars to study the “brother of Jesus” inscription and report its findings. The committee concluded that the inscription was a forgery. </a:t>
            </a:r>
          </a:p>
          <a:p>
            <a:r>
              <a:rPr lang="en-US" dirty="0" err="1" smtClean="0"/>
              <a:t>ely</a:t>
            </a:r>
            <a:r>
              <a:rPr lang="en-US" dirty="0" smtClean="0"/>
              <a:t> plain, 20-inch-long limestone ossuary, a box for bones widely used in first-century C.E. Jerusalem, bears a significant Aramaic inscription that reads, “James, son of Joseph, brother of Jesus.” (See detail and drawing of inscription.)</a:t>
            </a:r>
            <a:br>
              <a:rPr lang="en-US" dirty="0" smtClean="0"/>
            </a:br>
            <a:r>
              <a:rPr lang="en-US" dirty="0" smtClean="0"/>
              <a:t/>
            </a:r>
            <a:br>
              <a:rPr lang="en-US" dirty="0" smtClean="0"/>
            </a:br>
            <a:r>
              <a:rPr lang="en-US" dirty="0" smtClean="0"/>
              <a:t>Author André </a:t>
            </a:r>
            <a:r>
              <a:rPr lang="en-US" dirty="0" err="1" smtClean="0"/>
              <a:t>Lemaire</a:t>
            </a:r>
            <a:r>
              <a:rPr lang="en-US" dirty="0" smtClean="0"/>
              <a:t> thought the inscription clearly dated between 20 B.C.E. and 70 C.E.—but, to make certain, he had it analyzed by geologists. As shown in the sidebar “Epigraphy—and the Lab—Say It’s Genuine,” they concluded that the box has no modern elements, was worked by no modern tools—and does seem to be authentic. Could this box have held the bones of the James who was the brother of Jesus of Nazareth? </a:t>
            </a:r>
            <a:r>
              <a:rPr lang="en-US" dirty="0" err="1" smtClean="0"/>
              <a:t>Lemaire</a:t>
            </a:r>
            <a:r>
              <a:rPr lang="en-US" dirty="0" smtClean="0"/>
              <a:t> concludes that it likely did, making this ossuary the earliest archaeological attestation of Jesus yet found.</a:t>
            </a:r>
          </a:p>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B41274-3AF9-48A6-AA40-F01AF1748DFF}" type="slidenum">
              <a:rPr lang="en-US" altLang="en-US">
                <a:solidFill>
                  <a:prstClr val="black"/>
                </a:solidFill>
              </a:rPr>
              <a:pPr/>
              <a:t>17</a:t>
            </a:fld>
            <a:endParaRPr lang="en-US" altLang="en-US">
              <a:solidFill>
                <a:prstClr val="black"/>
              </a:solidFill>
            </a:endParaRPr>
          </a:p>
        </p:txBody>
      </p:sp>
      <p:sp>
        <p:nvSpPr>
          <p:cNvPr id="177154"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7715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Crucified Man:</a:t>
            </a:r>
          </a:p>
          <a:p>
            <a:r>
              <a:rPr lang="en-US" altLang="en-US">
                <a:cs typeface="Times New Roman" pitchFamily="18" charset="0"/>
              </a:rPr>
              <a:t>An ossuary bearing the name "Yehochanan" contained the full skeleton of a man crucified in the first century and buried with a bent crucifixion nail through his heel bone. It is the only physical evidence of crucifixion ever discovered.</a:t>
            </a:r>
            <a:r>
              <a:rPr lang="en-US" altLang="en-US"/>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737C3B-0EFB-46AC-8AD3-329A84AEB4B5}" type="slidenum">
              <a:rPr lang="en-US" altLang="en-US">
                <a:solidFill>
                  <a:prstClr val="black"/>
                </a:solidFill>
              </a:rPr>
              <a:pPr/>
              <a:t>18</a:t>
            </a:fld>
            <a:endParaRPr lang="en-US" altLang="en-US">
              <a:solidFill>
                <a:prstClr val="black"/>
              </a:solidFill>
            </a:endParaRPr>
          </a:p>
        </p:txBody>
      </p:sp>
      <p:sp>
        <p:nvSpPr>
          <p:cNvPr id="189442"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8944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b="1">
                <a:cs typeface="Times New Roman" pitchFamily="18" charset="0"/>
              </a:rPr>
              <a:t>Dead Sea Scrolls:</a:t>
            </a:r>
          </a:p>
          <a:p>
            <a:r>
              <a:rPr lang="en-US" altLang="en-US">
                <a:cs typeface="Times New Roman" pitchFamily="18" charset="0"/>
              </a:rPr>
              <a:t>Thought by many to be the library of an ancient Jewish sect (Essenes), this collection includes the oldest extant copies of the Hebrew Scriptures known, as well as many previously unknown books. The scrolls were stored in clay jars and sealed in caves along the shores of the Dead Sea. These manuscripts pre-date the earliest previously-known Biblical manuscripts by more than 1,000 years.</a:t>
            </a:r>
            <a:r>
              <a:rPr lang="en-US" altLang="en-US"/>
              <a:t> </a:t>
            </a:r>
          </a:p>
          <a:p>
            <a:endParaRPr lang="en-US" altLang="en-US"/>
          </a:p>
          <a:p>
            <a:r>
              <a:rPr lang="en-US" altLang="en-US" b="1">
                <a:cs typeface="Times New Roman" pitchFamily="18" charset="0"/>
              </a:rPr>
              <a:t>1) Dead Sea Scrolls - 1947 </a:t>
            </a:r>
          </a:p>
          <a:p>
            <a:r>
              <a:rPr lang="en-US" altLang="en-US">
                <a:cs typeface="Times New Roman" pitchFamily="18" charset="0"/>
              </a:rPr>
              <a:t>This chance discovery by bedouin shepherds in a cave overlooking the Dead Sea occurred just before the half way mark of the century, as the brand new state of Israel was being birthed. It appears on most lists of top archaeological discoveries and top religious events of the 20th century. The Dead Sea Scrolls are 2,000 year old documents, found in 11 caves in all, including the oldest versions of Hebrew scriptures. </a:t>
            </a:r>
            <a:br>
              <a:rPr lang="en-US" altLang="en-US">
                <a:cs typeface="Times New Roman" pitchFamily="18" charset="0"/>
              </a:rPr>
            </a:br>
            <a:r>
              <a:rPr lang="en-US" altLang="en-US">
                <a:cs typeface="Times New Roman" pitchFamily="18" charset="0"/>
              </a:rPr>
              <a:t>...These documents provide a critical window into events in the cradle of monotheistic religions at a time when rabbinic judaism was forming, Christianity was about to begin, and the canonization of holy scripture was underway. The significance and meaning of the hundreds of Dead Sea Scrolls documents is still being debated by scholars.</a:t>
            </a:r>
            <a:br>
              <a:rPr lang="en-US" altLang="en-US">
                <a:cs typeface="Times New Roman" pitchFamily="18" charset="0"/>
              </a:rPr>
            </a:br>
            <a:r>
              <a:rPr lang="en-US" altLang="en-US">
                <a:cs typeface="Times New Roman" pitchFamily="18" charset="0"/>
              </a:rPr>
              <a:t>...Portions of the Dead Sea Scrolls are on display in the Shrine of the Book, at the Israel Museum in Jerusalem. Others, including the Copper Scroll, can be seen at the Archaeological Museum in Amman. Many of the smallest scroll fragments are kept at the Rockefeller Museum in East Jerusalem. </a:t>
            </a:r>
          </a:p>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BE96A5A-77A4-4DBB-9F24-83EAD690576E}" type="slidenum">
              <a:rPr lang="en-US" altLang="en-US">
                <a:solidFill>
                  <a:prstClr val="black"/>
                </a:solidFill>
              </a:rPr>
              <a:pPr/>
              <a:t>22</a:t>
            </a:fld>
            <a:endParaRPr lang="en-US" altLang="en-US">
              <a:solidFill>
                <a:prstClr val="black"/>
              </a:solidFill>
            </a:endParaRPr>
          </a:p>
        </p:txBody>
      </p:sp>
      <p:sp>
        <p:nvSpPr>
          <p:cNvPr id="241666"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4166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r>
              <a:rPr lang="en-US" altLang="en-US">
                <a:solidFill>
                  <a:srgbClr val="000000"/>
                </a:solidFill>
              </a:rPr>
              <a:t>At least 15 man-made harbors dotted the shores of the Sea of Galilee, known in Hebrew as the Kinneret. The harbors consisted of two basic elements (see, for example, Gennesar, on the northwestern shore): a short pier jutting straight into the water, and a long curved stone breakwater, which protected moored boats from the violent storms that suddenly sweep across the lake. To enter the harbor, boats slipped through the narrow passage between the pier and breakwater.</a:t>
            </a:r>
            <a:endParaRPr lang="en-US" altLang="en-US"/>
          </a:p>
          <a:p>
            <a:r>
              <a:rPr lang="en-US" altLang="en-US"/>
              <a:t>Editor, H. S. 2002;2002. </a:t>
            </a:r>
            <a:r>
              <a:rPr lang="en-US" altLang="en-US" i="1"/>
              <a:t>BAR 25:04 (July/Aug 1999)</a:t>
            </a:r>
            <a:r>
              <a:rPr lang="en-US" altLang="en-US"/>
              <a:t>. Biblical Archaeology Society</a:t>
            </a:r>
          </a:p>
          <a:p>
            <a:endParaRPr lang="en-US" altLang="en-US"/>
          </a:p>
          <a:p>
            <a:r>
              <a:rPr lang="en-US" altLang="en-US" i="1">
                <a:solidFill>
                  <a:srgbClr val="000000"/>
                </a:solidFill>
              </a:rPr>
              <a:t>Mendel Nun</a:t>
            </a:r>
            <a:endParaRPr lang="en-US" altLang="en-US"/>
          </a:p>
          <a:p>
            <a:r>
              <a:rPr lang="en-US" altLang="en-US">
                <a:solidFill>
                  <a:srgbClr val="000000"/>
                </a:solidFill>
              </a:rPr>
              <a:t>A bustling port welcomed visitors to the prosperous village of Capernaum in Jesus’ time. A 2,500-foot-long promenade lined the shore. Boats moored along the harbor’s array of paired curved piers, straight docks and triangular piers. The remains of these unusually shaped piers are still visible during dry seasons.</a:t>
            </a:r>
            <a:endParaRPr lang="en-US" altLang="en-US"/>
          </a:p>
          <a:p>
            <a:r>
              <a:rPr lang="en-US" altLang="en-US"/>
              <a:t>Editor, H. S. 2002;2002. </a:t>
            </a:r>
            <a:r>
              <a:rPr lang="en-US" altLang="en-US" i="1"/>
              <a:t>BAR 25:04 (July/Aug 1999)</a:t>
            </a:r>
            <a:r>
              <a:rPr lang="en-US" altLang="en-US"/>
              <a:t>. Biblical Archaeology Society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72853-67FE-4B33-8352-7E4108629A36}" type="datetime1">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defRPr>
            </a:lvl1pPr>
          </a:lstStyle>
          <a:p>
            <a:fld id="{B912057F-680D-4131-B82C-25A9A4100DCF}"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112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894D9A5-E7F5-4193-9987-E4A336CDEEB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56070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5A40965-CC96-4FA9-8408-1E9BCCBD8E8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485111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1A3D732-994A-432C-BAE8-607418A6AA0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3837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C3EA1E9-B135-4DDE-844C-151A0ACF86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28584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5AFCB19-6DD3-42AF-8F4A-358A656708B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691624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D2AE214-8170-4F49-9E5C-E8CAD7436C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43212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1F1BAD-5006-456F-A34E-9F23F3B142F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43880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8767DCC-6ED1-40FA-B86D-8116D59099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00168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D326EF8-0F58-4CCB-BABC-3A324ADEA31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6123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F43FD-ABDB-43CF-A014-C9419E2A3211}" type="datetime1">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41611EB-7299-494F-B946-A0F400515A7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50138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E5762-42E2-4DD0-B625-4205942EA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5334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B3F1FD-BB44-461E-8D0B-12A45B09FD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7944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1ABEB-2402-410B-8545-16526229FA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6607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146F85-E8D8-40EC-BD8E-EAB417C4D7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22739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03B720-357B-4A69-9B92-224E012ECE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3264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59C3C0-AB05-458E-8673-7FC7B577A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8505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B85674-6544-4C02-AAF8-ED2192C579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18057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13F15-207B-436D-838B-77B65845CE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33415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CCE9D1-D939-4F70-A1D8-BC41ED101B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0539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F9A0BB9-5623-4518-865C-AC68A8713851}" type="datetimeFigureOut">
              <a:rPr lang="en-US"/>
              <a:pPr>
                <a:defRPr/>
              </a:pPr>
              <a:t>8/9/2018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BD7F37E-8D87-461D-B48B-7A5883C41EDB}" type="slidenum">
              <a:rPr lang="en-US"/>
              <a:pPr>
                <a:defRPr/>
              </a:pPr>
              <a:t>‹#›</a:t>
            </a:fld>
            <a:endParaRPr lang="en-US"/>
          </a:p>
        </p:txBody>
      </p:sp>
    </p:spTree>
    <p:extLst>
      <p:ext uri="{BB962C8B-B14F-4D97-AF65-F5344CB8AC3E}">
        <p14:creationId xmlns:p14="http://schemas.microsoft.com/office/powerpoint/2010/main" val="3123833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6E066-63BE-461D-8B5D-5565C8D17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6405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728A5-4F72-4976-A546-E761F8E0F1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643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3D7922CE-E520-4DB3-9EC0-E0BE84631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94216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429B17-C937-45A2-B235-10AA561B51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894566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BDF89-2D91-46DA-9A8F-13800A46A7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62999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CFF36-4228-4422-B1B9-7A0AD3D62B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162675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96F594-14F9-4A3B-A0D6-E42C5EB780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642097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68C3FF-9A32-47EC-B328-C86B9AC5DE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28563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FDE954-8922-4985-BC28-EB8D907682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618798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5C321-31F9-4DDD-ACFC-B3E6EAA789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01557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6858C45-22B3-494E-B5D2-67D6289FD6F6}" type="datetimeFigureOut">
              <a:rPr lang="en-US"/>
              <a:pPr>
                <a:defRPr/>
              </a:pPr>
              <a:t>8/9/2018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85BB70A-722B-4F82-A755-37AD4053950B}" type="slidenum">
              <a:rPr lang="en-US"/>
              <a:pPr>
                <a:defRPr/>
              </a:pPr>
              <a:t>‹#›</a:t>
            </a:fld>
            <a:endParaRPr lang="en-US"/>
          </a:p>
        </p:txBody>
      </p:sp>
    </p:spTree>
    <p:extLst>
      <p:ext uri="{BB962C8B-B14F-4D97-AF65-F5344CB8AC3E}">
        <p14:creationId xmlns:p14="http://schemas.microsoft.com/office/powerpoint/2010/main" val="33124616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710B25-7312-4883-8546-1B9BD4C8E5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80912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BDCC-8540-4020-BE8C-49784D1461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224740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CA1B8F-9583-402D-87AC-0EF3583ACA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524714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8B13E-C8D3-4DA6-AD26-4918B079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5957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F677C0-C1BB-416F-BFD4-C6C40D4D84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9340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F7D399-D06B-4467-97F4-ABE208CC30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7400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69B20-5C9F-465B-B495-D8DE336CC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4543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C0B593-7B4E-4F9C-B904-5DFD896902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986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8FD174-E8D5-486B-B27D-354E0E777B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675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695586-358E-4412-9131-FDD6BAAF9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960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3919E80-15F1-4491-B157-A99997BB4CE1}" type="datetimeFigureOut">
              <a:rPr lang="en-US"/>
              <a:pPr>
                <a:defRPr/>
              </a:pPr>
              <a:t>8/9/2018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A3C4A1-F50E-4F17-8B73-11018345523E}" type="slidenum">
              <a:rPr lang="en-US"/>
              <a:pPr>
                <a:defRPr/>
              </a:pPr>
              <a:t>‹#›</a:t>
            </a:fld>
            <a:endParaRPr lang="en-US"/>
          </a:p>
        </p:txBody>
      </p:sp>
    </p:spTree>
    <p:extLst>
      <p:ext uri="{BB962C8B-B14F-4D97-AF65-F5344CB8AC3E}">
        <p14:creationId xmlns:p14="http://schemas.microsoft.com/office/powerpoint/2010/main" val="28829791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BDA54-EB43-4301-8D0A-3D516C13B9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7571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EED59-754A-45E6-B09E-346674C5C5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3779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F6A3-0D33-4D9E-A86B-C5C3FC648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5796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C31717-AD2C-47D2-AC59-52211870F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5323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6B1E07-8AFC-4A54-AB2A-93375C3379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097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3D7922CE-E520-4DB3-9EC0-E0BE84631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40744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429B17-C937-45A2-B235-10AA561B51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619610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BDF89-2D91-46DA-9A8F-13800A46A7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330904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CFF36-4228-4422-B1B9-7A0AD3D62B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801170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96F594-14F9-4A3B-A0D6-E42C5EB780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1170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833084-4F86-4620-B371-E9C994CD8249}" type="datetimeFigureOut">
              <a:rPr lang="en-US"/>
              <a:pPr>
                <a:defRPr/>
              </a:pPr>
              <a:t>8/9/2018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6DE01BA-672F-45B6-8042-2596A54BA6D3}" type="slidenum">
              <a:rPr lang="en-US"/>
              <a:pPr>
                <a:defRPr/>
              </a:pPr>
              <a:t>‹#›</a:t>
            </a:fld>
            <a:endParaRPr lang="en-US"/>
          </a:p>
        </p:txBody>
      </p:sp>
    </p:spTree>
    <p:extLst>
      <p:ext uri="{BB962C8B-B14F-4D97-AF65-F5344CB8AC3E}">
        <p14:creationId xmlns:p14="http://schemas.microsoft.com/office/powerpoint/2010/main" val="29329301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68C3FF-9A32-47EC-B328-C86B9AC5DE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123660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FDE954-8922-4985-BC28-EB8D907682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76864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5C321-31F9-4DDD-ACFC-B3E6EAA789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614628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710B25-7312-4883-8546-1B9BD4C8E5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61786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BDCC-8540-4020-BE8C-49784D1461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28314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CA1B8F-9583-402D-87AC-0EF3583ACA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303871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C1C765-90CB-4252-A48E-7BAD78442E9C}" type="datetimeFigureOut">
              <a:rPr lang="en-US">
                <a:solidFill>
                  <a:prstClr val="black">
                    <a:tint val="75000"/>
                  </a:prstClr>
                </a:solidFill>
              </a:rPr>
              <a:pPr>
                <a:defRPr/>
              </a:pPr>
              <a:t>8/10/2018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182B62-0E39-44C1-97DA-13A4671E1A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95645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6188F5-78A5-4A22-AF4A-5AE2E66D38B4}" type="datetimeFigureOut">
              <a:rPr lang="en-US">
                <a:solidFill>
                  <a:prstClr val="black">
                    <a:tint val="75000"/>
                  </a:prstClr>
                </a:solidFill>
              </a:rPr>
              <a:pPr>
                <a:defRPr/>
              </a:pPr>
              <a:t>8/10/2018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7C3F8E-13A1-4F89-B929-2C29306E9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63100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F74CC07-921F-4B88-A725-E31C1822818F}" type="datetimeFigureOut">
              <a:rPr lang="en-US">
                <a:solidFill>
                  <a:prstClr val="black">
                    <a:tint val="75000"/>
                  </a:prstClr>
                </a:solidFill>
              </a:rPr>
              <a:pPr>
                <a:defRPr/>
              </a:pPr>
              <a:t>8/10/2018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ADB5B5-3FA8-45CA-898B-CBEA32A841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052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B074AC6-931B-4BC5-8355-1FCA1E1EE624}" type="datetimeFigureOut">
              <a:rPr lang="en-US">
                <a:solidFill>
                  <a:prstClr val="black">
                    <a:tint val="75000"/>
                  </a:prstClr>
                </a:solidFill>
              </a:rPr>
              <a:pPr>
                <a:defRPr/>
              </a:pPr>
              <a:t>8/10/2018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63165F-968F-485F-870A-B4418E14E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193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4F9DEDE-D865-458C-A854-45F4D1AE8ACC}" type="datetimeFigureOut">
              <a:rPr lang="en-US"/>
              <a:pPr>
                <a:defRPr/>
              </a:pPr>
              <a:t>8/9/2018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4522102-F015-4C5D-BF7F-CA27FE2F5F9C}" type="slidenum">
              <a:rPr lang="en-US"/>
              <a:pPr>
                <a:defRPr/>
              </a:pPr>
              <a:t>‹#›</a:t>
            </a:fld>
            <a:endParaRPr lang="en-US"/>
          </a:p>
        </p:txBody>
      </p:sp>
    </p:spTree>
    <p:extLst>
      <p:ext uri="{BB962C8B-B14F-4D97-AF65-F5344CB8AC3E}">
        <p14:creationId xmlns:p14="http://schemas.microsoft.com/office/powerpoint/2010/main" val="2378333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30295D-B833-435D-B929-EEF33ED3EBF5}" type="datetimeFigureOut">
              <a:rPr lang="en-US">
                <a:solidFill>
                  <a:prstClr val="black">
                    <a:tint val="75000"/>
                  </a:prstClr>
                </a:solidFill>
              </a:rPr>
              <a:pPr>
                <a:defRPr/>
              </a:pPr>
              <a:t>8/10/2018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D1D754A-F43D-4091-95CD-CB7E7665C42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7958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8D0C253-DFC6-4FC2-938B-B0CD524E342D}" type="datetimeFigureOut">
              <a:rPr lang="en-US">
                <a:solidFill>
                  <a:prstClr val="black">
                    <a:tint val="75000"/>
                  </a:prstClr>
                </a:solidFill>
              </a:rPr>
              <a:pPr>
                <a:defRPr/>
              </a:pPr>
              <a:t>8/10/2018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DE9A4A-D63E-4966-90E2-A4FF7C1E49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5863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0183C5-BF83-4312-B35D-A4103463516E}" type="datetimeFigureOut">
              <a:rPr lang="en-US">
                <a:solidFill>
                  <a:prstClr val="black">
                    <a:tint val="75000"/>
                  </a:prstClr>
                </a:solidFill>
              </a:rPr>
              <a:pPr>
                <a:defRPr/>
              </a:pPr>
              <a:t>8/10/2018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1F2C7E4-8000-4FE4-83F8-EED5D123F1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97090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D58294-4FF5-48B5-9B4E-76F59F87D714}" type="datetimeFigureOut">
              <a:rPr lang="en-US">
                <a:solidFill>
                  <a:prstClr val="black">
                    <a:tint val="75000"/>
                  </a:prstClr>
                </a:solidFill>
              </a:rPr>
              <a:pPr>
                <a:defRPr/>
              </a:pPr>
              <a:t>8/10/2018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C171D7-30AE-41FF-8A02-821709A4B5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44516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7E45E0-EB7C-47C9-B74D-A603B58988BA}" type="datetimeFigureOut">
              <a:rPr lang="en-US">
                <a:solidFill>
                  <a:prstClr val="black">
                    <a:tint val="75000"/>
                  </a:prstClr>
                </a:solidFill>
              </a:rPr>
              <a:pPr>
                <a:defRPr/>
              </a:pPr>
              <a:t>8/10/2018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70C7DA7-9569-4DA8-AF22-19EF4C3E0E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99539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4DDC17-43DD-4427-B7C2-C106AA35B31A}" type="datetimeFigureOut">
              <a:rPr lang="en-US">
                <a:solidFill>
                  <a:prstClr val="black">
                    <a:tint val="75000"/>
                  </a:prstClr>
                </a:solidFill>
              </a:rPr>
              <a:pPr>
                <a:defRPr/>
              </a:pPr>
              <a:t>8/10/2018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A9DD62-5518-49D1-93E6-E9F5FD95234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32515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BC0F63-6058-4239-BC4E-A39FC28B89B0}" type="datetimeFigureOut">
              <a:rPr lang="en-US">
                <a:solidFill>
                  <a:prstClr val="black">
                    <a:tint val="75000"/>
                  </a:prstClr>
                </a:solidFill>
              </a:rPr>
              <a:pPr>
                <a:defRPr/>
              </a:pPr>
              <a:t>8/10/2018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480B8B-4E6B-4D77-BDC9-D1AE3353B4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8235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93EDB57-8D17-4146-ACFA-051FE89DFA38}" type="datetimeFigureOut">
              <a:rPr lang="en-US"/>
              <a:pPr>
                <a:defRPr/>
              </a:pPr>
              <a:t>8/9/2018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88AF80E-C143-4AB4-93AD-2FD33D452A89}" type="slidenum">
              <a:rPr lang="en-US"/>
              <a:pPr>
                <a:defRPr/>
              </a:pPr>
              <a:t>‹#›</a:t>
            </a:fld>
            <a:endParaRPr lang="en-US"/>
          </a:p>
        </p:txBody>
      </p:sp>
    </p:spTree>
    <p:extLst>
      <p:ext uri="{BB962C8B-B14F-4D97-AF65-F5344CB8AC3E}">
        <p14:creationId xmlns:p14="http://schemas.microsoft.com/office/powerpoint/2010/main" val="426412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0F123B9-BC56-4962-886E-F2DF51CE408F}" type="datetimeFigureOut">
              <a:rPr lang="en-US"/>
              <a:pPr>
                <a:defRPr/>
              </a:pPr>
              <a:t>8/9/2018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F8B8ED3-EA90-447F-9F18-7B8240DAD299}" type="slidenum">
              <a:rPr lang="en-US"/>
              <a:pPr>
                <a:defRPr/>
              </a:pPr>
              <a:t>‹#›</a:t>
            </a:fld>
            <a:endParaRPr lang="en-US"/>
          </a:p>
        </p:txBody>
      </p:sp>
    </p:spTree>
    <p:extLst>
      <p:ext uri="{BB962C8B-B14F-4D97-AF65-F5344CB8AC3E}">
        <p14:creationId xmlns:p14="http://schemas.microsoft.com/office/powerpoint/2010/main" val="137345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023CBAD-B3C7-4F41-9596-210B6DF211B1}" type="datetimeFigureOut">
              <a:rPr lang="en-US"/>
              <a:pPr>
                <a:defRPr/>
              </a:pPr>
              <a:t>8/9/2018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8E86E02-3A1B-4551-9A54-63630FD26021}" type="slidenum">
              <a:rPr lang="en-US"/>
              <a:pPr>
                <a:defRPr/>
              </a:pPr>
              <a:t>‹#›</a:t>
            </a:fld>
            <a:endParaRPr lang="en-US"/>
          </a:p>
        </p:txBody>
      </p:sp>
    </p:spTree>
    <p:extLst>
      <p:ext uri="{BB962C8B-B14F-4D97-AF65-F5344CB8AC3E}">
        <p14:creationId xmlns:p14="http://schemas.microsoft.com/office/powerpoint/2010/main" val="21415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250A7-F2AC-4A3A-BAC6-4433188AF404}" type="datetime1">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703D22-7966-4E38-82AB-108A973514EC}" type="datetimeFigureOut">
              <a:rPr lang="en-US"/>
              <a:pPr>
                <a:defRPr/>
              </a:pPr>
              <a:t>8/9/2018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275F384-4220-4ABE-BBA6-00371A7F3FED}" type="slidenum">
              <a:rPr lang="en-US"/>
              <a:pPr>
                <a:defRPr/>
              </a:pPr>
              <a:t>‹#›</a:t>
            </a:fld>
            <a:endParaRPr lang="en-US"/>
          </a:p>
        </p:txBody>
      </p:sp>
    </p:spTree>
    <p:extLst>
      <p:ext uri="{BB962C8B-B14F-4D97-AF65-F5344CB8AC3E}">
        <p14:creationId xmlns:p14="http://schemas.microsoft.com/office/powerpoint/2010/main" val="419179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8CCD5A0-0AC7-4AE0-8F7A-423C933B9CF0}" type="datetimeFigureOut">
              <a:rPr lang="en-US"/>
              <a:pPr>
                <a:defRPr/>
              </a:pPr>
              <a:t>8/9/2018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C7DDC95-ACD8-4811-B77A-D53AD0FE958A}" type="slidenum">
              <a:rPr lang="en-US"/>
              <a:pPr>
                <a:defRPr/>
              </a:pPr>
              <a:t>‹#›</a:t>
            </a:fld>
            <a:endParaRPr lang="en-US"/>
          </a:p>
        </p:txBody>
      </p:sp>
    </p:spTree>
    <p:extLst>
      <p:ext uri="{BB962C8B-B14F-4D97-AF65-F5344CB8AC3E}">
        <p14:creationId xmlns:p14="http://schemas.microsoft.com/office/powerpoint/2010/main" val="3720823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DBF4885-75AD-4C0D-9CD8-F3794D84427F}" type="datetimeFigureOut">
              <a:rPr lang="en-US"/>
              <a:pPr>
                <a:defRPr/>
              </a:pPr>
              <a:t>8/9/2018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36895B1-F98E-4096-A03D-F4435B34F770}" type="slidenum">
              <a:rPr lang="en-US"/>
              <a:pPr>
                <a:defRPr/>
              </a:pPr>
              <a:t>‹#›</a:t>
            </a:fld>
            <a:endParaRPr lang="en-US"/>
          </a:p>
        </p:txBody>
      </p:sp>
    </p:spTree>
    <p:extLst>
      <p:ext uri="{BB962C8B-B14F-4D97-AF65-F5344CB8AC3E}">
        <p14:creationId xmlns:p14="http://schemas.microsoft.com/office/powerpoint/2010/main" val="359029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70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61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448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01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995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009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E48785BE-30D6-45E9-9828-9A90A2D6DF6D}" type="datetime1">
              <a:rPr lang="en-US" smtClean="0"/>
              <a:pPr/>
              <a:t>8/9/2018</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8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31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245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617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64FC3-0B41-4517-93D9-81BEBD6A5F6A}"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980576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081400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64FC3-0B41-4517-93D9-81BEBD6A5F6A}"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1570126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64FC3-0B41-4517-93D9-81BEBD6A5F6A}"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1672765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64FC3-0B41-4517-93D9-81BEBD6A5F6A}" type="datetimeFigureOut">
              <a:rPr lang="en-US" smtClean="0"/>
              <a:t>8/9/2018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639041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64FC3-0B41-4517-93D9-81BEBD6A5F6A}" type="datetimeFigureOut">
              <a:rPr lang="en-US" smtClean="0"/>
              <a:t>8/9/2018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212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603B8-852C-4305-A8B5-259A7A1815FE}" type="datetime1">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64FC3-0B41-4517-93D9-81BEBD6A5F6A}" type="datetimeFigureOut">
              <a:rPr lang="en-US" smtClean="0"/>
              <a:t>8/9/2018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884458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2533138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35021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2616761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1671916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defRPr>
            </a:lvl1pPr>
          </a:lstStyle>
          <a:p>
            <a:fld id="{461C4B37-3382-4857-9F84-D32E2D48004B}"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659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E5CFFA8-D83F-4392-AC5C-582F5076F47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7545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8751488-3A7B-4787-8CF9-C9237FFD43E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95036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341432F-EC31-4457-ABBA-DA51001CD1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4052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D3DB0F2-CFCE-4E17-A0C3-D7E08FB99A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1571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025EA-66B7-4B75-BC7E-E841861BC2EE}" type="datetime1">
              <a:rPr lang="en-US" smtClean="0"/>
              <a:pPr/>
              <a:t>8/9/2018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E23EA9B-4455-4B9D-BF18-A81AE01C9D4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43356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0308F75-68C8-45F0-9D3D-0005CCB6FF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2683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F09B4D-8D8A-4702-A27D-055DD525F8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22796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A49E7F2-EF7D-430B-93F6-E2FAF64FFA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89992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75F4240-936D-462B-9064-05332824E59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94775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A373523-AB4B-4DFA-8620-2CB2E1E01A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3955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defRPr>
            </a:lvl1pPr>
          </a:lstStyle>
          <a:p>
            <a:fld id="{461C4B37-3382-4857-9F84-D32E2D48004B}"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48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E5CFFA8-D83F-4392-AC5C-582F5076F47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16169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8751488-3A7B-4787-8CF9-C9237FFD43E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84506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341432F-EC31-4457-ABBA-DA51001CD1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1419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C081B-7565-4E7A-9F9F-F1076E2DDB85}" type="datetime1">
              <a:rPr lang="en-US" smtClean="0"/>
              <a:pPr/>
              <a:t>8/9/2018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D3DB0F2-CFCE-4E17-A0C3-D7E08FB99A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5602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E23EA9B-4455-4B9D-BF18-A81AE01C9D4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8122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0308F75-68C8-45F0-9D3D-0005CCB6FF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94076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F09B4D-8D8A-4702-A27D-055DD525F8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18926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A49E7F2-EF7D-430B-93F6-E2FAF64FFA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41914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75F4240-936D-462B-9064-05332824E59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14820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A373523-AB4B-4DFA-8620-2CB2E1E01A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5425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defRPr>
            </a:lvl1pPr>
          </a:lstStyle>
          <a:p>
            <a:fld id="{461C4B37-3382-4857-9F84-D32E2D48004B}"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24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E5CFFA8-D83F-4392-AC5C-582F5076F47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40957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8751488-3A7B-4787-8CF9-C9237FFD43E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334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pPr/>
              <a:t>8/9/2018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341432F-EC31-4457-ABBA-DA51001CD1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93731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D3DB0F2-CFCE-4E17-A0C3-D7E08FB99A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75466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E23EA9B-4455-4B9D-BF18-A81AE01C9D4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58310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0308F75-68C8-45F0-9D3D-0005CCB6FFD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5909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F09B4D-8D8A-4702-A27D-055DD525F8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695223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A49E7F2-EF7D-430B-93F6-E2FAF64FFA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06573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75F4240-936D-462B-9064-05332824E59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79279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A373523-AB4B-4DFA-8620-2CB2E1E01A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746968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defRPr>
            </a:lvl1pPr>
          </a:lstStyle>
          <a:p>
            <a:fld id="{C15028F1-D2D0-44FA-8003-B7FAE219CABC}"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0792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93EE7B-4916-46F1-B389-E810945A6B6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390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B081454-9368-4806-854D-52EA42A9A83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064605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D25C3D8-578E-411D-9A4C-EFEBD3B60EE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88631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BE20512-36FD-4430-AFAC-9E248D5382F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53335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426264D-2D71-40F9-8DA8-7C1AE81EE8D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56392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6B1B52B-70E2-4084-AF09-18ADE5AF4EB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16988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4596B0C-1766-4B88-8815-A1C3B234E3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764620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285CCC5-9A4D-4588-B79E-BFC4DD1002C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66009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D0A6EE5-C49E-4D66-A060-56F699AD8A4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8810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82462A7-4C62-4F6D-AE16-C6F67B6C7A1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43305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defRPr>
            </a:lvl1pPr>
          </a:lstStyle>
          <a:p>
            <a:fld id="{C15028F1-D2D0-44FA-8003-B7FAE219CABC}"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5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121CF1C-1A92-4FD7-820B-88967322F7A9}" type="datetime1">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93EE7B-4916-46F1-B389-E810945A6B6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64115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B081454-9368-4806-854D-52EA42A9A83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566972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D25C3D8-578E-411D-9A4C-EFEBD3B60EE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6725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BE20512-36FD-4430-AFAC-9E248D5382F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037388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426264D-2D71-40F9-8DA8-7C1AE81EE8D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29477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6B1B52B-70E2-4084-AF09-18ADE5AF4EB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76422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4596B0C-1766-4B88-8815-A1C3B234E3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61083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285CCC5-9A4D-4588-B79E-BFC4DD1002C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22646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D0A6EE5-C49E-4D66-A060-56F699AD8A4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693198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82462A7-4C62-4F6D-AE16-C6F67B6C7A1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7889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7.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7.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7.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7.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7.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8/9/2018</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itchFamily="34" charset="0"/>
              </a:defRPr>
            </a:lvl1pPr>
          </a:lstStyle>
          <a:p>
            <a:pPr fontAlgn="base">
              <a:spcAft>
                <a:spcPct val="0"/>
              </a:spcAft>
            </a:pPr>
            <a:endParaRPr lang="en-US" altLang="en-US">
              <a:solidFill>
                <a:srgbClr val="FFFFFF"/>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itchFamily="34" charset="0"/>
              </a:defRPr>
            </a:lvl1pPr>
          </a:lstStyle>
          <a:p>
            <a:pPr algn="ctr" fontAlgn="base">
              <a:spcAft>
                <a:spcPct val="0"/>
              </a:spcAft>
            </a:pPr>
            <a:endParaRPr lang="en-US" altLang="en-US">
              <a:solidFill>
                <a:srgbClr val="FFFFFF"/>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itchFamily="34" charset="0"/>
              </a:defRPr>
            </a:lvl1pPr>
          </a:lstStyle>
          <a:p>
            <a:pPr fontAlgn="base">
              <a:spcAft>
                <a:spcPct val="0"/>
              </a:spcAft>
            </a:pPr>
            <a:fld id="{10A5DE22-F036-4E63-9AC7-03B576856D25}" type="slidenum">
              <a:rPr lang="en-US" altLang="en-US" smtClean="0">
                <a:solidFill>
                  <a:srgbClr val="FFFFFF"/>
                </a:solidFill>
              </a:rPr>
              <a:pPr fontAlgn="base">
                <a:spcAft>
                  <a:spcPct val="0"/>
                </a:spcAft>
              </a:pPr>
              <a:t>‹#›</a:t>
            </a:fld>
            <a:endParaRPr lang="en-US" altLang="en-US">
              <a:solidFill>
                <a:srgbClr val="FFFFFF"/>
              </a:solidFill>
            </a:endParaRPr>
          </a:p>
        </p:txBody>
      </p:sp>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descr="G:\My Pictures\bORDERS\Wal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p:cNvGrpSpPr>
            <a:grpSpLocks/>
          </p:cNvGrpSpPr>
          <p:nvPr userDrawn="1"/>
        </p:nvGrpSpPr>
        <p:grpSpPr bwMode="auto">
          <a:xfrm>
            <a:off x="1066800" y="1549400"/>
            <a:ext cx="7759700" cy="88900"/>
            <a:chOff x="672" y="976"/>
            <a:chExt cx="4888" cy="56"/>
          </a:xfrm>
        </p:grpSpPr>
        <p:sp>
          <p:nvSpPr>
            <p:cNvPr id="3089" name="Line 17"/>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3090" name="AutoShape 18"/>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1" name="AutoShape 19"/>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2" name="AutoShape 20"/>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3" name="AutoShape 21"/>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4" name="AutoShape 22"/>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5" name="AutoShape 23"/>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6" name="AutoShape 24"/>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7" name="AutoShape 25"/>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8" name="AutoShape 26"/>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9" name="AutoShape 27"/>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0" name="AutoShape 28"/>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1" name="AutoShape 29"/>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313205860"/>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l"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5"/>
        </a:buBlip>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21783CE4-858C-4090-9E4F-BE329EAA635A}"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3368863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E6B2A837-51C5-4885-AC00-31D4FDBBF9A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61437583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1AF7C43-8BA0-4AD9-837A-AB27BB1499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1361549"/>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E6B2A837-51C5-4885-AC00-31D4FDBBF9A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00131032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B4F95CF-2384-4936-B1EB-4CC8E9269706}" type="datetimeFigureOut">
              <a:rPr lang="en-US">
                <a:solidFill>
                  <a:prstClr val="black">
                    <a:tint val="75000"/>
                  </a:prstClr>
                </a:solidFill>
              </a:rPr>
              <a:pPr>
                <a:defRPr/>
              </a:pPr>
              <a:t>8/10/2018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634203E-5C2D-402E-A2E3-42F56810AC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1303140"/>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09F1CC7-A050-4330-9952-7257875727D7}" type="datetimeFigureOut">
              <a:rPr lang="en-US"/>
              <a:pPr>
                <a:defRPr/>
              </a:pPr>
              <a:t>8/9/2018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800BA98-A489-4C04-953B-ACD5C183A142}" type="slidenum">
              <a:rPr lang="en-US"/>
              <a:pPr>
                <a:defRPr/>
              </a:pPr>
              <a:t>‹#›</a:t>
            </a:fld>
            <a:endParaRPr lang="en-US"/>
          </a:p>
        </p:txBody>
      </p:sp>
    </p:spTree>
    <p:extLst>
      <p:ext uri="{BB962C8B-B14F-4D97-AF65-F5344CB8AC3E}">
        <p14:creationId xmlns:p14="http://schemas.microsoft.com/office/powerpoint/2010/main" val="354165706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64FC3-0B41-4517-93D9-81BEBD6A5F6A}" type="datetimeFigureOut">
              <a:rPr lang="en-US" smtClean="0">
                <a:solidFill>
                  <a:prstClr val="black">
                    <a:tint val="75000"/>
                  </a:prstClr>
                </a:solidFill>
              </a:rPr>
              <a:pPr/>
              <a:t>8/9/2018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13761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64FC3-0B41-4517-93D9-81BEBD6A5F6A}" type="datetimeFigureOut">
              <a:rPr lang="en-US" smtClean="0"/>
              <a:t>8/9/2018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5F97F-1831-45B5-A999-3255A291832E}" type="slidenum">
              <a:rPr lang="en-US" smtClean="0"/>
              <a:t>‹#›</a:t>
            </a:fld>
            <a:endParaRPr lang="en-US"/>
          </a:p>
        </p:txBody>
      </p:sp>
    </p:spTree>
    <p:extLst>
      <p:ext uri="{BB962C8B-B14F-4D97-AF65-F5344CB8AC3E}">
        <p14:creationId xmlns:p14="http://schemas.microsoft.com/office/powerpoint/2010/main" val="1317851693"/>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itchFamily="34" charset="0"/>
              </a:defRPr>
            </a:lvl1pPr>
          </a:lstStyle>
          <a:p>
            <a:pPr fontAlgn="base">
              <a:spcAft>
                <a:spcPct val="0"/>
              </a:spcAft>
            </a:pPr>
            <a:endParaRPr lang="en-US" altLang="en-US">
              <a:solidFill>
                <a:srgbClr val="FFFFFF"/>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itchFamily="34" charset="0"/>
              </a:defRPr>
            </a:lvl1pPr>
          </a:lstStyle>
          <a:p>
            <a:pPr algn="ctr" fontAlgn="base">
              <a:spcAft>
                <a:spcPct val="0"/>
              </a:spcAft>
            </a:pPr>
            <a:endParaRPr lang="en-US" altLang="en-US">
              <a:solidFill>
                <a:srgbClr val="FFFFFF"/>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itchFamily="34" charset="0"/>
              </a:defRPr>
            </a:lvl1pPr>
          </a:lstStyle>
          <a:p>
            <a:pPr fontAlgn="base">
              <a:spcAft>
                <a:spcPct val="0"/>
              </a:spcAft>
            </a:pPr>
            <a:fld id="{57F781FE-E8BA-41C5-AC19-41DF91933A2A}" type="slidenum">
              <a:rPr lang="en-US" altLang="en-US" smtClean="0">
                <a:solidFill>
                  <a:srgbClr val="FFFFFF"/>
                </a:solidFill>
              </a:rPr>
              <a:pPr fontAlgn="base">
                <a:spcAft>
                  <a:spcPct val="0"/>
                </a:spcAft>
              </a:pPr>
              <a:t>‹#›</a:t>
            </a:fld>
            <a:endParaRPr lang="en-US" altLang="en-US">
              <a:solidFill>
                <a:srgbClr val="FFFFFF"/>
              </a:solidFill>
            </a:endParaRPr>
          </a:p>
        </p:txBody>
      </p:sp>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descr="G:\My Pictures\bORDERS\Wal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p:cNvGrpSpPr>
            <a:grpSpLocks/>
          </p:cNvGrpSpPr>
          <p:nvPr userDrawn="1"/>
        </p:nvGrpSpPr>
        <p:grpSpPr bwMode="auto">
          <a:xfrm>
            <a:off x="1066800" y="1549400"/>
            <a:ext cx="7759700" cy="88900"/>
            <a:chOff x="672" y="976"/>
            <a:chExt cx="4888" cy="56"/>
          </a:xfrm>
        </p:grpSpPr>
        <p:sp>
          <p:nvSpPr>
            <p:cNvPr id="3089" name="Line 17"/>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3090" name="AutoShape 18"/>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1" name="AutoShape 19"/>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2" name="AutoShape 20"/>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3" name="AutoShape 21"/>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4" name="AutoShape 22"/>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5" name="AutoShape 23"/>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6" name="AutoShape 24"/>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7" name="AutoShape 25"/>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8" name="AutoShape 26"/>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9" name="AutoShape 27"/>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0" name="AutoShape 28"/>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1" name="AutoShape 29"/>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2788276139"/>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5"/>
        </a:buBlip>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itchFamily="34" charset="0"/>
              </a:defRPr>
            </a:lvl1pPr>
          </a:lstStyle>
          <a:p>
            <a:pPr fontAlgn="base">
              <a:spcAft>
                <a:spcPct val="0"/>
              </a:spcAft>
            </a:pPr>
            <a:endParaRPr lang="en-US" altLang="en-US">
              <a:solidFill>
                <a:srgbClr val="FFFFFF"/>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itchFamily="34" charset="0"/>
              </a:defRPr>
            </a:lvl1pPr>
          </a:lstStyle>
          <a:p>
            <a:pPr algn="ctr" fontAlgn="base">
              <a:spcAft>
                <a:spcPct val="0"/>
              </a:spcAft>
            </a:pPr>
            <a:endParaRPr lang="en-US" altLang="en-US">
              <a:solidFill>
                <a:srgbClr val="FFFFFF"/>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itchFamily="34" charset="0"/>
              </a:defRPr>
            </a:lvl1pPr>
          </a:lstStyle>
          <a:p>
            <a:pPr fontAlgn="base">
              <a:spcAft>
                <a:spcPct val="0"/>
              </a:spcAft>
            </a:pPr>
            <a:fld id="{57F781FE-E8BA-41C5-AC19-41DF91933A2A}" type="slidenum">
              <a:rPr lang="en-US" altLang="en-US" smtClean="0">
                <a:solidFill>
                  <a:srgbClr val="FFFFFF"/>
                </a:solidFill>
              </a:rPr>
              <a:pPr fontAlgn="base">
                <a:spcAft>
                  <a:spcPct val="0"/>
                </a:spcAft>
              </a:pPr>
              <a:t>‹#›</a:t>
            </a:fld>
            <a:endParaRPr lang="en-US" altLang="en-US">
              <a:solidFill>
                <a:srgbClr val="FFFFFF"/>
              </a:solidFill>
            </a:endParaRPr>
          </a:p>
        </p:txBody>
      </p:sp>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descr="G:\My Pictures\bORDERS\Wal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p:cNvGrpSpPr>
            <a:grpSpLocks/>
          </p:cNvGrpSpPr>
          <p:nvPr userDrawn="1"/>
        </p:nvGrpSpPr>
        <p:grpSpPr bwMode="auto">
          <a:xfrm>
            <a:off x="1066800" y="1549400"/>
            <a:ext cx="7759700" cy="88900"/>
            <a:chOff x="672" y="976"/>
            <a:chExt cx="4888" cy="56"/>
          </a:xfrm>
        </p:grpSpPr>
        <p:sp>
          <p:nvSpPr>
            <p:cNvPr id="3089" name="Line 17"/>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3090" name="AutoShape 18"/>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1" name="AutoShape 19"/>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2" name="AutoShape 20"/>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3" name="AutoShape 21"/>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4" name="AutoShape 22"/>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5" name="AutoShape 23"/>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6" name="AutoShape 24"/>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7" name="AutoShape 25"/>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8" name="AutoShape 26"/>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9" name="AutoShape 27"/>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0" name="AutoShape 28"/>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1" name="AutoShape 29"/>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3307478005"/>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5"/>
        </a:buBlip>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itchFamily="34" charset="0"/>
              </a:defRPr>
            </a:lvl1pPr>
          </a:lstStyle>
          <a:p>
            <a:pPr fontAlgn="base">
              <a:spcAft>
                <a:spcPct val="0"/>
              </a:spcAft>
            </a:pPr>
            <a:endParaRPr lang="en-US" altLang="en-US">
              <a:solidFill>
                <a:srgbClr val="FFFFFF"/>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itchFamily="34" charset="0"/>
              </a:defRPr>
            </a:lvl1pPr>
          </a:lstStyle>
          <a:p>
            <a:pPr algn="ctr" fontAlgn="base">
              <a:spcAft>
                <a:spcPct val="0"/>
              </a:spcAft>
            </a:pPr>
            <a:endParaRPr lang="en-US" altLang="en-US">
              <a:solidFill>
                <a:srgbClr val="FFFFFF"/>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itchFamily="34" charset="0"/>
              </a:defRPr>
            </a:lvl1pPr>
          </a:lstStyle>
          <a:p>
            <a:pPr fontAlgn="base">
              <a:spcAft>
                <a:spcPct val="0"/>
              </a:spcAft>
            </a:pPr>
            <a:fld id="{57F781FE-E8BA-41C5-AC19-41DF91933A2A}" type="slidenum">
              <a:rPr lang="en-US" altLang="en-US" smtClean="0">
                <a:solidFill>
                  <a:srgbClr val="FFFFFF"/>
                </a:solidFill>
              </a:rPr>
              <a:pPr fontAlgn="base">
                <a:spcAft>
                  <a:spcPct val="0"/>
                </a:spcAft>
              </a:pPr>
              <a:t>‹#›</a:t>
            </a:fld>
            <a:endParaRPr lang="en-US" altLang="en-US">
              <a:solidFill>
                <a:srgbClr val="FFFFFF"/>
              </a:solidFill>
            </a:endParaRPr>
          </a:p>
        </p:txBody>
      </p:sp>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descr="G:\My Pictures\bORDERS\Wal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p:cNvGrpSpPr>
            <a:grpSpLocks/>
          </p:cNvGrpSpPr>
          <p:nvPr userDrawn="1"/>
        </p:nvGrpSpPr>
        <p:grpSpPr bwMode="auto">
          <a:xfrm>
            <a:off x="1066800" y="1549400"/>
            <a:ext cx="7759700" cy="88900"/>
            <a:chOff x="672" y="976"/>
            <a:chExt cx="4888" cy="56"/>
          </a:xfrm>
        </p:grpSpPr>
        <p:sp>
          <p:nvSpPr>
            <p:cNvPr id="3089" name="Line 17"/>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3090" name="AutoShape 18"/>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1" name="AutoShape 19"/>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2" name="AutoShape 20"/>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3" name="AutoShape 21"/>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4" name="AutoShape 22"/>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5" name="AutoShape 23"/>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6" name="AutoShape 24"/>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7" name="AutoShape 25"/>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8" name="AutoShape 26"/>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9" name="AutoShape 27"/>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0" name="AutoShape 28"/>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1" name="AutoShape 29"/>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1045362173"/>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5"/>
        </a:buBlip>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itchFamily="34" charset="0"/>
              </a:defRPr>
            </a:lvl1pPr>
          </a:lstStyle>
          <a:p>
            <a:pPr fontAlgn="base">
              <a:spcAft>
                <a:spcPct val="0"/>
              </a:spcAft>
            </a:pPr>
            <a:endParaRPr lang="en-US" altLang="en-US">
              <a:solidFill>
                <a:srgbClr val="FFFFFF"/>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itchFamily="34" charset="0"/>
              </a:defRPr>
            </a:lvl1pPr>
          </a:lstStyle>
          <a:p>
            <a:pPr algn="ctr" fontAlgn="base">
              <a:spcAft>
                <a:spcPct val="0"/>
              </a:spcAft>
            </a:pPr>
            <a:endParaRPr lang="en-US" altLang="en-US">
              <a:solidFill>
                <a:srgbClr val="FFFFFF"/>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itchFamily="34" charset="0"/>
              </a:defRPr>
            </a:lvl1pPr>
          </a:lstStyle>
          <a:p>
            <a:pPr fontAlgn="base">
              <a:spcAft>
                <a:spcPct val="0"/>
              </a:spcAft>
            </a:pPr>
            <a:fld id="{90A3C2E7-5C6C-4009-A2E4-82C0CDE62FCC}" type="slidenum">
              <a:rPr lang="en-US" altLang="en-US" smtClean="0">
                <a:solidFill>
                  <a:srgbClr val="FFFFFF"/>
                </a:solidFill>
              </a:rPr>
              <a:pPr fontAlgn="base">
                <a:spcAft>
                  <a:spcPct val="0"/>
                </a:spcAft>
              </a:pPr>
              <a:t>‹#›</a:t>
            </a:fld>
            <a:endParaRPr lang="en-US" altLang="en-US">
              <a:solidFill>
                <a:srgbClr val="FFFFFF"/>
              </a:solidFill>
            </a:endParaRPr>
          </a:p>
        </p:txBody>
      </p:sp>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descr="G:\My Pictures\bORDERS\Wal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p:cNvGrpSpPr>
            <a:grpSpLocks/>
          </p:cNvGrpSpPr>
          <p:nvPr userDrawn="1"/>
        </p:nvGrpSpPr>
        <p:grpSpPr bwMode="auto">
          <a:xfrm>
            <a:off x="1066800" y="1549400"/>
            <a:ext cx="7759700" cy="88900"/>
            <a:chOff x="672" y="976"/>
            <a:chExt cx="4888" cy="56"/>
          </a:xfrm>
        </p:grpSpPr>
        <p:sp>
          <p:nvSpPr>
            <p:cNvPr id="3089" name="Line 17"/>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3090" name="AutoShape 18"/>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1" name="AutoShape 19"/>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2" name="AutoShape 20"/>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3" name="AutoShape 21"/>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4" name="AutoShape 22"/>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5" name="AutoShape 23"/>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6" name="AutoShape 24"/>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7" name="AutoShape 25"/>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8" name="AutoShape 26"/>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9" name="AutoShape 27"/>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0" name="AutoShape 28"/>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1" name="AutoShape 29"/>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1072877753"/>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5"/>
        </a:buBlip>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tx1"/>
            </a:gs>
          </a:gsLst>
          <a:lin ang="5400000" scaled="1"/>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bg1"/>
                </a:solidFill>
                <a:latin typeface="Arial" pitchFamily="34" charset="0"/>
              </a:defRPr>
            </a:lvl1pPr>
          </a:lstStyle>
          <a:p>
            <a:pPr fontAlgn="base">
              <a:spcAft>
                <a:spcPct val="0"/>
              </a:spcAft>
            </a:pPr>
            <a:endParaRPr lang="en-US" altLang="en-US">
              <a:solidFill>
                <a:srgbClr val="FFFFFF"/>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bg1"/>
                </a:solidFill>
                <a:latin typeface="Arial" pitchFamily="34" charset="0"/>
              </a:defRPr>
            </a:lvl1pPr>
          </a:lstStyle>
          <a:p>
            <a:pPr algn="ctr" fontAlgn="base">
              <a:spcAft>
                <a:spcPct val="0"/>
              </a:spcAft>
            </a:pPr>
            <a:endParaRPr lang="en-US" altLang="en-US">
              <a:solidFill>
                <a:srgbClr val="FFFFFF"/>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bg1"/>
                </a:solidFill>
                <a:latin typeface="Arial" pitchFamily="34" charset="0"/>
              </a:defRPr>
            </a:lvl1pPr>
          </a:lstStyle>
          <a:p>
            <a:pPr fontAlgn="base">
              <a:spcAft>
                <a:spcPct val="0"/>
              </a:spcAft>
            </a:pPr>
            <a:fld id="{90A3C2E7-5C6C-4009-A2E4-82C0CDE62FCC}" type="slidenum">
              <a:rPr lang="en-US" altLang="en-US" smtClean="0">
                <a:solidFill>
                  <a:srgbClr val="FFFFFF"/>
                </a:solidFill>
              </a:rPr>
              <a:pPr fontAlgn="base">
                <a:spcAft>
                  <a:spcPct val="0"/>
                </a:spcAft>
              </a:pPr>
              <a:t>‹#›</a:t>
            </a:fld>
            <a:endParaRPr lang="en-US" altLang="en-US">
              <a:solidFill>
                <a:srgbClr val="FFFFFF"/>
              </a:solidFill>
            </a:endParaRPr>
          </a:p>
        </p:txBody>
      </p:sp>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3088" name="Picture 16" descr="G:\My Pictures\bORDERS\Wal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9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103" name="Group 31"/>
          <p:cNvGrpSpPr>
            <a:grpSpLocks/>
          </p:cNvGrpSpPr>
          <p:nvPr userDrawn="1"/>
        </p:nvGrpSpPr>
        <p:grpSpPr bwMode="auto">
          <a:xfrm>
            <a:off x="1066800" y="1549400"/>
            <a:ext cx="7759700" cy="88900"/>
            <a:chOff x="672" y="976"/>
            <a:chExt cx="4888" cy="56"/>
          </a:xfrm>
        </p:grpSpPr>
        <p:sp>
          <p:nvSpPr>
            <p:cNvPr id="3089" name="Line 17"/>
            <p:cNvSpPr>
              <a:spLocks noChangeShapeType="1"/>
            </p:cNvSpPr>
            <p:nvPr userDrawn="1"/>
          </p:nvSpPr>
          <p:spPr bwMode="auto">
            <a:xfrm>
              <a:off x="672" y="1004"/>
              <a:ext cx="4888" cy="0"/>
            </a:xfrm>
            <a:prstGeom prst="line">
              <a:avLst/>
            </a:prstGeom>
            <a:noFill/>
            <a:ln w="12700">
              <a:solidFill>
                <a:schemeClr val="bg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3090" name="AutoShape 18"/>
            <p:cNvSpPr>
              <a:spLocks noChangeArrowheads="1"/>
            </p:cNvSpPr>
            <p:nvPr userDrawn="1"/>
          </p:nvSpPr>
          <p:spPr bwMode="auto">
            <a:xfrm>
              <a:off x="83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1" name="AutoShape 19"/>
            <p:cNvSpPr>
              <a:spLocks noChangeArrowheads="1"/>
            </p:cNvSpPr>
            <p:nvPr userDrawn="1"/>
          </p:nvSpPr>
          <p:spPr bwMode="auto">
            <a:xfrm>
              <a:off x="1252"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2" name="AutoShape 20"/>
            <p:cNvSpPr>
              <a:spLocks noChangeArrowheads="1"/>
            </p:cNvSpPr>
            <p:nvPr userDrawn="1"/>
          </p:nvSpPr>
          <p:spPr bwMode="auto">
            <a:xfrm>
              <a:off x="164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3" name="AutoShape 21"/>
            <p:cNvSpPr>
              <a:spLocks noChangeArrowheads="1"/>
            </p:cNvSpPr>
            <p:nvPr userDrawn="1"/>
          </p:nvSpPr>
          <p:spPr bwMode="auto">
            <a:xfrm>
              <a:off x="208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4" name="AutoShape 22"/>
            <p:cNvSpPr>
              <a:spLocks noChangeArrowheads="1"/>
            </p:cNvSpPr>
            <p:nvPr userDrawn="1"/>
          </p:nvSpPr>
          <p:spPr bwMode="auto">
            <a:xfrm>
              <a:off x="250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5" name="AutoShape 23"/>
            <p:cNvSpPr>
              <a:spLocks noChangeArrowheads="1"/>
            </p:cNvSpPr>
            <p:nvPr userDrawn="1"/>
          </p:nvSpPr>
          <p:spPr bwMode="auto">
            <a:xfrm>
              <a:off x="2908"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6" name="AutoShape 24"/>
            <p:cNvSpPr>
              <a:spLocks noChangeArrowheads="1"/>
            </p:cNvSpPr>
            <p:nvPr userDrawn="1"/>
          </p:nvSpPr>
          <p:spPr bwMode="auto">
            <a:xfrm>
              <a:off x="331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7" name="AutoShape 25"/>
            <p:cNvSpPr>
              <a:spLocks noChangeArrowheads="1"/>
            </p:cNvSpPr>
            <p:nvPr userDrawn="1"/>
          </p:nvSpPr>
          <p:spPr bwMode="auto">
            <a:xfrm>
              <a:off x="3720"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8" name="AutoShape 26"/>
            <p:cNvSpPr>
              <a:spLocks noChangeArrowheads="1"/>
            </p:cNvSpPr>
            <p:nvPr userDrawn="1"/>
          </p:nvSpPr>
          <p:spPr bwMode="auto">
            <a:xfrm>
              <a:off x="412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099" name="AutoShape 27"/>
            <p:cNvSpPr>
              <a:spLocks noChangeArrowheads="1"/>
            </p:cNvSpPr>
            <p:nvPr userDrawn="1"/>
          </p:nvSpPr>
          <p:spPr bwMode="auto">
            <a:xfrm>
              <a:off x="45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0" name="AutoShape 28"/>
            <p:cNvSpPr>
              <a:spLocks noChangeArrowheads="1"/>
            </p:cNvSpPr>
            <p:nvPr userDrawn="1"/>
          </p:nvSpPr>
          <p:spPr bwMode="auto">
            <a:xfrm>
              <a:off x="4944"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3101" name="AutoShape 29"/>
            <p:cNvSpPr>
              <a:spLocks noChangeArrowheads="1"/>
            </p:cNvSpPr>
            <p:nvPr userDrawn="1"/>
          </p:nvSpPr>
          <p:spPr bwMode="auto">
            <a:xfrm>
              <a:off x="5376" y="976"/>
              <a:ext cx="56" cy="56"/>
            </a:xfrm>
            <a:prstGeom prst="diamond">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256102478"/>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bg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5"/>
        </a:buBlip>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google.com/url?sa=i&amp;rct=j&amp;q=&amp;esrc=s&amp;source=images&amp;cd=&amp;cad=rja&amp;uact=8&amp;ved=2ahUKEwjdns6z5ePcAhXE3YMKHZO8BrQQjRx6BAgBEAU&amp;url=https%3A%2F%2Fwol.jw.org%2Fen%2Fwol%2Fd%2Fr1%2Flp-e%2F1001072058&amp;psig=AOvVaw1uzF--6NDWTgn7dLmC0eD6&amp;ust=1534035321006085" TargetMode="Externa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0.xml"/><Relationship Id="rId1" Type="http://schemas.openxmlformats.org/officeDocument/2006/relationships/tags" Target="../tags/tag1.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hyperlink" Target="https://www.ritmeyer.com/product/image-library/illustrating-the-bible/the-gospels/capernaum-first-century-synagogue/" TargetMode="External"/><Relationship Id="rId2" Type="http://schemas.openxmlformats.org/officeDocument/2006/relationships/image" Target="../media/image68.png"/><Relationship Id="rId1" Type="http://schemas.openxmlformats.org/officeDocument/2006/relationships/slideLayout" Target="../slideLayouts/slideLayout72.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05.xml"/><Relationship Id="rId6" Type="http://schemas.openxmlformats.org/officeDocument/2006/relationships/hyperlink" Target="http://faculty.smu.edu/dbinder/capernaum.html"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hyperlink" Target="http://www.bibleinterp.com/images/2018/gur428008/Fig_4_Magdala_Synagogue.jpg" TargetMode="External"/><Relationship Id="rId2" Type="http://schemas.openxmlformats.org/officeDocument/2006/relationships/image" Target="../media/image79.jpeg"/><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0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jpeg"/><Relationship Id="rId7" Type="http://schemas.openxmlformats.org/officeDocument/2006/relationships/image" Target="../media/image3.jpg"/><Relationship Id="rId2" Type="http://schemas.openxmlformats.org/officeDocument/2006/relationships/image" Target="../media/image88.png"/><Relationship Id="rId1" Type="http://schemas.openxmlformats.org/officeDocument/2006/relationships/slideLayout" Target="../slideLayouts/slideLayout29.xml"/><Relationship Id="rId6" Type="http://schemas.openxmlformats.org/officeDocument/2006/relationships/image" Target="../media/image92.jpeg"/><Relationship Id="rId11" Type="http://schemas.openxmlformats.org/officeDocument/2006/relationships/image" Target="../media/image96.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4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jpeg"/><Relationship Id="rId7" Type="http://schemas.openxmlformats.org/officeDocument/2006/relationships/image" Target="../media/image3.jpg"/><Relationship Id="rId12"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29.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5.png"/><Relationship Id="rId3" Type="http://schemas.openxmlformats.org/officeDocument/2006/relationships/image" Target="../media/image89.jpeg"/><Relationship Id="rId7" Type="http://schemas.openxmlformats.org/officeDocument/2006/relationships/image" Target="../media/image3.jpg"/><Relationship Id="rId12" Type="http://schemas.openxmlformats.org/officeDocument/2006/relationships/image" Target="../media/image100.png"/><Relationship Id="rId2" Type="http://schemas.openxmlformats.org/officeDocument/2006/relationships/image" Target="../media/image88.png"/><Relationship Id="rId1" Type="http://schemas.openxmlformats.org/officeDocument/2006/relationships/slideLayout" Target="../slideLayouts/slideLayout29.xml"/><Relationship Id="rId6" Type="http://schemas.openxmlformats.org/officeDocument/2006/relationships/image" Target="../media/image92.jpeg"/><Relationship Id="rId11" Type="http://schemas.openxmlformats.org/officeDocument/2006/relationships/image" Target="../media/image99.png"/><Relationship Id="rId5" Type="http://schemas.openxmlformats.org/officeDocument/2006/relationships/image" Target="../media/image91.png"/><Relationship Id="rId15" Type="http://schemas.openxmlformats.org/officeDocument/2006/relationships/image" Target="../media/image96.png"/><Relationship Id="rId10" Type="http://schemas.openxmlformats.org/officeDocument/2006/relationships/image" Target="../media/image98.png"/><Relationship Id="rId4" Type="http://schemas.openxmlformats.org/officeDocument/2006/relationships/image" Target="../media/image90.png"/><Relationship Id="rId9" Type="http://schemas.openxmlformats.org/officeDocument/2006/relationships/image" Target="../media/image94.png"/><Relationship Id="rId14" Type="http://schemas.openxmlformats.org/officeDocument/2006/relationships/image" Target="../media/image97.png"/></Relationships>
</file>

<file path=ppt/slides/_rels/slide5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100.png"/><Relationship Id="rId18" Type="http://schemas.openxmlformats.org/officeDocument/2006/relationships/image" Target="../media/image102.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9.png"/><Relationship Id="rId17" Type="http://schemas.openxmlformats.org/officeDocument/2006/relationships/image" Target="../media/image101.gif"/><Relationship Id="rId2" Type="http://schemas.openxmlformats.org/officeDocument/2006/relationships/notesSlide" Target="../notesSlides/notesSlide19.xml"/><Relationship Id="rId16" Type="http://schemas.openxmlformats.org/officeDocument/2006/relationships/image" Target="../media/image96.png"/><Relationship Id="rId1" Type="http://schemas.openxmlformats.org/officeDocument/2006/relationships/slideLayout" Target="../slideLayouts/slideLayout29.xml"/><Relationship Id="rId6" Type="http://schemas.openxmlformats.org/officeDocument/2006/relationships/image" Target="../media/image91.png"/><Relationship Id="rId11" Type="http://schemas.openxmlformats.org/officeDocument/2006/relationships/image" Target="../media/image98.png"/><Relationship Id="rId5" Type="http://schemas.openxmlformats.org/officeDocument/2006/relationships/image" Target="../media/image90.png"/><Relationship Id="rId15" Type="http://schemas.openxmlformats.org/officeDocument/2006/relationships/image" Target="../media/image97.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9.jpeg"/><Relationship Id="rId9" Type="http://schemas.openxmlformats.org/officeDocument/2006/relationships/image" Target="../media/image93.jpeg"/><Relationship Id="rId14"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100.png"/><Relationship Id="rId18" Type="http://schemas.openxmlformats.org/officeDocument/2006/relationships/image" Target="../media/image102.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9.png"/><Relationship Id="rId17" Type="http://schemas.openxmlformats.org/officeDocument/2006/relationships/image" Target="../media/image101.gif"/><Relationship Id="rId2" Type="http://schemas.openxmlformats.org/officeDocument/2006/relationships/notesSlide" Target="../notesSlides/notesSlide20.xml"/><Relationship Id="rId16" Type="http://schemas.openxmlformats.org/officeDocument/2006/relationships/image" Target="../media/image96.png"/><Relationship Id="rId20" Type="http://schemas.openxmlformats.org/officeDocument/2006/relationships/image" Target="../media/image104.jpeg"/><Relationship Id="rId1" Type="http://schemas.openxmlformats.org/officeDocument/2006/relationships/slideLayout" Target="../slideLayouts/slideLayout29.xml"/><Relationship Id="rId6" Type="http://schemas.openxmlformats.org/officeDocument/2006/relationships/image" Target="../media/image91.png"/><Relationship Id="rId11" Type="http://schemas.openxmlformats.org/officeDocument/2006/relationships/image" Target="../media/image98.png"/><Relationship Id="rId5" Type="http://schemas.openxmlformats.org/officeDocument/2006/relationships/image" Target="../media/image90.png"/><Relationship Id="rId15" Type="http://schemas.openxmlformats.org/officeDocument/2006/relationships/image" Target="../media/image97.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9.jpeg"/><Relationship Id="rId9" Type="http://schemas.openxmlformats.org/officeDocument/2006/relationships/image" Target="../media/image93.jpeg"/><Relationship Id="rId14" Type="http://schemas.openxmlformats.org/officeDocument/2006/relationships/image" Target="../media/image95.png"/></Relationships>
</file>

<file path=ppt/slides/_rels/slide53.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100.png"/><Relationship Id="rId18" Type="http://schemas.openxmlformats.org/officeDocument/2006/relationships/image" Target="../media/image104.jpeg"/><Relationship Id="rId3" Type="http://schemas.openxmlformats.org/officeDocument/2006/relationships/image" Target="../media/image88.png"/><Relationship Id="rId21" Type="http://schemas.openxmlformats.org/officeDocument/2006/relationships/image" Target="../media/image102.png"/><Relationship Id="rId7" Type="http://schemas.openxmlformats.org/officeDocument/2006/relationships/image" Target="../media/image92.jpeg"/><Relationship Id="rId12" Type="http://schemas.openxmlformats.org/officeDocument/2006/relationships/image" Target="../media/image99.png"/><Relationship Id="rId17" Type="http://schemas.openxmlformats.org/officeDocument/2006/relationships/image" Target="../media/image101.gif"/><Relationship Id="rId2" Type="http://schemas.openxmlformats.org/officeDocument/2006/relationships/notesSlide" Target="../notesSlides/notesSlide21.xml"/><Relationship Id="rId16" Type="http://schemas.openxmlformats.org/officeDocument/2006/relationships/image" Target="../media/image96.png"/><Relationship Id="rId20" Type="http://schemas.openxmlformats.org/officeDocument/2006/relationships/image" Target="../media/image106.png"/><Relationship Id="rId1" Type="http://schemas.openxmlformats.org/officeDocument/2006/relationships/slideLayout" Target="../slideLayouts/slideLayout29.xml"/><Relationship Id="rId6" Type="http://schemas.openxmlformats.org/officeDocument/2006/relationships/image" Target="../media/image91.png"/><Relationship Id="rId11" Type="http://schemas.openxmlformats.org/officeDocument/2006/relationships/image" Target="../media/image98.png"/><Relationship Id="rId5" Type="http://schemas.openxmlformats.org/officeDocument/2006/relationships/image" Target="../media/image90.png"/><Relationship Id="rId15" Type="http://schemas.openxmlformats.org/officeDocument/2006/relationships/image" Target="../media/image97.png"/><Relationship Id="rId10" Type="http://schemas.openxmlformats.org/officeDocument/2006/relationships/image" Target="../media/image94.png"/><Relationship Id="rId19" Type="http://schemas.openxmlformats.org/officeDocument/2006/relationships/image" Target="../media/image105.png"/><Relationship Id="rId4" Type="http://schemas.openxmlformats.org/officeDocument/2006/relationships/image" Target="../media/image89.jpeg"/><Relationship Id="rId9" Type="http://schemas.openxmlformats.org/officeDocument/2006/relationships/image" Target="../media/image93.jpeg"/><Relationship Id="rId14"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895600"/>
            <a:ext cx="4724400" cy="1600327"/>
          </a:xfrm>
        </p:spPr>
        <p:txBody>
          <a:bodyPr>
            <a:normAutofit fontScale="90000"/>
          </a:bodyPr>
          <a:lstStyle/>
          <a:p>
            <a:r>
              <a:rPr lang="en-US" dirty="0"/>
              <a:t>Does Archaeology/the Scientific Evidence Confirm or Contradict Biographies of Jesus?</a:t>
            </a:r>
          </a:p>
        </p:txBody>
      </p:sp>
      <p:sp>
        <p:nvSpPr>
          <p:cNvPr id="3" name="Subtitle 2"/>
          <p:cNvSpPr>
            <a:spLocks noGrp="1"/>
          </p:cNvSpPr>
          <p:nvPr>
            <p:ph type="subTitle" idx="1"/>
          </p:nvPr>
        </p:nvSpPr>
        <p:spPr>
          <a:xfrm>
            <a:off x="228600" y="4419600"/>
            <a:ext cx="4419600" cy="381000"/>
          </a:xfrm>
        </p:spPr>
        <p:txBody>
          <a:bodyPr>
            <a:normAutofit fontScale="92500" lnSpcReduction="10000"/>
          </a:bodyPr>
          <a:lstStyle/>
          <a:p>
            <a:r>
              <a:rPr lang="en-US" dirty="0"/>
              <a:t>Lesson 6</a:t>
            </a:r>
          </a:p>
        </p:txBody>
      </p:sp>
    </p:spTree>
    <p:extLst>
      <p:ext uri="{BB962C8B-B14F-4D97-AF65-F5344CB8AC3E}">
        <p14:creationId xmlns:p14="http://schemas.microsoft.com/office/powerpoint/2010/main" val="354509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8229600" cy="1447800"/>
          </a:xfrm>
        </p:spPr>
        <p:txBody>
          <a:bodyPr>
            <a:normAutofit/>
          </a:bodyPr>
          <a:lstStyle/>
          <a:p>
            <a:r>
              <a:rPr lang="en-US" b="1" dirty="0"/>
              <a:t>Matthew 16:13 (NKJV) </a:t>
            </a:r>
            <a:r>
              <a:rPr lang="en-US" dirty="0"/>
              <a:t>When Jesus came into the region of Caesarea Philippi, He asked His disciples, saying</a:t>
            </a:r>
            <a:r>
              <a:rPr lang="en-US" dirty="0">
                <a:solidFill>
                  <a:srgbClr val="FFFF00"/>
                </a:solidFill>
              </a:rPr>
              <a:t>, "Who do men say that I, the Son of Man, am?" </a:t>
            </a:r>
          </a:p>
        </p:txBody>
      </p:sp>
      <p:sp>
        <p:nvSpPr>
          <p:cNvPr id="4" name="TextBox 3"/>
          <p:cNvSpPr txBox="1"/>
          <p:nvPr/>
        </p:nvSpPr>
        <p:spPr>
          <a:xfrm>
            <a:off x="990600" y="2895600"/>
            <a:ext cx="7391400" cy="646331"/>
          </a:xfrm>
          <a:prstGeom prst="rect">
            <a:avLst/>
          </a:prstGeom>
          <a:noFill/>
        </p:spPr>
        <p:txBody>
          <a:bodyPr wrap="square" rtlCol="0">
            <a:spAutoFit/>
          </a:bodyPr>
          <a:lstStyle/>
          <a:p>
            <a:r>
              <a:rPr lang="en-US" b="1" dirty="0"/>
              <a:t>Matthew 16:14 (NKJV) </a:t>
            </a:r>
            <a:r>
              <a:rPr lang="en-US" dirty="0"/>
              <a:t>So they said, "Some </a:t>
            </a:r>
            <a:r>
              <a:rPr lang="en-US" i="1" dirty="0"/>
              <a:t>say</a:t>
            </a:r>
            <a:r>
              <a:rPr lang="en-US" dirty="0"/>
              <a:t> John the Baptist, some Elijah, and others Jeremiah or one of the prophets." </a:t>
            </a:r>
          </a:p>
        </p:txBody>
      </p:sp>
      <p:sp>
        <p:nvSpPr>
          <p:cNvPr id="5" name="Rectangle 4"/>
          <p:cNvSpPr/>
          <p:nvPr/>
        </p:nvSpPr>
        <p:spPr>
          <a:xfrm>
            <a:off x="685800" y="3657600"/>
            <a:ext cx="7696200" cy="830997"/>
          </a:xfrm>
          <a:prstGeom prst="rect">
            <a:avLst/>
          </a:prstGeom>
        </p:spPr>
        <p:txBody>
          <a:bodyPr wrap="square">
            <a:spAutoFit/>
          </a:bodyPr>
          <a:lstStyle/>
          <a:p>
            <a:r>
              <a:rPr lang="en-US" sz="2400" b="1" dirty="0">
                <a:solidFill>
                  <a:schemeClr val="tx2"/>
                </a:solidFill>
              </a:rPr>
              <a:t>Matthew 16:15 (NKJV)  He said to them, "But who do you say that I am?" </a:t>
            </a:r>
            <a:endParaRPr lang="en-US" dirty="0"/>
          </a:p>
        </p:txBody>
      </p:sp>
      <p:sp>
        <p:nvSpPr>
          <p:cNvPr id="6" name="TextBox 5"/>
          <p:cNvSpPr txBox="1"/>
          <p:nvPr/>
        </p:nvSpPr>
        <p:spPr>
          <a:xfrm>
            <a:off x="1104900" y="4500099"/>
            <a:ext cx="7162800" cy="923330"/>
          </a:xfrm>
          <a:prstGeom prst="rect">
            <a:avLst/>
          </a:prstGeom>
          <a:noFill/>
        </p:spPr>
        <p:txBody>
          <a:bodyPr wrap="square" rtlCol="0">
            <a:spAutoFit/>
          </a:bodyPr>
          <a:lstStyle/>
          <a:p>
            <a:r>
              <a:rPr lang="en-US" b="1" dirty="0"/>
              <a:t>Matthew 16:16 (NKJV) </a:t>
            </a:r>
            <a:r>
              <a:rPr lang="en-US" baseline="30000" dirty="0"/>
              <a:t>16 </a:t>
            </a:r>
            <a:r>
              <a:rPr lang="en-US" dirty="0"/>
              <a:t> Simon Peter answered and said,</a:t>
            </a:r>
          </a:p>
          <a:p>
            <a:r>
              <a:rPr lang="en-US" dirty="0"/>
              <a:t> "You are the Christ, the Son of the living God." </a:t>
            </a:r>
            <a:br>
              <a:rPr lang="en-US" dirty="0"/>
            </a:br>
            <a:endParaRPr lang="en-US" dirty="0"/>
          </a:p>
        </p:txBody>
      </p:sp>
    </p:spTree>
    <p:extLst>
      <p:ext uri="{BB962C8B-B14F-4D97-AF65-F5344CB8AC3E}">
        <p14:creationId xmlns:p14="http://schemas.microsoft.com/office/powerpoint/2010/main" val="3370962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Jesus</a:t>
            </a:r>
          </a:p>
        </p:txBody>
      </p:sp>
      <p:sp>
        <p:nvSpPr>
          <p:cNvPr id="3" name="Content Placeholder 2"/>
          <p:cNvSpPr>
            <a:spLocks noGrp="1"/>
          </p:cNvSpPr>
          <p:nvPr>
            <p:ph idx="1"/>
          </p:nvPr>
        </p:nvSpPr>
        <p:spPr/>
        <p:txBody>
          <a:bodyPr>
            <a:normAutofit fontScale="62500" lnSpcReduction="20000"/>
          </a:bodyPr>
          <a:lstStyle/>
          <a:p>
            <a:pPr lvl="0"/>
            <a:r>
              <a:rPr lang="en-US" dirty="0"/>
              <a:t>He is the Christ (Messiah), the Anointed One foreseen by the Old Testament prophets.</a:t>
            </a:r>
          </a:p>
          <a:p>
            <a:pPr marL="0" indent="0">
              <a:buNone/>
            </a:pPr>
            <a:r>
              <a:rPr lang="en-US" dirty="0"/>
              <a:t>                    (Isaiah 9:6; Matthew 16:16; John 4:25–26; John 6:69)</a:t>
            </a:r>
          </a:p>
          <a:p>
            <a:pPr lvl="0"/>
            <a:r>
              <a:rPr lang="en-US" dirty="0"/>
              <a:t>He is the Savior of the world, the one who delivers from sin. </a:t>
            </a:r>
          </a:p>
          <a:p>
            <a:pPr lvl="1"/>
            <a:r>
              <a:rPr lang="en-US" dirty="0"/>
              <a:t>(John 3:16–18; John 4:42; Acts 5:31; 1 John 4:14)</a:t>
            </a:r>
          </a:p>
          <a:p>
            <a:pPr lvl="0"/>
            <a:r>
              <a:rPr lang="en-US" dirty="0"/>
              <a:t>He is the Lamb of God, the one who sacrificed His life for sins.</a:t>
            </a:r>
          </a:p>
          <a:p>
            <a:pPr lvl="1"/>
            <a:r>
              <a:rPr lang="en-US" dirty="0"/>
              <a:t>(Isaiah 53:7; John 1:29)</a:t>
            </a:r>
          </a:p>
          <a:p>
            <a:pPr lvl="0"/>
            <a:r>
              <a:rPr lang="en-US" dirty="0"/>
              <a:t>He is the Son of God, having a unique and intimate relationship with God the Father.</a:t>
            </a:r>
          </a:p>
          <a:p>
            <a:pPr lvl="1"/>
            <a:r>
              <a:rPr lang="en-US" dirty="0"/>
              <a:t>(John 20:31)</a:t>
            </a:r>
          </a:p>
          <a:p>
            <a:pPr lvl="0"/>
            <a:r>
              <a:rPr lang="en-US" dirty="0"/>
              <a:t>He is the Creator of all things. (John 1:3; Colossians 1:16–17, Hebrews 1:2, 3)</a:t>
            </a:r>
          </a:p>
          <a:p>
            <a:pPr lvl="0"/>
            <a:r>
              <a:rPr lang="en-US" dirty="0"/>
              <a:t>He is equal to God. (John 5:23; Philippians 2:6)</a:t>
            </a:r>
          </a:p>
          <a:p>
            <a:pPr lvl="0"/>
            <a:r>
              <a:rPr lang="en-US" dirty="0"/>
              <a:t>He is eternal, existing with God from the very beginning. (John 1:1–2)</a:t>
            </a:r>
          </a:p>
          <a:p>
            <a:pPr lvl="0"/>
            <a:r>
              <a:rPr lang="en-US" dirty="0"/>
              <a:t>He is God in the flesh, revealing to us what God is like. (John 1:18, Hebrews 1:3)</a:t>
            </a:r>
          </a:p>
          <a:p>
            <a:pPr lvl="0"/>
            <a:r>
              <a:rPr lang="en-US" dirty="0"/>
              <a:t>He is the Lord of all. (Acts 10:36, Philippians 2:9–11)</a:t>
            </a:r>
          </a:p>
          <a:p>
            <a:pPr lvl="0"/>
            <a:r>
              <a:rPr lang="en-US" dirty="0"/>
              <a:t>He was born of a virgin. (Isaiah 7:14, Matthew 1:22–23; Luke 1:27–35)</a:t>
            </a:r>
          </a:p>
          <a:p>
            <a:pPr lvl="0"/>
            <a:r>
              <a:rPr lang="en-US" dirty="0"/>
              <a:t>He has the authority to forgive sins. (Mark 2:10)</a:t>
            </a:r>
          </a:p>
          <a:p>
            <a:pPr lvl="0"/>
            <a:r>
              <a:rPr lang="en-US" dirty="0"/>
              <a:t>He is worshiped. (John 9:38; Luke 24:52; Hebrews 1:6)</a:t>
            </a:r>
          </a:p>
          <a:p>
            <a:pPr lvl="0"/>
            <a:r>
              <a:rPr lang="en-US" dirty="0"/>
              <a:t>He is the living Savior, raised from the dead and sitting today at the right hand of God;</a:t>
            </a:r>
          </a:p>
          <a:p>
            <a:pPr lvl="0"/>
            <a:r>
              <a:rPr lang="en-US" dirty="0"/>
              <a:t>By His resurrection we have new life. (1 Peter 3:21–22; Romans 8:34)</a:t>
            </a:r>
          </a:p>
          <a:p>
            <a:endParaRPr lang="en-US" dirty="0"/>
          </a:p>
        </p:txBody>
      </p:sp>
    </p:spTree>
    <p:extLst>
      <p:ext uri="{BB962C8B-B14F-4D97-AF65-F5344CB8AC3E}">
        <p14:creationId xmlns:p14="http://schemas.microsoft.com/office/powerpoint/2010/main" val="3961252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of Modern Scholar</a:t>
            </a:r>
          </a:p>
        </p:txBody>
      </p:sp>
      <p:sp>
        <p:nvSpPr>
          <p:cNvPr id="3" name="Content Placeholder 2"/>
          <p:cNvSpPr>
            <a:spLocks noGrp="1"/>
          </p:cNvSpPr>
          <p:nvPr>
            <p:ph idx="1"/>
          </p:nvPr>
        </p:nvSpPr>
        <p:spPr/>
        <p:txBody>
          <a:bodyPr/>
          <a:lstStyle/>
          <a:p>
            <a:r>
              <a:rPr lang="en-US" dirty="0"/>
              <a:t>The followers of Jesus invented his deity after his death</a:t>
            </a:r>
          </a:p>
          <a:p>
            <a:r>
              <a:rPr lang="en-US" dirty="0"/>
              <a:t>Jesus was a Magician </a:t>
            </a:r>
          </a:p>
          <a:p>
            <a:r>
              <a:rPr lang="en-US" dirty="0"/>
              <a:t>Jesus is a non-apocalyptic, teasing teacher</a:t>
            </a:r>
          </a:p>
          <a:p>
            <a:r>
              <a:rPr lang="en-US" dirty="0"/>
              <a:t>Jesus was an apocalyptic prophet</a:t>
            </a:r>
          </a:p>
          <a:p>
            <a:r>
              <a:rPr lang="en-US" dirty="0"/>
              <a:t>Jesus was a Cynic </a:t>
            </a:r>
          </a:p>
          <a:p>
            <a:r>
              <a:rPr lang="en-US" dirty="0"/>
              <a:t>Jesus just man </a:t>
            </a:r>
          </a:p>
          <a:p>
            <a:r>
              <a:rPr lang="en-US" dirty="0"/>
              <a:t>Jesus never claimed to be God </a:t>
            </a:r>
          </a:p>
          <a:p>
            <a:r>
              <a:rPr lang="en-US" dirty="0"/>
              <a:t>Jesus was a revolutionary, a sage, an iconoclastic Jew</a:t>
            </a:r>
          </a:p>
          <a:p>
            <a:endParaRPr lang="en-US" dirty="0"/>
          </a:p>
        </p:txBody>
      </p:sp>
    </p:spTree>
    <p:extLst>
      <p:ext uri="{BB962C8B-B14F-4D97-AF65-F5344CB8AC3E}">
        <p14:creationId xmlns:p14="http://schemas.microsoft.com/office/powerpoint/2010/main" val="2979678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2514600"/>
          </a:xfrm>
        </p:spPr>
        <p:txBody>
          <a:bodyPr/>
          <a:lstStyle/>
          <a:p>
            <a:r>
              <a:rPr lang="en-US" dirty="0"/>
              <a:t>The Real Jesus” in December 2017 has the following comments. The discovery of the </a:t>
            </a:r>
            <a:r>
              <a:rPr lang="en-US" dirty="0" err="1"/>
              <a:t>Magdala</a:t>
            </a:r>
            <a:r>
              <a:rPr lang="en-US" dirty="0"/>
              <a:t> Synagogue pretty much ends the argues made by people like </a:t>
            </a:r>
            <a:r>
              <a:rPr lang="en-US" dirty="0" err="1"/>
              <a:t>Crossan</a:t>
            </a:r>
            <a:r>
              <a:rPr lang="en-US" dirty="0"/>
              <a:t> who says there was no synagogues built in Galilee. With this observation much of </a:t>
            </a:r>
            <a:r>
              <a:rPr lang="en-US" dirty="0" err="1"/>
              <a:t>Crossan’s</a:t>
            </a:r>
            <a:r>
              <a:rPr lang="en-US" dirty="0"/>
              <a:t> argument about Luke in the above paragraph falls apart.</a:t>
            </a:r>
          </a:p>
        </p:txBody>
      </p:sp>
    </p:spTree>
    <p:extLst>
      <p:ext uri="{BB962C8B-B14F-4D97-AF65-F5344CB8AC3E}">
        <p14:creationId xmlns:p14="http://schemas.microsoft.com/office/powerpoint/2010/main" val="1898112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en-US">
                <a:cs typeface="Times New Roman" pitchFamily="18" charset="0"/>
              </a:rPr>
              <a:t>Pilate Inscription</a:t>
            </a:r>
          </a:p>
        </p:txBody>
      </p:sp>
      <p:sp>
        <p:nvSpPr>
          <p:cNvPr id="190467" name="Rectangle 3"/>
          <p:cNvSpPr>
            <a:spLocks noChangeArrowheads="1"/>
          </p:cNvSpPr>
          <p:nvPr/>
        </p:nvSpPr>
        <p:spPr bwMode="auto">
          <a:xfrm>
            <a:off x="2057400" y="4724400"/>
            <a:ext cx="6477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30000"/>
              </a:spcBef>
              <a:spcAft>
                <a:spcPct val="0"/>
              </a:spcAft>
            </a:pPr>
            <a:r>
              <a:rPr lang="en-US" altLang="en-US" sz="2000">
                <a:solidFill>
                  <a:srgbClr val="FFFFFF"/>
                </a:solidFill>
                <a:latin typeface="Verdana" pitchFamily="34" charset="0"/>
                <a:cs typeface="Times New Roman" pitchFamily="18" charset="0"/>
              </a:rPr>
              <a:t>Discovered at Caesarea in secondary use in a later wall, this inscription bears witness to a major New Testament figure and settles the debate over Pilot’s title of </a:t>
            </a:r>
            <a:r>
              <a:rPr lang="en-US" altLang="en-US" sz="2000" i="1">
                <a:solidFill>
                  <a:srgbClr val="FFFFFF"/>
                </a:solidFill>
                <a:latin typeface="Verdana" pitchFamily="34" charset="0"/>
                <a:cs typeface="Times New Roman" pitchFamily="18" charset="0"/>
              </a:rPr>
              <a:t>Prefect</a:t>
            </a:r>
            <a:r>
              <a:rPr lang="en-US" altLang="en-US" sz="2000">
                <a:solidFill>
                  <a:srgbClr val="FFFFFF"/>
                </a:solidFill>
                <a:latin typeface="Verdana" pitchFamily="34" charset="0"/>
                <a:cs typeface="Times New Roman" pitchFamily="18" charset="0"/>
              </a:rPr>
              <a:t> rather than the inferior </a:t>
            </a:r>
            <a:r>
              <a:rPr lang="en-US" altLang="en-US" sz="2000" i="1">
                <a:solidFill>
                  <a:srgbClr val="FFFFFF"/>
                </a:solidFill>
                <a:latin typeface="Verdana" pitchFamily="34" charset="0"/>
                <a:cs typeface="Times New Roman" pitchFamily="18" charset="0"/>
              </a:rPr>
              <a:t>Procurator</a:t>
            </a:r>
            <a:r>
              <a:rPr lang="en-US" altLang="en-US" sz="2000">
                <a:solidFill>
                  <a:srgbClr val="FFFFFF"/>
                </a:solidFill>
                <a:latin typeface="Verdana" pitchFamily="34" charset="0"/>
                <a:cs typeface="Times New Roman" pitchFamily="18" charset="0"/>
              </a:rPr>
              <a:t>.</a:t>
            </a:r>
            <a:r>
              <a:rPr lang="en-US" altLang="en-US" sz="2000">
                <a:solidFill>
                  <a:srgbClr val="FFFFFF"/>
                </a:solidFill>
                <a:latin typeface="Verdana" pitchFamily="34" charset="0"/>
              </a:rPr>
              <a:t> </a:t>
            </a:r>
          </a:p>
        </p:txBody>
      </p:sp>
      <p:pic>
        <p:nvPicPr>
          <p:cNvPr id="190468" name="Picture 4"/>
          <p:cNvPicPr>
            <a:picLocks noChangeAspect="1" noChangeArrowheads="1"/>
          </p:cNvPicPr>
          <p:nvPr/>
        </p:nvPicPr>
        <p:blipFill>
          <a:blip r:embed="rId3">
            <a:extLst>
              <a:ext uri="{28A0092B-C50C-407E-A947-70E740481C1C}">
                <a14:useLocalDpi xmlns:a14="http://schemas.microsoft.com/office/drawing/2010/main" val="0"/>
              </a:ext>
            </a:extLst>
          </a:blip>
          <a:srcRect r="4790" b="3619"/>
          <a:stretch>
            <a:fillRect/>
          </a:stretch>
        </p:blipFill>
        <p:spPr bwMode="auto">
          <a:xfrm>
            <a:off x="971550" y="1695450"/>
            <a:ext cx="22479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6" descr="H:\CaesareaMaritimaPilateInscrip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28788"/>
            <a:ext cx="4581525" cy="299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302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ltLang="en-US">
                <a:cs typeface="Times New Roman" pitchFamily="18" charset="0"/>
              </a:rPr>
              <a:t>Caiaphas Ossuary</a:t>
            </a:r>
          </a:p>
        </p:txBody>
      </p:sp>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r="3755" b="4210"/>
          <a:stretch>
            <a:fillRect/>
          </a:stretch>
        </p:blipFill>
        <p:spPr bwMode="auto">
          <a:xfrm>
            <a:off x="457200" y="2057400"/>
            <a:ext cx="3300413"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4"/>
          <p:cNvSpPr txBox="1">
            <a:spLocks noChangeArrowheads="1"/>
          </p:cNvSpPr>
          <p:nvPr/>
        </p:nvSpPr>
        <p:spPr bwMode="auto">
          <a:xfrm>
            <a:off x="3810000" y="2209800"/>
            <a:ext cx="4800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4813" indent="-404813" algn="l">
              <a:spcBef>
                <a:spcPct val="0"/>
              </a:spcBef>
              <a:defRPr sz="2400">
                <a:solidFill>
                  <a:schemeClr val="tx1"/>
                </a:solidFill>
                <a:latin typeface="Times New Roman" pitchFamily="18" charset="0"/>
              </a:defRPr>
            </a:lvl1pPr>
            <a:lvl2pPr marL="519113"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Aft>
                <a:spcPct val="0"/>
              </a:spcAft>
              <a:buFontTx/>
              <a:buChar char="•"/>
            </a:pPr>
            <a:r>
              <a:rPr lang="en-US" altLang="en-US">
                <a:solidFill>
                  <a:srgbClr val="FFFFFF"/>
                </a:solidFill>
                <a:latin typeface="Verdana" pitchFamily="34" charset="0"/>
                <a:cs typeface="Times New Roman" pitchFamily="18" charset="0"/>
              </a:rPr>
              <a:t>From the Caiaphas family tomb in Jerusalem,</a:t>
            </a:r>
          </a:p>
          <a:p>
            <a:pPr fontAlgn="base">
              <a:spcAft>
                <a:spcPct val="0"/>
              </a:spcAft>
              <a:buFontTx/>
              <a:buChar char="•"/>
            </a:pPr>
            <a:r>
              <a:rPr lang="en-US" altLang="en-US">
                <a:solidFill>
                  <a:srgbClr val="FFFFFF"/>
                </a:solidFill>
                <a:latin typeface="Verdana" pitchFamily="34" charset="0"/>
                <a:cs typeface="Times New Roman" pitchFamily="18" charset="0"/>
              </a:rPr>
              <a:t>Ossuary bears the inscription "Yehosef bar Qafa: (Joseph, son of Caiaphas)</a:t>
            </a:r>
          </a:p>
          <a:p>
            <a:pPr fontAlgn="base">
              <a:spcAft>
                <a:spcPct val="0"/>
              </a:spcAft>
              <a:buFontTx/>
              <a:buChar char="•"/>
            </a:pPr>
            <a:r>
              <a:rPr lang="en-US" altLang="en-US">
                <a:solidFill>
                  <a:srgbClr val="FFFFFF"/>
                </a:solidFill>
                <a:latin typeface="Verdana" pitchFamily="34" charset="0"/>
                <a:cs typeface="Times New Roman" pitchFamily="18" charset="0"/>
              </a:rPr>
              <a:t>Dated to the Second Temple Period </a:t>
            </a:r>
          </a:p>
          <a:p>
            <a:pPr fontAlgn="base">
              <a:spcAft>
                <a:spcPct val="0"/>
              </a:spcAft>
              <a:buFontTx/>
              <a:buChar char="•"/>
            </a:pPr>
            <a:r>
              <a:rPr lang="en-US" altLang="en-US">
                <a:solidFill>
                  <a:srgbClr val="FFFFFF"/>
                </a:solidFill>
                <a:latin typeface="Verdana" pitchFamily="34" charset="0"/>
                <a:cs typeface="Times New Roman" pitchFamily="18" charset="0"/>
              </a:rPr>
              <a:t>Caiaphas is the name of the High Priest who presided over the trial of Jesus.</a:t>
            </a:r>
            <a:r>
              <a:rPr lang="en-US" altLang="en-US">
                <a:solidFill>
                  <a:srgbClr val="FFFFFF"/>
                </a:solidFill>
                <a:latin typeface="Verdana" pitchFamily="34" charset="0"/>
              </a:rPr>
              <a:t> </a:t>
            </a:r>
          </a:p>
        </p:txBody>
      </p:sp>
    </p:spTree>
    <p:extLst>
      <p:ext uri="{BB962C8B-B14F-4D97-AF65-F5344CB8AC3E}">
        <p14:creationId xmlns:p14="http://schemas.microsoft.com/office/powerpoint/2010/main" val="42807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066800" y="0"/>
            <a:ext cx="7772400" cy="914400"/>
          </a:xfrm>
        </p:spPr>
        <p:txBody>
          <a:bodyPr/>
          <a:lstStyle/>
          <a:p>
            <a:r>
              <a:rPr lang="en-US" altLang="en-US" dirty="0" smtClean="0">
                <a:cs typeface="Times New Roman" pitchFamily="18" charset="0"/>
              </a:rPr>
              <a:t>James </a:t>
            </a:r>
            <a:r>
              <a:rPr lang="en-US" altLang="en-US" dirty="0">
                <a:cs typeface="Times New Roman" pitchFamily="18" charset="0"/>
              </a:rPr>
              <a:t>Ossuary</a:t>
            </a:r>
          </a:p>
        </p:txBody>
      </p:sp>
      <p:sp useBgFill="1">
        <p:nvSpPr>
          <p:cNvPr id="174084" name="Text Box 4"/>
          <p:cNvSpPr txBox="1">
            <a:spLocks noChangeArrowheads="1"/>
          </p:cNvSpPr>
          <p:nvPr/>
        </p:nvSpPr>
        <p:spPr bwMode="auto">
          <a:xfrm>
            <a:off x="5600700" y="282301"/>
            <a:ext cx="3505200" cy="440120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4813" indent="-404813" algn="l">
              <a:spcBef>
                <a:spcPct val="0"/>
              </a:spcBef>
              <a:defRPr sz="2400">
                <a:solidFill>
                  <a:schemeClr val="tx1"/>
                </a:solidFill>
                <a:latin typeface="Times New Roman" pitchFamily="18" charset="0"/>
              </a:defRPr>
            </a:lvl1pPr>
            <a:lvl2pPr marL="519113"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Aft>
                <a:spcPct val="0"/>
              </a:spcAft>
              <a:buFontTx/>
              <a:buChar char="•"/>
            </a:pPr>
            <a:r>
              <a:rPr lang="en-US" altLang="en-US" sz="2000" dirty="0" smtClean="0">
                <a:solidFill>
                  <a:srgbClr val="FFFFFF"/>
                </a:solidFill>
                <a:latin typeface="Verdana" pitchFamily="34" charset="0"/>
                <a:cs typeface="Times New Roman" pitchFamily="18" charset="0"/>
              </a:rPr>
              <a:t>A plain</a:t>
            </a:r>
            <a:r>
              <a:rPr lang="en-US" altLang="en-US" sz="2000" dirty="0">
                <a:solidFill>
                  <a:srgbClr val="FFFFFF"/>
                </a:solidFill>
                <a:latin typeface="Verdana" pitchFamily="34" charset="0"/>
                <a:cs typeface="Times New Roman" pitchFamily="18" charset="0"/>
              </a:rPr>
              <a:t>, 20-inch-long limestone ossuary, a box for bones widely used in first-century C.E. </a:t>
            </a:r>
            <a:r>
              <a:rPr lang="en-US" altLang="en-US" sz="2000" dirty="0" smtClean="0">
                <a:solidFill>
                  <a:srgbClr val="FFFFFF"/>
                </a:solidFill>
                <a:latin typeface="Verdana" pitchFamily="34" charset="0"/>
                <a:cs typeface="Times New Roman" pitchFamily="18" charset="0"/>
              </a:rPr>
              <a:t>Jerusalem</a:t>
            </a:r>
          </a:p>
          <a:p>
            <a:pPr fontAlgn="base">
              <a:spcAft>
                <a:spcPct val="0"/>
              </a:spcAft>
              <a:buFontTx/>
              <a:buChar char="•"/>
            </a:pPr>
            <a:r>
              <a:rPr lang="en-US" altLang="en-US" sz="2000" dirty="0">
                <a:solidFill>
                  <a:srgbClr val="FFFFFF"/>
                </a:solidFill>
                <a:latin typeface="Verdana" pitchFamily="34" charset="0"/>
                <a:cs typeface="Times New Roman" pitchFamily="18" charset="0"/>
              </a:rPr>
              <a:t>Aramaic inscription that reads, “James, son of Joseph, brother of Jesus.” </a:t>
            </a:r>
            <a:endParaRPr lang="en-US" altLang="en-US" sz="2000" dirty="0" smtClean="0">
              <a:solidFill>
                <a:srgbClr val="FFFFFF"/>
              </a:solidFill>
              <a:latin typeface="Verdana" pitchFamily="34" charset="0"/>
              <a:cs typeface="Times New Roman" pitchFamily="18" charset="0"/>
            </a:endParaRPr>
          </a:p>
          <a:p>
            <a:pPr fontAlgn="base">
              <a:spcAft>
                <a:spcPct val="0"/>
              </a:spcAft>
              <a:buFontTx/>
              <a:buChar char="•"/>
            </a:pPr>
            <a:r>
              <a:rPr lang="en-US" altLang="en-US" sz="2000" dirty="0" smtClean="0">
                <a:solidFill>
                  <a:srgbClr val="FFFFFF"/>
                </a:solidFill>
                <a:latin typeface="Verdana" pitchFamily="34" charset="0"/>
                <a:cs typeface="Times New Roman" pitchFamily="18" charset="0"/>
              </a:rPr>
              <a:t>The </a:t>
            </a:r>
            <a:r>
              <a:rPr lang="en-US" altLang="en-US" sz="2000" dirty="0">
                <a:solidFill>
                  <a:srgbClr val="FFFFFF"/>
                </a:solidFill>
                <a:latin typeface="Verdana" pitchFamily="34" charset="0"/>
                <a:cs typeface="Times New Roman" pitchFamily="18" charset="0"/>
              </a:rPr>
              <a:t>inscription clearly dated between 20 </a:t>
            </a:r>
            <a:r>
              <a:rPr lang="en-US" altLang="en-US" sz="2000" dirty="0" smtClean="0">
                <a:solidFill>
                  <a:srgbClr val="FFFFFF"/>
                </a:solidFill>
                <a:latin typeface="Verdana" pitchFamily="34" charset="0"/>
                <a:cs typeface="Times New Roman" pitchFamily="18" charset="0"/>
              </a:rPr>
              <a:t>BC &amp; 70 AD</a:t>
            </a:r>
          </a:p>
          <a:p>
            <a:pPr fontAlgn="base">
              <a:spcAft>
                <a:spcPct val="0"/>
              </a:spcAft>
              <a:buFontTx/>
              <a:buChar char="•"/>
            </a:pPr>
            <a:endParaRPr lang="en-US" altLang="en-US" sz="2000" dirty="0" smtClean="0">
              <a:solidFill>
                <a:srgbClr val="FFFFFF"/>
              </a:solidFill>
              <a:latin typeface="Verdana" pitchFamily="34" charset="0"/>
              <a:cs typeface="Times New Roman" pitchFamily="18" charset="0"/>
            </a:endParaRPr>
          </a:p>
          <a:p>
            <a:pPr fontAlgn="base">
              <a:spcAft>
                <a:spcPct val="0"/>
              </a:spcAft>
              <a:buFontTx/>
              <a:buChar char="•"/>
            </a:pPr>
            <a:endParaRPr lang="en-US" altLang="en-US" sz="2000" dirty="0">
              <a:solidFill>
                <a:srgbClr val="FFFFFF"/>
              </a:solidFill>
              <a:latin typeface="Verdana"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46" y="990600"/>
            <a:ext cx="4724400" cy="369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46" y="4469320"/>
            <a:ext cx="4800600" cy="127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424368"/>
            <a:ext cx="5486400" cy="151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34050" y="4095363"/>
            <a:ext cx="3409950" cy="2677656"/>
          </a:xfrm>
          <a:prstGeom prst="rect">
            <a:avLst/>
          </a:prstGeom>
          <a:noFill/>
        </p:spPr>
        <p:txBody>
          <a:bodyPr wrap="square" rtlCol="0">
            <a:spAutoFit/>
          </a:bodyPr>
          <a:lstStyle/>
          <a:p>
            <a:r>
              <a:rPr lang="en-US" sz="1200" dirty="0" smtClean="0">
                <a:solidFill>
                  <a:srgbClr val="FFFF00"/>
                </a:solidFill>
                <a:latin typeface="Arial" panose="020B0604020202020204" pitchFamily="34" charset="0"/>
                <a:cs typeface="Arial" panose="020B0604020202020204" pitchFamily="34" charset="0"/>
              </a:rPr>
              <a:t>Over </a:t>
            </a:r>
            <a:r>
              <a:rPr lang="en-US" sz="1200" dirty="0">
                <a:solidFill>
                  <a:srgbClr val="FFFF00"/>
                </a:solidFill>
                <a:latin typeface="Arial" panose="020B0604020202020204" pitchFamily="34" charset="0"/>
                <a:cs typeface="Arial" panose="020B0604020202020204" pitchFamily="34" charset="0"/>
              </a:rPr>
              <a:t>two generations, 0.05 percent of the population would likely be called “Jacob son of Joseph brother of Jesus</a:t>
            </a:r>
            <a:r>
              <a:rPr lang="en-US" sz="1200" dirty="0" smtClean="0">
                <a:solidFill>
                  <a:srgbClr val="FFFF00"/>
                </a:solidFill>
                <a:latin typeface="Arial" panose="020B0604020202020204" pitchFamily="34" charset="0"/>
                <a:cs typeface="Arial" panose="020B0604020202020204" pitchFamily="34" charset="0"/>
              </a:rPr>
              <a:t>.”</a:t>
            </a:r>
          </a:p>
          <a:p>
            <a:endParaRPr lang="en-US" sz="1200" dirty="0">
              <a:solidFill>
                <a:srgbClr val="FFFF00"/>
              </a:solidFill>
              <a:latin typeface="Arial" panose="020B0604020202020204" pitchFamily="34" charset="0"/>
              <a:cs typeface="Arial" panose="020B0604020202020204" pitchFamily="34" charset="0"/>
            </a:endParaRPr>
          </a:p>
          <a:p>
            <a:r>
              <a:rPr lang="en-US" sz="1200" dirty="0">
                <a:solidFill>
                  <a:srgbClr val="FFFF00"/>
                </a:solidFill>
                <a:latin typeface="Arial" panose="020B0604020202020204" pitchFamily="34" charset="0"/>
                <a:cs typeface="Arial" panose="020B0604020202020204" pitchFamily="34" charset="0"/>
              </a:rPr>
              <a:t>The estimated population of Jerusalem at this time was about 80,000,20 which means that about 40,000 of the people were male. In Jerusalem during the two generations before 70 C.E., there were therefore probably about 20 people who could be called “James/Jacob son of Joseph brother of Jesus.” It is, however, impossible to estimate how many of these 20 people were buried in ossuaries and how many of these ossuaries would be inscribed.</a:t>
            </a:r>
          </a:p>
        </p:txBody>
      </p:sp>
    </p:spTree>
    <p:extLst>
      <p:ext uri="{BB962C8B-B14F-4D97-AF65-F5344CB8AC3E}">
        <p14:creationId xmlns:p14="http://schemas.microsoft.com/office/powerpoint/2010/main" val="177512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marL="838200" indent="-838200"/>
            <a:r>
              <a:rPr lang="en-US" altLang="en-US">
                <a:cs typeface="Times New Roman" pitchFamily="18" charset="0"/>
              </a:rPr>
              <a:t>Crucified Man</a:t>
            </a:r>
          </a:p>
        </p:txBody>
      </p:sp>
      <p:pic>
        <p:nvPicPr>
          <p:cNvPr id="176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25638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4724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752600"/>
            <a:ext cx="464820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4" name="Oval 6"/>
          <p:cNvSpPr>
            <a:spLocks noChangeArrowheads="1"/>
          </p:cNvSpPr>
          <p:nvPr/>
        </p:nvSpPr>
        <p:spPr bwMode="auto">
          <a:xfrm>
            <a:off x="1371600" y="4038600"/>
            <a:ext cx="685800" cy="533400"/>
          </a:xfrm>
          <a:prstGeom prst="ellipse">
            <a:avLst/>
          </a:prstGeom>
          <a:noFill/>
          <a:ln w="5715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176135" name="Rectangle 7"/>
          <p:cNvSpPr>
            <a:spLocks noChangeArrowheads="1"/>
          </p:cNvSpPr>
          <p:nvPr/>
        </p:nvSpPr>
        <p:spPr bwMode="auto">
          <a:xfrm>
            <a:off x="401638" y="5334000"/>
            <a:ext cx="7831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buFontTx/>
              <a:buChar char="•"/>
            </a:pPr>
            <a:r>
              <a:rPr lang="en-US" altLang="en-US" sz="2000">
                <a:solidFill>
                  <a:srgbClr val="FFFFFF"/>
                </a:solidFill>
                <a:latin typeface="Verdana" pitchFamily="34" charset="0"/>
                <a:cs typeface="Times New Roman" pitchFamily="18" charset="0"/>
              </a:rPr>
              <a:t> The only physical evidence of crucifixion ever discovered. </a:t>
            </a:r>
          </a:p>
          <a:p>
            <a:pPr fontAlgn="base">
              <a:spcBef>
                <a:spcPct val="0"/>
              </a:spcBef>
              <a:spcAft>
                <a:spcPct val="0"/>
              </a:spcAft>
              <a:buFontTx/>
              <a:buChar char="•"/>
            </a:pPr>
            <a:r>
              <a:rPr lang="en-US" altLang="en-US" sz="2000">
                <a:solidFill>
                  <a:srgbClr val="FFFFFF"/>
                </a:solidFill>
                <a:latin typeface="Verdana" pitchFamily="34" charset="0"/>
                <a:cs typeface="Times New Roman" pitchFamily="18" charset="0"/>
              </a:rPr>
              <a:t> Ossuary found bearing name "Yehochanan“</a:t>
            </a:r>
          </a:p>
          <a:p>
            <a:pPr fontAlgn="base">
              <a:spcBef>
                <a:spcPct val="0"/>
              </a:spcBef>
              <a:spcAft>
                <a:spcPct val="0"/>
              </a:spcAft>
              <a:buFontTx/>
              <a:buChar char="•"/>
            </a:pPr>
            <a:r>
              <a:rPr lang="en-US" altLang="en-US" sz="2000">
                <a:solidFill>
                  <a:srgbClr val="FFFFFF"/>
                </a:solidFill>
                <a:latin typeface="Verdana" pitchFamily="34" charset="0"/>
                <a:cs typeface="Times New Roman" pitchFamily="18" charset="0"/>
              </a:rPr>
              <a:t> Full skeleton of a man crucified in the first century</a:t>
            </a:r>
          </a:p>
          <a:p>
            <a:pPr fontAlgn="base">
              <a:spcBef>
                <a:spcPct val="0"/>
              </a:spcBef>
              <a:spcAft>
                <a:spcPct val="0"/>
              </a:spcAft>
              <a:buFontTx/>
              <a:buChar char="•"/>
            </a:pPr>
            <a:r>
              <a:rPr lang="en-US" altLang="en-US" sz="2000">
                <a:solidFill>
                  <a:srgbClr val="FFFFFF"/>
                </a:solidFill>
                <a:latin typeface="Verdana" pitchFamily="34" charset="0"/>
                <a:cs typeface="Times New Roman" pitchFamily="18" charset="0"/>
              </a:rPr>
              <a:t> Buried with a bent crucifixion nail through his heel bone. </a:t>
            </a:r>
          </a:p>
        </p:txBody>
      </p:sp>
      <p:pic>
        <p:nvPicPr>
          <p:cNvPr id="1761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676400"/>
            <a:ext cx="3022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88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76134"/>
                                        </p:tgtEl>
                                        <p:attrNameLst>
                                          <p:attrName>style.visibility</p:attrName>
                                        </p:attrNameLst>
                                      </p:cBhvr>
                                      <p:to>
                                        <p:strVal val="visible"/>
                                      </p:to>
                                    </p:set>
                                    <p:anim calcmode="lin" valueType="num">
                                      <p:cBhvr>
                                        <p:cTn id="7" dur="500" fill="hold"/>
                                        <p:tgtEl>
                                          <p:spTgt spid="176134"/>
                                        </p:tgtEl>
                                        <p:attrNameLst>
                                          <p:attrName>ppt_w</p:attrName>
                                        </p:attrNameLst>
                                      </p:cBhvr>
                                      <p:tavLst>
                                        <p:tav tm="0">
                                          <p:val>
                                            <p:strVal val="4*#ppt_w"/>
                                          </p:val>
                                        </p:tav>
                                        <p:tav tm="100000">
                                          <p:val>
                                            <p:strVal val="#ppt_w"/>
                                          </p:val>
                                        </p:tav>
                                      </p:tavLst>
                                    </p:anim>
                                    <p:anim calcmode="lin" valueType="num">
                                      <p:cBhvr>
                                        <p:cTn id="8" dur="500" fill="hold"/>
                                        <p:tgtEl>
                                          <p:spTgt spid="17613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3" fill="hold" nodeType="clickEffect">
                                  <p:stCondLst>
                                    <p:cond delay="0"/>
                                  </p:stCondLst>
                                  <p:childTnLst>
                                    <p:set>
                                      <p:cBhvr>
                                        <p:cTn id="12" dur="1" fill="hold">
                                          <p:stCondLst>
                                            <p:cond delay="0"/>
                                          </p:stCondLst>
                                        </p:cTn>
                                        <p:tgtEl>
                                          <p:spTgt spid="176133"/>
                                        </p:tgtEl>
                                        <p:attrNameLst>
                                          <p:attrName>style.visibility</p:attrName>
                                        </p:attrNameLst>
                                      </p:cBhvr>
                                      <p:to>
                                        <p:strVal val="visible"/>
                                      </p:to>
                                    </p:set>
                                    <p:animEffect transition="in" filter="strips(upRight)">
                                      <p:cBhvr>
                                        <p:cTn id="13" dur="500"/>
                                        <p:tgtEl>
                                          <p:spTgt spid="176133"/>
                                        </p:tgtEl>
                                      </p:cBhvr>
                                    </p:animEffect>
                                  </p:childTnLst>
                                </p:cTn>
                              </p:par>
                            </p:childTnLst>
                          </p:cTn>
                        </p:par>
                        <p:par>
                          <p:cTn id="14" fill="hold" nodeType="afterGroup">
                            <p:stCondLst>
                              <p:cond delay="500"/>
                            </p:stCondLst>
                            <p:childTnLst>
                              <p:par>
                                <p:cTn id="15" presetID="18" presetClass="entr" presetSubtype="9" fill="hold" nodeType="afterEffect">
                                  <p:stCondLst>
                                    <p:cond delay="0"/>
                                  </p:stCondLst>
                                  <p:childTnLst>
                                    <p:set>
                                      <p:cBhvr>
                                        <p:cTn id="16" dur="1" fill="hold">
                                          <p:stCondLst>
                                            <p:cond delay="0"/>
                                          </p:stCondLst>
                                        </p:cTn>
                                        <p:tgtEl>
                                          <p:spTgt spid="176136"/>
                                        </p:tgtEl>
                                        <p:attrNameLst>
                                          <p:attrName>style.visibility</p:attrName>
                                        </p:attrNameLst>
                                      </p:cBhvr>
                                      <p:to>
                                        <p:strVal val="visible"/>
                                      </p:to>
                                    </p:set>
                                    <p:animEffect transition="in" filter="strips(upLeft)">
                                      <p:cBhvr>
                                        <p:cTn id="17" dur="500"/>
                                        <p:tgtEl>
                                          <p:spTgt spid="1761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76135">
                                            <p:txEl>
                                              <p:pRg st="0" end="0"/>
                                            </p:txEl>
                                          </p:spTgt>
                                        </p:tgtEl>
                                        <p:attrNameLst>
                                          <p:attrName>style.visibility</p:attrName>
                                        </p:attrNameLst>
                                      </p:cBhvr>
                                      <p:to>
                                        <p:strVal val="visible"/>
                                      </p:to>
                                    </p:set>
                                    <p:anim calcmode="lin" valueType="num">
                                      <p:cBhvr additive="base">
                                        <p:cTn id="22" dur="500" fill="hold"/>
                                        <p:tgtEl>
                                          <p:spTgt spid="176135">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761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6135">
                                            <p:txEl>
                                              <p:pRg st="1" end="1"/>
                                            </p:txEl>
                                          </p:spTgt>
                                        </p:tgtEl>
                                        <p:attrNameLst>
                                          <p:attrName>style.visibility</p:attrName>
                                        </p:attrNameLst>
                                      </p:cBhvr>
                                      <p:to>
                                        <p:strVal val="visible"/>
                                      </p:to>
                                    </p:set>
                                    <p:anim calcmode="lin" valueType="num">
                                      <p:cBhvr additive="base">
                                        <p:cTn id="28" dur="500" fill="hold"/>
                                        <p:tgtEl>
                                          <p:spTgt spid="176135">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61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76135">
                                            <p:txEl>
                                              <p:pRg st="2" end="2"/>
                                            </p:txEl>
                                          </p:spTgt>
                                        </p:tgtEl>
                                        <p:attrNameLst>
                                          <p:attrName>style.visibility</p:attrName>
                                        </p:attrNameLst>
                                      </p:cBhvr>
                                      <p:to>
                                        <p:strVal val="visible"/>
                                      </p:to>
                                    </p:set>
                                    <p:anim calcmode="lin" valueType="num">
                                      <p:cBhvr additive="base">
                                        <p:cTn id="34" dur="500" fill="hold"/>
                                        <p:tgtEl>
                                          <p:spTgt spid="176135">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761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76135">
                                            <p:txEl>
                                              <p:pRg st="3" end="3"/>
                                            </p:txEl>
                                          </p:spTgt>
                                        </p:tgtEl>
                                        <p:attrNameLst>
                                          <p:attrName>style.visibility</p:attrName>
                                        </p:attrNameLst>
                                      </p:cBhvr>
                                      <p:to>
                                        <p:strVal val="visible"/>
                                      </p:to>
                                    </p:set>
                                    <p:anim calcmode="lin" valueType="num">
                                      <p:cBhvr additive="base">
                                        <p:cTn id="40" dur="500" fill="hold"/>
                                        <p:tgtEl>
                                          <p:spTgt spid="176135">
                                            <p:txEl>
                                              <p:pRg st="3" end="3"/>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761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P spid="17613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ltLang="en-US">
                <a:cs typeface="Times New Roman" pitchFamily="18" charset="0"/>
              </a:rPr>
              <a:t>Dead Sea Scrolls</a:t>
            </a:r>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r="4082" b="3941"/>
          <a:stretch>
            <a:fillRect/>
          </a:stretch>
        </p:blipFill>
        <p:spPr bwMode="auto">
          <a:xfrm>
            <a:off x="990600" y="2057400"/>
            <a:ext cx="38941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descr="C:\Documents and Settings\Owner\My Documents\HowWeGotthe Bible\scroll1.JPG"/>
          <p:cNvPicPr>
            <a:picLocks noChangeAspect="1" noChangeArrowheads="1"/>
          </p:cNvPicPr>
          <p:nvPr/>
        </p:nvPicPr>
        <p:blipFill>
          <a:blip r:embed="rId4">
            <a:extLst>
              <a:ext uri="{28A0092B-C50C-407E-A947-70E740481C1C}">
                <a14:useLocalDpi xmlns:a14="http://schemas.microsoft.com/office/drawing/2010/main" val="0"/>
              </a:ext>
            </a:extLst>
          </a:blip>
          <a:srcRect t="49382"/>
          <a:stretch>
            <a:fillRect/>
          </a:stretch>
        </p:blipFill>
        <p:spPr bwMode="auto">
          <a:xfrm>
            <a:off x="838200" y="1752600"/>
            <a:ext cx="2281238" cy="2624138"/>
          </a:xfrm>
          <a:prstGeom prst="rect">
            <a:avLst/>
          </a:prstGeom>
          <a:noFill/>
          <a:extLst>
            <a:ext uri="{909E8E84-426E-40DD-AFC4-6F175D3DCCD1}">
              <a14:hiddenFill xmlns:a14="http://schemas.microsoft.com/office/drawing/2010/main">
                <a:solidFill>
                  <a:srgbClr val="FFFFFF"/>
                </a:solidFill>
              </a14:hiddenFill>
            </a:ext>
          </a:extLst>
        </p:spPr>
      </p:pic>
      <p:pic>
        <p:nvPicPr>
          <p:cNvPr id="188421" name="Picture 5" descr="A:\sroll2.JPG"/>
          <p:cNvPicPr>
            <a:picLocks noChangeAspect="1" noChangeArrowheads="1"/>
          </p:cNvPicPr>
          <p:nvPr/>
        </p:nvPicPr>
        <p:blipFill>
          <a:blip r:embed="rId5">
            <a:extLst>
              <a:ext uri="{28A0092B-C50C-407E-A947-70E740481C1C}">
                <a14:useLocalDpi xmlns:a14="http://schemas.microsoft.com/office/drawing/2010/main" val="0"/>
              </a:ext>
            </a:extLst>
          </a:blip>
          <a:srcRect l="68669" t="34483" r="2861"/>
          <a:stretch>
            <a:fillRect/>
          </a:stretch>
        </p:blipFill>
        <p:spPr bwMode="auto">
          <a:xfrm>
            <a:off x="3429000" y="3886200"/>
            <a:ext cx="1704975" cy="2438400"/>
          </a:xfrm>
          <a:prstGeom prst="rect">
            <a:avLst/>
          </a:prstGeom>
          <a:noFill/>
          <a:extLst>
            <a:ext uri="{909E8E84-426E-40DD-AFC4-6F175D3DCCD1}">
              <a14:hiddenFill xmlns:a14="http://schemas.microsoft.com/office/drawing/2010/main">
                <a:solidFill>
                  <a:srgbClr val="FFFFFF"/>
                </a:solidFill>
              </a14:hiddenFill>
            </a:ext>
          </a:extLst>
        </p:spPr>
      </p:pic>
      <p:sp>
        <p:nvSpPr>
          <p:cNvPr id="188422" name="Rectangle 6"/>
          <p:cNvSpPr>
            <a:spLocks noChangeArrowheads="1"/>
          </p:cNvSpPr>
          <p:nvPr/>
        </p:nvSpPr>
        <p:spPr bwMode="auto">
          <a:xfrm>
            <a:off x="5257800" y="1752600"/>
            <a:ext cx="3886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Aft>
                <a:spcPct val="0"/>
              </a:spcAft>
              <a:buFontTx/>
              <a:buChar char="•"/>
            </a:pPr>
            <a:r>
              <a:rPr lang="en-US" altLang="en-US" sz="2000">
                <a:solidFill>
                  <a:srgbClr val="FFFFFF"/>
                </a:solidFill>
                <a:latin typeface="Verdana" pitchFamily="34" charset="0"/>
                <a:cs typeface="Times New Roman" pitchFamily="18" charset="0"/>
              </a:rPr>
              <a:t>Library of an ancient Jewish sect (Essenes) </a:t>
            </a:r>
          </a:p>
          <a:p>
            <a:pPr fontAlgn="base">
              <a:spcAft>
                <a:spcPct val="0"/>
              </a:spcAft>
              <a:buFontTx/>
              <a:buChar char="•"/>
            </a:pPr>
            <a:r>
              <a:rPr lang="en-US" altLang="en-US" sz="2000">
                <a:solidFill>
                  <a:srgbClr val="FFFFFF"/>
                </a:solidFill>
                <a:latin typeface="Verdana" pitchFamily="34" charset="0"/>
                <a:cs typeface="Times New Roman" pitchFamily="18" charset="0"/>
              </a:rPr>
              <a:t>Collection includes the oldest extant copies of the Hebrew Scriptures known </a:t>
            </a:r>
          </a:p>
          <a:p>
            <a:pPr fontAlgn="base">
              <a:spcAft>
                <a:spcPct val="0"/>
              </a:spcAft>
              <a:buFontTx/>
              <a:buChar char="•"/>
            </a:pPr>
            <a:r>
              <a:rPr lang="en-US" altLang="en-US" sz="2000">
                <a:solidFill>
                  <a:srgbClr val="FFFFFF"/>
                </a:solidFill>
                <a:latin typeface="Verdana" pitchFamily="34" charset="0"/>
                <a:cs typeface="Times New Roman" pitchFamily="18" charset="0"/>
              </a:rPr>
              <a:t>Scrolls were stored in clay jars and sealed in caves along the Dead Sea</a:t>
            </a:r>
          </a:p>
          <a:p>
            <a:pPr fontAlgn="base">
              <a:spcAft>
                <a:spcPct val="0"/>
              </a:spcAft>
              <a:buFontTx/>
              <a:buChar char="•"/>
            </a:pPr>
            <a:r>
              <a:rPr lang="en-US" altLang="en-US" sz="2000">
                <a:solidFill>
                  <a:srgbClr val="FFFFFF"/>
                </a:solidFill>
                <a:latin typeface="Verdana" pitchFamily="34" charset="0"/>
                <a:cs typeface="Times New Roman" pitchFamily="18" charset="0"/>
              </a:rPr>
              <a:t>Manuscripts pre-date the earliest previously-known Biblical manuscripts by more than 1,000 years.</a:t>
            </a:r>
          </a:p>
        </p:txBody>
      </p:sp>
    </p:spTree>
    <p:extLst>
      <p:ext uri="{BB962C8B-B14F-4D97-AF65-F5344CB8AC3E}">
        <p14:creationId xmlns:p14="http://schemas.microsoft.com/office/powerpoint/2010/main" val="206114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30723" name="Rectangle 2"/>
          <p:cNvSpPr>
            <a:spLocks noGrp="1" noChangeArrowheads="1"/>
          </p:cNvSpPr>
          <p:nvPr>
            <p:ph type="title"/>
          </p:nvPr>
        </p:nvSpPr>
        <p:spPr>
          <a:xfrm rot="16200000">
            <a:off x="6172200" y="4419600"/>
            <a:ext cx="3733800" cy="1143000"/>
          </a:xfrm>
          <a:solidFill>
            <a:schemeClr val="tx1"/>
          </a:solidFill>
        </p:spPr>
        <p:txBody>
          <a:bodyPr/>
          <a:lstStyle/>
          <a:p>
            <a:pPr eaLnBrk="1" hangingPunct="1"/>
            <a:r>
              <a:rPr lang="en-US" altLang="en-US" sz="3600" smtClean="0"/>
              <a:t>Qumran Dates</a:t>
            </a:r>
          </a:p>
        </p:txBody>
      </p:sp>
      <p:pic>
        <p:nvPicPr>
          <p:cNvPr id="30724" name="Picture 4" descr="Qumran Timeline-De Vaux"/>
          <p:cNvPicPr>
            <a:picLocks noChangeAspect="1" noChangeArrowheads="1"/>
          </p:cNvPicPr>
          <p:nvPr/>
        </p:nvPicPr>
        <p:blipFill>
          <a:blip r:embed="rId2">
            <a:extLst>
              <a:ext uri="{28A0092B-C50C-407E-A947-70E740481C1C}">
                <a14:useLocalDpi xmlns:a14="http://schemas.microsoft.com/office/drawing/2010/main" val="0"/>
              </a:ext>
            </a:extLst>
          </a:blip>
          <a:srcRect b="34111"/>
          <a:stretch>
            <a:fillRect/>
          </a:stretch>
        </p:blipFill>
        <p:spPr bwMode="auto">
          <a:xfrm>
            <a:off x="358775" y="0"/>
            <a:ext cx="337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Qumran Timeline-De Vaux"/>
          <p:cNvPicPr>
            <a:picLocks noChangeAspect="1" noChangeArrowheads="1"/>
          </p:cNvPicPr>
          <p:nvPr/>
        </p:nvPicPr>
        <p:blipFill>
          <a:blip r:embed="rId2">
            <a:extLst>
              <a:ext uri="{28A0092B-C50C-407E-A947-70E740481C1C}">
                <a14:useLocalDpi xmlns:a14="http://schemas.microsoft.com/office/drawing/2010/main" val="0"/>
              </a:ext>
            </a:extLst>
          </a:blip>
          <a:srcRect t="56851"/>
          <a:stretch>
            <a:fillRect/>
          </a:stretch>
        </p:blipFill>
        <p:spPr bwMode="auto">
          <a:xfrm>
            <a:off x="3429000" y="2451100"/>
            <a:ext cx="33099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Carbon Dating"/>
          <p:cNvPicPr>
            <a:picLocks noChangeAspect="1" noChangeArrowheads="1"/>
          </p:cNvPicPr>
          <p:nvPr/>
        </p:nvPicPr>
        <p:blipFill>
          <a:blip r:embed="rId3">
            <a:extLst>
              <a:ext uri="{28A0092B-C50C-407E-A947-70E740481C1C}">
                <a14:useLocalDpi xmlns:a14="http://schemas.microsoft.com/office/drawing/2010/main" val="0"/>
              </a:ext>
            </a:extLst>
          </a:blip>
          <a:srcRect t="39063"/>
          <a:stretch>
            <a:fillRect/>
          </a:stretch>
        </p:blipFill>
        <p:spPr bwMode="auto">
          <a:xfrm>
            <a:off x="4953000" y="0"/>
            <a:ext cx="4191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AutoShape 6"/>
          <p:cNvSpPr>
            <a:spLocks/>
          </p:cNvSpPr>
          <p:nvPr/>
        </p:nvSpPr>
        <p:spPr bwMode="auto">
          <a:xfrm>
            <a:off x="2590800" y="2057400"/>
            <a:ext cx="381000" cy="1066800"/>
          </a:xfrm>
          <a:prstGeom prst="rightBrace">
            <a:avLst>
              <a:gd name="adj1" fmla="val 23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30728" name="Line 7"/>
          <p:cNvSpPr>
            <a:spLocks noChangeShapeType="1"/>
          </p:cNvSpPr>
          <p:nvPr/>
        </p:nvSpPr>
        <p:spPr bwMode="auto">
          <a:xfrm flipV="1">
            <a:off x="2971800" y="1143000"/>
            <a:ext cx="2209800" cy="1447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729" name="Rectangle 9"/>
          <p:cNvSpPr>
            <a:spLocks noChangeArrowheads="1"/>
          </p:cNvSpPr>
          <p:nvPr/>
        </p:nvSpPr>
        <p:spPr bwMode="auto">
          <a:xfrm>
            <a:off x="5181600" y="990600"/>
            <a:ext cx="3810000" cy="381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Tree>
    <p:extLst>
      <p:ext uri="{BB962C8B-B14F-4D97-AF65-F5344CB8AC3E}">
        <p14:creationId xmlns:p14="http://schemas.microsoft.com/office/powerpoint/2010/main" val="4211410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838200"/>
          </a:xfrm>
        </p:spPr>
        <p:txBody>
          <a:bodyPr/>
          <a:lstStyle/>
          <a:p>
            <a:r>
              <a:rPr lang="en-US" dirty="0"/>
              <a:t>Class Outline</a:t>
            </a:r>
          </a:p>
        </p:txBody>
      </p:sp>
      <p:graphicFrame>
        <p:nvGraphicFramePr>
          <p:cNvPr id="8" name="Table 7"/>
          <p:cNvGraphicFramePr>
            <a:graphicFrameLocks noGrp="1"/>
          </p:cNvGraphicFramePr>
          <p:nvPr>
            <p:extLst>
              <p:ext uri="{D42A27DB-BD31-4B8C-83A1-F6EECF244321}">
                <p14:modId xmlns:p14="http://schemas.microsoft.com/office/powerpoint/2010/main" val="3883029570"/>
              </p:ext>
            </p:extLst>
          </p:nvPr>
        </p:nvGraphicFramePr>
        <p:xfrm>
          <a:off x="457200" y="1295400"/>
          <a:ext cx="8458200" cy="4788619"/>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xmlns="" val="20000"/>
                    </a:ext>
                  </a:extLst>
                </a:gridCol>
                <a:gridCol w="7696200">
                  <a:extLst>
                    <a:ext uri="{9D8B030D-6E8A-4147-A177-3AD203B41FA5}">
                      <a16:colId xmlns:a16="http://schemas.microsoft.com/office/drawing/2014/main" xmlns="" val="20001"/>
                    </a:ext>
                  </a:extLst>
                </a:gridCol>
              </a:tblGrid>
              <a:tr h="452023">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Lesson</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Description</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0"/>
                  </a:ext>
                </a:extLst>
              </a:tr>
              <a:tr h="29889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Jesus of the Bible vs Reinvented Jesus of Modern Man</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1"/>
                  </a:ext>
                </a:extLst>
              </a:tr>
              <a:tr h="141257">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Tools for Examination of the Evidence</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2"/>
                  </a:ext>
                </a:extLst>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Does the Eyewitness Evidence of the Biographies of Jesus the Christ Stand Up to Scrutiny?</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3"/>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4</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Was the Documentary Evidence (Jesus’ Biographies) Reliably Preserved for Us?</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4"/>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5</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Is There Credible Non-Biblical Evidence for Jesus outside His Biographies?</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5"/>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6</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Does Archaeology/the Scientific Evidence Confirm or Contradict Biographies of Jesus?</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6"/>
                  </a:ext>
                </a:extLst>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7</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Was Jesus Really Convinced That He Was the Son of God and did Jesus the Christ fulfill the Attributes of God?</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7"/>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8</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Psychological Evidence; Was Jesus Crazy When He Claimed to Be the Son of God?</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8"/>
                  </a:ext>
                </a:extLst>
              </a:tr>
              <a:tr h="52613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9</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Fingerprint Evidence – Prophecy</a:t>
                      </a:r>
                    </a:p>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Did Jesus—and Jesus Alone—Match the Identity of the Messiah?</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9"/>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10</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Resurrection – was Jesus Raised from the Dead?</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0"/>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What is the Evidence of that Jesus was seen Alive after His Death on the Cross?</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1"/>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Tactics for Discussing the Case for Jesus the Christ</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2"/>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What Does the Evidence Establish—And What Does It Mean Today?</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552754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Dead Sea Scrolls</a:t>
            </a:r>
          </a:p>
        </p:txBody>
      </p:sp>
      <p:pic>
        <p:nvPicPr>
          <p:cNvPr id="30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2999"/>
            <a:ext cx="7239000" cy="5095779"/>
          </a:xfrm>
          <a:prstGeom prst="rect">
            <a:avLst/>
          </a:prstGeom>
          <a:solidFill>
            <a:schemeClr val="tx1"/>
          </a:solidFill>
          <a:ln>
            <a:noFill/>
          </a:ln>
          <a:effectLst/>
        </p:spPr>
      </p:pic>
    </p:spTree>
    <p:extLst>
      <p:ext uri="{BB962C8B-B14F-4D97-AF65-F5344CB8AC3E}">
        <p14:creationId xmlns:p14="http://schemas.microsoft.com/office/powerpoint/2010/main" val="4252302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Archaeology Shows Fallacy of the Critic</a:t>
            </a:r>
            <a:endParaRPr lang="en-US" dirty="0"/>
          </a:p>
        </p:txBody>
      </p:sp>
      <p:sp>
        <p:nvSpPr>
          <p:cNvPr id="3" name="Content Placeholder 2"/>
          <p:cNvSpPr>
            <a:spLocks noGrp="1"/>
          </p:cNvSpPr>
          <p:nvPr>
            <p:ph idx="1"/>
          </p:nvPr>
        </p:nvSpPr>
        <p:spPr>
          <a:xfrm>
            <a:off x="5181600" y="1447800"/>
            <a:ext cx="3505200" cy="4525963"/>
          </a:xfrm>
        </p:spPr>
        <p:txBody>
          <a:bodyPr>
            <a:normAutofit/>
          </a:bodyPr>
          <a:lstStyle/>
          <a:p>
            <a:r>
              <a:rPr lang="en-US" sz="2000" dirty="0"/>
              <a:t>The National Geographic article “The Real Jesus” in December 2017 has the following comments. The discovery of the </a:t>
            </a:r>
            <a:r>
              <a:rPr lang="en-US" sz="2000" dirty="0" err="1"/>
              <a:t>Magdala</a:t>
            </a:r>
            <a:r>
              <a:rPr lang="en-US" sz="2000" dirty="0"/>
              <a:t> Synagogue pretty much ends the argues made by people like </a:t>
            </a:r>
            <a:r>
              <a:rPr lang="en-US" sz="2000" dirty="0" err="1"/>
              <a:t>Crossan</a:t>
            </a:r>
            <a:r>
              <a:rPr lang="en-US" sz="2000" dirty="0"/>
              <a:t> who says there was no synagogues built in Galilee. </a:t>
            </a:r>
            <a:r>
              <a:rPr lang="en-US" sz="2000" u="sng" dirty="0">
                <a:solidFill>
                  <a:srgbClr val="FFFF00"/>
                </a:solidFill>
              </a:rPr>
              <a:t>With this observation much of </a:t>
            </a:r>
            <a:r>
              <a:rPr lang="en-US" sz="2000" u="sng" dirty="0" err="1">
                <a:solidFill>
                  <a:srgbClr val="FFFF00"/>
                </a:solidFill>
              </a:rPr>
              <a:t>Crossan’s</a:t>
            </a:r>
            <a:r>
              <a:rPr lang="en-US" sz="2000" u="sng" dirty="0">
                <a:solidFill>
                  <a:srgbClr val="FFFF00"/>
                </a:solidFill>
              </a:rPr>
              <a:t> argument about Luke </a:t>
            </a:r>
            <a:r>
              <a:rPr lang="en-US" sz="2000" u="sng" dirty="0" smtClean="0">
                <a:solidFill>
                  <a:srgbClr val="FFFF00"/>
                </a:solidFill>
              </a:rPr>
              <a:t>falls </a:t>
            </a:r>
            <a:r>
              <a:rPr lang="en-US" sz="2000" u="sng" dirty="0">
                <a:solidFill>
                  <a:srgbClr val="FFFF00"/>
                </a:solidFill>
              </a:rPr>
              <a:t>apart</a:t>
            </a:r>
            <a:r>
              <a:rPr lang="en-US" sz="2000" dirty="0"/>
              <a:t>.</a:t>
            </a:r>
            <a:endParaRPr lang="en-US" sz="2000" dirty="0"/>
          </a:p>
        </p:txBody>
      </p:sp>
      <p:sp>
        <p:nvSpPr>
          <p:cNvPr id="4" name="TextBox 3"/>
          <p:cNvSpPr txBox="1"/>
          <p:nvPr/>
        </p:nvSpPr>
        <p:spPr>
          <a:xfrm>
            <a:off x="152400" y="1447801"/>
            <a:ext cx="4876800" cy="5257800"/>
          </a:xfrm>
          <a:prstGeom prst="rect">
            <a:avLst/>
          </a:prstGeom>
        </p:spPr>
        <p:txBody>
          <a:bodyPr vert="horz" lIns="91440" tIns="45720" rIns="91440" bIns="45720" rtlCol="0">
            <a:normAutofit/>
          </a:bodyPr>
          <a:lstStyle>
            <a:lvl1pPr marL="274320" indent="-274320">
              <a:spcBef>
                <a:spcPct val="20000"/>
              </a:spcBef>
              <a:buClr>
                <a:schemeClr val="accent1">
                  <a:lumMod val="60000"/>
                  <a:lumOff val="40000"/>
                </a:schemeClr>
              </a:buClr>
              <a:buFont typeface="Arial" pitchFamily="34" charset="0"/>
              <a:buChar char="•"/>
              <a:defRPr sz="2000">
                <a:solidFill>
                  <a:schemeClr val="tx2"/>
                </a:solidFill>
              </a:defRPr>
            </a:lvl1pPr>
            <a:lvl2pPr marL="548640" indent="-182880">
              <a:spcBef>
                <a:spcPct val="20000"/>
              </a:spcBef>
              <a:buClr>
                <a:schemeClr val="accent1">
                  <a:lumMod val="60000"/>
                  <a:lumOff val="40000"/>
                </a:schemeClr>
              </a:buClr>
              <a:buFont typeface="Arial" pitchFamily="34" charset="0"/>
              <a:buChar char="•"/>
              <a:defRPr sz="2000"/>
            </a:lvl2pPr>
            <a:lvl3pPr indent="-228600">
              <a:spcBef>
                <a:spcPct val="20000"/>
              </a:spcBef>
              <a:buClr>
                <a:schemeClr val="accent2"/>
              </a:buClr>
              <a:buFont typeface="Arial" pitchFamily="34" charset="0"/>
              <a:buChar char="•"/>
              <a:defRPr sz="2000">
                <a:solidFill>
                  <a:schemeClr val="tx2"/>
                </a:solidFill>
              </a:defRPr>
            </a:lvl3pPr>
            <a:lvl4pPr marL="1188720" indent="-228600">
              <a:spcBef>
                <a:spcPct val="20000"/>
              </a:spcBef>
              <a:buClr>
                <a:schemeClr val="accent3"/>
              </a:buClr>
              <a:buFont typeface="Arial" pitchFamily="34" charset="0"/>
              <a:buChar char="•"/>
            </a:lvl4pPr>
            <a:lvl5pPr marL="1463040" indent="-228600">
              <a:spcBef>
                <a:spcPct val="20000"/>
              </a:spcBef>
              <a:buClr>
                <a:schemeClr val="accent4"/>
              </a:buClr>
              <a:buFont typeface="Arial" pitchFamily="34" charset="0"/>
              <a:buChar char="•"/>
              <a:defRPr sz="1600" baseline="0">
                <a:solidFill>
                  <a:schemeClr val="tx2"/>
                </a:solidFill>
              </a:defRPr>
            </a:lvl5pPr>
            <a:lvl6pPr marL="1691640" indent="-182880">
              <a:spcBef>
                <a:spcPct val="20000"/>
              </a:spcBef>
              <a:buClr>
                <a:schemeClr val="accent5"/>
              </a:buClr>
              <a:buFont typeface="Arial" pitchFamily="34" charset="0"/>
              <a:buChar char="•"/>
              <a:defRPr sz="1600"/>
            </a:lvl6pPr>
            <a:lvl7pPr marL="1920240" indent="-182880">
              <a:spcBef>
                <a:spcPct val="20000"/>
              </a:spcBef>
              <a:buClr>
                <a:schemeClr val="accent6"/>
              </a:buClr>
              <a:buFont typeface="Arial" pitchFamily="34" charset="0"/>
              <a:buChar char="•"/>
              <a:defRPr sz="1600"/>
            </a:lvl7pPr>
            <a:lvl8pPr marL="2148840" indent="-182880">
              <a:spcBef>
                <a:spcPct val="20000"/>
              </a:spcBef>
              <a:buClr>
                <a:schemeClr val="accent3"/>
              </a:buClr>
              <a:buFont typeface="Arial" pitchFamily="34" charset="0"/>
              <a:buChar char="•"/>
              <a:defRPr sz="1600"/>
            </a:lvl8pPr>
            <a:lvl9pPr marL="2377440" indent="-182880">
              <a:spcBef>
                <a:spcPct val="20000"/>
              </a:spcBef>
              <a:buClr>
                <a:schemeClr val="accent6"/>
              </a:buClr>
              <a:buFont typeface="Arial" pitchFamily="34" charset="0"/>
              <a:buChar char="•"/>
              <a:defRPr sz="1600"/>
            </a:lvl9pPr>
          </a:lstStyle>
          <a:p>
            <a:r>
              <a:rPr lang="en-US" dirty="0" err="1"/>
              <a:t>Crossan</a:t>
            </a:r>
            <a:r>
              <a:rPr lang="en-US" dirty="0"/>
              <a:t> </a:t>
            </a:r>
            <a:r>
              <a:rPr lang="en-US" dirty="0"/>
              <a:t>says Luke was </a:t>
            </a:r>
            <a:r>
              <a:rPr lang="en-US" dirty="0"/>
              <a:t>wrong </a:t>
            </a:r>
            <a:r>
              <a:rPr lang="en-US" dirty="0"/>
              <a:t>about the roofs at Capernaum, the synagogue at Nazareth, and the scrolls read by Jesus. But this does not undermine the validity of Luke’s message — that he thinks there was a synagogue - as - building shows only that he envisioned the events as occurring in an environment like his and his audience’s. The issue of a building at Capernaum was surely incidental to Luke, and to speak about the “synagogue of Jesus” at Capernaum has no archaeological credibility.</a:t>
            </a:r>
          </a:p>
          <a:p>
            <a:endParaRPr lang="en-US" dirty="0"/>
          </a:p>
        </p:txBody>
      </p:sp>
    </p:spTree>
    <p:extLst>
      <p:ext uri="{BB962C8B-B14F-4D97-AF65-F5344CB8AC3E}">
        <p14:creationId xmlns:p14="http://schemas.microsoft.com/office/powerpoint/2010/main" val="1606958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ltLang="en-US"/>
              <a:t>Cities of Galilee - Capernaum</a:t>
            </a:r>
          </a:p>
        </p:txBody>
      </p:sp>
      <p:grpSp>
        <p:nvGrpSpPr>
          <p:cNvPr id="240643" name="Group 3"/>
          <p:cNvGrpSpPr>
            <a:grpSpLocks/>
          </p:cNvGrpSpPr>
          <p:nvPr/>
        </p:nvGrpSpPr>
        <p:grpSpPr bwMode="auto">
          <a:xfrm>
            <a:off x="4867275" y="1524000"/>
            <a:ext cx="3867150" cy="5334000"/>
            <a:chOff x="3066" y="960"/>
            <a:chExt cx="2436" cy="3360"/>
          </a:xfrm>
        </p:grpSpPr>
        <p:sp>
          <p:nvSpPr>
            <p:cNvPr id="240644" name="Rectangle 4"/>
            <p:cNvSpPr>
              <a:spLocks noChangeArrowheads="1"/>
            </p:cNvSpPr>
            <p:nvPr/>
          </p:nvSpPr>
          <p:spPr bwMode="auto">
            <a:xfrm>
              <a:off x="3066" y="960"/>
              <a:ext cx="2436" cy="336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40645" name="Freeform 5"/>
            <p:cNvSpPr>
              <a:spLocks/>
            </p:cNvSpPr>
            <p:nvPr/>
          </p:nvSpPr>
          <p:spPr bwMode="auto">
            <a:xfrm>
              <a:off x="3229" y="1342"/>
              <a:ext cx="1669" cy="2663"/>
            </a:xfrm>
            <a:custGeom>
              <a:avLst/>
              <a:gdLst>
                <a:gd name="T0" fmla="*/ 608 w 1669"/>
                <a:gd name="T1" fmla="*/ 2004 h 2663"/>
                <a:gd name="T2" fmla="*/ 535 w 1669"/>
                <a:gd name="T3" fmla="*/ 1940 h 2663"/>
                <a:gd name="T4" fmla="*/ 407 w 1669"/>
                <a:gd name="T5" fmla="*/ 1767 h 2663"/>
                <a:gd name="T6" fmla="*/ 371 w 1669"/>
                <a:gd name="T7" fmla="*/ 1657 h 2663"/>
                <a:gd name="T8" fmla="*/ 279 w 1669"/>
                <a:gd name="T9" fmla="*/ 1328 h 2663"/>
                <a:gd name="T10" fmla="*/ 215 w 1669"/>
                <a:gd name="T11" fmla="*/ 1255 h 2663"/>
                <a:gd name="T12" fmla="*/ 179 w 1669"/>
                <a:gd name="T13" fmla="*/ 1218 h 2663"/>
                <a:gd name="T14" fmla="*/ 105 w 1669"/>
                <a:gd name="T15" fmla="*/ 1136 h 2663"/>
                <a:gd name="T16" fmla="*/ 14 w 1669"/>
                <a:gd name="T17" fmla="*/ 980 h 2663"/>
                <a:gd name="T18" fmla="*/ 60 w 1669"/>
                <a:gd name="T19" fmla="*/ 816 h 2663"/>
                <a:gd name="T20" fmla="*/ 105 w 1669"/>
                <a:gd name="T21" fmla="*/ 688 h 2663"/>
                <a:gd name="T22" fmla="*/ 243 w 1669"/>
                <a:gd name="T23" fmla="*/ 514 h 2663"/>
                <a:gd name="T24" fmla="*/ 334 w 1669"/>
                <a:gd name="T25" fmla="*/ 368 h 2663"/>
                <a:gd name="T26" fmla="*/ 508 w 1669"/>
                <a:gd name="T27" fmla="*/ 313 h 2663"/>
                <a:gd name="T28" fmla="*/ 681 w 1669"/>
                <a:gd name="T29" fmla="*/ 212 h 2663"/>
                <a:gd name="T30" fmla="*/ 764 w 1669"/>
                <a:gd name="T31" fmla="*/ 185 h 2663"/>
                <a:gd name="T32" fmla="*/ 956 w 1669"/>
                <a:gd name="T33" fmla="*/ 103 h 2663"/>
                <a:gd name="T34" fmla="*/ 1056 w 1669"/>
                <a:gd name="T35" fmla="*/ 57 h 2663"/>
                <a:gd name="T36" fmla="*/ 1239 w 1669"/>
                <a:gd name="T37" fmla="*/ 20 h 2663"/>
                <a:gd name="T38" fmla="*/ 1532 w 1669"/>
                <a:gd name="T39" fmla="*/ 2 h 2663"/>
                <a:gd name="T40" fmla="*/ 1349 w 1669"/>
                <a:gd name="T41" fmla="*/ 139 h 2663"/>
                <a:gd name="T42" fmla="*/ 1385 w 1669"/>
                <a:gd name="T43" fmla="*/ 176 h 2663"/>
                <a:gd name="T44" fmla="*/ 1477 w 1669"/>
                <a:gd name="T45" fmla="*/ 276 h 2663"/>
                <a:gd name="T46" fmla="*/ 1559 w 1669"/>
                <a:gd name="T47" fmla="*/ 423 h 2663"/>
                <a:gd name="T48" fmla="*/ 1660 w 1669"/>
                <a:gd name="T49" fmla="*/ 697 h 2663"/>
                <a:gd name="T50" fmla="*/ 1614 w 1669"/>
                <a:gd name="T51" fmla="*/ 834 h 2663"/>
                <a:gd name="T52" fmla="*/ 1614 w 1669"/>
                <a:gd name="T53" fmla="*/ 1054 h 2663"/>
                <a:gd name="T54" fmla="*/ 1559 w 1669"/>
                <a:gd name="T55" fmla="*/ 1346 h 2663"/>
                <a:gd name="T56" fmla="*/ 1513 w 1669"/>
                <a:gd name="T57" fmla="*/ 1529 h 2663"/>
                <a:gd name="T58" fmla="*/ 1504 w 1669"/>
                <a:gd name="T59" fmla="*/ 1913 h 2663"/>
                <a:gd name="T60" fmla="*/ 1477 w 1669"/>
                <a:gd name="T61" fmla="*/ 1995 h 2663"/>
                <a:gd name="T62" fmla="*/ 1385 w 1669"/>
                <a:gd name="T63" fmla="*/ 2279 h 2663"/>
                <a:gd name="T64" fmla="*/ 1203 w 1669"/>
                <a:gd name="T65" fmla="*/ 2498 h 2663"/>
                <a:gd name="T66" fmla="*/ 1084 w 1669"/>
                <a:gd name="T67" fmla="*/ 2608 h 2663"/>
                <a:gd name="T68" fmla="*/ 809 w 1669"/>
                <a:gd name="T69" fmla="*/ 2654 h 2663"/>
                <a:gd name="T70" fmla="*/ 736 w 1669"/>
                <a:gd name="T71" fmla="*/ 2562 h 2663"/>
                <a:gd name="T72" fmla="*/ 645 w 1669"/>
                <a:gd name="T73" fmla="*/ 2059 h 2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9" h="2663">
                  <a:moveTo>
                    <a:pt x="645" y="2059"/>
                  </a:moveTo>
                  <a:cubicBezTo>
                    <a:pt x="633" y="2041"/>
                    <a:pt x="620" y="2022"/>
                    <a:pt x="608" y="2004"/>
                  </a:cubicBezTo>
                  <a:cubicBezTo>
                    <a:pt x="602" y="1995"/>
                    <a:pt x="589" y="1993"/>
                    <a:pt x="581" y="1986"/>
                  </a:cubicBezTo>
                  <a:cubicBezTo>
                    <a:pt x="565" y="1972"/>
                    <a:pt x="547" y="1958"/>
                    <a:pt x="535" y="1940"/>
                  </a:cubicBezTo>
                  <a:cubicBezTo>
                    <a:pt x="494" y="1879"/>
                    <a:pt x="514" y="1901"/>
                    <a:pt x="480" y="1867"/>
                  </a:cubicBezTo>
                  <a:cubicBezTo>
                    <a:pt x="466" y="1826"/>
                    <a:pt x="431" y="1803"/>
                    <a:pt x="407" y="1767"/>
                  </a:cubicBezTo>
                  <a:cubicBezTo>
                    <a:pt x="405" y="1760"/>
                    <a:pt x="386" y="1701"/>
                    <a:pt x="380" y="1684"/>
                  </a:cubicBezTo>
                  <a:cubicBezTo>
                    <a:pt x="377" y="1675"/>
                    <a:pt x="371" y="1657"/>
                    <a:pt x="371" y="1657"/>
                  </a:cubicBezTo>
                  <a:cubicBezTo>
                    <a:pt x="360" y="1578"/>
                    <a:pt x="359" y="1451"/>
                    <a:pt x="297" y="1392"/>
                  </a:cubicBezTo>
                  <a:cubicBezTo>
                    <a:pt x="296" y="1389"/>
                    <a:pt x="284" y="1335"/>
                    <a:pt x="279" y="1328"/>
                  </a:cubicBezTo>
                  <a:cubicBezTo>
                    <a:pt x="266" y="1311"/>
                    <a:pt x="245" y="1300"/>
                    <a:pt x="233" y="1282"/>
                  </a:cubicBezTo>
                  <a:cubicBezTo>
                    <a:pt x="227" y="1273"/>
                    <a:pt x="221" y="1264"/>
                    <a:pt x="215" y="1255"/>
                  </a:cubicBezTo>
                  <a:cubicBezTo>
                    <a:pt x="212" y="1246"/>
                    <a:pt x="213" y="1234"/>
                    <a:pt x="206" y="1227"/>
                  </a:cubicBezTo>
                  <a:cubicBezTo>
                    <a:pt x="199" y="1220"/>
                    <a:pt x="187" y="1223"/>
                    <a:pt x="179" y="1218"/>
                  </a:cubicBezTo>
                  <a:cubicBezTo>
                    <a:pt x="162" y="1208"/>
                    <a:pt x="149" y="1193"/>
                    <a:pt x="133" y="1182"/>
                  </a:cubicBezTo>
                  <a:cubicBezTo>
                    <a:pt x="115" y="1126"/>
                    <a:pt x="137" y="1178"/>
                    <a:pt x="105" y="1136"/>
                  </a:cubicBezTo>
                  <a:cubicBezTo>
                    <a:pt x="79" y="1101"/>
                    <a:pt x="63" y="1066"/>
                    <a:pt x="32" y="1035"/>
                  </a:cubicBezTo>
                  <a:cubicBezTo>
                    <a:pt x="26" y="1017"/>
                    <a:pt x="20" y="998"/>
                    <a:pt x="14" y="980"/>
                  </a:cubicBezTo>
                  <a:cubicBezTo>
                    <a:pt x="11" y="971"/>
                    <a:pt x="5" y="953"/>
                    <a:pt x="5" y="953"/>
                  </a:cubicBezTo>
                  <a:cubicBezTo>
                    <a:pt x="16" y="831"/>
                    <a:pt x="0" y="873"/>
                    <a:pt x="60" y="816"/>
                  </a:cubicBezTo>
                  <a:cubicBezTo>
                    <a:pt x="69" y="772"/>
                    <a:pt x="77" y="754"/>
                    <a:pt x="96" y="715"/>
                  </a:cubicBezTo>
                  <a:cubicBezTo>
                    <a:pt x="100" y="706"/>
                    <a:pt x="98" y="695"/>
                    <a:pt x="105" y="688"/>
                  </a:cubicBezTo>
                  <a:cubicBezTo>
                    <a:pt x="112" y="681"/>
                    <a:pt x="124" y="682"/>
                    <a:pt x="133" y="679"/>
                  </a:cubicBezTo>
                  <a:cubicBezTo>
                    <a:pt x="158" y="603"/>
                    <a:pt x="172" y="560"/>
                    <a:pt x="243" y="514"/>
                  </a:cubicBezTo>
                  <a:cubicBezTo>
                    <a:pt x="264" y="482"/>
                    <a:pt x="288" y="449"/>
                    <a:pt x="316" y="423"/>
                  </a:cubicBezTo>
                  <a:cubicBezTo>
                    <a:pt x="322" y="405"/>
                    <a:pt x="328" y="386"/>
                    <a:pt x="334" y="368"/>
                  </a:cubicBezTo>
                  <a:cubicBezTo>
                    <a:pt x="340" y="350"/>
                    <a:pt x="389" y="350"/>
                    <a:pt x="389" y="350"/>
                  </a:cubicBezTo>
                  <a:cubicBezTo>
                    <a:pt x="421" y="316"/>
                    <a:pt x="463" y="319"/>
                    <a:pt x="508" y="313"/>
                  </a:cubicBezTo>
                  <a:cubicBezTo>
                    <a:pt x="548" y="300"/>
                    <a:pt x="588" y="290"/>
                    <a:pt x="627" y="276"/>
                  </a:cubicBezTo>
                  <a:cubicBezTo>
                    <a:pt x="639" y="241"/>
                    <a:pt x="645" y="224"/>
                    <a:pt x="681" y="212"/>
                  </a:cubicBezTo>
                  <a:cubicBezTo>
                    <a:pt x="699" y="206"/>
                    <a:pt x="718" y="200"/>
                    <a:pt x="736" y="194"/>
                  </a:cubicBezTo>
                  <a:cubicBezTo>
                    <a:pt x="745" y="191"/>
                    <a:pt x="764" y="185"/>
                    <a:pt x="764" y="185"/>
                  </a:cubicBezTo>
                  <a:cubicBezTo>
                    <a:pt x="809" y="155"/>
                    <a:pt x="849" y="136"/>
                    <a:pt x="901" y="121"/>
                  </a:cubicBezTo>
                  <a:cubicBezTo>
                    <a:pt x="920" y="116"/>
                    <a:pt x="956" y="103"/>
                    <a:pt x="956" y="103"/>
                  </a:cubicBezTo>
                  <a:cubicBezTo>
                    <a:pt x="987" y="70"/>
                    <a:pt x="966" y="87"/>
                    <a:pt x="1029" y="66"/>
                  </a:cubicBezTo>
                  <a:cubicBezTo>
                    <a:pt x="1038" y="63"/>
                    <a:pt x="1047" y="60"/>
                    <a:pt x="1056" y="57"/>
                  </a:cubicBezTo>
                  <a:cubicBezTo>
                    <a:pt x="1065" y="54"/>
                    <a:pt x="1084" y="48"/>
                    <a:pt x="1084" y="48"/>
                  </a:cubicBezTo>
                  <a:cubicBezTo>
                    <a:pt x="1157" y="0"/>
                    <a:pt x="1104" y="9"/>
                    <a:pt x="1239" y="20"/>
                  </a:cubicBezTo>
                  <a:cubicBezTo>
                    <a:pt x="1268" y="31"/>
                    <a:pt x="1291" y="47"/>
                    <a:pt x="1321" y="57"/>
                  </a:cubicBezTo>
                  <a:cubicBezTo>
                    <a:pt x="1429" y="49"/>
                    <a:pt x="1463" y="67"/>
                    <a:pt x="1532" y="2"/>
                  </a:cubicBezTo>
                  <a:cubicBezTo>
                    <a:pt x="1512" y="63"/>
                    <a:pt x="1452" y="59"/>
                    <a:pt x="1395" y="66"/>
                  </a:cubicBezTo>
                  <a:cubicBezTo>
                    <a:pt x="1372" y="88"/>
                    <a:pt x="1367" y="112"/>
                    <a:pt x="1349" y="139"/>
                  </a:cubicBezTo>
                  <a:cubicBezTo>
                    <a:pt x="1352" y="148"/>
                    <a:pt x="1351" y="160"/>
                    <a:pt x="1358" y="167"/>
                  </a:cubicBezTo>
                  <a:cubicBezTo>
                    <a:pt x="1365" y="174"/>
                    <a:pt x="1377" y="171"/>
                    <a:pt x="1385" y="176"/>
                  </a:cubicBezTo>
                  <a:cubicBezTo>
                    <a:pt x="1416" y="194"/>
                    <a:pt x="1442" y="225"/>
                    <a:pt x="1468" y="249"/>
                  </a:cubicBezTo>
                  <a:cubicBezTo>
                    <a:pt x="1471" y="258"/>
                    <a:pt x="1472" y="268"/>
                    <a:pt x="1477" y="276"/>
                  </a:cubicBezTo>
                  <a:cubicBezTo>
                    <a:pt x="1481" y="284"/>
                    <a:pt x="1491" y="287"/>
                    <a:pt x="1495" y="295"/>
                  </a:cubicBezTo>
                  <a:cubicBezTo>
                    <a:pt x="1519" y="345"/>
                    <a:pt x="1519" y="381"/>
                    <a:pt x="1559" y="423"/>
                  </a:cubicBezTo>
                  <a:cubicBezTo>
                    <a:pt x="1579" y="485"/>
                    <a:pt x="1587" y="567"/>
                    <a:pt x="1632" y="615"/>
                  </a:cubicBezTo>
                  <a:cubicBezTo>
                    <a:pt x="1654" y="679"/>
                    <a:pt x="1645" y="652"/>
                    <a:pt x="1660" y="697"/>
                  </a:cubicBezTo>
                  <a:cubicBezTo>
                    <a:pt x="1663" y="706"/>
                    <a:pt x="1669" y="724"/>
                    <a:pt x="1669" y="724"/>
                  </a:cubicBezTo>
                  <a:cubicBezTo>
                    <a:pt x="1660" y="801"/>
                    <a:pt x="1668" y="798"/>
                    <a:pt x="1614" y="834"/>
                  </a:cubicBezTo>
                  <a:cubicBezTo>
                    <a:pt x="1604" y="864"/>
                    <a:pt x="1588" y="887"/>
                    <a:pt x="1577" y="916"/>
                  </a:cubicBezTo>
                  <a:cubicBezTo>
                    <a:pt x="1583" y="976"/>
                    <a:pt x="1575" y="1013"/>
                    <a:pt x="1614" y="1054"/>
                  </a:cubicBezTo>
                  <a:cubicBezTo>
                    <a:pt x="1608" y="1139"/>
                    <a:pt x="1607" y="1189"/>
                    <a:pt x="1587" y="1264"/>
                  </a:cubicBezTo>
                  <a:cubicBezTo>
                    <a:pt x="1580" y="1292"/>
                    <a:pt x="1568" y="1319"/>
                    <a:pt x="1559" y="1346"/>
                  </a:cubicBezTo>
                  <a:cubicBezTo>
                    <a:pt x="1556" y="1355"/>
                    <a:pt x="1550" y="1374"/>
                    <a:pt x="1550" y="1374"/>
                  </a:cubicBezTo>
                  <a:cubicBezTo>
                    <a:pt x="1557" y="1428"/>
                    <a:pt x="1578" y="1508"/>
                    <a:pt x="1513" y="1529"/>
                  </a:cubicBezTo>
                  <a:cubicBezTo>
                    <a:pt x="1471" y="1591"/>
                    <a:pt x="1466" y="1685"/>
                    <a:pt x="1523" y="1739"/>
                  </a:cubicBezTo>
                  <a:cubicBezTo>
                    <a:pt x="1542" y="1797"/>
                    <a:pt x="1551" y="1868"/>
                    <a:pt x="1504" y="1913"/>
                  </a:cubicBezTo>
                  <a:cubicBezTo>
                    <a:pt x="1498" y="1931"/>
                    <a:pt x="1492" y="1950"/>
                    <a:pt x="1486" y="1968"/>
                  </a:cubicBezTo>
                  <a:cubicBezTo>
                    <a:pt x="1483" y="1977"/>
                    <a:pt x="1477" y="1995"/>
                    <a:pt x="1477" y="1995"/>
                  </a:cubicBezTo>
                  <a:cubicBezTo>
                    <a:pt x="1470" y="2036"/>
                    <a:pt x="1463" y="2067"/>
                    <a:pt x="1449" y="2105"/>
                  </a:cubicBezTo>
                  <a:cubicBezTo>
                    <a:pt x="1440" y="2176"/>
                    <a:pt x="1435" y="2229"/>
                    <a:pt x="1385" y="2279"/>
                  </a:cubicBezTo>
                  <a:cubicBezTo>
                    <a:pt x="1372" y="2318"/>
                    <a:pt x="1338" y="2330"/>
                    <a:pt x="1312" y="2361"/>
                  </a:cubicBezTo>
                  <a:cubicBezTo>
                    <a:pt x="1275" y="2406"/>
                    <a:pt x="1240" y="2453"/>
                    <a:pt x="1203" y="2498"/>
                  </a:cubicBezTo>
                  <a:cubicBezTo>
                    <a:pt x="1154" y="2558"/>
                    <a:pt x="1214" y="2474"/>
                    <a:pt x="1166" y="2535"/>
                  </a:cubicBezTo>
                  <a:cubicBezTo>
                    <a:pt x="1141" y="2568"/>
                    <a:pt x="1124" y="2595"/>
                    <a:pt x="1084" y="2608"/>
                  </a:cubicBezTo>
                  <a:cubicBezTo>
                    <a:pt x="1034" y="2655"/>
                    <a:pt x="956" y="2650"/>
                    <a:pt x="892" y="2663"/>
                  </a:cubicBezTo>
                  <a:cubicBezTo>
                    <a:pt x="864" y="2660"/>
                    <a:pt x="836" y="2661"/>
                    <a:pt x="809" y="2654"/>
                  </a:cubicBezTo>
                  <a:cubicBezTo>
                    <a:pt x="789" y="2649"/>
                    <a:pt x="788" y="2621"/>
                    <a:pt x="782" y="2608"/>
                  </a:cubicBezTo>
                  <a:cubicBezTo>
                    <a:pt x="766" y="2576"/>
                    <a:pt x="765" y="2581"/>
                    <a:pt x="736" y="2562"/>
                  </a:cubicBezTo>
                  <a:cubicBezTo>
                    <a:pt x="724" y="2527"/>
                    <a:pt x="699" y="2497"/>
                    <a:pt x="672" y="2471"/>
                  </a:cubicBezTo>
                  <a:cubicBezTo>
                    <a:pt x="650" y="2334"/>
                    <a:pt x="687" y="2191"/>
                    <a:pt x="645" y="2059"/>
                  </a:cubicBezTo>
                  <a:close/>
                </a:path>
              </a:pathLst>
            </a:cu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12700"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nvGrpSpPr>
            <p:cNvPr id="240646" name="Group 6"/>
            <p:cNvGrpSpPr>
              <a:grpSpLocks/>
            </p:cNvGrpSpPr>
            <p:nvPr/>
          </p:nvGrpSpPr>
          <p:grpSpPr bwMode="auto">
            <a:xfrm>
              <a:off x="3243" y="1364"/>
              <a:ext cx="1598" cy="2592"/>
              <a:chOff x="2811" y="1370"/>
              <a:chExt cx="1598" cy="2592"/>
            </a:xfrm>
          </p:grpSpPr>
          <p:sp>
            <p:nvSpPr>
              <p:cNvPr id="240647" name="Rectangle 7"/>
              <p:cNvSpPr>
                <a:spLocks noChangeArrowheads="1"/>
              </p:cNvSpPr>
              <p:nvPr/>
            </p:nvSpPr>
            <p:spPr bwMode="auto">
              <a:xfrm>
                <a:off x="3078" y="2858"/>
                <a:ext cx="142" cy="2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40648" name="Freeform 8"/>
              <p:cNvSpPr>
                <a:spLocks/>
              </p:cNvSpPr>
              <p:nvPr/>
            </p:nvSpPr>
            <p:spPr bwMode="auto">
              <a:xfrm>
                <a:off x="3176" y="2997"/>
                <a:ext cx="51" cy="89"/>
              </a:xfrm>
              <a:custGeom>
                <a:avLst/>
                <a:gdLst>
                  <a:gd name="T0" fmla="*/ 0 w 51"/>
                  <a:gd name="T1" fmla="*/ 8 h 89"/>
                  <a:gd name="T2" fmla="*/ 36 w 51"/>
                  <a:gd name="T3" fmla="*/ 0 h 89"/>
                  <a:gd name="T4" fmla="*/ 51 w 51"/>
                  <a:gd name="T5" fmla="*/ 89 h 89"/>
                  <a:gd name="T6" fmla="*/ 13 w 51"/>
                  <a:gd name="T7" fmla="*/ 89 h 89"/>
                  <a:gd name="T8" fmla="*/ 12 w 51"/>
                  <a:gd name="T9" fmla="*/ 50 h 89"/>
                  <a:gd name="T10" fmla="*/ 6 w 51"/>
                  <a:gd name="T11" fmla="*/ 27 h 89"/>
                  <a:gd name="T12" fmla="*/ 0 w 51"/>
                  <a:gd name="T13" fmla="*/ 8 h 89"/>
                </a:gdLst>
                <a:ahLst/>
                <a:cxnLst>
                  <a:cxn ang="0">
                    <a:pos x="T0" y="T1"/>
                  </a:cxn>
                  <a:cxn ang="0">
                    <a:pos x="T2" y="T3"/>
                  </a:cxn>
                  <a:cxn ang="0">
                    <a:pos x="T4" y="T5"/>
                  </a:cxn>
                  <a:cxn ang="0">
                    <a:pos x="T6" y="T7"/>
                  </a:cxn>
                  <a:cxn ang="0">
                    <a:pos x="T8" y="T9"/>
                  </a:cxn>
                  <a:cxn ang="0">
                    <a:pos x="T10" y="T11"/>
                  </a:cxn>
                  <a:cxn ang="0">
                    <a:pos x="T12" y="T13"/>
                  </a:cxn>
                </a:cxnLst>
                <a:rect l="0" t="0" r="r" b="b"/>
                <a:pathLst>
                  <a:path w="51" h="89">
                    <a:moveTo>
                      <a:pt x="0" y="8"/>
                    </a:moveTo>
                    <a:lnTo>
                      <a:pt x="36" y="0"/>
                    </a:lnTo>
                    <a:lnTo>
                      <a:pt x="51" y="89"/>
                    </a:lnTo>
                    <a:lnTo>
                      <a:pt x="13" y="89"/>
                    </a:lnTo>
                    <a:lnTo>
                      <a:pt x="12" y="50"/>
                    </a:lnTo>
                    <a:lnTo>
                      <a:pt x="6" y="27"/>
                    </a:lnTo>
                    <a:lnTo>
                      <a:pt x="0" y="8"/>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49" name="Freeform 9"/>
              <p:cNvSpPr>
                <a:spLocks/>
              </p:cNvSpPr>
              <p:nvPr/>
            </p:nvSpPr>
            <p:spPr bwMode="auto">
              <a:xfrm>
                <a:off x="3464" y="3618"/>
                <a:ext cx="55" cy="21"/>
              </a:xfrm>
              <a:custGeom>
                <a:avLst/>
                <a:gdLst>
                  <a:gd name="T0" fmla="*/ 10 w 55"/>
                  <a:gd name="T1" fmla="*/ 3 h 21"/>
                  <a:gd name="T2" fmla="*/ 52 w 55"/>
                  <a:gd name="T3" fmla="*/ 2 h 21"/>
                  <a:gd name="T4" fmla="*/ 54 w 55"/>
                  <a:gd name="T5" fmla="*/ 21 h 21"/>
                  <a:gd name="T6" fmla="*/ 0 w 55"/>
                  <a:gd name="T7" fmla="*/ 18 h 21"/>
                  <a:gd name="T8" fmla="*/ 10 w 55"/>
                  <a:gd name="T9" fmla="*/ 3 h 21"/>
                </a:gdLst>
                <a:ahLst/>
                <a:cxnLst>
                  <a:cxn ang="0">
                    <a:pos x="T0" y="T1"/>
                  </a:cxn>
                  <a:cxn ang="0">
                    <a:pos x="T2" y="T3"/>
                  </a:cxn>
                  <a:cxn ang="0">
                    <a:pos x="T4" y="T5"/>
                  </a:cxn>
                  <a:cxn ang="0">
                    <a:pos x="T6" y="T7"/>
                  </a:cxn>
                  <a:cxn ang="0">
                    <a:pos x="T8" y="T9"/>
                  </a:cxn>
                </a:cxnLst>
                <a:rect l="0" t="0" r="r" b="b"/>
                <a:pathLst>
                  <a:path w="55" h="21">
                    <a:moveTo>
                      <a:pt x="10" y="3"/>
                    </a:moveTo>
                    <a:cubicBezTo>
                      <a:pt x="25" y="0"/>
                      <a:pt x="37" y="2"/>
                      <a:pt x="52" y="2"/>
                    </a:cubicBezTo>
                    <a:cubicBezTo>
                      <a:pt x="55" y="14"/>
                      <a:pt x="54" y="8"/>
                      <a:pt x="54" y="21"/>
                    </a:cubicBezTo>
                    <a:lnTo>
                      <a:pt x="0" y="18"/>
                    </a:lnTo>
                    <a:lnTo>
                      <a:pt x="10" y="3"/>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0" name="Freeform 10"/>
              <p:cNvSpPr>
                <a:spLocks/>
              </p:cNvSpPr>
              <p:nvPr/>
            </p:nvSpPr>
            <p:spPr bwMode="auto">
              <a:xfrm>
                <a:off x="3447" y="3442"/>
                <a:ext cx="126" cy="146"/>
              </a:xfrm>
              <a:custGeom>
                <a:avLst/>
                <a:gdLst>
                  <a:gd name="T0" fmla="*/ 0 w 126"/>
                  <a:gd name="T1" fmla="*/ 5 h 146"/>
                  <a:gd name="T2" fmla="*/ 38 w 126"/>
                  <a:gd name="T3" fmla="*/ 4 h 146"/>
                  <a:gd name="T4" fmla="*/ 53 w 126"/>
                  <a:gd name="T5" fmla="*/ 38 h 146"/>
                  <a:gd name="T6" fmla="*/ 68 w 126"/>
                  <a:gd name="T7" fmla="*/ 77 h 146"/>
                  <a:gd name="T8" fmla="*/ 74 w 126"/>
                  <a:gd name="T9" fmla="*/ 97 h 146"/>
                  <a:gd name="T10" fmla="*/ 92 w 126"/>
                  <a:gd name="T11" fmla="*/ 110 h 146"/>
                  <a:gd name="T12" fmla="*/ 74 w 126"/>
                  <a:gd name="T13" fmla="*/ 113 h 146"/>
                  <a:gd name="T14" fmla="*/ 80 w 126"/>
                  <a:gd name="T15" fmla="*/ 127 h 146"/>
                  <a:gd name="T16" fmla="*/ 81 w 126"/>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46">
                    <a:moveTo>
                      <a:pt x="0" y="5"/>
                    </a:moveTo>
                    <a:cubicBezTo>
                      <a:pt x="7" y="5"/>
                      <a:pt x="29" y="0"/>
                      <a:pt x="38" y="4"/>
                    </a:cubicBezTo>
                    <a:cubicBezTo>
                      <a:pt x="39" y="19"/>
                      <a:pt x="47" y="25"/>
                      <a:pt x="53" y="38"/>
                    </a:cubicBezTo>
                    <a:cubicBezTo>
                      <a:pt x="56" y="51"/>
                      <a:pt x="60" y="66"/>
                      <a:pt x="68" y="77"/>
                    </a:cubicBezTo>
                    <a:cubicBezTo>
                      <a:pt x="69" y="84"/>
                      <a:pt x="71" y="91"/>
                      <a:pt x="74" y="97"/>
                    </a:cubicBezTo>
                    <a:cubicBezTo>
                      <a:pt x="76" y="113"/>
                      <a:pt x="74" y="112"/>
                      <a:pt x="92" y="110"/>
                    </a:cubicBezTo>
                    <a:cubicBezTo>
                      <a:pt x="126" y="115"/>
                      <a:pt x="93" y="109"/>
                      <a:pt x="74" y="113"/>
                    </a:cubicBezTo>
                    <a:cubicBezTo>
                      <a:pt x="73" y="113"/>
                      <a:pt x="80" y="126"/>
                      <a:pt x="80" y="127"/>
                    </a:cubicBezTo>
                    <a:cubicBezTo>
                      <a:pt x="81" y="135"/>
                      <a:pt x="81" y="138"/>
                      <a:pt x="81" y="14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1" name="Freeform 11"/>
              <p:cNvSpPr>
                <a:spLocks/>
              </p:cNvSpPr>
              <p:nvPr/>
            </p:nvSpPr>
            <p:spPr bwMode="auto">
              <a:xfrm>
                <a:off x="3522" y="3798"/>
                <a:ext cx="31" cy="92"/>
              </a:xfrm>
              <a:custGeom>
                <a:avLst/>
                <a:gdLst>
                  <a:gd name="T0" fmla="*/ 11 w 31"/>
                  <a:gd name="T1" fmla="*/ 92 h 92"/>
                  <a:gd name="T2" fmla="*/ 15 w 31"/>
                  <a:gd name="T3" fmla="*/ 87 h 92"/>
                  <a:gd name="T4" fmla="*/ 20 w 31"/>
                  <a:gd name="T5" fmla="*/ 86 h 92"/>
                  <a:gd name="T6" fmla="*/ 29 w 31"/>
                  <a:gd name="T7" fmla="*/ 72 h 92"/>
                  <a:gd name="T8" fmla="*/ 24 w 31"/>
                  <a:gd name="T9" fmla="*/ 32 h 92"/>
                  <a:gd name="T10" fmla="*/ 12 w 31"/>
                  <a:gd name="T11" fmla="*/ 15 h 92"/>
                  <a:gd name="T12" fmla="*/ 0 w 31"/>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1" h="92">
                    <a:moveTo>
                      <a:pt x="11" y="92"/>
                    </a:moveTo>
                    <a:cubicBezTo>
                      <a:pt x="12" y="90"/>
                      <a:pt x="13" y="88"/>
                      <a:pt x="15" y="87"/>
                    </a:cubicBezTo>
                    <a:cubicBezTo>
                      <a:pt x="16" y="86"/>
                      <a:pt x="19" y="87"/>
                      <a:pt x="20" y="86"/>
                    </a:cubicBezTo>
                    <a:cubicBezTo>
                      <a:pt x="23" y="84"/>
                      <a:pt x="27" y="75"/>
                      <a:pt x="29" y="72"/>
                    </a:cubicBezTo>
                    <a:cubicBezTo>
                      <a:pt x="31" y="59"/>
                      <a:pt x="30" y="45"/>
                      <a:pt x="24" y="32"/>
                    </a:cubicBezTo>
                    <a:cubicBezTo>
                      <a:pt x="23" y="25"/>
                      <a:pt x="18" y="19"/>
                      <a:pt x="12" y="15"/>
                    </a:cubicBezTo>
                    <a:cubicBezTo>
                      <a:pt x="8" y="10"/>
                      <a:pt x="4" y="6"/>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2" name="Freeform 12"/>
              <p:cNvSpPr>
                <a:spLocks/>
              </p:cNvSpPr>
              <p:nvPr/>
            </p:nvSpPr>
            <p:spPr bwMode="auto">
              <a:xfrm>
                <a:off x="3822" y="3852"/>
                <a:ext cx="153" cy="110"/>
              </a:xfrm>
              <a:custGeom>
                <a:avLst/>
                <a:gdLst>
                  <a:gd name="T0" fmla="*/ 0 w 153"/>
                  <a:gd name="T1" fmla="*/ 74 h 110"/>
                  <a:gd name="T2" fmla="*/ 54 w 153"/>
                  <a:gd name="T3" fmla="*/ 39 h 110"/>
                  <a:gd name="T4" fmla="*/ 87 w 153"/>
                  <a:gd name="T5" fmla="*/ 18 h 110"/>
                  <a:gd name="T6" fmla="*/ 110 w 153"/>
                  <a:gd name="T7" fmla="*/ 0 h 110"/>
                  <a:gd name="T8" fmla="*/ 141 w 153"/>
                  <a:gd name="T9" fmla="*/ 5 h 110"/>
                  <a:gd name="T10" fmla="*/ 153 w 153"/>
                  <a:gd name="T11" fmla="*/ 23 h 110"/>
                  <a:gd name="T12" fmla="*/ 108 w 153"/>
                  <a:gd name="T13" fmla="*/ 56 h 110"/>
                  <a:gd name="T14" fmla="*/ 105 w 153"/>
                  <a:gd name="T15" fmla="*/ 60 h 110"/>
                  <a:gd name="T16" fmla="*/ 102 w 153"/>
                  <a:gd name="T17" fmla="*/ 56 h 110"/>
                  <a:gd name="T18" fmla="*/ 104 w 153"/>
                  <a:gd name="T19" fmla="*/ 60 h 110"/>
                  <a:gd name="T20" fmla="*/ 93 w 153"/>
                  <a:gd name="T21" fmla="*/ 69 h 110"/>
                  <a:gd name="T22" fmla="*/ 78 w 153"/>
                  <a:gd name="T23" fmla="*/ 75 h 110"/>
                  <a:gd name="T24" fmla="*/ 51 w 153"/>
                  <a:gd name="T25" fmla="*/ 90 h 110"/>
                  <a:gd name="T26" fmla="*/ 39 w 153"/>
                  <a:gd name="T27" fmla="*/ 99 h 110"/>
                  <a:gd name="T28" fmla="*/ 29 w 153"/>
                  <a:gd name="T29" fmla="*/ 110 h 110"/>
                  <a:gd name="T30" fmla="*/ 21 w 153"/>
                  <a:gd name="T3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10">
                    <a:moveTo>
                      <a:pt x="0" y="74"/>
                    </a:moveTo>
                    <a:cubicBezTo>
                      <a:pt x="20" y="66"/>
                      <a:pt x="36" y="50"/>
                      <a:pt x="54" y="39"/>
                    </a:cubicBezTo>
                    <a:cubicBezTo>
                      <a:pt x="65" y="32"/>
                      <a:pt x="77" y="26"/>
                      <a:pt x="87" y="18"/>
                    </a:cubicBezTo>
                    <a:cubicBezTo>
                      <a:pt x="91" y="9"/>
                      <a:pt x="102" y="5"/>
                      <a:pt x="110" y="0"/>
                    </a:cubicBezTo>
                    <a:cubicBezTo>
                      <a:pt x="122" y="1"/>
                      <a:pt x="130" y="2"/>
                      <a:pt x="141" y="5"/>
                    </a:cubicBezTo>
                    <a:cubicBezTo>
                      <a:pt x="145" y="11"/>
                      <a:pt x="149" y="17"/>
                      <a:pt x="153" y="23"/>
                    </a:cubicBezTo>
                    <a:cubicBezTo>
                      <a:pt x="143" y="36"/>
                      <a:pt x="122" y="47"/>
                      <a:pt x="108" y="56"/>
                    </a:cubicBezTo>
                    <a:cubicBezTo>
                      <a:pt x="107" y="57"/>
                      <a:pt x="107" y="60"/>
                      <a:pt x="105" y="60"/>
                    </a:cubicBezTo>
                    <a:cubicBezTo>
                      <a:pt x="103" y="60"/>
                      <a:pt x="101" y="55"/>
                      <a:pt x="102" y="56"/>
                    </a:cubicBezTo>
                    <a:cubicBezTo>
                      <a:pt x="103" y="57"/>
                      <a:pt x="103" y="59"/>
                      <a:pt x="104" y="60"/>
                    </a:cubicBezTo>
                    <a:cubicBezTo>
                      <a:pt x="102" y="67"/>
                      <a:pt x="100" y="68"/>
                      <a:pt x="93" y="69"/>
                    </a:cubicBezTo>
                    <a:cubicBezTo>
                      <a:pt x="88" y="73"/>
                      <a:pt x="84" y="74"/>
                      <a:pt x="78" y="75"/>
                    </a:cubicBezTo>
                    <a:cubicBezTo>
                      <a:pt x="71" y="80"/>
                      <a:pt x="60" y="88"/>
                      <a:pt x="51" y="90"/>
                    </a:cubicBezTo>
                    <a:cubicBezTo>
                      <a:pt x="46" y="94"/>
                      <a:pt x="46" y="98"/>
                      <a:pt x="39" y="99"/>
                    </a:cubicBezTo>
                    <a:cubicBezTo>
                      <a:pt x="35" y="106"/>
                      <a:pt x="31" y="102"/>
                      <a:pt x="29" y="110"/>
                    </a:cubicBezTo>
                    <a:cubicBezTo>
                      <a:pt x="27" y="106"/>
                      <a:pt x="24" y="95"/>
                      <a:pt x="21" y="9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3" name="Freeform 13"/>
              <p:cNvSpPr>
                <a:spLocks/>
              </p:cNvSpPr>
              <p:nvPr/>
            </p:nvSpPr>
            <p:spPr bwMode="auto">
              <a:xfrm>
                <a:off x="4297" y="2721"/>
                <a:ext cx="50" cy="80"/>
              </a:xfrm>
              <a:custGeom>
                <a:avLst/>
                <a:gdLst>
                  <a:gd name="T0" fmla="*/ 50 w 50"/>
                  <a:gd name="T1" fmla="*/ 80 h 80"/>
                  <a:gd name="T2" fmla="*/ 31 w 50"/>
                  <a:gd name="T3" fmla="*/ 69 h 80"/>
                  <a:gd name="T4" fmla="*/ 14 w 50"/>
                  <a:gd name="T5" fmla="*/ 47 h 80"/>
                  <a:gd name="T6" fmla="*/ 5 w 50"/>
                  <a:gd name="T7" fmla="*/ 27 h 80"/>
                  <a:gd name="T8" fmla="*/ 5 w 50"/>
                  <a:gd name="T9" fmla="*/ 0 h 80"/>
                </a:gdLst>
                <a:ahLst/>
                <a:cxnLst>
                  <a:cxn ang="0">
                    <a:pos x="T0" y="T1"/>
                  </a:cxn>
                  <a:cxn ang="0">
                    <a:pos x="T2" y="T3"/>
                  </a:cxn>
                  <a:cxn ang="0">
                    <a:pos x="T4" y="T5"/>
                  </a:cxn>
                  <a:cxn ang="0">
                    <a:pos x="T6" y="T7"/>
                  </a:cxn>
                  <a:cxn ang="0">
                    <a:pos x="T8" y="T9"/>
                  </a:cxn>
                </a:cxnLst>
                <a:rect l="0" t="0" r="r" b="b"/>
                <a:pathLst>
                  <a:path w="50" h="80">
                    <a:moveTo>
                      <a:pt x="50" y="80"/>
                    </a:moveTo>
                    <a:cubicBezTo>
                      <a:pt x="43" y="77"/>
                      <a:pt x="38" y="72"/>
                      <a:pt x="31" y="69"/>
                    </a:cubicBezTo>
                    <a:cubicBezTo>
                      <a:pt x="25" y="62"/>
                      <a:pt x="20" y="54"/>
                      <a:pt x="14" y="47"/>
                    </a:cubicBezTo>
                    <a:cubicBezTo>
                      <a:pt x="13" y="40"/>
                      <a:pt x="8" y="33"/>
                      <a:pt x="5" y="27"/>
                    </a:cubicBezTo>
                    <a:cubicBezTo>
                      <a:pt x="3" y="17"/>
                      <a:pt x="0" y="11"/>
                      <a:pt x="5"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4" name="Freeform 14"/>
              <p:cNvSpPr>
                <a:spLocks/>
              </p:cNvSpPr>
              <p:nvPr/>
            </p:nvSpPr>
            <p:spPr bwMode="auto">
              <a:xfrm>
                <a:off x="4286" y="3060"/>
                <a:ext cx="18" cy="74"/>
              </a:xfrm>
              <a:custGeom>
                <a:avLst/>
                <a:gdLst>
                  <a:gd name="T0" fmla="*/ 0 w 18"/>
                  <a:gd name="T1" fmla="*/ 74 h 74"/>
                  <a:gd name="T2" fmla="*/ 9 w 18"/>
                  <a:gd name="T3" fmla="*/ 56 h 74"/>
                  <a:gd name="T4" fmla="*/ 15 w 18"/>
                  <a:gd name="T5" fmla="*/ 15 h 74"/>
                  <a:gd name="T6" fmla="*/ 18 w 18"/>
                  <a:gd name="T7" fmla="*/ 0 h 74"/>
                </a:gdLst>
                <a:ahLst/>
                <a:cxnLst>
                  <a:cxn ang="0">
                    <a:pos x="T0" y="T1"/>
                  </a:cxn>
                  <a:cxn ang="0">
                    <a:pos x="T2" y="T3"/>
                  </a:cxn>
                  <a:cxn ang="0">
                    <a:pos x="T4" y="T5"/>
                  </a:cxn>
                  <a:cxn ang="0">
                    <a:pos x="T6" y="T7"/>
                  </a:cxn>
                </a:cxnLst>
                <a:rect l="0" t="0" r="r" b="b"/>
                <a:pathLst>
                  <a:path w="18" h="74">
                    <a:moveTo>
                      <a:pt x="0" y="74"/>
                    </a:moveTo>
                    <a:cubicBezTo>
                      <a:pt x="4" y="68"/>
                      <a:pt x="6" y="62"/>
                      <a:pt x="9" y="56"/>
                    </a:cubicBezTo>
                    <a:cubicBezTo>
                      <a:pt x="12" y="43"/>
                      <a:pt x="10" y="28"/>
                      <a:pt x="15" y="15"/>
                    </a:cubicBezTo>
                    <a:cubicBezTo>
                      <a:pt x="16" y="10"/>
                      <a:pt x="18" y="5"/>
                      <a:pt x="1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5" name="Freeform 15"/>
              <p:cNvSpPr>
                <a:spLocks/>
              </p:cNvSpPr>
              <p:nvPr/>
            </p:nvSpPr>
            <p:spPr bwMode="auto">
              <a:xfrm>
                <a:off x="4269" y="3159"/>
                <a:ext cx="57" cy="15"/>
              </a:xfrm>
              <a:custGeom>
                <a:avLst/>
                <a:gdLst>
                  <a:gd name="T0" fmla="*/ 0 w 57"/>
                  <a:gd name="T1" fmla="*/ 0 h 15"/>
                  <a:gd name="T2" fmla="*/ 51 w 57"/>
                  <a:gd name="T3" fmla="*/ 12 h 15"/>
                  <a:gd name="T4" fmla="*/ 57 w 57"/>
                  <a:gd name="T5" fmla="*/ 15 h 15"/>
                </a:gdLst>
                <a:ahLst/>
                <a:cxnLst>
                  <a:cxn ang="0">
                    <a:pos x="T0" y="T1"/>
                  </a:cxn>
                  <a:cxn ang="0">
                    <a:pos x="T2" y="T3"/>
                  </a:cxn>
                  <a:cxn ang="0">
                    <a:pos x="T4" y="T5"/>
                  </a:cxn>
                </a:cxnLst>
                <a:rect l="0" t="0" r="r" b="b"/>
                <a:pathLst>
                  <a:path w="57" h="15">
                    <a:moveTo>
                      <a:pt x="0" y="0"/>
                    </a:moveTo>
                    <a:cubicBezTo>
                      <a:pt x="17" y="3"/>
                      <a:pt x="34" y="9"/>
                      <a:pt x="51" y="12"/>
                    </a:cubicBezTo>
                    <a:cubicBezTo>
                      <a:pt x="56" y="14"/>
                      <a:pt x="55" y="13"/>
                      <a:pt x="57" y="1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6" name="Freeform 16"/>
              <p:cNvSpPr>
                <a:spLocks/>
              </p:cNvSpPr>
              <p:nvPr/>
            </p:nvSpPr>
            <p:spPr bwMode="auto">
              <a:xfrm>
                <a:off x="4166" y="3296"/>
                <a:ext cx="120" cy="99"/>
              </a:xfrm>
              <a:custGeom>
                <a:avLst/>
                <a:gdLst>
                  <a:gd name="T0" fmla="*/ 120 w 120"/>
                  <a:gd name="T1" fmla="*/ 7 h 99"/>
                  <a:gd name="T2" fmla="*/ 91 w 120"/>
                  <a:gd name="T3" fmla="*/ 3 h 99"/>
                  <a:gd name="T4" fmla="*/ 76 w 120"/>
                  <a:gd name="T5" fmla="*/ 1 h 99"/>
                  <a:gd name="T6" fmla="*/ 67 w 120"/>
                  <a:gd name="T7" fmla="*/ 37 h 99"/>
                  <a:gd name="T8" fmla="*/ 58 w 120"/>
                  <a:gd name="T9" fmla="*/ 87 h 99"/>
                  <a:gd name="T10" fmla="*/ 51 w 120"/>
                  <a:gd name="T11" fmla="*/ 99 h 99"/>
                  <a:gd name="T12" fmla="*/ 28 w 120"/>
                  <a:gd name="T13" fmla="*/ 93 h 99"/>
                  <a:gd name="T14" fmla="*/ 24 w 120"/>
                  <a:gd name="T15" fmla="*/ 88 h 99"/>
                  <a:gd name="T16" fmla="*/ 34 w 120"/>
                  <a:gd name="T17" fmla="*/ 85 h 99"/>
                  <a:gd name="T18" fmla="*/ 31 w 120"/>
                  <a:gd name="T19" fmla="*/ 6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9">
                    <a:moveTo>
                      <a:pt x="120" y="7"/>
                    </a:moveTo>
                    <a:cubicBezTo>
                      <a:pt x="110" y="6"/>
                      <a:pt x="91" y="3"/>
                      <a:pt x="91" y="3"/>
                    </a:cubicBezTo>
                    <a:cubicBezTo>
                      <a:pt x="85" y="0"/>
                      <a:pt x="82" y="0"/>
                      <a:pt x="76" y="1"/>
                    </a:cubicBezTo>
                    <a:cubicBezTo>
                      <a:pt x="74" y="12"/>
                      <a:pt x="72" y="27"/>
                      <a:pt x="67" y="37"/>
                    </a:cubicBezTo>
                    <a:cubicBezTo>
                      <a:pt x="64" y="53"/>
                      <a:pt x="64" y="72"/>
                      <a:pt x="58" y="87"/>
                    </a:cubicBezTo>
                    <a:cubicBezTo>
                      <a:pt x="57" y="94"/>
                      <a:pt x="57" y="96"/>
                      <a:pt x="51" y="99"/>
                    </a:cubicBezTo>
                    <a:cubicBezTo>
                      <a:pt x="44" y="97"/>
                      <a:pt x="36" y="94"/>
                      <a:pt x="28" y="93"/>
                    </a:cubicBezTo>
                    <a:cubicBezTo>
                      <a:pt x="19" y="87"/>
                      <a:pt x="0" y="86"/>
                      <a:pt x="24" y="88"/>
                    </a:cubicBezTo>
                    <a:cubicBezTo>
                      <a:pt x="31" y="91"/>
                      <a:pt x="33" y="94"/>
                      <a:pt x="34" y="85"/>
                    </a:cubicBezTo>
                    <a:cubicBezTo>
                      <a:pt x="33" y="63"/>
                      <a:pt x="39" y="67"/>
                      <a:pt x="31" y="6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7" name="Freeform 17"/>
              <p:cNvSpPr>
                <a:spLocks/>
              </p:cNvSpPr>
              <p:nvPr/>
            </p:nvSpPr>
            <p:spPr bwMode="auto">
              <a:xfrm>
                <a:off x="4242" y="3398"/>
                <a:ext cx="29" cy="15"/>
              </a:xfrm>
              <a:custGeom>
                <a:avLst/>
                <a:gdLst>
                  <a:gd name="T0" fmla="*/ 0 w 29"/>
                  <a:gd name="T1" fmla="*/ 0 h 15"/>
                  <a:gd name="T2" fmla="*/ 17 w 29"/>
                  <a:gd name="T3" fmla="*/ 7 h 15"/>
                  <a:gd name="T4" fmla="*/ 29 w 29"/>
                  <a:gd name="T5" fmla="*/ 15 h 15"/>
                </a:gdLst>
                <a:ahLst/>
                <a:cxnLst>
                  <a:cxn ang="0">
                    <a:pos x="T0" y="T1"/>
                  </a:cxn>
                  <a:cxn ang="0">
                    <a:pos x="T2" y="T3"/>
                  </a:cxn>
                  <a:cxn ang="0">
                    <a:pos x="T4" y="T5"/>
                  </a:cxn>
                </a:cxnLst>
                <a:rect l="0" t="0" r="r" b="b"/>
                <a:pathLst>
                  <a:path w="29" h="15">
                    <a:moveTo>
                      <a:pt x="0" y="0"/>
                    </a:moveTo>
                    <a:cubicBezTo>
                      <a:pt x="6" y="3"/>
                      <a:pt x="10" y="6"/>
                      <a:pt x="17" y="7"/>
                    </a:cubicBezTo>
                    <a:cubicBezTo>
                      <a:pt x="21" y="10"/>
                      <a:pt x="25" y="12"/>
                      <a:pt x="29" y="1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8" name="Freeform 18"/>
              <p:cNvSpPr>
                <a:spLocks/>
              </p:cNvSpPr>
              <p:nvPr/>
            </p:nvSpPr>
            <p:spPr bwMode="auto">
              <a:xfrm>
                <a:off x="4080" y="3656"/>
                <a:ext cx="40" cy="44"/>
              </a:xfrm>
              <a:custGeom>
                <a:avLst/>
                <a:gdLst>
                  <a:gd name="T0" fmla="*/ 29 w 40"/>
                  <a:gd name="T1" fmla="*/ 43 h 44"/>
                  <a:gd name="T2" fmla="*/ 0 w 40"/>
                  <a:gd name="T3" fmla="*/ 10 h 44"/>
                  <a:gd name="T4" fmla="*/ 17 w 40"/>
                  <a:gd name="T5" fmla="*/ 0 h 44"/>
                  <a:gd name="T6" fmla="*/ 29 w 40"/>
                  <a:gd name="T7" fmla="*/ 10 h 44"/>
                  <a:gd name="T8" fmla="*/ 38 w 40"/>
                  <a:gd name="T9" fmla="*/ 22 h 44"/>
                  <a:gd name="T10" fmla="*/ 38 w 40"/>
                  <a:gd name="T11" fmla="*/ 33 h 44"/>
                  <a:gd name="T12" fmla="*/ 24 w 40"/>
                  <a:gd name="T13" fmla="*/ 42 h 44"/>
                  <a:gd name="T14" fmla="*/ 29 w 40"/>
                  <a:gd name="T15" fmla="*/ 4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4">
                    <a:moveTo>
                      <a:pt x="29" y="43"/>
                    </a:moveTo>
                    <a:cubicBezTo>
                      <a:pt x="19" y="41"/>
                      <a:pt x="4" y="19"/>
                      <a:pt x="0" y="10"/>
                    </a:cubicBezTo>
                    <a:cubicBezTo>
                      <a:pt x="9" y="8"/>
                      <a:pt x="9" y="2"/>
                      <a:pt x="17" y="0"/>
                    </a:cubicBezTo>
                    <a:cubicBezTo>
                      <a:pt x="22" y="3"/>
                      <a:pt x="24" y="7"/>
                      <a:pt x="29" y="10"/>
                    </a:cubicBezTo>
                    <a:cubicBezTo>
                      <a:pt x="30" y="17"/>
                      <a:pt x="34" y="17"/>
                      <a:pt x="38" y="22"/>
                    </a:cubicBezTo>
                    <a:cubicBezTo>
                      <a:pt x="39" y="25"/>
                      <a:pt x="40" y="30"/>
                      <a:pt x="38" y="33"/>
                    </a:cubicBezTo>
                    <a:cubicBezTo>
                      <a:pt x="37" y="35"/>
                      <a:pt x="24" y="40"/>
                      <a:pt x="24" y="42"/>
                    </a:cubicBezTo>
                    <a:cubicBezTo>
                      <a:pt x="24" y="44"/>
                      <a:pt x="27" y="43"/>
                      <a:pt x="29" y="43"/>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59" name="Freeform 19"/>
              <p:cNvSpPr>
                <a:spLocks/>
              </p:cNvSpPr>
              <p:nvPr/>
            </p:nvSpPr>
            <p:spPr bwMode="auto">
              <a:xfrm>
                <a:off x="4109" y="3575"/>
                <a:ext cx="31" cy="34"/>
              </a:xfrm>
              <a:custGeom>
                <a:avLst/>
                <a:gdLst>
                  <a:gd name="T0" fmla="*/ 0 w 31"/>
                  <a:gd name="T1" fmla="*/ 34 h 34"/>
                  <a:gd name="T2" fmla="*/ 15 w 31"/>
                  <a:gd name="T3" fmla="*/ 24 h 34"/>
                  <a:gd name="T4" fmla="*/ 28 w 31"/>
                  <a:gd name="T5" fmla="*/ 0 h 34"/>
                </a:gdLst>
                <a:ahLst/>
                <a:cxnLst>
                  <a:cxn ang="0">
                    <a:pos x="T0" y="T1"/>
                  </a:cxn>
                  <a:cxn ang="0">
                    <a:pos x="T2" y="T3"/>
                  </a:cxn>
                  <a:cxn ang="0">
                    <a:pos x="T4" y="T5"/>
                  </a:cxn>
                </a:cxnLst>
                <a:rect l="0" t="0" r="r" b="b"/>
                <a:pathLst>
                  <a:path w="31" h="34">
                    <a:moveTo>
                      <a:pt x="0" y="34"/>
                    </a:moveTo>
                    <a:cubicBezTo>
                      <a:pt x="8" y="33"/>
                      <a:pt x="9" y="29"/>
                      <a:pt x="15" y="24"/>
                    </a:cubicBezTo>
                    <a:cubicBezTo>
                      <a:pt x="17" y="20"/>
                      <a:pt x="31" y="0"/>
                      <a:pt x="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0" name="Freeform 20"/>
              <p:cNvSpPr>
                <a:spLocks/>
              </p:cNvSpPr>
              <p:nvPr/>
            </p:nvSpPr>
            <p:spPr bwMode="auto">
              <a:xfrm>
                <a:off x="4329" y="2316"/>
                <a:ext cx="80" cy="131"/>
              </a:xfrm>
              <a:custGeom>
                <a:avLst/>
                <a:gdLst>
                  <a:gd name="T0" fmla="*/ 80 w 80"/>
                  <a:gd name="T1" fmla="*/ 131 h 131"/>
                  <a:gd name="T2" fmla="*/ 45 w 80"/>
                  <a:gd name="T3" fmla="*/ 122 h 131"/>
                  <a:gd name="T4" fmla="*/ 30 w 80"/>
                  <a:gd name="T5" fmla="*/ 116 h 131"/>
                  <a:gd name="T6" fmla="*/ 17 w 80"/>
                  <a:gd name="T7" fmla="*/ 108 h 131"/>
                  <a:gd name="T8" fmla="*/ 12 w 80"/>
                  <a:gd name="T9" fmla="*/ 92 h 131"/>
                  <a:gd name="T10" fmla="*/ 6 w 80"/>
                  <a:gd name="T11" fmla="*/ 65 h 131"/>
                  <a:gd name="T12" fmla="*/ 45 w 8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0" h="131">
                    <a:moveTo>
                      <a:pt x="80" y="131"/>
                    </a:moveTo>
                    <a:cubicBezTo>
                      <a:pt x="64" y="129"/>
                      <a:pt x="59" y="125"/>
                      <a:pt x="45" y="122"/>
                    </a:cubicBezTo>
                    <a:cubicBezTo>
                      <a:pt x="40" y="118"/>
                      <a:pt x="36" y="117"/>
                      <a:pt x="30" y="116"/>
                    </a:cubicBezTo>
                    <a:cubicBezTo>
                      <a:pt x="25" y="114"/>
                      <a:pt x="21" y="111"/>
                      <a:pt x="17" y="108"/>
                    </a:cubicBezTo>
                    <a:cubicBezTo>
                      <a:pt x="15" y="103"/>
                      <a:pt x="15" y="97"/>
                      <a:pt x="12" y="92"/>
                    </a:cubicBezTo>
                    <a:cubicBezTo>
                      <a:pt x="10" y="83"/>
                      <a:pt x="8" y="74"/>
                      <a:pt x="6" y="65"/>
                    </a:cubicBezTo>
                    <a:cubicBezTo>
                      <a:pt x="8" y="22"/>
                      <a:pt x="0" y="0"/>
                      <a:pt x="45" y="0"/>
                    </a:cubicBezTo>
                  </a:path>
                </a:pathLst>
              </a:custGeom>
              <a:noFill/>
              <a:ln w="28575"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1" name="Freeform 21"/>
              <p:cNvSpPr>
                <a:spLocks/>
              </p:cNvSpPr>
              <p:nvPr/>
            </p:nvSpPr>
            <p:spPr bwMode="auto">
              <a:xfrm>
                <a:off x="4270" y="1769"/>
                <a:ext cx="109" cy="61"/>
              </a:xfrm>
              <a:custGeom>
                <a:avLst/>
                <a:gdLst>
                  <a:gd name="T0" fmla="*/ 109 w 109"/>
                  <a:gd name="T1" fmla="*/ 61 h 61"/>
                  <a:gd name="T2" fmla="*/ 79 w 109"/>
                  <a:gd name="T3" fmla="*/ 57 h 61"/>
                  <a:gd name="T4" fmla="*/ 47 w 109"/>
                  <a:gd name="T5" fmla="*/ 48 h 61"/>
                  <a:gd name="T6" fmla="*/ 11 w 109"/>
                  <a:gd name="T7" fmla="*/ 31 h 61"/>
                  <a:gd name="T8" fmla="*/ 4 w 109"/>
                  <a:gd name="T9" fmla="*/ 16 h 61"/>
                  <a:gd name="T10" fmla="*/ 13 w 109"/>
                  <a:gd name="T11" fmla="*/ 19 h 61"/>
                  <a:gd name="T12" fmla="*/ 28 w 109"/>
                  <a:gd name="T13" fmla="*/ 28 h 61"/>
                  <a:gd name="T14" fmla="*/ 31 w 109"/>
                  <a:gd name="T15" fmla="*/ 1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1">
                    <a:moveTo>
                      <a:pt x="109" y="61"/>
                    </a:moveTo>
                    <a:cubicBezTo>
                      <a:pt x="93" y="60"/>
                      <a:pt x="91" y="59"/>
                      <a:pt x="79" y="57"/>
                    </a:cubicBezTo>
                    <a:cubicBezTo>
                      <a:pt x="69" y="53"/>
                      <a:pt x="58" y="50"/>
                      <a:pt x="47" y="48"/>
                    </a:cubicBezTo>
                    <a:cubicBezTo>
                      <a:pt x="35" y="42"/>
                      <a:pt x="23" y="38"/>
                      <a:pt x="11" y="31"/>
                    </a:cubicBezTo>
                    <a:cubicBezTo>
                      <a:pt x="7" y="26"/>
                      <a:pt x="5" y="23"/>
                      <a:pt x="4" y="16"/>
                    </a:cubicBezTo>
                    <a:cubicBezTo>
                      <a:pt x="6" y="0"/>
                      <a:pt x="0" y="17"/>
                      <a:pt x="13" y="19"/>
                    </a:cubicBezTo>
                    <a:cubicBezTo>
                      <a:pt x="18" y="25"/>
                      <a:pt x="20" y="27"/>
                      <a:pt x="28" y="28"/>
                    </a:cubicBezTo>
                    <a:cubicBezTo>
                      <a:pt x="32" y="23"/>
                      <a:pt x="31" y="26"/>
                      <a:pt x="31" y="19"/>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2" name="Freeform 22"/>
              <p:cNvSpPr>
                <a:spLocks/>
              </p:cNvSpPr>
              <p:nvPr/>
            </p:nvSpPr>
            <p:spPr bwMode="auto">
              <a:xfrm>
                <a:off x="3890" y="1400"/>
                <a:ext cx="28" cy="43"/>
              </a:xfrm>
              <a:custGeom>
                <a:avLst/>
                <a:gdLst>
                  <a:gd name="T0" fmla="*/ 0 w 28"/>
                  <a:gd name="T1" fmla="*/ 0 h 43"/>
                  <a:gd name="T2" fmla="*/ 12 w 28"/>
                  <a:gd name="T3" fmla="*/ 19 h 43"/>
                  <a:gd name="T4" fmla="*/ 25 w 28"/>
                  <a:gd name="T5" fmla="*/ 36 h 43"/>
                  <a:gd name="T6" fmla="*/ 28 w 28"/>
                  <a:gd name="T7" fmla="*/ 43 h 43"/>
                </a:gdLst>
                <a:ahLst/>
                <a:cxnLst>
                  <a:cxn ang="0">
                    <a:pos x="T0" y="T1"/>
                  </a:cxn>
                  <a:cxn ang="0">
                    <a:pos x="T2" y="T3"/>
                  </a:cxn>
                  <a:cxn ang="0">
                    <a:pos x="T4" y="T5"/>
                  </a:cxn>
                  <a:cxn ang="0">
                    <a:pos x="T6" y="T7"/>
                  </a:cxn>
                </a:cxnLst>
                <a:rect l="0" t="0" r="r" b="b"/>
                <a:pathLst>
                  <a:path w="28" h="43">
                    <a:moveTo>
                      <a:pt x="0" y="0"/>
                    </a:moveTo>
                    <a:cubicBezTo>
                      <a:pt x="1" y="8"/>
                      <a:pt x="6" y="14"/>
                      <a:pt x="12" y="19"/>
                    </a:cubicBezTo>
                    <a:cubicBezTo>
                      <a:pt x="13" y="26"/>
                      <a:pt x="20" y="32"/>
                      <a:pt x="25" y="36"/>
                    </a:cubicBezTo>
                    <a:cubicBezTo>
                      <a:pt x="27" y="41"/>
                      <a:pt x="27" y="39"/>
                      <a:pt x="28" y="4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3" name="Freeform 23"/>
              <p:cNvSpPr>
                <a:spLocks/>
              </p:cNvSpPr>
              <p:nvPr/>
            </p:nvSpPr>
            <p:spPr bwMode="auto">
              <a:xfrm>
                <a:off x="3938" y="1370"/>
                <a:ext cx="18" cy="57"/>
              </a:xfrm>
              <a:custGeom>
                <a:avLst/>
                <a:gdLst>
                  <a:gd name="T0" fmla="*/ 18 w 18"/>
                  <a:gd name="T1" fmla="*/ 0 h 57"/>
                  <a:gd name="T2" fmla="*/ 10 w 18"/>
                  <a:gd name="T3" fmla="*/ 42 h 57"/>
                  <a:gd name="T4" fmla="*/ 0 w 18"/>
                  <a:gd name="T5" fmla="*/ 57 h 57"/>
                </a:gdLst>
                <a:ahLst/>
                <a:cxnLst>
                  <a:cxn ang="0">
                    <a:pos x="T0" y="T1"/>
                  </a:cxn>
                  <a:cxn ang="0">
                    <a:pos x="T2" y="T3"/>
                  </a:cxn>
                  <a:cxn ang="0">
                    <a:pos x="T4" y="T5"/>
                  </a:cxn>
                </a:cxnLst>
                <a:rect l="0" t="0" r="r" b="b"/>
                <a:pathLst>
                  <a:path w="18" h="57">
                    <a:moveTo>
                      <a:pt x="18" y="0"/>
                    </a:moveTo>
                    <a:cubicBezTo>
                      <a:pt x="17" y="18"/>
                      <a:pt x="18" y="28"/>
                      <a:pt x="10" y="42"/>
                    </a:cubicBezTo>
                    <a:cubicBezTo>
                      <a:pt x="8" y="51"/>
                      <a:pt x="3" y="50"/>
                      <a:pt x="0" y="57"/>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4" name="Freeform 24"/>
              <p:cNvSpPr>
                <a:spLocks/>
              </p:cNvSpPr>
              <p:nvPr/>
            </p:nvSpPr>
            <p:spPr bwMode="auto">
              <a:xfrm>
                <a:off x="3519" y="1575"/>
                <a:ext cx="48" cy="93"/>
              </a:xfrm>
              <a:custGeom>
                <a:avLst/>
                <a:gdLst>
                  <a:gd name="T0" fmla="*/ 36 w 48"/>
                  <a:gd name="T1" fmla="*/ 93 h 93"/>
                  <a:gd name="T2" fmla="*/ 44 w 48"/>
                  <a:gd name="T3" fmla="*/ 80 h 93"/>
                  <a:gd name="T4" fmla="*/ 35 w 48"/>
                  <a:gd name="T5" fmla="*/ 44 h 93"/>
                  <a:gd name="T6" fmla="*/ 23 w 48"/>
                  <a:gd name="T7" fmla="*/ 36 h 93"/>
                  <a:gd name="T8" fmla="*/ 9 w 48"/>
                  <a:gd name="T9" fmla="*/ 14 h 93"/>
                  <a:gd name="T10" fmla="*/ 0 w 48"/>
                  <a:gd name="T11" fmla="*/ 0 h 93"/>
                </a:gdLst>
                <a:ahLst/>
                <a:cxnLst>
                  <a:cxn ang="0">
                    <a:pos x="T0" y="T1"/>
                  </a:cxn>
                  <a:cxn ang="0">
                    <a:pos x="T2" y="T3"/>
                  </a:cxn>
                  <a:cxn ang="0">
                    <a:pos x="T4" y="T5"/>
                  </a:cxn>
                  <a:cxn ang="0">
                    <a:pos x="T6" y="T7"/>
                  </a:cxn>
                  <a:cxn ang="0">
                    <a:pos x="T8" y="T9"/>
                  </a:cxn>
                  <a:cxn ang="0">
                    <a:pos x="T10" y="T11"/>
                  </a:cxn>
                </a:cxnLst>
                <a:rect l="0" t="0" r="r" b="b"/>
                <a:pathLst>
                  <a:path w="48" h="93">
                    <a:moveTo>
                      <a:pt x="36" y="93"/>
                    </a:moveTo>
                    <a:cubicBezTo>
                      <a:pt x="39" y="89"/>
                      <a:pt x="42" y="85"/>
                      <a:pt x="44" y="80"/>
                    </a:cubicBezTo>
                    <a:cubicBezTo>
                      <a:pt x="47" y="66"/>
                      <a:pt x="48" y="54"/>
                      <a:pt x="35" y="44"/>
                    </a:cubicBezTo>
                    <a:cubicBezTo>
                      <a:pt x="31" y="38"/>
                      <a:pt x="29" y="39"/>
                      <a:pt x="23" y="36"/>
                    </a:cubicBezTo>
                    <a:cubicBezTo>
                      <a:pt x="18" y="29"/>
                      <a:pt x="14" y="21"/>
                      <a:pt x="9" y="14"/>
                    </a:cubicBezTo>
                    <a:cubicBezTo>
                      <a:pt x="8" y="11"/>
                      <a:pt x="2" y="0"/>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5" name="Freeform 25"/>
              <p:cNvSpPr>
                <a:spLocks/>
              </p:cNvSpPr>
              <p:nvPr/>
            </p:nvSpPr>
            <p:spPr bwMode="auto">
              <a:xfrm>
                <a:off x="3559" y="1606"/>
                <a:ext cx="44" cy="27"/>
              </a:xfrm>
              <a:custGeom>
                <a:avLst/>
                <a:gdLst>
                  <a:gd name="T0" fmla="*/ 0 w 44"/>
                  <a:gd name="T1" fmla="*/ 13 h 13"/>
                  <a:gd name="T2" fmla="*/ 36 w 44"/>
                  <a:gd name="T3" fmla="*/ 9 h 13"/>
                  <a:gd name="T4" fmla="*/ 44 w 44"/>
                  <a:gd name="T5" fmla="*/ 3 h 13"/>
                </a:gdLst>
                <a:ahLst/>
                <a:cxnLst>
                  <a:cxn ang="0">
                    <a:pos x="T0" y="T1"/>
                  </a:cxn>
                  <a:cxn ang="0">
                    <a:pos x="T2" y="T3"/>
                  </a:cxn>
                  <a:cxn ang="0">
                    <a:pos x="T4" y="T5"/>
                  </a:cxn>
                </a:cxnLst>
                <a:rect l="0" t="0" r="r" b="b"/>
                <a:pathLst>
                  <a:path w="44" h="13">
                    <a:moveTo>
                      <a:pt x="0" y="13"/>
                    </a:moveTo>
                    <a:cubicBezTo>
                      <a:pt x="13" y="12"/>
                      <a:pt x="24" y="11"/>
                      <a:pt x="36" y="9"/>
                    </a:cubicBezTo>
                    <a:cubicBezTo>
                      <a:pt x="39" y="7"/>
                      <a:pt x="44" y="0"/>
                      <a:pt x="44"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6" name="Freeform 26"/>
              <p:cNvSpPr>
                <a:spLocks/>
              </p:cNvSpPr>
              <p:nvPr/>
            </p:nvSpPr>
            <p:spPr bwMode="auto">
              <a:xfrm>
                <a:off x="3518" y="1458"/>
                <a:ext cx="262" cy="135"/>
              </a:xfrm>
              <a:custGeom>
                <a:avLst/>
                <a:gdLst>
                  <a:gd name="T0" fmla="*/ 1 w 262"/>
                  <a:gd name="T1" fmla="*/ 126 h 135"/>
                  <a:gd name="T2" fmla="*/ 21 w 262"/>
                  <a:gd name="T3" fmla="*/ 119 h 135"/>
                  <a:gd name="T4" fmla="*/ 45 w 262"/>
                  <a:gd name="T5" fmla="*/ 107 h 135"/>
                  <a:gd name="T6" fmla="*/ 60 w 262"/>
                  <a:gd name="T7" fmla="*/ 101 h 135"/>
                  <a:gd name="T8" fmla="*/ 78 w 262"/>
                  <a:gd name="T9" fmla="*/ 119 h 135"/>
                  <a:gd name="T10" fmla="*/ 76 w 262"/>
                  <a:gd name="T11" fmla="*/ 120 h 135"/>
                  <a:gd name="T12" fmla="*/ 60 w 262"/>
                  <a:gd name="T13" fmla="*/ 99 h 135"/>
                  <a:gd name="T14" fmla="*/ 72 w 262"/>
                  <a:gd name="T15" fmla="*/ 92 h 135"/>
                  <a:gd name="T16" fmla="*/ 93 w 262"/>
                  <a:gd name="T17" fmla="*/ 93 h 135"/>
                  <a:gd name="T18" fmla="*/ 105 w 262"/>
                  <a:gd name="T19" fmla="*/ 105 h 135"/>
                  <a:gd name="T20" fmla="*/ 124 w 262"/>
                  <a:gd name="T21" fmla="*/ 111 h 135"/>
                  <a:gd name="T22" fmla="*/ 121 w 262"/>
                  <a:gd name="T23" fmla="*/ 99 h 135"/>
                  <a:gd name="T24" fmla="*/ 112 w 262"/>
                  <a:gd name="T25" fmla="*/ 90 h 135"/>
                  <a:gd name="T26" fmla="*/ 126 w 262"/>
                  <a:gd name="T27" fmla="*/ 60 h 135"/>
                  <a:gd name="T28" fmla="*/ 168 w 262"/>
                  <a:gd name="T29" fmla="*/ 78 h 135"/>
                  <a:gd name="T30" fmla="*/ 169 w 262"/>
                  <a:gd name="T31" fmla="*/ 63 h 135"/>
                  <a:gd name="T32" fmla="*/ 165 w 262"/>
                  <a:gd name="T33" fmla="*/ 45 h 135"/>
                  <a:gd name="T34" fmla="*/ 180 w 262"/>
                  <a:gd name="T35" fmla="*/ 30 h 135"/>
                  <a:gd name="T36" fmla="*/ 189 w 262"/>
                  <a:gd name="T37" fmla="*/ 42 h 135"/>
                  <a:gd name="T38" fmla="*/ 198 w 262"/>
                  <a:gd name="T39" fmla="*/ 60 h 135"/>
                  <a:gd name="T40" fmla="*/ 207 w 262"/>
                  <a:gd name="T41" fmla="*/ 78 h 135"/>
                  <a:gd name="T42" fmla="*/ 220 w 262"/>
                  <a:gd name="T43" fmla="*/ 68 h 135"/>
                  <a:gd name="T44" fmla="*/ 205 w 262"/>
                  <a:gd name="T45" fmla="*/ 41 h 135"/>
                  <a:gd name="T46" fmla="*/ 196 w 262"/>
                  <a:gd name="T47" fmla="*/ 23 h 135"/>
                  <a:gd name="T48" fmla="*/ 207 w 262"/>
                  <a:gd name="T49" fmla="*/ 18 h 135"/>
                  <a:gd name="T50" fmla="*/ 219 w 262"/>
                  <a:gd name="T51" fmla="*/ 35 h 135"/>
                  <a:gd name="T52" fmla="*/ 238 w 262"/>
                  <a:gd name="T53" fmla="*/ 72 h 135"/>
                  <a:gd name="T54" fmla="*/ 256 w 262"/>
                  <a:gd name="T55" fmla="*/ 90 h 135"/>
                  <a:gd name="T56" fmla="*/ 253 w 262"/>
                  <a:gd name="T57" fmla="*/ 62 h 135"/>
                  <a:gd name="T58" fmla="*/ 247 w 262"/>
                  <a:gd name="T59" fmla="*/ 47 h 135"/>
                  <a:gd name="T60" fmla="*/ 238 w 262"/>
                  <a:gd name="T61" fmla="*/ 29 h 135"/>
                  <a:gd name="T62" fmla="*/ 213 w 262"/>
                  <a:gd name="T63" fmla="*/ 0 h 135"/>
                  <a:gd name="T64" fmla="*/ 180 w 262"/>
                  <a:gd name="T65" fmla="*/ 5 h 135"/>
                  <a:gd name="T66" fmla="*/ 133 w 262"/>
                  <a:gd name="T67" fmla="*/ 33 h 135"/>
                  <a:gd name="T68" fmla="*/ 109 w 262"/>
                  <a:gd name="T69" fmla="*/ 39 h 135"/>
                  <a:gd name="T70" fmla="*/ 79 w 262"/>
                  <a:gd name="T71" fmla="*/ 81 h 135"/>
                  <a:gd name="T72" fmla="*/ 64 w 262"/>
                  <a:gd name="T73" fmla="*/ 87 h 135"/>
                  <a:gd name="T74" fmla="*/ 46 w 262"/>
                  <a:gd name="T75" fmla="*/ 96 h 135"/>
                  <a:gd name="T76" fmla="*/ 7 w 262"/>
                  <a:gd name="T77" fmla="*/ 117 h 135"/>
                  <a:gd name="T78" fmla="*/ 1 w 262"/>
                  <a:gd name="T79" fmla="*/ 12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2" h="135">
                    <a:moveTo>
                      <a:pt x="1" y="126"/>
                    </a:moveTo>
                    <a:cubicBezTo>
                      <a:pt x="8" y="123"/>
                      <a:pt x="14" y="120"/>
                      <a:pt x="21" y="119"/>
                    </a:cubicBezTo>
                    <a:cubicBezTo>
                      <a:pt x="26" y="113"/>
                      <a:pt x="37" y="108"/>
                      <a:pt x="45" y="107"/>
                    </a:cubicBezTo>
                    <a:cubicBezTo>
                      <a:pt x="50" y="104"/>
                      <a:pt x="54" y="102"/>
                      <a:pt x="60" y="101"/>
                    </a:cubicBezTo>
                    <a:cubicBezTo>
                      <a:pt x="67" y="107"/>
                      <a:pt x="69" y="116"/>
                      <a:pt x="78" y="119"/>
                    </a:cubicBezTo>
                    <a:cubicBezTo>
                      <a:pt x="80" y="130"/>
                      <a:pt x="85" y="135"/>
                      <a:pt x="76" y="120"/>
                    </a:cubicBezTo>
                    <a:cubicBezTo>
                      <a:pt x="72" y="112"/>
                      <a:pt x="65" y="107"/>
                      <a:pt x="60" y="99"/>
                    </a:cubicBezTo>
                    <a:cubicBezTo>
                      <a:pt x="64" y="94"/>
                      <a:pt x="66" y="93"/>
                      <a:pt x="72" y="92"/>
                    </a:cubicBezTo>
                    <a:cubicBezTo>
                      <a:pt x="78" y="89"/>
                      <a:pt x="93" y="93"/>
                      <a:pt x="93" y="93"/>
                    </a:cubicBezTo>
                    <a:cubicBezTo>
                      <a:pt x="101" y="104"/>
                      <a:pt x="97" y="100"/>
                      <a:pt x="105" y="105"/>
                    </a:cubicBezTo>
                    <a:cubicBezTo>
                      <a:pt x="107" y="116"/>
                      <a:pt x="114" y="113"/>
                      <a:pt x="124" y="111"/>
                    </a:cubicBezTo>
                    <a:cubicBezTo>
                      <a:pt x="124" y="108"/>
                      <a:pt x="123" y="102"/>
                      <a:pt x="121" y="99"/>
                    </a:cubicBezTo>
                    <a:cubicBezTo>
                      <a:pt x="118" y="96"/>
                      <a:pt x="112" y="90"/>
                      <a:pt x="112" y="90"/>
                    </a:cubicBezTo>
                    <a:cubicBezTo>
                      <a:pt x="114" y="76"/>
                      <a:pt x="114" y="67"/>
                      <a:pt x="126" y="60"/>
                    </a:cubicBezTo>
                    <a:cubicBezTo>
                      <a:pt x="144" y="64"/>
                      <a:pt x="152" y="75"/>
                      <a:pt x="168" y="78"/>
                    </a:cubicBezTo>
                    <a:cubicBezTo>
                      <a:pt x="169" y="71"/>
                      <a:pt x="172" y="69"/>
                      <a:pt x="169" y="63"/>
                    </a:cubicBezTo>
                    <a:cubicBezTo>
                      <a:pt x="168" y="57"/>
                      <a:pt x="166" y="51"/>
                      <a:pt x="165" y="45"/>
                    </a:cubicBezTo>
                    <a:cubicBezTo>
                      <a:pt x="166" y="30"/>
                      <a:pt x="165" y="28"/>
                      <a:pt x="180" y="30"/>
                    </a:cubicBezTo>
                    <a:cubicBezTo>
                      <a:pt x="185" y="33"/>
                      <a:pt x="186" y="37"/>
                      <a:pt x="189" y="42"/>
                    </a:cubicBezTo>
                    <a:cubicBezTo>
                      <a:pt x="190" y="49"/>
                      <a:pt x="194" y="54"/>
                      <a:pt x="198" y="60"/>
                    </a:cubicBezTo>
                    <a:cubicBezTo>
                      <a:pt x="199" y="68"/>
                      <a:pt x="199" y="76"/>
                      <a:pt x="207" y="78"/>
                    </a:cubicBezTo>
                    <a:cubicBezTo>
                      <a:pt x="215" y="77"/>
                      <a:pt x="225" y="78"/>
                      <a:pt x="220" y="68"/>
                    </a:cubicBezTo>
                    <a:cubicBezTo>
                      <a:pt x="218" y="59"/>
                      <a:pt x="210" y="48"/>
                      <a:pt x="205" y="41"/>
                    </a:cubicBezTo>
                    <a:cubicBezTo>
                      <a:pt x="204" y="34"/>
                      <a:pt x="200" y="29"/>
                      <a:pt x="196" y="23"/>
                    </a:cubicBezTo>
                    <a:cubicBezTo>
                      <a:pt x="194" y="14"/>
                      <a:pt x="200" y="17"/>
                      <a:pt x="207" y="18"/>
                    </a:cubicBezTo>
                    <a:cubicBezTo>
                      <a:pt x="214" y="22"/>
                      <a:pt x="216" y="28"/>
                      <a:pt x="219" y="35"/>
                    </a:cubicBezTo>
                    <a:cubicBezTo>
                      <a:pt x="221" y="48"/>
                      <a:pt x="228" y="62"/>
                      <a:pt x="238" y="72"/>
                    </a:cubicBezTo>
                    <a:cubicBezTo>
                      <a:pt x="242" y="81"/>
                      <a:pt x="248" y="84"/>
                      <a:pt x="256" y="90"/>
                    </a:cubicBezTo>
                    <a:cubicBezTo>
                      <a:pt x="262" y="83"/>
                      <a:pt x="257" y="70"/>
                      <a:pt x="253" y="62"/>
                    </a:cubicBezTo>
                    <a:cubicBezTo>
                      <a:pt x="252" y="56"/>
                      <a:pt x="250" y="52"/>
                      <a:pt x="247" y="47"/>
                    </a:cubicBezTo>
                    <a:cubicBezTo>
                      <a:pt x="246" y="41"/>
                      <a:pt x="242" y="34"/>
                      <a:pt x="238" y="29"/>
                    </a:cubicBezTo>
                    <a:cubicBezTo>
                      <a:pt x="236" y="17"/>
                      <a:pt x="223" y="5"/>
                      <a:pt x="213" y="0"/>
                    </a:cubicBezTo>
                    <a:cubicBezTo>
                      <a:pt x="203" y="1"/>
                      <a:pt x="190" y="0"/>
                      <a:pt x="180" y="5"/>
                    </a:cubicBezTo>
                    <a:cubicBezTo>
                      <a:pt x="164" y="14"/>
                      <a:pt x="152" y="31"/>
                      <a:pt x="133" y="33"/>
                    </a:cubicBezTo>
                    <a:cubicBezTo>
                      <a:pt x="126" y="37"/>
                      <a:pt x="117" y="38"/>
                      <a:pt x="109" y="39"/>
                    </a:cubicBezTo>
                    <a:cubicBezTo>
                      <a:pt x="107" y="49"/>
                      <a:pt x="89" y="79"/>
                      <a:pt x="79" y="81"/>
                    </a:cubicBezTo>
                    <a:cubicBezTo>
                      <a:pt x="74" y="85"/>
                      <a:pt x="70" y="86"/>
                      <a:pt x="64" y="87"/>
                    </a:cubicBezTo>
                    <a:cubicBezTo>
                      <a:pt x="58" y="91"/>
                      <a:pt x="53" y="95"/>
                      <a:pt x="46" y="96"/>
                    </a:cubicBezTo>
                    <a:cubicBezTo>
                      <a:pt x="35" y="104"/>
                      <a:pt x="21" y="115"/>
                      <a:pt x="7" y="117"/>
                    </a:cubicBezTo>
                    <a:cubicBezTo>
                      <a:pt x="2" y="119"/>
                      <a:pt x="0" y="129"/>
                      <a:pt x="1" y="126"/>
                    </a:cubicBez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7" name="Freeform 27"/>
              <p:cNvSpPr>
                <a:spLocks/>
              </p:cNvSpPr>
              <p:nvPr/>
            </p:nvSpPr>
            <p:spPr bwMode="auto">
              <a:xfrm>
                <a:off x="3221" y="1695"/>
                <a:ext cx="91" cy="46"/>
              </a:xfrm>
              <a:custGeom>
                <a:avLst/>
                <a:gdLst>
                  <a:gd name="T0" fmla="*/ 0 w 91"/>
                  <a:gd name="T1" fmla="*/ 0 h 46"/>
                  <a:gd name="T2" fmla="*/ 30 w 91"/>
                  <a:gd name="T3" fmla="*/ 27 h 46"/>
                  <a:gd name="T4" fmla="*/ 48 w 91"/>
                  <a:gd name="T5" fmla="*/ 36 h 46"/>
                  <a:gd name="T6" fmla="*/ 64 w 91"/>
                  <a:gd name="T7" fmla="*/ 42 h 46"/>
                  <a:gd name="T8" fmla="*/ 91 w 91"/>
                  <a:gd name="T9" fmla="*/ 39 h 46"/>
                </a:gdLst>
                <a:ahLst/>
                <a:cxnLst>
                  <a:cxn ang="0">
                    <a:pos x="T0" y="T1"/>
                  </a:cxn>
                  <a:cxn ang="0">
                    <a:pos x="T2" y="T3"/>
                  </a:cxn>
                  <a:cxn ang="0">
                    <a:pos x="T4" y="T5"/>
                  </a:cxn>
                  <a:cxn ang="0">
                    <a:pos x="T6" y="T7"/>
                  </a:cxn>
                  <a:cxn ang="0">
                    <a:pos x="T8" y="T9"/>
                  </a:cxn>
                </a:cxnLst>
                <a:rect l="0" t="0" r="r" b="b"/>
                <a:pathLst>
                  <a:path w="91" h="46">
                    <a:moveTo>
                      <a:pt x="0" y="0"/>
                    </a:moveTo>
                    <a:cubicBezTo>
                      <a:pt x="6" y="10"/>
                      <a:pt x="18" y="25"/>
                      <a:pt x="30" y="27"/>
                    </a:cubicBezTo>
                    <a:cubicBezTo>
                      <a:pt x="36" y="32"/>
                      <a:pt x="40" y="35"/>
                      <a:pt x="48" y="36"/>
                    </a:cubicBezTo>
                    <a:cubicBezTo>
                      <a:pt x="54" y="39"/>
                      <a:pt x="57" y="41"/>
                      <a:pt x="64" y="42"/>
                    </a:cubicBezTo>
                    <a:cubicBezTo>
                      <a:pt x="70" y="45"/>
                      <a:pt x="88" y="46"/>
                      <a:pt x="91" y="39"/>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8" name="Freeform 28"/>
              <p:cNvSpPr>
                <a:spLocks/>
              </p:cNvSpPr>
              <p:nvPr/>
            </p:nvSpPr>
            <p:spPr bwMode="auto">
              <a:xfrm>
                <a:off x="3275" y="1671"/>
                <a:ext cx="22" cy="45"/>
              </a:xfrm>
              <a:custGeom>
                <a:avLst/>
                <a:gdLst>
                  <a:gd name="T0" fmla="*/ 0 w 22"/>
                  <a:gd name="T1" fmla="*/ 0 h 45"/>
                  <a:gd name="T2" fmla="*/ 18 w 22"/>
                  <a:gd name="T3" fmla="*/ 33 h 45"/>
                  <a:gd name="T4" fmla="*/ 21 w 22"/>
                  <a:gd name="T5" fmla="*/ 42 h 45"/>
                  <a:gd name="T6" fmla="*/ 16 w 22"/>
                  <a:gd name="T7" fmla="*/ 45 h 45"/>
                </a:gdLst>
                <a:ahLst/>
                <a:cxnLst>
                  <a:cxn ang="0">
                    <a:pos x="T0" y="T1"/>
                  </a:cxn>
                  <a:cxn ang="0">
                    <a:pos x="T2" y="T3"/>
                  </a:cxn>
                  <a:cxn ang="0">
                    <a:pos x="T4" y="T5"/>
                  </a:cxn>
                  <a:cxn ang="0">
                    <a:pos x="T6" y="T7"/>
                  </a:cxn>
                </a:cxnLst>
                <a:rect l="0" t="0" r="r" b="b"/>
                <a:pathLst>
                  <a:path w="22" h="45">
                    <a:moveTo>
                      <a:pt x="0" y="0"/>
                    </a:moveTo>
                    <a:cubicBezTo>
                      <a:pt x="2" y="11"/>
                      <a:pt x="11" y="24"/>
                      <a:pt x="18" y="33"/>
                    </a:cubicBezTo>
                    <a:cubicBezTo>
                      <a:pt x="19" y="36"/>
                      <a:pt x="22" y="39"/>
                      <a:pt x="21" y="42"/>
                    </a:cubicBezTo>
                    <a:cubicBezTo>
                      <a:pt x="20" y="44"/>
                      <a:pt x="16" y="45"/>
                      <a:pt x="16" y="4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69" name="Freeform 29"/>
              <p:cNvSpPr>
                <a:spLocks/>
              </p:cNvSpPr>
              <p:nvPr/>
            </p:nvSpPr>
            <p:spPr bwMode="auto">
              <a:xfrm>
                <a:off x="3090" y="1782"/>
                <a:ext cx="24" cy="20"/>
              </a:xfrm>
              <a:custGeom>
                <a:avLst/>
                <a:gdLst>
                  <a:gd name="T0" fmla="*/ 0 w 24"/>
                  <a:gd name="T1" fmla="*/ 0 h 20"/>
                  <a:gd name="T2" fmla="*/ 15 w 24"/>
                  <a:gd name="T3" fmla="*/ 8 h 20"/>
                  <a:gd name="T4" fmla="*/ 24 w 24"/>
                  <a:gd name="T5" fmla="*/ 20 h 20"/>
                </a:gdLst>
                <a:ahLst/>
                <a:cxnLst>
                  <a:cxn ang="0">
                    <a:pos x="T0" y="T1"/>
                  </a:cxn>
                  <a:cxn ang="0">
                    <a:pos x="T2" y="T3"/>
                  </a:cxn>
                  <a:cxn ang="0">
                    <a:pos x="T4" y="T5"/>
                  </a:cxn>
                </a:cxnLst>
                <a:rect l="0" t="0" r="r" b="b"/>
                <a:pathLst>
                  <a:path w="24" h="20">
                    <a:moveTo>
                      <a:pt x="0" y="0"/>
                    </a:moveTo>
                    <a:cubicBezTo>
                      <a:pt x="5" y="2"/>
                      <a:pt x="10" y="4"/>
                      <a:pt x="15" y="8"/>
                    </a:cubicBezTo>
                    <a:cubicBezTo>
                      <a:pt x="17" y="12"/>
                      <a:pt x="24" y="20"/>
                      <a:pt x="24" y="2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70" name="Freeform 30"/>
              <p:cNvSpPr>
                <a:spLocks/>
              </p:cNvSpPr>
              <p:nvPr/>
            </p:nvSpPr>
            <p:spPr bwMode="auto">
              <a:xfrm>
                <a:off x="3014" y="1820"/>
                <a:ext cx="117" cy="85"/>
              </a:xfrm>
              <a:custGeom>
                <a:avLst/>
                <a:gdLst>
                  <a:gd name="T0" fmla="*/ 0 w 117"/>
                  <a:gd name="T1" fmla="*/ 75 h 85"/>
                  <a:gd name="T2" fmla="*/ 24 w 117"/>
                  <a:gd name="T3" fmla="*/ 85 h 85"/>
                  <a:gd name="T4" fmla="*/ 60 w 117"/>
                  <a:gd name="T5" fmla="*/ 70 h 85"/>
                  <a:gd name="T6" fmla="*/ 81 w 117"/>
                  <a:gd name="T7" fmla="*/ 51 h 85"/>
                  <a:gd name="T8" fmla="*/ 99 w 117"/>
                  <a:gd name="T9" fmla="*/ 27 h 85"/>
                  <a:gd name="T10" fmla="*/ 114 w 117"/>
                  <a:gd name="T11" fmla="*/ 10 h 85"/>
                  <a:gd name="T12" fmla="*/ 117 w 117"/>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17" h="85">
                    <a:moveTo>
                      <a:pt x="0" y="75"/>
                    </a:moveTo>
                    <a:cubicBezTo>
                      <a:pt x="9" y="79"/>
                      <a:pt x="15" y="83"/>
                      <a:pt x="24" y="85"/>
                    </a:cubicBezTo>
                    <a:cubicBezTo>
                      <a:pt x="40" y="84"/>
                      <a:pt x="47" y="77"/>
                      <a:pt x="60" y="70"/>
                    </a:cubicBezTo>
                    <a:cubicBezTo>
                      <a:pt x="66" y="63"/>
                      <a:pt x="73" y="56"/>
                      <a:pt x="81" y="51"/>
                    </a:cubicBezTo>
                    <a:cubicBezTo>
                      <a:pt x="85" y="43"/>
                      <a:pt x="92" y="33"/>
                      <a:pt x="99" y="27"/>
                    </a:cubicBezTo>
                    <a:cubicBezTo>
                      <a:pt x="103" y="20"/>
                      <a:pt x="108" y="16"/>
                      <a:pt x="114" y="10"/>
                    </a:cubicBezTo>
                    <a:cubicBezTo>
                      <a:pt x="115" y="7"/>
                      <a:pt x="117" y="0"/>
                      <a:pt x="117"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71" name="Freeform 31"/>
              <p:cNvSpPr>
                <a:spLocks/>
              </p:cNvSpPr>
              <p:nvPr/>
            </p:nvSpPr>
            <p:spPr bwMode="auto">
              <a:xfrm>
                <a:off x="2811" y="2247"/>
                <a:ext cx="48" cy="48"/>
              </a:xfrm>
              <a:custGeom>
                <a:avLst/>
                <a:gdLst>
                  <a:gd name="T0" fmla="*/ 0 w 48"/>
                  <a:gd name="T1" fmla="*/ 48 h 48"/>
                  <a:gd name="T2" fmla="*/ 48 w 48"/>
                  <a:gd name="T3" fmla="*/ 0 h 48"/>
                </a:gdLst>
                <a:ahLst/>
                <a:cxnLst>
                  <a:cxn ang="0">
                    <a:pos x="T0" y="T1"/>
                  </a:cxn>
                  <a:cxn ang="0">
                    <a:pos x="T2" y="T3"/>
                  </a:cxn>
                </a:cxnLst>
                <a:rect l="0" t="0" r="r" b="b"/>
                <a:pathLst>
                  <a:path w="48" h="48">
                    <a:moveTo>
                      <a:pt x="0" y="48"/>
                    </a:moveTo>
                    <a:cubicBezTo>
                      <a:pt x="5" y="26"/>
                      <a:pt x="23" y="0"/>
                      <a:pt x="4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72" name="Freeform 32"/>
              <p:cNvSpPr>
                <a:spLocks/>
              </p:cNvSpPr>
              <p:nvPr/>
            </p:nvSpPr>
            <p:spPr bwMode="auto">
              <a:xfrm>
                <a:off x="2859" y="2136"/>
                <a:ext cx="76" cy="98"/>
              </a:xfrm>
              <a:custGeom>
                <a:avLst/>
                <a:gdLst>
                  <a:gd name="T0" fmla="*/ 0 w 76"/>
                  <a:gd name="T1" fmla="*/ 0 h 98"/>
                  <a:gd name="T2" fmla="*/ 29 w 76"/>
                  <a:gd name="T3" fmla="*/ 20 h 98"/>
                  <a:gd name="T4" fmla="*/ 48 w 76"/>
                  <a:gd name="T5" fmla="*/ 45 h 98"/>
                  <a:gd name="T6" fmla="*/ 47 w 76"/>
                  <a:gd name="T7" fmla="*/ 68 h 98"/>
                  <a:gd name="T8" fmla="*/ 45 w 76"/>
                  <a:gd name="T9" fmla="*/ 72 h 98"/>
                  <a:gd name="T10" fmla="*/ 68 w 76"/>
                  <a:gd name="T11" fmla="*/ 69 h 98"/>
                  <a:gd name="T12" fmla="*/ 47 w 76"/>
                  <a:gd name="T13" fmla="*/ 71 h 98"/>
                  <a:gd name="T14" fmla="*/ 39 w 76"/>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98">
                    <a:moveTo>
                      <a:pt x="0" y="0"/>
                    </a:moveTo>
                    <a:cubicBezTo>
                      <a:pt x="10" y="6"/>
                      <a:pt x="19" y="14"/>
                      <a:pt x="29" y="20"/>
                    </a:cubicBezTo>
                    <a:cubicBezTo>
                      <a:pt x="35" y="28"/>
                      <a:pt x="42" y="37"/>
                      <a:pt x="48" y="45"/>
                    </a:cubicBezTo>
                    <a:cubicBezTo>
                      <a:pt x="48" y="53"/>
                      <a:pt x="48" y="60"/>
                      <a:pt x="47" y="68"/>
                    </a:cubicBezTo>
                    <a:cubicBezTo>
                      <a:pt x="47" y="69"/>
                      <a:pt x="44" y="71"/>
                      <a:pt x="45" y="72"/>
                    </a:cubicBezTo>
                    <a:cubicBezTo>
                      <a:pt x="50" y="77"/>
                      <a:pt x="76" y="69"/>
                      <a:pt x="68" y="69"/>
                    </a:cubicBezTo>
                    <a:cubicBezTo>
                      <a:pt x="61" y="69"/>
                      <a:pt x="54" y="70"/>
                      <a:pt x="47" y="71"/>
                    </a:cubicBezTo>
                    <a:cubicBezTo>
                      <a:pt x="41" y="79"/>
                      <a:pt x="45" y="90"/>
                      <a:pt x="39" y="9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73" name="Freeform 33"/>
              <p:cNvSpPr>
                <a:spLocks/>
              </p:cNvSpPr>
              <p:nvPr/>
            </p:nvSpPr>
            <p:spPr bwMode="auto">
              <a:xfrm>
                <a:off x="2969" y="2535"/>
                <a:ext cx="44" cy="78"/>
              </a:xfrm>
              <a:custGeom>
                <a:avLst/>
                <a:gdLst>
                  <a:gd name="T0" fmla="*/ 0 w 44"/>
                  <a:gd name="T1" fmla="*/ 0 h 78"/>
                  <a:gd name="T2" fmla="*/ 18 w 44"/>
                  <a:gd name="T3" fmla="*/ 15 h 78"/>
                  <a:gd name="T4" fmla="*/ 42 w 44"/>
                  <a:gd name="T5" fmla="*/ 33 h 78"/>
                  <a:gd name="T6" fmla="*/ 42 w 44"/>
                  <a:gd name="T7" fmla="*/ 56 h 78"/>
                  <a:gd name="T8" fmla="*/ 42 w 44"/>
                  <a:gd name="T9" fmla="*/ 71 h 78"/>
                  <a:gd name="T10" fmla="*/ 19 w 44"/>
                  <a:gd name="T11" fmla="*/ 75 h 78"/>
                </a:gdLst>
                <a:ahLst/>
                <a:cxnLst>
                  <a:cxn ang="0">
                    <a:pos x="T0" y="T1"/>
                  </a:cxn>
                  <a:cxn ang="0">
                    <a:pos x="T2" y="T3"/>
                  </a:cxn>
                  <a:cxn ang="0">
                    <a:pos x="T4" y="T5"/>
                  </a:cxn>
                  <a:cxn ang="0">
                    <a:pos x="T6" y="T7"/>
                  </a:cxn>
                  <a:cxn ang="0">
                    <a:pos x="T8" y="T9"/>
                  </a:cxn>
                  <a:cxn ang="0">
                    <a:pos x="T10" y="T11"/>
                  </a:cxn>
                </a:cxnLst>
                <a:rect l="0" t="0" r="r" b="b"/>
                <a:pathLst>
                  <a:path w="44" h="78">
                    <a:moveTo>
                      <a:pt x="0" y="0"/>
                    </a:moveTo>
                    <a:cubicBezTo>
                      <a:pt x="5" y="6"/>
                      <a:pt x="11" y="11"/>
                      <a:pt x="18" y="15"/>
                    </a:cubicBezTo>
                    <a:cubicBezTo>
                      <a:pt x="23" y="23"/>
                      <a:pt x="33" y="31"/>
                      <a:pt x="42" y="33"/>
                    </a:cubicBezTo>
                    <a:cubicBezTo>
                      <a:pt x="37" y="41"/>
                      <a:pt x="39" y="48"/>
                      <a:pt x="42" y="56"/>
                    </a:cubicBezTo>
                    <a:cubicBezTo>
                      <a:pt x="43" y="60"/>
                      <a:pt x="44" y="67"/>
                      <a:pt x="42" y="71"/>
                    </a:cubicBezTo>
                    <a:cubicBezTo>
                      <a:pt x="38" y="78"/>
                      <a:pt x="19" y="75"/>
                      <a:pt x="19" y="7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sp>
          <p:nvSpPr>
            <p:cNvPr id="240674" name="Freeform 34"/>
            <p:cNvSpPr>
              <a:spLocks/>
            </p:cNvSpPr>
            <p:nvPr/>
          </p:nvSpPr>
          <p:spPr bwMode="auto">
            <a:xfrm>
              <a:off x="3362" y="1783"/>
              <a:ext cx="76" cy="100"/>
            </a:xfrm>
            <a:custGeom>
              <a:avLst/>
              <a:gdLst>
                <a:gd name="T0" fmla="*/ 28 w 76"/>
                <a:gd name="T1" fmla="*/ 7 h 100"/>
                <a:gd name="T2" fmla="*/ 13 w 76"/>
                <a:gd name="T3" fmla="*/ 25 h 100"/>
                <a:gd name="T4" fmla="*/ 5 w 76"/>
                <a:gd name="T5" fmla="*/ 52 h 100"/>
                <a:gd name="T6" fmla="*/ 38 w 76"/>
                <a:gd name="T7" fmla="*/ 100 h 100"/>
                <a:gd name="T8" fmla="*/ 67 w 76"/>
                <a:gd name="T9" fmla="*/ 85 h 100"/>
                <a:gd name="T10" fmla="*/ 73 w 76"/>
                <a:gd name="T11" fmla="*/ 66 h 100"/>
                <a:gd name="T12" fmla="*/ 71 w 76"/>
                <a:gd name="T13" fmla="*/ 22 h 100"/>
                <a:gd name="T14" fmla="*/ 64 w 76"/>
                <a:gd name="T15" fmla="*/ 0 h 100"/>
                <a:gd name="T16" fmla="*/ 41 w 76"/>
                <a:gd name="T17" fmla="*/ 4 h 100"/>
                <a:gd name="T18" fmla="*/ 28 w 76"/>
                <a:gd name="T19"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0">
                  <a:moveTo>
                    <a:pt x="28" y="7"/>
                  </a:moveTo>
                  <a:cubicBezTo>
                    <a:pt x="18" y="11"/>
                    <a:pt x="21" y="19"/>
                    <a:pt x="13" y="25"/>
                  </a:cubicBezTo>
                  <a:cubicBezTo>
                    <a:pt x="10" y="34"/>
                    <a:pt x="9" y="44"/>
                    <a:pt x="5" y="52"/>
                  </a:cubicBezTo>
                  <a:cubicBezTo>
                    <a:pt x="0" y="84"/>
                    <a:pt x="10" y="96"/>
                    <a:pt x="38" y="100"/>
                  </a:cubicBezTo>
                  <a:cubicBezTo>
                    <a:pt x="53" y="99"/>
                    <a:pt x="61" y="99"/>
                    <a:pt x="67" y="85"/>
                  </a:cubicBezTo>
                  <a:cubicBezTo>
                    <a:pt x="68" y="79"/>
                    <a:pt x="70" y="72"/>
                    <a:pt x="73" y="66"/>
                  </a:cubicBezTo>
                  <a:cubicBezTo>
                    <a:pt x="76" y="51"/>
                    <a:pt x="75" y="36"/>
                    <a:pt x="71" y="22"/>
                  </a:cubicBezTo>
                  <a:cubicBezTo>
                    <a:pt x="70" y="10"/>
                    <a:pt x="72" y="6"/>
                    <a:pt x="64" y="0"/>
                  </a:cubicBezTo>
                  <a:cubicBezTo>
                    <a:pt x="53" y="1"/>
                    <a:pt x="50" y="2"/>
                    <a:pt x="41" y="4"/>
                  </a:cubicBezTo>
                  <a:cubicBezTo>
                    <a:pt x="38" y="6"/>
                    <a:pt x="23" y="15"/>
                    <a:pt x="28" y="7"/>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nvGrpSpPr>
            <p:cNvPr id="240675" name="Group 35"/>
            <p:cNvGrpSpPr>
              <a:grpSpLocks/>
            </p:cNvGrpSpPr>
            <p:nvPr/>
          </p:nvGrpSpPr>
          <p:grpSpPr bwMode="auto">
            <a:xfrm>
              <a:off x="4513" y="1309"/>
              <a:ext cx="98" cy="103"/>
              <a:chOff x="4081" y="1309"/>
              <a:chExt cx="98" cy="103"/>
            </a:xfrm>
          </p:grpSpPr>
          <p:sp>
            <p:nvSpPr>
              <p:cNvPr id="240676" name="Freeform 36"/>
              <p:cNvSpPr>
                <a:spLocks/>
              </p:cNvSpPr>
              <p:nvPr/>
            </p:nvSpPr>
            <p:spPr bwMode="auto">
              <a:xfrm>
                <a:off x="4081" y="1309"/>
                <a:ext cx="98" cy="103"/>
              </a:xfrm>
              <a:custGeom>
                <a:avLst/>
                <a:gdLst>
                  <a:gd name="T0" fmla="*/ 33 w 98"/>
                  <a:gd name="T1" fmla="*/ 19 h 103"/>
                  <a:gd name="T2" fmla="*/ 19 w 98"/>
                  <a:gd name="T3" fmla="*/ 25 h 103"/>
                  <a:gd name="T4" fmla="*/ 7 w 98"/>
                  <a:gd name="T5" fmla="*/ 43 h 103"/>
                  <a:gd name="T6" fmla="*/ 1 w 98"/>
                  <a:gd name="T7" fmla="*/ 57 h 103"/>
                  <a:gd name="T8" fmla="*/ 3 w 98"/>
                  <a:gd name="T9" fmla="*/ 73 h 103"/>
                  <a:gd name="T10" fmla="*/ 45 w 98"/>
                  <a:gd name="T11" fmla="*/ 103 h 103"/>
                  <a:gd name="T12" fmla="*/ 66 w 98"/>
                  <a:gd name="T13" fmla="*/ 96 h 103"/>
                  <a:gd name="T14" fmla="*/ 87 w 98"/>
                  <a:gd name="T15" fmla="*/ 60 h 103"/>
                  <a:gd name="T16" fmla="*/ 93 w 98"/>
                  <a:gd name="T17" fmla="*/ 52 h 103"/>
                  <a:gd name="T18" fmla="*/ 96 w 98"/>
                  <a:gd name="T19" fmla="*/ 42 h 103"/>
                  <a:gd name="T20" fmla="*/ 90 w 98"/>
                  <a:gd name="T21" fmla="*/ 24 h 103"/>
                  <a:gd name="T22" fmla="*/ 78 w 98"/>
                  <a:gd name="T23" fmla="*/ 12 h 103"/>
                  <a:gd name="T24" fmla="*/ 52 w 98"/>
                  <a:gd name="T25" fmla="*/ 13 h 103"/>
                  <a:gd name="T26" fmla="*/ 43 w 98"/>
                  <a:gd name="T27" fmla="*/ 24 h 103"/>
                  <a:gd name="T28" fmla="*/ 33 w 98"/>
                  <a:gd name="T2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03">
                    <a:moveTo>
                      <a:pt x="33" y="19"/>
                    </a:moveTo>
                    <a:cubicBezTo>
                      <a:pt x="28" y="21"/>
                      <a:pt x="25" y="24"/>
                      <a:pt x="19" y="25"/>
                    </a:cubicBezTo>
                    <a:cubicBezTo>
                      <a:pt x="14" y="31"/>
                      <a:pt x="11" y="36"/>
                      <a:pt x="7" y="43"/>
                    </a:cubicBezTo>
                    <a:cubicBezTo>
                      <a:pt x="6" y="49"/>
                      <a:pt x="3" y="52"/>
                      <a:pt x="1" y="57"/>
                    </a:cubicBezTo>
                    <a:cubicBezTo>
                      <a:pt x="0" y="63"/>
                      <a:pt x="0" y="67"/>
                      <a:pt x="3" y="73"/>
                    </a:cubicBezTo>
                    <a:cubicBezTo>
                      <a:pt x="7" y="91"/>
                      <a:pt x="29" y="100"/>
                      <a:pt x="45" y="103"/>
                    </a:cubicBezTo>
                    <a:cubicBezTo>
                      <a:pt x="53" y="102"/>
                      <a:pt x="58" y="98"/>
                      <a:pt x="66" y="96"/>
                    </a:cubicBezTo>
                    <a:cubicBezTo>
                      <a:pt x="81" y="85"/>
                      <a:pt x="76" y="75"/>
                      <a:pt x="87" y="60"/>
                    </a:cubicBezTo>
                    <a:cubicBezTo>
                      <a:pt x="90" y="46"/>
                      <a:pt x="85" y="64"/>
                      <a:pt x="93" y="52"/>
                    </a:cubicBezTo>
                    <a:cubicBezTo>
                      <a:pt x="95" y="49"/>
                      <a:pt x="94" y="45"/>
                      <a:pt x="96" y="42"/>
                    </a:cubicBezTo>
                    <a:cubicBezTo>
                      <a:pt x="98" y="34"/>
                      <a:pt x="97" y="29"/>
                      <a:pt x="90" y="24"/>
                    </a:cubicBezTo>
                    <a:cubicBezTo>
                      <a:pt x="87" y="19"/>
                      <a:pt x="78" y="12"/>
                      <a:pt x="78" y="12"/>
                    </a:cubicBezTo>
                    <a:cubicBezTo>
                      <a:pt x="71" y="0"/>
                      <a:pt x="61" y="11"/>
                      <a:pt x="52" y="13"/>
                    </a:cubicBezTo>
                    <a:cubicBezTo>
                      <a:pt x="50" y="21"/>
                      <a:pt x="47" y="17"/>
                      <a:pt x="43" y="24"/>
                    </a:cubicBezTo>
                    <a:cubicBezTo>
                      <a:pt x="32" y="22"/>
                      <a:pt x="33" y="25"/>
                      <a:pt x="33" y="1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77" name="Freeform 37"/>
              <p:cNvSpPr>
                <a:spLocks/>
              </p:cNvSpPr>
              <p:nvPr/>
            </p:nvSpPr>
            <p:spPr bwMode="auto">
              <a:xfrm>
                <a:off x="4100" y="1336"/>
                <a:ext cx="60" cy="53"/>
              </a:xfrm>
              <a:custGeom>
                <a:avLst/>
                <a:gdLst>
                  <a:gd name="T0" fmla="*/ 43 w 60"/>
                  <a:gd name="T1" fmla="*/ 1 h 53"/>
                  <a:gd name="T2" fmla="*/ 23 w 60"/>
                  <a:gd name="T3" fmla="*/ 4 h 53"/>
                  <a:gd name="T4" fmla="*/ 11 w 60"/>
                  <a:gd name="T5" fmla="*/ 14 h 53"/>
                  <a:gd name="T6" fmla="*/ 2 w 60"/>
                  <a:gd name="T7" fmla="*/ 26 h 53"/>
                  <a:gd name="T8" fmla="*/ 14 w 60"/>
                  <a:gd name="T9" fmla="*/ 53 h 53"/>
                  <a:gd name="T10" fmla="*/ 37 w 60"/>
                  <a:gd name="T11" fmla="*/ 47 h 53"/>
                  <a:gd name="T12" fmla="*/ 50 w 60"/>
                  <a:gd name="T13" fmla="*/ 37 h 53"/>
                  <a:gd name="T14" fmla="*/ 58 w 60"/>
                  <a:gd name="T15" fmla="*/ 17 h 53"/>
                  <a:gd name="T16" fmla="*/ 43 w 60"/>
                  <a:gd name="T1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43" y="1"/>
                    </a:moveTo>
                    <a:cubicBezTo>
                      <a:pt x="38" y="1"/>
                      <a:pt x="28" y="0"/>
                      <a:pt x="23" y="4"/>
                    </a:cubicBezTo>
                    <a:cubicBezTo>
                      <a:pt x="17" y="8"/>
                      <a:pt x="19" y="12"/>
                      <a:pt x="11" y="14"/>
                    </a:cubicBezTo>
                    <a:cubicBezTo>
                      <a:pt x="8" y="19"/>
                      <a:pt x="4" y="21"/>
                      <a:pt x="2" y="26"/>
                    </a:cubicBezTo>
                    <a:cubicBezTo>
                      <a:pt x="0" y="37"/>
                      <a:pt x="5" y="47"/>
                      <a:pt x="14" y="53"/>
                    </a:cubicBezTo>
                    <a:cubicBezTo>
                      <a:pt x="23" y="52"/>
                      <a:pt x="29" y="52"/>
                      <a:pt x="37" y="47"/>
                    </a:cubicBezTo>
                    <a:cubicBezTo>
                      <a:pt x="42" y="44"/>
                      <a:pt x="50" y="37"/>
                      <a:pt x="50" y="37"/>
                    </a:cubicBezTo>
                    <a:cubicBezTo>
                      <a:pt x="53" y="30"/>
                      <a:pt x="55" y="24"/>
                      <a:pt x="58" y="17"/>
                    </a:cubicBezTo>
                    <a:cubicBezTo>
                      <a:pt x="60" y="8"/>
                      <a:pt x="52" y="3"/>
                      <a:pt x="43" y="1"/>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78" name="Freeform 38"/>
              <p:cNvSpPr>
                <a:spLocks/>
              </p:cNvSpPr>
              <p:nvPr/>
            </p:nvSpPr>
            <p:spPr bwMode="auto">
              <a:xfrm>
                <a:off x="4113" y="1350"/>
                <a:ext cx="26" cy="27"/>
              </a:xfrm>
              <a:custGeom>
                <a:avLst/>
                <a:gdLst>
                  <a:gd name="T0" fmla="*/ 12 w 26"/>
                  <a:gd name="T1" fmla="*/ 0 h 27"/>
                  <a:gd name="T2" fmla="*/ 0 w 26"/>
                  <a:gd name="T3" fmla="*/ 15 h 27"/>
                  <a:gd name="T4" fmla="*/ 17 w 26"/>
                  <a:gd name="T5" fmla="*/ 23 h 27"/>
                  <a:gd name="T6" fmla="*/ 21 w 26"/>
                  <a:gd name="T7" fmla="*/ 3 h 27"/>
                  <a:gd name="T8" fmla="*/ 12 w 26"/>
                  <a:gd name="T9" fmla="*/ 0 h 27"/>
                </a:gdLst>
                <a:ahLst/>
                <a:cxnLst>
                  <a:cxn ang="0">
                    <a:pos x="T0" y="T1"/>
                  </a:cxn>
                  <a:cxn ang="0">
                    <a:pos x="T2" y="T3"/>
                  </a:cxn>
                  <a:cxn ang="0">
                    <a:pos x="T4" y="T5"/>
                  </a:cxn>
                  <a:cxn ang="0">
                    <a:pos x="T6" y="T7"/>
                  </a:cxn>
                  <a:cxn ang="0">
                    <a:pos x="T8" y="T9"/>
                  </a:cxn>
                </a:cxnLst>
                <a:rect l="0" t="0" r="r" b="b"/>
                <a:pathLst>
                  <a:path w="26" h="27">
                    <a:moveTo>
                      <a:pt x="12" y="0"/>
                    </a:moveTo>
                    <a:cubicBezTo>
                      <a:pt x="6" y="3"/>
                      <a:pt x="3" y="9"/>
                      <a:pt x="0" y="15"/>
                    </a:cubicBezTo>
                    <a:cubicBezTo>
                      <a:pt x="3" y="27"/>
                      <a:pt x="6" y="24"/>
                      <a:pt x="17" y="23"/>
                    </a:cubicBezTo>
                    <a:cubicBezTo>
                      <a:pt x="23" y="18"/>
                      <a:pt x="26" y="11"/>
                      <a:pt x="21" y="3"/>
                    </a:cubicBezTo>
                    <a:cubicBezTo>
                      <a:pt x="19" y="0"/>
                      <a:pt x="15" y="2"/>
                      <a:pt x="12" y="0"/>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grpSp>
          <p:nvGrpSpPr>
            <p:cNvPr id="240679" name="Group 39"/>
            <p:cNvGrpSpPr>
              <a:grpSpLocks/>
            </p:cNvGrpSpPr>
            <p:nvPr/>
          </p:nvGrpSpPr>
          <p:grpSpPr bwMode="auto">
            <a:xfrm>
              <a:off x="4856" y="2469"/>
              <a:ext cx="82" cy="126"/>
              <a:chOff x="4424" y="2469"/>
              <a:chExt cx="82" cy="126"/>
            </a:xfrm>
          </p:grpSpPr>
          <p:sp>
            <p:nvSpPr>
              <p:cNvPr id="240680" name="Freeform 40"/>
              <p:cNvSpPr>
                <a:spLocks/>
              </p:cNvSpPr>
              <p:nvPr/>
            </p:nvSpPr>
            <p:spPr bwMode="auto">
              <a:xfrm>
                <a:off x="4424" y="2469"/>
                <a:ext cx="82" cy="126"/>
              </a:xfrm>
              <a:custGeom>
                <a:avLst/>
                <a:gdLst>
                  <a:gd name="T0" fmla="*/ 19 w 82"/>
                  <a:gd name="T1" fmla="*/ 4 h 126"/>
                  <a:gd name="T2" fmla="*/ 6 w 82"/>
                  <a:gd name="T3" fmla="*/ 19 h 126"/>
                  <a:gd name="T4" fmla="*/ 0 w 82"/>
                  <a:gd name="T5" fmla="*/ 69 h 126"/>
                  <a:gd name="T6" fmla="*/ 9 w 82"/>
                  <a:gd name="T7" fmla="*/ 97 h 126"/>
                  <a:gd name="T8" fmla="*/ 16 w 82"/>
                  <a:gd name="T9" fmla="*/ 126 h 126"/>
                  <a:gd name="T10" fmla="*/ 46 w 82"/>
                  <a:gd name="T11" fmla="*/ 120 h 126"/>
                  <a:gd name="T12" fmla="*/ 57 w 82"/>
                  <a:gd name="T13" fmla="*/ 102 h 126"/>
                  <a:gd name="T14" fmla="*/ 78 w 82"/>
                  <a:gd name="T15" fmla="*/ 58 h 126"/>
                  <a:gd name="T16" fmla="*/ 52 w 82"/>
                  <a:gd name="T17" fmla="*/ 9 h 126"/>
                  <a:gd name="T18" fmla="*/ 34 w 82"/>
                  <a:gd name="T19" fmla="*/ 0 h 126"/>
                  <a:gd name="T20" fmla="*/ 19 w 82"/>
                  <a:gd name="T21" fmla="*/ 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6">
                    <a:moveTo>
                      <a:pt x="19" y="4"/>
                    </a:moveTo>
                    <a:cubicBezTo>
                      <a:pt x="12" y="9"/>
                      <a:pt x="11" y="12"/>
                      <a:pt x="6" y="19"/>
                    </a:cubicBezTo>
                    <a:cubicBezTo>
                      <a:pt x="1" y="35"/>
                      <a:pt x="3" y="52"/>
                      <a:pt x="0" y="69"/>
                    </a:cubicBezTo>
                    <a:cubicBezTo>
                      <a:pt x="1" y="80"/>
                      <a:pt x="0" y="90"/>
                      <a:pt x="9" y="97"/>
                    </a:cubicBezTo>
                    <a:cubicBezTo>
                      <a:pt x="17" y="110"/>
                      <a:pt x="15" y="105"/>
                      <a:pt x="16" y="126"/>
                    </a:cubicBezTo>
                    <a:cubicBezTo>
                      <a:pt x="25" y="125"/>
                      <a:pt x="38" y="126"/>
                      <a:pt x="46" y="120"/>
                    </a:cubicBezTo>
                    <a:cubicBezTo>
                      <a:pt x="48" y="114"/>
                      <a:pt x="53" y="107"/>
                      <a:pt x="57" y="102"/>
                    </a:cubicBezTo>
                    <a:cubicBezTo>
                      <a:pt x="60" y="85"/>
                      <a:pt x="72" y="74"/>
                      <a:pt x="78" y="58"/>
                    </a:cubicBezTo>
                    <a:cubicBezTo>
                      <a:pt x="82" y="34"/>
                      <a:pt x="77" y="13"/>
                      <a:pt x="52" y="9"/>
                    </a:cubicBezTo>
                    <a:cubicBezTo>
                      <a:pt x="46" y="6"/>
                      <a:pt x="40" y="4"/>
                      <a:pt x="34" y="0"/>
                    </a:cubicBezTo>
                    <a:cubicBezTo>
                      <a:pt x="25" y="1"/>
                      <a:pt x="19" y="15"/>
                      <a:pt x="19" y="4"/>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81" name="Freeform 41"/>
              <p:cNvSpPr>
                <a:spLocks/>
              </p:cNvSpPr>
              <p:nvPr/>
            </p:nvSpPr>
            <p:spPr bwMode="auto">
              <a:xfrm>
                <a:off x="4442" y="2484"/>
                <a:ext cx="40" cy="82"/>
              </a:xfrm>
              <a:custGeom>
                <a:avLst/>
                <a:gdLst>
                  <a:gd name="T0" fmla="*/ 7 w 40"/>
                  <a:gd name="T1" fmla="*/ 0 h 82"/>
                  <a:gd name="T2" fmla="*/ 1 w 40"/>
                  <a:gd name="T3" fmla="*/ 25 h 82"/>
                  <a:gd name="T4" fmla="*/ 7 w 40"/>
                  <a:gd name="T5" fmla="*/ 43 h 82"/>
                  <a:gd name="T6" fmla="*/ 19 w 40"/>
                  <a:gd name="T7" fmla="*/ 82 h 82"/>
                  <a:gd name="T8" fmla="*/ 34 w 40"/>
                  <a:gd name="T9" fmla="*/ 66 h 82"/>
                  <a:gd name="T10" fmla="*/ 40 w 40"/>
                  <a:gd name="T11" fmla="*/ 27 h 82"/>
                  <a:gd name="T12" fmla="*/ 29 w 40"/>
                  <a:gd name="T13" fmla="*/ 10 h 82"/>
                  <a:gd name="T14" fmla="*/ 7 w 40"/>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82">
                    <a:moveTo>
                      <a:pt x="7" y="0"/>
                    </a:moveTo>
                    <a:cubicBezTo>
                      <a:pt x="0" y="9"/>
                      <a:pt x="2" y="13"/>
                      <a:pt x="1" y="25"/>
                    </a:cubicBezTo>
                    <a:cubicBezTo>
                      <a:pt x="2" y="33"/>
                      <a:pt x="3" y="36"/>
                      <a:pt x="7" y="43"/>
                    </a:cubicBezTo>
                    <a:cubicBezTo>
                      <a:pt x="10" y="60"/>
                      <a:pt x="0" y="78"/>
                      <a:pt x="19" y="82"/>
                    </a:cubicBezTo>
                    <a:cubicBezTo>
                      <a:pt x="28" y="78"/>
                      <a:pt x="29" y="73"/>
                      <a:pt x="34" y="66"/>
                    </a:cubicBezTo>
                    <a:cubicBezTo>
                      <a:pt x="37" y="53"/>
                      <a:pt x="32" y="38"/>
                      <a:pt x="40" y="27"/>
                    </a:cubicBezTo>
                    <a:cubicBezTo>
                      <a:pt x="38" y="18"/>
                      <a:pt x="37" y="15"/>
                      <a:pt x="29" y="10"/>
                    </a:cubicBezTo>
                    <a:cubicBezTo>
                      <a:pt x="23" y="2"/>
                      <a:pt x="17" y="1"/>
                      <a:pt x="7" y="0"/>
                    </a:cubicBezTo>
                    <a:close/>
                  </a:path>
                </a:pathLst>
              </a:custGeom>
              <a:solidFill>
                <a:schemeClr val="folHlink"/>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82" name="Freeform 42"/>
              <p:cNvSpPr>
                <a:spLocks/>
              </p:cNvSpPr>
              <p:nvPr/>
            </p:nvSpPr>
            <p:spPr bwMode="auto">
              <a:xfrm>
                <a:off x="4448" y="2489"/>
                <a:ext cx="19" cy="46"/>
              </a:xfrm>
              <a:custGeom>
                <a:avLst/>
                <a:gdLst>
                  <a:gd name="T0" fmla="*/ 13 w 19"/>
                  <a:gd name="T1" fmla="*/ 0 h 46"/>
                  <a:gd name="T2" fmla="*/ 4 w 19"/>
                  <a:gd name="T3" fmla="*/ 19 h 46"/>
                  <a:gd name="T4" fmla="*/ 0 w 19"/>
                  <a:gd name="T5" fmla="*/ 33 h 46"/>
                  <a:gd name="T6" fmla="*/ 12 w 19"/>
                  <a:gd name="T7" fmla="*/ 46 h 46"/>
                  <a:gd name="T8" fmla="*/ 19 w 19"/>
                  <a:gd name="T9" fmla="*/ 27 h 46"/>
                  <a:gd name="T10" fmla="*/ 13 w 19"/>
                  <a:gd name="T11" fmla="*/ 0 h 46"/>
                </a:gdLst>
                <a:ahLst/>
                <a:cxnLst>
                  <a:cxn ang="0">
                    <a:pos x="T0" y="T1"/>
                  </a:cxn>
                  <a:cxn ang="0">
                    <a:pos x="T2" y="T3"/>
                  </a:cxn>
                  <a:cxn ang="0">
                    <a:pos x="T4" y="T5"/>
                  </a:cxn>
                  <a:cxn ang="0">
                    <a:pos x="T6" y="T7"/>
                  </a:cxn>
                  <a:cxn ang="0">
                    <a:pos x="T8" y="T9"/>
                  </a:cxn>
                  <a:cxn ang="0">
                    <a:pos x="T10" y="T11"/>
                  </a:cxn>
                </a:cxnLst>
                <a:rect l="0" t="0" r="r" b="b"/>
                <a:pathLst>
                  <a:path w="19" h="46">
                    <a:moveTo>
                      <a:pt x="13" y="0"/>
                    </a:moveTo>
                    <a:cubicBezTo>
                      <a:pt x="7" y="6"/>
                      <a:pt x="8" y="12"/>
                      <a:pt x="4" y="19"/>
                    </a:cubicBezTo>
                    <a:cubicBezTo>
                      <a:pt x="3" y="24"/>
                      <a:pt x="1" y="28"/>
                      <a:pt x="0" y="33"/>
                    </a:cubicBezTo>
                    <a:cubicBezTo>
                      <a:pt x="1" y="43"/>
                      <a:pt x="2" y="45"/>
                      <a:pt x="12" y="46"/>
                    </a:cubicBezTo>
                    <a:cubicBezTo>
                      <a:pt x="18" y="41"/>
                      <a:pt x="18" y="35"/>
                      <a:pt x="19" y="27"/>
                    </a:cubicBezTo>
                    <a:cubicBezTo>
                      <a:pt x="18" y="17"/>
                      <a:pt x="17" y="9"/>
                      <a:pt x="13" y="0"/>
                    </a:cubicBezTo>
                    <a:close/>
                  </a:path>
                </a:pathLst>
              </a:custGeom>
              <a:solidFill>
                <a:schemeClr val="tx1"/>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grpSp>
          <p:nvGrpSpPr>
            <p:cNvPr id="240683" name="Group 43"/>
            <p:cNvGrpSpPr>
              <a:grpSpLocks/>
            </p:cNvGrpSpPr>
            <p:nvPr/>
          </p:nvGrpSpPr>
          <p:grpSpPr bwMode="auto">
            <a:xfrm>
              <a:off x="4787" y="3632"/>
              <a:ext cx="85" cy="100"/>
              <a:chOff x="4355" y="3632"/>
              <a:chExt cx="85" cy="100"/>
            </a:xfrm>
          </p:grpSpPr>
          <p:sp>
            <p:nvSpPr>
              <p:cNvPr id="240684" name="Freeform 44"/>
              <p:cNvSpPr>
                <a:spLocks/>
              </p:cNvSpPr>
              <p:nvPr/>
            </p:nvSpPr>
            <p:spPr bwMode="auto">
              <a:xfrm>
                <a:off x="4355" y="3632"/>
                <a:ext cx="85" cy="100"/>
              </a:xfrm>
              <a:custGeom>
                <a:avLst/>
                <a:gdLst>
                  <a:gd name="T0" fmla="*/ 50 w 85"/>
                  <a:gd name="T1" fmla="*/ 3 h 100"/>
                  <a:gd name="T2" fmla="*/ 32 w 85"/>
                  <a:gd name="T3" fmla="*/ 4 h 100"/>
                  <a:gd name="T4" fmla="*/ 14 w 85"/>
                  <a:gd name="T5" fmla="*/ 9 h 100"/>
                  <a:gd name="T6" fmla="*/ 3 w 85"/>
                  <a:gd name="T7" fmla="*/ 36 h 100"/>
                  <a:gd name="T8" fmla="*/ 8 w 85"/>
                  <a:gd name="T9" fmla="*/ 70 h 100"/>
                  <a:gd name="T10" fmla="*/ 24 w 85"/>
                  <a:gd name="T11" fmla="*/ 100 h 100"/>
                  <a:gd name="T12" fmla="*/ 50 w 85"/>
                  <a:gd name="T13" fmla="*/ 88 h 100"/>
                  <a:gd name="T14" fmla="*/ 74 w 85"/>
                  <a:gd name="T15" fmla="*/ 55 h 100"/>
                  <a:gd name="T16" fmla="*/ 84 w 85"/>
                  <a:gd name="T17" fmla="*/ 24 h 100"/>
                  <a:gd name="T18" fmla="*/ 75 w 85"/>
                  <a:gd name="T19" fmla="*/ 6 h 100"/>
                  <a:gd name="T20" fmla="*/ 50 w 85"/>
                  <a:gd name="T21"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50" y="3"/>
                    </a:moveTo>
                    <a:cubicBezTo>
                      <a:pt x="43" y="0"/>
                      <a:pt x="40" y="3"/>
                      <a:pt x="32" y="4"/>
                    </a:cubicBezTo>
                    <a:cubicBezTo>
                      <a:pt x="26" y="6"/>
                      <a:pt x="20" y="6"/>
                      <a:pt x="14" y="9"/>
                    </a:cubicBezTo>
                    <a:cubicBezTo>
                      <a:pt x="7" y="18"/>
                      <a:pt x="6" y="26"/>
                      <a:pt x="3" y="36"/>
                    </a:cubicBezTo>
                    <a:cubicBezTo>
                      <a:pt x="1" y="48"/>
                      <a:pt x="0" y="60"/>
                      <a:pt x="8" y="70"/>
                    </a:cubicBezTo>
                    <a:cubicBezTo>
                      <a:pt x="10" y="81"/>
                      <a:pt x="15" y="93"/>
                      <a:pt x="24" y="100"/>
                    </a:cubicBezTo>
                    <a:cubicBezTo>
                      <a:pt x="34" y="99"/>
                      <a:pt x="41" y="93"/>
                      <a:pt x="50" y="88"/>
                    </a:cubicBezTo>
                    <a:cubicBezTo>
                      <a:pt x="58" y="77"/>
                      <a:pt x="69" y="68"/>
                      <a:pt x="74" y="55"/>
                    </a:cubicBezTo>
                    <a:cubicBezTo>
                      <a:pt x="76" y="45"/>
                      <a:pt x="75" y="31"/>
                      <a:pt x="84" y="24"/>
                    </a:cubicBezTo>
                    <a:cubicBezTo>
                      <a:pt x="83" y="14"/>
                      <a:pt x="85" y="8"/>
                      <a:pt x="75" y="6"/>
                    </a:cubicBezTo>
                    <a:cubicBezTo>
                      <a:pt x="70" y="4"/>
                      <a:pt x="52" y="0"/>
                      <a:pt x="50" y="3"/>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85" name="Freeform 45"/>
              <p:cNvSpPr>
                <a:spLocks/>
              </p:cNvSpPr>
              <p:nvPr/>
            </p:nvSpPr>
            <p:spPr bwMode="auto">
              <a:xfrm>
                <a:off x="4385" y="3656"/>
                <a:ext cx="27" cy="34"/>
              </a:xfrm>
              <a:custGeom>
                <a:avLst/>
                <a:gdLst>
                  <a:gd name="T0" fmla="*/ 19 w 27"/>
                  <a:gd name="T1" fmla="*/ 0 h 34"/>
                  <a:gd name="T2" fmla="*/ 0 w 27"/>
                  <a:gd name="T3" fmla="*/ 18 h 34"/>
                  <a:gd name="T4" fmla="*/ 15 w 27"/>
                  <a:gd name="T5" fmla="*/ 34 h 34"/>
                  <a:gd name="T6" fmla="*/ 27 w 27"/>
                  <a:gd name="T7" fmla="*/ 27 h 34"/>
                  <a:gd name="T8" fmla="*/ 19 w 27"/>
                  <a:gd name="T9" fmla="*/ 0 h 34"/>
                </a:gdLst>
                <a:ahLst/>
                <a:cxnLst>
                  <a:cxn ang="0">
                    <a:pos x="T0" y="T1"/>
                  </a:cxn>
                  <a:cxn ang="0">
                    <a:pos x="T2" y="T3"/>
                  </a:cxn>
                  <a:cxn ang="0">
                    <a:pos x="T4" y="T5"/>
                  </a:cxn>
                  <a:cxn ang="0">
                    <a:pos x="T6" y="T7"/>
                  </a:cxn>
                  <a:cxn ang="0">
                    <a:pos x="T8" y="T9"/>
                  </a:cxn>
                </a:cxnLst>
                <a:rect l="0" t="0" r="r" b="b"/>
                <a:pathLst>
                  <a:path w="27" h="34">
                    <a:moveTo>
                      <a:pt x="19" y="0"/>
                    </a:moveTo>
                    <a:cubicBezTo>
                      <a:pt x="10" y="1"/>
                      <a:pt x="5" y="10"/>
                      <a:pt x="0" y="18"/>
                    </a:cubicBezTo>
                    <a:cubicBezTo>
                      <a:pt x="1" y="28"/>
                      <a:pt x="5" y="32"/>
                      <a:pt x="15" y="34"/>
                    </a:cubicBezTo>
                    <a:cubicBezTo>
                      <a:pt x="22" y="33"/>
                      <a:pt x="24" y="33"/>
                      <a:pt x="27" y="27"/>
                    </a:cubicBezTo>
                    <a:cubicBezTo>
                      <a:pt x="24" y="1"/>
                      <a:pt x="24" y="16"/>
                      <a:pt x="19"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grpSp>
          <p:nvGrpSpPr>
            <p:cNvPr id="240686" name="Group 46"/>
            <p:cNvGrpSpPr>
              <a:grpSpLocks/>
            </p:cNvGrpSpPr>
            <p:nvPr/>
          </p:nvGrpSpPr>
          <p:grpSpPr bwMode="auto">
            <a:xfrm>
              <a:off x="3840" y="1121"/>
              <a:ext cx="1256" cy="3135"/>
              <a:chOff x="3408" y="1121"/>
              <a:chExt cx="1256" cy="3135"/>
            </a:xfrm>
          </p:grpSpPr>
          <p:sp>
            <p:nvSpPr>
              <p:cNvPr id="240687" name="Freeform 47"/>
              <p:cNvSpPr>
                <a:spLocks/>
              </p:cNvSpPr>
              <p:nvPr/>
            </p:nvSpPr>
            <p:spPr bwMode="auto">
              <a:xfrm>
                <a:off x="4004" y="1121"/>
                <a:ext cx="48" cy="243"/>
              </a:xfrm>
              <a:custGeom>
                <a:avLst/>
                <a:gdLst>
                  <a:gd name="T0" fmla="*/ 0 w 48"/>
                  <a:gd name="T1" fmla="*/ 243 h 243"/>
                  <a:gd name="T2" fmla="*/ 3 w 48"/>
                  <a:gd name="T3" fmla="*/ 226 h 243"/>
                  <a:gd name="T4" fmla="*/ 9 w 48"/>
                  <a:gd name="T5" fmla="*/ 214 h 243"/>
                  <a:gd name="T6" fmla="*/ 30 w 48"/>
                  <a:gd name="T7" fmla="*/ 171 h 243"/>
                  <a:gd name="T8" fmla="*/ 25 w 48"/>
                  <a:gd name="T9" fmla="*/ 150 h 243"/>
                  <a:gd name="T10" fmla="*/ 30 w 48"/>
                  <a:gd name="T11" fmla="*/ 112 h 243"/>
                  <a:gd name="T12" fmla="*/ 37 w 48"/>
                  <a:gd name="T13" fmla="*/ 82 h 243"/>
                  <a:gd name="T14" fmla="*/ 33 w 48"/>
                  <a:gd name="T15" fmla="*/ 51 h 243"/>
                  <a:gd name="T16" fmla="*/ 45 w 48"/>
                  <a:gd name="T17" fmla="*/ 9 h 243"/>
                  <a:gd name="T18" fmla="*/ 48 w 48"/>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43">
                    <a:moveTo>
                      <a:pt x="0" y="243"/>
                    </a:moveTo>
                    <a:cubicBezTo>
                      <a:pt x="1" y="238"/>
                      <a:pt x="1" y="230"/>
                      <a:pt x="3" y="226"/>
                    </a:cubicBezTo>
                    <a:cubicBezTo>
                      <a:pt x="5" y="222"/>
                      <a:pt x="9" y="214"/>
                      <a:pt x="9" y="214"/>
                    </a:cubicBezTo>
                    <a:cubicBezTo>
                      <a:pt x="12" y="198"/>
                      <a:pt x="23" y="185"/>
                      <a:pt x="30" y="171"/>
                    </a:cubicBezTo>
                    <a:cubicBezTo>
                      <a:pt x="28" y="164"/>
                      <a:pt x="27" y="157"/>
                      <a:pt x="25" y="150"/>
                    </a:cubicBezTo>
                    <a:cubicBezTo>
                      <a:pt x="26" y="138"/>
                      <a:pt x="25" y="123"/>
                      <a:pt x="30" y="112"/>
                    </a:cubicBezTo>
                    <a:cubicBezTo>
                      <a:pt x="32" y="102"/>
                      <a:pt x="35" y="92"/>
                      <a:pt x="37" y="82"/>
                    </a:cubicBezTo>
                    <a:cubicBezTo>
                      <a:pt x="36" y="70"/>
                      <a:pt x="35" y="62"/>
                      <a:pt x="33" y="51"/>
                    </a:cubicBezTo>
                    <a:cubicBezTo>
                      <a:pt x="34" y="30"/>
                      <a:pt x="37" y="26"/>
                      <a:pt x="45" y="9"/>
                    </a:cubicBezTo>
                    <a:cubicBezTo>
                      <a:pt x="46" y="6"/>
                      <a:pt x="48" y="0"/>
                      <a:pt x="48" y="0"/>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88" name="Freeform 48"/>
              <p:cNvSpPr>
                <a:spLocks/>
              </p:cNvSpPr>
              <p:nvPr/>
            </p:nvSpPr>
            <p:spPr bwMode="auto">
              <a:xfrm>
                <a:off x="4190" y="1280"/>
                <a:ext cx="186" cy="121"/>
              </a:xfrm>
              <a:custGeom>
                <a:avLst/>
                <a:gdLst>
                  <a:gd name="T0" fmla="*/ 0 w 186"/>
                  <a:gd name="T1" fmla="*/ 121 h 121"/>
                  <a:gd name="T2" fmla="*/ 55 w 186"/>
                  <a:gd name="T3" fmla="*/ 115 h 121"/>
                  <a:gd name="T4" fmla="*/ 81 w 186"/>
                  <a:gd name="T5" fmla="*/ 105 h 121"/>
                  <a:gd name="T6" fmla="*/ 105 w 186"/>
                  <a:gd name="T7" fmla="*/ 90 h 121"/>
                  <a:gd name="T8" fmla="*/ 112 w 186"/>
                  <a:gd name="T9" fmla="*/ 79 h 121"/>
                  <a:gd name="T10" fmla="*/ 120 w 186"/>
                  <a:gd name="T11" fmla="*/ 69 h 121"/>
                  <a:gd name="T12" fmla="*/ 153 w 186"/>
                  <a:gd name="T13" fmla="*/ 39 h 121"/>
                  <a:gd name="T14" fmla="*/ 178 w 186"/>
                  <a:gd name="T15" fmla="*/ 10 h 121"/>
                  <a:gd name="T16" fmla="*/ 183 w 186"/>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21">
                    <a:moveTo>
                      <a:pt x="0" y="121"/>
                    </a:moveTo>
                    <a:cubicBezTo>
                      <a:pt x="17" y="113"/>
                      <a:pt x="36" y="116"/>
                      <a:pt x="55" y="115"/>
                    </a:cubicBezTo>
                    <a:cubicBezTo>
                      <a:pt x="65" y="113"/>
                      <a:pt x="72" y="107"/>
                      <a:pt x="81" y="105"/>
                    </a:cubicBezTo>
                    <a:cubicBezTo>
                      <a:pt x="87" y="98"/>
                      <a:pt x="96" y="92"/>
                      <a:pt x="105" y="90"/>
                    </a:cubicBezTo>
                    <a:cubicBezTo>
                      <a:pt x="107" y="86"/>
                      <a:pt x="109" y="83"/>
                      <a:pt x="112" y="79"/>
                    </a:cubicBezTo>
                    <a:cubicBezTo>
                      <a:pt x="115" y="76"/>
                      <a:pt x="120" y="69"/>
                      <a:pt x="120" y="69"/>
                    </a:cubicBezTo>
                    <a:cubicBezTo>
                      <a:pt x="121" y="62"/>
                      <a:pt x="144" y="45"/>
                      <a:pt x="153" y="39"/>
                    </a:cubicBezTo>
                    <a:cubicBezTo>
                      <a:pt x="155" y="29"/>
                      <a:pt x="172" y="20"/>
                      <a:pt x="178" y="10"/>
                    </a:cubicBezTo>
                    <a:cubicBezTo>
                      <a:pt x="180" y="8"/>
                      <a:pt x="186" y="3"/>
                      <a:pt x="183"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89" name="Freeform 49"/>
              <p:cNvSpPr>
                <a:spLocks/>
              </p:cNvSpPr>
              <p:nvPr/>
            </p:nvSpPr>
            <p:spPr bwMode="auto">
              <a:xfrm>
                <a:off x="4380" y="2243"/>
                <a:ext cx="284" cy="32"/>
              </a:xfrm>
              <a:custGeom>
                <a:avLst/>
                <a:gdLst>
                  <a:gd name="T0" fmla="*/ 0 w 284"/>
                  <a:gd name="T1" fmla="*/ 0 h 32"/>
                  <a:gd name="T2" fmla="*/ 24 w 284"/>
                  <a:gd name="T3" fmla="*/ 7 h 32"/>
                  <a:gd name="T4" fmla="*/ 99 w 284"/>
                  <a:gd name="T5" fmla="*/ 0 h 32"/>
                  <a:gd name="T6" fmla="*/ 137 w 284"/>
                  <a:gd name="T7" fmla="*/ 16 h 32"/>
                  <a:gd name="T8" fmla="*/ 159 w 284"/>
                  <a:gd name="T9" fmla="*/ 25 h 32"/>
                  <a:gd name="T10" fmla="*/ 213 w 284"/>
                  <a:gd name="T11" fmla="*/ 24 h 32"/>
                  <a:gd name="T12" fmla="*/ 284 w 284"/>
                  <a:gd name="T13" fmla="*/ 18 h 32"/>
                </a:gdLst>
                <a:ahLst/>
                <a:cxnLst>
                  <a:cxn ang="0">
                    <a:pos x="T0" y="T1"/>
                  </a:cxn>
                  <a:cxn ang="0">
                    <a:pos x="T2" y="T3"/>
                  </a:cxn>
                  <a:cxn ang="0">
                    <a:pos x="T4" y="T5"/>
                  </a:cxn>
                  <a:cxn ang="0">
                    <a:pos x="T6" y="T7"/>
                  </a:cxn>
                  <a:cxn ang="0">
                    <a:pos x="T8" y="T9"/>
                  </a:cxn>
                  <a:cxn ang="0">
                    <a:pos x="T10" y="T11"/>
                  </a:cxn>
                  <a:cxn ang="0">
                    <a:pos x="T12" y="T13"/>
                  </a:cxn>
                </a:cxnLst>
                <a:rect l="0" t="0" r="r" b="b"/>
                <a:pathLst>
                  <a:path w="284" h="32">
                    <a:moveTo>
                      <a:pt x="0" y="0"/>
                    </a:moveTo>
                    <a:cubicBezTo>
                      <a:pt x="8" y="2"/>
                      <a:pt x="15" y="6"/>
                      <a:pt x="24" y="7"/>
                    </a:cubicBezTo>
                    <a:cubicBezTo>
                      <a:pt x="49" y="6"/>
                      <a:pt x="74" y="3"/>
                      <a:pt x="99" y="0"/>
                    </a:cubicBezTo>
                    <a:cubicBezTo>
                      <a:pt x="118" y="2"/>
                      <a:pt x="121" y="13"/>
                      <a:pt x="137" y="16"/>
                    </a:cubicBezTo>
                    <a:cubicBezTo>
                      <a:pt x="144" y="21"/>
                      <a:pt x="151" y="24"/>
                      <a:pt x="159" y="25"/>
                    </a:cubicBezTo>
                    <a:cubicBezTo>
                      <a:pt x="176" y="32"/>
                      <a:pt x="195" y="25"/>
                      <a:pt x="213" y="24"/>
                    </a:cubicBezTo>
                    <a:cubicBezTo>
                      <a:pt x="236" y="18"/>
                      <a:pt x="261" y="18"/>
                      <a:pt x="284" y="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90" name="Freeform 50"/>
              <p:cNvSpPr>
                <a:spLocks/>
              </p:cNvSpPr>
              <p:nvPr/>
            </p:nvSpPr>
            <p:spPr bwMode="auto">
              <a:xfrm>
                <a:off x="3408" y="3927"/>
                <a:ext cx="143" cy="329"/>
              </a:xfrm>
              <a:custGeom>
                <a:avLst/>
                <a:gdLst>
                  <a:gd name="T0" fmla="*/ 44 w 143"/>
                  <a:gd name="T1" fmla="*/ 329 h 329"/>
                  <a:gd name="T2" fmla="*/ 50 w 143"/>
                  <a:gd name="T3" fmla="*/ 266 h 329"/>
                  <a:gd name="T4" fmla="*/ 65 w 143"/>
                  <a:gd name="T5" fmla="*/ 239 h 329"/>
                  <a:gd name="T6" fmla="*/ 81 w 143"/>
                  <a:gd name="T7" fmla="*/ 225 h 329"/>
                  <a:gd name="T8" fmla="*/ 75 w 143"/>
                  <a:gd name="T9" fmla="*/ 209 h 329"/>
                  <a:gd name="T10" fmla="*/ 77 w 143"/>
                  <a:gd name="T11" fmla="*/ 183 h 329"/>
                  <a:gd name="T12" fmla="*/ 66 w 143"/>
                  <a:gd name="T13" fmla="*/ 150 h 329"/>
                  <a:gd name="T14" fmla="*/ 15 w 143"/>
                  <a:gd name="T15" fmla="*/ 156 h 329"/>
                  <a:gd name="T16" fmla="*/ 8 w 143"/>
                  <a:gd name="T17" fmla="*/ 138 h 329"/>
                  <a:gd name="T18" fmla="*/ 21 w 143"/>
                  <a:gd name="T19" fmla="*/ 129 h 329"/>
                  <a:gd name="T20" fmla="*/ 35 w 143"/>
                  <a:gd name="T21" fmla="*/ 108 h 329"/>
                  <a:gd name="T22" fmla="*/ 41 w 143"/>
                  <a:gd name="T23" fmla="*/ 89 h 329"/>
                  <a:gd name="T24" fmla="*/ 35 w 143"/>
                  <a:gd name="T25" fmla="*/ 23 h 329"/>
                  <a:gd name="T26" fmla="*/ 53 w 143"/>
                  <a:gd name="T27" fmla="*/ 17 h 329"/>
                  <a:gd name="T28" fmla="*/ 122 w 143"/>
                  <a:gd name="T29" fmla="*/ 12 h 329"/>
                  <a:gd name="T30" fmla="*/ 143 w 143"/>
                  <a:gd name="T3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29">
                    <a:moveTo>
                      <a:pt x="44" y="329"/>
                    </a:moveTo>
                    <a:cubicBezTo>
                      <a:pt x="45" y="307"/>
                      <a:pt x="44" y="287"/>
                      <a:pt x="50" y="266"/>
                    </a:cubicBezTo>
                    <a:cubicBezTo>
                      <a:pt x="51" y="244"/>
                      <a:pt x="46" y="241"/>
                      <a:pt x="65" y="239"/>
                    </a:cubicBezTo>
                    <a:cubicBezTo>
                      <a:pt x="74" y="236"/>
                      <a:pt x="76" y="233"/>
                      <a:pt x="81" y="225"/>
                    </a:cubicBezTo>
                    <a:cubicBezTo>
                      <a:pt x="80" y="218"/>
                      <a:pt x="79" y="214"/>
                      <a:pt x="75" y="209"/>
                    </a:cubicBezTo>
                    <a:cubicBezTo>
                      <a:pt x="73" y="200"/>
                      <a:pt x="74" y="191"/>
                      <a:pt x="77" y="183"/>
                    </a:cubicBezTo>
                    <a:cubicBezTo>
                      <a:pt x="80" y="168"/>
                      <a:pt x="84" y="154"/>
                      <a:pt x="66" y="150"/>
                    </a:cubicBezTo>
                    <a:cubicBezTo>
                      <a:pt x="45" y="151"/>
                      <a:pt x="33" y="153"/>
                      <a:pt x="15" y="156"/>
                    </a:cubicBezTo>
                    <a:cubicBezTo>
                      <a:pt x="5" y="155"/>
                      <a:pt x="0" y="148"/>
                      <a:pt x="8" y="138"/>
                    </a:cubicBezTo>
                    <a:cubicBezTo>
                      <a:pt x="11" y="134"/>
                      <a:pt x="17" y="132"/>
                      <a:pt x="21" y="129"/>
                    </a:cubicBezTo>
                    <a:cubicBezTo>
                      <a:pt x="25" y="122"/>
                      <a:pt x="31" y="115"/>
                      <a:pt x="35" y="108"/>
                    </a:cubicBezTo>
                    <a:cubicBezTo>
                      <a:pt x="36" y="102"/>
                      <a:pt x="38" y="95"/>
                      <a:pt x="41" y="89"/>
                    </a:cubicBezTo>
                    <a:cubicBezTo>
                      <a:pt x="39" y="67"/>
                      <a:pt x="37" y="45"/>
                      <a:pt x="35" y="23"/>
                    </a:cubicBezTo>
                    <a:cubicBezTo>
                      <a:pt x="40" y="19"/>
                      <a:pt x="53" y="17"/>
                      <a:pt x="53" y="17"/>
                    </a:cubicBezTo>
                    <a:cubicBezTo>
                      <a:pt x="74" y="7"/>
                      <a:pt x="99" y="13"/>
                      <a:pt x="122" y="12"/>
                    </a:cubicBezTo>
                    <a:cubicBezTo>
                      <a:pt x="130" y="11"/>
                      <a:pt x="137" y="6"/>
                      <a:pt x="143"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691" name="Freeform 51"/>
              <p:cNvSpPr>
                <a:spLocks/>
              </p:cNvSpPr>
              <p:nvPr/>
            </p:nvSpPr>
            <p:spPr bwMode="auto">
              <a:xfrm>
                <a:off x="3418" y="3848"/>
                <a:ext cx="82" cy="106"/>
              </a:xfrm>
              <a:custGeom>
                <a:avLst/>
                <a:gdLst>
                  <a:gd name="T0" fmla="*/ 28 w 82"/>
                  <a:gd name="T1" fmla="*/ 106 h 106"/>
                  <a:gd name="T2" fmla="*/ 17 w 82"/>
                  <a:gd name="T3" fmla="*/ 84 h 106"/>
                  <a:gd name="T4" fmla="*/ 11 w 82"/>
                  <a:gd name="T5" fmla="*/ 66 h 106"/>
                  <a:gd name="T6" fmla="*/ 19 w 82"/>
                  <a:gd name="T7" fmla="*/ 21 h 106"/>
                  <a:gd name="T8" fmla="*/ 34 w 82"/>
                  <a:gd name="T9" fmla="*/ 15 h 106"/>
                  <a:gd name="T10" fmla="*/ 67 w 82"/>
                  <a:gd name="T11" fmla="*/ 6 h 106"/>
                  <a:gd name="T12" fmla="*/ 82 w 8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82" h="106">
                    <a:moveTo>
                      <a:pt x="28" y="106"/>
                    </a:moveTo>
                    <a:cubicBezTo>
                      <a:pt x="24" y="98"/>
                      <a:pt x="22" y="91"/>
                      <a:pt x="17" y="84"/>
                    </a:cubicBezTo>
                    <a:cubicBezTo>
                      <a:pt x="16" y="78"/>
                      <a:pt x="14" y="72"/>
                      <a:pt x="11" y="66"/>
                    </a:cubicBezTo>
                    <a:cubicBezTo>
                      <a:pt x="8" y="51"/>
                      <a:pt x="0" y="24"/>
                      <a:pt x="19" y="21"/>
                    </a:cubicBezTo>
                    <a:cubicBezTo>
                      <a:pt x="24" y="18"/>
                      <a:pt x="28" y="16"/>
                      <a:pt x="34" y="15"/>
                    </a:cubicBezTo>
                    <a:cubicBezTo>
                      <a:pt x="43" y="10"/>
                      <a:pt x="57" y="8"/>
                      <a:pt x="67" y="6"/>
                    </a:cubicBezTo>
                    <a:cubicBezTo>
                      <a:pt x="72" y="4"/>
                      <a:pt x="77" y="2"/>
                      <a:pt x="82" y="0"/>
                    </a:cubicBezTo>
                  </a:path>
                </a:pathLst>
              </a:custGeom>
              <a:noFill/>
              <a:ln w="28575" cap="flat" cmpd="sng">
                <a:solidFill>
                  <a:schemeClr val="accent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sp>
          <p:nvSpPr>
            <p:cNvPr id="240692" name="Text Box 52"/>
            <p:cNvSpPr txBox="1">
              <a:spLocks noChangeArrowheads="1"/>
            </p:cNvSpPr>
            <p:nvPr/>
          </p:nvSpPr>
          <p:spPr bwMode="auto">
            <a:xfrm>
              <a:off x="3224" y="2214"/>
              <a:ext cx="5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Magdala</a:t>
              </a:r>
            </a:p>
          </p:txBody>
        </p:sp>
        <p:sp>
          <p:nvSpPr>
            <p:cNvPr id="240693" name="Text Box 53"/>
            <p:cNvSpPr txBox="1">
              <a:spLocks noChangeArrowheads="1"/>
            </p:cNvSpPr>
            <p:nvPr/>
          </p:nvSpPr>
          <p:spPr bwMode="auto">
            <a:xfrm>
              <a:off x="3424" y="2478"/>
              <a:ext cx="5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Ammaus</a:t>
              </a:r>
            </a:p>
          </p:txBody>
        </p:sp>
        <p:sp>
          <p:nvSpPr>
            <p:cNvPr id="240694" name="Text Box 54"/>
            <p:cNvSpPr txBox="1">
              <a:spLocks noChangeArrowheads="1"/>
            </p:cNvSpPr>
            <p:nvPr/>
          </p:nvSpPr>
          <p:spPr bwMode="auto">
            <a:xfrm>
              <a:off x="3616" y="2846"/>
              <a:ext cx="5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Tiberias</a:t>
              </a:r>
            </a:p>
          </p:txBody>
        </p:sp>
        <p:sp>
          <p:nvSpPr>
            <p:cNvPr id="240695" name="Text Box 55"/>
            <p:cNvSpPr txBox="1">
              <a:spLocks noChangeArrowheads="1"/>
            </p:cNvSpPr>
            <p:nvPr/>
          </p:nvSpPr>
          <p:spPr bwMode="auto">
            <a:xfrm>
              <a:off x="3828" y="3262"/>
              <a:ext cx="67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Sennabris</a:t>
              </a:r>
            </a:p>
          </p:txBody>
        </p:sp>
        <p:sp>
          <p:nvSpPr>
            <p:cNvPr id="240696" name="Text Box 56"/>
            <p:cNvSpPr txBox="1">
              <a:spLocks noChangeArrowheads="1"/>
            </p:cNvSpPr>
            <p:nvPr/>
          </p:nvSpPr>
          <p:spPr bwMode="auto">
            <a:xfrm>
              <a:off x="3856" y="3642"/>
              <a:ext cx="6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Beit Yerah</a:t>
              </a:r>
            </a:p>
          </p:txBody>
        </p:sp>
        <p:sp>
          <p:nvSpPr>
            <p:cNvPr id="240697" name="Text Box 57"/>
            <p:cNvSpPr txBox="1">
              <a:spLocks noChangeArrowheads="1"/>
            </p:cNvSpPr>
            <p:nvPr/>
          </p:nvSpPr>
          <p:spPr bwMode="auto">
            <a:xfrm>
              <a:off x="4224" y="3938"/>
              <a:ext cx="111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Tel Samra</a:t>
              </a:r>
            </a:p>
            <a:p>
              <a:pPr fontAlgn="base">
                <a:spcBef>
                  <a:spcPct val="0"/>
                </a:spcBef>
                <a:spcAft>
                  <a:spcPct val="0"/>
                </a:spcAft>
              </a:pPr>
              <a:r>
                <a:rPr lang="en-US" altLang="en-US" sz="1400">
                  <a:solidFill>
                    <a:srgbClr val="000000"/>
                  </a:solidFill>
                  <a:latin typeface="Arial Rounded MT Bold" pitchFamily="34" charset="0"/>
                </a:rPr>
                <a:t>(Gadara’s Harbor)</a:t>
              </a:r>
            </a:p>
          </p:txBody>
        </p:sp>
        <p:sp>
          <p:nvSpPr>
            <p:cNvPr id="240698" name="Text Box 58"/>
            <p:cNvSpPr txBox="1">
              <a:spLocks noChangeArrowheads="1"/>
            </p:cNvSpPr>
            <p:nvPr/>
          </p:nvSpPr>
          <p:spPr bwMode="auto">
            <a:xfrm>
              <a:off x="3274" y="3698"/>
              <a:ext cx="71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a:solidFill>
                    <a:srgbClr val="000000"/>
                  </a:solidFill>
                  <a:latin typeface="Arial Rounded MT Bold" pitchFamily="34" charset="0"/>
                </a:rPr>
                <a:t>Old Jordan</a:t>
              </a:r>
            </a:p>
            <a:p>
              <a:pPr algn="ctr" fontAlgn="base">
                <a:spcBef>
                  <a:spcPct val="0"/>
                </a:spcBef>
                <a:spcAft>
                  <a:spcPct val="0"/>
                </a:spcAft>
              </a:pPr>
              <a:r>
                <a:rPr lang="en-US" altLang="en-US" sz="1400">
                  <a:solidFill>
                    <a:srgbClr val="000000"/>
                  </a:solidFill>
                  <a:latin typeface="Arial Rounded MT Bold" pitchFamily="34" charset="0"/>
                </a:rPr>
                <a:t>Outlet</a:t>
              </a:r>
            </a:p>
          </p:txBody>
        </p:sp>
        <p:grpSp>
          <p:nvGrpSpPr>
            <p:cNvPr id="240699" name="Group 59"/>
            <p:cNvGrpSpPr>
              <a:grpSpLocks/>
            </p:cNvGrpSpPr>
            <p:nvPr/>
          </p:nvGrpSpPr>
          <p:grpSpPr bwMode="auto">
            <a:xfrm>
              <a:off x="4440" y="3790"/>
              <a:ext cx="140" cy="156"/>
              <a:chOff x="4008" y="3790"/>
              <a:chExt cx="140" cy="156"/>
            </a:xfrm>
          </p:grpSpPr>
          <p:sp>
            <p:nvSpPr>
              <p:cNvPr id="240700" name="Freeform 60"/>
              <p:cNvSpPr>
                <a:spLocks/>
              </p:cNvSpPr>
              <p:nvPr/>
            </p:nvSpPr>
            <p:spPr bwMode="auto">
              <a:xfrm>
                <a:off x="4008" y="3790"/>
                <a:ext cx="140" cy="156"/>
              </a:xfrm>
              <a:custGeom>
                <a:avLst/>
                <a:gdLst>
                  <a:gd name="T0" fmla="*/ 108 w 140"/>
                  <a:gd name="T1" fmla="*/ 0 h 156"/>
                  <a:gd name="T2" fmla="*/ 93 w 140"/>
                  <a:gd name="T3" fmla="*/ 4 h 156"/>
                  <a:gd name="T4" fmla="*/ 69 w 140"/>
                  <a:gd name="T5" fmla="*/ 15 h 156"/>
                  <a:gd name="T6" fmla="*/ 30 w 140"/>
                  <a:gd name="T7" fmla="*/ 48 h 156"/>
                  <a:gd name="T8" fmla="*/ 23 w 140"/>
                  <a:gd name="T9" fmla="*/ 60 h 156"/>
                  <a:gd name="T10" fmla="*/ 18 w 140"/>
                  <a:gd name="T11" fmla="*/ 70 h 156"/>
                  <a:gd name="T12" fmla="*/ 14 w 140"/>
                  <a:gd name="T13" fmla="*/ 87 h 156"/>
                  <a:gd name="T14" fmla="*/ 32 w 140"/>
                  <a:gd name="T15" fmla="*/ 151 h 156"/>
                  <a:gd name="T16" fmla="*/ 47 w 140"/>
                  <a:gd name="T17" fmla="*/ 156 h 156"/>
                  <a:gd name="T18" fmla="*/ 72 w 140"/>
                  <a:gd name="T19" fmla="*/ 153 h 156"/>
                  <a:gd name="T20" fmla="*/ 92 w 140"/>
                  <a:gd name="T21" fmla="*/ 144 h 156"/>
                  <a:gd name="T22" fmla="*/ 110 w 140"/>
                  <a:gd name="T23" fmla="*/ 133 h 156"/>
                  <a:gd name="T24" fmla="*/ 116 w 140"/>
                  <a:gd name="T25" fmla="*/ 117 h 156"/>
                  <a:gd name="T26" fmla="*/ 122 w 140"/>
                  <a:gd name="T27" fmla="*/ 94 h 156"/>
                  <a:gd name="T28" fmla="*/ 128 w 140"/>
                  <a:gd name="T29" fmla="*/ 72 h 156"/>
                  <a:gd name="T30" fmla="*/ 140 w 140"/>
                  <a:gd name="T31" fmla="*/ 45 h 156"/>
                  <a:gd name="T32" fmla="*/ 114 w 140"/>
                  <a:gd name="T33" fmla="*/ 0 h 156"/>
                  <a:gd name="T34" fmla="*/ 108 w 140"/>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56">
                    <a:moveTo>
                      <a:pt x="108" y="0"/>
                    </a:moveTo>
                    <a:cubicBezTo>
                      <a:pt x="103" y="1"/>
                      <a:pt x="98" y="3"/>
                      <a:pt x="93" y="4"/>
                    </a:cubicBezTo>
                    <a:cubicBezTo>
                      <a:pt x="86" y="9"/>
                      <a:pt x="76" y="9"/>
                      <a:pt x="69" y="15"/>
                    </a:cubicBezTo>
                    <a:cubicBezTo>
                      <a:pt x="55" y="27"/>
                      <a:pt x="49" y="44"/>
                      <a:pt x="30" y="48"/>
                    </a:cubicBezTo>
                    <a:cubicBezTo>
                      <a:pt x="24" y="52"/>
                      <a:pt x="25" y="54"/>
                      <a:pt x="23" y="60"/>
                    </a:cubicBezTo>
                    <a:cubicBezTo>
                      <a:pt x="22" y="63"/>
                      <a:pt x="18" y="70"/>
                      <a:pt x="18" y="70"/>
                    </a:cubicBezTo>
                    <a:cubicBezTo>
                      <a:pt x="17" y="76"/>
                      <a:pt x="15" y="81"/>
                      <a:pt x="14" y="87"/>
                    </a:cubicBezTo>
                    <a:cubicBezTo>
                      <a:pt x="13" y="112"/>
                      <a:pt x="0" y="146"/>
                      <a:pt x="32" y="151"/>
                    </a:cubicBezTo>
                    <a:cubicBezTo>
                      <a:pt x="37" y="153"/>
                      <a:pt x="42" y="154"/>
                      <a:pt x="47" y="156"/>
                    </a:cubicBezTo>
                    <a:cubicBezTo>
                      <a:pt x="55" y="155"/>
                      <a:pt x="64" y="155"/>
                      <a:pt x="72" y="153"/>
                    </a:cubicBezTo>
                    <a:cubicBezTo>
                      <a:pt x="79" y="151"/>
                      <a:pt x="85" y="145"/>
                      <a:pt x="92" y="144"/>
                    </a:cubicBezTo>
                    <a:cubicBezTo>
                      <a:pt x="98" y="141"/>
                      <a:pt x="104" y="137"/>
                      <a:pt x="110" y="133"/>
                    </a:cubicBezTo>
                    <a:cubicBezTo>
                      <a:pt x="111" y="127"/>
                      <a:pt x="116" y="117"/>
                      <a:pt x="116" y="117"/>
                    </a:cubicBezTo>
                    <a:cubicBezTo>
                      <a:pt x="118" y="109"/>
                      <a:pt x="119" y="101"/>
                      <a:pt x="122" y="94"/>
                    </a:cubicBezTo>
                    <a:cubicBezTo>
                      <a:pt x="123" y="87"/>
                      <a:pt x="125" y="78"/>
                      <a:pt x="128" y="72"/>
                    </a:cubicBezTo>
                    <a:cubicBezTo>
                      <a:pt x="130" y="62"/>
                      <a:pt x="135" y="54"/>
                      <a:pt x="140" y="45"/>
                    </a:cubicBezTo>
                    <a:cubicBezTo>
                      <a:pt x="138" y="25"/>
                      <a:pt x="138" y="4"/>
                      <a:pt x="114" y="0"/>
                    </a:cubicBezTo>
                    <a:cubicBezTo>
                      <a:pt x="107" y="1"/>
                      <a:pt x="105" y="3"/>
                      <a:pt x="108" y="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701" name="Freeform 61"/>
              <p:cNvSpPr>
                <a:spLocks/>
              </p:cNvSpPr>
              <p:nvPr/>
            </p:nvSpPr>
            <p:spPr bwMode="auto">
              <a:xfrm>
                <a:off x="4064" y="3799"/>
                <a:ext cx="81" cy="99"/>
              </a:xfrm>
              <a:custGeom>
                <a:avLst/>
                <a:gdLst>
                  <a:gd name="T0" fmla="*/ 49 w 81"/>
                  <a:gd name="T1" fmla="*/ 0 h 99"/>
                  <a:gd name="T2" fmla="*/ 31 w 81"/>
                  <a:gd name="T3" fmla="*/ 10 h 99"/>
                  <a:gd name="T4" fmla="*/ 16 w 81"/>
                  <a:gd name="T5" fmla="*/ 27 h 99"/>
                  <a:gd name="T6" fmla="*/ 6 w 81"/>
                  <a:gd name="T7" fmla="*/ 39 h 99"/>
                  <a:gd name="T8" fmla="*/ 9 w 81"/>
                  <a:gd name="T9" fmla="*/ 73 h 99"/>
                  <a:gd name="T10" fmla="*/ 24 w 81"/>
                  <a:gd name="T11" fmla="*/ 99 h 99"/>
                  <a:gd name="T12" fmla="*/ 51 w 81"/>
                  <a:gd name="T13" fmla="*/ 85 h 99"/>
                  <a:gd name="T14" fmla="*/ 60 w 81"/>
                  <a:gd name="T15" fmla="*/ 70 h 99"/>
                  <a:gd name="T16" fmla="*/ 66 w 81"/>
                  <a:gd name="T17" fmla="*/ 51 h 99"/>
                  <a:gd name="T18" fmla="*/ 78 w 81"/>
                  <a:gd name="T19" fmla="*/ 24 h 99"/>
                  <a:gd name="T20" fmla="*/ 49 w 81"/>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99">
                    <a:moveTo>
                      <a:pt x="49" y="0"/>
                    </a:moveTo>
                    <a:cubicBezTo>
                      <a:pt x="44" y="4"/>
                      <a:pt x="37" y="9"/>
                      <a:pt x="31" y="10"/>
                    </a:cubicBezTo>
                    <a:cubicBezTo>
                      <a:pt x="27" y="16"/>
                      <a:pt x="22" y="24"/>
                      <a:pt x="16" y="27"/>
                    </a:cubicBezTo>
                    <a:cubicBezTo>
                      <a:pt x="13" y="32"/>
                      <a:pt x="11" y="36"/>
                      <a:pt x="6" y="39"/>
                    </a:cubicBezTo>
                    <a:cubicBezTo>
                      <a:pt x="0" y="52"/>
                      <a:pt x="0" y="62"/>
                      <a:pt x="9" y="73"/>
                    </a:cubicBezTo>
                    <a:cubicBezTo>
                      <a:pt x="11" y="85"/>
                      <a:pt x="11" y="94"/>
                      <a:pt x="24" y="99"/>
                    </a:cubicBezTo>
                    <a:cubicBezTo>
                      <a:pt x="46" y="95"/>
                      <a:pt x="35" y="91"/>
                      <a:pt x="51" y="85"/>
                    </a:cubicBezTo>
                    <a:cubicBezTo>
                      <a:pt x="55" y="80"/>
                      <a:pt x="57" y="75"/>
                      <a:pt x="60" y="70"/>
                    </a:cubicBezTo>
                    <a:cubicBezTo>
                      <a:pt x="61" y="64"/>
                      <a:pt x="63" y="57"/>
                      <a:pt x="66" y="51"/>
                    </a:cubicBezTo>
                    <a:cubicBezTo>
                      <a:pt x="68" y="41"/>
                      <a:pt x="73" y="33"/>
                      <a:pt x="78" y="24"/>
                    </a:cubicBezTo>
                    <a:cubicBezTo>
                      <a:pt x="81" y="3"/>
                      <a:pt x="67" y="1"/>
                      <a:pt x="49" y="0"/>
                    </a:cubicBezTo>
                    <a:close/>
                  </a:path>
                </a:pathLst>
              </a:custGeom>
              <a:solidFill>
                <a:schemeClr val="folHlink"/>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702" name="Freeform 62"/>
              <p:cNvSpPr>
                <a:spLocks/>
              </p:cNvSpPr>
              <p:nvPr/>
            </p:nvSpPr>
            <p:spPr bwMode="auto">
              <a:xfrm>
                <a:off x="4084" y="3801"/>
                <a:ext cx="60" cy="71"/>
              </a:xfrm>
              <a:custGeom>
                <a:avLst/>
                <a:gdLst>
                  <a:gd name="T0" fmla="*/ 25 w 60"/>
                  <a:gd name="T1" fmla="*/ 0 h 71"/>
                  <a:gd name="T2" fmla="*/ 2 w 60"/>
                  <a:gd name="T3" fmla="*/ 27 h 71"/>
                  <a:gd name="T4" fmla="*/ 7 w 60"/>
                  <a:gd name="T5" fmla="*/ 48 h 71"/>
                  <a:gd name="T6" fmla="*/ 20 w 60"/>
                  <a:gd name="T7" fmla="*/ 71 h 71"/>
                  <a:gd name="T8" fmla="*/ 38 w 60"/>
                  <a:gd name="T9" fmla="*/ 63 h 71"/>
                  <a:gd name="T10" fmla="*/ 52 w 60"/>
                  <a:gd name="T11" fmla="*/ 41 h 71"/>
                  <a:gd name="T12" fmla="*/ 40 w 60"/>
                  <a:gd name="T13" fmla="*/ 2 h 71"/>
                  <a:gd name="T14" fmla="*/ 25 w 60"/>
                  <a:gd name="T15" fmla="*/ 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1">
                    <a:moveTo>
                      <a:pt x="25" y="0"/>
                    </a:moveTo>
                    <a:cubicBezTo>
                      <a:pt x="14" y="5"/>
                      <a:pt x="7" y="16"/>
                      <a:pt x="2" y="27"/>
                    </a:cubicBezTo>
                    <a:cubicBezTo>
                      <a:pt x="1" y="36"/>
                      <a:pt x="0" y="42"/>
                      <a:pt x="7" y="48"/>
                    </a:cubicBezTo>
                    <a:cubicBezTo>
                      <a:pt x="9" y="59"/>
                      <a:pt x="11" y="64"/>
                      <a:pt x="20" y="71"/>
                    </a:cubicBezTo>
                    <a:cubicBezTo>
                      <a:pt x="28" y="69"/>
                      <a:pt x="32" y="68"/>
                      <a:pt x="38" y="63"/>
                    </a:cubicBezTo>
                    <a:cubicBezTo>
                      <a:pt x="42" y="55"/>
                      <a:pt x="47" y="48"/>
                      <a:pt x="52" y="41"/>
                    </a:cubicBezTo>
                    <a:cubicBezTo>
                      <a:pt x="53" y="25"/>
                      <a:pt x="60" y="5"/>
                      <a:pt x="40" y="2"/>
                    </a:cubicBezTo>
                    <a:cubicBezTo>
                      <a:pt x="35" y="0"/>
                      <a:pt x="20" y="5"/>
                      <a:pt x="25" y="0"/>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703" name="Freeform 63"/>
              <p:cNvSpPr>
                <a:spLocks/>
              </p:cNvSpPr>
              <p:nvPr/>
            </p:nvSpPr>
            <p:spPr bwMode="auto">
              <a:xfrm>
                <a:off x="4087" y="3821"/>
                <a:ext cx="23" cy="33"/>
              </a:xfrm>
              <a:custGeom>
                <a:avLst/>
                <a:gdLst>
                  <a:gd name="T0" fmla="*/ 22 w 23"/>
                  <a:gd name="T1" fmla="*/ 0 h 33"/>
                  <a:gd name="T2" fmla="*/ 8 w 23"/>
                  <a:gd name="T3" fmla="*/ 9 h 33"/>
                  <a:gd name="T4" fmla="*/ 19 w 23"/>
                  <a:gd name="T5" fmla="*/ 33 h 33"/>
                  <a:gd name="T6" fmla="*/ 22 w 23"/>
                  <a:gd name="T7" fmla="*/ 0 h 33"/>
                </a:gdLst>
                <a:ahLst/>
                <a:cxnLst>
                  <a:cxn ang="0">
                    <a:pos x="T0" y="T1"/>
                  </a:cxn>
                  <a:cxn ang="0">
                    <a:pos x="T2" y="T3"/>
                  </a:cxn>
                  <a:cxn ang="0">
                    <a:pos x="T4" y="T5"/>
                  </a:cxn>
                  <a:cxn ang="0">
                    <a:pos x="T6" y="T7"/>
                  </a:cxn>
                </a:cxnLst>
                <a:rect l="0" t="0" r="r" b="b"/>
                <a:pathLst>
                  <a:path w="23" h="33">
                    <a:moveTo>
                      <a:pt x="22" y="0"/>
                    </a:moveTo>
                    <a:cubicBezTo>
                      <a:pt x="17" y="3"/>
                      <a:pt x="13" y="6"/>
                      <a:pt x="8" y="9"/>
                    </a:cubicBezTo>
                    <a:cubicBezTo>
                      <a:pt x="0" y="20"/>
                      <a:pt x="10" y="27"/>
                      <a:pt x="19" y="33"/>
                    </a:cubicBezTo>
                    <a:cubicBezTo>
                      <a:pt x="21" y="22"/>
                      <a:pt x="23" y="12"/>
                      <a:pt x="22" y="0"/>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sp>
          <p:nvSpPr>
            <p:cNvPr id="240704" name="Freeform 64"/>
            <p:cNvSpPr>
              <a:spLocks/>
            </p:cNvSpPr>
            <p:nvPr/>
          </p:nvSpPr>
          <p:spPr bwMode="auto">
            <a:xfrm>
              <a:off x="3384" y="1809"/>
              <a:ext cx="36" cy="43"/>
            </a:xfrm>
            <a:custGeom>
              <a:avLst/>
              <a:gdLst>
                <a:gd name="T0" fmla="*/ 16 w 36"/>
                <a:gd name="T1" fmla="*/ 4 h 43"/>
                <a:gd name="T2" fmla="*/ 2 w 36"/>
                <a:gd name="T3" fmla="*/ 18 h 43"/>
                <a:gd name="T4" fmla="*/ 11 w 36"/>
                <a:gd name="T5" fmla="*/ 43 h 43"/>
                <a:gd name="T6" fmla="*/ 34 w 36"/>
                <a:gd name="T7" fmla="*/ 7 h 43"/>
                <a:gd name="T8" fmla="*/ 23 w 36"/>
                <a:gd name="T9" fmla="*/ 0 h 43"/>
                <a:gd name="T10" fmla="*/ 16 w 36"/>
                <a:gd name="T11" fmla="*/ 4 h 43"/>
              </a:gdLst>
              <a:ahLst/>
              <a:cxnLst>
                <a:cxn ang="0">
                  <a:pos x="T0" y="T1"/>
                </a:cxn>
                <a:cxn ang="0">
                  <a:pos x="T2" y="T3"/>
                </a:cxn>
                <a:cxn ang="0">
                  <a:pos x="T4" y="T5"/>
                </a:cxn>
                <a:cxn ang="0">
                  <a:pos x="T6" y="T7"/>
                </a:cxn>
                <a:cxn ang="0">
                  <a:pos x="T8" y="T9"/>
                </a:cxn>
                <a:cxn ang="0">
                  <a:pos x="T10" y="T11"/>
                </a:cxn>
              </a:cxnLst>
              <a:rect l="0" t="0" r="r" b="b"/>
              <a:pathLst>
                <a:path w="36" h="43">
                  <a:moveTo>
                    <a:pt x="16" y="4"/>
                  </a:moveTo>
                  <a:cubicBezTo>
                    <a:pt x="8" y="7"/>
                    <a:pt x="6" y="11"/>
                    <a:pt x="2" y="18"/>
                  </a:cubicBezTo>
                  <a:cubicBezTo>
                    <a:pt x="0" y="29"/>
                    <a:pt x="2" y="36"/>
                    <a:pt x="11" y="43"/>
                  </a:cubicBezTo>
                  <a:cubicBezTo>
                    <a:pt x="36" y="40"/>
                    <a:pt x="23" y="26"/>
                    <a:pt x="34" y="7"/>
                  </a:cubicBezTo>
                  <a:cubicBezTo>
                    <a:pt x="31" y="1"/>
                    <a:pt x="29" y="1"/>
                    <a:pt x="23" y="0"/>
                  </a:cubicBezTo>
                  <a:cubicBezTo>
                    <a:pt x="15" y="1"/>
                    <a:pt x="6" y="14"/>
                    <a:pt x="16" y="4"/>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705" name="Text Box 65"/>
            <p:cNvSpPr txBox="1">
              <a:spLocks noChangeArrowheads="1"/>
            </p:cNvSpPr>
            <p:nvPr/>
          </p:nvSpPr>
          <p:spPr bwMode="auto">
            <a:xfrm>
              <a:off x="3362" y="1896"/>
              <a:ext cx="6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Gennesar</a:t>
              </a:r>
            </a:p>
          </p:txBody>
        </p:sp>
        <p:sp>
          <p:nvSpPr>
            <p:cNvPr id="240706" name="Text Box 66"/>
            <p:cNvSpPr txBox="1">
              <a:spLocks noChangeArrowheads="1"/>
            </p:cNvSpPr>
            <p:nvPr/>
          </p:nvSpPr>
          <p:spPr bwMode="auto">
            <a:xfrm>
              <a:off x="3632" y="1716"/>
              <a:ext cx="5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Tabgha</a:t>
              </a:r>
            </a:p>
          </p:txBody>
        </p:sp>
        <p:sp>
          <p:nvSpPr>
            <p:cNvPr id="240707" name="Text Box 67"/>
            <p:cNvSpPr txBox="1">
              <a:spLocks noChangeArrowheads="1"/>
            </p:cNvSpPr>
            <p:nvPr/>
          </p:nvSpPr>
          <p:spPr bwMode="auto">
            <a:xfrm>
              <a:off x="3560" y="1284"/>
              <a:ext cx="7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Capernaum</a:t>
              </a:r>
            </a:p>
          </p:txBody>
        </p:sp>
        <p:sp>
          <p:nvSpPr>
            <p:cNvPr id="240708" name="Text Box 68"/>
            <p:cNvSpPr txBox="1">
              <a:spLocks noChangeArrowheads="1"/>
            </p:cNvSpPr>
            <p:nvPr/>
          </p:nvSpPr>
          <p:spPr bwMode="auto">
            <a:xfrm>
              <a:off x="4328" y="1464"/>
              <a:ext cx="3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Aish</a:t>
              </a:r>
            </a:p>
          </p:txBody>
        </p:sp>
        <p:sp>
          <p:nvSpPr>
            <p:cNvPr id="240709" name="Text Box 69"/>
            <p:cNvSpPr txBox="1">
              <a:spLocks noChangeArrowheads="1"/>
            </p:cNvSpPr>
            <p:nvPr/>
          </p:nvSpPr>
          <p:spPr bwMode="auto">
            <a:xfrm>
              <a:off x="4190" y="1794"/>
              <a:ext cx="7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Kfar Aovya</a:t>
              </a:r>
            </a:p>
          </p:txBody>
        </p:sp>
        <p:sp>
          <p:nvSpPr>
            <p:cNvPr id="240710" name="Text Box 70"/>
            <p:cNvSpPr txBox="1">
              <a:spLocks noChangeArrowheads="1"/>
            </p:cNvSpPr>
            <p:nvPr/>
          </p:nvSpPr>
          <p:spPr bwMode="auto">
            <a:xfrm>
              <a:off x="4208" y="2148"/>
              <a:ext cx="66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Kursi</a:t>
              </a:r>
            </a:p>
            <a:p>
              <a:pPr fontAlgn="base">
                <a:spcBef>
                  <a:spcPct val="0"/>
                </a:spcBef>
                <a:spcAft>
                  <a:spcPct val="0"/>
                </a:spcAft>
              </a:pPr>
              <a:r>
                <a:rPr lang="en-US" altLang="en-US" sz="1400">
                  <a:solidFill>
                    <a:srgbClr val="000000"/>
                  </a:solidFill>
                  <a:latin typeface="Arial Rounded MT Bold" pitchFamily="34" charset="0"/>
                </a:rPr>
                <a:t>(Gergesa)</a:t>
              </a:r>
            </a:p>
          </p:txBody>
        </p:sp>
        <p:sp>
          <p:nvSpPr>
            <p:cNvPr id="240711" name="Text Box 71"/>
            <p:cNvSpPr txBox="1">
              <a:spLocks noChangeArrowheads="1"/>
            </p:cNvSpPr>
            <p:nvPr/>
          </p:nvSpPr>
          <p:spPr bwMode="auto">
            <a:xfrm>
              <a:off x="4238" y="2544"/>
              <a:ext cx="62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Ein Gofra</a:t>
              </a:r>
            </a:p>
          </p:txBody>
        </p:sp>
        <p:sp>
          <p:nvSpPr>
            <p:cNvPr id="240712" name="Text Box 72"/>
            <p:cNvSpPr txBox="1">
              <a:spLocks noChangeArrowheads="1"/>
            </p:cNvSpPr>
            <p:nvPr/>
          </p:nvSpPr>
          <p:spPr bwMode="auto">
            <a:xfrm>
              <a:off x="4202" y="2886"/>
              <a:ext cx="58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Sussita</a:t>
              </a:r>
            </a:p>
            <a:p>
              <a:pPr fontAlgn="base">
                <a:spcBef>
                  <a:spcPct val="0"/>
                </a:spcBef>
                <a:spcAft>
                  <a:spcPct val="0"/>
                </a:spcAft>
              </a:pPr>
              <a:r>
                <a:rPr lang="en-US" altLang="en-US" sz="1400">
                  <a:solidFill>
                    <a:srgbClr val="000000"/>
                  </a:solidFill>
                  <a:latin typeface="Arial Rounded MT Bold" pitchFamily="34" charset="0"/>
                </a:rPr>
                <a:t>(Hippos)</a:t>
              </a:r>
            </a:p>
          </p:txBody>
        </p:sp>
        <p:sp>
          <p:nvSpPr>
            <p:cNvPr id="240713" name="Text Box 73"/>
            <p:cNvSpPr txBox="1">
              <a:spLocks noChangeArrowheads="1"/>
            </p:cNvSpPr>
            <p:nvPr/>
          </p:nvSpPr>
          <p:spPr bwMode="auto">
            <a:xfrm>
              <a:off x="4652" y="3420"/>
              <a:ext cx="5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Duerban</a:t>
              </a:r>
            </a:p>
          </p:txBody>
        </p:sp>
        <p:sp>
          <p:nvSpPr>
            <p:cNvPr id="240714" name="Text Box 74"/>
            <p:cNvSpPr txBox="1">
              <a:spLocks noChangeArrowheads="1"/>
            </p:cNvSpPr>
            <p:nvPr/>
          </p:nvSpPr>
          <p:spPr bwMode="auto">
            <a:xfrm>
              <a:off x="4574" y="3696"/>
              <a:ext cx="5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Duerban</a:t>
              </a:r>
            </a:p>
          </p:txBody>
        </p:sp>
      </p:grpSp>
      <p:sp>
        <p:nvSpPr>
          <p:cNvPr id="240715" name="Line 75"/>
          <p:cNvSpPr>
            <a:spLocks noChangeShapeType="1"/>
          </p:cNvSpPr>
          <p:nvPr/>
        </p:nvSpPr>
        <p:spPr bwMode="auto">
          <a:xfrm flipH="1" flipV="1">
            <a:off x="4838700" y="2247900"/>
            <a:ext cx="1371600" cy="114300"/>
          </a:xfrm>
          <a:prstGeom prst="line">
            <a:avLst/>
          </a:prstGeom>
          <a:noFill/>
          <a:ln w="5715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0716" name="Text Box 76"/>
          <p:cNvSpPr txBox="1">
            <a:spLocks noChangeArrowheads="1"/>
          </p:cNvSpPr>
          <p:nvPr/>
        </p:nvSpPr>
        <p:spPr bwMode="auto">
          <a:xfrm>
            <a:off x="688975" y="4319588"/>
            <a:ext cx="4445000" cy="20145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FFFFFF"/>
                </a:solidFill>
                <a:latin typeface="Arial Rounded MT Bold" pitchFamily="34" charset="0"/>
              </a:rPr>
              <a:t>A bustling port welcomed visitors to the prosperous village of Capernaum in Jesus’ time. A 2,500-foot-long promenade lined the shore. Boats moored along the harbor’s array of paired curved piers, straight docks and triangular piers.</a:t>
            </a:r>
          </a:p>
        </p:txBody>
      </p:sp>
      <p:pic>
        <p:nvPicPr>
          <p:cNvPr id="240717"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1552575"/>
            <a:ext cx="46005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tLang="en-US">
                <a:cs typeface="Times New Roman" pitchFamily="18" charset="0"/>
              </a:rPr>
              <a:t>Galilean Fishing Boat</a:t>
            </a:r>
          </a:p>
        </p:txBody>
      </p:sp>
      <p:pic>
        <p:nvPicPr>
          <p:cNvPr id="178179" name="Picture 3"/>
          <p:cNvPicPr>
            <a:picLocks noChangeAspect="1" noChangeArrowheads="1"/>
          </p:cNvPicPr>
          <p:nvPr/>
        </p:nvPicPr>
        <p:blipFill>
          <a:blip r:embed="rId3">
            <a:extLst>
              <a:ext uri="{28A0092B-C50C-407E-A947-70E740481C1C}">
                <a14:useLocalDpi xmlns:a14="http://schemas.microsoft.com/office/drawing/2010/main" val="0"/>
              </a:ext>
            </a:extLst>
          </a:blip>
          <a:srcRect r="3214" b="4938"/>
          <a:stretch>
            <a:fillRect/>
          </a:stretch>
        </p:blipFill>
        <p:spPr bwMode="auto">
          <a:xfrm>
            <a:off x="990600" y="1752600"/>
            <a:ext cx="317182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4"/>
          <p:cNvPicPr>
            <a:picLocks noChangeAspect="1" noChangeArrowheads="1"/>
          </p:cNvPicPr>
          <p:nvPr/>
        </p:nvPicPr>
        <p:blipFill>
          <a:blip r:embed="rId4">
            <a:extLst>
              <a:ext uri="{28A0092B-C50C-407E-A947-70E740481C1C}">
                <a14:useLocalDpi xmlns:a14="http://schemas.microsoft.com/office/drawing/2010/main" val="0"/>
              </a:ext>
            </a:extLst>
          </a:blip>
          <a:srcRect r="4819" b="5229"/>
          <a:stretch>
            <a:fillRect/>
          </a:stretch>
        </p:blipFill>
        <p:spPr bwMode="auto">
          <a:xfrm>
            <a:off x="4438650" y="1790700"/>
            <a:ext cx="2281238"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781050" y="4038600"/>
            <a:ext cx="63055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0188" indent="-230188"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Aft>
                <a:spcPct val="0"/>
              </a:spcAft>
              <a:buFontTx/>
              <a:buChar char="•"/>
            </a:pPr>
            <a:r>
              <a:rPr lang="en-US" altLang="en-US" sz="2000">
                <a:solidFill>
                  <a:srgbClr val="FFFFFF"/>
                </a:solidFill>
                <a:latin typeface="Verdana" pitchFamily="34" charset="0"/>
                <a:cs typeface="Times New Roman" pitchFamily="18" charset="0"/>
              </a:rPr>
              <a:t>Hull of a fishing boat from first century CE recovered from the mud along the receding shoreline of the Sea of Galilee.</a:t>
            </a:r>
          </a:p>
          <a:p>
            <a:pPr fontAlgn="base">
              <a:spcAft>
                <a:spcPct val="0"/>
              </a:spcAft>
              <a:buFontTx/>
              <a:buChar char="•"/>
            </a:pPr>
            <a:r>
              <a:rPr lang="en-US" altLang="en-US" sz="2000">
                <a:solidFill>
                  <a:srgbClr val="FFFFFF"/>
                </a:solidFill>
                <a:latin typeface="Verdana" pitchFamily="34" charset="0"/>
                <a:cs typeface="Times New Roman" pitchFamily="18" charset="0"/>
              </a:rPr>
              <a:t>Design of boat is similar to that of one depicted in a mosaic excavated at Migdal </a:t>
            </a:r>
          </a:p>
          <a:p>
            <a:pPr fontAlgn="base">
              <a:spcAft>
                <a:spcPct val="0"/>
              </a:spcAft>
            </a:pPr>
            <a:r>
              <a:rPr lang="en-US" altLang="en-US" sz="2000">
                <a:solidFill>
                  <a:srgbClr val="FFFFFF"/>
                </a:solidFill>
                <a:latin typeface="Verdana" pitchFamily="34" charset="0"/>
                <a:cs typeface="Times New Roman" pitchFamily="18" charset="0"/>
              </a:rPr>
              <a:t>  (ancient Tarichaeae).</a:t>
            </a:r>
            <a:r>
              <a:rPr lang="en-US" altLang="en-US" sz="2000">
                <a:solidFill>
                  <a:srgbClr val="FFFFFF"/>
                </a:solidFill>
                <a:latin typeface="Verdana" pitchFamily="34" charset="0"/>
              </a:rPr>
              <a:t>  </a:t>
            </a:r>
          </a:p>
        </p:txBody>
      </p:sp>
      <p:pic>
        <p:nvPicPr>
          <p:cNvPr id="178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809750"/>
            <a:ext cx="2362200" cy="481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40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454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
            <a:ext cx="84582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6750" y="4782234"/>
            <a:ext cx="8324850" cy="584775"/>
          </a:xfrm>
          <a:prstGeom prst="rect">
            <a:avLst/>
          </a:prstGeom>
          <a:no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Matthew 4:18-22 Jesus calls Peter and his brother Andrew</a:t>
            </a:r>
          </a:p>
          <a:p>
            <a:r>
              <a:rPr lang="en-US" sz="1600" baseline="30000" dirty="0" smtClean="0">
                <a:solidFill>
                  <a:schemeClr val="bg1"/>
                </a:solidFill>
                <a:latin typeface="Arial" panose="020B0604020202020204" pitchFamily="34" charset="0"/>
                <a:cs typeface="Arial" panose="020B0604020202020204" pitchFamily="34" charset="0"/>
              </a:rPr>
              <a:t>19 </a:t>
            </a:r>
            <a:r>
              <a:rPr lang="en-US" sz="1600" dirty="0">
                <a:solidFill>
                  <a:schemeClr val="bg1"/>
                </a:solidFill>
                <a:latin typeface="Arial" panose="020B0604020202020204" pitchFamily="34" charset="0"/>
                <a:cs typeface="Arial" panose="020B0604020202020204" pitchFamily="34" charset="0"/>
              </a:rPr>
              <a:t> And he said to them, “Follow me, and I will make you fishers of men.” </a:t>
            </a:r>
          </a:p>
        </p:txBody>
      </p:sp>
      <p:sp>
        <p:nvSpPr>
          <p:cNvPr id="4" name="TextBox 3"/>
          <p:cNvSpPr txBox="1"/>
          <p:nvPr/>
        </p:nvSpPr>
        <p:spPr>
          <a:xfrm>
            <a:off x="666750" y="5428565"/>
            <a:ext cx="8477250" cy="1077218"/>
          </a:xfrm>
          <a:prstGeom prst="rect">
            <a:avLst/>
          </a:prstGeom>
          <a:no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Matthew 8:23-27 Jesus calms storm </a:t>
            </a:r>
          </a:p>
          <a:p>
            <a:r>
              <a:rPr lang="en-US" sz="1600" baseline="30000" dirty="0" smtClean="0">
                <a:solidFill>
                  <a:schemeClr val="bg1"/>
                </a:solidFill>
                <a:latin typeface="Arial" panose="020B0604020202020204" pitchFamily="34" charset="0"/>
                <a:cs typeface="Arial" panose="020B0604020202020204" pitchFamily="34" charset="0"/>
              </a:rPr>
              <a:t>26 </a:t>
            </a:r>
            <a:r>
              <a:rPr lang="en-US" sz="1600" dirty="0">
                <a:solidFill>
                  <a:schemeClr val="bg1"/>
                </a:solidFill>
                <a:latin typeface="Arial" panose="020B0604020202020204" pitchFamily="34" charset="0"/>
                <a:cs typeface="Arial" panose="020B0604020202020204" pitchFamily="34" charset="0"/>
              </a:rPr>
              <a:t> And he said to them, “Why are you afraid, O you of little faith?” Then he rose and rebuked the winds and the sea, and there was a great calm. </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685801" y="6349900"/>
            <a:ext cx="8458199"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Matthew 9:1 Crosses Sea of Galilee to come to Capernaum</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557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tLang="en-US"/>
              <a:t>Common Items from Time of Jesus – Stone Jars</a:t>
            </a:r>
          </a:p>
        </p:txBody>
      </p:sp>
      <p:pic>
        <p:nvPicPr>
          <p:cNvPr id="259075" name="Picture 3" descr="H:\Archaeloogy\Jesus Time - Stonew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8038" y="1843088"/>
            <a:ext cx="5130800" cy="3267075"/>
          </a:xfrm>
          <a:prstGeom prst="rect">
            <a:avLst/>
          </a:prstGeom>
          <a:noFill/>
          <a:extLst>
            <a:ext uri="{909E8E84-426E-40DD-AFC4-6F175D3DCCD1}">
              <a14:hiddenFill xmlns:a14="http://schemas.microsoft.com/office/drawing/2010/main">
                <a:solidFill>
                  <a:srgbClr val="FFFFFF"/>
                </a:solidFill>
              </a14:hiddenFill>
            </a:ext>
          </a:extLst>
        </p:spPr>
      </p:pic>
      <p:sp>
        <p:nvSpPr>
          <p:cNvPr id="259078" name="Rectangle 6"/>
          <p:cNvSpPr>
            <a:spLocks noChangeArrowheads="1"/>
          </p:cNvSpPr>
          <p:nvPr/>
        </p:nvSpPr>
        <p:spPr bwMode="auto">
          <a:xfrm>
            <a:off x="1023938" y="5264150"/>
            <a:ext cx="77819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r>
              <a:rPr lang="en-US" altLang="en-US" sz="2800">
                <a:solidFill>
                  <a:srgbClr val="FFFFFF"/>
                </a:solidFill>
              </a:rPr>
              <a:t>John 2:6 Now there were set there six waterpots of stone, according to the manner of purification of the Jews, containing twenty or thirty gallons apiece.</a:t>
            </a:r>
          </a:p>
        </p:txBody>
      </p:sp>
    </p:spTree>
    <p:extLst>
      <p:ext uri="{BB962C8B-B14F-4D97-AF65-F5344CB8AC3E}">
        <p14:creationId xmlns:p14="http://schemas.microsoft.com/office/powerpoint/2010/main" val="3278718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2">
            <a:extLst>
              <a:ext uri="{28A0092B-C50C-407E-A947-70E740481C1C}">
                <a14:useLocalDpi xmlns:a14="http://schemas.microsoft.com/office/drawing/2010/main" val="0"/>
              </a:ext>
            </a:extLst>
          </a:blip>
          <a:srcRect t="8002" b="8002"/>
          <a:stretch>
            <a:fillRect/>
          </a:stretch>
        </p:blipFill>
        <p:spPr bwMode="auto">
          <a:xfrm>
            <a:off x="514350" y="1670050"/>
            <a:ext cx="8629650" cy="48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3" name="Text Box 3"/>
          <p:cNvSpPr txBox="1">
            <a:spLocks noChangeArrowheads="1"/>
          </p:cNvSpPr>
          <p:nvPr/>
        </p:nvSpPr>
        <p:spPr bwMode="auto">
          <a:xfrm>
            <a:off x="609600" y="5440363"/>
            <a:ext cx="2398713"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r>
              <a:rPr lang="en-US" altLang="en-US" sz="2400">
                <a:solidFill>
                  <a:srgbClr val="DFD6C3"/>
                </a:solidFill>
              </a:rPr>
              <a:t>Wilson’s Arch</a:t>
            </a:r>
          </a:p>
        </p:txBody>
      </p:sp>
      <p:sp>
        <p:nvSpPr>
          <p:cNvPr id="230404" name="Text Box 4"/>
          <p:cNvSpPr txBox="1">
            <a:spLocks noChangeArrowheads="1"/>
          </p:cNvSpPr>
          <p:nvPr/>
        </p:nvSpPr>
        <p:spPr bwMode="auto">
          <a:xfrm>
            <a:off x="5372100" y="5173663"/>
            <a:ext cx="2398713"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r>
              <a:rPr lang="en-US" altLang="en-US" sz="2400">
                <a:solidFill>
                  <a:srgbClr val="DFD6C3"/>
                </a:solidFill>
              </a:rPr>
              <a:t>Wailing Wall</a:t>
            </a:r>
          </a:p>
        </p:txBody>
      </p:sp>
      <p:sp>
        <p:nvSpPr>
          <p:cNvPr id="230405" name="Line 5"/>
          <p:cNvSpPr>
            <a:spLocks noChangeShapeType="1"/>
          </p:cNvSpPr>
          <p:nvPr/>
        </p:nvSpPr>
        <p:spPr bwMode="auto">
          <a:xfrm flipV="1">
            <a:off x="2133600" y="4229100"/>
            <a:ext cx="742950" cy="12001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230406" name="Line 6"/>
          <p:cNvSpPr>
            <a:spLocks noChangeShapeType="1"/>
          </p:cNvSpPr>
          <p:nvPr/>
        </p:nvSpPr>
        <p:spPr bwMode="auto">
          <a:xfrm flipH="1" flipV="1">
            <a:off x="3886200" y="4381500"/>
            <a:ext cx="1581150" cy="8953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230407" name="Rectangle 7"/>
          <p:cNvSpPr>
            <a:spLocks noGrp="1" noChangeArrowheads="1"/>
          </p:cNvSpPr>
          <p:nvPr>
            <p:ph type="title"/>
          </p:nvPr>
        </p:nvSpPr>
        <p:spPr>
          <a:noFill/>
          <a:ln/>
        </p:spPr>
        <p:txBody>
          <a:bodyPr/>
          <a:lstStyle/>
          <a:p>
            <a:r>
              <a:rPr lang="en-US" altLang="en-US"/>
              <a:t>Wailing/Western Wall</a:t>
            </a:r>
            <a:br>
              <a:rPr lang="en-US" altLang="en-US"/>
            </a:br>
            <a:r>
              <a:rPr lang="en-US" altLang="en-US"/>
              <a:t> &amp; Wilson Arch</a:t>
            </a:r>
          </a:p>
        </p:txBody>
      </p:sp>
      <p:sp>
        <p:nvSpPr>
          <p:cNvPr id="230408" name="Text Box 8"/>
          <p:cNvSpPr txBox="1">
            <a:spLocks noChangeArrowheads="1"/>
          </p:cNvSpPr>
          <p:nvPr/>
        </p:nvSpPr>
        <p:spPr bwMode="auto">
          <a:xfrm>
            <a:off x="1847850" y="2544763"/>
            <a:ext cx="2398713"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r>
              <a:rPr lang="en-US" altLang="en-US" sz="2400">
                <a:solidFill>
                  <a:srgbClr val="DFD6C3"/>
                </a:solidFill>
              </a:rPr>
              <a:t>Western Wall</a:t>
            </a:r>
          </a:p>
        </p:txBody>
      </p:sp>
      <p:sp>
        <p:nvSpPr>
          <p:cNvPr id="230409" name="Line 9"/>
          <p:cNvSpPr>
            <a:spLocks noChangeShapeType="1"/>
          </p:cNvSpPr>
          <p:nvPr/>
        </p:nvSpPr>
        <p:spPr bwMode="auto">
          <a:xfrm>
            <a:off x="4191000" y="2952750"/>
            <a:ext cx="571500" cy="11620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
        <p:nvSpPr>
          <p:cNvPr id="230410" name="Line 10"/>
          <p:cNvSpPr>
            <a:spLocks noChangeShapeType="1"/>
          </p:cNvSpPr>
          <p:nvPr/>
        </p:nvSpPr>
        <p:spPr bwMode="auto">
          <a:xfrm flipH="1">
            <a:off x="628650" y="2971800"/>
            <a:ext cx="1257300" cy="457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en-US" sz="2400">
              <a:solidFill>
                <a:srgbClr val="000000"/>
              </a:solidFill>
            </a:endParaRPr>
          </a:p>
        </p:txBody>
      </p:sp>
    </p:spTree>
    <p:extLst>
      <p:ext uri="{BB962C8B-B14F-4D97-AF65-F5344CB8AC3E}">
        <p14:creationId xmlns:p14="http://schemas.microsoft.com/office/powerpoint/2010/main" val="23357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5800" y="457200"/>
            <a:ext cx="7772400" cy="1143000"/>
          </a:xfrm>
        </p:spPr>
        <p:txBody>
          <a:bodyPr/>
          <a:lstStyle/>
          <a:p>
            <a:r>
              <a:rPr lang="en-US" altLang="en-US"/>
              <a:t>Western Wall Tunnel</a:t>
            </a:r>
          </a:p>
        </p:txBody>
      </p:sp>
      <p:pic>
        <p:nvPicPr>
          <p:cNvPr id="2283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752600"/>
            <a:ext cx="325596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5105400"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57" name="Text Box 5"/>
          <p:cNvSpPr txBox="1">
            <a:spLocks noChangeArrowheads="1"/>
          </p:cNvSpPr>
          <p:nvPr/>
        </p:nvSpPr>
        <p:spPr bwMode="auto">
          <a:xfrm>
            <a:off x="7112000" y="6229350"/>
            <a:ext cx="203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a:solidFill>
                  <a:srgbClr val="DFD6C3"/>
                </a:solidFill>
              </a:rPr>
              <a:t>Biblical Archaeology Review</a:t>
            </a:r>
          </a:p>
          <a:p>
            <a:pPr eaLnBrk="0" fontAlgn="base" hangingPunct="0">
              <a:spcBef>
                <a:spcPct val="0"/>
              </a:spcBef>
              <a:spcAft>
                <a:spcPct val="0"/>
              </a:spcAft>
            </a:pPr>
            <a:r>
              <a:rPr lang="en-US" altLang="en-US" sz="900">
                <a:solidFill>
                  <a:srgbClr val="DFD6C3"/>
                </a:solidFill>
              </a:rPr>
              <a:t>pg. 40-41, Vol. 21  No 6, Nov/Dec 1995</a:t>
            </a:r>
          </a:p>
        </p:txBody>
      </p:sp>
      <p:sp>
        <p:nvSpPr>
          <p:cNvPr id="228358" name="Text Box 6"/>
          <p:cNvSpPr txBox="1">
            <a:spLocks noChangeArrowheads="1"/>
          </p:cNvSpPr>
          <p:nvPr/>
        </p:nvSpPr>
        <p:spPr bwMode="auto">
          <a:xfrm>
            <a:off x="517525" y="1412875"/>
            <a:ext cx="2239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rPr>
              <a:t>“Master Course”</a:t>
            </a:r>
          </a:p>
        </p:txBody>
      </p:sp>
      <p:sp>
        <p:nvSpPr>
          <p:cNvPr id="228359" name="Line 7"/>
          <p:cNvSpPr>
            <a:spLocks noChangeShapeType="1"/>
          </p:cNvSpPr>
          <p:nvPr/>
        </p:nvSpPr>
        <p:spPr bwMode="auto">
          <a:xfrm flipH="1" flipV="1">
            <a:off x="3352800" y="3505200"/>
            <a:ext cx="609600" cy="22098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28360" name="Text Box 8"/>
          <p:cNvSpPr txBox="1">
            <a:spLocks noChangeArrowheads="1"/>
          </p:cNvSpPr>
          <p:nvPr/>
        </p:nvSpPr>
        <p:spPr bwMode="auto">
          <a:xfrm>
            <a:off x="3606800" y="5619750"/>
            <a:ext cx="17303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DFD6C3"/>
                </a:solidFill>
              </a:rPr>
              <a:t>Roman - 2nd Century</a:t>
            </a:r>
          </a:p>
          <a:p>
            <a:pPr eaLnBrk="0" fontAlgn="base" hangingPunct="0">
              <a:spcBef>
                <a:spcPct val="0"/>
              </a:spcBef>
              <a:spcAft>
                <a:spcPct val="0"/>
              </a:spcAft>
            </a:pPr>
            <a:r>
              <a:rPr lang="en-US" altLang="en-US" sz="1400">
                <a:solidFill>
                  <a:srgbClr val="DFD6C3"/>
                </a:solidFill>
              </a:rPr>
              <a:t>Holes to Support</a:t>
            </a:r>
          </a:p>
          <a:p>
            <a:pPr eaLnBrk="0" fontAlgn="base" hangingPunct="0">
              <a:spcBef>
                <a:spcPct val="0"/>
              </a:spcBef>
              <a:spcAft>
                <a:spcPct val="0"/>
              </a:spcAft>
            </a:pPr>
            <a:r>
              <a:rPr lang="en-US" altLang="en-US" sz="1400">
                <a:solidFill>
                  <a:srgbClr val="DFD6C3"/>
                </a:solidFill>
              </a:rPr>
              <a:t>Rough Stone for</a:t>
            </a:r>
          </a:p>
          <a:p>
            <a:pPr eaLnBrk="0" fontAlgn="base" hangingPunct="0">
              <a:spcBef>
                <a:spcPct val="0"/>
              </a:spcBef>
              <a:spcAft>
                <a:spcPct val="0"/>
              </a:spcAft>
            </a:pPr>
            <a:r>
              <a:rPr lang="en-US" altLang="en-US" sz="1400">
                <a:solidFill>
                  <a:srgbClr val="DFD6C3"/>
                </a:solidFill>
              </a:rPr>
              <a:t>Waterproof Plaster</a:t>
            </a:r>
          </a:p>
        </p:txBody>
      </p:sp>
      <p:sp>
        <p:nvSpPr>
          <p:cNvPr id="228361" name="Text Box 9"/>
          <p:cNvSpPr txBox="1">
            <a:spLocks noChangeArrowheads="1"/>
          </p:cNvSpPr>
          <p:nvPr/>
        </p:nvSpPr>
        <p:spPr bwMode="auto">
          <a:xfrm>
            <a:off x="711200" y="5695950"/>
            <a:ext cx="189706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a:solidFill>
                  <a:srgbClr val="DFD6C3"/>
                </a:solidFill>
              </a:rPr>
              <a:t>Four Blocks 11 ft High</a:t>
            </a:r>
          </a:p>
          <a:p>
            <a:pPr eaLnBrk="0" fontAlgn="base" hangingPunct="0">
              <a:spcBef>
                <a:spcPct val="0"/>
              </a:spcBef>
              <a:spcAft>
                <a:spcPct val="0"/>
              </a:spcAft>
            </a:pPr>
            <a:r>
              <a:rPr lang="en-US" altLang="en-US" sz="1400">
                <a:solidFill>
                  <a:srgbClr val="DFD6C3"/>
                </a:solidFill>
              </a:rPr>
              <a:t>6 ft long to 42 ft long</a:t>
            </a:r>
          </a:p>
          <a:p>
            <a:pPr eaLnBrk="0" fontAlgn="base" hangingPunct="0">
              <a:spcBef>
                <a:spcPct val="0"/>
              </a:spcBef>
              <a:spcAft>
                <a:spcPct val="0"/>
              </a:spcAft>
            </a:pPr>
            <a:r>
              <a:rPr lang="en-US" altLang="en-US" sz="1400">
                <a:solidFill>
                  <a:srgbClr val="DFD6C3"/>
                </a:solidFill>
              </a:rPr>
              <a:t>(14 ft Deep, 1.2 mil lbs)</a:t>
            </a:r>
          </a:p>
        </p:txBody>
      </p:sp>
    </p:spTree>
    <p:extLst>
      <p:ext uri="{BB962C8B-B14F-4D97-AF65-F5344CB8AC3E}">
        <p14:creationId xmlns:p14="http://schemas.microsoft.com/office/powerpoint/2010/main" val="3032887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1752600"/>
            <a:ext cx="280035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771650"/>
            <a:ext cx="3429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4286250"/>
            <a:ext cx="3429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3" name="Rectangle 7"/>
          <p:cNvSpPr>
            <a:spLocks noChangeArrowheads="1"/>
          </p:cNvSpPr>
          <p:nvPr/>
        </p:nvSpPr>
        <p:spPr bwMode="auto">
          <a:xfrm>
            <a:off x="3983038" y="2228850"/>
            <a:ext cx="2265362"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r>
              <a:rPr lang="en-US" altLang="en-US" sz="2400">
                <a:solidFill>
                  <a:srgbClr val="FFFFFF"/>
                </a:solidFill>
                <a:effectLst>
                  <a:outerShdw blurRad="38100" dist="38100" dir="2700000" algn="tl">
                    <a:srgbClr val="000000"/>
                  </a:outerShdw>
                </a:effectLst>
              </a:rPr>
              <a:t>The Western Wall, for centuries revered by Jews as the only remaining wall of the ancient Temple area.</a:t>
            </a:r>
          </a:p>
        </p:txBody>
      </p:sp>
      <p:sp>
        <p:nvSpPr>
          <p:cNvPr id="229384" name="Rectangle 8"/>
          <p:cNvSpPr>
            <a:spLocks noGrp="1" noChangeArrowheads="1"/>
          </p:cNvSpPr>
          <p:nvPr>
            <p:ph type="title"/>
          </p:nvPr>
        </p:nvSpPr>
        <p:spPr/>
        <p:txBody>
          <a:bodyPr/>
          <a:lstStyle/>
          <a:p>
            <a:r>
              <a:rPr lang="en-US" altLang="en-US"/>
              <a:t>Western/Wailing Wall</a:t>
            </a:r>
          </a:p>
        </p:txBody>
      </p:sp>
    </p:spTree>
    <p:extLst>
      <p:ext uri="{BB962C8B-B14F-4D97-AF65-F5344CB8AC3E}">
        <p14:creationId xmlns:p14="http://schemas.microsoft.com/office/powerpoint/2010/main" val="3491597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 y="856763"/>
            <a:ext cx="9144000" cy="6001237"/>
          </a:xfrm>
          <a:prstGeom prst="rect">
            <a:avLst/>
          </a:prstGeom>
        </p:spPr>
      </p:pic>
      <p:sp>
        <p:nvSpPr>
          <p:cNvPr id="4" name="Rectangle 3"/>
          <p:cNvSpPr/>
          <p:nvPr/>
        </p:nvSpPr>
        <p:spPr>
          <a:xfrm>
            <a:off x="2789487" y="3907756"/>
            <a:ext cx="1825045" cy="523220"/>
          </a:xfrm>
          <a:prstGeom prst="rect">
            <a:avLst/>
          </a:prstGeom>
        </p:spPr>
        <p:txBody>
          <a:bodyPr wrap="square">
            <a:spAutoFit/>
          </a:bodyPr>
          <a:lstStyle/>
          <a:p>
            <a:r>
              <a:rPr lang="en-US" sz="1400" dirty="0">
                <a:solidFill>
                  <a:prstClr val="black"/>
                </a:solidFill>
              </a:rPr>
              <a:t>nothing exists beyond the natural realm</a:t>
            </a:r>
          </a:p>
        </p:txBody>
      </p:sp>
      <p:sp>
        <p:nvSpPr>
          <p:cNvPr id="5" name="TextBox 4"/>
          <p:cNvSpPr txBox="1"/>
          <p:nvPr/>
        </p:nvSpPr>
        <p:spPr>
          <a:xfrm>
            <a:off x="106330" y="5625772"/>
            <a:ext cx="2352247" cy="923330"/>
          </a:xfrm>
          <a:prstGeom prst="rect">
            <a:avLst/>
          </a:prstGeom>
          <a:noFill/>
        </p:spPr>
        <p:txBody>
          <a:bodyPr wrap="none" rtlCol="0">
            <a:spAutoFit/>
          </a:bodyPr>
          <a:lstStyle/>
          <a:p>
            <a:r>
              <a:rPr lang="en-US" dirty="0">
                <a:solidFill>
                  <a:prstClr val="black"/>
                </a:solidFill>
              </a:rPr>
              <a:t>No God</a:t>
            </a:r>
          </a:p>
          <a:p>
            <a:r>
              <a:rPr lang="en-US" dirty="0">
                <a:solidFill>
                  <a:prstClr val="black"/>
                </a:solidFill>
              </a:rPr>
              <a:t>No Supreme Being</a:t>
            </a:r>
          </a:p>
          <a:p>
            <a:r>
              <a:rPr lang="en-US" dirty="0">
                <a:solidFill>
                  <a:prstClr val="black"/>
                </a:solidFill>
              </a:rPr>
              <a:t>We come from nothing</a:t>
            </a:r>
          </a:p>
        </p:txBody>
      </p:sp>
      <p:sp>
        <p:nvSpPr>
          <p:cNvPr id="14" name="Rectangle 13"/>
          <p:cNvSpPr/>
          <p:nvPr/>
        </p:nvSpPr>
        <p:spPr>
          <a:xfrm rot="1380000">
            <a:off x="1534800" y="2680004"/>
            <a:ext cx="3902509" cy="646331"/>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Super Naturalism </a:t>
            </a:r>
            <a:r>
              <a:rPr lang="en-US" sz="1400" dirty="0">
                <a:solidFill>
                  <a:prstClr val="black"/>
                </a:solidFill>
              </a:rPr>
              <a:t>it is possible that there is </a:t>
            </a:r>
          </a:p>
          <a:p>
            <a:r>
              <a:rPr lang="en-US" sz="1400" dirty="0">
                <a:solidFill>
                  <a:prstClr val="black"/>
                </a:solidFill>
              </a:rPr>
              <a:t>a supreme being/someone beyond natural order</a:t>
            </a:r>
          </a:p>
          <a:p>
            <a:r>
              <a:rPr lang="en-US" sz="1400" dirty="0">
                <a:solidFill>
                  <a:prstClr val="black"/>
                </a:solidFill>
              </a:rPr>
              <a:t>  Intelligent Design – a programmer</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219" y="4499535"/>
            <a:ext cx="2617596" cy="2272869"/>
          </a:xfrm>
          <a:prstGeom prst="rect">
            <a:avLst/>
          </a:prstGeom>
          <a:noFill/>
        </p:spPr>
      </p:pic>
      <p:sp>
        <p:nvSpPr>
          <p:cNvPr id="16" name="TextBox 15"/>
          <p:cNvSpPr txBox="1"/>
          <p:nvPr/>
        </p:nvSpPr>
        <p:spPr>
          <a:xfrm>
            <a:off x="106330" y="881116"/>
            <a:ext cx="1603516" cy="923330"/>
          </a:xfrm>
          <a:prstGeom prst="rect">
            <a:avLst/>
          </a:prstGeom>
          <a:solidFill>
            <a:srgbClr val="FFFFCC">
              <a:alpha val="60000"/>
            </a:srgbClr>
          </a:solidFill>
        </p:spPr>
        <p:txBody>
          <a:bodyPr wrap="none" rtlCol="0">
            <a:spAutoFit/>
          </a:bodyPr>
          <a:lstStyle/>
          <a:p>
            <a:r>
              <a:rPr lang="en-US" dirty="0">
                <a:solidFill>
                  <a:prstClr val="black"/>
                </a:solidFill>
              </a:rPr>
              <a:t>God</a:t>
            </a:r>
          </a:p>
          <a:p>
            <a:r>
              <a:rPr lang="en-US" dirty="0">
                <a:solidFill>
                  <a:prstClr val="black"/>
                </a:solidFill>
              </a:rPr>
              <a:t>Supreme Being</a:t>
            </a:r>
          </a:p>
          <a:p>
            <a:r>
              <a:rPr lang="en-US" dirty="0">
                <a:solidFill>
                  <a:prstClr val="black"/>
                </a:solidFill>
              </a:rPr>
              <a:t>We are created</a:t>
            </a:r>
          </a:p>
        </p:txBody>
      </p:sp>
      <p:grpSp>
        <p:nvGrpSpPr>
          <p:cNvPr id="18" name="Group 17"/>
          <p:cNvGrpSpPr/>
          <p:nvPr/>
        </p:nvGrpSpPr>
        <p:grpSpPr>
          <a:xfrm>
            <a:off x="3570322" y="1197498"/>
            <a:ext cx="2248706" cy="1952560"/>
            <a:chOff x="6782929" y="1476440"/>
            <a:chExt cx="2248706" cy="195256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algn="ctr">
                <a:spcBef>
                  <a:spcPct val="0"/>
                </a:spcBef>
              </a:pPr>
              <a:r>
                <a:rPr lang="en-US" altLang="en-US" sz="900" dirty="0">
                  <a:solidFill>
                    <a:srgbClr val="000000"/>
                  </a:solidFill>
                  <a:latin typeface="Comic Sans MS" panose="030F0702030302020204" pitchFamily="66" charset="0"/>
                </a:rPr>
                <a:t>Bible is Inspired</a:t>
              </a:r>
            </a:p>
          </p:txBody>
        </p:sp>
        <p:sp>
          <p:nvSpPr>
            <p:cNvPr id="24" name="Rectangle 23"/>
            <p:cNvSpPr/>
            <p:nvPr/>
          </p:nvSpPr>
          <p:spPr>
            <a:xfrm>
              <a:off x="7639882" y="1599824"/>
              <a:ext cx="679994"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p>
            <a:p>
              <a:pPr algn="ctr">
                <a:spcBef>
                  <a:spcPct val="0"/>
                </a:spcBef>
              </a:pPr>
              <a:r>
                <a:rPr lang="en-US" altLang="en-US" sz="900" dirty="0">
                  <a:solidFill>
                    <a:srgbClr val="000000"/>
                  </a:solidFill>
                  <a:latin typeface="Comic Sans MS" panose="030F0702030302020204" pitchFamily="66" charset="0"/>
                </a:rPr>
                <a:t>Accurate</a:t>
              </a:r>
            </a:p>
          </p:txBody>
        </p:sp>
        <p:sp>
          <p:nvSpPr>
            <p:cNvPr id="25" name="Rectangle 24"/>
            <p:cNvSpPr/>
            <p:nvPr/>
          </p:nvSpPr>
          <p:spPr>
            <a:xfrm>
              <a:off x="8291172" y="1873696"/>
              <a:ext cx="611065"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p>
            <a:p>
              <a:pPr algn="ctr">
                <a:spcBef>
                  <a:spcPct val="0"/>
                </a:spcBef>
              </a:pPr>
              <a:r>
                <a:rPr lang="en-US" altLang="en-US" sz="900" dirty="0">
                  <a:solidFill>
                    <a:srgbClr val="000000"/>
                  </a:solidFill>
                  <a:latin typeface="Comic Sans MS" panose="030F0702030302020204" pitchFamily="66" charset="0"/>
                </a:rPr>
                <a:t>Reliable</a:t>
              </a:r>
            </a:p>
          </p:txBody>
        </p:sp>
      </p:grpSp>
      <p:sp>
        <p:nvSpPr>
          <p:cNvPr id="3" name="Rectangle 2"/>
          <p:cNvSpPr/>
          <p:nvPr/>
        </p:nvSpPr>
        <p:spPr>
          <a:xfrm rot="20247528">
            <a:off x="1716188" y="4651911"/>
            <a:ext cx="3902509" cy="430887"/>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Philosophical Naturalism </a:t>
            </a:r>
            <a:r>
              <a:rPr lang="en-US" sz="1400" dirty="0">
                <a:solidFill>
                  <a:prstClr val="black"/>
                </a:solidFill>
              </a:rPr>
              <a:t>The presuppositional belief </a:t>
            </a:r>
          </a:p>
          <a:p>
            <a:r>
              <a:rPr lang="en-US" sz="1400" dirty="0">
                <a:solidFill>
                  <a:prstClr val="black"/>
                </a:solidFill>
              </a:rPr>
              <a:t>that only natural laws and forces occur</a:t>
            </a:r>
          </a:p>
        </p:txBody>
      </p:sp>
      <p:sp>
        <p:nvSpPr>
          <p:cNvPr id="17" name="Rectangle 16"/>
          <p:cNvSpPr/>
          <p:nvPr/>
        </p:nvSpPr>
        <p:spPr>
          <a:xfrm>
            <a:off x="6545360" y="5625772"/>
            <a:ext cx="1152880"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Using God</a:t>
            </a:r>
          </a:p>
          <a:p>
            <a:pPr algn="ctr">
              <a:spcBef>
                <a:spcPct val="0"/>
              </a:spcBef>
            </a:pPr>
            <a:r>
              <a:rPr lang="en-US" altLang="en-US" sz="900" dirty="0">
                <a:solidFill>
                  <a:srgbClr val="000000"/>
                </a:solidFill>
                <a:latin typeface="Comic Sans MS" panose="030F0702030302020204" pitchFamily="66" charset="0"/>
              </a:rPr>
              <a:t>To fill in the Gaps</a:t>
            </a:r>
          </a:p>
        </p:txBody>
      </p:sp>
    </p:spTree>
    <p:extLst>
      <p:ext uri="{BB962C8B-B14F-4D97-AF65-F5344CB8AC3E}">
        <p14:creationId xmlns:p14="http://schemas.microsoft.com/office/powerpoint/2010/main" val="195921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3"/>
          <p:cNvGrpSpPr>
            <a:grpSpLocks noGrp="1" noUngrp="1" noChangeAspect="1"/>
          </p:cNvGrpSpPr>
          <p:nvPr/>
        </p:nvGrpSpPr>
        <p:grpSpPr bwMode="auto">
          <a:xfrm>
            <a:off x="0" y="0"/>
            <a:ext cx="9144000" cy="6548438"/>
            <a:chOff x="685800" y="836613"/>
            <a:chExt cx="7772400" cy="5565775"/>
          </a:xfrm>
        </p:grpSpPr>
        <p:pic>
          <p:nvPicPr>
            <p:cNvPr id="24590" name="Picture 1" descr="Capernaum aerial from southeast, tbs115180011"/>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24591"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algn="ctr" fontAlgn="base">
                <a:spcBef>
                  <a:spcPct val="0"/>
                </a:spcBef>
                <a:spcAft>
                  <a:spcPct val="0"/>
                </a:spcAft>
              </a:pPr>
              <a:r>
                <a:rPr lang="en-US" sz="2200" dirty="0">
                  <a:solidFill>
                    <a:srgbClr val="000000"/>
                  </a:solidFill>
                  <a:latin typeface="Calibri" pitchFamily="34" charset="0"/>
                  <a:cs typeface="Calibri" pitchFamily="34" charset="0"/>
                </a:rPr>
                <a:t>Capernaum aerial from southeast</a:t>
              </a:r>
            </a:p>
          </p:txBody>
        </p:sp>
      </p:grpSp>
      <p:sp>
        <p:nvSpPr>
          <p:cNvPr id="6" name="Line 8"/>
          <p:cNvSpPr>
            <a:spLocks noChangeShapeType="1"/>
          </p:cNvSpPr>
          <p:nvPr/>
        </p:nvSpPr>
        <p:spPr bwMode="auto">
          <a:xfrm flipH="1">
            <a:off x="3810000" y="914400"/>
            <a:ext cx="457200" cy="10668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7" name="Text Box 15"/>
          <p:cNvSpPr txBox="1">
            <a:spLocks noChangeArrowheads="1"/>
          </p:cNvSpPr>
          <p:nvPr/>
        </p:nvSpPr>
        <p:spPr bwMode="auto">
          <a:xfrm>
            <a:off x="1219200" y="914400"/>
            <a:ext cx="1600199" cy="40011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Peter’s house</a:t>
            </a:r>
          </a:p>
        </p:txBody>
      </p:sp>
      <p:sp>
        <p:nvSpPr>
          <p:cNvPr id="8" name="Line 8"/>
          <p:cNvSpPr>
            <a:spLocks noChangeShapeType="1"/>
          </p:cNvSpPr>
          <p:nvPr/>
        </p:nvSpPr>
        <p:spPr bwMode="auto">
          <a:xfrm>
            <a:off x="2133600" y="1295400"/>
            <a:ext cx="228600" cy="8382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9" name="Line 8"/>
          <p:cNvSpPr>
            <a:spLocks noChangeShapeType="1"/>
          </p:cNvSpPr>
          <p:nvPr/>
        </p:nvSpPr>
        <p:spPr bwMode="auto">
          <a:xfrm flipH="1">
            <a:off x="7086600" y="1524000"/>
            <a:ext cx="609600" cy="9906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10" name="Text Box 15"/>
          <p:cNvSpPr txBox="1">
            <a:spLocks noChangeArrowheads="1"/>
          </p:cNvSpPr>
          <p:nvPr/>
        </p:nvSpPr>
        <p:spPr bwMode="auto">
          <a:xfrm>
            <a:off x="3276600" y="533400"/>
            <a:ext cx="2819400" cy="40011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Capernaum synagogue</a:t>
            </a:r>
          </a:p>
        </p:txBody>
      </p:sp>
      <p:sp>
        <p:nvSpPr>
          <p:cNvPr id="11" name="Text Box 15"/>
          <p:cNvSpPr txBox="1">
            <a:spLocks noChangeArrowheads="1"/>
          </p:cNvSpPr>
          <p:nvPr/>
        </p:nvSpPr>
        <p:spPr bwMode="auto">
          <a:xfrm>
            <a:off x="7010400" y="685800"/>
            <a:ext cx="1905000" cy="707886"/>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Greek Orthodox church</a:t>
            </a:r>
          </a:p>
        </p:txBody>
      </p:sp>
      <p:sp>
        <p:nvSpPr>
          <p:cNvPr id="3" name="Freeform 2"/>
          <p:cNvSpPr/>
          <p:nvPr/>
        </p:nvSpPr>
        <p:spPr>
          <a:xfrm>
            <a:off x="1923803" y="724395"/>
            <a:ext cx="7172696" cy="344384"/>
          </a:xfrm>
          <a:custGeom>
            <a:avLst/>
            <a:gdLst>
              <a:gd name="connsiteX0" fmla="*/ 0 w 7172696"/>
              <a:gd name="connsiteY0" fmla="*/ 0 h 344384"/>
              <a:gd name="connsiteX1" fmla="*/ 5011387 w 7172696"/>
              <a:gd name="connsiteY1" fmla="*/ 285008 h 344384"/>
              <a:gd name="connsiteX2" fmla="*/ 7172696 w 7172696"/>
              <a:gd name="connsiteY2" fmla="*/ 344384 h 344384"/>
            </a:gdLst>
            <a:ahLst/>
            <a:cxnLst>
              <a:cxn ang="0">
                <a:pos x="connsiteX0" y="connsiteY0"/>
              </a:cxn>
              <a:cxn ang="0">
                <a:pos x="connsiteX1" y="connsiteY1"/>
              </a:cxn>
              <a:cxn ang="0">
                <a:pos x="connsiteX2" y="connsiteY2"/>
              </a:cxn>
            </a:cxnLst>
            <a:rect l="l" t="t" r="r" b="b"/>
            <a:pathLst>
              <a:path w="7172696" h="344384">
                <a:moveTo>
                  <a:pt x="0" y="0"/>
                </a:moveTo>
                <a:lnTo>
                  <a:pt x="5011387" y="285008"/>
                </a:lnTo>
                <a:cubicBezTo>
                  <a:pt x="6206836" y="342405"/>
                  <a:pt x="6689766" y="343394"/>
                  <a:pt x="7172696" y="344384"/>
                </a:cubicBezTo>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92097" y="364123"/>
            <a:ext cx="711605" cy="400110"/>
          </a:xfrm>
          <a:prstGeom prst="rect">
            <a:avLst/>
          </a:prstGeom>
          <a:noFill/>
          <a:ln w="9525">
            <a:noFill/>
            <a:miter lim="800000"/>
            <a:headEnd/>
            <a:tailEnd/>
          </a:ln>
          <a:effectLst/>
        </p:spPr>
        <p:txBody>
          <a:bodyPr>
            <a:spAutoFit/>
          </a:bodyPr>
          <a:lstStyle>
            <a:defPPr>
              <a:defRPr lang="en-US"/>
            </a:defPPr>
            <a:lvl1pPr algn="ctr" fontAlgn="base">
              <a:spcBef>
                <a:spcPct val="0"/>
              </a:spcBef>
              <a:spcAft>
                <a:spcPct val="0"/>
              </a:spcAft>
              <a:defRPr sz="2000">
                <a:solidFill>
                  <a:srgbClr val="FFFFFF"/>
                </a:solidFill>
                <a:effectLst>
                  <a:glow rad="76200">
                    <a:srgbClr val="000000">
                      <a:alpha val="60000"/>
                    </a:srgbClr>
                  </a:glow>
                </a:effectLst>
                <a:latin typeface="Calibri" pitchFamily="34" charset="0"/>
                <a:cs typeface="Calibri" pitchFamily="34" charset="0"/>
              </a:defRPr>
            </a:lvl1pPr>
          </a:lstStyle>
          <a:p>
            <a:r>
              <a:rPr lang="en-US" dirty="0"/>
              <a:t>Road</a:t>
            </a:r>
          </a:p>
        </p:txBody>
      </p:sp>
    </p:spTree>
    <p:extLst>
      <p:ext uri="{BB962C8B-B14F-4D97-AF65-F5344CB8AC3E}">
        <p14:creationId xmlns:p14="http://schemas.microsoft.com/office/powerpoint/2010/main" val="25652777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825930-A51B-417B-B008-1EB8ACC8EB4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04A110D4-48C9-47C8-8EAF-2F6E2FD4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144000" cy="68580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5" y="609600"/>
            <a:ext cx="5943600" cy="356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4267200"/>
            <a:ext cx="2467342" cy="1200329"/>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Modern Road</a:t>
            </a:r>
          </a:p>
          <a:p>
            <a:r>
              <a:rPr lang="en-US" b="1" dirty="0" smtClean="0">
                <a:solidFill>
                  <a:schemeClr val="bg1"/>
                </a:solidFill>
                <a:latin typeface="Arial" panose="020B0604020202020204" pitchFamily="34" charset="0"/>
                <a:cs typeface="Arial" panose="020B0604020202020204" pitchFamily="34" charset="0"/>
              </a:rPr>
              <a:t>By Capernaum</a:t>
            </a:r>
          </a:p>
          <a:p>
            <a:r>
              <a:rPr lang="en-US" b="1" dirty="0" smtClean="0">
                <a:solidFill>
                  <a:schemeClr val="bg1"/>
                </a:solidFill>
                <a:latin typeface="Arial" panose="020B0604020202020204" pitchFamily="34" charset="0"/>
                <a:cs typeface="Arial" panose="020B0604020202020204" pitchFamily="34" charset="0"/>
              </a:rPr>
              <a:t>Major by Capernaum</a:t>
            </a:r>
          </a:p>
          <a:p>
            <a:r>
              <a:rPr lang="en-US" b="1" dirty="0" smtClean="0">
                <a:solidFill>
                  <a:schemeClr val="bg1"/>
                </a:solidFill>
                <a:latin typeface="Arial" panose="020B0604020202020204" pitchFamily="34" charset="0"/>
                <a:cs typeface="Arial" panose="020B0604020202020204" pitchFamily="34" charset="0"/>
              </a:rPr>
              <a:t>In time of Jesus</a:t>
            </a:r>
            <a:endParaRPr lang="en-US" b="1" dirty="0">
              <a:solidFill>
                <a:schemeClr val="bg1"/>
              </a:solidFill>
              <a:latin typeface="Arial" panose="020B0604020202020204" pitchFamily="34" charset="0"/>
              <a:cs typeface="Arial" panose="020B0604020202020204" pitchFamily="34" charset="0"/>
            </a:endParaRPr>
          </a:p>
        </p:txBody>
      </p:sp>
      <p:sp>
        <p:nvSpPr>
          <p:cNvPr id="5" name="Oval 4"/>
          <p:cNvSpPr/>
          <p:nvPr/>
        </p:nvSpPr>
        <p:spPr bwMode="auto">
          <a:xfrm>
            <a:off x="3124200" y="2514600"/>
            <a:ext cx="1295400" cy="533400"/>
          </a:xfrm>
          <a:prstGeom prst="ellipse">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21380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altLang="en-US"/>
              <a:t>Capernaum Reconstruction</a:t>
            </a:r>
          </a:p>
        </p:txBody>
      </p:sp>
      <p:pic>
        <p:nvPicPr>
          <p:cNvPr id="244739" name="Picture 3"/>
          <p:cNvPicPr>
            <a:picLocks noChangeAspect="1" noChangeArrowheads="1"/>
          </p:cNvPicPr>
          <p:nvPr/>
        </p:nvPicPr>
        <p:blipFill>
          <a:blip r:embed="rId3">
            <a:extLst>
              <a:ext uri="{28A0092B-C50C-407E-A947-70E740481C1C}">
                <a14:useLocalDpi xmlns:a14="http://schemas.microsoft.com/office/drawing/2010/main" val="0"/>
              </a:ext>
            </a:extLst>
          </a:blip>
          <a:srcRect r="11201"/>
          <a:stretch>
            <a:fillRect/>
          </a:stretch>
        </p:blipFill>
        <p:spPr bwMode="auto">
          <a:xfrm>
            <a:off x="2076450" y="2411413"/>
            <a:ext cx="6729413" cy="3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4740" name="Rectangle 4"/>
          <p:cNvSpPr>
            <a:spLocks noChangeArrowheads="1"/>
          </p:cNvSpPr>
          <p:nvPr/>
        </p:nvSpPr>
        <p:spPr bwMode="auto">
          <a:xfrm>
            <a:off x="2609850" y="2857500"/>
            <a:ext cx="1752600" cy="1047750"/>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44741" name="Rectangle 5"/>
          <p:cNvSpPr>
            <a:spLocks noChangeArrowheads="1"/>
          </p:cNvSpPr>
          <p:nvPr/>
        </p:nvSpPr>
        <p:spPr bwMode="auto">
          <a:xfrm>
            <a:off x="4610100" y="3352800"/>
            <a:ext cx="1390650" cy="800100"/>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44743" name="Line 7"/>
          <p:cNvSpPr>
            <a:spLocks noChangeShapeType="1"/>
          </p:cNvSpPr>
          <p:nvPr/>
        </p:nvSpPr>
        <p:spPr bwMode="auto">
          <a:xfrm flipV="1">
            <a:off x="5543550" y="2286000"/>
            <a:ext cx="914400" cy="1085850"/>
          </a:xfrm>
          <a:prstGeom prst="line">
            <a:avLst/>
          </a:prstGeom>
          <a:noFill/>
          <a:ln w="3810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4744" name="Text Box 8"/>
          <p:cNvSpPr txBox="1">
            <a:spLocks noChangeArrowheads="1"/>
          </p:cNvSpPr>
          <p:nvPr/>
        </p:nvSpPr>
        <p:spPr bwMode="auto">
          <a:xfrm>
            <a:off x="5546725" y="1965325"/>
            <a:ext cx="2020888"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FFFFFF"/>
                </a:solidFill>
              </a:rPr>
              <a:t>Peter’s House?</a:t>
            </a:r>
          </a:p>
        </p:txBody>
      </p:sp>
      <p:pic>
        <p:nvPicPr>
          <p:cNvPr id="244745" name="Picture 9" descr="H:\Archaeloogy\Jesus Time - Synagoue - Capernaum-1.jpg"/>
          <p:cNvPicPr>
            <a:picLocks noChangeAspect="1" noChangeArrowheads="1"/>
          </p:cNvPicPr>
          <p:nvPr/>
        </p:nvPicPr>
        <p:blipFill>
          <a:blip r:embed="rId4">
            <a:extLst>
              <a:ext uri="{28A0092B-C50C-407E-A947-70E740481C1C}">
                <a14:useLocalDpi xmlns:a14="http://schemas.microsoft.com/office/drawing/2010/main" val="0"/>
              </a:ext>
            </a:extLst>
          </a:blip>
          <a:srcRect b="6154"/>
          <a:stretch>
            <a:fillRect/>
          </a:stretch>
        </p:blipFill>
        <p:spPr bwMode="auto">
          <a:xfrm>
            <a:off x="512763" y="2152650"/>
            <a:ext cx="2098675" cy="4273550"/>
          </a:xfrm>
          <a:prstGeom prst="rect">
            <a:avLst/>
          </a:prstGeom>
          <a:noFill/>
          <a:extLst>
            <a:ext uri="{909E8E84-426E-40DD-AFC4-6F175D3DCCD1}">
              <a14:hiddenFill xmlns:a14="http://schemas.microsoft.com/office/drawing/2010/main">
                <a:solidFill>
                  <a:srgbClr val="FFFFFF"/>
                </a:solidFill>
              </a14:hiddenFill>
            </a:ext>
          </a:extLst>
        </p:spPr>
      </p:pic>
      <p:sp>
        <p:nvSpPr>
          <p:cNvPr id="244742" name="Text Box 6"/>
          <p:cNvSpPr txBox="1">
            <a:spLocks noChangeArrowheads="1"/>
          </p:cNvSpPr>
          <p:nvPr/>
        </p:nvSpPr>
        <p:spPr bwMode="auto">
          <a:xfrm>
            <a:off x="2022475" y="2289175"/>
            <a:ext cx="3017838"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FFFFFF"/>
                </a:solidFill>
              </a:rPr>
              <a:t>Capernaum Synagogue</a:t>
            </a:r>
          </a:p>
        </p:txBody>
      </p:sp>
      <p:pic>
        <p:nvPicPr>
          <p:cNvPr id="244746" name="Picture 10" descr="C:\Documents and Settings\Owner\My Documents\Archaeology\CapernaumPetersHou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925" y="2422525"/>
            <a:ext cx="2881313"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81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44746"/>
                                        </p:tgtEl>
                                        <p:attrNameLst>
                                          <p:attrName>style.visibility</p:attrName>
                                        </p:attrNameLst>
                                      </p:cBhvr>
                                      <p:to>
                                        <p:strVal val="visible"/>
                                      </p:to>
                                    </p:set>
                                    <p:animEffect transition="in" filter="barn(inHorizontal)">
                                      <p:cBhvr>
                                        <p:cTn id="7" dur="500"/>
                                        <p:tgtEl>
                                          <p:spTgt spid="244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941" y="26158"/>
            <a:ext cx="7772400" cy="583442"/>
          </a:xfrm>
        </p:spPr>
        <p:txBody>
          <a:bodyPr/>
          <a:lstStyle/>
          <a:p>
            <a:r>
              <a:rPr lang="en-US" dirty="0" smtClean="0"/>
              <a:t>Roof Tops - Nazareth</a:t>
            </a:r>
            <a:endParaRPr lang="en-US" dirty="0"/>
          </a:p>
        </p:txBody>
      </p:sp>
      <p:pic>
        <p:nvPicPr>
          <p:cNvPr id="6146" name="Picture 2" descr="S:\Images\Life-Nazreth Village\Buildings\Roof Bea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7838" y="3581400"/>
            <a:ext cx="3017509" cy="226313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3191" y="3578873"/>
            <a:ext cx="3023239" cy="226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16143"/>
            <a:ext cx="2997958" cy="21986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2758" y="616143"/>
            <a:ext cx="2998031" cy="221854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96283"/>
            <a:ext cx="3027528" cy="225854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29" y="3578873"/>
            <a:ext cx="2947658" cy="2268184"/>
          </a:xfrm>
          <a:prstGeom prst="rect">
            <a:avLst/>
          </a:prstGeom>
        </p:spPr>
      </p:pic>
    </p:spTree>
    <p:extLst>
      <p:ext uri="{BB962C8B-B14F-4D97-AF65-F5344CB8AC3E}">
        <p14:creationId xmlns:p14="http://schemas.microsoft.com/office/powerpoint/2010/main" val="96912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Roof</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057400"/>
            <a:ext cx="4191000" cy="2971800"/>
          </a:xfrm>
          <a:prstGeom prst="rect">
            <a:avLst/>
          </a:prstGeom>
          <a:noFill/>
        </p:spPr>
      </p:pic>
      <p:pic>
        <p:nvPicPr>
          <p:cNvPr id="4" name="Picture 3" descr="rafidweb.jpg"/>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76450"/>
            <a:ext cx="3352800" cy="2952750"/>
          </a:xfrm>
          <a:prstGeom prst="rect">
            <a:avLst/>
          </a:prstGeom>
          <a:noFill/>
          <a:ln>
            <a:noFill/>
          </a:ln>
        </p:spPr>
      </p:pic>
      <p:sp>
        <p:nvSpPr>
          <p:cNvPr id="5" name="TextBox 4"/>
          <p:cNvSpPr txBox="1"/>
          <p:nvPr/>
        </p:nvSpPr>
        <p:spPr>
          <a:xfrm>
            <a:off x="838200" y="5105400"/>
            <a:ext cx="8153400" cy="1600438"/>
          </a:xfrm>
          <a:prstGeom prst="rect">
            <a:avLst/>
          </a:prstGeom>
          <a:noFill/>
        </p:spPr>
        <p:txBody>
          <a:bodyPr wrap="square" rtlCol="0">
            <a:spAutoFit/>
          </a:bodyPr>
          <a:lstStyle/>
          <a:p>
            <a:r>
              <a:rPr lang="en-US" sz="1400" dirty="0">
                <a:solidFill>
                  <a:schemeClr val="bg1"/>
                </a:solidFill>
              </a:rPr>
              <a:t>Even though Luke says Jesus is said to have exorcised demons (Mark 1:21) and taught (John 6:59) and the Capernaum “centurion” presumes a synagogue structure at Capernaum, an edifice built with the centurion’s benevolence (Luke 7:5). </a:t>
            </a:r>
            <a:r>
              <a:rPr lang="en-US" sz="1400" dirty="0" err="1">
                <a:solidFill>
                  <a:schemeClr val="bg1"/>
                </a:solidFill>
              </a:rPr>
              <a:t>Crossan</a:t>
            </a:r>
            <a:r>
              <a:rPr lang="en-US" sz="1400" dirty="0">
                <a:solidFill>
                  <a:schemeClr val="bg1"/>
                </a:solidFill>
              </a:rPr>
              <a:t> says Luke was also wrong about the roofs at Capernaum, the synagogue at Nazareth, and the scrolls read by Jesus. But this does not undermine the validity of Luke’s message — that he thinks there was a synagogue - as - building shows only that he envisioned the events as occurring in an environment like his and his audience’s. The issue of a building at Capernaum was surely incidental to Luke, and to speak about the “synagogue of Jesus” at Capernaum has no archaeological credibility.</a:t>
            </a:r>
          </a:p>
        </p:txBody>
      </p:sp>
    </p:spTree>
    <p:extLst>
      <p:ext uri="{BB962C8B-B14F-4D97-AF65-F5344CB8AC3E}">
        <p14:creationId xmlns:p14="http://schemas.microsoft.com/office/powerpoint/2010/main" val="979529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0"/>
            <a:ext cx="9144000" cy="6548438"/>
            <a:chOff x="685800" y="836613"/>
            <a:chExt cx="7772400" cy="5565775"/>
          </a:xfrm>
        </p:grpSpPr>
        <p:pic>
          <p:nvPicPr>
            <p:cNvPr id="18434" name="Picture 1" descr="Nazareth aerial from northeast, tbs121290011"/>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8435" name="Rectangle 2"/>
            <p:cNvSpPr>
              <a:spLocks noChangeArrowheads="1"/>
            </p:cNvSpPr>
            <p:nvPr/>
          </p:nvSpPr>
          <p:spPr bwMode="auto">
            <a:xfrm>
              <a:off x="685800" y="6059671"/>
              <a:ext cx="7772400" cy="342717"/>
            </a:xfrm>
            <a:prstGeom prst="rect">
              <a:avLst/>
            </a:prstGeom>
            <a:noFill/>
            <a:ln w="9525">
              <a:noFill/>
              <a:miter lim="800000"/>
              <a:headEnd/>
              <a:tailEnd/>
            </a:ln>
          </p:spPr>
          <p:txBody>
            <a:bodyPr anchor="ctr"/>
            <a:lstStyle/>
            <a:p>
              <a:pPr algn="ctr" fontAlgn="base">
                <a:spcBef>
                  <a:spcPct val="0"/>
                </a:spcBef>
                <a:spcAft>
                  <a:spcPct val="0"/>
                </a:spcAft>
              </a:pPr>
              <a:r>
                <a:rPr lang="en-US" sz="2200">
                  <a:solidFill>
                    <a:prstClr val="black"/>
                  </a:solidFill>
                  <a:cs typeface="Calibri" pitchFamily="34" charset="0"/>
                </a:rPr>
                <a:t>Nazareth aerial from northeast</a:t>
              </a:r>
            </a:p>
          </p:txBody>
        </p:sp>
      </p:grpSp>
      <p:sp>
        <p:nvSpPr>
          <p:cNvPr id="2" name="Freeform 1"/>
          <p:cNvSpPr/>
          <p:nvPr/>
        </p:nvSpPr>
        <p:spPr>
          <a:xfrm>
            <a:off x="3289110" y="2429301"/>
            <a:ext cx="2674962" cy="914400"/>
          </a:xfrm>
          <a:custGeom>
            <a:avLst/>
            <a:gdLst>
              <a:gd name="connsiteX0" fmla="*/ 914400 w 2674962"/>
              <a:gd name="connsiteY0" fmla="*/ 27296 h 914400"/>
              <a:gd name="connsiteX1" fmla="*/ 272956 w 2674962"/>
              <a:gd name="connsiteY1" fmla="*/ 191069 h 914400"/>
              <a:gd name="connsiteX2" fmla="*/ 0 w 2674962"/>
              <a:gd name="connsiteY2" fmla="*/ 477672 h 914400"/>
              <a:gd name="connsiteX3" fmla="*/ 1610436 w 2674962"/>
              <a:gd name="connsiteY3" fmla="*/ 914400 h 914400"/>
              <a:gd name="connsiteX4" fmla="*/ 2674962 w 2674962"/>
              <a:gd name="connsiteY4" fmla="*/ 736980 h 914400"/>
              <a:gd name="connsiteX5" fmla="*/ 2470245 w 2674962"/>
              <a:gd name="connsiteY5" fmla="*/ 68239 h 914400"/>
              <a:gd name="connsiteX6" fmla="*/ 1419368 w 2674962"/>
              <a:gd name="connsiteY6" fmla="*/ 0 h 914400"/>
              <a:gd name="connsiteX7" fmla="*/ 914400 w 2674962"/>
              <a:gd name="connsiteY7" fmla="*/ 2729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962" h="914400">
                <a:moveTo>
                  <a:pt x="914400" y="27296"/>
                </a:moveTo>
                <a:lnTo>
                  <a:pt x="272956" y="191069"/>
                </a:lnTo>
                <a:lnTo>
                  <a:pt x="0" y="477672"/>
                </a:lnTo>
                <a:lnTo>
                  <a:pt x="1610436" y="914400"/>
                </a:lnTo>
                <a:lnTo>
                  <a:pt x="2674962" y="736980"/>
                </a:lnTo>
                <a:lnTo>
                  <a:pt x="2470245" y="68239"/>
                </a:lnTo>
                <a:lnTo>
                  <a:pt x="1419368" y="0"/>
                </a:lnTo>
                <a:lnTo>
                  <a:pt x="914400" y="27296"/>
                </a:lnTo>
                <a:close/>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95600" y="685800"/>
            <a:ext cx="2871363" cy="646331"/>
          </a:xfrm>
          <a:prstGeom prst="rect">
            <a:avLst/>
          </a:prstGeom>
          <a:solidFill>
            <a:srgbClr val="FFFF00"/>
          </a:solidFill>
        </p:spPr>
        <p:txBody>
          <a:bodyPr wrap="none" rtlCol="0">
            <a:spAutoFit/>
          </a:bodyPr>
          <a:lstStyle/>
          <a:p>
            <a:r>
              <a:rPr lang="en-US" dirty="0" smtClean="0">
                <a:solidFill>
                  <a:srgbClr val="FF00FF"/>
                </a:solidFill>
              </a:rPr>
              <a:t>Nazareth – Time of Jesus</a:t>
            </a:r>
          </a:p>
          <a:p>
            <a:r>
              <a:rPr lang="en-US" dirty="0" smtClean="0">
                <a:solidFill>
                  <a:srgbClr val="FF00FF"/>
                </a:solidFill>
              </a:rPr>
              <a:t>Hard to find a old synagogue</a:t>
            </a:r>
            <a:endParaRPr lang="en-US" dirty="0">
              <a:solidFill>
                <a:srgbClr val="FF00FF"/>
              </a:solidFill>
            </a:endParaRPr>
          </a:p>
        </p:txBody>
      </p:sp>
    </p:spTree>
    <p:extLst>
      <p:ext uri="{BB962C8B-B14F-4D97-AF65-F5344CB8AC3E}">
        <p14:creationId xmlns:p14="http://schemas.microsoft.com/office/powerpoint/2010/main" val="953053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Reconstructed Synagogue Layout</a:t>
            </a:r>
            <a:endParaRPr lang="en-US" dirty="0"/>
          </a:p>
        </p:txBody>
      </p:sp>
      <p:pic>
        <p:nvPicPr>
          <p:cNvPr id="7170" name="Picture 2" descr="S:\Israel by Loaction\Nazreth\Jesus Time\DSC00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43200"/>
            <a:ext cx="47498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Israel by Loaction\Nazreth\Jesus Time\DSC006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4200" y="2743200"/>
            <a:ext cx="474980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807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hidden="1"/>
          <p:cNvSpPr>
            <a:spLocks noGrp="1" noChangeArrowheads="1"/>
          </p:cNvSpPr>
          <p:nvPr>
            <p:ph type="title"/>
          </p:nvPr>
        </p:nvSpPr>
        <p:spPr/>
        <p:txBody>
          <a:bodyPr/>
          <a:lstStyle/>
          <a:p>
            <a:pPr eaLnBrk="1" hangingPunct="1"/>
            <a:endParaRPr lang="en-US" smtClean="0"/>
          </a:p>
        </p:txBody>
      </p:sp>
      <p:pic>
        <p:nvPicPr>
          <p:cNvPr id="83970" name="Picture 3" descr="Capernaum synagogue interior2, tb q102602"/>
          <p:cNvPicPr preferRelativeResize="0">
            <a:picLocks noChangeAspect="1" noChangeArrowheads="1"/>
          </p:cNvPicPr>
          <p:nvPr>
            <p:custDataLst>
              <p:tags r:id="rId1"/>
            </p:custDataLst>
          </p:nvPr>
        </p:nvPicPr>
        <p:blipFill>
          <a:blip r:embed="rId4"/>
          <a:srcRect/>
          <a:stretch>
            <a:fillRect/>
          </a:stretch>
        </p:blipFill>
        <p:spPr bwMode="auto">
          <a:xfrm>
            <a:off x="0" y="7938"/>
            <a:ext cx="9144000" cy="6843712"/>
          </a:xfrm>
          <a:prstGeom prst="rect">
            <a:avLst/>
          </a:prstGeom>
          <a:noFill/>
          <a:ln w="9525">
            <a:noFill/>
            <a:miter lim="800000"/>
            <a:headEnd/>
            <a:tailEnd/>
          </a:ln>
        </p:spPr>
      </p:pic>
      <p:sp>
        <p:nvSpPr>
          <p:cNvPr id="271364" name="Text Box 4"/>
          <p:cNvSpPr txBox="1">
            <a:spLocks noChangeArrowheads="1"/>
          </p:cNvSpPr>
          <p:nvPr/>
        </p:nvSpPr>
        <p:spPr bwMode="auto">
          <a:xfrm>
            <a:off x="0" y="6391275"/>
            <a:ext cx="9144000" cy="457200"/>
          </a:xfrm>
          <a:prstGeom prst="rect">
            <a:avLst/>
          </a:prstGeom>
          <a:noFill/>
          <a:ln w="9525">
            <a:noFill/>
            <a:miter lim="800000"/>
            <a:headEnd/>
            <a:tailEnd/>
          </a:ln>
          <a:effectLst/>
        </p:spPr>
        <p:txBody>
          <a:bodyPr/>
          <a:lstStyle/>
          <a:p>
            <a:pPr algn="ctr" fontAlgn="base">
              <a:spcBef>
                <a:spcPct val="0"/>
              </a:spcBef>
              <a:spcAft>
                <a:spcPct val="0"/>
              </a:spcAft>
              <a:defRPr/>
            </a:pPr>
            <a:r>
              <a:rPr lang="en-US" sz="2200" dirty="0">
                <a:solidFill>
                  <a:srgbClr val="FFFFFF"/>
                </a:solidFill>
                <a:effectLst>
                  <a:glow rad="76200">
                    <a:srgbClr val="000000">
                      <a:alpha val="60000"/>
                    </a:srgbClr>
                  </a:glow>
                </a:effectLst>
                <a:latin typeface="Calibri" pitchFamily="34" charset="0"/>
                <a:cs typeface="Calibri" pitchFamily="34" charset="0"/>
              </a:rPr>
              <a:t>Capernaum synagogue interior</a:t>
            </a:r>
          </a:p>
        </p:txBody>
      </p:sp>
    </p:spTree>
    <p:extLst>
      <p:ext uri="{BB962C8B-B14F-4D97-AF65-F5344CB8AC3E}">
        <p14:creationId xmlns:p14="http://schemas.microsoft.com/office/powerpoint/2010/main" val="3396332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Question of Synagogues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133600"/>
            <a:ext cx="38100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5334000"/>
            <a:ext cx="3581400" cy="1477328"/>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 cutaway reconstruction drawing of the 4th century Byzantine Synagogue of Capernaum. </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descr="https://www.ritmeyer.com/wp-content/uploads/2018/03/il_capernaum_syn_C1_d01_wm.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133600"/>
            <a:ext cx="3657600" cy="2830566"/>
          </a:xfrm>
          <a:prstGeom prst="rect">
            <a:avLst/>
          </a:prstGeom>
          <a:noFill/>
          <a:ln>
            <a:noFill/>
          </a:ln>
        </p:spPr>
      </p:pic>
      <p:sp>
        <p:nvSpPr>
          <p:cNvPr id="4" name="TextBox 3"/>
          <p:cNvSpPr txBox="1"/>
          <p:nvPr/>
        </p:nvSpPr>
        <p:spPr>
          <a:xfrm>
            <a:off x="1371600" y="5334000"/>
            <a:ext cx="3581400" cy="1200329"/>
          </a:xfrm>
          <a:prstGeom prst="rect">
            <a:avLst/>
          </a:prstGeom>
          <a:noFill/>
        </p:spPr>
        <p:txBody>
          <a:bodyPr wrap="square" rtlCol="0">
            <a:spAutoFit/>
          </a:bodyPr>
          <a:lstStyle>
            <a:defPPr>
              <a:defRPr lang="en-US"/>
            </a:defPPr>
            <a:lvl1pPr>
              <a:defRPr>
                <a:solidFill>
                  <a:schemeClr val="bg1"/>
                </a:solidFill>
                <a:latin typeface="Arial" panose="020B0604020202020204" pitchFamily="34" charset="0"/>
                <a:cs typeface="Arial" panose="020B0604020202020204" pitchFamily="34" charset="0"/>
              </a:defRPr>
            </a:lvl1pPr>
          </a:lstStyle>
          <a:p>
            <a:r>
              <a:rPr lang="en-US" dirty="0"/>
              <a:t>The 1st century Synagogue of Capernaum where Jesus preached. </a:t>
            </a:r>
          </a:p>
          <a:p>
            <a:endParaRPr lang="en-US" dirty="0"/>
          </a:p>
        </p:txBody>
      </p:sp>
    </p:spTree>
    <p:extLst>
      <p:ext uri="{BB962C8B-B14F-4D97-AF65-F5344CB8AC3E}">
        <p14:creationId xmlns:p14="http://schemas.microsoft.com/office/powerpoint/2010/main" val="1313076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www.ritmeyer.com/wp-content/uploads/2018/03/black-synagogue.jpg"/>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530667"/>
            <a:ext cx="5257800" cy="3538117"/>
          </a:xfrm>
          <a:prstGeom prst="rect">
            <a:avLst/>
          </a:prstGeom>
          <a:noFill/>
          <a:ln>
            <a:noFill/>
          </a:ln>
        </p:spPr>
      </p:pic>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00122"/>
            <a:ext cx="4914604" cy="326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8102" y="5410200"/>
            <a:ext cx="4114800" cy="1200329"/>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Below the floor of  the 4th century synagogue, excavations have revealed remains of walls and floor levels of the 1st century synagogue.</a:t>
            </a:r>
          </a:p>
        </p:txBody>
      </p:sp>
      <p:sp>
        <p:nvSpPr>
          <p:cNvPr id="4" name="TextBox 3"/>
          <p:cNvSpPr txBox="1"/>
          <p:nvPr/>
        </p:nvSpPr>
        <p:spPr>
          <a:xfrm>
            <a:off x="5943600" y="5257800"/>
            <a:ext cx="3048000" cy="1477328"/>
          </a:xfrm>
          <a:prstGeom prst="rect">
            <a:avLst/>
          </a:prstGeom>
          <a:noFill/>
        </p:spPr>
        <p:txBody>
          <a:bodyPr wrap="square" rtlCol="0">
            <a:spAutoFit/>
          </a:bodyPr>
          <a:lstStyle>
            <a:defPPr>
              <a:defRPr lang="en-US"/>
            </a:defPPr>
            <a:lvl1pPr>
              <a:defRPr>
                <a:solidFill>
                  <a:schemeClr val="bg1"/>
                </a:solidFill>
                <a:latin typeface="Arial" panose="020B0604020202020204" pitchFamily="34" charset="0"/>
                <a:cs typeface="Arial" panose="020B0604020202020204" pitchFamily="34" charset="0"/>
              </a:defRPr>
            </a:lvl1pPr>
          </a:lstStyle>
          <a:p>
            <a:r>
              <a:rPr lang="en-US" dirty="0"/>
              <a:t>The 4th century synagogue rests on the remains of the 1st century synagogue that was made of basalt stones. </a:t>
            </a:r>
          </a:p>
          <a:p>
            <a:endParaRPr lang="en-US" dirty="0"/>
          </a:p>
        </p:txBody>
      </p:sp>
    </p:spTree>
    <p:extLst>
      <p:ext uri="{BB962C8B-B14F-4D97-AF65-F5344CB8AC3E}">
        <p14:creationId xmlns:p14="http://schemas.microsoft.com/office/powerpoint/2010/main" val="1565794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74" y="856763"/>
            <a:ext cx="9144000" cy="6001237"/>
          </a:xfrm>
          <a:prstGeom prst="rect">
            <a:avLst/>
          </a:prstGeom>
        </p:spPr>
      </p:pic>
      <p:sp>
        <p:nvSpPr>
          <p:cNvPr id="4" name="Rectangle 3"/>
          <p:cNvSpPr/>
          <p:nvPr/>
        </p:nvSpPr>
        <p:spPr>
          <a:xfrm>
            <a:off x="669914" y="3909737"/>
            <a:ext cx="18250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nothing exists beyond the natural realm</a:t>
            </a:r>
          </a:p>
        </p:txBody>
      </p:sp>
      <p:sp>
        <p:nvSpPr>
          <p:cNvPr id="5" name="TextBox 4"/>
          <p:cNvSpPr txBox="1"/>
          <p:nvPr/>
        </p:nvSpPr>
        <p:spPr>
          <a:xfrm>
            <a:off x="467277" y="5551345"/>
            <a:ext cx="23522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Supreme 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come from nothing</a:t>
            </a:r>
          </a:p>
        </p:txBody>
      </p:sp>
      <p:sp>
        <p:nvSpPr>
          <p:cNvPr id="14" name="Rectangle 13"/>
          <p:cNvSpPr/>
          <p:nvPr/>
        </p:nvSpPr>
        <p:spPr>
          <a:xfrm>
            <a:off x="4475092" y="877978"/>
            <a:ext cx="3902509" cy="215444"/>
          </a:xfrm>
          <a:prstGeom prst="rect">
            <a:avLst/>
          </a:prstGeom>
          <a:solidFill>
            <a:srgbClr val="FFFFCC">
              <a:alpha val="60000"/>
            </a:srgbClr>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Super Naturalism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467277" y="806689"/>
            <a:ext cx="1603516" cy="923330"/>
          </a:xfrm>
          <a:prstGeom prst="rect">
            <a:avLst/>
          </a:prstGeom>
          <a:solidFill>
            <a:srgbClr val="FFFFCC">
              <a:alpha val="60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Supreme 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are created</a:t>
            </a:r>
          </a:p>
        </p:txBody>
      </p:sp>
      <p:grpSp>
        <p:nvGrpSpPr>
          <p:cNvPr id="18" name="Group 17"/>
          <p:cNvGrpSpPr/>
          <p:nvPr/>
        </p:nvGrpSpPr>
        <p:grpSpPr>
          <a:xfrm>
            <a:off x="3931269" y="1123071"/>
            <a:ext cx="2248706" cy="1952560"/>
            <a:chOff x="6782929" y="1476440"/>
            <a:chExt cx="2248706" cy="195256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Bible is Inspired</a:t>
              </a:r>
            </a:p>
          </p:txBody>
        </p:sp>
        <p:sp>
          <p:nvSpPr>
            <p:cNvPr id="24" name="Rectangle 23"/>
            <p:cNvSpPr/>
            <p:nvPr/>
          </p:nvSpPr>
          <p:spPr>
            <a:xfrm>
              <a:off x="7639882" y="1599824"/>
              <a:ext cx="679994"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Bible is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Accurate</a:t>
              </a:r>
            </a:p>
          </p:txBody>
        </p:sp>
        <p:sp>
          <p:nvSpPr>
            <p:cNvPr id="25" name="Rectangle 24"/>
            <p:cNvSpPr/>
            <p:nvPr/>
          </p:nvSpPr>
          <p:spPr>
            <a:xfrm>
              <a:off x="8291172" y="1873696"/>
              <a:ext cx="611065"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Bible is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Reliable</a:t>
              </a:r>
            </a:p>
          </p:txBody>
        </p:sp>
      </p:grpSp>
      <p:sp>
        <p:nvSpPr>
          <p:cNvPr id="6" name="TextBox 5">
            <a:extLst>
              <a:ext uri="{FF2B5EF4-FFF2-40B4-BE49-F238E27FC236}">
                <a16:creationId xmlns:a16="http://schemas.microsoft.com/office/drawing/2014/main" xmlns="" id="{783AD531-9B74-4238-95CB-E9E030C45B8D}"/>
              </a:ext>
            </a:extLst>
          </p:cNvPr>
          <p:cNvSpPr txBox="1"/>
          <p:nvPr/>
        </p:nvSpPr>
        <p:spPr>
          <a:xfrm>
            <a:off x="4431860" y="4400657"/>
            <a:ext cx="1521375" cy="738664"/>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Gospel Eyewitness Evidence </a:t>
            </a:r>
          </a:p>
        </p:txBody>
      </p:sp>
      <p:pic>
        <p:nvPicPr>
          <p:cNvPr id="8" name="Picture 7">
            <a:extLst>
              <a:ext uri="{FF2B5EF4-FFF2-40B4-BE49-F238E27FC236}">
                <a16:creationId xmlns:a16="http://schemas.microsoft.com/office/drawing/2014/main" xmlns="" id="{FA8FEE7A-33CE-4E3B-B12A-DDD9AE4E5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50494">
            <a:off x="4039532" y="4396115"/>
            <a:ext cx="423713" cy="572710"/>
          </a:xfrm>
          <a:prstGeom prst="rect">
            <a:avLst/>
          </a:prstGeom>
        </p:spPr>
      </p:pic>
      <p:pic>
        <p:nvPicPr>
          <p:cNvPr id="10" name="Picture 9">
            <a:extLst>
              <a:ext uri="{FF2B5EF4-FFF2-40B4-BE49-F238E27FC236}">
                <a16:creationId xmlns:a16="http://schemas.microsoft.com/office/drawing/2014/main" xmlns="" id="{D1E90AE4-2A8F-476B-99DD-84797384C8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942210">
            <a:off x="3330272" y="4131017"/>
            <a:ext cx="385667" cy="867751"/>
          </a:xfrm>
          <a:prstGeom prst="rect">
            <a:avLst/>
          </a:prstGeom>
        </p:spPr>
      </p:pic>
      <p:sp>
        <p:nvSpPr>
          <p:cNvPr id="11" name="Rectangle 10">
            <a:extLst>
              <a:ext uri="{FF2B5EF4-FFF2-40B4-BE49-F238E27FC236}">
                <a16:creationId xmlns:a16="http://schemas.microsoft.com/office/drawing/2014/main" xmlns="" id="{049EC90D-FE92-47AA-A492-12492BD650BF}"/>
              </a:ext>
            </a:extLst>
          </p:cNvPr>
          <p:cNvSpPr/>
          <p:nvPr/>
        </p:nvSpPr>
        <p:spPr>
          <a:xfrm>
            <a:off x="3146821" y="4119306"/>
            <a:ext cx="156889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Reliably Preserved </a:t>
            </a:r>
          </a:p>
        </p:txBody>
      </p:sp>
      <p:sp>
        <p:nvSpPr>
          <p:cNvPr id="12" name="Rectangle 11">
            <a:extLst>
              <a:ext uri="{FF2B5EF4-FFF2-40B4-BE49-F238E27FC236}">
                <a16:creationId xmlns:a16="http://schemas.microsoft.com/office/drawing/2014/main" xmlns="" id="{85905266-9F8C-4753-A2DA-F0BE378476B2}"/>
              </a:ext>
            </a:extLst>
          </p:cNvPr>
          <p:cNvSpPr/>
          <p:nvPr/>
        </p:nvSpPr>
        <p:spPr>
          <a:xfrm>
            <a:off x="2919568" y="3266194"/>
            <a:ext cx="120707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Credible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Non-Biblical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Evidence </a:t>
            </a:r>
          </a:p>
        </p:txBody>
      </p:sp>
      <p:sp>
        <p:nvSpPr>
          <p:cNvPr id="13" name="Rectangle 12">
            <a:extLst>
              <a:ext uri="{FF2B5EF4-FFF2-40B4-BE49-F238E27FC236}">
                <a16:creationId xmlns:a16="http://schemas.microsoft.com/office/drawing/2014/main" xmlns="" id="{E92A6F34-5D07-4B67-A0CC-40C86D036138}"/>
              </a:ext>
            </a:extLst>
          </p:cNvPr>
          <p:cNvSpPr/>
          <p:nvPr/>
        </p:nvSpPr>
        <p:spPr>
          <a:xfrm>
            <a:off x="2755005" y="3015788"/>
            <a:ext cx="215516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Archaeology/the Scientific</a:t>
            </a:r>
          </a:p>
        </p:txBody>
      </p:sp>
      <p:sp>
        <p:nvSpPr>
          <p:cNvPr id="17" name="Rectangle 16">
            <a:extLst>
              <a:ext uri="{FF2B5EF4-FFF2-40B4-BE49-F238E27FC236}">
                <a16:creationId xmlns:a16="http://schemas.microsoft.com/office/drawing/2014/main" xmlns="" id="{7081FBED-3E6E-4DE2-B6EC-C0A7D44A4D6B}"/>
              </a:ext>
            </a:extLst>
          </p:cNvPr>
          <p:cNvSpPr/>
          <p:nvPr/>
        </p:nvSpPr>
        <p:spPr>
          <a:xfrm>
            <a:off x="2542342" y="2594812"/>
            <a:ext cx="167930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Jesus Son of God </a:t>
            </a:r>
          </a:p>
        </p:txBody>
      </p:sp>
      <p:sp>
        <p:nvSpPr>
          <p:cNvPr id="20" name="Rectangle 19">
            <a:extLst>
              <a:ext uri="{FF2B5EF4-FFF2-40B4-BE49-F238E27FC236}">
                <a16:creationId xmlns:a16="http://schemas.microsoft.com/office/drawing/2014/main" xmlns="" id="{05770A30-4AFF-4F4E-A0C6-0155302D86A6}"/>
              </a:ext>
            </a:extLst>
          </p:cNvPr>
          <p:cNvSpPr/>
          <p:nvPr/>
        </p:nvSpPr>
        <p:spPr>
          <a:xfrm>
            <a:off x="1713497" y="3146036"/>
            <a:ext cx="59213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Jesus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Crazy </a:t>
            </a:r>
          </a:p>
        </p:txBody>
      </p:sp>
      <p:sp>
        <p:nvSpPr>
          <p:cNvPr id="21" name="Rectangle 20">
            <a:extLst>
              <a:ext uri="{FF2B5EF4-FFF2-40B4-BE49-F238E27FC236}">
                <a16:creationId xmlns:a16="http://schemas.microsoft.com/office/drawing/2014/main" xmlns="" id="{592B3207-9996-47FC-A526-F447D7DAE488}"/>
              </a:ext>
            </a:extLst>
          </p:cNvPr>
          <p:cNvSpPr/>
          <p:nvPr/>
        </p:nvSpPr>
        <p:spPr>
          <a:xfrm>
            <a:off x="2707054" y="2244051"/>
            <a:ext cx="15443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Prophecy/Messiah</a:t>
            </a:r>
          </a:p>
        </p:txBody>
      </p:sp>
      <p:sp>
        <p:nvSpPr>
          <p:cNvPr id="22" name="Rectangle 21">
            <a:extLst>
              <a:ext uri="{FF2B5EF4-FFF2-40B4-BE49-F238E27FC236}">
                <a16:creationId xmlns:a16="http://schemas.microsoft.com/office/drawing/2014/main" xmlns="" id="{3FA3F947-C3AA-4ECD-AA54-6C94A65E905F}"/>
              </a:ext>
            </a:extLst>
          </p:cNvPr>
          <p:cNvSpPr/>
          <p:nvPr/>
        </p:nvSpPr>
        <p:spPr>
          <a:xfrm>
            <a:off x="2639656" y="1786979"/>
            <a:ext cx="11963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Resurrection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xmlns="" id="{32BDC868-EA51-46D5-8110-72A548487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02520">
            <a:off x="2524712" y="3466416"/>
            <a:ext cx="641954" cy="867695"/>
          </a:xfrm>
          <a:prstGeom prst="rect">
            <a:avLst/>
          </a:prstGeom>
        </p:spPr>
      </p:pic>
      <p:pic>
        <p:nvPicPr>
          <p:cNvPr id="28" name="Picture 27">
            <a:extLst>
              <a:ext uri="{FF2B5EF4-FFF2-40B4-BE49-F238E27FC236}">
                <a16:creationId xmlns:a16="http://schemas.microsoft.com/office/drawing/2014/main" xmlns="" id="{1BA30C03-D5D8-4384-93F3-8CAD6252B5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871744">
            <a:off x="1842241" y="2853734"/>
            <a:ext cx="704762" cy="371429"/>
          </a:xfrm>
          <a:prstGeom prst="rect">
            <a:avLst/>
          </a:prstGeom>
        </p:spPr>
      </p:pic>
      <p:pic>
        <p:nvPicPr>
          <p:cNvPr id="29" name="Picture 28">
            <a:extLst>
              <a:ext uri="{FF2B5EF4-FFF2-40B4-BE49-F238E27FC236}">
                <a16:creationId xmlns:a16="http://schemas.microsoft.com/office/drawing/2014/main" xmlns="" id="{BEC1E559-4CF6-46B3-9D0B-A22F147B1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487105" flipH="1">
            <a:off x="2112590" y="1821750"/>
            <a:ext cx="641954" cy="867695"/>
          </a:xfrm>
          <a:prstGeom prst="rect">
            <a:avLst/>
          </a:prstGeom>
        </p:spPr>
      </p:pic>
      <p:sp>
        <p:nvSpPr>
          <p:cNvPr id="3" name="Right Arrow 2"/>
          <p:cNvSpPr/>
          <p:nvPr/>
        </p:nvSpPr>
        <p:spPr>
          <a:xfrm flipH="1">
            <a:off x="4157665" y="3428685"/>
            <a:ext cx="752504" cy="45313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266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n-US" altLang="en-US"/>
              <a:t>Capernaum Synagogue</a:t>
            </a:r>
          </a:p>
        </p:txBody>
      </p:sp>
      <p:sp>
        <p:nvSpPr>
          <p:cNvPr id="286723" name="Rectangle 3"/>
          <p:cNvSpPr>
            <a:spLocks noChangeArrowheads="1"/>
          </p:cNvSpPr>
          <p:nvPr/>
        </p:nvSpPr>
        <p:spPr bwMode="auto">
          <a:xfrm>
            <a:off x="857250" y="189230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ltLang="en-US" sz="1600">
              <a:solidFill>
                <a:srgbClr val="FFFFFF"/>
              </a:solidFill>
            </a:endParaRPr>
          </a:p>
        </p:txBody>
      </p:sp>
      <p:pic>
        <p:nvPicPr>
          <p:cNvPr id="286724" name="Picture 4" descr="Trench 25, looking no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1901825"/>
            <a:ext cx="2879725" cy="3565525"/>
          </a:xfrm>
          <a:prstGeom prst="rect">
            <a:avLst/>
          </a:prstGeom>
          <a:noFill/>
          <a:extLst>
            <a:ext uri="{909E8E84-426E-40DD-AFC4-6F175D3DCCD1}">
              <a14:hiddenFill xmlns:a14="http://schemas.microsoft.com/office/drawing/2010/main">
                <a:solidFill>
                  <a:srgbClr val="FFFFFF"/>
                </a:solidFill>
              </a14:hiddenFill>
            </a:ext>
          </a:extLst>
        </p:spPr>
      </p:pic>
      <p:sp>
        <p:nvSpPr>
          <p:cNvPr id="286725" name="Rectangle 5"/>
          <p:cNvSpPr>
            <a:spLocks noChangeArrowheads="1"/>
          </p:cNvSpPr>
          <p:nvPr/>
        </p:nvSpPr>
        <p:spPr bwMode="auto">
          <a:xfrm>
            <a:off x="0" y="4575175"/>
            <a:ext cx="9144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ltLang="en-US" sz="2400">
              <a:solidFill>
                <a:srgbClr val="FFFFFF"/>
              </a:solidFill>
            </a:endParaRPr>
          </a:p>
        </p:txBody>
      </p:sp>
      <p:pic>
        <p:nvPicPr>
          <p:cNvPr id="286726" name="Picture 6" descr="http://faculty.smu.edu/dbinder/images/Capern2planl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1808163"/>
            <a:ext cx="3354387" cy="3673475"/>
          </a:xfrm>
          <a:prstGeom prst="rect">
            <a:avLst/>
          </a:prstGeom>
          <a:noFill/>
          <a:extLst>
            <a:ext uri="{909E8E84-426E-40DD-AFC4-6F175D3DCCD1}">
              <a14:hiddenFill xmlns:a14="http://schemas.microsoft.com/office/drawing/2010/main">
                <a:solidFill>
                  <a:srgbClr val="FFFFFF"/>
                </a:solidFill>
              </a14:hiddenFill>
            </a:ext>
          </a:extLst>
        </p:spPr>
      </p:pic>
      <p:sp>
        <p:nvSpPr>
          <p:cNvPr id="286727" name="Rectangle 7"/>
          <p:cNvSpPr>
            <a:spLocks noChangeArrowheads="1"/>
          </p:cNvSpPr>
          <p:nvPr/>
        </p:nvSpPr>
        <p:spPr bwMode="auto">
          <a:xfrm>
            <a:off x="0" y="1936750"/>
            <a:ext cx="9144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ltLang="en-US" sz="2400">
              <a:solidFill>
                <a:srgbClr val="000000"/>
              </a:solidFill>
            </a:endParaRPr>
          </a:p>
        </p:txBody>
      </p:sp>
      <p:pic>
        <p:nvPicPr>
          <p:cNvPr id="286728" name="Picture 8" descr="http://faculty.smu.edu/dbinder/images/Capernplanl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1789113"/>
            <a:ext cx="3343275" cy="3671887"/>
          </a:xfrm>
          <a:prstGeom prst="rect">
            <a:avLst/>
          </a:prstGeom>
          <a:noFill/>
          <a:extLst>
            <a:ext uri="{909E8E84-426E-40DD-AFC4-6F175D3DCCD1}">
              <a14:hiddenFill xmlns:a14="http://schemas.microsoft.com/office/drawing/2010/main">
                <a:solidFill>
                  <a:srgbClr val="FFFFFF"/>
                </a:solidFill>
              </a14:hiddenFill>
            </a:ext>
          </a:extLst>
        </p:spPr>
      </p:pic>
      <p:sp>
        <p:nvSpPr>
          <p:cNvPr id="286729" name="Rectangle 9"/>
          <p:cNvSpPr>
            <a:spLocks noChangeArrowheads="1"/>
          </p:cNvSpPr>
          <p:nvPr/>
        </p:nvSpPr>
        <p:spPr bwMode="auto">
          <a:xfrm>
            <a:off x="6183313" y="6308725"/>
            <a:ext cx="29606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20000"/>
              </a:spcBef>
              <a:spcAft>
                <a:spcPct val="0"/>
              </a:spcAft>
            </a:pPr>
            <a:r>
              <a:rPr lang="en-US" altLang="en-US" sz="1000" b="1">
                <a:solidFill>
                  <a:srgbClr val="FFFFFF"/>
                </a:solidFill>
                <a:latin typeface="Book Antiqua" pitchFamily="18" charset="0"/>
              </a:rPr>
              <a:t>Donald D. Binder, "Capernaum."</a:t>
            </a:r>
            <a:br>
              <a:rPr lang="en-US" altLang="en-US" sz="1000" b="1">
                <a:solidFill>
                  <a:srgbClr val="FFFFFF"/>
                </a:solidFill>
                <a:latin typeface="Book Antiqua" pitchFamily="18" charset="0"/>
              </a:rPr>
            </a:br>
            <a:r>
              <a:rPr lang="en-US" altLang="en-US" sz="1000" b="1">
                <a:solidFill>
                  <a:srgbClr val="FF00FF"/>
                </a:solidFill>
                <a:latin typeface="Book Antiqua" pitchFamily="18" charset="0"/>
                <a:hlinkClick r:id="rId6"/>
              </a:rPr>
              <a:t>http://faculty.smu.edu/dbinder/capernaum.html</a:t>
            </a:r>
            <a:r>
              <a:rPr lang="en-US" altLang="en-US" sz="1000" b="1">
                <a:solidFill>
                  <a:srgbClr val="FFFFFF"/>
                </a:solidFill>
                <a:latin typeface="Book Antiqua" pitchFamily="18" charset="0"/>
              </a:rPr>
              <a:t/>
            </a:r>
            <a:br>
              <a:rPr lang="en-US" altLang="en-US" sz="1000" b="1">
                <a:solidFill>
                  <a:srgbClr val="FFFFFF"/>
                </a:solidFill>
                <a:latin typeface="Book Antiqua" pitchFamily="18" charset="0"/>
              </a:rPr>
            </a:br>
            <a:r>
              <a:rPr lang="en-US" altLang="en-US" sz="1000" b="1">
                <a:solidFill>
                  <a:srgbClr val="FFFFFF"/>
                </a:solidFill>
                <a:latin typeface="Book Antiqua" pitchFamily="18" charset="0"/>
              </a:rPr>
              <a:t>[accessed: 7/26/2003] </a:t>
            </a:r>
          </a:p>
        </p:txBody>
      </p:sp>
      <p:pic>
        <p:nvPicPr>
          <p:cNvPr id="2867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9613" y="1914525"/>
            <a:ext cx="2084387"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32" name="Text Box 12"/>
          <p:cNvSpPr txBox="1">
            <a:spLocks noChangeArrowheads="1"/>
          </p:cNvSpPr>
          <p:nvPr/>
        </p:nvSpPr>
        <p:spPr bwMode="auto">
          <a:xfrm>
            <a:off x="2622550" y="2289175"/>
            <a:ext cx="414338"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20000"/>
              </a:spcBef>
              <a:spcAft>
                <a:spcPct val="0"/>
              </a:spcAft>
            </a:pPr>
            <a:r>
              <a:rPr lang="en-US" altLang="en-US" sz="2400">
                <a:solidFill>
                  <a:srgbClr val="000000"/>
                </a:solidFill>
              </a:rPr>
              <a:t>A</a:t>
            </a:r>
          </a:p>
        </p:txBody>
      </p:sp>
      <p:sp>
        <p:nvSpPr>
          <p:cNvPr id="286733" name="Text Box 13"/>
          <p:cNvSpPr txBox="1">
            <a:spLocks noChangeArrowheads="1"/>
          </p:cNvSpPr>
          <p:nvPr/>
        </p:nvSpPr>
        <p:spPr bwMode="auto">
          <a:xfrm>
            <a:off x="1754188" y="3470275"/>
            <a:ext cx="39687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20000"/>
              </a:spcBef>
              <a:spcAft>
                <a:spcPct val="0"/>
              </a:spcAft>
            </a:pPr>
            <a:r>
              <a:rPr lang="en-US" altLang="en-US" sz="2400">
                <a:solidFill>
                  <a:srgbClr val="000000"/>
                </a:solidFill>
              </a:rPr>
              <a:t>C</a:t>
            </a:r>
          </a:p>
        </p:txBody>
      </p:sp>
      <p:sp>
        <p:nvSpPr>
          <p:cNvPr id="286734" name="Text Box 14"/>
          <p:cNvSpPr txBox="1">
            <a:spLocks noChangeArrowheads="1"/>
          </p:cNvSpPr>
          <p:nvPr/>
        </p:nvSpPr>
        <p:spPr bwMode="auto">
          <a:xfrm>
            <a:off x="2125663" y="2870200"/>
            <a:ext cx="39687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20000"/>
              </a:spcBef>
              <a:spcAft>
                <a:spcPct val="0"/>
              </a:spcAft>
            </a:pPr>
            <a:r>
              <a:rPr lang="en-US" altLang="en-US" sz="2400">
                <a:solidFill>
                  <a:srgbClr val="000000"/>
                </a:solidFill>
              </a:rPr>
              <a:t>B</a:t>
            </a:r>
          </a:p>
        </p:txBody>
      </p:sp>
      <p:sp>
        <p:nvSpPr>
          <p:cNvPr id="286735" name="Text Box 15"/>
          <p:cNvSpPr txBox="1">
            <a:spLocks noChangeArrowheads="1"/>
          </p:cNvSpPr>
          <p:nvPr/>
        </p:nvSpPr>
        <p:spPr bwMode="auto">
          <a:xfrm>
            <a:off x="876300" y="5524500"/>
            <a:ext cx="53022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spcBef>
                <a:spcPct val="0"/>
              </a:spcBef>
              <a:defRPr sz="2400">
                <a:solidFill>
                  <a:schemeClr val="tx1"/>
                </a:solidFill>
                <a:latin typeface="Times New Roman" pitchFamily="18" charset="0"/>
              </a:defRPr>
            </a:lvl1pPr>
            <a:lvl2pPr marL="914400" indent="-457200" algn="l">
              <a:spcBef>
                <a:spcPct val="0"/>
              </a:spcBef>
              <a:defRPr sz="2400">
                <a:solidFill>
                  <a:schemeClr val="tx1"/>
                </a:solidFill>
                <a:latin typeface="Times New Roman" pitchFamily="18" charset="0"/>
              </a:defRPr>
            </a:lvl2pPr>
            <a:lvl3pPr marL="1371600" indent="-457200" algn="l">
              <a:spcBef>
                <a:spcPct val="0"/>
              </a:spcBef>
              <a:defRPr sz="2400">
                <a:solidFill>
                  <a:schemeClr val="tx1"/>
                </a:solidFill>
                <a:latin typeface="Times New Roman" pitchFamily="18" charset="0"/>
              </a:defRPr>
            </a:lvl3pPr>
            <a:lvl4pPr marL="1828800" indent="-457200" algn="l">
              <a:spcBef>
                <a:spcPct val="0"/>
              </a:spcBef>
              <a:defRPr sz="2400">
                <a:solidFill>
                  <a:schemeClr val="tx1"/>
                </a:solidFill>
                <a:latin typeface="Times New Roman" pitchFamily="18" charset="0"/>
              </a:defRPr>
            </a:lvl4pPr>
            <a:lvl5pPr marL="2286000" indent="-457200" algn="l">
              <a:spcBef>
                <a:spcPct val="0"/>
              </a:spcBef>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FontTx/>
              <a:buAutoNum type="alphaUcPeriod"/>
            </a:pPr>
            <a:r>
              <a:rPr lang="en-US" altLang="en-US">
                <a:solidFill>
                  <a:srgbClr val="FFFFFF"/>
                </a:solidFill>
              </a:rPr>
              <a:t>Limestone synagogue – 4-5</a:t>
            </a:r>
            <a:r>
              <a:rPr lang="en-US" altLang="en-US" baseline="30000">
                <a:solidFill>
                  <a:srgbClr val="FFFFFF"/>
                </a:solidFill>
              </a:rPr>
              <a:t>th</a:t>
            </a:r>
            <a:r>
              <a:rPr lang="en-US" altLang="en-US">
                <a:solidFill>
                  <a:srgbClr val="FFFFFF"/>
                </a:solidFill>
              </a:rPr>
              <a:t> Cent</a:t>
            </a:r>
          </a:p>
          <a:p>
            <a:pPr fontAlgn="base">
              <a:spcBef>
                <a:spcPct val="20000"/>
              </a:spcBef>
              <a:spcAft>
                <a:spcPct val="0"/>
              </a:spcAft>
              <a:buFontTx/>
              <a:buAutoNum type="alphaUcPeriod"/>
            </a:pPr>
            <a:r>
              <a:rPr lang="en-US" altLang="en-US">
                <a:solidFill>
                  <a:srgbClr val="FFFFFF"/>
                </a:solidFill>
              </a:rPr>
              <a:t>Black Basalt from 1</a:t>
            </a:r>
            <a:r>
              <a:rPr lang="en-US" altLang="en-US" baseline="30000">
                <a:solidFill>
                  <a:srgbClr val="FFFFFF"/>
                </a:solidFill>
              </a:rPr>
              <a:t>st</a:t>
            </a:r>
            <a:r>
              <a:rPr lang="en-US" altLang="en-US">
                <a:solidFill>
                  <a:srgbClr val="FFFFFF"/>
                </a:solidFill>
              </a:rPr>
              <a:t> Cent Synagogue</a:t>
            </a:r>
          </a:p>
          <a:p>
            <a:pPr fontAlgn="base">
              <a:spcBef>
                <a:spcPct val="20000"/>
              </a:spcBef>
              <a:spcAft>
                <a:spcPct val="0"/>
              </a:spcAft>
              <a:buFontTx/>
              <a:buAutoNum type="alphaUcPeriod"/>
            </a:pPr>
            <a:r>
              <a:rPr lang="en-US" altLang="en-US">
                <a:solidFill>
                  <a:srgbClr val="FFFFFF"/>
                </a:solidFill>
              </a:rPr>
              <a:t>C. Road Pavement from 1</a:t>
            </a:r>
            <a:r>
              <a:rPr lang="en-US" altLang="en-US" baseline="30000">
                <a:solidFill>
                  <a:srgbClr val="FFFFFF"/>
                </a:solidFill>
              </a:rPr>
              <a:t>st</a:t>
            </a:r>
            <a:r>
              <a:rPr lang="en-US" altLang="en-US">
                <a:solidFill>
                  <a:srgbClr val="FFFFFF"/>
                </a:solidFill>
              </a:rPr>
              <a:t> Cent</a:t>
            </a:r>
          </a:p>
        </p:txBody>
      </p:sp>
    </p:spTree>
    <p:extLst>
      <p:ext uri="{BB962C8B-B14F-4D97-AF65-F5344CB8AC3E}">
        <p14:creationId xmlns:p14="http://schemas.microsoft.com/office/powerpoint/2010/main" val="108309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28"/>
                                        </p:tgtEl>
                                        <p:attrNameLst>
                                          <p:attrName>style.visibility</p:attrName>
                                        </p:attrNameLst>
                                      </p:cBhvr>
                                      <p:to>
                                        <p:strVal val="visible"/>
                                      </p:to>
                                    </p:set>
                                    <p:animEffect transition="in" filter="dissolve">
                                      <p:cBhvr>
                                        <p:cTn id="7" dur="500"/>
                                        <p:tgtEl>
                                          <p:spTgt spid="286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ltLang="en-US"/>
              <a:t>Cities of Galilee - Magdala</a:t>
            </a:r>
          </a:p>
        </p:txBody>
      </p:sp>
      <p:grpSp>
        <p:nvGrpSpPr>
          <p:cNvPr id="246787" name="Group 3"/>
          <p:cNvGrpSpPr>
            <a:grpSpLocks/>
          </p:cNvGrpSpPr>
          <p:nvPr/>
        </p:nvGrpSpPr>
        <p:grpSpPr bwMode="auto">
          <a:xfrm>
            <a:off x="4867275" y="1524000"/>
            <a:ext cx="3867150" cy="5334000"/>
            <a:chOff x="3066" y="960"/>
            <a:chExt cx="2436" cy="3360"/>
          </a:xfrm>
        </p:grpSpPr>
        <p:sp>
          <p:nvSpPr>
            <p:cNvPr id="246788" name="Rectangle 4"/>
            <p:cNvSpPr>
              <a:spLocks noChangeArrowheads="1"/>
            </p:cNvSpPr>
            <p:nvPr/>
          </p:nvSpPr>
          <p:spPr bwMode="auto">
            <a:xfrm>
              <a:off x="3066" y="960"/>
              <a:ext cx="2436" cy="336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46789" name="Freeform 5"/>
            <p:cNvSpPr>
              <a:spLocks/>
            </p:cNvSpPr>
            <p:nvPr/>
          </p:nvSpPr>
          <p:spPr bwMode="auto">
            <a:xfrm>
              <a:off x="3229" y="1342"/>
              <a:ext cx="1669" cy="2663"/>
            </a:xfrm>
            <a:custGeom>
              <a:avLst/>
              <a:gdLst>
                <a:gd name="T0" fmla="*/ 608 w 1669"/>
                <a:gd name="T1" fmla="*/ 2004 h 2663"/>
                <a:gd name="T2" fmla="*/ 535 w 1669"/>
                <a:gd name="T3" fmla="*/ 1940 h 2663"/>
                <a:gd name="T4" fmla="*/ 407 w 1669"/>
                <a:gd name="T5" fmla="*/ 1767 h 2663"/>
                <a:gd name="T6" fmla="*/ 371 w 1669"/>
                <a:gd name="T7" fmla="*/ 1657 h 2663"/>
                <a:gd name="T8" fmla="*/ 279 w 1669"/>
                <a:gd name="T9" fmla="*/ 1328 h 2663"/>
                <a:gd name="T10" fmla="*/ 215 w 1669"/>
                <a:gd name="T11" fmla="*/ 1255 h 2663"/>
                <a:gd name="T12" fmla="*/ 179 w 1669"/>
                <a:gd name="T13" fmla="*/ 1218 h 2663"/>
                <a:gd name="T14" fmla="*/ 105 w 1669"/>
                <a:gd name="T15" fmla="*/ 1136 h 2663"/>
                <a:gd name="T16" fmla="*/ 14 w 1669"/>
                <a:gd name="T17" fmla="*/ 980 h 2663"/>
                <a:gd name="T18" fmla="*/ 60 w 1669"/>
                <a:gd name="T19" fmla="*/ 816 h 2663"/>
                <a:gd name="T20" fmla="*/ 105 w 1669"/>
                <a:gd name="T21" fmla="*/ 688 h 2663"/>
                <a:gd name="T22" fmla="*/ 243 w 1669"/>
                <a:gd name="T23" fmla="*/ 514 h 2663"/>
                <a:gd name="T24" fmla="*/ 334 w 1669"/>
                <a:gd name="T25" fmla="*/ 368 h 2663"/>
                <a:gd name="T26" fmla="*/ 508 w 1669"/>
                <a:gd name="T27" fmla="*/ 313 h 2663"/>
                <a:gd name="T28" fmla="*/ 681 w 1669"/>
                <a:gd name="T29" fmla="*/ 212 h 2663"/>
                <a:gd name="T30" fmla="*/ 764 w 1669"/>
                <a:gd name="T31" fmla="*/ 185 h 2663"/>
                <a:gd name="T32" fmla="*/ 956 w 1669"/>
                <a:gd name="T33" fmla="*/ 103 h 2663"/>
                <a:gd name="T34" fmla="*/ 1056 w 1669"/>
                <a:gd name="T35" fmla="*/ 57 h 2663"/>
                <a:gd name="T36" fmla="*/ 1239 w 1669"/>
                <a:gd name="T37" fmla="*/ 20 h 2663"/>
                <a:gd name="T38" fmla="*/ 1532 w 1669"/>
                <a:gd name="T39" fmla="*/ 2 h 2663"/>
                <a:gd name="T40" fmla="*/ 1349 w 1669"/>
                <a:gd name="T41" fmla="*/ 139 h 2663"/>
                <a:gd name="T42" fmla="*/ 1385 w 1669"/>
                <a:gd name="T43" fmla="*/ 176 h 2663"/>
                <a:gd name="T44" fmla="*/ 1477 w 1669"/>
                <a:gd name="T45" fmla="*/ 276 h 2663"/>
                <a:gd name="T46" fmla="*/ 1559 w 1669"/>
                <a:gd name="T47" fmla="*/ 423 h 2663"/>
                <a:gd name="T48" fmla="*/ 1660 w 1669"/>
                <a:gd name="T49" fmla="*/ 697 h 2663"/>
                <a:gd name="T50" fmla="*/ 1614 w 1669"/>
                <a:gd name="T51" fmla="*/ 834 h 2663"/>
                <a:gd name="T52" fmla="*/ 1614 w 1669"/>
                <a:gd name="T53" fmla="*/ 1054 h 2663"/>
                <a:gd name="T54" fmla="*/ 1559 w 1669"/>
                <a:gd name="T55" fmla="*/ 1346 h 2663"/>
                <a:gd name="T56" fmla="*/ 1513 w 1669"/>
                <a:gd name="T57" fmla="*/ 1529 h 2663"/>
                <a:gd name="T58" fmla="*/ 1504 w 1669"/>
                <a:gd name="T59" fmla="*/ 1913 h 2663"/>
                <a:gd name="T60" fmla="*/ 1477 w 1669"/>
                <a:gd name="T61" fmla="*/ 1995 h 2663"/>
                <a:gd name="T62" fmla="*/ 1385 w 1669"/>
                <a:gd name="T63" fmla="*/ 2279 h 2663"/>
                <a:gd name="T64" fmla="*/ 1203 w 1669"/>
                <a:gd name="T65" fmla="*/ 2498 h 2663"/>
                <a:gd name="T66" fmla="*/ 1084 w 1669"/>
                <a:gd name="T67" fmla="*/ 2608 h 2663"/>
                <a:gd name="T68" fmla="*/ 809 w 1669"/>
                <a:gd name="T69" fmla="*/ 2654 h 2663"/>
                <a:gd name="T70" fmla="*/ 736 w 1669"/>
                <a:gd name="T71" fmla="*/ 2562 h 2663"/>
                <a:gd name="T72" fmla="*/ 645 w 1669"/>
                <a:gd name="T73" fmla="*/ 2059 h 2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9" h="2663">
                  <a:moveTo>
                    <a:pt x="645" y="2059"/>
                  </a:moveTo>
                  <a:cubicBezTo>
                    <a:pt x="633" y="2041"/>
                    <a:pt x="620" y="2022"/>
                    <a:pt x="608" y="2004"/>
                  </a:cubicBezTo>
                  <a:cubicBezTo>
                    <a:pt x="602" y="1995"/>
                    <a:pt x="589" y="1993"/>
                    <a:pt x="581" y="1986"/>
                  </a:cubicBezTo>
                  <a:cubicBezTo>
                    <a:pt x="565" y="1972"/>
                    <a:pt x="547" y="1958"/>
                    <a:pt x="535" y="1940"/>
                  </a:cubicBezTo>
                  <a:cubicBezTo>
                    <a:pt x="494" y="1879"/>
                    <a:pt x="514" y="1901"/>
                    <a:pt x="480" y="1867"/>
                  </a:cubicBezTo>
                  <a:cubicBezTo>
                    <a:pt x="466" y="1826"/>
                    <a:pt x="431" y="1803"/>
                    <a:pt x="407" y="1767"/>
                  </a:cubicBezTo>
                  <a:cubicBezTo>
                    <a:pt x="405" y="1760"/>
                    <a:pt x="386" y="1701"/>
                    <a:pt x="380" y="1684"/>
                  </a:cubicBezTo>
                  <a:cubicBezTo>
                    <a:pt x="377" y="1675"/>
                    <a:pt x="371" y="1657"/>
                    <a:pt x="371" y="1657"/>
                  </a:cubicBezTo>
                  <a:cubicBezTo>
                    <a:pt x="360" y="1578"/>
                    <a:pt x="359" y="1451"/>
                    <a:pt x="297" y="1392"/>
                  </a:cubicBezTo>
                  <a:cubicBezTo>
                    <a:pt x="296" y="1389"/>
                    <a:pt x="284" y="1335"/>
                    <a:pt x="279" y="1328"/>
                  </a:cubicBezTo>
                  <a:cubicBezTo>
                    <a:pt x="266" y="1311"/>
                    <a:pt x="245" y="1300"/>
                    <a:pt x="233" y="1282"/>
                  </a:cubicBezTo>
                  <a:cubicBezTo>
                    <a:pt x="227" y="1273"/>
                    <a:pt x="221" y="1264"/>
                    <a:pt x="215" y="1255"/>
                  </a:cubicBezTo>
                  <a:cubicBezTo>
                    <a:pt x="212" y="1246"/>
                    <a:pt x="213" y="1234"/>
                    <a:pt x="206" y="1227"/>
                  </a:cubicBezTo>
                  <a:cubicBezTo>
                    <a:pt x="199" y="1220"/>
                    <a:pt x="187" y="1223"/>
                    <a:pt x="179" y="1218"/>
                  </a:cubicBezTo>
                  <a:cubicBezTo>
                    <a:pt x="162" y="1208"/>
                    <a:pt x="149" y="1193"/>
                    <a:pt x="133" y="1182"/>
                  </a:cubicBezTo>
                  <a:cubicBezTo>
                    <a:pt x="115" y="1126"/>
                    <a:pt x="137" y="1178"/>
                    <a:pt x="105" y="1136"/>
                  </a:cubicBezTo>
                  <a:cubicBezTo>
                    <a:pt x="79" y="1101"/>
                    <a:pt x="63" y="1066"/>
                    <a:pt x="32" y="1035"/>
                  </a:cubicBezTo>
                  <a:cubicBezTo>
                    <a:pt x="26" y="1017"/>
                    <a:pt x="20" y="998"/>
                    <a:pt x="14" y="980"/>
                  </a:cubicBezTo>
                  <a:cubicBezTo>
                    <a:pt x="11" y="971"/>
                    <a:pt x="5" y="953"/>
                    <a:pt x="5" y="953"/>
                  </a:cubicBezTo>
                  <a:cubicBezTo>
                    <a:pt x="16" y="831"/>
                    <a:pt x="0" y="873"/>
                    <a:pt x="60" y="816"/>
                  </a:cubicBezTo>
                  <a:cubicBezTo>
                    <a:pt x="69" y="772"/>
                    <a:pt x="77" y="754"/>
                    <a:pt x="96" y="715"/>
                  </a:cubicBezTo>
                  <a:cubicBezTo>
                    <a:pt x="100" y="706"/>
                    <a:pt x="98" y="695"/>
                    <a:pt x="105" y="688"/>
                  </a:cubicBezTo>
                  <a:cubicBezTo>
                    <a:pt x="112" y="681"/>
                    <a:pt x="124" y="682"/>
                    <a:pt x="133" y="679"/>
                  </a:cubicBezTo>
                  <a:cubicBezTo>
                    <a:pt x="158" y="603"/>
                    <a:pt x="172" y="560"/>
                    <a:pt x="243" y="514"/>
                  </a:cubicBezTo>
                  <a:cubicBezTo>
                    <a:pt x="264" y="482"/>
                    <a:pt x="288" y="449"/>
                    <a:pt x="316" y="423"/>
                  </a:cubicBezTo>
                  <a:cubicBezTo>
                    <a:pt x="322" y="405"/>
                    <a:pt x="328" y="386"/>
                    <a:pt x="334" y="368"/>
                  </a:cubicBezTo>
                  <a:cubicBezTo>
                    <a:pt x="340" y="350"/>
                    <a:pt x="389" y="350"/>
                    <a:pt x="389" y="350"/>
                  </a:cubicBezTo>
                  <a:cubicBezTo>
                    <a:pt x="421" y="316"/>
                    <a:pt x="463" y="319"/>
                    <a:pt x="508" y="313"/>
                  </a:cubicBezTo>
                  <a:cubicBezTo>
                    <a:pt x="548" y="300"/>
                    <a:pt x="588" y="290"/>
                    <a:pt x="627" y="276"/>
                  </a:cubicBezTo>
                  <a:cubicBezTo>
                    <a:pt x="639" y="241"/>
                    <a:pt x="645" y="224"/>
                    <a:pt x="681" y="212"/>
                  </a:cubicBezTo>
                  <a:cubicBezTo>
                    <a:pt x="699" y="206"/>
                    <a:pt x="718" y="200"/>
                    <a:pt x="736" y="194"/>
                  </a:cubicBezTo>
                  <a:cubicBezTo>
                    <a:pt x="745" y="191"/>
                    <a:pt x="764" y="185"/>
                    <a:pt x="764" y="185"/>
                  </a:cubicBezTo>
                  <a:cubicBezTo>
                    <a:pt x="809" y="155"/>
                    <a:pt x="849" y="136"/>
                    <a:pt x="901" y="121"/>
                  </a:cubicBezTo>
                  <a:cubicBezTo>
                    <a:pt x="920" y="116"/>
                    <a:pt x="956" y="103"/>
                    <a:pt x="956" y="103"/>
                  </a:cubicBezTo>
                  <a:cubicBezTo>
                    <a:pt x="987" y="70"/>
                    <a:pt x="966" y="87"/>
                    <a:pt x="1029" y="66"/>
                  </a:cubicBezTo>
                  <a:cubicBezTo>
                    <a:pt x="1038" y="63"/>
                    <a:pt x="1047" y="60"/>
                    <a:pt x="1056" y="57"/>
                  </a:cubicBezTo>
                  <a:cubicBezTo>
                    <a:pt x="1065" y="54"/>
                    <a:pt x="1084" y="48"/>
                    <a:pt x="1084" y="48"/>
                  </a:cubicBezTo>
                  <a:cubicBezTo>
                    <a:pt x="1157" y="0"/>
                    <a:pt x="1104" y="9"/>
                    <a:pt x="1239" y="20"/>
                  </a:cubicBezTo>
                  <a:cubicBezTo>
                    <a:pt x="1268" y="31"/>
                    <a:pt x="1291" y="47"/>
                    <a:pt x="1321" y="57"/>
                  </a:cubicBezTo>
                  <a:cubicBezTo>
                    <a:pt x="1429" y="49"/>
                    <a:pt x="1463" y="67"/>
                    <a:pt x="1532" y="2"/>
                  </a:cubicBezTo>
                  <a:cubicBezTo>
                    <a:pt x="1512" y="63"/>
                    <a:pt x="1452" y="59"/>
                    <a:pt x="1395" y="66"/>
                  </a:cubicBezTo>
                  <a:cubicBezTo>
                    <a:pt x="1372" y="88"/>
                    <a:pt x="1367" y="112"/>
                    <a:pt x="1349" y="139"/>
                  </a:cubicBezTo>
                  <a:cubicBezTo>
                    <a:pt x="1352" y="148"/>
                    <a:pt x="1351" y="160"/>
                    <a:pt x="1358" y="167"/>
                  </a:cubicBezTo>
                  <a:cubicBezTo>
                    <a:pt x="1365" y="174"/>
                    <a:pt x="1377" y="171"/>
                    <a:pt x="1385" y="176"/>
                  </a:cubicBezTo>
                  <a:cubicBezTo>
                    <a:pt x="1416" y="194"/>
                    <a:pt x="1442" y="225"/>
                    <a:pt x="1468" y="249"/>
                  </a:cubicBezTo>
                  <a:cubicBezTo>
                    <a:pt x="1471" y="258"/>
                    <a:pt x="1472" y="268"/>
                    <a:pt x="1477" y="276"/>
                  </a:cubicBezTo>
                  <a:cubicBezTo>
                    <a:pt x="1481" y="284"/>
                    <a:pt x="1491" y="287"/>
                    <a:pt x="1495" y="295"/>
                  </a:cubicBezTo>
                  <a:cubicBezTo>
                    <a:pt x="1519" y="345"/>
                    <a:pt x="1519" y="381"/>
                    <a:pt x="1559" y="423"/>
                  </a:cubicBezTo>
                  <a:cubicBezTo>
                    <a:pt x="1579" y="485"/>
                    <a:pt x="1587" y="567"/>
                    <a:pt x="1632" y="615"/>
                  </a:cubicBezTo>
                  <a:cubicBezTo>
                    <a:pt x="1654" y="679"/>
                    <a:pt x="1645" y="652"/>
                    <a:pt x="1660" y="697"/>
                  </a:cubicBezTo>
                  <a:cubicBezTo>
                    <a:pt x="1663" y="706"/>
                    <a:pt x="1669" y="724"/>
                    <a:pt x="1669" y="724"/>
                  </a:cubicBezTo>
                  <a:cubicBezTo>
                    <a:pt x="1660" y="801"/>
                    <a:pt x="1668" y="798"/>
                    <a:pt x="1614" y="834"/>
                  </a:cubicBezTo>
                  <a:cubicBezTo>
                    <a:pt x="1604" y="864"/>
                    <a:pt x="1588" y="887"/>
                    <a:pt x="1577" y="916"/>
                  </a:cubicBezTo>
                  <a:cubicBezTo>
                    <a:pt x="1583" y="976"/>
                    <a:pt x="1575" y="1013"/>
                    <a:pt x="1614" y="1054"/>
                  </a:cubicBezTo>
                  <a:cubicBezTo>
                    <a:pt x="1608" y="1139"/>
                    <a:pt x="1607" y="1189"/>
                    <a:pt x="1587" y="1264"/>
                  </a:cubicBezTo>
                  <a:cubicBezTo>
                    <a:pt x="1580" y="1292"/>
                    <a:pt x="1568" y="1319"/>
                    <a:pt x="1559" y="1346"/>
                  </a:cubicBezTo>
                  <a:cubicBezTo>
                    <a:pt x="1556" y="1355"/>
                    <a:pt x="1550" y="1374"/>
                    <a:pt x="1550" y="1374"/>
                  </a:cubicBezTo>
                  <a:cubicBezTo>
                    <a:pt x="1557" y="1428"/>
                    <a:pt x="1578" y="1508"/>
                    <a:pt x="1513" y="1529"/>
                  </a:cubicBezTo>
                  <a:cubicBezTo>
                    <a:pt x="1471" y="1591"/>
                    <a:pt x="1466" y="1685"/>
                    <a:pt x="1523" y="1739"/>
                  </a:cubicBezTo>
                  <a:cubicBezTo>
                    <a:pt x="1542" y="1797"/>
                    <a:pt x="1551" y="1868"/>
                    <a:pt x="1504" y="1913"/>
                  </a:cubicBezTo>
                  <a:cubicBezTo>
                    <a:pt x="1498" y="1931"/>
                    <a:pt x="1492" y="1950"/>
                    <a:pt x="1486" y="1968"/>
                  </a:cubicBezTo>
                  <a:cubicBezTo>
                    <a:pt x="1483" y="1977"/>
                    <a:pt x="1477" y="1995"/>
                    <a:pt x="1477" y="1995"/>
                  </a:cubicBezTo>
                  <a:cubicBezTo>
                    <a:pt x="1470" y="2036"/>
                    <a:pt x="1463" y="2067"/>
                    <a:pt x="1449" y="2105"/>
                  </a:cubicBezTo>
                  <a:cubicBezTo>
                    <a:pt x="1440" y="2176"/>
                    <a:pt x="1435" y="2229"/>
                    <a:pt x="1385" y="2279"/>
                  </a:cubicBezTo>
                  <a:cubicBezTo>
                    <a:pt x="1372" y="2318"/>
                    <a:pt x="1338" y="2330"/>
                    <a:pt x="1312" y="2361"/>
                  </a:cubicBezTo>
                  <a:cubicBezTo>
                    <a:pt x="1275" y="2406"/>
                    <a:pt x="1240" y="2453"/>
                    <a:pt x="1203" y="2498"/>
                  </a:cubicBezTo>
                  <a:cubicBezTo>
                    <a:pt x="1154" y="2558"/>
                    <a:pt x="1214" y="2474"/>
                    <a:pt x="1166" y="2535"/>
                  </a:cubicBezTo>
                  <a:cubicBezTo>
                    <a:pt x="1141" y="2568"/>
                    <a:pt x="1124" y="2595"/>
                    <a:pt x="1084" y="2608"/>
                  </a:cubicBezTo>
                  <a:cubicBezTo>
                    <a:pt x="1034" y="2655"/>
                    <a:pt x="956" y="2650"/>
                    <a:pt x="892" y="2663"/>
                  </a:cubicBezTo>
                  <a:cubicBezTo>
                    <a:pt x="864" y="2660"/>
                    <a:pt x="836" y="2661"/>
                    <a:pt x="809" y="2654"/>
                  </a:cubicBezTo>
                  <a:cubicBezTo>
                    <a:pt x="789" y="2649"/>
                    <a:pt x="788" y="2621"/>
                    <a:pt x="782" y="2608"/>
                  </a:cubicBezTo>
                  <a:cubicBezTo>
                    <a:pt x="766" y="2576"/>
                    <a:pt x="765" y="2581"/>
                    <a:pt x="736" y="2562"/>
                  </a:cubicBezTo>
                  <a:cubicBezTo>
                    <a:pt x="724" y="2527"/>
                    <a:pt x="699" y="2497"/>
                    <a:pt x="672" y="2471"/>
                  </a:cubicBezTo>
                  <a:cubicBezTo>
                    <a:pt x="650" y="2334"/>
                    <a:pt x="687" y="2191"/>
                    <a:pt x="645" y="2059"/>
                  </a:cubicBezTo>
                  <a:close/>
                </a:path>
              </a:pathLst>
            </a:cu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12700"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nvGrpSpPr>
            <p:cNvPr id="246790" name="Group 6"/>
            <p:cNvGrpSpPr>
              <a:grpSpLocks/>
            </p:cNvGrpSpPr>
            <p:nvPr/>
          </p:nvGrpSpPr>
          <p:grpSpPr bwMode="auto">
            <a:xfrm>
              <a:off x="3243" y="1364"/>
              <a:ext cx="1598" cy="2592"/>
              <a:chOff x="2811" y="1370"/>
              <a:chExt cx="1598" cy="2592"/>
            </a:xfrm>
          </p:grpSpPr>
          <p:sp>
            <p:nvSpPr>
              <p:cNvPr id="246791" name="Rectangle 7"/>
              <p:cNvSpPr>
                <a:spLocks noChangeArrowheads="1"/>
              </p:cNvSpPr>
              <p:nvPr/>
            </p:nvSpPr>
            <p:spPr bwMode="auto">
              <a:xfrm>
                <a:off x="3078" y="2858"/>
                <a:ext cx="142" cy="2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a:solidFill>
                    <a:srgbClr val="000000"/>
                  </a:solidFill>
                </a:endParaRPr>
              </a:p>
            </p:txBody>
          </p:sp>
          <p:sp>
            <p:nvSpPr>
              <p:cNvPr id="246792" name="Freeform 8"/>
              <p:cNvSpPr>
                <a:spLocks/>
              </p:cNvSpPr>
              <p:nvPr/>
            </p:nvSpPr>
            <p:spPr bwMode="auto">
              <a:xfrm>
                <a:off x="3176" y="2997"/>
                <a:ext cx="51" cy="89"/>
              </a:xfrm>
              <a:custGeom>
                <a:avLst/>
                <a:gdLst>
                  <a:gd name="T0" fmla="*/ 0 w 51"/>
                  <a:gd name="T1" fmla="*/ 8 h 89"/>
                  <a:gd name="T2" fmla="*/ 36 w 51"/>
                  <a:gd name="T3" fmla="*/ 0 h 89"/>
                  <a:gd name="T4" fmla="*/ 51 w 51"/>
                  <a:gd name="T5" fmla="*/ 89 h 89"/>
                  <a:gd name="T6" fmla="*/ 13 w 51"/>
                  <a:gd name="T7" fmla="*/ 89 h 89"/>
                  <a:gd name="T8" fmla="*/ 12 w 51"/>
                  <a:gd name="T9" fmla="*/ 50 h 89"/>
                  <a:gd name="T10" fmla="*/ 6 w 51"/>
                  <a:gd name="T11" fmla="*/ 27 h 89"/>
                  <a:gd name="T12" fmla="*/ 0 w 51"/>
                  <a:gd name="T13" fmla="*/ 8 h 89"/>
                </a:gdLst>
                <a:ahLst/>
                <a:cxnLst>
                  <a:cxn ang="0">
                    <a:pos x="T0" y="T1"/>
                  </a:cxn>
                  <a:cxn ang="0">
                    <a:pos x="T2" y="T3"/>
                  </a:cxn>
                  <a:cxn ang="0">
                    <a:pos x="T4" y="T5"/>
                  </a:cxn>
                  <a:cxn ang="0">
                    <a:pos x="T6" y="T7"/>
                  </a:cxn>
                  <a:cxn ang="0">
                    <a:pos x="T8" y="T9"/>
                  </a:cxn>
                  <a:cxn ang="0">
                    <a:pos x="T10" y="T11"/>
                  </a:cxn>
                  <a:cxn ang="0">
                    <a:pos x="T12" y="T13"/>
                  </a:cxn>
                </a:cxnLst>
                <a:rect l="0" t="0" r="r" b="b"/>
                <a:pathLst>
                  <a:path w="51" h="89">
                    <a:moveTo>
                      <a:pt x="0" y="8"/>
                    </a:moveTo>
                    <a:lnTo>
                      <a:pt x="36" y="0"/>
                    </a:lnTo>
                    <a:lnTo>
                      <a:pt x="51" y="89"/>
                    </a:lnTo>
                    <a:lnTo>
                      <a:pt x="13" y="89"/>
                    </a:lnTo>
                    <a:lnTo>
                      <a:pt x="12" y="50"/>
                    </a:lnTo>
                    <a:lnTo>
                      <a:pt x="6" y="27"/>
                    </a:lnTo>
                    <a:lnTo>
                      <a:pt x="0" y="8"/>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3" name="Freeform 9"/>
              <p:cNvSpPr>
                <a:spLocks/>
              </p:cNvSpPr>
              <p:nvPr/>
            </p:nvSpPr>
            <p:spPr bwMode="auto">
              <a:xfrm>
                <a:off x="3464" y="3618"/>
                <a:ext cx="55" cy="21"/>
              </a:xfrm>
              <a:custGeom>
                <a:avLst/>
                <a:gdLst>
                  <a:gd name="T0" fmla="*/ 10 w 55"/>
                  <a:gd name="T1" fmla="*/ 3 h 21"/>
                  <a:gd name="T2" fmla="*/ 52 w 55"/>
                  <a:gd name="T3" fmla="*/ 2 h 21"/>
                  <a:gd name="T4" fmla="*/ 54 w 55"/>
                  <a:gd name="T5" fmla="*/ 21 h 21"/>
                  <a:gd name="T6" fmla="*/ 0 w 55"/>
                  <a:gd name="T7" fmla="*/ 18 h 21"/>
                  <a:gd name="T8" fmla="*/ 10 w 55"/>
                  <a:gd name="T9" fmla="*/ 3 h 21"/>
                </a:gdLst>
                <a:ahLst/>
                <a:cxnLst>
                  <a:cxn ang="0">
                    <a:pos x="T0" y="T1"/>
                  </a:cxn>
                  <a:cxn ang="0">
                    <a:pos x="T2" y="T3"/>
                  </a:cxn>
                  <a:cxn ang="0">
                    <a:pos x="T4" y="T5"/>
                  </a:cxn>
                  <a:cxn ang="0">
                    <a:pos x="T6" y="T7"/>
                  </a:cxn>
                  <a:cxn ang="0">
                    <a:pos x="T8" y="T9"/>
                  </a:cxn>
                </a:cxnLst>
                <a:rect l="0" t="0" r="r" b="b"/>
                <a:pathLst>
                  <a:path w="55" h="21">
                    <a:moveTo>
                      <a:pt x="10" y="3"/>
                    </a:moveTo>
                    <a:cubicBezTo>
                      <a:pt x="25" y="0"/>
                      <a:pt x="37" y="2"/>
                      <a:pt x="52" y="2"/>
                    </a:cubicBezTo>
                    <a:cubicBezTo>
                      <a:pt x="55" y="14"/>
                      <a:pt x="54" y="8"/>
                      <a:pt x="54" y="21"/>
                    </a:cubicBezTo>
                    <a:lnTo>
                      <a:pt x="0" y="18"/>
                    </a:lnTo>
                    <a:lnTo>
                      <a:pt x="10" y="3"/>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4" name="Freeform 10"/>
              <p:cNvSpPr>
                <a:spLocks/>
              </p:cNvSpPr>
              <p:nvPr/>
            </p:nvSpPr>
            <p:spPr bwMode="auto">
              <a:xfrm>
                <a:off x="3447" y="3442"/>
                <a:ext cx="126" cy="146"/>
              </a:xfrm>
              <a:custGeom>
                <a:avLst/>
                <a:gdLst>
                  <a:gd name="T0" fmla="*/ 0 w 126"/>
                  <a:gd name="T1" fmla="*/ 5 h 146"/>
                  <a:gd name="T2" fmla="*/ 38 w 126"/>
                  <a:gd name="T3" fmla="*/ 4 h 146"/>
                  <a:gd name="T4" fmla="*/ 53 w 126"/>
                  <a:gd name="T5" fmla="*/ 38 h 146"/>
                  <a:gd name="T6" fmla="*/ 68 w 126"/>
                  <a:gd name="T7" fmla="*/ 77 h 146"/>
                  <a:gd name="T8" fmla="*/ 74 w 126"/>
                  <a:gd name="T9" fmla="*/ 97 h 146"/>
                  <a:gd name="T10" fmla="*/ 92 w 126"/>
                  <a:gd name="T11" fmla="*/ 110 h 146"/>
                  <a:gd name="T12" fmla="*/ 74 w 126"/>
                  <a:gd name="T13" fmla="*/ 113 h 146"/>
                  <a:gd name="T14" fmla="*/ 80 w 126"/>
                  <a:gd name="T15" fmla="*/ 127 h 146"/>
                  <a:gd name="T16" fmla="*/ 81 w 126"/>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46">
                    <a:moveTo>
                      <a:pt x="0" y="5"/>
                    </a:moveTo>
                    <a:cubicBezTo>
                      <a:pt x="7" y="5"/>
                      <a:pt x="29" y="0"/>
                      <a:pt x="38" y="4"/>
                    </a:cubicBezTo>
                    <a:cubicBezTo>
                      <a:pt x="39" y="19"/>
                      <a:pt x="47" y="25"/>
                      <a:pt x="53" y="38"/>
                    </a:cubicBezTo>
                    <a:cubicBezTo>
                      <a:pt x="56" y="51"/>
                      <a:pt x="60" y="66"/>
                      <a:pt x="68" y="77"/>
                    </a:cubicBezTo>
                    <a:cubicBezTo>
                      <a:pt x="69" y="84"/>
                      <a:pt x="71" y="91"/>
                      <a:pt x="74" y="97"/>
                    </a:cubicBezTo>
                    <a:cubicBezTo>
                      <a:pt x="76" y="113"/>
                      <a:pt x="74" y="112"/>
                      <a:pt x="92" y="110"/>
                    </a:cubicBezTo>
                    <a:cubicBezTo>
                      <a:pt x="126" y="115"/>
                      <a:pt x="93" y="109"/>
                      <a:pt x="74" y="113"/>
                    </a:cubicBezTo>
                    <a:cubicBezTo>
                      <a:pt x="73" y="113"/>
                      <a:pt x="80" y="126"/>
                      <a:pt x="80" y="127"/>
                    </a:cubicBezTo>
                    <a:cubicBezTo>
                      <a:pt x="81" y="135"/>
                      <a:pt x="81" y="138"/>
                      <a:pt x="81" y="14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5" name="Freeform 11"/>
              <p:cNvSpPr>
                <a:spLocks/>
              </p:cNvSpPr>
              <p:nvPr/>
            </p:nvSpPr>
            <p:spPr bwMode="auto">
              <a:xfrm>
                <a:off x="3522" y="3798"/>
                <a:ext cx="31" cy="92"/>
              </a:xfrm>
              <a:custGeom>
                <a:avLst/>
                <a:gdLst>
                  <a:gd name="T0" fmla="*/ 11 w 31"/>
                  <a:gd name="T1" fmla="*/ 92 h 92"/>
                  <a:gd name="T2" fmla="*/ 15 w 31"/>
                  <a:gd name="T3" fmla="*/ 87 h 92"/>
                  <a:gd name="T4" fmla="*/ 20 w 31"/>
                  <a:gd name="T5" fmla="*/ 86 h 92"/>
                  <a:gd name="T6" fmla="*/ 29 w 31"/>
                  <a:gd name="T7" fmla="*/ 72 h 92"/>
                  <a:gd name="T8" fmla="*/ 24 w 31"/>
                  <a:gd name="T9" fmla="*/ 32 h 92"/>
                  <a:gd name="T10" fmla="*/ 12 w 31"/>
                  <a:gd name="T11" fmla="*/ 15 h 92"/>
                  <a:gd name="T12" fmla="*/ 0 w 31"/>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1" h="92">
                    <a:moveTo>
                      <a:pt x="11" y="92"/>
                    </a:moveTo>
                    <a:cubicBezTo>
                      <a:pt x="12" y="90"/>
                      <a:pt x="13" y="88"/>
                      <a:pt x="15" y="87"/>
                    </a:cubicBezTo>
                    <a:cubicBezTo>
                      <a:pt x="16" y="86"/>
                      <a:pt x="19" y="87"/>
                      <a:pt x="20" y="86"/>
                    </a:cubicBezTo>
                    <a:cubicBezTo>
                      <a:pt x="23" y="84"/>
                      <a:pt x="27" y="75"/>
                      <a:pt x="29" y="72"/>
                    </a:cubicBezTo>
                    <a:cubicBezTo>
                      <a:pt x="31" y="59"/>
                      <a:pt x="30" y="45"/>
                      <a:pt x="24" y="32"/>
                    </a:cubicBezTo>
                    <a:cubicBezTo>
                      <a:pt x="23" y="25"/>
                      <a:pt x="18" y="19"/>
                      <a:pt x="12" y="15"/>
                    </a:cubicBezTo>
                    <a:cubicBezTo>
                      <a:pt x="8" y="10"/>
                      <a:pt x="4" y="6"/>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6" name="Freeform 12"/>
              <p:cNvSpPr>
                <a:spLocks/>
              </p:cNvSpPr>
              <p:nvPr/>
            </p:nvSpPr>
            <p:spPr bwMode="auto">
              <a:xfrm>
                <a:off x="3822" y="3852"/>
                <a:ext cx="153" cy="110"/>
              </a:xfrm>
              <a:custGeom>
                <a:avLst/>
                <a:gdLst>
                  <a:gd name="T0" fmla="*/ 0 w 153"/>
                  <a:gd name="T1" fmla="*/ 74 h 110"/>
                  <a:gd name="T2" fmla="*/ 54 w 153"/>
                  <a:gd name="T3" fmla="*/ 39 h 110"/>
                  <a:gd name="T4" fmla="*/ 87 w 153"/>
                  <a:gd name="T5" fmla="*/ 18 h 110"/>
                  <a:gd name="T6" fmla="*/ 110 w 153"/>
                  <a:gd name="T7" fmla="*/ 0 h 110"/>
                  <a:gd name="T8" fmla="*/ 141 w 153"/>
                  <a:gd name="T9" fmla="*/ 5 h 110"/>
                  <a:gd name="T10" fmla="*/ 153 w 153"/>
                  <a:gd name="T11" fmla="*/ 23 h 110"/>
                  <a:gd name="T12" fmla="*/ 108 w 153"/>
                  <a:gd name="T13" fmla="*/ 56 h 110"/>
                  <a:gd name="T14" fmla="*/ 105 w 153"/>
                  <a:gd name="T15" fmla="*/ 60 h 110"/>
                  <a:gd name="T16" fmla="*/ 102 w 153"/>
                  <a:gd name="T17" fmla="*/ 56 h 110"/>
                  <a:gd name="T18" fmla="*/ 104 w 153"/>
                  <a:gd name="T19" fmla="*/ 60 h 110"/>
                  <a:gd name="T20" fmla="*/ 93 w 153"/>
                  <a:gd name="T21" fmla="*/ 69 h 110"/>
                  <a:gd name="T22" fmla="*/ 78 w 153"/>
                  <a:gd name="T23" fmla="*/ 75 h 110"/>
                  <a:gd name="T24" fmla="*/ 51 w 153"/>
                  <a:gd name="T25" fmla="*/ 90 h 110"/>
                  <a:gd name="T26" fmla="*/ 39 w 153"/>
                  <a:gd name="T27" fmla="*/ 99 h 110"/>
                  <a:gd name="T28" fmla="*/ 29 w 153"/>
                  <a:gd name="T29" fmla="*/ 110 h 110"/>
                  <a:gd name="T30" fmla="*/ 21 w 153"/>
                  <a:gd name="T3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10">
                    <a:moveTo>
                      <a:pt x="0" y="74"/>
                    </a:moveTo>
                    <a:cubicBezTo>
                      <a:pt x="20" y="66"/>
                      <a:pt x="36" y="50"/>
                      <a:pt x="54" y="39"/>
                    </a:cubicBezTo>
                    <a:cubicBezTo>
                      <a:pt x="65" y="32"/>
                      <a:pt x="77" y="26"/>
                      <a:pt x="87" y="18"/>
                    </a:cubicBezTo>
                    <a:cubicBezTo>
                      <a:pt x="91" y="9"/>
                      <a:pt x="102" y="5"/>
                      <a:pt x="110" y="0"/>
                    </a:cubicBezTo>
                    <a:cubicBezTo>
                      <a:pt x="122" y="1"/>
                      <a:pt x="130" y="2"/>
                      <a:pt x="141" y="5"/>
                    </a:cubicBezTo>
                    <a:cubicBezTo>
                      <a:pt x="145" y="11"/>
                      <a:pt x="149" y="17"/>
                      <a:pt x="153" y="23"/>
                    </a:cubicBezTo>
                    <a:cubicBezTo>
                      <a:pt x="143" y="36"/>
                      <a:pt x="122" y="47"/>
                      <a:pt x="108" y="56"/>
                    </a:cubicBezTo>
                    <a:cubicBezTo>
                      <a:pt x="107" y="57"/>
                      <a:pt x="107" y="60"/>
                      <a:pt x="105" y="60"/>
                    </a:cubicBezTo>
                    <a:cubicBezTo>
                      <a:pt x="103" y="60"/>
                      <a:pt x="101" y="55"/>
                      <a:pt x="102" y="56"/>
                    </a:cubicBezTo>
                    <a:cubicBezTo>
                      <a:pt x="103" y="57"/>
                      <a:pt x="103" y="59"/>
                      <a:pt x="104" y="60"/>
                    </a:cubicBezTo>
                    <a:cubicBezTo>
                      <a:pt x="102" y="67"/>
                      <a:pt x="100" y="68"/>
                      <a:pt x="93" y="69"/>
                    </a:cubicBezTo>
                    <a:cubicBezTo>
                      <a:pt x="88" y="73"/>
                      <a:pt x="84" y="74"/>
                      <a:pt x="78" y="75"/>
                    </a:cubicBezTo>
                    <a:cubicBezTo>
                      <a:pt x="71" y="80"/>
                      <a:pt x="60" y="88"/>
                      <a:pt x="51" y="90"/>
                    </a:cubicBezTo>
                    <a:cubicBezTo>
                      <a:pt x="46" y="94"/>
                      <a:pt x="46" y="98"/>
                      <a:pt x="39" y="99"/>
                    </a:cubicBezTo>
                    <a:cubicBezTo>
                      <a:pt x="35" y="106"/>
                      <a:pt x="31" y="102"/>
                      <a:pt x="29" y="110"/>
                    </a:cubicBezTo>
                    <a:cubicBezTo>
                      <a:pt x="27" y="106"/>
                      <a:pt x="24" y="95"/>
                      <a:pt x="21" y="9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7" name="Freeform 13"/>
              <p:cNvSpPr>
                <a:spLocks/>
              </p:cNvSpPr>
              <p:nvPr/>
            </p:nvSpPr>
            <p:spPr bwMode="auto">
              <a:xfrm>
                <a:off x="4297" y="2721"/>
                <a:ext cx="50" cy="80"/>
              </a:xfrm>
              <a:custGeom>
                <a:avLst/>
                <a:gdLst>
                  <a:gd name="T0" fmla="*/ 50 w 50"/>
                  <a:gd name="T1" fmla="*/ 80 h 80"/>
                  <a:gd name="T2" fmla="*/ 31 w 50"/>
                  <a:gd name="T3" fmla="*/ 69 h 80"/>
                  <a:gd name="T4" fmla="*/ 14 w 50"/>
                  <a:gd name="T5" fmla="*/ 47 h 80"/>
                  <a:gd name="T6" fmla="*/ 5 w 50"/>
                  <a:gd name="T7" fmla="*/ 27 h 80"/>
                  <a:gd name="T8" fmla="*/ 5 w 50"/>
                  <a:gd name="T9" fmla="*/ 0 h 80"/>
                </a:gdLst>
                <a:ahLst/>
                <a:cxnLst>
                  <a:cxn ang="0">
                    <a:pos x="T0" y="T1"/>
                  </a:cxn>
                  <a:cxn ang="0">
                    <a:pos x="T2" y="T3"/>
                  </a:cxn>
                  <a:cxn ang="0">
                    <a:pos x="T4" y="T5"/>
                  </a:cxn>
                  <a:cxn ang="0">
                    <a:pos x="T6" y="T7"/>
                  </a:cxn>
                  <a:cxn ang="0">
                    <a:pos x="T8" y="T9"/>
                  </a:cxn>
                </a:cxnLst>
                <a:rect l="0" t="0" r="r" b="b"/>
                <a:pathLst>
                  <a:path w="50" h="80">
                    <a:moveTo>
                      <a:pt x="50" y="80"/>
                    </a:moveTo>
                    <a:cubicBezTo>
                      <a:pt x="43" y="77"/>
                      <a:pt x="38" y="72"/>
                      <a:pt x="31" y="69"/>
                    </a:cubicBezTo>
                    <a:cubicBezTo>
                      <a:pt x="25" y="62"/>
                      <a:pt x="20" y="54"/>
                      <a:pt x="14" y="47"/>
                    </a:cubicBezTo>
                    <a:cubicBezTo>
                      <a:pt x="13" y="40"/>
                      <a:pt x="8" y="33"/>
                      <a:pt x="5" y="27"/>
                    </a:cubicBezTo>
                    <a:cubicBezTo>
                      <a:pt x="3" y="17"/>
                      <a:pt x="0" y="11"/>
                      <a:pt x="5"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8" name="Freeform 14"/>
              <p:cNvSpPr>
                <a:spLocks/>
              </p:cNvSpPr>
              <p:nvPr/>
            </p:nvSpPr>
            <p:spPr bwMode="auto">
              <a:xfrm>
                <a:off x="4286" y="3060"/>
                <a:ext cx="18" cy="74"/>
              </a:xfrm>
              <a:custGeom>
                <a:avLst/>
                <a:gdLst>
                  <a:gd name="T0" fmla="*/ 0 w 18"/>
                  <a:gd name="T1" fmla="*/ 74 h 74"/>
                  <a:gd name="T2" fmla="*/ 9 w 18"/>
                  <a:gd name="T3" fmla="*/ 56 h 74"/>
                  <a:gd name="T4" fmla="*/ 15 w 18"/>
                  <a:gd name="T5" fmla="*/ 15 h 74"/>
                  <a:gd name="T6" fmla="*/ 18 w 18"/>
                  <a:gd name="T7" fmla="*/ 0 h 74"/>
                </a:gdLst>
                <a:ahLst/>
                <a:cxnLst>
                  <a:cxn ang="0">
                    <a:pos x="T0" y="T1"/>
                  </a:cxn>
                  <a:cxn ang="0">
                    <a:pos x="T2" y="T3"/>
                  </a:cxn>
                  <a:cxn ang="0">
                    <a:pos x="T4" y="T5"/>
                  </a:cxn>
                  <a:cxn ang="0">
                    <a:pos x="T6" y="T7"/>
                  </a:cxn>
                </a:cxnLst>
                <a:rect l="0" t="0" r="r" b="b"/>
                <a:pathLst>
                  <a:path w="18" h="74">
                    <a:moveTo>
                      <a:pt x="0" y="74"/>
                    </a:moveTo>
                    <a:cubicBezTo>
                      <a:pt x="4" y="68"/>
                      <a:pt x="6" y="62"/>
                      <a:pt x="9" y="56"/>
                    </a:cubicBezTo>
                    <a:cubicBezTo>
                      <a:pt x="12" y="43"/>
                      <a:pt x="10" y="28"/>
                      <a:pt x="15" y="15"/>
                    </a:cubicBezTo>
                    <a:cubicBezTo>
                      <a:pt x="16" y="10"/>
                      <a:pt x="18" y="5"/>
                      <a:pt x="1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799" name="Freeform 15"/>
              <p:cNvSpPr>
                <a:spLocks/>
              </p:cNvSpPr>
              <p:nvPr/>
            </p:nvSpPr>
            <p:spPr bwMode="auto">
              <a:xfrm>
                <a:off x="4269" y="3159"/>
                <a:ext cx="57" cy="15"/>
              </a:xfrm>
              <a:custGeom>
                <a:avLst/>
                <a:gdLst>
                  <a:gd name="T0" fmla="*/ 0 w 57"/>
                  <a:gd name="T1" fmla="*/ 0 h 15"/>
                  <a:gd name="T2" fmla="*/ 51 w 57"/>
                  <a:gd name="T3" fmla="*/ 12 h 15"/>
                  <a:gd name="T4" fmla="*/ 57 w 57"/>
                  <a:gd name="T5" fmla="*/ 15 h 15"/>
                </a:gdLst>
                <a:ahLst/>
                <a:cxnLst>
                  <a:cxn ang="0">
                    <a:pos x="T0" y="T1"/>
                  </a:cxn>
                  <a:cxn ang="0">
                    <a:pos x="T2" y="T3"/>
                  </a:cxn>
                  <a:cxn ang="0">
                    <a:pos x="T4" y="T5"/>
                  </a:cxn>
                </a:cxnLst>
                <a:rect l="0" t="0" r="r" b="b"/>
                <a:pathLst>
                  <a:path w="57" h="15">
                    <a:moveTo>
                      <a:pt x="0" y="0"/>
                    </a:moveTo>
                    <a:cubicBezTo>
                      <a:pt x="17" y="3"/>
                      <a:pt x="34" y="9"/>
                      <a:pt x="51" y="12"/>
                    </a:cubicBezTo>
                    <a:cubicBezTo>
                      <a:pt x="56" y="14"/>
                      <a:pt x="55" y="13"/>
                      <a:pt x="57" y="1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0" name="Freeform 16"/>
              <p:cNvSpPr>
                <a:spLocks/>
              </p:cNvSpPr>
              <p:nvPr/>
            </p:nvSpPr>
            <p:spPr bwMode="auto">
              <a:xfrm>
                <a:off x="4166" y="3296"/>
                <a:ext cx="120" cy="99"/>
              </a:xfrm>
              <a:custGeom>
                <a:avLst/>
                <a:gdLst>
                  <a:gd name="T0" fmla="*/ 120 w 120"/>
                  <a:gd name="T1" fmla="*/ 7 h 99"/>
                  <a:gd name="T2" fmla="*/ 91 w 120"/>
                  <a:gd name="T3" fmla="*/ 3 h 99"/>
                  <a:gd name="T4" fmla="*/ 76 w 120"/>
                  <a:gd name="T5" fmla="*/ 1 h 99"/>
                  <a:gd name="T6" fmla="*/ 67 w 120"/>
                  <a:gd name="T7" fmla="*/ 37 h 99"/>
                  <a:gd name="T8" fmla="*/ 58 w 120"/>
                  <a:gd name="T9" fmla="*/ 87 h 99"/>
                  <a:gd name="T10" fmla="*/ 51 w 120"/>
                  <a:gd name="T11" fmla="*/ 99 h 99"/>
                  <a:gd name="T12" fmla="*/ 28 w 120"/>
                  <a:gd name="T13" fmla="*/ 93 h 99"/>
                  <a:gd name="T14" fmla="*/ 24 w 120"/>
                  <a:gd name="T15" fmla="*/ 88 h 99"/>
                  <a:gd name="T16" fmla="*/ 34 w 120"/>
                  <a:gd name="T17" fmla="*/ 85 h 99"/>
                  <a:gd name="T18" fmla="*/ 31 w 120"/>
                  <a:gd name="T19" fmla="*/ 6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9">
                    <a:moveTo>
                      <a:pt x="120" y="7"/>
                    </a:moveTo>
                    <a:cubicBezTo>
                      <a:pt x="110" y="6"/>
                      <a:pt x="91" y="3"/>
                      <a:pt x="91" y="3"/>
                    </a:cubicBezTo>
                    <a:cubicBezTo>
                      <a:pt x="85" y="0"/>
                      <a:pt x="82" y="0"/>
                      <a:pt x="76" y="1"/>
                    </a:cubicBezTo>
                    <a:cubicBezTo>
                      <a:pt x="74" y="12"/>
                      <a:pt x="72" y="27"/>
                      <a:pt x="67" y="37"/>
                    </a:cubicBezTo>
                    <a:cubicBezTo>
                      <a:pt x="64" y="53"/>
                      <a:pt x="64" y="72"/>
                      <a:pt x="58" y="87"/>
                    </a:cubicBezTo>
                    <a:cubicBezTo>
                      <a:pt x="57" y="94"/>
                      <a:pt x="57" y="96"/>
                      <a:pt x="51" y="99"/>
                    </a:cubicBezTo>
                    <a:cubicBezTo>
                      <a:pt x="44" y="97"/>
                      <a:pt x="36" y="94"/>
                      <a:pt x="28" y="93"/>
                    </a:cubicBezTo>
                    <a:cubicBezTo>
                      <a:pt x="19" y="87"/>
                      <a:pt x="0" y="86"/>
                      <a:pt x="24" y="88"/>
                    </a:cubicBezTo>
                    <a:cubicBezTo>
                      <a:pt x="31" y="91"/>
                      <a:pt x="33" y="94"/>
                      <a:pt x="34" y="85"/>
                    </a:cubicBezTo>
                    <a:cubicBezTo>
                      <a:pt x="33" y="63"/>
                      <a:pt x="39" y="67"/>
                      <a:pt x="31" y="6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1" name="Freeform 17"/>
              <p:cNvSpPr>
                <a:spLocks/>
              </p:cNvSpPr>
              <p:nvPr/>
            </p:nvSpPr>
            <p:spPr bwMode="auto">
              <a:xfrm>
                <a:off x="4242" y="3398"/>
                <a:ext cx="29" cy="15"/>
              </a:xfrm>
              <a:custGeom>
                <a:avLst/>
                <a:gdLst>
                  <a:gd name="T0" fmla="*/ 0 w 29"/>
                  <a:gd name="T1" fmla="*/ 0 h 15"/>
                  <a:gd name="T2" fmla="*/ 17 w 29"/>
                  <a:gd name="T3" fmla="*/ 7 h 15"/>
                  <a:gd name="T4" fmla="*/ 29 w 29"/>
                  <a:gd name="T5" fmla="*/ 15 h 15"/>
                </a:gdLst>
                <a:ahLst/>
                <a:cxnLst>
                  <a:cxn ang="0">
                    <a:pos x="T0" y="T1"/>
                  </a:cxn>
                  <a:cxn ang="0">
                    <a:pos x="T2" y="T3"/>
                  </a:cxn>
                  <a:cxn ang="0">
                    <a:pos x="T4" y="T5"/>
                  </a:cxn>
                </a:cxnLst>
                <a:rect l="0" t="0" r="r" b="b"/>
                <a:pathLst>
                  <a:path w="29" h="15">
                    <a:moveTo>
                      <a:pt x="0" y="0"/>
                    </a:moveTo>
                    <a:cubicBezTo>
                      <a:pt x="6" y="3"/>
                      <a:pt x="10" y="6"/>
                      <a:pt x="17" y="7"/>
                    </a:cubicBezTo>
                    <a:cubicBezTo>
                      <a:pt x="21" y="10"/>
                      <a:pt x="25" y="12"/>
                      <a:pt x="29" y="1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2" name="Freeform 18"/>
              <p:cNvSpPr>
                <a:spLocks/>
              </p:cNvSpPr>
              <p:nvPr/>
            </p:nvSpPr>
            <p:spPr bwMode="auto">
              <a:xfrm>
                <a:off x="4080" y="3656"/>
                <a:ext cx="40" cy="44"/>
              </a:xfrm>
              <a:custGeom>
                <a:avLst/>
                <a:gdLst>
                  <a:gd name="T0" fmla="*/ 29 w 40"/>
                  <a:gd name="T1" fmla="*/ 43 h 44"/>
                  <a:gd name="T2" fmla="*/ 0 w 40"/>
                  <a:gd name="T3" fmla="*/ 10 h 44"/>
                  <a:gd name="T4" fmla="*/ 17 w 40"/>
                  <a:gd name="T5" fmla="*/ 0 h 44"/>
                  <a:gd name="T6" fmla="*/ 29 w 40"/>
                  <a:gd name="T7" fmla="*/ 10 h 44"/>
                  <a:gd name="T8" fmla="*/ 38 w 40"/>
                  <a:gd name="T9" fmla="*/ 22 h 44"/>
                  <a:gd name="T10" fmla="*/ 38 w 40"/>
                  <a:gd name="T11" fmla="*/ 33 h 44"/>
                  <a:gd name="T12" fmla="*/ 24 w 40"/>
                  <a:gd name="T13" fmla="*/ 42 h 44"/>
                  <a:gd name="T14" fmla="*/ 29 w 40"/>
                  <a:gd name="T15" fmla="*/ 4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4">
                    <a:moveTo>
                      <a:pt x="29" y="43"/>
                    </a:moveTo>
                    <a:cubicBezTo>
                      <a:pt x="19" y="41"/>
                      <a:pt x="4" y="19"/>
                      <a:pt x="0" y="10"/>
                    </a:cubicBezTo>
                    <a:cubicBezTo>
                      <a:pt x="9" y="8"/>
                      <a:pt x="9" y="2"/>
                      <a:pt x="17" y="0"/>
                    </a:cubicBezTo>
                    <a:cubicBezTo>
                      <a:pt x="22" y="3"/>
                      <a:pt x="24" y="7"/>
                      <a:pt x="29" y="10"/>
                    </a:cubicBezTo>
                    <a:cubicBezTo>
                      <a:pt x="30" y="17"/>
                      <a:pt x="34" y="17"/>
                      <a:pt x="38" y="22"/>
                    </a:cubicBezTo>
                    <a:cubicBezTo>
                      <a:pt x="39" y="25"/>
                      <a:pt x="40" y="30"/>
                      <a:pt x="38" y="33"/>
                    </a:cubicBezTo>
                    <a:cubicBezTo>
                      <a:pt x="37" y="35"/>
                      <a:pt x="24" y="40"/>
                      <a:pt x="24" y="42"/>
                    </a:cubicBezTo>
                    <a:cubicBezTo>
                      <a:pt x="24" y="44"/>
                      <a:pt x="27" y="43"/>
                      <a:pt x="29" y="43"/>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3" name="Freeform 19"/>
              <p:cNvSpPr>
                <a:spLocks/>
              </p:cNvSpPr>
              <p:nvPr/>
            </p:nvSpPr>
            <p:spPr bwMode="auto">
              <a:xfrm>
                <a:off x="4109" y="3575"/>
                <a:ext cx="31" cy="34"/>
              </a:xfrm>
              <a:custGeom>
                <a:avLst/>
                <a:gdLst>
                  <a:gd name="T0" fmla="*/ 0 w 31"/>
                  <a:gd name="T1" fmla="*/ 34 h 34"/>
                  <a:gd name="T2" fmla="*/ 15 w 31"/>
                  <a:gd name="T3" fmla="*/ 24 h 34"/>
                  <a:gd name="T4" fmla="*/ 28 w 31"/>
                  <a:gd name="T5" fmla="*/ 0 h 34"/>
                </a:gdLst>
                <a:ahLst/>
                <a:cxnLst>
                  <a:cxn ang="0">
                    <a:pos x="T0" y="T1"/>
                  </a:cxn>
                  <a:cxn ang="0">
                    <a:pos x="T2" y="T3"/>
                  </a:cxn>
                  <a:cxn ang="0">
                    <a:pos x="T4" y="T5"/>
                  </a:cxn>
                </a:cxnLst>
                <a:rect l="0" t="0" r="r" b="b"/>
                <a:pathLst>
                  <a:path w="31" h="34">
                    <a:moveTo>
                      <a:pt x="0" y="34"/>
                    </a:moveTo>
                    <a:cubicBezTo>
                      <a:pt x="8" y="33"/>
                      <a:pt x="9" y="29"/>
                      <a:pt x="15" y="24"/>
                    </a:cubicBezTo>
                    <a:cubicBezTo>
                      <a:pt x="17" y="20"/>
                      <a:pt x="31" y="0"/>
                      <a:pt x="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4" name="Freeform 20"/>
              <p:cNvSpPr>
                <a:spLocks/>
              </p:cNvSpPr>
              <p:nvPr/>
            </p:nvSpPr>
            <p:spPr bwMode="auto">
              <a:xfrm>
                <a:off x="4329" y="2316"/>
                <a:ext cx="80" cy="131"/>
              </a:xfrm>
              <a:custGeom>
                <a:avLst/>
                <a:gdLst>
                  <a:gd name="T0" fmla="*/ 80 w 80"/>
                  <a:gd name="T1" fmla="*/ 131 h 131"/>
                  <a:gd name="T2" fmla="*/ 45 w 80"/>
                  <a:gd name="T3" fmla="*/ 122 h 131"/>
                  <a:gd name="T4" fmla="*/ 30 w 80"/>
                  <a:gd name="T5" fmla="*/ 116 h 131"/>
                  <a:gd name="T6" fmla="*/ 17 w 80"/>
                  <a:gd name="T7" fmla="*/ 108 h 131"/>
                  <a:gd name="T8" fmla="*/ 12 w 80"/>
                  <a:gd name="T9" fmla="*/ 92 h 131"/>
                  <a:gd name="T10" fmla="*/ 6 w 80"/>
                  <a:gd name="T11" fmla="*/ 65 h 131"/>
                  <a:gd name="T12" fmla="*/ 45 w 8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0" h="131">
                    <a:moveTo>
                      <a:pt x="80" y="131"/>
                    </a:moveTo>
                    <a:cubicBezTo>
                      <a:pt x="64" y="129"/>
                      <a:pt x="59" y="125"/>
                      <a:pt x="45" y="122"/>
                    </a:cubicBezTo>
                    <a:cubicBezTo>
                      <a:pt x="40" y="118"/>
                      <a:pt x="36" y="117"/>
                      <a:pt x="30" y="116"/>
                    </a:cubicBezTo>
                    <a:cubicBezTo>
                      <a:pt x="25" y="114"/>
                      <a:pt x="21" y="111"/>
                      <a:pt x="17" y="108"/>
                    </a:cubicBezTo>
                    <a:cubicBezTo>
                      <a:pt x="15" y="103"/>
                      <a:pt x="15" y="97"/>
                      <a:pt x="12" y="92"/>
                    </a:cubicBezTo>
                    <a:cubicBezTo>
                      <a:pt x="10" y="83"/>
                      <a:pt x="8" y="74"/>
                      <a:pt x="6" y="65"/>
                    </a:cubicBezTo>
                    <a:cubicBezTo>
                      <a:pt x="8" y="22"/>
                      <a:pt x="0" y="0"/>
                      <a:pt x="45" y="0"/>
                    </a:cubicBezTo>
                  </a:path>
                </a:pathLst>
              </a:custGeom>
              <a:noFill/>
              <a:ln w="28575"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5" name="Freeform 21"/>
              <p:cNvSpPr>
                <a:spLocks/>
              </p:cNvSpPr>
              <p:nvPr/>
            </p:nvSpPr>
            <p:spPr bwMode="auto">
              <a:xfrm>
                <a:off x="4270" y="1769"/>
                <a:ext cx="109" cy="61"/>
              </a:xfrm>
              <a:custGeom>
                <a:avLst/>
                <a:gdLst>
                  <a:gd name="T0" fmla="*/ 109 w 109"/>
                  <a:gd name="T1" fmla="*/ 61 h 61"/>
                  <a:gd name="T2" fmla="*/ 79 w 109"/>
                  <a:gd name="T3" fmla="*/ 57 h 61"/>
                  <a:gd name="T4" fmla="*/ 47 w 109"/>
                  <a:gd name="T5" fmla="*/ 48 h 61"/>
                  <a:gd name="T6" fmla="*/ 11 w 109"/>
                  <a:gd name="T7" fmla="*/ 31 h 61"/>
                  <a:gd name="T8" fmla="*/ 4 w 109"/>
                  <a:gd name="T9" fmla="*/ 16 h 61"/>
                  <a:gd name="T10" fmla="*/ 13 w 109"/>
                  <a:gd name="T11" fmla="*/ 19 h 61"/>
                  <a:gd name="T12" fmla="*/ 28 w 109"/>
                  <a:gd name="T13" fmla="*/ 28 h 61"/>
                  <a:gd name="T14" fmla="*/ 31 w 109"/>
                  <a:gd name="T15" fmla="*/ 1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1">
                    <a:moveTo>
                      <a:pt x="109" y="61"/>
                    </a:moveTo>
                    <a:cubicBezTo>
                      <a:pt x="93" y="60"/>
                      <a:pt x="91" y="59"/>
                      <a:pt x="79" y="57"/>
                    </a:cubicBezTo>
                    <a:cubicBezTo>
                      <a:pt x="69" y="53"/>
                      <a:pt x="58" y="50"/>
                      <a:pt x="47" y="48"/>
                    </a:cubicBezTo>
                    <a:cubicBezTo>
                      <a:pt x="35" y="42"/>
                      <a:pt x="23" y="38"/>
                      <a:pt x="11" y="31"/>
                    </a:cubicBezTo>
                    <a:cubicBezTo>
                      <a:pt x="7" y="26"/>
                      <a:pt x="5" y="23"/>
                      <a:pt x="4" y="16"/>
                    </a:cubicBezTo>
                    <a:cubicBezTo>
                      <a:pt x="6" y="0"/>
                      <a:pt x="0" y="17"/>
                      <a:pt x="13" y="19"/>
                    </a:cubicBezTo>
                    <a:cubicBezTo>
                      <a:pt x="18" y="25"/>
                      <a:pt x="20" y="27"/>
                      <a:pt x="28" y="28"/>
                    </a:cubicBezTo>
                    <a:cubicBezTo>
                      <a:pt x="32" y="23"/>
                      <a:pt x="31" y="26"/>
                      <a:pt x="31" y="19"/>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6" name="Freeform 22"/>
              <p:cNvSpPr>
                <a:spLocks/>
              </p:cNvSpPr>
              <p:nvPr/>
            </p:nvSpPr>
            <p:spPr bwMode="auto">
              <a:xfrm>
                <a:off x="3890" y="1400"/>
                <a:ext cx="28" cy="43"/>
              </a:xfrm>
              <a:custGeom>
                <a:avLst/>
                <a:gdLst>
                  <a:gd name="T0" fmla="*/ 0 w 28"/>
                  <a:gd name="T1" fmla="*/ 0 h 43"/>
                  <a:gd name="T2" fmla="*/ 12 w 28"/>
                  <a:gd name="T3" fmla="*/ 19 h 43"/>
                  <a:gd name="T4" fmla="*/ 25 w 28"/>
                  <a:gd name="T5" fmla="*/ 36 h 43"/>
                  <a:gd name="T6" fmla="*/ 28 w 28"/>
                  <a:gd name="T7" fmla="*/ 43 h 43"/>
                </a:gdLst>
                <a:ahLst/>
                <a:cxnLst>
                  <a:cxn ang="0">
                    <a:pos x="T0" y="T1"/>
                  </a:cxn>
                  <a:cxn ang="0">
                    <a:pos x="T2" y="T3"/>
                  </a:cxn>
                  <a:cxn ang="0">
                    <a:pos x="T4" y="T5"/>
                  </a:cxn>
                  <a:cxn ang="0">
                    <a:pos x="T6" y="T7"/>
                  </a:cxn>
                </a:cxnLst>
                <a:rect l="0" t="0" r="r" b="b"/>
                <a:pathLst>
                  <a:path w="28" h="43">
                    <a:moveTo>
                      <a:pt x="0" y="0"/>
                    </a:moveTo>
                    <a:cubicBezTo>
                      <a:pt x="1" y="8"/>
                      <a:pt x="6" y="14"/>
                      <a:pt x="12" y="19"/>
                    </a:cubicBezTo>
                    <a:cubicBezTo>
                      <a:pt x="13" y="26"/>
                      <a:pt x="20" y="32"/>
                      <a:pt x="25" y="36"/>
                    </a:cubicBezTo>
                    <a:cubicBezTo>
                      <a:pt x="27" y="41"/>
                      <a:pt x="27" y="39"/>
                      <a:pt x="28" y="4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7" name="Freeform 23"/>
              <p:cNvSpPr>
                <a:spLocks/>
              </p:cNvSpPr>
              <p:nvPr/>
            </p:nvSpPr>
            <p:spPr bwMode="auto">
              <a:xfrm>
                <a:off x="3938" y="1370"/>
                <a:ext cx="18" cy="57"/>
              </a:xfrm>
              <a:custGeom>
                <a:avLst/>
                <a:gdLst>
                  <a:gd name="T0" fmla="*/ 18 w 18"/>
                  <a:gd name="T1" fmla="*/ 0 h 57"/>
                  <a:gd name="T2" fmla="*/ 10 w 18"/>
                  <a:gd name="T3" fmla="*/ 42 h 57"/>
                  <a:gd name="T4" fmla="*/ 0 w 18"/>
                  <a:gd name="T5" fmla="*/ 57 h 57"/>
                </a:gdLst>
                <a:ahLst/>
                <a:cxnLst>
                  <a:cxn ang="0">
                    <a:pos x="T0" y="T1"/>
                  </a:cxn>
                  <a:cxn ang="0">
                    <a:pos x="T2" y="T3"/>
                  </a:cxn>
                  <a:cxn ang="0">
                    <a:pos x="T4" y="T5"/>
                  </a:cxn>
                </a:cxnLst>
                <a:rect l="0" t="0" r="r" b="b"/>
                <a:pathLst>
                  <a:path w="18" h="57">
                    <a:moveTo>
                      <a:pt x="18" y="0"/>
                    </a:moveTo>
                    <a:cubicBezTo>
                      <a:pt x="17" y="18"/>
                      <a:pt x="18" y="28"/>
                      <a:pt x="10" y="42"/>
                    </a:cubicBezTo>
                    <a:cubicBezTo>
                      <a:pt x="8" y="51"/>
                      <a:pt x="3" y="50"/>
                      <a:pt x="0" y="57"/>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8" name="Freeform 24"/>
              <p:cNvSpPr>
                <a:spLocks/>
              </p:cNvSpPr>
              <p:nvPr/>
            </p:nvSpPr>
            <p:spPr bwMode="auto">
              <a:xfrm>
                <a:off x="3519" y="1575"/>
                <a:ext cx="48" cy="93"/>
              </a:xfrm>
              <a:custGeom>
                <a:avLst/>
                <a:gdLst>
                  <a:gd name="T0" fmla="*/ 36 w 48"/>
                  <a:gd name="T1" fmla="*/ 93 h 93"/>
                  <a:gd name="T2" fmla="*/ 44 w 48"/>
                  <a:gd name="T3" fmla="*/ 80 h 93"/>
                  <a:gd name="T4" fmla="*/ 35 w 48"/>
                  <a:gd name="T5" fmla="*/ 44 h 93"/>
                  <a:gd name="T6" fmla="*/ 23 w 48"/>
                  <a:gd name="T7" fmla="*/ 36 h 93"/>
                  <a:gd name="T8" fmla="*/ 9 w 48"/>
                  <a:gd name="T9" fmla="*/ 14 h 93"/>
                  <a:gd name="T10" fmla="*/ 0 w 48"/>
                  <a:gd name="T11" fmla="*/ 0 h 93"/>
                </a:gdLst>
                <a:ahLst/>
                <a:cxnLst>
                  <a:cxn ang="0">
                    <a:pos x="T0" y="T1"/>
                  </a:cxn>
                  <a:cxn ang="0">
                    <a:pos x="T2" y="T3"/>
                  </a:cxn>
                  <a:cxn ang="0">
                    <a:pos x="T4" y="T5"/>
                  </a:cxn>
                  <a:cxn ang="0">
                    <a:pos x="T6" y="T7"/>
                  </a:cxn>
                  <a:cxn ang="0">
                    <a:pos x="T8" y="T9"/>
                  </a:cxn>
                  <a:cxn ang="0">
                    <a:pos x="T10" y="T11"/>
                  </a:cxn>
                </a:cxnLst>
                <a:rect l="0" t="0" r="r" b="b"/>
                <a:pathLst>
                  <a:path w="48" h="93">
                    <a:moveTo>
                      <a:pt x="36" y="93"/>
                    </a:moveTo>
                    <a:cubicBezTo>
                      <a:pt x="39" y="89"/>
                      <a:pt x="42" y="85"/>
                      <a:pt x="44" y="80"/>
                    </a:cubicBezTo>
                    <a:cubicBezTo>
                      <a:pt x="47" y="66"/>
                      <a:pt x="48" y="54"/>
                      <a:pt x="35" y="44"/>
                    </a:cubicBezTo>
                    <a:cubicBezTo>
                      <a:pt x="31" y="38"/>
                      <a:pt x="29" y="39"/>
                      <a:pt x="23" y="36"/>
                    </a:cubicBezTo>
                    <a:cubicBezTo>
                      <a:pt x="18" y="29"/>
                      <a:pt x="14" y="21"/>
                      <a:pt x="9" y="14"/>
                    </a:cubicBezTo>
                    <a:cubicBezTo>
                      <a:pt x="8" y="11"/>
                      <a:pt x="2" y="0"/>
                      <a:pt x="0"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09" name="Freeform 25"/>
              <p:cNvSpPr>
                <a:spLocks/>
              </p:cNvSpPr>
              <p:nvPr/>
            </p:nvSpPr>
            <p:spPr bwMode="auto">
              <a:xfrm>
                <a:off x="3559" y="1606"/>
                <a:ext cx="44" cy="27"/>
              </a:xfrm>
              <a:custGeom>
                <a:avLst/>
                <a:gdLst>
                  <a:gd name="T0" fmla="*/ 0 w 44"/>
                  <a:gd name="T1" fmla="*/ 13 h 13"/>
                  <a:gd name="T2" fmla="*/ 36 w 44"/>
                  <a:gd name="T3" fmla="*/ 9 h 13"/>
                  <a:gd name="T4" fmla="*/ 44 w 44"/>
                  <a:gd name="T5" fmla="*/ 3 h 13"/>
                </a:gdLst>
                <a:ahLst/>
                <a:cxnLst>
                  <a:cxn ang="0">
                    <a:pos x="T0" y="T1"/>
                  </a:cxn>
                  <a:cxn ang="0">
                    <a:pos x="T2" y="T3"/>
                  </a:cxn>
                  <a:cxn ang="0">
                    <a:pos x="T4" y="T5"/>
                  </a:cxn>
                </a:cxnLst>
                <a:rect l="0" t="0" r="r" b="b"/>
                <a:pathLst>
                  <a:path w="44" h="13">
                    <a:moveTo>
                      <a:pt x="0" y="13"/>
                    </a:moveTo>
                    <a:cubicBezTo>
                      <a:pt x="13" y="12"/>
                      <a:pt x="24" y="11"/>
                      <a:pt x="36" y="9"/>
                    </a:cubicBezTo>
                    <a:cubicBezTo>
                      <a:pt x="39" y="7"/>
                      <a:pt x="44" y="0"/>
                      <a:pt x="44"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0" name="Freeform 26"/>
              <p:cNvSpPr>
                <a:spLocks/>
              </p:cNvSpPr>
              <p:nvPr/>
            </p:nvSpPr>
            <p:spPr bwMode="auto">
              <a:xfrm>
                <a:off x="3518" y="1458"/>
                <a:ext cx="262" cy="135"/>
              </a:xfrm>
              <a:custGeom>
                <a:avLst/>
                <a:gdLst>
                  <a:gd name="T0" fmla="*/ 1 w 262"/>
                  <a:gd name="T1" fmla="*/ 126 h 135"/>
                  <a:gd name="T2" fmla="*/ 21 w 262"/>
                  <a:gd name="T3" fmla="*/ 119 h 135"/>
                  <a:gd name="T4" fmla="*/ 45 w 262"/>
                  <a:gd name="T5" fmla="*/ 107 h 135"/>
                  <a:gd name="T6" fmla="*/ 60 w 262"/>
                  <a:gd name="T7" fmla="*/ 101 h 135"/>
                  <a:gd name="T8" fmla="*/ 78 w 262"/>
                  <a:gd name="T9" fmla="*/ 119 h 135"/>
                  <a:gd name="T10" fmla="*/ 76 w 262"/>
                  <a:gd name="T11" fmla="*/ 120 h 135"/>
                  <a:gd name="T12" fmla="*/ 60 w 262"/>
                  <a:gd name="T13" fmla="*/ 99 h 135"/>
                  <a:gd name="T14" fmla="*/ 72 w 262"/>
                  <a:gd name="T15" fmla="*/ 92 h 135"/>
                  <a:gd name="T16" fmla="*/ 93 w 262"/>
                  <a:gd name="T17" fmla="*/ 93 h 135"/>
                  <a:gd name="T18" fmla="*/ 105 w 262"/>
                  <a:gd name="T19" fmla="*/ 105 h 135"/>
                  <a:gd name="T20" fmla="*/ 124 w 262"/>
                  <a:gd name="T21" fmla="*/ 111 h 135"/>
                  <a:gd name="T22" fmla="*/ 121 w 262"/>
                  <a:gd name="T23" fmla="*/ 99 h 135"/>
                  <a:gd name="T24" fmla="*/ 112 w 262"/>
                  <a:gd name="T25" fmla="*/ 90 h 135"/>
                  <a:gd name="T26" fmla="*/ 126 w 262"/>
                  <a:gd name="T27" fmla="*/ 60 h 135"/>
                  <a:gd name="T28" fmla="*/ 168 w 262"/>
                  <a:gd name="T29" fmla="*/ 78 h 135"/>
                  <a:gd name="T30" fmla="*/ 169 w 262"/>
                  <a:gd name="T31" fmla="*/ 63 h 135"/>
                  <a:gd name="T32" fmla="*/ 165 w 262"/>
                  <a:gd name="T33" fmla="*/ 45 h 135"/>
                  <a:gd name="T34" fmla="*/ 180 w 262"/>
                  <a:gd name="T35" fmla="*/ 30 h 135"/>
                  <a:gd name="T36" fmla="*/ 189 w 262"/>
                  <a:gd name="T37" fmla="*/ 42 h 135"/>
                  <a:gd name="T38" fmla="*/ 198 w 262"/>
                  <a:gd name="T39" fmla="*/ 60 h 135"/>
                  <a:gd name="T40" fmla="*/ 207 w 262"/>
                  <a:gd name="T41" fmla="*/ 78 h 135"/>
                  <a:gd name="T42" fmla="*/ 220 w 262"/>
                  <a:gd name="T43" fmla="*/ 68 h 135"/>
                  <a:gd name="T44" fmla="*/ 205 w 262"/>
                  <a:gd name="T45" fmla="*/ 41 h 135"/>
                  <a:gd name="T46" fmla="*/ 196 w 262"/>
                  <a:gd name="T47" fmla="*/ 23 h 135"/>
                  <a:gd name="T48" fmla="*/ 207 w 262"/>
                  <a:gd name="T49" fmla="*/ 18 h 135"/>
                  <a:gd name="T50" fmla="*/ 219 w 262"/>
                  <a:gd name="T51" fmla="*/ 35 h 135"/>
                  <a:gd name="T52" fmla="*/ 238 w 262"/>
                  <a:gd name="T53" fmla="*/ 72 h 135"/>
                  <a:gd name="T54" fmla="*/ 256 w 262"/>
                  <a:gd name="T55" fmla="*/ 90 h 135"/>
                  <a:gd name="T56" fmla="*/ 253 w 262"/>
                  <a:gd name="T57" fmla="*/ 62 h 135"/>
                  <a:gd name="T58" fmla="*/ 247 w 262"/>
                  <a:gd name="T59" fmla="*/ 47 h 135"/>
                  <a:gd name="T60" fmla="*/ 238 w 262"/>
                  <a:gd name="T61" fmla="*/ 29 h 135"/>
                  <a:gd name="T62" fmla="*/ 213 w 262"/>
                  <a:gd name="T63" fmla="*/ 0 h 135"/>
                  <a:gd name="T64" fmla="*/ 180 w 262"/>
                  <a:gd name="T65" fmla="*/ 5 h 135"/>
                  <a:gd name="T66" fmla="*/ 133 w 262"/>
                  <a:gd name="T67" fmla="*/ 33 h 135"/>
                  <a:gd name="T68" fmla="*/ 109 w 262"/>
                  <a:gd name="T69" fmla="*/ 39 h 135"/>
                  <a:gd name="T70" fmla="*/ 79 w 262"/>
                  <a:gd name="T71" fmla="*/ 81 h 135"/>
                  <a:gd name="T72" fmla="*/ 64 w 262"/>
                  <a:gd name="T73" fmla="*/ 87 h 135"/>
                  <a:gd name="T74" fmla="*/ 46 w 262"/>
                  <a:gd name="T75" fmla="*/ 96 h 135"/>
                  <a:gd name="T76" fmla="*/ 7 w 262"/>
                  <a:gd name="T77" fmla="*/ 117 h 135"/>
                  <a:gd name="T78" fmla="*/ 1 w 262"/>
                  <a:gd name="T79" fmla="*/ 12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2" h="135">
                    <a:moveTo>
                      <a:pt x="1" y="126"/>
                    </a:moveTo>
                    <a:cubicBezTo>
                      <a:pt x="8" y="123"/>
                      <a:pt x="14" y="120"/>
                      <a:pt x="21" y="119"/>
                    </a:cubicBezTo>
                    <a:cubicBezTo>
                      <a:pt x="26" y="113"/>
                      <a:pt x="37" y="108"/>
                      <a:pt x="45" y="107"/>
                    </a:cubicBezTo>
                    <a:cubicBezTo>
                      <a:pt x="50" y="104"/>
                      <a:pt x="54" y="102"/>
                      <a:pt x="60" y="101"/>
                    </a:cubicBezTo>
                    <a:cubicBezTo>
                      <a:pt x="67" y="107"/>
                      <a:pt x="69" y="116"/>
                      <a:pt x="78" y="119"/>
                    </a:cubicBezTo>
                    <a:cubicBezTo>
                      <a:pt x="80" y="130"/>
                      <a:pt x="85" y="135"/>
                      <a:pt x="76" y="120"/>
                    </a:cubicBezTo>
                    <a:cubicBezTo>
                      <a:pt x="72" y="112"/>
                      <a:pt x="65" y="107"/>
                      <a:pt x="60" y="99"/>
                    </a:cubicBezTo>
                    <a:cubicBezTo>
                      <a:pt x="64" y="94"/>
                      <a:pt x="66" y="93"/>
                      <a:pt x="72" y="92"/>
                    </a:cubicBezTo>
                    <a:cubicBezTo>
                      <a:pt x="78" y="89"/>
                      <a:pt x="93" y="93"/>
                      <a:pt x="93" y="93"/>
                    </a:cubicBezTo>
                    <a:cubicBezTo>
                      <a:pt x="101" y="104"/>
                      <a:pt x="97" y="100"/>
                      <a:pt x="105" y="105"/>
                    </a:cubicBezTo>
                    <a:cubicBezTo>
                      <a:pt x="107" y="116"/>
                      <a:pt x="114" y="113"/>
                      <a:pt x="124" y="111"/>
                    </a:cubicBezTo>
                    <a:cubicBezTo>
                      <a:pt x="124" y="108"/>
                      <a:pt x="123" y="102"/>
                      <a:pt x="121" y="99"/>
                    </a:cubicBezTo>
                    <a:cubicBezTo>
                      <a:pt x="118" y="96"/>
                      <a:pt x="112" y="90"/>
                      <a:pt x="112" y="90"/>
                    </a:cubicBezTo>
                    <a:cubicBezTo>
                      <a:pt x="114" y="76"/>
                      <a:pt x="114" y="67"/>
                      <a:pt x="126" y="60"/>
                    </a:cubicBezTo>
                    <a:cubicBezTo>
                      <a:pt x="144" y="64"/>
                      <a:pt x="152" y="75"/>
                      <a:pt x="168" y="78"/>
                    </a:cubicBezTo>
                    <a:cubicBezTo>
                      <a:pt x="169" y="71"/>
                      <a:pt x="172" y="69"/>
                      <a:pt x="169" y="63"/>
                    </a:cubicBezTo>
                    <a:cubicBezTo>
                      <a:pt x="168" y="57"/>
                      <a:pt x="166" y="51"/>
                      <a:pt x="165" y="45"/>
                    </a:cubicBezTo>
                    <a:cubicBezTo>
                      <a:pt x="166" y="30"/>
                      <a:pt x="165" y="28"/>
                      <a:pt x="180" y="30"/>
                    </a:cubicBezTo>
                    <a:cubicBezTo>
                      <a:pt x="185" y="33"/>
                      <a:pt x="186" y="37"/>
                      <a:pt x="189" y="42"/>
                    </a:cubicBezTo>
                    <a:cubicBezTo>
                      <a:pt x="190" y="49"/>
                      <a:pt x="194" y="54"/>
                      <a:pt x="198" y="60"/>
                    </a:cubicBezTo>
                    <a:cubicBezTo>
                      <a:pt x="199" y="68"/>
                      <a:pt x="199" y="76"/>
                      <a:pt x="207" y="78"/>
                    </a:cubicBezTo>
                    <a:cubicBezTo>
                      <a:pt x="215" y="77"/>
                      <a:pt x="225" y="78"/>
                      <a:pt x="220" y="68"/>
                    </a:cubicBezTo>
                    <a:cubicBezTo>
                      <a:pt x="218" y="59"/>
                      <a:pt x="210" y="48"/>
                      <a:pt x="205" y="41"/>
                    </a:cubicBezTo>
                    <a:cubicBezTo>
                      <a:pt x="204" y="34"/>
                      <a:pt x="200" y="29"/>
                      <a:pt x="196" y="23"/>
                    </a:cubicBezTo>
                    <a:cubicBezTo>
                      <a:pt x="194" y="14"/>
                      <a:pt x="200" y="17"/>
                      <a:pt x="207" y="18"/>
                    </a:cubicBezTo>
                    <a:cubicBezTo>
                      <a:pt x="214" y="22"/>
                      <a:pt x="216" y="28"/>
                      <a:pt x="219" y="35"/>
                    </a:cubicBezTo>
                    <a:cubicBezTo>
                      <a:pt x="221" y="48"/>
                      <a:pt x="228" y="62"/>
                      <a:pt x="238" y="72"/>
                    </a:cubicBezTo>
                    <a:cubicBezTo>
                      <a:pt x="242" y="81"/>
                      <a:pt x="248" y="84"/>
                      <a:pt x="256" y="90"/>
                    </a:cubicBezTo>
                    <a:cubicBezTo>
                      <a:pt x="262" y="83"/>
                      <a:pt x="257" y="70"/>
                      <a:pt x="253" y="62"/>
                    </a:cubicBezTo>
                    <a:cubicBezTo>
                      <a:pt x="252" y="56"/>
                      <a:pt x="250" y="52"/>
                      <a:pt x="247" y="47"/>
                    </a:cubicBezTo>
                    <a:cubicBezTo>
                      <a:pt x="246" y="41"/>
                      <a:pt x="242" y="34"/>
                      <a:pt x="238" y="29"/>
                    </a:cubicBezTo>
                    <a:cubicBezTo>
                      <a:pt x="236" y="17"/>
                      <a:pt x="223" y="5"/>
                      <a:pt x="213" y="0"/>
                    </a:cubicBezTo>
                    <a:cubicBezTo>
                      <a:pt x="203" y="1"/>
                      <a:pt x="190" y="0"/>
                      <a:pt x="180" y="5"/>
                    </a:cubicBezTo>
                    <a:cubicBezTo>
                      <a:pt x="164" y="14"/>
                      <a:pt x="152" y="31"/>
                      <a:pt x="133" y="33"/>
                    </a:cubicBezTo>
                    <a:cubicBezTo>
                      <a:pt x="126" y="37"/>
                      <a:pt x="117" y="38"/>
                      <a:pt x="109" y="39"/>
                    </a:cubicBezTo>
                    <a:cubicBezTo>
                      <a:pt x="107" y="49"/>
                      <a:pt x="89" y="79"/>
                      <a:pt x="79" y="81"/>
                    </a:cubicBezTo>
                    <a:cubicBezTo>
                      <a:pt x="74" y="85"/>
                      <a:pt x="70" y="86"/>
                      <a:pt x="64" y="87"/>
                    </a:cubicBezTo>
                    <a:cubicBezTo>
                      <a:pt x="58" y="91"/>
                      <a:pt x="53" y="95"/>
                      <a:pt x="46" y="96"/>
                    </a:cubicBezTo>
                    <a:cubicBezTo>
                      <a:pt x="35" y="104"/>
                      <a:pt x="21" y="115"/>
                      <a:pt x="7" y="117"/>
                    </a:cubicBezTo>
                    <a:cubicBezTo>
                      <a:pt x="2" y="119"/>
                      <a:pt x="0" y="129"/>
                      <a:pt x="1" y="126"/>
                    </a:cubicBezTo>
                    <a:close/>
                  </a:path>
                </a:pathLst>
              </a:custGeom>
              <a:solidFill>
                <a:schemeClr val="tx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1" name="Freeform 27"/>
              <p:cNvSpPr>
                <a:spLocks/>
              </p:cNvSpPr>
              <p:nvPr/>
            </p:nvSpPr>
            <p:spPr bwMode="auto">
              <a:xfrm>
                <a:off x="3221" y="1695"/>
                <a:ext cx="91" cy="46"/>
              </a:xfrm>
              <a:custGeom>
                <a:avLst/>
                <a:gdLst>
                  <a:gd name="T0" fmla="*/ 0 w 91"/>
                  <a:gd name="T1" fmla="*/ 0 h 46"/>
                  <a:gd name="T2" fmla="*/ 30 w 91"/>
                  <a:gd name="T3" fmla="*/ 27 h 46"/>
                  <a:gd name="T4" fmla="*/ 48 w 91"/>
                  <a:gd name="T5" fmla="*/ 36 h 46"/>
                  <a:gd name="T6" fmla="*/ 64 w 91"/>
                  <a:gd name="T7" fmla="*/ 42 h 46"/>
                  <a:gd name="T8" fmla="*/ 91 w 91"/>
                  <a:gd name="T9" fmla="*/ 39 h 46"/>
                </a:gdLst>
                <a:ahLst/>
                <a:cxnLst>
                  <a:cxn ang="0">
                    <a:pos x="T0" y="T1"/>
                  </a:cxn>
                  <a:cxn ang="0">
                    <a:pos x="T2" y="T3"/>
                  </a:cxn>
                  <a:cxn ang="0">
                    <a:pos x="T4" y="T5"/>
                  </a:cxn>
                  <a:cxn ang="0">
                    <a:pos x="T6" y="T7"/>
                  </a:cxn>
                  <a:cxn ang="0">
                    <a:pos x="T8" y="T9"/>
                  </a:cxn>
                </a:cxnLst>
                <a:rect l="0" t="0" r="r" b="b"/>
                <a:pathLst>
                  <a:path w="91" h="46">
                    <a:moveTo>
                      <a:pt x="0" y="0"/>
                    </a:moveTo>
                    <a:cubicBezTo>
                      <a:pt x="6" y="10"/>
                      <a:pt x="18" y="25"/>
                      <a:pt x="30" y="27"/>
                    </a:cubicBezTo>
                    <a:cubicBezTo>
                      <a:pt x="36" y="32"/>
                      <a:pt x="40" y="35"/>
                      <a:pt x="48" y="36"/>
                    </a:cubicBezTo>
                    <a:cubicBezTo>
                      <a:pt x="54" y="39"/>
                      <a:pt x="57" y="41"/>
                      <a:pt x="64" y="42"/>
                    </a:cubicBezTo>
                    <a:cubicBezTo>
                      <a:pt x="70" y="45"/>
                      <a:pt x="88" y="46"/>
                      <a:pt x="91" y="39"/>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2" name="Freeform 28"/>
              <p:cNvSpPr>
                <a:spLocks/>
              </p:cNvSpPr>
              <p:nvPr/>
            </p:nvSpPr>
            <p:spPr bwMode="auto">
              <a:xfrm>
                <a:off x="3275" y="1671"/>
                <a:ext cx="22" cy="45"/>
              </a:xfrm>
              <a:custGeom>
                <a:avLst/>
                <a:gdLst>
                  <a:gd name="T0" fmla="*/ 0 w 22"/>
                  <a:gd name="T1" fmla="*/ 0 h 45"/>
                  <a:gd name="T2" fmla="*/ 18 w 22"/>
                  <a:gd name="T3" fmla="*/ 33 h 45"/>
                  <a:gd name="T4" fmla="*/ 21 w 22"/>
                  <a:gd name="T5" fmla="*/ 42 h 45"/>
                  <a:gd name="T6" fmla="*/ 16 w 22"/>
                  <a:gd name="T7" fmla="*/ 45 h 45"/>
                </a:gdLst>
                <a:ahLst/>
                <a:cxnLst>
                  <a:cxn ang="0">
                    <a:pos x="T0" y="T1"/>
                  </a:cxn>
                  <a:cxn ang="0">
                    <a:pos x="T2" y="T3"/>
                  </a:cxn>
                  <a:cxn ang="0">
                    <a:pos x="T4" y="T5"/>
                  </a:cxn>
                  <a:cxn ang="0">
                    <a:pos x="T6" y="T7"/>
                  </a:cxn>
                </a:cxnLst>
                <a:rect l="0" t="0" r="r" b="b"/>
                <a:pathLst>
                  <a:path w="22" h="45">
                    <a:moveTo>
                      <a:pt x="0" y="0"/>
                    </a:moveTo>
                    <a:cubicBezTo>
                      <a:pt x="2" y="11"/>
                      <a:pt x="11" y="24"/>
                      <a:pt x="18" y="33"/>
                    </a:cubicBezTo>
                    <a:cubicBezTo>
                      <a:pt x="19" y="36"/>
                      <a:pt x="22" y="39"/>
                      <a:pt x="21" y="42"/>
                    </a:cubicBezTo>
                    <a:cubicBezTo>
                      <a:pt x="20" y="44"/>
                      <a:pt x="16" y="45"/>
                      <a:pt x="16" y="4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3" name="Freeform 29"/>
              <p:cNvSpPr>
                <a:spLocks/>
              </p:cNvSpPr>
              <p:nvPr/>
            </p:nvSpPr>
            <p:spPr bwMode="auto">
              <a:xfrm>
                <a:off x="3090" y="1782"/>
                <a:ext cx="24" cy="20"/>
              </a:xfrm>
              <a:custGeom>
                <a:avLst/>
                <a:gdLst>
                  <a:gd name="T0" fmla="*/ 0 w 24"/>
                  <a:gd name="T1" fmla="*/ 0 h 20"/>
                  <a:gd name="T2" fmla="*/ 15 w 24"/>
                  <a:gd name="T3" fmla="*/ 8 h 20"/>
                  <a:gd name="T4" fmla="*/ 24 w 24"/>
                  <a:gd name="T5" fmla="*/ 20 h 20"/>
                </a:gdLst>
                <a:ahLst/>
                <a:cxnLst>
                  <a:cxn ang="0">
                    <a:pos x="T0" y="T1"/>
                  </a:cxn>
                  <a:cxn ang="0">
                    <a:pos x="T2" y="T3"/>
                  </a:cxn>
                  <a:cxn ang="0">
                    <a:pos x="T4" y="T5"/>
                  </a:cxn>
                </a:cxnLst>
                <a:rect l="0" t="0" r="r" b="b"/>
                <a:pathLst>
                  <a:path w="24" h="20">
                    <a:moveTo>
                      <a:pt x="0" y="0"/>
                    </a:moveTo>
                    <a:cubicBezTo>
                      <a:pt x="5" y="2"/>
                      <a:pt x="10" y="4"/>
                      <a:pt x="15" y="8"/>
                    </a:cubicBezTo>
                    <a:cubicBezTo>
                      <a:pt x="17" y="12"/>
                      <a:pt x="24" y="20"/>
                      <a:pt x="24" y="2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4" name="Freeform 30"/>
              <p:cNvSpPr>
                <a:spLocks/>
              </p:cNvSpPr>
              <p:nvPr/>
            </p:nvSpPr>
            <p:spPr bwMode="auto">
              <a:xfrm>
                <a:off x="3014" y="1820"/>
                <a:ext cx="117" cy="85"/>
              </a:xfrm>
              <a:custGeom>
                <a:avLst/>
                <a:gdLst>
                  <a:gd name="T0" fmla="*/ 0 w 117"/>
                  <a:gd name="T1" fmla="*/ 75 h 85"/>
                  <a:gd name="T2" fmla="*/ 24 w 117"/>
                  <a:gd name="T3" fmla="*/ 85 h 85"/>
                  <a:gd name="T4" fmla="*/ 60 w 117"/>
                  <a:gd name="T5" fmla="*/ 70 h 85"/>
                  <a:gd name="T6" fmla="*/ 81 w 117"/>
                  <a:gd name="T7" fmla="*/ 51 h 85"/>
                  <a:gd name="T8" fmla="*/ 99 w 117"/>
                  <a:gd name="T9" fmla="*/ 27 h 85"/>
                  <a:gd name="T10" fmla="*/ 114 w 117"/>
                  <a:gd name="T11" fmla="*/ 10 h 85"/>
                  <a:gd name="T12" fmla="*/ 117 w 117"/>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17" h="85">
                    <a:moveTo>
                      <a:pt x="0" y="75"/>
                    </a:moveTo>
                    <a:cubicBezTo>
                      <a:pt x="9" y="79"/>
                      <a:pt x="15" y="83"/>
                      <a:pt x="24" y="85"/>
                    </a:cubicBezTo>
                    <a:cubicBezTo>
                      <a:pt x="40" y="84"/>
                      <a:pt x="47" y="77"/>
                      <a:pt x="60" y="70"/>
                    </a:cubicBezTo>
                    <a:cubicBezTo>
                      <a:pt x="66" y="63"/>
                      <a:pt x="73" y="56"/>
                      <a:pt x="81" y="51"/>
                    </a:cubicBezTo>
                    <a:cubicBezTo>
                      <a:pt x="85" y="43"/>
                      <a:pt x="92" y="33"/>
                      <a:pt x="99" y="27"/>
                    </a:cubicBezTo>
                    <a:cubicBezTo>
                      <a:pt x="103" y="20"/>
                      <a:pt x="108" y="16"/>
                      <a:pt x="114" y="10"/>
                    </a:cubicBezTo>
                    <a:cubicBezTo>
                      <a:pt x="115" y="7"/>
                      <a:pt x="117" y="0"/>
                      <a:pt x="117"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5" name="Freeform 31"/>
              <p:cNvSpPr>
                <a:spLocks/>
              </p:cNvSpPr>
              <p:nvPr/>
            </p:nvSpPr>
            <p:spPr bwMode="auto">
              <a:xfrm>
                <a:off x="2811" y="2247"/>
                <a:ext cx="48" cy="48"/>
              </a:xfrm>
              <a:custGeom>
                <a:avLst/>
                <a:gdLst>
                  <a:gd name="T0" fmla="*/ 0 w 48"/>
                  <a:gd name="T1" fmla="*/ 48 h 48"/>
                  <a:gd name="T2" fmla="*/ 48 w 48"/>
                  <a:gd name="T3" fmla="*/ 0 h 48"/>
                </a:gdLst>
                <a:ahLst/>
                <a:cxnLst>
                  <a:cxn ang="0">
                    <a:pos x="T0" y="T1"/>
                  </a:cxn>
                  <a:cxn ang="0">
                    <a:pos x="T2" y="T3"/>
                  </a:cxn>
                </a:cxnLst>
                <a:rect l="0" t="0" r="r" b="b"/>
                <a:pathLst>
                  <a:path w="48" h="48">
                    <a:moveTo>
                      <a:pt x="0" y="48"/>
                    </a:moveTo>
                    <a:cubicBezTo>
                      <a:pt x="5" y="26"/>
                      <a:pt x="23" y="0"/>
                      <a:pt x="4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6" name="Freeform 32"/>
              <p:cNvSpPr>
                <a:spLocks/>
              </p:cNvSpPr>
              <p:nvPr/>
            </p:nvSpPr>
            <p:spPr bwMode="auto">
              <a:xfrm>
                <a:off x="2859" y="2136"/>
                <a:ext cx="76" cy="98"/>
              </a:xfrm>
              <a:custGeom>
                <a:avLst/>
                <a:gdLst>
                  <a:gd name="T0" fmla="*/ 0 w 76"/>
                  <a:gd name="T1" fmla="*/ 0 h 98"/>
                  <a:gd name="T2" fmla="*/ 29 w 76"/>
                  <a:gd name="T3" fmla="*/ 20 h 98"/>
                  <a:gd name="T4" fmla="*/ 48 w 76"/>
                  <a:gd name="T5" fmla="*/ 45 h 98"/>
                  <a:gd name="T6" fmla="*/ 47 w 76"/>
                  <a:gd name="T7" fmla="*/ 68 h 98"/>
                  <a:gd name="T8" fmla="*/ 45 w 76"/>
                  <a:gd name="T9" fmla="*/ 72 h 98"/>
                  <a:gd name="T10" fmla="*/ 68 w 76"/>
                  <a:gd name="T11" fmla="*/ 69 h 98"/>
                  <a:gd name="T12" fmla="*/ 47 w 76"/>
                  <a:gd name="T13" fmla="*/ 71 h 98"/>
                  <a:gd name="T14" fmla="*/ 39 w 76"/>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98">
                    <a:moveTo>
                      <a:pt x="0" y="0"/>
                    </a:moveTo>
                    <a:cubicBezTo>
                      <a:pt x="10" y="6"/>
                      <a:pt x="19" y="14"/>
                      <a:pt x="29" y="20"/>
                    </a:cubicBezTo>
                    <a:cubicBezTo>
                      <a:pt x="35" y="28"/>
                      <a:pt x="42" y="37"/>
                      <a:pt x="48" y="45"/>
                    </a:cubicBezTo>
                    <a:cubicBezTo>
                      <a:pt x="48" y="53"/>
                      <a:pt x="48" y="60"/>
                      <a:pt x="47" y="68"/>
                    </a:cubicBezTo>
                    <a:cubicBezTo>
                      <a:pt x="47" y="69"/>
                      <a:pt x="44" y="71"/>
                      <a:pt x="45" y="72"/>
                    </a:cubicBezTo>
                    <a:cubicBezTo>
                      <a:pt x="50" y="77"/>
                      <a:pt x="76" y="69"/>
                      <a:pt x="68" y="69"/>
                    </a:cubicBezTo>
                    <a:cubicBezTo>
                      <a:pt x="61" y="69"/>
                      <a:pt x="54" y="70"/>
                      <a:pt x="47" y="71"/>
                    </a:cubicBezTo>
                    <a:cubicBezTo>
                      <a:pt x="41" y="79"/>
                      <a:pt x="45" y="90"/>
                      <a:pt x="39" y="9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17" name="Freeform 33"/>
              <p:cNvSpPr>
                <a:spLocks/>
              </p:cNvSpPr>
              <p:nvPr/>
            </p:nvSpPr>
            <p:spPr bwMode="auto">
              <a:xfrm>
                <a:off x="2969" y="2535"/>
                <a:ext cx="44" cy="78"/>
              </a:xfrm>
              <a:custGeom>
                <a:avLst/>
                <a:gdLst>
                  <a:gd name="T0" fmla="*/ 0 w 44"/>
                  <a:gd name="T1" fmla="*/ 0 h 78"/>
                  <a:gd name="T2" fmla="*/ 18 w 44"/>
                  <a:gd name="T3" fmla="*/ 15 h 78"/>
                  <a:gd name="T4" fmla="*/ 42 w 44"/>
                  <a:gd name="T5" fmla="*/ 33 h 78"/>
                  <a:gd name="T6" fmla="*/ 42 w 44"/>
                  <a:gd name="T7" fmla="*/ 56 h 78"/>
                  <a:gd name="T8" fmla="*/ 42 w 44"/>
                  <a:gd name="T9" fmla="*/ 71 h 78"/>
                  <a:gd name="T10" fmla="*/ 19 w 44"/>
                  <a:gd name="T11" fmla="*/ 75 h 78"/>
                </a:gdLst>
                <a:ahLst/>
                <a:cxnLst>
                  <a:cxn ang="0">
                    <a:pos x="T0" y="T1"/>
                  </a:cxn>
                  <a:cxn ang="0">
                    <a:pos x="T2" y="T3"/>
                  </a:cxn>
                  <a:cxn ang="0">
                    <a:pos x="T4" y="T5"/>
                  </a:cxn>
                  <a:cxn ang="0">
                    <a:pos x="T6" y="T7"/>
                  </a:cxn>
                  <a:cxn ang="0">
                    <a:pos x="T8" y="T9"/>
                  </a:cxn>
                  <a:cxn ang="0">
                    <a:pos x="T10" y="T11"/>
                  </a:cxn>
                </a:cxnLst>
                <a:rect l="0" t="0" r="r" b="b"/>
                <a:pathLst>
                  <a:path w="44" h="78">
                    <a:moveTo>
                      <a:pt x="0" y="0"/>
                    </a:moveTo>
                    <a:cubicBezTo>
                      <a:pt x="5" y="6"/>
                      <a:pt x="11" y="11"/>
                      <a:pt x="18" y="15"/>
                    </a:cubicBezTo>
                    <a:cubicBezTo>
                      <a:pt x="23" y="23"/>
                      <a:pt x="33" y="31"/>
                      <a:pt x="42" y="33"/>
                    </a:cubicBezTo>
                    <a:cubicBezTo>
                      <a:pt x="37" y="41"/>
                      <a:pt x="39" y="48"/>
                      <a:pt x="42" y="56"/>
                    </a:cubicBezTo>
                    <a:cubicBezTo>
                      <a:pt x="43" y="60"/>
                      <a:pt x="44" y="67"/>
                      <a:pt x="42" y="71"/>
                    </a:cubicBezTo>
                    <a:cubicBezTo>
                      <a:pt x="38" y="78"/>
                      <a:pt x="19" y="75"/>
                      <a:pt x="19" y="75"/>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sp>
          <p:nvSpPr>
            <p:cNvPr id="246818" name="Freeform 34"/>
            <p:cNvSpPr>
              <a:spLocks/>
            </p:cNvSpPr>
            <p:nvPr/>
          </p:nvSpPr>
          <p:spPr bwMode="auto">
            <a:xfrm>
              <a:off x="3362" y="1783"/>
              <a:ext cx="76" cy="100"/>
            </a:xfrm>
            <a:custGeom>
              <a:avLst/>
              <a:gdLst>
                <a:gd name="T0" fmla="*/ 28 w 76"/>
                <a:gd name="T1" fmla="*/ 7 h 100"/>
                <a:gd name="T2" fmla="*/ 13 w 76"/>
                <a:gd name="T3" fmla="*/ 25 h 100"/>
                <a:gd name="T4" fmla="*/ 5 w 76"/>
                <a:gd name="T5" fmla="*/ 52 h 100"/>
                <a:gd name="T6" fmla="*/ 38 w 76"/>
                <a:gd name="T7" fmla="*/ 100 h 100"/>
                <a:gd name="T8" fmla="*/ 67 w 76"/>
                <a:gd name="T9" fmla="*/ 85 h 100"/>
                <a:gd name="T10" fmla="*/ 73 w 76"/>
                <a:gd name="T11" fmla="*/ 66 h 100"/>
                <a:gd name="T12" fmla="*/ 71 w 76"/>
                <a:gd name="T13" fmla="*/ 22 h 100"/>
                <a:gd name="T14" fmla="*/ 64 w 76"/>
                <a:gd name="T15" fmla="*/ 0 h 100"/>
                <a:gd name="T16" fmla="*/ 41 w 76"/>
                <a:gd name="T17" fmla="*/ 4 h 100"/>
                <a:gd name="T18" fmla="*/ 28 w 76"/>
                <a:gd name="T19"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00">
                  <a:moveTo>
                    <a:pt x="28" y="7"/>
                  </a:moveTo>
                  <a:cubicBezTo>
                    <a:pt x="18" y="11"/>
                    <a:pt x="21" y="19"/>
                    <a:pt x="13" y="25"/>
                  </a:cubicBezTo>
                  <a:cubicBezTo>
                    <a:pt x="10" y="34"/>
                    <a:pt x="9" y="44"/>
                    <a:pt x="5" y="52"/>
                  </a:cubicBezTo>
                  <a:cubicBezTo>
                    <a:pt x="0" y="84"/>
                    <a:pt x="10" y="96"/>
                    <a:pt x="38" y="100"/>
                  </a:cubicBezTo>
                  <a:cubicBezTo>
                    <a:pt x="53" y="99"/>
                    <a:pt x="61" y="99"/>
                    <a:pt x="67" y="85"/>
                  </a:cubicBezTo>
                  <a:cubicBezTo>
                    <a:pt x="68" y="79"/>
                    <a:pt x="70" y="72"/>
                    <a:pt x="73" y="66"/>
                  </a:cubicBezTo>
                  <a:cubicBezTo>
                    <a:pt x="76" y="51"/>
                    <a:pt x="75" y="36"/>
                    <a:pt x="71" y="22"/>
                  </a:cubicBezTo>
                  <a:cubicBezTo>
                    <a:pt x="70" y="10"/>
                    <a:pt x="72" y="6"/>
                    <a:pt x="64" y="0"/>
                  </a:cubicBezTo>
                  <a:cubicBezTo>
                    <a:pt x="53" y="1"/>
                    <a:pt x="50" y="2"/>
                    <a:pt x="41" y="4"/>
                  </a:cubicBezTo>
                  <a:cubicBezTo>
                    <a:pt x="38" y="6"/>
                    <a:pt x="23" y="15"/>
                    <a:pt x="28" y="7"/>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nvGrpSpPr>
            <p:cNvPr id="246819" name="Group 35"/>
            <p:cNvGrpSpPr>
              <a:grpSpLocks/>
            </p:cNvGrpSpPr>
            <p:nvPr/>
          </p:nvGrpSpPr>
          <p:grpSpPr bwMode="auto">
            <a:xfrm>
              <a:off x="4513" y="1309"/>
              <a:ext cx="98" cy="103"/>
              <a:chOff x="4081" y="1309"/>
              <a:chExt cx="98" cy="103"/>
            </a:xfrm>
          </p:grpSpPr>
          <p:sp>
            <p:nvSpPr>
              <p:cNvPr id="246820" name="Freeform 36"/>
              <p:cNvSpPr>
                <a:spLocks/>
              </p:cNvSpPr>
              <p:nvPr/>
            </p:nvSpPr>
            <p:spPr bwMode="auto">
              <a:xfrm>
                <a:off x="4081" y="1309"/>
                <a:ext cx="98" cy="103"/>
              </a:xfrm>
              <a:custGeom>
                <a:avLst/>
                <a:gdLst>
                  <a:gd name="T0" fmla="*/ 33 w 98"/>
                  <a:gd name="T1" fmla="*/ 19 h 103"/>
                  <a:gd name="T2" fmla="*/ 19 w 98"/>
                  <a:gd name="T3" fmla="*/ 25 h 103"/>
                  <a:gd name="T4" fmla="*/ 7 w 98"/>
                  <a:gd name="T5" fmla="*/ 43 h 103"/>
                  <a:gd name="T6" fmla="*/ 1 w 98"/>
                  <a:gd name="T7" fmla="*/ 57 h 103"/>
                  <a:gd name="T8" fmla="*/ 3 w 98"/>
                  <a:gd name="T9" fmla="*/ 73 h 103"/>
                  <a:gd name="T10" fmla="*/ 45 w 98"/>
                  <a:gd name="T11" fmla="*/ 103 h 103"/>
                  <a:gd name="T12" fmla="*/ 66 w 98"/>
                  <a:gd name="T13" fmla="*/ 96 h 103"/>
                  <a:gd name="T14" fmla="*/ 87 w 98"/>
                  <a:gd name="T15" fmla="*/ 60 h 103"/>
                  <a:gd name="T16" fmla="*/ 93 w 98"/>
                  <a:gd name="T17" fmla="*/ 52 h 103"/>
                  <a:gd name="T18" fmla="*/ 96 w 98"/>
                  <a:gd name="T19" fmla="*/ 42 h 103"/>
                  <a:gd name="T20" fmla="*/ 90 w 98"/>
                  <a:gd name="T21" fmla="*/ 24 h 103"/>
                  <a:gd name="T22" fmla="*/ 78 w 98"/>
                  <a:gd name="T23" fmla="*/ 12 h 103"/>
                  <a:gd name="T24" fmla="*/ 52 w 98"/>
                  <a:gd name="T25" fmla="*/ 13 h 103"/>
                  <a:gd name="T26" fmla="*/ 43 w 98"/>
                  <a:gd name="T27" fmla="*/ 24 h 103"/>
                  <a:gd name="T28" fmla="*/ 33 w 98"/>
                  <a:gd name="T29"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03">
                    <a:moveTo>
                      <a:pt x="33" y="19"/>
                    </a:moveTo>
                    <a:cubicBezTo>
                      <a:pt x="28" y="21"/>
                      <a:pt x="25" y="24"/>
                      <a:pt x="19" y="25"/>
                    </a:cubicBezTo>
                    <a:cubicBezTo>
                      <a:pt x="14" y="31"/>
                      <a:pt x="11" y="36"/>
                      <a:pt x="7" y="43"/>
                    </a:cubicBezTo>
                    <a:cubicBezTo>
                      <a:pt x="6" y="49"/>
                      <a:pt x="3" y="52"/>
                      <a:pt x="1" y="57"/>
                    </a:cubicBezTo>
                    <a:cubicBezTo>
                      <a:pt x="0" y="63"/>
                      <a:pt x="0" y="67"/>
                      <a:pt x="3" y="73"/>
                    </a:cubicBezTo>
                    <a:cubicBezTo>
                      <a:pt x="7" y="91"/>
                      <a:pt x="29" y="100"/>
                      <a:pt x="45" y="103"/>
                    </a:cubicBezTo>
                    <a:cubicBezTo>
                      <a:pt x="53" y="102"/>
                      <a:pt x="58" y="98"/>
                      <a:pt x="66" y="96"/>
                    </a:cubicBezTo>
                    <a:cubicBezTo>
                      <a:pt x="81" y="85"/>
                      <a:pt x="76" y="75"/>
                      <a:pt x="87" y="60"/>
                    </a:cubicBezTo>
                    <a:cubicBezTo>
                      <a:pt x="90" y="46"/>
                      <a:pt x="85" y="64"/>
                      <a:pt x="93" y="52"/>
                    </a:cubicBezTo>
                    <a:cubicBezTo>
                      <a:pt x="95" y="49"/>
                      <a:pt x="94" y="45"/>
                      <a:pt x="96" y="42"/>
                    </a:cubicBezTo>
                    <a:cubicBezTo>
                      <a:pt x="98" y="34"/>
                      <a:pt x="97" y="29"/>
                      <a:pt x="90" y="24"/>
                    </a:cubicBezTo>
                    <a:cubicBezTo>
                      <a:pt x="87" y="19"/>
                      <a:pt x="78" y="12"/>
                      <a:pt x="78" y="12"/>
                    </a:cubicBezTo>
                    <a:cubicBezTo>
                      <a:pt x="71" y="0"/>
                      <a:pt x="61" y="11"/>
                      <a:pt x="52" y="13"/>
                    </a:cubicBezTo>
                    <a:cubicBezTo>
                      <a:pt x="50" y="21"/>
                      <a:pt x="47" y="17"/>
                      <a:pt x="43" y="24"/>
                    </a:cubicBezTo>
                    <a:cubicBezTo>
                      <a:pt x="32" y="22"/>
                      <a:pt x="33" y="25"/>
                      <a:pt x="33" y="1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21" name="Freeform 37"/>
              <p:cNvSpPr>
                <a:spLocks/>
              </p:cNvSpPr>
              <p:nvPr/>
            </p:nvSpPr>
            <p:spPr bwMode="auto">
              <a:xfrm>
                <a:off x="4100" y="1336"/>
                <a:ext cx="60" cy="53"/>
              </a:xfrm>
              <a:custGeom>
                <a:avLst/>
                <a:gdLst>
                  <a:gd name="T0" fmla="*/ 43 w 60"/>
                  <a:gd name="T1" fmla="*/ 1 h 53"/>
                  <a:gd name="T2" fmla="*/ 23 w 60"/>
                  <a:gd name="T3" fmla="*/ 4 h 53"/>
                  <a:gd name="T4" fmla="*/ 11 w 60"/>
                  <a:gd name="T5" fmla="*/ 14 h 53"/>
                  <a:gd name="T6" fmla="*/ 2 w 60"/>
                  <a:gd name="T7" fmla="*/ 26 h 53"/>
                  <a:gd name="T8" fmla="*/ 14 w 60"/>
                  <a:gd name="T9" fmla="*/ 53 h 53"/>
                  <a:gd name="T10" fmla="*/ 37 w 60"/>
                  <a:gd name="T11" fmla="*/ 47 h 53"/>
                  <a:gd name="T12" fmla="*/ 50 w 60"/>
                  <a:gd name="T13" fmla="*/ 37 h 53"/>
                  <a:gd name="T14" fmla="*/ 58 w 60"/>
                  <a:gd name="T15" fmla="*/ 17 h 53"/>
                  <a:gd name="T16" fmla="*/ 43 w 60"/>
                  <a:gd name="T1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43" y="1"/>
                    </a:moveTo>
                    <a:cubicBezTo>
                      <a:pt x="38" y="1"/>
                      <a:pt x="28" y="0"/>
                      <a:pt x="23" y="4"/>
                    </a:cubicBezTo>
                    <a:cubicBezTo>
                      <a:pt x="17" y="8"/>
                      <a:pt x="19" y="12"/>
                      <a:pt x="11" y="14"/>
                    </a:cubicBezTo>
                    <a:cubicBezTo>
                      <a:pt x="8" y="19"/>
                      <a:pt x="4" y="21"/>
                      <a:pt x="2" y="26"/>
                    </a:cubicBezTo>
                    <a:cubicBezTo>
                      <a:pt x="0" y="37"/>
                      <a:pt x="5" y="47"/>
                      <a:pt x="14" y="53"/>
                    </a:cubicBezTo>
                    <a:cubicBezTo>
                      <a:pt x="23" y="52"/>
                      <a:pt x="29" y="52"/>
                      <a:pt x="37" y="47"/>
                    </a:cubicBezTo>
                    <a:cubicBezTo>
                      <a:pt x="42" y="44"/>
                      <a:pt x="50" y="37"/>
                      <a:pt x="50" y="37"/>
                    </a:cubicBezTo>
                    <a:cubicBezTo>
                      <a:pt x="53" y="30"/>
                      <a:pt x="55" y="24"/>
                      <a:pt x="58" y="17"/>
                    </a:cubicBezTo>
                    <a:cubicBezTo>
                      <a:pt x="60" y="8"/>
                      <a:pt x="52" y="3"/>
                      <a:pt x="43" y="1"/>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22" name="Freeform 38"/>
              <p:cNvSpPr>
                <a:spLocks/>
              </p:cNvSpPr>
              <p:nvPr/>
            </p:nvSpPr>
            <p:spPr bwMode="auto">
              <a:xfrm>
                <a:off x="4113" y="1350"/>
                <a:ext cx="26" cy="27"/>
              </a:xfrm>
              <a:custGeom>
                <a:avLst/>
                <a:gdLst>
                  <a:gd name="T0" fmla="*/ 12 w 26"/>
                  <a:gd name="T1" fmla="*/ 0 h 27"/>
                  <a:gd name="T2" fmla="*/ 0 w 26"/>
                  <a:gd name="T3" fmla="*/ 15 h 27"/>
                  <a:gd name="T4" fmla="*/ 17 w 26"/>
                  <a:gd name="T5" fmla="*/ 23 h 27"/>
                  <a:gd name="T6" fmla="*/ 21 w 26"/>
                  <a:gd name="T7" fmla="*/ 3 h 27"/>
                  <a:gd name="T8" fmla="*/ 12 w 26"/>
                  <a:gd name="T9" fmla="*/ 0 h 27"/>
                </a:gdLst>
                <a:ahLst/>
                <a:cxnLst>
                  <a:cxn ang="0">
                    <a:pos x="T0" y="T1"/>
                  </a:cxn>
                  <a:cxn ang="0">
                    <a:pos x="T2" y="T3"/>
                  </a:cxn>
                  <a:cxn ang="0">
                    <a:pos x="T4" y="T5"/>
                  </a:cxn>
                  <a:cxn ang="0">
                    <a:pos x="T6" y="T7"/>
                  </a:cxn>
                  <a:cxn ang="0">
                    <a:pos x="T8" y="T9"/>
                  </a:cxn>
                </a:cxnLst>
                <a:rect l="0" t="0" r="r" b="b"/>
                <a:pathLst>
                  <a:path w="26" h="27">
                    <a:moveTo>
                      <a:pt x="12" y="0"/>
                    </a:moveTo>
                    <a:cubicBezTo>
                      <a:pt x="6" y="3"/>
                      <a:pt x="3" y="9"/>
                      <a:pt x="0" y="15"/>
                    </a:cubicBezTo>
                    <a:cubicBezTo>
                      <a:pt x="3" y="27"/>
                      <a:pt x="6" y="24"/>
                      <a:pt x="17" y="23"/>
                    </a:cubicBezTo>
                    <a:cubicBezTo>
                      <a:pt x="23" y="18"/>
                      <a:pt x="26" y="11"/>
                      <a:pt x="21" y="3"/>
                    </a:cubicBezTo>
                    <a:cubicBezTo>
                      <a:pt x="19" y="0"/>
                      <a:pt x="15" y="2"/>
                      <a:pt x="12" y="0"/>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grpSp>
          <p:nvGrpSpPr>
            <p:cNvPr id="246823" name="Group 39"/>
            <p:cNvGrpSpPr>
              <a:grpSpLocks/>
            </p:cNvGrpSpPr>
            <p:nvPr/>
          </p:nvGrpSpPr>
          <p:grpSpPr bwMode="auto">
            <a:xfrm>
              <a:off x="4856" y="2469"/>
              <a:ext cx="82" cy="126"/>
              <a:chOff x="4424" y="2469"/>
              <a:chExt cx="82" cy="126"/>
            </a:xfrm>
          </p:grpSpPr>
          <p:sp>
            <p:nvSpPr>
              <p:cNvPr id="246824" name="Freeform 40"/>
              <p:cNvSpPr>
                <a:spLocks/>
              </p:cNvSpPr>
              <p:nvPr/>
            </p:nvSpPr>
            <p:spPr bwMode="auto">
              <a:xfrm>
                <a:off x="4424" y="2469"/>
                <a:ext cx="82" cy="126"/>
              </a:xfrm>
              <a:custGeom>
                <a:avLst/>
                <a:gdLst>
                  <a:gd name="T0" fmla="*/ 19 w 82"/>
                  <a:gd name="T1" fmla="*/ 4 h 126"/>
                  <a:gd name="T2" fmla="*/ 6 w 82"/>
                  <a:gd name="T3" fmla="*/ 19 h 126"/>
                  <a:gd name="T4" fmla="*/ 0 w 82"/>
                  <a:gd name="T5" fmla="*/ 69 h 126"/>
                  <a:gd name="T6" fmla="*/ 9 w 82"/>
                  <a:gd name="T7" fmla="*/ 97 h 126"/>
                  <a:gd name="T8" fmla="*/ 16 w 82"/>
                  <a:gd name="T9" fmla="*/ 126 h 126"/>
                  <a:gd name="T10" fmla="*/ 46 w 82"/>
                  <a:gd name="T11" fmla="*/ 120 h 126"/>
                  <a:gd name="T12" fmla="*/ 57 w 82"/>
                  <a:gd name="T13" fmla="*/ 102 h 126"/>
                  <a:gd name="T14" fmla="*/ 78 w 82"/>
                  <a:gd name="T15" fmla="*/ 58 h 126"/>
                  <a:gd name="T16" fmla="*/ 52 w 82"/>
                  <a:gd name="T17" fmla="*/ 9 h 126"/>
                  <a:gd name="T18" fmla="*/ 34 w 82"/>
                  <a:gd name="T19" fmla="*/ 0 h 126"/>
                  <a:gd name="T20" fmla="*/ 19 w 82"/>
                  <a:gd name="T21" fmla="*/ 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6">
                    <a:moveTo>
                      <a:pt x="19" y="4"/>
                    </a:moveTo>
                    <a:cubicBezTo>
                      <a:pt x="12" y="9"/>
                      <a:pt x="11" y="12"/>
                      <a:pt x="6" y="19"/>
                    </a:cubicBezTo>
                    <a:cubicBezTo>
                      <a:pt x="1" y="35"/>
                      <a:pt x="3" y="52"/>
                      <a:pt x="0" y="69"/>
                    </a:cubicBezTo>
                    <a:cubicBezTo>
                      <a:pt x="1" y="80"/>
                      <a:pt x="0" y="90"/>
                      <a:pt x="9" y="97"/>
                    </a:cubicBezTo>
                    <a:cubicBezTo>
                      <a:pt x="17" y="110"/>
                      <a:pt x="15" y="105"/>
                      <a:pt x="16" y="126"/>
                    </a:cubicBezTo>
                    <a:cubicBezTo>
                      <a:pt x="25" y="125"/>
                      <a:pt x="38" y="126"/>
                      <a:pt x="46" y="120"/>
                    </a:cubicBezTo>
                    <a:cubicBezTo>
                      <a:pt x="48" y="114"/>
                      <a:pt x="53" y="107"/>
                      <a:pt x="57" y="102"/>
                    </a:cubicBezTo>
                    <a:cubicBezTo>
                      <a:pt x="60" y="85"/>
                      <a:pt x="72" y="74"/>
                      <a:pt x="78" y="58"/>
                    </a:cubicBezTo>
                    <a:cubicBezTo>
                      <a:pt x="82" y="34"/>
                      <a:pt x="77" y="13"/>
                      <a:pt x="52" y="9"/>
                    </a:cubicBezTo>
                    <a:cubicBezTo>
                      <a:pt x="46" y="6"/>
                      <a:pt x="40" y="4"/>
                      <a:pt x="34" y="0"/>
                    </a:cubicBezTo>
                    <a:cubicBezTo>
                      <a:pt x="25" y="1"/>
                      <a:pt x="19" y="15"/>
                      <a:pt x="19" y="4"/>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25" name="Freeform 41"/>
              <p:cNvSpPr>
                <a:spLocks/>
              </p:cNvSpPr>
              <p:nvPr/>
            </p:nvSpPr>
            <p:spPr bwMode="auto">
              <a:xfrm>
                <a:off x="4442" y="2484"/>
                <a:ext cx="40" cy="82"/>
              </a:xfrm>
              <a:custGeom>
                <a:avLst/>
                <a:gdLst>
                  <a:gd name="T0" fmla="*/ 7 w 40"/>
                  <a:gd name="T1" fmla="*/ 0 h 82"/>
                  <a:gd name="T2" fmla="*/ 1 w 40"/>
                  <a:gd name="T3" fmla="*/ 25 h 82"/>
                  <a:gd name="T4" fmla="*/ 7 w 40"/>
                  <a:gd name="T5" fmla="*/ 43 h 82"/>
                  <a:gd name="T6" fmla="*/ 19 w 40"/>
                  <a:gd name="T7" fmla="*/ 82 h 82"/>
                  <a:gd name="T8" fmla="*/ 34 w 40"/>
                  <a:gd name="T9" fmla="*/ 66 h 82"/>
                  <a:gd name="T10" fmla="*/ 40 w 40"/>
                  <a:gd name="T11" fmla="*/ 27 h 82"/>
                  <a:gd name="T12" fmla="*/ 29 w 40"/>
                  <a:gd name="T13" fmla="*/ 10 h 82"/>
                  <a:gd name="T14" fmla="*/ 7 w 40"/>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82">
                    <a:moveTo>
                      <a:pt x="7" y="0"/>
                    </a:moveTo>
                    <a:cubicBezTo>
                      <a:pt x="0" y="9"/>
                      <a:pt x="2" y="13"/>
                      <a:pt x="1" y="25"/>
                    </a:cubicBezTo>
                    <a:cubicBezTo>
                      <a:pt x="2" y="33"/>
                      <a:pt x="3" y="36"/>
                      <a:pt x="7" y="43"/>
                    </a:cubicBezTo>
                    <a:cubicBezTo>
                      <a:pt x="10" y="60"/>
                      <a:pt x="0" y="78"/>
                      <a:pt x="19" y="82"/>
                    </a:cubicBezTo>
                    <a:cubicBezTo>
                      <a:pt x="28" y="78"/>
                      <a:pt x="29" y="73"/>
                      <a:pt x="34" y="66"/>
                    </a:cubicBezTo>
                    <a:cubicBezTo>
                      <a:pt x="37" y="53"/>
                      <a:pt x="32" y="38"/>
                      <a:pt x="40" y="27"/>
                    </a:cubicBezTo>
                    <a:cubicBezTo>
                      <a:pt x="38" y="18"/>
                      <a:pt x="37" y="15"/>
                      <a:pt x="29" y="10"/>
                    </a:cubicBezTo>
                    <a:cubicBezTo>
                      <a:pt x="23" y="2"/>
                      <a:pt x="17" y="1"/>
                      <a:pt x="7" y="0"/>
                    </a:cubicBezTo>
                    <a:close/>
                  </a:path>
                </a:pathLst>
              </a:custGeom>
              <a:solidFill>
                <a:schemeClr val="folHlink"/>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26" name="Freeform 42"/>
              <p:cNvSpPr>
                <a:spLocks/>
              </p:cNvSpPr>
              <p:nvPr/>
            </p:nvSpPr>
            <p:spPr bwMode="auto">
              <a:xfrm>
                <a:off x="4448" y="2489"/>
                <a:ext cx="19" cy="46"/>
              </a:xfrm>
              <a:custGeom>
                <a:avLst/>
                <a:gdLst>
                  <a:gd name="T0" fmla="*/ 13 w 19"/>
                  <a:gd name="T1" fmla="*/ 0 h 46"/>
                  <a:gd name="T2" fmla="*/ 4 w 19"/>
                  <a:gd name="T3" fmla="*/ 19 h 46"/>
                  <a:gd name="T4" fmla="*/ 0 w 19"/>
                  <a:gd name="T5" fmla="*/ 33 h 46"/>
                  <a:gd name="T6" fmla="*/ 12 w 19"/>
                  <a:gd name="T7" fmla="*/ 46 h 46"/>
                  <a:gd name="T8" fmla="*/ 19 w 19"/>
                  <a:gd name="T9" fmla="*/ 27 h 46"/>
                  <a:gd name="T10" fmla="*/ 13 w 19"/>
                  <a:gd name="T11" fmla="*/ 0 h 46"/>
                </a:gdLst>
                <a:ahLst/>
                <a:cxnLst>
                  <a:cxn ang="0">
                    <a:pos x="T0" y="T1"/>
                  </a:cxn>
                  <a:cxn ang="0">
                    <a:pos x="T2" y="T3"/>
                  </a:cxn>
                  <a:cxn ang="0">
                    <a:pos x="T4" y="T5"/>
                  </a:cxn>
                  <a:cxn ang="0">
                    <a:pos x="T6" y="T7"/>
                  </a:cxn>
                  <a:cxn ang="0">
                    <a:pos x="T8" y="T9"/>
                  </a:cxn>
                  <a:cxn ang="0">
                    <a:pos x="T10" y="T11"/>
                  </a:cxn>
                </a:cxnLst>
                <a:rect l="0" t="0" r="r" b="b"/>
                <a:pathLst>
                  <a:path w="19" h="46">
                    <a:moveTo>
                      <a:pt x="13" y="0"/>
                    </a:moveTo>
                    <a:cubicBezTo>
                      <a:pt x="7" y="6"/>
                      <a:pt x="8" y="12"/>
                      <a:pt x="4" y="19"/>
                    </a:cubicBezTo>
                    <a:cubicBezTo>
                      <a:pt x="3" y="24"/>
                      <a:pt x="1" y="28"/>
                      <a:pt x="0" y="33"/>
                    </a:cubicBezTo>
                    <a:cubicBezTo>
                      <a:pt x="1" y="43"/>
                      <a:pt x="2" y="45"/>
                      <a:pt x="12" y="46"/>
                    </a:cubicBezTo>
                    <a:cubicBezTo>
                      <a:pt x="18" y="41"/>
                      <a:pt x="18" y="35"/>
                      <a:pt x="19" y="27"/>
                    </a:cubicBezTo>
                    <a:cubicBezTo>
                      <a:pt x="18" y="17"/>
                      <a:pt x="17" y="9"/>
                      <a:pt x="13" y="0"/>
                    </a:cubicBezTo>
                    <a:close/>
                  </a:path>
                </a:pathLst>
              </a:custGeom>
              <a:solidFill>
                <a:schemeClr val="tx1"/>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grpSp>
          <p:nvGrpSpPr>
            <p:cNvPr id="246827" name="Group 43"/>
            <p:cNvGrpSpPr>
              <a:grpSpLocks/>
            </p:cNvGrpSpPr>
            <p:nvPr/>
          </p:nvGrpSpPr>
          <p:grpSpPr bwMode="auto">
            <a:xfrm>
              <a:off x="4787" y="3632"/>
              <a:ext cx="85" cy="100"/>
              <a:chOff x="4355" y="3632"/>
              <a:chExt cx="85" cy="100"/>
            </a:xfrm>
          </p:grpSpPr>
          <p:sp>
            <p:nvSpPr>
              <p:cNvPr id="246828" name="Freeform 44"/>
              <p:cNvSpPr>
                <a:spLocks/>
              </p:cNvSpPr>
              <p:nvPr/>
            </p:nvSpPr>
            <p:spPr bwMode="auto">
              <a:xfrm>
                <a:off x="4355" y="3632"/>
                <a:ext cx="85" cy="100"/>
              </a:xfrm>
              <a:custGeom>
                <a:avLst/>
                <a:gdLst>
                  <a:gd name="T0" fmla="*/ 50 w 85"/>
                  <a:gd name="T1" fmla="*/ 3 h 100"/>
                  <a:gd name="T2" fmla="*/ 32 w 85"/>
                  <a:gd name="T3" fmla="*/ 4 h 100"/>
                  <a:gd name="T4" fmla="*/ 14 w 85"/>
                  <a:gd name="T5" fmla="*/ 9 h 100"/>
                  <a:gd name="T6" fmla="*/ 3 w 85"/>
                  <a:gd name="T7" fmla="*/ 36 h 100"/>
                  <a:gd name="T8" fmla="*/ 8 w 85"/>
                  <a:gd name="T9" fmla="*/ 70 h 100"/>
                  <a:gd name="T10" fmla="*/ 24 w 85"/>
                  <a:gd name="T11" fmla="*/ 100 h 100"/>
                  <a:gd name="T12" fmla="*/ 50 w 85"/>
                  <a:gd name="T13" fmla="*/ 88 h 100"/>
                  <a:gd name="T14" fmla="*/ 74 w 85"/>
                  <a:gd name="T15" fmla="*/ 55 h 100"/>
                  <a:gd name="T16" fmla="*/ 84 w 85"/>
                  <a:gd name="T17" fmla="*/ 24 h 100"/>
                  <a:gd name="T18" fmla="*/ 75 w 85"/>
                  <a:gd name="T19" fmla="*/ 6 h 100"/>
                  <a:gd name="T20" fmla="*/ 50 w 85"/>
                  <a:gd name="T21" fmla="*/ 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00">
                    <a:moveTo>
                      <a:pt x="50" y="3"/>
                    </a:moveTo>
                    <a:cubicBezTo>
                      <a:pt x="43" y="0"/>
                      <a:pt x="40" y="3"/>
                      <a:pt x="32" y="4"/>
                    </a:cubicBezTo>
                    <a:cubicBezTo>
                      <a:pt x="26" y="6"/>
                      <a:pt x="20" y="6"/>
                      <a:pt x="14" y="9"/>
                    </a:cubicBezTo>
                    <a:cubicBezTo>
                      <a:pt x="7" y="18"/>
                      <a:pt x="6" y="26"/>
                      <a:pt x="3" y="36"/>
                    </a:cubicBezTo>
                    <a:cubicBezTo>
                      <a:pt x="1" y="48"/>
                      <a:pt x="0" y="60"/>
                      <a:pt x="8" y="70"/>
                    </a:cubicBezTo>
                    <a:cubicBezTo>
                      <a:pt x="10" y="81"/>
                      <a:pt x="15" y="93"/>
                      <a:pt x="24" y="100"/>
                    </a:cubicBezTo>
                    <a:cubicBezTo>
                      <a:pt x="34" y="99"/>
                      <a:pt x="41" y="93"/>
                      <a:pt x="50" y="88"/>
                    </a:cubicBezTo>
                    <a:cubicBezTo>
                      <a:pt x="58" y="77"/>
                      <a:pt x="69" y="68"/>
                      <a:pt x="74" y="55"/>
                    </a:cubicBezTo>
                    <a:cubicBezTo>
                      <a:pt x="76" y="45"/>
                      <a:pt x="75" y="31"/>
                      <a:pt x="84" y="24"/>
                    </a:cubicBezTo>
                    <a:cubicBezTo>
                      <a:pt x="83" y="14"/>
                      <a:pt x="85" y="8"/>
                      <a:pt x="75" y="6"/>
                    </a:cubicBezTo>
                    <a:cubicBezTo>
                      <a:pt x="70" y="4"/>
                      <a:pt x="52" y="0"/>
                      <a:pt x="50" y="3"/>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29" name="Freeform 45"/>
              <p:cNvSpPr>
                <a:spLocks/>
              </p:cNvSpPr>
              <p:nvPr/>
            </p:nvSpPr>
            <p:spPr bwMode="auto">
              <a:xfrm>
                <a:off x="4385" y="3656"/>
                <a:ext cx="27" cy="34"/>
              </a:xfrm>
              <a:custGeom>
                <a:avLst/>
                <a:gdLst>
                  <a:gd name="T0" fmla="*/ 19 w 27"/>
                  <a:gd name="T1" fmla="*/ 0 h 34"/>
                  <a:gd name="T2" fmla="*/ 0 w 27"/>
                  <a:gd name="T3" fmla="*/ 18 h 34"/>
                  <a:gd name="T4" fmla="*/ 15 w 27"/>
                  <a:gd name="T5" fmla="*/ 34 h 34"/>
                  <a:gd name="T6" fmla="*/ 27 w 27"/>
                  <a:gd name="T7" fmla="*/ 27 h 34"/>
                  <a:gd name="T8" fmla="*/ 19 w 27"/>
                  <a:gd name="T9" fmla="*/ 0 h 34"/>
                </a:gdLst>
                <a:ahLst/>
                <a:cxnLst>
                  <a:cxn ang="0">
                    <a:pos x="T0" y="T1"/>
                  </a:cxn>
                  <a:cxn ang="0">
                    <a:pos x="T2" y="T3"/>
                  </a:cxn>
                  <a:cxn ang="0">
                    <a:pos x="T4" y="T5"/>
                  </a:cxn>
                  <a:cxn ang="0">
                    <a:pos x="T6" y="T7"/>
                  </a:cxn>
                  <a:cxn ang="0">
                    <a:pos x="T8" y="T9"/>
                  </a:cxn>
                </a:cxnLst>
                <a:rect l="0" t="0" r="r" b="b"/>
                <a:pathLst>
                  <a:path w="27" h="34">
                    <a:moveTo>
                      <a:pt x="19" y="0"/>
                    </a:moveTo>
                    <a:cubicBezTo>
                      <a:pt x="10" y="1"/>
                      <a:pt x="5" y="10"/>
                      <a:pt x="0" y="18"/>
                    </a:cubicBezTo>
                    <a:cubicBezTo>
                      <a:pt x="1" y="28"/>
                      <a:pt x="5" y="32"/>
                      <a:pt x="15" y="34"/>
                    </a:cubicBezTo>
                    <a:cubicBezTo>
                      <a:pt x="22" y="33"/>
                      <a:pt x="24" y="33"/>
                      <a:pt x="27" y="27"/>
                    </a:cubicBezTo>
                    <a:cubicBezTo>
                      <a:pt x="24" y="1"/>
                      <a:pt x="24" y="16"/>
                      <a:pt x="19" y="0"/>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grpSp>
          <p:nvGrpSpPr>
            <p:cNvPr id="246830" name="Group 46"/>
            <p:cNvGrpSpPr>
              <a:grpSpLocks/>
            </p:cNvGrpSpPr>
            <p:nvPr/>
          </p:nvGrpSpPr>
          <p:grpSpPr bwMode="auto">
            <a:xfrm>
              <a:off x="3840" y="1121"/>
              <a:ext cx="1256" cy="3135"/>
              <a:chOff x="3408" y="1121"/>
              <a:chExt cx="1256" cy="3135"/>
            </a:xfrm>
          </p:grpSpPr>
          <p:sp>
            <p:nvSpPr>
              <p:cNvPr id="246831" name="Freeform 47"/>
              <p:cNvSpPr>
                <a:spLocks/>
              </p:cNvSpPr>
              <p:nvPr/>
            </p:nvSpPr>
            <p:spPr bwMode="auto">
              <a:xfrm>
                <a:off x="4004" y="1121"/>
                <a:ext cx="48" cy="243"/>
              </a:xfrm>
              <a:custGeom>
                <a:avLst/>
                <a:gdLst>
                  <a:gd name="T0" fmla="*/ 0 w 48"/>
                  <a:gd name="T1" fmla="*/ 243 h 243"/>
                  <a:gd name="T2" fmla="*/ 3 w 48"/>
                  <a:gd name="T3" fmla="*/ 226 h 243"/>
                  <a:gd name="T4" fmla="*/ 9 w 48"/>
                  <a:gd name="T5" fmla="*/ 214 h 243"/>
                  <a:gd name="T6" fmla="*/ 30 w 48"/>
                  <a:gd name="T7" fmla="*/ 171 h 243"/>
                  <a:gd name="T8" fmla="*/ 25 w 48"/>
                  <a:gd name="T9" fmla="*/ 150 h 243"/>
                  <a:gd name="T10" fmla="*/ 30 w 48"/>
                  <a:gd name="T11" fmla="*/ 112 h 243"/>
                  <a:gd name="T12" fmla="*/ 37 w 48"/>
                  <a:gd name="T13" fmla="*/ 82 h 243"/>
                  <a:gd name="T14" fmla="*/ 33 w 48"/>
                  <a:gd name="T15" fmla="*/ 51 h 243"/>
                  <a:gd name="T16" fmla="*/ 45 w 48"/>
                  <a:gd name="T17" fmla="*/ 9 h 243"/>
                  <a:gd name="T18" fmla="*/ 48 w 48"/>
                  <a:gd name="T1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43">
                    <a:moveTo>
                      <a:pt x="0" y="243"/>
                    </a:moveTo>
                    <a:cubicBezTo>
                      <a:pt x="1" y="238"/>
                      <a:pt x="1" y="230"/>
                      <a:pt x="3" y="226"/>
                    </a:cubicBezTo>
                    <a:cubicBezTo>
                      <a:pt x="5" y="222"/>
                      <a:pt x="9" y="214"/>
                      <a:pt x="9" y="214"/>
                    </a:cubicBezTo>
                    <a:cubicBezTo>
                      <a:pt x="12" y="198"/>
                      <a:pt x="23" y="185"/>
                      <a:pt x="30" y="171"/>
                    </a:cubicBezTo>
                    <a:cubicBezTo>
                      <a:pt x="28" y="164"/>
                      <a:pt x="27" y="157"/>
                      <a:pt x="25" y="150"/>
                    </a:cubicBezTo>
                    <a:cubicBezTo>
                      <a:pt x="26" y="138"/>
                      <a:pt x="25" y="123"/>
                      <a:pt x="30" y="112"/>
                    </a:cubicBezTo>
                    <a:cubicBezTo>
                      <a:pt x="32" y="102"/>
                      <a:pt x="35" y="92"/>
                      <a:pt x="37" y="82"/>
                    </a:cubicBezTo>
                    <a:cubicBezTo>
                      <a:pt x="36" y="70"/>
                      <a:pt x="35" y="62"/>
                      <a:pt x="33" y="51"/>
                    </a:cubicBezTo>
                    <a:cubicBezTo>
                      <a:pt x="34" y="30"/>
                      <a:pt x="37" y="26"/>
                      <a:pt x="45" y="9"/>
                    </a:cubicBezTo>
                    <a:cubicBezTo>
                      <a:pt x="46" y="6"/>
                      <a:pt x="48" y="0"/>
                      <a:pt x="48" y="0"/>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32" name="Freeform 48"/>
              <p:cNvSpPr>
                <a:spLocks/>
              </p:cNvSpPr>
              <p:nvPr/>
            </p:nvSpPr>
            <p:spPr bwMode="auto">
              <a:xfrm>
                <a:off x="4190" y="1280"/>
                <a:ext cx="186" cy="121"/>
              </a:xfrm>
              <a:custGeom>
                <a:avLst/>
                <a:gdLst>
                  <a:gd name="T0" fmla="*/ 0 w 186"/>
                  <a:gd name="T1" fmla="*/ 121 h 121"/>
                  <a:gd name="T2" fmla="*/ 55 w 186"/>
                  <a:gd name="T3" fmla="*/ 115 h 121"/>
                  <a:gd name="T4" fmla="*/ 81 w 186"/>
                  <a:gd name="T5" fmla="*/ 105 h 121"/>
                  <a:gd name="T6" fmla="*/ 105 w 186"/>
                  <a:gd name="T7" fmla="*/ 90 h 121"/>
                  <a:gd name="T8" fmla="*/ 112 w 186"/>
                  <a:gd name="T9" fmla="*/ 79 h 121"/>
                  <a:gd name="T10" fmla="*/ 120 w 186"/>
                  <a:gd name="T11" fmla="*/ 69 h 121"/>
                  <a:gd name="T12" fmla="*/ 153 w 186"/>
                  <a:gd name="T13" fmla="*/ 39 h 121"/>
                  <a:gd name="T14" fmla="*/ 178 w 186"/>
                  <a:gd name="T15" fmla="*/ 10 h 121"/>
                  <a:gd name="T16" fmla="*/ 183 w 186"/>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21">
                    <a:moveTo>
                      <a:pt x="0" y="121"/>
                    </a:moveTo>
                    <a:cubicBezTo>
                      <a:pt x="17" y="113"/>
                      <a:pt x="36" y="116"/>
                      <a:pt x="55" y="115"/>
                    </a:cubicBezTo>
                    <a:cubicBezTo>
                      <a:pt x="65" y="113"/>
                      <a:pt x="72" y="107"/>
                      <a:pt x="81" y="105"/>
                    </a:cubicBezTo>
                    <a:cubicBezTo>
                      <a:pt x="87" y="98"/>
                      <a:pt x="96" y="92"/>
                      <a:pt x="105" y="90"/>
                    </a:cubicBezTo>
                    <a:cubicBezTo>
                      <a:pt x="107" y="86"/>
                      <a:pt x="109" y="83"/>
                      <a:pt x="112" y="79"/>
                    </a:cubicBezTo>
                    <a:cubicBezTo>
                      <a:pt x="115" y="76"/>
                      <a:pt x="120" y="69"/>
                      <a:pt x="120" y="69"/>
                    </a:cubicBezTo>
                    <a:cubicBezTo>
                      <a:pt x="121" y="62"/>
                      <a:pt x="144" y="45"/>
                      <a:pt x="153" y="39"/>
                    </a:cubicBezTo>
                    <a:cubicBezTo>
                      <a:pt x="155" y="29"/>
                      <a:pt x="172" y="20"/>
                      <a:pt x="178" y="10"/>
                    </a:cubicBezTo>
                    <a:cubicBezTo>
                      <a:pt x="180" y="8"/>
                      <a:pt x="186" y="3"/>
                      <a:pt x="183"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33" name="Freeform 49"/>
              <p:cNvSpPr>
                <a:spLocks/>
              </p:cNvSpPr>
              <p:nvPr/>
            </p:nvSpPr>
            <p:spPr bwMode="auto">
              <a:xfrm>
                <a:off x="4380" y="2243"/>
                <a:ext cx="284" cy="32"/>
              </a:xfrm>
              <a:custGeom>
                <a:avLst/>
                <a:gdLst>
                  <a:gd name="T0" fmla="*/ 0 w 284"/>
                  <a:gd name="T1" fmla="*/ 0 h 32"/>
                  <a:gd name="T2" fmla="*/ 24 w 284"/>
                  <a:gd name="T3" fmla="*/ 7 h 32"/>
                  <a:gd name="T4" fmla="*/ 99 w 284"/>
                  <a:gd name="T5" fmla="*/ 0 h 32"/>
                  <a:gd name="T6" fmla="*/ 137 w 284"/>
                  <a:gd name="T7" fmla="*/ 16 h 32"/>
                  <a:gd name="T8" fmla="*/ 159 w 284"/>
                  <a:gd name="T9" fmla="*/ 25 h 32"/>
                  <a:gd name="T10" fmla="*/ 213 w 284"/>
                  <a:gd name="T11" fmla="*/ 24 h 32"/>
                  <a:gd name="T12" fmla="*/ 284 w 284"/>
                  <a:gd name="T13" fmla="*/ 18 h 32"/>
                </a:gdLst>
                <a:ahLst/>
                <a:cxnLst>
                  <a:cxn ang="0">
                    <a:pos x="T0" y="T1"/>
                  </a:cxn>
                  <a:cxn ang="0">
                    <a:pos x="T2" y="T3"/>
                  </a:cxn>
                  <a:cxn ang="0">
                    <a:pos x="T4" y="T5"/>
                  </a:cxn>
                  <a:cxn ang="0">
                    <a:pos x="T6" y="T7"/>
                  </a:cxn>
                  <a:cxn ang="0">
                    <a:pos x="T8" y="T9"/>
                  </a:cxn>
                  <a:cxn ang="0">
                    <a:pos x="T10" y="T11"/>
                  </a:cxn>
                  <a:cxn ang="0">
                    <a:pos x="T12" y="T13"/>
                  </a:cxn>
                </a:cxnLst>
                <a:rect l="0" t="0" r="r" b="b"/>
                <a:pathLst>
                  <a:path w="284" h="32">
                    <a:moveTo>
                      <a:pt x="0" y="0"/>
                    </a:moveTo>
                    <a:cubicBezTo>
                      <a:pt x="8" y="2"/>
                      <a:pt x="15" y="6"/>
                      <a:pt x="24" y="7"/>
                    </a:cubicBezTo>
                    <a:cubicBezTo>
                      <a:pt x="49" y="6"/>
                      <a:pt x="74" y="3"/>
                      <a:pt x="99" y="0"/>
                    </a:cubicBezTo>
                    <a:cubicBezTo>
                      <a:pt x="118" y="2"/>
                      <a:pt x="121" y="13"/>
                      <a:pt x="137" y="16"/>
                    </a:cubicBezTo>
                    <a:cubicBezTo>
                      <a:pt x="144" y="21"/>
                      <a:pt x="151" y="24"/>
                      <a:pt x="159" y="25"/>
                    </a:cubicBezTo>
                    <a:cubicBezTo>
                      <a:pt x="176" y="32"/>
                      <a:pt x="195" y="25"/>
                      <a:pt x="213" y="24"/>
                    </a:cubicBezTo>
                    <a:cubicBezTo>
                      <a:pt x="236" y="18"/>
                      <a:pt x="261" y="18"/>
                      <a:pt x="284" y="18"/>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34" name="Freeform 50"/>
              <p:cNvSpPr>
                <a:spLocks/>
              </p:cNvSpPr>
              <p:nvPr/>
            </p:nvSpPr>
            <p:spPr bwMode="auto">
              <a:xfrm>
                <a:off x="3408" y="3927"/>
                <a:ext cx="143" cy="329"/>
              </a:xfrm>
              <a:custGeom>
                <a:avLst/>
                <a:gdLst>
                  <a:gd name="T0" fmla="*/ 44 w 143"/>
                  <a:gd name="T1" fmla="*/ 329 h 329"/>
                  <a:gd name="T2" fmla="*/ 50 w 143"/>
                  <a:gd name="T3" fmla="*/ 266 h 329"/>
                  <a:gd name="T4" fmla="*/ 65 w 143"/>
                  <a:gd name="T5" fmla="*/ 239 h 329"/>
                  <a:gd name="T6" fmla="*/ 81 w 143"/>
                  <a:gd name="T7" fmla="*/ 225 h 329"/>
                  <a:gd name="T8" fmla="*/ 75 w 143"/>
                  <a:gd name="T9" fmla="*/ 209 h 329"/>
                  <a:gd name="T10" fmla="*/ 77 w 143"/>
                  <a:gd name="T11" fmla="*/ 183 h 329"/>
                  <a:gd name="T12" fmla="*/ 66 w 143"/>
                  <a:gd name="T13" fmla="*/ 150 h 329"/>
                  <a:gd name="T14" fmla="*/ 15 w 143"/>
                  <a:gd name="T15" fmla="*/ 156 h 329"/>
                  <a:gd name="T16" fmla="*/ 8 w 143"/>
                  <a:gd name="T17" fmla="*/ 138 h 329"/>
                  <a:gd name="T18" fmla="*/ 21 w 143"/>
                  <a:gd name="T19" fmla="*/ 129 h 329"/>
                  <a:gd name="T20" fmla="*/ 35 w 143"/>
                  <a:gd name="T21" fmla="*/ 108 h 329"/>
                  <a:gd name="T22" fmla="*/ 41 w 143"/>
                  <a:gd name="T23" fmla="*/ 89 h 329"/>
                  <a:gd name="T24" fmla="*/ 35 w 143"/>
                  <a:gd name="T25" fmla="*/ 23 h 329"/>
                  <a:gd name="T26" fmla="*/ 53 w 143"/>
                  <a:gd name="T27" fmla="*/ 17 h 329"/>
                  <a:gd name="T28" fmla="*/ 122 w 143"/>
                  <a:gd name="T29" fmla="*/ 12 h 329"/>
                  <a:gd name="T30" fmla="*/ 143 w 143"/>
                  <a:gd name="T3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29">
                    <a:moveTo>
                      <a:pt x="44" y="329"/>
                    </a:moveTo>
                    <a:cubicBezTo>
                      <a:pt x="45" y="307"/>
                      <a:pt x="44" y="287"/>
                      <a:pt x="50" y="266"/>
                    </a:cubicBezTo>
                    <a:cubicBezTo>
                      <a:pt x="51" y="244"/>
                      <a:pt x="46" y="241"/>
                      <a:pt x="65" y="239"/>
                    </a:cubicBezTo>
                    <a:cubicBezTo>
                      <a:pt x="74" y="236"/>
                      <a:pt x="76" y="233"/>
                      <a:pt x="81" y="225"/>
                    </a:cubicBezTo>
                    <a:cubicBezTo>
                      <a:pt x="80" y="218"/>
                      <a:pt x="79" y="214"/>
                      <a:pt x="75" y="209"/>
                    </a:cubicBezTo>
                    <a:cubicBezTo>
                      <a:pt x="73" y="200"/>
                      <a:pt x="74" y="191"/>
                      <a:pt x="77" y="183"/>
                    </a:cubicBezTo>
                    <a:cubicBezTo>
                      <a:pt x="80" y="168"/>
                      <a:pt x="84" y="154"/>
                      <a:pt x="66" y="150"/>
                    </a:cubicBezTo>
                    <a:cubicBezTo>
                      <a:pt x="45" y="151"/>
                      <a:pt x="33" y="153"/>
                      <a:pt x="15" y="156"/>
                    </a:cubicBezTo>
                    <a:cubicBezTo>
                      <a:pt x="5" y="155"/>
                      <a:pt x="0" y="148"/>
                      <a:pt x="8" y="138"/>
                    </a:cubicBezTo>
                    <a:cubicBezTo>
                      <a:pt x="11" y="134"/>
                      <a:pt x="17" y="132"/>
                      <a:pt x="21" y="129"/>
                    </a:cubicBezTo>
                    <a:cubicBezTo>
                      <a:pt x="25" y="122"/>
                      <a:pt x="31" y="115"/>
                      <a:pt x="35" y="108"/>
                    </a:cubicBezTo>
                    <a:cubicBezTo>
                      <a:pt x="36" y="102"/>
                      <a:pt x="38" y="95"/>
                      <a:pt x="41" y="89"/>
                    </a:cubicBezTo>
                    <a:cubicBezTo>
                      <a:pt x="39" y="67"/>
                      <a:pt x="37" y="45"/>
                      <a:pt x="35" y="23"/>
                    </a:cubicBezTo>
                    <a:cubicBezTo>
                      <a:pt x="40" y="19"/>
                      <a:pt x="53" y="17"/>
                      <a:pt x="53" y="17"/>
                    </a:cubicBezTo>
                    <a:cubicBezTo>
                      <a:pt x="74" y="7"/>
                      <a:pt x="99" y="13"/>
                      <a:pt x="122" y="12"/>
                    </a:cubicBezTo>
                    <a:cubicBezTo>
                      <a:pt x="130" y="11"/>
                      <a:pt x="137" y="6"/>
                      <a:pt x="143"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35" name="Freeform 51"/>
              <p:cNvSpPr>
                <a:spLocks/>
              </p:cNvSpPr>
              <p:nvPr/>
            </p:nvSpPr>
            <p:spPr bwMode="auto">
              <a:xfrm>
                <a:off x="3418" y="3848"/>
                <a:ext cx="82" cy="106"/>
              </a:xfrm>
              <a:custGeom>
                <a:avLst/>
                <a:gdLst>
                  <a:gd name="T0" fmla="*/ 28 w 82"/>
                  <a:gd name="T1" fmla="*/ 106 h 106"/>
                  <a:gd name="T2" fmla="*/ 17 w 82"/>
                  <a:gd name="T3" fmla="*/ 84 h 106"/>
                  <a:gd name="T4" fmla="*/ 11 w 82"/>
                  <a:gd name="T5" fmla="*/ 66 h 106"/>
                  <a:gd name="T6" fmla="*/ 19 w 82"/>
                  <a:gd name="T7" fmla="*/ 21 h 106"/>
                  <a:gd name="T8" fmla="*/ 34 w 82"/>
                  <a:gd name="T9" fmla="*/ 15 h 106"/>
                  <a:gd name="T10" fmla="*/ 67 w 82"/>
                  <a:gd name="T11" fmla="*/ 6 h 106"/>
                  <a:gd name="T12" fmla="*/ 82 w 8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82" h="106">
                    <a:moveTo>
                      <a:pt x="28" y="106"/>
                    </a:moveTo>
                    <a:cubicBezTo>
                      <a:pt x="24" y="98"/>
                      <a:pt x="22" y="91"/>
                      <a:pt x="17" y="84"/>
                    </a:cubicBezTo>
                    <a:cubicBezTo>
                      <a:pt x="16" y="78"/>
                      <a:pt x="14" y="72"/>
                      <a:pt x="11" y="66"/>
                    </a:cubicBezTo>
                    <a:cubicBezTo>
                      <a:pt x="8" y="51"/>
                      <a:pt x="0" y="24"/>
                      <a:pt x="19" y="21"/>
                    </a:cubicBezTo>
                    <a:cubicBezTo>
                      <a:pt x="24" y="18"/>
                      <a:pt x="28" y="16"/>
                      <a:pt x="34" y="15"/>
                    </a:cubicBezTo>
                    <a:cubicBezTo>
                      <a:pt x="43" y="10"/>
                      <a:pt x="57" y="8"/>
                      <a:pt x="67" y="6"/>
                    </a:cubicBezTo>
                    <a:cubicBezTo>
                      <a:pt x="72" y="4"/>
                      <a:pt x="77" y="2"/>
                      <a:pt x="82" y="0"/>
                    </a:cubicBezTo>
                  </a:path>
                </a:pathLst>
              </a:custGeom>
              <a:noFill/>
              <a:ln w="28575" cap="flat" cmpd="sng">
                <a:solidFill>
                  <a:schemeClr val="accent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sp>
          <p:nvSpPr>
            <p:cNvPr id="246836" name="Text Box 52"/>
            <p:cNvSpPr txBox="1">
              <a:spLocks noChangeArrowheads="1"/>
            </p:cNvSpPr>
            <p:nvPr/>
          </p:nvSpPr>
          <p:spPr bwMode="auto">
            <a:xfrm>
              <a:off x="3224" y="2214"/>
              <a:ext cx="5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Magdala</a:t>
              </a:r>
            </a:p>
          </p:txBody>
        </p:sp>
        <p:sp>
          <p:nvSpPr>
            <p:cNvPr id="246837" name="Text Box 53"/>
            <p:cNvSpPr txBox="1">
              <a:spLocks noChangeArrowheads="1"/>
            </p:cNvSpPr>
            <p:nvPr/>
          </p:nvSpPr>
          <p:spPr bwMode="auto">
            <a:xfrm>
              <a:off x="3424" y="2478"/>
              <a:ext cx="5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Ammaus</a:t>
              </a:r>
            </a:p>
          </p:txBody>
        </p:sp>
        <p:sp>
          <p:nvSpPr>
            <p:cNvPr id="246838" name="Text Box 54"/>
            <p:cNvSpPr txBox="1">
              <a:spLocks noChangeArrowheads="1"/>
            </p:cNvSpPr>
            <p:nvPr/>
          </p:nvSpPr>
          <p:spPr bwMode="auto">
            <a:xfrm>
              <a:off x="3616" y="2846"/>
              <a:ext cx="5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Tiberias</a:t>
              </a:r>
            </a:p>
          </p:txBody>
        </p:sp>
        <p:sp>
          <p:nvSpPr>
            <p:cNvPr id="246839" name="Text Box 55"/>
            <p:cNvSpPr txBox="1">
              <a:spLocks noChangeArrowheads="1"/>
            </p:cNvSpPr>
            <p:nvPr/>
          </p:nvSpPr>
          <p:spPr bwMode="auto">
            <a:xfrm>
              <a:off x="3828" y="3262"/>
              <a:ext cx="67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Sennabris</a:t>
              </a:r>
            </a:p>
          </p:txBody>
        </p:sp>
        <p:sp>
          <p:nvSpPr>
            <p:cNvPr id="246840" name="Text Box 56"/>
            <p:cNvSpPr txBox="1">
              <a:spLocks noChangeArrowheads="1"/>
            </p:cNvSpPr>
            <p:nvPr/>
          </p:nvSpPr>
          <p:spPr bwMode="auto">
            <a:xfrm>
              <a:off x="3856" y="3642"/>
              <a:ext cx="6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Beit Yerah</a:t>
              </a:r>
            </a:p>
          </p:txBody>
        </p:sp>
        <p:sp>
          <p:nvSpPr>
            <p:cNvPr id="246841" name="Text Box 57"/>
            <p:cNvSpPr txBox="1">
              <a:spLocks noChangeArrowheads="1"/>
            </p:cNvSpPr>
            <p:nvPr/>
          </p:nvSpPr>
          <p:spPr bwMode="auto">
            <a:xfrm>
              <a:off x="4224" y="3938"/>
              <a:ext cx="111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Tel Samra</a:t>
              </a:r>
            </a:p>
            <a:p>
              <a:pPr fontAlgn="base">
                <a:spcBef>
                  <a:spcPct val="0"/>
                </a:spcBef>
                <a:spcAft>
                  <a:spcPct val="0"/>
                </a:spcAft>
              </a:pPr>
              <a:r>
                <a:rPr lang="en-US" altLang="en-US" sz="1400">
                  <a:solidFill>
                    <a:srgbClr val="000000"/>
                  </a:solidFill>
                  <a:latin typeface="Arial Rounded MT Bold" pitchFamily="34" charset="0"/>
                </a:rPr>
                <a:t>(Gadara’s Harbor)</a:t>
              </a:r>
            </a:p>
          </p:txBody>
        </p:sp>
        <p:sp>
          <p:nvSpPr>
            <p:cNvPr id="246842" name="Text Box 58"/>
            <p:cNvSpPr txBox="1">
              <a:spLocks noChangeArrowheads="1"/>
            </p:cNvSpPr>
            <p:nvPr/>
          </p:nvSpPr>
          <p:spPr bwMode="auto">
            <a:xfrm>
              <a:off x="3274" y="3698"/>
              <a:ext cx="71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a:solidFill>
                    <a:srgbClr val="000000"/>
                  </a:solidFill>
                  <a:latin typeface="Arial Rounded MT Bold" pitchFamily="34" charset="0"/>
                </a:rPr>
                <a:t>Old Jordan</a:t>
              </a:r>
            </a:p>
            <a:p>
              <a:pPr algn="ctr" fontAlgn="base">
                <a:spcBef>
                  <a:spcPct val="0"/>
                </a:spcBef>
                <a:spcAft>
                  <a:spcPct val="0"/>
                </a:spcAft>
              </a:pPr>
              <a:r>
                <a:rPr lang="en-US" altLang="en-US" sz="1400">
                  <a:solidFill>
                    <a:srgbClr val="000000"/>
                  </a:solidFill>
                  <a:latin typeface="Arial Rounded MT Bold" pitchFamily="34" charset="0"/>
                </a:rPr>
                <a:t>Outlet</a:t>
              </a:r>
            </a:p>
          </p:txBody>
        </p:sp>
        <p:grpSp>
          <p:nvGrpSpPr>
            <p:cNvPr id="246843" name="Group 59"/>
            <p:cNvGrpSpPr>
              <a:grpSpLocks/>
            </p:cNvGrpSpPr>
            <p:nvPr/>
          </p:nvGrpSpPr>
          <p:grpSpPr bwMode="auto">
            <a:xfrm>
              <a:off x="4440" y="3790"/>
              <a:ext cx="140" cy="156"/>
              <a:chOff x="4008" y="3790"/>
              <a:chExt cx="140" cy="156"/>
            </a:xfrm>
          </p:grpSpPr>
          <p:sp>
            <p:nvSpPr>
              <p:cNvPr id="246844" name="Freeform 60"/>
              <p:cNvSpPr>
                <a:spLocks/>
              </p:cNvSpPr>
              <p:nvPr/>
            </p:nvSpPr>
            <p:spPr bwMode="auto">
              <a:xfrm>
                <a:off x="4008" y="3790"/>
                <a:ext cx="140" cy="156"/>
              </a:xfrm>
              <a:custGeom>
                <a:avLst/>
                <a:gdLst>
                  <a:gd name="T0" fmla="*/ 108 w 140"/>
                  <a:gd name="T1" fmla="*/ 0 h 156"/>
                  <a:gd name="T2" fmla="*/ 93 w 140"/>
                  <a:gd name="T3" fmla="*/ 4 h 156"/>
                  <a:gd name="T4" fmla="*/ 69 w 140"/>
                  <a:gd name="T5" fmla="*/ 15 h 156"/>
                  <a:gd name="T6" fmla="*/ 30 w 140"/>
                  <a:gd name="T7" fmla="*/ 48 h 156"/>
                  <a:gd name="T8" fmla="*/ 23 w 140"/>
                  <a:gd name="T9" fmla="*/ 60 h 156"/>
                  <a:gd name="T10" fmla="*/ 18 w 140"/>
                  <a:gd name="T11" fmla="*/ 70 h 156"/>
                  <a:gd name="T12" fmla="*/ 14 w 140"/>
                  <a:gd name="T13" fmla="*/ 87 h 156"/>
                  <a:gd name="T14" fmla="*/ 32 w 140"/>
                  <a:gd name="T15" fmla="*/ 151 h 156"/>
                  <a:gd name="T16" fmla="*/ 47 w 140"/>
                  <a:gd name="T17" fmla="*/ 156 h 156"/>
                  <a:gd name="T18" fmla="*/ 72 w 140"/>
                  <a:gd name="T19" fmla="*/ 153 h 156"/>
                  <a:gd name="T20" fmla="*/ 92 w 140"/>
                  <a:gd name="T21" fmla="*/ 144 h 156"/>
                  <a:gd name="T22" fmla="*/ 110 w 140"/>
                  <a:gd name="T23" fmla="*/ 133 h 156"/>
                  <a:gd name="T24" fmla="*/ 116 w 140"/>
                  <a:gd name="T25" fmla="*/ 117 h 156"/>
                  <a:gd name="T26" fmla="*/ 122 w 140"/>
                  <a:gd name="T27" fmla="*/ 94 h 156"/>
                  <a:gd name="T28" fmla="*/ 128 w 140"/>
                  <a:gd name="T29" fmla="*/ 72 h 156"/>
                  <a:gd name="T30" fmla="*/ 140 w 140"/>
                  <a:gd name="T31" fmla="*/ 45 h 156"/>
                  <a:gd name="T32" fmla="*/ 114 w 140"/>
                  <a:gd name="T33" fmla="*/ 0 h 156"/>
                  <a:gd name="T34" fmla="*/ 108 w 140"/>
                  <a:gd name="T3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56">
                    <a:moveTo>
                      <a:pt x="108" y="0"/>
                    </a:moveTo>
                    <a:cubicBezTo>
                      <a:pt x="103" y="1"/>
                      <a:pt x="98" y="3"/>
                      <a:pt x="93" y="4"/>
                    </a:cubicBezTo>
                    <a:cubicBezTo>
                      <a:pt x="86" y="9"/>
                      <a:pt x="76" y="9"/>
                      <a:pt x="69" y="15"/>
                    </a:cubicBezTo>
                    <a:cubicBezTo>
                      <a:pt x="55" y="27"/>
                      <a:pt x="49" y="44"/>
                      <a:pt x="30" y="48"/>
                    </a:cubicBezTo>
                    <a:cubicBezTo>
                      <a:pt x="24" y="52"/>
                      <a:pt x="25" y="54"/>
                      <a:pt x="23" y="60"/>
                    </a:cubicBezTo>
                    <a:cubicBezTo>
                      <a:pt x="22" y="63"/>
                      <a:pt x="18" y="70"/>
                      <a:pt x="18" y="70"/>
                    </a:cubicBezTo>
                    <a:cubicBezTo>
                      <a:pt x="17" y="76"/>
                      <a:pt x="15" y="81"/>
                      <a:pt x="14" y="87"/>
                    </a:cubicBezTo>
                    <a:cubicBezTo>
                      <a:pt x="13" y="112"/>
                      <a:pt x="0" y="146"/>
                      <a:pt x="32" y="151"/>
                    </a:cubicBezTo>
                    <a:cubicBezTo>
                      <a:pt x="37" y="153"/>
                      <a:pt x="42" y="154"/>
                      <a:pt x="47" y="156"/>
                    </a:cubicBezTo>
                    <a:cubicBezTo>
                      <a:pt x="55" y="155"/>
                      <a:pt x="64" y="155"/>
                      <a:pt x="72" y="153"/>
                    </a:cubicBezTo>
                    <a:cubicBezTo>
                      <a:pt x="79" y="151"/>
                      <a:pt x="85" y="145"/>
                      <a:pt x="92" y="144"/>
                    </a:cubicBezTo>
                    <a:cubicBezTo>
                      <a:pt x="98" y="141"/>
                      <a:pt x="104" y="137"/>
                      <a:pt x="110" y="133"/>
                    </a:cubicBezTo>
                    <a:cubicBezTo>
                      <a:pt x="111" y="127"/>
                      <a:pt x="116" y="117"/>
                      <a:pt x="116" y="117"/>
                    </a:cubicBezTo>
                    <a:cubicBezTo>
                      <a:pt x="118" y="109"/>
                      <a:pt x="119" y="101"/>
                      <a:pt x="122" y="94"/>
                    </a:cubicBezTo>
                    <a:cubicBezTo>
                      <a:pt x="123" y="87"/>
                      <a:pt x="125" y="78"/>
                      <a:pt x="128" y="72"/>
                    </a:cubicBezTo>
                    <a:cubicBezTo>
                      <a:pt x="130" y="62"/>
                      <a:pt x="135" y="54"/>
                      <a:pt x="140" y="45"/>
                    </a:cubicBezTo>
                    <a:cubicBezTo>
                      <a:pt x="138" y="25"/>
                      <a:pt x="138" y="4"/>
                      <a:pt x="114" y="0"/>
                    </a:cubicBezTo>
                    <a:cubicBezTo>
                      <a:pt x="107" y="1"/>
                      <a:pt x="105" y="3"/>
                      <a:pt x="108" y="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45" name="Freeform 61"/>
              <p:cNvSpPr>
                <a:spLocks/>
              </p:cNvSpPr>
              <p:nvPr/>
            </p:nvSpPr>
            <p:spPr bwMode="auto">
              <a:xfrm>
                <a:off x="4064" y="3799"/>
                <a:ext cx="81" cy="99"/>
              </a:xfrm>
              <a:custGeom>
                <a:avLst/>
                <a:gdLst>
                  <a:gd name="T0" fmla="*/ 49 w 81"/>
                  <a:gd name="T1" fmla="*/ 0 h 99"/>
                  <a:gd name="T2" fmla="*/ 31 w 81"/>
                  <a:gd name="T3" fmla="*/ 10 h 99"/>
                  <a:gd name="T4" fmla="*/ 16 w 81"/>
                  <a:gd name="T5" fmla="*/ 27 h 99"/>
                  <a:gd name="T6" fmla="*/ 6 w 81"/>
                  <a:gd name="T7" fmla="*/ 39 h 99"/>
                  <a:gd name="T8" fmla="*/ 9 w 81"/>
                  <a:gd name="T9" fmla="*/ 73 h 99"/>
                  <a:gd name="T10" fmla="*/ 24 w 81"/>
                  <a:gd name="T11" fmla="*/ 99 h 99"/>
                  <a:gd name="T12" fmla="*/ 51 w 81"/>
                  <a:gd name="T13" fmla="*/ 85 h 99"/>
                  <a:gd name="T14" fmla="*/ 60 w 81"/>
                  <a:gd name="T15" fmla="*/ 70 h 99"/>
                  <a:gd name="T16" fmla="*/ 66 w 81"/>
                  <a:gd name="T17" fmla="*/ 51 h 99"/>
                  <a:gd name="T18" fmla="*/ 78 w 81"/>
                  <a:gd name="T19" fmla="*/ 24 h 99"/>
                  <a:gd name="T20" fmla="*/ 49 w 81"/>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99">
                    <a:moveTo>
                      <a:pt x="49" y="0"/>
                    </a:moveTo>
                    <a:cubicBezTo>
                      <a:pt x="44" y="4"/>
                      <a:pt x="37" y="9"/>
                      <a:pt x="31" y="10"/>
                    </a:cubicBezTo>
                    <a:cubicBezTo>
                      <a:pt x="27" y="16"/>
                      <a:pt x="22" y="24"/>
                      <a:pt x="16" y="27"/>
                    </a:cubicBezTo>
                    <a:cubicBezTo>
                      <a:pt x="13" y="32"/>
                      <a:pt x="11" y="36"/>
                      <a:pt x="6" y="39"/>
                    </a:cubicBezTo>
                    <a:cubicBezTo>
                      <a:pt x="0" y="52"/>
                      <a:pt x="0" y="62"/>
                      <a:pt x="9" y="73"/>
                    </a:cubicBezTo>
                    <a:cubicBezTo>
                      <a:pt x="11" y="85"/>
                      <a:pt x="11" y="94"/>
                      <a:pt x="24" y="99"/>
                    </a:cubicBezTo>
                    <a:cubicBezTo>
                      <a:pt x="46" y="95"/>
                      <a:pt x="35" y="91"/>
                      <a:pt x="51" y="85"/>
                    </a:cubicBezTo>
                    <a:cubicBezTo>
                      <a:pt x="55" y="80"/>
                      <a:pt x="57" y="75"/>
                      <a:pt x="60" y="70"/>
                    </a:cubicBezTo>
                    <a:cubicBezTo>
                      <a:pt x="61" y="64"/>
                      <a:pt x="63" y="57"/>
                      <a:pt x="66" y="51"/>
                    </a:cubicBezTo>
                    <a:cubicBezTo>
                      <a:pt x="68" y="41"/>
                      <a:pt x="73" y="33"/>
                      <a:pt x="78" y="24"/>
                    </a:cubicBezTo>
                    <a:cubicBezTo>
                      <a:pt x="81" y="3"/>
                      <a:pt x="67" y="1"/>
                      <a:pt x="49" y="0"/>
                    </a:cubicBezTo>
                    <a:close/>
                  </a:path>
                </a:pathLst>
              </a:custGeom>
              <a:solidFill>
                <a:schemeClr val="folHlink"/>
              </a:solidFill>
              <a:ln w="63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46" name="Freeform 62"/>
              <p:cNvSpPr>
                <a:spLocks/>
              </p:cNvSpPr>
              <p:nvPr/>
            </p:nvSpPr>
            <p:spPr bwMode="auto">
              <a:xfrm>
                <a:off x="4084" y="3801"/>
                <a:ext cx="60" cy="71"/>
              </a:xfrm>
              <a:custGeom>
                <a:avLst/>
                <a:gdLst>
                  <a:gd name="T0" fmla="*/ 25 w 60"/>
                  <a:gd name="T1" fmla="*/ 0 h 71"/>
                  <a:gd name="T2" fmla="*/ 2 w 60"/>
                  <a:gd name="T3" fmla="*/ 27 h 71"/>
                  <a:gd name="T4" fmla="*/ 7 w 60"/>
                  <a:gd name="T5" fmla="*/ 48 h 71"/>
                  <a:gd name="T6" fmla="*/ 20 w 60"/>
                  <a:gd name="T7" fmla="*/ 71 h 71"/>
                  <a:gd name="T8" fmla="*/ 38 w 60"/>
                  <a:gd name="T9" fmla="*/ 63 h 71"/>
                  <a:gd name="T10" fmla="*/ 52 w 60"/>
                  <a:gd name="T11" fmla="*/ 41 h 71"/>
                  <a:gd name="T12" fmla="*/ 40 w 60"/>
                  <a:gd name="T13" fmla="*/ 2 h 71"/>
                  <a:gd name="T14" fmla="*/ 25 w 60"/>
                  <a:gd name="T15" fmla="*/ 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1">
                    <a:moveTo>
                      <a:pt x="25" y="0"/>
                    </a:moveTo>
                    <a:cubicBezTo>
                      <a:pt x="14" y="5"/>
                      <a:pt x="7" y="16"/>
                      <a:pt x="2" y="27"/>
                    </a:cubicBezTo>
                    <a:cubicBezTo>
                      <a:pt x="1" y="36"/>
                      <a:pt x="0" y="42"/>
                      <a:pt x="7" y="48"/>
                    </a:cubicBezTo>
                    <a:cubicBezTo>
                      <a:pt x="9" y="59"/>
                      <a:pt x="11" y="64"/>
                      <a:pt x="20" y="71"/>
                    </a:cubicBezTo>
                    <a:cubicBezTo>
                      <a:pt x="28" y="69"/>
                      <a:pt x="32" y="68"/>
                      <a:pt x="38" y="63"/>
                    </a:cubicBezTo>
                    <a:cubicBezTo>
                      <a:pt x="42" y="55"/>
                      <a:pt x="47" y="48"/>
                      <a:pt x="52" y="41"/>
                    </a:cubicBezTo>
                    <a:cubicBezTo>
                      <a:pt x="53" y="25"/>
                      <a:pt x="60" y="5"/>
                      <a:pt x="40" y="2"/>
                    </a:cubicBezTo>
                    <a:cubicBezTo>
                      <a:pt x="35" y="0"/>
                      <a:pt x="20" y="5"/>
                      <a:pt x="25" y="0"/>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47" name="Freeform 63"/>
              <p:cNvSpPr>
                <a:spLocks/>
              </p:cNvSpPr>
              <p:nvPr/>
            </p:nvSpPr>
            <p:spPr bwMode="auto">
              <a:xfrm>
                <a:off x="4087" y="3821"/>
                <a:ext cx="23" cy="33"/>
              </a:xfrm>
              <a:custGeom>
                <a:avLst/>
                <a:gdLst>
                  <a:gd name="T0" fmla="*/ 22 w 23"/>
                  <a:gd name="T1" fmla="*/ 0 h 33"/>
                  <a:gd name="T2" fmla="*/ 8 w 23"/>
                  <a:gd name="T3" fmla="*/ 9 h 33"/>
                  <a:gd name="T4" fmla="*/ 19 w 23"/>
                  <a:gd name="T5" fmla="*/ 33 h 33"/>
                  <a:gd name="T6" fmla="*/ 22 w 23"/>
                  <a:gd name="T7" fmla="*/ 0 h 33"/>
                </a:gdLst>
                <a:ahLst/>
                <a:cxnLst>
                  <a:cxn ang="0">
                    <a:pos x="T0" y="T1"/>
                  </a:cxn>
                  <a:cxn ang="0">
                    <a:pos x="T2" y="T3"/>
                  </a:cxn>
                  <a:cxn ang="0">
                    <a:pos x="T4" y="T5"/>
                  </a:cxn>
                  <a:cxn ang="0">
                    <a:pos x="T6" y="T7"/>
                  </a:cxn>
                </a:cxnLst>
                <a:rect l="0" t="0" r="r" b="b"/>
                <a:pathLst>
                  <a:path w="23" h="33">
                    <a:moveTo>
                      <a:pt x="22" y="0"/>
                    </a:moveTo>
                    <a:cubicBezTo>
                      <a:pt x="17" y="3"/>
                      <a:pt x="13" y="6"/>
                      <a:pt x="8" y="9"/>
                    </a:cubicBezTo>
                    <a:cubicBezTo>
                      <a:pt x="0" y="20"/>
                      <a:pt x="10" y="27"/>
                      <a:pt x="19" y="33"/>
                    </a:cubicBezTo>
                    <a:cubicBezTo>
                      <a:pt x="21" y="22"/>
                      <a:pt x="23" y="12"/>
                      <a:pt x="22" y="0"/>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grpSp>
        <p:sp>
          <p:nvSpPr>
            <p:cNvPr id="246848" name="Freeform 64"/>
            <p:cNvSpPr>
              <a:spLocks/>
            </p:cNvSpPr>
            <p:nvPr/>
          </p:nvSpPr>
          <p:spPr bwMode="auto">
            <a:xfrm>
              <a:off x="3384" y="1809"/>
              <a:ext cx="36" cy="43"/>
            </a:xfrm>
            <a:custGeom>
              <a:avLst/>
              <a:gdLst>
                <a:gd name="T0" fmla="*/ 16 w 36"/>
                <a:gd name="T1" fmla="*/ 4 h 43"/>
                <a:gd name="T2" fmla="*/ 2 w 36"/>
                <a:gd name="T3" fmla="*/ 18 h 43"/>
                <a:gd name="T4" fmla="*/ 11 w 36"/>
                <a:gd name="T5" fmla="*/ 43 h 43"/>
                <a:gd name="T6" fmla="*/ 34 w 36"/>
                <a:gd name="T7" fmla="*/ 7 h 43"/>
                <a:gd name="T8" fmla="*/ 23 w 36"/>
                <a:gd name="T9" fmla="*/ 0 h 43"/>
                <a:gd name="T10" fmla="*/ 16 w 36"/>
                <a:gd name="T11" fmla="*/ 4 h 43"/>
              </a:gdLst>
              <a:ahLst/>
              <a:cxnLst>
                <a:cxn ang="0">
                  <a:pos x="T0" y="T1"/>
                </a:cxn>
                <a:cxn ang="0">
                  <a:pos x="T2" y="T3"/>
                </a:cxn>
                <a:cxn ang="0">
                  <a:pos x="T4" y="T5"/>
                </a:cxn>
                <a:cxn ang="0">
                  <a:pos x="T6" y="T7"/>
                </a:cxn>
                <a:cxn ang="0">
                  <a:pos x="T8" y="T9"/>
                </a:cxn>
                <a:cxn ang="0">
                  <a:pos x="T10" y="T11"/>
                </a:cxn>
              </a:cxnLst>
              <a:rect l="0" t="0" r="r" b="b"/>
              <a:pathLst>
                <a:path w="36" h="43">
                  <a:moveTo>
                    <a:pt x="16" y="4"/>
                  </a:moveTo>
                  <a:cubicBezTo>
                    <a:pt x="8" y="7"/>
                    <a:pt x="6" y="11"/>
                    <a:pt x="2" y="18"/>
                  </a:cubicBezTo>
                  <a:cubicBezTo>
                    <a:pt x="0" y="29"/>
                    <a:pt x="2" y="36"/>
                    <a:pt x="11" y="43"/>
                  </a:cubicBezTo>
                  <a:cubicBezTo>
                    <a:pt x="36" y="40"/>
                    <a:pt x="23" y="26"/>
                    <a:pt x="34" y="7"/>
                  </a:cubicBezTo>
                  <a:cubicBezTo>
                    <a:pt x="31" y="1"/>
                    <a:pt x="29" y="1"/>
                    <a:pt x="23" y="0"/>
                  </a:cubicBezTo>
                  <a:cubicBezTo>
                    <a:pt x="15" y="1"/>
                    <a:pt x="6" y="14"/>
                    <a:pt x="16" y="4"/>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49" name="Text Box 65"/>
            <p:cNvSpPr txBox="1">
              <a:spLocks noChangeArrowheads="1"/>
            </p:cNvSpPr>
            <p:nvPr/>
          </p:nvSpPr>
          <p:spPr bwMode="auto">
            <a:xfrm>
              <a:off x="3362" y="1896"/>
              <a:ext cx="6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Gennesar</a:t>
              </a:r>
            </a:p>
          </p:txBody>
        </p:sp>
        <p:sp>
          <p:nvSpPr>
            <p:cNvPr id="246850" name="Text Box 66"/>
            <p:cNvSpPr txBox="1">
              <a:spLocks noChangeArrowheads="1"/>
            </p:cNvSpPr>
            <p:nvPr/>
          </p:nvSpPr>
          <p:spPr bwMode="auto">
            <a:xfrm>
              <a:off x="3632" y="1716"/>
              <a:ext cx="5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Tabgha</a:t>
              </a:r>
            </a:p>
          </p:txBody>
        </p:sp>
        <p:sp>
          <p:nvSpPr>
            <p:cNvPr id="246851" name="Text Box 67"/>
            <p:cNvSpPr txBox="1">
              <a:spLocks noChangeArrowheads="1"/>
            </p:cNvSpPr>
            <p:nvPr/>
          </p:nvSpPr>
          <p:spPr bwMode="auto">
            <a:xfrm>
              <a:off x="3560" y="1284"/>
              <a:ext cx="7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Capernaum</a:t>
              </a:r>
            </a:p>
          </p:txBody>
        </p:sp>
        <p:sp>
          <p:nvSpPr>
            <p:cNvPr id="246852" name="Text Box 68"/>
            <p:cNvSpPr txBox="1">
              <a:spLocks noChangeArrowheads="1"/>
            </p:cNvSpPr>
            <p:nvPr/>
          </p:nvSpPr>
          <p:spPr bwMode="auto">
            <a:xfrm>
              <a:off x="4328" y="1464"/>
              <a:ext cx="3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Aish</a:t>
              </a:r>
            </a:p>
          </p:txBody>
        </p:sp>
        <p:sp>
          <p:nvSpPr>
            <p:cNvPr id="246853" name="Text Box 69"/>
            <p:cNvSpPr txBox="1">
              <a:spLocks noChangeArrowheads="1"/>
            </p:cNvSpPr>
            <p:nvPr/>
          </p:nvSpPr>
          <p:spPr bwMode="auto">
            <a:xfrm>
              <a:off x="4190" y="1794"/>
              <a:ext cx="7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Kfar Aovya</a:t>
              </a:r>
            </a:p>
          </p:txBody>
        </p:sp>
        <p:sp>
          <p:nvSpPr>
            <p:cNvPr id="246854" name="Text Box 70"/>
            <p:cNvSpPr txBox="1">
              <a:spLocks noChangeArrowheads="1"/>
            </p:cNvSpPr>
            <p:nvPr/>
          </p:nvSpPr>
          <p:spPr bwMode="auto">
            <a:xfrm>
              <a:off x="4208" y="2148"/>
              <a:ext cx="66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Kursi</a:t>
              </a:r>
            </a:p>
            <a:p>
              <a:pPr fontAlgn="base">
                <a:spcBef>
                  <a:spcPct val="0"/>
                </a:spcBef>
                <a:spcAft>
                  <a:spcPct val="0"/>
                </a:spcAft>
              </a:pPr>
              <a:r>
                <a:rPr lang="en-US" altLang="en-US" sz="1400">
                  <a:solidFill>
                    <a:srgbClr val="000000"/>
                  </a:solidFill>
                  <a:latin typeface="Arial Rounded MT Bold" pitchFamily="34" charset="0"/>
                </a:rPr>
                <a:t>(Gergesa)</a:t>
              </a:r>
            </a:p>
          </p:txBody>
        </p:sp>
        <p:sp>
          <p:nvSpPr>
            <p:cNvPr id="246855" name="Text Box 71"/>
            <p:cNvSpPr txBox="1">
              <a:spLocks noChangeArrowheads="1"/>
            </p:cNvSpPr>
            <p:nvPr/>
          </p:nvSpPr>
          <p:spPr bwMode="auto">
            <a:xfrm>
              <a:off x="4238" y="2544"/>
              <a:ext cx="62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Ein Gofra</a:t>
              </a:r>
            </a:p>
          </p:txBody>
        </p:sp>
        <p:sp>
          <p:nvSpPr>
            <p:cNvPr id="246856" name="Text Box 72"/>
            <p:cNvSpPr txBox="1">
              <a:spLocks noChangeArrowheads="1"/>
            </p:cNvSpPr>
            <p:nvPr/>
          </p:nvSpPr>
          <p:spPr bwMode="auto">
            <a:xfrm>
              <a:off x="4202" y="2886"/>
              <a:ext cx="58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Sussita</a:t>
              </a:r>
            </a:p>
            <a:p>
              <a:pPr fontAlgn="base">
                <a:spcBef>
                  <a:spcPct val="0"/>
                </a:spcBef>
                <a:spcAft>
                  <a:spcPct val="0"/>
                </a:spcAft>
              </a:pPr>
              <a:r>
                <a:rPr lang="en-US" altLang="en-US" sz="1400">
                  <a:solidFill>
                    <a:srgbClr val="000000"/>
                  </a:solidFill>
                  <a:latin typeface="Arial Rounded MT Bold" pitchFamily="34" charset="0"/>
                </a:rPr>
                <a:t>(Hippos)</a:t>
              </a:r>
            </a:p>
          </p:txBody>
        </p:sp>
        <p:sp>
          <p:nvSpPr>
            <p:cNvPr id="246857" name="Text Box 73"/>
            <p:cNvSpPr txBox="1">
              <a:spLocks noChangeArrowheads="1"/>
            </p:cNvSpPr>
            <p:nvPr/>
          </p:nvSpPr>
          <p:spPr bwMode="auto">
            <a:xfrm>
              <a:off x="4652" y="3420"/>
              <a:ext cx="5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Duerban</a:t>
              </a:r>
            </a:p>
          </p:txBody>
        </p:sp>
        <p:sp>
          <p:nvSpPr>
            <p:cNvPr id="246858" name="Text Box 74"/>
            <p:cNvSpPr txBox="1">
              <a:spLocks noChangeArrowheads="1"/>
            </p:cNvSpPr>
            <p:nvPr/>
          </p:nvSpPr>
          <p:spPr bwMode="auto">
            <a:xfrm>
              <a:off x="4574" y="3696"/>
              <a:ext cx="5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000000"/>
                  </a:solidFill>
                  <a:latin typeface="Arial Rounded MT Bold" pitchFamily="34" charset="0"/>
                </a:rPr>
                <a:t>Duerban</a:t>
              </a:r>
            </a:p>
          </p:txBody>
        </p:sp>
      </p:grpSp>
      <p:sp>
        <p:nvSpPr>
          <p:cNvPr id="246859" name="Line 75"/>
          <p:cNvSpPr>
            <a:spLocks noChangeShapeType="1"/>
          </p:cNvSpPr>
          <p:nvPr/>
        </p:nvSpPr>
        <p:spPr bwMode="auto">
          <a:xfrm flipH="1" flipV="1">
            <a:off x="4748213" y="1704975"/>
            <a:ext cx="395287" cy="1787525"/>
          </a:xfrm>
          <a:prstGeom prst="line">
            <a:avLst/>
          </a:prstGeom>
          <a:noFill/>
          <a:ln w="5715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
        <p:nvSpPr>
          <p:cNvPr id="246860" name="Text Box 76"/>
          <p:cNvSpPr txBox="1">
            <a:spLocks noChangeArrowheads="1"/>
          </p:cNvSpPr>
          <p:nvPr/>
        </p:nvSpPr>
        <p:spPr bwMode="auto">
          <a:xfrm>
            <a:off x="531813" y="5019675"/>
            <a:ext cx="4513262" cy="17399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FFFFFF"/>
                </a:solidFill>
                <a:latin typeface="Arial Rounded MT Bold" pitchFamily="34" charset="0"/>
              </a:rPr>
              <a:t>“The place where fish were salted”— rough translation of Tarichea, Magdala’s Greek name. The more familiar Aramaic name of the town is preserved in name of most famous resident, Mary Magdalene</a:t>
            </a:r>
          </a:p>
        </p:txBody>
      </p:sp>
      <p:pic>
        <p:nvPicPr>
          <p:cNvPr id="246861"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670050"/>
            <a:ext cx="4187825" cy="33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862" name="Line 78"/>
          <p:cNvSpPr>
            <a:spLocks noChangeShapeType="1"/>
          </p:cNvSpPr>
          <p:nvPr/>
        </p:nvSpPr>
        <p:spPr bwMode="auto">
          <a:xfrm flipH="1">
            <a:off x="4727575" y="3470275"/>
            <a:ext cx="438150" cy="1562100"/>
          </a:xfrm>
          <a:prstGeom prst="line">
            <a:avLst/>
          </a:prstGeom>
          <a:noFill/>
          <a:ln w="57150">
            <a:solidFill>
              <a:srgbClr val="FF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a:solidFill>
                <a:srgbClr val="000000"/>
              </a:solidFill>
            </a:endParaRPr>
          </a:p>
        </p:txBody>
      </p:sp>
    </p:spTree>
    <p:extLst>
      <p:ext uri="{BB962C8B-B14F-4D97-AF65-F5344CB8AC3E}">
        <p14:creationId xmlns:p14="http://schemas.microsoft.com/office/powerpoint/2010/main" val="635056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Magdala</a:t>
            </a:r>
            <a:r>
              <a:rPr lang="en-US" dirty="0"/>
              <a:t> Synagogue</a:t>
            </a:r>
          </a:p>
        </p:txBody>
      </p:sp>
      <p:sp>
        <p:nvSpPr>
          <p:cNvPr id="3" name="AutoShape 2" descr="https://members.bib-arch.org/sites/default/files/styles/xlarge/public/bsba43033701l.jpg?itok=Aby_szS1"/>
          <p:cNvSpPr>
            <a:spLocks noChangeAspect="1" noChangeArrowheads="1"/>
          </p:cNvSpPr>
          <p:nvPr/>
        </p:nvSpPr>
        <p:spPr bwMode="auto">
          <a:xfrm>
            <a:off x="63500" y="-136525"/>
            <a:ext cx="5715000" cy="4171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members.bib-arch.org/sites/default/files/styles/xlarge/public/bsba43033701l.jpg?itok=Aby_szS1"/>
          <p:cNvSpPr>
            <a:spLocks noChangeAspect="1" noChangeArrowheads="1"/>
          </p:cNvSpPr>
          <p:nvPr/>
        </p:nvSpPr>
        <p:spPr bwMode="auto">
          <a:xfrm>
            <a:off x="215900" y="15875"/>
            <a:ext cx="5715000" cy="4171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524000"/>
            <a:ext cx="4648200" cy="339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19800" y="2209800"/>
            <a:ext cx="2514600" cy="3416320"/>
          </a:xfrm>
          <a:prstGeom prst="rect">
            <a:avLst/>
          </a:prstGeom>
          <a:noFill/>
        </p:spPr>
        <p:txBody>
          <a:bodyPr wrap="square" rtlCol="0">
            <a:spAutoFit/>
          </a:bodyPr>
          <a:lstStyle/>
          <a:p>
            <a:r>
              <a:rPr lang="en-US" dirty="0">
                <a:solidFill>
                  <a:schemeClr val="bg1"/>
                </a:solidFill>
              </a:rPr>
              <a:t>THE MAGDALA SYNAGOGUE consists of a room measuring 36 by 36 feet and a hallway enclosing it. Mosaics were supposed to adorn the hallway pavement, but were left largely unfinished—possibly due to the First Jewish Revolt against Rome (66–70 C.E.) </a:t>
            </a: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399" y="4457118"/>
            <a:ext cx="2968625" cy="230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930900" y="5791200"/>
            <a:ext cx="2984500" cy="369332"/>
          </a:xfrm>
          <a:prstGeom prst="rect">
            <a:avLst/>
          </a:prstGeom>
          <a:noFill/>
        </p:spPr>
        <p:txBody>
          <a:bodyPr wrap="square" rtlCol="0">
            <a:spAutoFit/>
          </a:bodyPr>
          <a:lstStyle/>
          <a:p>
            <a:r>
              <a:rPr lang="en-US" dirty="0">
                <a:solidFill>
                  <a:schemeClr val="bg1"/>
                </a:solidFill>
              </a:rPr>
              <a:t>TORAH READING TABLE? </a:t>
            </a:r>
          </a:p>
        </p:txBody>
      </p:sp>
    </p:spTree>
    <p:extLst>
      <p:ext uri="{BB962C8B-B14F-4D97-AF65-F5344CB8AC3E}">
        <p14:creationId xmlns:p14="http://schemas.microsoft.com/office/powerpoint/2010/main" val="11017141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Reconstructed</a:t>
            </a:r>
            <a:endParaRPr lang="en-US" dirty="0"/>
          </a:p>
        </p:txBody>
      </p:sp>
      <p:pic>
        <p:nvPicPr>
          <p:cNvPr id="3" name="Picture 2" descr="https://holylandphotos.files.wordpress.com/2018/08/insgmg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00200"/>
            <a:ext cx="7848600" cy="3657600"/>
          </a:xfrm>
          <a:prstGeom prst="rect">
            <a:avLst/>
          </a:prstGeom>
          <a:noFill/>
          <a:ln>
            <a:noFill/>
          </a:ln>
        </p:spPr>
      </p:pic>
      <p:pic>
        <p:nvPicPr>
          <p:cNvPr id="4" name="Picture 3" descr="Modiin synagogue">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343400"/>
            <a:ext cx="3568890" cy="2250743"/>
          </a:xfrm>
          <a:prstGeom prst="rect">
            <a:avLst/>
          </a:prstGeom>
          <a:noFill/>
          <a:ln>
            <a:noFill/>
          </a:ln>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48" y="4292221"/>
            <a:ext cx="3272051" cy="244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697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778000"/>
            <a:ext cx="65151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1603" name="Rectangle 3"/>
          <p:cNvSpPr>
            <a:spLocks noChangeArrowheads="1"/>
          </p:cNvSpPr>
          <p:nvPr/>
        </p:nvSpPr>
        <p:spPr bwMode="auto">
          <a:xfrm>
            <a:off x="5981700" y="2312988"/>
            <a:ext cx="31623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lgn="ctr" fontAlgn="base">
              <a:spcBef>
                <a:spcPct val="20000"/>
              </a:spcBef>
              <a:spcAft>
                <a:spcPts val="300"/>
              </a:spcAft>
            </a:pPr>
            <a:r>
              <a:rPr lang="en-US" altLang="en-US" sz="2400">
                <a:solidFill>
                  <a:srgbClr val="DFD6C3"/>
                </a:solidFill>
              </a:rPr>
              <a:t>The remains of the first century A.D. synagogue at Herodium, Israel. (Luke 12:11)</a:t>
            </a:r>
          </a:p>
        </p:txBody>
      </p:sp>
      <p:sp>
        <p:nvSpPr>
          <p:cNvPr id="281604" name="Rectangle 4"/>
          <p:cNvSpPr>
            <a:spLocks noChangeArrowheads="1"/>
          </p:cNvSpPr>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fontAlgn="base">
              <a:spcAft>
                <a:spcPct val="0"/>
              </a:spcAft>
            </a:pPr>
            <a:r>
              <a:rPr lang="en-US" altLang="en-US" sz="4400">
                <a:solidFill>
                  <a:srgbClr val="DFD6C3"/>
                </a:solidFill>
              </a:rPr>
              <a:t>Herodium, Synagogue</a:t>
            </a:r>
          </a:p>
        </p:txBody>
      </p:sp>
    </p:spTree>
    <p:extLst>
      <p:ext uri="{BB962C8B-B14F-4D97-AF65-F5344CB8AC3E}">
        <p14:creationId xmlns:p14="http://schemas.microsoft.com/office/powerpoint/2010/main" val="712008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en-US" altLang="en-US"/>
              <a:t>Gamla Synagogue `60’s AD</a:t>
            </a:r>
          </a:p>
        </p:txBody>
      </p:sp>
      <p:pic>
        <p:nvPicPr>
          <p:cNvPr id="284675" name="Picture 3"/>
          <p:cNvPicPr>
            <a:picLocks noChangeAspect="1" noChangeArrowheads="1"/>
          </p:cNvPicPr>
          <p:nvPr/>
        </p:nvPicPr>
        <p:blipFill>
          <a:blip r:embed="rId3">
            <a:extLst>
              <a:ext uri="{28A0092B-C50C-407E-A947-70E740481C1C}">
                <a14:useLocalDpi xmlns:a14="http://schemas.microsoft.com/office/drawing/2010/main" val="0"/>
              </a:ext>
            </a:extLst>
          </a:blip>
          <a:srcRect t="64008"/>
          <a:stretch>
            <a:fillRect/>
          </a:stretch>
        </p:blipFill>
        <p:spPr bwMode="auto">
          <a:xfrm>
            <a:off x="1049338" y="4587875"/>
            <a:ext cx="3668712"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828800"/>
            <a:ext cx="21336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2205038"/>
            <a:ext cx="4637088"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4680" name="Rectangle 8"/>
          <p:cNvSpPr>
            <a:spLocks noChangeArrowheads="1"/>
          </p:cNvSpPr>
          <p:nvPr/>
        </p:nvSpPr>
        <p:spPr bwMode="auto">
          <a:xfrm>
            <a:off x="1085850" y="1743075"/>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400" b="1">
                <a:solidFill>
                  <a:srgbClr val="FFFFFF"/>
                </a:solidFill>
              </a:rPr>
              <a:t>BAR 18:01 (Jan/Feb 1992)</a:t>
            </a:r>
            <a:endParaRPr lang="en-US" altLang="en-US" sz="1400">
              <a:solidFill>
                <a:srgbClr val="FFFFFF"/>
              </a:solidFill>
            </a:endParaRPr>
          </a:p>
        </p:txBody>
      </p:sp>
      <p:pic>
        <p:nvPicPr>
          <p:cNvPr id="2846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6113" y="3494088"/>
            <a:ext cx="3417887"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5934075"/>
            <a:ext cx="7810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4683" name="Rectangle 11"/>
          <p:cNvSpPr>
            <a:spLocks noChangeArrowheads="1"/>
          </p:cNvSpPr>
          <p:nvPr/>
        </p:nvSpPr>
        <p:spPr bwMode="auto">
          <a:xfrm>
            <a:off x="7943850" y="6035675"/>
            <a:ext cx="1200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b="1">
                <a:solidFill>
                  <a:srgbClr val="FFFFFF"/>
                </a:solidFill>
              </a:rPr>
              <a:t>Danny Syon</a:t>
            </a:r>
            <a:r>
              <a:rPr lang="en-US" altLang="en-US" sz="2400">
                <a:solidFill>
                  <a:srgbClr val="FFFFFF"/>
                </a:solidFill>
              </a:rPr>
              <a:t> </a:t>
            </a:r>
          </a:p>
        </p:txBody>
      </p:sp>
    </p:spTree>
    <p:extLst>
      <p:ext uri="{BB962C8B-B14F-4D97-AF65-F5344CB8AC3E}">
        <p14:creationId xmlns:p14="http://schemas.microsoft.com/office/powerpoint/2010/main" val="1751545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1267" name="Title 1"/>
          <p:cNvSpPr>
            <a:spLocks noGrp="1"/>
          </p:cNvSpPr>
          <p:nvPr>
            <p:ph type="title" idx="4294967295"/>
          </p:nvPr>
        </p:nvSpPr>
        <p:spPr/>
        <p:txBody>
          <a:bodyPr/>
          <a:lstStyle/>
          <a:p>
            <a:pPr algn="l"/>
            <a:r>
              <a:rPr lang="en-US" altLang="en-US" b="1" dirty="0" smtClean="0"/>
              <a:t>The Synagogue and Jewish Worship</a:t>
            </a:r>
          </a:p>
        </p:txBody>
      </p:sp>
      <p:sp>
        <p:nvSpPr>
          <p:cNvPr id="11268" name="Rectangle 2"/>
          <p:cNvSpPr>
            <a:spLocks noChangeArrowheads="1"/>
          </p:cNvSpPr>
          <p:nvPr/>
        </p:nvSpPr>
        <p:spPr bwMode="auto">
          <a:xfrm>
            <a:off x="1103313" y="622300"/>
            <a:ext cx="9144000" cy="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grpSp>
        <p:nvGrpSpPr>
          <p:cNvPr id="11269" name="Group 11"/>
          <p:cNvGrpSpPr>
            <a:grpSpLocks/>
          </p:cNvGrpSpPr>
          <p:nvPr/>
        </p:nvGrpSpPr>
        <p:grpSpPr bwMode="auto">
          <a:xfrm>
            <a:off x="228600" y="2438400"/>
            <a:ext cx="8618538" cy="4191000"/>
            <a:chOff x="228600" y="2438400"/>
            <a:chExt cx="8617744" cy="4191000"/>
          </a:xfrm>
        </p:grpSpPr>
        <p:pic>
          <p:nvPicPr>
            <p:cNvPr id="11270" name="Picture 2" descr="http://www.esvstudybible.org/sb/images/1200/illustration-synagogue.jpg"/>
            <p:cNvPicPr>
              <a:picLocks noChangeAspect="1" noChangeArrowheads="1"/>
            </p:cNvPicPr>
            <p:nvPr/>
          </p:nvPicPr>
          <p:blipFill>
            <a:blip r:embed="rId3">
              <a:extLst>
                <a:ext uri="{28A0092B-C50C-407E-A947-70E740481C1C}">
                  <a14:useLocalDpi xmlns:a14="http://schemas.microsoft.com/office/drawing/2010/main" val="0"/>
                </a:ext>
              </a:extLst>
            </a:blip>
            <a:srcRect l="3200" t="17415" r="30400"/>
            <a:stretch>
              <a:fillRect/>
            </a:stretch>
          </p:blipFill>
          <p:spPr bwMode="auto">
            <a:xfrm>
              <a:off x="256720" y="2476100"/>
              <a:ext cx="8489284" cy="41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71705" y="2501900"/>
              <a:ext cx="1074639" cy="229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Rectangle 8"/>
            <p:cNvSpPr/>
            <p:nvPr/>
          </p:nvSpPr>
          <p:spPr>
            <a:xfrm>
              <a:off x="228600" y="2438400"/>
              <a:ext cx="312391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Rectangle 9"/>
            <p:cNvSpPr/>
            <p:nvPr/>
          </p:nvSpPr>
          <p:spPr>
            <a:xfrm>
              <a:off x="228600" y="2895600"/>
              <a:ext cx="228578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Rectangle 10"/>
            <p:cNvSpPr/>
            <p:nvPr/>
          </p:nvSpPr>
          <p:spPr>
            <a:xfrm>
              <a:off x="304793" y="2819400"/>
              <a:ext cx="68573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2" name="Rectangle 1"/>
          <p:cNvSpPr/>
          <p:nvPr/>
        </p:nvSpPr>
        <p:spPr>
          <a:xfrm>
            <a:off x="533400" y="6444734"/>
            <a:ext cx="5328063" cy="369332"/>
          </a:xfrm>
          <a:prstGeom prst="rect">
            <a:avLst/>
          </a:prstGeom>
        </p:spPr>
        <p:txBody>
          <a:bodyPr wrap="square">
            <a:spAutoFit/>
          </a:bodyPr>
          <a:lstStyle/>
          <a:p>
            <a:r>
              <a:rPr lang="en-US" altLang="en-US" dirty="0">
                <a:latin typeface="Arial" pitchFamily="34" charset="0"/>
              </a:rPr>
              <a:t>a typical Jewish synagogue in the town of </a:t>
            </a:r>
            <a:r>
              <a:rPr lang="en-US" altLang="en-US" dirty="0" err="1">
                <a:latin typeface="Arial" pitchFamily="34" charset="0"/>
              </a:rPr>
              <a:t>Gamla</a:t>
            </a:r>
            <a:endParaRPr lang="en-US" dirty="0"/>
          </a:p>
        </p:txBody>
      </p:sp>
      <p:sp>
        <p:nvSpPr>
          <p:cNvPr id="4" name="TextBox 3"/>
          <p:cNvSpPr txBox="1"/>
          <p:nvPr/>
        </p:nvSpPr>
        <p:spPr>
          <a:xfrm>
            <a:off x="3352800" y="851118"/>
            <a:ext cx="5570538" cy="1785104"/>
          </a:xfrm>
          <a:prstGeom prst="rect">
            <a:avLst/>
          </a:prstGeom>
          <a:noFill/>
        </p:spPr>
        <p:txBody>
          <a:bodyPr wrap="square" rtlCol="0">
            <a:spAutoFit/>
          </a:bodyPr>
          <a:lstStyle/>
          <a:p>
            <a:r>
              <a:rPr lang="en-US" sz="1000" dirty="0"/>
              <a:t>Not only the walls, but the door and window frames were all made of basalt stones and the roof was made of long basalt slabs, which rested on corbels which projected from the walls.</a:t>
            </a:r>
          </a:p>
          <a:p>
            <a:r>
              <a:rPr lang="en-US" sz="1000" dirty="0"/>
              <a:t>I was quite sure that the </a:t>
            </a:r>
            <a:r>
              <a:rPr lang="en-US" sz="1000" dirty="0" err="1"/>
              <a:t>Gamla</a:t>
            </a:r>
            <a:r>
              <a:rPr lang="en-US" sz="1000" dirty="0"/>
              <a:t> Synagogue had a similar flat roof and that is what it shown in the drawing below (used by permission). As an interesting aside and as mentioned in a previous blog, this type of roof construction would explain how the paralytic man could have been let down through the “tiling” (Luke 5.19) in order to be healed by Jesus. It is more than likely that the roof of the house in Capernaum, where the houses were also made of basalt, was made of long basalt slabs laid at a short distance from each other and which were then covered with flat basalt tiles. After removing these tiles and taking away the basalt cross beams, a space would have been created large enough to let a man down through.</a:t>
            </a:r>
          </a:p>
          <a:p>
            <a:endParaRPr lang="en-US" sz="1000" dirty="0"/>
          </a:p>
        </p:txBody>
      </p:sp>
    </p:spTree>
    <p:extLst>
      <p:ext uri="{BB962C8B-B14F-4D97-AF65-F5344CB8AC3E}">
        <p14:creationId xmlns:p14="http://schemas.microsoft.com/office/powerpoint/2010/main" val="2016130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72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C101DFA0-250C-478F-8982-6821E96EF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spTree>
    <p:extLst>
      <p:ext uri="{BB962C8B-B14F-4D97-AF65-F5344CB8AC3E}">
        <p14:creationId xmlns:p14="http://schemas.microsoft.com/office/powerpoint/2010/main" val="3907644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xmlns="" id="{256141FB-9B50-4CA0-B33C-F68EC64EB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spTree>
    <p:extLst>
      <p:ext uri="{BB962C8B-B14F-4D97-AF65-F5344CB8AC3E}">
        <p14:creationId xmlns:p14="http://schemas.microsoft.com/office/powerpoint/2010/main" val="3065150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1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7827" name="Picture 4"/>
          <p:cNvPicPr>
            <a:picLocks noChangeAspect="1"/>
          </p:cNvPicPr>
          <p:nvPr/>
        </p:nvPicPr>
        <p:blipFill>
          <a:blip r:embed="rId2">
            <a:extLst>
              <a:ext uri="{28A0092B-C50C-407E-A947-70E740481C1C}">
                <a14:useLocalDpi xmlns:a14="http://schemas.microsoft.com/office/drawing/2010/main" val="0"/>
              </a:ext>
            </a:extLst>
          </a:blip>
          <a:srcRect l="4854" r="-4854" b="7864"/>
          <a:stretch>
            <a:fillRect/>
          </a:stretch>
        </p:blipFill>
        <p:spPr bwMode="auto">
          <a:xfrm>
            <a:off x="0" y="1606550"/>
            <a:ext cx="565626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4522788" y="2890838"/>
            <a:ext cx="2697162" cy="69850"/>
          </a:xfrm>
          <a:custGeom>
            <a:avLst/>
            <a:gdLst>
              <a:gd name="connsiteX0" fmla="*/ 0 w 2696705"/>
              <a:gd name="connsiteY0" fmla="*/ 0 h 69742"/>
              <a:gd name="connsiteX1" fmla="*/ 54244 w 2696705"/>
              <a:gd name="connsiteY1" fmla="*/ 7749 h 69742"/>
              <a:gd name="connsiteX2" fmla="*/ 85241 w 2696705"/>
              <a:gd name="connsiteY2" fmla="*/ 23247 h 69742"/>
              <a:gd name="connsiteX3" fmla="*/ 232475 w 2696705"/>
              <a:gd name="connsiteY3" fmla="*/ 30996 h 69742"/>
              <a:gd name="connsiteX4" fmla="*/ 813661 w 2696705"/>
              <a:gd name="connsiteY4" fmla="*/ 46495 h 69742"/>
              <a:gd name="connsiteX5" fmla="*/ 1131376 w 2696705"/>
              <a:gd name="connsiteY5" fmla="*/ 61993 h 69742"/>
              <a:gd name="connsiteX6" fmla="*/ 2696705 w 2696705"/>
              <a:gd name="connsiteY6" fmla="*/ 69742 h 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705" h="69742">
                <a:moveTo>
                  <a:pt x="0" y="0"/>
                </a:moveTo>
                <a:cubicBezTo>
                  <a:pt x="18081" y="2583"/>
                  <a:pt x="36623" y="2943"/>
                  <a:pt x="54244" y="7749"/>
                </a:cubicBezTo>
                <a:cubicBezTo>
                  <a:pt x="65389" y="10788"/>
                  <a:pt x="73786" y="21753"/>
                  <a:pt x="85241" y="23247"/>
                </a:cubicBezTo>
                <a:cubicBezTo>
                  <a:pt x="133974" y="29603"/>
                  <a:pt x="183382" y="28713"/>
                  <a:pt x="232475" y="30996"/>
                </a:cubicBezTo>
                <a:cubicBezTo>
                  <a:pt x="492897" y="43108"/>
                  <a:pt x="477896" y="39911"/>
                  <a:pt x="813661" y="46495"/>
                </a:cubicBezTo>
                <a:lnTo>
                  <a:pt x="1131376" y="61993"/>
                </a:lnTo>
                <a:lnTo>
                  <a:pt x="2696705" y="69742"/>
                </a:lnTo>
              </a:path>
            </a:pathLst>
          </a:cu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Freeform 8"/>
          <p:cNvSpPr/>
          <p:nvPr/>
        </p:nvSpPr>
        <p:spPr>
          <a:xfrm>
            <a:off x="4484688" y="2974975"/>
            <a:ext cx="2719387" cy="3898900"/>
          </a:xfrm>
          <a:custGeom>
            <a:avLst/>
            <a:gdLst>
              <a:gd name="connsiteX0" fmla="*/ 2938018 w 2938018"/>
              <a:gd name="connsiteY0" fmla="*/ 0 h 4308529"/>
              <a:gd name="connsiteX1" fmla="*/ 2930269 w 2938018"/>
              <a:gd name="connsiteY1" fmla="*/ 309966 h 4308529"/>
              <a:gd name="connsiteX2" fmla="*/ 2922519 w 2938018"/>
              <a:gd name="connsiteY2" fmla="*/ 379708 h 4308529"/>
              <a:gd name="connsiteX3" fmla="*/ 2899272 w 2938018"/>
              <a:gd name="connsiteY3" fmla="*/ 472698 h 4308529"/>
              <a:gd name="connsiteX4" fmla="*/ 2868275 w 2938018"/>
              <a:gd name="connsiteY4" fmla="*/ 511444 h 4308529"/>
              <a:gd name="connsiteX5" fmla="*/ 2845028 w 2938018"/>
              <a:gd name="connsiteY5" fmla="*/ 542441 h 4308529"/>
              <a:gd name="connsiteX6" fmla="*/ 2829530 w 2938018"/>
              <a:gd name="connsiteY6" fmla="*/ 565688 h 4308529"/>
              <a:gd name="connsiteX7" fmla="*/ 2806282 w 2938018"/>
              <a:gd name="connsiteY7" fmla="*/ 573437 h 4308529"/>
              <a:gd name="connsiteX8" fmla="*/ 2759787 w 2938018"/>
              <a:gd name="connsiteY8" fmla="*/ 658678 h 4308529"/>
              <a:gd name="connsiteX9" fmla="*/ 2736540 w 2938018"/>
              <a:gd name="connsiteY9" fmla="*/ 712922 h 4308529"/>
              <a:gd name="connsiteX10" fmla="*/ 2728791 w 2938018"/>
              <a:gd name="connsiteY10" fmla="*/ 736169 h 4308529"/>
              <a:gd name="connsiteX11" fmla="*/ 2705543 w 2938018"/>
              <a:gd name="connsiteY11" fmla="*/ 759417 h 4308529"/>
              <a:gd name="connsiteX12" fmla="*/ 2697794 w 2938018"/>
              <a:gd name="connsiteY12" fmla="*/ 782664 h 4308529"/>
              <a:gd name="connsiteX13" fmla="*/ 2690045 w 2938018"/>
              <a:gd name="connsiteY13" fmla="*/ 813661 h 4308529"/>
              <a:gd name="connsiteX14" fmla="*/ 2674547 w 2938018"/>
              <a:gd name="connsiteY14" fmla="*/ 860156 h 4308529"/>
              <a:gd name="connsiteX15" fmla="*/ 2659048 w 2938018"/>
              <a:gd name="connsiteY15" fmla="*/ 875654 h 4308529"/>
              <a:gd name="connsiteX16" fmla="*/ 2643550 w 2938018"/>
              <a:gd name="connsiteY16" fmla="*/ 906651 h 4308529"/>
              <a:gd name="connsiteX17" fmla="*/ 2589306 w 2938018"/>
              <a:gd name="connsiteY17" fmla="*/ 945396 h 4308529"/>
              <a:gd name="connsiteX18" fmla="*/ 2558309 w 2938018"/>
              <a:gd name="connsiteY18" fmla="*/ 991891 h 4308529"/>
              <a:gd name="connsiteX19" fmla="*/ 2496316 w 2938018"/>
              <a:gd name="connsiteY19" fmla="*/ 1053885 h 4308529"/>
              <a:gd name="connsiteX20" fmla="*/ 2449821 w 2938018"/>
              <a:gd name="connsiteY20" fmla="*/ 1131376 h 4308529"/>
              <a:gd name="connsiteX21" fmla="*/ 2403326 w 2938018"/>
              <a:gd name="connsiteY21" fmla="*/ 1170122 h 4308529"/>
              <a:gd name="connsiteX22" fmla="*/ 2387828 w 2938018"/>
              <a:gd name="connsiteY22" fmla="*/ 1232115 h 4308529"/>
              <a:gd name="connsiteX23" fmla="*/ 2372330 w 2938018"/>
              <a:gd name="connsiteY23" fmla="*/ 1255363 h 4308529"/>
              <a:gd name="connsiteX24" fmla="*/ 2364580 w 2938018"/>
              <a:gd name="connsiteY24" fmla="*/ 1278610 h 4308529"/>
              <a:gd name="connsiteX25" fmla="*/ 2341333 w 2938018"/>
              <a:gd name="connsiteY25" fmla="*/ 1294108 h 4308529"/>
              <a:gd name="connsiteX26" fmla="*/ 2310336 w 2938018"/>
              <a:gd name="connsiteY26" fmla="*/ 1371600 h 4308529"/>
              <a:gd name="connsiteX27" fmla="*/ 2287089 w 2938018"/>
              <a:gd name="connsiteY27" fmla="*/ 1410346 h 4308529"/>
              <a:gd name="connsiteX28" fmla="*/ 2263841 w 2938018"/>
              <a:gd name="connsiteY28" fmla="*/ 1480088 h 4308529"/>
              <a:gd name="connsiteX29" fmla="*/ 2256092 w 2938018"/>
              <a:gd name="connsiteY29" fmla="*/ 1503335 h 4308529"/>
              <a:gd name="connsiteX30" fmla="*/ 2232845 w 2938018"/>
              <a:gd name="connsiteY30" fmla="*/ 1549830 h 4308529"/>
              <a:gd name="connsiteX31" fmla="*/ 2178601 w 2938018"/>
              <a:gd name="connsiteY31" fmla="*/ 1642820 h 4308529"/>
              <a:gd name="connsiteX32" fmla="*/ 2163102 w 2938018"/>
              <a:gd name="connsiteY32" fmla="*/ 1673817 h 4308529"/>
              <a:gd name="connsiteX33" fmla="*/ 2139855 w 2938018"/>
              <a:gd name="connsiteY33" fmla="*/ 1759057 h 4308529"/>
              <a:gd name="connsiteX34" fmla="*/ 2132106 w 2938018"/>
              <a:gd name="connsiteY34" fmla="*/ 1782305 h 4308529"/>
              <a:gd name="connsiteX35" fmla="*/ 2124357 w 2938018"/>
              <a:gd name="connsiteY35" fmla="*/ 1898542 h 4308529"/>
              <a:gd name="connsiteX36" fmla="*/ 2116608 w 2938018"/>
              <a:gd name="connsiteY36" fmla="*/ 1929539 h 4308529"/>
              <a:gd name="connsiteX37" fmla="*/ 2101109 w 2938018"/>
              <a:gd name="connsiteY37" fmla="*/ 2014780 h 4308529"/>
              <a:gd name="connsiteX38" fmla="*/ 2085611 w 2938018"/>
              <a:gd name="connsiteY38" fmla="*/ 2038027 h 4308529"/>
              <a:gd name="connsiteX39" fmla="*/ 2070113 w 2938018"/>
              <a:gd name="connsiteY39" fmla="*/ 2084522 h 4308529"/>
              <a:gd name="connsiteX40" fmla="*/ 2054614 w 2938018"/>
              <a:gd name="connsiteY40" fmla="*/ 2107769 h 4308529"/>
              <a:gd name="connsiteX41" fmla="*/ 2000370 w 2938018"/>
              <a:gd name="connsiteY41" fmla="*/ 2200759 h 4308529"/>
              <a:gd name="connsiteX42" fmla="*/ 1969374 w 2938018"/>
              <a:gd name="connsiteY42" fmla="*/ 2255003 h 4308529"/>
              <a:gd name="connsiteX43" fmla="*/ 1946126 w 2938018"/>
              <a:gd name="connsiteY43" fmla="*/ 2270502 h 4308529"/>
              <a:gd name="connsiteX44" fmla="*/ 1922879 w 2938018"/>
              <a:gd name="connsiteY44" fmla="*/ 2301498 h 4308529"/>
              <a:gd name="connsiteX45" fmla="*/ 1884133 w 2938018"/>
              <a:gd name="connsiteY45" fmla="*/ 2347993 h 4308529"/>
              <a:gd name="connsiteX46" fmla="*/ 1860886 w 2938018"/>
              <a:gd name="connsiteY46" fmla="*/ 2394488 h 4308529"/>
              <a:gd name="connsiteX47" fmla="*/ 1853136 w 2938018"/>
              <a:gd name="connsiteY47" fmla="*/ 2417735 h 4308529"/>
              <a:gd name="connsiteX48" fmla="*/ 1837638 w 2938018"/>
              <a:gd name="connsiteY48" fmla="*/ 2433234 h 4308529"/>
              <a:gd name="connsiteX49" fmla="*/ 1806641 w 2938018"/>
              <a:gd name="connsiteY49" fmla="*/ 2471980 h 4308529"/>
              <a:gd name="connsiteX50" fmla="*/ 1798892 w 2938018"/>
              <a:gd name="connsiteY50" fmla="*/ 2495227 h 4308529"/>
              <a:gd name="connsiteX51" fmla="*/ 1791143 w 2938018"/>
              <a:gd name="connsiteY51" fmla="*/ 2533973 h 4308529"/>
              <a:gd name="connsiteX52" fmla="*/ 1775645 w 2938018"/>
              <a:gd name="connsiteY52" fmla="*/ 2557220 h 4308529"/>
              <a:gd name="connsiteX53" fmla="*/ 1767896 w 2938018"/>
              <a:gd name="connsiteY53" fmla="*/ 2580468 h 4308529"/>
              <a:gd name="connsiteX54" fmla="*/ 1752397 w 2938018"/>
              <a:gd name="connsiteY54" fmla="*/ 2595966 h 4308529"/>
              <a:gd name="connsiteX55" fmla="*/ 1698153 w 2938018"/>
              <a:gd name="connsiteY55" fmla="*/ 2657959 h 4308529"/>
              <a:gd name="connsiteX56" fmla="*/ 1636160 w 2938018"/>
              <a:gd name="connsiteY56" fmla="*/ 2696705 h 4308529"/>
              <a:gd name="connsiteX57" fmla="*/ 1543170 w 2938018"/>
              <a:gd name="connsiteY57" fmla="*/ 2774196 h 4308529"/>
              <a:gd name="connsiteX58" fmla="*/ 1512174 w 2938018"/>
              <a:gd name="connsiteY58" fmla="*/ 2812942 h 4308529"/>
              <a:gd name="connsiteX59" fmla="*/ 1481177 w 2938018"/>
              <a:gd name="connsiteY59" fmla="*/ 2828441 h 4308529"/>
              <a:gd name="connsiteX60" fmla="*/ 1442431 w 2938018"/>
              <a:gd name="connsiteY60" fmla="*/ 2867186 h 4308529"/>
              <a:gd name="connsiteX61" fmla="*/ 1395936 w 2938018"/>
              <a:gd name="connsiteY61" fmla="*/ 2890434 h 4308529"/>
              <a:gd name="connsiteX62" fmla="*/ 1333943 w 2938018"/>
              <a:gd name="connsiteY62" fmla="*/ 2944678 h 4308529"/>
              <a:gd name="connsiteX63" fmla="*/ 1271950 w 2938018"/>
              <a:gd name="connsiteY63" fmla="*/ 2991173 h 4308529"/>
              <a:gd name="connsiteX64" fmla="*/ 1248702 w 2938018"/>
              <a:gd name="connsiteY64" fmla="*/ 3006671 h 4308529"/>
              <a:gd name="connsiteX65" fmla="*/ 1194458 w 2938018"/>
              <a:gd name="connsiteY65" fmla="*/ 3037668 h 4308529"/>
              <a:gd name="connsiteX66" fmla="*/ 1132465 w 2938018"/>
              <a:gd name="connsiteY66" fmla="*/ 3076413 h 4308529"/>
              <a:gd name="connsiteX67" fmla="*/ 1101469 w 2938018"/>
              <a:gd name="connsiteY67" fmla="*/ 3084163 h 4308529"/>
              <a:gd name="connsiteX68" fmla="*/ 1078221 w 2938018"/>
              <a:gd name="connsiteY68" fmla="*/ 3115159 h 4308529"/>
              <a:gd name="connsiteX69" fmla="*/ 1047225 w 2938018"/>
              <a:gd name="connsiteY69" fmla="*/ 3130657 h 4308529"/>
              <a:gd name="connsiteX70" fmla="*/ 961984 w 2938018"/>
              <a:gd name="connsiteY70" fmla="*/ 3192651 h 4308529"/>
              <a:gd name="connsiteX71" fmla="*/ 899991 w 2938018"/>
              <a:gd name="connsiteY71" fmla="*/ 3223647 h 4308529"/>
              <a:gd name="connsiteX72" fmla="*/ 868994 w 2938018"/>
              <a:gd name="connsiteY72" fmla="*/ 3246895 h 4308529"/>
              <a:gd name="connsiteX73" fmla="*/ 822499 w 2938018"/>
              <a:gd name="connsiteY73" fmla="*/ 3262393 h 4308529"/>
              <a:gd name="connsiteX74" fmla="*/ 799252 w 2938018"/>
              <a:gd name="connsiteY74" fmla="*/ 3270142 h 4308529"/>
              <a:gd name="connsiteX75" fmla="*/ 776004 w 2938018"/>
              <a:gd name="connsiteY75" fmla="*/ 3277891 h 4308529"/>
              <a:gd name="connsiteX76" fmla="*/ 729509 w 2938018"/>
              <a:gd name="connsiteY76" fmla="*/ 3308888 h 4308529"/>
              <a:gd name="connsiteX77" fmla="*/ 683014 w 2938018"/>
              <a:gd name="connsiteY77" fmla="*/ 3332135 h 4308529"/>
              <a:gd name="connsiteX78" fmla="*/ 659767 w 2938018"/>
              <a:gd name="connsiteY78" fmla="*/ 3347634 h 4308529"/>
              <a:gd name="connsiteX79" fmla="*/ 636519 w 2938018"/>
              <a:gd name="connsiteY79" fmla="*/ 3355383 h 4308529"/>
              <a:gd name="connsiteX80" fmla="*/ 613272 w 2938018"/>
              <a:gd name="connsiteY80" fmla="*/ 3378630 h 4308529"/>
              <a:gd name="connsiteX81" fmla="*/ 566777 w 2938018"/>
              <a:gd name="connsiteY81" fmla="*/ 3394129 h 4308529"/>
              <a:gd name="connsiteX82" fmla="*/ 528031 w 2938018"/>
              <a:gd name="connsiteY82" fmla="*/ 3425125 h 4308529"/>
              <a:gd name="connsiteX83" fmla="*/ 466038 w 2938018"/>
              <a:gd name="connsiteY83" fmla="*/ 3479369 h 4308529"/>
              <a:gd name="connsiteX84" fmla="*/ 442791 w 2938018"/>
              <a:gd name="connsiteY84" fmla="*/ 3487119 h 4308529"/>
              <a:gd name="connsiteX85" fmla="*/ 419543 w 2938018"/>
              <a:gd name="connsiteY85" fmla="*/ 3518115 h 4308529"/>
              <a:gd name="connsiteX86" fmla="*/ 388547 w 2938018"/>
              <a:gd name="connsiteY86" fmla="*/ 3541363 h 4308529"/>
              <a:gd name="connsiteX87" fmla="*/ 357550 w 2938018"/>
              <a:gd name="connsiteY87" fmla="*/ 3572359 h 4308529"/>
              <a:gd name="connsiteX88" fmla="*/ 334302 w 2938018"/>
              <a:gd name="connsiteY88" fmla="*/ 3595607 h 4308529"/>
              <a:gd name="connsiteX89" fmla="*/ 318804 w 2938018"/>
              <a:gd name="connsiteY89" fmla="*/ 3626603 h 4308529"/>
              <a:gd name="connsiteX90" fmla="*/ 303306 w 2938018"/>
              <a:gd name="connsiteY90" fmla="*/ 3649851 h 4308529"/>
              <a:gd name="connsiteX91" fmla="*/ 280058 w 2938018"/>
              <a:gd name="connsiteY91" fmla="*/ 3735091 h 4308529"/>
              <a:gd name="connsiteX92" fmla="*/ 272309 w 2938018"/>
              <a:gd name="connsiteY92" fmla="*/ 3766088 h 4308529"/>
              <a:gd name="connsiteX93" fmla="*/ 256811 w 2938018"/>
              <a:gd name="connsiteY93" fmla="*/ 3812583 h 4308529"/>
              <a:gd name="connsiteX94" fmla="*/ 218065 w 2938018"/>
              <a:gd name="connsiteY94" fmla="*/ 3897824 h 4308529"/>
              <a:gd name="connsiteX95" fmla="*/ 218065 w 2938018"/>
              <a:gd name="connsiteY95" fmla="*/ 3897824 h 4308529"/>
              <a:gd name="connsiteX96" fmla="*/ 179319 w 2938018"/>
              <a:gd name="connsiteY96" fmla="*/ 3975315 h 4308529"/>
              <a:gd name="connsiteX97" fmla="*/ 156072 w 2938018"/>
              <a:gd name="connsiteY97" fmla="*/ 4029559 h 4308529"/>
              <a:gd name="connsiteX98" fmla="*/ 148323 w 2938018"/>
              <a:gd name="connsiteY98" fmla="*/ 4052807 h 4308529"/>
              <a:gd name="connsiteX99" fmla="*/ 125075 w 2938018"/>
              <a:gd name="connsiteY99" fmla="*/ 4068305 h 4308529"/>
              <a:gd name="connsiteX100" fmla="*/ 101828 w 2938018"/>
              <a:gd name="connsiteY100" fmla="*/ 4107051 h 4308529"/>
              <a:gd name="connsiteX101" fmla="*/ 78580 w 2938018"/>
              <a:gd name="connsiteY101" fmla="*/ 4161295 h 4308529"/>
              <a:gd name="connsiteX102" fmla="*/ 55333 w 2938018"/>
              <a:gd name="connsiteY102" fmla="*/ 4184542 h 4308529"/>
              <a:gd name="connsiteX103" fmla="*/ 47584 w 2938018"/>
              <a:gd name="connsiteY103" fmla="*/ 4223288 h 4308529"/>
              <a:gd name="connsiteX104" fmla="*/ 16587 w 2938018"/>
              <a:gd name="connsiteY104" fmla="*/ 4262034 h 4308529"/>
              <a:gd name="connsiteX105" fmla="*/ 1089 w 2938018"/>
              <a:gd name="connsiteY105" fmla="*/ 4285281 h 4308529"/>
              <a:gd name="connsiteX106" fmla="*/ 1089 w 2938018"/>
              <a:gd name="connsiteY106" fmla="*/ 4308529 h 4308529"/>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47234 w 2936929"/>
              <a:gd name="connsiteY98" fmla="*/ 4052807 h 4285281"/>
              <a:gd name="connsiteX99" fmla="*/ 123986 w 2936929"/>
              <a:gd name="connsiteY99" fmla="*/ 4068305 h 4285281"/>
              <a:gd name="connsiteX100" fmla="*/ 100739 w 2936929"/>
              <a:gd name="connsiteY100" fmla="*/ 4107051 h 4285281"/>
              <a:gd name="connsiteX101" fmla="*/ 77491 w 2936929"/>
              <a:gd name="connsiteY101" fmla="*/ 4161295 h 4285281"/>
              <a:gd name="connsiteX102" fmla="*/ 54244 w 2936929"/>
              <a:gd name="connsiteY102" fmla="*/ 4184542 h 4285281"/>
              <a:gd name="connsiteX103" fmla="*/ 46495 w 2936929"/>
              <a:gd name="connsiteY103" fmla="*/ 4223288 h 4285281"/>
              <a:gd name="connsiteX104" fmla="*/ 15498 w 2936929"/>
              <a:gd name="connsiteY104" fmla="*/ 4262034 h 4285281"/>
              <a:gd name="connsiteX105" fmla="*/ 0 w 2936929"/>
              <a:gd name="connsiteY105"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100739 w 2936929"/>
              <a:gd name="connsiteY99" fmla="*/ 4107051 h 4285281"/>
              <a:gd name="connsiteX100" fmla="*/ 77491 w 2936929"/>
              <a:gd name="connsiteY100" fmla="*/ 4161295 h 4285281"/>
              <a:gd name="connsiteX101" fmla="*/ 54244 w 2936929"/>
              <a:gd name="connsiteY101" fmla="*/ 4184542 h 4285281"/>
              <a:gd name="connsiteX102" fmla="*/ 46495 w 2936929"/>
              <a:gd name="connsiteY102" fmla="*/ 4223288 h 4285281"/>
              <a:gd name="connsiteX103" fmla="*/ 15498 w 2936929"/>
              <a:gd name="connsiteY103" fmla="*/ 4262034 h 4285281"/>
              <a:gd name="connsiteX104" fmla="*/ 0 w 2936929"/>
              <a:gd name="connsiteY104"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54244 w 2936929"/>
              <a:gd name="connsiteY100" fmla="*/ 4184542 h 4285281"/>
              <a:gd name="connsiteX101" fmla="*/ 46495 w 2936929"/>
              <a:gd name="connsiteY101" fmla="*/ 4223288 h 4285281"/>
              <a:gd name="connsiteX102" fmla="*/ 15498 w 2936929"/>
              <a:gd name="connsiteY102" fmla="*/ 4262034 h 4285281"/>
              <a:gd name="connsiteX103" fmla="*/ 0 w 2936929"/>
              <a:gd name="connsiteY103"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46495 w 2936929"/>
              <a:gd name="connsiteY100" fmla="*/ 4223288 h 4285281"/>
              <a:gd name="connsiteX101" fmla="*/ 15498 w 2936929"/>
              <a:gd name="connsiteY101" fmla="*/ 4262034 h 4285281"/>
              <a:gd name="connsiteX102" fmla="*/ 0 w 2936929"/>
              <a:gd name="connsiteY102" fmla="*/ 4285281 h 4285281"/>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61993 w 2921431"/>
              <a:gd name="connsiteY99" fmla="*/ 4161295 h 4262034"/>
              <a:gd name="connsiteX100" fmla="*/ 30997 w 2921431"/>
              <a:gd name="connsiteY100" fmla="*/ 4223288 h 4262034"/>
              <a:gd name="connsiteX101" fmla="*/ 0 w 2921431"/>
              <a:gd name="connsiteY101" fmla="*/ 4262034 h 4262034"/>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30997 w 2921431"/>
              <a:gd name="connsiteY99" fmla="*/ 4223288 h 4262034"/>
              <a:gd name="connsiteX100" fmla="*/ 0 w 2921431"/>
              <a:gd name="connsiteY100" fmla="*/ 4262034 h 4262034"/>
              <a:gd name="connsiteX0" fmla="*/ 2890434 w 2890434"/>
              <a:gd name="connsiteY0" fmla="*/ 0 h 4223288"/>
              <a:gd name="connsiteX1" fmla="*/ 2882685 w 2890434"/>
              <a:gd name="connsiteY1" fmla="*/ 309966 h 4223288"/>
              <a:gd name="connsiteX2" fmla="*/ 2874935 w 2890434"/>
              <a:gd name="connsiteY2" fmla="*/ 379708 h 4223288"/>
              <a:gd name="connsiteX3" fmla="*/ 2851688 w 2890434"/>
              <a:gd name="connsiteY3" fmla="*/ 472698 h 4223288"/>
              <a:gd name="connsiteX4" fmla="*/ 2820691 w 2890434"/>
              <a:gd name="connsiteY4" fmla="*/ 511444 h 4223288"/>
              <a:gd name="connsiteX5" fmla="*/ 2797444 w 2890434"/>
              <a:gd name="connsiteY5" fmla="*/ 542441 h 4223288"/>
              <a:gd name="connsiteX6" fmla="*/ 2781946 w 2890434"/>
              <a:gd name="connsiteY6" fmla="*/ 565688 h 4223288"/>
              <a:gd name="connsiteX7" fmla="*/ 2758698 w 2890434"/>
              <a:gd name="connsiteY7" fmla="*/ 573437 h 4223288"/>
              <a:gd name="connsiteX8" fmla="*/ 2712203 w 2890434"/>
              <a:gd name="connsiteY8" fmla="*/ 658678 h 4223288"/>
              <a:gd name="connsiteX9" fmla="*/ 2688956 w 2890434"/>
              <a:gd name="connsiteY9" fmla="*/ 712922 h 4223288"/>
              <a:gd name="connsiteX10" fmla="*/ 2681207 w 2890434"/>
              <a:gd name="connsiteY10" fmla="*/ 736169 h 4223288"/>
              <a:gd name="connsiteX11" fmla="*/ 2657959 w 2890434"/>
              <a:gd name="connsiteY11" fmla="*/ 759417 h 4223288"/>
              <a:gd name="connsiteX12" fmla="*/ 2650210 w 2890434"/>
              <a:gd name="connsiteY12" fmla="*/ 782664 h 4223288"/>
              <a:gd name="connsiteX13" fmla="*/ 2642461 w 2890434"/>
              <a:gd name="connsiteY13" fmla="*/ 813661 h 4223288"/>
              <a:gd name="connsiteX14" fmla="*/ 2626963 w 2890434"/>
              <a:gd name="connsiteY14" fmla="*/ 860156 h 4223288"/>
              <a:gd name="connsiteX15" fmla="*/ 2611464 w 2890434"/>
              <a:gd name="connsiteY15" fmla="*/ 875654 h 4223288"/>
              <a:gd name="connsiteX16" fmla="*/ 2595966 w 2890434"/>
              <a:gd name="connsiteY16" fmla="*/ 906651 h 4223288"/>
              <a:gd name="connsiteX17" fmla="*/ 2541722 w 2890434"/>
              <a:gd name="connsiteY17" fmla="*/ 945396 h 4223288"/>
              <a:gd name="connsiteX18" fmla="*/ 2510725 w 2890434"/>
              <a:gd name="connsiteY18" fmla="*/ 991891 h 4223288"/>
              <a:gd name="connsiteX19" fmla="*/ 2448732 w 2890434"/>
              <a:gd name="connsiteY19" fmla="*/ 1053885 h 4223288"/>
              <a:gd name="connsiteX20" fmla="*/ 2402237 w 2890434"/>
              <a:gd name="connsiteY20" fmla="*/ 1131376 h 4223288"/>
              <a:gd name="connsiteX21" fmla="*/ 2355742 w 2890434"/>
              <a:gd name="connsiteY21" fmla="*/ 1170122 h 4223288"/>
              <a:gd name="connsiteX22" fmla="*/ 2340244 w 2890434"/>
              <a:gd name="connsiteY22" fmla="*/ 1232115 h 4223288"/>
              <a:gd name="connsiteX23" fmla="*/ 2324746 w 2890434"/>
              <a:gd name="connsiteY23" fmla="*/ 1255363 h 4223288"/>
              <a:gd name="connsiteX24" fmla="*/ 2316996 w 2890434"/>
              <a:gd name="connsiteY24" fmla="*/ 1278610 h 4223288"/>
              <a:gd name="connsiteX25" fmla="*/ 2293749 w 2890434"/>
              <a:gd name="connsiteY25" fmla="*/ 1294108 h 4223288"/>
              <a:gd name="connsiteX26" fmla="*/ 2262752 w 2890434"/>
              <a:gd name="connsiteY26" fmla="*/ 1371600 h 4223288"/>
              <a:gd name="connsiteX27" fmla="*/ 2239505 w 2890434"/>
              <a:gd name="connsiteY27" fmla="*/ 1410346 h 4223288"/>
              <a:gd name="connsiteX28" fmla="*/ 2216257 w 2890434"/>
              <a:gd name="connsiteY28" fmla="*/ 1480088 h 4223288"/>
              <a:gd name="connsiteX29" fmla="*/ 2208508 w 2890434"/>
              <a:gd name="connsiteY29" fmla="*/ 1503335 h 4223288"/>
              <a:gd name="connsiteX30" fmla="*/ 2185261 w 2890434"/>
              <a:gd name="connsiteY30" fmla="*/ 1549830 h 4223288"/>
              <a:gd name="connsiteX31" fmla="*/ 2131017 w 2890434"/>
              <a:gd name="connsiteY31" fmla="*/ 1642820 h 4223288"/>
              <a:gd name="connsiteX32" fmla="*/ 2115518 w 2890434"/>
              <a:gd name="connsiteY32" fmla="*/ 1673817 h 4223288"/>
              <a:gd name="connsiteX33" fmla="*/ 2092271 w 2890434"/>
              <a:gd name="connsiteY33" fmla="*/ 1759057 h 4223288"/>
              <a:gd name="connsiteX34" fmla="*/ 2084522 w 2890434"/>
              <a:gd name="connsiteY34" fmla="*/ 1782305 h 4223288"/>
              <a:gd name="connsiteX35" fmla="*/ 2076773 w 2890434"/>
              <a:gd name="connsiteY35" fmla="*/ 1898542 h 4223288"/>
              <a:gd name="connsiteX36" fmla="*/ 2069024 w 2890434"/>
              <a:gd name="connsiteY36" fmla="*/ 1929539 h 4223288"/>
              <a:gd name="connsiteX37" fmla="*/ 2053525 w 2890434"/>
              <a:gd name="connsiteY37" fmla="*/ 2014780 h 4223288"/>
              <a:gd name="connsiteX38" fmla="*/ 2038027 w 2890434"/>
              <a:gd name="connsiteY38" fmla="*/ 2038027 h 4223288"/>
              <a:gd name="connsiteX39" fmla="*/ 2022529 w 2890434"/>
              <a:gd name="connsiteY39" fmla="*/ 2084522 h 4223288"/>
              <a:gd name="connsiteX40" fmla="*/ 2007030 w 2890434"/>
              <a:gd name="connsiteY40" fmla="*/ 2107769 h 4223288"/>
              <a:gd name="connsiteX41" fmla="*/ 1952786 w 2890434"/>
              <a:gd name="connsiteY41" fmla="*/ 2200759 h 4223288"/>
              <a:gd name="connsiteX42" fmla="*/ 1921790 w 2890434"/>
              <a:gd name="connsiteY42" fmla="*/ 2255003 h 4223288"/>
              <a:gd name="connsiteX43" fmla="*/ 1898542 w 2890434"/>
              <a:gd name="connsiteY43" fmla="*/ 2270502 h 4223288"/>
              <a:gd name="connsiteX44" fmla="*/ 1875295 w 2890434"/>
              <a:gd name="connsiteY44" fmla="*/ 2301498 h 4223288"/>
              <a:gd name="connsiteX45" fmla="*/ 1836549 w 2890434"/>
              <a:gd name="connsiteY45" fmla="*/ 2347993 h 4223288"/>
              <a:gd name="connsiteX46" fmla="*/ 1813302 w 2890434"/>
              <a:gd name="connsiteY46" fmla="*/ 2394488 h 4223288"/>
              <a:gd name="connsiteX47" fmla="*/ 1805552 w 2890434"/>
              <a:gd name="connsiteY47" fmla="*/ 2417735 h 4223288"/>
              <a:gd name="connsiteX48" fmla="*/ 1790054 w 2890434"/>
              <a:gd name="connsiteY48" fmla="*/ 2433234 h 4223288"/>
              <a:gd name="connsiteX49" fmla="*/ 1759057 w 2890434"/>
              <a:gd name="connsiteY49" fmla="*/ 2471980 h 4223288"/>
              <a:gd name="connsiteX50" fmla="*/ 1751308 w 2890434"/>
              <a:gd name="connsiteY50" fmla="*/ 2495227 h 4223288"/>
              <a:gd name="connsiteX51" fmla="*/ 1743559 w 2890434"/>
              <a:gd name="connsiteY51" fmla="*/ 2533973 h 4223288"/>
              <a:gd name="connsiteX52" fmla="*/ 1728061 w 2890434"/>
              <a:gd name="connsiteY52" fmla="*/ 2557220 h 4223288"/>
              <a:gd name="connsiteX53" fmla="*/ 1720312 w 2890434"/>
              <a:gd name="connsiteY53" fmla="*/ 2580468 h 4223288"/>
              <a:gd name="connsiteX54" fmla="*/ 1704813 w 2890434"/>
              <a:gd name="connsiteY54" fmla="*/ 2595966 h 4223288"/>
              <a:gd name="connsiteX55" fmla="*/ 1650569 w 2890434"/>
              <a:gd name="connsiteY55" fmla="*/ 2657959 h 4223288"/>
              <a:gd name="connsiteX56" fmla="*/ 1588576 w 2890434"/>
              <a:gd name="connsiteY56" fmla="*/ 2696705 h 4223288"/>
              <a:gd name="connsiteX57" fmla="*/ 1495586 w 2890434"/>
              <a:gd name="connsiteY57" fmla="*/ 2774196 h 4223288"/>
              <a:gd name="connsiteX58" fmla="*/ 1464590 w 2890434"/>
              <a:gd name="connsiteY58" fmla="*/ 2812942 h 4223288"/>
              <a:gd name="connsiteX59" fmla="*/ 1433593 w 2890434"/>
              <a:gd name="connsiteY59" fmla="*/ 2828441 h 4223288"/>
              <a:gd name="connsiteX60" fmla="*/ 1394847 w 2890434"/>
              <a:gd name="connsiteY60" fmla="*/ 2867186 h 4223288"/>
              <a:gd name="connsiteX61" fmla="*/ 1348352 w 2890434"/>
              <a:gd name="connsiteY61" fmla="*/ 2890434 h 4223288"/>
              <a:gd name="connsiteX62" fmla="*/ 1286359 w 2890434"/>
              <a:gd name="connsiteY62" fmla="*/ 2944678 h 4223288"/>
              <a:gd name="connsiteX63" fmla="*/ 1224366 w 2890434"/>
              <a:gd name="connsiteY63" fmla="*/ 2991173 h 4223288"/>
              <a:gd name="connsiteX64" fmla="*/ 1201118 w 2890434"/>
              <a:gd name="connsiteY64" fmla="*/ 3006671 h 4223288"/>
              <a:gd name="connsiteX65" fmla="*/ 1146874 w 2890434"/>
              <a:gd name="connsiteY65" fmla="*/ 3037668 h 4223288"/>
              <a:gd name="connsiteX66" fmla="*/ 1084881 w 2890434"/>
              <a:gd name="connsiteY66" fmla="*/ 3076413 h 4223288"/>
              <a:gd name="connsiteX67" fmla="*/ 1053885 w 2890434"/>
              <a:gd name="connsiteY67" fmla="*/ 3084163 h 4223288"/>
              <a:gd name="connsiteX68" fmla="*/ 1030637 w 2890434"/>
              <a:gd name="connsiteY68" fmla="*/ 3115159 h 4223288"/>
              <a:gd name="connsiteX69" fmla="*/ 999641 w 2890434"/>
              <a:gd name="connsiteY69" fmla="*/ 3130657 h 4223288"/>
              <a:gd name="connsiteX70" fmla="*/ 914400 w 2890434"/>
              <a:gd name="connsiteY70" fmla="*/ 3192651 h 4223288"/>
              <a:gd name="connsiteX71" fmla="*/ 852407 w 2890434"/>
              <a:gd name="connsiteY71" fmla="*/ 3223647 h 4223288"/>
              <a:gd name="connsiteX72" fmla="*/ 821410 w 2890434"/>
              <a:gd name="connsiteY72" fmla="*/ 3246895 h 4223288"/>
              <a:gd name="connsiteX73" fmla="*/ 774915 w 2890434"/>
              <a:gd name="connsiteY73" fmla="*/ 3262393 h 4223288"/>
              <a:gd name="connsiteX74" fmla="*/ 751668 w 2890434"/>
              <a:gd name="connsiteY74" fmla="*/ 3270142 h 4223288"/>
              <a:gd name="connsiteX75" fmla="*/ 728420 w 2890434"/>
              <a:gd name="connsiteY75" fmla="*/ 3277891 h 4223288"/>
              <a:gd name="connsiteX76" fmla="*/ 681925 w 2890434"/>
              <a:gd name="connsiteY76" fmla="*/ 3308888 h 4223288"/>
              <a:gd name="connsiteX77" fmla="*/ 635430 w 2890434"/>
              <a:gd name="connsiteY77" fmla="*/ 3332135 h 4223288"/>
              <a:gd name="connsiteX78" fmla="*/ 612183 w 2890434"/>
              <a:gd name="connsiteY78" fmla="*/ 3347634 h 4223288"/>
              <a:gd name="connsiteX79" fmla="*/ 588935 w 2890434"/>
              <a:gd name="connsiteY79" fmla="*/ 3355383 h 4223288"/>
              <a:gd name="connsiteX80" fmla="*/ 565688 w 2890434"/>
              <a:gd name="connsiteY80" fmla="*/ 3378630 h 4223288"/>
              <a:gd name="connsiteX81" fmla="*/ 519193 w 2890434"/>
              <a:gd name="connsiteY81" fmla="*/ 3394129 h 4223288"/>
              <a:gd name="connsiteX82" fmla="*/ 480447 w 2890434"/>
              <a:gd name="connsiteY82" fmla="*/ 3425125 h 4223288"/>
              <a:gd name="connsiteX83" fmla="*/ 418454 w 2890434"/>
              <a:gd name="connsiteY83" fmla="*/ 3479369 h 4223288"/>
              <a:gd name="connsiteX84" fmla="*/ 395207 w 2890434"/>
              <a:gd name="connsiteY84" fmla="*/ 3487119 h 4223288"/>
              <a:gd name="connsiteX85" fmla="*/ 371959 w 2890434"/>
              <a:gd name="connsiteY85" fmla="*/ 3518115 h 4223288"/>
              <a:gd name="connsiteX86" fmla="*/ 340963 w 2890434"/>
              <a:gd name="connsiteY86" fmla="*/ 3541363 h 4223288"/>
              <a:gd name="connsiteX87" fmla="*/ 309966 w 2890434"/>
              <a:gd name="connsiteY87" fmla="*/ 3572359 h 4223288"/>
              <a:gd name="connsiteX88" fmla="*/ 286718 w 2890434"/>
              <a:gd name="connsiteY88" fmla="*/ 3595607 h 4223288"/>
              <a:gd name="connsiteX89" fmla="*/ 271220 w 2890434"/>
              <a:gd name="connsiteY89" fmla="*/ 3626603 h 4223288"/>
              <a:gd name="connsiteX90" fmla="*/ 255722 w 2890434"/>
              <a:gd name="connsiteY90" fmla="*/ 3649851 h 4223288"/>
              <a:gd name="connsiteX91" fmla="*/ 232474 w 2890434"/>
              <a:gd name="connsiteY91" fmla="*/ 3735091 h 4223288"/>
              <a:gd name="connsiteX92" fmla="*/ 224725 w 2890434"/>
              <a:gd name="connsiteY92" fmla="*/ 3766088 h 4223288"/>
              <a:gd name="connsiteX93" fmla="*/ 209227 w 2890434"/>
              <a:gd name="connsiteY93" fmla="*/ 3812583 h 4223288"/>
              <a:gd name="connsiteX94" fmla="*/ 170481 w 2890434"/>
              <a:gd name="connsiteY94" fmla="*/ 3897824 h 4223288"/>
              <a:gd name="connsiteX95" fmla="*/ 170481 w 2890434"/>
              <a:gd name="connsiteY95" fmla="*/ 3897824 h 4223288"/>
              <a:gd name="connsiteX96" fmla="*/ 131735 w 2890434"/>
              <a:gd name="connsiteY96" fmla="*/ 3975315 h 4223288"/>
              <a:gd name="connsiteX97" fmla="*/ 108488 w 2890434"/>
              <a:gd name="connsiteY97" fmla="*/ 4029559 h 4223288"/>
              <a:gd name="connsiteX98" fmla="*/ 77491 w 2890434"/>
              <a:gd name="connsiteY98" fmla="*/ 4068305 h 4223288"/>
              <a:gd name="connsiteX99" fmla="*/ 0 w 2890434"/>
              <a:gd name="connsiteY99" fmla="*/ 4223288 h 4223288"/>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54244 w 2812943"/>
              <a:gd name="connsiteY96" fmla="*/ 3975315 h 4068305"/>
              <a:gd name="connsiteX97" fmla="*/ 30997 w 2812943"/>
              <a:gd name="connsiteY97" fmla="*/ 4029559 h 4068305"/>
              <a:gd name="connsiteX98" fmla="*/ 0 w 2812943"/>
              <a:gd name="connsiteY98"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30997 w 2812943"/>
              <a:gd name="connsiteY96" fmla="*/ 4029559 h 4068305"/>
              <a:gd name="connsiteX97" fmla="*/ 0 w 2812943"/>
              <a:gd name="connsiteY97"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0 w 2812943"/>
              <a:gd name="connsiteY96" fmla="*/ 4068305 h 4068305"/>
              <a:gd name="connsiteX0" fmla="*/ 2719953 w 2719953"/>
              <a:gd name="connsiteY0" fmla="*/ 0 h 3897824"/>
              <a:gd name="connsiteX1" fmla="*/ 2712204 w 2719953"/>
              <a:gd name="connsiteY1" fmla="*/ 309966 h 3897824"/>
              <a:gd name="connsiteX2" fmla="*/ 2704454 w 2719953"/>
              <a:gd name="connsiteY2" fmla="*/ 379708 h 3897824"/>
              <a:gd name="connsiteX3" fmla="*/ 2681207 w 2719953"/>
              <a:gd name="connsiteY3" fmla="*/ 472698 h 3897824"/>
              <a:gd name="connsiteX4" fmla="*/ 2650210 w 2719953"/>
              <a:gd name="connsiteY4" fmla="*/ 511444 h 3897824"/>
              <a:gd name="connsiteX5" fmla="*/ 2626963 w 2719953"/>
              <a:gd name="connsiteY5" fmla="*/ 542441 h 3897824"/>
              <a:gd name="connsiteX6" fmla="*/ 2611465 w 2719953"/>
              <a:gd name="connsiteY6" fmla="*/ 565688 h 3897824"/>
              <a:gd name="connsiteX7" fmla="*/ 2588217 w 2719953"/>
              <a:gd name="connsiteY7" fmla="*/ 573437 h 3897824"/>
              <a:gd name="connsiteX8" fmla="*/ 2541722 w 2719953"/>
              <a:gd name="connsiteY8" fmla="*/ 658678 h 3897824"/>
              <a:gd name="connsiteX9" fmla="*/ 2518475 w 2719953"/>
              <a:gd name="connsiteY9" fmla="*/ 712922 h 3897824"/>
              <a:gd name="connsiteX10" fmla="*/ 2510726 w 2719953"/>
              <a:gd name="connsiteY10" fmla="*/ 736169 h 3897824"/>
              <a:gd name="connsiteX11" fmla="*/ 2487478 w 2719953"/>
              <a:gd name="connsiteY11" fmla="*/ 759417 h 3897824"/>
              <a:gd name="connsiteX12" fmla="*/ 2479729 w 2719953"/>
              <a:gd name="connsiteY12" fmla="*/ 782664 h 3897824"/>
              <a:gd name="connsiteX13" fmla="*/ 2471980 w 2719953"/>
              <a:gd name="connsiteY13" fmla="*/ 813661 h 3897824"/>
              <a:gd name="connsiteX14" fmla="*/ 2456482 w 2719953"/>
              <a:gd name="connsiteY14" fmla="*/ 860156 h 3897824"/>
              <a:gd name="connsiteX15" fmla="*/ 2440983 w 2719953"/>
              <a:gd name="connsiteY15" fmla="*/ 875654 h 3897824"/>
              <a:gd name="connsiteX16" fmla="*/ 2425485 w 2719953"/>
              <a:gd name="connsiteY16" fmla="*/ 906651 h 3897824"/>
              <a:gd name="connsiteX17" fmla="*/ 2371241 w 2719953"/>
              <a:gd name="connsiteY17" fmla="*/ 945396 h 3897824"/>
              <a:gd name="connsiteX18" fmla="*/ 2340244 w 2719953"/>
              <a:gd name="connsiteY18" fmla="*/ 991891 h 3897824"/>
              <a:gd name="connsiteX19" fmla="*/ 2278251 w 2719953"/>
              <a:gd name="connsiteY19" fmla="*/ 1053885 h 3897824"/>
              <a:gd name="connsiteX20" fmla="*/ 2231756 w 2719953"/>
              <a:gd name="connsiteY20" fmla="*/ 1131376 h 3897824"/>
              <a:gd name="connsiteX21" fmla="*/ 2185261 w 2719953"/>
              <a:gd name="connsiteY21" fmla="*/ 1170122 h 3897824"/>
              <a:gd name="connsiteX22" fmla="*/ 2169763 w 2719953"/>
              <a:gd name="connsiteY22" fmla="*/ 1232115 h 3897824"/>
              <a:gd name="connsiteX23" fmla="*/ 2154265 w 2719953"/>
              <a:gd name="connsiteY23" fmla="*/ 1255363 h 3897824"/>
              <a:gd name="connsiteX24" fmla="*/ 2146515 w 2719953"/>
              <a:gd name="connsiteY24" fmla="*/ 1278610 h 3897824"/>
              <a:gd name="connsiteX25" fmla="*/ 2123268 w 2719953"/>
              <a:gd name="connsiteY25" fmla="*/ 1294108 h 3897824"/>
              <a:gd name="connsiteX26" fmla="*/ 2092271 w 2719953"/>
              <a:gd name="connsiteY26" fmla="*/ 1371600 h 3897824"/>
              <a:gd name="connsiteX27" fmla="*/ 2069024 w 2719953"/>
              <a:gd name="connsiteY27" fmla="*/ 1410346 h 3897824"/>
              <a:gd name="connsiteX28" fmla="*/ 2045776 w 2719953"/>
              <a:gd name="connsiteY28" fmla="*/ 1480088 h 3897824"/>
              <a:gd name="connsiteX29" fmla="*/ 2038027 w 2719953"/>
              <a:gd name="connsiteY29" fmla="*/ 1503335 h 3897824"/>
              <a:gd name="connsiteX30" fmla="*/ 2014780 w 2719953"/>
              <a:gd name="connsiteY30" fmla="*/ 1549830 h 3897824"/>
              <a:gd name="connsiteX31" fmla="*/ 1960536 w 2719953"/>
              <a:gd name="connsiteY31" fmla="*/ 1642820 h 3897824"/>
              <a:gd name="connsiteX32" fmla="*/ 1945037 w 2719953"/>
              <a:gd name="connsiteY32" fmla="*/ 1673817 h 3897824"/>
              <a:gd name="connsiteX33" fmla="*/ 1921790 w 2719953"/>
              <a:gd name="connsiteY33" fmla="*/ 1759057 h 3897824"/>
              <a:gd name="connsiteX34" fmla="*/ 1914041 w 2719953"/>
              <a:gd name="connsiteY34" fmla="*/ 1782305 h 3897824"/>
              <a:gd name="connsiteX35" fmla="*/ 1906292 w 2719953"/>
              <a:gd name="connsiteY35" fmla="*/ 1898542 h 3897824"/>
              <a:gd name="connsiteX36" fmla="*/ 1898543 w 2719953"/>
              <a:gd name="connsiteY36" fmla="*/ 1929539 h 3897824"/>
              <a:gd name="connsiteX37" fmla="*/ 1883044 w 2719953"/>
              <a:gd name="connsiteY37" fmla="*/ 2014780 h 3897824"/>
              <a:gd name="connsiteX38" fmla="*/ 1867546 w 2719953"/>
              <a:gd name="connsiteY38" fmla="*/ 2038027 h 3897824"/>
              <a:gd name="connsiteX39" fmla="*/ 1852048 w 2719953"/>
              <a:gd name="connsiteY39" fmla="*/ 2084522 h 3897824"/>
              <a:gd name="connsiteX40" fmla="*/ 1836549 w 2719953"/>
              <a:gd name="connsiteY40" fmla="*/ 2107769 h 3897824"/>
              <a:gd name="connsiteX41" fmla="*/ 1782305 w 2719953"/>
              <a:gd name="connsiteY41" fmla="*/ 2200759 h 3897824"/>
              <a:gd name="connsiteX42" fmla="*/ 1751309 w 2719953"/>
              <a:gd name="connsiteY42" fmla="*/ 2255003 h 3897824"/>
              <a:gd name="connsiteX43" fmla="*/ 1728061 w 2719953"/>
              <a:gd name="connsiteY43" fmla="*/ 2270502 h 3897824"/>
              <a:gd name="connsiteX44" fmla="*/ 1704814 w 2719953"/>
              <a:gd name="connsiteY44" fmla="*/ 2301498 h 3897824"/>
              <a:gd name="connsiteX45" fmla="*/ 1666068 w 2719953"/>
              <a:gd name="connsiteY45" fmla="*/ 2347993 h 3897824"/>
              <a:gd name="connsiteX46" fmla="*/ 1642821 w 2719953"/>
              <a:gd name="connsiteY46" fmla="*/ 2394488 h 3897824"/>
              <a:gd name="connsiteX47" fmla="*/ 1635071 w 2719953"/>
              <a:gd name="connsiteY47" fmla="*/ 2417735 h 3897824"/>
              <a:gd name="connsiteX48" fmla="*/ 1619573 w 2719953"/>
              <a:gd name="connsiteY48" fmla="*/ 2433234 h 3897824"/>
              <a:gd name="connsiteX49" fmla="*/ 1588576 w 2719953"/>
              <a:gd name="connsiteY49" fmla="*/ 2471980 h 3897824"/>
              <a:gd name="connsiteX50" fmla="*/ 1580827 w 2719953"/>
              <a:gd name="connsiteY50" fmla="*/ 2495227 h 3897824"/>
              <a:gd name="connsiteX51" fmla="*/ 1573078 w 2719953"/>
              <a:gd name="connsiteY51" fmla="*/ 2533973 h 3897824"/>
              <a:gd name="connsiteX52" fmla="*/ 1557580 w 2719953"/>
              <a:gd name="connsiteY52" fmla="*/ 2557220 h 3897824"/>
              <a:gd name="connsiteX53" fmla="*/ 1549831 w 2719953"/>
              <a:gd name="connsiteY53" fmla="*/ 2580468 h 3897824"/>
              <a:gd name="connsiteX54" fmla="*/ 1534332 w 2719953"/>
              <a:gd name="connsiteY54" fmla="*/ 2595966 h 3897824"/>
              <a:gd name="connsiteX55" fmla="*/ 1480088 w 2719953"/>
              <a:gd name="connsiteY55" fmla="*/ 2657959 h 3897824"/>
              <a:gd name="connsiteX56" fmla="*/ 1418095 w 2719953"/>
              <a:gd name="connsiteY56" fmla="*/ 2696705 h 3897824"/>
              <a:gd name="connsiteX57" fmla="*/ 1325105 w 2719953"/>
              <a:gd name="connsiteY57" fmla="*/ 2774196 h 3897824"/>
              <a:gd name="connsiteX58" fmla="*/ 1294109 w 2719953"/>
              <a:gd name="connsiteY58" fmla="*/ 2812942 h 3897824"/>
              <a:gd name="connsiteX59" fmla="*/ 1263112 w 2719953"/>
              <a:gd name="connsiteY59" fmla="*/ 2828441 h 3897824"/>
              <a:gd name="connsiteX60" fmla="*/ 1224366 w 2719953"/>
              <a:gd name="connsiteY60" fmla="*/ 2867186 h 3897824"/>
              <a:gd name="connsiteX61" fmla="*/ 1177871 w 2719953"/>
              <a:gd name="connsiteY61" fmla="*/ 2890434 h 3897824"/>
              <a:gd name="connsiteX62" fmla="*/ 1115878 w 2719953"/>
              <a:gd name="connsiteY62" fmla="*/ 2944678 h 3897824"/>
              <a:gd name="connsiteX63" fmla="*/ 1053885 w 2719953"/>
              <a:gd name="connsiteY63" fmla="*/ 2991173 h 3897824"/>
              <a:gd name="connsiteX64" fmla="*/ 1030637 w 2719953"/>
              <a:gd name="connsiteY64" fmla="*/ 3006671 h 3897824"/>
              <a:gd name="connsiteX65" fmla="*/ 976393 w 2719953"/>
              <a:gd name="connsiteY65" fmla="*/ 3037668 h 3897824"/>
              <a:gd name="connsiteX66" fmla="*/ 914400 w 2719953"/>
              <a:gd name="connsiteY66" fmla="*/ 3076413 h 3897824"/>
              <a:gd name="connsiteX67" fmla="*/ 883404 w 2719953"/>
              <a:gd name="connsiteY67" fmla="*/ 3084163 h 3897824"/>
              <a:gd name="connsiteX68" fmla="*/ 860156 w 2719953"/>
              <a:gd name="connsiteY68" fmla="*/ 3115159 h 3897824"/>
              <a:gd name="connsiteX69" fmla="*/ 829160 w 2719953"/>
              <a:gd name="connsiteY69" fmla="*/ 3130657 h 3897824"/>
              <a:gd name="connsiteX70" fmla="*/ 743919 w 2719953"/>
              <a:gd name="connsiteY70" fmla="*/ 3192651 h 3897824"/>
              <a:gd name="connsiteX71" fmla="*/ 681926 w 2719953"/>
              <a:gd name="connsiteY71" fmla="*/ 3223647 h 3897824"/>
              <a:gd name="connsiteX72" fmla="*/ 650929 w 2719953"/>
              <a:gd name="connsiteY72" fmla="*/ 3246895 h 3897824"/>
              <a:gd name="connsiteX73" fmla="*/ 604434 w 2719953"/>
              <a:gd name="connsiteY73" fmla="*/ 3262393 h 3897824"/>
              <a:gd name="connsiteX74" fmla="*/ 581187 w 2719953"/>
              <a:gd name="connsiteY74" fmla="*/ 3270142 h 3897824"/>
              <a:gd name="connsiteX75" fmla="*/ 557939 w 2719953"/>
              <a:gd name="connsiteY75" fmla="*/ 3277891 h 3897824"/>
              <a:gd name="connsiteX76" fmla="*/ 511444 w 2719953"/>
              <a:gd name="connsiteY76" fmla="*/ 3308888 h 3897824"/>
              <a:gd name="connsiteX77" fmla="*/ 464949 w 2719953"/>
              <a:gd name="connsiteY77" fmla="*/ 3332135 h 3897824"/>
              <a:gd name="connsiteX78" fmla="*/ 441702 w 2719953"/>
              <a:gd name="connsiteY78" fmla="*/ 3347634 h 3897824"/>
              <a:gd name="connsiteX79" fmla="*/ 418454 w 2719953"/>
              <a:gd name="connsiteY79" fmla="*/ 3355383 h 3897824"/>
              <a:gd name="connsiteX80" fmla="*/ 395207 w 2719953"/>
              <a:gd name="connsiteY80" fmla="*/ 3378630 h 3897824"/>
              <a:gd name="connsiteX81" fmla="*/ 348712 w 2719953"/>
              <a:gd name="connsiteY81" fmla="*/ 3394129 h 3897824"/>
              <a:gd name="connsiteX82" fmla="*/ 309966 w 2719953"/>
              <a:gd name="connsiteY82" fmla="*/ 3425125 h 3897824"/>
              <a:gd name="connsiteX83" fmla="*/ 247973 w 2719953"/>
              <a:gd name="connsiteY83" fmla="*/ 3479369 h 3897824"/>
              <a:gd name="connsiteX84" fmla="*/ 224726 w 2719953"/>
              <a:gd name="connsiteY84" fmla="*/ 3487119 h 3897824"/>
              <a:gd name="connsiteX85" fmla="*/ 201478 w 2719953"/>
              <a:gd name="connsiteY85" fmla="*/ 3518115 h 3897824"/>
              <a:gd name="connsiteX86" fmla="*/ 170482 w 2719953"/>
              <a:gd name="connsiteY86" fmla="*/ 3541363 h 3897824"/>
              <a:gd name="connsiteX87" fmla="*/ 139485 w 2719953"/>
              <a:gd name="connsiteY87" fmla="*/ 3572359 h 3897824"/>
              <a:gd name="connsiteX88" fmla="*/ 116237 w 2719953"/>
              <a:gd name="connsiteY88" fmla="*/ 3595607 h 3897824"/>
              <a:gd name="connsiteX89" fmla="*/ 100739 w 2719953"/>
              <a:gd name="connsiteY89" fmla="*/ 3626603 h 3897824"/>
              <a:gd name="connsiteX90" fmla="*/ 85241 w 2719953"/>
              <a:gd name="connsiteY90" fmla="*/ 3649851 h 3897824"/>
              <a:gd name="connsiteX91" fmla="*/ 61993 w 2719953"/>
              <a:gd name="connsiteY91" fmla="*/ 3735091 h 3897824"/>
              <a:gd name="connsiteX92" fmla="*/ 54244 w 2719953"/>
              <a:gd name="connsiteY92" fmla="*/ 3766088 h 3897824"/>
              <a:gd name="connsiteX93" fmla="*/ 38746 w 2719953"/>
              <a:gd name="connsiteY93" fmla="*/ 3812583 h 3897824"/>
              <a:gd name="connsiteX94" fmla="*/ 0 w 2719953"/>
              <a:gd name="connsiteY94" fmla="*/ 3897824 h 3897824"/>
              <a:gd name="connsiteX95" fmla="*/ 0 w 2719953"/>
              <a:gd name="connsiteY95" fmla="*/ 3897824 h 389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19953" h="3897824">
                <a:moveTo>
                  <a:pt x="2719953" y="0"/>
                </a:moveTo>
                <a:cubicBezTo>
                  <a:pt x="2717370" y="103322"/>
                  <a:pt x="2716419" y="206698"/>
                  <a:pt x="2712204" y="309966"/>
                </a:cubicBezTo>
                <a:cubicBezTo>
                  <a:pt x="2711250" y="333337"/>
                  <a:pt x="2707546" y="356523"/>
                  <a:pt x="2704454" y="379708"/>
                </a:cubicBezTo>
                <a:cubicBezTo>
                  <a:pt x="2699812" y="414520"/>
                  <a:pt x="2695650" y="440199"/>
                  <a:pt x="2681207" y="472698"/>
                </a:cubicBezTo>
                <a:cubicBezTo>
                  <a:pt x="2670257" y="497337"/>
                  <a:pt x="2665548" y="493038"/>
                  <a:pt x="2650210" y="511444"/>
                </a:cubicBezTo>
                <a:cubicBezTo>
                  <a:pt x="2641942" y="521366"/>
                  <a:pt x="2634470" y="531931"/>
                  <a:pt x="2626963" y="542441"/>
                </a:cubicBezTo>
                <a:cubicBezTo>
                  <a:pt x="2621550" y="550019"/>
                  <a:pt x="2618737" y="559870"/>
                  <a:pt x="2611465" y="565688"/>
                </a:cubicBezTo>
                <a:cubicBezTo>
                  <a:pt x="2605086" y="570791"/>
                  <a:pt x="2595966" y="570854"/>
                  <a:pt x="2588217" y="573437"/>
                </a:cubicBezTo>
                <a:cubicBezTo>
                  <a:pt x="2552793" y="679711"/>
                  <a:pt x="2597803" y="562539"/>
                  <a:pt x="2541722" y="658678"/>
                </a:cubicBezTo>
                <a:cubicBezTo>
                  <a:pt x="2531810" y="675670"/>
                  <a:pt x="2525781" y="694657"/>
                  <a:pt x="2518475" y="712922"/>
                </a:cubicBezTo>
                <a:cubicBezTo>
                  <a:pt x="2515441" y="720506"/>
                  <a:pt x="2515257" y="729373"/>
                  <a:pt x="2510726" y="736169"/>
                </a:cubicBezTo>
                <a:cubicBezTo>
                  <a:pt x="2504647" y="745288"/>
                  <a:pt x="2495227" y="751668"/>
                  <a:pt x="2487478" y="759417"/>
                </a:cubicBezTo>
                <a:cubicBezTo>
                  <a:pt x="2484895" y="767166"/>
                  <a:pt x="2481973" y="774810"/>
                  <a:pt x="2479729" y="782664"/>
                </a:cubicBezTo>
                <a:cubicBezTo>
                  <a:pt x="2476803" y="792905"/>
                  <a:pt x="2475040" y="803460"/>
                  <a:pt x="2471980" y="813661"/>
                </a:cubicBezTo>
                <a:cubicBezTo>
                  <a:pt x="2467286" y="829309"/>
                  <a:pt x="2461648" y="844658"/>
                  <a:pt x="2456482" y="860156"/>
                </a:cubicBezTo>
                <a:cubicBezTo>
                  <a:pt x="2454172" y="867087"/>
                  <a:pt x="2446149" y="870488"/>
                  <a:pt x="2440983" y="875654"/>
                </a:cubicBezTo>
                <a:cubicBezTo>
                  <a:pt x="2435817" y="885986"/>
                  <a:pt x="2433003" y="897880"/>
                  <a:pt x="2425485" y="906651"/>
                </a:cubicBezTo>
                <a:cubicBezTo>
                  <a:pt x="2419079" y="914125"/>
                  <a:pt x="2382129" y="938137"/>
                  <a:pt x="2371241" y="945396"/>
                </a:cubicBezTo>
                <a:lnTo>
                  <a:pt x="2340244" y="991891"/>
                </a:lnTo>
                <a:cubicBezTo>
                  <a:pt x="2324033" y="1016207"/>
                  <a:pt x="2278251" y="1053885"/>
                  <a:pt x="2278251" y="1053885"/>
                </a:cubicBezTo>
                <a:cubicBezTo>
                  <a:pt x="2254472" y="1125222"/>
                  <a:pt x="2277578" y="1079008"/>
                  <a:pt x="2231756" y="1131376"/>
                </a:cubicBezTo>
                <a:cubicBezTo>
                  <a:pt x="2196983" y="1171116"/>
                  <a:pt x="2224951" y="1156892"/>
                  <a:pt x="2185261" y="1170122"/>
                </a:cubicBezTo>
                <a:cubicBezTo>
                  <a:pt x="2180095" y="1190786"/>
                  <a:pt x="2181578" y="1214392"/>
                  <a:pt x="2169763" y="1232115"/>
                </a:cubicBezTo>
                <a:cubicBezTo>
                  <a:pt x="2164597" y="1239864"/>
                  <a:pt x="2158430" y="1247033"/>
                  <a:pt x="2154265" y="1255363"/>
                </a:cubicBezTo>
                <a:cubicBezTo>
                  <a:pt x="2150612" y="1262669"/>
                  <a:pt x="2151618" y="1272232"/>
                  <a:pt x="2146515" y="1278610"/>
                </a:cubicBezTo>
                <a:cubicBezTo>
                  <a:pt x="2140697" y="1285882"/>
                  <a:pt x="2131017" y="1288942"/>
                  <a:pt x="2123268" y="1294108"/>
                </a:cubicBezTo>
                <a:cubicBezTo>
                  <a:pt x="2087994" y="1399932"/>
                  <a:pt x="2126477" y="1291788"/>
                  <a:pt x="2092271" y="1371600"/>
                </a:cubicBezTo>
                <a:cubicBezTo>
                  <a:pt x="2077181" y="1406809"/>
                  <a:pt x="2094797" y="1384571"/>
                  <a:pt x="2069024" y="1410346"/>
                </a:cubicBezTo>
                <a:lnTo>
                  <a:pt x="2045776" y="1480088"/>
                </a:lnTo>
                <a:cubicBezTo>
                  <a:pt x="2043193" y="1487837"/>
                  <a:pt x="2042558" y="1496539"/>
                  <a:pt x="2038027" y="1503335"/>
                </a:cubicBezTo>
                <a:cubicBezTo>
                  <a:pt x="1981411" y="1588262"/>
                  <a:pt x="2057562" y="1469614"/>
                  <a:pt x="2014780" y="1549830"/>
                </a:cubicBezTo>
                <a:cubicBezTo>
                  <a:pt x="1997893" y="1581493"/>
                  <a:pt x="1976585" y="1610724"/>
                  <a:pt x="1960536" y="1642820"/>
                </a:cubicBezTo>
                <a:lnTo>
                  <a:pt x="1945037" y="1673817"/>
                </a:lnTo>
                <a:cubicBezTo>
                  <a:pt x="1934084" y="1728584"/>
                  <a:pt x="1941453" y="1700066"/>
                  <a:pt x="1921790" y="1759057"/>
                </a:cubicBezTo>
                <a:lnTo>
                  <a:pt x="1914041" y="1782305"/>
                </a:lnTo>
                <a:cubicBezTo>
                  <a:pt x="1911458" y="1821051"/>
                  <a:pt x="1910357" y="1859924"/>
                  <a:pt x="1906292" y="1898542"/>
                </a:cubicBezTo>
                <a:cubicBezTo>
                  <a:pt x="1905177" y="1909134"/>
                  <a:pt x="1900448" y="1919060"/>
                  <a:pt x="1898543" y="1929539"/>
                </a:cubicBezTo>
                <a:cubicBezTo>
                  <a:pt x="1895898" y="1944088"/>
                  <a:pt x="1891368" y="1995357"/>
                  <a:pt x="1883044" y="2014780"/>
                </a:cubicBezTo>
                <a:cubicBezTo>
                  <a:pt x="1879375" y="2023340"/>
                  <a:pt x="1871328" y="2029517"/>
                  <a:pt x="1867546" y="2038027"/>
                </a:cubicBezTo>
                <a:cubicBezTo>
                  <a:pt x="1860911" y="2052956"/>
                  <a:pt x="1861110" y="2070929"/>
                  <a:pt x="1852048" y="2084522"/>
                </a:cubicBezTo>
                <a:cubicBezTo>
                  <a:pt x="1846882" y="2092271"/>
                  <a:pt x="1840964" y="2099569"/>
                  <a:pt x="1836549" y="2107769"/>
                </a:cubicBezTo>
                <a:cubicBezTo>
                  <a:pt x="1787533" y="2198799"/>
                  <a:pt x="1819997" y="2163069"/>
                  <a:pt x="1782305" y="2200759"/>
                </a:cubicBezTo>
                <a:cubicBezTo>
                  <a:pt x="1776227" y="2212915"/>
                  <a:pt x="1762263" y="2244049"/>
                  <a:pt x="1751309" y="2255003"/>
                </a:cubicBezTo>
                <a:cubicBezTo>
                  <a:pt x="1744723" y="2261589"/>
                  <a:pt x="1734647" y="2263916"/>
                  <a:pt x="1728061" y="2270502"/>
                </a:cubicBezTo>
                <a:cubicBezTo>
                  <a:pt x="1718929" y="2279634"/>
                  <a:pt x="1712882" y="2291413"/>
                  <a:pt x="1704814" y="2301498"/>
                </a:cubicBezTo>
                <a:cubicBezTo>
                  <a:pt x="1692211" y="2317251"/>
                  <a:pt x="1678983" y="2332495"/>
                  <a:pt x="1666068" y="2347993"/>
                </a:cubicBezTo>
                <a:cubicBezTo>
                  <a:pt x="1646594" y="2406418"/>
                  <a:pt x="1672861" y="2334411"/>
                  <a:pt x="1642821" y="2394488"/>
                </a:cubicBezTo>
                <a:cubicBezTo>
                  <a:pt x="1639168" y="2401794"/>
                  <a:pt x="1639274" y="2410731"/>
                  <a:pt x="1635071" y="2417735"/>
                </a:cubicBezTo>
                <a:cubicBezTo>
                  <a:pt x="1631312" y="2424000"/>
                  <a:pt x="1624328" y="2427687"/>
                  <a:pt x="1619573" y="2433234"/>
                </a:cubicBezTo>
                <a:cubicBezTo>
                  <a:pt x="1608809" y="2445792"/>
                  <a:pt x="1598908" y="2459065"/>
                  <a:pt x="1588576" y="2471980"/>
                </a:cubicBezTo>
                <a:cubicBezTo>
                  <a:pt x="1585993" y="2479729"/>
                  <a:pt x="1582808" y="2487303"/>
                  <a:pt x="1580827" y="2495227"/>
                </a:cubicBezTo>
                <a:cubicBezTo>
                  <a:pt x="1577633" y="2508005"/>
                  <a:pt x="1577703" y="2521640"/>
                  <a:pt x="1573078" y="2533973"/>
                </a:cubicBezTo>
                <a:cubicBezTo>
                  <a:pt x="1569808" y="2542693"/>
                  <a:pt x="1562746" y="2549471"/>
                  <a:pt x="1557580" y="2557220"/>
                </a:cubicBezTo>
                <a:cubicBezTo>
                  <a:pt x="1554997" y="2564969"/>
                  <a:pt x="1554034" y="2573464"/>
                  <a:pt x="1549831" y="2580468"/>
                </a:cubicBezTo>
                <a:cubicBezTo>
                  <a:pt x="1546072" y="2586733"/>
                  <a:pt x="1538896" y="2590261"/>
                  <a:pt x="1534332" y="2595966"/>
                </a:cubicBezTo>
                <a:cubicBezTo>
                  <a:pt x="1515567" y="2619421"/>
                  <a:pt x="1511955" y="2642025"/>
                  <a:pt x="1480088" y="2657959"/>
                </a:cubicBezTo>
                <a:cubicBezTo>
                  <a:pt x="1451035" y="2672485"/>
                  <a:pt x="1443245" y="2674070"/>
                  <a:pt x="1418095" y="2696705"/>
                </a:cubicBezTo>
                <a:cubicBezTo>
                  <a:pt x="1332860" y="2773416"/>
                  <a:pt x="1411566" y="2716557"/>
                  <a:pt x="1325105" y="2774196"/>
                </a:cubicBezTo>
                <a:cubicBezTo>
                  <a:pt x="1285852" y="2800364"/>
                  <a:pt x="1335547" y="2778410"/>
                  <a:pt x="1294109" y="2812942"/>
                </a:cubicBezTo>
                <a:cubicBezTo>
                  <a:pt x="1285235" y="2820337"/>
                  <a:pt x="1272231" y="2821349"/>
                  <a:pt x="1263112" y="2828441"/>
                </a:cubicBezTo>
                <a:cubicBezTo>
                  <a:pt x="1248695" y="2839654"/>
                  <a:pt x="1238112" y="2855159"/>
                  <a:pt x="1224366" y="2867186"/>
                </a:cubicBezTo>
                <a:cubicBezTo>
                  <a:pt x="1205875" y="2883366"/>
                  <a:pt x="1199822" y="2883117"/>
                  <a:pt x="1177871" y="2890434"/>
                </a:cubicBezTo>
                <a:cubicBezTo>
                  <a:pt x="1064253" y="2975648"/>
                  <a:pt x="1236261" y="2844359"/>
                  <a:pt x="1115878" y="2944678"/>
                </a:cubicBezTo>
                <a:cubicBezTo>
                  <a:pt x="1096035" y="2961214"/>
                  <a:pt x="1075378" y="2976845"/>
                  <a:pt x="1053885" y="2991173"/>
                </a:cubicBezTo>
                <a:cubicBezTo>
                  <a:pt x="1046136" y="2996339"/>
                  <a:pt x="1037792" y="3000709"/>
                  <a:pt x="1030637" y="3006671"/>
                </a:cubicBezTo>
                <a:cubicBezTo>
                  <a:pt x="991064" y="3039649"/>
                  <a:pt x="1026570" y="3025124"/>
                  <a:pt x="976393" y="3037668"/>
                </a:cubicBezTo>
                <a:cubicBezTo>
                  <a:pt x="955729" y="3050583"/>
                  <a:pt x="936196" y="3065515"/>
                  <a:pt x="914400" y="3076413"/>
                </a:cubicBezTo>
                <a:cubicBezTo>
                  <a:pt x="904874" y="3081176"/>
                  <a:pt x="892070" y="3077973"/>
                  <a:pt x="883404" y="3084163"/>
                </a:cubicBezTo>
                <a:cubicBezTo>
                  <a:pt x="872894" y="3091670"/>
                  <a:pt x="869962" y="3106754"/>
                  <a:pt x="860156" y="3115159"/>
                </a:cubicBezTo>
                <a:cubicBezTo>
                  <a:pt x="851385" y="3122677"/>
                  <a:pt x="838100" y="3123342"/>
                  <a:pt x="829160" y="3130657"/>
                </a:cubicBezTo>
                <a:cubicBezTo>
                  <a:pt x="747617" y="3197375"/>
                  <a:pt x="807956" y="3176642"/>
                  <a:pt x="743919" y="3192651"/>
                </a:cubicBezTo>
                <a:cubicBezTo>
                  <a:pt x="651610" y="3261881"/>
                  <a:pt x="768984" y="3180117"/>
                  <a:pt x="681926" y="3223647"/>
                </a:cubicBezTo>
                <a:cubicBezTo>
                  <a:pt x="670374" y="3229423"/>
                  <a:pt x="662481" y="3241119"/>
                  <a:pt x="650929" y="3246895"/>
                </a:cubicBezTo>
                <a:cubicBezTo>
                  <a:pt x="636317" y="3254201"/>
                  <a:pt x="619932" y="3257227"/>
                  <a:pt x="604434" y="3262393"/>
                </a:cubicBezTo>
                <a:lnTo>
                  <a:pt x="581187" y="3270142"/>
                </a:lnTo>
                <a:lnTo>
                  <a:pt x="557939" y="3277891"/>
                </a:lnTo>
                <a:cubicBezTo>
                  <a:pt x="513871" y="3321961"/>
                  <a:pt x="556303" y="3286459"/>
                  <a:pt x="511444" y="3308888"/>
                </a:cubicBezTo>
                <a:cubicBezTo>
                  <a:pt x="451356" y="3338932"/>
                  <a:pt x="523384" y="3312657"/>
                  <a:pt x="464949" y="3332135"/>
                </a:cubicBezTo>
                <a:cubicBezTo>
                  <a:pt x="457200" y="3337301"/>
                  <a:pt x="450032" y="3343469"/>
                  <a:pt x="441702" y="3347634"/>
                </a:cubicBezTo>
                <a:cubicBezTo>
                  <a:pt x="434396" y="3351287"/>
                  <a:pt x="425251" y="3350852"/>
                  <a:pt x="418454" y="3355383"/>
                </a:cubicBezTo>
                <a:cubicBezTo>
                  <a:pt x="409336" y="3361462"/>
                  <a:pt x="404787" y="3373308"/>
                  <a:pt x="395207" y="3378630"/>
                </a:cubicBezTo>
                <a:cubicBezTo>
                  <a:pt x="380926" y="3386564"/>
                  <a:pt x="348712" y="3394129"/>
                  <a:pt x="348712" y="3394129"/>
                </a:cubicBezTo>
                <a:cubicBezTo>
                  <a:pt x="308360" y="3454657"/>
                  <a:pt x="359874" y="3387694"/>
                  <a:pt x="309966" y="3425125"/>
                </a:cubicBezTo>
                <a:cubicBezTo>
                  <a:pt x="269554" y="3455434"/>
                  <a:pt x="283911" y="3461400"/>
                  <a:pt x="247973" y="3479369"/>
                </a:cubicBezTo>
                <a:cubicBezTo>
                  <a:pt x="240667" y="3483022"/>
                  <a:pt x="232475" y="3484536"/>
                  <a:pt x="224726" y="3487119"/>
                </a:cubicBezTo>
                <a:cubicBezTo>
                  <a:pt x="216977" y="3497451"/>
                  <a:pt x="210610" y="3508983"/>
                  <a:pt x="201478" y="3518115"/>
                </a:cubicBezTo>
                <a:cubicBezTo>
                  <a:pt x="192346" y="3527247"/>
                  <a:pt x="178750" y="3531441"/>
                  <a:pt x="170482" y="3541363"/>
                </a:cubicBezTo>
                <a:cubicBezTo>
                  <a:pt x="138692" y="3579511"/>
                  <a:pt x="191938" y="3554875"/>
                  <a:pt x="139485" y="3572359"/>
                </a:cubicBezTo>
                <a:cubicBezTo>
                  <a:pt x="131736" y="3580108"/>
                  <a:pt x="122607" y="3586689"/>
                  <a:pt x="116237" y="3595607"/>
                </a:cubicBezTo>
                <a:cubicBezTo>
                  <a:pt x="109523" y="3605007"/>
                  <a:pt x="106470" y="3616573"/>
                  <a:pt x="100739" y="3626603"/>
                </a:cubicBezTo>
                <a:cubicBezTo>
                  <a:pt x="96118" y="3634689"/>
                  <a:pt x="90407" y="3642102"/>
                  <a:pt x="85241" y="3649851"/>
                </a:cubicBezTo>
                <a:cubicBezTo>
                  <a:pt x="74288" y="3704615"/>
                  <a:pt x="81657" y="3676101"/>
                  <a:pt x="61993" y="3735091"/>
                </a:cubicBezTo>
                <a:cubicBezTo>
                  <a:pt x="58625" y="3745195"/>
                  <a:pt x="57304" y="3755887"/>
                  <a:pt x="54244" y="3766088"/>
                </a:cubicBezTo>
                <a:cubicBezTo>
                  <a:pt x="49550" y="3781736"/>
                  <a:pt x="47151" y="3798575"/>
                  <a:pt x="38746" y="3812583"/>
                </a:cubicBezTo>
                <a:cubicBezTo>
                  <a:pt x="7093" y="3865337"/>
                  <a:pt x="20261" y="3837040"/>
                  <a:pt x="0" y="3897824"/>
                </a:cubicBezTo>
                <a:lnTo>
                  <a:pt x="0" y="3897824"/>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85" name="TextBox 9"/>
          <p:cNvSpPr txBox="1">
            <a:spLocks noChangeArrowheads="1"/>
          </p:cNvSpPr>
          <p:nvPr/>
        </p:nvSpPr>
        <p:spPr bwMode="auto">
          <a:xfrm>
            <a:off x="82550" y="6388100"/>
            <a:ext cx="4254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It is Possible that there is Supernatural Force</a:t>
            </a:r>
          </a:p>
        </p:txBody>
      </p:sp>
      <p:sp>
        <p:nvSpPr>
          <p:cNvPr id="46086" name="TextBox 10"/>
          <p:cNvSpPr txBox="1">
            <a:spLocks noChangeArrowheads="1"/>
          </p:cNvSpPr>
          <p:nvPr/>
        </p:nvSpPr>
        <p:spPr bwMode="auto">
          <a:xfrm>
            <a:off x="762000" y="5989638"/>
            <a:ext cx="425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Possible that Universe had Supernatural Origin</a:t>
            </a:r>
          </a:p>
        </p:txBody>
      </p:sp>
      <p:sp>
        <p:nvSpPr>
          <p:cNvPr id="46087" name="TextBox 11"/>
          <p:cNvSpPr txBox="1">
            <a:spLocks noChangeArrowheads="1"/>
          </p:cNvSpPr>
          <p:nvPr/>
        </p:nvSpPr>
        <p:spPr bwMode="auto">
          <a:xfrm>
            <a:off x="1419225" y="5530850"/>
            <a:ext cx="425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Universe had an Intelligent, Personal Origin</a:t>
            </a:r>
          </a:p>
        </p:txBody>
      </p:sp>
      <p:sp>
        <p:nvSpPr>
          <p:cNvPr id="46088" name="TextBox 13"/>
          <p:cNvSpPr txBox="1">
            <a:spLocks noChangeArrowheads="1"/>
          </p:cNvSpPr>
          <p:nvPr/>
        </p:nvSpPr>
        <p:spPr bwMode="auto">
          <a:xfrm>
            <a:off x="2014538" y="4954588"/>
            <a:ext cx="14239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Creation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has a purpose</a:t>
            </a:r>
          </a:p>
        </p:txBody>
      </p:sp>
      <p:sp>
        <p:nvSpPr>
          <p:cNvPr id="46089" name="TextBox 15"/>
          <p:cNvSpPr txBox="1">
            <a:spLocks noChangeArrowheads="1"/>
          </p:cNvSpPr>
          <p:nvPr/>
        </p:nvSpPr>
        <p:spPr bwMode="auto">
          <a:xfrm>
            <a:off x="3475038"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Likely a Moral Law</a:t>
            </a:r>
          </a:p>
        </p:txBody>
      </p:sp>
      <p:sp>
        <p:nvSpPr>
          <p:cNvPr id="46090" name="TextBox 16"/>
          <p:cNvSpPr txBox="1">
            <a:spLocks noChangeArrowheads="1"/>
          </p:cNvSpPr>
          <p:nvPr/>
        </p:nvSpPr>
        <p:spPr bwMode="auto">
          <a:xfrm>
            <a:off x="4970463"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Miracles &amp;</a:t>
            </a:r>
          </a:p>
          <a:p>
            <a:pPr eaLnBrk="1" fontAlgn="base" hangingPunct="1">
              <a:spcBef>
                <a:spcPct val="0"/>
              </a:spcBef>
              <a:spcAft>
                <a:spcPct val="0"/>
              </a:spcAft>
              <a:buFontTx/>
              <a:buNone/>
            </a:pPr>
            <a:r>
              <a:rPr lang="en-US" altLang="en-US" sz="1600">
                <a:solidFill>
                  <a:srgbClr val="000000"/>
                </a:solidFill>
                <a:latin typeface="Berlin Sans FB" pitchFamily="34" charset="0"/>
              </a:rPr>
              <a:t>Revelations</a:t>
            </a:r>
          </a:p>
        </p:txBody>
      </p:sp>
      <p:sp>
        <p:nvSpPr>
          <p:cNvPr id="18" name="Freeform 17"/>
          <p:cNvSpPr/>
          <p:nvPr/>
        </p:nvSpPr>
        <p:spPr>
          <a:xfrm>
            <a:off x="6080125" y="4921250"/>
            <a:ext cx="542925" cy="681038"/>
          </a:xfrm>
          <a:custGeom>
            <a:avLst/>
            <a:gdLst>
              <a:gd name="connsiteX0" fmla="*/ 371959 w 542440"/>
              <a:gd name="connsiteY0" fmla="*/ 0 h 681926"/>
              <a:gd name="connsiteX1" fmla="*/ 302217 w 542440"/>
              <a:gd name="connsiteY1" fmla="*/ 170482 h 681926"/>
              <a:gd name="connsiteX2" fmla="*/ 108488 w 542440"/>
              <a:gd name="connsiteY2" fmla="*/ 464949 h 681926"/>
              <a:gd name="connsiteX3" fmla="*/ 0 w 542440"/>
              <a:gd name="connsiteY3" fmla="*/ 681926 h 681926"/>
              <a:gd name="connsiteX4" fmla="*/ 542440 w 542440"/>
              <a:gd name="connsiteY4" fmla="*/ 674177 h 681926"/>
              <a:gd name="connsiteX5" fmla="*/ 511444 w 542440"/>
              <a:gd name="connsiteY5" fmla="*/ 108488 h 681926"/>
              <a:gd name="connsiteX6" fmla="*/ 371959 w 542440"/>
              <a:gd name="connsiteY6" fmla="*/ 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0" h="681926">
                <a:moveTo>
                  <a:pt x="371959" y="0"/>
                </a:moveTo>
                <a:lnTo>
                  <a:pt x="302217" y="170482"/>
                </a:lnTo>
                <a:lnTo>
                  <a:pt x="108488" y="464949"/>
                </a:lnTo>
                <a:lnTo>
                  <a:pt x="0" y="681926"/>
                </a:lnTo>
                <a:lnTo>
                  <a:pt x="542440" y="674177"/>
                </a:lnTo>
                <a:lnTo>
                  <a:pt x="511444" y="108488"/>
                </a:lnTo>
                <a:lnTo>
                  <a:pt x="37195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92" name="TextBox 18"/>
          <p:cNvSpPr txBox="1">
            <a:spLocks noChangeArrowheads="1"/>
          </p:cNvSpPr>
          <p:nvPr/>
        </p:nvSpPr>
        <p:spPr bwMode="auto">
          <a:xfrm>
            <a:off x="3322638" y="4368800"/>
            <a:ext cx="30289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Divine Revelation Possible</a:t>
            </a:r>
          </a:p>
          <a:p>
            <a:pPr algn="ctr" eaLnBrk="1" fontAlgn="base" hangingPunct="1">
              <a:spcBef>
                <a:spcPct val="0"/>
              </a:spcBef>
              <a:spcAft>
                <a:spcPct val="0"/>
              </a:spcAft>
              <a:buFontTx/>
              <a:buNone/>
            </a:pPr>
            <a:r>
              <a:rPr lang="en-US" altLang="en-US" sz="1600">
                <a:solidFill>
                  <a:srgbClr val="000000"/>
                </a:solidFill>
                <a:latin typeface="Berlin Sans FB" pitchFamily="34" charset="0"/>
              </a:rPr>
              <a:t>&amp; Accurate So Purpose is Known</a:t>
            </a:r>
          </a:p>
        </p:txBody>
      </p:sp>
      <p:pic>
        <p:nvPicPr>
          <p:cNvPr id="77838"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650" y="2960688"/>
            <a:ext cx="12287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Box 20"/>
          <p:cNvSpPr txBox="1">
            <a:spLocks noChangeArrowheads="1"/>
          </p:cNvSpPr>
          <p:nvPr/>
        </p:nvSpPr>
        <p:spPr bwMode="auto">
          <a:xfrm>
            <a:off x="3314700" y="4003675"/>
            <a:ext cx="3238500"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If Bible Revelation of Creator then</a:t>
            </a:r>
          </a:p>
        </p:txBody>
      </p:sp>
      <p:sp>
        <p:nvSpPr>
          <p:cNvPr id="46095" name="TextBox 21"/>
          <p:cNvSpPr txBox="1">
            <a:spLocks noChangeArrowheads="1"/>
          </p:cNvSpPr>
          <p:nvPr/>
        </p:nvSpPr>
        <p:spPr bwMode="auto">
          <a:xfrm>
            <a:off x="3879850"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Inspired</a:t>
            </a:r>
          </a:p>
        </p:txBody>
      </p:sp>
      <p:sp>
        <p:nvSpPr>
          <p:cNvPr id="46096" name="TextBox 22"/>
          <p:cNvSpPr txBox="1">
            <a:spLocks noChangeArrowheads="1"/>
          </p:cNvSpPr>
          <p:nvPr/>
        </p:nvSpPr>
        <p:spPr bwMode="auto">
          <a:xfrm>
            <a:off x="4856163" y="3419475"/>
            <a:ext cx="9763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Accurate</a:t>
            </a:r>
          </a:p>
        </p:txBody>
      </p:sp>
      <p:sp>
        <p:nvSpPr>
          <p:cNvPr id="46097" name="TextBox 23"/>
          <p:cNvSpPr txBox="1">
            <a:spLocks noChangeArrowheads="1"/>
          </p:cNvSpPr>
          <p:nvPr/>
        </p:nvSpPr>
        <p:spPr bwMode="auto">
          <a:xfrm>
            <a:off x="5832475"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Reliable</a:t>
            </a:r>
          </a:p>
        </p:txBody>
      </p:sp>
      <p:sp>
        <p:nvSpPr>
          <p:cNvPr id="46098" name="TextBox 24"/>
          <p:cNvSpPr txBox="1">
            <a:spLocks noChangeArrowheads="1"/>
          </p:cNvSpPr>
          <p:nvPr/>
        </p:nvSpPr>
        <p:spPr bwMode="auto">
          <a:xfrm>
            <a:off x="4546600" y="3025775"/>
            <a:ext cx="2611438"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can be Understood</a:t>
            </a:r>
          </a:p>
        </p:txBody>
      </p:sp>
      <p:pic>
        <p:nvPicPr>
          <p:cNvPr id="77844" name="Picture 25"/>
          <p:cNvPicPr>
            <a:picLocks noChangeAspect="1"/>
          </p:cNvPicPr>
          <p:nvPr/>
        </p:nvPicPr>
        <p:blipFill>
          <a:blip r:embed="rId4">
            <a:extLst>
              <a:ext uri="{28A0092B-C50C-407E-A947-70E740481C1C}">
                <a14:useLocalDpi xmlns:a14="http://schemas.microsoft.com/office/drawing/2010/main" val="0"/>
              </a:ext>
            </a:extLst>
          </a:blip>
          <a:srcRect t="6122" b="2211"/>
          <a:stretch>
            <a:fillRect/>
          </a:stretch>
        </p:blipFill>
        <p:spPr bwMode="auto">
          <a:xfrm>
            <a:off x="6351588" y="0"/>
            <a:ext cx="20955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TextBox 26"/>
          <p:cNvSpPr txBox="1">
            <a:spLocks noChangeArrowheads="1"/>
          </p:cNvSpPr>
          <p:nvPr/>
        </p:nvSpPr>
        <p:spPr bwMode="auto">
          <a:xfrm>
            <a:off x="7399338" y="2565400"/>
            <a:ext cx="1700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a:solidFill>
                  <a:srgbClr val="000000"/>
                </a:solidFill>
              </a:rPr>
              <a:t>A Step of Faith not </a:t>
            </a:r>
          </a:p>
          <a:p>
            <a:pPr algn="ctr" eaLnBrk="1" fontAlgn="base" hangingPunct="1">
              <a:spcBef>
                <a:spcPct val="0"/>
              </a:spcBef>
              <a:spcAft>
                <a:spcPct val="0"/>
              </a:spcAft>
              <a:buFontTx/>
              <a:buNone/>
            </a:pPr>
            <a:r>
              <a:rPr lang="en-US" altLang="en-US" sz="1800">
                <a:solidFill>
                  <a:srgbClr val="000000"/>
                </a:solidFill>
              </a:rPr>
              <a:t>A Leap of Faith</a:t>
            </a:r>
          </a:p>
        </p:txBody>
      </p:sp>
      <p:sp>
        <p:nvSpPr>
          <p:cNvPr id="46101" name="TextBox 27"/>
          <p:cNvSpPr txBox="1">
            <a:spLocks noChangeArrowheads="1"/>
          </p:cNvSpPr>
          <p:nvPr/>
        </p:nvSpPr>
        <p:spPr bwMode="auto">
          <a:xfrm>
            <a:off x="2278063" y="2463800"/>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Accurate Account of Jesus’ Life</a:t>
            </a:r>
          </a:p>
        </p:txBody>
      </p:sp>
      <p:pic>
        <p:nvPicPr>
          <p:cNvPr id="77847"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7252">
            <a:off x="7391400" y="635000"/>
            <a:ext cx="122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3" name="TextBox 29"/>
          <p:cNvSpPr txBox="1">
            <a:spLocks noChangeArrowheads="1"/>
          </p:cNvSpPr>
          <p:nvPr/>
        </p:nvSpPr>
        <p:spPr bwMode="auto">
          <a:xfrm>
            <a:off x="2114550" y="1298575"/>
            <a:ext cx="24320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Based on Bible Testimony Jesus is Son of God</a:t>
            </a:r>
          </a:p>
        </p:txBody>
      </p:sp>
      <p:sp>
        <p:nvSpPr>
          <p:cNvPr id="46104" name="TextBox 30"/>
          <p:cNvSpPr txBox="1">
            <a:spLocks noChangeArrowheads="1"/>
          </p:cNvSpPr>
          <p:nvPr/>
        </p:nvSpPr>
        <p:spPr bwMode="auto">
          <a:xfrm>
            <a:off x="2046288" y="958850"/>
            <a:ext cx="2322512"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would be Accurate</a:t>
            </a:r>
          </a:p>
        </p:txBody>
      </p:sp>
      <p:sp>
        <p:nvSpPr>
          <p:cNvPr id="46105" name="TextBox 31"/>
          <p:cNvSpPr txBox="1">
            <a:spLocks noChangeArrowheads="1"/>
          </p:cNvSpPr>
          <p:nvPr/>
        </p:nvSpPr>
        <p:spPr bwMode="auto">
          <a:xfrm>
            <a:off x="2176463" y="1882775"/>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Teachings of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Jesus are True</a:t>
            </a:r>
          </a:p>
        </p:txBody>
      </p:sp>
      <p:sp>
        <p:nvSpPr>
          <p:cNvPr id="46106" name="TextBox 32"/>
          <p:cNvSpPr txBox="1">
            <a:spLocks noChangeArrowheads="1"/>
          </p:cNvSpPr>
          <p:nvPr/>
        </p:nvSpPr>
        <p:spPr bwMode="auto">
          <a:xfrm>
            <a:off x="1944688" y="374650"/>
            <a:ext cx="23225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Authority Established</a:t>
            </a:r>
          </a:p>
        </p:txBody>
      </p:sp>
      <p:sp>
        <p:nvSpPr>
          <p:cNvPr id="34" name="Right Arrow 33"/>
          <p:cNvSpPr/>
          <p:nvPr/>
        </p:nvSpPr>
        <p:spPr>
          <a:xfrm rot="12450871">
            <a:off x="6940550" y="3811588"/>
            <a:ext cx="742950" cy="550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7853" name="TextBox 34"/>
          <p:cNvSpPr txBox="1">
            <a:spLocks noChangeArrowheads="1"/>
          </p:cNvSpPr>
          <p:nvPr/>
        </p:nvSpPr>
        <p:spPr bwMode="auto">
          <a:xfrm>
            <a:off x="6711950" y="4354513"/>
            <a:ext cx="228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a:solidFill>
                  <a:srgbClr val="000000"/>
                </a:solidFill>
              </a:rPr>
              <a:t>Starting Point for</a:t>
            </a:r>
          </a:p>
          <a:p>
            <a:pPr eaLnBrk="1" fontAlgn="base" hangingPunct="1">
              <a:spcBef>
                <a:spcPct val="0"/>
              </a:spcBef>
              <a:spcAft>
                <a:spcPct val="0"/>
              </a:spcAft>
              <a:buFontTx/>
              <a:buNone/>
            </a:pPr>
            <a:r>
              <a:rPr lang="en-US" altLang="en-US" sz="1800" dirty="0">
                <a:solidFill>
                  <a:srgbClr val="000000"/>
                </a:solidFill>
              </a:rPr>
              <a:t>How We Got the Bible</a:t>
            </a:r>
          </a:p>
          <a:p>
            <a:pPr eaLnBrk="1" fontAlgn="base" hangingPunct="1">
              <a:spcBef>
                <a:spcPct val="0"/>
              </a:spcBef>
              <a:spcAft>
                <a:spcPct val="0"/>
              </a:spcAft>
              <a:buFontTx/>
              <a:buNone/>
            </a:pPr>
            <a:r>
              <a:rPr lang="en-US" altLang="en-US" sz="1800" dirty="0">
                <a:solidFill>
                  <a:srgbClr val="000000"/>
                </a:solidFill>
              </a:rPr>
              <a:t>class</a:t>
            </a:r>
          </a:p>
        </p:txBody>
      </p:sp>
      <p:sp>
        <p:nvSpPr>
          <p:cNvPr id="77854" name="Rectangle 36"/>
          <p:cNvSpPr>
            <a:spLocks noChangeArrowheads="1"/>
          </p:cNvSpPr>
          <p:nvPr/>
        </p:nvSpPr>
        <p:spPr bwMode="auto">
          <a:xfrm>
            <a:off x="4749800" y="6577013"/>
            <a:ext cx="39227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900">
                <a:solidFill>
                  <a:srgbClr val="000000"/>
                </a:solidFill>
                <a:latin typeface="Times New Roman" pitchFamily="18" charset="0"/>
              </a:rPr>
              <a:t>Based on material from mmb, jr Establishing Bible Authority Class - 10/30/2002</a:t>
            </a:r>
          </a:p>
        </p:txBody>
      </p:sp>
      <p:sp>
        <p:nvSpPr>
          <p:cNvPr id="46110" name="Text Box 37"/>
          <p:cNvSpPr txBox="1">
            <a:spLocks noChangeArrowheads="1"/>
          </p:cNvSpPr>
          <p:nvPr/>
        </p:nvSpPr>
        <p:spPr bwMode="auto">
          <a:xfrm>
            <a:off x="0" y="582613"/>
            <a:ext cx="1804988"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1200">
                <a:solidFill>
                  <a:srgbClr val="000000"/>
                </a:solidFill>
                <a:latin typeface="Tahoma" pitchFamily="34" charset="0"/>
              </a:rPr>
              <a:t>Creation, Flood, Redemption Story, Moses, Moral Laws, Miracles, Nature of Man, Purpose of Man, Nature of God, Christ &amp; Holy Spirit, Requirements for Worship, Personality of Jesus, Coming Judgment, Heaven, Hell, Angels, Demons, &amp; Satan</a:t>
            </a:r>
          </a:p>
        </p:txBody>
      </p:sp>
      <p:sp>
        <p:nvSpPr>
          <p:cNvPr id="40" name="Right Brace 39"/>
          <p:cNvSpPr/>
          <p:nvPr/>
        </p:nvSpPr>
        <p:spPr>
          <a:xfrm>
            <a:off x="1643063" y="636588"/>
            <a:ext cx="355600" cy="1617662"/>
          </a:xfrm>
          <a:prstGeom prst="rightBrace">
            <a:avLst>
              <a:gd name="adj1" fmla="val 8333"/>
              <a:gd name="adj2" fmla="val 330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42" name="Straight Connector 41"/>
          <p:cNvCxnSpPr/>
          <p:nvPr/>
        </p:nvCxnSpPr>
        <p:spPr>
          <a:xfrm flipH="1">
            <a:off x="3879850" y="4003675"/>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1426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wipe(left)">
                                      <p:cBhvr>
                                        <p:cTn id="12" dur="500"/>
                                        <p:tgtEl>
                                          <p:spTgt spid="46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7"/>
                                        </p:tgtEl>
                                        <p:attrNameLst>
                                          <p:attrName>style.visibility</p:attrName>
                                        </p:attrNameLst>
                                      </p:cBhvr>
                                      <p:to>
                                        <p:strVal val="visible"/>
                                      </p:to>
                                    </p:set>
                                    <p:animEffect transition="in" filter="wipe(left)">
                                      <p:cBhvr>
                                        <p:cTn id="17" dur="500"/>
                                        <p:tgtEl>
                                          <p:spTgt spid="460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6088"/>
                                        </p:tgtEl>
                                        <p:attrNameLst>
                                          <p:attrName>style.visibility</p:attrName>
                                        </p:attrNameLst>
                                      </p:cBhvr>
                                      <p:to>
                                        <p:strVal val="visible"/>
                                      </p:to>
                                    </p:set>
                                    <p:animEffect transition="in" filter="wipe(right)">
                                      <p:cBhvr>
                                        <p:cTn id="22" dur="500"/>
                                        <p:tgtEl>
                                          <p:spTgt spid="4608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6089"/>
                                        </p:tgtEl>
                                        <p:attrNameLst>
                                          <p:attrName>style.visibility</p:attrName>
                                        </p:attrNameLst>
                                      </p:cBhvr>
                                      <p:to>
                                        <p:strVal val="visible"/>
                                      </p:to>
                                    </p:set>
                                    <p:animEffect transition="in" filter="wipe(right)">
                                      <p:cBhvr>
                                        <p:cTn id="25" dur="500"/>
                                        <p:tgtEl>
                                          <p:spTgt spid="4608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6090"/>
                                        </p:tgtEl>
                                        <p:attrNameLst>
                                          <p:attrName>style.visibility</p:attrName>
                                        </p:attrNameLst>
                                      </p:cBhvr>
                                      <p:to>
                                        <p:strVal val="visible"/>
                                      </p:to>
                                    </p:set>
                                    <p:animEffect transition="in" filter="wipe(right)">
                                      <p:cBhvr>
                                        <p:cTn id="28" dur="500"/>
                                        <p:tgtEl>
                                          <p:spTgt spid="460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6092"/>
                                        </p:tgtEl>
                                        <p:attrNameLst>
                                          <p:attrName>style.visibility</p:attrName>
                                        </p:attrNameLst>
                                      </p:cBhvr>
                                      <p:to>
                                        <p:strVal val="visible"/>
                                      </p:to>
                                    </p:set>
                                    <p:animEffect transition="in" filter="wipe(right)">
                                      <p:cBhvr>
                                        <p:cTn id="33" dur="500"/>
                                        <p:tgtEl>
                                          <p:spTgt spid="460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6094"/>
                                        </p:tgtEl>
                                        <p:attrNameLst>
                                          <p:attrName>style.visibility</p:attrName>
                                        </p:attrNameLst>
                                      </p:cBhvr>
                                      <p:to>
                                        <p:strVal val="visible"/>
                                      </p:to>
                                    </p:set>
                                    <p:animEffect transition="in" filter="wipe(right)">
                                      <p:cBhvr>
                                        <p:cTn id="38" dur="500"/>
                                        <p:tgtEl>
                                          <p:spTgt spid="460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095"/>
                                        </p:tgtEl>
                                        <p:attrNameLst>
                                          <p:attrName>style.visibility</p:attrName>
                                        </p:attrNameLst>
                                      </p:cBhvr>
                                      <p:to>
                                        <p:strVal val="visible"/>
                                      </p:to>
                                    </p:set>
                                    <p:animEffect transition="in" filter="wipe(down)">
                                      <p:cBhvr>
                                        <p:cTn id="43" dur="500"/>
                                        <p:tgtEl>
                                          <p:spTgt spid="4609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096"/>
                                        </p:tgtEl>
                                        <p:attrNameLst>
                                          <p:attrName>style.visibility</p:attrName>
                                        </p:attrNameLst>
                                      </p:cBhvr>
                                      <p:to>
                                        <p:strVal val="visible"/>
                                      </p:to>
                                    </p:set>
                                    <p:animEffect transition="in" filter="wipe(down)">
                                      <p:cBhvr>
                                        <p:cTn id="46" dur="500"/>
                                        <p:tgtEl>
                                          <p:spTgt spid="4609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6097"/>
                                        </p:tgtEl>
                                        <p:attrNameLst>
                                          <p:attrName>style.visibility</p:attrName>
                                        </p:attrNameLst>
                                      </p:cBhvr>
                                      <p:to>
                                        <p:strVal val="visible"/>
                                      </p:to>
                                    </p:set>
                                    <p:animEffect transition="in" filter="wipe(down)">
                                      <p:cBhvr>
                                        <p:cTn id="49" dur="500"/>
                                        <p:tgtEl>
                                          <p:spTgt spid="460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6098"/>
                                        </p:tgtEl>
                                        <p:attrNameLst>
                                          <p:attrName>style.visibility</p:attrName>
                                        </p:attrNameLst>
                                      </p:cBhvr>
                                      <p:to>
                                        <p:strVal val="visible"/>
                                      </p:to>
                                    </p:set>
                                    <p:animEffect transition="in" filter="wipe(down)">
                                      <p:cBhvr>
                                        <p:cTn id="54" dur="500"/>
                                        <p:tgtEl>
                                          <p:spTgt spid="4609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6101"/>
                                        </p:tgtEl>
                                        <p:attrNameLst>
                                          <p:attrName>style.visibility</p:attrName>
                                        </p:attrNameLst>
                                      </p:cBhvr>
                                      <p:to>
                                        <p:strVal val="visible"/>
                                      </p:to>
                                    </p:set>
                                    <p:animEffect transition="in" filter="barn(inVertical)">
                                      <p:cBhvr>
                                        <p:cTn id="59" dur="500"/>
                                        <p:tgtEl>
                                          <p:spTgt spid="4610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103"/>
                                        </p:tgtEl>
                                        <p:attrNameLst>
                                          <p:attrName>style.visibility</p:attrName>
                                        </p:attrNameLst>
                                      </p:cBhvr>
                                      <p:to>
                                        <p:strVal val="visible"/>
                                      </p:to>
                                    </p:set>
                                    <p:animEffect transition="in" filter="barn(inVertical)">
                                      <p:cBhvr>
                                        <p:cTn id="62" dur="500"/>
                                        <p:tgtEl>
                                          <p:spTgt spid="4610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6104"/>
                                        </p:tgtEl>
                                        <p:attrNameLst>
                                          <p:attrName>style.visibility</p:attrName>
                                        </p:attrNameLst>
                                      </p:cBhvr>
                                      <p:to>
                                        <p:strVal val="visible"/>
                                      </p:to>
                                    </p:set>
                                    <p:animEffect transition="in" filter="barn(inVertical)">
                                      <p:cBhvr>
                                        <p:cTn id="65" dur="500"/>
                                        <p:tgtEl>
                                          <p:spTgt spid="4610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6105"/>
                                        </p:tgtEl>
                                        <p:attrNameLst>
                                          <p:attrName>style.visibility</p:attrName>
                                        </p:attrNameLst>
                                      </p:cBhvr>
                                      <p:to>
                                        <p:strVal val="visible"/>
                                      </p:to>
                                    </p:set>
                                    <p:animEffect transition="in" filter="barn(inVertical)">
                                      <p:cBhvr>
                                        <p:cTn id="68" dur="500"/>
                                        <p:tgtEl>
                                          <p:spTgt spid="4610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6106"/>
                                        </p:tgtEl>
                                        <p:attrNameLst>
                                          <p:attrName>style.visibility</p:attrName>
                                        </p:attrNameLst>
                                      </p:cBhvr>
                                      <p:to>
                                        <p:strVal val="visible"/>
                                      </p:to>
                                    </p:set>
                                    <p:animEffect transition="in" filter="barn(inVertical)">
                                      <p:cBhvr>
                                        <p:cTn id="71" dur="500"/>
                                        <p:tgtEl>
                                          <p:spTgt spid="4610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6110"/>
                                        </p:tgtEl>
                                        <p:attrNameLst>
                                          <p:attrName>style.visibility</p:attrName>
                                        </p:attrNameLst>
                                      </p:cBhvr>
                                      <p:to>
                                        <p:strVal val="visible"/>
                                      </p:to>
                                    </p:set>
                                    <p:animEffect transition="in" filter="barn(inVertical)">
                                      <p:cBhvr>
                                        <p:cTn id="74" dur="500"/>
                                        <p:tgtEl>
                                          <p:spTgt spid="4611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6" grpId="0"/>
      <p:bldP spid="46087" grpId="0"/>
      <p:bldP spid="46088" grpId="0" animBg="1"/>
      <p:bldP spid="46089" grpId="0" animBg="1"/>
      <p:bldP spid="46090" grpId="0" animBg="1"/>
      <p:bldP spid="46092" grpId="0" animBg="1"/>
      <p:bldP spid="46094" grpId="0" animBg="1"/>
      <p:bldP spid="46095" grpId="0" animBg="1"/>
      <p:bldP spid="46096" grpId="0" animBg="1"/>
      <p:bldP spid="46097" grpId="0" animBg="1"/>
      <p:bldP spid="46098" grpId="0" animBg="1"/>
      <p:bldP spid="46101" grpId="0" animBg="1"/>
      <p:bldP spid="46103" grpId="0" animBg="1"/>
      <p:bldP spid="46104" grpId="0" animBg="1"/>
      <p:bldP spid="46105" grpId="0" animBg="1"/>
      <p:bldP spid="46106" grpId="0" animBg="1"/>
      <p:bldP spid="46110" grpId="0"/>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xmlns="" id="{C3559E12-C9AE-4E13-A6AA-F342E6BD8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125-175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 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a:t>
            </a:r>
          </a:p>
        </p:txBody>
      </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175-200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Magdalen" papyrus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3,5,26</a:t>
            </a: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P104/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4404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21</a:t>
            </a: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7544" y="2980073"/>
            <a:ext cx="380937" cy="558707"/>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28481" y="3259427"/>
            <a:ext cx="20442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P90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3523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18-19</a:t>
            </a:r>
          </a:p>
        </p:txBody>
      </p:sp>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105- 115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spTree>
    <p:extLst>
      <p:ext uri="{BB962C8B-B14F-4D97-AF65-F5344CB8AC3E}">
        <p14:creationId xmlns:p14="http://schemas.microsoft.com/office/powerpoint/2010/main" val="3356253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xmlns=""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p:cNvSpPr txBox="1"/>
          <p:nvPr/>
        </p:nvSpPr>
        <p:spPr>
          <a:xfrm>
            <a:off x="289967" y="53987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a:defRPr/>
            </a:pPr>
            <a:r>
              <a:rPr lang="en-US" dirty="0">
                <a:solidFill>
                  <a:prstClr val="black"/>
                </a:solidFill>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a:defRPr/>
            </a:pPr>
            <a:r>
              <a:rPr lang="en-US" sz="1000" dirty="0">
                <a:solidFill>
                  <a:prstClr val="black"/>
                </a:solidFill>
                <a:latin typeface="Tekton Pro Cond" pitchFamily="34" charset="0"/>
              </a:rPr>
              <a:t>Paul’s Epistles</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a:p>
            <a:pPr>
              <a:defRPr/>
            </a:pPr>
            <a:r>
              <a:rPr lang="en-US" sz="1000" dirty="0">
                <a:solidFill>
                  <a:prstClr val="black"/>
                </a:solidFill>
                <a:latin typeface="Tekton Pro Cond" pitchFamily="34" charset="0"/>
              </a:rPr>
              <a:t>Gal   ~53 </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a:p>
            <a:pPr>
              <a:defRPr/>
            </a:pPr>
            <a:r>
              <a:rPr lang="en-US" sz="1000" dirty="0">
                <a:solidFill>
                  <a:prstClr val="black"/>
                </a:solidFill>
                <a:latin typeface="Tekton Pro Cond" pitchFamily="34" charset="0"/>
              </a:rPr>
              <a:t>Phil ~55</a:t>
            </a:r>
          </a:p>
          <a:p>
            <a:pPr>
              <a:defRPr/>
            </a:pPr>
            <a:r>
              <a:rPr lang="en-US" sz="1000" dirty="0">
                <a:solidFill>
                  <a:prstClr val="black"/>
                </a:solidFill>
                <a:latin typeface="Tekton Pro Cond" pitchFamily="34" charset="0"/>
              </a:rPr>
              <a:t>Phmn~55</a:t>
            </a:r>
          </a:p>
          <a:p>
            <a:pPr>
              <a:defRPr/>
            </a:pPr>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a:p>
            <a:pPr>
              <a:defRPr/>
            </a:pPr>
            <a:r>
              <a:rPr lang="en-US" sz="1000" dirty="0">
                <a:solidFill>
                  <a:prstClr val="black"/>
                </a:solidFill>
                <a:latin typeface="Tekton Pro Cond" pitchFamily="34" charset="0"/>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125-175 AD</a:t>
            </a:r>
          </a:p>
          <a:p>
            <a:pPr algn="ctr">
              <a:defRPr/>
            </a:pPr>
            <a:r>
              <a:rPr lang="en-US" sz="1000" dirty="0">
                <a:solidFill>
                  <a:prstClr val="black"/>
                </a:solidFill>
                <a:latin typeface="Tekton Pro Cond" pitchFamily="34" charset="0"/>
              </a:rPr>
              <a:t>J Ryland </a:t>
            </a:r>
          </a:p>
          <a:p>
            <a:pPr algn="ctr">
              <a:defRPr/>
            </a:pPr>
            <a:r>
              <a:rPr lang="en-US" sz="1000" dirty="0">
                <a:solidFill>
                  <a:prstClr val="black"/>
                </a:solidFill>
                <a:latin typeface="Tekton Pro Cond" pitchFamily="34" charset="0"/>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175-200 AD</a:t>
            </a:r>
          </a:p>
          <a:p>
            <a:pPr algn="ctr">
              <a:defRPr/>
            </a:pPr>
            <a:r>
              <a:rPr lang="en-US" sz="1000" dirty="0">
                <a:solidFill>
                  <a:prstClr val="black"/>
                </a:solidFill>
                <a:latin typeface="Tekton Pro Cond" pitchFamily="34" charset="0"/>
              </a:rPr>
              <a:t>Magdalen" papyrus </a:t>
            </a:r>
          </a:p>
          <a:p>
            <a:pPr algn="ctr">
              <a:defRPr/>
            </a:pPr>
            <a:r>
              <a:rPr lang="en-US" sz="1000" dirty="0">
                <a:solidFill>
                  <a:prstClr val="black"/>
                </a:solidFill>
                <a:latin typeface="Tekton Pro Cond" pitchFamily="34" charset="0"/>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100-200 AD</a:t>
            </a:r>
          </a:p>
          <a:p>
            <a:pPr algn="ctr">
              <a:defRPr/>
            </a:pPr>
            <a:r>
              <a:rPr lang="en-US" sz="1000" dirty="0">
                <a:solidFill>
                  <a:prstClr val="black"/>
                </a:solidFill>
                <a:latin typeface="Tekton Pro Cond" pitchFamily="34" charset="0"/>
              </a:rPr>
              <a:t>P104/ </a:t>
            </a:r>
            <a:r>
              <a:rPr lang="en-US" sz="1000" dirty="0">
                <a:solidFill>
                  <a:prstClr val="black"/>
                </a:solidFill>
              </a:rPr>
              <a:t>P. Oxy. 4404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algn="ctr">
              <a:defRPr/>
            </a:pPr>
            <a:r>
              <a:rPr lang="en-US" sz="1000" dirty="0">
                <a:solidFill>
                  <a:prstClr val="black"/>
                </a:solidFill>
                <a:latin typeface="Tekton Pro Cond" pitchFamily="34" charset="0"/>
              </a:rPr>
              <a:t>150-200 AD</a:t>
            </a:r>
          </a:p>
          <a:p>
            <a:pPr algn="ctr">
              <a:defRPr/>
            </a:pPr>
            <a:r>
              <a:rPr lang="en-US" sz="1000" dirty="0">
                <a:solidFill>
                  <a:prstClr val="black"/>
                </a:solidFill>
                <a:latin typeface="Tekton Pro Cond" pitchFamily="34" charset="0"/>
              </a:rPr>
              <a:t>P90 /</a:t>
            </a:r>
            <a:r>
              <a:rPr lang="en-US" sz="1000" dirty="0">
                <a:solidFill>
                  <a:prstClr val="black"/>
                </a:solidFill>
              </a:rPr>
              <a:t>P. Oxy. 3523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a:defRPr/>
            </a:pPr>
            <a:r>
              <a:rPr lang="en-US" sz="1000" dirty="0">
                <a:solidFill>
                  <a:prstClr val="black"/>
                </a:solidFill>
                <a:latin typeface="Tekton Pro Cond" pitchFamily="34" charset="0"/>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65" name="TextBox 64"/>
          <p:cNvSpPr txBox="1"/>
          <p:nvPr/>
        </p:nvSpPr>
        <p:spPr>
          <a:xfrm>
            <a:off x="4159431" y="3868230"/>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Polycarp</a:t>
            </a:r>
          </a:p>
          <a:p>
            <a:pPr algn="ctr">
              <a:defRPr/>
            </a:pPr>
            <a:r>
              <a:rPr lang="en-US" sz="1000" dirty="0">
                <a:solidFill>
                  <a:prstClr val="black"/>
                </a:solidFill>
                <a:latin typeface="Tekton Pro Cond" pitchFamily="34" charset="0"/>
              </a:rPr>
              <a:t>120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Clement </a:t>
            </a:r>
          </a:p>
          <a:p>
            <a:pPr algn="ctr">
              <a:defRPr/>
            </a:pPr>
            <a:r>
              <a:rPr lang="en-US" sz="1000" dirty="0">
                <a:solidFill>
                  <a:prstClr val="black"/>
                </a:solidFill>
                <a:latin typeface="Tekton Pro Cond" pitchFamily="34" charset="0"/>
              </a:rPr>
              <a:t>95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defRPr/>
            </a:pPr>
            <a:r>
              <a:rPr lang="en-US" dirty="0">
                <a:solidFill>
                  <a:prstClr val="black"/>
                </a:solidFill>
              </a:rPr>
              <a:t>70 AD</a:t>
            </a:r>
          </a:p>
          <a:p>
            <a:pPr algn="ctr">
              <a:defRPr/>
            </a:pPr>
            <a:r>
              <a:rPr lang="en-US" dirty="0">
                <a:solidFill>
                  <a:prstClr val="black"/>
                </a:solidFill>
              </a:rPr>
              <a:t>Temple</a:t>
            </a:r>
          </a:p>
          <a:p>
            <a:pPr algn="ctr">
              <a:defRPr/>
            </a:pPr>
            <a:r>
              <a:rPr lang="en-US" dirty="0">
                <a:solidFill>
                  <a:prstClr val="black"/>
                </a:solidFill>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a:defRPr/>
            </a:pPr>
            <a:r>
              <a:rPr lang="en-US" sz="1000" dirty="0">
                <a:solidFill>
                  <a:prstClr val="black"/>
                </a:solidFill>
                <a:latin typeface="Tekton Pro Cond" pitchFamily="34" charset="0"/>
              </a:rPr>
              <a:t>AD 115,</a:t>
            </a:r>
          </a:p>
          <a:p>
            <a:pPr>
              <a:defRPr/>
            </a:pPr>
            <a:r>
              <a:rPr lang="en-US" sz="1000" dirty="0">
                <a:solidFill>
                  <a:prstClr val="black"/>
                </a:solidFill>
                <a:latin typeface="Tekton Pro Cond" pitchFamily="34" charset="0"/>
              </a:rPr>
              <a:t>Ignatius, bishop of Antioch, </a:t>
            </a:r>
          </a:p>
          <a:p>
            <a:pPr>
              <a:defRPr/>
            </a:pPr>
            <a:r>
              <a:rPr lang="en-US" sz="1000" dirty="0">
                <a:solidFill>
                  <a:prstClr val="black"/>
                </a:solidFill>
                <a:latin typeface="Tekton Pro Cond" pitchFamily="34" charset="0"/>
              </a:rPr>
              <a:t>Refers to “The Gospel” as </a:t>
            </a:r>
          </a:p>
          <a:p>
            <a:pPr>
              <a:defRPr/>
            </a:pPr>
            <a:r>
              <a:rPr lang="en-US" sz="1000" dirty="0">
                <a:solidFill>
                  <a:prstClr val="black"/>
                </a:solidFill>
                <a:latin typeface="Tekton Pro Cond" pitchFamily="34" charset="0"/>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93 AD</a:t>
            </a:r>
          </a:p>
          <a:p>
            <a:pPr algn="ctr">
              <a:defRPr/>
            </a:pPr>
            <a:r>
              <a:rPr lang="en-US" sz="1000" dirty="0">
                <a:solidFill>
                  <a:prstClr val="black"/>
                </a:solidFill>
                <a:latin typeface="Tekton Pro Cond" pitchFamily="34" charset="0"/>
              </a:rPr>
              <a:t>Josephus</a:t>
            </a:r>
          </a:p>
          <a:p>
            <a:pPr algn="ctr">
              <a:defRPr/>
            </a:pPr>
            <a:r>
              <a:rPr lang="en-US" sz="1000" dirty="0">
                <a:solidFill>
                  <a:prstClr val="black"/>
                </a:solidFill>
                <a:latin typeface="Tekton Pro Cond" pitchFamily="34" charset="0"/>
              </a:rPr>
              <a:t>The Antiquities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50 AD</a:t>
            </a:r>
          </a:p>
          <a:p>
            <a:pPr algn="ctr">
              <a:defRPr/>
            </a:pPr>
            <a:r>
              <a:rPr lang="en-US" sz="1000" dirty="0">
                <a:solidFill>
                  <a:prstClr val="black"/>
                </a:solidFill>
                <a:latin typeface="Tekton Pro Cond" pitchFamily="34" charset="0"/>
              </a:rPr>
              <a:t>Christ cup</a:t>
            </a:r>
          </a:p>
          <a:p>
            <a:pPr algn="ctr">
              <a:defRPr/>
            </a:pPr>
            <a:r>
              <a:rPr lang="en-US" sz="1000" dirty="0">
                <a:solidFill>
                  <a:prstClr val="black"/>
                </a:solidFill>
                <a:latin typeface="Tekton Pro Cond" pitchFamily="34" charset="0"/>
              </a:rPr>
              <a:t>Egypt</a:t>
            </a:r>
          </a:p>
        </p:txBody>
      </p:sp>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9600" y="4164155"/>
            <a:ext cx="348553" cy="511211"/>
          </a:xfrm>
          <a:prstGeom prst="rect">
            <a:avLst/>
          </a:prstGeom>
        </p:spPr>
      </p:pic>
      <p:sp>
        <p:nvSpPr>
          <p:cNvPr id="39" name="Isosceles Triangle 38"/>
          <p:cNvSpPr/>
          <p:nvPr/>
        </p:nvSpPr>
        <p:spPr>
          <a:xfrm>
            <a:off x="756405" y="5258179"/>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2170552" y="5166984"/>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743377" y="5630136"/>
            <a:ext cx="926143"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62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James</a:t>
            </a:r>
          </a:p>
          <a:p>
            <a:pPr algn="ctr">
              <a:defRPr/>
            </a:pPr>
            <a:r>
              <a:rPr lang="en-US" sz="1000" dirty="0">
                <a:solidFill>
                  <a:prstClr val="black"/>
                </a:solidFill>
                <a:latin typeface="Tekton Pro Cond" pitchFamily="34" charset="0"/>
              </a:rPr>
              <a:t>Brother of Jesus</a:t>
            </a:r>
          </a:p>
        </p:txBody>
      </p:sp>
      <p:sp>
        <p:nvSpPr>
          <p:cNvPr id="89" name="TextBox 88"/>
          <p:cNvSpPr txBox="1"/>
          <p:nvPr/>
        </p:nvSpPr>
        <p:spPr>
          <a:xfrm>
            <a:off x="369618" y="5664088"/>
            <a:ext cx="1135028"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28-29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John The Baptist</a:t>
            </a:r>
          </a:p>
          <a:p>
            <a:pPr algn="ctr">
              <a:defRPr/>
            </a:pPr>
            <a:r>
              <a:rPr lang="en-US" sz="1000" dirty="0">
                <a:solidFill>
                  <a:prstClr val="black"/>
                </a:solidFill>
                <a:latin typeface="Tekton Pro Cond" pitchFamily="34" charset="0"/>
              </a:rPr>
              <a:t>Jesus ~30 AD</a:t>
            </a:r>
          </a:p>
        </p:txBody>
      </p:sp>
      <p:sp>
        <p:nvSpPr>
          <p:cNvPr id="90" name="Isosceles Triangle 89"/>
          <p:cNvSpPr/>
          <p:nvPr/>
        </p:nvSpPr>
        <p:spPr>
          <a:xfrm flipV="1">
            <a:off x="3791715" y="4798801"/>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881835" y="5257800"/>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66" idx="2"/>
          </p:cNvCxnSpPr>
          <p:nvPr/>
        </p:nvCxnSpPr>
        <p:spPr>
          <a:xfrm>
            <a:off x="3716310" y="2990153"/>
            <a:ext cx="129787" cy="17865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940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xmlns=""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p:cNvSpPr txBox="1"/>
          <p:nvPr/>
        </p:nvSpPr>
        <p:spPr>
          <a:xfrm>
            <a:off x="289967" y="53987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a:defRPr/>
            </a:pPr>
            <a:r>
              <a:rPr lang="en-US" dirty="0">
                <a:solidFill>
                  <a:prstClr val="black"/>
                </a:solidFill>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a:defRPr/>
            </a:pPr>
            <a:r>
              <a:rPr lang="en-US" sz="1000" dirty="0">
                <a:solidFill>
                  <a:prstClr val="black"/>
                </a:solidFill>
                <a:latin typeface="Tekton Pro Cond" pitchFamily="34" charset="0"/>
              </a:rPr>
              <a:t>Paul’s Epistles</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a:p>
            <a:pPr>
              <a:defRPr/>
            </a:pPr>
            <a:r>
              <a:rPr lang="en-US" sz="1000" dirty="0">
                <a:solidFill>
                  <a:prstClr val="black"/>
                </a:solidFill>
                <a:latin typeface="Tekton Pro Cond" pitchFamily="34" charset="0"/>
              </a:rPr>
              <a:t>Gal   ~53 </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a:p>
            <a:pPr>
              <a:defRPr/>
            </a:pPr>
            <a:r>
              <a:rPr lang="en-US" sz="1000" dirty="0">
                <a:solidFill>
                  <a:prstClr val="black"/>
                </a:solidFill>
                <a:latin typeface="Tekton Pro Cond" pitchFamily="34" charset="0"/>
              </a:rPr>
              <a:t>Phil ~55</a:t>
            </a:r>
          </a:p>
          <a:p>
            <a:pPr>
              <a:defRPr/>
            </a:pPr>
            <a:r>
              <a:rPr lang="en-US" sz="1000" dirty="0">
                <a:solidFill>
                  <a:prstClr val="black"/>
                </a:solidFill>
                <a:latin typeface="Tekton Pro Cond" pitchFamily="34" charset="0"/>
              </a:rPr>
              <a:t>Phmn~55</a:t>
            </a:r>
          </a:p>
          <a:p>
            <a:pPr>
              <a:defRPr/>
            </a:pPr>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a:p>
            <a:pPr>
              <a:defRPr/>
            </a:pPr>
            <a:r>
              <a:rPr lang="en-US" sz="1000" dirty="0">
                <a:solidFill>
                  <a:prstClr val="black"/>
                </a:solidFill>
                <a:latin typeface="Tekton Pro Cond" pitchFamily="34" charset="0"/>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125-175 AD</a:t>
            </a:r>
          </a:p>
          <a:p>
            <a:pPr algn="ctr">
              <a:defRPr/>
            </a:pPr>
            <a:r>
              <a:rPr lang="en-US" sz="1000" dirty="0">
                <a:solidFill>
                  <a:prstClr val="black"/>
                </a:solidFill>
                <a:latin typeface="Tekton Pro Cond" pitchFamily="34" charset="0"/>
              </a:rPr>
              <a:t>J Ryland </a:t>
            </a:r>
          </a:p>
          <a:p>
            <a:pPr algn="ctr">
              <a:defRPr/>
            </a:pPr>
            <a:r>
              <a:rPr lang="en-US" sz="1000" dirty="0">
                <a:solidFill>
                  <a:prstClr val="black"/>
                </a:solidFill>
                <a:latin typeface="Tekton Pro Cond" pitchFamily="34" charset="0"/>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175-200 AD</a:t>
            </a:r>
          </a:p>
          <a:p>
            <a:pPr algn="ctr">
              <a:defRPr/>
            </a:pPr>
            <a:r>
              <a:rPr lang="en-US" sz="1000" dirty="0">
                <a:solidFill>
                  <a:prstClr val="black"/>
                </a:solidFill>
                <a:latin typeface="Tekton Pro Cond" pitchFamily="34" charset="0"/>
              </a:rPr>
              <a:t>Magdalen" papyrus </a:t>
            </a:r>
          </a:p>
          <a:p>
            <a:pPr algn="ctr">
              <a:defRPr/>
            </a:pPr>
            <a:r>
              <a:rPr lang="en-US" sz="1000" dirty="0">
                <a:solidFill>
                  <a:prstClr val="black"/>
                </a:solidFill>
                <a:latin typeface="Tekton Pro Cond" pitchFamily="34" charset="0"/>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100-200 AD</a:t>
            </a:r>
          </a:p>
          <a:p>
            <a:pPr algn="ctr">
              <a:defRPr/>
            </a:pPr>
            <a:r>
              <a:rPr lang="en-US" sz="1000" dirty="0">
                <a:solidFill>
                  <a:prstClr val="black"/>
                </a:solidFill>
                <a:latin typeface="Tekton Pro Cond" pitchFamily="34" charset="0"/>
              </a:rPr>
              <a:t>P104/ </a:t>
            </a:r>
            <a:r>
              <a:rPr lang="en-US" sz="1000" dirty="0">
                <a:solidFill>
                  <a:prstClr val="black"/>
                </a:solidFill>
              </a:rPr>
              <a:t>P. Oxy. 4404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algn="ctr">
              <a:defRPr/>
            </a:pPr>
            <a:r>
              <a:rPr lang="en-US" sz="1000" dirty="0">
                <a:solidFill>
                  <a:prstClr val="black"/>
                </a:solidFill>
                <a:latin typeface="Tekton Pro Cond" pitchFamily="34" charset="0"/>
              </a:rPr>
              <a:t>150-200 AD</a:t>
            </a:r>
          </a:p>
          <a:p>
            <a:pPr algn="ctr">
              <a:defRPr/>
            </a:pPr>
            <a:r>
              <a:rPr lang="en-US" sz="1000" dirty="0">
                <a:solidFill>
                  <a:prstClr val="black"/>
                </a:solidFill>
                <a:latin typeface="Tekton Pro Cond" pitchFamily="34" charset="0"/>
              </a:rPr>
              <a:t>P90 /</a:t>
            </a:r>
            <a:r>
              <a:rPr lang="en-US" sz="1000" dirty="0">
                <a:solidFill>
                  <a:prstClr val="black"/>
                </a:solidFill>
              </a:rPr>
              <a:t>P. Oxy. 3523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a:defRPr/>
            </a:pPr>
            <a:r>
              <a:rPr lang="en-US" sz="1000" dirty="0">
                <a:solidFill>
                  <a:prstClr val="black"/>
                </a:solidFill>
                <a:latin typeface="Tekton Pro Cond" pitchFamily="34" charset="0"/>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65" name="TextBox 64"/>
          <p:cNvSpPr txBox="1"/>
          <p:nvPr/>
        </p:nvSpPr>
        <p:spPr>
          <a:xfrm>
            <a:off x="4159431" y="3868230"/>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Polycarp</a:t>
            </a:r>
          </a:p>
          <a:p>
            <a:pPr algn="ctr">
              <a:defRPr/>
            </a:pPr>
            <a:r>
              <a:rPr lang="en-US" sz="1000" dirty="0">
                <a:solidFill>
                  <a:prstClr val="black"/>
                </a:solidFill>
                <a:latin typeface="Tekton Pro Cond" pitchFamily="34" charset="0"/>
              </a:rPr>
              <a:t>120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Clement </a:t>
            </a:r>
          </a:p>
          <a:p>
            <a:pPr algn="ctr">
              <a:defRPr/>
            </a:pPr>
            <a:r>
              <a:rPr lang="en-US" sz="1000" dirty="0">
                <a:solidFill>
                  <a:prstClr val="black"/>
                </a:solidFill>
                <a:latin typeface="Tekton Pro Cond" pitchFamily="34" charset="0"/>
              </a:rPr>
              <a:t>95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defRPr/>
            </a:pPr>
            <a:r>
              <a:rPr lang="en-US" dirty="0">
                <a:solidFill>
                  <a:prstClr val="black"/>
                </a:solidFill>
              </a:rPr>
              <a:t>70 AD</a:t>
            </a:r>
          </a:p>
          <a:p>
            <a:pPr algn="ctr">
              <a:defRPr/>
            </a:pPr>
            <a:r>
              <a:rPr lang="en-US" dirty="0">
                <a:solidFill>
                  <a:prstClr val="black"/>
                </a:solidFill>
              </a:rPr>
              <a:t>Temple</a:t>
            </a:r>
          </a:p>
          <a:p>
            <a:pPr algn="ctr">
              <a:defRPr/>
            </a:pPr>
            <a:r>
              <a:rPr lang="en-US" dirty="0">
                <a:solidFill>
                  <a:prstClr val="black"/>
                </a:solidFill>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a:defRPr/>
            </a:pPr>
            <a:r>
              <a:rPr lang="en-US" sz="1000" dirty="0">
                <a:solidFill>
                  <a:prstClr val="black"/>
                </a:solidFill>
                <a:latin typeface="Tekton Pro Cond" pitchFamily="34" charset="0"/>
              </a:rPr>
              <a:t>AD 115,</a:t>
            </a:r>
          </a:p>
          <a:p>
            <a:pPr>
              <a:defRPr/>
            </a:pPr>
            <a:r>
              <a:rPr lang="en-US" sz="1000" dirty="0">
                <a:solidFill>
                  <a:prstClr val="black"/>
                </a:solidFill>
                <a:latin typeface="Tekton Pro Cond" pitchFamily="34" charset="0"/>
              </a:rPr>
              <a:t>Ignatius, bishop of Antioch, </a:t>
            </a:r>
          </a:p>
          <a:p>
            <a:pPr>
              <a:defRPr/>
            </a:pPr>
            <a:r>
              <a:rPr lang="en-US" sz="1000" dirty="0">
                <a:solidFill>
                  <a:prstClr val="black"/>
                </a:solidFill>
                <a:latin typeface="Tekton Pro Cond" pitchFamily="34" charset="0"/>
              </a:rPr>
              <a:t>Refers to “The Gospel” as </a:t>
            </a:r>
          </a:p>
          <a:p>
            <a:pPr>
              <a:defRPr/>
            </a:pPr>
            <a:r>
              <a:rPr lang="en-US" sz="1000" dirty="0">
                <a:solidFill>
                  <a:prstClr val="black"/>
                </a:solidFill>
                <a:latin typeface="Tekton Pro Cond" pitchFamily="34" charset="0"/>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93 AD</a:t>
            </a:r>
          </a:p>
          <a:p>
            <a:pPr algn="ctr">
              <a:defRPr/>
            </a:pPr>
            <a:r>
              <a:rPr lang="en-US" sz="1000" dirty="0">
                <a:solidFill>
                  <a:prstClr val="black"/>
                </a:solidFill>
                <a:latin typeface="Tekton Pro Cond" pitchFamily="34" charset="0"/>
              </a:rPr>
              <a:t>Josephus</a:t>
            </a:r>
          </a:p>
          <a:p>
            <a:pPr algn="ctr">
              <a:defRPr/>
            </a:pPr>
            <a:r>
              <a:rPr lang="en-US" sz="1000" dirty="0">
                <a:solidFill>
                  <a:prstClr val="black"/>
                </a:solidFill>
                <a:latin typeface="Tekton Pro Cond" pitchFamily="34" charset="0"/>
              </a:rPr>
              <a:t>The Antiquities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50 AD</a:t>
            </a:r>
          </a:p>
          <a:p>
            <a:pPr algn="ctr">
              <a:defRPr/>
            </a:pPr>
            <a:r>
              <a:rPr lang="en-US" sz="1000" dirty="0">
                <a:solidFill>
                  <a:prstClr val="black"/>
                </a:solidFill>
                <a:latin typeface="Tekton Pro Cond" pitchFamily="34" charset="0"/>
              </a:rPr>
              <a:t>Christ cup</a:t>
            </a:r>
          </a:p>
          <a:p>
            <a:pPr algn="ctr">
              <a:defRPr/>
            </a:pPr>
            <a:r>
              <a:rPr lang="en-US" sz="1000" dirty="0">
                <a:solidFill>
                  <a:prstClr val="black"/>
                </a:solidFill>
                <a:latin typeface="Tekton Pro Cond" pitchFamily="34" charset="0"/>
              </a:rPr>
              <a:t>Egypt</a:t>
            </a:r>
          </a:p>
        </p:txBody>
      </p:sp>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9600" y="4164155"/>
            <a:ext cx="348553" cy="511211"/>
          </a:xfrm>
          <a:prstGeom prst="rect">
            <a:avLst/>
          </a:prstGeom>
        </p:spPr>
      </p:pic>
      <p:sp>
        <p:nvSpPr>
          <p:cNvPr id="39" name="Isosceles Triangle 38"/>
          <p:cNvSpPr/>
          <p:nvPr/>
        </p:nvSpPr>
        <p:spPr>
          <a:xfrm>
            <a:off x="756405" y="5258179"/>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Isosceles Triangle 86"/>
          <p:cNvSpPr/>
          <p:nvPr/>
        </p:nvSpPr>
        <p:spPr>
          <a:xfrm>
            <a:off x="2170552" y="5166984"/>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TextBox 87"/>
          <p:cNvSpPr txBox="1"/>
          <p:nvPr/>
        </p:nvSpPr>
        <p:spPr>
          <a:xfrm>
            <a:off x="1743377" y="5630136"/>
            <a:ext cx="926143"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62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James</a:t>
            </a:r>
          </a:p>
          <a:p>
            <a:pPr algn="ctr">
              <a:defRPr/>
            </a:pPr>
            <a:r>
              <a:rPr lang="en-US" sz="1000" dirty="0">
                <a:solidFill>
                  <a:prstClr val="black"/>
                </a:solidFill>
                <a:latin typeface="Tekton Pro Cond" pitchFamily="34" charset="0"/>
              </a:rPr>
              <a:t>Brother of Jesus</a:t>
            </a:r>
          </a:p>
        </p:txBody>
      </p:sp>
      <p:sp>
        <p:nvSpPr>
          <p:cNvPr id="89" name="TextBox 88"/>
          <p:cNvSpPr txBox="1"/>
          <p:nvPr/>
        </p:nvSpPr>
        <p:spPr>
          <a:xfrm>
            <a:off x="369618" y="5664088"/>
            <a:ext cx="1135028"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28-29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John The Baptist</a:t>
            </a:r>
          </a:p>
          <a:p>
            <a:pPr algn="ctr">
              <a:defRPr/>
            </a:pPr>
            <a:r>
              <a:rPr lang="en-US" sz="1000" dirty="0">
                <a:solidFill>
                  <a:prstClr val="black"/>
                </a:solidFill>
                <a:latin typeface="Tekton Pro Cond" pitchFamily="34" charset="0"/>
              </a:rPr>
              <a:t>Jesus ~30 AD</a:t>
            </a:r>
          </a:p>
        </p:txBody>
      </p:sp>
      <p:sp>
        <p:nvSpPr>
          <p:cNvPr id="90" name="Isosceles Triangle 89"/>
          <p:cNvSpPr/>
          <p:nvPr/>
        </p:nvSpPr>
        <p:spPr>
          <a:xfrm flipV="1">
            <a:off x="3791715" y="4798801"/>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Isosceles Triangle 90"/>
          <p:cNvSpPr/>
          <p:nvPr/>
        </p:nvSpPr>
        <p:spPr>
          <a:xfrm>
            <a:off x="881835" y="5257800"/>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8" name="Straight Connector 47"/>
          <p:cNvCxnSpPr>
            <a:stCxn id="66" idx="2"/>
          </p:cNvCxnSpPr>
          <p:nvPr/>
        </p:nvCxnSpPr>
        <p:spPr>
          <a:xfrm>
            <a:off x="3716310" y="2990153"/>
            <a:ext cx="129787" cy="17865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181956" y="1236869"/>
            <a:ext cx="493816" cy="618592"/>
          </a:xfrm>
          <a:prstGeom prst="rect">
            <a:avLst/>
          </a:prstGeom>
        </p:spPr>
      </p:pic>
      <p:sp>
        <p:nvSpPr>
          <p:cNvPr id="79" name="TextBox 78"/>
          <p:cNvSpPr txBox="1"/>
          <p:nvPr/>
        </p:nvSpPr>
        <p:spPr>
          <a:xfrm>
            <a:off x="4940255" y="1854663"/>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Tacitus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Nero  &amp; Christians</a:t>
            </a:r>
          </a:p>
        </p:txBody>
      </p:sp>
      <p:sp>
        <p:nvSpPr>
          <p:cNvPr id="80" name="Isosceles Triangle 79"/>
          <p:cNvSpPr/>
          <p:nvPr/>
        </p:nvSpPr>
        <p:spPr>
          <a:xfrm>
            <a:off x="2209800" y="5302677"/>
            <a:ext cx="108765" cy="137911"/>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flipH="1">
            <a:off x="2279317" y="2562549"/>
            <a:ext cx="3124009" cy="2809083"/>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190371" y="5422675"/>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64 AD</a:t>
            </a:r>
          </a:p>
        </p:txBody>
      </p:sp>
    </p:spTree>
    <p:extLst>
      <p:ext uri="{BB962C8B-B14F-4D97-AF65-F5344CB8AC3E}">
        <p14:creationId xmlns:p14="http://schemas.microsoft.com/office/powerpoint/2010/main" val="1816540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xmlns=""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125-175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 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175-200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Magdalen" papyrus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P104/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4404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P90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3523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4267948" y="2690289"/>
            <a:ext cx="399468" cy="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93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Josephus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The Antiquities</a:t>
            </a:r>
          </a:p>
        </p:txBody>
      </p:sp>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81956" y="1236869"/>
            <a:ext cx="493816" cy="618592"/>
          </a:xfrm>
          <a:prstGeom prst="rect">
            <a:avLst/>
          </a:prstGeom>
        </p:spPr>
      </p:pic>
      <p:sp>
        <p:nvSpPr>
          <p:cNvPr id="78" name="TextBox 77"/>
          <p:cNvSpPr txBox="1"/>
          <p:nvPr/>
        </p:nvSpPr>
        <p:spPr>
          <a:xfrm>
            <a:off x="4940255" y="1854663"/>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Tacitus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Nero  &amp; Christians</a:t>
            </a:r>
          </a:p>
        </p:txBody>
      </p:sp>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54561" y="1236869"/>
            <a:ext cx="957718" cy="640934"/>
          </a:xfrm>
          <a:prstGeom prst="rect">
            <a:avLst/>
          </a:prstGeom>
        </p:spPr>
      </p:pic>
      <p:sp>
        <p:nvSpPr>
          <p:cNvPr id="79" name="TextBox 78"/>
          <p:cNvSpPr txBox="1"/>
          <p:nvPr/>
        </p:nvSpPr>
        <p:spPr>
          <a:xfrm>
            <a:off x="4135266" y="1931607"/>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111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Pliny the Younger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to Trajan</a:t>
            </a:r>
          </a:p>
        </p:txBody>
      </p:sp>
      <p:sp>
        <p:nvSpPr>
          <p:cNvPr id="80" name="TextBox 79"/>
          <p:cNvSpPr txBox="1"/>
          <p:nvPr/>
        </p:nvSpPr>
        <p:spPr>
          <a:xfrm>
            <a:off x="5692966" y="1834928"/>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121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Suetonius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Claudius, Nero  &amp; Christians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rot="5400000" flipV="1">
            <a:off x="4366002" y="2412165"/>
            <a:ext cx="163902" cy="300769"/>
            <a:chOff x="8370639" y="3275021"/>
            <a:chExt cx="163902" cy="300769"/>
          </a:xfrm>
        </p:grpSpPr>
        <p:cxnSp>
          <p:nvCxnSpPr>
            <p:cNvPr id="83" name="Straight Connector 82"/>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84" name="Straight Connector 83"/>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57408" y="1225847"/>
            <a:ext cx="334990" cy="610063"/>
          </a:xfrm>
          <a:prstGeom prst="rect">
            <a:avLst/>
          </a:prstGeom>
        </p:spPr>
      </p:pic>
      <p:pic>
        <p:nvPicPr>
          <p:cNvPr id="46" name="Picture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Christ cup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Egypt</a:t>
            </a:r>
          </a:p>
        </p:txBody>
      </p:sp>
      <p:cxnSp>
        <p:nvCxnSpPr>
          <p:cNvPr id="87" name="Straight Connector 86"/>
          <p:cNvCxnSpPr>
            <a:endCxn id="90" idx="5"/>
          </p:cNvCxnSpPr>
          <p:nvPr/>
        </p:nvCxnSpPr>
        <p:spPr>
          <a:xfrm flipH="1">
            <a:off x="1992219" y="2562549"/>
            <a:ext cx="3411108" cy="2809084"/>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751269" y="5899782"/>
            <a:ext cx="926143"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62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James</a:t>
            </a:r>
          </a:p>
          <a:p>
            <a:pPr algn="ctr">
              <a:defRPr/>
            </a:pPr>
            <a:r>
              <a:rPr lang="en-US" sz="1000" dirty="0">
                <a:solidFill>
                  <a:prstClr val="black"/>
                </a:solidFill>
                <a:latin typeface="Tekton Pro Cond" pitchFamily="34" charset="0"/>
              </a:rPr>
              <a:t>Brother of Jesus</a:t>
            </a:r>
          </a:p>
        </p:txBody>
      </p:sp>
      <p:sp>
        <p:nvSpPr>
          <p:cNvPr id="89" name="TextBox 88"/>
          <p:cNvSpPr txBox="1"/>
          <p:nvPr/>
        </p:nvSpPr>
        <p:spPr>
          <a:xfrm>
            <a:off x="369618" y="5664088"/>
            <a:ext cx="1135028"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28-29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John The Baptist</a:t>
            </a:r>
          </a:p>
          <a:p>
            <a:pPr algn="ctr">
              <a:defRPr/>
            </a:pPr>
            <a:r>
              <a:rPr lang="en-US" sz="1000" dirty="0">
                <a:solidFill>
                  <a:prstClr val="black"/>
                </a:solidFill>
                <a:latin typeface="Tekton Pro Cond" pitchFamily="34" charset="0"/>
              </a:rPr>
              <a:t>Jesus ~30 AD</a:t>
            </a:r>
          </a:p>
        </p:txBody>
      </p:sp>
      <p:sp>
        <p:nvSpPr>
          <p:cNvPr id="90" name="Isosceles Triangle 89"/>
          <p:cNvSpPr/>
          <p:nvPr/>
        </p:nvSpPr>
        <p:spPr>
          <a:xfrm>
            <a:off x="1910645" y="5302677"/>
            <a:ext cx="108765" cy="137911"/>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TextBox 91"/>
          <p:cNvSpPr txBox="1"/>
          <p:nvPr/>
        </p:nvSpPr>
        <p:spPr>
          <a:xfrm>
            <a:off x="1657046" y="5551115"/>
            <a:ext cx="8210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~53 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ekton Pro Cond" pitchFamily="34" charset="0"/>
              </a:rPr>
              <a:t>Jews out Rome</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p:txBody>
      </p:sp>
      <p:sp>
        <p:nvSpPr>
          <p:cNvPr id="39" name="TextBox 38"/>
          <p:cNvSpPr txBox="1"/>
          <p:nvPr/>
        </p:nvSpPr>
        <p:spPr>
          <a:xfrm>
            <a:off x="497241" y="304800"/>
            <a:ext cx="8570559" cy="1323439"/>
          </a:xfrm>
          <a:prstGeom prst="rect">
            <a:avLst/>
          </a:prstGeom>
          <a:noFill/>
        </p:spPr>
        <p:txBody>
          <a:bodyPr wrap="square" rtlCol="0">
            <a:spAutoFit/>
          </a:bodyPr>
          <a:lstStyle/>
          <a:p>
            <a:r>
              <a:rPr lang="en-US" sz="1600" b="1" dirty="0"/>
              <a:t>Mark 9:38-39 (NKJV) </a:t>
            </a:r>
            <a:r>
              <a:rPr lang="en-US" sz="1600" baseline="30000" dirty="0"/>
              <a:t>38 </a:t>
            </a:r>
            <a:r>
              <a:rPr lang="en-US" sz="1600" dirty="0"/>
              <a:t> Now John answered Him, saying, "Teacher, we saw someone who does not follow us casting out demons in Your name, and we forbade him because he does not follow us." </a:t>
            </a:r>
            <a:br>
              <a:rPr lang="en-US" sz="1600" dirty="0"/>
            </a:br>
            <a:r>
              <a:rPr lang="en-US" sz="1600" baseline="30000" dirty="0"/>
              <a:t>39 </a:t>
            </a:r>
            <a:r>
              <a:rPr lang="en-US" sz="1600" dirty="0"/>
              <a:t> But Jesus said, "Do not forbid him, for no one who works a miracle in My name can soon afterward speak evil of Me.</a:t>
            </a:r>
          </a:p>
          <a:p>
            <a:endParaRPr lang="en-US" sz="1600" dirty="0"/>
          </a:p>
        </p:txBody>
      </p:sp>
    </p:spTree>
    <p:extLst>
      <p:ext uri="{BB962C8B-B14F-4D97-AF65-F5344CB8AC3E}">
        <p14:creationId xmlns:p14="http://schemas.microsoft.com/office/powerpoint/2010/main" val="5914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Written by Paul - Undisputed</a:t>
            </a:r>
          </a:p>
        </p:txBody>
      </p:sp>
      <p:sp>
        <p:nvSpPr>
          <p:cNvPr id="3" name="TextBox 2"/>
          <p:cNvSpPr txBox="1"/>
          <p:nvPr/>
        </p:nvSpPr>
        <p:spPr>
          <a:xfrm>
            <a:off x="152400" y="1295400"/>
            <a:ext cx="8686800" cy="4524315"/>
          </a:xfrm>
          <a:prstGeom prst="rect">
            <a:avLst/>
          </a:prstGeom>
          <a:noFill/>
        </p:spPr>
        <p:txBody>
          <a:bodyPr wrap="square" rtlCol="0">
            <a:spAutoFit/>
          </a:bodyPr>
          <a:lstStyle/>
          <a:p>
            <a:pPr lvl="0"/>
            <a:r>
              <a:rPr lang="en-US" sz="2400" u="sng" dirty="0">
                <a:solidFill>
                  <a:srgbClr val="FFFF00"/>
                </a:solidFill>
              </a:rPr>
              <a:t>L07</a:t>
            </a:r>
            <a:r>
              <a:rPr lang="en-US" sz="2400" u="sng" dirty="0"/>
              <a:t> First Epistle to the Thessalonians (51 AD) </a:t>
            </a:r>
            <a:r>
              <a:rPr lang="en-US" sz="2400" u="sng" dirty="0">
                <a:solidFill>
                  <a:srgbClr val="FFFF00"/>
                </a:solidFill>
              </a:rPr>
              <a:t>Danny H</a:t>
            </a:r>
            <a:endParaRPr lang="en-US" sz="2400" dirty="0">
              <a:solidFill>
                <a:srgbClr val="FFFF00"/>
              </a:solidFill>
            </a:endParaRPr>
          </a:p>
          <a:p>
            <a:pPr lvl="0"/>
            <a:r>
              <a:rPr lang="en-US" sz="2400" u="sng" dirty="0">
                <a:solidFill>
                  <a:srgbClr val="FFFF00"/>
                </a:solidFill>
              </a:rPr>
              <a:t>L07</a:t>
            </a:r>
            <a:r>
              <a:rPr lang="en-US" sz="2400" u="sng" dirty="0"/>
              <a:t> Epistle to the Galatians (47 (51-53)AD?) </a:t>
            </a:r>
            <a:r>
              <a:rPr lang="en-US" sz="2400" u="sng" dirty="0">
                <a:solidFill>
                  <a:srgbClr val="FFFF00"/>
                </a:solidFill>
              </a:rPr>
              <a:t>Joel Y</a:t>
            </a:r>
            <a:endParaRPr lang="en-US" sz="2400" dirty="0">
              <a:solidFill>
                <a:srgbClr val="FFFF00"/>
              </a:solidFill>
            </a:endParaRPr>
          </a:p>
          <a:p>
            <a:pPr lvl="0"/>
            <a:endParaRPr lang="en-US" sz="2400" u="sng" dirty="0"/>
          </a:p>
          <a:p>
            <a:pPr lvl="0"/>
            <a:r>
              <a:rPr lang="en-US" sz="2400" u="sng" dirty="0">
                <a:solidFill>
                  <a:srgbClr val="FFFF00"/>
                </a:solidFill>
              </a:rPr>
              <a:t>L11</a:t>
            </a:r>
            <a:r>
              <a:rPr lang="en-US" sz="2400" u="sng" dirty="0"/>
              <a:t> First Epistle to the Corinthians (52-56 AD)</a:t>
            </a:r>
          </a:p>
          <a:p>
            <a:pPr lvl="0"/>
            <a:r>
              <a:rPr lang="en-US" sz="2400" u="sng" dirty="0">
                <a:solidFill>
                  <a:srgbClr val="FFFF00"/>
                </a:solidFill>
              </a:rPr>
              <a:t>L11</a:t>
            </a:r>
            <a:r>
              <a:rPr lang="en-US" sz="2400" u="sng" dirty="0"/>
              <a:t>Second Epistle to the Corinthians (52-56 AD)  </a:t>
            </a:r>
            <a:r>
              <a:rPr lang="en-US" sz="2400" u="sng" dirty="0">
                <a:solidFill>
                  <a:srgbClr val="FFFF00"/>
                </a:solidFill>
              </a:rPr>
              <a:t>Corey W</a:t>
            </a:r>
            <a:endParaRPr lang="en-US" sz="2400" dirty="0">
              <a:solidFill>
                <a:srgbClr val="FFFF00"/>
              </a:solidFill>
            </a:endParaRPr>
          </a:p>
          <a:p>
            <a:pPr lvl="0"/>
            <a:endParaRPr lang="en-US" sz="2400" u="sng" dirty="0"/>
          </a:p>
          <a:p>
            <a:r>
              <a:rPr lang="en-US" sz="2400" u="sng" dirty="0">
                <a:solidFill>
                  <a:srgbClr val="FFFF00"/>
                </a:solidFill>
              </a:rPr>
              <a:t>L08</a:t>
            </a:r>
            <a:r>
              <a:rPr lang="en-US" sz="2400" u="sng" dirty="0"/>
              <a:t> Epistle to the Philippians (60-62 AD) </a:t>
            </a:r>
            <a:r>
              <a:rPr lang="en-US" sz="2400" u="sng" dirty="0">
                <a:solidFill>
                  <a:srgbClr val="FFFF00"/>
                </a:solidFill>
              </a:rPr>
              <a:t>Jana S, Chester T, Corey W,  </a:t>
            </a:r>
            <a:r>
              <a:rPr lang="en-US" sz="2400" u="sng" dirty="0" err="1">
                <a:solidFill>
                  <a:srgbClr val="FFFF00"/>
                </a:solidFill>
              </a:rPr>
              <a:t>DeAnna</a:t>
            </a:r>
            <a:r>
              <a:rPr lang="en-US" sz="2400" u="sng" dirty="0">
                <a:solidFill>
                  <a:srgbClr val="FFFF00"/>
                </a:solidFill>
              </a:rPr>
              <a:t> B</a:t>
            </a:r>
            <a:endParaRPr lang="en-US" sz="2400" dirty="0">
              <a:solidFill>
                <a:srgbClr val="FFFF00"/>
              </a:solidFill>
            </a:endParaRPr>
          </a:p>
          <a:p>
            <a:pPr lvl="0"/>
            <a:endParaRPr lang="en-US" sz="2400" u="sng" dirty="0"/>
          </a:p>
          <a:p>
            <a:pPr lvl="0"/>
            <a:r>
              <a:rPr lang="en-US" sz="2400" u="sng" dirty="0">
                <a:solidFill>
                  <a:srgbClr val="FFFF00"/>
                </a:solidFill>
              </a:rPr>
              <a:t>L08</a:t>
            </a:r>
            <a:r>
              <a:rPr lang="en-US" sz="2400" u="sng" dirty="0"/>
              <a:t> Epistle to Philemon (60-62 AD) </a:t>
            </a:r>
            <a:r>
              <a:rPr lang="en-US" sz="2400" u="sng" dirty="0">
                <a:solidFill>
                  <a:srgbClr val="FFFF00"/>
                </a:solidFill>
              </a:rPr>
              <a:t>Sara H</a:t>
            </a:r>
            <a:endParaRPr lang="en-US" sz="2400" dirty="0">
              <a:solidFill>
                <a:srgbClr val="FFFF00"/>
              </a:solidFill>
            </a:endParaRPr>
          </a:p>
          <a:p>
            <a:endParaRPr lang="en-US" sz="2400" u="sng" dirty="0"/>
          </a:p>
          <a:p>
            <a:r>
              <a:rPr lang="en-US" sz="2400" u="sng" dirty="0">
                <a:solidFill>
                  <a:srgbClr val="FFFF00"/>
                </a:solidFill>
              </a:rPr>
              <a:t>L13</a:t>
            </a:r>
            <a:r>
              <a:rPr lang="en-US" sz="2400" u="sng" dirty="0"/>
              <a:t> Epistle to the Romans (52-57 AD) </a:t>
            </a:r>
            <a:r>
              <a:rPr lang="en-US" sz="2400" u="sng" dirty="0">
                <a:solidFill>
                  <a:srgbClr val="FFFF00"/>
                </a:solidFill>
              </a:rPr>
              <a:t>Marty B </a:t>
            </a:r>
            <a:endParaRPr lang="en-US" sz="2400" dirty="0">
              <a:solidFill>
                <a:srgbClr val="FFFF00"/>
              </a:solidFill>
            </a:endParaRPr>
          </a:p>
        </p:txBody>
      </p:sp>
      <p:sp>
        <p:nvSpPr>
          <p:cNvPr id="4" name="TextBox 3">
            <a:extLst>
              <a:ext uri="{FF2B5EF4-FFF2-40B4-BE49-F238E27FC236}">
                <a16:creationId xmlns:a16="http://schemas.microsoft.com/office/drawing/2014/main" xmlns="" id="{72C38A59-CF17-4F48-85C0-A8C6ED8E7180}"/>
              </a:ext>
            </a:extLst>
          </p:cNvPr>
          <p:cNvSpPr txBox="1"/>
          <p:nvPr/>
        </p:nvSpPr>
        <p:spPr>
          <a:xfrm>
            <a:off x="5943600" y="838200"/>
            <a:ext cx="2746970" cy="369332"/>
          </a:xfrm>
          <a:prstGeom prst="rect">
            <a:avLst/>
          </a:prstGeom>
          <a:noFill/>
        </p:spPr>
        <p:txBody>
          <a:bodyPr wrap="none" rtlCol="0">
            <a:spAutoFit/>
          </a:bodyPr>
          <a:lstStyle/>
          <a:p>
            <a:r>
              <a:rPr lang="en-US" dirty="0">
                <a:solidFill>
                  <a:srgbClr val="FFFF00"/>
                </a:solidFill>
              </a:rPr>
              <a:t>Resurrection, Miracles, Deity</a:t>
            </a:r>
          </a:p>
        </p:txBody>
      </p:sp>
    </p:spTree>
    <p:extLst>
      <p:ext uri="{BB962C8B-B14F-4D97-AF65-F5344CB8AC3E}">
        <p14:creationId xmlns:p14="http://schemas.microsoft.com/office/powerpoint/2010/main" val="402691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990600"/>
          </a:xfrm>
        </p:spPr>
        <p:txBody>
          <a:bodyPr/>
          <a:lstStyle/>
          <a:p>
            <a:r>
              <a:rPr lang="en-US" dirty="0"/>
              <a:t>Class Objectives</a:t>
            </a:r>
          </a:p>
        </p:txBody>
      </p:sp>
      <p:sp>
        <p:nvSpPr>
          <p:cNvPr id="3" name="Content Placeholder 2"/>
          <p:cNvSpPr>
            <a:spLocks noGrp="1"/>
          </p:cNvSpPr>
          <p:nvPr>
            <p:ph idx="1"/>
          </p:nvPr>
        </p:nvSpPr>
        <p:spPr/>
        <p:txBody>
          <a:bodyPr/>
          <a:lstStyle/>
          <a:p>
            <a:pPr lvl="0"/>
            <a:r>
              <a:rPr lang="en-US" dirty="0"/>
              <a:t>Show that archaeology can help provide context to the Gospels/Biographies of Jesus </a:t>
            </a:r>
          </a:p>
        </p:txBody>
      </p:sp>
    </p:spTree>
    <p:extLst>
      <p:ext uri="{BB962C8B-B14F-4D97-AF65-F5344CB8AC3E}">
        <p14:creationId xmlns:p14="http://schemas.microsoft.com/office/powerpoint/2010/main" val="223392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11163"/>
            <a:ext cx="3165973" cy="1143000"/>
          </a:xfrm>
        </p:spPr>
        <p:txBody>
          <a:bodyPr>
            <a:normAutofit/>
          </a:bodyPr>
          <a:lstStyle/>
          <a:p>
            <a:r>
              <a:rPr lang="en-US" dirty="0"/>
              <a:t>Questions</a:t>
            </a:r>
          </a:p>
        </p:txBody>
      </p:sp>
      <p:sp>
        <p:nvSpPr>
          <p:cNvPr id="3" name="Content Placeholder 2"/>
          <p:cNvSpPr>
            <a:spLocks noGrp="1"/>
          </p:cNvSpPr>
          <p:nvPr>
            <p:ph idx="1"/>
          </p:nvPr>
        </p:nvSpPr>
        <p:spPr/>
        <p:txBody>
          <a:bodyPr>
            <a:normAutofit/>
          </a:bodyPr>
          <a:lstStyle/>
          <a:p>
            <a:pPr lvl="0"/>
            <a:r>
              <a:rPr lang="en-US" dirty="0"/>
              <a:t>Does archaeological evidence prove the Bible? </a:t>
            </a:r>
          </a:p>
          <a:p>
            <a:pPr lvl="0"/>
            <a:endParaRPr lang="en-US" dirty="0"/>
          </a:p>
          <a:p>
            <a:r>
              <a:rPr lang="en-US" dirty="0"/>
              <a:t>How do archaeological discoveries relate to events in Life of Jesus?</a:t>
            </a:r>
          </a:p>
          <a:p>
            <a:pPr lvl="0"/>
            <a:endParaRPr lang="en-US" dirty="0"/>
          </a:p>
          <a:p>
            <a:pPr marL="0" indent="0">
              <a:buNone/>
            </a:pPr>
            <a:r>
              <a:rPr lang="en-US" dirty="0"/>
              <a:t> </a:t>
            </a:r>
          </a:p>
          <a:p>
            <a:pPr lvl="0"/>
            <a:r>
              <a:rPr lang="en-US" dirty="0"/>
              <a:t>What three ancient prophecies are fulfilled in Matthew 2?</a:t>
            </a:r>
          </a:p>
          <a:p>
            <a:pPr marL="0" indent="0">
              <a:buNone/>
            </a:pPr>
            <a:endParaRPr lang="en-US" dirty="0"/>
          </a:p>
        </p:txBody>
      </p:sp>
      <p:sp>
        <p:nvSpPr>
          <p:cNvPr id="4" name="TextBox 3">
            <a:extLst>
              <a:ext uri="{FF2B5EF4-FFF2-40B4-BE49-F238E27FC236}">
                <a16:creationId xmlns:a16="http://schemas.microsoft.com/office/drawing/2014/main" xmlns="" id="{0DCF760B-E3AD-4065-A9BB-580F08C73E75}"/>
              </a:ext>
            </a:extLst>
          </p:cNvPr>
          <p:cNvSpPr txBox="1"/>
          <p:nvPr/>
        </p:nvSpPr>
        <p:spPr>
          <a:xfrm>
            <a:off x="1638300" y="3493849"/>
            <a:ext cx="1670650" cy="369332"/>
          </a:xfrm>
          <a:prstGeom prst="rect">
            <a:avLst/>
          </a:prstGeom>
          <a:noFill/>
        </p:spPr>
        <p:txBody>
          <a:bodyPr wrap="none" rtlCol="0">
            <a:spAutoFit/>
          </a:bodyPr>
          <a:lstStyle/>
          <a:p>
            <a:r>
              <a:rPr lang="en-US" dirty="0">
                <a:solidFill>
                  <a:srgbClr val="FFFF00"/>
                </a:solidFill>
              </a:rPr>
              <a:t>The class tonight</a:t>
            </a:r>
          </a:p>
        </p:txBody>
      </p:sp>
      <p:sp>
        <p:nvSpPr>
          <p:cNvPr id="5" name="TextBox 4">
            <a:extLst>
              <a:ext uri="{FF2B5EF4-FFF2-40B4-BE49-F238E27FC236}">
                <a16:creationId xmlns:a16="http://schemas.microsoft.com/office/drawing/2014/main" xmlns="" id="{B7545CA2-9978-4C3B-A02A-964695F0C9FD}"/>
              </a:ext>
            </a:extLst>
          </p:cNvPr>
          <p:cNvSpPr txBox="1"/>
          <p:nvPr/>
        </p:nvSpPr>
        <p:spPr>
          <a:xfrm>
            <a:off x="1600200" y="4648200"/>
            <a:ext cx="6981398" cy="1477328"/>
          </a:xfrm>
          <a:prstGeom prst="rect">
            <a:avLst/>
          </a:prstGeom>
          <a:noFill/>
        </p:spPr>
        <p:txBody>
          <a:bodyPr wrap="none" rtlCol="0">
            <a:spAutoFit/>
          </a:bodyPr>
          <a:lstStyle/>
          <a:p>
            <a:r>
              <a:rPr lang="en-US" dirty="0">
                <a:solidFill>
                  <a:srgbClr val="FFFF00"/>
                </a:solidFill>
              </a:rPr>
              <a:t>Mt 2: 5-6     Born in Bethlehem – Micah 5:2</a:t>
            </a:r>
          </a:p>
          <a:p>
            <a:r>
              <a:rPr lang="en-US" dirty="0">
                <a:solidFill>
                  <a:srgbClr val="FFFF00"/>
                </a:solidFill>
              </a:rPr>
              <a:t>Mt 2:13-15  Flees to Egypt  - Hosea 11:1</a:t>
            </a:r>
          </a:p>
          <a:p>
            <a:r>
              <a:rPr lang="en-US" dirty="0">
                <a:solidFill>
                  <a:srgbClr val="FFFF00"/>
                </a:solidFill>
              </a:rPr>
              <a:t>Mt 2:16-18  Death of male children in Bethlehem – Jeremiah 31:15</a:t>
            </a:r>
          </a:p>
          <a:p>
            <a:r>
              <a:rPr lang="en-US" dirty="0">
                <a:solidFill>
                  <a:srgbClr val="FFFF00"/>
                </a:solidFill>
              </a:rPr>
              <a:t>Mt 2:22-23  He shall be called a Nazarene ?</a:t>
            </a:r>
          </a:p>
          <a:p>
            <a:endParaRPr lang="en-US" dirty="0">
              <a:solidFill>
                <a:srgbClr val="FFFF00"/>
              </a:solidFill>
            </a:endParaRPr>
          </a:p>
        </p:txBody>
      </p:sp>
      <p:sp>
        <p:nvSpPr>
          <p:cNvPr id="6" name="AutoShape 4" descr="Image result for prophecies in Matthew 2"/>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0DCF760B-E3AD-4065-A9BB-580F08C73E75}"/>
              </a:ext>
            </a:extLst>
          </p:cNvPr>
          <p:cNvSpPr txBox="1"/>
          <p:nvPr/>
        </p:nvSpPr>
        <p:spPr>
          <a:xfrm>
            <a:off x="1790700" y="2057400"/>
            <a:ext cx="2582758" cy="369332"/>
          </a:xfrm>
          <a:prstGeom prst="rect">
            <a:avLst/>
          </a:prstGeom>
          <a:noFill/>
        </p:spPr>
        <p:txBody>
          <a:bodyPr wrap="none" rtlCol="0">
            <a:spAutoFit/>
          </a:bodyPr>
          <a:lstStyle/>
          <a:p>
            <a:r>
              <a:rPr lang="en-US" dirty="0">
                <a:solidFill>
                  <a:srgbClr val="FFFF00"/>
                </a:solidFill>
              </a:rPr>
              <a:t>Confirms/gives context </a:t>
            </a:r>
          </a:p>
        </p:txBody>
      </p:sp>
    </p:spTree>
    <p:extLst>
      <p:ext uri="{BB962C8B-B14F-4D97-AF65-F5344CB8AC3E}">
        <p14:creationId xmlns:p14="http://schemas.microsoft.com/office/powerpoint/2010/main" val="67765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Strobel’s 8 Questions</a:t>
            </a:r>
          </a:p>
        </p:txBody>
      </p:sp>
      <p:sp>
        <p:nvSpPr>
          <p:cNvPr id="3" name="Content Placeholder 2"/>
          <p:cNvSpPr>
            <a:spLocks noGrp="1"/>
          </p:cNvSpPr>
          <p:nvPr>
            <p:ph idx="1"/>
          </p:nvPr>
        </p:nvSpPr>
        <p:spPr/>
        <p:txBody>
          <a:bodyPr/>
          <a:lstStyle/>
          <a:p>
            <a:pPr marL="457200" indent="-457200">
              <a:buAutoNum type="arabicPeriod"/>
            </a:pPr>
            <a:r>
              <a:rPr lang="en-US" u="sng" dirty="0"/>
              <a:t>THE INTENTION TEST</a:t>
            </a:r>
            <a:r>
              <a:rPr lang="en-US" dirty="0"/>
              <a:t> This test seeks to determine whether it was the stated or implied intention of the writers to accurately preserve history. </a:t>
            </a:r>
          </a:p>
          <a:p>
            <a:pPr marL="457200" indent="-457200">
              <a:buAutoNum type="arabicPeriod"/>
            </a:pPr>
            <a:r>
              <a:rPr lang="en-US" u="sng" dirty="0"/>
              <a:t>THE ABILITY TEST</a:t>
            </a:r>
            <a:r>
              <a:rPr lang="en-US" dirty="0"/>
              <a:t> Even if the writers intended to reliably record history, were they able to do so?</a:t>
            </a:r>
          </a:p>
          <a:p>
            <a:pPr marL="457200" indent="-457200">
              <a:buAutoNum type="arabicPeriod"/>
            </a:pPr>
            <a:r>
              <a:rPr lang="en-US" u="sng" dirty="0"/>
              <a:t>THE CHARACTER TEST</a:t>
            </a:r>
            <a:r>
              <a:rPr lang="en-US" dirty="0"/>
              <a:t> This test looks at whether it was in the character of these writers to be truthful. </a:t>
            </a:r>
          </a:p>
          <a:p>
            <a:pPr marL="457200" indent="-457200">
              <a:buAutoNum type="arabicPeriod"/>
            </a:pPr>
            <a:r>
              <a:rPr lang="en-US" u="sng" dirty="0"/>
              <a:t>THE CONSISTENCY TEST</a:t>
            </a:r>
            <a:r>
              <a:rPr lang="en-US" dirty="0"/>
              <a:t> Here’s a test that skeptics often charge the gospels with failing. After all, aren’t they hopelessly contradictory with each other? </a:t>
            </a:r>
          </a:p>
        </p:txBody>
      </p:sp>
    </p:spTree>
    <p:extLst>
      <p:ext uri="{BB962C8B-B14F-4D97-AF65-F5344CB8AC3E}">
        <p14:creationId xmlns:p14="http://schemas.microsoft.com/office/powerpoint/2010/main" val="1313621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pPr marL="457200" indent="-457200">
              <a:buFont typeface="+mj-lt"/>
              <a:buAutoNum type="arabicPeriod" startAt="5"/>
            </a:pPr>
            <a:r>
              <a:rPr lang="en-US" u="sng" dirty="0"/>
              <a:t>THE BIAS TEST</a:t>
            </a:r>
            <a:r>
              <a:rPr lang="en-US" dirty="0"/>
              <a:t> This test analyzes whether the gospel writers had any biases that would have colored their work. </a:t>
            </a:r>
          </a:p>
          <a:p>
            <a:pPr marL="457200" indent="-457200">
              <a:buAutoNum type="arabicPeriod" startAt="5"/>
            </a:pPr>
            <a:r>
              <a:rPr lang="en-US" u="sng" dirty="0"/>
              <a:t>THE COVER-UP TEST</a:t>
            </a:r>
            <a:r>
              <a:rPr lang="en-US" dirty="0"/>
              <a:t> When people testify about events they saw, they will often try to protect themselves or others by conveniently forgetting to mention details that are embarrassing or hard to explain.</a:t>
            </a:r>
          </a:p>
          <a:p>
            <a:pPr marL="457200" indent="-457200">
              <a:buAutoNum type="arabicPeriod" startAt="5"/>
            </a:pPr>
            <a:r>
              <a:rPr lang="en-US" u="sng" dirty="0"/>
              <a:t>THE CORROBORATION TEST</a:t>
            </a:r>
            <a:r>
              <a:rPr lang="en-US" dirty="0"/>
              <a:t> When the gospels mention people, places, and events, do they check out to be correct in cases in which they can be independently verified? </a:t>
            </a:r>
          </a:p>
          <a:p>
            <a:pPr marL="457200" indent="-457200">
              <a:buAutoNum type="arabicPeriod" startAt="5"/>
            </a:pPr>
            <a:r>
              <a:rPr lang="en-US" u="sng" dirty="0"/>
              <a:t>THE ADVERSE WITNESS TEST</a:t>
            </a:r>
            <a:r>
              <a:rPr lang="en-US" dirty="0"/>
              <a:t> This test asks the question, where others present who would have contradicted or corrected the gospels if they had been distorted or false? </a:t>
            </a:r>
          </a:p>
        </p:txBody>
      </p:sp>
    </p:spTree>
    <p:extLst>
      <p:ext uri="{BB962C8B-B14F-4D97-AF65-F5344CB8AC3E}">
        <p14:creationId xmlns:p14="http://schemas.microsoft.com/office/powerpoint/2010/main" val="859690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 2002\01 Galilee\Capernaum\sr\Capernaum synagogue interior2, tb q102602.jpg"/>
</p:tagLst>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Thatch</Template>
  <TotalTime>2552</TotalTime>
  <Words>5349</Words>
  <Application>Microsoft Office PowerPoint</Application>
  <PresentationFormat>On-screen Show (4:3)</PresentationFormat>
  <Paragraphs>709</Paragraphs>
  <Slides>54</Slides>
  <Notes>21</Notes>
  <HiddenSlides>7</HiddenSlides>
  <MMClips>0</MMClips>
  <ScaleCrop>false</ScaleCrop>
  <HeadingPairs>
    <vt:vector size="4" baseType="variant">
      <vt:variant>
        <vt:lpstr>Theme</vt:lpstr>
      </vt:variant>
      <vt:variant>
        <vt:i4>15</vt:i4>
      </vt:variant>
      <vt:variant>
        <vt:lpstr>Slide Titles</vt:lpstr>
      </vt:variant>
      <vt:variant>
        <vt:i4>54</vt:i4>
      </vt:variant>
    </vt:vector>
  </HeadingPairs>
  <TitlesOfParts>
    <vt:vector size="69" baseType="lpstr">
      <vt:lpstr>Thatch</vt:lpstr>
      <vt:lpstr>1_Office Theme</vt:lpstr>
      <vt:lpstr>2_Office Theme</vt:lpstr>
      <vt:lpstr>4_Office Theme</vt:lpstr>
      <vt:lpstr>Expedition</vt:lpstr>
      <vt:lpstr>1_Expedition</vt:lpstr>
      <vt:lpstr>2_Expedition</vt:lpstr>
      <vt:lpstr>3_Expedition</vt:lpstr>
      <vt:lpstr>4_Expedition</vt:lpstr>
      <vt:lpstr>5_Expedition</vt:lpstr>
      <vt:lpstr>Default Design</vt:lpstr>
      <vt:lpstr>1_White</vt:lpstr>
      <vt:lpstr>1_Default Design</vt:lpstr>
      <vt:lpstr>White</vt:lpstr>
      <vt:lpstr>Office Theme</vt:lpstr>
      <vt:lpstr>Does Archaeology/the Scientific Evidence Confirm or Contradict Biographies of Jesus?</vt:lpstr>
      <vt:lpstr>Class Outline</vt:lpstr>
      <vt:lpstr>PowerPoint Presentation</vt:lpstr>
      <vt:lpstr>PowerPoint Presentation</vt:lpstr>
      <vt:lpstr>PowerPoint Presentation</vt:lpstr>
      <vt:lpstr>Class Objectives</vt:lpstr>
      <vt:lpstr>Questions</vt:lpstr>
      <vt:lpstr>Strobel’s 8 Questions</vt:lpstr>
      <vt:lpstr>PowerPoint Presentation</vt:lpstr>
      <vt:lpstr>PowerPoint Presentation</vt:lpstr>
      <vt:lpstr>Who is Jesus</vt:lpstr>
      <vt:lpstr>Jesus of Modern Scholar</vt:lpstr>
      <vt:lpstr>PowerPoint Presentation</vt:lpstr>
      <vt:lpstr>Pilate Inscription</vt:lpstr>
      <vt:lpstr>Caiaphas Ossuary</vt:lpstr>
      <vt:lpstr>James Ossuary</vt:lpstr>
      <vt:lpstr>Crucified Man</vt:lpstr>
      <vt:lpstr>Dead Sea Scrolls</vt:lpstr>
      <vt:lpstr>Qumran Dates</vt:lpstr>
      <vt:lpstr>Dead Sea Scrolls</vt:lpstr>
      <vt:lpstr>Archaeology Shows Fallacy of the Critic</vt:lpstr>
      <vt:lpstr>Cities of Galilee - Capernaum</vt:lpstr>
      <vt:lpstr>Galilean Fishing Boat</vt:lpstr>
      <vt:lpstr>PowerPoint Presentation</vt:lpstr>
      <vt:lpstr>PowerPoint Presentation</vt:lpstr>
      <vt:lpstr>Common Items from Time of Jesus – Stone Jars</vt:lpstr>
      <vt:lpstr>Wailing/Western Wall  &amp; Wilson Arch</vt:lpstr>
      <vt:lpstr>Western Wall Tunnel</vt:lpstr>
      <vt:lpstr>Western/Wailing Wall</vt:lpstr>
      <vt:lpstr>PowerPoint Presentation</vt:lpstr>
      <vt:lpstr>PowerPoint Presentation</vt:lpstr>
      <vt:lpstr>Capernaum Reconstruction</vt:lpstr>
      <vt:lpstr>Roof Tops - Nazareth</vt:lpstr>
      <vt:lpstr>Peter’s Roof</vt:lpstr>
      <vt:lpstr>PowerPoint Presentation</vt:lpstr>
      <vt:lpstr>Reconstructed Synagogue Layout</vt:lpstr>
      <vt:lpstr>PowerPoint Presentation</vt:lpstr>
      <vt:lpstr>A Question of Synagogues</vt:lpstr>
      <vt:lpstr>PowerPoint Presentation</vt:lpstr>
      <vt:lpstr>Capernaum Synagogue</vt:lpstr>
      <vt:lpstr>Cities of Galilee - Magdala</vt:lpstr>
      <vt:lpstr>Magdala Synagogue</vt:lpstr>
      <vt:lpstr>Reconstructed</vt:lpstr>
      <vt:lpstr>PowerPoint Presentation</vt:lpstr>
      <vt:lpstr>Gamla Synagogue `60’s AD</vt:lpstr>
      <vt:lpstr>The Synagogue and Jewish Worship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Written by Paul - Undisputed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of the Bible vs Reinvented Jesus of Modern Man</dc:title>
  <dc:creator>Danny Haynes</dc:creator>
  <cp:lastModifiedBy>Danny Haynes</cp:lastModifiedBy>
  <cp:revision>100</cp:revision>
  <cp:lastPrinted>2018-07-22T11:56:46Z</cp:lastPrinted>
  <dcterms:created xsi:type="dcterms:W3CDTF">2018-07-22T03:11:26Z</dcterms:created>
  <dcterms:modified xsi:type="dcterms:W3CDTF">2018-08-11T02:41:41Z</dcterms:modified>
</cp:coreProperties>
</file>