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6"/>
  </p:notesMasterIdLst>
  <p:sldIdLst>
    <p:sldId id="256" r:id="rId2"/>
    <p:sldId id="286" r:id="rId3"/>
    <p:sldId id="289" r:id="rId4"/>
    <p:sldId id="288" r:id="rId5"/>
    <p:sldId id="290" r:id="rId6"/>
    <p:sldId id="291" r:id="rId7"/>
    <p:sldId id="310" r:id="rId8"/>
    <p:sldId id="305" r:id="rId9"/>
    <p:sldId id="306" r:id="rId10"/>
    <p:sldId id="307" r:id="rId11"/>
    <p:sldId id="276" r:id="rId12"/>
    <p:sldId id="311" r:id="rId13"/>
    <p:sldId id="312" r:id="rId14"/>
    <p:sldId id="285" r:id="rId15"/>
  </p:sldIdLst>
  <p:sldSz cx="9144000" cy="5715000" type="screen16x10"/>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8"/>
    <p:restoredTop sz="61471"/>
  </p:normalViewPr>
  <p:slideViewPr>
    <p:cSldViewPr snapToGrid="0" snapToObjects="1">
      <p:cViewPr varScale="1">
        <p:scale>
          <a:sx n="60" d="100"/>
          <a:sy n="60" d="100"/>
        </p:scale>
        <p:origin x="190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58C43F-6939-C64D-96F3-6D75924BF7B6}" type="datetimeFigureOut">
              <a:rPr lang="en-US" smtClean="0"/>
              <a:t>9/1/18</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CCE3E3-BD07-9045-AEA6-BBF7E3FE31B9}" type="slidenum">
              <a:rPr lang="en-US" smtClean="0"/>
              <a:t>‹#›</a:t>
            </a:fld>
            <a:endParaRPr lang="en-US"/>
          </a:p>
        </p:txBody>
      </p:sp>
    </p:spTree>
    <p:extLst>
      <p:ext uri="{BB962C8B-B14F-4D97-AF65-F5344CB8AC3E}">
        <p14:creationId xmlns:p14="http://schemas.microsoft.com/office/powerpoint/2010/main" val="598495744"/>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 Id="rId3" Type="http://schemas.openxmlformats.org/officeDocument/2006/relationships/hyperlink" Target="https://www.biblegateway.com/passage/?search=acts+7:46&amp;version=NASB#fen-NASB-27163a"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cup overflows</a:t>
            </a:r>
          </a:p>
          <a:p>
            <a:endParaRPr lang="en-US" dirty="0" smtClean="0"/>
          </a:p>
          <a:p>
            <a:r>
              <a:rPr lang="en-US" dirty="0" smtClean="0"/>
              <a:t>One of the most beloved images of Psalm 23 is David’s description</a:t>
            </a:r>
            <a:r>
              <a:rPr lang="en-US" baseline="0" dirty="0" smtClean="0"/>
              <a:t> of God’s overflowing Goodness.</a:t>
            </a:r>
          </a:p>
          <a:p>
            <a:endParaRPr lang="en-US" baseline="0" dirty="0" smtClean="0"/>
          </a:p>
          <a:p>
            <a:r>
              <a:rPr lang="en-US" baseline="0" dirty="0" smtClean="0"/>
              <a:t>I’d like to tap into that idea this morning and help us think about the abundance of God’s grace towards us.  The first time I did a serious study of God’s grace the repetition of this idea impressed me and filled me with gratitude.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FCCE3E3-BD07-9045-AEA6-BBF7E3FE31B9}" type="slidenum">
              <a:rPr lang="en-US" smtClean="0"/>
              <a:t>1</a:t>
            </a:fld>
            <a:endParaRPr lang="en-US"/>
          </a:p>
        </p:txBody>
      </p:sp>
    </p:spTree>
    <p:extLst>
      <p:ext uri="{BB962C8B-B14F-4D97-AF65-F5344CB8AC3E}">
        <p14:creationId xmlns:p14="http://schemas.microsoft.com/office/powerpoint/2010/main" val="510358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x-none" dirty="0">
                <a:ea typeface="ＭＳ Ｐゴシック" charset="-128"/>
              </a:rPr>
              <a:t>Point 1:  Do you see this</a:t>
            </a:r>
            <a:r>
              <a:rPr lang="en-US" altLang="x-none" dirty="0" smtClean="0">
                <a:ea typeface="ＭＳ Ｐゴシック" charset="-128"/>
              </a:rPr>
              <a:t>…</a:t>
            </a:r>
          </a:p>
          <a:p>
            <a:endParaRPr lang="en-US" altLang="x-none" dirty="0" smtClean="0">
              <a:ea typeface="ＭＳ Ｐゴシック" charset="-128"/>
            </a:endParaRPr>
          </a:p>
          <a:p>
            <a:pPr>
              <a:lnSpc>
                <a:spcPct val="80000"/>
              </a:lnSpc>
            </a:pPr>
            <a:r>
              <a:rPr lang="en-US" altLang="x-none" sz="2400" dirty="0" smtClean="0">
                <a:latin typeface="Tahoma" charset="0"/>
                <a:ea typeface="ＭＳ Ｐゴシック" charset="-128"/>
              </a:rPr>
              <a:t>1. EVERYTHING God Has Done For Man Has Been Motivated By His Grace!!!</a:t>
            </a:r>
          </a:p>
          <a:p>
            <a:pPr>
              <a:lnSpc>
                <a:spcPct val="80000"/>
              </a:lnSpc>
            </a:pPr>
            <a:r>
              <a:rPr lang="en-US" altLang="x-none" sz="2400" dirty="0" smtClean="0">
                <a:latin typeface="Tahoma" charset="0"/>
                <a:ea typeface="ＭＳ Ｐゴシック" charset="-128"/>
              </a:rPr>
              <a:t>2. GRACE ABOUNDS When We Receive, Proclaim, &amp; Praise God’s Grace.</a:t>
            </a:r>
          </a:p>
          <a:p>
            <a:pPr lvl="1">
              <a:lnSpc>
                <a:spcPct val="80000"/>
              </a:lnSpc>
            </a:pPr>
            <a:r>
              <a:rPr lang="en-US" altLang="x-none" sz="2400" dirty="0" smtClean="0">
                <a:latin typeface="Tahoma" charset="0"/>
                <a:ea typeface="ＭＳ Ｐゴシック" charset="-128"/>
              </a:rPr>
              <a:t>The Answer To Romans 6:1-2</a:t>
            </a:r>
          </a:p>
          <a:p>
            <a:pPr>
              <a:lnSpc>
                <a:spcPct val="80000"/>
              </a:lnSpc>
            </a:pPr>
            <a:r>
              <a:rPr lang="en-US" altLang="x-none" sz="2400" dirty="0" smtClean="0">
                <a:latin typeface="Tahoma" charset="0"/>
                <a:ea typeface="ＭＳ Ｐゴシック" charset="-128"/>
              </a:rPr>
              <a:t>3. God’s Abundant Grace Is Most Clearly Seen In Jesus.</a:t>
            </a:r>
          </a:p>
          <a:p>
            <a:pPr lvl="1">
              <a:lnSpc>
                <a:spcPct val="80000"/>
              </a:lnSpc>
            </a:pPr>
            <a:r>
              <a:rPr lang="en-US" altLang="x-none" sz="2400" dirty="0" smtClean="0">
                <a:latin typeface="Tahoma" charset="0"/>
                <a:ea typeface="ＭＳ Ｐゴシック" charset="-128"/>
              </a:rPr>
              <a:t>“through Jesus Christ…in the Beloved. In Him…His blood…in Him.”</a:t>
            </a:r>
          </a:p>
          <a:p>
            <a:endParaRPr lang="en-US" altLang="x-none" dirty="0">
              <a:ea typeface="ＭＳ Ｐゴシック" charset="-128"/>
            </a:endParaRPr>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7D77AEEB-4B21-0A46-AF85-69E85971B746}" type="slidenum">
              <a:rPr lang="en-US" altLang="x-none" sz="1200">
                <a:latin typeface="Calibri" charset="0"/>
              </a:rPr>
              <a:pPr eaLnBrk="1" hangingPunct="1"/>
              <a:t>10</a:t>
            </a:fld>
            <a:endParaRPr lang="en-US" altLang="x-none" sz="1200">
              <a:latin typeface="Calibri" charset="0"/>
            </a:endParaRPr>
          </a:p>
        </p:txBody>
      </p:sp>
    </p:spTree>
    <p:extLst>
      <p:ext uri="{BB962C8B-B14F-4D97-AF65-F5344CB8AC3E}">
        <p14:creationId xmlns:p14="http://schemas.microsoft.com/office/powerpoint/2010/main" val="4963824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Jesus</a:t>
            </a:r>
            <a:r>
              <a:rPr lang="en-US" baseline="0" dirty="0" smtClean="0"/>
              <a:t> loved to teach with stories that helped us see God’s grace more clearly.</a:t>
            </a:r>
            <a:endParaRPr lang="en-US" dirty="0"/>
          </a:p>
        </p:txBody>
      </p:sp>
      <p:sp>
        <p:nvSpPr>
          <p:cNvPr id="4" name="Slide Number Placeholder 3"/>
          <p:cNvSpPr>
            <a:spLocks noGrp="1"/>
          </p:cNvSpPr>
          <p:nvPr>
            <p:ph type="sldNum" sz="quarter" idx="10"/>
          </p:nvPr>
        </p:nvSpPr>
        <p:spPr/>
        <p:txBody>
          <a:bodyPr/>
          <a:lstStyle/>
          <a:p>
            <a:fld id="{EFCCE3E3-BD07-9045-AEA6-BBF7E3FE31B9}" type="slidenum">
              <a:rPr lang="en-US" smtClean="0"/>
              <a:t>11</a:t>
            </a:fld>
            <a:endParaRPr lang="en-US"/>
          </a:p>
        </p:txBody>
      </p:sp>
    </p:spTree>
    <p:extLst>
      <p:ext uri="{BB962C8B-B14F-4D97-AF65-F5344CB8AC3E}">
        <p14:creationId xmlns:p14="http://schemas.microsoft.com/office/powerpoint/2010/main" val="18726771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altLang="x-none" dirty="0" smtClean="0">
                <a:ea typeface="ＭＳ Ｐゴシック" charset="-128"/>
              </a:rPr>
              <a:t>Luke 1:78-79  As Zacharias prophesies about John, says that John will pave the way for God’s salvation.  He refers to Jesus as the Dayspring/the Sunrise.  The moment at dawn that the pure light crest the horizon and rushes over the world.  Jesus is like that.  Jesus turns night to day!</a:t>
            </a:r>
          </a:p>
          <a:p>
            <a:endParaRPr lang="en-US" altLang="x-none" dirty="0" smtClean="0">
              <a:ea typeface="ＭＳ Ｐゴシック" charset="-128"/>
            </a:endParaRPr>
          </a:p>
          <a:p>
            <a:r>
              <a:rPr lang="en-US" altLang="x-none" dirty="0" smtClean="0">
                <a:ea typeface="ＭＳ Ｐゴシック" charset="-128"/>
              </a:rPr>
              <a:t>Acts 27:20  Describes the hopelessness of the absence of Light.   They depended on, and longed for just the natural light to spring forth.</a:t>
            </a:r>
          </a:p>
          <a:p>
            <a:endParaRPr lang="en-US" altLang="x-none" dirty="0" smtClean="0">
              <a:ea typeface="ＭＳ Ｐゴシック" charset="-128"/>
            </a:endParaRPr>
          </a:p>
          <a:p>
            <a:endParaRPr lang="en-US" altLang="x-none" dirty="0" smtClean="0">
              <a:ea typeface="ＭＳ Ｐゴシック" charset="-128"/>
            </a:endParaRPr>
          </a:p>
          <a:p>
            <a:r>
              <a:rPr lang="en-US" altLang="x-none" dirty="0" smtClean="0">
                <a:ea typeface="ＭＳ Ｐゴシック" charset="-128"/>
              </a:rPr>
              <a:t>My Point:  this is an incredible POWERFUL and </a:t>
            </a:r>
            <a:r>
              <a:rPr lang="en-US" altLang="x-none" dirty="0" err="1" smtClean="0">
                <a:ea typeface="ＭＳ Ｐゴシック" charset="-128"/>
              </a:rPr>
              <a:t>signficiant</a:t>
            </a:r>
            <a:r>
              <a:rPr lang="en-US" altLang="x-none" dirty="0" smtClean="0">
                <a:ea typeface="ＭＳ Ｐゴシック" charset="-128"/>
              </a:rPr>
              <a:t> appearing.  Everything that had been hinted at in the Old Testament.  Everything about God’s gracious plan that had been in shadows, is illuminated in the life and sacrifice of Jesus.  I hope that the RADIANT, BEAMING nature of this word hits home with you from this word study, but if you aren’t excited by this yet then perhaps the best thing I can do is show you the impact this had.</a:t>
            </a:r>
          </a:p>
          <a:p>
            <a:endParaRPr lang="en-US" dirty="0" smtClean="0"/>
          </a:p>
          <a:p>
            <a:endParaRPr lang="en-US" dirty="0" smtClean="0"/>
          </a:p>
          <a:p>
            <a:r>
              <a:rPr lang="en-US" altLang="x-none" sz="2500" dirty="0" smtClean="0">
                <a:latin typeface="Tahoma" charset="0"/>
                <a:ea typeface="ＭＳ Ｐゴシック" charset="-128"/>
              </a:rPr>
              <a:t>Uses of </a:t>
            </a:r>
            <a:r>
              <a:rPr lang="en-US" altLang="x-none" sz="2500" dirty="0" err="1" smtClean="0">
                <a:latin typeface="Tahoma" charset="0"/>
                <a:ea typeface="ＭＳ Ｐゴシック" charset="-128"/>
              </a:rPr>
              <a:t>Epiphaino</a:t>
            </a:r>
            <a:r>
              <a:rPr lang="en-US" altLang="x-none" sz="2500" dirty="0" smtClean="0">
                <a:latin typeface="Tahoma" charset="0"/>
                <a:ea typeface="ＭＳ Ｐゴシック" charset="-128"/>
              </a:rPr>
              <a:t> in the New Testament</a:t>
            </a:r>
          </a:p>
          <a:p>
            <a:pPr lvl="1"/>
            <a:r>
              <a:rPr lang="en-US" altLang="x-none" sz="2167" dirty="0" smtClean="0">
                <a:latin typeface="Tahoma" charset="0"/>
                <a:ea typeface="ＭＳ Ｐゴシック" charset="-128"/>
              </a:rPr>
              <a:t>Luke 1:78-79 “…the Sunrise from on high will visit us, to shine upon those who sit in darkness…”</a:t>
            </a:r>
          </a:p>
          <a:p>
            <a:pPr lvl="1"/>
            <a:r>
              <a:rPr lang="en-US" altLang="x-none" sz="2167" dirty="0" smtClean="0">
                <a:latin typeface="Tahoma" charset="0"/>
                <a:ea typeface="ＭＳ Ｐゴシック" charset="-128"/>
              </a:rPr>
              <a:t>Acts 27:20 “sun nor stars appeared”</a:t>
            </a:r>
          </a:p>
          <a:p>
            <a:r>
              <a:rPr lang="en-US" altLang="x-none" sz="2500" dirty="0" smtClean="0">
                <a:latin typeface="Tahoma" charset="0"/>
                <a:ea typeface="ＭＳ Ｐゴシック" charset="-128"/>
              </a:rPr>
              <a:t>The </a:t>
            </a:r>
            <a:r>
              <a:rPr lang="en-US" altLang="x-none" sz="2500" dirty="0" err="1" smtClean="0">
                <a:latin typeface="Tahoma" charset="0"/>
                <a:ea typeface="ＭＳ Ｐゴシック" charset="-128"/>
              </a:rPr>
              <a:t>Epiphaino</a:t>
            </a:r>
            <a:r>
              <a:rPr lang="en-US" altLang="x-none" sz="2500" dirty="0" smtClean="0">
                <a:latin typeface="Tahoma" charset="0"/>
                <a:ea typeface="ＭＳ Ｐゴシック" charset="-128"/>
              </a:rPr>
              <a:t> of Grace: </a:t>
            </a:r>
          </a:p>
          <a:p>
            <a:pPr lvl="1"/>
            <a:r>
              <a:rPr lang="en-US" altLang="x-none" sz="2167" dirty="0" smtClean="0">
                <a:latin typeface="Tahoma" charset="0"/>
                <a:ea typeface="ＭＳ Ｐゴシック" charset="-128"/>
              </a:rPr>
              <a:t>“For the grace of God has </a:t>
            </a:r>
            <a:r>
              <a:rPr lang="en-US" altLang="x-none" sz="2167" i="1" u="sng" dirty="0" smtClean="0">
                <a:latin typeface="Tahoma" charset="0"/>
                <a:ea typeface="ＭＳ Ｐゴシック" charset="-128"/>
              </a:rPr>
              <a:t>[shown across the whole world with the appearance of God, intensity of lightning, hope of mankind, and beautiful power of the rising sun] </a:t>
            </a:r>
            <a:r>
              <a:rPr lang="en-US" altLang="x-none" sz="2167" dirty="0" smtClean="0">
                <a:latin typeface="Tahoma" charset="0"/>
                <a:ea typeface="ＭＳ Ｐゴシック" charset="-128"/>
              </a:rPr>
              <a:t>bringing salvation to all men, (Titus 2:11-13)</a:t>
            </a:r>
          </a:p>
          <a:p>
            <a:pPr lvl="1"/>
            <a:endParaRPr lang="en-US" altLang="x-none" sz="2167" dirty="0" smtClean="0">
              <a:latin typeface="Tahoma" charset="0"/>
              <a:ea typeface="ＭＳ Ｐゴシック" charset="-128"/>
            </a:endParaRPr>
          </a:p>
          <a:p>
            <a:pPr lvl="1"/>
            <a:r>
              <a:rPr lang="en-US" altLang="x-none" sz="2167" dirty="0" smtClean="0">
                <a:latin typeface="Tahoma" charset="0"/>
                <a:ea typeface="ＭＳ Ｐゴシック" charset="-128"/>
              </a:rPr>
              <a:t>GOD’S GRACE</a:t>
            </a:r>
            <a:r>
              <a:rPr lang="en-US" altLang="x-none" sz="2167" baseline="0" dirty="0" smtClean="0">
                <a:latin typeface="Tahoma" charset="0"/>
                <a:ea typeface="ＭＳ Ｐゴシック" charset="-128"/>
              </a:rPr>
              <a:t> COULD NOT BE SHOWN ANY MORE BRILLIANTLY, MORE MAGNIFICENTLY THAN IN JESUS CHRIST DEATH &amp; RESURRECTION!  Friends, God loves us more than we can grasp, and when we remember it </a:t>
            </a:r>
            <a:r>
              <a:rPr lang="mr-IN" altLang="x-none" sz="2167" baseline="0" dirty="0" smtClean="0">
                <a:latin typeface="Tahoma" charset="0"/>
                <a:ea typeface="ＭＳ Ｐゴシック" charset="-128"/>
              </a:rPr>
              <a:t>–</a:t>
            </a:r>
            <a:r>
              <a:rPr lang="en-US" altLang="x-none" sz="2167" baseline="0" dirty="0" smtClean="0">
                <a:latin typeface="Tahoma" charset="0"/>
                <a:ea typeface="ＭＳ Ｐゴシック" charset="-128"/>
              </a:rPr>
              <a:t> everything is our life is re-oriented to honor Him.</a:t>
            </a:r>
          </a:p>
          <a:p>
            <a:pPr lvl="1"/>
            <a:endParaRPr lang="en-US" altLang="x-none" sz="2167" baseline="0" dirty="0" smtClean="0">
              <a:latin typeface="Tahoma" charset="0"/>
              <a:ea typeface="ＭＳ Ｐゴシック" charset="-128"/>
            </a:endParaRPr>
          </a:p>
          <a:p>
            <a:pPr lvl="1"/>
            <a:endParaRPr lang="en-US" altLang="x-none" sz="2167" dirty="0" smtClean="0">
              <a:latin typeface="Tahoma" charset="0"/>
              <a:ea typeface="ＭＳ Ｐゴシック" charset="-128"/>
            </a:endParaRPr>
          </a:p>
          <a:p>
            <a:pPr>
              <a:lnSpc>
                <a:spcPct val="90000"/>
              </a:lnSpc>
            </a:pPr>
            <a:r>
              <a:rPr lang="en-US" altLang="x-none" sz="2500" dirty="0" smtClean="0">
                <a:latin typeface="Tahoma" charset="0"/>
                <a:ea typeface="ＭＳ Ｐゴシック" charset="-128"/>
              </a:rPr>
              <a:t>The Result of the </a:t>
            </a:r>
            <a:r>
              <a:rPr lang="en-US" altLang="x-none" sz="2500" dirty="0" err="1" smtClean="0">
                <a:latin typeface="Tahoma" charset="0"/>
                <a:ea typeface="ＭＳ Ｐゴシック" charset="-128"/>
              </a:rPr>
              <a:t>Epiphaino</a:t>
            </a:r>
            <a:r>
              <a:rPr lang="en-US" altLang="x-none" sz="2500" dirty="0" smtClean="0">
                <a:latin typeface="Tahoma" charset="0"/>
                <a:ea typeface="ＭＳ Ｐゴシック" charset="-128"/>
              </a:rPr>
              <a:t> of Grace in Jesus</a:t>
            </a:r>
          </a:p>
          <a:p>
            <a:pPr lvl="1">
              <a:lnSpc>
                <a:spcPct val="90000"/>
              </a:lnSpc>
            </a:pPr>
            <a:r>
              <a:rPr lang="en-US" altLang="x-none" sz="2167" u="sng" dirty="0" smtClean="0">
                <a:latin typeface="Tahoma" charset="0"/>
                <a:ea typeface="ＭＳ Ｐゴシック" charset="-128"/>
              </a:rPr>
              <a:t>Our Sight: </a:t>
            </a:r>
            <a:r>
              <a:rPr lang="en-US" altLang="x-none" sz="2167" dirty="0" smtClean="0">
                <a:latin typeface="Tahoma" charset="0"/>
                <a:ea typeface="ＭＳ Ｐゴシック" charset="-128"/>
              </a:rPr>
              <a:t>“see Him…taste death for everyone.” (Hebrews 2:9)</a:t>
            </a:r>
            <a:br>
              <a:rPr lang="en-US" altLang="x-none" sz="2167" dirty="0" smtClean="0">
                <a:latin typeface="Tahoma" charset="0"/>
                <a:ea typeface="ＭＳ Ｐゴシック" charset="-128"/>
              </a:rPr>
            </a:br>
            <a:r>
              <a:rPr lang="en-US" altLang="x-none" sz="2167" dirty="0" smtClean="0">
                <a:latin typeface="Tahoma" charset="0"/>
                <a:ea typeface="ＭＳ Ｐゴシック" charset="-128"/>
              </a:rPr>
              <a:t>“His own purpose and grace…revealed by the appearing of our Savior who…” (2 Timothy 1:9-10)</a:t>
            </a:r>
          </a:p>
          <a:p>
            <a:pPr lvl="1">
              <a:lnSpc>
                <a:spcPct val="90000"/>
              </a:lnSpc>
            </a:pPr>
            <a:r>
              <a:rPr lang="en-US" altLang="x-none" sz="2167" u="sng" dirty="0" smtClean="0">
                <a:latin typeface="Tahoma" charset="0"/>
                <a:ea typeface="ＭＳ Ｐゴシック" charset="-128"/>
              </a:rPr>
              <a:t>Our Salvation: </a:t>
            </a:r>
            <a:r>
              <a:rPr lang="en-US" altLang="x-none" sz="2167" dirty="0" smtClean="0">
                <a:latin typeface="Tahoma" charset="0"/>
                <a:ea typeface="ＭＳ Ｐゴシック" charset="-128"/>
              </a:rPr>
              <a:t>“when the kindness of God our Savior and His love for mankind appeared, He saved us…” (Titus 3:3-7)</a:t>
            </a:r>
          </a:p>
          <a:p>
            <a:pPr lvl="1">
              <a:lnSpc>
                <a:spcPct val="90000"/>
              </a:lnSpc>
            </a:pPr>
            <a:r>
              <a:rPr lang="en-US" altLang="x-none" sz="2167" u="sng" dirty="0" smtClean="0">
                <a:latin typeface="Tahoma" charset="0"/>
                <a:ea typeface="ＭＳ Ｐゴシック" charset="-128"/>
              </a:rPr>
              <a:t>Our Steadfastness: </a:t>
            </a:r>
            <a:r>
              <a:rPr lang="en-US" altLang="x-none" sz="2167" dirty="0" smtClean="0">
                <a:latin typeface="Tahoma" charset="0"/>
                <a:ea typeface="ＭＳ Ｐゴシック" charset="-128"/>
              </a:rPr>
              <a:t>“looking for the blessed hope and the appearing of the glory of our great God and Savior, Christ Jesus.” (Titus 2:13)</a:t>
            </a:r>
          </a:p>
          <a:p>
            <a:endParaRPr lang="en-US" dirty="0"/>
          </a:p>
        </p:txBody>
      </p:sp>
      <p:sp>
        <p:nvSpPr>
          <p:cNvPr id="4" name="Slide Number Placeholder 3"/>
          <p:cNvSpPr>
            <a:spLocks noGrp="1"/>
          </p:cNvSpPr>
          <p:nvPr>
            <p:ph type="sldNum" sz="quarter" idx="10"/>
          </p:nvPr>
        </p:nvSpPr>
        <p:spPr/>
        <p:txBody>
          <a:bodyPr/>
          <a:lstStyle/>
          <a:p>
            <a:fld id="{EFCCE3E3-BD07-9045-AEA6-BBF7E3FE31B9}" type="slidenum">
              <a:rPr lang="en-US" smtClean="0"/>
              <a:t>12</a:t>
            </a:fld>
            <a:endParaRPr lang="en-US"/>
          </a:p>
        </p:txBody>
      </p:sp>
    </p:spTree>
    <p:extLst>
      <p:ext uri="{BB962C8B-B14F-4D97-AF65-F5344CB8AC3E}">
        <p14:creationId xmlns:p14="http://schemas.microsoft.com/office/powerpoint/2010/main" val="746511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713232" rtl="0" eaLnBrk="1" fontAlgn="auto" latinLnBrk="0" hangingPunct="1">
              <a:lnSpc>
                <a:spcPct val="100000"/>
              </a:lnSpc>
              <a:spcBef>
                <a:spcPts val="0"/>
              </a:spcBef>
              <a:spcAft>
                <a:spcPts val="0"/>
              </a:spcAft>
              <a:buClrTx/>
              <a:buSzTx/>
              <a:buFontTx/>
              <a:buNone/>
              <a:tabLst/>
              <a:defRPr/>
            </a:pPr>
            <a:r>
              <a:rPr lang="en-US" altLang="x-none" dirty="0" smtClean="0">
                <a:latin typeface="Calibri" charset="0"/>
                <a:ea typeface="Calibri" charset="0"/>
                <a:cs typeface="Calibri" charset="0"/>
              </a:rPr>
              <a:t>Understanding God’s ABUNDANT Grace Inspires Confidence</a:t>
            </a:r>
          </a:p>
          <a:p>
            <a:endParaRPr lang="en-US" altLang="x-none" dirty="0" smtClean="0">
              <a:ea typeface="ＭＳ Ｐゴシック" charset="-128"/>
            </a:endParaRPr>
          </a:p>
          <a:p>
            <a:endParaRPr lang="en-US" altLang="x-none" dirty="0" smtClean="0">
              <a:ea typeface="ＭＳ Ｐゴシック" charset="-128"/>
            </a:endParaRPr>
          </a:p>
          <a:p>
            <a:r>
              <a:rPr lang="en-US" altLang="x-none" dirty="0" smtClean="0">
                <a:ea typeface="ＭＳ Ｐゴシック" charset="-128"/>
              </a:rPr>
              <a:t>Are you here this morning because out of </a:t>
            </a:r>
            <a:r>
              <a:rPr lang="en-US" altLang="x-none" dirty="0" err="1" smtClean="0">
                <a:ea typeface="ＭＳ Ｐゴシック" charset="-128"/>
              </a:rPr>
              <a:t>fatih</a:t>
            </a:r>
            <a:r>
              <a:rPr lang="en-US" altLang="x-none" dirty="0" smtClean="0">
                <a:ea typeface="ＭＳ Ｐゴシック" charset="-128"/>
              </a:rPr>
              <a:t> in Jesus Christ as the Son of God, you repented, confessed, and were baptized:  Then We’ve Got Great NEWS!!!  You are saved, are justified, and are sanctified</a:t>
            </a:r>
            <a:endParaRPr lang="en-US" dirty="0"/>
          </a:p>
        </p:txBody>
      </p:sp>
      <p:sp>
        <p:nvSpPr>
          <p:cNvPr id="4" name="Slide Number Placeholder 3"/>
          <p:cNvSpPr>
            <a:spLocks noGrp="1"/>
          </p:cNvSpPr>
          <p:nvPr>
            <p:ph type="sldNum" sz="quarter" idx="10"/>
          </p:nvPr>
        </p:nvSpPr>
        <p:spPr/>
        <p:txBody>
          <a:bodyPr/>
          <a:lstStyle/>
          <a:p>
            <a:fld id="{EFCCE3E3-BD07-9045-AEA6-BBF7E3FE31B9}" type="slidenum">
              <a:rPr lang="en-US" smtClean="0"/>
              <a:t>13</a:t>
            </a:fld>
            <a:endParaRPr lang="en-US"/>
          </a:p>
        </p:txBody>
      </p:sp>
    </p:spTree>
    <p:extLst>
      <p:ext uri="{BB962C8B-B14F-4D97-AF65-F5344CB8AC3E}">
        <p14:creationId xmlns:p14="http://schemas.microsoft.com/office/powerpoint/2010/main" val="1887130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God was providing for and protecting the apostles in the preaching</a:t>
            </a:r>
            <a:r>
              <a:rPr lang="en-US" baseline="0" dirty="0" smtClean="0"/>
              <a:t> of the gospel.</a:t>
            </a:r>
          </a:p>
          <a:p>
            <a:endParaRPr lang="en-US" baseline="0" dirty="0" smtClean="0"/>
          </a:p>
          <a:p>
            <a:r>
              <a:rPr lang="en-US" baseline="0" dirty="0" smtClean="0"/>
              <a:t>God’s blessings were overflowing as they took on this good work.</a:t>
            </a:r>
            <a:endParaRPr lang="en-US" dirty="0"/>
          </a:p>
        </p:txBody>
      </p:sp>
      <p:sp>
        <p:nvSpPr>
          <p:cNvPr id="4" name="Slide Number Placeholder 3"/>
          <p:cNvSpPr>
            <a:spLocks noGrp="1"/>
          </p:cNvSpPr>
          <p:nvPr>
            <p:ph type="sldNum" sz="quarter" idx="10"/>
          </p:nvPr>
        </p:nvSpPr>
        <p:spPr/>
        <p:txBody>
          <a:bodyPr/>
          <a:lstStyle/>
          <a:p>
            <a:fld id="{EFCCE3E3-BD07-9045-AEA6-BBF7E3FE31B9}" type="slidenum">
              <a:rPr lang="en-US" smtClean="0"/>
              <a:t>2</a:t>
            </a:fld>
            <a:endParaRPr lang="en-US"/>
          </a:p>
        </p:txBody>
      </p:sp>
    </p:spTree>
    <p:extLst>
      <p:ext uri="{BB962C8B-B14F-4D97-AF65-F5344CB8AC3E}">
        <p14:creationId xmlns:p14="http://schemas.microsoft.com/office/powerpoint/2010/main" val="1401904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verse isn’t just about the apostles </a:t>
            </a:r>
            <a:r>
              <a:rPr lang="mr-IN" dirty="0" smtClean="0"/>
              <a:t>–</a:t>
            </a:r>
            <a:r>
              <a:rPr lang="en-US" dirty="0" smtClean="0"/>
              <a:t> but about ALL CHRISTIANS because</a:t>
            </a:r>
            <a:r>
              <a:rPr lang="en-US" baseline="0" dirty="0" smtClean="0"/>
              <a:t> God has provided an abundance of grace to SAVE US, to make us RIGHTEOUS, and to give us VICTORY in the Kingdom of JESUS!</a:t>
            </a:r>
          </a:p>
          <a:p>
            <a:endParaRPr lang="en-US" baseline="0" dirty="0" smtClean="0"/>
          </a:p>
          <a:p>
            <a:r>
              <a:rPr lang="en-US" baseline="0" dirty="0" smtClean="0"/>
              <a:t>Every Christian here. Know this.  God hasn’t given you just a little grace, or just some grace, He’s given you an abundance!</a:t>
            </a:r>
          </a:p>
          <a:p>
            <a:endParaRPr lang="en-US" baseline="0" dirty="0" smtClean="0"/>
          </a:p>
          <a:p>
            <a:r>
              <a:rPr lang="en-US" baseline="0" dirty="0" smtClean="0"/>
              <a:t>And Everyone who has not been baptized into Christ. Know this. God’s grace is something you need to receive. He is loving and willing to wash away your sins </a:t>
            </a:r>
            <a:r>
              <a:rPr lang="mr-IN" baseline="0" dirty="0" smtClean="0"/>
              <a:t>–</a:t>
            </a:r>
            <a:r>
              <a:rPr lang="en-US" baseline="0" dirty="0" smtClean="0"/>
              <a:t> to give you this wonderful gift of abundant grace.  But you’re going to have to admit that you need it, and if you admit you need it, you’re going to have to put your faith in Him and be buried in Christ in baptism so that you can be raised up as HIS CHILD.</a:t>
            </a:r>
          </a:p>
          <a:p>
            <a:endParaRPr lang="en-US" baseline="0" dirty="0" smtClean="0"/>
          </a:p>
          <a:p>
            <a:r>
              <a:rPr lang="en-US" baseline="0" dirty="0" smtClean="0"/>
              <a:t>And some of you may be thinking: Phillip, I already know that I need it because I’ve messed up so many times, so many ways, I’ve almost used it all up!  NO, No, No.  No matter what your past looks like </a:t>
            </a:r>
            <a:r>
              <a:rPr lang="mr-IN" baseline="0" dirty="0" smtClean="0"/>
              <a:t>–</a:t>
            </a:r>
            <a:r>
              <a:rPr lang="en-US" baseline="0" dirty="0" smtClean="0"/>
              <a:t> you aren’t going to max out God’s grace.  I know that for sure because, Paul, the chief of sinners repeats this idea of God’s Abundant Grace in 1 Timothy 1</a:t>
            </a:r>
            <a:r>
              <a:rPr lang="mr-IN" baseline="0" dirty="0" smtClean="0"/>
              <a:t>…</a:t>
            </a:r>
            <a:r>
              <a:rPr lang="en-US" baseline="0" dirty="0" smtClean="0"/>
              <a:t> look at vs 13 and 14</a:t>
            </a:r>
            <a:r>
              <a:rPr lang="mr-IN" baseline="0" dirty="0" smtClean="0"/>
              <a:t>…</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EFCCE3E3-BD07-9045-AEA6-BBF7E3FE31B9}" type="slidenum">
              <a:rPr lang="en-US" smtClean="0"/>
              <a:t>3</a:t>
            </a:fld>
            <a:endParaRPr lang="en-US"/>
          </a:p>
        </p:txBody>
      </p:sp>
    </p:spTree>
    <p:extLst>
      <p:ext uri="{BB962C8B-B14F-4D97-AF65-F5344CB8AC3E}">
        <p14:creationId xmlns:p14="http://schemas.microsoft.com/office/powerpoint/2010/main" val="696736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r>
              <a:rPr lang="en-US" altLang="x-none" dirty="0" smtClean="0">
                <a:ea typeface="ＭＳ Ｐゴシック" charset="-128"/>
              </a:rPr>
              <a:t>“More than abundant!”  What a wonderful description!</a:t>
            </a:r>
            <a:r>
              <a:rPr lang="en-US" altLang="x-none" baseline="0" dirty="0" smtClean="0">
                <a:ea typeface="ＭＳ Ｐゴシック" charset="-128"/>
              </a:rPr>
              <a:t> </a:t>
            </a:r>
          </a:p>
          <a:p>
            <a:pPr eaLnBrk="1" hangingPunct="1">
              <a:lnSpc>
                <a:spcPct val="90000"/>
              </a:lnSpc>
            </a:pPr>
            <a:endParaRPr lang="en-US" altLang="x-none" baseline="0" dirty="0" smtClean="0">
              <a:ea typeface="ＭＳ Ｐゴシック" charset="-128"/>
            </a:endParaRPr>
          </a:p>
          <a:p>
            <a:pPr eaLnBrk="1" hangingPunct="1">
              <a:lnSpc>
                <a:spcPct val="90000"/>
              </a:lnSpc>
            </a:pPr>
            <a:r>
              <a:rPr lang="en-US" altLang="x-none" dirty="0" smtClean="0">
                <a:ea typeface="ＭＳ Ｐゴシック" charset="-128"/>
              </a:rPr>
              <a:t>So you</a:t>
            </a:r>
            <a:r>
              <a:rPr lang="en-US" altLang="x-none" baseline="0" dirty="0" smtClean="0">
                <a:ea typeface="ＭＳ Ｐゴシック" charset="-128"/>
              </a:rPr>
              <a:t> and I have been given an abundance of God’s grace and </a:t>
            </a:r>
            <a:r>
              <a:rPr lang="en-US" altLang="x-none" baseline="0" dirty="0" err="1" smtClean="0">
                <a:ea typeface="ＭＳ Ｐゴシック" charset="-128"/>
              </a:rPr>
              <a:t>paul</a:t>
            </a:r>
            <a:r>
              <a:rPr lang="en-US" altLang="x-none" baseline="0" dirty="0" smtClean="0">
                <a:ea typeface="ＭＳ Ｐゴシック" charset="-128"/>
              </a:rPr>
              <a:t> says that there was enough even for all the wrongs he had done!</a:t>
            </a:r>
          </a:p>
          <a:p>
            <a:pPr eaLnBrk="1" hangingPunct="1">
              <a:lnSpc>
                <a:spcPct val="90000"/>
              </a:lnSpc>
            </a:pPr>
            <a:endParaRPr lang="en-US" altLang="x-none" baseline="0" dirty="0" smtClean="0">
              <a:ea typeface="ＭＳ Ｐゴシック" charset="-128"/>
            </a:endParaRPr>
          </a:p>
          <a:p>
            <a:pPr eaLnBrk="1" hangingPunct="1">
              <a:lnSpc>
                <a:spcPct val="90000"/>
              </a:lnSpc>
            </a:pPr>
            <a:r>
              <a:rPr lang="en-US" altLang="x-none" baseline="0" dirty="0" smtClean="0">
                <a:ea typeface="ＭＳ Ｐゴシック" charset="-128"/>
              </a:rPr>
              <a:t>This Greek word means to “to do more.”</a:t>
            </a:r>
            <a:endParaRPr lang="en-US" altLang="x-none" dirty="0" smtClean="0">
              <a:ea typeface="ＭＳ Ｐゴシック" charset="-128"/>
            </a:endParaRPr>
          </a:p>
          <a:p>
            <a:pPr eaLnBrk="1" hangingPunct="1">
              <a:lnSpc>
                <a:spcPct val="90000"/>
              </a:lnSpc>
            </a:pPr>
            <a:endParaRPr lang="en-US" altLang="x-none" dirty="0" smtClean="0">
              <a:ea typeface="ＭＳ Ｐゴシック" charset="-128"/>
            </a:endParaRPr>
          </a:p>
          <a:p>
            <a:pPr eaLnBrk="1" hangingPunct="1">
              <a:lnSpc>
                <a:spcPct val="90000"/>
              </a:lnSpc>
            </a:pPr>
            <a:r>
              <a:rPr lang="en-US" altLang="x-none" dirty="0" smtClean="0">
                <a:ea typeface="ＭＳ Ｐゴシック" charset="-128"/>
              </a:rPr>
              <a:t>Abundant (</a:t>
            </a:r>
            <a:r>
              <a:rPr lang="en-US" altLang="x-none" dirty="0" err="1" smtClean="0">
                <a:ea typeface="ＭＳ Ｐゴシック" charset="-128"/>
              </a:rPr>
              <a:t>pleonazo</a:t>
            </a:r>
            <a:r>
              <a:rPr lang="en-US" altLang="x-none" dirty="0" smtClean="0">
                <a:ea typeface="ＭＳ Ｐゴシック" charset="-128"/>
              </a:rPr>
              <a:t>):  To do More, To make More, To Be More</a:t>
            </a:r>
          </a:p>
          <a:p>
            <a:pPr eaLnBrk="1" hangingPunct="1">
              <a:lnSpc>
                <a:spcPct val="90000"/>
              </a:lnSpc>
            </a:pPr>
            <a:endParaRPr lang="en-US" altLang="x-none" dirty="0" smtClean="0">
              <a:ea typeface="ＭＳ Ｐゴシック" charset="-128"/>
            </a:endParaRPr>
          </a:p>
          <a:p>
            <a:pPr eaLnBrk="1" hangingPunct="1">
              <a:lnSpc>
                <a:spcPct val="90000"/>
              </a:lnSpc>
            </a:pPr>
            <a:r>
              <a:rPr lang="en-US" altLang="x-none" dirty="0" smtClean="0">
                <a:ea typeface="ＭＳ Ｐゴシック" charset="-128"/>
              </a:rPr>
              <a:t>God’s grace does more for us than we could ever deserve.  It makes us more like Him, and it is by His grace that we can be more than just sinners, we can be servants in His kingdom.</a:t>
            </a:r>
          </a:p>
          <a:p>
            <a:pPr eaLnBrk="1" hangingPunct="1">
              <a:lnSpc>
                <a:spcPct val="90000"/>
              </a:lnSpc>
            </a:pPr>
            <a:endParaRPr lang="en-US" altLang="x-none" dirty="0" smtClean="0">
              <a:ea typeface="ＭＳ Ｐゴシック" charset="-128"/>
            </a:endParaRPr>
          </a:p>
          <a:p>
            <a:pPr eaLnBrk="1" hangingPunct="1">
              <a:lnSpc>
                <a:spcPct val="90000"/>
              </a:lnSpc>
            </a:pPr>
            <a:r>
              <a:rPr lang="en-US" altLang="x-none" dirty="0" smtClean="0">
                <a:ea typeface="ＭＳ Ｐゴシック" charset="-128"/>
              </a:rPr>
              <a:t>This is the Grace God has made available!  It is more than abundant.  It is a cup that OVERFLOWS fills the saucer, spills into the floor and floods the house!  It is abundant Grace.</a:t>
            </a:r>
          </a:p>
          <a:p>
            <a:pPr eaLnBrk="1" hangingPunct="1">
              <a:lnSpc>
                <a:spcPct val="90000"/>
              </a:lnSpc>
            </a:pPr>
            <a:endParaRPr lang="en-US" altLang="x-none" dirty="0" smtClean="0">
              <a:ea typeface="ＭＳ Ｐゴシック" charset="-128"/>
            </a:endParaRPr>
          </a:p>
          <a:p>
            <a:pPr eaLnBrk="1" hangingPunct="1">
              <a:lnSpc>
                <a:spcPct val="90000"/>
              </a:lnSpc>
            </a:pPr>
            <a:endParaRPr lang="en-US" altLang="x-none" dirty="0" smtClean="0">
              <a:ea typeface="ＭＳ Ｐゴシック" charset="-128"/>
            </a:endParaRPr>
          </a:p>
          <a:p>
            <a:pPr eaLnBrk="1" hangingPunct="1">
              <a:lnSpc>
                <a:spcPct val="90000"/>
              </a:lnSpc>
            </a:pPr>
            <a:r>
              <a:rPr lang="en-US" altLang="x-none" dirty="0" smtClean="0">
                <a:ea typeface="ＭＳ Ｐゴシック" charset="-128"/>
              </a:rPr>
              <a:t>4121.  </a:t>
            </a:r>
            <a:r>
              <a:rPr lang="en-US" altLang="x-none" dirty="0" err="1" smtClean="0">
                <a:ea typeface="ＭＳ Ｐゴシック" charset="-128"/>
              </a:rPr>
              <a:t>pleonazw</a:t>
            </a:r>
            <a:r>
              <a:rPr lang="en-US" altLang="x-none" dirty="0" smtClean="0">
                <a:ea typeface="ＭＳ Ｐゴシック" charset="-128"/>
              </a:rPr>
              <a:t>  </a:t>
            </a:r>
            <a:r>
              <a:rPr lang="en-US" altLang="x-none" dirty="0" err="1" smtClean="0">
                <a:ea typeface="ＭＳ Ｐゴシック" charset="-128"/>
              </a:rPr>
              <a:t>pleonazo</a:t>
            </a:r>
            <a:r>
              <a:rPr lang="en-US" altLang="x-none" dirty="0" smtClean="0">
                <a:ea typeface="ＭＳ Ｐゴシック" charset="-128"/>
              </a:rPr>
              <a:t>,  </a:t>
            </a:r>
            <a:r>
              <a:rPr lang="en-US" altLang="x-none" dirty="0" err="1" smtClean="0">
                <a:ea typeface="ＭＳ Ｐゴシック" charset="-128"/>
              </a:rPr>
              <a:t>pleh</a:t>
            </a:r>
            <a:r>
              <a:rPr lang="en-US" altLang="x-none" dirty="0" smtClean="0">
                <a:ea typeface="ＭＳ Ｐゴシック" charset="-128"/>
              </a:rPr>
              <a:t>-on-ad'-zo </a:t>
            </a:r>
          </a:p>
          <a:p>
            <a:pPr eaLnBrk="1" hangingPunct="1">
              <a:lnSpc>
                <a:spcPct val="90000"/>
              </a:lnSpc>
            </a:pPr>
            <a:r>
              <a:rPr lang="en-US" altLang="x-none" dirty="0" smtClean="0">
                <a:ea typeface="ＭＳ Ｐゴシック" charset="-128"/>
              </a:rPr>
              <a:t>Search for 4121 in KJV</a:t>
            </a:r>
          </a:p>
          <a:p>
            <a:pPr eaLnBrk="1" hangingPunct="1">
              <a:lnSpc>
                <a:spcPct val="90000"/>
              </a:lnSpc>
            </a:pPr>
            <a:r>
              <a:rPr lang="en-US" altLang="x-none" dirty="0" smtClean="0">
                <a:ea typeface="ＭＳ Ｐゴシック" charset="-128"/>
              </a:rPr>
              <a:t> </a:t>
            </a:r>
          </a:p>
          <a:p>
            <a:pPr eaLnBrk="1" hangingPunct="1">
              <a:lnSpc>
                <a:spcPct val="90000"/>
              </a:lnSpc>
            </a:pPr>
            <a:r>
              <a:rPr lang="en-US" altLang="x-none" dirty="0" smtClean="0">
                <a:ea typeface="ＭＳ Ｐゴシック" charset="-128"/>
              </a:rPr>
              <a:t>from 4119; to do, make or be more, i.e. increase (transitively or intransitively); by extension, to </a:t>
            </a:r>
            <a:r>
              <a:rPr lang="en-US" altLang="x-none" dirty="0" err="1" smtClean="0">
                <a:ea typeface="ＭＳ Ｐゴシック" charset="-128"/>
              </a:rPr>
              <a:t>superabound</a:t>
            </a:r>
            <a:r>
              <a:rPr lang="en-US" altLang="x-none" dirty="0" smtClean="0">
                <a:ea typeface="ＭＳ Ｐゴシック" charset="-128"/>
              </a:rPr>
              <a:t>:--abound, abundant, make to increase, have over.</a:t>
            </a:r>
          </a:p>
          <a:p>
            <a:endParaRPr lang="en-US" dirty="0"/>
          </a:p>
        </p:txBody>
      </p:sp>
      <p:sp>
        <p:nvSpPr>
          <p:cNvPr id="4" name="Slide Number Placeholder 3"/>
          <p:cNvSpPr>
            <a:spLocks noGrp="1"/>
          </p:cNvSpPr>
          <p:nvPr>
            <p:ph type="sldNum" sz="quarter" idx="10"/>
          </p:nvPr>
        </p:nvSpPr>
        <p:spPr/>
        <p:txBody>
          <a:bodyPr/>
          <a:lstStyle/>
          <a:p>
            <a:fld id="{EFCCE3E3-BD07-9045-AEA6-BBF7E3FE31B9}" type="slidenum">
              <a:rPr lang="en-US" smtClean="0"/>
              <a:t>4</a:t>
            </a:fld>
            <a:endParaRPr lang="en-US"/>
          </a:p>
        </p:txBody>
      </p:sp>
    </p:spTree>
    <p:extLst>
      <p:ext uri="{BB962C8B-B14F-4D97-AF65-F5344CB8AC3E}">
        <p14:creationId xmlns:p14="http://schemas.microsoft.com/office/powerpoint/2010/main" val="1714445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one more verse that uses this idea: 2 </a:t>
            </a:r>
            <a:r>
              <a:rPr lang="en-US" dirty="0" err="1" smtClean="0"/>
              <a:t>Cor</a:t>
            </a:r>
            <a:r>
              <a:rPr lang="en-US" dirty="0" smtClean="0"/>
              <a:t> 9:8. </a:t>
            </a:r>
          </a:p>
          <a:p>
            <a:endParaRPr lang="en-US" dirty="0" smtClean="0"/>
          </a:p>
          <a:p>
            <a:r>
              <a:rPr lang="en-US" dirty="0" smtClean="0"/>
              <a:t>God’s grace is with us so that we can</a:t>
            </a:r>
            <a:r>
              <a:rPr lang="en-US" baseline="0" dirty="0" smtClean="0"/>
              <a:t> get up and serve others. So that we can go out and share the gospel. So that we can speak up and praise Him. I’m not waking up every day charging into the rat race with only my meager, limited abilities and resources. </a:t>
            </a:r>
          </a:p>
          <a:p>
            <a:endParaRPr lang="en-US" baseline="0" dirty="0" smtClean="0"/>
          </a:p>
          <a:p>
            <a:r>
              <a:rPr lang="en-US" baseline="0" dirty="0" smtClean="0"/>
              <a:t>I’m waking up every day with God’s grace on my side.  Depending on what He provides.</a:t>
            </a:r>
          </a:p>
          <a:p>
            <a:endParaRPr lang="en-US" baseline="0" dirty="0" smtClean="0"/>
          </a:p>
          <a:p>
            <a:r>
              <a:rPr lang="en-US" baseline="0" dirty="0" smtClean="0"/>
              <a:t>God’s grace is abounding!  Thank You Father for Your Abundant Grace!</a:t>
            </a:r>
          </a:p>
          <a:p>
            <a:endParaRPr lang="en-US" baseline="0" dirty="0" smtClean="0"/>
          </a:p>
          <a:p>
            <a:r>
              <a:rPr lang="en-US" baseline="0" dirty="0" smtClean="0"/>
              <a:t>So now that we all SEE from these 4 passages that God’s grace is abundant </a:t>
            </a:r>
            <a:r>
              <a:rPr lang="mr-IN" baseline="0" dirty="0" smtClean="0"/>
              <a:t>–</a:t>
            </a:r>
            <a:r>
              <a:rPr lang="en-US" baseline="0" dirty="0" smtClean="0"/>
              <a:t> let’s talk about what this really is and what it means to us.</a:t>
            </a:r>
            <a:endParaRPr lang="en-US" dirty="0"/>
          </a:p>
        </p:txBody>
      </p:sp>
      <p:sp>
        <p:nvSpPr>
          <p:cNvPr id="4" name="Slide Number Placeholder 3"/>
          <p:cNvSpPr>
            <a:spLocks noGrp="1"/>
          </p:cNvSpPr>
          <p:nvPr>
            <p:ph type="sldNum" sz="quarter" idx="10"/>
          </p:nvPr>
        </p:nvSpPr>
        <p:spPr/>
        <p:txBody>
          <a:bodyPr/>
          <a:lstStyle/>
          <a:p>
            <a:fld id="{EFCCE3E3-BD07-9045-AEA6-BBF7E3FE31B9}" type="slidenum">
              <a:rPr lang="en-US" smtClean="0"/>
              <a:t>5</a:t>
            </a:fld>
            <a:endParaRPr lang="en-US"/>
          </a:p>
        </p:txBody>
      </p:sp>
    </p:spTree>
    <p:extLst>
      <p:ext uri="{BB962C8B-B14F-4D97-AF65-F5344CB8AC3E}">
        <p14:creationId xmlns:p14="http://schemas.microsoft.com/office/powerpoint/2010/main" val="2030906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want to share 3 things with you today. 2 are brief and easy,</a:t>
            </a:r>
            <a:r>
              <a:rPr lang="en-US" baseline="0" dirty="0" smtClean="0"/>
              <a:t> but the third takes a little time to unpack so that you can see how RICH this is.</a:t>
            </a:r>
          </a:p>
          <a:p>
            <a:endParaRPr lang="en-US" baseline="0" dirty="0" smtClean="0"/>
          </a:p>
          <a:p>
            <a:r>
              <a:rPr lang="en-US" baseline="0" dirty="0" smtClean="0"/>
              <a:t>First</a:t>
            </a:r>
            <a:r>
              <a:rPr lang="mr-IN" baseline="0" dirty="0" smtClean="0"/>
              <a:t>…</a:t>
            </a:r>
            <a:r>
              <a:rPr lang="en-US" baseline="0" dirty="0" smtClean="0"/>
              <a:t>God’s Grace is </a:t>
            </a:r>
            <a:r>
              <a:rPr lang="en-US" dirty="0" smtClean="0"/>
              <a:t>Core to His</a:t>
            </a:r>
            <a:r>
              <a:rPr lang="en-US" baseline="0" dirty="0" smtClean="0"/>
              <a:t> Character.  Grace isn’t just something God “gives” it is something God “is.”</a:t>
            </a:r>
          </a:p>
          <a:p>
            <a:endParaRPr lang="en-US" baseline="0" dirty="0" smtClean="0"/>
          </a:p>
          <a:p>
            <a:r>
              <a:rPr lang="en-US" baseline="0" dirty="0" smtClean="0"/>
              <a:t>Secondly</a:t>
            </a:r>
            <a:r>
              <a:rPr lang="mr-IN" baseline="0" dirty="0" smtClean="0"/>
              <a:t>…</a:t>
            </a:r>
            <a:r>
              <a:rPr lang="en-US" baseline="0" dirty="0" smtClean="0"/>
              <a:t>Because God at His core IS GRACIOUS</a:t>
            </a:r>
            <a:r>
              <a:rPr lang="mr-IN" baseline="0" dirty="0" smtClean="0"/>
              <a:t>…</a:t>
            </a:r>
            <a:r>
              <a:rPr lang="en-US" baseline="0" dirty="0" smtClean="0"/>
              <a:t>we can see this grace not just in the New Testament, but in the Old.</a:t>
            </a:r>
          </a:p>
          <a:p>
            <a:endParaRPr lang="en-US" baseline="0" dirty="0" smtClean="0"/>
          </a:p>
          <a:p>
            <a:r>
              <a:rPr lang="en-US" baseline="0" dirty="0" smtClean="0"/>
              <a:t>Thirdly</a:t>
            </a:r>
            <a:r>
              <a:rPr lang="mr-IN" baseline="0" dirty="0" smtClean="0"/>
              <a:t>…</a:t>
            </a:r>
            <a:r>
              <a:rPr lang="en-US" baseline="0" dirty="0" smtClean="0"/>
              <a:t>If we can see it in the OLD, then why is it so important we look to God’s grace in Jesus?  What are we seeing in Jesus that’s so special?  I want to show you so that you appreciate the Old Testament </a:t>
            </a:r>
            <a:r>
              <a:rPr lang="mr-IN" baseline="0" dirty="0" smtClean="0"/>
              <a:t>–</a:t>
            </a:r>
            <a:r>
              <a:rPr lang="en-US" baseline="0" dirty="0" smtClean="0"/>
              <a:t> But so that you see God’s Grace through JESUS CHRIST in IMAX 4k </a:t>
            </a:r>
            <a:r>
              <a:rPr lang="mr-IN" baseline="0" dirty="0" smtClean="0"/>
              <a:t>–</a:t>
            </a:r>
            <a:r>
              <a:rPr lang="en-US" baseline="0" dirty="0" smtClean="0"/>
              <a:t> crystal clear.</a:t>
            </a:r>
          </a:p>
        </p:txBody>
      </p:sp>
      <p:sp>
        <p:nvSpPr>
          <p:cNvPr id="4" name="Slide Number Placeholder 3"/>
          <p:cNvSpPr>
            <a:spLocks noGrp="1"/>
          </p:cNvSpPr>
          <p:nvPr>
            <p:ph type="sldNum" sz="quarter" idx="10"/>
          </p:nvPr>
        </p:nvSpPr>
        <p:spPr/>
        <p:txBody>
          <a:bodyPr/>
          <a:lstStyle/>
          <a:p>
            <a:fld id="{EFCCE3E3-BD07-9045-AEA6-BBF7E3FE31B9}" type="slidenum">
              <a:rPr lang="en-US" smtClean="0"/>
              <a:t>6</a:t>
            </a:fld>
            <a:endParaRPr lang="en-US"/>
          </a:p>
        </p:txBody>
      </p:sp>
    </p:spTree>
    <p:extLst>
      <p:ext uri="{BB962C8B-B14F-4D97-AF65-F5344CB8AC3E}">
        <p14:creationId xmlns:p14="http://schemas.microsoft.com/office/powerpoint/2010/main" val="1126996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Core to His</a:t>
            </a:r>
            <a:r>
              <a:rPr lang="en-US" baseline="0" dirty="0" smtClean="0"/>
              <a:t> Character.</a:t>
            </a:r>
          </a:p>
          <a:p>
            <a:endParaRPr lang="en-US" baseline="0" dirty="0" smtClean="0"/>
          </a:p>
          <a:p>
            <a:r>
              <a:rPr lang="en-US" baseline="0" dirty="0" smtClean="0"/>
              <a:t>Greek word is </a:t>
            </a:r>
            <a:r>
              <a:rPr lang="en-US" baseline="0" dirty="0" err="1" smtClean="0"/>
              <a:t>charis</a:t>
            </a:r>
            <a:r>
              <a:rPr lang="en-US" baseline="0" dirty="0" smtClean="0"/>
              <a:t>.  When you think </a:t>
            </a:r>
            <a:r>
              <a:rPr lang="en-US" baseline="0" dirty="0" err="1" smtClean="0"/>
              <a:t>charis</a:t>
            </a:r>
            <a:r>
              <a:rPr lang="en-US" baseline="0" dirty="0" smtClean="0"/>
              <a:t> </a:t>
            </a:r>
            <a:r>
              <a:rPr lang="mr-IN" baseline="0" dirty="0" smtClean="0"/>
              <a:t>–</a:t>
            </a:r>
            <a:r>
              <a:rPr lang="en-US" baseline="0" dirty="0" smtClean="0"/>
              <a:t> I want you to think “charming.”  Yes, like Prince Charming.  This word Charis is describing not just what God gives, but what God is.  It functions similarly to our word generous.  I can extend generosity to you.  But I can only extend generosity if I am in fact a generous person.</a:t>
            </a:r>
          </a:p>
          <a:p>
            <a:endParaRPr lang="en-US" baseline="0" dirty="0" smtClean="0"/>
          </a:p>
          <a:p>
            <a:r>
              <a:rPr lang="en-US" baseline="0" dirty="0" smtClean="0"/>
              <a:t>Rom 5:17 said we have received an abundance of grace.  But we only receive it, because God is GRACIOUS in the first place.</a:t>
            </a:r>
          </a:p>
          <a:p>
            <a:endParaRPr lang="en-US" baseline="0" dirty="0" smtClean="0"/>
          </a:p>
          <a:p>
            <a:r>
              <a:rPr lang="en-US" baseline="0" dirty="0" smtClean="0"/>
              <a:t>OLD TESTAMENT:  Key is to look for the word “favor.”</a:t>
            </a:r>
          </a:p>
          <a:p>
            <a:endParaRPr lang="en-US" baseline="0" dirty="0" smtClean="0"/>
          </a:p>
          <a:p>
            <a:endParaRPr lang="en-US" baseline="0" dirty="0" smtClean="0"/>
          </a:p>
          <a:p>
            <a:r>
              <a:rPr lang="en-US" sz="936" b="0" i="0" kern="1200" dirty="0" smtClean="0">
                <a:solidFill>
                  <a:schemeClr val="tx1"/>
                </a:solidFill>
                <a:effectLst/>
                <a:latin typeface="+mn-lt"/>
                <a:ea typeface="+mn-ea"/>
                <a:cs typeface="+mn-cs"/>
              </a:rPr>
              <a:t>Acts 7:46 New American Standard Bible (NASB)</a:t>
            </a:r>
          </a:p>
          <a:p>
            <a:r>
              <a:rPr lang="en-US" sz="936" b="1" i="0" kern="1200" baseline="30000" dirty="0" smtClean="0">
                <a:solidFill>
                  <a:schemeClr val="tx1"/>
                </a:solidFill>
                <a:effectLst/>
                <a:latin typeface="+mn-lt"/>
                <a:ea typeface="+mn-ea"/>
                <a:cs typeface="+mn-cs"/>
              </a:rPr>
              <a:t>46 </a:t>
            </a:r>
            <a:r>
              <a:rPr lang="en-US" sz="936" b="0" i="1" kern="1200" dirty="0" smtClean="0">
                <a:solidFill>
                  <a:schemeClr val="tx1"/>
                </a:solidFill>
                <a:effectLst/>
                <a:latin typeface="+mn-lt"/>
                <a:ea typeface="+mn-ea"/>
                <a:cs typeface="+mn-cs"/>
              </a:rPr>
              <a:t>David</a:t>
            </a:r>
            <a:r>
              <a:rPr lang="en-US" sz="936" b="0" i="0" kern="1200" dirty="0" smtClean="0">
                <a:solidFill>
                  <a:schemeClr val="tx1"/>
                </a:solidFill>
                <a:effectLst/>
                <a:latin typeface="+mn-lt"/>
                <a:ea typeface="+mn-ea"/>
                <a:cs typeface="+mn-cs"/>
              </a:rPr>
              <a:t> found favor in God’s sight, and asked that he might find a dwelling place for the </a:t>
            </a:r>
            <a:r>
              <a:rPr lang="en-US" sz="936" b="0" i="0" kern="1200" baseline="30000" dirty="0" smtClean="0">
                <a:solidFill>
                  <a:schemeClr val="tx1"/>
                </a:solidFill>
                <a:effectLst/>
                <a:latin typeface="+mn-lt"/>
                <a:ea typeface="+mn-ea"/>
                <a:cs typeface="+mn-cs"/>
              </a:rPr>
              <a:t>[</a:t>
            </a:r>
            <a:r>
              <a:rPr lang="en-US" sz="936" b="0" i="0" u="none" strike="noStrike" kern="1200" baseline="30000" dirty="0" smtClean="0">
                <a:solidFill>
                  <a:schemeClr val="tx1"/>
                </a:solidFill>
                <a:effectLst/>
                <a:latin typeface="+mn-lt"/>
                <a:ea typeface="+mn-ea"/>
                <a:cs typeface="+mn-cs"/>
                <a:hlinkClick r:id="rId3" tooltip="See footnote a"/>
              </a:rPr>
              <a:t>a</a:t>
            </a:r>
            <a:r>
              <a:rPr lang="en-US" sz="936" b="0" i="0" kern="1200" baseline="30000" dirty="0" smtClean="0">
                <a:solidFill>
                  <a:schemeClr val="tx1"/>
                </a:solidFill>
                <a:effectLst/>
                <a:latin typeface="+mn-lt"/>
                <a:ea typeface="+mn-ea"/>
                <a:cs typeface="+mn-cs"/>
              </a:rPr>
              <a:t>]</a:t>
            </a:r>
            <a:r>
              <a:rPr lang="en-US" sz="936" b="0" i="0" kern="1200" dirty="0" smtClean="0">
                <a:solidFill>
                  <a:schemeClr val="tx1"/>
                </a:solidFill>
                <a:effectLst/>
                <a:latin typeface="+mn-lt"/>
                <a:ea typeface="+mn-ea"/>
                <a:cs typeface="+mn-cs"/>
              </a:rPr>
              <a:t>God of Jacob.</a:t>
            </a:r>
          </a:p>
          <a:p>
            <a:endParaRPr lang="en-US" dirty="0" smtClean="0"/>
          </a:p>
          <a:p>
            <a:r>
              <a:rPr lang="en-US" altLang="x-none" dirty="0" smtClean="0">
                <a:latin typeface="Tahoma" charset="0"/>
                <a:ea typeface="ＭＳ Ｐゴシック" charset="-128"/>
              </a:rPr>
              <a:t>His Grace Was…</a:t>
            </a:r>
          </a:p>
          <a:p>
            <a:pPr lvl="1"/>
            <a:r>
              <a:rPr lang="en-US" altLang="x-none" dirty="0" smtClean="0">
                <a:latin typeface="Tahoma" charset="0"/>
                <a:ea typeface="ＭＳ Ｐゴシック" charset="-128"/>
              </a:rPr>
              <a:t>Saving</a:t>
            </a:r>
          </a:p>
          <a:p>
            <a:pPr lvl="1"/>
            <a:r>
              <a:rPr lang="en-US" altLang="x-none" dirty="0" smtClean="0">
                <a:latin typeface="Tahoma" charset="0"/>
                <a:ea typeface="ＭＳ Ｐゴシック" charset="-128"/>
              </a:rPr>
              <a:t>Revealing</a:t>
            </a:r>
          </a:p>
          <a:p>
            <a:pPr lvl="1"/>
            <a:r>
              <a:rPr lang="en-US" altLang="x-none" dirty="0" smtClean="0">
                <a:latin typeface="Tahoma" charset="0"/>
                <a:ea typeface="ＭＳ Ｐゴシック" charset="-128"/>
              </a:rPr>
              <a:t>Comforting</a:t>
            </a:r>
          </a:p>
          <a:p>
            <a:pPr lvl="1"/>
            <a:r>
              <a:rPr lang="en-US" altLang="x-none" dirty="0" smtClean="0">
                <a:latin typeface="Tahoma" charset="0"/>
                <a:ea typeface="ＭＳ Ｐゴシック" charset="-128"/>
              </a:rPr>
              <a:t>Increasing</a:t>
            </a:r>
          </a:p>
          <a:p>
            <a:pPr lvl="1"/>
            <a:r>
              <a:rPr lang="en-US" altLang="x-none" dirty="0" smtClean="0">
                <a:latin typeface="Tahoma" charset="0"/>
                <a:ea typeface="ＭＳ Ｐゴシック" charset="-128"/>
              </a:rPr>
              <a:t>His Choice</a:t>
            </a:r>
          </a:p>
          <a:p>
            <a:pPr lvl="1"/>
            <a:r>
              <a:rPr lang="en-US" altLang="x-none" dirty="0" smtClean="0">
                <a:latin typeface="Tahoma" charset="0"/>
                <a:ea typeface="ＭＳ Ｐゴシック" charset="-128"/>
              </a:rPr>
              <a:t>Unmerited</a:t>
            </a:r>
          </a:p>
          <a:p>
            <a:r>
              <a:rPr lang="en-US" altLang="x-none" dirty="0" smtClean="0">
                <a:latin typeface="Tahoma" charset="0"/>
                <a:ea typeface="ＭＳ Ｐゴシック" charset="-128"/>
              </a:rPr>
              <a:t>And God Was Just GETTING STARTED!!!</a:t>
            </a:r>
          </a:p>
          <a:p>
            <a:endParaRPr lang="en-US" dirty="0"/>
          </a:p>
        </p:txBody>
      </p:sp>
      <p:sp>
        <p:nvSpPr>
          <p:cNvPr id="4" name="Slide Number Placeholder 3"/>
          <p:cNvSpPr>
            <a:spLocks noGrp="1"/>
          </p:cNvSpPr>
          <p:nvPr>
            <p:ph type="sldNum" sz="quarter" idx="10"/>
          </p:nvPr>
        </p:nvSpPr>
        <p:spPr/>
        <p:txBody>
          <a:bodyPr/>
          <a:lstStyle/>
          <a:p>
            <a:fld id="{EFCCE3E3-BD07-9045-AEA6-BBF7E3FE31B9}" type="slidenum">
              <a:rPr lang="en-US" smtClean="0"/>
              <a:t>7</a:t>
            </a:fld>
            <a:endParaRPr lang="en-US"/>
          </a:p>
        </p:txBody>
      </p:sp>
    </p:spTree>
    <p:extLst>
      <p:ext uri="{BB962C8B-B14F-4D97-AF65-F5344CB8AC3E}">
        <p14:creationId xmlns:p14="http://schemas.microsoft.com/office/powerpoint/2010/main" val="21396868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x-none" dirty="0" err="1">
                <a:ea typeface="ＭＳ Ｐゴシック" charset="-128"/>
              </a:rPr>
              <a:t>Eph</a:t>
            </a:r>
            <a:r>
              <a:rPr lang="en-US" altLang="x-none" dirty="0">
                <a:ea typeface="ＭＳ Ｐゴシック" charset="-128"/>
              </a:rPr>
              <a:t> 1 – In my opinion this is the most concise and strongest summary of What God’s grace is all about.</a:t>
            </a:r>
          </a:p>
          <a:p>
            <a:endParaRPr lang="en-US" altLang="x-none" dirty="0">
              <a:ea typeface="ＭＳ Ｐゴシック" charset="-128"/>
            </a:endParaRPr>
          </a:p>
          <a:p>
            <a:endParaRPr lang="en-US" altLang="x-none" dirty="0">
              <a:ea typeface="ＭＳ Ｐゴシック" charset="-128"/>
            </a:endParaRPr>
          </a:p>
          <a:p>
            <a:r>
              <a:rPr lang="en-US" altLang="x-none" dirty="0">
                <a:ea typeface="ＭＳ Ｐゴシック" charset="-128"/>
              </a:rPr>
              <a:t>CHOICE:  predestined us to…Condemnation? Persecution? Repayment?  NO!  Adoption!  This is God’s plan.  That we can be “sons through Jesus Christ!”</a:t>
            </a:r>
          </a:p>
          <a:p>
            <a:endParaRPr lang="en-US" altLang="x-none" dirty="0">
              <a:ea typeface="ＭＳ Ｐゴシック" charset="-128"/>
            </a:endParaRPr>
          </a:p>
          <a:p>
            <a:r>
              <a:rPr lang="en-US" altLang="x-none" dirty="0">
                <a:ea typeface="ＭＳ Ｐゴシック" charset="-128"/>
              </a:rPr>
              <a:t>DESCRIPTION: see vs. 9 as well.  His Good </a:t>
            </a:r>
            <a:r>
              <a:rPr lang="en-US" altLang="x-none" dirty="0" smtClean="0">
                <a:ea typeface="ＭＳ Ｐゴシック" charset="-128"/>
              </a:rPr>
              <a:t>Pleasure.  Remember this</a:t>
            </a:r>
            <a:r>
              <a:rPr lang="en-US" altLang="x-none" baseline="0" dirty="0" smtClean="0">
                <a:ea typeface="ＭＳ Ｐゴシック" charset="-128"/>
              </a:rPr>
              <a:t> is a quality that He possesses. He is Gracious.  So His will </a:t>
            </a:r>
            <a:r>
              <a:rPr lang="mr-IN" altLang="x-none" baseline="0" dirty="0" smtClean="0">
                <a:ea typeface="ＭＳ Ｐゴシック" charset="-128"/>
              </a:rPr>
              <a:t>–</a:t>
            </a:r>
            <a:r>
              <a:rPr lang="en-US" altLang="x-none" baseline="0" dirty="0" smtClean="0">
                <a:ea typeface="ＭＳ Ｐゴシック" charset="-128"/>
              </a:rPr>
              <a:t> His plan and desire towards us </a:t>
            </a:r>
            <a:r>
              <a:rPr lang="mr-IN" altLang="x-none" baseline="0" dirty="0" smtClean="0">
                <a:ea typeface="ＭＳ Ｐゴシック" charset="-128"/>
              </a:rPr>
              <a:t>–</a:t>
            </a:r>
            <a:r>
              <a:rPr lang="en-US" altLang="x-none" baseline="0" dirty="0" smtClean="0">
                <a:ea typeface="ＭＳ Ｐゴシック" charset="-128"/>
              </a:rPr>
              <a:t> is full of kindness because by His nature it must be.</a:t>
            </a:r>
          </a:p>
          <a:p>
            <a:endParaRPr lang="en-US" altLang="x-none" baseline="0" dirty="0" smtClean="0">
              <a:ea typeface="ＭＳ Ｐゴシック" charset="-128"/>
            </a:endParaRPr>
          </a:p>
          <a:p>
            <a:r>
              <a:rPr lang="en-US" altLang="x-none" baseline="0" dirty="0" smtClean="0">
                <a:ea typeface="ＭＳ Ｐゴシック" charset="-128"/>
              </a:rPr>
              <a:t>Third point is actually where this gets really special.  Ephesians 1 teaches us two main results.</a:t>
            </a:r>
            <a:endParaRPr lang="en-US" altLang="x-none" dirty="0">
              <a:ea typeface="ＭＳ Ｐゴシック" charset="-128"/>
            </a:endParaRPr>
          </a:p>
          <a:p>
            <a:endParaRPr lang="en-US" altLang="x-none" dirty="0">
              <a:ea typeface="ＭＳ Ｐゴシック" charset="-128"/>
            </a:endParaRPr>
          </a:p>
          <a:p>
            <a:r>
              <a:rPr lang="en-US" altLang="x-none" dirty="0">
                <a:ea typeface="ＭＳ Ｐゴシック" charset="-128"/>
              </a:rPr>
              <a:t>RESULT:  Two great things happen because God showed His grace.  Notice this is the first and foremost outcome of God’s grace.  He is worthy! He alone is Worthy of such praise!</a:t>
            </a:r>
          </a:p>
          <a:p>
            <a:endParaRPr lang="en-US" altLang="x-none" dirty="0">
              <a:ea typeface="ＭＳ Ｐゴシック" charset="-128"/>
            </a:endParaRPr>
          </a:p>
          <a:p>
            <a:r>
              <a:rPr lang="en-US" altLang="x-none" dirty="0">
                <a:ea typeface="ＭＳ Ｐゴシック" charset="-128"/>
              </a:rPr>
              <a:t>BLESSING:  The second great thing that happens directly benefits us -  our redemption.  Were it not for God’s </a:t>
            </a:r>
            <a:r>
              <a:rPr lang="en-US" altLang="x-none" dirty="0" err="1">
                <a:ea typeface="ＭＳ Ｐゴシック" charset="-128"/>
              </a:rPr>
              <a:t>graciuos</a:t>
            </a:r>
            <a:r>
              <a:rPr lang="en-US" altLang="x-none" dirty="0">
                <a:ea typeface="ＭＳ Ｐゴシック" charset="-128"/>
              </a:rPr>
              <a:t> choice and action we would have no redemption.  </a:t>
            </a:r>
          </a:p>
          <a:p>
            <a:endParaRPr lang="en-US" altLang="x-none" dirty="0">
              <a:ea typeface="ＭＳ Ｐゴシック" charset="-128"/>
            </a:endParaRPr>
          </a:p>
          <a:p>
            <a:r>
              <a:rPr lang="en-US" altLang="x-none" dirty="0">
                <a:ea typeface="ＭＳ Ｐゴシック" charset="-128"/>
              </a:rPr>
              <a:t>Because you know what to look for you should be able to see God’s grace at work in phrases like this. I hope when you read the Bible you will stop and consider how God’s grace is being manifested in His various actions.  </a:t>
            </a:r>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154D9CD7-BE1E-A042-8479-1BDB83021136}" type="slidenum">
              <a:rPr lang="en-US" altLang="x-none" sz="1200">
                <a:latin typeface="Calibri" charset="0"/>
              </a:rPr>
              <a:pPr eaLnBrk="1" hangingPunct="1"/>
              <a:t>8</a:t>
            </a:fld>
            <a:endParaRPr lang="en-US" altLang="x-none" sz="1200">
              <a:latin typeface="Calibri" charset="0"/>
            </a:endParaRPr>
          </a:p>
        </p:txBody>
      </p:sp>
    </p:spTree>
    <p:extLst>
      <p:ext uri="{BB962C8B-B14F-4D97-AF65-F5344CB8AC3E}">
        <p14:creationId xmlns:p14="http://schemas.microsoft.com/office/powerpoint/2010/main" val="2895432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x-none" dirty="0" smtClean="0">
                <a:ea typeface="ＭＳ Ｐゴシック" charset="-128"/>
              </a:rPr>
              <a:t>You may have heard a teacher define God’s grace as “unmerited favor” </a:t>
            </a:r>
            <a:r>
              <a:rPr lang="mr-IN" altLang="x-none" dirty="0" smtClean="0">
                <a:ea typeface="ＭＳ Ｐゴシック" charset="-128"/>
              </a:rPr>
              <a:t>–</a:t>
            </a:r>
            <a:r>
              <a:rPr lang="en-US" altLang="x-none" dirty="0" smtClean="0">
                <a:ea typeface="ＭＳ Ｐゴシック" charset="-128"/>
              </a:rPr>
              <a:t> You did a favor for me that I didn’t deserve.</a:t>
            </a:r>
            <a:r>
              <a:rPr lang="en-US" altLang="x-none" baseline="0" dirty="0" smtClean="0">
                <a:ea typeface="ＭＳ Ｐゴシック" charset="-128"/>
              </a:rPr>
              <a:t>  Like a stranger who helps you change a flat tire and you never see them again </a:t>
            </a:r>
            <a:r>
              <a:rPr lang="mr-IN" altLang="x-none" baseline="0" dirty="0" smtClean="0">
                <a:ea typeface="ＭＳ Ｐゴシック" charset="-128"/>
              </a:rPr>
              <a:t>–</a:t>
            </a:r>
            <a:r>
              <a:rPr lang="en-US" altLang="x-none" baseline="0" dirty="0" smtClean="0">
                <a:ea typeface="ＭＳ Ｐゴシック" charset="-128"/>
              </a:rPr>
              <a:t> they just did it to be gracious.  God is extending His grace when we do not merit it.</a:t>
            </a:r>
            <a:endParaRPr lang="en-US" altLang="x-none" dirty="0" smtClean="0">
              <a:ea typeface="ＭＳ Ｐゴシック" charset="-128"/>
            </a:endParaRPr>
          </a:p>
          <a:p>
            <a:endParaRPr lang="en-US" altLang="x-none" dirty="0" smtClean="0">
              <a:ea typeface="ＭＳ Ｐゴシック" charset="-128"/>
            </a:endParaRPr>
          </a:p>
          <a:p>
            <a:r>
              <a:rPr lang="en-US" altLang="x-none" dirty="0" smtClean="0">
                <a:ea typeface="ＭＳ Ｐゴシック" charset="-128"/>
              </a:rPr>
              <a:t>Stay</a:t>
            </a:r>
            <a:r>
              <a:rPr lang="en-US" altLang="x-none" baseline="0" dirty="0" smtClean="0">
                <a:ea typeface="ＭＳ Ｐゴシック" charset="-128"/>
              </a:rPr>
              <a:t> here in Ephesians 1 with me and look at how Unmerited This All Is. Please see that we did not merit</a:t>
            </a:r>
            <a:r>
              <a:rPr lang="mr-IN" altLang="x-none" baseline="0" dirty="0" smtClean="0">
                <a:ea typeface="ＭＳ Ｐゴシック" charset="-128"/>
              </a:rPr>
              <a:t>…</a:t>
            </a:r>
            <a:r>
              <a:rPr lang="en-US" altLang="x-none" baseline="0" dirty="0" smtClean="0">
                <a:ea typeface="ＭＳ Ｐゴシック" charset="-128"/>
              </a:rPr>
              <a:t>.</a:t>
            </a:r>
          </a:p>
          <a:p>
            <a:endParaRPr lang="en-US" altLang="x-none" dirty="0" smtClean="0">
              <a:ea typeface="ＭＳ Ｐゴシック" charset="-128"/>
            </a:endParaRPr>
          </a:p>
          <a:p>
            <a:endParaRPr lang="en-US" altLang="x-none" dirty="0" smtClean="0">
              <a:ea typeface="ＭＳ Ｐゴシック" charset="-128"/>
            </a:endParaRPr>
          </a:p>
          <a:p>
            <a:r>
              <a:rPr lang="en-US" altLang="x-none" dirty="0" smtClean="0">
                <a:ea typeface="ＭＳ Ｐゴシック" charset="-128"/>
              </a:rPr>
              <a:t>Brethren…As </a:t>
            </a:r>
            <a:r>
              <a:rPr lang="en-US" altLang="x-none" dirty="0">
                <a:ea typeface="ＭＳ Ｐゴシック" charset="-128"/>
              </a:rPr>
              <a:t>amazing and abundant as God’s grace is – if we shy away from talking about it, if we hold back from rejoicing in it, if we fail to regularly praise it, just because denominations have misunderstood it, then we are WRONG!</a:t>
            </a:r>
          </a:p>
          <a:p>
            <a:endParaRPr lang="en-US" altLang="x-none" dirty="0">
              <a:ea typeface="ＭＳ Ｐゴシック" charset="-128"/>
            </a:endParaRPr>
          </a:p>
          <a:p>
            <a:r>
              <a:rPr lang="en-US" altLang="x-none" dirty="0">
                <a:ea typeface="ＭＳ Ｐゴシック" charset="-128"/>
              </a:rPr>
              <a:t>We have not merited our salvation, and we have not merited the wonderful God we are </a:t>
            </a:r>
            <a:r>
              <a:rPr lang="en-US" altLang="x-none" dirty="0" err="1">
                <a:ea typeface="ＭＳ Ｐゴシック" charset="-128"/>
              </a:rPr>
              <a:t>priviledged</a:t>
            </a:r>
            <a:r>
              <a:rPr lang="en-US" altLang="x-none" dirty="0">
                <a:ea typeface="ＭＳ Ｐゴシック" charset="-128"/>
              </a:rPr>
              <a:t> to know and serve.</a:t>
            </a:r>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F6B93A6E-4997-2642-A443-B1E9EFC187D2}" type="slidenum">
              <a:rPr lang="en-US" altLang="x-none" sz="1200">
                <a:latin typeface="Calibri" charset="0"/>
              </a:rPr>
              <a:pPr eaLnBrk="1" hangingPunct="1"/>
              <a:t>9</a:t>
            </a:fld>
            <a:endParaRPr lang="en-US" altLang="x-none" sz="1200">
              <a:latin typeface="Calibri" charset="0"/>
            </a:endParaRPr>
          </a:p>
        </p:txBody>
      </p:sp>
    </p:spTree>
    <p:extLst>
      <p:ext uri="{BB962C8B-B14F-4D97-AF65-F5344CB8AC3E}">
        <p14:creationId xmlns:p14="http://schemas.microsoft.com/office/powerpoint/2010/main" val="1113068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7B4CBF3-6158-DA4A-9791-95C1867581D8}" type="datetimeFigureOut">
              <a:rPr lang="en-US" smtClean="0"/>
              <a:t>9/1/18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FBC7AA-98EA-FA48-BB0E-3F5C41B668CA}" type="slidenum">
              <a:rPr lang="en-US" smtClean="0"/>
              <a:t>‹#›</a:t>
            </a:fld>
            <a:endParaRPr lang="en-US"/>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7B4CBF3-6158-DA4A-9791-95C1867581D8}" type="datetimeFigureOut">
              <a:rPr lang="en-US" smtClean="0"/>
              <a:t>9/1/18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FBC7AA-98EA-FA48-BB0E-3F5C41B668CA}" type="slidenum">
              <a:rPr lang="en-US" smtClean="0"/>
              <a:t>‹#›</a:t>
            </a:fld>
            <a:endParaRPr lang="en-US"/>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7B4CBF3-6158-DA4A-9791-95C1867581D8}" type="datetimeFigureOut">
              <a:rPr lang="en-US" smtClean="0"/>
              <a:t>9/1/18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FBC7AA-98EA-FA48-BB0E-3F5C41B668CA}" type="slidenum">
              <a:rPr lang="en-US" smtClean="0"/>
              <a:t>‹#›</a:t>
            </a:fld>
            <a:endParaRPr lang="en-US"/>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4000">
                <a:solidFill>
                  <a:schemeClr val="bg1"/>
                </a:solidFill>
                <a:latin typeface="Times New Roman" charset="0"/>
                <a:ea typeface="Times New Roman" charset="0"/>
                <a:cs typeface="Times New Roman"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defRPr sz="3200">
                <a:solidFill>
                  <a:schemeClr val="bg1"/>
                </a:solidFill>
              </a:defRPr>
            </a:lvl1pPr>
            <a:lvl2pPr>
              <a:defRPr sz="28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7B4CBF3-6158-DA4A-9791-95C1867581D8}" type="datetimeFigureOut">
              <a:rPr lang="en-US" smtClean="0"/>
              <a:t>9/1/18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FBC7AA-98EA-FA48-BB0E-3F5C41B668CA}" type="slidenum">
              <a:rPr lang="en-US" smtClean="0"/>
              <a:t>‹#›</a:t>
            </a:fld>
            <a:endParaRPr lang="en-US"/>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ppt_w/2"/>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0" dur="500" fill="hold"/>
                                        <p:tgtEl>
                                          <p:spTgt spid="3">
                                            <p:txEl>
                                              <p:pRg st="0" end="0"/>
                                            </p:txEl>
                                          </p:spTgt>
                                        </p:tgtEl>
                                        <p:attrNameLst>
                                          <p:attrName>ppt_h</p:attrName>
                                        </p:attrNameLst>
                                      </p:cBhvr>
                                      <p:tavLst>
                                        <p:tav tm="0">
                                          <p:val>
                                            <p:strVal val="#ppt_h"/>
                                          </p:val>
                                        </p:tav>
                                        <p:tav tm="100000">
                                          <p:val>
                                            <p:strVal val="#ppt_h"/>
                                          </p:val>
                                        </p:tav>
                                      </p:tavLst>
                                    </p:anim>
                                  </p:childTnLst>
                                </p:cTn>
                              </p:par>
                              <p:par>
                                <p:cTn id="11" presetID="17" presetClass="entr" presetSubtype="8"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ppt_x</p:attrName>
                                        </p:attrNameLst>
                                      </p:cBhvr>
                                      <p:tavLst>
                                        <p:tav tm="0">
                                          <p:val>
                                            <p:strVal val="#ppt_x-#ppt_w/2"/>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15"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1" end="1"/>
                                            </p:txEl>
                                          </p:spTgt>
                                        </p:tgtEl>
                                        <p:attrNameLst>
                                          <p:attrName>ppt_h</p:attrName>
                                        </p:attrNameLst>
                                      </p:cBhvr>
                                      <p:tavLst>
                                        <p:tav tm="0">
                                          <p:val>
                                            <p:strVal val="#ppt_h"/>
                                          </p:val>
                                        </p:tav>
                                        <p:tav tm="100000">
                                          <p:val>
                                            <p:strVal val="#ppt_h"/>
                                          </p:val>
                                        </p:tav>
                                      </p:tavLst>
                                    </p:anim>
                                  </p:childTnLst>
                                </p:cTn>
                              </p:par>
                              <p:par>
                                <p:cTn id="17" presetID="17" presetClass="entr" presetSubtype="8"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ppt_x</p:attrName>
                                        </p:attrNameLst>
                                      </p:cBhvr>
                                      <p:tavLst>
                                        <p:tav tm="0">
                                          <p:val>
                                            <p:strVal val="#ppt_x-#ppt_w/2"/>
                                          </p:val>
                                        </p:tav>
                                        <p:tav tm="100000">
                                          <p:val>
                                            <p:strVal val="#ppt_x"/>
                                          </p:val>
                                        </p:tav>
                                      </p:tavLst>
                                    </p:anim>
                                    <p:anim calcmode="lin" valueType="num">
                                      <p:cBhvr>
                                        <p:cTn id="20"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strVal val="#ppt_h"/>
                                          </p:val>
                                        </p:tav>
                                        <p:tav tm="100000">
                                          <p:val>
                                            <p:strVal val="#ppt_h"/>
                                          </p:val>
                                        </p:tav>
                                      </p:tavLst>
                                    </p:anim>
                                  </p:childTnLst>
                                </p:cTn>
                              </p:par>
                              <p:par>
                                <p:cTn id="23" presetID="17" presetClass="entr" presetSubtype="8"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ppt_x</p:attrName>
                                        </p:attrNameLst>
                                      </p:cBhvr>
                                      <p:tavLst>
                                        <p:tav tm="0">
                                          <p:val>
                                            <p:strVal val="#ppt_x-#ppt_w/2"/>
                                          </p:val>
                                        </p:tav>
                                        <p:tav tm="100000">
                                          <p:val>
                                            <p:strVal val="#ppt_x"/>
                                          </p:val>
                                        </p:tav>
                                      </p:tavLst>
                                    </p:anim>
                                    <p:anim calcmode="lin" valueType="num">
                                      <p:cBhvr>
                                        <p:cTn id="26"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2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3" end="3"/>
                                            </p:txEl>
                                          </p:spTgt>
                                        </p:tgtEl>
                                        <p:attrNameLst>
                                          <p:attrName>ppt_h</p:attrName>
                                        </p:attrNameLst>
                                      </p:cBhvr>
                                      <p:tavLst>
                                        <p:tav tm="0">
                                          <p:val>
                                            <p:strVal val="#ppt_h"/>
                                          </p:val>
                                        </p:tav>
                                        <p:tav tm="100000">
                                          <p:val>
                                            <p:strVal val="#ppt_h"/>
                                          </p:val>
                                        </p:tav>
                                      </p:tavLst>
                                    </p:anim>
                                  </p:childTnLst>
                                </p:cTn>
                              </p:par>
                              <p:par>
                                <p:cTn id="29" presetID="17" presetClass="entr" presetSubtype="8"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500" fill="hold"/>
                                        <p:tgtEl>
                                          <p:spTgt spid="3">
                                            <p:txEl>
                                              <p:pRg st="4" end="4"/>
                                            </p:txEl>
                                          </p:spTgt>
                                        </p:tgtEl>
                                        <p:attrNameLst>
                                          <p:attrName>ppt_x</p:attrName>
                                        </p:attrNameLst>
                                      </p:cBhvr>
                                      <p:tavLst>
                                        <p:tav tm="0">
                                          <p:val>
                                            <p:strVal val="#ppt_x-#ppt_w/2"/>
                                          </p:val>
                                        </p:tav>
                                        <p:tav tm="100000">
                                          <p:val>
                                            <p:strVal val="#ppt_x"/>
                                          </p:val>
                                        </p:tav>
                                      </p:tavLst>
                                    </p:anim>
                                    <p:anim calcmode="lin" valueType="num">
                                      <p:cBhvr>
                                        <p:cTn id="32" dur="500" fill="hold"/>
                                        <p:tgtEl>
                                          <p:spTgt spid="3">
                                            <p:txEl>
                                              <p:pRg st="4" end="4"/>
                                            </p:txEl>
                                          </p:spTgt>
                                        </p:tgtEl>
                                        <p:attrNameLst>
                                          <p:attrName>ppt_y</p:attrName>
                                        </p:attrNameLst>
                                      </p:cBhvr>
                                      <p:tavLst>
                                        <p:tav tm="0">
                                          <p:val>
                                            <p:strVal val="#ppt_y"/>
                                          </p:val>
                                        </p:tav>
                                        <p:tav tm="100000">
                                          <p:val>
                                            <p:strVal val="#ppt_y"/>
                                          </p:val>
                                        </p:tav>
                                      </p:tavLst>
                                    </p:anim>
                                    <p:anim calcmode="lin" valueType="num">
                                      <p:cBhvr>
                                        <p:cTn id="3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7"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ppt_x</p:attrName>
                        </p:attrNameLst>
                      </p:cBhvr>
                      <p:tavLst>
                        <p:tav tm="0">
                          <p:val>
                            <p:strVal val="#ppt_x-#ppt_w/2"/>
                          </p:val>
                        </p:tav>
                        <p:tav tm="100000">
                          <p:val>
                            <p:strVal val="#ppt_x"/>
                          </p:val>
                        </p:tav>
                      </p:tavLst>
                    </p:anim>
                    <p:anim calcmode="lin" valueType="num">
                      <p:cBhvr>
                        <p:cTn dur="500" fill="hold"/>
                        <p:tgtEl>
                          <p:spTgt spid="3"/>
                        </p:tgtEl>
                        <p:attrNameLst>
                          <p:attrName>ppt_y</p:attrName>
                        </p:attrNameLst>
                      </p:cBhvr>
                      <p:tavLst>
                        <p:tav tm="0">
                          <p:val>
                            <p:strVal val="#ppt_y"/>
                          </p:val>
                        </p:tav>
                        <p:tav tm="100000">
                          <p:val>
                            <p:strVal val="#ppt_y"/>
                          </p:val>
                        </p:tav>
                      </p:tavLst>
                    </p:anim>
                    <p:anim calcmode="lin" valueType="num">
                      <p:cBhvr>
                        <p:cTn dur="500" fill="hold"/>
                        <p:tgtEl>
                          <p:spTgt spid="3"/>
                        </p:tgtEl>
                        <p:attrNameLst>
                          <p:attrName>ppt_w</p:attrName>
                        </p:attrNameLst>
                      </p:cBhvr>
                      <p:tavLst>
                        <p:tav tm="0">
                          <p:val>
                            <p:fltVal val="0"/>
                          </p:val>
                        </p:tav>
                        <p:tav tm="100000">
                          <p:val>
                            <p:strVal val="#ppt_w"/>
                          </p:val>
                        </p:tav>
                      </p:tavLst>
                    </p:anim>
                    <p:anim calcmode="lin" valueType="num">
                      <p:cBhvr>
                        <p:cTn dur="500" fill="hold"/>
                        <p:tgtEl>
                          <p:spTgt spid="3"/>
                        </p:tgtEl>
                        <p:attrNameLst>
                          <p:attrName>ppt_h</p:attrName>
                        </p:attrNameLst>
                      </p:cBhvr>
                      <p:tavLst>
                        <p:tav tm="0">
                          <p:val>
                            <p:strVal val="#ppt_h"/>
                          </p:val>
                        </p:tav>
                        <p:tav tm="100000">
                          <p:val>
                            <p:strVal val="#ppt_h"/>
                          </p:val>
                        </p:tav>
                      </p:tavLst>
                    </p:anim>
                  </p:childTnLst>
                </p:cTn>
              </p:par>
            </p:tnLst>
          </p:tmpl>
          <p:tmpl lvl="2">
            <p:tnLst>
              <p:par>
                <p:cTn presetID="17"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ppt_x</p:attrName>
                        </p:attrNameLst>
                      </p:cBhvr>
                      <p:tavLst>
                        <p:tav tm="0">
                          <p:val>
                            <p:strVal val="#ppt_x-#ppt_w/2"/>
                          </p:val>
                        </p:tav>
                        <p:tav tm="100000">
                          <p:val>
                            <p:strVal val="#ppt_x"/>
                          </p:val>
                        </p:tav>
                      </p:tavLst>
                    </p:anim>
                    <p:anim calcmode="lin" valueType="num">
                      <p:cBhvr>
                        <p:cTn dur="500" fill="hold"/>
                        <p:tgtEl>
                          <p:spTgt spid="3"/>
                        </p:tgtEl>
                        <p:attrNameLst>
                          <p:attrName>ppt_y</p:attrName>
                        </p:attrNameLst>
                      </p:cBhvr>
                      <p:tavLst>
                        <p:tav tm="0">
                          <p:val>
                            <p:strVal val="#ppt_y"/>
                          </p:val>
                        </p:tav>
                        <p:tav tm="100000">
                          <p:val>
                            <p:strVal val="#ppt_y"/>
                          </p:val>
                        </p:tav>
                      </p:tavLst>
                    </p:anim>
                    <p:anim calcmode="lin" valueType="num">
                      <p:cBhvr>
                        <p:cTn dur="500" fill="hold"/>
                        <p:tgtEl>
                          <p:spTgt spid="3"/>
                        </p:tgtEl>
                        <p:attrNameLst>
                          <p:attrName>ppt_w</p:attrName>
                        </p:attrNameLst>
                      </p:cBhvr>
                      <p:tavLst>
                        <p:tav tm="0">
                          <p:val>
                            <p:fltVal val="0"/>
                          </p:val>
                        </p:tav>
                        <p:tav tm="100000">
                          <p:val>
                            <p:strVal val="#ppt_w"/>
                          </p:val>
                        </p:tav>
                      </p:tavLst>
                    </p:anim>
                    <p:anim calcmode="lin" valueType="num">
                      <p:cBhvr>
                        <p:cTn dur="500" fill="hold"/>
                        <p:tgtEl>
                          <p:spTgt spid="3"/>
                        </p:tgtEl>
                        <p:attrNameLst>
                          <p:attrName>ppt_h</p:attrName>
                        </p:attrNameLst>
                      </p:cBhvr>
                      <p:tavLst>
                        <p:tav tm="0">
                          <p:val>
                            <p:strVal val="#ppt_h"/>
                          </p:val>
                        </p:tav>
                        <p:tav tm="100000">
                          <p:val>
                            <p:strVal val="#ppt_h"/>
                          </p:val>
                        </p:tav>
                      </p:tavLst>
                    </p:anim>
                  </p:childTnLst>
                </p:cTn>
              </p:par>
            </p:tnLst>
          </p:tmpl>
          <p:tmpl lvl="3">
            <p:tnLst>
              <p:par>
                <p:cTn presetID="17"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ppt_x</p:attrName>
                        </p:attrNameLst>
                      </p:cBhvr>
                      <p:tavLst>
                        <p:tav tm="0">
                          <p:val>
                            <p:strVal val="#ppt_x-#ppt_w/2"/>
                          </p:val>
                        </p:tav>
                        <p:tav tm="100000">
                          <p:val>
                            <p:strVal val="#ppt_x"/>
                          </p:val>
                        </p:tav>
                      </p:tavLst>
                    </p:anim>
                    <p:anim calcmode="lin" valueType="num">
                      <p:cBhvr>
                        <p:cTn dur="500" fill="hold"/>
                        <p:tgtEl>
                          <p:spTgt spid="3"/>
                        </p:tgtEl>
                        <p:attrNameLst>
                          <p:attrName>ppt_y</p:attrName>
                        </p:attrNameLst>
                      </p:cBhvr>
                      <p:tavLst>
                        <p:tav tm="0">
                          <p:val>
                            <p:strVal val="#ppt_y"/>
                          </p:val>
                        </p:tav>
                        <p:tav tm="100000">
                          <p:val>
                            <p:strVal val="#ppt_y"/>
                          </p:val>
                        </p:tav>
                      </p:tavLst>
                    </p:anim>
                    <p:anim calcmode="lin" valueType="num">
                      <p:cBhvr>
                        <p:cTn dur="500" fill="hold"/>
                        <p:tgtEl>
                          <p:spTgt spid="3"/>
                        </p:tgtEl>
                        <p:attrNameLst>
                          <p:attrName>ppt_w</p:attrName>
                        </p:attrNameLst>
                      </p:cBhvr>
                      <p:tavLst>
                        <p:tav tm="0">
                          <p:val>
                            <p:fltVal val="0"/>
                          </p:val>
                        </p:tav>
                        <p:tav tm="100000">
                          <p:val>
                            <p:strVal val="#ppt_w"/>
                          </p:val>
                        </p:tav>
                      </p:tavLst>
                    </p:anim>
                    <p:anim calcmode="lin" valueType="num">
                      <p:cBhvr>
                        <p:cTn dur="500" fill="hold"/>
                        <p:tgtEl>
                          <p:spTgt spid="3"/>
                        </p:tgtEl>
                        <p:attrNameLst>
                          <p:attrName>ppt_h</p:attrName>
                        </p:attrNameLst>
                      </p:cBhvr>
                      <p:tavLst>
                        <p:tav tm="0">
                          <p:val>
                            <p:strVal val="#ppt_h"/>
                          </p:val>
                        </p:tav>
                        <p:tav tm="100000">
                          <p:val>
                            <p:strVal val="#ppt_h"/>
                          </p:val>
                        </p:tav>
                      </p:tavLst>
                    </p:anim>
                  </p:childTnLst>
                </p:cTn>
              </p:par>
            </p:tnLst>
          </p:tmpl>
          <p:tmpl lvl="4">
            <p:tnLst>
              <p:par>
                <p:cTn presetID="17"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ppt_x</p:attrName>
                        </p:attrNameLst>
                      </p:cBhvr>
                      <p:tavLst>
                        <p:tav tm="0">
                          <p:val>
                            <p:strVal val="#ppt_x-#ppt_w/2"/>
                          </p:val>
                        </p:tav>
                        <p:tav tm="100000">
                          <p:val>
                            <p:strVal val="#ppt_x"/>
                          </p:val>
                        </p:tav>
                      </p:tavLst>
                    </p:anim>
                    <p:anim calcmode="lin" valueType="num">
                      <p:cBhvr>
                        <p:cTn dur="500" fill="hold"/>
                        <p:tgtEl>
                          <p:spTgt spid="3"/>
                        </p:tgtEl>
                        <p:attrNameLst>
                          <p:attrName>ppt_y</p:attrName>
                        </p:attrNameLst>
                      </p:cBhvr>
                      <p:tavLst>
                        <p:tav tm="0">
                          <p:val>
                            <p:strVal val="#ppt_y"/>
                          </p:val>
                        </p:tav>
                        <p:tav tm="100000">
                          <p:val>
                            <p:strVal val="#ppt_y"/>
                          </p:val>
                        </p:tav>
                      </p:tavLst>
                    </p:anim>
                    <p:anim calcmode="lin" valueType="num">
                      <p:cBhvr>
                        <p:cTn dur="500" fill="hold"/>
                        <p:tgtEl>
                          <p:spTgt spid="3"/>
                        </p:tgtEl>
                        <p:attrNameLst>
                          <p:attrName>ppt_w</p:attrName>
                        </p:attrNameLst>
                      </p:cBhvr>
                      <p:tavLst>
                        <p:tav tm="0">
                          <p:val>
                            <p:fltVal val="0"/>
                          </p:val>
                        </p:tav>
                        <p:tav tm="100000">
                          <p:val>
                            <p:strVal val="#ppt_w"/>
                          </p:val>
                        </p:tav>
                      </p:tavLst>
                    </p:anim>
                    <p:anim calcmode="lin" valueType="num">
                      <p:cBhvr>
                        <p:cTn dur="500" fill="hold"/>
                        <p:tgtEl>
                          <p:spTgt spid="3"/>
                        </p:tgtEl>
                        <p:attrNameLst>
                          <p:attrName>ppt_h</p:attrName>
                        </p:attrNameLst>
                      </p:cBhvr>
                      <p:tavLst>
                        <p:tav tm="0">
                          <p:val>
                            <p:strVal val="#ppt_h"/>
                          </p:val>
                        </p:tav>
                        <p:tav tm="100000">
                          <p:val>
                            <p:strVal val="#ppt_h"/>
                          </p:val>
                        </p:tav>
                      </p:tavLst>
                    </p:anim>
                  </p:childTnLst>
                </p:cTn>
              </p:par>
            </p:tnLst>
          </p:tmpl>
          <p:tmpl lvl="5">
            <p:tnLst>
              <p:par>
                <p:cTn presetID="17"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ppt_x</p:attrName>
                        </p:attrNameLst>
                      </p:cBhvr>
                      <p:tavLst>
                        <p:tav tm="0">
                          <p:val>
                            <p:strVal val="#ppt_x-#ppt_w/2"/>
                          </p:val>
                        </p:tav>
                        <p:tav tm="100000">
                          <p:val>
                            <p:strVal val="#ppt_x"/>
                          </p:val>
                        </p:tav>
                      </p:tavLst>
                    </p:anim>
                    <p:anim calcmode="lin" valueType="num">
                      <p:cBhvr>
                        <p:cTn dur="500" fill="hold"/>
                        <p:tgtEl>
                          <p:spTgt spid="3"/>
                        </p:tgtEl>
                        <p:attrNameLst>
                          <p:attrName>ppt_y</p:attrName>
                        </p:attrNameLst>
                      </p:cBhvr>
                      <p:tavLst>
                        <p:tav tm="0">
                          <p:val>
                            <p:strVal val="#ppt_y"/>
                          </p:val>
                        </p:tav>
                        <p:tav tm="100000">
                          <p:val>
                            <p:strVal val="#ppt_y"/>
                          </p:val>
                        </p:tav>
                      </p:tavLst>
                    </p:anim>
                    <p:anim calcmode="lin" valueType="num">
                      <p:cBhvr>
                        <p:cTn dur="500" fill="hold"/>
                        <p:tgtEl>
                          <p:spTgt spid="3"/>
                        </p:tgtEl>
                        <p:attrNameLst>
                          <p:attrName>ppt_w</p:attrName>
                        </p:attrNameLst>
                      </p:cBhvr>
                      <p:tavLst>
                        <p:tav tm="0">
                          <p:val>
                            <p:fltVal val="0"/>
                          </p:val>
                        </p:tav>
                        <p:tav tm="100000">
                          <p:val>
                            <p:strVal val="#ppt_w"/>
                          </p:val>
                        </p:tav>
                      </p:tavLst>
                    </p:anim>
                    <p:anim calcmode="lin" valueType="num">
                      <p:cBhvr>
                        <p:cTn dur="500" fill="hold"/>
                        <p:tgtEl>
                          <p:spTgt spid="3"/>
                        </p:tgtEl>
                        <p:attrNameLst>
                          <p:attrName>ppt_h</p:attrName>
                        </p:attrNameLst>
                      </p:cBhvr>
                      <p:tavLst>
                        <p:tav tm="0">
                          <p:val>
                            <p:strVal val="#ppt_h"/>
                          </p:val>
                        </p:tav>
                        <p:tav tm="100000">
                          <p:val>
                            <p:strVal val="#ppt_h"/>
                          </p:val>
                        </p:tav>
                      </p:tavLst>
                    </p:anim>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B4CBF3-6158-DA4A-9791-95C1867581D8}" type="datetimeFigureOut">
              <a:rPr lang="en-US" smtClean="0"/>
              <a:t>9/1/18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FBC7AA-98EA-FA48-BB0E-3F5C41B668CA}" type="slidenum">
              <a:rPr lang="en-US" smtClean="0"/>
              <a:t>‹#›</a:t>
            </a:fld>
            <a:endParaRPr lang="en-US"/>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7B4CBF3-6158-DA4A-9791-95C1867581D8}" type="datetimeFigureOut">
              <a:rPr lang="en-US" smtClean="0"/>
              <a:t>9/1/18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FBC7AA-98EA-FA48-BB0E-3F5C41B668CA}" type="slidenum">
              <a:rPr lang="en-US" smtClean="0"/>
              <a:t>‹#›</a:t>
            </a:fld>
            <a:endParaRPr lang="en-US"/>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7B4CBF3-6158-DA4A-9791-95C1867581D8}" type="datetimeFigureOut">
              <a:rPr lang="en-US" smtClean="0"/>
              <a:t>9/1/18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FBC7AA-98EA-FA48-BB0E-3F5C41B668CA}" type="slidenum">
              <a:rPr lang="en-US" smtClean="0"/>
              <a:t>‹#›</a:t>
            </a:fld>
            <a:endParaRPr lang="en-US"/>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7B4CBF3-6158-DA4A-9791-95C1867581D8}" type="datetimeFigureOut">
              <a:rPr lang="en-US" smtClean="0"/>
              <a:t>9/1/18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FBC7AA-98EA-FA48-BB0E-3F5C41B668CA}" type="slidenum">
              <a:rPr lang="en-US" smtClean="0"/>
              <a:t>‹#›</a:t>
            </a:fld>
            <a:endParaRPr lang="en-US"/>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B4CBF3-6158-DA4A-9791-95C1867581D8}" type="datetimeFigureOut">
              <a:rPr lang="en-US" smtClean="0"/>
              <a:t>9/1/18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FBC7AA-98EA-FA48-BB0E-3F5C41B668CA}" type="slidenum">
              <a:rPr lang="en-US" smtClean="0"/>
              <a:t>‹#›</a:t>
            </a:fld>
            <a:endParaRPr lang="en-US"/>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B4CBF3-6158-DA4A-9791-95C1867581D8}" type="datetimeFigureOut">
              <a:rPr lang="en-US" smtClean="0"/>
              <a:t>9/1/18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FBC7AA-98EA-FA48-BB0E-3F5C41B668CA}" type="slidenum">
              <a:rPr lang="en-US" smtClean="0"/>
              <a:t>‹#›</a:t>
            </a:fld>
            <a:endParaRPr lang="en-US"/>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B4CBF3-6158-DA4A-9791-95C1867581D8}" type="datetimeFigureOut">
              <a:rPr lang="en-US" smtClean="0"/>
              <a:t>9/1/18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FBC7AA-98EA-FA48-BB0E-3F5C41B668CA}" type="slidenum">
              <a:rPr lang="en-US" smtClean="0"/>
              <a:t>‹#›</a:t>
            </a:fld>
            <a:endParaRPr lang="en-US"/>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37B4CBF3-6158-DA4A-9791-95C1867581D8}" type="datetimeFigureOut">
              <a:rPr lang="en-US" smtClean="0"/>
              <a:t>9/1/18</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C6FBC7AA-98EA-FA48-BB0E-3F5C41B668CA}" type="slidenum">
              <a:rPr lang="en-US" smtClean="0"/>
              <a:t>‹#›</a:t>
            </a:fld>
            <a:endParaRPr lang="en-US"/>
          </a:p>
        </p:txBody>
      </p:sp>
    </p:spTree>
    <p:extLst>
      <p:ext uri="{BB962C8B-B14F-4D97-AF65-F5344CB8AC3E}">
        <p14:creationId xmlns:p14="http://schemas.microsoft.com/office/powerpoint/2010/main" val="12897035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God’s Abundant Grace</a:t>
            </a:r>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816291738"/>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143000" y="127000"/>
            <a:ext cx="6858000" cy="952500"/>
          </a:xfrm>
        </p:spPr>
        <p:txBody>
          <a:bodyPr/>
          <a:lstStyle/>
          <a:p>
            <a:r>
              <a:rPr lang="en-US" altLang="x-none">
                <a:latin typeface="Tahoma" charset="0"/>
                <a:ea typeface="ＭＳ Ｐゴシック" charset="-128"/>
              </a:rPr>
              <a:t>What’s The Point?</a:t>
            </a:r>
          </a:p>
        </p:txBody>
      </p:sp>
      <p:sp>
        <p:nvSpPr>
          <p:cNvPr id="3" name="Content Placeholder 2"/>
          <p:cNvSpPr>
            <a:spLocks noGrp="1"/>
          </p:cNvSpPr>
          <p:nvPr>
            <p:ph idx="1"/>
          </p:nvPr>
        </p:nvSpPr>
        <p:spPr>
          <a:xfrm>
            <a:off x="609601" y="1318437"/>
            <a:ext cx="7942728" cy="3636336"/>
          </a:xfrm>
        </p:spPr>
        <p:txBody>
          <a:bodyPr>
            <a:noAutofit/>
          </a:bodyPr>
          <a:lstStyle/>
          <a:p>
            <a:pPr>
              <a:lnSpc>
                <a:spcPct val="80000"/>
              </a:lnSpc>
            </a:pPr>
            <a:r>
              <a:rPr lang="en-US" altLang="x-none" sz="2800" dirty="0" smtClean="0">
                <a:latin typeface="Tahoma" charset="0"/>
                <a:ea typeface="ＭＳ Ｐゴシック" charset="-128"/>
              </a:rPr>
              <a:t>God </a:t>
            </a:r>
            <a:r>
              <a:rPr lang="en-US" altLang="x-none" sz="2800" dirty="0">
                <a:latin typeface="Tahoma" charset="0"/>
                <a:ea typeface="ＭＳ Ｐゴシック" charset="-128"/>
              </a:rPr>
              <a:t>decided to show us His grace, </a:t>
            </a:r>
            <a:r>
              <a:rPr lang="en-US" altLang="x-none" sz="2800" dirty="0" smtClean="0">
                <a:latin typeface="Tahoma" charset="0"/>
                <a:ea typeface="ＭＳ Ｐゴシック" charset="-128"/>
              </a:rPr>
              <a:t/>
            </a:r>
            <a:br>
              <a:rPr lang="en-US" altLang="x-none" sz="2800" dirty="0" smtClean="0">
                <a:latin typeface="Tahoma" charset="0"/>
                <a:ea typeface="ＭＳ Ｐゴシック" charset="-128"/>
              </a:rPr>
            </a:br>
            <a:r>
              <a:rPr lang="en-US" altLang="x-none" sz="2800" dirty="0" smtClean="0">
                <a:latin typeface="Tahoma" charset="0"/>
                <a:ea typeface="ＭＳ Ｐゴシック" charset="-128"/>
              </a:rPr>
              <a:t>because </a:t>
            </a:r>
            <a:r>
              <a:rPr lang="en-US" altLang="x-none" sz="2800" dirty="0">
                <a:latin typeface="Tahoma" charset="0"/>
                <a:ea typeface="ＭＳ Ｐゴシック" charset="-128"/>
              </a:rPr>
              <a:t>of His grace, </a:t>
            </a:r>
            <a:r>
              <a:rPr lang="en-US" altLang="x-none" sz="2800" dirty="0" smtClean="0">
                <a:latin typeface="Tahoma" charset="0"/>
                <a:ea typeface="ＭＳ Ｐゴシック" charset="-128"/>
              </a:rPr>
              <a:t/>
            </a:r>
            <a:br>
              <a:rPr lang="en-US" altLang="x-none" sz="2800" dirty="0" smtClean="0">
                <a:latin typeface="Tahoma" charset="0"/>
                <a:ea typeface="ＭＳ Ｐゴシック" charset="-128"/>
              </a:rPr>
            </a:br>
            <a:r>
              <a:rPr lang="en-US" altLang="x-none" sz="2800" dirty="0" smtClean="0">
                <a:latin typeface="Tahoma" charset="0"/>
                <a:ea typeface="ＭＳ Ｐゴシック" charset="-128"/>
              </a:rPr>
              <a:t>so </a:t>
            </a:r>
            <a:r>
              <a:rPr lang="en-US" altLang="x-none" sz="2800" dirty="0">
                <a:latin typeface="Tahoma" charset="0"/>
                <a:ea typeface="ＭＳ Ｐゴシック" charset="-128"/>
              </a:rPr>
              <a:t>that we would praise His grace, </a:t>
            </a:r>
            <a:r>
              <a:rPr lang="en-US" altLang="x-none" sz="2800" dirty="0" smtClean="0">
                <a:latin typeface="Tahoma" charset="0"/>
                <a:ea typeface="ＭＳ Ｐゴシック" charset="-128"/>
              </a:rPr>
              <a:t/>
            </a:r>
            <a:br>
              <a:rPr lang="en-US" altLang="x-none" sz="2800" dirty="0" smtClean="0">
                <a:latin typeface="Tahoma" charset="0"/>
                <a:ea typeface="ＭＳ Ｐゴシック" charset="-128"/>
              </a:rPr>
            </a:br>
            <a:r>
              <a:rPr lang="en-US" altLang="x-none" sz="2800" dirty="0" smtClean="0">
                <a:latin typeface="Tahoma" charset="0"/>
                <a:ea typeface="ＭＳ Ｐゴシック" charset="-128"/>
              </a:rPr>
              <a:t>and </a:t>
            </a:r>
            <a:r>
              <a:rPr lang="en-US" altLang="x-none" sz="2800" dirty="0">
                <a:latin typeface="Tahoma" charset="0"/>
                <a:ea typeface="ＭＳ Ｐゴシック" charset="-128"/>
              </a:rPr>
              <a:t>receive His grace.</a:t>
            </a:r>
          </a:p>
          <a:p>
            <a:pPr lvl="1">
              <a:lnSpc>
                <a:spcPct val="80000"/>
              </a:lnSpc>
            </a:pPr>
            <a:r>
              <a:rPr lang="en-US" altLang="x-none" dirty="0">
                <a:latin typeface="Tahoma" charset="0"/>
                <a:ea typeface="ＭＳ Ｐゴシック" charset="-128"/>
              </a:rPr>
              <a:t>“adoption…intention…praise…redemption</a:t>
            </a:r>
            <a:r>
              <a:rPr lang="en-US" altLang="x-none" dirty="0" smtClean="0">
                <a:latin typeface="Tahoma" charset="0"/>
                <a:ea typeface="ＭＳ Ｐゴシック" charset="-128"/>
              </a:rPr>
              <a:t>”</a:t>
            </a:r>
          </a:p>
          <a:p>
            <a:pPr lvl="1">
              <a:lnSpc>
                <a:spcPct val="80000"/>
              </a:lnSpc>
            </a:pPr>
            <a:endParaRPr lang="en-US" altLang="x-none" dirty="0">
              <a:latin typeface="Tahoma" charset="0"/>
              <a:ea typeface="ＭＳ Ｐゴシック" charset="-128"/>
            </a:endParaRPr>
          </a:p>
          <a:p>
            <a:pPr>
              <a:lnSpc>
                <a:spcPct val="80000"/>
              </a:lnSpc>
            </a:pPr>
            <a:r>
              <a:rPr lang="en-US" altLang="x-none" dirty="0" smtClean="0">
                <a:latin typeface="Tahoma" charset="0"/>
                <a:ea typeface="ＭＳ Ｐゴシック" charset="-128"/>
              </a:rPr>
              <a:t>Everything God Has Done For Man Has Been Motivated By His Abundant Grace!</a:t>
            </a:r>
            <a:endParaRPr lang="en-US" altLang="x-none" dirty="0">
              <a:latin typeface="Tahoma" charset="0"/>
              <a:ea typeface="ＭＳ Ｐゴシック" charset="-128"/>
            </a:endParaRPr>
          </a:p>
          <a:p>
            <a:pPr lvl="1">
              <a:lnSpc>
                <a:spcPct val="80000"/>
              </a:lnSpc>
              <a:buFont typeface="Arial" charset="0"/>
              <a:buNone/>
            </a:pPr>
            <a:endParaRPr lang="en-US" altLang="x-none" dirty="0">
              <a:latin typeface="Tahoma" charset="0"/>
              <a:ea typeface="ＭＳ Ｐゴシック" charset="-128"/>
            </a:endParaRPr>
          </a:p>
        </p:txBody>
      </p:sp>
    </p:spTree>
    <p:extLst>
      <p:ext uri="{BB962C8B-B14F-4D97-AF65-F5344CB8AC3E}">
        <p14:creationId xmlns:p14="http://schemas.microsoft.com/office/powerpoint/2010/main" val="610146415"/>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God’s Abundant Grace</a:t>
            </a:r>
            <a:br>
              <a:rPr lang="en-US" dirty="0" smtClean="0"/>
            </a:br>
            <a:r>
              <a:rPr lang="en-US" dirty="0" smtClean="0"/>
              <a:t> In The Teachings of Jesus</a:t>
            </a:r>
            <a:endParaRPr lang="en-US" dirty="0"/>
          </a:p>
        </p:txBody>
      </p:sp>
      <p:sp>
        <p:nvSpPr>
          <p:cNvPr id="3" name="Content Placeholder 2"/>
          <p:cNvSpPr>
            <a:spLocks noGrp="1"/>
          </p:cNvSpPr>
          <p:nvPr>
            <p:ph idx="1"/>
          </p:nvPr>
        </p:nvSpPr>
        <p:spPr/>
        <p:txBody>
          <a:bodyPr>
            <a:normAutofit/>
          </a:bodyPr>
          <a:lstStyle/>
          <a:p>
            <a:r>
              <a:rPr lang="en-US" altLang="x-none" dirty="0" smtClean="0">
                <a:latin typeface="Calibri" charset="0"/>
                <a:ea typeface="Calibri" charset="0"/>
                <a:cs typeface="Calibri" charset="0"/>
              </a:rPr>
              <a:t>The </a:t>
            </a:r>
            <a:r>
              <a:rPr lang="en-US" altLang="x-none" dirty="0">
                <a:latin typeface="Calibri" charset="0"/>
                <a:ea typeface="Calibri" charset="0"/>
                <a:cs typeface="Calibri" charset="0"/>
              </a:rPr>
              <a:t>Parable of the </a:t>
            </a:r>
            <a:r>
              <a:rPr lang="en-US" altLang="x-none" dirty="0" smtClean="0">
                <a:latin typeface="Calibri" charset="0"/>
                <a:ea typeface="Calibri" charset="0"/>
                <a:cs typeface="Calibri" charset="0"/>
              </a:rPr>
              <a:t>Laborers</a:t>
            </a:r>
          </a:p>
          <a:p>
            <a:pPr lvl="1"/>
            <a:r>
              <a:rPr lang="en-US" altLang="x-none" dirty="0" smtClean="0">
                <a:latin typeface="Calibri" charset="0"/>
                <a:ea typeface="Calibri" charset="0"/>
                <a:cs typeface="Calibri" charset="0"/>
              </a:rPr>
              <a:t>Matthew 20:1-16</a:t>
            </a:r>
            <a:endParaRPr lang="en-US" altLang="x-none" dirty="0">
              <a:latin typeface="Calibri" charset="0"/>
              <a:ea typeface="Calibri" charset="0"/>
              <a:cs typeface="Calibri" charset="0"/>
            </a:endParaRPr>
          </a:p>
          <a:p>
            <a:r>
              <a:rPr lang="en-US" altLang="x-none" dirty="0">
                <a:latin typeface="Calibri" charset="0"/>
                <a:ea typeface="Calibri" charset="0"/>
                <a:cs typeface="Calibri" charset="0"/>
              </a:rPr>
              <a:t>The Parable of the Great </a:t>
            </a:r>
            <a:r>
              <a:rPr lang="en-US" altLang="x-none" dirty="0" smtClean="0">
                <a:latin typeface="Calibri" charset="0"/>
                <a:ea typeface="Calibri" charset="0"/>
                <a:cs typeface="Calibri" charset="0"/>
              </a:rPr>
              <a:t>Supper</a:t>
            </a:r>
          </a:p>
          <a:p>
            <a:pPr lvl="1"/>
            <a:r>
              <a:rPr lang="en-US" altLang="x-none" dirty="0" smtClean="0">
                <a:latin typeface="Calibri" charset="0"/>
                <a:ea typeface="Calibri" charset="0"/>
                <a:cs typeface="Calibri" charset="0"/>
              </a:rPr>
              <a:t>Luke 14:16-24</a:t>
            </a:r>
            <a:endParaRPr lang="en-US" altLang="x-none" dirty="0">
              <a:latin typeface="Calibri" charset="0"/>
              <a:ea typeface="Calibri" charset="0"/>
              <a:cs typeface="Calibri" charset="0"/>
            </a:endParaRPr>
          </a:p>
          <a:p>
            <a:r>
              <a:rPr lang="en-US" altLang="x-none" dirty="0">
                <a:latin typeface="Calibri" charset="0"/>
                <a:ea typeface="Calibri" charset="0"/>
                <a:cs typeface="Calibri" charset="0"/>
              </a:rPr>
              <a:t>The Parable of the Lost Sons</a:t>
            </a:r>
          </a:p>
          <a:p>
            <a:pPr lvl="1"/>
            <a:r>
              <a:rPr lang="en-US" altLang="x-none" dirty="0">
                <a:latin typeface="Calibri" charset="0"/>
                <a:ea typeface="Calibri" charset="0"/>
                <a:cs typeface="Calibri" charset="0"/>
              </a:rPr>
              <a:t>Receiving Grace (Luke 15:21-24)</a:t>
            </a:r>
          </a:p>
          <a:p>
            <a:pPr lvl="1"/>
            <a:r>
              <a:rPr lang="en-US" altLang="x-none" dirty="0">
                <a:latin typeface="Calibri" charset="0"/>
                <a:ea typeface="Calibri" charset="0"/>
                <a:cs typeface="Calibri" charset="0"/>
              </a:rPr>
              <a:t>Recognizing Grace (Luke 15:25-32) </a:t>
            </a:r>
          </a:p>
          <a:p>
            <a:endParaRPr lang="en-US" dirty="0"/>
          </a:p>
        </p:txBody>
      </p:sp>
    </p:spTree>
    <p:extLst>
      <p:ext uri="{BB962C8B-B14F-4D97-AF65-F5344CB8AC3E}">
        <p14:creationId xmlns:p14="http://schemas.microsoft.com/office/powerpoint/2010/main" val="1395560804"/>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God’s Abundant Grace</a:t>
            </a:r>
            <a:br>
              <a:rPr lang="en-US" dirty="0" smtClean="0"/>
            </a:br>
            <a:r>
              <a:rPr lang="en-US" dirty="0" smtClean="0"/>
              <a:t> In The Sacrifice of Jesus</a:t>
            </a:r>
            <a:endParaRPr lang="en-US" dirty="0"/>
          </a:p>
        </p:txBody>
      </p:sp>
      <p:sp>
        <p:nvSpPr>
          <p:cNvPr id="3" name="Content Placeholder 2"/>
          <p:cNvSpPr>
            <a:spLocks noGrp="1"/>
          </p:cNvSpPr>
          <p:nvPr>
            <p:ph idx="1"/>
          </p:nvPr>
        </p:nvSpPr>
        <p:spPr/>
        <p:txBody>
          <a:bodyPr>
            <a:normAutofit/>
          </a:bodyPr>
          <a:lstStyle/>
          <a:p>
            <a:r>
              <a:rPr lang="en-US" altLang="x-none" dirty="0">
                <a:latin typeface="Calibri" charset="0"/>
                <a:ea typeface="Calibri" charset="0"/>
                <a:cs typeface="Calibri" charset="0"/>
              </a:rPr>
              <a:t>An Epiphany of Grace – Titus 2:11</a:t>
            </a:r>
          </a:p>
          <a:p>
            <a:pPr lvl="1"/>
            <a:r>
              <a:rPr lang="en-US" altLang="x-none" dirty="0">
                <a:latin typeface="Calibri" charset="0"/>
                <a:ea typeface="Calibri" charset="0"/>
                <a:cs typeface="Calibri" charset="0"/>
              </a:rPr>
              <a:t>Strong’s # 2014, Compound Word: </a:t>
            </a:r>
            <a:r>
              <a:rPr lang="en-US" altLang="x-none" dirty="0" err="1">
                <a:latin typeface="Calibri" charset="0"/>
                <a:ea typeface="Calibri" charset="0"/>
                <a:cs typeface="Calibri" charset="0"/>
              </a:rPr>
              <a:t>Epiphaino</a:t>
            </a:r>
            <a:endParaRPr lang="en-US" altLang="x-none" dirty="0">
              <a:latin typeface="Calibri" charset="0"/>
              <a:ea typeface="Calibri" charset="0"/>
              <a:cs typeface="Calibri" charset="0"/>
            </a:endParaRPr>
          </a:p>
          <a:p>
            <a:pPr lvl="1"/>
            <a:r>
              <a:rPr lang="en-US" altLang="x-none" dirty="0">
                <a:latin typeface="Calibri" charset="0"/>
                <a:ea typeface="Calibri" charset="0"/>
                <a:cs typeface="Calibri" charset="0"/>
              </a:rPr>
              <a:t>Definition: To Shine Upon</a:t>
            </a:r>
          </a:p>
          <a:p>
            <a:r>
              <a:rPr lang="en-US" altLang="x-none" dirty="0">
                <a:latin typeface="Calibri" charset="0"/>
                <a:ea typeface="Calibri" charset="0"/>
                <a:cs typeface="Calibri" charset="0"/>
              </a:rPr>
              <a:t>First Half of the Word: Epi</a:t>
            </a:r>
          </a:p>
          <a:p>
            <a:pPr lvl="1"/>
            <a:r>
              <a:rPr lang="en-US" altLang="x-none" dirty="0">
                <a:latin typeface="Calibri" charset="0"/>
                <a:ea typeface="Calibri" charset="0"/>
                <a:cs typeface="Calibri" charset="0"/>
              </a:rPr>
              <a:t>To or Upon (like Matthew 3:16)</a:t>
            </a:r>
          </a:p>
          <a:p>
            <a:r>
              <a:rPr lang="en-US" altLang="x-none" dirty="0">
                <a:latin typeface="Calibri" charset="0"/>
                <a:ea typeface="Calibri" charset="0"/>
                <a:cs typeface="Calibri" charset="0"/>
              </a:rPr>
              <a:t>Second Half of the Word: </a:t>
            </a:r>
            <a:r>
              <a:rPr lang="en-US" altLang="x-none" dirty="0" err="1">
                <a:latin typeface="Calibri" charset="0"/>
                <a:ea typeface="Calibri" charset="0"/>
                <a:cs typeface="Calibri" charset="0"/>
              </a:rPr>
              <a:t>Phaino</a:t>
            </a:r>
            <a:endParaRPr lang="en-US" altLang="x-none" dirty="0">
              <a:latin typeface="Calibri" charset="0"/>
              <a:ea typeface="Calibri" charset="0"/>
              <a:cs typeface="Calibri" charset="0"/>
            </a:endParaRPr>
          </a:p>
          <a:p>
            <a:pPr lvl="1"/>
            <a:r>
              <a:rPr lang="en-US" altLang="x-none" dirty="0">
                <a:latin typeface="Calibri" charset="0"/>
                <a:ea typeface="Calibri" charset="0"/>
                <a:cs typeface="Calibri" charset="0"/>
              </a:rPr>
              <a:t>Appear or Shine (like Matthew 24:27)</a:t>
            </a:r>
          </a:p>
          <a:p>
            <a:endParaRPr lang="en-US" dirty="0">
              <a:latin typeface="Calibri" charset="0"/>
              <a:ea typeface="Calibri" charset="0"/>
              <a:cs typeface="Calibri" charset="0"/>
            </a:endParaRPr>
          </a:p>
        </p:txBody>
      </p:sp>
    </p:spTree>
    <p:extLst>
      <p:ext uri="{BB962C8B-B14F-4D97-AF65-F5344CB8AC3E}">
        <p14:creationId xmlns:p14="http://schemas.microsoft.com/office/powerpoint/2010/main" val="1029774085"/>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God’s Abundant Grace</a:t>
            </a:r>
            <a:br>
              <a:rPr lang="en-US" dirty="0" smtClean="0"/>
            </a:br>
            <a:r>
              <a:rPr lang="en-US" dirty="0" smtClean="0"/>
              <a:t> In The Gospel of Jesus</a:t>
            </a:r>
            <a:endParaRPr lang="en-US" dirty="0"/>
          </a:p>
        </p:txBody>
      </p:sp>
      <p:sp>
        <p:nvSpPr>
          <p:cNvPr id="3" name="Content Placeholder 2"/>
          <p:cNvSpPr>
            <a:spLocks noGrp="1"/>
          </p:cNvSpPr>
          <p:nvPr>
            <p:ph idx="1"/>
          </p:nvPr>
        </p:nvSpPr>
        <p:spPr/>
        <p:txBody>
          <a:bodyPr>
            <a:normAutofit/>
          </a:bodyPr>
          <a:lstStyle/>
          <a:p>
            <a:r>
              <a:rPr lang="en-US" altLang="x-none" dirty="0" smtClean="0">
                <a:latin typeface="Calibri" charset="0"/>
                <a:ea typeface="Calibri" charset="0"/>
                <a:cs typeface="Calibri" charset="0"/>
              </a:rPr>
              <a:t>Key Verse: Acts 15:11</a:t>
            </a:r>
          </a:p>
          <a:p>
            <a:r>
              <a:rPr lang="en-US" altLang="x-none" dirty="0" smtClean="0">
                <a:latin typeface="Calibri" charset="0"/>
                <a:ea typeface="Calibri" charset="0"/>
                <a:cs typeface="Calibri" charset="0"/>
              </a:rPr>
              <a:t>Confidence </a:t>
            </a:r>
            <a:r>
              <a:rPr lang="en-US" altLang="x-none" dirty="0">
                <a:latin typeface="Calibri" charset="0"/>
                <a:ea typeface="Calibri" charset="0"/>
                <a:cs typeface="Calibri" charset="0"/>
              </a:rPr>
              <a:t>In Our Personal Salvation</a:t>
            </a:r>
          </a:p>
          <a:p>
            <a:pPr lvl="1"/>
            <a:r>
              <a:rPr lang="en-US" altLang="x-none" dirty="0">
                <a:latin typeface="Calibri" charset="0"/>
                <a:ea typeface="Calibri" charset="0"/>
                <a:cs typeface="Calibri" charset="0"/>
              </a:rPr>
              <a:t>“we believe we are saved…”</a:t>
            </a:r>
          </a:p>
          <a:p>
            <a:r>
              <a:rPr lang="en-US" altLang="x-none" dirty="0">
                <a:latin typeface="Calibri" charset="0"/>
                <a:ea typeface="Calibri" charset="0"/>
                <a:cs typeface="Calibri" charset="0"/>
              </a:rPr>
              <a:t>Confidence In Our Source Of Salvation</a:t>
            </a:r>
          </a:p>
          <a:p>
            <a:pPr lvl="1"/>
            <a:r>
              <a:rPr lang="en-US" altLang="x-none" dirty="0">
                <a:latin typeface="Calibri" charset="0"/>
                <a:ea typeface="Calibri" charset="0"/>
                <a:cs typeface="Calibri" charset="0"/>
              </a:rPr>
              <a:t>“through the grace of the Lord Jesus”</a:t>
            </a:r>
          </a:p>
          <a:p>
            <a:r>
              <a:rPr lang="en-US" altLang="x-none" dirty="0">
                <a:latin typeface="Calibri" charset="0"/>
                <a:ea typeface="Calibri" charset="0"/>
                <a:cs typeface="Calibri" charset="0"/>
              </a:rPr>
              <a:t>Confidence In Our Model Of Salvation</a:t>
            </a:r>
          </a:p>
          <a:p>
            <a:pPr lvl="1"/>
            <a:r>
              <a:rPr lang="en-US" altLang="x-none" dirty="0">
                <a:latin typeface="Calibri" charset="0"/>
                <a:ea typeface="Calibri" charset="0"/>
                <a:cs typeface="Calibri" charset="0"/>
              </a:rPr>
              <a:t>“in the same way as they also are.” </a:t>
            </a:r>
          </a:p>
        </p:txBody>
      </p:sp>
    </p:spTree>
    <p:extLst>
      <p:ext uri="{BB962C8B-B14F-4D97-AF65-F5344CB8AC3E}">
        <p14:creationId xmlns:p14="http://schemas.microsoft.com/office/powerpoint/2010/main" val="395059147"/>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God’s Abundant Grace</a:t>
            </a:r>
            <a:endParaRPr lang="en-US" dirty="0"/>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896106529"/>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Acts 4:33</a:t>
            </a:r>
            <a:endParaRPr lang="en-US" dirty="0"/>
          </a:p>
        </p:txBody>
      </p:sp>
      <p:sp>
        <p:nvSpPr>
          <p:cNvPr id="3" name="Content Placeholder 2"/>
          <p:cNvSpPr>
            <a:spLocks noGrp="1"/>
          </p:cNvSpPr>
          <p:nvPr>
            <p:ph idx="1"/>
          </p:nvPr>
        </p:nvSpPr>
        <p:spPr/>
        <p:txBody>
          <a:bodyPr>
            <a:normAutofit/>
          </a:bodyPr>
          <a:lstStyle/>
          <a:p>
            <a:pPr marL="0" indent="0" algn="ctr">
              <a:buNone/>
            </a:pPr>
            <a:r>
              <a:rPr lang="en-US" sz="3600" i="1" dirty="0" smtClean="0"/>
              <a:t>“And</a:t>
            </a:r>
            <a:r>
              <a:rPr lang="en-US" sz="3600" i="1" dirty="0"/>
              <a:t> with great power the apostles were giving testimony to the resurrection of the Lord Jesus, and </a:t>
            </a:r>
            <a:r>
              <a:rPr lang="en-US" sz="3600" i="1" u="sng" dirty="0"/>
              <a:t>abundant grace</a:t>
            </a:r>
            <a:r>
              <a:rPr lang="en-US" sz="3600" i="1" dirty="0"/>
              <a:t> was upon them all</a:t>
            </a:r>
            <a:r>
              <a:rPr lang="en-US" sz="3600" i="1" dirty="0" smtClean="0"/>
              <a:t>.”</a:t>
            </a:r>
            <a:endParaRPr lang="en-US" sz="3600" i="1" dirty="0"/>
          </a:p>
        </p:txBody>
      </p:sp>
    </p:spTree>
    <p:extLst>
      <p:ext uri="{BB962C8B-B14F-4D97-AF65-F5344CB8AC3E}">
        <p14:creationId xmlns:p14="http://schemas.microsoft.com/office/powerpoint/2010/main" val="662122991"/>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Romans 5:17</a:t>
            </a:r>
            <a:endParaRPr lang="en-US" dirty="0"/>
          </a:p>
        </p:txBody>
      </p:sp>
      <p:sp>
        <p:nvSpPr>
          <p:cNvPr id="3" name="Content Placeholder 2"/>
          <p:cNvSpPr>
            <a:spLocks noGrp="1"/>
          </p:cNvSpPr>
          <p:nvPr>
            <p:ph idx="1"/>
          </p:nvPr>
        </p:nvSpPr>
        <p:spPr/>
        <p:txBody>
          <a:bodyPr>
            <a:normAutofit/>
          </a:bodyPr>
          <a:lstStyle/>
          <a:p>
            <a:pPr marL="0" indent="0" algn="ctr">
              <a:buNone/>
            </a:pPr>
            <a:r>
              <a:rPr lang="en-US" sz="3600" i="1" dirty="0" smtClean="0"/>
              <a:t>“</a:t>
            </a:r>
            <a:r>
              <a:rPr lang="en-US" sz="3600" i="1" dirty="0"/>
              <a:t>For if by the transgression of the one, death reigned through the one, much more </a:t>
            </a:r>
            <a:r>
              <a:rPr lang="en-US" sz="3600" i="1" u="sng" dirty="0"/>
              <a:t>those who receive the abundance of grace</a:t>
            </a:r>
            <a:r>
              <a:rPr lang="en-US" sz="3600" i="1" dirty="0"/>
              <a:t> and of the gift of righteousness </a:t>
            </a:r>
            <a:r>
              <a:rPr lang="en-US" sz="3600" i="1" u="sng" dirty="0"/>
              <a:t>will reign</a:t>
            </a:r>
            <a:r>
              <a:rPr lang="en-US" sz="3600" i="1" dirty="0"/>
              <a:t> in life through </a:t>
            </a:r>
            <a:r>
              <a:rPr lang="en-US" sz="3600" i="1" dirty="0" smtClean="0"/>
              <a:t>the </a:t>
            </a:r>
            <a:br>
              <a:rPr lang="en-US" sz="3600" i="1" dirty="0" smtClean="0"/>
            </a:br>
            <a:r>
              <a:rPr lang="en-US" sz="3600" i="1" dirty="0" smtClean="0"/>
              <a:t>One</a:t>
            </a:r>
            <a:r>
              <a:rPr lang="en-US" sz="3600" i="1" dirty="0"/>
              <a:t>, Jesus Christ</a:t>
            </a:r>
            <a:r>
              <a:rPr lang="en-US" sz="3600" i="1" dirty="0" smtClean="0"/>
              <a:t>.”</a:t>
            </a:r>
            <a:endParaRPr lang="en-US" sz="3600" i="1" dirty="0"/>
          </a:p>
        </p:txBody>
      </p:sp>
    </p:spTree>
    <p:extLst>
      <p:ext uri="{BB962C8B-B14F-4D97-AF65-F5344CB8AC3E}">
        <p14:creationId xmlns:p14="http://schemas.microsoft.com/office/powerpoint/2010/main" val="208649397"/>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Timothy 1:13-14</a:t>
            </a:r>
            <a:endParaRPr lang="en-US" dirty="0"/>
          </a:p>
        </p:txBody>
      </p:sp>
      <p:sp>
        <p:nvSpPr>
          <p:cNvPr id="3" name="Content Placeholder 2"/>
          <p:cNvSpPr>
            <a:spLocks noGrp="1"/>
          </p:cNvSpPr>
          <p:nvPr>
            <p:ph idx="1"/>
          </p:nvPr>
        </p:nvSpPr>
        <p:spPr>
          <a:xfrm>
            <a:off x="538710" y="1491374"/>
            <a:ext cx="8110616" cy="3626115"/>
          </a:xfrm>
        </p:spPr>
        <p:txBody>
          <a:bodyPr>
            <a:normAutofit/>
          </a:bodyPr>
          <a:lstStyle/>
          <a:p>
            <a:pPr marL="0" indent="0" algn="ctr">
              <a:buNone/>
            </a:pPr>
            <a:r>
              <a:rPr lang="en-US" sz="3600" i="1" dirty="0" smtClean="0"/>
              <a:t>“even </a:t>
            </a:r>
            <a:r>
              <a:rPr lang="en-US" sz="3600" i="1" dirty="0"/>
              <a:t>though I was formerly </a:t>
            </a:r>
            <a:r>
              <a:rPr lang="en-US" sz="3600" i="1" dirty="0" smtClean="0"/>
              <a:t>a blasphemer </a:t>
            </a:r>
            <a:r>
              <a:rPr lang="en-US" sz="3600" i="1" dirty="0"/>
              <a:t>and a persecutor and a violent aggressor. Yet I was shown mercy because I acted ignorantly in unbelief; </a:t>
            </a:r>
            <a:r>
              <a:rPr lang="en-US" sz="3600" b="1" i="1" baseline="30000" dirty="0"/>
              <a:t>14 </a:t>
            </a:r>
            <a:r>
              <a:rPr lang="en-US" sz="3600" i="1" dirty="0"/>
              <a:t>and </a:t>
            </a:r>
            <a:r>
              <a:rPr lang="en-US" sz="3600" i="1" u="sng" dirty="0"/>
              <a:t>the grace of our Lord was more than abundant</a:t>
            </a:r>
            <a:r>
              <a:rPr lang="en-US" sz="3600" i="1" dirty="0"/>
              <a:t>, with the faith and love which are </a:t>
            </a:r>
            <a:r>
              <a:rPr lang="en-US" sz="3600" i="1" dirty="0" smtClean="0"/>
              <a:t>found</a:t>
            </a:r>
            <a:br>
              <a:rPr lang="en-US" sz="3600" i="1" dirty="0" smtClean="0"/>
            </a:br>
            <a:r>
              <a:rPr lang="en-US" sz="3600" i="1" dirty="0"/>
              <a:t> in Christ Jesus</a:t>
            </a:r>
            <a:r>
              <a:rPr lang="en-US" sz="3600" i="1" dirty="0" smtClean="0"/>
              <a:t>.”</a:t>
            </a:r>
            <a:endParaRPr lang="en-US" sz="3600" i="1" dirty="0"/>
          </a:p>
        </p:txBody>
      </p:sp>
    </p:spTree>
    <p:extLst>
      <p:ext uri="{BB962C8B-B14F-4D97-AF65-F5344CB8AC3E}">
        <p14:creationId xmlns:p14="http://schemas.microsoft.com/office/powerpoint/2010/main" val="1149727113"/>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Corinthians 9:8</a:t>
            </a:r>
            <a:endParaRPr lang="en-US" dirty="0"/>
          </a:p>
        </p:txBody>
      </p:sp>
      <p:sp>
        <p:nvSpPr>
          <p:cNvPr id="3" name="Content Placeholder 2"/>
          <p:cNvSpPr>
            <a:spLocks noGrp="1"/>
          </p:cNvSpPr>
          <p:nvPr>
            <p:ph idx="1"/>
          </p:nvPr>
        </p:nvSpPr>
        <p:spPr/>
        <p:txBody>
          <a:bodyPr>
            <a:normAutofit/>
          </a:bodyPr>
          <a:lstStyle/>
          <a:p>
            <a:pPr marL="0" indent="0" algn="ctr">
              <a:buNone/>
            </a:pPr>
            <a:r>
              <a:rPr lang="en-US" sz="3600" i="1" dirty="0" smtClean="0"/>
              <a:t>“</a:t>
            </a:r>
            <a:r>
              <a:rPr lang="en-US" sz="3600" i="1" dirty="0"/>
              <a:t>And God is able to make </a:t>
            </a:r>
            <a:r>
              <a:rPr lang="en-US" sz="3600" i="1" dirty="0" smtClean="0"/>
              <a:t/>
            </a:r>
            <a:br>
              <a:rPr lang="en-US" sz="3600" i="1" dirty="0" smtClean="0"/>
            </a:br>
            <a:r>
              <a:rPr lang="en-US" sz="3600" i="1" u="sng" dirty="0" smtClean="0"/>
              <a:t>all </a:t>
            </a:r>
            <a:r>
              <a:rPr lang="en-US" sz="3600" i="1" u="sng" dirty="0"/>
              <a:t>grace abound to you</a:t>
            </a:r>
            <a:r>
              <a:rPr lang="en-US" sz="3600" i="1" dirty="0"/>
              <a:t>, so that always having all sufficiency in everything, </a:t>
            </a:r>
            <a:r>
              <a:rPr lang="en-US" sz="3600" i="1" dirty="0" smtClean="0"/>
              <a:t/>
            </a:r>
            <a:br>
              <a:rPr lang="en-US" sz="3600" i="1" dirty="0" smtClean="0"/>
            </a:br>
            <a:r>
              <a:rPr lang="en-US" sz="3600" i="1" dirty="0" smtClean="0"/>
              <a:t>you </a:t>
            </a:r>
            <a:r>
              <a:rPr lang="en-US" sz="3600" i="1" dirty="0"/>
              <a:t>may have an abundance </a:t>
            </a:r>
            <a:r>
              <a:rPr lang="en-US" sz="3600" i="1" dirty="0" smtClean="0"/>
              <a:t/>
            </a:r>
            <a:br>
              <a:rPr lang="en-US" sz="3600" i="1" dirty="0" smtClean="0"/>
            </a:br>
            <a:r>
              <a:rPr lang="en-US" sz="3600" i="1" dirty="0" smtClean="0"/>
              <a:t>for </a:t>
            </a:r>
            <a:r>
              <a:rPr lang="en-US" sz="3600" i="1" dirty="0"/>
              <a:t>every good </a:t>
            </a:r>
            <a:r>
              <a:rPr lang="en-US" sz="3600" i="1" dirty="0" smtClean="0"/>
              <a:t>deed;”</a:t>
            </a:r>
            <a:endParaRPr lang="en-US" sz="3600" i="1" dirty="0"/>
          </a:p>
        </p:txBody>
      </p:sp>
    </p:spTree>
    <p:extLst>
      <p:ext uri="{BB962C8B-B14F-4D97-AF65-F5344CB8AC3E}">
        <p14:creationId xmlns:p14="http://schemas.microsoft.com/office/powerpoint/2010/main" val="2060177894"/>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God’s Abundant Grace</a:t>
            </a:r>
            <a:endParaRPr lang="en-US" dirty="0"/>
          </a:p>
        </p:txBody>
      </p:sp>
      <p:sp>
        <p:nvSpPr>
          <p:cNvPr id="3" name="Content Placeholder 2"/>
          <p:cNvSpPr>
            <a:spLocks noGrp="1"/>
          </p:cNvSpPr>
          <p:nvPr>
            <p:ph idx="1"/>
          </p:nvPr>
        </p:nvSpPr>
        <p:spPr>
          <a:xfrm>
            <a:off x="358587" y="1521354"/>
            <a:ext cx="8319247" cy="3626115"/>
          </a:xfrm>
        </p:spPr>
        <p:txBody>
          <a:bodyPr>
            <a:normAutofit lnSpcReduction="10000"/>
          </a:bodyPr>
          <a:lstStyle/>
          <a:p>
            <a:pPr algn="ctr"/>
            <a:r>
              <a:rPr lang="en-US" dirty="0" smtClean="0"/>
              <a:t>God’s Abundant Grace Is Inseparable </a:t>
            </a:r>
            <a:br>
              <a:rPr lang="en-US" dirty="0" smtClean="0"/>
            </a:br>
            <a:r>
              <a:rPr lang="en-US" dirty="0" smtClean="0"/>
              <a:t>From His Character.</a:t>
            </a:r>
            <a:br>
              <a:rPr lang="en-US" dirty="0" smtClean="0"/>
            </a:br>
            <a:endParaRPr lang="en-US" dirty="0" smtClean="0"/>
          </a:p>
          <a:p>
            <a:pPr algn="ctr"/>
            <a:r>
              <a:rPr lang="en-US" dirty="0" smtClean="0"/>
              <a:t>God’s Abundant Grace Can Be Seen </a:t>
            </a:r>
            <a:br>
              <a:rPr lang="en-US" dirty="0" smtClean="0"/>
            </a:br>
            <a:r>
              <a:rPr lang="en-US" dirty="0" smtClean="0"/>
              <a:t>In The Old Testament.</a:t>
            </a:r>
            <a:br>
              <a:rPr lang="en-US" dirty="0" smtClean="0"/>
            </a:br>
            <a:endParaRPr lang="en-US" dirty="0" smtClean="0"/>
          </a:p>
          <a:p>
            <a:pPr algn="ctr"/>
            <a:r>
              <a:rPr lang="en-US" sz="3200" dirty="0" smtClean="0"/>
              <a:t>God’s Abundant Grace Is Seen </a:t>
            </a:r>
            <a:br>
              <a:rPr lang="en-US" sz="3200" dirty="0" smtClean="0"/>
            </a:br>
            <a:r>
              <a:rPr lang="en-US" sz="3200" dirty="0" smtClean="0"/>
              <a:t>Most Clearly In Jesus Christ.</a:t>
            </a:r>
          </a:p>
        </p:txBody>
      </p:sp>
    </p:spTree>
    <p:extLst>
      <p:ext uri="{BB962C8B-B14F-4D97-AF65-F5344CB8AC3E}">
        <p14:creationId xmlns:p14="http://schemas.microsoft.com/office/powerpoint/2010/main" val="204628942"/>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God’s Abundant Grace</a:t>
            </a:r>
            <a:endParaRPr lang="en-US" dirty="0"/>
          </a:p>
        </p:txBody>
      </p:sp>
      <p:sp>
        <p:nvSpPr>
          <p:cNvPr id="3" name="Content Placeholder 2"/>
          <p:cNvSpPr>
            <a:spLocks noGrp="1"/>
          </p:cNvSpPr>
          <p:nvPr>
            <p:ph idx="1"/>
          </p:nvPr>
        </p:nvSpPr>
        <p:spPr>
          <a:xfrm>
            <a:off x="628650" y="1521354"/>
            <a:ext cx="8085044" cy="3626115"/>
          </a:xfrm>
        </p:spPr>
        <p:txBody>
          <a:bodyPr>
            <a:normAutofit/>
          </a:bodyPr>
          <a:lstStyle/>
          <a:p>
            <a:r>
              <a:rPr lang="en-US" dirty="0" smtClean="0"/>
              <a:t>God’s Abundant Grace Is Inseparable From </a:t>
            </a:r>
            <a:br>
              <a:rPr lang="en-US" dirty="0" smtClean="0"/>
            </a:br>
            <a:r>
              <a:rPr lang="en-US" dirty="0" smtClean="0"/>
              <a:t>His Character.</a:t>
            </a:r>
          </a:p>
          <a:p>
            <a:pPr lvl="1"/>
            <a:r>
              <a:rPr lang="en-US" dirty="0" smtClean="0"/>
              <a:t>Psalm 145:8, 1 Peter 5:10</a:t>
            </a:r>
          </a:p>
          <a:p>
            <a:r>
              <a:rPr lang="en-US" dirty="0" smtClean="0"/>
              <a:t>God’s Abundant Grace Can Be Seen In The </a:t>
            </a:r>
            <a:br>
              <a:rPr lang="en-US" dirty="0" smtClean="0"/>
            </a:br>
            <a:r>
              <a:rPr lang="en-US" dirty="0" smtClean="0"/>
              <a:t>Old Testament.</a:t>
            </a:r>
          </a:p>
          <a:p>
            <a:pPr lvl="1"/>
            <a:r>
              <a:rPr lang="en-US" altLang="x-none" sz="2400" dirty="0">
                <a:ea typeface="Calibri" charset="0"/>
                <a:cs typeface="Calibri" charset="0"/>
              </a:rPr>
              <a:t>Hebrew Word: “</a:t>
            </a:r>
            <a:r>
              <a:rPr lang="en-US" altLang="x-none" sz="2400" dirty="0" err="1" smtClean="0">
                <a:ea typeface="Calibri" charset="0"/>
                <a:cs typeface="Calibri" charset="0"/>
              </a:rPr>
              <a:t>chen</a:t>
            </a:r>
            <a:r>
              <a:rPr lang="en-US" altLang="x-none" sz="2400" dirty="0" smtClean="0">
                <a:ea typeface="Calibri" charset="0"/>
                <a:cs typeface="Calibri" charset="0"/>
              </a:rPr>
              <a:t>” occurs 60+ times.</a:t>
            </a:r>
          </a:p>
          <a:p>
            <a:pPr lvl="1"/>
            <a:r>
              <a:rPr lang="en-US" sz="2400" dirty="0" smtClean="0"/>
              <a:t>Genesis 6:5-8, Judges 6:17, 2 Samuel 15:25-26, </a:t>
            </a:r>
          </a:p>
          <a:p>
            <a:pPr lvl="1"/>
            <a:r>
              <a:rPr lang="en-US" sz="2400" dirty="0" smtClean="0"/>
              <a:t>Psalm 5:12, Daniel 9:18</a:t>
            </a:r>
          </a:p>
        </p:txBody>
      </p:sp>
    </p:spTree>
    <p:extLst>
      <p:ext uri="{BB962C8B-B14F-4D97-AF65-F5344CB8AC3E}">
        <p14:creationId xmlns:p14="http://schemas.microsoft.com/office/powerpoint/2010/main" val="1453036011"/>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normAutofit fontScale="90000"/>
          </a:bodyPr>
          <a:lstStyle/>
          <a:p>
            <a:r>
              <a:rPr lang="en-US" dirty="0"/>
              <a:t>God’s Abundant </a:t>
            </a:r>
            <a:r>
              <a:rPr lang="en-US" dirty="0" smtClean="0"/>
              <a:t>Grace Is Seen</a:t>
            </a:r>
            <a:br>
              <a:rPr lang="en-US" dirty="0" smtClean="0"/>
            </a:br>
            <a:r>
              <a:rPr lang="en-US" dirty="0" smtClean="0"/>
              <a:t>Most Clearly In Jesus Christ.</a:t>
            </a:r>
            <a:endParaRPr lang="en-US" altLang="x-none" dirty="0">
              <a:latin typeface="Tahoma" charset="0"/>
              <a:ea typeface="ＭＳ Ｐゴシック" charset="-128"/>
            </a:endParaRPr>
          </a:p>
        </p:txBody>
      </p:sp>
      <p:sp>
        <p:nvSpPr>
          <p:cNvPr id="24579" name="Content Placeholder 2"/>
          <p:cNvSpPr>
            <a:spLocks noGrp="1"/>
          </p:cNvSpPr>
          <p:nvPr>
            <p:ph idx="1"/>
          </p:nvPr>
        </p:nvSpPr>
        <p:spPr>
          <a:xfrm>
            <a:off x="628650" y="1521354"/>
            <a:ext cx="7886700" cy="3714034"/>
          </a:xfrm>
        </p:spPr>
        <p:txBody>
          <a:bodyPr>
            <a:normAutofit lnSpcReduction="10000"/>
          </a:bodyPr>
          <a:lstStyle/>
          <a:p>
            <a:pPr>
              <a:lnSpc>
                <a:spcPct val="90000"/>
              </a:lnSpc>
            </a:pPr>
            <a:r>
              <a:rPr lang="en-US" altLang="x-none" sz="2800" dirty="0" smtClean="0">
                <a:latin typeface="Calibri" charset="0"/>
                <a:ea typeface="Calibri" charset="0"/>
                <a:cs typeface="Calibri" charset="0"/>
              </a:rPr>
              <a:t>Key Text: Ephesians 1:5-9</a:t>
            </a:r>
          </a:p>
          <a:p>
            <a:pPr>
              <a:lnSpc>
                <a:spcPct val="90000"/>
              </a:lnSpc>
            </a:pPr>
            <a:r>
              <a:rPr lang="en-US" altLang="x-none" sz="2800" dirty="0" smtClean="0">
                <a:latin typeface="Calibri" charset="0"/>
                <a:ea typeface="Calibri" charset="0"/>
                <a:cs typeface="Calibri" charset="0"/>
              </a:rPr>
              <a:t>God’s </a:t>
            </a:r>
            <a:r>
              <a:rPr lang="en-US" altLang="x-none" sz="2800" dirty="0">
                <a:latin typeface="Calibri" charset="0"/>
                <a:ea typeface="Calibri" charset="0"/>
                <a:cs typeface="Calibri" charset="0"/>
              </a:rPr>
              <a:t>Choice To Show Grace</a:t>
            </a:r>
          </a:p>
          <a:p>
            <a:pPr lvl="1">
              <a:lnSpc>
                <a:spcPct val="90000"/>
              </a:lnSpc>
            </a:pPr>
            <a:r>
              <a:rPr lang="en-US" altLang="x-none" sz="2400" dirty="0">
                <a:latin typeface="Calibri" charset="0"/>
                <a:ea typeface="Calibri" charset="0"/>
                <a:cs typeface="Calibri" charset="0"/>
              </a:rPr>
              <a:t>“He predestined us to adoption…”</a:t>
            </a:r>
          </a:p>
          <a:p>
            <a:pPr>
              <a:lnSpc>
                <a:spcPct val="90000"/>
              </a:lnSpc>
            </a:pPr>
            <a:r>
              <a:rPr lang="en-US" altLang="x-none" sz="2800" dirty="0">
                <a:latin typeface="Calibri" charset="0"/>
                <a:ea typeface="Calibri" charset="0"/>
                <a:cs typeface="Calibri" charset="0"/>
              </a:rPr>
              <a:t>God’s Description of His Grace</a:t>
            </a:r>
          </a:p>
          <a:p>
            <a:pPr lvl="1">
              <a:lnSpc>
                <a:spcPct val="90000"/>
              </a:lnSpc>
            </a:pPr>
            <a:r>
              <a:rPr lang="en-US" altLang="x-none" sz="2400" dirty="0">
                <a:latin typeface="Calibri" charset="0"/>
                <a:ea typeface="Calibri" charset="0"/>
                <a:cs typeface="Calibri" charset="0"/>
              </a:rPr>
              <a:t>“The kind intention of His will”</a:t>
            </a:r>
          </a:p>
          <a:p>
            <a:pPr>
              <a:lnSpc>
                <a:spcPct val="90000"/>
              </a:lnSpc>
            </a:pPr>
            <a:r>
              <a:rPr lang="en-US" altLang="x-none" sz="2800" dirty="0">
                <a:latin typeface="Calibri" charset="0"/>
                <a:ea typeface="Calibri" charset="0"/>
                <a:cs typeface="Calibri" charset="0"/>
              </a:rPr>
              <a:t>The Result of God’s Grace</a:t>
            </a:r>
          </a:p>
          <a:p>
            <a:pPr lvl="1">
              <a:lnSpc>
                <a:spcPct val="90000"/>
              </a:lnSpc>
            </a:pPr>
            <a:r>
              <a:rPr lang="en-US" altLang="x-none" sz="2400" dirty="0">
                <a:latin typeface="Calibri" charset="0"/>
                <a:ea typeface="Calibri" charset="0"/>
                <a:cs typeface="Calibri" charset="0"/>
              </a:rPr>
              <a:t>“to the praise of the glory of His grace”</a:t>
            </a:r>
          </a:p>
          <a:p>
            <a:pPr>
              <a:lnSpc>
                <a:spcPct val="90000"/>
              </a:lnSpc>
            </a:pPr>
            <a:r>
              <a:rPr lang="en-US" altLang="x-none" sz="2800" dirty="0">
                <a:latin typeface="Calibri" charset="0"/>
                <a:ea typeface="Calibri" charset="0"/>
                <a:cs typeface="Calibri" charset="0"/>
              </a:rPr>
              <a:t>The Blessing of God’s Grace</a:t>
            </a:r>
          </a:p>
          <a:p>
            <a:pPr lvl="1">
              <a:lnSpc>
                <a:spcPct val="90000"/>
              </a:lnSpc>
            </a:pPr>
            <a:r>
              <a:rPr lang="en-US" altLang="x-none" sz="2400" dirty="0">
                <a:latin typeface="Calibri" charset="0"/>
                <a:ea typeface="Calibri" charset="0"/>
                <a:cs typeface="Calibri" charset="0"/>
              </a:rPr>
              <a:t>“In Him we have redemption…”</a:t>
            </a:r>
          </a:p>
          <a:p>
            <a:pPr>
              <a:lnSpc>
                <a:spcPct val="90000"/>
              </a:lnSpc>
            </a:pPr>
            <a:endParaRPr lang="en-US" altLang="x-none" sz="2500" dirty="0">
              <a:latin typeface="Tahoma" charset="0"/>
              <a:ea typeface="ＭＳ Ｐゴシック" charset="-128"/>
            </a:endParaRPr>
          </a:p>
        </p:txBody>
      </p:sp>
    </p:spTree>
    <p:extLst>
      <p:ext uri="{BB962C8B-B14F-4D97-AF65-F5344CB8AC3E}">
        <p14:creationId xmlns:p14="http://schemas.microsoft.com/office/powerpoint/2010/main" val="1436059871"/>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143000" y="317500"/>
            <a:ext cx="6858000" cy="952500"/>
          </a:xfrm>
        </p:spPr>
        <p:txBody>
          <a:bodyPr>
            <a:normAutofit fontScale="90000"/>
          </a:bodyPr>
          <a:lstStyle/>
          <a:p>
            <a:r>
              <a:rPr lang="en-US" altLang="x-none" dirty="0" smtClean="0">
                <a:latin typeface="Tahoma" charset="0"/>
                <a:ea typeface="ＭＳ Ｐゴシック" charset="-128"/>
              </a:rPr>
              <a:t>God’s Grace As Unmerited </a:t>
            </a:r>
            <a:r>
              <a:rPr lang="en-US" altLang="x-none" dirty="0">
                <a:latin typeface="Tahoma" charset="0"/>
                <a:ea typeface="ＭＳ Ｐゴシック" charset="-128"/>
              </a:rPr>
              <a:t>Favor</a:t>
            </a:r>
          </a:p>
        </p:txBody>
      </p:sp>
      <p:sp>
        <p:nvSpPr>
          <p:cNvPr id="3" name="Content Placeholder 2"/>
          <p:cNvSpPr>
            <a:spLocks noGrp="1"/>
          </p:cNvSpPr>
          <p:nvPr>
            <p:ph idx="1"/>
          </p:nvPr>
        </p:nvSpPr>
        <p:spPr>
          <a:xfrm>
            <a:off x="663387" y="1269705"/>
            <a:ext cx="8012779" cy="4381500"/>
          </a:xfrm>
        </p:spPr>
        <p:txBody>
          <a:bodyPr>
            <a:normAutofit/>
          </a:bodyPr>
          <a:lstStyle/>
          <a:p>
            <a:pPr>
              <a:lnSpc>
                <a:spcPct val="80000"/>
              </a:lnSpc>
            </a:pPr>
            <a:r>
              <a:rPr lang="en-US" altLang="x-none" sz="2500" dirty="0">
                <a:latin typeface="Tahoma" charset="0"/>
                <a:ea typeface="ＭＳ Ｐゴシック" charset="-128"/>
              </a:rPr>
              <a:t>We did not merit </a:t>
            </a:r>
            <a:r>
              <a:rPr lang="en-US" altLang="x-none" sz="2500" u="sng" dirty="0">
                <a:latin typeface="Tahoma" charset="0"/>
                <a:ea typeface="ＭＳ Ｐゴシック" charset="-128"/>
              </a:rPr>
              <a:t>the action</a:t>
            </a:r>
            <a:r>
              <a:rPr lang="en-US" altLang="x-none" sz="2500" dirty="0">
                <a:latin typeface="Tahoma" charset="0"/>
                <a:ea typeface="ＭＳ Ｐゴシック" charset="-128"/>
              </a:rPr>
              <a:t>; </a:t>
            </a:r>
            <a:r>
              <a:rPr lang="en-US" altLang="x-none" sz="2500" dirty="0" smtClean="0">
                <a:latin typeface="Tahoma" charset="0"/>
                <a:ea typeface="ＭＳ Ｐゴシック" charset="-128"/>
              </a:rPr>
              <a:t/>
            </a:r>
            <a:br>
              <a:rPr lang="en-US" altLang="x-none" sz="2500" dirty="0" smtClean="0">
                <a:latin typeface="Tahoma" charset="0"/>
                <a:ea typeface="ＭＳ Ｐゴシック" charset="-128"/>
              </a:rPr>
            </a:br>
            <a:r>
              <a:rPr lang="en-US" altLang="x-none" sz="2500" dirty="0" smtClean="0">
                <a:latin typeface="Tahoma" charset="0"/>
                <a:ea typeface="ＭＳ Ｐゴシック" charset="-128"/>
              </a:rPr>
              <a:t>it </a:t>
            </a:r>
            <a:r>
              <a:rPr lang="en-US" altLang="x-none" sz="2500" dirty="0">
                <a:latin typeface="Tahoma" charset="0"/>
                <a:ea typeface="ＭＳ Ｐゴシック" charset="-128"/>
              </a:rPr>
              <a:t>was planned before we existed.</a:t>
            </a:r>
          </a:p>
          <a:p>
            <a:pPr lvl="1">
              <a:lnSpc>
                <a:spcPct val="80000"/>
              </a:lnSpc>
            </a:pPr>
            <a:r>
              <a:rPr lang="en-US" altLang="x-none" sz="2167" dirty="0">
                <a:latin typeface="Tahoma" charset="0"/>
                <a:ea typeface="ＭＳ Ｐゴシック" charset="-128"/>
              </a:rPr>
              <a:t>“predestined” (vs. 5)</a:t>
            </a:r>
          </a:p>
          <a:p>
            <a:pPr>
              <a:lnSpc>
                <a:spcPct val="80000"/>
              </a:lnSpc>
            </a:pPr>
            <a:r>
              <a:rPr lang="en-US" altLang="x-none" sz="2500" dirty="0">
                <a:latin typeface="Tahoma" charset="0"/>
                <a:ea typeface="ＭＳ Ｐゴシック" charset="-128"/>
              </a:rPr>
              <a:t>We did not merit </a:t>
            </a:r>
            <a:r>
              <a:rPr lang="en-US" altLang="x-none" sz="2500" u="sng" dirty="0">
                <a:latin typeface="Tahoma" charset="0"/>
                <a:ea typeface="ＭＳ Ｐゴシック" charset="-128"/>
              </a:rPr>
              <a:t>the price</a:t>
            </a:r>
            <a:r>
              <a:rPr lang="en-US" altLang="x-none" sz="2500" dirty="0">
                <a:latin typeface="Tahoma" charset="0"/>
                <a:ea typeface="ＭＳ Ｐゴシック" charset="-128"/>
              </a:rPr>
              <a:t>; </a:t>
            </a:r>
            <a:r>
              <a:rPr lang="en-US" altLang="x-none" sz="2500" dirty="0" smtClean="0">
                <a:latin typeface="Tahoma" charset="0"/>
                <a:ea typeface="ＭＳ Ｐゴシック" charset="-128"/>
              </a:rPr>
              <a:t/>
            </a:r>
            <a:br>
              <a:rPr lang="en-US" altLang="x-none" sz="2500" dirty="0" smtClean="0">
                <a:latin typeface="Tahoma" charset="0"/>
                <a:ea typeface="ＭＳ Ｐゴシック" charset="-128"/>
              </a:rPr>
            </a:br>
            <a:r>
              <a:rPr lang="en-US" altLang="x-none" sz="2500" dirty="0" smtClean="0">
                <a:latin typeface="Tahoma" charset="0"/>
                <a:ea typeface="ＭＳ Ｐゴシック" charset="-128"/>
              </a:rPr>
              <a:t>it </a:t>
            </a:r>
            <a:r>
              <a:rPr lang="en-US" altLang="x-none" sz="2500" dirty="0">
                <a:latin typeface="Tahoma" charset="0"/>
                <a:ea typeface="ＭＳ Ｐゴシック" charset="-128"/>
              </a:rPr>
              <a:t>is a gift in spite of our sins and without </a:t>
            </a:r>
            <a:r>
              <a:rPr lang="en-US" altLang="x-none" sz="2500" dirty="0" smtClean="0">
                <a:latin typeface="Tahoma" charset="0"/>
                <a:ea typeface="ＭＳ Ｐゴシック" charset="-128"/>
              </a:rPr>
              <a:t>our wages</a:t>
            </a:r>
            <a:r>
              <a:rPr lang="en-US" altLang="x-none" sz="2500" dirty="0">
                <a:latin typeface="Tahoma" charset="0"/>
                <a:ea typeface="ＭＳ Ｐゴシック" charset="-128"/>
              </a:rPr>
              <a:t>.</a:t>
            </a:r>
          </a:p>
          <a:p>
            <a:pPr lvl="1">
              <a:lnSpc>
                <a:spcPct val="80000"/>
              </a:lnSpc>
            </a:pPr>
            <a:r>
              <a:rPr lang="en-US" altLang="x-none" sz="2167" dirty="0">
                <a:latin typeface="Tahoma" charset="0"/>
                <a:ea typeface="ＭＳ Ｐゴシック" charset="-128"/>
              </a:rPr>
              <a:t>“freely bestowed” (vs. 6, Romans 6:23)</a:t>
            </a:r>
          </a:p>
          <a:p>
            <a:pPr>
              <a:lnSpc>
                <a:spcPct val="80000"/>
              </a:lnSpc>
            </a:pPr>
            <a:r>
              <a:rPr lang="en-US" altLang="x-none" sz="2500" dirty="0">
                <a:latin typeface="Tahoma" charset="0"/>
                <a:ea typeface="ＭＳ Ｐゴシック" charset="-128"/>
              </a:rPr>
              <a:t>We did not merit </a:t>
            </a:r>
            <a:r>
              <a:rPr lang="en-US" altLang="x-none" sz="2500" u="sng" dirty="0">
                <a:latin typeface="Tahoma" charset="0"/>
                <a:ea typeface="ＭＳ Ｐゴシック" charset="-128"/>
              </a:rPr>
              <a:t>the means</a:t>
            </a:r>
            <a:r>
              <a:rPr lang="en-US" altLang="x-none" sz="2500" dirty="0">
                <a:latin typeface="Tahoma" charset="0"/>
                <a:ea typeface="ＭＳ Ｐゴシック" charset="-128"/>
              </a:rPr>
              <a:t>; </a:t>
            </a:r>
            <a:r>
              <a:rPr lang="en-US" altLang="x-none" sz="2500" dirty="0" smtClean="0">
                <a:latin typeface="Tahoma" charset="0"/>
                <a:ea typeface="ＭＳ Ｐゴシック" charset="-128"/>
              </a:rPr>
              <a:t/>
            </a:r>
            <a:br>
              <a:rPr lang="en-US" altLang="x-none" sz="2500" dirty="0" smtClean="0">
                <a:latin typeface="Tahoma" charset="0"/>
                <a:ea typeface="ＭＳ Ｐゴシック" charset="-128"/>
              </a:rPr>
            </a:br>
            <a:r>
              <a:rPr lang="en-US" altLang="x-none" sz="2500" dirty="0" smtClean="0">
                <a:latin typeface="Tahoma" charset="0"/>
                <a:ea typeface="ＭＳ Ｐゴシック" charset="-128"/>
              </a:rPr>
              <a:t>it </a:t>
            </a:r>
            <a:r>
              <a:rPr lang="en-US" altLang="x-none" sz="2500" dirty="0">
                <a:latin typeface="Tahoma" charset="0"/>
                <a:ea typeface="ＭＳ Ｐゴシック" charset="-128"/>
              </a:rPr>
              <a:t>was paid for with Jesus’ blood.</a:t>
            </a:r>
          </a:p>
          <a:p>
            <a:pPr lvl="1">
              <a:lnSpc>
                <a:spcPct val="80000"/>
              </a:lnSpc>
            </a:pPr>
            <a:r>
              <a:rPr lang="en-US" altLang="x-none" sz="2167" dirty="0">
                <a:latin typeface="Tahoma" charset="0"/>
                <a:ea typeface="ＭＳ Ｐゴシック" charset="-128"/>
              </a:rPr>
              <a:t>“His blood” (vs. 7)</a:t>
            </a:r>
          </a:p>
          <a:p>
            <a:pPr>
              <a:lnSpc>
                <a:spcPct val="80000"/>
              </a:lnSpc>
            </a:pPr>
            <a:r>
              <a:rPr lang="en-US" altLang="x-none" sz="2500" dirty="0">
                <a:latin typeface="Tahoma" charset="0"/>
                <a:ea typeface="ＭＳ Ｐゴシック" charset="-128"/>
              </a:rPr>
              <a:t>We did not merit </a:t>
            </a:r>
            <a:r>
              <a:rPr lang="en-US" altLang="x-none" sz="2500" u="sng" dirty="0">
                <a:latin typeface="Tahoma" charset="0"/>
                <a:ea typeface="ＭＳ Ｐゴシック" charset="-128"/>
              </a:rPr>
              <a:t>the amount</a:t>
            </a:r>
            <a:r>
              <a:rPr lang="en-US" altLang="x-none" sz="2500" dirty="0">
                <a:latin typeface="Tahoma" charset="0"/>
                <a:ea typeface="ＭＳ Ｐゴシック" charset="-128"/>
              </a:rPr>
              <a:t>; </a:t>
            </a:r>
            <a:r>
              <a:rPr lang="en-US" altLang="x-none" sz="2500" dirty="0" smtClean="0">
                <a:latin typeface="Tahoma" charset="0"/>
                <a:ea typeface="ＭＳ Ｐゴシック" charset="-128"/>
              </a:rPr>
              <a:t/>
            </a:r>
            <a:br>
              <a:rPr lang="en-US" altLang="x-none" sz="2500" dirty="0" smtClean="0">
                <a:latin typeface="Tahoma" charset="0"/>
                <a:ea typeface="ＭＳ Ｐゴシック" charset="-128"/>
              </a:rPr>
            </a:br>
            <a:r>
              <a:rPr lang="en-US" altLang="x-none" sz="2500" dirty="0" smtClean="0">
                <a:latin typeface="Tahoma" charset="0"/>
                <a:ea typeface="ＭＳ Ｐゴシック" charset="-128"/>
              </a:rPr>
              <a:t>it </a:t>
            </a:r>
            <a:r>
              <a:rPr lang="en-US" altLang="x-none" sz="2500" dirty="0">
                <a:latin typeface="Tahoma" charset="0"/>
                <a:ea typeface="ＭＳ Ｐゴシック" charset="-128"/>
              </a:rPr>
              <a:t>was given lavishly.</a:t>
            </a:r>
          </a:p>
          <a:p>
            <a:pPr lvl="1">
              <a:lnSpc>
                <a:spcPct val="80000"/>
              </a:lnSpc>
            </a:pPr>
            <a:r>
              <a:rPr lang="en-US" altLang="x-none" sz="2167" dirty="0">
                <a:latin typeface="Tahoma" charset="0"/>
                <a:ea typeface="ＭＳ Ｐゴシック" charset="-128"/>
              </a:rPr>
              <a:t>“lavished on us” (vs. 8)</a:t>
            </a:r>
          </a:p>
        </p:txBody>
      </p:sp>
    </p:spTree>
    <p:extLst>
      <p:ext uri="{BB962C8B-B14F-4D97-AF65-F5344CB8AC3E}">
        <p14:creationId xmlns:p14="http://schemas.microsoft.com/office/powerpoint/2010/main" val="155693946"/>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470</TotalTime>
  <Words>2079</Words>
  <Application>Microsoft Macintosh PowerPoint</Application>
  <PresentationFormat>On-screen Show (16:10)</PresentationFormat>
  <Paragraphs>206</Paragraphs>
  <Slides>14</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Calibri</vt:lpstr>
      <vt:lpstr>Calibri Light</vt:lpstr>
      <vt:lpstr>Mangal</vt:lpstr>
      <vt:lpstr>ＭＳ Ｐゴシック</vt:lpstr>
      <vt:lpstr>Tahoma</vt:lpstr>
      <vt:lpstr>Times New Roman</vt:lpstr>
      <vt:lpstr>Arial</vt:lpstr>
      <vt:lpstr>Office Theme</vt:lpstr>
      <vt:lpstr>God’s Abundant Grace</vt:lpstr>
      <vt:lpstr>Acts 4:33</vt:lpstr>
      <vt:lpstr>Romans 5:17</vt:lpstr>
      <vt:lpstr>1 Timothy 1:13-14</vt:lpstr>
      <vt:lpstr>2 Corinthians 9:8</vt:lpstr>
      <vt:lpstr>God’s Abundant Grace</vt:lpstr>
      <vt:lpstr>God’s Abundant Grace</vt:lpstr>
      <vt:lpstr>God’s Abundant Grace Is Seen Most Clearly In Jesus Christ.</vt:lpstr>
      <vt:lpstr>God’s Grace As Unmerited Favor</vt:lpstr>
      <vt:lpstr>What’s The Point?</vt:lpstr>
      <vt:lpstr>God’s Abundant Grace  In The Teachings of Jesus</vt:lpstr>
      <vt:lpstr>God’s Abundant Grace  In The Sacrifice of Jesus</vt:lpstr>
      <vt:lpstr>God’s Abundant Grace  In The Gospel of Jesus</vt:lpstr>
      <vt:lpstr>God’s Abundant Grace</vt:lpstr>
    </vt:vector>
  </TitlesOfParts>
  <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God’s Abundant Grace</dc:title>
  <dc:creator>Phillip Shumake</dc:creator>
  <cp:lastModifiedBy>Phillip Shumake</cp:lastModifiedBy>
  <cp:revision>57</cp:revision>
  <dcterms:created xsi:type="dcterms:W3CDTF">2018-08-30T18:02:51Z</dcterms:created>
  <dcterms:modified xsi:type="dcterms:W3CDTF">2018-09-02T01:34:12Z</dcterms:modified>
</cp:coreProperties>
</file>