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1" r:id="rId6"/>
    <p:sldMasterId id="2147483733" r:id="rId7"/>
    <p:sldMasterId id="2147483757" r:id="rId8"/>
    <p:sldMasterId id="2147483769" r:id="rId9"/>
  </p:sldMasterIdLst>
  <p:notesMasterIdLst>
    <p:notesMasterId r:id="rId50"/>
  </p:notesMasterIdLst>
  <p:sldIdLst>
    <p:sldId id="2324" r:id="rId10"/>
    <p:sldId id="2936" r:id="rId11"/>
    <p:sldId id="1991" r:id="rId12"/>
    <p:sldId id="2953" r:id="rId13"/>
    <p:sldId id="2954" r:id="rId14"/>
    <p:sldId id="2957" r:id="rId15"/>
    <p:sldId id="2962" r:id="rId16"/>
    <p:sldId id="2963" r:id="rId17"/>
    <p:sldId id="2964" r:id="rId18"/>
    <p:sldId id="2966" r:id="rId19"/>
    <p:sldId id="2969" r:id="rId20"/>
    <p:sldId id="2967" r:id="rId21"/>
    <p:sldId id="2254" r:id="rId22"/>
    <p:sldId id="2264" r:id="rId23"/>
    <p:sldId id="1998" r:id="rId24"/>
    <p:sldId id="2263" r:id="rId25"/>
    <p:sldId id="265" r:id="rId26"/>
    <p:sldId id="1999" r:id="rId27"/>
    <p:sldId id="2944" r:id="rId28"/>
    <p:sldId id="2001" r:id="rId29"/>
    <p:sldId id="2002" r:id="rId30"/>
    <p:sldId id="2950" r:id="rId31"/>
    <p:sldId id="2003" r:id="rId32"/>
    <p:sldId id="2004" r:id="rId33"/>
    <p:sldId id="2942" r:id="rId34"/>
    <p:sldId id="2005" r:id="rId35"/>
    <p:sldId id="2006" r:id="rId36"/>
    <p:sldId id="2946" r:id="rId37"/>
    <p:sldId id="2283" r:id="rId38"/>
    <p:sldId id="2947" r:id="rId39"/>
    <p:sldId id="2008" r:id="rId40"/>
    <p:sldId id="2943" r:id="rId41"/>
    <p:sldId id="1981" r:id="rId42"/>
    <p:sldId id="2265" r:id="rId43"/>
    <p:sldId id="2266" r:id="rId44"/>
    <p:sldId id="2268" r:id="rId45"/>
    <p:sldId id="2269" r:id="rId46"/>
    <p:sldId id="2270" r:id="rId47"/>
    <p:sldId id="2272" r:id="rId48"/>
    <p:sldId id="228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53099" autoAdjust="0"/>
  </p:normalViewPr>
  <p:slideViewPr>
    <p:cSldViewPr snapToGrid="0">
      <p:cViewPr varScale="1">
        <p:scale>
          <a:sx n="57" d="100"/>
          <a:sy n="57" d="100"/>
        </p:scale>
        <p:origin x="1992" y="72"/>
      </p:cViewPr>
      <p:guideLst/>
    </p:cSldViewPr>
  </p:slideViewPr>
  <p:notesTextViewPr>
    <p:cViewPr>
      <p:scale>
        <a:sx n="1" d="1"/>
        <a:sy n="1" d="1"/>
      </p:scale>
      <p:origin x="0" y="0"/>
    </p:cViewPr>
  </p:notesTextViewPr>
  <p:sorterViewPr>
    <p:cViewPr>
      <p:scale>
        <a:sx n="130" d="100"/>
        <a:sy n="130" d="100"/>
      </p:scale>
      <p:origin x="0" y="-70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19B24-3D21-4B39-BC68-9AB7269AF6A0}" type="datetimeFigureOut">
              <a:rPr lang="en-US" smtClean="0"/>
              <a:t>9/30/2018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D65B5-7B7F-40AD-9234-3BB4AB145DF9}" type="slidenum">
              <a:rPr lang="en-US" smtClean="0"/>
              <a:t>‹#›</a:t>
            </a:fld>
            <a:endParaRPr lang="en-US"/>
          </a:p>
        </p:txBody>
      </p:sp>
    </p:spTree>
    <p:extLst>
      <p:ext uri="{BB962C8B-B14F-4D97-AF65-F5344CB8AC3E}">
        <p14:creationId xmlns:p14="http://schemas.microsoft.com/office/powerpoint/2010/main" val="266698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40C4-D69D-410D-9766-C996ED5EDB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15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102654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Slide Image Placeholder 1">
            <a:extLst>
              <a:ext uri="{FF2B5EF4-FFF2-40B4-BE49-F238E27FC236}">
                <a16:creationId xmlns:a16="http://schemas.microsoft.com/office/drawing/2014/main" id="{2F22D4AA-0F1D-4467-BB9E-D5A74E608C8D}"/>
              </a:ext>
            </a:extLst>
          </p:cNvPr>
          <p:cNvSpPr>
            <a:spLocks noGrp="1" noRot="1" noChangeAspect="1" noChangeArrowheads="1" noTextEdit="1"/>
          </p:cNvSpPr>
          <p:nvPr>
            <p:ph type="sldImg"/>
          </p:nvPr>
        </p:nvSpPr>
        <p:spPr>
          <a:xfrm>
            <a:off x="393700" y="682625"/>
            <a:ext cx="6070600" cy="3416300"/>
          </a:xfrm>
          <a:ln/>
        </p:spPr>
      </p:sp>
      <p:sp>
        <p:nvSpPr>
          <p:cNvPr id="971779" name="Notes Placeholder 2">
            <a:extLst>
              <a:ext uri="{FF2B5EF4-FFF2-40B4-BE49-F238E27FC236}">
                <a16:creationId xmlns:a16="http://schemas.microsoft.com/office/drawing/2014/main" id="{2AAFC936-F85B-464C-BD51-9614BE74A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71780" name="Slide Number Placeholder 3">
            <a:extLst>
              <a:ext uri="{FF2B5EF4-FFF2-40B4-BE49-F238E27FC236}">
                <a16:creationId xmlns:a16="http://schemas.microsoft.com/office/drawing/2014/main" id="{D76B05CC-958E-4A31-A504-E8A6BCF8C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A73AED-116D-4B63-BC3B-9B5AF0A69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77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centurion, a non-commissioned officer in the Roman army, was over a “century,” a unit consisting of 100 soldiers. Cornelius’ century was a part of a larger division of soldiers, the band called the Italian band. The word translated band (</a:t>
            </a:r>
            <a:r>
              <a:rPr lang="en-US" dirty="0" err="1"/>
              <a:t>speira</a:t>
            </a:r>
            <a:r>
              <a:rPr lang="en-US" dirty="0"/>
              <a:t>) denotes a “cohort” — that is, the tenth part of a “legion.” The Roman legion consisted of 6,000 men. In minor provinces like Judea, however, there were no legions, and the cohorts were “auxiliary” cohorts composed of 500 to 1,000 soldiers </a:t>
            </a:r>
          </a:p>
          <a:p>
            <a:endParaRPr lang="en-US" dirty="0"/>
          </a:p>
          <a:p>
            <a:endParaRPr lang="en-US" dirty="0"/>
          </a:p>
          <a:p>
            <a:r>
              <a:rPr lang="en-US" dirty="0"/>
              <a:t> There was a class of Gentiles who worshiped the true God but remained uncircumcised, not converting to Judaism. They worshiped in Jewish synagogues and were sometimes called “God-fearers.” Cornelius was such a Gentile. His piety was manifested in his daily life as he gave much alms (generously helped the needy) and prayed regularly. That he feared God means that he held God in reverence due to his awareness of God’s power and willingness to punish sin.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24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87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mn-lt"/>
                <a:ea typeface="+mn-ea"/>
                <a:cs typeface="Arial" panose="020B0604020202020204" pitchFamily="34" charset="0"/>
              </a:rPr>
              <a:t>Food permitted and forbidden under the old law:</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mn-lt"/>
              <a:ea typeface="+mn-ea"/>
              <a:cs typeface="Arial" panose="020B0604020202020204" pitchFamily="34" charset="0"/>
            </a:endParaRPr>
          </a:p>
          <a:p>
            <a:pPr marL="457189" marR="0" lvl="0" indent="-457189"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00"/>
                </a:solidFill>
                <a:effectLst/>
                <a:uLnTx/>
                <a:uFillTx/>
                <a:latin typeface="+mn-lt"/>
                <a:ea typeface="+mn-ea"/>
                <a:cs typeface="Arial" panose="020B0604020202020204" pitchFamily="34" charset="0"/>
              </a:rPr>
              <a:t>Leviticus 11:2-27</a:t>
            </a:r>
          </a:p>
          <a:p>
            <a:pPr marL="457189" marR="0" lvl="0" indent="-457189"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00"/>
                </a:solidFill>
                <a:effectLst/>
                <a:uLnTx/>
                <a:uFillTx/>
                <a:latin typeface="+mn-lt"/>
                <a:ea typeface="+mn-ea"/>
                <a:cs typeface="Arial" panose="020B0604020202020204" pitchFamily="34" charset="0"/>
              </a:rPr>
              <a:t>Deuteronomy 14:3-20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76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55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D65B5-7B7F-40AD-9234-3BB4AB145DF9}" type="slidenum">
              <a:rPr lang="en-US" smtClean="0"/>
              <a:t>22</a:t>
            </a:fld>
            <a:endParaRPr lang="en-US"/>
          </a:p>
        </p:txBody>
      </p:sp>
    </p:spTree>
    <p:extLst>
      <p:ext uri="{BB962C8B-B14F-4D97-AF65-F5344CB8AC3E}">
        <p14:creationId xmlns:p14="http://schemas.microsoft.com/office/powerpoint/2010/main" val="234727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34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F03FE784-925F-47D2-8B1D-18533FC25A57}"/>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F01275-F18B-4FE5-98D6-4A6650BB94D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5891" name="Rectangle 2">
            <a:extLst>
              <a:ext uri="{FF2B5EF4-FFF2-40B4-BE49-F238E27FC236}">
                <a16:creationId xmlns:a16="http://schemas.microsoft.com/office/drawing/2014/main" id="{8C021F1D-E62D-437C-9076-720DF26EF421}"/>
              </a:ext>
            </a:extLst>
          </p:cNvPr>
          <p:cNvSpPr>
            <a:spLocks noGrp="1" noRot="1" noChangeAspect="1" noChangeArrowheads="1" noTextEdit="1"/>
          </p:cNvSpPr>
          <p:nvPr>
            <p:ph type="sldImg"/>
          </p:nvPr>
        </p:nvSpPr>
        <p:spPr>
          <a:ln/>
        </p:spPr>
      </p:sp>
      <p:sp>
        <p:nvSpPr>
          <p:cNvPr id="805892" name="Rectangle 3">
            <a:extLst>
              <a:ext uri="{FF2B5EF4-FFF2-40B4-BE49-F238E27FC236}">
                <a16:creationId xmlns:a16="http://schemas.microsoft.com/office/drawing/2014/main" id="{0A56E915-A20F-4F73-AC69-1F40695293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Then Peter opened his mouth was used to introduce an utterance of great import (Book of Acts 211). Indeed, what Peter was about to say was a truth of monumental proportions in a time when Jews were convinced that only Jews could be acceptable to God. Through his experiences beginning with the vision on the housetop, Peter had been led to perceive the revolutionary truth that God is no respecter of persons — that is, he does not show partiality to certain persons because of some external condition like nationality, race, rank, or wealth. The next verse shows Peter’s point — namely, that people of all nations can be acceptable to God. It </a:t>
            </a:r>
          </a:p>
          <a:p>
            <a:endParaRPr lang="en-US" dirty="0"/>
          </a:p>
          <a:p>
            <a:endParaRPr lang="en-US" dirty="0"/>
          </a:p>
          <a:p>
            <a:r>
              <a:rPr lang="en-US" dirty="0"/>
              <a:t>It is true that during the Old Testament period the nation of Israel was God’s chosen nation. His choice of that nation, however, did not involve choosing them and only them for eternal salvation. Indeed, many of them would not be eternally saved, and Gentiles were not beyond the pale of salvation. He chose Israel as the nation from which the Savior would come and the nation he would prepare for the Savior’s coming. Those from this specially prepared nation who received the Savior would then carry the message of salvation to people of other nations. God’s choice of Israel, therefore, was simply a part of his plan to save people of all nations who would accept Christ. He has never shown partiality to any nation, including Israel, in the matter of salvation. The Jews did not understand this fact. </a:t>
            </a:r>
          </a:p>
          <a:p>
            <a:endParaRPr lang="en-US" dirty="0"/>
          </a:p>
          <a:p>
            <a:r>
              <a:rPr lang="en-US" dirty="0"/>
              <a:t>To fear God is to revere him out of regard for his power and willingness to punish sin. To work righteousness is to do the things that are right, obeying God’s commandments (Ps. 119:172).</a:t>
            </a:r>
          </a:p>
          <a:p>
            <a:endParaRPr lang="en-US" dirty="0"/>
          </a:p>
          <a:p>
            <a:r>
              <a:rPr lang="en-US" dirty="0"/>
              <a:t>36 The word which God sent unto the children of Israel, preaching peace by Jesus Christ: (he is Lord of all:). The word God had sent to Israel was a message of peace. Through Christ men can enjoy peace with God as our sins, which alienate us from God, are forgiven; we can enjoy peace with all others who submit to Christ; and we can enjoy an inner peace, a tranquility that comes from God’s assurances to Christians. To his Gentile audience, Peter emphasizes that Christ is Lord of all; he is not simply a Jewish prophet concerned only with Jews</a:t>
            </a:r>
          </a:p>
          <a:p>
            <a:endParaRPr lang="en-US" dirty="0"/>
          </a:p>
          <a:p>
            <a:endParaRPr lang="en-US" dirty="0"/>
          </a:p>
          <a:p>
            <a:r>
              <a:rPr lang="en-US" dirty="0"/>
              <a:t> Others affirm that the words ye know in v. 37 are connected with this verse. If so, Peter was saying that they knew the word God had sent out, particularly facts regarding the life and teaching of Jesus (vv. 37-38).</a:t>
            </a:r>
          </a:p>
          <a:p>
            <a:endParaRPr lang="en-US" dirty="0"/>
          </a:p>
          <a:p>
            <a:r>
              <a:rPr lang="en-US" dirty="0"/>
              <a:t> He is saying that the Gentiles in his audience were familiar with certain facts about Jesus and his message of peace. As we discuss the details about which there is disagreement and uncertainty, we should remember that the important thing is that basic point.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11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29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7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50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solidFill>
                  <a:srgbClr val="000000"/>
                </a:solidFill>
              </a:rPr>
              <a:t>Acts 15:7 - "Brothers, you know that some time ago God made a choice among you that the Gentiles might hear from my lips the message of the gospel and believe. </a:t>
            </a:r>
            <a:r>
              <a:rPr lang="en-US" altLang="en-US" sz="1200" b="1" i="1" baseline="30000" dirty="0">
                <a:solidFill>
                  <a:srgbClr val="000000"/>
                </a:solidFill>
              </a:rPr>
              <a:t>8</a:t>
            </a:r>
            <a:r>
              <a:rPr lang="en-US" altLang="en-US" sz="1200" b="1" i="1" dirty="0">
                <a:solidFill>
                  <a:srgbClr val="000000"/>
                </a:solidFill>
              </a:rPr>
              <a:t>God, who knows the heart, showed that he accepted them by giving the Holy Spirit to them, just as he did to us. </a:t>
            </a:r>
            <a:r>
              <a:rPr lang="en-US" altLang="en-US" sz="1200" b="1" i="1" baseline="30000" dirty="0">
                <a:solidFill>
                  <a:srgbClr val="000000"/>
                </a:solidFill>
              </a:rPr>
              <a:t>9</a:t>
            </a:r>
            <a:r>
              <a:rPr lang="en-US" altLang="en-US" sz="1200" b="1" i="1" dirty="0">
                <a:solidFill>
                  <a:srgbClr val="000000"/>
                </a:solidFill>
              </a:rPr>
              <a:t>He made no distinction between us and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r>
              <a:rPr lang="en-US" sz="1200" b="0" i="0" u="none" strike="noStrike" kern="1200" dirty="0">
                <a:solidFill>
                  <a:schemeClr val="tx1"/>
                </a:solidFill>
                <a:effectLst/>
                <a:latin typeface="+mn-lt"/>
                <a:ea typeface="+mn-ea"/>
                <a:cs typeface="+mn-cs"/>
              </a:rPr>
              <a:t>Joel 2:28 New American Standard Bible (NASB)</a:t>
            </a:r>
          </a:p>
          <a:p>
            <a:r>
              <a:rPr lang="en-US" sz="1200" b="0" i="0" u="none" strike="noStrike" kern="1200" dirty="0">
                <a:solidFill>
                  <a:schemeClr val="tx1"/>
                </a:solidFill>
                <a:effectLst/>
                <a:latin typeface="+mn-lt"/>
                <a:ea typeface="+mn-ea"/>
                <a:cs typeface="+mn-cs"/>
              </a:rPr>
              <a:t>The Promise of the Spirit</a:t>
            </a:r>
          </a:p>
          <a:p>
            <a:r>
              <a:rPr lang="en-US" sz="1200" b="1" i="0" u="none" strike="noStrike" kern="1200" baseline="30000" dirty="0">
                <a:solidFill>
                  <a:schemeClr val="tx1"/>
                </a:solidFill>
                <a:effectLst/>
                <a:latin typeface="+mn-lt"/>
                <a:ea typeface="+mn-ea"/>
                <a:cs typeface="+mn-cs"/>
              </a:rPr>
              <a:t>28 </a:t>
            </a:r>
            <a:r>
              <a:rPr lang="en-US" sz="1200" b="0" i="0" u="none" strike="noStrike" kern="1200" dirty="0">
                <a:solidFill>
                  <a:schemeClr val="tx1"/>
                </a:solidFill>
                <a:effectLst/>
                <a:latin typeface="+mn-lt"/>
                <a:ea typeface="+mn-ea"/>
                <a:cs typeface="+mn-cs"/>
              </a:rPr>
              <a:t>“It will come about after this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That I will pour out My Spirit on all mankind;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your sons and daughters will prophesy,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Your old men will dream dreams,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Your young men will see 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r>
              <a:rPr lang="en-US" sz="1200" b="0" i="0" u="none" strike="noStrike" kern="1200" dirty="0">
                <a:solidFill>
                  <a:schemeClr val="tx1"/>
                </a:solidFill>
                <a:effectLst/>
                <a:latin typeface="+mn-lt"/>
                <a:ea typeface="+mn-ea"/>
                <a:cs typeface="+mn-cs"/>
              </a:rPr>
              <a:t>Acts 10:47 New American Standard Bible (NASB)</a:t>
            </a:r>
          </a:p>
          <a:p>
            <a:r>
              <a:rPr lang="en-US" sz="1200" b="1" i="0" u="none" strike="noStrike" kern="1200" baseline="30000" dirty="0">
                <a:solidFill>
                  <a:schemeClr val="tx1"/>
                </a:solidFill>
                <a:effectLst/>
                <a:latin typeface="+mn-lt"/>
                <a:ea typeface="+mn-ea"/>
                <a:cs typeface="+mn-cs"/>
              </a:rPr>
              <a:t>47 </a:t>
            </a:r>
            <a:r>
              <a:rPr lang="en-US" sz="1200" b="0" i="0" u="none" strike="noStrike" kern="1200" dirty="0">
                <a:solidFill>
                  <a:schemeClr val="tx1"/>
                </a:solidFill>
                <a:effectLst/>
                <a:latin typeface="+mn-lt"/>
                <a:ea typeface="+mn-ea"/>
                <a:cs typeface="+mn-cs"/>
              </a:rPr>
              <a:t>“Surely no one can refuse the water for these to be baptized who have received the Holy Spirit just as we </a:t>
            </a:r>
            <a:r>
              <a:rPr lang="en-US" sz="1200" b="0" i="1" u="none" strike="noStrike" kern="1200" dirty="0">
                <a:solidFill>
                  <a:schemeClr val="tx1"/>
                </a:solidFill>
                <a:effectLst/>
                <a:latin typeface="+mn-lt"/>
                <a:ea typeface="+mn-ea"/>
                <a:cs typeface="+mn-cs"/>
              </a:rPr>
              <a:t>did</a:t>
            </a:r>
            <a:r>
              <a:rPr lang="en-US" sz="1200" b="0" i="0" u="none" strike="noStrike" kern="1200" dirty="0">
                <a:solidFill>
                  <a:schemeClr val="tx1"/>
                </a:solidFill>
                <a:effectLst/>
                <a:latin typeface="+mn-lt"/>
                <a:ea typeface="+mn-ea"/>
                <a:cs typeface="+mn-cs"/>
              </a:rPr>
              <a:t>, can 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r>
              <a:rPr lang="en-US" sz="1200" b="0" i="0" u="none" strike="noStrike" kern="1200" dirty="0">
                <a:solidFill>
                  <a:schemeClr val="tx1"/>
                </a:solidFill>
                <a:effectLst/>
                <a:latin typeface="+mn-lt"/>
                <a:ea typeface="+mn-ea"/>
                <a:cs typeface="+mn-cs"/>
              </a:rPr>
              <a:t>Acts 11:17 New American Standard Bible (NASB)</a:t>
            </a:r>
          </a:p>
          <a:p>
            <a:r>
              <a:rPr lang="en-US" sz="1200" b="1" i="0" u="none" strike="noStrike" kern="1200" baseline="30000" dirty="0">
                <a:solidFill>
                  <a:schemeClr val="tx1"/>
                </a:solidFill>
                <a:effectLst/>
                <a:latin typeface="+mn-lt"/>
                <a:ea typeface="+mn-ea"/>
                <a:cs typeface="+mn-cs"/>
              </a:rPr>
              <a:t>17 </a:t>
            </a:r>
            <a:r>
              <a:rPr lang="en-US" sz="1200" b="0" i="0" u="none" strike="noStrike" kern="1200" dirty="0">
                <a:solidFill>
                  <a:schemeClr val="tx1"/>
                </a:solidFill>
                <a:effectLst/>
                <a:latin typeface="+mn-lt"/>
                <a:ea typeface="+mn-ea"/>
                <a:cs typeface="+mn-cs"/>
              </a:rPr>
              <a:t>Therefore if God gave to them the same gift as </a:t>
            </a:r>
            <a:r>
              <a:rPr lang="en-US" sz="1200" b="0" i="1" u="none" strike="noStrike" kern="1200" dirty="0">
                <a:solidFill>
                  <a:schemeClr val="tx1"/>
                </a:solidFill>
                <a:effectLst/>
                <a:latin typeface="+mn-lt"/>
                <a:ea typeface="+mn-ea"/>
                <a:cs typeface="+mn-cs"/>
              </a:rPr>
              <a:t>He gave</a:t>
            </a:r>
            <a:r>
              <a:rPr lang="en-US" sz="1200" b="0" i="0" u="none" strike="noStrike" kern="1200" dirty="0">
                <a:solidFill>
                  <a:schemeClr val="tx1"/>
                </a:solidFill>
                <a:effectLst/>
                <a:latin typeface="+mn-lt"/>
                <a:ea typeface="+mn-ea"/>
                <a:cs typeface="+mn-cs"/>
              </a:rPr>
              <a:t> to us also after believing in the Lord Jesus Christ, who was I that I could stand in God’s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r>
              <a:rPr lang="en-US" sz="1200" b="0" i="0" u="none" strike="noStrike" kern="1200" dirty="0">
                <a:solidFill>
                  <a:schemeClr val="tx1"/>
                </a:solidFill>
                <a:effectLst/>
                <a:latin typeface="+mn-lt"/>
                <a:ea typeface="+mn-ea"/>
                <a:cs typeface="+mn-cs"/>
              </a:rPr>
              <a:t>Acts 15:8-9 New American Standard Bible (NASB)</a:t>
            </a:r>
          </a:p>
          <a:p>
            <a:r>
              <a:rPr lang="en-US" sz="1200" b="1" i="0" u="none" strike="noStrike" kern="1200" baseline="30000" dirty="0">
                <a:solidFill>
                  <a:schemeClr val="tx1"/>
                </a:solidFill>
                <a:effectLst/>
                <a:latin typeface="+mn-lt"/>
                <a:ea typeface="+mn-ea"/>
                <a:cs typeface="+mn-cs"/>
              </a:rPr>
              <a:t>8 </a:t>
            </a:r>
            <a:r>
              <a:rPr lang="en-US" sz="1200" b="0" i="0" u="none" strike="noStrike" kern="1200" dirty="0">
                <a:solidFill>
                  <a:schemeClr val="tx1"/>
                </a:solidFill>
                <a:effectLst/>
                <a:latin typeface="+mn-lt"/>
                <a:ea typeface="+mn-ea"/>
                <a:cs typeface="+mn-cs"/>
              </a:rPr>
              <a:t>And God, who knows the heart, testified to them giving them the Holy Spirit, just as He also did to us; </a:t>
            </a:r>
            <a:r>
              <a:rPr lang="en-US" sz="1200" b="1" i="0" u="none" strike="noStrike" kern="1200" baseline="30000" dirty="0">
                <a:solidFill>
                  <a:schemeClr val="tx1"/>
                </a:solidFill>
                <a:effectLst/>
                <a:latin typeface="+mn-lt"/>
                <a:ea typeface="+mn-ea"/>
                <a:cs typeface="+mn-cs"/>
              </a:rPr>
              <a:t>9 </a:t>
            </a:r>
            <a:r>
              <a:rPr lang="en-US" sz="1200" b="0" i="0" u="none" strike="noStrike" kern="1200" dirty="0">
                <a:solidFill>
                  <a:schemeClr val="tx1"/>
                </a:solidFill>
                <a:effectLst/>
                <a:latin typeface="+mn-lt"/>
                <a:ea typeface="+mn-ea"/>
                <a:cs typeface="+mn-cs"/>
              </a:rPr>
              <a:t>and He made no distinction between us and them, cleansing their hearts by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r>
              <a:rPr lang="en-US" sz="1200" b="0" i="0" u="none" strike="noStrike" kern="1200" dirty="0">
                <a:solidFill>
                  <a:schemeClr val="tx1"/>
                </a:solidFill>
                <a:effectLst/>
                <a:latin typeface="+mn-lt"/>
                <a:ea typeface="+mn-ea"/>
                <a:cs typeface="+mn-cs"/>
              </a:rPr>
              <a:t>1 Corinthians 14:22 New American Standard Bible (NASB)</a:t>
            </a:r>
          </a:p>
          <a:p>
            <a:r>
              <a:rPr lang="en-US" sz="1200" b="1" i="0" u="none" strike="noStrike" kern="1200" baseline="30000" dirty="0">
                <a:solidFill>
                  <a:schemeClr val="tx1"/>
                </a:solidFill>
                <a:effectLst/>
                <a:latin typeface="+mn-lt"/>
                <a:ea typeface="+mn-ea"/>
                <a:cs typeface="+mn-cs"/>
              </a:rPr>
              <a:t>22 </a:t>
            </a:r>
            <a:r>
              <a:rPr lang="en-US" sz="1200" b="0" i="0" u="none" strike="noStrike" kern="1200" dirty="0">
                <a:solidFill>
                  <a:schemeClr val="tx1"/>
                </a:solidFill>
                <a:effectLst/>
                <a:latin typeface="+mn-lt"/>
                <a:ea typeface="+mn-ea"/>
                <a:cs typeface="+mn-cs"/>
              </a:rPr>
              <a:t>So then tongues are for a sign, not to those who believe but to unbelievers; but prophecy </a:t>
            </a:r>
            <a:r>
              <a:rPr lang="en-US" sz="1200" b="0" i="1" u="none" strike="noStrike" kern="1200" dirty="0">
                <a:solidFill>
                  <a:schemeClr val="tx1"/>
                </a:solidFill>
                <a:effectLst/>
                <a:latin typeface="+mn-lt"/>
                <a:ea typeface="+mn-ea"/>
                <a:cs typeface="+mn-cs"/>
              </a:rPr>
              <a:t>is for a sign</a:t>
            </a:r>
            <a:r>
              <a:rPr lang="en-US" sz="1200" b="0" i="0" u="none" strike="noStrike" kern="1200" dirty="0">
                <a:solidFill>
                  <a:schemeClr val="tx1"/>
                </a:solidFill>
                <a:effectLst/>
                <a:latin typeface="+mn-lt"/>
                <a:ea typeface="+mn-ea"/>
                <a:cs typeface="+mn-cs"/>
              </a:rPr>
              <a:t>, not to unbelievers but to those who believe.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mbria" panose="02040503050406030204" pitchFamily="18" charset="0"/>
              </a:rPr>
              <a:t>. Those six Jewish brethren who accompanied Peter, now had seen Gentiles speak with tongues and glorify God just as the Jews had some 8 - 10 years earlier. cf. Acts 11:12</a:t>
            </a:r>
            <a:endParaRPr lang="en-US" altLang="en-US" sz="1200" b="1" i="1"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7213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4E705EF4-CE5B-4DA1-AEF2-467C5737BD9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07280F-BAC4-4A57-8130-B21C3434395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8963" name="Rectangle 2">
            <a:extLst>
              <a:ext uri="{FF2B5EF4-FFF2-40B4-BE49-F238E27FC236}">
                <a16:creationId xmlns:a16="http://schemas.microsoft.com/office/drawing/2014/main" id="{D7737298-1C2C-4E79-B447-957EDB9E85EC}"/>
              </a:ext>
            </a:extLst>
          </p:cNvPr>
          <p:cNvSpPr>
            <a:spLocks noGrp="1" noRot="1" noChangeAspect="1" noChangeArrowheads="1" noTextEdit="1"/>
          </p:cNvSpPr>
          <p:nvPr>
            <p:ph type="sldImg"/>
          </p:nvPr>
        </p:nvSpPr>
        <p:spPr>
          <a:ln/>
        </p:spPr>
      </p:sp>
      <p:sp>
        <p:nvSpPr>
          <p:cNvPr id="808964" name="Rectangle 3">
            <a:extLst>
              <a:ext uri="{FF2B5EF4-FFF2-40B4-BE49-F238E27FC236}">
                <a16:creationId xmlns:a16="http://schemas.microsoft.com/office/drawing/2014/main" id="{0D8A4B45-1F81-4F09-90C7-4FD2098053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Slide Image Placeholder 1">
            <a:extLst>
              <a:ext uri="{FF2B5EF4-FFF2-40B4-BE49-F238E27FC236}">
                <a16:creationId xmlns:a16="http://schemas.microsoft.com/office/drawing/2014/main" id="{73852C6B-3773-4144-8EEE-61809BBCDC3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460FF05-EEFE-4FFB-89C7-8DD01DBB40C6}"/>
              </a:ext>
            </a:extLst>
          </p:cNvPr>
          <p:cNvSpPr>
            <a:spLocks noGrp="1"/>
          </p:cNvSpPr>
          <p:nvPr>
            <p:ph type="body" idx="1"/>
          </p:nvPr>
        </p:nvSpPr>
        <p:spPr/>
        <p:txBody>
          <a:bodyPr>
            <a:normAutofit/>
          </a:bodyPr>
          <a:lstStyle/>
          <a:p>
            <a:pPr>
              <a:defRPr/>
            </a:pPr>
            <a:endParaRPr lang="en-US" dirty="0"/>
          </a:p>
        </p:txBody>
      </p:sp>
      <p:sp>
        <p:nvSpPr>
          <p:cNvPr id="1030148" name="Slide Number Placeholder 3">
            <a:extLst>
              <a:ext uri="{FF2B5EF4-FFF2-40B4-BE49-F238E27FC236}">
                <a16:creationId xmlns:a16="http://schemas.microsoft.com/office/drawing/2014/main" id="{993D46A9-7516-4185-91D3-CC49D544F9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3383B0-E2E7-42D7-BCFB-2D11C5A66A1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485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023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2671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Slide Image Placeholder 1">
            <a:extLst>
              <a:ext uri="{FF2B5EF4-FFF2-40B4-BE49-F238E27FC236}">
                <a16:creationId xmlns:a16="http://schemas.microsoft.com/office/drawing/2014/main" id="{AF71DA2B-884F-47FD-B913-DE5466E2AAB6}"/>
              </a:ext>
            </a:extLst>
          </p:cNvPr>
          <p:cNvSpPr>
            <a:spLocks noGrp="1" noRot="1" noChangeAspect="1" noChangeArrowheads="1" noTextEdit="1"/>
          </p:cNvSpPr>
          <p:nvPr>
            <p:ph type="sldImg"/>
          </p:nvPr>
        </p:nvSpPr>
        <p:spPr>
          <a:ln/>
        </p:spPr>
      </p:sp>
      <p:sp>
        <p:nvSpPr>
          <p:cNvPr id="1003523" name="Notes Placeholder 2">
            <a:extLst>
              <a:ext uri="{FF2B5EF4-FFF2-40B4-BE49-F238E27FC236}">
                <a16:creationId xmlns:a16="http://schemas.microsoft.com/office/drawing/2014/main" id="{BA56C3F5-CD70-40CB-B63E-10B4CE1F2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latin typeface="Arial" panose="020B0604020202020204" pitchFamily="34" charset="0"/>
            </a:endParaRPr>
          </a:p>
        </p:txBody>
      </p:sp>
      <p:sp>
        <p:nvSpPr>
          <p:cNvPr id="1003524" name="Slide Number Placeholder 3">
            <a:extLst>
              <a:ext uri="{FF2B5EF4-FFF2-40B4-BE49-F238E27FC236}">
                <a16:creationId xmlns:a16="http://schemas.microsoft.com/office/drawing/2014/main" id="{93D2DE90-BF2E-480A-977E-63FC4BF6E0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A2B8C4-BA3E-4F61-A212-F3EA6BB243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98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7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3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fontAlgn="base">
              <a:spcBef>
                <a:spcPct val="50000"/>
              </a:spcBef>
              <a:spcAft>
                <a:spcPct val="0"/>
              </a:spcAft>
              <a:buNone/>
            </a:pPr>
            <a:r>
              <a:rPr lang="en-US" altLang="en-US" sz="1200" b="1" dirty="0">
                <a:solidFill>
                  <a:srgbClr val="FFFF00"/>
                </a:solidFill>
                <a:latin typeface="Cambria" panose="02040503050406030204" pitchFamily="18" charset="0"/>
                <a:cs typeface="Arial" panose="020B0604020202020204" pitchFamily="34" charset="0"/>
              </a:rPr>
              <a:t>Chapter 9:   </a:t>
            </a:r>
            <a:r>
              <a:rPr lang="en-US" altLang="en-US" sz="1200" b="1" dirty="0">
                <a:solidFill>
                  <a:srgbClr val="FFFFFF"/>
                </a:solidFill>
                <a:latin typeface="Cambria" panose="02040503050406030204" pitchFamily="18" charset="0"/>
                <a:cs typeface="Arial" panose="020B0604020202020204" pitchFamily="34" charset="0"/>
              </a:rPr>
              <a:t>Conversion of Saul/Peter heals Aeneas and raises Dorcas</a:t>
            </a:r>
          </a:p>
          <a:p>
            <a:pPr defTabSz="1219170" fontAlgn="base">
              <a:spcBef>
                <a:spcPct val="50000"/>
              </a:spcBef>
              <a:spcAft>
                <a:spcPct val="0"/>
              </a:spcAft>
              <a:buNone/>
            </a:pPr>
            <a:r>
              <a:rPr lang="en-US" altLang="en-US" sz="1200" b="1" dirty="0">
                <a:solidFill>
                  <a:srgbClr val="FFFF00"/>
                </a:solidFill>
                <a:latin typeface="Cambria" panose="02040503050406030204" pitchFamily="18" charset="0"/>
                <a:cs typeface="Arial" panose="020B0604020202020204" pitchFamily="34" charset="0"/>
              </a:rPr>
              <a:t>Chapter 10: </a:t>
            </a:r>
            <a:r>
              <a:rPr lang="en-US" altLang="en-US" sz="1200" b="1" dirty="0">
                <a:solidFill>
                  <a:srgbClr val="FFFFFF"/>
                </a:solidFill>
                <a:latin typeface="Cambria" panose="02040503050406030204" pitchFamily="18" charset="0"/>
                <a:cs typeface="Arial" panose="020B0604020202020204" pitchFamily="34" charset="0"/>
              </a:rPr>
              <a:t>Conversion of First Gentile-Cornelius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91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fontAlgn="base">
              <a:spcBef>
                <a:spcPct val="50000"/>
              </a:spcBef>
              <a:spcAft>
                <a:spcPct val="0"/>
              </a:spcAft>
              <a:buNone/>
            </a:pPr>
            <a:r>
              <a:rPr lang="en-US" altLang="en-US" sz="1200" b="1" dirty="0">
                <a:solidFill>
                  <a:srgbClr val="FFFF00"/>
                </a:solidFill>
                <a:latin typeface="Cambria" panose="02040503050406030204" pitchFamily="18" charset="0"/>
                <a:cs typeface="Arial" panose="020B0604020202020204" pitchFamily="34" charset="0"/>
              </a:rPr>
              <a:t>Chapter 9:   </a:t>
            </a:r>
            <a:r>
              <a:rPr lang="en-US" altLang="en-US" sz="1200" b="1" dirty="0">
                <a:solidFill>
                  <a:srgbClr val="FFFFFF"/>
                </a:solidFill>
                <a:latin typeface="Cambria" panose="02040503050406030204" pitchFamily="18" charset="0"/>
                <a:cs typeface="Arial" panose="020B0604020202020204" pitchFamily="34" charset="0"/>
              </a:rPr>
              <a:t>Conversion of Saul/Peter heals Aeneas and raises Dorcas</a:t>
            </a:r>
          </a:p>
          <a:p>
            <a:pPr defTabSz="1219170" fontAlgn="base">
              <a:spcBef>
                <a:spcPct val="50000"/>
              </a:spcBef>
              <a:spcAft>
                <a:spcPct val="0"/>
              </a:spcAft>
              <a:buNone/>
            </a:pPr>
            <a:r>
              <a:rPr lang="en-US" altLang="en-US" sz="1200" b="1" dirty="0">
                <a:solidFill>
                  <a:srgbClr val="FFFF00"/>
                </a:solidFill>
                <a:latin typeface="Cambria" panose="02040503050406030204" pitchFamily="18" charset="0"/>
                <a:cs typeface="Arial" panose="020B0604020202020204" pitchFamily="34" charset="0"/>
              </a:rPr>
              <a:t>Chapter 10: </a:t>
            </a:r>
            <a:r>
              <a:rPr lang="en-US" altLang="en-US" sz="1200" b="1" dirty="0">
                <a:solidFill>
                  <a:srgbClr val="FFFFFF"/>
                </a:solidFill>
                <a:latin typeface="Cambria" panose="02040503050406030204" pitchFamily="18" charset="0"/>
                <a:cs typeface="Arial" panose="020B0604020202020204" pitchFamily="34" charset="0"/>
              </a:rPr>
              <a:t>Conversion of First Gentile-Cornelius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747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243C7-5FAA-4D67-9D64-A18B41444C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56387" name="Rectangle 2"/>
          <p:cNvSpPr>
            <a:spLocks noGrp="1" noRot="1" noChangeAspect="1" noChangeArrowheads="1" noTextEdit="1"/>
          </p:cNvSpPr>
          <p:nvPr>
            <p:ph type="sldImg"/>
          </p:nvPr>
        </p:nvSpPr>
        <p:spPr>
          <a:xfrm>
            <a:off x="381000" y="685800"/>
            <a:ext cx="6096000" cy="3429000"/>
          </a:xfrm>
          <a:ln/>
        </p:spPr>
      </p:sp>
      <p:sp>
        <p:nvSpPr>
          <p:cNvPr id="656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658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u="none" strike="noStrike" kern="1200" dirty="0">
                <a:solidFill>
                  <a:schemeClr val="tx1"/>
                </a:solidFill>
                <a:effectLst/>
                <a:latin typeface="+mn-lt"/>
                <a:ea typeface="+mn-ea"/>
                <a:cs typeface="+mn-cs"/>
              </a:rPr>
              <a:t>Genesis 12:3 New American Standard Bible (NASB)</a:t>
            </a:r>
          </a:p>
          <a:p>
            <a:r>
              <a:rPr lang="en-US" sz="1200" b="1" i="0" u="none" strike="noStrike" kern="1200" baseline="30000" dirty="0">
                <a:solidFill>
                  <a:schemeClr val="tx1"/>
                </a:solidFill>
                <a:effectLst/>
                <a:latin typeface="+mn-lt"/>
                <a:ea typeface="+mn-ea"/>
                <a:cs typeface="+mn-cs"/>
              </a:rPr>
              <a:t>3 </a:t>
            </a:r>
            <a:r>
              <a:rPr lang="en-US" sz="1200" b="0" i="0" u="none" strike="noStrike" kern="1200" dirty="0">
                <a:solidFill>
                  <a:schemeClr val="tx1"/>
                </a:solidFill>
                <a:effectLst/>
                <a:latin typeface="+mn-lt"/>
                <a:ea typeface="+mn-ea"/>
                <a:cs typeface="+mn-cs"/>
              </a:rPr>
              <a:t>And I will bless those who bless you,</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the one who curses you I will curse.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in you all the families of the earth will be blessed.</a:t>
            </a:r>
          </a:p>
          <a:p>
            <a:endParaRPr lang="en-US" dirty="0"/>
          </a:p>
          <a:p>
            <a:r>
              <a:rPr lang="en-US" sz="1200" b="0" i="0" u="none" strike="noStrike" kern="1200" dirty="0">
                <a:solidFill>
                  <a:schemeClr val="tx1"/>
                </a:solidFill>
                <a:effectLst/>
                <a:latin typeface="+mn-lt"/>
                <a:ea typeface="+mn-ea"/>
                <a:cs typeface="+mn-cs"/>
              </a:rPr>
              <a:t>Psalm 22:27 New American Standard Bible (NASB)</a:t>
            </a:r>
          </a:p>
          <a:p>
            <a:r>
              <a:rPr lang="en-US" sz="1200" b="1" i="0" u="none" strike="noStrike" kern="1200" baseline="30000" dirty="0">
                <a:solidFill>
                  <a:schemeClr val="tx1"/>
                </a:solidFill>
                <a:effectLst/>
                <a:latin typeface="+mn-lt"/>
                <a:ea typeface="+mn-ea"/>
                <a:cs typeface="+mn-cs"/>
              </a:rPr>
              <a:t>27 </a:t>
            </a:r>
            <a:r>
              <a:rPr lang="en-US" sz="1200" b="0" i="0" u="none" strike="noStrike" kern="1200" dirty="0">
                <a:solidFill>
                  <a:schemeClr val="tx1"/>
                </a:solidFill>
                <a:effectLst/>
                <a:latin typeface="+mn-lt"/>
                <a:ea typeface="+mn-ea"/>
                <a:cs typeface="+mn-cs"/>
              </a:rPr>
              <a:t>All the ends of the earth will remember and turn to the </a:t>
            </a:r>
            <a:r>
              <a:rPr lang="en-US" sz="1200" b="0" i="0" u="none" strike="noStrike" kern="1200" cap="small" dirty="0">
                <a:solidFill>
                  <a:schemeClr val="tx1"/>
                </a:solidFill>
                <a:effectLst/>
                <a:latin typeface="+mn-lt"/>
                <a:ea typeface="+mn-ea"/>
                <a:cs typeface="+mn-cs"/>
              </a:rPr>
              <a:t>Lord</a:t>
            </a:r>
            <a:r>
              <a:rPr lang="en-US" sz="1200" b="0" i="0" u="none" strike="noStrike" kern="1200" dirty="0">
                <a:solidFill>
                  <a:schemeClr val="tx1"/>
                </a:solidFill>
                <a:effectLst/>
                <a:latin typeface="+mn-lt"/>
                <a:ea typeface="+mn-ea"/>
                <a:cs typeface="+mn-cs"/>
              </a:rPr>
              <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all the families of the nations will worship before You.</a:t>
            </a:r>
          </a:p>
          <a:p>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Isaiah 2:2 New American Standard Bible (NASB)</a:t>
            </a:r>
          </a:p>
          <a:p>
            <a:r>
              <a:rPr lang="en-US" sz="1200" b="1" i="0" u="none" strike="noStrike" kern="1200" baseline="30000" dirty="0">
                <a:solidFill>
                  <a:schemeClr val="tx1"/>
                </a:solidFill>
                <a:effectLst/>
                <a:latin typeface="+mn-lt"/>
                <a:ea typeface="+mn-ea"/>
                <a:cs typeface="+mn-cs"/>
              </a:rPr>
              <a:t>2 </a:t>
            </a:r>
            <a:r>
              <a:rPr lang="en-US" sz="1200" b="0" i="0" u="none" strike="noStrike" kern="1200" dirty="0">
                <a:solidFill>
                  <a:schemeClr val="tx1"/>
                </a:solidFill>
                <a:effectLst/>
                <a:latin typeface="+mn-lt"/>
                <a:ea typeface="+mn-ea"/>
                <a:cs typeface="+mn-cs"/>
              </a:rPr>
              <a:t>Now it will come about that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the last days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mountain of the house of the </a:t>
            </a:r>
            <a:r>
              <a:rPr lang="en-US" sz="1200" b="0" i="0" u="none" strike="noStrike" kern="1200" cap="small" dirty="0">
                <a:solidFill>
                  <a:schemeClr val="tx1"/>
                </a:solidFill>
                <a:effectLst/>
                <a:latin typeface="+mn-lt"/>
                <a:ea typeface="+mn-ea"/>
                <a:cs typeface="+mn-cs"/>
              </a:rPr>
              <a:t>Lord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Will be established as the chief of the mountains,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will be raised above the hills;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all the nations will stream to it.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Isaiah 49:6 New American Standard Bible (NASB)</a:t>
            </a:r>
          </a:p>
          <a:p>
            <a:r>
              <a:rPr lang="en-US" sz="1200" b="1" i="0" u="none" strike="noStrike" kern="1200" baseline="30000" dirty="0">
                <a:solidFill>
                  <a:schemeClr val="tx1"/>
                </a:solidFill>
                <a:effectLst/>
                <a:latin typeface="+mn-lt"/>
                <a:ea typeface="+mn-ea"/>
                <a:cs typeface="+mn-cs"/>
              </a:rPr>
              <a:t>6 </a:t>
            </a:r>
            <a:r>
              <a:rPr lang="en-US" sz="1200" b="0" i="0" u="none" strike="noStrike" kern="1200" dirty="0">
                <a:solidFill>
                  <a:schemeClr val="tx1"/>
                </a:solidFill>
                <a:effectLst/>
                <a:latin typeface="+mn-lt"/>
                <a:ea typeface="+mn-ea"/>
                <a:cs typeface="+mn-cs"/>
              </a:rPr>
              <a:t>He says, “It is too small a thing that You should be My Servant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To raise up the tribes of Jacob and to restore the preserved ones of Israel;</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 will also make You a light of the nations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 that My salvation may reach to the end of the earth.”</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Joel 2:28 New American Standard Bible (NASB)</a:t>
            </a:r>
          </a:p>
          <a:p>
            <a:r>
              <a:rPr lang="en-US" sz="1200" b="0" i="0" u="none" strike="noStrike" kern="1200" dirty="0">
                <a:solidFill>
                  <a:schemeClr val="tx1"/>
                </a:solidFill>
                <a:effectLst/>
                <a:latin typeface="+mn-lt"/>
                <a:ea typeface="+mn-ea"/>
                <a:cs typeface="+mn-cs"/>
              </a:rPr>
              <a:t>The Promise of the Spirit</a:t>
            </a:r>
          </a:p>
          <a:p>
            <a:r>
              <a:rPr lang="en-US" sz="1200" b="1" i="0" u="none" strike="noStrike" kern="1200" baseline="30000" dirty="0">
                <a:solidFill>
                  <a:schemeClr val="tx1"/>
                </a:solidFill>
                <a:effectLst/>
                <a:latin typeface="+mn-lt"/>
                <a:ea typeface="+mn-ea"/>
                <a:cs typeface="+mn-cs"/>
              </a:rPr>
              <a:t>28 </a:t>
            </a:r>
            <a:r>
              <a:rPr lang="en-US" sz="1200" b="0" i="0" u="none" strike="noStrike" kern="1200" dirty="0">
                <a:solidFill>
                  <a:schemeClr val="tx1"/>
                </a:solidFill>
                <a:effectLst/>
                <a:latin typeface="+mn-lt"/>
                <a:ea typeface="+mn-ea"/>
                <a:cs typeface="+mn-cs"/>
              </a:rPr>
              <a:t>“It will come about after this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That I will pour out My Spirit on all mankind;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And your sons and daughters will prophesy,</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Your old men will dream dreams,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Your young men will see visions.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Zechariah 2:11 New American Standard Bible (NASB)</a:t>
            </a:r>
          </a:p>
          <a:p>
            <a:r>
              <a:rPr lang="en-US" sz="1200" b="1" i="0" u="none" strike="noStrike" kern="1200" baseline="30000" dirty="0">
                <a:solidFill>
                  <a:schemeClr val="tx1"/>
                </a:solidFill>
                <a:effectLst/>
                <a:latin typeface="+mn-lt"/>
                <a:ea typeface="+mn-ea"/>
                <a:cs typeface="+mn-cs"/>
              </a:rPr>
              <a:t>11 </a:t>
            </a:r>
            <a:r>
              <a:rPr lang="en-US" sz="1200" b="0" i="0" u="none" strike="noStrike" kern="1200" dirty="0">
                <a:solidFill>
                  <a:schemeClr val="tx1"/>
                </a:solidFill>
                <a:effectLst/>
                <a:latin typeface="+mn-lt"/>
                <a:ea typeface="+mn-ea"/>
                <a:cs typeface="+mn-cs"/>
              </a:rPr>
              <a:t>“Many nations will join themselves to the </a:t>
            </a:r>
            <a:r>
              <a:rPr lang="en-US" sz="1200" b="0" i="0" u="none" strike="noStrike" kern="1200" cap="small" dirty="0">
                <a:solidFill>
                  <a:schemeClr val="tx1"/>
                </a:solidFill>
                <a:effectLst/>
                <a:latin typeface="+mn-lt"/>
                <a:ea typeface="+mn-ea"/>
                <a:cs typeface="+mn-cs"/>
              </a:rPr>
              <a:t>Lord</a:t>
            </a:r>
            <a:r>
              <a:rPr lang="en-US" sz="1200" b="0" i="0" u="none" strike="noStrike" kern="1200" dirty="0">
                <a:solidFill>
                  <a:schemeClr val="tx1"/>
                </a:solidFill>
                <a:effectLst/>
                <a:latin typeface="+mn-lt"/>
                <a:ea typeface="+mn-ea"/>
                <a:cs typeface="+mn-cs"/>
              </a:rPr>
              <a:t> in that day and will become My people. Then I will dwell in your midst, and you will know that the </a:t>
            </a:r>
            <a:r>
              <a:rPr lang="en-US" sz="1200" b="0" i="0" u="none" strike="noStrike" kern="1200" cap="small" dirty="0">
                <a:solidFill>
                  <a:schemeClr val="tx1"/>
                </a:solidFill>
                <a:effectLst/>
                <a:latin typeface="+mn-lt"/>
                <a:ea typeface="+mn-ea"/>
                <a:cs typeface="+mn-cs"/>
              </a:rPr>
              <a:t>Lord</a:t>
            </a:r>
            <a:r>
              <a:rPr lang="en-US" sz="1200" b="0" i="0" u="none" strike="noStrike" kern="1200" dirty="0">
                <a:solidFill>
                  <a:schemeClr val="tx1"/>
                </a:solidFill>
                <a:effectLst/>
                <a:latin typeface="+mn-lt"/>
                <a:ea typeface="+mn-ea"/>
                <a:cs typeface="+mn-cs"/>
              </a:rPr>
              <a:t> of hosts has sent Me to you.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Matthew 28:18-20 New American Standard Bible (NASB)</a:t>
            </a:r>
          </a:p>
          <a:p>
            <a:r>
              <a:rPr lang="en-US" sz="1200" b="1" i="0" u="none" strike="noStrike" kern="1200" baseline="30000" dirty="0">
                <a:solidFill>
                  <a:schemeClr val="tx1"/>
                </a:solidFill>
                <a:effectLst/>
                <a:latin typeface="+mn-lt"/>
                <a:ea typeface="+mn-ea"/>
                <a:cs typeface="+mn-cs"/>
              </a:rPr>
              <a:t>18 </a:t>
            </a:r>
            <a:r>
              <a:rPr lang="en-US" sz="1200" b="0" i="0" u="none" strike="noStrike" kern="1200" dirty="0">
                <a:solidFill>
                  <a:schemeClr val="tx1"/>
                </a:solidFill>
                <a:effectLst/>
                <a:latin typeface="+mn-lt"/>
                <a:ea typeface="+mn-ea"/>
                <a:cs typeface="+mn-cs"/>
              </a:rPr>
              <a:t>And Jesus came up and spoke to them, saying, “All authority has been given to Me in heaven and on earth. </a:t>
            </a:r>
            <a:r>
              <a:rPr lang="en-US" sz="1200" b="1" i="0" u="none" strike="noStrike" kern="1200" baseline="30000" dirty="0">
                <a:solidFill>
                  <a:schemeClr val="tx1"/>
                </a:solidFill>
                <a:effectLst/>
                <a:latin typeface="+mn-lt"/>
                <a:ea typeface="+mn-ea"/>
                <a:cs typeface="+mn-cs"/>
              </a:rPr>
              <a:t>19 </a:t>
            </a:r>
            <a:r>
              <a:rPr lang="en-US" sz="1200" b="0" i="0" u="none" strike="noStrike" kern="1200" dirty="0">
                <a:solidFill>
                  <a:schemeClr val="tx1"/>
                </a:solidFill>
                <a:effectLst/>
                <a:latin typeface="+mn-lt"/>
                <a:ea typeface="+mn-ea"/>
                <a:cs typeface="+mn-cs"/>
              </a:rPr>
              <a:t>Go therefore and make disciples of all the nations, baptizing them in the name of the Father and the Son and the Holy Spirit, </a:t>
            </a:r>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teaching them to observe all that I commanded you; and lo, I am with you always, even to the end of the age.”</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Acts 1:8 New American Standard Bible (NASB)</a:t>
            </a:r>
          </a:p>
          <a:p>
            <a:r>
              <a:rPr lang="en-US" sz="1200" b="1" i="0" u="none" strike="noStrike" kern="1200" baseline="30000" dirty="0">
                <a:solidFill>
                  <a:schemeClr val="tx1"/>
                </a:solidFill>
                <a:effectLst/>
                <a:latin typeface="+mn-lt"/>
                <a:ea typeface="+mn-ea"/>
                <a:cs typeface="+mn-cs"/>
              </a:rPr>
              <a:t>8 </a:t>
            </a:r>
            <a:r>
              <a:rPr lang="en-US" sz="1200" b="0" i="0" u="none" strike="noStrike" kern="1200" dirty="0">
                <a:solidFill>
                  <a:schemeClr val="tx1"/>
                </a:solidFill>
                <a:effectLst/>
                <a:latin typeface="+mn-lt"/>
                <a:ea typeface="+mn-ea"/>
                <a:cs typeface="+mn-cs"/>
              </a:rPr>
              <a:t>but you will receive power when the Holy Spirit has come upon you; and you shall be My witnesses both in Jerusalem, and in all Judea and Samaria, and even to the remotest part of the earth.”</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34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74C77-D537-479D-8334-3C33D4828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51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C3A0A-294F-4253-B77F-FA4CD9C27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8967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CCCB082-8BEC-456C-AAA6-A631E104AE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9DA072B7-5ECD-41DF-B9E8-72D52139D9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3820759-6B30-4067-9CED-93CBCE0DA4E8}"/>
              </a:ext>
            </a:extLst>
          </p:cNvPr>
          <p:cNvSpPr>
            <a:spLocks noGrp="1" noChangeArrowheads="1"/>
          </p:cNvSpPr>
          <p:nvPr>
            <p:ph type="sldNum" sz="quarter" idx="12"/>
          </p:nvPr>
        </p:nvSpPr>
        <p:spPr>
          <a:ln/>
        </p:spPr>
        <p:txBody>
          <a:bodyPr/>
          <a:lstStyle>
            <a:lvl1pPr>
              <a:defRPr/>
            </a:lvl1pPr>
          </a:lstStyle>
          <a:p>
            <a:pPr>
              <a:defRPr/>
            </a:pPr>
            <a:fld id="{DF130EDA-CB17-49AB-B93A-0894E74959A9}" type="slidenum">
              <a:rPr lang="en-US" altLang="en-US"/>
              <a:pPr>
                <a:defRPr/>
              </a:pPr>
              <a:t>‹#›</a:t>
            </a:fld>
            <a:endParaRPr lang="en-US" altLang="en-US"/>
          </a:p>
        </p:txBody>
      </p:sp>
    </p:spTree>
    <p:extLst>
      <p:ext uri="{BB962C8B-B14F-4D97-AF65-F5344CB8AC3E}">
        <p14:creationId xmlns:p14="http://schemas.microsoft.com/office/powerpoint/2010/main" val="3252689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67" y="275003"/>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D225E01A-558F-47A2-8114-B60886DCA98D}"/>
              </a:ext>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Slide Number Placeholder 3">
            <a:extLst>
              <a:ext uri="{FF2B5EF4-FFF2-40B4-BE49-F238E27FC236}">
                <a16:creationId xmlns:a16="http://schemas.microsoft.com/office/drawing/2014/main" id="{FD9EF4E1-693D-4205-AD0E-8364ABC31CB1}"/>
              </a:ext>
            </a:extLst>
          </p:cNvPr>
          <p:cNvSpPr>
            <a:spLocks noGrp="1" noChangeArrowheads="1"/>
          </p:cNvSpPr>
          <p:nvPr>
            <p:ph type="sldNum" sz="quarter" idx="11"/>
          </p:nvPr>
        </p:nvSpPr>
        <p:spPr/>
        <p:txBody>
          <a:bodyPr/>
          <a:lstStyle>
            <a:lvl1pPr>
              <a:defRPr>
                <a:solidFill>
                  <a:srgbClr val="FFFFFF"/>
                </a:solidFill>
              </a:defRPr>
            </a:lvl1pPr>
          </a:lstStyle>
          <a:p>
            <a:pPr>
              <a:defRPr/>
            </a:pPr>
            <a:fld id="{64899C09-D1F6-4277-9CB3-DAC9C4669552}" type="slidenum">
              <a:rPr lang="en-GB" altLang="en-US"/>
              <a:pPr>
                <a:defRPr/>
              </a:pPr>
              <a:t>‹#›</a:t>
            </a:fld>
            <a:endParaRPr lang="en-GB" altLang="en-US"/>
          </a:p>
        </p:txBody>
      </p:sp>
      <p:sp>
        <p:nvSpPr>
          <p:cNvPr id="5" name="Rectangle 14">
            <a:extLst>
              <a:ext uri="{FF2B5EF4-FFF2-40B4-BE49-F238E27FC236}">
                <a16:creationId xmlns:a16="http://schemas.microsoft.com/office/drawing/2014/main" id="{03AB3922-5971-4506-B906-7678E30751BF}"/>
              </a:ext>
            </a:extLst>
          </p:cNvPr>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99514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31AC7-85C8-4D09-9163-7BC645EAEF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072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1BEFACA-ABDC-4E5B-B22E-57CE73E6D4E2}"/>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8C59FE-7153-460A-AE3C-C70983237332}" type="datetimeFigureOut">
              <a:rPr lang="en-US"/>
              <a:pPr>
                <a:defRPr/>
              </a:pPr>
              <a:t>9/30/2018</a:t>
            </a:fld>
            <a:endParaRPr lang="en-US"/>
          </a:p>
        </p:txBody>
      </p:sp>
      <p:sp>
        <p:nvSpPr>
          <p:cNvPr id="5" name="Footer Placeholder 4">
            <a:extLst>
              <a:ext uri="{FF2B5EF4-FFF2-40B4-BE49-F238E27FC236}">
                <a16:creationId xmlns:a16="http://schemas.microsoft.com/office/drawing/2014/main" id="{6D7F62DB-BDF5-4F25-8AE2-43F072651542}"/>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E6B52F5-AA54-416E-9096-F842896B8E6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D0EACCB-5242-4C2B-BD1E-C7BFE2076B51}" type="slidenum">
              <a:rPr lang="en-US" altLang="en-US"/>
              <a:pPr>
                <a:defRPr/>
              </a:pPr>
              <a:t>‹#›</a:t>
            </a:fld>
            <a:endParaRPr lang="en-US" altLang="en-US"/>
          </a:p>
        </p:txBody>
      </p:sp>
    </p:spTree>
    <p:extLst>
      <p:ext uri="{BB962C8B-B14F-4D97-AF65-F5344CB8AC3E}">
        <p14:creationId xmlns:p14="http://schemas.microsoft.com/office/powerpoint/2010/main" val="1722662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EE8C4-4FB6-4DF1-9038-50B5D04CDB67}"/>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AA833E4-B9C0-4345-9FD7-4BB6C448B2C5}" type="datetimeFigureOut">
              <a:rPr lang="en-US"/>
              <a:pPr>
                <a:defRPr/>
              </a:pPr>
              <a:t>9/30/2018</a:t>
            </a:fld>
            <a:endParaRPr lang="en-US"/>
          </a:p>
        </p:txBody>
      </p:sp>
      <p:sp>
        <p:nvSpPr>
          <p:cNvPr id="5" name="Footer Placeholder 4">
            <a:extLst>
              <a:ext uri="{FF2B5EF4-FFF2-40B4-BE49-F238E27FC236}">
                <a16:creationId xmlns:a16="http://schemas.microsoft.com/office/drawing/2014/main" id="{0F100B7C-EA47-4716-B6A1-235A5A43934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2BE7AA7-F036-4323-9289-E4CFC622700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AD5E320-6794-414B-B7AA-0D290D057C73}" type="slidenum">
              <a:rPr lang="en-US" altLang="en-US"/>
              <a:pPr>
                <a:defRPr/>
              </a:pPr>
              <a:t>‹#›</a:t>
            </a:fld>
            <a:endParaRPr lang="en-US" altLang="en-US"/>
          </a:p>
        </p:txBody>
      </p:sp>
    </p:spTree>
    <p:extLst>
      <p:ext uri="{BB962C8B-B14F-4D97-AF65-F5344CB8AC3E}">
        <p14:creationId xmlns:p14="http://schemas.microsoft.com/office/powerpoint/2010/main" val="384051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797B2-408C-4052-B1EB-BC7C5DC4CE76}"/>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F70F5CE-B6B4-41CA-93DD-FAF9EC0FC167}" type="datetimeFigureOut">
              <a:rPr lang="en-US"/>
              <a:pPr>
                <a:defRPr/>
              </a:pPr>
              <a:t>9/30/2018</a:t>
            </a:fld>
            <a:endParaRPr lang="en-US"/>
          </a:p>
        </p:txBody>
      </p:sp>
      <p:sp>
        <p:nvSpPr>
          <p:cNvPr id="5" name="Footer Placeholder 4">
            <a:extLst>
              <a:ext uri="{FF2B5EF4-FFF2-40B4-BE49-F238E27FC236}">
                <a16:creationId xmlns:a16="http://schemas.microsoft.com/office/drawing/2014/main" id="{4F543C2A-4AA1-4FD1-BF35-65BFA45AE05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530C439-C7EF-4DA7-AD61-80E14EB28B9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8F46665-A7F5-42F5-A8E8-276BE5DD15F5}" type="slidenum">
              <a:rPr lang="en-US" altLang="en-US"/>
              <a:pPr>
                <a:defRPr/>
              </a:pPr>
              <a:t>‹#›</a:t>
            </a:fld>
            <a:endParaRPr lang="en-US" altLang="en-US"/>
          </a:p>
        </p:txBody>
      </p:sp>
    </p:spTree>
    <p:extLst>
      <p:ext uri="{BB962C8B-B14F-4D97-AF65-F5344CB8AC3E}">
        <p14:creationId xmlns:p14="http://schemas.microsoft.com/office/powerpoint/2010/main" val="2984869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8279F-33EC-416D-BBD9-3173D2DD8AB0}"/>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F1B48B1-E190-4118-8DE0-D76618A48610}" type="datetimeFigureOut">
              <a:rPr lang="en-US"/>
              <a:pPr>
                <a:defRPr/>
              </a:pPr>
              <a:t>9/30/2018</a:t>
            </a:fld>
            <a:endParaRPr lang="en-US"/>
          </a:p>
        </p:txBody>
      </p:sp>
      <p:sp>
        <p:nvSpPr>
          <p:cNvPr id="6" name="Footer Placeholder 5">
            <a:extLst>
              <a:ext uri="{FF2B5EF4-FFF2-40B4-BE49-F238E27FC236}">
                <a16:creationId xmlns:a16="http://schemas.microsoft.com/office/drawing/2014/main" id="{B69CD227-153A-48C9-BB00-D79C9EA6A0B1}"/>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252911-13E2-4095-8C08-ACCC9D77C2B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664C4C1-BB8F-42A4-92F0-39F5352B70D2}" type="slidenum">
              <a:rPr lang="en-US" altLang="en-US"/>
              <a:pPr>
                <a:defRPr/>
              </a:pPr>
              <a:t>‹#›</a:t>
            </a:fld>
            <a:endParaRPr lang="en-US" altLang="en-US"/>
          </a:p>
        </p:txBody>
      </p:sp>
    </p:spTree>
    <p:extLst>
      <p:ext uri="{BB962C8B-B14F-4D97-AF65-F5344CB8AC3E}">
        <p14:creationId xmlns:p14="http://schemas.microsoft.com/office/powerpoint/2010/main" val="99058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EE537D-D9D4-4D84-9A2C-A32B00B0300C}"/>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F4114B3-71CD-4DB3-B9FD-57DC91CB4501}" type="datetimeFigureOut">
              <a:rPr lang="en-US"/>
              <a:pPr>
                <a:defRPr/>
              </a:pPr>
              <a:t>9/30/2018</a:t>
            </a:fld>
            <a:endParaRPr lang="en-US"/>
          </a:p>
        </p:txBody>
      </p:sp>
      <p:sp>
        <p:nvSpPr>
          <p:cNvPr id="8" name="Footer Placeholder 7">
            <a:extLst>
              <a:ext uri="{FF2B5EF4-FFF2-40B4-BE49-F238E27FC236}">
                <a16:creationId xmlns:a16="http://schemas.microsoft.com/office/drawing/2014/main" id="{119ED434-BC36-4067-9B7F-44AC46A120C4}"/>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01DF5F08-CF7D-46CF-9839-9E57E1E9312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133463D-4D32-49D4-8464-A46EC05BC61E}" type="slidenum">
              <a:rPr lang="en-US" altLang="en-US"/>
              <a:pPr>
                <a:defRPr/>
              </a:pPr>
              <a:t>‹#›</a:t>
            </a:fld>
            <a:endParaRPr lang="en-US" altLang="en-US"/>
          </a:p>
        </p:txBody>
      </p:sp>
    </p:spTree>
    <p:extLst>
      <p:ext uri="{BB962C8B-B14F-4D97-AF65-F5344CB8AC3E}">
        <p14:creationId xmlns:p14="http://schemas.microsoft.com/office/powerpoint/2010/main" val="197447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7438C-FF9F-497F-8EF9-8F9421ED729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957D40E-314D-405B-9EC9-0E758286483C}" type="datetimeFigureOut">
              <a:rPr lang="en-US"/>
              <a:pPr>
                <a:defRPr/>
              </a:pPr>
              <a:t>9/30/2018</a:t>
            </a:fld>
            <a:endParaRPr lang="en-US"/>
          </a:p>
        </p:txBody>
      </p:sp>
      <p:sp>
        <p:nvSpPr>
          <p:cNvPr id="4" name="Footer Placeholder 3">
            <a:extLst>
              <a:ext uri="{FF2B5EF4-FFF2-40B4-BE49-F238E27FC236}">
                <a16:creationId xmlns:a16="http://schemas.microsoft.com/office/drawing/2014/main" id="{D975F373-0D3B-4E67-AB24-247B6608EAE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055A2079-EFCD-49D7-A0EF-0E2634266C77}"/>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DE066296-BD2A-47AB-8EF3-7168EB01D5A2}" type="slidenum">
              <a:rPr lang="en-US" altLang="en-US"/>
              <a:pPr>
                <a:defRPr/>
              </a:pPr>
              <a:t>‹#›</a:t>
            </a:fld>
            <a:endParaRPr lang="en-US" altLang="en-US"/>
          </a:p>
        </p:txBody>
      </p:sp>
    </p:spTree>
    <p:extLst>
      <p:ext uri="{BB962C8B-B14F-4D97-AF65-F5344CB8AC3E}">
        <p14:creationId xmlns:p14="http://schemas.microsoft.com/office/powerpoint/2010/main" val="3006161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DBD27-2891-47EB-B592-DCDADEA371A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02287E7-D2C9-4BFF-88B8-8F6FFFAC09F0}" type="datetimeFigureOut">
              <a:rPr lang="en-US"/>
              <a:pPr>
                <a:defRPr/>
              </a:pPr>
              <a:t>9/30/2018</a:t>
            </a:fld>
            <a:endParaRPr lang="en-US"/>
          </a:p>
        </p:txBody>
      </p:sp>
      <p:sp>
        <p:nvSpPr>
          <p:cNvPr id="3" name="Footer Placeholder 2">
            <a:extLst>
              <a:ext uri="{FF2B5EF4-FFF2-40B4-BE49-F238E27FC236}">
                <a16:creationId xmlns:a16="http://schemas.microsoft.com/office/drawing/2014/main" id="{6DB11306-AF76-4EE7-8A55-E90D765887F7}"/>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2981E370-C883-4273-A332-A1D8084F8A9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F850DFE-D91B-48EF-9F5B-3D8E18F613DB}" type="slidenum">
              <a:rPr lang="en-US" altLang="en-US"/>
              <a:pPr>
                <a:defRPr/>
              </a:pPr>
              <a:t>‹#›</a:t>
            </a:fld>
            <a:endParaRPr lang="en-US" altLang="en-US"/>
          </a:p>
        </p:txBody>
      </p:sp>
    </p:spTree>
    <p:extLst>
      <p:ext uri="{BB962C8B-B14F-4D97-AF65-F5344CB8AC3E}">
        <p14:creationId xmlns:p14="http://schemas.microsoft.com/office/powerpoint/2010/main" val="52981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5"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5"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DB383331-7392-47AF-8899-285F6763777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7C03CE-3D15-4196-91DD-39B538F88901}" type="datetimeFigureOut">
              <a:rPr lang="en-US"/>
              <a:pPr>
                <a:defRPr/>
              </a:pPr>
              <a:t>9/30/2018</a:t>
            </a:fld>
            <a:endParaRPr lang="en-US"/>
          </a:p>
        </p:txBody>
      </p:sp>
      <p:sp>
        <p:nvSpPr>
          <p:cNvPr id="6" name="Footer Placeholder 5">
            <a:extLst>
              <a:ext uri="{FF2B5EF4-FFF2-40B4-BE49-F238E27FC236}">
                <a16:creationId xmlns:a16="http://schemas.microsoft.com/office/drawing/2014/main" id="{52B6280A-E72F-4B0A-BABB-CF653C28A87D}"/>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DEAFEEF-25F1-4288-A106-D7E440D3BDB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B605552-D004-4868-B869-821364636E92}" type="slidenum">
              <a:rPr lang="en-US" altLang="en-US"/>
              <a:pPr>
                <a:defRPr/>
              </a:pPr>
              <a:t>‹#›</a:t>
            </a:fld>
            <a:endParaRPr lang="en-US" altLang="en-US"/>
          </a:p>
        </p:txBody>
      </p:sp>
    </p:spTree>
    <p:extLst>
      <p:ext uri="{BB962C8B-B14F-4D97-AF65-F5344CB8AC3E}">
        <p14:creationId xmlns:p14="http://schemas.microsoft.com/office/powerpoint/2010/main" val="349476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2A5A3-4DA8-413A-B310-CA4938B006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4416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A9F31B72-1E71-41AE-B18C-E8E9DEABEA43}"/>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C0E14D-12B8-4A6D-9565-3E1547B3FA6C}" type="datetimeFigureOut">
              <a:rPr lang="en-US"/>
              <a:pPr>
                <a:defRPr/>
              </a:pPr>
              <a:t>9/30/2018</a:t>
            </a:fld>
            <a:endParaRPr lang="en-US"/>
          </a:p>
        </p:txBody>
      </p:sp>
      <p:sp>
        <p:nvSpPr>
          <p:cNvPr id="6" name="Footer Placeholder 5">
            <a:extLst>
              <a:ext uri="{FF2B5EF4-FFF2-40B4-BE49-F238E27FC236}">
                <a16:creationId xmlns:a16="http://schemas.microsoft.com/office/drawing/2014/main" id="{C3D6003B-4639-46D4-AEEF-3D918CC6839C}"/>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D41F5C1-D0DF-4D12-ABA9-69A0F44B10E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D5C8EFB-2E9A-45F4-8A0B-38FB27767492}" type="slidenum">
              <a:rPr lang="en-US" altLang="en-US"/>
              <a:pPr>
                <a:defRPr/>
              </a:pPr>
              <a:t>‹#›</a:t>
            </a:fld>
            <a:endParaRPr lang="en-US" altLang="en-US"/>
          </a:p>
        </p:txBody>
      </p:sp>
    </p:spTree>
    <p:extLst>
      <p:ext uri="{BB962C8B-B14F-4D97-AF65-F5344CB8AC3E}">
        <p14:creationId xmlns:p14="http://schemas.microsoft.com/office/powerpoint/2010/main" val="1929461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7A616-8269-4044-BFC1-F308839A2C1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B83818B-F774-4C74-B717-70D7F4C39755}" type="datetimeFigureOut">
              <a:rPr lang="en-US"/>
              <a:pPr>
                <a:defRPr/>
              </a:pPr>
              <a:t>9/30/2018</a:t>
            </a:fld>
            <a:endParaRPr lang="en-US"/>
          </a:p>
        </p:txBody>
      </p:sp>
      <p:sp>
        <p:nvSpPr>
          <p:cNvPr id="5" name="Footer Placeholder 4">
            <a:extLst>
              <a:ext uri="{FF2B5EF4-FFF2-40B4-BE49-F238E27FC236}">
                <a16:creationId xmlns:a16="http://schemas.microsoft.com/office/drawing/2014/main" id="{FD2908B6-7F07-40DF-8250-F380BF5AD267}"/>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8D8B89D-A02F-4C3A-A0C4-23A485BC235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865B5A2-8BAF-4057-824E-98934B80C250}" type="slidenum">
              <a:rPr lang="en-US" altLang="en-US"/>
              <a:pPr>
                <a:defRPr/>
              </a:pPr>
              <a:t>‹#›</a:t>
            </a:fld>
            <a:endParaRPr lang="en-US" altLang="en-US"/>
          </a:p>
        </p:txBody>
      </p:sp>
    </p:spTree>
    <p:extLst>
      <p:ext uri="{BB962C8B-B14F-4D97-AF65-F5344CB8AC3E}">
        <p14:creationId xmlns:p14="http://schemas.microsoft.com/office/powerpoint/2010/main" val="509980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A5586-DDE7-47B4-A28F-5A4603D2865D}"/>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B5DB4D1-A782-4F61-BDDA-06487C050B67}" type="datetimeFigureOut">
              <a:rPr lang="en-US"/>
              <a:pPr>
                <a:defRPr/>
              </a:pPr>
              <a:t>9/30/2018</a:t>
            </a:fld>
            <a:endParaRPr lang="en-US"/>
          </a:p>
        </p:txBody>
      </p:sp>
      <p:sp>
        <p:nvSpPr>
          <p:cNvPr id="5" name="Footer Placeholder 4">
            <a:extLst>
              <a:ext uri="{FF2B5EF4-FFF2-40B4-BE49-F238E27FC236}">
                <a16:creationId xmlns:a16="http://schemas.microsoft.com/office/drawing/2014/main" id="{827D5021-DE6A-4CC9-8F28-A5AA9F8B6D8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D6CB3A2-12BC-4594-A3BC-8B8DA84D394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5E6580E-8D9D-4F4C-845D-7980B17287A9}" type="slidenum">
              <a:rPr lang="en-US" altLang="en-US"/>
              <a:pPr>
                <a:defRPr/>
              </a:pPr>
              <a:t>‹#›</a:t>
            </a:fld>
            <a:endParaRPr lang="en-US" altLang="en-US"/>
          </a:p>
        </p:txBody>
      </p:sp>
    </p:spTree>
    <p:extLst>
      <p:ext uri="{BB962C8B-B14F-4D97-AF65-F5344CB8AC3E}">
        <p14:creationId xmlns:p14="http://schemas.microsoft.com/office/powerpoint/2010/main" val="3482364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A31E95-9005-467D-BED4-2168FF930B5B}" type="datetimeFigureOut">
              <a:rPr lang="en-US"/>
              <a:pPr>
                <a:defRPr/>
              </a:pPr>
              <a:t>9/30/2018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02F0E4-04C3-4C74-AC64-CDBA892B5409}" type="slidenum">
              <a:rPr lang="en-US"/>
              <a:pPr>
                <a:defRPr/>
              </a:pPr>
              <a:t>‹#›</a:t>
            </a:fld>
            <a:endParaRPr lang="en-US"/>
          </a:p>
        </p:txBody>
      </p:sp>
    </p:spTree>
    <p:extLst>
      <p:ext uri="{BB962C8B-B14F-4D97-AF65-F5344CB8AC3E}">
        <p14:creationId xmlns:p14="http://schemas.microsoft.com/office/powerpoint/2010/main" val="78867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0CED9B-3D9E-42B4-BD97-4DFA3A4C7842}" type="datetimeFigureOut">
              <a:rPr lang="en-US"/>
              <a:pPr>
                <a:defRPr/>
              </a:pPr>
              <a:t>9/30/2018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380093A-D12A-47AC-84E9-30E95197DAF6}" type="slidenum">
              <a:rPr lang="en-US"/>
              <a:pPr>
                <a:defRPr/>
              </a:pPr>
              <a:t>‹#›</a:t>
            </a:fld>
            <a:endParaRPr lang="en-US"/>
          </a:p>
        </p:txBody>
      </p:sp>
    </p:spTree>
    <p:extLst>
      <p:ext uri="{BB962C8B-B14F-4D97-AF65-F5344CB8AC3E}">
        <p14:creationId xmlns:p14="http://schemas.microsoft.com/office/powerpoint/2010/main" val="4011432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F5A354-FA5F-4065-B31E-1AF1C1B235CE}" type="datetimeFigureOut">
              <a:rPr lang="en-US"/>
              <a:pPr>
                <a:defRPr/>
              </a:pPr>
              <a:t>9/30/2018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7EA9AA-C98B-4BE1-A4C2-E7C1C500F30E}" type="slidenum">
              <a:rPr lang="en-US"/>
              <a:pPr>
                <a:defRPr/>
              </a:pPr>
              <a:t>‹#›</a:t>
            </a:fld>
            <a:endParaRPr lang="en-US"/>
          </a:p>
        </p:txBody>
      </p:sp>
    </p:spTree>
    <p:extLst>
      <p:ext uri="{BB962C8B-B14F-4D97-AF65-F5344CB8AC3E}">
        <p14:creationId xmlns:p14="http://schemas.microsoft.com/office/powerpoint/2010/main" val="392156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247F9F0-84CA-4DB1-88FD-DEEB6460B84A}" type="datetimeFigureOut">
              <a:rPr lang="en-US"/>
              <a:pPr>
                <a:defRPr/>
              </a:pPr>
              <a:t>9/30/2018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703E94-D174-47E8-823E-CC66FF0187DC}" type="slidenum">
              <a:rPr lang="en-US"/>
              <a:pPr>
                <a:defRPr/>
              </a:pPr>
              <a:t>‹#›</a:t>
            </a:fld>
            <a:endParaRPr lang="en-US"/>
          </a:p>
        </p:txBody>
      </p:sp>
    </p:spTree>
    <p:extLst>
      <p:ext uri="{BB962C8B-B14F-4D97-AF65-F5344CB8AC3E}">
        <p14:creationId xmlns:p14="http://schemas.microsoft.com/office/powerpoint/2010/main" val="378512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55EB58-0480-44A7-84F0-04F50857640B}" type="datetimeFigureOut">
              <a:rPr lang="en-US"/>
              <a:pPr>
                <a:defRPr/>
              </a:pPr>
              <a:t>9/30/2018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67BF8C-B4A8-4D13-A96A-338AB678BA22}" type="slidenum">
              <a:rPr lang="en-US"/>
              <a:pPr>
                <a:defRPr/>
              </a:pPr>
              <a:t>‹#›</a:t>
            </a:fld>
            <a:endParaRPr lang="en-US"/>
          </a:p>
        </p:txBody>
      </p:sp>
    </p:spTree>
    <p:extLst>
      <p:ext uri="{BB962C8B-B14F-4D97-AF65-F5344CB8AC3E}">
        <p14:creationId xmlns:p14="http://schemas.microsoft.com/office/powerpoint/2010/main" val="499111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7561109-A560-47C8-92D9-848B073431B8}" type="datetimeFigureOut">
              <a:rPr lang="en-US"/>
              <a:pPr>
                <a:defRPr/>
              </a:pPr>
              <a:t>9/30/2018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4B4C7AD-ED12-42EA-B263-869170A96091}" type="slidenum">
              <a:rPr lang="en-US"/>
              <a:pPr>
                <a:defRPr/>
              </a:pPr>
              <a:t>‹#›</a:t>
            </a:fld>
            <a:endParaRPr lang="en-US"/>
          </a:p>
        </p:txBody>
      </p:sp>
    </p:spTree>
    <p:extLst>
      <p:ext uri="{BB962C8B-B14F-4D97-AF65-F5344CB8AC3E}">
        <p14:creationId xmlns:p14="http://schemas.microsoft.com/office/powerpoint/2010/main" val="2716068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F00FE8-C477-47FF-B521-8C3A93CE6A8B}" type="datetimeFigureOut">
              <a:rPr lang="en-US"/>
              <a:pPr>
                <a:defRPr/>
              </a:pPr>
              <a:t>9/30/2018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9356F0-0106-4EF3-8011-59157416DED9}" type="slidenum">
              <a:rPr lang="en-US"/>
              <a:pPr>
                <a:defRPr/>
              </a:pPr>
              <a:t>‹#›</a:t>
            </a:fld>
            <a:endParaRPr lang="en-US"/>
          </a:p>
        </p:txBody>
      </p:sp>
    </p:spTree>
    <p:extLst>
      <p:ext uri="{BB962C8B-B14F-4D97-AF65-F5344CB8AC3E}">
        <p14:creationId xmlns:p14="http://schemas.microsoft.com/office/powerpoint/2010/main" val="352787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F30A5B-54CE-426F-A68F-7E01B40D3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976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F6296-66FA-4CC1-BF0C-D57E6735161A}" type="datetimeFigureOut">
              <a:rPr lang="en-US"/>
              <a:pPr>
                <a:defRPr/>
              </a:pPr>
              <a:t>9/30/2018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3C4B88-884E-412B-895B-2D12BACF471B}" type="slidenum">
              <a:rPr lang="en-US"/>
              <a:pPr>
                <a:defRPr/>
              </a:pPr>
              <a:t>‹#›</a:t>
            </a:fld>
            <a:endParaRPr lang="en-US"/>
          </a:p>
        </p:txBody>
      </p:sp>
    </p:spTree>
    <p:extLst>
      <p:ext uri="{BB962C8B-B14F-4D97-AF65-F5344CB8AC3E}">
        <p14:creationId xmlns:p14="http://schemas.microsoft.com/office/powerpoint/2010/main" val="1608015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945B3C-32A3-4A4E-82EA-91401548D620}" type="datetimeFigureOut">
              <a:rPr lang="en-US"/>
              <a:pPr>
                <a:defRPr/>
              </a:pPr>
              <a:t>9/30/2018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3EC3190-037A-443F-825F-0156FCFCA96A}" type="slidenum">
              <a:rPr lang="en-US"/>
              <a:pPr>
                <a:defRPr/>
              </a:pPr>
              <a:t>‹#›</a:t>
            </a:fld>
            <a:endParaRPr lang="en-US"/>
          </a:p>
        </p:txBody>
      </p:sp>
    </p:spTree>
    <p:extLst>
      <p:ext uri="{BB962C8B-B14F-4D97-AF65-F5344CB8AC3E}">
        <p14:creationId xmlns:p14="http://schemas.microsoft.com/office/powerpoint/2010/main" val="388023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5873F-17C8-464A-A033-FCB4C3A8EB54}" type="datetimeFigureOut">
              <a:rPr lang="en-US"/>
              <a:pPr>
                <a:defRPr/>
              </a:pPr>
              <a:t>9/30/2018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06AE9F9-3F7A-4F00-AB97-F416947913A7}" type="slidenum">
              <a:rPr lang="en-US"/>
              <a:pPr>
                <a:defRPr/>
              </a:pPr>
              <a:t>‹#›</a:t>
            </a:fld>
            <a:endParaRPr lang="en-US"/>
          </a:p>
        </p:txBody>
      </p:sp>
    </p:spTree>
    <p:extLst>
      <p:ext uri="{BB962C8B-B14F-4D97-AF65-F5344CB8AC3E}">
        <p14:creationId xmlns:p14="http://schemas.microsoft.com/office/powerpoint/2010/main" val="342869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1E07391-068F-4687-8B3A-B98D6BFCD974}" type="datetimeFigureOut">
              <a:rPr lang="en-US"/>
              <a:pPr>
                <a:defRPr/>
              </a:pPr>
              <a:t>9/30/2018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211B55D-EAA1-4F76-A1B1-4A3454E9F741}" type="slidenum">
              <a:rPr lang="en-US"/>
              <a:pPr>
                <a:defRPr/>
              </a:pPr>
              <a:t>‹#›</a:t>
            </a:fld>
            <a:endParaRPr lang="en-US"/>
          </a:p>
        </p:txBody>
      </p:sp>
    </p:spTree>
    <p:extLst>
      <p:ext uri="{BB962C8B-B14F-4D97-AF65-F5344CB8AC3E}">
        <p14:creationId xmlns:p14="http://schemas.microsoft.com/office/powerpoint/2010/main" val="1282104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415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572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2601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6267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3656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1214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B8D6A1-1E03-432F-A312-3F98E84D5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67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8224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72834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3441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8552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848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28600"/>
            <a:ext cx="10363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7135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7CF55EE-6C83-451F-928C-041964EF5EEC}"/>
              </a:ext>
            </a:extLst>
          </p:cNvPr>
          <p:cNvSpPr/>
          <p:nvPr/>
        </p:nvSpPr>
        <p:spPr>
          <a:xfrm>
            <a:off x="0" y="4663017"/>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grpSp>
        <p:nvGrpSpPr>
          <p:cNvPr id="5" name="Group 15">
            <a:extLst>
              <a:ext uri="{FF2B5EF4-FFF2-40B4-BE49-F238E27FC236}">
                <a16:creationId xmlns:a16="http://schemas.microsoft.com/office/drawing/2014/main" id="{49E1895B-89BA-4111-85FF-2FBBFBC2DB1F}"/>
              </a:ext>
            </a:extLst>
          </p:cNvPr>
          <p:cNvGrpSpPr>
            <a:grpSpLocks/>
          </p:cNvGrpSpPr>
          <p:nvPr/>
        </p:nvGrpSpPr>
        <p:grpSpPr bwMode="auto">
          <a:xfrm>
            <a:off x="-4233" y="4953001"/>
            <a:ext cx="12196233" cy="1911351"/>
            <a:chOff x="-3765" y="4832896"/>
            <a:chExt cx="9147765" cy="2032192"/>
          </a:xfrm>
        </p:grpSpPr>
        <p:sp>
          <p:nvSpPr>
            <p:cNvPr id="6" name="Freeform 16">
              <a:extLst>
                <a:ext uri="{FF2B5EF4-FFF2-40B4-BE49-F238E27FC236}">
                  <a16:creationId xmlns:a16="http://schemas.microsoft.com/office/drawing/2014/main" id="{AAB22751-6754-4BD7-BAD5-523D2AD15605}"/>
                </a:ext>
              </a:extLst>
            </p:cNvPr>
            <p:cNvSpPr>
              <a:spLocks/>
            </p:cNvSpPr>
            <p:nvPr/>
          </p:nvSpPr>
          <p:spPr bwMode="auto">
            <a:xfrm>
              <a:off x="1687032" y="4832896"/>
              <a:ext cx="7456968" cy="51761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2400">
                <a:latin typeface="+mn-lt"/>
              </a:endParaRPr>
            </a:p>
          </p:txBody>
        </p:sp>
        <p:sp>
          <p:nvSpPr>
            <p:cNvPr id="7" name="Freeform 18">
              <a:extLst>
                <a:ext uri="{FF2B5EF4-FFF2-40B4-BE49-F238E27FC236}">
                  <a16:creationId xmlns:a16="http://schemas.microsoft.com/office/drawing/2014/main" id="{37FAEEA2-AF8F-4675-9E9F-42CDC68FA481}"/>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2400"/>
            </a:p>
          </p:txBody>
        </p:sp>
        <p:sp>
          <p:nvSpPr>
            <p:cNvPr id="8" name="Freeform 19">
              <a:extLst>
                <a:ext uri="{FF2B5EF4-FFF2-40B4-BE49-F238E27FC236}">
                  <a16:creationId xmlns:a16="http://schemas.microsoft.com/office/drawing/2014/main" id="{ABCCF604-0CDA-4058-B57A-680B9D309CF6}"/>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cxnSp>
          <p:nvCxnSpPr>
            <p:cNvPr id="10" name="Straight Connector 9">
              <a:extLst>
                <a:ext uri="{FF2B5EF4-FFF2-40B4-BE49-F238E27FC236}">
                  <a16:creationId xmlns:a16="http://schemas.microsoft.com/office/drawing/2014/main" id="{82BD008D-096E-46A1-80D2-257F9E6E2D03}"/>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6" indent="0" algn="r">
              <a:buNone/>
              <a:defRPr>
                <a:solidFill>
                  <a:schemeClr val="tx2"/>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7391B1E9-D10F-4749-9E7E-05726CB21099}"/>
              </a:ext>
            </a:extLst>
          </p:cNvPr>
          <p:cNvSpPr>
            <a:spLocks noGrp="1"/>
          </p:cNvSpPr>
          <p:nvPr>
            <p:ph type="dt" sz="half" idx="10"/>
          </p:nvPr>
        </p:nvSpPr>
        <p:spPr/>
        <p:txBody>
          <a:bodyPr/>
          <a:lstStyle>
            <a:lvl1pPr>
              <a:defRPr>
                <a:solidFill>
                  <a:srgbClr val="FFFFFF"/>
                </a:solidFill>
              </a:defRPr>
            </a:lvl1pPr>
            <a:extLst/>
          </a:lstStyle>
          <a:p>
            <a:pPr>
              <a:defRPr/>
            </a:pPr>
            <a:fld id="{B6A3C8D2-E893-4029-B4F3-CB7EB837D51A}" type="datetimeFigureOut">
              <a:rPr lang="en-US"/>
              <a:pPr>
                <a:defRPr/>
              </a:pPr>
              <a:t>9/30/2018</a:t>
            </a:fld>
            <a:endParaRPr lang="en-US"/>
          </a:p>
        </p:txBody>
      </p:sp>
      <p:sp>
        <p:nvSpPr>
          <p:cNvPr id="12" name="Footer Placeholder 18">
            <a:extLst>
              <a:ext uri="{FF2B5EF4-FFF2-40B4-BE49-F238E27FC236}">
                <a16:creationId xmlns:a16="http://schemas.microsoft.com/office/drawing/2014/main" id="{1C142FAC-0740-4745-A8B7-BF0D1E56E3C1}"/>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56719A28-C965-41EF-8092-EBB1C3E673D7}"/>
              </a:ext>
            </a:extLst>
          </p:cNvPr>
          <p:cNvSpPr>
            <a:spLocks noGrp="1"/>
          </p:cNvSpPr>
          <p:nvPr>
            <p:ph type="sldNum" sz="quarter" idx="12"/>
          </p:nvPr>
        </p:nvSpPr>
        <p:spPr/>
        <p:txBody>
          <a:bodyPr/>
          <a:lstStyle>
            <a:lvl1pPr>
              <a:defRPr>
                <a:solidFill>
                  <a:srgbClr val="FFFFFF"/>
                </a:solidFill>
              </a:defRPr>
            </a:lvl1pPr>
            <a:extLst/>
          </a:lstStyle>
          <a:p>
            <a:pPr>
              <a:defRPr/>
            </a:pPr>
            <a:fld id="{CE43DA0D-41A2-46D1-855B-3717999FD204}" type="slidenum">
              <a:rPr lang="en-US"/>
              <a:pPr>
                <a:defRPr/>
              </a:pPr>
              <a:t>‹#›</a:t>
            </a:fld>
            <a:endParaRPr lang="en-US"/>
          </a:p>
        </p:txBody>
      </p:sp>
    </p:spTree>
    <p:extLst>
      <p:ext uri="{BB962C8B-B14F-4D97-AF65-F5344CB8AC3E}">
        <p14:creationId xmlns:p14="http://schemas.microsoft.com/office/powerpoint/2010/main" val="2379604658"/>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EBA87A43-D191-4177-99CC-873B0F813CFA}"/>
              </a:ext>
            </a:extLst>
          </p:cNvPr>
          <p:cNvSpPr>
            <a:spLocks noGrp="1"/>
          </p:cNvSpPr>
          <p:nvPr>
            <p:ph type="dt" sz="half" idx="10"/>
          </p:nvPr>
        </p:nvSpPr>
        <p:spPr/>
        <p:txBody>
          <a:bodyPr/>
          <a:lstStyle>
            <a:lvl1pPr>
              <a:defRPr/>
            </a:lvl1pPr>
          </a:lstStyle>
          <a:p>
            <a:pPr>
              <a:defRPr/>
            </a:pPr>
            <a:fld id="{98F63DFC-ABC8-47C7-B9CA-6755CFEFB8E6}" type="datetimeFigureOut">
              <a:rPr lang="en-US"/>
              <a:pPr>
                <a:defRPr/>
              </a:pPr>
              <a:t>9/30/2018</a:t>
            </a:fld>
            <a:endParaRPr lang="en-US"/>
          </a:p>
        </p:txBody>
      </p:sp>
      <p:sp>
        <p:nvSpPr>
          <p:cNvPr id="5" name="Footer Placeholder 21">
            <a:extLst>
              <a:ext uri="{FF2B5EF4-FFF2-40B4-BE49-F238E27FC236}">
                <a16:creationId xmlns:a16="http://schemas.microsoft.com/office/drawing/2014/main" id="{D0A0192D-FA0D-490F-BB1D-F5B16E868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F120241-D763-4209-A699-2208D3EB43CA}"/>
              </a:ext>
            </a:extLst>
          </p:cNvPr>
          <p:cNvSpPr>
            <a:spLocks noGrp="1"/>
          </p:cNvSpPr>
          <p:nvPr>
            <p:ph type="sldNum" sz="quarter" idx="12"/>
          </p:nvPr>
        </p:nvSpPr>
        <p:spPr/>
        <p:txBody>
          <a:bodyPr/>
          <a:lstStyle>
            <a:lvl1pPr>
              <a:defRPr/>
            </a:lvl1pPr>
          </a:lstStyle>
          <a:p>
            <a:pPr>
              <a:defRPr/>
            </a:pPr>
            <a:fld id="{3E522F25-130D-4DBE-9A4A-A7011E02ADC1}" type="slidenum">
              <a:rPr lang="en-US"/>
              <a:pPr>
                <a:defRPr/>
              </a:pPr>
              <a:t>‹#›</a:t>
            </a:fld>
            <a:endParaRPr lang="en-US"/>
          </a:p>
        </p:txBody>
      </p:sp>
    </p:spTree>
    <p:extLst>
      <p:ext uri="{BB962C8B-B14F-4D97-AF65-F5344CB8AC3E}">
        <p14:creationId xmlns:p14="http://schemas.microsoft.com/office/powerpoint/2010/main" val="4188754637"/>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EE8ECCB5-3D4E-4865-8E82-CCB6BEE92A6A}"/>
              </a:ext>
            </a:extLst>
          </p:cNvPr>
          <p:cNvSpPr/>
          <p:nvPr/>
        </p:nvSpPr>
        <p:spPr>
          <a:xfrm>
            <a:off x="4849284" y="3005667"/>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2400"/>
          </a:p>
        </p:txBody>
      </p:sp>
      <p:sp>
        <p:nvSpPr>
          <p:cNvPr id="5" name="Chevron 15">
            <a:extLst>
              <a:ext uri="{FF2B5EF4-FFF2-40B4-BE49-F238E27FC236}">
                <a16:creationId xmlns:a16="http://schemas.microsoft.com/office/drawing/2014/main" id="{68CF7F8C-CAAF-4226-B197-8CA373625B32}"/>
              </a:ext>
            </a:extLst>
          </p:cNvPr>
          <p:cNvSpPr/>
          <p:nvPr/>
        </p:nvSpPr>
        <p:spPr>
          <a:xfrm>
            <a:off x="4599518" y="3005667"/>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24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6DF86549-8760-46FB-B73E-D686B30F4A22}"/>
              </a:ext>
            </a:extLst>
          </p:cNvPr>
          <p:cNvSpPr>
            <a:spLocks noGrp="1"/>
          </p:cNvSpPr>
          <p:nvPr>
            <p:ph type="dt" sz="half" idx="10"/>
          </p:nvPr>
        </p:nvSpPr>
        <p:spPr/>
        <p:txBody>
          <a:bodyPr/>
          <a:lstStyle>
            <a:lvl1pPr>
              <a:defRPr/>
            </a:lvl1pPr>
          </a:lstStyle>
          <a:p>
            <a:pPr>
              <a:defRPr/>
            </a:pPr>
            <a:fld id="{37C0C27A-6576-4347-AD46-8BFBE2988B5A}" type="datetimeFigureOut">
              <a:rPr lang="en-US"/>
              <a:pPr>
                <a:defRPr/>
              </a:pPr>
              <a:t>9/30/2018</a:t>
            </a:fld>
            <a:endParaRPr lang="en-US"/>
          </a:p>
        </p:txBody>
      </p:sp>
      <p:sp>
        <p:nvSpPr>
          <p:cNvPr id="7" name="Footer Placeholder 4">
            <a:extLst>
              <a:ext uri="{FF2B5EF4-FFF2-40B4-BE49-F238E27FC236}">
                <a16:creationId xmlns:a16="http://schemas.microsoft.com/office/drawing/2014/main" id="{54A52406-291D-4531-9903-0FD492357EA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229EC06-DF71-416D-AEB3-F455B0174ED0}"/>
              </a:ext>
            </a:extLst>
          </p:cNvPr>
          <p:cNvSpPr>
            <a:spLocks noGrp="1"/>
          </p:cNvSpPr>
          <p:nvPr>
            <p:ph type="sldNum" sz="quarter" idx="12"/>
          </p:nvPr>
        </p:nvSpPr>
        <p:spPr/>
        <p:txBody>
          <a:bodyPr/>
          <a:lstStyle>
            <a:lvl1pPr>
              <a:defRPr/>
            </a:lvl1pPr>
          </a:lstStyle>
          <a:p>
            <a:pPr>
              <a:defRPr/>
            </a:pPr>
            <a:fld id="{99FB0491-1332-490D-86E7-92DF6E14284E}" type="slidenum">
              <a:rPr lang="en-US"/>
              <a:pPr>
                <a:defRPr/>
              </a:pPr>
              <a:t>‹#›</a:t>
            </a:fld>
            <a:endParaRPr lang="en-US"/>
          </a:p>
        </p:txBody>
      </p:sp>
    </p:spTree>
    <p:extLst>
      <p:ext uri="{BB962C8B-B14F-4D97-AF65-F5344CB8AC3E}">
        <p14:creationId xmlns:p14="http://schemas.microsoft.com/office/powerpoint/2010/main" val="2603960325"/>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a:extLst>
              <a:ext uri="{FF2B5EF4-FFF2-40B4-BE49-F238E27FC236}">
                <a16:creationId xmlns:a16="http://schemas.microsoft.com/office/drawing/2014/main" id="{6A1F72F2-6C57-4926-B8D2-0C90794A1845}"/>
              </a:ext>
            </a:extLst>
          </p:cNvPr>
          <p:cNvSpPr>
            <a:spLocks noGrp="1"/>
          </p:cNvSpPr>
          <p:nvPr>
            <p:ph type="dt" sz="half" idx="10"/>
          </p:nvPr>
        </p:nvSpPr>
        <p:spPr/>
        <p:txBody>
          <a:bodyPr/>
          <a:lstStyle>
            <a:lvl1pPr>
              <a:defRPr/>
            </a:lvl1pPr>
          </a:lstStyle>
          <a:p>
            <a:pPr>
              <a:defRPr/>
            </a:pPr>
            <a:fld id="{E20B7E09-3922-465C-B557-A8A4769BFBCE}" type="datetimeFigureOut">
              <a:rPr lang="en-US"/>
              <a:pPr>
                <a:defRPr/>
              </a:pPr>
              <a:t>9/30/2018</a:t>
            </a:fld>
            <a:endParaRPr lang="en-US"/>
          </a:p>
        </p:txBody>
      </p:sp>
      <p:sp>
        <p:nvSpPr>
          <p:cNvPr id="6" name="Footer Placeholder 21">
            <a:extLst>
              <a:ext uri="{FF2B5EF4-FFF2-40B4-BE49-F238E27FC236}">
                <a16:creationId xmlns:a16="http://schemas.microsoft.com/office/drawing/2014/main" id="{2CADAAA9-5266-4978-A77B-902E7E6D59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06531AAF-70C1-421B-92FB-1485D9776B54}"/>
              </a:ext>
            </a:extLst>
          </p:cNvPr>
          <p:cNvSpPr>
            <a:spLocks noGrp="1"/>
          </p:cNvSpPr>
          <p:nvPr>
            <p:ph type="sldNum" sz="quarter" idx="12"/>
          </p:nvPr>
        </p:nvSpPr>
        <p:spPr/>
        <p:txBody>
          <a:bodyPr/>
          <a:lstStyle>
            <a:lvl1pPr>
              <a:defRPr/>
            </a:lvl1pPr>
          </a:lstStyle>
          <a:p>
            <a:pPr>
              <a:defRPr/>
            </a:pPr>
            <a:fld id="{F0ED0720-2E53-4D8A-849B-00F9EED6D30E}" type="slidenum">
              <a:rPr lang="en-US"/>
              <a:pPr>
                <a:defRPr/>
              </a:pPr>
              <a:t>‹#›</a:t>
            </a:fld>
            <a:endParaRPr lang="en-US"/>
          </a:p>
        </p:txBody>
      </p:sp>
    </p:spTree>
    <p:extLst>
      <p:ext uri="{BB962C8B-B14F-4D97-AF65-F5344CB8AC3E}">
        <p14:creationId xmlns:p14="http://schemas.microsoft.com/office/powerpoint/2010/main" val="201649475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6FA37-FEDC-4742-88DB-6663EFD13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425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15D32F-6607-4FAE-BB04-A5A06314CCF4}"/>
              </a:ext>
            </a:extLst>
          </p:cNvPr>
          <p:cNvSpPr>
            <a:spLocks noGrp="1"/>
          </p:cNvSpPr>
          <p:nvPr>
            <p:ph type="dt" sz="half" idx="10"/>
          </p:nvPr>
        </p:nvSpPr>
        <p:spPr/>
        <p:txBody>
          <a:bodyPr/>
          <a:lstStyle>
            <a:lvl1pPr>
              <a:defRPr/>
            </a:lvl1pPr>
          </a:lstStyle>
          <a:p>
            <a:pPr>
              <a:defRPr/>
            </a:pPr>
            <a:fld id="{56C944AA-6AB1-4970-A34E-6F6240B765F8}" type="datetimeFigureOut">
              <a:rPr lang="en-US"/>
              <a:pPr>
                <a:defRPr/>
              </a:pPr>
              <a:t>9/30/2018</a:t>
            </a:fld>
            <a:endParaRPr lang="en-US"/>
          </a:p>
        </p:txBody>
      </p:sp>
      <p:sp>
        <p:nvSpPr>
          <p:cNvPr id="8" name="Footer Placeholder 7">
            <a:extLst>
              <a:ext uri="{FF2B5EF4-FFF2-40B4-BE49-F238E27FC236}">
                <a16:creationId xmlns:a16="http://schemas.microsoft.com/office/drawing/2014/main" id="{8AA752A6-87BB-4C30-9EB5-1471FF38BBB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D8F2D28-2945-46ED-852E-1C1CE164F839}"/>
              </a:ext>
            </a:extLst>
          </p:cNvPr>
          <p:cNvSpPr>
            <a:spLocks noGrp="1"/>
          </p:cNvSpPr>
          <p:nvPr>
            <p:ph type="sldNum" sz="quarter" idx="12"/>
          </p:nvPr>
        </p:nvSpPr>
        <p:spPr/>
        <p:txBody>
          <a:bodyPr/>
          <a:lstStyle>
            <a:lvl1pPr>
              <a:defRPr/>
            </a:lvl1pPr>
          </a:lstStyle>
          <a:p>
            <a:pPr>
              <a:defRPr/>
            </a:pPr>
            <a:fld id="{0222E27F-491B-4A33-B817-93CC20BC6F8E}" type="slidenum">
              <a:rPr lang="en-US"/>
              <a:pPr>
                <a:defRPr/>
              </a:pPr>
              <a:t>‹#›</a:t>
            </a:fld>
            <a:endParaRPr lang="en-US"/>
          </a:p>
        </p:txBody>
      </p:sp>
    </p:spTree>
    <p:extLst>
      <p:ext uri="{BB962C8B-B14F-4D97-AF65-F5344CB8AC3E}">
        <p14:creationId xmlns:p14="http://schemas.microsoft.com/office/powerpoint/2010/main" val="2532988150"/>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a:extLst>
              <a:ext uri="{FF2B5EF4-FFF2-40B4-BE49-F238E27FC236}">
                <a16:creationId xmlns:a16="http://schemas.microsoft.com/office/drawing/2014/main" id="{B384A9EA-006B-4EFB-A87E-C3F54B4785E9}"/>
              </a:ext>
            </a:extLst>
          </p:cNvPr>
          <p:cNvSpPr>
            <a:spLocks noGrp="1"/>
          </p:cNvSpPr>
          <p:nvPr>
            <p:ph type="dt" sz="half" idx="10"/>
          </p:nvPr>
        </p:nvSpPr>
        <p:spPr/>
        <p:txBody>
          <a:bodyPr/>
          <a:lstStyle>
            <a:lvl1pPr>
              <a:defRPr/>
            </a:lvl1pPr>
          </a:lstStyle>
          <a:p>
            <a:pPr>
              <a:defRPr/>
            </a:pPr>
            <a:fld id="{7A2B3974-3D51-4ECC-B5E6-3D9C0FA1D3F9}" type="datetimeFigureOut">
              <a:rPr lang="en-US"/>
              <a:pPr>
                <a:defRPr/>
              </a:pPr>
              <a:t>9/30/2018</a:t>
            </a:fld>
            <a:endParaRPr lang="en-US"/>
          </a:p>
        </p:txBody>
      </p:sp>
      <p:sp>
        <p:nvSpPr>
          <p:cNvPr id="4" name="Footer Placeholder 21">
            <a:extLst>
              <a:ext uri="{FF2B5EF4-FFF2-40B4-BE49-F238E27FC236}">
                <a16:creationId xmlns:a16="http://schemas.microsoft.com/office/drawing/2014/main" id="{9CCB711B-E71F-40E1-9A4C-2B647F7C36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55C1DA6E-FD86-4C76-B049-D9C965805BF3}"/>
              </a:ext>
            </a:extLst>
          </p:cNvPr>
          <p:cNvSpPr>
            <a:spLocks noGrp="1"/>
          </p:cNvSpPr>
          <p:nvPr>
            <p:ph type="sldNum" sz="quarter" idx="12"/>
          </p:nvPr>
        </p:nvSpPr>
        <p:spPr/>
        <p:txBody>
          <a:bodyPr/>
          <a:lstStyle>
            <a:lvl1pPr>
              <a:defRPr/>
            </a:lvl1pPr>
          </a:lstStyle>
          <a:p>
            <a:pPr>
              <a:defRPr/>
            </a:pPr>
            <a:fld id="{E7E73934-AF8B-4C3A-BD53-8CCDBA407DDB}" type="slidenum">
              <a:rPr lang="en-US"/>
              <a:pPr>
                <a:defRPr/>
              </a:pPr>
              <a:t>‹#›</a:t>
            </a:fld>
            <a:endParaRPr lang="en-US"/>
          </a:p>
        </p:txBody>
      </p:sp>
    </p:spTree>
    <p:extLst>
      <p:ext uri="{BB962C8B-B14F-4D97-AF65-F5344CB8AC3E}">
        <p14:creationId xmlns:p14="http://schemas.microsoft.com/office/powerpoint/2010/main" val="2070183907"/>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6AE0F337-C62C-45BA-B6A7-D322FF641C79}"/>
              </a:ext>
            </a:extLst>
          </p:cNvPr>
          <p:cNvSpPr>
            <a:spLocks noGrp="1"/>
          </p:cNvSpPr>
          <p:nvPr>
            <p:ph type="dt" sz="half" idx="10"/>
          </p:nvPr>
        </p:nvSpPr>
        <p:spPr/>
        <p:txBody>
          <a:bodyPr/>
          <a:lstStyle>
            <a:lvl1pPr>
              <a:defRPr/>
            </a:lvl1pPr>
          </a:lstStyle>
          <a:p>
            <a:pPr>
              <a:defRPr/>
            </a:pPr>
            <a:fld id="{81CB981C-0861-4733-A2CB-8306CB220A7A}" type="datetimeFigureOut">
              <a:rPr lang="en-US"/>
              <a:pPr>
                <a:defRPr/>
              </a:pPr>
              <a:t>9/30/2018</a:t>
            </a:fld>
            <a:endParaRPr lang="en-US"/>
          </a:p>
        </p:txBody>
      </p:sp>
      <p:sp>
        <p:nvSpPr>
          <p:cNvPr id="3" name="Footer Placeholder 21">
            <a:extLst>
              <a:ext uri="{FF2B5EF4-FFF2-40B4-BE49-F238E27FC236}">
                <a16:creationId xmlns:a16="http://schemas.microsoft.com/office/drawing/2014/main" id="{605B3051-7B7F-486C-9E6C-C9215D8CCC3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CEA1B020-F02B-4861-9164-B350E0165821}"/>
              </a:ext>
            </a:extLst>
          </p:cNvPr>
          <p:cNvSpPr>
            <a:spLocks noGrp="1"/>
          </p:cNvSpPr>
          <p:nvPr>
            <p:ph type="sldNum" sz="quarter" idx="12"/>
          </p:nvPr>
        </p:nvSpPr>
        <p:spPr/>
        <p:txBody>
          <a:bodyPr/>
          <a:lstStyle>
            <a:lvl1pPr>
              <a:defRPr/>
            </a:lvl1pPr>
          </a:lstStyle>
          <a:p>
            <a:pPr>
              <a:defRPr/>
            </a:pPr>
            <a:fld id="{8616B6AA-C64E-4E9F-B4F4-34B6B353BDB1}" type="slidenum">
              <a:rPr lang="en-US"/>
              <a:pPr>
                <a:defRPr/>
              </a:pPr>
              <a:t>‹#›</a:t>
            </a:fld>
            <a:endParaRPr lang="en-US"/>
          </a:p>
        </p:txBody>
      </p:sp>
    </p:spTree>
    <p:extLst>
      <p:ext uri="{BB962C8B-B14F-4D97-AF65-F5344CB8AC3E}">
        <p14:creationId xmlns:p14="http://schemas.microsoft.com/office/powerpoint/2010/main" val="3096008075"/>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70911-4A0C-4AF2-B500-86B250110D15}"/>
              </a:ext>
            </a:extLst>
          </p:cNvPr>
          <p:cNvSpPr>
            <a:spLocks noGrp="1"/>
          </p:cNvSpPr>
          <p:nvPr>
            <p:ph type="dt" sz="half" idx="10"/>
          </p:nvPr>
        </p:nvSpPr>
        <p:spPr/>
        <p:txBody>
          <a:bodyPr/>
          <a:lstStyle>
            <a:lvl1pPr>
              <a:defRPr/>
            </a:lvl1pPr>
          </a:lstStyle>
          <a:p>
            <a:pPr>
              <a:defRPr/>
            </a:pPr>
            <a:fld id="{480BCE00-6566-431D-86B8-7C02DACABED4}" type="datetimeFigureOut">
              <a:rPr lang="en-US"/>
              <a:pPr>
                <a:defRPr/>
              </a:pPr>
              <a:t>9/30/2018</a:t>
            </a:fld>
            <a:endParaRPr lang="en-US"/>
          </a:p>
        </p:txBody>
      </p:sp>
      <p:sp>
        <p:nvSpPr>
          <p:cNvPr id="6" name="Footer Placeholder 5">
            <a:extLst>
              <a:ext uri="{FF2B5EF4-FFF2-40B4-BE49-F238E27FC236}">
                <a16:creationId xmlns:a16="http://schemas.microsoft.com/office/drawing/2014/main" id="{55788585-895C-4AD3-B3D7-8C6CF26FD4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C7DD188-7B69-4D91-8C99-2E59D569808B}"/>
              </a:ext>
            </a:extLst>
          </p:cNvPr>
          <p:cNvSpPr>
            <a:spLocks noGrp="1"/>
          </p:cNvSpPr>
          <p:nvPr>
            <p:ph type="sldNum" sz="quarter" idx="12"/>
          </p:nvPr>
        </p:nvSpPr>
        <p:spPr/>
        <p:txBody>
          <a:bodyPr/>
          <a:lstStyle>
            <a:lvl1pPr>
              <a:defRPr/>
            </a:lvl1pPr>
          </a:lstStyle>
          <a:p>
            <a:pPr>
              <a:defRPr/>
            </a:pPr>
            <a:fld id="{5D1656F4-FECB-4F93-B593-1D7BB26E8863}" type="slidenum">
              <a:rPr lang="en-US"/>
              <a:pPr>
                <a:defRPr/>
              </a:pPr>
              <a:t>‹#›</a:t>
            </a:fld>
            <a:endParaRPr lang="en-US"/>
          </a:p>
        </p:txBody>
      </p:sp>
    </p:spTree>
    <p:extLst>
      <p:ext uri="{BB962C8B-B14F-4D97-AF65-F5344CB8AC3E}">
        <p14:creationId xmlns:p14="http://schemas.microsoft.com/office/powerpoint/2010/main" val="2950252511"/>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114A31E4-6343-4821-8746-CFDAEE2FC7FE}"/>
              </a:ext>
            </a:extLst>
          </p:cNvPr>
          <p:cNvSpPr>
            <a:spLocks/>
          </p:cNvSpPr>
          <p:nvPr/>
        </p:nvSpPr>
        <p:spPr bwMode="auto">
          <a:xfrm>
            <a:off x="666751" y="5945718"/>
            <a:ext cx="6587067" cy="92074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2400">
              <a:latin typeface="+mn-lt"/>
            </a:endParaRPr>
          </a:p>
        </p:txBody>
      </p:sp>
      <p:sp>
        <p:nvSpPr>
          <p:cNvPr id="6" name="Freeform 15">
            <a:extLst>
              <a:ext uri="{FF2B5EF4-FFF2-40B4-BE49-F238E27FC236}">
                <a16:creationId xmlns:a16="http://schemas.microsoft.com/office/drawing/2014/main" id="{E255EDB3-2F3F-4E02-BDC3-E2E0FD1995CC}"/>
              </a:ext>
            </a:extLst>
          </p:cNvPr>
          <p:cNvSpPr>
            <a:spLocks/>
          </p:cNvSpPr>
          <p:nvPr/>
        </p:nvSpPr>
        <p:spPr bwMode="auto">
          <a:xfrm>
            <a:off x="647700" y="5939367"/>
            <a:ext cx="4921251" cy="933451"/>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2400"/>
          </a:p>
        </p:txBody>
      </p:sp>
      <p:sp>
        <p:nvSpPr>
          <p:cNvPr id="7" name="Right Triangle 6">
            <a:extLst>
              <a:ext uri="{FF2B5EF4-FFF2-40B4-BE49-F238E27FC236}">
                <a16:creationId xmlns:a16="http://schemas.microsoft.com/office/drawing/2014/main" id="{0E81546E-5BE2-4E61-B70F-0FA4CC72031A}"/>
              </a:ext>
            </a:extLst>
          </p:cNvPr>
          <p:cNvSpPr>
            <a:spLocks/>
          </p:cNvSpPr>
          <p:nvPr/>
        </p:nvSpPr>
        <p:spPr bwMode="auto">
          <a:xfrm>
            <a:off x="-8056" y="5791254"/>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cxnSp>
        <p:nvCxnSpPr>
          <p:cNvPr id="8" name="Straight Connector 7">
            <a:extLst>
              <a:ext uri="{FF2B5EF4-FFF2-40B4-BE49-F238E27FC236}">
                <a16:creationId xmlns:a16="http://schemas.microsoft.com/office/drawing/2014/main" id="{648645F0-996C-4FCF-BE25-5707C6A1670B}"/>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16:creationId xmlns:a16="http://schemas.microsoft.com/office/drawing/2014/main" id="{A3FCE4DA-D3D8-409F-9E5C-C8119FF9EF12}"/>
              </a:ext>
            </a:extLst>
          </p:cNvPr>
          <p:cNvSpPr/>
          <p:nvPr/>
        </p:nvSpPr>
        <p:spPr>
          <a:xfrm>
            <a:off x="11552768" y="4988984"/>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2400"/>
          </a:p>
        </p:txBody>
      </p:sp>
      <p:sp>
        <p:nvSpPr>
          <p:cNvPr id="10" name="Chevron 20">
            <a:extLst>
              <a:ext uri="{FF2B5EF4-FFF2-40B4-BE49-F238E27FC236}">
                <a16:creationId xmlns:a16="http://schemas.microsoft.com/office/drawing/2014/main" id="{77352B4E-BCEF-4C93-9122-DAB7F8B18981}"/>
              </a:ext>
            </a:extLst>
          </p:cNvPr>
          <p:cNvSpPr/>
          <p:nvPr/>
        </p:nvSpPr>
        <p:spPr>
          <a:xfrm>
            <a:off x="11303001" y="4988984"/>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2400"/>
          </a:p>
        </p:txBody>
      </p:sp>
      <p:sp>
        <p:nvSpPr>
          <p:cNvPr id="4" name="Text Placeholder 3"/>
          <p:cNvSpPr>
            <a:spLocks noGrp="1"/>
          </p:cNvSpPr>
          <p:nvPr>
            <p:ph type="body" sz="half" idx="2"/>
          </p:nvPr>
        </p:nvSpPr>
        <p:spPr>
          <a:xfrm>
            <a:off x="1521643" y="5443403"/>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3"/>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26363150-F757-4359-80E7-F43F80D41CED}"/>
              </a:ext>
            </a:extLst>
          </p:cNvPr>
          <p:cNvSpPr>
            <a:spLocks noGrp="1"/>
          </p:cNvSpPr>
          <p:nvPr>
            <p:ph type="dt" sz="half" idx="10"/>
          </p:nvPr>
        </p:nvSpPr>
        <p:spPr/>
        <p:txBody>
          <a:bodyPr/>
          <a:lstStyle>
            <a:lvl1pPr>
              <a:defRPr>
                <a:solidFill>
                  <a:schemeClr val="tx1"/>
                </a:solidFill>
              </a:defRPr>
            </a:lvl1pPr>
            <a:extLst/>
          </a:lstStyle>
          <a:p>
            <a:pPr>
              <a:defRPr/>
            </a:pPr>
            <a:fld id="{A795BB84-9B57-480B-A093-5FB54FFD5F20}" type="datetimeFigureOut">
              <a:rPr lang="en-US"/>
              <a:pPr>
                <a:defRPr/>
              </a:pPr>
              <a:t>9/30/2018</a:t>
            </a:fld>
            <a:endParaRPr lang="en-US"/>
          </a:p>
        </p:txBody>
      </p:sp>
      <p:sp>
        <p:nvSpPr>
          <p:cNvPr id="12" name="Footer Placeholder 5">
            <a:extLst>
              <a:ext uri="{FF2B5EF4-FFF2-40B4-BE49-F238E27FC236}">
                <a16:creationId xmlns:a16="http://schemas.microsoft.com/office/drawing/2014/main" id="{A8FABFB5-9105-4BDB-B173-D5B663BADEDF}"/>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1F4241D4-A7B6-4047-A7DA-73A069F982F6}"/>
              </a:ext>
            </a:extLst>
          </p:cNvPr>
          <p:cNvSpPr>
            <a:spLocks noGrp="1"/>
          </p:cNvSpPr>
          <p:nvPr>
            <p:ph type="sldNum" sz="quarter" idx="12"/>
          </p:nvPr>
        </p:nvSpPr>
        <p:spPr/>
        <p:txBody>
          <a:bodyPr/>
          <a:lstStyle>
            <a:lvl1pPr>
              <a:defRPr>
                <a:solidFill>
                  <a:schemeClr val="tx1"/>
                </a:solidFill>
              </a:defRPr>
            </a:lvl1pPr>
            <a:extLst/>
          </a:lstStyle>
          <a:p>
            <a:pPr>
              <a:defRPr/>
            </a:pPr>
            <a:fld id="{BCB5E6FC-A6B7-4662-B5BB-055BA4FFF293}" type="slidenum">
              <a:rPr lang="en-US"/>
              <a:pPr>
                <a:defRPr/>
              </a:pPr>
              <a:t>‹#›</a:t>
            </a:fld>
            <a:endParaRPr lang="en-US"/>
          </a:p>
        </p:txBody>
      </p:sp>
    </p:spTree>
    <p:extLst>
      <p:ext uri="{BB962C8B-B14F-4D97-AF65-F5344CB8AC3E}">
        <p14:creationId xmlns:p14="http://schemas.microsoft.com/office/powerpoint/2010/main" val="2398457841"/>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A7D42-DB54-4FCD-BF2B-7AD63DD5BC2E}"/>
              </a:ext>
            </a:extLst>
          </p:cNvPr>
          <p:cNvSpPr>
            <a:spLocks noGrp="1"/>
          </p:cNvSpPr>
          <p:nvPr>
            <p:ph type="dt" sz="half" idx="10"/>
          </p:nvPr>
        </p:nvSpPr>
        <p:spPr/>
        <p:txBody>
          <a:bodyPr/>
          <a:lstStyle>
            <a:lvl1pPr>
              <a:defRPr/>
            </a:lvl1pPr>
          </a:lstStyle>
          <a:p>
            <a:pPr>
              <a:defRPr/>
            </a:pPr>
            <a:fld id="{49C648D5-2185-4060-B26C-DAFDED014787}" type="datetimeFigureOut">
              <a:rPr lang="en-US"/>
              <a:pPr>
                <a:defRPr/>
              </a:pPr>
              <a:t>9/30/2018</a:t>
            </a:fld>
            <a:endParaRPr lang="en-US"/>
          </a:p>
        </p:txBody>
      </p:sp>
      <p:sp>
        <p:nvSpPr>
          <p:cNvPr id="5" name="Footer Placeholder 21">
            <a:extLst>
              <a:ext uri="{FF2B5EF4-FFF2-40B4-BE49-F238E27FC236}">
                <a16:creationId xmlns:a16="http://schemas.microsoft.com/office/drawing/2014/main" id="{424E6EF6-F00E-49E3-9B0D-44BB10358F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1D190C2-A627-43CD-A0FD-F30E3E3E5A50}"/>
              </a:ext>
            </a:extLst>
          </p:cNvPr>
          <p:cNvSpPr>
            <a:spLocks noGrp="1"/>
          </p:cNvSpPr>
          <p:nvPr>
            <p:ph type="sldNum" sz="quarter" idx="12"/>
          </p:nvPr>
        </p:nvSpPr>
        <p:spPr/>
        <p:txBody>
          <a:bodyPr/>
          <a:lstStyle>
            <a:lvl1pPr>
              <a:defRPr/>
            </a:lvl1pPr>
          </a:lstStyle>
          <a:p>
            <a:pPr>
              <a:defRPr/>
            </a:pPr>
            <a:fld id="{B4BC497A-9C82-4521-A698-C116B679AED0}" type="slidenum">
              <a:rPr lang="en-US"/>
              <a:pPr>
                <a:defRPr/>
              </a:pPr>
              <a:t>‹#›</a:t>
            </a:fld>
            <a:endParaRPr lang="en-US"/>
          </a:p>
        </p:txBody>
      </p:sp>
    </p:spTree>
    <p:extLst>
      <p:ext uri="{BB962C8B-B14F-4D97-AF65-F5344CB8AC3E}">
        <p14:creationId xmlns:p14="http://schemas.microsoft.com/office/powerpoint/2010/main" val="1156270122"/>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F0EEC3F-31A3-45C4-8F91-4DBB06E2CD24}"/>
              </a:ext>
            </a:extLst>
          </p:cNvPr>
          <p:cNvSpPr>
            <a:spLocks noGrp="1"/>
          </p:cNvSpPr>
          <p:nvPr>
            <p:ph type="dt" sz="half" idx="10"/>
          </p:nvPr>
        </p:nvSpPr>
        <p:spPr/>
        <p:txBody>
          <a:bodyPr/>
          <a:lstStyle>
            <a:lvl1pPr>
              <a:defRPr/>
            </a:lvl1pPr>
          </a:lstStyle>
          <a:p>
            <a:pPr>
              <a:defRPr/>
            </a:pPr>
            <a:fld id="{2F6CD939-46EC-4409-99E8-3744245621D9}" type="datetimeFigureOut">
              <a:rPr lang="en-US"/>
              <a:pPr>
                <a:defRPr/>
              </a:pPr>
              <a:t>9/30/2018</a:t>
            </a:fld>
            <a:endParaRPr lang="en-US"/>
          </a:p>
        </p:txBody>
      </p:sp>
      <p:sp>
        <p:nvSpPr>
          <p:cNvPr id="5" name="Footer Placeholder 21">
            <a:extLst>
              <a:ext uri="{FF2B5EF4-FFF2-40B4-BE49-F238E27FC236}">
                <a16:creationId xmlns:a16="http://schemas.microsoft.com/office/drawing/2014/main" id="{C49A3849-5DC1-4A10-8589-71C5280A55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0B384EA-ED8A-424C-ABB2-D647906D0B12}"/>
              </a:ext>
            </a:extLst>
          </p:cNvPr>
          <p:cNvSpPr>
            <a:spLocks noGrp="1"/>
          </p:cNvSpPr>
          <p:nvPr>
            <p:ph type="sldNum" sz="quarter" idx="12"/>
          </p:nvPr>
        </p:nvSpPr>
        <p:spPr/>
        <p:txBody>
          <a:bodyPr/>
          <a:lstStyle>
            <a:lvl1pPr>
              <a:defRPr/>
            </a:lvl1pPr>
          </a:lstStyle>
          <a:p>
            <a:pPr>
              <a:defRPr/>
            </a:pPr>
            <a:fld id="{A6E01295-932F-4590-B0EB-1C4267A44B0C}" type="slidenum">
              <a:rPr lang="en-US"/>
              <a:pPr>
                <a:defRPr/>
              </a:pPr>
              <a:t>‹#›</a:t>
            </a:fld>
            <a:endParaRPr lang="en-US"/>
          </a:p>
        </p:txBody>
      </p:sp>
    </p:spTree>
    <p:extLst>
      <p:ext uri="{BB962C8B-B14F-4D97-AF65-F5344CB8AC3E}">
        <p14:creationId xmlns:p14="http://schemas.microsoft.com/office/powerpoint/2010/main" val="3301951545"/>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48"/>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solidFill>
                  <a:prstClr val="white">
                    <a:alpha val="50000"/>
                  </a:prstClr>
                </a:solidFill>
              </a:rPr>
              <a:pPr/>
              <a:t>9/30/2018</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20029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solidFill>
                  <a:prstClr val="white">
                    <a:alpha val="50000"/>
                  </a:prstClr>
                </a:solidFill>
              </a:rPr>
              <a:pPr/>
              <a:t>9/30/2018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3029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219200" y="3865099"/>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solidFill>
                  <a:prstClr val="white">
                    <a:alpha val="50000"/>
                  </a:prstClr>
                </a:solidFill>
              </a:rPr>
              <a:pPr/>
              <a:t>9/30/2018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2356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35A162-38B6-44AB-8865-78ECC2770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198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solidFill>
                  <a:prstClr val="white">
                    <a:alpha val="50000"/>
                  </a:prstClr>
                </a:solidFill>
              </a:rPr>
              <a:pPr/>
              <a:t>9/30/2018</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1219200" y="1544715"/>
            <a:ext cx="9753600" cy="1154098"/>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1"/>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6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solidFill>
                  <a:prstClr val="white">
                    <a:alpha val="50000"/>
                  </a:prstClr>
                </a:solidFill>
              </a:rPr>
              <a:pPr/>
              <a:t>9/30/2018</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1219200" y="1544715"/>
            <a:ext cx="9753600" cy="1154098"/>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475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57850E-C4DC-48AA-985A-A25B17A4EC8A}" type="datetime1">
              <a:rPr lang="en-US" smtClean="0">
                <a:solidFill>
                  <a:prstClr val="white">
                    <a:alpha val="50000"/>
                  </a:prstClr>
                </a:solidFill>
              </a:rPr>
              <a:pPr/>
              <a:t>9/30/2018</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16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solidFill>
                  <a:prstClr val="white">
                    <a:alpha val="50000"/>
                  </a:prstClr>
                </a:solidFill>
              </a:rPr>
              <a:pPr/>
              <a:t>9/30/2018</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10871252" y="76200"/>
            <a:ext cx="1254937" cy="301752"/>
          </a:xfrm>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82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solidFill>
                  <a:prstClr val="white">
                    <a:alpha val="50000"/>
                  </a:prstClr>
                </a:solidFill>
              </a:rPr>
              <a:pPr/>
              <a:t>9/30/2018</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5299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solidFill>
                  <a:prstClr val="white">
                    <a:alpha val="50000"/>
                  </a:prstClr>
                </a:solidFill>
              </a:rPr>
              <a:pPr/>
              <a:t>9/30/2018</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0922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7D0D5-EB4E-4F39-AC95-CDD80F4A055A}" type="datetime1">
              <a:rPr lang="en-US" smtClean="0">
                <a:solidFill>
                  <a:prstClr val="white">
                    <a:alpha val="50000"/>
                  </a:prstClr>
                </a:solidFill>
              </a:rPr>
              <a:pPr/>
              <a:t>9/30/2018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382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9" y="1826710"/>
            <a:ext cx="19899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9365" y="1826710"/>
            <a:ext cx="6988635"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C96AE-388E-4AFE-B603-A9D8C0164384}" type="datetime1">
              <a:rPr lang="en-US" smtClean="0">
                <a:solidFill>
                  <a:prstClr val="white">
                    <a:alpha val="50000"/>
                  </a:prstClr>
                </a:solidFill>
              </a:rPr>
              <a:pPr/>
              <a:t>9/30/2018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58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19137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040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B5C05-8D82-41BA-A846-8AE28DB06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0828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64777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5"/>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5"/>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0510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28900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3637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4123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479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18394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74283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665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2E2A4AFE-33E5-4339-8FDC-F5545279D902}"/>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CAB04822-C2FB-4F57-8334-C5B1D75EFB3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2402033-B694-4079-BE0C-3027C48EADC2}"/>
              </a:ext>
            </a:extLst>
          </p:cNvPr>
          <p:cNvSpPr>
            <a:spLocks noGrp="1" noChangeArrowheads="1"/>
          </p:cNvSpPr>
          <p:nvPr>
            <p:ph type="sldNum" sz="quarter" idx="12"/>
          </p:nvPr>
        </p:nvSpPr>
        <p:spPr>
          <a:xfrm>
            <a:off x="8737600" y="6248400"/>
            <a:ext cx="2844800" cy="457200"/>
          </a:xfrm>
        </p:spPr>
        <p:txBody>
          <a:bodyPr/>
          <a:lstStyle>
            <a:lvl1pPr>
              <a:defRPr sz="1000" b="0"/>
            </a:lvl1pPr>
          </a:lstStyle>
          <a:p>
            <a:fld id="{0364DE83-FDD6-4182-B49F-7686986FE9C2}" type="slidenum">
              <a:rPr lang="en-US" altLang="en-US"/>
              <a:pPr/>
              <a:t>‹#›</a:t>
            </a:fld>
            <a:endParaRPr lang="en-US" altLang="en-US"/>
          </a:p>
        </p:txBody>
      </p:sp>
    </p:spTree>
    <p:extLst>
      <p:ext uri="{BB962C8B-B14F-4D97-AF65-F5344CB8AC3E}">
        <p14:creationId xmlns:p14="http://schemas.microsoft.com/office/powerpoint/2010/main" val="229952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313E1-6418-424D-9D10-EBF7D05BE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885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2BBF575-81EA-463A-B914-11CA84F568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A704BD8E-92D4-437F-AF47-7F3874AE2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5BEF039-EEEB-4E44-AAB5-A1FAF6D7A245}"/>
              </a:ext>
            </a:extLst>
          </p:cNvPr>
          <p:cNvSpPr>
            <a:spLocks noGrp="1" noChangeArrowheads="1"/>
          </p:cNvSpPr>
          <p:nvPr>
            <p:ph type="sldNum" sz="quarter" idx="12"/>
          </p:nvPr>
        </p:nvSpPr>
        <p:spPr>
          <a:ln/>
        </p:spPr>
        <p:txBody>
          <a:bodyPr/>
          <a:lstStyle>
            <a:lvl1pPr>
              <a:defRPr/>
            </a:lvl1pPr>
          </a:lstStyle>
          <a:p>
            <a:fld id="{24E0E95B-EE42-455D-85C7-A262FFDBCBE8}" type="slidenum">
              <a:rPr lang="en-US" altLang="en-US"/>
              <a:pPr/>
              <a:t>‹#›</a:t>
            </a:fld>
            <a:endParaRPr lang="en-US" altLang="en-US"/>
          </a:p>
        </p:txBody>
      </p:sp>
    </p:spTree>
    <p:extLst>
      <p:ext uri="{BB962C8B-B14F-4D97-AF65-F5344CB8AC3E}">
        <p14:creationId xmlns:p14="http://schemas.microsoft.com/office/powerpoint/2010/main" val="797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B840385D-77E2-4204-BABB-3F7C785917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8D148112-AAC2-4300-A701-302F83E2A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99151F9-D736-495C-9956-F6270D075680}"/>
              </a:ext>
            </a:extLst>
          </p:cNvPr>
          <p:cNvSpPr>
            <a:spLocks noGrp="1" noChangeArrowheads="1"/>
          </p:cNvSpPr>
          <p:nvPr>
            <p:ph type="sldNum" sz="quarter" idx="12"/>
          </p:nvPr>
        </p:nvSpPr>
        <p:spPr>
          <a:ln/>
        </p:spPr>
        <p:txBody>
          <a:bodyPr/>
          <a:lstStyle>
            <a:lvl1pPr>
              <a:defRPr/>
            </a:lvl1pPr>
          </a:lstStyle>
          <a:p>
            <a:fld id="{D1337782-EA89-4BFE-A4B2-99B185F4C1B1}" type="slidenum">
              <a:rPr lang="en-US" altLang="en-US"/>
              <a:pPr/>
              <a:t>‹#›</a:t>
            </a:fld>
            <a:endParaRPr lang="en-US" altLang="en-US"/>
          </a:p>
        </p:txBody>
      </p:sp>
    </p:spTree>
    <p:extLst>
      <p:ext uri="{BB962C8B-B14F-4D97-AF65-F5344CB8AC3E}">
        <p14:creationId xmlns:p14="http://schemas.microsoft.com/office/powerpoint/2010/main" val="12733312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1"/>
            <a:ext cx="5791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1"/>
            <a:ext cx="5791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DDFA103-8328-4A37-9C35-2A4B0A3F5F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25EE4A6-3267-457E-9274-0840AAE7BF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CBF1CB8-820D-4303-81AE-60227E38A061}"/>
              </a:ext>
            </a:extLst>
          </p:cNvPr>
          <p:cNvSpPr>
            <a:spLocks noGrp="1" noChangeArrowheads="1"/>
          </p:cNvSpPr>
          <p:nvPr>
            <p:ph type="sldNum" sz="quarter" idx="12"/>
          </p:nvPr>
        </p:nvSpPr>
        <p:spPr>
          <a:ln/>
        </p:spPr>
        <p:txBody>
          <a:bodyPr/>
          <a:lstStyle>
            <a:lvl1pPr>
              <a:defRPr/>
            </a:lvl1pPr>
          </a:lstStyle>
          <a:p>
            <a:fld id="{F4FC11AD-75FD-4505-8D06-0ADD38418C82}" type="slidenum">
              <a:rPr lang="en-US" altLang="en-US"/>
              <a:pPr/>
              <a:t>‹#›</a:t>
            </a:fld>
            <a:endParaRPr lang="en-US" altLang="en-US"/>
          </a:p>
        </p:txBody>
      </p:sp>
    </p:spTree>
    <p:extLst>
      <p:ext uri="{BB962C8B-B14F-4D97-AF65-F5344CB8AC3E}">
        <p14:creationId xmlns:p14="http://schemas.microsoft.com/office/powerpoint/2010/main" val="1510826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41D990D8-EDC6-4B76-9FF1-A0FD88F47F6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95DE8F16-2B2E-4960-BF88-4379532AA3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980E6D6D-A446-4A88-A21E-131BC81E8546}"/>
              </a:ext>
            </a:extLst>
          </p:cNvPr>
          <p:cNvSpPr>
            <a:spLocks noGrp="1" noChangeArrowheads="1"/>
          </p:cNvSpPr>
          <p:nvPr>
            <p:ph type="sldNum" sz="quarter" idx="12"/>
          </p:nvPr>
        </p:nvSpPr>
        <p:spPr>
          <a:ln/>
        </p:spPr>
        <p:txBody>
          <a:bodyPr/>
          <a:lstStyle>
            <a:lvl1pPr>
              <a:defRPr/>
            </a:lvl1pPr>
          </a:lstStyle>
          <a:p>
            <a:fld id="{40DAD5F4-5009-4DAC-AC36-354EE844D83C}" type="slidenum">
              <a:rPr lang="en-US" altLang="en-US"/>
              <a:pPr/>
              <a:t>‹#›</a:t>
            </a:fld>
            <a:endParaRPr lang="en-US" altLang="en-US"/>
          </a:p>
        </p:txBody>
      </p:sp>
    </p:spTree>
    <p:extLst>
      <p:ext uri="{BB962C8B-B14F-4D97-AF65-F5344CB8AC3E}">
        <p14:creationId xmlns:p14="http://schemas.microsoft.com/office/powerpoint/2010/main" val="4061459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90A41EDA-1EB6-447B-885E-0E34C7C5B0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A510F0E2-1B01-4552-BBCB-774C67B72F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A6B75F35-B5D0-4ACB-88EF-7A98C9DAFB5E}"/>
              </a:ext>
            </a:extLst>
          </p:cNvPr>
          <p:cNvSpPr>
            <a:spLocks noGrp="1" noChangeArrowheads="1"/>
          </p:cNvSpPr>
          <p:nvPr>
            <p:ph type="sldNum" sz="quarter" idx="12"/>
          </p:nvPr>
        </p:nvSpPr>
        <p:spPr>
          <a:ln/>
        </p:spPr>
        <p:txBody>
          <a:bodyPr/>
          <a:lstStyle>
            <a:lvl1pPr>
              <a:defRPr/>
            </a:lvl1pPr>
          </a:lstStyle>
          <a:p>
            <a:fld id="{F4CB170D-8513-4324-ABFB-937BD55DA786}" type="slidenum">
              <a:rPr lang="en-US" altLang="en-US"/>
              <a:pPr/>
              <a:t>‹#›</a:t>
            </a:fld>
            <a:endParaRPr lang="en-US" altLang="en-US"/>
          </a:p>
        </p:txBody>
      </p:sp>
    </p:spTree>
    <p:extLst>
      <p:ext uri="{BB962C8B-B14F-4D97-AF65-F5344CB8AC3E}">
        <p14:creationId xmlns:p14="http://schemas.microsoft.com/office/powerpoint/2010/main" val="26435894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AB997A-8590-49F6-93D4-794E452FB7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BFDF1373-AA08-4696-B7FF-F3EB5BD682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B47E944F-C121-48DE-A866-D58D25B953AA}"/>
              </a:ext>
            </a:extLst>
          </p:cNvPr>
          <p:cNvSpPr>
            <a:spLocks noGrp="1" noChangeArrowheads="1"/>
          </p:cNvSpPr>
          <p:nvPr>
            <p:ph type="sldNum" sz="quarter" idx="12"/>
          </p:nvPr>
        </p:nvSpPr>
        <p:spPr>
          <a:ln/>
        </p:spPr>
        <p:txBody>
          <a:bodyPr/>
          <a:lstStyle>
            <a:lvl1pPr>
              <a:defRPr/>
            </a:lvl1pPr>
          </a:lstStyle>
          <a:p>
            <a:fld id="{53AB7D1F-BF7D-461E-86DD-09627C86BA6B}" type="slidenum">
              <a:rPr lang="en-US" altLang="en-US"/>
              <a:pPr/>
              <a:t>‹#›</a:t>
            </a:fld>
            <a:endParaRPr lang="en-US" altLang="en-US"/>
          </a:p>
        </p:txBody>
      </p:sp>
    </p:spTree>
    <p:extLst>
      <p:ext uri="{BB962C8B-B14F-4D97-AF65-F5344CB8AC3E}">
        <p14:creationId xmlns:p14="http://schemas.microsoft.com/office/powerpoint/2010/main" val="21493496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D18C6922-F17B-40FA-BA37-5E6CCB78C7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F63A09A-87DB-4D58-932B-FA38231A6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7848146C-EC9C-448C-AC1C-FCC2523C2E2F}"/>
              </a:ext>
            </a:extLst>
          </p:cNvPr>
          <p:cNvSpPr>
            <a:spLocks noGrp="1" noChangeArrowheads="1"/>
          </p:cNvSpPr>
          <p:nvPr>
            <p:ph type="sldNum" sz="quarter" idx="12"/>
          </p:nvPr>
        </p:nvSpPr>
        <p:spPr>
          <a:ln/>
        </p:spPr>
        <p:txBody>
          <a:bodyPr/>
          <a:lstStyle>
            <a:lvl1pPr>
              <a:defRPr/>
            </a:lvl1pPr>
          </a:lstStyle>
          <a:p>
            <a:fld id="{C756AAE9-08BC-4282-B3BE-F833C73E28A2}" type="slidenum">
              <a:rPr lang="en-US" altLang="en-US"/>
              <a:pPr/>
              <a:t>‹#›</a:t>
            </a:fld>
            <a:endParaRPr lang="en-US" altLang="en-US"/>
          </a:p>
        </p:txBody>
      </p:sp>
    </p:spTree>
    <p:extLst>
      <p:ext uri="{BB962C8B-B14F-4D97-AF65-F5344CB8AC3E}">
        <p14:creationId xmlns:p14="http://schemas.microsoft.com/office/powerpoint/2010/main" val="474811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2914A219-834D-4D2B-96EA-42A2D87A04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3E28BF2-8AC9-47A2-B8CD-796E2EA083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AEFFACE0-B5E1-4B2E-8871-B9189C516951}"/>
              </a:ext>
            </a:extLst>
          </p:cNvPr>
          <p:cNvSpPr>
            <a:spLocks noGrp="1" noChangeArrowheads="1"/>
          </p:cNvSpPr>
          <p:nvPr>
            <p:ph type="sldNum" sz="quarter" idx="12"/>
          </p:nvPr>
        </p:nvSpPr>
        <p:spPr>
          <a:ln/>
        </p:spPr>
        <p:txBody>
          <a:bodyPr/>
          <a:lstStyle>
            <a:lvl1pPr>
              <a:defRPr/>
            </a:lvl1pPr>
          </a:lstStyle>
          <a:p>
            <a:fld id="{D931CF6D-2AB4-48A7-8ED3-C44D25DF0D2F}" type="slidenum">
              <a:rPr lang="en-US" altLang="en-US"/>
              <a:pPr/>
              <a:t>‹#›</a:t>
            </a:fld>
            <a:endParaRPr lang="en-US" altLang="en-US"/>
          </a:p>
        </p:txBody>
      </p:sp>
    </p:spTree>
    <p:extLst>
      <p:ext uri="{BB962C8B-B14F-4D97-AF65-F5344CB8AC3E}">
        <p14:creationId xmlns:p14="http://schemas.microsoft.com/office/powerpoint/2010/main" val="26031439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B783F29-5218-424B-9D23-91A65BFC09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34B31622-D9BA-43DB-8AD6-CC7B1B3DE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323E6ABB-61E6-412E-B13F-03CD4BA5CDCB}"/>
              </a:ext>
            </a:extLst>
          </p:cNvPr>
          <p:cNvSpPr>
            <a:spLocks noGrp="1" noChangeArrowheads="1"/>
          </p:cNvSpPr>
          <p:nvPr>
            <p:ph type="sldNum" sz="quarter" idx="12"/>
          </p:nvPr>
        </p:nvSpPr>
        <p:spPr>
          <a:ln/>
        </p:spPr>
        <p:txBody>
          <a:bodyPr/>
          <a:lstStyle>
            <a:lvl1pPr>
              <a:defRPr/>
            </a:lvl1pPr>
          </a:lstStyle>
          <a:p>
            <a:fld id="{1E7B36B5-1CDF-45A1-B071-4F881FF8FCBA}" type="slidenum">
              <a:rPr lang="en-US" altLang="en-US"/>
              <a:pPr/>
              <a:t>‹#›</a:t>
            </a:fld>
            <a:endParaRPr lang="en-US" altLang="en-US"/>
          </a:p>
        </p:txBody>
      </p:sp>
    </p:spTree>
    <p:extLst>
      <p:ext uri="{BB962C8B-B14F-4D97-AF65-F5344CB8AC3E}">
        <p14:creationId xmlns:p14="http://schemas.microsoft.com/office/powerpoint/2010/main" val="1864405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21B56BC-A70A-4C43-B323-FF44F571A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3D318CDA-6A30-482B-9CDC-5EEE2FFB0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14574C2-243B-4DAC-8D0D-0D89F73A802E}"/>
              </a:ext>
            </a:extLst>
          </p:cNvPr>
          <p:cNvSpPr>
            <a:spLocks noGrp="1" noChangeArrowheads="1"/>
          </p:cNvSpPr>
          <p:nvPr>
            <p:ph type="sldNum" sz="quarter" idx="12"/>
          </p:nvPr>
        </p:nvSpPr>
        <p:spPr>
          <a:ln/>
        </p:spPr>
        <p:txBody>
          <a:bodyPr/>
          <a:lstStyle>
            <a:lvl1pPr>
              <a:defRPr/>
            </a:lvl1pPr>
          </a:lstStyle>
          <a:p>
            <a:fld id="{F5B20F2D-4985-4127-9F68-1CE87750F59A}" type="slidenum">
              <a:rPr lang="en-US" altLang="en-US"/>
              <a:pPr/>
              <a:t>‹#›</a:t>
            </a:fld>
            <a:endParaRPr lang="en-US" altLang="en-US"/>
          </a:p>
        </p:txBody>
      </p:sp>
    </p:spTree>
    <p:extLst>
      <p:ext uri="{BB962C8B-B14F-4D97-AF65-F5344CB8AC3E}">
        <p14:creationId xmlns:p14="http://schemas.microsoft.com/office/powerpoint/2010/main" val="233279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11E678-4F55-4879-8881-2D1531479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092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0343EE7F-BD89-4EA8-BD26-789C690E6036}"/>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8846CEAC-51FA-4D17-B28C-0725BEDFC08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09A6414-D148-487F-A515-2F523EDF7AB7}"/>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CADCBB5B-623C-48C1-B806-89D3BBA74336}" type="slidenum">
              <a:rPr lang="en-US" altLang="en-US"/>
              <a:pPr>
                <a:defRPr/>
              </a:pPr>
              <a:t>‹#›</a:t>
            </a:fld>
            <a:endParaRPr lang="en-US" altLang="en-US"/>
          </a:p>
        </p:txBody>
      </p:sp>
    </p:spTree>
    <p:extLst>
      <p:ext uri="{BB962C8B-B14F-4D97-AF65-F5344CB8AC3E}">
        <p14:creationId xmlns:p14="http://schemas.microsoft.com/office/powerpoint/2010/main" val="28258166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73B2E66-1338-49D9-98AF-3347D4E1E9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F30CC975-8976-4544-91FE-A96CF67BD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44D356A6-083B-4E9E-A40B-F3CBD22822A7}"/>
              </a:ext>
            </a:extLst>
          </p:cNvPr>
          <p:cNvSpPr>
            <a:spLocks noGrp="1" noChangeArrowheads="1"/>
          </p:cNvSpPr>
          <p:nvPr>
            <p:ph type="sldNum" sz="quarter" idx="12"/>
          </p:nvPr>
        </p:nvSpPr>
        <p:spPr>
          <a:ln/>
        </p:spPr>
        <p:txBody>
          <a:bodyPr/>
          <a:lstStyle>
            <a:lvl1pPr>
              <a:defRPr/>
            </a:lvl1pPr>
          </a:lstStyle>
          <a:p>
            <a:pPr>
              <a:defRPr/>
            </a:pPr>
            <a:fld id="{E626D4CD-C8B5-4C0A-973D-F02F2DE2A8FE}" type="slidenum">
              <a:rPr lang="en-US" altLang="en-US"/>
              <a:pPr>
                <a:defRPr/>
              </a:pPr>
              <a:t>‹#›</a:t>
            </a:fld>
            <a:endParaRPr lang="en-US" altLang="en-US"/>
          </a:p>
        </p:txBody>
      </p:sp>
    </p:spTree>
    <p:extLst>
      <p:ext uri="{BB962C8B-B14F-4D97-AF65-F5344CB8AC3E}">
        <p14:creationId xmlns:p14="http://schemas.microsoft.com/office/powerpoint/2010/main" val="505685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0F19AFB2-73E4-4A42-BD77-2A1B76990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4EA8188-8C4A-46AE-913E-B1863FEAE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DF3D530-CEC8-480C-966A-5463CCEE40CE}"/>
              </a:ext>
            </a:extLst>
          </p:cNvPr>
          <p:cNvSpPr>
            <a:spLocks noGrp="1" noChangeArrowheads="1"/>
          </p:cNvSpPr>
          <p:nvPr>
            <p:ph type="sldNum" sz="quarter" idx="12"/>
          </p:nvPr>
        </p:nvSpPr>
        <p:spPr>
          <a:ln/>
        </p:spPr>
        <p:txBody>
          <a:bodyPr/>
          <a:lstStyle>
            <a:lvl1pPr>
              <a:defRPr/>
            </a:lvl1pPr>
          </a:lstStyle>
          <a:p>
            <a:pPr>
              <a:defRPr/>
            </a:pPr>
            <a:fld id="{2BEC78DE-71BC-4681-8FD7-8A95997CDB2D}" type="slidenum">
              <a:rPr lang="en-US" altLang="en-US"/>
              <a:pPr>
                <a:defRPr/>
              </a:pPr>
              <a:t>‹#›</a:t>
            </a:fld>
            <a:endParaRPr lang="en-US" altLang="en-US"/>
          </a:p>
        </p:txBody>
      </p:sp>
    </p:spTree>
    <p:extLst>
      <p:ext uri="{BB962C8B-B14F-4D97-AF65-F5344CB8AC3E}">
        <p14:creationId xmlns:p14="http://schemas.microsoft.com/office/powerpoint/2010/main" val="2344746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4AFC36C-AB4F-4D4F-9BEC-757CDBB4D8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A608839-C99B-4FFD-A8DF-A750775849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6DC140BA-976E-4717-940F-CD067A257237}"/>
              </a:ext>
            </a:extLst>
          </p:cNvPr>
          <p:cNvSpPr>
            <a:spLocks noGrp="1" noChangeArrowheads="1"/>
          </p:cNvSpPr>
          <p:nvPr>
            <p:ph type="sldNum" sz="quarter" idx="12"/>
          </p:nvPr>
        </p:nvSpPr>
        <p:spPr>
          <a:ln/>
        </p:spPr>
        <p:txBody>
          <a:bodyPr/>
          <a:lstStyle>
            <a:lvl1pPr>
              <a:defRPr/>
            </a:lvl1pPr>
          </a:lstStyle>
          <a:p>
            <a:pPr>
              <a:defRPr/>
            </a:pPr>
            <a:fld id="{0A96ABF1-DA65-490D-80D4-F0DA89200A1A}" type="slidenum">
              <a:rPr lang="en-US" altLang="en-US"/>
              <a:pPr>
                <a:defRPr/>
              </a:pPr>
              <a:t>‹#›</a:t>
            </a:fld>
            <a:endParaRPr lang="en-US" altLang="en-US"/>
          </a:p>
        </p:txBody>
      </p:sp>
    </p:spTree>
    <p:extLst>
      <p:ext uri="{BB962C8B-B14F-4D97-AF65-F5344CB8AC3E}">
        <p14:creationId xmlns:p14="http://schemas.microsoft.com/office/powerpoint/2010/main" val="275241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EE7EA682-9C6B-4A5E-869A-EBCFCC820C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B59A26A3-86C8-44C6-8E28-DF6731580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18499140-59BE-4E30-B3B6-1B14BF536A63}"/>
              </a:ext>
            </a:extLst>
          </p:cNvPr>
          <p:cNvSpPr>
            <a:spLocks noGrp="1" noChangeArrowheads="1"/>
          </p:cNvSpPr>
          <p:nvPr>
            <p:ph type="sldNum" sz="quarter" idx="12"/>
          </p:nvPr>
        </p:nvSpPr>
        <p:spPr>
          <a:ln/>
        </p:spPr>
        <p:txBody>
          <a:bodyPr/>
          <a:lstStyle>
            <a:lvl1pPr>
              <a:defRPr/>
            </a:lvl1pPr>
          </a:lstStyle>
          <a:p>
            <a:pPr>
              <a:defRPr/>
            </a:pPr>
            <a:fld id="{2B145E47-8386-4729-A52E-7F117A56FC4C}" type="slidenum">
              <a:rPr lang="en-US" altLang="en-US"/>
              <a:pPr>
                <a:defRPr/>
              </a:pPr>
              <a:t>‹#›</a:t>
            </a:fld>
            <a:endParaRPr lang="en-US" altLang="en-US"/>
          </a:p>
        </p:txBody>
      </p:sp>
    </p:spTree>
    <p:extLst>
      <p:ext uri="{BB962C8B-B14F-4D97-AF65-F5344CB8AC3E}">
        <p14:creationId xmlns:p14="http://schemas.microsoft.com/office/powerpoint/2010/main" val="4275175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89777B1-04D4-421C-A703-057F93C968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27730A23-B975-43B5-A9C2-1BAE0AED25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28D6B9D-8FDF-49B0-8104-4FD8E5EE8AC4}"/>
              </a:ext>
            </a:extLst>
          </p:cNvPr>
          <p:cNvSpPr>
            <a:spLocks noGrp="1" noChangeArrowheads="1"/>
          </p:cNvSpPr>
          <p:nvPr>
            <p:ph type="sldNum" sz="quarter" idx="12"/>
          </p:nvPr>
        </p:nvSpPr>
        <p:spPr>
          <a:ln/>
        </p:spPr>
        <p:txBody>
          <a:bodyPr/>
          <a:lstStyle>
            <a:lvl1pPr>
              <a:defRPr/>
            </a:lvl1pPr>
          </a:lstStyle>
          <a:p>
            <a:pPr>
              <a:defRPr/>
            </a:pPr>
            <a:fld id="{25799D29-9DFB-4862-AE36-0EF731CD125C}" type="slidenum">
              <a:rPr lang="en-US" altLang="en-US"/>
              <a:pPr>
                <a:defRPr/>
              </a:pPr>
              <a:t>‹#›</a:t>
            </a:fld>
            <a:endParaRPr lang="en-US" altLang="en-US"/>
          </a:p>
        </p:txBody>
      </p:sp>
    </p:spTree>
    <p:extLst>
      <p:ext uri="{BB962C8B-B14F-4D97-AF65-F5344CB8AC3E}">
        <p14:creationId xmlns:p14="http://schemas.microsoft.com/office/powerpoint/2010/main" val="31484962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112182-171A-4F38-B6AF-863B388A4B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2429E7BD-5FB0-4496-B1E6-AA7AE4BE1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59E66ABD-40EF-4A32-B562-C8FC8F5AD806}"/>
              </a:ext>
            </a:extLst>
          </p:cNvPr>
          <p:cNvSpPr>
            <a:spLocks noGrp="1" noChangeArrowheads="1"/>
          </p:cNvSpPr>
          <p:nvPr>
            <p:ph type="sldNum" sz="quarter" idx="12"/>
          </p:nvPr>
        </p:nvSpPr>
        <p:spPr>
          <a:ln/>
        </p:spPr>
        <p:txBody>
          <a:bodyPr/>
          <a:lstStyle>
            <a:lvl1pPr>
              <a:defRPr/>
            </a:lvl1pPr>
          </a:lstStyle>
          <a:p>
            <a:pPr>
              <a:defRPr/>
            </a:pPr>
            <a:fld id="{D905BAB4-1644-4F30-B35F-BDEAD7896FA4}" type="slidenum">
              <a:rPr lang="en-US" altLang="en-US"/>
              <a:pPr>
                <a:defRPr/>
              </a:pPr>
              <a:t>‹#›</a:t>
            </a:fld>
            <a:endParaRPr lang="en-US" altLang="en-US"/>
          </a:p>
        </p:txBody>
      </p:sp>
    </p:spTree>
    <p:extLst>
      <p:ext uri="{BB962C8B-B14F-4D97-AF65-F5344CB8AC3E}">
        <p14:creationId xmlns:p14="http://schemas.microsoft.com/office/powerpoint/2010/main" val="26726711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FCA0C78C-3783-48B5-85CD-901C04EE4A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AAA0364-3539-448B-9E73-06A388F738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1D5FE1BD-3420-4E45-A2C8-DFA5583C8B4B}"/>
              </a:ext>
            </a:extLst>
          </p:cNvPr>
          <p:cNvSpPr>
            <a:spLocks noGrp="1" noChangeArrowheads="1"/>
          </p:cNvSpPr>
          <p:nvPr>
            <p:ph type="sldNum" sz="quarter" idx="12"/>
          </p:nvPr>
        </p:nvSpPr>
        <p:spPr>
          <a:ln/>
        </p:spPr>
        <p:txBody>
          <a:bodyPr/>
          <a:lstStyle>
            <a:lvl1pPr>
              <a:defRPr/>
            </a:lvl1pPr>
          </a:lstStyle>
          <a:p>
            <a:pPr>
              <a:defRPr/>
            </a:pPr>
            <a:fld id="{6B3299C7-71C1-4413-9C96-21D85E73ED9C}" type="slidenum">
              <a:rPr lang="en-US" altLang="en-US"/>
              <a:pPr>
                <a:defRPr/>
              </a:pPr>
              <a:t>‹#›</a:t>
            </a:fld>
            <a:endParaRPr lang="en-US" altLang="en-US"/>
          </a:p>
        </p:txBody>
      </p:sp>
    </p:spTree>
    <p:extLst>
      <p:ext uri="{BB962C8B-B14F-4D97-AF65-F5344CB8AC3E}">
        <p14:creationId xmlns:p14="http://schemas.microsoft.com/office/powerpoint/2010/main" val="2940629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5CEE747D-2793-444F-9147-E0FEC8B986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5127B60-2C6C-48E0-8D1F-EEA6CF5D29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C3C9E6F-574B-47A9-B998-BE34BF40B566}"/>
              </a:ext>
            </a:extLst>
          </p:cNvPr>
          <p:cNvSpPr>
            <a:spLocks noGrp="1" noChangeArrowheads="1"/>
          </p:cNvSpPr>
          <p:nvPr>
            <p:ph type="sldNum" sz="quarter" idx="12"/>
          </p:nvPr>
        </p:nvSpPr>
        <p:spPr>
          <a:ln/>
        </p:spPr>
        <p:txBody>
          <a:bodyPr/>
          <a:lstStyle>
            <a:lvl1pPr>
              <a:defRPr/>
            </a:lvl1pPr>
          </a:lstStyle>
          <a:p>
            <a:pPr>
              <a:defRPr/>
            </a:pPr>
            <a:fld id="{913AA647-881B-4AB3-A989-604E5E26CC6A}" type="slidenum">
              <a:rPr lang="en-US" altLang="en-US"/>
              <a:pPr>
                <a:defRPr/>
              </a:pPr>
              <a:t>‹#›</a:t>
            </a:fld>
            <a:endParaRPr lang="en-US" altLang="en-US"/>
          </a:p>
        </p:txBody>
      </p:sp>
    </p:spTree>
    <p:extLst>
      <p:ext uri="{BB962C8B-B14F-4D97-AF65-F5344CB8AC3E}">
        <p14:creationId xmlns:p14="http://schemas.microsoft.com/office/powerpoint/2010/main" val="26895801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B764EF6-8DC9-435F-89A5-ECF8B3E22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BCEF634-EA29-4D4E-9437-C400AABCCF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B8C6A96-9C07-4AD9-8D2D-F6F510672436}"/>
              </a:ext>
            </a:extLst>
          </p:cNvPr>
          <p:cNvSpPr>
            <a:spLocks noGrp="1" noChangeArrowheads="1"/>
          </p:cNvSpPr>
          <p:nvPr>
            <p:ph type="sldNum" sz="quarter" idx="12"/>
          </p:nvPr>
        </p:nvSpPr>
        <p:spPr>
          <a:ln/>
        </p:spPr>
        <p:txBody>
          <a:bodyPr/>
          <a:lstStyle>
            <a:lvl1pPr>
              <a:defRPr/>
            </a:lvl1pPr>
          </a:lstStyle>
          <a:p>
            <a:pPr>
              <a:defRPr/>
            </a:pPr>
            <a:fld id="{F0DB432E-64CB-4EAA-8667-7814BFDE792D}" type="slidenum">
              <a:rPr lang="en-US" altLang="en-US"/>
              <a:pPr>
                <a:defRPr/>
              </a:pPr>
              <a:t>‹#›</a:t>
            </a:fld>
            <a:endParaRPr lang="en-US" altLang="en-US"/>
          </a:p>
        </p:txBody>
      </p:sp>
    </p:spTree>
    <p:extLst>
      <p:ext uri="{BB962C8B-B14F-4D97-AF65-F5344CB8AC3E}">
        <p14:creationId xmlns:p14="http://schemas.microsoft.com/office/powerpoint/2010/main" val="124867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fontAlgn="base" hangingPunct="0">
              <a:spcBef>
                <a:spcPct val="0"/>
              </a:spcBef>
              <a:spcAft>
                <a:spcPct val="0"/>
              </a:spcAft>
              <a:defRPr/>
            </a:pPr>
            <a:fld id="{8882BA07-B03C-4E69-BEF6-17B45188D150}"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34209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68"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68"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68"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a:extLst>
              <a:ext uri="{FF2B5EF4-FFF2-40B4-BE49-F238E27FC236}">
                <a16:creationId xmlns:a16="http://schemas.microsoft.com/office/drawing/2014/main" id="{3761198A-0B4F-4095-A20C-E757CD543E11}"/>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Text Placeholder 2">
            <a:extLst>
              <a:ext uri="{FF2B5EF4-FFF2-40B4-BE49-F238E27FC236}">
                <a16:creationId xmlns:a16="http://schemas.microsoft.com/office/drawing/2014/main" id="{14020370-C04A-4CA9-A273-2C3E5DA707D2}"/>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7A0486-5222-4ED2-8CBD-6C9E9A8E55F6}"/>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prstClr val="white">
                    <a:tint val="75000"/>
                  </a:prstClr>
                </a:solidFill>
                <a:latin typeface="Calibri"/>
                <a:cs typeface="+mn-cs"/>
              </a:defRPr>
            </a:lvl1pPr>
          </a:lstStyle>
          <a:p>
            <a:pPr>
              <a:defRPr/>
            </a:pPr>
            <a:fld id="{2BDA2535-5A07-49B4-9906-EAF79171DDC7}" type="datetimeFigureOut">
              <a:rPr lang="en-US"/>
              <a:pPr>
                <a:defRPr/>
              </a:pPr>
              <a:t>9/30/2018</a:t>
            </a:fld>
            <a:endParaRPr lang="en-US"/>
          </a:p>
        </p:txBody>
      </p:sp>
      <p:sp>
        <p:nvSpPr>
          <p:cNvPr id="5" name="Footer Placeholder 4">
            <a:extLst>
              <a:ext uri="{FF2B5EF4-FFF2-40B4-BE49-F238E27FC236}">
                <a16:creationId xmlns:a16="http://schemas.microsoft.com/office/drawing/2014/main" id="{8975BC2C-040E-4A80-A392-5364CC6A5DEC}"/>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prstClr val="white">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3736633E-DD63-4150-AF7F-26D350DF2E94}"/>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FFFFFF"/>
                </a:solidFill>
                <a:latin typeface="Calibri" panose="020F0502020204030204" pitchFamily="34" charset="0"/>
              </a:defRPr>
            </a:lvl1pPr>
          </a:lstStyle>
          <a:p>
            <a:pPr>
              <a:defRPr/>
            </a:pPr>
            <a:fld id="{66C01B40-457D-4CF8-BBCC-30BFD73F9518}" type="slidenum">
              <a:rPr lang="en-US" altLang="en-US"/>
              <a:pPr>
                <a:defRPr/>
              </a:pPr>
              <a:t>‹#›</a:t>
            </a:fld>
            <a:endParaRPr lang="en-US" altLang="en-US"/>
          </a:p>
        </p:txBody>
      </p:sp>
    </p:spTree>
    <p:extLst>
      <p:ext uri="{BB962C8B-B14F-4D97-AF65-F5344CB8AC3E}">
        <p14:creationId xmlns:p14="http://schemas.microsoft.com/office/powerpoint/2010/main" val="258090657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609600" y="275167"/>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Text Placeholder 2"/>
          <p:cNvSpPr>
            <a:spLocks noGrp="1"/>
          </p:cNvSpPr>
          <p:nvPr>
            <p:ph type="body" idx="1"/>
          </p:nvPr>
        </p:nvSpPr>
        <p:spPr bwMode="auto">
          <a:xfrm>
            <a:off x="609600" y="1600202"/>
            <a:ext cx="109728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cs typeface="+mn-cs"/>
              </a:defRPr>
            </a:lvl1pPr>
          </a:lstStyle>
          <a:p>
            <a:pPr>
              <a:defRPr/>
            </a:pPr>
            <a:fld id="{871BACE1-347F-45F6-B1CB-8551CE31AA21}" type="datetimeFigureOut">
              <a:rPr lang="en-US"/>
              <a:pPr>
                <a:defRPr/>
              </a:pPr>
              <a:t>9/30/2018</a:t>
            </a:fld>
            <a:endParaRPr lang="en-US"/>
          </a:p>
        </p:txBody>
      </p:sp>
      <p:sp>
        <p:nvSpPr>
          <p:cNvPr id="5" name="Footer Placeholder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cs typeface="+mn-cs"/>
              </a:defRPr>
            </a:lvl1pPr>
          </a:lstStyle>
          <a:p>
            <a:pPr>
              <a:defRPr/>
            </a:pPr>
            <a:fld id="{4FE3881E-99A7-4648-918D-96B506688C8D}" type="slidenum">
              <a:rPr lang="en-US"/>
              <a:pPr>
                <a:defRPr/>
              </a:pPr>
              <a:t>‹#›</a:t>
            </a:fld>
            <a:endParaRPr lang="en-US"/>
          </a:p>
        </p:txBody>
      </p:sp>
    </p:spTree>
    <p:extLst>
      <p:ext uri="{BB962C8B-B14F-4D97-AF65-F5344CB8AC3E}">
        <p14:creationId xmlns:p14="http://schemas.microsoft.com/office/powerpoint/2010/main" val="84339598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49F0-DDC8-4C14-B9A0-03E558624EE5}"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63338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E17792C5-27EC-4BB6-BD74-D9BE7CF26715}"/>
              </a:ext>
            </a:extLst>
          </p:cNvPr>
          <p:cNvSpPr>
            <a:spLocks/>
          </p:cNvSpPr>
          <p:nvPr/>
        </p:nvSpPr>
        <p:spPr bwMode="auto">
          <a:xfrm>
            <a:off x="666751" y="5945718"/>
            <a:ext cx="6587067" cy="92074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2400">
              <a:latin typeface="+mn-lt"/>
            </a:endParaRPr>
          </a:p>
        </p:txBody>
      </p:sp>
      <p:sp>
        <p:nvSpPr>
          <p:cNvPr id="66563" name="Freeform 11">
            <a:extLst>
              <a:ext uri="{FF2B5EF4-FFF2-40B4-BE49-F238E27FC236}">
                <a16:creationId xmlns:a16="http://schemas.microsoft.com/office/drawing/2014/main" id="{0F14CB49-6820-4567-926B-362A912ABDD5}"/>
              </a:ext>
            </a:extLst>
          </p:cNvPr>
          <p:cNvSpPr>
            <a:spLocks/>
          </p:cNvSpPr>
          <p:nvPr/>
        </p:nvSpPr>
        <p:spPr bwMode="auto">
          <a:xfrm>
            <a:off x="647700" y="5939367"/>
            <a:ext cx="4921251" cy="933451"/>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2400"/>
          </a:p>
        </p:txBody>
      </p:sp>
      <p:sp>
        <p:nvSpPr>
          <p:cNvPr id="14" name="Right Triangle 13">
            <a:extLst>
              <a:ext uri="{FF2B5EF4-FFF2-40B4-BE49-F238E27FC236}">
                <a16:creationId xmlns:a16="http://schemas.microsoft.com/office/drawing/2014/main" id="{E7018189-5D61-4C8F-A83A-A0A81295FE04}"/>
              </a:ext>
            </a:extLst>
          </p:cNvPr>
          <p:cNvSpPr>
            <a:spLocks/>
          </p:cNvSpPr>
          <p:nvPr/>
        </p:nvSpPr>
        <p:spPr bwMode="auto">
          <a:xfrm>
            <a:off x="-8056" y="5791254"/>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cxnSp>
        <p:nvCxnSpPr>
          <p:cNvPr id="15" name="Straight Connector 14">
            <a:extLst>
              <a:ext uri="{FF2B5EF4-FFF2-40B4-BE49-F238E27FC236}">
                <a16:creationId xmlns:a16="http://schemas.microsoft.com/office/drawing/2014/main" id="{13BB249C-D5D8-42A3-91D1-3A2C6A0D8F2A}"/>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870B4C03-BA53-47F5-8196-35700D9618FD}"/>
              </a:ext>
            </a:extLst>
          </p:cNvPr>
          <p:cNvSpPr>
            <a:spLocks noGrp="1"/>
          </p:cNvSpPr>
          <p:nvPr>
            <p:ph type="title"/>
          </p:nvPr>
        </p:nvSpPr>
        <p:spPr>
          <a:xfrm>
            <a:off x="609600" y="275167"/>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66569" name="Text Placeholder 29">
            <a:extLst>
              <a:ext uri="{FF2B5EF4-FFF2-40B4-BE49-F238E27FC236}">
                <a16:creationId xmlns:a16="http://schemas.microsoft.com/office/drawing/2014/main" id="{18953A1B-CB55-4EB7-9E24-57C48FF681EE}"/>
              </a:ext>
            </a:extLst>
          </p:cNvPr>
          <p:cNvSpPr>
            <a:spLocks noGrp="1"/>
          </p:cNvSpPr>
          <p:nvPr>
            <p:ph type="body" idx="1"/>
          </p:nvPr>
        </p:nvSpPr>
        <p:spPr bwMode="auto">
          <a:xfrm>
            <a:off x="609600" y="1481668"/>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BE04B1B6-9281-491C-93C3-F9DC2FE425C0}"/>
              </a:ext>
            </a:extLst>
          </p:cNvPr>
          <p:cNvSpPr>
            <a:spLocks noGrp="1"/>
          </p:cNvSpPr>
          <p:nvPr>
            <p:ph type="dt" sz="half" idx="2"/>
          </p:nvPr>
        </p:nvSpPr>
        <p:spPr>
          <a:xfrm>
            <a:off x="8970433" y="6409267"/>
            <a:ext cx="2559051" cy="364067"/>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DF51FF7D-77CD-4B48-96E5-2EEDC7FACAA9}" type="datetimeFigureOut">
              <a:rPr lang="en-US"/>
              <a:pPr>
                <a:defRPr/>
              </a:pPr>
              <a:t>9/30/2018</a:t>
            </a:fld>
            <a:endParaRPr lang="en-US"/>
          </a:p>
        </p:txBody>
      </p:sp>
      <p:sp>
        <p:nvSpPr>
          <p:cNvPr id="22" name="Footer Placeholder 21">
            <a:extLst>
              <a:ext uri="{FF2B5EF4-FFF2-40B4-BE49-F238E27FC236}">
                <a16:creationId xmlns:a16="http://schemas.microsoft.com/office/drawing/2014/main" id="{1EBED4AC-2E7A-4106-A407-43BFA179EB26}"/>
              </a:ext>
            </a:extLst>
          </p:cNvPr>
          <p:cNvSpPr>
            <a:spLocks noGrp="1"/>
          </p:cNvSpPr>
          <p:nvPr>
            <p:ph type="ftr" sz="quarter" idx="3"/>
          </p:nvPr>
        </p:nvSpPr>
        <p:spPr>
          <a:xfrm>
            <a:off x="5839884" y="6409267"/>
            <a:ext cx="3134783" cy="364067"/>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id="{3524D4D9-75B5-453D-8181-EE18CDA88BBF}"/>
              </a:ext>
            </a:extLst>
          </p:cNvPr>
          <p:cNvSpPr>
            <a:spLocks noGrp="1"/>
          </p:cNvSpPr>
          <p:nvPr>
            <p:ph type="sldNum" sz="quarter" idx="4"/>
          </p:nvPr>
        </p:nvSpPr>
        <p:spPr>
          <a:xfrm>
            <a:off x="11529484" y="6409267"/>
            <a:ext cx="488949" cy="364067"/>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313209CD-EF04-4F8F-93DA-C2779495AF2C}" type="slidenum">
              <a:rPr lang="en-US"/>
              <a:pPr>
                <a:defRPr/>
              </a:pPr>
              <a:t>‹#›</a:t>
            </a:fld>
            <a:endParaRPr lang="en-US"/>
          </a:p>
        </p:txBody>
      </p:sp>
    </p:spTree>
    <p:extLst>
      <p:ext uri="{BB962C8B-B14F-4D97-AF65-F5344CB8AC3E}">
        <p14:creationId xmlns:p14="http://schemas.microsoft.com/office/powerpoint/2010/main" val="3996411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thruBlk="1"/>
  </p:transition>
  <p:txStyles>
    <p:titleStyle>
      <a:lvl1pPr algn="l" rtl="0" eaLnBrk="0" fontAlgn="base" hangingPunct="0">
        <a:spcBef>
          <a:spcPct val="0"/>
        </a:spcBef>
        <a:spcAft>
          <a:spcPct val="0"/>
        </a:spcAft>
        <a:defRPr sz="40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000" b="1">
          <a:solidFill>
            <a:schemeClr val="tx2"/>
          </a:solidFill>
          <a:latin typeface="Lucida Sans Unicode" panose="020B0602030504020204" pitchFamily="34" charset="0"/>
        </a:defRPr>
      </a:lvl2pPr>
      <a:lvl3pPr algn="l" rtl="0" eaLnBrk="0" fontAlgn="base" hangingPunct="0">
        <a:spcBef>
          <a:spcPct val="0"/>
        </a:spcBef>
        <a:spcAft>
          <a:spcPct val="0"/>
        </a:spcAft>
        <a:defRPr sz="4000" b="1">
          <a:solidFill>
            <a:schemeClr val="tx2"/>
          </a:solidFill>
          <a:latin typeface="Lucida Sans Unicode" panose="020B0602030504020204" pitchFamily="34" charset="0"/>
        </a:defRPr>
      </a:lvl3pPr>
      <a:lvl4pPr algn="l" rtl="0" eaLnBrk="0" fontAlgn="base" hangingPunct="0">
        <a:spcBef>
          <a:spcPct val="0"/>
        </a:spcBef>
        <a:spcAft>
          <a:spcPct val="0"/>
        </a:spcAft>
        <a:defRPr sz="4000" b="1">
          <a:solidFill>
            <a:schemeClr val="tx2"/>
          </a:solidFill>
          <a:latin typeface="Lucida Sans Unicode" panose="020B0602030504020204" pitchFamily="34" charset="0"/>
        </a:defRPr>
      </a:lvl4pPr>
      <a:lvl5pPr algn="l" rtl="0" eaLnBrk="0" fontAlgn="base" hangingPunct="0">
        <a:spcBef>
          <a:spcPct val="0"/>
        </a:spcBef>
        <a:spcAft>
          <a:spcPct val="0"/>
        </a:spcAft>
        <a:defRPr sz="4000" b="1">
          <a:solidFill>
            <a:schemeClr val="tx2"/>
          </a:solidFill>
          <a:latin typeface="Lucida Sans Unicode" panose="020B0602030504020204" pitchFamily="34" charset="0"/>
        </a:defRPr>
      </a:lvl5pPr>
      <a:lvl6pPr marL="457189" algn="l" rtl="0" fontAlgn="base">
        <a:spcBef>
          <a:spcPct val="0"/>
        </a:spcBef>
        <a:spcAft>
          <a:spcPct val="0"/>
        </a:spcAft>
        <a:defRPr sz="4100" b="1">
          <a:solidFill>
            <a:schemeClr val="tx2"/>
          </a:solidFill>
          <a:latin typeface="Lucida Sans Unicode" panose="020B0602030504020204" pitchFamily="34" charset="0"/>
        </a:defRPr>
      </a:lvl6pPr>
      <a:lvl7pPr marL="914377" algn="l" rtl="0" fontAlgn="base">
        <a:spcBef>
          <a:spcPct val="0"/>
        </a:spcBef>
        <a:spcAft>
          <a:spcPct val="0"/>
        </a:spcAft>
        <a:defRPr sz="4100" b="1">
          <a:solidFill>
            <a:schemeClr val="tx2"/>
          </a:solidFill>
          <a:latin typeface="Lucida Sans Unicode" panose="020B0602030504020204" pitchFamily="34" charset="0"/>
        </a:defRPr>
      </a:lvl7pPr>
      <a:lvl8pPr marL="1371566" algn="l" rtl="0" fontAlgn="base">
        <a:spcBef>
          <a:spcPct val="0"/>
        </a:spcBef>
        <a:spcAft>
          <a:spcPct val="0"/>
        </a:spcAft>
        <a:defRPr sz="4100" b="1">
          <a:solidFill>
            <a:schemeClr val="tx2"/>
          </a:solidFill>
          <a:latin typeface="Lucida Sans Unicode" panose="020B0602030504020204" pitchFamily="34" charset="0"/>
        </a:defRPr>
      </a:lvl8pPr>
      <a:lvl9pPr marL="1828754"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4058" indent="-253994" algn="l" rtl="0" eaLnBrk="0" fontAlgn="base" hangingPunct="0">
        <a:spcBef>
          <a:spcPts val="400"/>
        </a:spcBef>
        <a:spcAft>
          <a:spcPct val="0"/>
        </a:spcAft>
        <a:buClr>
          <a:schemeClr val="accent1"/>
        </a:buClr>
        <a:buSzPct val="68000"/>
        <a:buFont typeface="Wingdings 3" panose="05040102010807070707" pitchFamily="18" charset="2"/>
        <a:buChar char=""/>
        <a:defRPr sz="2667" kern="1200">
          <a:solidFill>
            <a:schemeClr val="tx1"/>
          </a:solidFill>
          <a:latin typeface="+mn-lt"/>
          <a:ea typeface="+mn-ea"/>
          <a:cs typeface="+mn-cs"/>
        </a:defRPr>
      </a:lvl1pPr>
      <a:lvl2pPr marL="620168" indent="-228594" algn="l" rtl="0" eaLnBrk="0" fontAlgn="base" hangingPunct="0">
        <a:spcBef>
          <a:spcPts val="333"/>
        </a:spcBef>
        <a:spcAft>
          <a:spcPct val="0"/>
        </a:spcAft>
        <a:buClr>
          <a:schemeClr val="accent1"/>
        </a:buClr>
        <a:buFont typeface="Verdana" panose="020B0604030504040204" pitchFamily="34" charset="0"/>
        <a:buChar char="◦"/>
        <a:defRPr sz="2267" kern="1200">
          <a:solidFill>
            <a:schemeClr val="tx1"/>
          </a:solidFill>
          <a:latin typeface="+mn-lt"/>
          <a:ea typeface="+mn-ea"/>
          <a:cs typeface="+mn-cs"/>
        </a:defRPr>
      </a:lvl2pPr>
      <a:lvl3pPr marL="857229" indent="-228594" algn="l" rtl="0" eaLnBrk="0" fontAlgn="base" hangingPunct="0">
        <a:spcBef>
          <a:spcPts val="351"/>
        </a:spcBef>
        <a:spcAft>
          <a:spcPct val="0"/>
        </a:spcAft>
        <a:buClr>
          <a:schemeClr val="accent2"/>
        </a:buClr>
        <a:buSzPct val="100000"/>
        <a:buFont typeface="Wingdings 2" panose="05020102010507070707" pitchFamily="18" charset="2"/>
        <a:buChar char=""/>
        <a:defRPr sz="2000" kern="1200">
          <a:solidFill>
            <a:schemeClr val="tx1"/>
          </a:solidFill>
          <a:latin typeface="+mn-lt"/>
          <a:ea typeface="+mn-ea"/>
          <a:cs typeface="+mn-cs"/>
        </a:defRPr>
      </a:lvl3pPr>
      <a:lvl4pPr marL="1142971" indent="-228594" algn="l" rtl="0" eaLnBrk="0" fontAlgn="base" hangingPunct="0">
        <a:spcBef>
          <a:spcPts val="351"/>
        </a:spcBef>
        <a:spcAft>
          <a:spcPct val="0"/>
        </a:spcAft>
        <a:buClr>
          <a:schemeClr val="accent2"/>
        </a:buClr>
        <a:buFont typeface="Wingdings 2" panose="05020102010507070707" pitchFamily="18" charset="2"/>
        <a:buChar char=""/>
        <a:defRPr sz="1867" kern="1200">
          <a:solidFill>
            <a:schemeClr val="tx1"/>
          </a:solidFill>
          <a:latin typeface="+mn-lt"/>
          <a:ea typeface="+mn-ea"/>
          <a:cs typeface="+mn-cs"/>
        </a:defRPr>
      </a:lvl4pPr>
      <a:lvl5pPr marL="1371566" indent="-228594" algn="l" rtl="0" eaLnBrk="0" fontAlgn="base" hangingPunct="0">
        <a:spcBef>
          <a:spcPts val="351"/>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160" indent="-228594"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54"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349" indent="-228594"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943" indent="-228594"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1544715"/>
            <a:ext cx="9753600" cy="115409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769835"/>
            <a:ext cx="97536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10254" y="548800"/>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solidFill>
                  <a:prstClr val="white">
                    <a:alpha val="50000"/>
                  </a:prstClr>
                </a:solidFill>
              </a:rPr>
              <a:pPr/>
              <a:t>9/30/2018</a:t>
            </a:fld>
            <a:endParaRPr lang="en-US">
              <a:solidFill>
                <a:prstClr val="white">
                  <a:alpha val="50000"/>
                </a:prstClr>
              </a:solidFill>
            </a:endParaRPr>
          </a:p>
        </p:txBody>
      </p:sp>
      <p:sp>
        <p:nvSpPr>
          <p:cNvPr id="6" name="Slide Number Placeholder 5"/>
          <p:cNvSpPr>
            <a:spLocks noGrp="1"/>
          </p:cNvSpPr>
          <p:nvPr>
            <p:ph type="sldNum" sz="quarter" idx="4"/>
          </p:nvPr>
        </p:nvSpPr>
        <p:spPr>
          <a:xfrm>
            <a:off x="10871252" y="76200"/>
            <a:ext cx="1254937"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8011589" y="855959"/>
            <a:ext cx="2995319" cy="301228"/>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62522567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23147A-A0DC-4929-B5E5-F5DF2F129777}" type="datetimeFigureOut">
              <a:rPr lang="en-US" smtClean="0">
                <a:solidFill>
                  <a:prstClr val="white">
                    <a:tint val="75000"/>
                  </a:prstClr>
                </a:solidFill>
              </a:rPr>
              <a:pPr/>
              <a:t>9/30/2018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26361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33DF146C-4CDB-4A08-B9E0-85B61CE9EE60}"/>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3083BBB1-E4B4-4035-8A62-350B64CDB04C}"/>
              </a:ext>
            </a:extLst>
          </p:cNvPr>
          <p:cNvSpPr>
            <a:spLocks noGrp="1" noChangeArrowheads="1"/>
          </p:cNvSpPr>
          <p:nvPr>
            <p:ph type="body" idx="1"/>
          </p:nvPr>
        </p:nvSpPr>
        <p:spPr bwMode="auto">
          <a:xfrm>
            <a:off x="203200" y="990601"/>
            <a:ext cx="11785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D8FC7546-6C8A-4720-8BFE-FFC2F88F2ABE}"/>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E2170A30-CD05-4F71-96C8-9AE2172E95E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7DD212F1-BD89-4A74-A280-4C8A600FCCA0}"/>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ffectLst>
                  <a:outerShdw blurRad="38100" dist="38100" dir="2700000" algn="tl">
                    <a:srgbClr val="010199"/>
                  </a:outerShdw>
                </a:effectLst>
              </a:defRPr>
            </a:lvl1pPr>
          </a:lstStyle>
          <a:p>
            <a:fld id="{683541BC-76D8-474F-B52D-6BC209E8947D}" type="slidenum">
              <a:rPr lang="en-US" altLang="en-US"/>
              <a:pPr/>
              <a:t>‹#›</a:t>
            </a:fld>
            <a:endParaRPr lang="en-US" altLang="en-US"/>
          </a:p>
        </p:txBody>
      </p:sp>
    </p:spTree>
    <p:extLst>
      <p:ext uri="{BB962C8B-B14F-4D97-AF65-F5344CB8AC3E}">
        <p14:creationId xmlns:p14="http://schemas.microsoft.com/office/powerpoint/2010/main" val="3006979689"/>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anose="05000000000000000000" pitchFamily="2" charset="2"/>
        <a:buChar char="l"/>
        <a:defRPr sz="2800" b="1">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400" b="1">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671A8FE0-5E37-449D-9C5F-E02789A450D5}"/>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2FD8DCC3-9BF9-48D8-B309-819E016D690A}"/>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EE29835F-94FD-4739-A8D2-E6EF3ED4F829}"/>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75E406CC-D364-48DF-93F1-85B2EDA84A6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9671B2DF-B989-438B-B592-9000AAD7B825}"/>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effectLst>
                  <a:outerShdw blurRad="38100" dist="38100" dir="2700000" algn="tl">
                    <a:srgbClr val="010199"/>
                  </a:outerShdw>
                </a:effectLst>
              </a:defRPr>
            </a:lvl1pPr>
          </a:lstStyle>
          <a:p>
            <a:pPr>
              <a:defRPr/>
            </a:pPr>
            <a:fld id="{C99F1C9B-DB46-4482-9261-1F35581A7E11}" type="slidenum">
              <a:rPr lang="en-US" altLang="en-US"/>
              <a:pPr>
                <a:defRPr/>
              </a:pPr>
              <a:t>‹#›</a:t>
            </a:fld>
            <a:endParaRPr lang="en-US" altLang="en-US"/>
          </a:p>
        </p:txBody>
      </p:sp>
    </p:spTree>
    <p:extLst>
      <p:ext uri="{BB962C8B-B14F-4D97-AF65-F5344CB8AC3E}">
        <p14:creationId xmlns:p14="http://schemas.microsoft.com/office/powerpoint/2010/main" val="661218557"/>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0" y="0"/>
            <a:ext cx="9144000" cy="990600"/>
          </a:xfrm>
          <a:prstGeom prst="rect">
            <a:avLst/>
          </a:prstGeom>
          <a:no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mbria" pitchFamily="18" charset="0"/>
              <a:cs typeface="+mn-cs"/>
            </a:endParaRPr>
          </a:p>
        </p:txBody>
      </p:sp>
      <p:cxnSp>
        <p:nvCxnSpPr>
          <p:cNvPr id="5124" name="Straight Connector 5"/>
          <p:cNvCxnSpPr>
            <a:cxnSpLocks noChangeShapeType="1"/>
          </p:cNvCxnSpPr>
          <p:nvPr/>
        </p:nvCxnSpPr>
        <p:spPr bwMode="auto">
          <a:xfrm>
            <a:off x="1524000" y="990600"/>
            <a:ext cx="9144000" cy="1588"/>
          </a:xfrm>
          <a:prstGeom prst="line">
            <a:avLst/>
          </a:prstGeom>
          <a:noFill/>
          <a:ln w="50800" algn="ctr">
            <a:solidFill>
              <a:schemeClr val="tx1"/>
            </a:solidFill>
            <a:round/>
            <a:headEnd/>
            <a:tailEnd/>
          </a:ln>
        </p:spPr>
      </p:cxnSp>
      <p:sp>
        <p:nvSpPr>
          <p:cNvPr id="4" name="Rectangle: Rounded Corners 3">
            <a:extLst>
              <a:ext uri="{FF2B5EF4-FFF2-40B4-BE49-F238E27FC236}">
                <a16:creationId xmlns:a16="http://schemas.microsoft.com/office/drawing/2014/main" id="{F77F801B-510A-4585-8F71-648614CC2830}"/>
              </a:ext>
            </a:extLst>
          </p:cNvPr>
          <p:cNvSpPr/>
          <p:nvPr/>
        </p:nvSpPr>
        <p:spPr bwMode="auto">
          <a:xfrm>
            <a:off x="3886199" y="6185380"/>
            <a:ext cx="4267200" cy="58419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ヒラギノ角ゴ Pro W3" pitchFamily="68" charset="-128"/>
                <a:cs typeface="Calibri" panose="020F0502020204030204" pitchFamily="34" charset="0"/>
              </a:rPr>
              <a:t>Lesson 7: Acts 10-12</a:t>
            </a:r>
          </a:p>
        </p:txBody>
      </p:sp>
      <p:sp>
        <p:nvSpPr>
          <p:cNvPr id="5" name="TextBox 4">
            <a:extLst>
              <a:ext uri="{FF2B5EF4-FFF2-40B4-BE49-F238E27FC236}">
                <a16:creationId xmlns:a16="http://schemas.microsoft.com/office/drawing/2014/main" id="{DF8E2ADF-DC5D-4156-9BAE-22ECD68F7E06}"/>
              </a:ext>
            </a:extLst>
          </p:cNvPr>
          <p:cNvSpPr txBox="1"/>
          <p:nvPr/>
        </p:nvSpPr>
        <p:spPr>
          <a:xfrm>
            <a:off x="4278970" y="1121535"/>
            <a:ext cx="348165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The Book of Acts</a:t>
            </a:r>
          </a:p>
        </p:txBody>
      </p:sp>
      <p:pic>
        <p:nvPicPr>
          <p:cNvPr id="2" name="Picture 1">
            <a:extLst>
              <a:ext uri="{FF2B5EF4-FFF2-40B4-BE49-F238E27FC236}">
                <a16:creationId xmlns:a16="http://schemas.microsoft.com/office/drawing/2014/main" id="{7713693E-B751-4C8A-AACB-77F930845BCB}"/>
              </a:ext>
            </a:extLst>
          </p:cNvPr>
          <p:cNvPicPr>
            <a:picLocks noChangeAspect="1"/>
          </p:cNvPicPr>
          <p:nvPr/>
        </p:nvPicPr>
        <p:blipFill>
          <a:blip r:embed="rId3"/>
          <a:stretch>
            <a:fillRect/>
          </a:stretch>
        </p:blipFill>
        <p:spPr>
          <a:xfrm>
            <a:off x="2477697" y="355369"/>
            <a:ext cx="7541406" cy="5486876"/>
          </a:xfrm>
          <a:prstGeom prst="rect">
            <a:avLst/>
          </a:prstGeom>
        </p:spPr>
      </p:pic>
    </p:spTree>
    <p:extLst>
      <p:ext uri="{BB962C8B-B14F-4D97-AF65-F5344CB8AC3E}">
        <p14:creationId xmlns:p14="http://schemas.microsoft.com/office/powerpoint/2010/main" val="28880452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2489200" y="9099"/>
            <a:ext cx="7213600"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itchFamily="18" charset="0"/>
                <a:ea typeface="+mn-ea"/>
                <a:cs typeface="Arial" pitchFamily="34" charset="0"/>
              </a:rPr>
              <a:t>Acts Memorization</a:t>
            </a:r>
          </a:p>
        </p:txBody>
      </p:sp>
      <p:sp>
        <p:nvSpPr>
          <p:cNvPr id="788483" name="Text Box 3"/>
          <p:cNvSpPr txBox="1">
            <a:spLocks noChangeArrowheads="1"/>
          </p:cNvSpPr>
          <p:nvPr/>
        </p:nvSpPr>
        <p:spPr bwMode="auto">
          <a:xfrm>
            <a:off x="152400" y="470764"/>
            <a:ext cx="1905000" cy="634789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1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2:</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4:</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6:</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7:</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10:</a:t>
            </a:r>
            <a:b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br>
            <a:endPar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p:txBody>
      </p:sp>
      <p:sp>
        <p:nvSpPr>
          <p:cNvPr id="2" name="Rectangle 1">
            <a:extLst>
              <a:ext uri="{FF2B5EF4-FFF2-40B4-BE49-F238E27FC236}">
                <a16:creationId xmlns:a16="http://schemas.microsoft.com/office/drawing/2014/main" id="{5D0CFFAD-4380-4A88-918F-C5465E2D45CA}"/>
              </a:ext>
            </a:extLst>
          </p:cNvPr>
          <p:cNvSpPr/>
          <p:nvPr/>
        </p:nvSpPr>
        <p:spPr>
          <a:xfrm>
            <a:off x="2012368" y="429687"/>
            <a:ext cx="7727693" cy="907941"/>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Ascension &amp; Reign of the King / Waiting on the Spirit/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Matthias replaces Judas</a:t>
            </a:r>
          </a:p>
        </p:txBody>
      </p:sp>
      <p:sp>
        <p:nvSpPr>
          <p:cNvPr id="5" name="Rectangle 4">
            <a:extLst>
              <a:ext uri="{FF2B5EF4-FFF2-40B4-BE49-F238E27FC236}">
                <a16:creationId xmlns:a16="http://schemas.microsoft.com/office/drawing/2014/main" id="{D435F375-BAA0-4F3E-8A97-153C77B1D39B}"/>
              </a:ext>
            </a:extLst>
          </p:cNvPr>
          <p:cNvSpPr/>
          <p:nvPr/>
        </p:nvSpPr>
        <p:spPr>
          <a:xfrm>
            <a:off x="1991749" y="1254089"/>
            <a:ext cx="8624540" cy="907941"/>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Peter preaches on Pentecost /Outpouring of the Holy Spirit/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Beginning of the Church</a:t>
            </a:r>
          </a:p>
        </p:txBody>
      </p:sp>
      <p:sp>
        <p:nvSpPr>
          <p:cNvPr id="6" name="Rectangle 5">
            <a:extLst>
              <a:ext uri="{FF2B5EF4-FFF2-40B4-BE49-F238E27FC236}">
                <a16:creationId xmlns:a16="http://schemas.microsoft.com/office/drawing/2014/main" id="{E30A1FDE-B8DB-449B-BACA-650D7ACC24C3}"/>
              </a:ext>
            </a:extLst>
          </p:cNvPr>
          <p:cNvSpPr/>
          <p:nvPr/>
        </p:nvSpPr>
        <p:spPr>
          <a:xfrm>
            <a:off x="1991749" y="2078359"/>
            <a:ext cx="5602559" cy="461665"/>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Lame man healed / Peter’s 2</a:t>
            </a:r>
            <a:r>
              <a:rPr kumimoji="0" lang="en-US" sz="2400" b="1" i="0" u="none" strike="noStrike" kern="1200" cap="none" spc="0" normalizeH="0" baseline="30000" noProof="0" dirty="0">
                <a:ln>
                  <a:noFill/>
                </a:ln>
                <a:solidFill>
                  <a:srgbClr val="FFFFFF"/>
                </a:solidFill>
                <a:effectLst/>
                <a:uLnTx/>
                <a:uFillTx/>
                <a:latin typeface="Cambria" pitchFamily="18" charset="0"/>
                <a:ea typeface="+mn-ea"/>
                <a:cs typeface="Arial" pitchFamily="34" charset="0"/>
              </a:rPr>
              <a:t>nd</a:t>
            </a: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 Sermon</a:t>
            </a:r>
          </a:p>
        </p:txBody>
      </p:sp>
      <p:sp>
        <p:nvSpPr>
          <p:cNvPr id="7" name="Rectangle 6">
            <a:extLst>
              <a:ext uri="{FF2B5EF4-FFF2-40B4-BE49-F238E27FC236}">
                <a16:creationId xmlns:a16="http://schemas.microsoft.com/office/drawing/2014/main" id="{0248AC03-1C3F-4978-9A3B-0E06C1C0D681}"/>
              </a:ext>
            </a:extLst>
          </p:cNvPr>
          <p:cNvSpPr/>
          <p:nvPr/>
        </p:nvSpPr>
        <p:spPr>
          <a:xfrm>
            <a:off x="1973521" y="2630513"/>
            <a:ext cx="3264227" cy="461665"/>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Peter &amp; John Arrested</a:t>
            </a:r>
          </a:p>
        </p:txBody>
      </p:sp>
      <p:sp>
        <p:nvSpPr>
          <p:cNvPr id="8" name="Rectangle 7">
            <a:extLst>
              <a:ext uri="{FF2B5EF4-FFF2-40B4-BE49-F238E27FC236}">
                <a16:creationId xmlns:a16="http://schemas.microsoft.com/office/drawing/2014/main" id="{71CFB510-86BA-44F0-95B9-6A49CE104300}"/>
              </a:ext>
            </a:extLst>
          </p:cNvPr>
          <p:cNvSpPr/>
          <p:nvPr/>
        </p:nvSpPr>
        <p:spPr>
          <a:xfrm>
            <a:off x="1952902" y="3182667"/>
            <a:ext cx="5738687"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Ananias &amp; Sapphira / Apostles arrested</a:t>
            </a:r>
          </a:p>
        </p:txBody>
      </p:sp>
      <p:sp>
        <p:nvSpPr>
          <p:cNvPr id="9" name="Rectangle 8">
            <a:extLst>
              <a:ext uri="{FF2B5EF4-FFF2-40B4-BE49-F238E27FC236}">
                <a16:creationId xmlns:a16="http://schemas.microsoft.com/office/drawing/2014/main" id="{4F12C9DC-ED94-4209-A30D-05D00426E6F2}"/>
              </a:ext>
            </a:extLst>
          </p:cNvPr>
          <p:cNvSpPr/>
          <p:nvPr/>
        </p:nvSpPr>
        <p:spPr>
          <a:xfrm>
            <a:off x="1973521" y="3734821"/>
            <a:ext cx="2745432"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Widows neglected</a:t>
            </a:r>
          </a:p>
        </p:txBody>
      </p:sp>
      <p:sp>
        <p:nvSpPr>
          <p:cNvPr id="10" name="Rectangle 9">
            <a:extLst>
              <a:ext uri="{FF2B5EF4-FFF2-40B4-BE49-F238E27FC236}">
                <a16:creationId xmlns:a16="http://schemas.microsoft.com/office/drawing/2014/main" id="{5B69D5B2-F8DA-40B6-BAE0-DE110B46B688}"/>
              </a:ext>
            </a:extLst>
          </p:cNvPr>
          <p:cNvSpPr/>
          <p:nvPr/>
        </p:nvSpPr>
        <p:spPr>
          <a:xfrm>
            <a:off x="1952902" y="4286975"/>
            <a:ext cx="4717766"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Stephen’s Defense &amp; Martyrdom</a:t>
            </a:r>
          </a:p>
        </p:txBody>
      </p:sp>
      <p:sp>
        <p:nvSpPr>
          <p:cNvPr id="11" name="Rectangle 10">
            <a:extLst>
              <a:ext uri="{FF2B5EF4-FFF2-40B4-BE49-F238E27FC236}">
                <a16:creationId xmlns:a16="http://schemas.microsoft.com/office/drawing/2014/main" id="{7FFAC425-4CE3-446A-8E0D-EF24AAC40F2E}"/>
              </a:ext>
            </a:extLst>
          </p:cNvPr>
          <p:cNvSpPr/>
          <p:nvPr/>
        </p:nvSpPr>
        <p:spPr>
          <a:xfrm>
            <a:off x="1961867" y="4802883"/>
            <a:ext cx="5733686"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Church Scattered/ Samaria &amp; Ethiopian</a:t>
            </a:r>
          </a:p>
        </p:txBody>
      </p:sp>
      <p:sp>
        <p:nvSpPr>
          <p:cNvPr id="12" name="Rectangle 11">
            <a:extLst>
              <a:ext uri="{FF2B5EF4-FFF2-40B4-BE49-F238E27FC236}">
                <a16:creationId xmlns:a16="http://schemas.microsoft.com/office/drawing/2014/main" id="{B13AF3CC-85ED-4577-A415-60794E3271CB}"/>
              </a:ext>
            </a:extLst>
          </p:cNvPr>
          <p:cNvSpPr/>
          <p:nvPr/>
        </p:nvSpPr>
        <p:spPr>
          <a:xfrm>
            <a:off x="1973521" y="5391283"/>
            <a:ext cx="8226291"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Conversion of Saul/ Peter heals Aeneas and raises Dorcas</a:t>
            </a:r>
          </a:p>
        </p:txBody>
      </p:sp>
      <p:sp>
        <p:nvSpPr>
          <p:cNvPr id="13" name="Rectangle 12">
            <a:extLst>
              <a:ext uri="{FF2B5EF4-FFF2-40B4-BE49-F238E27FC236}">
                <a16:creationId xmlns:a16="http://schemas.microsoft.com/office/drawing/2014/main" id="{A4A987D3-21CC-4A3F-A62B-1F27C1D3FF85}"/>
              </a:ext>
            </a:extLst>
          </p:cNvPr>
          <p:cNvSpPr/>
          <p:nvPr/>
        </p:nvSpPr>
        <p:spPr>
          <a:xfrm>
            <a:off x="1984911" y="5961434"/>
            <a:ext cx="5519203"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Conversion of First Gentile - Cornelius</a:t>
            </a:r>
          </a:p>
        </p:txBody>
      </p:sp>
    </p:spTree>
    <p:extLst>
      <p:ext uri="{BB962C8B-B14F-4D97-AF65-F5344CB8AC3E}">
        <p14:creationId xmlns:p14="http://schemas.microsoft.com/office/powerpoint/2010/main" val="29877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2489200" y="9099"/>
            <a:ext cx="7213600"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itchFamily="18" charset="0"/>
                <a:ea typeface="+mn-ea"/>
                <a:cs typeface="Arial" pitchFamily="34" charset="0"/>
              </a:rPr>
              <a:t>Acts Memorization</a:t>
            </a:r>
          </a:p>
        </p:txBody>
      </p:sp>
      <p:sp>
        <p:nvSpPr>
          <p:cNvPr id="788483" name="Text Box 3"/>
          <p:cNvSpPr txBox="1">
            <a:spLocks noChangeArrowheads="1"/>
          </p:cNvSpPr>
          <p:nvPr/>
        </p:nvSpPr>
        <p:spPr bwMode="auto">
          <a:xfrm>
            <a:off x="152400" y="470764"/>
            <a:ext cx="1905000" cy="581697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11:</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12:</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14:</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16:</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17:</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20:</a:t>
            </a:r>
            <a:br>
              <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br>
            <a:endParaRPr kumimoji="0" lang="en-US" sz="24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p:txBody>
      </p:sp>
      <p:sp>
        <p:nvSpPr>
          <p:cNvPr id="2" name="Rectangle 1">
            <a:extLst>
              <a:ext uri="{FF2B5EF4-FFF2-40B4-BE49-F238E27FC236}">
                <a16:creationId xmlns:a16="http://schemas.microsoft.com/office/drawing/2014/main" id="{5D0CFFAD-4380-4A88-918F-C5465E2D45CA}"/>
              </a:ext>
            </a:extLst>
          </p:cNvPr>
          <p:cNvSpPr/>
          <p:nvPr/>
        </p:nvSpPr>
        <p:spPr>
          <a:xfrm>
            <a:off x="2012368" y="429687"/>
            <a:ext cx="2719206" cy="461665"/>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Gospel To Antioch</a:t>
            </a:r>
          </a:p>
        </p:txBody>
      </p:sp>
      <p:sp>
        <p:nvSpPr>
          <p:cNvPr id="5" name="Rectangle 4">
            <a:extLst>
              <a:ext uri="{FF2B5EF4-FFF2-40B4-BE49-F238E27FC236}">
                <a16:creationId xmlns:a16="http://schemas.microsoft.com/office/drawing/2014/main" id="{D435F375-BAA0-4F3E-8A97-153C77B1D39B}"/>
              </a:ext>
            </a:extLst>
          </p:cNvPr>
          <p:cNvSpPr/>
          <p:nvPr/>
        </p:nvSpPr>
        <p:spPr>
          <a:xfrm>
            <a:off x="1991749" y="958427"/>
            <a:ext cx="4528419" cy="461665"/>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James Martyred/Peter Escapes</a:t>
            </a:r>
          </a:p>
        </p:txBody>
      </p:sp>
      <p:sp>
        <p:nvSpPr>
          <p:cNvPr id="6" name="Rectangle 5">
            <a:extLst>
              <a:ext uri="{FF2B5EF4-FFF2-40B4-BE49-F238E27FC236}">
                <a16:creationId xmlns:a16="http://schemas.microsoft.com/office/drawing/2014/main" id="{E30A1FDE-B8DB-449B-BACA-650D7ACC24C3}"/>
              </a:ext>
            </a:extLst>
          </p:cNvPr>
          <p:cNvSpPr/>
          <p:nvPr/>
        </p:nvSpPr>
        <p:spPr>
          <a:xfrm>
            <a:off x="1991749" y="1562451"/>
            <a:ext cx="3042371" cy="461665"/>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First Journey Begins</a:t>
            </a:r>
          </a:p>
        </p:txBody>
      </p:sp>
      <p:sp>
        <p:nvSpPr>
          <p:cNvPr id="7" name="Rectangle 6">
            <a:extLst>
              <a:ext uri="{FF2B5EF4-FFF2-40B4-BE49-F238E27FC236}">
                <a16:creationId xmlns:a16="http://schemas.microsoft.com/office/drawing/2014/main" id="{0248AC03-1C3F-4978-9A3B-0E06C1C0D681}"/>
              </a:ext>
            </a:extLst>
          </p:cNvPr>
          <p:cNvSpPr/>
          <p:nvPr/>
        </p:nvSpPr>
        <p:spPr>
          <a:xfrm>
            <a:off x="1973521" y="2101169"/>
            <a:ext cx="3557705" cy="461665"/>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Preaching in Asia Minor</a:t>
            </a:r>
          </a:p>
        </p:txBody>
      </p:sp>
      <p:sp>
        <p:nvSpPr>
          <p:cNvPr id="8" name="Rectangle 7">
            <a:extLst>
              <a:ext uri="{FF2B5EF4-FFF2-40B4-BE49-F238E27FC236}">
                <a16:creationId xmlns:a16="http://schemas.microsoft.com/office/drawing/2014/main" id="{71CFB510-86BA-44F0-95B9-6A49CE104300}"/>
              </a:ext>
            </a:extLst>
          </p:cNvPr>
          <p:cNvSpPr/>
          <p:nvPr/>
        </p:nvSpPr>
        <p:spPr>
          <a:xfrm>
            <a:off x="1911414" y="2653323"/>
            <a:ext cx="3627403"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Conference in Jerusalem</a:t>
            </a:r>
          </a:p>
        </p:txBody>
      </p:sp>
      <p:sp>
        <p:nvSpPr>
          <p:cNvPr id="9" name="Rectangle 8">
            <a:extLst>
              <a:ext uri="{FF2B5EF4-FFF2-40B4-BE49-F238E27FC236}">
                <a16:creationId xmlns:a16="http://schemas.microsoft.com/office/drawing/2014/main" id="{4F12C9DC-ED94-4209-A30D-05D00426E6F2}"/>
              </a:ext>
            </a:extLst>
          </p:cNvPr>
          <p:cNvSpPr/>
          <p:nvPr/>
        </p:nvSpPr>
        <p:spPr>
          <a:xfrm>
            <a:off x="1973521" y="3221995"/>
            <a:ext cx="6904904" cy="46166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2</a:t>
            </a:r>
            <a:r>
              <a:rPr kumimoji="0" lang="en-US" sz="2400" b="1" i="0" u="none" strike="noStrike" kern="1200" cap="none" spc="0" normalizeH="0" baseline="30000" noProof="0" dirty="0">
                <a:ln>
                  <a:noFill/>
                </a:ln>
                <a:solidFill>
                  <a:srgbClr val="FFFFFF"/>
                </a:solidFill>
                <a:effectLst/>
                <a:uLnTx/>
                <a:uFillTx/>
                <a:latin typeface="Cambria" pitchFamily="18" charset="0"/>
                <a:ea typeface="+mn-ea"/>
                <a:cs typeface="Arial" pitchFamily="34" charset="0"/>
              </a:rPr>
              <a:t>nd</a:t>
            </a:r>
            <a:r>
              <a:rPr kumimoji="0" lang="en-US" sz="24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 Journey / European converts – Lydia &amp; Jailer</a:t>
            </a:r>
          </a:p>
        </p:txBody>
      </p:sp>
    </p:spTree>
    <p:extLst>
      <p:ext uri="{BB962C8B-B14F-4D97-AF65-F5344CB8AC3E}">
        <p14:creationId xmlns:p14="http://schemas.microsoft.com/office/powerpoint/2010/main" val="2612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FDE5-2027-4BAD-B639-B5E7CC503C8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2227" name="Rectangle 2"/>
          <p:cNvSpPr>
            <a:spLocks noGrp="1" noChangeArrowheads="1"/>
          </p:cNvSpPr>
          <p:nvPr>
            <p:ph type="title"/>
          </p:nvPr>
        </p:nvSpPr>
        <p:spPr>
          <a:xfrm>
            <a:off x="609600" y="119360"/>
            <a:ext cx="10972800" cy="479292"/>
          </a:xfrm>
        </p:spPr>
        <p:txBody>
          <a:bodyPr>
            <a:noAutofit/>
          </a:bodyPr>
          <a:lstStyle/>
          <a:p>
            <a:pPr eaLnBrk="1" hangingPunct="1">
              <a:defRPr/>
            </a:pPr>
            <a:r>
              <a:rPr lang="en-US" sz="3200" b="1" i="1" u="sng" dirty="0">
                <a:solidFill>
                  <a:srgbClr val="FFFF00"/>
                </a:solidFill>
              </a:rPr>
              <a:t>Lesson 7 Objectives (the student will be able to …)</a:t>
            </a:r>
          </a:p>
        </p:txBody>
      </p:sp>
      <p:sp>
        <p:nvSpPr>
          <p:cNvPr id="181252" name="Rectangle 3"/>
          <p:cNvSpPr>
            <a:spLocks noGrp="1" noChangeArrowheads="1"/>
          </p:cNvSpPr>
          <p:nvPr>
            <p:ph type="body" idx="1"/>
          </p:nvPr>
        </p:nvSpPr>
        <p:spPr>
          <a:xfrm>
            <a:off x="533400" y="706164"/>
            <a:ext cx="11430000" cy="5486400"/>
          </a:xfrm>
        </p:spPr>
        <p:txBody>
          <a:bodyPr>
            <a:noAutofit/>
          </a:bodyPr>
          <a:lstStyle/>
          <a:p>
            <a:pPr eaLnBrk="1" hangingPunct="1">
              <a:buFont typeface="Wingdings" panose="05000000000000000000" pitchFamily="2" charset="2"/>
              <a:buChar char="§"/>
            </a:pPr>
            <a:r>
              <a:rPr lang="en-US" sz="2800" dirty="0">
                <a:latin typeface="Cambria" panose="02040503050406030204" pitchFamily="18" charset="0"/>
                <a:ea typeface="Cambria" panose="02040503050406030204" pitchFamily="18" charset="0"/>
              </a:rPr>
              <a:t>List the conditions that must be met to obtain remission of sins and the gift of the Holy Spirit</a:t>
            </a:r>
          </a:p>
          <a:p>
            <a:pPr eaLnBrk="1" hangingPunct="1">
              <a:buFont typeface="Wingdings" panose="05000000000000000000" pitchFamily="2" charset="2"/>
              <a:buChar char="§"/>
            </a:pPr>
            <a:endParaRPr lang="en-US" sz="2800" dirty="0">
              <a:latin typeface="Cambria" panose="02040503050406030204" pitchFamily="18" charset="0"/>
              <a:ea typeface="Cambria" panose="02040503050406030204" pitchFamily="18" charset="0"/>
            </a:endParaRPr>
          </a:p>
          <a:p>
            <a:pPr eaLnBrk="1" hangingPunct="1">
              <a:buFont typeface="Wingdings" panose="05000000000000000000" pitchFamily="2" charset="2"/>
              <a:buChar char="§"/>
            </a:pPr>
            <a:r>
              <a:rPr lang="en-US" sz="2800" dirty="0">
                <a:latin typeface="Cambria" panose="02040503050406030204" pitchFamily="18" charset="0"/>
                <a:ea typeface="Cambria" panose="02040503050406030204" pitchFamily="18" charset="0"/>
              </a:rPr>
              <a:t>Explain the purpose of the Holy Spirit falling upon Cornelius and his household and for the seven Jews who witnessed the event</a:t>
            </a:r>
          </a:p>
          <a:p>
            <a:pPr marL="0" indent="0" eaLnBrk="1" hangingPunct="1">
              <a:buNone/>
            </a:pPr>
            <a:endParaRPr lang="en-US" sz="2800" dirty="0">
              <a:latin typeface="Cambria" panose="02040503050406030204" pitchFamily="18" charset="0"/>
              <a:ea typeface="Cambria" panose="02040503050406030204" pitchFamily="18" charset="0"/>
            </a:endParaRPr>
          </a:p>
          <a:p>
            <a:pPr eaLnBrk="1" hangingPunct="1">
              <a:buFont typeface="Wingdings" panose="05000000000000000000" pitchFamily="2" charset="2"/>
              <a:buChar char="§"/>
            </a:pPr>
            <a:r>
              <a:rPr lang="en-US" sz="2800" dirty="0">
                <a:latin typeface="Cambria" panose="02040503050406030204" pitchFamily="18" charset="0"/>
                <a:ea typeface="Cambria" panose="02040503050406030204" pitchFamily="18" charset="0"/>
              </a:rPr>
              <a:t>Describe when Cornelius and his household were saved?</a:t>
            </a:r>
          </a:p>
          <a:p>
            <a:pPr eaLnBrk="1" hangingPunct="1">
              <a:buFont typeface="Wingdings" panose="05000000000000000000" pitchFamily="2" charset="2"/>
              <a:buChar char="§"/>
            </a:pPr>
            <a:endParaRPr lang="en-US" sz="2800" dirty="0">
              <a:latin typeface="Cambria" panose="02040503050406030204" pitchFamily="18" charset="0"/>
              <a:ea typeface="Cambria" panose="02040503050406030204" pitchFamily="18" charset="0"/>
            </a:endParaRPr>
          </a:p>
          <a:p>
            <a:pPr eaLnBrk="1" hangingPunct="1">
              <a:buFont typeface="Wingdings" panose="05000000000000000000" pitchFamily="2" charset="2"/>
              <a:buChar char="§"/>
            </a:pPr>
            <a:r>
              <a:rPr lang="en-US" sz="2800" dirty="0">
                <a:latin typeface="Cambria" panose="02040503050406030204" pitchFamily="18" charset="0"/>
                <a:ea typeface="Cambria" panose="02040503050406030204" pitchFamily="18" charset="0"/>
              </a:rPr>
              <a:t>List four themes found in Peter’s sermon.</a:t>
            </a:r>
          </a:p>
        </p:txBody>
      </p:sp>
    </p:spTree>
    <p:extLst>
      <p:ext uri="{BB962C8B-B14F-4D97-AF65-F5344CB8AC3E}">
        <p14:creationId xmlns:p14="http://schemas.microsoft.com/office/powerpoint/2010/main" val="32555723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CF0BD5-712C-4B01-9215-E6332BF6BFDC}"/>
              </a:ext>
            </a:extLst>
          </p:cNvPr>
          <p:cNvSpPr>
            <a:spLocks noGrp="1"/>
          </p:cNvSpPr>
          <p:nvPr>
            <p:ph type="ctrTitle"/>
          </p:nvPr>
        </p:nvSpPr>
        <p:spPr>
          <a:xfrm>
            <a:off x="914400" y="49410"/>
            <a:ext cx="10363200" cy="609600"/>
          </a:xfrm>
        </p:spPr>
        <p:txBody>
          <a:bodyPr rtlCol="0">
            <a:normAutofit/>
          </a:bodyPr>
          <a:lstStyle/>
          <a:p>
            <a:pPr eaLnBrk="1" fontAlgn="auto" hangingPunct="1">
              <a:spcAft>
                <a:spcPts val="0"/>
              </a:spcAft>
              <a:defRPr/>
            </a:pPr>
            <a:r>
              <a:rPr lang="en-US" sz="3000" b="1" i="1" u="sng" dirty="0">
                <a:solidFill>
                  <a:srgbClr val="FFFF00"/>
                </a:solidFill>
                <a:latin typeface="Cambria" panose="02040503050406030204" pitchFamily="18" charset="0"/>
                <a:ea typeface="Cambria" panose="02040503050406030204" pitchFamily="18" charset="0"/>
              </a:rPr>
              <a:t>OT Prophecies of Gentile Inclusion</a:t>
            </a:r>
          </a:p>
        </p:txBody>
      </p:sp>
      <p:sp>
        <p:nvSpPr>
          <p:cNvPr id="2" name="Rectangle 1">
            <a:extLst>
              <a:ext uri="{FF2B5EF4-FFF2-40B4-BE49-F238E27FC236}">
                <a16:creationId xmlns:a16="http://schemas.microsoft.com/office/drawing/2014/main" id="{464E8186-4E2C-4D0B-B3E7-65F2BB53DB19}"/>
              </a:ext>
            </a:extLst>
          </p:cNvPr>
          <p:cNvSpPr>
            <a:spLocks noChangeArrowheads="1"/>
          </p:cNvSpPr>
          <p:nvPr/>
        </p:nvSpPr>
        <p:spPr bwMode="auto">
          <a:xfrm>
            <a:off x="228600" y="659010"/>
            <a:ext cx="117348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Genesis 12:3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And in you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all the families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of the earth will be blessed.</a:t>
            </a: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Psalm 22:27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6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27 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All the ends of the earth will remember and turn to the </a:t>
            </a:r>
            <a:r>
              <a:rPr kumimoji="0" lang="en-US" sz="26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Lord</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And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all the families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of the nations will worship before You.</a:t>
            </a: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Isaiah 2:2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Now it will come about that In the last days The mountain of the house of the </a:t>
            </a:r>
            <a:r>
              <a:rPr kumimoji="0" lang="en-US" sz="26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Lord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Will be established as the chief of the mountains, And will be raised above the hills; And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all the nations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will stream to it.</a:t>
            </a:r>
            <a:endPar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Isaiah 49:6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I will also make You a light of the nations</a:t>
            </a:r>
            <a:b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b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So that My salvation may reach to the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end of the earth</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Joel 2:28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It will come about after this That I will pour out My Spirit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on all mankind;</a:t>
            </a:r>
            <a:endParaRPr kumimoji="0" lang="en-US" alt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Zechariah 2:11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Many nations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will join themselves to the </a:t>
            </a:r>
            <a:r>
              <a:rPr kumimoji="0" lang="en-US" sz="26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Lord</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in that day and will become My people</a:t>
            </a:r>
            <a:endPar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Matthew 28:19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Go therefore and make disciples of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all the nations</a:t>
            </a:r>
            <a:endParaRPr kumimoji="0" lang="en-US" alt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121917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Acts 1:8 </a:t>
            </a:r>
            <a:r>
              <a:rPr kumimoji="0" lang="en-US" alt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you shall be My witnesses both in Jerusalem, and in all Judea and Samaria, and even to the </a:t>
            </a:r>
            <a:r>
              <a:rPr kumimoji="0" 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remotest part of the earth.”</a:t>
            </a:r>
            <a:endParaRPr kumimoji="0" lang="en-US" altLang="en-US" sz="26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ounded Rectangular Callout 14">
            <a:extLst>
              <a:ext uri="{FF2B5EF4-FFF2-40B4-BE49-F238E27FC236}">
                <a16:creationId xmlns:a16="http://schemas.microsoft.com/office/drawing/2014/main" id="{547C82FC-CDDE-4CC6-9E7F-458A164344A4}"/>
              </a:ext>
            </a:extLst>
          </p:cNvPr>
          <p:cNvSpPr>
            <a:spLocks noChangeArrowheads="1"/>
          </p:cNvSpPr>
          <p:nvPr/>
        </p:nvSpPr>
        <p:spPr bwMode="auto">
          <a:xfrm>
            <a:off x="0" y="1178256"/>
            <a:ext cx="12192000" cy="4291211"/>
          </a:xfrm>
          <a:prstGeom prst="wedgeRoundRectCallout">
            <a:avLst>
              <a:gd name="adj1" fmla="val -23049"/>
              <a:gd name="adj2" fmla="val -49480"/>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lvl="0" algn="ctr" defTabSz="1219170" fontAlgn="base">
              <a:spcBef>
                <a:spcPct val="0"/>
              </a:spcBef>
              <a:spcAft>
                <a:spcPct val="0"/>
              </a:spcAft>
              <a:buClrTx/>
              <a:buSzTx/>
              <a:buNone/>
              <a:defRPr/>
            </a:pPr>
            <a:r>
              <a:rPr lang="en-US" sz="3000" i="1" u="sng" dirty="0">
                <a:solidFill>
                  <a:srgbClr val="FFFF00"/>
                </a:solidFill>
                <a:latin typeface="Cambria" panose="02040503050406030204" pitchFamily="18" charset="0"/>
                <a:ea typeface="Cambria" panose="02040503050406030204" pitchFamily="18" charset="0"/>
              </a:rPr>
              <a:t>Ephesians 3:3-7</a:t>
            </a:r>
            <a:r>
              <a:rPr lang="en-US" sz="3000" baseline="30000" dirty="0">
                <a:latin typeface="Cambria" panose="02040503050406030204" pitchFamily="18" charset="0"/>
                <a:ea typeface="Cambria" panose="02040503050406030204" pitchFamily="18" charset="0"/>
              </a:rPr>
              <a:t>  </a:t>
            </a:r>
            <a:r>
              <a:rPr lang="en-US" sz="3000" dirty="0">
                <a:latin typeface="Cambria" panose="02040503050406030204" pitchFamily="18" charset="0"/>
                <a:ea typeface="Cambria" panose="02040503050406030204" pitchFamily="18" charset="0"/>
              </a:rPr>
              <a:t>- </a:t>
            </a:r>
            <a:r>
              <a:rPr lang="en-US" sz="3000" b="0" dirty="0">
                <a:latin typeface="Cambria" panose="02040503050406030204" pitchFamily="18" charset="0"/>
                <a:ea typeface="Cambria" panose="02040503050406030204" pitchFamily="18" charset="0"/>
              </a:rPr>
              <a:t>that by revelation there was made known to me the mystery, as I wrote before in brief. </a:t>
            </a:r>
            <a:r>
              <a:rPr lang="en-US" sz="3000" baseline="30000" dirty="0">
                <a:latin typeface="Cambria" panose="02040503050406030204" pitchFamily="18" charset="0"/>
                <a:ea typeface="Cambria" panose="02040503050406030204" pitchFamily="18" charset="0"/>
              </a:rPr>
              <a:t>4 </a:t>
            </a:r>
            <a:r>
              <a:rPr lang="en-US" sz="3000" b="0" dirty="0">
                <a:latin typeface="Cambria" panose="02040503050406030204" pitchFamily="18" charset="0"/>
                <a:ea typeface="Cambria" panose="02040503050406030204" pitchFamily="18" charset="0"/>
              </a:rPr>
              <a:t>By referring to this, when you read you can understand my insight into the mystery of Christ, </a:t>
            </a:r>
            <a:r>
              <a:rPr lang="en-US" sz="3000" baseline="30000" dirty="0">
                <a:latin typeface="Cambria" panose="02040503050406030204" pitchFamily="18" charset="0"/>
                <a:ea typeface="Cambria" panose="02040503050406030204" pitchFamily="18" charset="0"/>
              </a:rPr>
              <a:t>5 </a:t>
            </a:r>
            <a:r>
              <a:rPr lang="en-US" sz="3000" b="0" dirty="0">
                <a:latin typeface="Cambria" panose="02040503050406030204" pitchFamily="18" charset="0"/>
                <a:ea typeface="Cambria" panose="02040503050406030204" pitchFamily="18" charset="0"/>
              </a:rPr>
              <a:t>which in other generations was not made known to the sons of men, as it has now been revealed to His holy apostles and prophets in the Spirit; </a:t>
            </a:r>
            <a:r>
              <a:rPr lang="en-US" sz="3000" baseline="30000" dirty="0">
                <a:latin typeface="Cambria" panose="02040503050406030204" pitchFamily="18" charset="0"/>
                <a:ea typeface="Cambria" panose="02040503050406030204" pitchFamily="18" charset="0"/>
              </a:rPr>
              <a:t>6 </a:t>
            </a:r>
            <a:r>
              <a:rPr lang="en-US" sz="3000" b="0" i="1" dirty="0">
                <a:latin typeface="Cambria" panose="02040503050406030204" pitchFamily="18" charset="0"/>
                <a:ea typeface="Cambria" panose="02040503050406030204" pitchFamily="18" charset="0"/>
              </a:rPr>
              <a:t>to be specific</a:t>
            </a:r>
            <a:r>
              <a:rPr lang="en-US" sz="3000" b="0" dirty="0">
                <a:latin typeface="Cambria" panose="02040503050406030204" pitchFamily="18" charset="0"/>
                <a:ea typeface="Cambria" panose="02040503050406030204" pitchFamily="18" charset="0"/>
              </a:rPr>
              <a:t>, that the Gentiles are fellow heirs and fellow members of the body, and fellow partakers of the promise in Christ Jesus through the gospel, </a:t>
            </a:r>
            <a:r>
              <a:rPr lang="en-US" sz="3000" baseline="30000" dirty="0">
                <a:latin typeface="Cambria" panose="02040503050406030204" pitchFamily="18" charset="0"/>
                <a:ea typeface="Cambria" panose="02040503050406030204" pitchFamily="18" charset="0"/>
              </a:rPr>
              <a:t>7 </a:t>
            </a:r>
            <a:r>
              <a:rPr lang="en-US" sz="3000" b="0" dirty="0">
                <a:latin typeface="Cambria" panose="02040503050406030204" pitchFamily="18" charset="0"/>
                <a:ea typeface="Cambria" panose="02040503050406030204" pitchFamily="18" charset="0"/>
              </a:rPr>
              <a:t>of which I was made a minister, according to the gift of God’s grace which was given to me according to the working of His power. </a:t>
            </a:r>
            <a:endParaRPr kumimoji="0" lang="en-US" altLang="en-US" sz="3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80808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Title 1">
            <a:extLst>
              <a:ext uri="{FF2B5EF4-FFF2-40B4-BE49-F238E27FC236}">
                <a16:creationId xmlns:a16="http://schemas.microsoft.com/office/drawing/2014/main" id="{2FE04ABD-2109-43DD-B6FE-5E482CF0411D}"/>
              </a:ext>
            </a:extLst>
          </p:cNvPr>
          <p:cNvSpPr>
            <a:spLocks noGrp="1"/>
          </p:cNvSpPr>
          <p:nvPr>
            <p:ph type="title"/>
          </p:nvPr>
        </p:nvSpPr>
        <p:spPr>
          <a:xfrm>
            <a:off x="609600" y="137584"/>
            <a:ext cx="10972800" cy="753533"/>
          </a:xfrm>
        </p:spPr>
        <p:txBody>
          <a:bodyPr/>
          <a:lstStyle/>
          <a:p>
            <a:pPr eaLnBrk="1" hangingPunct="1"/>
            <a:r>
              <a:rPr lang="en-US" altLang="en-US" sz="3733" b="1" i="1" u="sng">
                <a:solidFill>
                  <a:srgbClr val="FFFF00"/>
                </a:solidFill>
              </a:rPr>
              <a:t>Acts 1:8</a:t>
            </a:r>
          </a:p>
        </p:txBody>
      </p:sp>
      <p:sp>
        <p:nvSpPr>
          <p:cNvPr id="3" name="TextBox 2">
            <a:extLst>
              <a:ext uri="{FF2B5EF4-FFF2-40B4-BE49-F238E27FC236}">
                <a16:creationId xmlns:a16="http://schemas.microsoft.com/office/drawing/2014/main" id="{13A305AA-6FE5-4E23-BE77-DC95EA666525}"/>
              </a:ext>
            </a:extLst>
          </p:cNvPr>
          <p:cNvSpPr txBox="1"/>
          <p:nvPr/>
        </p:nvSpPr>
        <p:spPr>
          <a:xfrm>
            <a:off x="609600" y="1022351"/>
            <a:ext cx="10769600" cy="2718949"/>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you shall receive power when the Holy Spirit has come upon you; and you shall be witnesses to Me</a:t>
            </a:r>
            <a:r>
              <a:rPr kumimoji="0" lang="en-US" sz="42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 </a:t>
            </a: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in Jerusalem, and in all Judea and Samaria, and to the end of the earth.”</a:t>
            </a:r>
          </a:p>
        </p:txBody>
      </p:sp>
      <p:cxnSp>
        <p:nvCxnSpPr>
          <p:cNvPr id="5" name="Straight Connector 4">
            <a:extLst>
              <a:ext uri="{FF2B5EF4-FFF2-40B4-BE49-F238E27FC236}">
                <a16:creationId xmlns:a16="http://schemas.microsoft.com/office/drawing/2014/main" id="{01E73786-87B9-49AA-B74F-4FEDC25577B1}"/>
              </a:ext>
            </a:extLst>
          </p:cNvPr>
          <p:cNvCxnSpPr/>
          <p:nvPr/>
        </p:nvCxnSpPr>
        <p:spPr>
          <a:xfrm>
            <a:off x="5181600" y="2969491"/>
            <a:ext cx="2133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9B048F-9A64-4F0B-B981-791944B491D5}"/>
              </a:ext>
            </a:extLst>
          </p:cNvPr>
          <p:cNvSpPr txBox="1"/>
          <p:nvPr/>
        </p:nvSpPr>
        <p:spPr>
          <a:xfrm>
            <a:off x="1320800" y="3640667"/>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Gospel preached in Jerusalem</a:t>
            </a:r>
            <a:r>
              <a:rPr kumimoji="0" lang="en-US" sz="42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 (Acts 2-7)    </a:t>
            </a:r>
          </a:p>
        </p:txBody>
      </p:sp>
      <p:cxnSp>
        <p:nvCxnSpPr>
          <p:cNvPr id="8" name="Straight Connector 7">
            <a:extLst>
              <a:ext uri="{FF2B5EF4-FFF2-40B4-BE49-F238E27FC236}">
                <a16:creationId xmlns:a16="http://schemas.microsoft.com/office/drawing/2014/main" id="{22576717-5D0C-484B-B1C3-2F2D4D104D24}"/>
              </a:ext>
            </a:extLst>
          </p:cNvPr>
          <p:cNvCxnSpPr/>
          <p:nvPr/>
        </p:nvCxnSpPr>
        <p:spPr>
          <a:xfrm>
            <a:off x="9144000" y="2930236"/>
            <a:ext cx="172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213552-8381-4E01-AE40-0BA943361141}"/>
              </a:ext>
            </a:extLst>
          </p:cNvPr>
          <p:cNvSpPr txBox="1"/>
          <p:nvPr/>
        </p:nvSpPr>
        <p:spPr>
          <a:xfrm>
            <a:off x="1320800" y="4161367"/>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Not recorded but done according to Acts 9:31</a:t>
            </a:r>
            <a:endPar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502047D5-B0EF-4237-9072-3E6E79B18D1C}"/>
              </a:ext>
            </a:extLst>
          </p:cNvPr>
          <p:cNvCxnSpPr/>
          <p:nvPr/>
        </p:nvCxnSpPr>
        <p:spPr>
          <a:xfrm>
            <a:off x="2362200" y="3580245"/>
            <a:ext cx="172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8FD280A-645F-476C-AC83-8553950A95D3}"/>
              </a:ext>
            </a:extLst>
          </p:cNvPr>
          <p:cNvSpPr txBox="1"/>
          <p:nvPr/>
        </p:nvSpPr>
        <p:spPr>
          <a:xfrm>
            <a:off x="1320800" y="4709585"/>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Done by Phillip, Peter &amp; John </a:t>
            </a:r>
            <a:r>
              <a:rPr kumimoji="0" lang="en-US" sz="42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(Acts 8:1-25)</a:t>
            </a:r>
          </a:p>
        </p:txBody>
      </p:sp>
      <p:cxnSp>
        <p:nvCxnSpPr>
          <p:cNvPr id="13" name="Straight Connector 12">
            <a:extLst>
              <a:ext uri="{FF2B5EF4-FFF2-40B4-BE49-F238E27FC236}">
                <a16:creationId xmlns:a16="http://schemas.microsoft.com/office/drawing/2014/main" id="{F952AEA8-0F47-4C7F-807B-0B334CB13E47}"/>
              </a:ext>
            </a:extLst>
          </p:cNvPr>
          <p:cNvCxnSpPr/>
          <p:nvPr/>
        </p:nvCxnSpPr>
        <p:spPr>
          <a:xfrm>
            <a:off x="5334000" y="3575242"/>
            <a:ext cx="4978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901AB75-0E84-47A2-A721-48E540B5E190}"/>
              </a:ext>
            </a:extLst>
          </p:cNvPr>
          <p:cNvSpPr txBox="1"/>
          <p:nvPr/>
        </p:nvSpPr>
        <p:spPr>
          <a:xfrm>
            <a:off x="1320800" y="5257801"/>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Ethiopian’s conversion a beginning </a:t>
            </a: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(Acts 8:39)</a:t>
            </a:r>
          </a:p>
        </p:txBody>
      </p:sp>
      <p:sp>
        <p:nvSpPr>
          <p:cNvPr id="14" name="TextBox 13">
            <a:extLst>
              <a:ext uri="{FF2B5EF4-FFF2-40B4-BE49-F238E27FC236}">
                <a16:creationId xmlns:a16="http://schemas.microsoft.com/office/drawing/2014/main" id="{5A015BF5-6002-41B3-BEE2-33A6CB7424DD}"/>
              </a:ext>
            </a:extLst>
          </p:cNvPr>
          <p:cNvSpPr txBox="1"/>
          <p:nvPr/>
        </p:nvSpPr>
        <p:spPr>
          <a:xfrm>
            <a:off x="1320800" y="5835651"/>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Conversion of Gentiles, a Major Obstacle</a:t>
            </a:r>
            <a:endParaRPr kumimoji="0" lang="en-US" sz="4267"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5"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CF0BD5-712C-4B01-9215-E6332BF6BFDC}"/>
              </a:ext>
            </a:extLst>
          </p:cNvPr>
          <p:cNvSpPr>
            <a:spLocks noGrp="1"/>
          </p:cNvSpPr>
          <p:nvPr>
            <p:ph type="ctrTitle"/>
          </p:nvPr>
        </p:nvSpPr>
        <p:spPr>
          <a:xfrm>
            <a:off x="914400" y="685801"/>
            <a:ext cx="10363200" cy="1471084"/>
          </a:xfrm>
        </p:spPr>
        <p:txBody>
          <a:bodyPr rtlCol="0">
            <a:normAutofit fontScale="90000"/>
          </a:bodyPr>
          <a:lstStyle/>
          <a:p>
            <a:pPr eaLnBrk="1" fontAlgn="auto" hangingPunct="1">
              <a:spcAft>
                <a:spcPts val="0"/>
              </a:spcAft>
              <a:defRPr/>
            </a:pPr>
            <a:r>
              <a:rPr lang="en-US" b="1" dirty="0">
                <a:solidFill>
                  <a:srgbClr val="FFFF00"/>
                </a:solidFill>
                <a:effectLst>
                  <a:outerShdw blurRad="38100" dist="38100" dir="2700000" algn="tl">
                    <a:srgbClr val="000000">
                      <a:alpha val="43137"/>
                    </a:srgbClr>
                  </a:outerShdw>
                </a:effectLst>
              </a:rPr>
              <a:t>If the gospel was to go to “every creature,” the door had to be opened to the Gentiles.</a:t>
            </a:r>
          </a:p>
        </p:txBody>
      </p:sp>
      <p:sp>
        <p:nvSpPr>
          <p:cNvPr id="4" name="Subtitle 3">
            <a:extLst>
              <a:ext uri="{FF2B5EF4-FFF2-40B4-BE49-F238E27FC236}">
                <a16:creationId xmlns:a16="http://schemas.microsoft.com/office/drawing/2014/main" id="{4A268E65-1C00-499B-B0AB-CB81CA71CDF0}"/>
              </a:ext>
            </a:extLst>
          </p:cNvPr>
          <p:cNvSpPr>
            <a:spLocks noGrp="1"/>
          </p:cNvSpPr>
          <p:nvPr>
            <p:ph type="subTitle" idx="1"/>
          </p:nvPr>
        </p:nvSpPr>
        <p:spPr>
          <a:xfrm>
            <a:off x="1117600" y="3429000"/>
            <a:ext cx="9956800" cy="2652184"/>
          </a:xfrm>
        </p:spPr>
        <p:txBody>
          <a:bodyPr rtlCol="0">
            <a:normAutofit fontScale="85000" lnSpcReduction="20000"/>
          </a:bodyPr>
          <a:lstStyle/>
          <a:p>
            <a:pPr marL="685783" indent="-685783" algn="l" eaLnBrk="1" fontAlgn="auto" hangingPunct="1">
              <a:spcAft>
                <a:spcPts val="0"/>
              </a:spcAft>
              <a:buFont typeface="+mj-lt"/>
              <a:buAutoNum type="arabicPeriod"/>
              <a:defRPr/>
            </a:pPr>
            <a:r>
              <a:rPr lang="en-US" dirty="0"/>
              <a:t>The Gentiles would have to find a preacher willing to preach to them.</a:t>
            </a:r>
          </a:p>
          <a:p>
            <a:pPr marL="685783" indent="-685783" algn="l" eaLnBrk="1" fontAlgn="auto" hangingPunct="1">
              <a:spcAft>
                <a:spcPts val="0"/>
              </a:spcAft>
              <a:buFont typeface="+mj-lt"/>
              <a:buAutoNum type="arabicPeriod"/>
              <a:defRPr/>
            </a:pPr>
            <a:r>
              <a:rPr lang="en-US" dirty="0"/>
              <a:t>The Preacher would have to be prepared.</a:t>
            </a:r>
          </a:p>
          <a:p>
            <a:pPr marL="685783" indent="-685783" algn="l" eaLnBrk="1" fontAlgn="auto" hangingPunct="1">
              <a:spcAft>
                <a:spcPts val="0"/>
              </a:spcAft>
              <a:buFont typeface="+mj-lt"/>
              <a:buAutoNum type="arabicPeriod"/>
              <a:defRPr/>
            </a:pPr>
            <a:r>
              <a:rPr lang="en-US" dirty="0"/>
              <a:t>It would have to be made clear that the Gentiles were equally acceptable with Jews as Disciples.</a:t>
            </a:r>
          </a:p>
        </p:txBody>
      </p:sp>
      <p:sp>
        <p:nvSpPr>
          <p:cNvPr id="5" name="TextBox 4">
            <a:extLst>
              <a:ext uri="{FF2B5EF4-FFF2-40B4-BE49-F238E27FC236}">
                <a16:creationId xmlns:a16="http://schemas.microsoft.com/office/drawing/2014/main" id="{86704AD6-4DA3-4267-9A20-B6BF30325B6F}"/>
              </a:ext>
            </a:extLst>
          </p:cNvPr>
          <p:cNvSpPr txBox="1"/>
          <p:nvPr/>
        </p:nvSpPr>
        <p:spPr>
          <a:xfrm>
            <a:off x="2438400" y="2605618"/>
            <a:ext cx="81280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Three things would be necessary.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a:extLst>
              <a:ext uri="{FF2B5EF4-FFF2-40B4-BE49-F238E27FC236}">
                <a16:creationId xmlns:a16="http://schemas.microsoft.com/office/drawing/2014/main" id="{B6C1C1E2-1CEE-4996-813D-72E81036FF77}"/>
              </a:ext>
            </a:extLst>
          </p:cNvPr>
          <p:cNvSpPr>
            <a:spLocks noGrp="1"/>
          </p:cNvSpPr>
          <p:nvPr>
            <p:ph type="title"/>
          </p:nvPr>
        </p:nvSpPr>
        <p:spPr>
          <a:xfrm>
            <a:off x="609600" y="37569"/>
            <a:ext cx="10972800" cy="613833"/>
          </a:xfrm>
        </p:spPr>
        <p:txBody>
          <a:bodyPr/>
          <a:lstStyle/>
          <a:p>
            <a:pPr eaLnBrk="1" hangingPunct="1"/>
            <a:r>
              <a:rPr lang="en-US" altLang="en-US" sz="3200" b="1" i="1" u="sng" dirty="0">
                <a:solidFill>
                  <a:srgbClr val="FFFF00"/>
                </a:solidFill>
                <a:latin typeface="Cambria" panose="02040503050406030204" pitchFamily="18" charset="0"/>
              </a:rPr>
              <a:t>Cornelius – Acts 10—11:18    </a:t>
            </a:r>
          </a:p>
        </p:txBody>
      </p:sp>
      <p:sp>
        <p:nvSpPr>
          <p:cNvPr id="23555" name="Rectangle 3">
            <a:extLst>
              <a:ext uri="{FF2B5EF4-FFF2-40B4-BE49-F238E27FC236}">
                <a16:creationId xmlns:a16="http://schemas.microsoft.com/office/drawing/2014/main" id="{5E81A27F-5FC8-4923-93FD-789A1C43AC06}"/>
              </a:ext>
            </a:extLst>
          </p:cNvPr>
          <p:cNvSpPr>
            <a:spLocks noGrp="1" noChangeArrowheads="1"/>
          </p:cNvSpPr>
          <p:nvPr>
            <p:ph type="body" idx="1"/>
          </p:nvPr>
        </p:nvSpPr>
        <p:spPr>
          <a:xfrm>
            <a:off x="457200" y="651402"/>
            <a:ext cx="10972800" cy="6091768"/>
          </a:xfrm>
        </p:spPr>
        <p:txBody>
          <a:bodyPr/>
          <a:lstStyle/>
          <a:p>
            <a:pPr eaLnBrk="1" hangingPunct="1">
              <a:buFont typeface="Wingdings" panose="05000000000000000000" pitchFamily="2" charset="2"/>
              <a:buChar char="§"/>
              <a:defRPr/>
            </a:pPr>
            <a:r>
              <a:rPr lang="en-US" altLang="en-US" sz="2667" dirty="0">
                <a:latin typeface="Cambria" panose="02040503050406030204" pitchFamily="18" charset="0"/>
                <a:ea typeface="Cambria" panose="02040503050406030204" pitchFamily="18" charset="0"/>
              </a:rPr>
              <a:t>An important conversion. (48 verses) </a:t>
            </a:r>
          </a:p>
          <a:p>
            <a:pPr eaLnBrk="1" hangingPunct="1">
              <a:buFont typeface="Wingdings" panose="05000000000000000000" pitchFamily="2" charset="2"/>
              <a:buChar char="§"/>
              <a:defRPr/>
            </a:pPr>
            <a:endParaRPr lang="en-US" altLang="en-US" sz="2667" dirty="0">
              <a:latin typeface="Cambria" panose="02040503050406030204" pitchFamily="18" charset="0"/>
              <a:ea typeface="Cambria" panose="02040503050406030204" pitchFamily="18" charset="0"/>
            </a:endParaRPr>
          </a:p>
          <a:p>
            <a:pPr eaLnBrk="1" hangingPunct="1">
              <a:buFont typeface="Wingdings" panose="05000000000000000000" pitchFamily="2" charset="2"/>
              <a:buChar char="§"/>
              <a:defRPr/>
            </a:pPr>
            <a:r>
              <a:rPr lang="en-US" sz="2800" dirty="0">
                <a:latin typeface="Cambria" panose="02040503050406030204" pitchFamily="18" charset="0"/>
                <a:ea typeface="Cambria" panose="02040503050406030204" pitchFamily="18" charset="0"/>
              </a:rPr>
              <a:t>The gospel is for all men, but until this time, its proclamation had been limited to Jews</a:t>
            </a:r>
          </a:p>
          <a:p>
            <a:pPr marL="0" indent="0" eaLnBrk="1" hangingPunct="1">
              <a:buNone/>
              <a:defRPr/>
            </a:pPr>
            <a:r>
              <a:rPr lang="en-US" sz="2800" dirty="0">
                <a:latin typeface="Cambria" panose="02040503050406030204" pitchFamily="18" charset="0"/>
                <a:ea typeface="Cambria" panose="02040503050406030204" pitchFamily="18" charset="0"/>
              </a:rPr>
              <a:t> </a:t>
            </a:r>
          </a:p>
          <a:p>
            <a:pPr eaLnBrk="1" hangingPunct="1">
              <a:buFont typeface="Wingdings" panose="05000000000000000000" pitchFamily="2" charset="2"/>
              <a:buChar char="§"/>
              <a:defRPr/>
            </a:pPr>
            <a:r>
              <a:rPr lang="en-US" altLang="en-US" sz="2667" dirty="0">
                <a:latin typeface="Cambria" panose="02040503050406030204" pitchFamily="18" charset="0"/>
                <a:ea typeface="Cambria" panose="02040503050406030204" pitchFamily="18" charset="0"/>
              </a:rPr>
              <a:t>It involves conversion of the first Gentile.</a:t>
            </a:r>
          </a:p>
          <a:p>
            <a:pPr eaLnBrk="1" hangingPunct="1">
              <a:buFont typeface="Wingdings" panose="05000000000000000000" pitchFamily="2" charset="2"/>
              <a:buChar char="§"/>
              <a:defRPr/>
            </a:pPr>
            <a:endParaRPr lang="en-US" altLang="en-US" sz="2667" dirty="0">
              <a:latin typeface="Cambria" panose="02040503050406030204" pitchFamily="18" charset="0"/>
              <a:ea typeface="Cambria" panose="02040503050406030204" pitchFamily="18" charset="0"/>
            </a:endParaRPr>
          </a:p>
          <a:p>
            <a:pPr eaLnBrk="1" hangingPunct="1">
              <a:buFont typeface="Wingdings" panose="05000000000000000000" pitchFamily="2" charset="2"/>
              <a:buChar char="§"/>
              <a:defRPr/>
            </a:pPr>
            <a:r>
              <a:rPr lang="en-US" altLang="en-US" sz="2667" dirty="0">
                <a:latin typeface="Cambria" panose="02040503050406030204" pitchFamily="18" charset="0"/>
                <a:ea typeface="Cambria" panose="02040503050406030204" pitchFamily="18" charset="0"/>
              </a:rPr>
              <a:t>Difficult for Jews to believe that Gentiles could be saved without becoming Jews.</a:t>
            </a:r>
          </a:p>
          <a:p>
            <a:pPr eaLnBrk="1" hangingPunct="1">
              <a:buFont typeface="Wingdings" panose="05000000000000000000" pitchFamily="2" charset="2"/>
              <a:buChar char="§"/>
              <a:defRPr/>
            </a:pPr>
            <a:endParaRPr lang="en-US" altLang="en-US" sz="2667" dirty="0">
              <a:latin typeface="Cambria" panose="02040503050406030204" pitchFamily="18" charset="0"/>
              <a:ea typeface="Cambria" panose="02040503050406030204" pitchFamily="18" charset="0"/>
            </a:endParaRPr>
          </a:p>
          <a:p>
            <a:pPr eaLnBrk="1" hangingPunct="1">
              <a:buFont typeface="Wingdings" panose="05000000000000000000" pitchFamily="2" charset="2"/>
              <a:buChar char="§"/>
              <a:defRPr/>
            </a:pPr>
            <a:r>
              <a:rPr lang="en-US" altLang="en-US" sz="2667" dirty="0">
                <a:latin typeface="Cambria" panose="02040503050406030204" pitchFamily="18" charset="0"/>
                <a:ea typeface="Cambria" panose="02040503050406030204" pitchFamily="18" charset="0"/>
              </a:rPr>
              <a:t>“Peter rose up </a:t>
            </a:r>
            <a:r>
              <a:rPr lang="en-US" altLang="en-US" sz="2667" i="1" dirty="0">
                <a:latin typeface="Cambria" panose="02040503050406030204" pitchFamily="18" charset="0"/>
                <a:ea typeface="Cambria" panose="02040503050406030204" pitchFamily="18" charset="0"/>
              </a:rPr>
              <a:t>and</a:t>
            </a:r>
            <a:r>
              <a:rPr lang="en-US" altLang="en-US" sz="2667" dirty="0">
                <a:latin typeface="Cambria" panose="02040503050406030204" pitchFamily="18" charset="0"/>
                <a:ea typeface="Cambria" panose="02040503050406030204" pitchFamily="18" charset="0"/>
              </a:rPr>
              <a:t> said to them: ‘Men </a:t>
            </a:r>
            <a:r>
              <a:rPr lang="en-US" altLang="en-US" sz="2667" i="1" dirty="0">
                <a:latin typeface="Cambria" panose="02040503050406030204" pitchFamily="18" charset="0"/>
                <a:ea typeface="Cambria" panose="02040503050406030204" pitchFamily="18" charset="0"/>
              </a:rPr>
              <a:t>and</a:t>
            </a:r>
            <a:r>
              <a:rPr lang="en-US" altLang="en-US" sz="2667" dirty="0">
                <a:latin typeface="Cambria" panose="02040503050406030204" pitchFamily="18" charset="0"/>
                <a:ea typeface="Cambria" panose="02040503050406030204" pitchFamily="18" charset="0"/>
              </a:rPr>
              <a:t> brethren, you know that a good while ago God chose among us, that by my mouth the Gentiles should hear the word of the gospel and believe.’” (Acts 15:7)</a:t>
            </a:r>
          </a:p>
          <a:p>
            <a:pPr eaLnBrk="1" hangingPunct="1">
              <a:buFont typeface="Wingdings" panose="05000000000000000000" pitchFamily="2" charset="2"/>
              <a:buChar char="§"/>
              <a:defRPr/>
            </a:pPr>
            <a:endParaRPr lang="en-US" altLang="en-US" sz="2667"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subTnLst>
                                    <p:animClr clrSpc="rgb" dir="cw">
                                      <p:cBhvr override="childStyle">
                                        <p:cTn dur="1" fill="hold" display="0" masterRel="nextClick" afterEffect="1"/>
                                        <p:tgtEl>
                                          <p:spTgt spid="23555">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subTnLst>
                                    <p:animClr clrSpc="rgb" dir="cw">
                                      <p:cBhvr override="childStyle">
                                        <p:cTn dur="1" fill="hold" display="0" masterRel="nextClick" afterEffect="1"/>
                                        <p:tgtEl>
                                          <p:spTgt spid="23555">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wipe(left)">
                                      <p:cBhvr>
                                        <p:cTn id="17" dur="500"/>
                                        <p:tgtEl>
                                          <p:spTgt spid="23555">
                                            <p:txEl>
                                              <p:pRg st="3" end="3"/>
                                            </p:txEl>
                                          </p:spTgt>
                                        </p:tgtEl>
                                      </p:cBhvr>
                                    </p:animEffect>
                                  </p:childTnLst>
                                  <p:subTnLst>
                                    <p:animClr clrSpc="rgb" dir="cw">
                                      <p:cBhvr override="childStyle">
                                        <p:cTn dur="1" fill="hold" display="0" masterRel="nextClick" afterEffect="1"/>
                                        <p:tgtEl>
                                          <p:spTgt spid="23555">
                                            <p:txEl>
                                              <p:pRg st="3" end="3"/>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wipe(left)">
                                      <p:cBhvr>
                                        <p:cTn id="22" dur="500"/>
                                        <p:tgtEl>
                                          <p:spTgt spid="23555">
                                            <p:txEl>
                                              <p:pRg st="4" end="4"/>
                                            </p:txEl>
                                          </p:spTgt>
                                        </p:tgtEl>
                                      </p:cBhvr>
                                    </p:animEffect>
                                  </p:childTnLst>
                                  <p:subTnLst>
                                    <p:animClr clrSpc="rgb" dir="cw">
                                      <p:cBhvr override="childStyle">
                                        <p:cTn dur="1" fill="hold" display="0" masterRel="nextClick" afterEffect="1"/>
                                        <p:tgtEl>
                                          <p:spTgt spid="23555">
                                            <p:txEl>
                                              <p:pRg st="4" end="4"/>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animEffect transition="in" filter="wipe(left)">
                                      <p:cBhvr>
                                        <p:cTn id="27" dur="500"/>
                                        <p:tgtEl>
                                          <p:spTgt spid="23555">
                                            <p:txEl>
                                              <p:pRg st="6" end="6"/>
                                            </p:txEl>
                                          </p:spTgt>
                                        </p:tgtEl>
                                      </p:cBhvr>
                                    </p:animEffect>
                                  </p:childTnLst>
                                  <p:subTnLst>
                                    <p:animClr clrSpc="rgb" dir="cw">
                                      <p:cBhvr override="childStyle">
                                        <p:cTn dur="1" fill="hold" display="0" masterRel="nextClick" afterEffect="1"/>
                                        <p:tgtEl>
                                          <p:spTgt spid="23555">
                                            <p:txEl>
                                              <p:pRg st="6" end="6"/>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5">
                                            <p:txEl>
                                              <p:pRg st="8" end="8"/>
                                            </p:txEl>
                                          </p:spTgt>
                                        </p:tgtEl>
                                        <p:attrNameLst>
                                          <p:attrName>style.visibility</p:attrName>
                                        </p:attrNameLst>
                                      </p:cBhvr>
                                      <p:to>
                                        <p:strVal val="visible"/>
                                      </p:to>
                                    </p:set>
                                    <p:animEffect transition="in" filter="wipe(left)">
                                      <p:cBhvr>
                                        <p:cTn id="32" dur="500"/>
                                        <p:tgtEl>
                                          <p:spTgt spid="23555">
                                            <p:txEl>
                                              <p:pRg st="8" end="8"/>
                                            </p:txEl>
                                          </p:spTgt>
                                        </p:tgtEl>
                                      </p:cBhvr>
                                    </p:animEffect>
                                  </p:childTnLst>
                                  <p:subTnLst>
                                    <p:animClr clrSpc="rgb" dir="cw">
                                      <p:cBhvr override="childStyle">
                                        <p:cTn dur="1" fill="hold" display="0" masterRel="nextClick" afterEffect="1"/>
                                        <p:tgtEl>
                                          <p:spTgt spid="23555">
                                            <p:txEl>
                                              <p:pRg st="8" end="8"/>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78770"/>
            <a:ext cx="2971800" cy="43004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71800" y="783371"/>
            <a:ext cx="8458200" cy="532453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 centurion</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over 100 men of the Italian regiment – (v. 1)</a:t>
            </a:r>
          </a:p>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 devout man</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very religious, godly, devoted to God - (v. 2).</a:t>
            </a:r>
          </a:p>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Feared God</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He and his house - (v. 2; 22; </a:t>
            </a:r>
            <a:r>
              <a:rPr kumimoji="0" lang="en-US" sz="2800" b="0" i="0" u="none" strike="noStrike" kern="1200" cap="none" spc="0" normalizeH="0" baseline="0" noProof="0" dirty="0" err="1">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cf</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Pr</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1:7)</a:t>
            </a:r>
          </a:p>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Gave alms generously</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a caring, kind man - (v.2)</a:t>
            </a:r>
          </a:p>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Prayed to God always</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(v. 2)</a:t>
            </a:r>
          </a:p>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 just man</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fair and honest - (v. 22)</a:t>
            </a:r>
          </a:p>
          <a:p>
            <a:pPr marL="457200" marR="0" lvl="0" indent="-457200" algn="l" defTabSz="914400" rtl="0" eaLnBrk="1" fontAlgn="auto" latinLnBrk="0" hangingPunct="1">
              <a:lnSpc>
                <a:spcPct val="100000"/>
              </a:lnSpc>
              <a:spcBef>
                <a:spcPts val="0"/>
              </a:spcBef>
              <a:spcAft>
                <a:spcPts val="12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respected by all the Jewish people</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even though a foreigner – (</a:t>
            </a:r>
            <a:r>
              <a:rPr kumimoji="0" lang="en-US" sz="2800" b="0" i="0" u="none" strike="noStrike" kern="1200" cap="none" spc="0" normalizeH="0" baseline="0" noProof="0" dirty="0" err="1">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vs</a:t>
            </a:r>
            <a:r>
              <a:rPr kumimoji="0" lang="en-US" sz="28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22)</a:t>
            </a:r>
          </a:p>
        </p:txBody>
      </p:sp>
      <p:sp>
        <p:nvSpPr>
          <p:cNvPr id="18" name="Rectangle 1">
            <a:extLst>
              <a:ext uri="{FF2B5EF4-FFF2-40B4-BE49-F238E27FC236}">
                <a16:creationId xmlns:a16="http://schemas.microsoft.com/office/drawing/2014/main" id="{84D83D7A-F290-409C-A3DD-CEF42255EBCB}"/>
              </a:ext>
            </a:extLst>
          </p:cNvPr>
          <p:cNvSpPr>
            <a:spLocks noChangeArrowheads="1"/>
          </p:cNvSpPr>
          <p:nvPr/>
        </p:nvSpPr>
        <p:spPr bwMode="auto">
          <a:xfrm>
            <a:off x="4401401" y="76200"/>
            <a:ext cx="338919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73050" indent="-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64058" marR="0" lvl="0" indent="-253994" algn="l" defTabSz="1219170" rtl="0" eaLnBrk="1" fontAlgn="base" latinLnBrk="0" hangingPunct="1">
              <a:lnSpc>
                <a:spcPct val="100000"/>
              </a:lnSpc>
              <a:spcBef>
                <a:spcPct val="0"/>
              </a:spcBef>
              <a:spcAft>
                <a:spcPct val="0"/>
              </a:spcAft>
              <a:buClrTx/>
              <a:buSzTx/>
              <a:buFontTx/>
              <a:buNone/>
              <a:tabLst/>
              <a:defRPr/>
            </a:pPr>
            <a:r>
              <a:rPr kumimoji="0" lang="en-US" altLang="en-US" sz="2667" b="1" i="1"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Who Was Cornelius?</a:t>
            </a:r>
          </a:p>
        </p:txBody>
      </p:sp>
      <p:sp>
        <p:nvSpPr>
          <p:cNvPr id="20" name="Rounded Rectangular Callout 14">
            <a:extLst>
              <a:ext uri="{FF2B5EF4-FFF2-40B4-BE49-F238E27FC236}">
                <a16:creationId xmlns:a16="http://schemas.microsoft.com/office/drawing/2014/main" id="{4F8F7433-FDE5-448D-B2A1-7B556BD4FF4E}"/>
              </a:ext>
            </a:extLst>
          </p:cNvPr>
          <p:cNvSpPr>
            <a:spLocks noChangeArrowheads="1"/>
          </p:cNvSpPr>
          <p:nvPr/>
        </p:nvSpPr>
        <p:spPr bwMode="auto">
          <a:xfrm>
            <a:off x="2971800" y="1805423"/>
            <a:ext cx="8229600" cy="2683630"/>
          </a:xfrm>
          <a:prstGeom prst="wedgeRoundRectCallout">
            <a:avLst>
              <a:gd name="adj1" fmla="val 1632"/>
              <a:gd name="adj2" fmla="val -47708"/>
              <a:gd name="adj3" fmla="val 16667"/>
            </a:avLst>
          </a:prstGeom>
          <a:solidFill>
            <a:srgbClr val="0000CC"/>
          </a:solidFill>
          <a:ln w="9525" algn="ctr">
            <a:solidFill>
              <a:schemeClr val="tx1"/>
            </a:solidFill>
            <a:round/>
            <a:headEnd/>
            <a:tailEnd/>
          </a:ln>
          <a:effectLst/>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Regardless of his godly character, moral purity, sincerity, devotion in worship, generosity, conduct &amp; reputation - </a:t>
            </a:r>
            <a:r>
              <a:rPr kumimoji="0" lang="en-US" sz="32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Cornelius still NEEDED to be saved!</a:t>
            </a: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anose="02040503050406030204" pitchFamily="18" charset="0"/>
                <a:ea typeface="Cambria" panose="02040503050406030204" pitchFamily="18" charset="0"/>
                <a:cs typeface="+mn-cs"/>
              </a:rPr>
              <a:t> – 10:6,22, 32,33; 11:14; cf. Rom. 3:23; 6:23</a:t>
            </a:r>
            <a:endParaRPr kumimoji="0" lang="en-US" altLang="en-US" sz="3200" b="0" i="0" u="none" strike="noStrike" kern="1200" cap="none" spc="0" normalizeH="0" baseline="0" noProof="0" dirty="0">
              <a:ln>
                <a:noFill/>
              </a:ln>
              <a:solidFill>
                <a:srgbClr val="FFFF00"/>
              </a:solidFill>
              <a:effectLst>
                <a:glow rad="101600">
                  <a:prstClr val="black">
                    <a:alpha val="60000"/>
                  </a:prstClr>
                </a:glow>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0396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17208-0D83-40A8-92C7-46EF6312BCFE}"/>
              </a:ext>
            </a:extLst>
          </p:cNvPr>
          <p:cNvSpPr>
            <a:spLocks noGrp="1"/>
          </p:cNvSpPr>
          <p:nvPr>
            <p:ph type="title"/>
          </p:nvPr>
        </p:nvSpPr>
        <p:spPr>
          <a:xfrm>
            <a:off x="609600" y="275167"/>
            <a:ext cx="10972800" cy="620184"/>
          </a:xfrm>
        </p:spPr>
        <p:txBody>
          <a:bodyPr rtlCol="0">
            <a:normAutofit/>
          </a:bodyPr>
          <a:lstStyle/>
          <a:p>
            <a:pPr eaLnBrk="1" fontAlgn="auto" hangingPunct="1">
              <a:spcAft>
                <a:spcPts val="0"/>
              </a:spcAft>
              <a:defRPr/>
            </a:pPr>
            <a:r>
              <a:rPr lang="en-US" sz="3200" b="1" i="1" u="sng" dirty="0">
                <a:solidFill>
                  <a:srgbClr val="FFFF00"/>
                </a:solidFill>
                <a:effectLst>
                  <a:outerShdw blurRad="38100" dist="38100" dir="2700000" algn="tl">
                    <a:srgbClr val="000000">
                      <a:alpha val="43137"/>
                    </a:srgbClr>
                  </a:outerShdw>
                </a:effectLst>
                <a:latin typeface="Cambria" panose="02040503050406030204" pitchFamily="18" charset="0"/>
              </a:rPr>
              <a:t>Finding a Preacher </a:t>
            </a:r>
            <a:r>
              <a:rPr lang="en-US" sz="3200" b="1" i="1" u="sng" dirty="0">
                <a:latin typeface="Cambria" panose="02040503050406030204" pitchFamily="18" charset="0"/>
              </a:rPr>
              <a:t>Acts 10:1-6</a:t>
            </a:r>
          </a:p>
        </p:txBody>
      </p:sp>
      <p:sp>
        <p:nvSpPr>
          <p:cNvPr id="5" name="TextBox 4">
            <a:extLst>
              <a:ext uri="{FF2B5EF4-FFF2-40B4-BE49-F238E27FC236}">
                <a16:creationId xmlns:a16="http://schemas.microsoft.com/office/drawing/2014/main" id="{171A500C-D6F3-4E70-945A-A2B9229183AD}"/>
              </a:ext>
            </a:extLst>
          </p:cNvPr>
          <p:cNvSpPr txBox="1"/>
          <p:nvPr/>
        </p:nvSpPr>
        <p:spPr>
          <a:xfrm>
            <a:off x="406400" y="1325033"/>
            <a:ext cx="11582400" cy="5057090"/>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There was a certain man in Caesarea called Cornelius, a centurion of what was called the Italian Regiment,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 devout </a:t>
            </a:r>
            <a:r>
              <a:rPr kumimoji="0" lang="en-US" sz="2933"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man</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and one who feared God with all his household, who gave alms generously to the people, and prayed to God always.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About the ninth hour of the day he saw clearly in a vision an angel of God coming in and saying to him, “Cornelius!”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4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when he observed him, he was afraid, and said, “What is it, lord?”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So he said to him, “Your prayers and your alms have come up for a memorial before God.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5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Now send men to Joppa, and send for Simon whose surname is Peter.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6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He is lodging with Simon, a tanner, whose house is by the sea. He will tell you what you must do.”</a:t>
            </a:r>
          </a:p>
        </p:txBody>
      </p:sp>
      <p:cxnSp>
        <p:nvCxnSpPr>
          <p:cNvPr id="7" name="Straight Connector 6">
            <a:extLst>
              <a:ext uri="{FF2B5EF4-FFF2-40B4-BE49-F238E27FC236}">
                <a16:creationId xmlns:a16="http://schemas.microsoft.com/office/drawing/2014/main" id="{5691A2F3-6688-43F5-AEAD-606AA7372DC9}"/>
              </a:ext>
            </a:extLst>
          </p:cNvPr>
          <p:cNvCxnSpPr>
            <a:cxnSpLocks/>
          </p:cNvCxnSpPr>
          <p:nvPr/>
        </p:nvCxnSpPr>
        <p:spPr>
          <a:xfrm>
            <a:off x="9220200" y="5359400"/>
            <a:ext cx="2362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ounded Rectangular Callout 14">
            <a:extLst>
              <a:ext uri="{FF2B5EF4-FFF2-40B4-BE49-F238E27FC236}">
                <a16:creationId xmlns:a16="http://schemas.microsoft.com/office/drawing/2014/main" id="{15EB6A59-D6C0-4472-AC4A-36F733CBD285}"/>
              </a:ext>
            </a:extLst>
          </p:cNvPr>
          <p:cNvSpPr>
            <a:spLocks noChangeArrowheads="1"/>
          </p:cNvSpPr>
          <p:nvPr/>
        </p:nvSpPr>
        <p:spPr bwMode="auto">
          <a:xfrm>
            <a:off x="609600" y="3177119"/>
            <a:ext cx="11176000" cy="1752599"/>
          </a:xfrm>
          <a:prstGeom prst="wedgeRoundRectCallout">
            <a:avLst>
              <a:gd name="adj1" fmla="val 34148"/>
              <a:gd name="adj2" fmla="val 110634"/>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Acts 11:13-14</a:t>
            </a:r>
            <a:r>
              <a:rPr kumimoji="0" lang="en-US" altLang="en-US" sz="28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he reported to us how he had seen the angel standing in his house, and saying, ‘Send to Joppa and have Simon, who is also called Peter, brought here;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a:t>
            </a:r>
            <a:r>
              <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he will speak words to you by which you will be saved, you and all your household</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3" descr="Palestine Co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144001" cy="6851074"/>
          </a:xfrm>
          <a:prstGeom prst="rect">
            <a:avLst/>
          </a:prstGeom>
          <a:noFill/>
          <a:extLst>
            <a:ext uri="{909E8E84-426E-40DD-AFC4-6F175D3DCCD1}">
              <a14:hiddenFill xmlns:a14="http://schemas.microsoft.com/office/drawing/2010/main">
                <a:solidFill>
                  <a:srgbClr val="FFFFFF"/>
                </a:solidFill>
              </a14:hiddenFill>
            </a:ext>
          </a:extLst>
        </p:spPr>
      </p:pic>
      <p:sp>
        <p:nvSpPr>
          <p:cNvPr id="4" name="Line 14"/>
          <p:cNvSpPr>
            <a:spLocks noChangeShapeType="1"/>
          </p:cNvSpPr>
          <p:nvPr/>
        </p:nvSpPr>
        <p:spPr bwMode="auto">
          <a:xfrm flipH="1">
            <a:off x="4058652" y="2355274"/>
            <a:ext cx="894346" cy="1828800"/>
          </a:xfrm>
          <a:prstGeom prst="line">
            <a:avLst/>
          </a:prstGeom>
          <a:ln w="76200">
            <a:solidFill>
              <a:srgbClr val="FFFF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Box 15"/>
          <p:cNvSpPr txBox="1">
            <a:spLocks noChangeArrowheads="1"/>
          </p:cNvSpPr>
          <p:nvPr/>
        </p:nvSpPr>
        <p:spPr bwMode="auto">
          <a:xfrm>
            <a:off x="4612105" y="3041074"/>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glow rad="101600">
                    <a:prstClr val="black">
                      <a:alpha val="60000"/>
                    </a:prstClr>
                  </a:glow>
                </a:effectLst>
                <a:uLnTx/>
                <a:uFillTx/>
                <a:latin typeface="Times New Roman" pitchFamily="18" charset="0"/>
                <a:ea typeface="+mn-ea"/>
                <a:cs typeface="+mn-cs"/>
              </a:rPr>
              <a:t>32 miles</a:t>
            </a:r>
          </a:p>
        </p:txBody>
      </p:sp>
      <p:sp>
        <p:nvSpPr>
          <p:cNvPr id="8" name="Line Callout 3 7"/>
          <p:cNvSpPr/>
          <p:nvPr/>
        </p:nvSpPr>
        <p:spPr>
          <a:xfrm>
            <a:off x="1905000" y="602674"/>
            <a:ext cx="3276600" cy="915924"/>
          </a:xfrm>
          <a:prstGeom prst="borderCallout3">
            <a:avLst>
              <a:gd name="adj1" fmla="val 97305"/>
              <a:gd name="adj2" fmla="val 48810"/>
              <a:gd name="adj3" fmla="val 160149"/>
              <a:gd name="adj4" fmla="val 48296"/>
              <a:gd name="adj5" fmla="val 162773"/>
              <a:gd name="adj6" fmla="val 81280"/>
              <a:gd name="adj7" fmla="val 192263"/>
              <a:gd name="adj8" fmla="val 92160"/>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Cornelius’ vision of an angel – (3-8)</a:t>
            </a:r>
          </a:p>
        </p:txBody>
      </p:sp>
      <p:sp>
        <p:nvSpPr>
          <p:cNvPr id="9" name="Line Callout 3 8"/>
          <p:cNvSpPr/>
          <p:nvPr/>
        </p:nvSpPr>
        <p:spPr>
          <a:xfrm>
            <a:off x="20053" y="2345729"/>
            <a:ext cx="4038600" cy="915924"/>
          </a:xfrm>
          <a:prstGeom prst="borderCallout3">
            <a:avLst>
              <a:gd name="adj1" fmla="val 97305"/>
              <a:gd name="adj2" fmla="val 48810"/>
              <a:gd name="adj3" fmla="val 137380"/>
              <a:gd name="adj4" fmla="val 55049"/>
              <a:gd name="adj5" fmla="val 138253"/>
              <a:gd name="adj6" fmla="val 100346"/>
              <a:gd name="adj7" fmla="val 8358"/>
              <a:gd name="adj8" fmla="val 122746"/>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“Send men to Joppa”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which Cornelius did – (4-8)</a:t>
            </a:r>
          </a:p>
        </p:txBody>
      </p:sp>
      <p:sp>
        <p:nvSpPr>
          <p:cNvPr id="13" name="Line Callout 3 12"/>
          <p:cNvSpPr/>
          <p:nvPr/>
        </p:nvSpPr>
        <p:spPr>
          <a:xfrm>
            <a:off x="20053" y="4031674"/>
            <a:ext cx="2514600" cy="1295400"/>
          </a:xfrm>
          <a:prstGeom prst="borderCallout3">
            <a:avLst>
              <a:gd name="adj1" fmla="val 50097"/>
              <a:gd name="adj2" fmla="val 99820"/>
              <a:gd name="adj3" fmla="val 49487"/>
              <a:gd name="adj4" fmla="val 132288"/>
              <a:gd name="adj5" fmla="val 41116"/>
              <a:gd name="adj6" fmla="val 146286"/>
              <a:gd name="adj7" fmla="val 16757"/>
              <a:gd name="adj8" fmla="val 161313"/>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Peter’s vision of unclean animals in Joppa – (9-16)</a:t>
            </a:r>
          </a:p>
        </p:txBody>
      </p:sp>
      <p:sp>
        <p:nvSpPr>
          <p:cNvPr id="10" name="TextBox 9">
            <a:extLst>
              <a:ext uri="{FF2B5EF4-FFF2-40B4-BE49-F238E27FC236}">
                <a16:creationId xmlns:a16="http://schemas.microsoft.com/office/drawing/2014/main" id="{9EE9B690-9D6B-4605-BBE1-C60C1A395B5A}"/>
              </a:ext>
            </a:extLst>
          </p:cNvPr>
          <p:cNvSpPr txBox="1"/>
          <p:nvPr/>
        </p:nvSpPr>
        <p:spPr>
          <a:xfrm>
            <a:off x="8762999" y="13353"/>
            <a:ext cx="3408947" cy="6986528"/>
          </a:xfrm>
          <a:prstGeom prst="rect">
            <a:avLst/>
          </a:prstGeom>
          <a:solidFill>
            <a:srgbClr val="000010"/>
          </a:solid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7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when the angel who spoke to him had departed, Cornelius called two of his household servants and a devout soldier from among those who waited on him continually.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8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So when he had explained all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these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things to them, he sent them to Joppa.</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p:txBody>
      </p:sp>
    </p:spTree>
    <p:extLst>
      <p:ext uri="{BB962C8B-B14F-4D97-AF65-F5344CB8AC3E}">
        <p14:creationId xmlns:p14="http://schemas.microsoft.com/office/powerpoint/2010/main" val="290582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94733"/>
            <a:ext cx="10972800" cy="6468533"/>
          </a:xfrm>
        </p:spPr>
        <p:txBody>
          <a:bodyPr>
            <a:normAutofit fontScale="85000" lnSpcReduction="10000"/>
          </a:bodyPr>
          <a:lstStyle/>
          <a:p>
            <a:r>
              <a:rPr lang="en-US" b="1" dirty="0"/>
              <a:t>Very </a:t>
            </a:r>
            <a:r>
              <a:rPr lang="en-US" b="1" dirty="0">
                <a:solidFill>
                  <a:srgbClr val="FFFF00"/>
                </a:solidFill>
              </a:rPr>
              <a:t>Moral</a:t>
            </a:r>
            <a:r>
              <a:rPr lang="en-US" b="1" dirty="0"/>
              <a:t>:</a:t>
            </a:r>
          </a:p>
          <a:p>
            <a:pPr>
              <a:buNone/>
            </a:pPr>
            <a:r>
              <a:rPr lang="en-US" sz="3733" i="1" dirty="0"/>
              <a:t>		“as to the righteousness which is in the Law, found blameless in the law.” </a:t>
            </a:r>
            <a:r>
              <a:rPr lang="en-US" sz="3733" dirty="0"/>
              <a:t>(Phil. 3:6).</a:t>
            </a:r>
          </a:p>
          <a:p>
            <a:pPr>
              <a:buNone/>
            </a:pPr>
            <a:endParaRPr lang="en-US" b="1" dirty="0"/>
          </a:p>
          <a:p>
            <a:r>
              <a:rPr lang="en-US" b="1" dirty="0"/>
              <a:t>Very </a:t>
            </a:r>
            <a:r>
              <a:rPr lang="en-US" b="1" dirty="0">
                <a:solidFill>
                  <a:srgbClr val="FFFF00"/>
                </a:solidFill>
              </a:rPr>
              <a:t>Religious</a:t>
            </a:r>
            <a:r>
              <a:rPr lang="en-US" b="1" dirty="0"/>
              <a:t>:</a:t>
            </a:r>
          </a:p>
          <a:p>
            <a:pPr>
              <a:buNone/>
            </a:pPr>
            <a:r>
              <a:rPr lang="en-US" sz="3733" b="1" i="1" dirty="0"/>
              <a:t>		</a:t>
            </a:r>
            <a:r>
              <a:rPr lang="en-US" sz="3700" b="1" i="1" dirty="0"/>
              <a:t>“</a:t>
            </a:r>
            <a:r>
              <a:rPr lang="en-US" sz="3700" i="1" dirty="0"/>
              <a:t>and I was advancing in Judaism beyond many of my contemporaries among my countrymen, being more extremely zealous for my ancestral traditions.”  </a:t>
            </a:r>
            <a:r>
              <a:rPr lang="en-US" sz="3700" dirty="0"/>
              <a:t>(Gal. 1:14 KJV)</a:t>
            </a:r>
          </a:p>
          <a:p>
            <a:pPr>
              <a:buNone/>
            </a:pPr>
            <a:endParaRPr lang="en-US" sz="3700" dirty="0"/>
          </a:p>
          <a:p>
            <a:r>
              <a:rPr lang="en-US" b="1" dirty="0"/>
              <a:t>Very </a:t>
            </a:r>
            <a:r>
              <a:rPr lang="en-US" b="1" dirty="0">
                <a:solidFill>
                  <a:srgbClr val="FFFF00"/>
                </a:solidFill>
              </a:rPr>
              <a:t>Sincere</a:t>
            </a:r>
            <a:r>
              <a:rPr lang="en-US" b="1" dirty="0"/>
              <a:t>: </a:t>
            </a:r>
          </a:p>
          <a:p>
            <a:pPr>
              <a:buNone/>
            </a:pPr>
            <a:r>
              <a:rPr lang="en-US" sz="3733" i="1" dirty="0"/>
              <a:t>		“Men and brethren, I have lived in all good 	conscience before God until this day” </a:t>
            </a:r>
            <a:r>
              <a:rPr lang="en-US" sz="3733" dirty="0"/>
              <a:t>(Acts 23:1)</a:t>
            </a:r>
            <a:endParaRPr lang="en-US" sz="3733" b="1" dirty="0"/>
          </a:p>
          <a:p>
            <a:endParaRPr lang="en-US" b="1" dirty="0"/>
          </a:p>
        </p:txBody>
      </p:sp>
      <p:sp>
        <p:nvSpPr>
          <p:cNvPr id="5" name="TextBox 4"/>
          <p:cNvSpPr txBox="1"/>
          <p:nvPr/>
        </p:nvSpPr>
        <p:spPr>
          <a:xfrm>
            <a:off x="6934200" y="1513140"/>
            <a:ext cx="4775200" cy="995209"/>
          </a:xfrm>
          <a:prstGeom prst="rect">
            <a:avLst/>
          </a:prstGeom>
          <a:solidFill>
            <a:schemeClr val="bg2"/>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FFFF00"/>
                </a:solidFill>
                <a:effectLst/>
                <a:uLnTx/>
                <a:uFillTx/>
                <a:latin typeface="Calibri"/>
                <a:ea typeface="+mn-ea"/>
                <a:cs typeface="+mn-cs"/>
              </a:rPr>
              <a:t>Saved?</a:t>
            </a:r>
          </a:p>
        </p:txBody>
      </p:sp>
      <p:sp>
        <p:nvSpPr>
          <p:cNvPr id="6" name="TextBox 5"/>
          <p:cNvSpPr txBox="1"/>
          <p:nvPr/>
        </p:nvSpPr>
        <p:spPr>
          <a:xfrm>
            <a:off x="6934200" y="2508349"/>
            <a:ext cx="4775200" cy="2390141"/>
          </a:xfrm>
          <a:prstGeom prst="rect">
            <a:avLst/>
          </a:prstGeom>
          <a:solidFill>
            <a:schemeClr val="bg2"/>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“Christ Jesus came into the world to save sinners,</a:t>
            </a:r>
            <a:r>
              <a:rPr kumimoji="0" lang="en-US" sz="37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 </a:t>
            </a:r>
            <a:r>
              <a:rPr kumimoji="0" lang="en-US" sz="3733"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of whom I am chief</a:t>
            </a:r>
            <a:r>
              <a:rPr kumimoji="0" lang="en-US" sz="37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 (1 Tim. 1:15)</a:t>
            </a:r>
          </a:p>
        </p:txBody>
      </p:sp>
      <p:sp>
        <p:nvSpPr>
          <p:cNvPr id="8" name="Rounded Rectangular Callout 14">
            <a:extLst>
              <a:ext uri="{FF2B5EF4-FFF2-40B4-BE49-F238E27FC236}">
                <a16:creationId xmlns:a16="http://schemas.microsoft.com/office/drawing/2014/main" id="{78E3ECC2-E01B-432E-887F-8BBF6AF391D5}"/>
              </a:ext>
            </a:extLst>
          </p:cNvPr>
          <p:cNvSpPr>
            <a:spLocks noChangeArrowheads="1"/>
          </p:cNvSpPr>
          <p:nvPr/>
        </p:nvSpPr>
        <p:spPr bwMode="auto">
          <a:xfrm>
            <a:off x="2928007" y="6054121"/>
            <a:ext cx="6335985" cy="803879"/>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prstClr val="white"/>
              </a:buClr>
              <a:buSzPct val="75000"/>
              <a:buFont typeface="Wingdings" panose="05000000000000000000" pitchFamily="2" charset="2"/>
              <a:buNone/>
              <a:tabLst/>
              <a:defRPr/>
            </a:pPr>
            <a:r>
              <a:rPr kumimoji="0" lang="en-US" alt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Acts 9:6 – get up and enter the city and it will be told you what you must do.</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9789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53" presetClass="entr" presetSubtype="0" fill="hold"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bg/>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animBg="1"/>
      <p:bldP spid="6" grpId="0" build="allAtOnce"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86D588-2D86-4525-8392-9837BC9B4CF7}"/>
              </a:ext>
            </a:extLst>
          </p:cNvPr>
          <p:cNvSpPr txBox="1"/>
          <p:nvPr/>
        </p:nvSpPr>
        <p:spPr>
          <a:xfrm>
            <a:off x="203200" y="861484"/>
            <a:ext cx="11684000" cy="5508431"/>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9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 next day, as they went on their journey and drew near the city, Peter went up on the housetop to pray, about the sixth hour.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10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Then he became very hungry and wanted to eat; but while they made ready, he fell into a trance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11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saw heaven opened and an object like a great sheet bound at the four corners, descending to him and let down to the earth.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12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In it were all kinds of four-footed animals of the earth, wild beasts, creeping things, and birds of the air.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13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a voice came to him, “Rise, Peter; kill and eat.”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14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But Peter said, “Not so, Lord! For I have never eaten anything common or unclean.”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15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a voice </a:t>
            </a:r>
            <a:r>
              <a:rPr kumimoji="0" lang="en-US" sz="2933"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spoke</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to him again the second time, “What God has cleansed you must not call common.” </a:t>
            </a:r>
            <a:r>
              <a:rPr kumimoji="0" lang="en-US" sz="29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16 </a:t>
            </a:r>
            <a:r>
              <a:rPr kumimoji="0" lang="en-US" sz="29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This was done three times. And the object was taken up into heaven again.</a:t>
            </a:r>
          </a:p>
        </p:txBody>
      </p:sp>
      <p:sp>
        <p:nvSpPr>
          <p:cNvPr id="4" name="Title 3">
            <a:extLst>
              <a:ext uri="{FF2B5EF4-FFF2-40B4-BE49-F238E27FC236}">
                <a16:creationId xmlns:a16="http://schemas.microsoft.com/office/drawing/2014/main" id="{2CBDCB49-82AC-4644-AD1A-47F0D5970E9F}"/>
              </a:ext>
            </a:extLst>
          </p:cNvPr>
          <p:cNvSpPr>
            <a:spLocks noGrp="1"/>
          </p:cNvSpPr>
          <p:nvPr>
            <p:ph type="title"/>
          </p:nvPr>
        </p:nvSpPr>
        <p:spPr>
          <a:xfrm>
            <a:off x="609600" y="177801"/>
            <a:ext cx="10972800" cy="683684"/>
          </a:xfrm>
        </p:spPr>
        <p:txBody>
          <a:bodyPr rtlCol="0">
            <a:normAutofit/>
          </a:bodyPr>
          <a:lstStyle/>
          <a:p>
            <a:pPr eaLnBrk="1" fontAlgn="auto" hangingPunct="1">
              <a:spcAft>
                <a:spcPts val="0"/>
              </a:spcAft>
              <a:defRPr/>
            </a:pPr>
            <a:r>
              <a:rPr lang="en-US" sz="3733" b="1" i="1" u="sng" dirty="0">
                <a:solidFill>
                  <a:srgbClr val="FFFF00"/>
                </a:solidFill>
                <a:effectLst>
                  <a:outerShdw blurRad="38100" dist="38100" dir="2700000" algn="tl">
                    <a:srgbClr val="000000">
                      <a:alpha val="43137"/>
                    </a:srgbClr>
                  </a:outerShdw>
                </a:effectLst>
                <a:latin typeface="Cambria" panose="02040503050406030204" pitchFamily="18" charset="0"/>
              </a:rPr>
              <a:t>Preparing the Preacher</a:t>
            </a:r>
            <a:r>
              <a:rPr lang="en-US" sz="3733" i="1" u="sng" dirty="0">
                <a:solidFill>
                  <a:srgbClr val="FFFF00"/>
                </a:solidFill>
                <a:latin typeface="Cambria" panose="02040503050406030204" pitchFamily="18" charset="0"/>
              </a:rPr>
              <a:t> (Acts 10:9-16)</a:t>
            </a:r>
          </a:p>
        </p:txBody>
      </p:sp>
      <p:sp>
        <p:nvSpPr>
          <p:cNvPr id="5" name="Rounded Rectangular Callout 14">
            <a:extLst>
              <a:ext uri="{FF2B5EF4-FFF2-40B4-BE49-F238E27FC236}">
                <a16:creationId xmlns:a16="http://schemas.microsoft.com/office/drawing/2014/main" id="{5876140E-F8C4-4AF6-87DF-8F99938E067A}"/>
              </a:ext>
            </a:extLst>
          </p:cNvPr>
          <p:cNvSpPr>
            <a:spLocks noChangeArrowheads="1"/>
          </p:cNvSpPr>
          <p:nvPr/>
        </p:nvSpPr>
        <p:spPr bwMode="auto">
          <a:xfrm>
            <a:off x="999067" y="4038600"/>
            <a:ext cx="10718800" cy="1030624"/>
          </a:xfrm>
          <a:prstGeom prst="wedgeRoundRectCallout">
            <a:avLst>
              <a:gd name="adj1" fmla="val 42713"/>
              <a:gd name="adj2" fmla="val 90005"/>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 The meaning of the vision was deeper than the fact that God no longer recognizes distinctions between clean and unclean animals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D6A86-62A2-4453-8B8E-C3C303A23F65}"/>
              </a:ext>
            </a:extLst>
          </p:cNvPr>
          <p:cNvSpPr txBox="1"/>
          <p:nvPr/>
        </p:nvSpPr>
        <p:spPr>
          <a:xfrm>
            <a:off x="203200" y="228600"/>
            <a:ext cx="11684000" cy="6659259"/>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17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Now while Peter wondered within himself what this vision which he had seen meant, behold, the men who had been sent from Cornelius had made inquiry for Simon’s house, and stood before the gate. </a:t>
            </a: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18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they called and asked whether Simon, whose surname was Peter, was lodging there.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19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While Peter thought about the vision, the </a:t>
            </a:r>
            <a:r>
              <a:rPr kumimoji="0" lang="en-US" sz="2667"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Spirit</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said to him, “Behold, three men are seeking you. </a:t>
            </a: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20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Arise therefore, go down and go with them, doubting nothing; for I have sent them.”</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21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Then Peter went down to the men who had been sent to him from Cornelius, and said, “Yes, I am he whom you seek. For what reason have you come?”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22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they said, “Cornelius </a:t>
            </a:r>
            <a:r>
              <a:rPr kumimoji="0" lang="en-US" sz="2667"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centurion, a just man, one who fears God and has a good reputation among all the nation of the Jews, was divinely instructed by a holy angel to summon you to his house, and to hear words from you.” </a:t>
            </a: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23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Then he invited them in and lodged </a:t>
            </a:r>
            <a:r>
              <a:rPr kumimoji="0" lang="en-US" sz="2667"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them.</a:t>
            </a:r>
            <a:endPar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On the next day Peter went away with them, and some brethren from Joppa accompanied him.</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8B4AAD84-69FF-47A8-AF27-B071CCA8C229}"/>
              </a:ext>
            </a:extLst>
          </p:cNvPr>
          <p:cNvCxnSpPr>
            <a:cxnSpLocks/>
          </p:cNvCxnSpPr>
          <p:nvPr/>
        </p:nvCxnSpPr>
        <p:spPr>
          <a:xfrm>
            <a:off x="8001000" y="5105400"/>
            <a:ext cx="294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D5E2B8-1C1E-429E-8ADB-F87C48893124}"/>
              </a:ext>
            </a:extLst>
          </p:cNvPr>
          <p:cNvCxnSpPr>
            <a:cxnSpLocks/>
          </p:cNvCxnSpPr>
          <p:nvPr/>
        </p:nvCxnSpPr>
        <p:spPr>
          <a:xfrm>
            <a:off x="1371600" y="609600"/>
            <a:ext cx="3124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578113D-D61B-44F1-82CD-13A6F25DE363}"/>
              </a:ext>
            </a:extLst>
          </p:cNvPr>
          <p:cNvCxnSpPr>
            <a:cxnSpLocks/>
          </p:cNvCxnSpPr>
          <p:nvPr/>
        </p:nvCxnSpPr>
        <p:spPr>
          <a:xfrm>
            <a:off x="1549400" y="1066800"/>
            <a:ext cx="1041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6EEFD3-C5E2-424D-8343-6ACB069BC001}"/>
              </a:ext>
            </a:extLst>
          </p:cNvPr>
          <p:cNvCxnSpPr>
            <a:cxnSpLocks/>
          </p:cNvCxnSpPr>
          <p:nvPr/>
        </p:nvCxnSpPr>
        <p:spPr>
          <a:xfrm>
            <a:off x="6324600" y="2286000"/>
            <a:ext cx="294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D91B24-BE0F-41E0-BD4F-ED7E59185572}"/>
              </a:ext>
            </a:extLst>
          </p:cNvPr>
          <p:cNvCxnSpPr>
            <a:cxnSpLocks/>
          </p:cNvCxnSpPr>
          <p:nvPr/>
        </p:nvCxnSpPr>
        <p:spPr>
          <a:xfrm>
            <a:off x="8153400" y="2667000"/>
            <a:ext cx="1981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4">
            <a:extLst>
              <a:ext uri="{FF2B5EF4-FFF2-40B4-BE49-F238E27FC236}">
                <a16:creationId xmlns:a16="http://schemas.microsoft.com/office/drawing/2014/main" id="{339D375A-9FC6-4EF0-9D69-D4D1BD1AB4E7}"/>
              </a:ext>
            </a:extLst>
          </p:cNvPr>
          <p:cNvSpPr>
            <a:spLocks noChangeArrowheads="1"/>
          </p:cNvSpPr>
          <p:nvPr/>
        </p:nvSpPr>
        <p:spPr bwMode="auto">
          <a:xfrm>
            <a:off x="4724400" y="4953000"/>
            <a:ext cx="3581400" cy="497224"/>
          </a:xfrm>
          <a:prstGeom prst="wedgeRoundRectCallout">
            <a:avLst>
              <a:gd name="adj1" fmla="val 42713"/>
              <a:gd name="adj2" fmla="val 90005"/>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11:22 – Six brethren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624B1-C7B4-4A8A-8E6E-B45790D7EEB2}"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13" descr="Palestine Co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926"/>
            <a:ext cx="9144001" cy="6851074"/>
          </a:xfrm>
          <a:prstGeom prst="rect">
            <a:avLst/>
          </a:prstGeom>
          <a:noFill/>
          <a:extLst>
            <a:ext uri="{909E8E84-426E-40DD-AFC4-6F175D3DCCD1}">
              <a14:hiddenFill xmlns:a14="http://schemas.microsoft.com/office/drawing/2010/main">
                <a:solidFill>
                  <a:srgbClr val="FFFFFF"/>
                </a:solidFill>
              </a14:hiddenFill>
            </a:ext>
          </a:extLst>
        </p:spPr>
      </p:pic>
      <p:sp>
        <p:nvSpPr>
          <p:cNvPr id="4" name="Line 14"/>
          <p:cNvSpPr>
            <a:spLocks noChangeShapeType="1"/>
          </p:cNvSpPr>
          <p:nvPr/>
        </p:nvSpPr>
        <p:spPr bwMode="auto">
          <a:xfrm flipH="1">
            <a:off x="5943600" y="2362200"/>
            <a:ext cx="762000" cy="1828800"/>
          </a:xfrm>
          <a:prstGeom prst="line">
            <a:avLst/>
          </a:prstGeom>
          <a:ln w="76200">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Box 15"/>
          <p:cNvSpPr txBox="1">
            <a:spLocks noChangeArrowheads="1"/>
          </p:cNvSpPr>
          <p:nvPr/>
        </p:nvSpPr>
        <p:spPr bwMode="auto">
          <a:xfrm>
            <a:off x="6364705" y="3048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glow rad="101600">
                    <a:prstClr val="black">
                      <a:alpha val="60000"/>
                    </a:prstClr>
                  </a:glow>
                </a:effectLst>
                <a:uLnTx/>
                <a:uFillTx/>
                <a:latin typeface="Times New Roman" pitchFamily="18" charset="0"/>
                <a:ea typeface="+mn-ea"/>
                <a:cs typeface="+mn-cs"/>
              </a:rPr>
              <a:t>32 miles</a:t>
            </a:r>
          </a:p>
        </p:txBody>
      </p:sp>
      <p:sp>
        <p:nvSpPr>
          <p:cNvPr id="8" name="Line Callout 3 7"/>
          <p:cNvSpPr/>
          <p:nvPr/>
        </p:nvSpPr>
        <p:spPr>
          <a:xfrm>
            <a:off x="3657600" y="609600"/>
            <a:ext cx="3276600" cy="915924"/>
          </a:xfrm>
          <a:prstGeom prst="borderCallout3">
            <a:avLst>
              <a:gd name="adj1" fmla="val 97305"/>
              <a:gd name="adj2" fmla="val 48810"/>
              <a:gd name="adj3" fmla="val 160149"/>
              <a:gd name="adj4" fmla="val 48296"/>
              <a:gd name="adj5" fmla="val 162773"/>
              <a:gd name="adj6" fmla="val 81280"/>
              <a:gd name="adj7" fmla="val 192263"/>
              <a:gd name="adj8" fmla="val 92160"/>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Cornelius’ vision of an angel – (3-8)</a:t>
            </a:r>
          </a:p>
        </p:txBody>
      </p:sp>
      <p:sp>
        <p:nvSpPr>
          <p:cNvPr id="9" name="Line Callout 3 8"/>
          <p:cNvSpPr/>
          <p:nvPr/>
        </p:nvSpPr>
        <p:spPr>
          <a:xfrm>
            <a:off x="1772653" y="2352655"/>
            <a:ext cx="4038600" cy="915924"/>
          </a:xfrm>
          <a:prstGeom prst="borderCallout3">
            <a:avLst>
              <a:gd name="adj1" fmla="val 97305"/>
              <a:gd name="adj2" fmla="val 48810"/>
              <a:gd name="adj3" fmla="val 137380"/>
              <a:gd name="adj4" fmla="val 55049"/>
              <a:gd name="adj5" fmla="val 143507"/>
              <a:gd name="adj6" fmla="val 83266"/>
              <a:gd name="adj7" fmla="val 209777"/>
              <a:gd name="adj8" fmla="val 101296"/>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“Send men to Joppa”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which Cornelius did – (4-8)</a:t>
            </a:r>
          </a:p>
        </p:txBody>
      </p:sp>
      <p:sp>
        <p:nvSpPr>
          <p:cNvPr id="10" name="Line Callout 3 9"/>
          <p:cNvSpPr/>
          <p:nvPr/>
        </p:nvSpPr>
        <p:spPr>
          <a:xfrm>
            <a:off x="1772653" y="4038600"/>
            <a:ext cx="2514600" cy="1295400"/>
          </a:xfrm>
          <a:prstGeom prst="borderCallout3">
            <a:avLst>
              <a:gd name="adj1" fmla="val 50097"/>
              <a:gd name="adj2" fmla="val 99820"/>
              <a:gd name="adj3" fmla="val 49487"/>
              <a:gd name="adj4" fmla="val 132288"/>
              <a:gd name="adj5" fmla="val 41116"/>
              <a:gd name="adj6" fmla="val 146286"/>
              <a:gd name="adj7" fmla="val 16757"/>
              <a:gd name="adj8" fmla="val 161313"/>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Peter’s vision of unclean animals in Joppa – (9-16)</a:t>
            </a:r>
          </a:p>
        </p:txBody>
      </p:sp>
      <p:sp>
        <p:nvSpPr>
          <p:cNvPr id="11" name="Line Callout 3 10"/>
          <p:cNvSpPr/>
          <p:nvPr/>
        </p:nvSpPr>
        <p:spPr>
          <a:xfrm>
            <a:off x="1772654" y="5562601"/>
            <a:ext cx="3713747" cy="1177181"/>
          </a:xfrm>
          <a:prstGeom prst="borderCallout3">
            <a:avLst>
              <a:gd name="adj1" fmla="val 44761"/>
              <a:gd name="adj2" fmla="val 99256"/>
              <a:gd name="adj3" fmla="val -7848"/>
              <a:gd name="adj4" fmla="val 129224"/>
              <a:gd name="adj5" fmla="val -66532"/>
              <a:gd name="adj6" fmla="val 126226"/>
              <a:gd name="adj7" fmla="val -110949"/>
              <a:gd name="adj8" fmla="val 110196"/>
            </a:avLst>
          </a:prstGeom>
          <a:solidFill>
            <a:schemeClr val="accent2">
              <a:lumMod val="20000"/>
              <a:lumOff val="80000"/>
            </a:schemeClr>
          </a:solidFill>
          <a:ln w="38100">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60007" dist="310007" dir="7680000" sy="30000" kx="1300200" algn="ctr" rotWithShape="0">
                    <a:prstClr val="black">
                      <a:alpha val="32000"/>
                    </a:prstClr>
                  </a:outerShdw>
                </a:effectLst>
                <a:uLnTx/>
                <a:uFillTx/>
                <a:latin typeface="Arial"/>
                <a:ea typeface="+mn-ea"/>
                <a:cs typeface="+mn-cs"/>
              </a:rPr>
              <a:t>Peter receives the men from Cornelius and goes with them– (17-23)</a:t>
            </a:r>
          </a:p>
        </p:txBody>
      </p:sp>
    </p:spTree>
    <p:extLst>
      <p:ext uri="{BB962C8B-B14F-4D97-AF65-F5344CB8AC3E}">
        <p14:creationId xmlns:p14="http://schemas.microsoft.com/office/powerpoint/2010/main" val="7999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ular Callout 14">
            <a:extLst>
              <a:ext uri="{FF2B5EF4-FFF2-40B4-BE49-F238E27FC236}">
                <a16:creationId xmlns:a16="http://schemas.microsoft.com/office/drawing/2014/main" id="{10B3723C-AD15-464E-9339-717BB234493F}"/>
              </a:ext>
            </a:extLst>
          </p:cNvPr>
          <p:cNvSpPr>
            <a:spLocks noChangeArrowheads="1"/>
          </p:cNvSpPr>
          <p:nvPr/>
        </p:nvSpPr>
        <p:spPr bwMode="auto">
          <a:xfrm>
            <a:off x="838200" y="4976768"/>
            <a:ext cx="3352800" cy="367196"/>
          </a:xfrm>
          <a:prstGeom prst="wedgeRoundRectCallout">
            <a:avLst>
              <a:gd name="adj1" fmla="val 40727"/>
              <a:gd name="adj2" fmla="val 49494"/>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5F6FDA50-4FA4-488D-8476-3B6A038D6389}"/>
              </a:ext>
            </a:extLst>
          </p:cNvPr>
          <p:cNvSpPr txBox="1"/>
          <p:nvPr/>
        </p:nvSpPr>
        <p:spPr>
          <a:xfrm>
            <a:off x="334433" y="177801"/>
            <a:ext cx="11480800" cy="502766"/>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1" i="1"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Peter was ready to go but not sure what to do when they arrived.</a:t>
            </a:r>
          </a:p>
        </p:txBody>
      </p:sp>
      <p:sp>
        <p:nvSpPr>
          <p:cNvPr id="4" name="TextBox 3">
            <a:extLst>
              <a:ext uri="{FF2B5EF4-FFF2-40B4-BE49-F238E27FC236}">
                <a16:creationId xmlns:a16="http://schemas.microsoft.com/office/drawing/2014/main" id="{059FAC98-410B-4009-933B-8A5DEF93B6BA}"/>
              </a:ext>
            </a:extLst>
          </p:cNvPr>
          <p:cNvSpPr txBox="1"/>
          <p:nvPr/>
        </p:nvSpPr>
        <p:spPr>
          <a:xfrm>
            <a:off x="334433" y="929217"/>
            <a:ext cx="11582400" cy="5509200"/>
          </a:xfrm>
          <a:prstGeom prst="rect">
            <a:avLst/>
          </a:prstGeom>
          <a:noFill/>
          <a:ln>
            <a:noFill/>
          </a:ln>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24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the following day they entered Caesarea. Now Cornelius was waiting for them, and had called together his relatives and close friends.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25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As Peter was coming in, Cornelius met him and fell down at his feet and worshiped </a:t>
            </a:r>
            <a:r>
              <a:rPr kumimoji="0" lang="en-US" sz="3200"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him.</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26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But Peter lifted him up, saying, “Stand up; I myself am also a man.”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27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as he talked with him, he went in and found many who had come together.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28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Then he said to them, “You know how unlawful it is for a Jewish man to keep company with or go to one of another nation. But God has shown me that I should not call any man common or unclean.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29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Therefore I came without objection as soon as I was sent for. I ask, then, for what reason have you sent for me?”</a:t>
            </a:r>
          </a:p>
        </p:txBody>
      </p:sp>
      <p:cxnSp>
        <p:nvCxnSpPr>
          <p:cNvPr id="6" name="Straight Connector 5">
            <a:extLst>
              <a:ext uri="{FF2B5EF4-FFF2-40B4-BE49-F238E27FC236}">
                <a16:creationId xmlns:a16="http://schemas.microsoft.com/office/drawing/2014/main" id="{2CFA2E1A-B87D-4B9C-9240-90488C30C277}"/>
              </a:ext>
            </a:extLst>
          </p:cNvPr>
          <p:cNvCxnSpPr/>
          <p:nvPr/>
        </p:nvCxnSpPr>
        <p:spPr>
          <a:xfrm>
            <a:off x="3860800" y="6538384"/>
            <a:ext cx="66040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4DD743-9296-428E-9FCE-943D0C767CC9}"/>
              </a:ext>
            </a:extLst>
          </p:cNvPr>
          <p:cNvCxnSpPr>
            <a:cxnSpLocks/>
          </p:cNvCxnSpPr>
          <p:nvPr/>
        </p:nvCxnSpPr>
        <p:spPr>
          <a:xfrm>
            <a:off x="4572000" y="6324600"/>
            <a:ext cx="629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340141-DE99-40B9-9029-101BB22CF839}"/>
              </a:ext>
            </a:extLst>
          </p:cNvPr>
          <p:cNvCxnSpPr>
            <a:cxnSpLocks/>
          </p:cNvCxnSpPr>
          <p:nvPr/>
        </p:nvCxnSpPr>
        <p:spPr>
          <a:xfrm>
            <a:off x="609600" y="2895600"/>
            <a:ext cx="6629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E76344-1A6B-4FB8-9D14-879FE5EB0926}"/>
              </a:ext>
            </a:extLst>
          </p:cNvPr>
          <p:cNvCxnSpPr>
            <a:cxnSpLocks/>
          </p:cNvCxnSpPr>
          <p:nvPr/>
        </p:nvCxnSpPr>
        <p:spPr>
          <a:xfrm>
            <a:off x="4648200" y="4343400"/>
            <a:ext cx="6934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649430-B710-49D3-B0C0-F712E2014B5F}"/>
              </a:ext>
            </a:extLst>
          </p:cNvPr>
          <p:cNvCxnSpPr>
            <a:cxnSpLocks/>
          </p:cNvCxnSpPr>
          <p:nvPr/>
        </p:nvCxnSpPr>
        <p:spPr>
          <a:xfrm>
            <a:off x="711200" y="4876800"/>
            <a:ext cx="10795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7E1D01-8EE7-47CB-8762-697D72B8AC2E}"/>
              </a:ext>
            </a:extLst>
          </p:cNvPr>
          <p:cNvCxnSpPr>
            <a:cxnSpLocks/>
          </p:cNvCxnSpPr>
          <p:nvPr/>
        </p:nvCxnSpPr>
        <p:spPr>
          <a:xfrm>
            <a:off x="939800" y="5334000"/>
            <a:ext cx="1041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72F1AF-E486-4C09-8000-B07DBB11BC9C}"/>
              </a:ext>
            </a:extLst>
          </p:cNvPr>
          <p:cNvCxnSpPr>
            <a:cxnSpLocks/>
          </p:cNvCxnSpPr>
          <p:nvPr/>
        </p:nvCxnSpPr>
        <p:spPr>
          <a:xfrm>
            <a:off x="711200" y="5791200"/>
            <a:ext cx="1346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E3E696C-9E50-45EE-A290-59E89935BEF7}"/>
              </a:ext>
            </a:extLst>
          </p:cNvPr>
          <p:cNvCxnSpPr>
            <a:cxnSpLocks/>
          </p:cNvCxnSpPr>
          <p:nvPr/>
        </p:nvCxnSpPr>
        <p:spPr>
          <a:xfrm>
            <a:off x="6096000" y="1905000"/>
            <a:ext cx="525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802689-6CC4-4C0D-89AF-C9EF6F2C1866}"/>
              </a:ext>
            </a:extLst>
          </p:cNvPr>
          <p:cNvCxnSpPr>
            <a:cxnSpLocks/>
          </p:cNvCxnSpPr>
          <p:nvPr/>
        </p:nvCxnSpPr>
        <p:spPr>
          <a:xfrm>
            <a:off x="711200" y="2362200"/>
            <a:ext cx="206692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Rounded Rectangular Callout 14">
            <a:extLst>
              <a:ext uri="{FF2B5EF4-FFF2-40B4-BE49-F238E27FC236}">
                <a16:creationId xmlns:a16="http://schemas.microsoft.com/office/drawing/2014/main" id="{F37EED34-4A93-4EB7-AAF1-7DA9A564036A}"/>
              </a:ext>
            </a:extLst>
          </p:cNvPr>
          <p:cNvSpPr>
            <a:spLocks noChangeArrowheads="1"/>
          </p:cNvSpPr>
          <p:nvPr/>
        </p:nvSpPr>
        <p:spPr bwMode="auto">
          <a:xfrm>
            <a:off x="3276600" y="457201"/>
            <a:ext cx="6858000" cy="860637"/>
          </a:xfrm>
          <a:prstGeom prst="wedgeRoundRectCallout">
            <a:avLst>
              <a:gd name="adj1" fmla="val 42713"/>
              <a:gd name="adj2" fmla="val 90005"/>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concerned not only with his own salvation, but with the salvation of his loved ones</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Rounded Rectangular Callout 14">
            <a:extLst>
              <a:ext uri="{FF2B5EF4-FFF2-40B4-BE49-F238E27FC236}">
                <a16:creationId xmlns:a16="http://schemas.microsoft.com/office/drawing/2014/main" id="{9DD65553-D2E6-4DC7-B1ED-814F6B61E6E9}"/>
              </a:ext>
            </a:extLst>
          </p:cNvPr>
          <p:cNvSpPr>
            <a:spLocks noChangeArrowheads="1"/>
          </p:cNvSpPr>
          <p:nvPr/>
        </p:nvSpPr>
        <p:spPr bwMode="auto">
          <a:xfrm>
            <a:off x="1828800" y="2153651"/>
            <a:ext cx="6248400" cy="534996"/>
          </a:xfrm>
          <a:prstGeom prst="wedgeRoundRectCallout">
            <a:avLst>
              <a:gd name="adj1" fmla="val 42942"/>
              <a:gd name="adj2" fmla="val 114040"/>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God is to be exalted, not the messenger</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Rounded Rectangular Callout 14">
            <a:extLst>
              <a:ext uri="{FF2B5EF4-FFF2-40B4-BE49-F238E27FC236}">
                <a16:creationId xmlns:a16="http://schemas.microsoft.com/office/drawing/2014/main" id="{425F0044-A89B-426D-9B83-C079A2F5CC71}"/>
              </a:ext>
            </a:extLst>
          </p:cNvPr>
          <p:cNvSpPr>
            <a:spLocks noChangeArrowheads="1"/>
          </p:cNvSpPr>
          <p:nvPr/>
        </p:nvSpPr>
        <p:spPr bwMode="auto">
          <a:xfrm>
            <a:off x="1744662" y="2232237"/>
            <a:ext cx="7094538" cy="1483070"/>
          </a:xfrm>
          <a:prstGeom prst="wedgeRoundRectCallout">
            <a:avLst>
              <a:gd name="adj1" fmla="val 40324"/>
              <a:gd name="adj2" fmla="val 71652"/>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1" i="1"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800" b="1"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unlawful</a:t>
            </a:r>
            <a:r>
              <a:rPr kumimoji="0" lang="en-US" sz="2800" b="1" i="1"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athemitos</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does not refer to the violation of a law that has been enacted; rather, it denotes a violation of custom </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1000"/>
                                        <p:tgtEl>
                                          <p:spTgt spid="14"/>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1000"/>
                                        <p:tgtEl>
                                          <p:spTgt spid="8"/>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1000"/>
                                        <p:tgtEl>
                                          <p:spTgt spid="1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6" grpId="1" animBg="1"/>
      <p:bldP spid="17" grpId="0" animBg="1"/>
      <p:bldP spid="17"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704B3-7DEF-4150-9241-A2721DCB9DE9}"/>
              </a:ext>
            </a:extLst>
          </p:cNvPr>
          <p:cNvSpPr txBox="1"/>
          <p:nvPr/>
        </p:nvSpPr>
        <p:spPr>
          <a:xfrm>
            <a:off x="325967" y="772585"/>
            <a:ext cx="11684000" cy="5016758"/>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30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So Cornelius said, “Four days ago I was fasting until this hour; and at the ninth hour I prayed in my house, and behold, a man stood before me in bright clothing,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31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said, ‘Cornelius, your prayer has been heard, and your alms are remembered in the sight of God.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32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Send therefore to Joppa and call Simon here, whose surname is Peter. He is lodging in the house of Simon, a tanner, by the sea. When he comes, he will speak to you.’ </a:t>
            </a: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33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So I sent to you immediately, and you have done well to come. Now therefore, we are all present before God, to hear all the things commanded you by God.”</a:t>
            </a:r>
          </a:p>
        </p:txBody>
      </p:sp>
      <p:sp>
        <p:nvSpPr>
          <p:cNvPr id="987139" name="Title 2">
            <a:extLst>
              <a:ext uri="{FF2B5EF4-FFF2-40B4-BE49-F238E27FC236}">
                <a16:creationId xmlns:a16="http://schemas.microsoft.com/office/drawing/2014/main" id="{88FC810C-156E-41F9-97C7-5030065CFF00}"/>
              </a:ext>
            </a:extLst>
          </p:cNvPr>
          <p:cNvSpPr>
            <a:spLocks noGrp="1"/>
          </p:cNvSpPr>
          <p:nvPr>
            <p:ph type="title"/>
          </p:nvPr>
        </p:nvSpPr>
        <p:spPr>
          <a:xfrm>
            <a:off x="609600" y="137584"/>
            <a:ext cx="10972800" cy="423333"/>
          </a:xfrm>
        </p:spPr>
        <p:txBody>
          <a:bodyPr/>
          <a:lstStyle/>
          <a:p>
            <a:pPr eaLnBrk="1" hangingPunct="1"/>
            <a:r>
              <a:rPr lang="en-US" altLang="en-US" sz="3200" b="1" i="1" u="sng">
                <a:solidFill>
                  <a:srgbClr val="FFFF00"/>
                </a:solidFill>
              </a:rPr>
              <a:t>Cornelius’ Answer</a:t>
            </a:r>
          </a:p>
        </p:txBody>
      </p:sp>
      <p:sp>
        <p:nvSpPr>
          <p:cNvPr id="4" name="TextBox 3">
            <a:extLst>
              <a:ext uri="{FF2B5EF4-FFF2-40B4-BE49-F238E27FC236}">
                <a16:creationId xmlns:a16="http://schemas.microsoft.com/office/drawing/2014/main" id="{0310DF16-BC04-4344-91A2-2FE57E854300}"/>
              </a:ext>
            </a:extLst>
          </p:cNvPr>
          <p:cNvSpPr txBox="1"/>
          <p:nvPr/>
        </p:nvSpPr>
        <p:spPr>
          <a:xfrm>
            <a:off x="254000" y="5913967"/>
            <a:ext cx="11684000" cy="913199"/>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mn-ea"/>
                <a:cs typeface="Arial" panose="020B0604020202020204" pitchFamily="34" charset="0"/>
              </a:rPr>
              <a:t>Now Peter knew he should preach to them if an angel directed Cornelius to send for him. </a:t>
            </a:r>
          </a:p>
        </p:txBody>
      </p:sp>
      <p:cxnSp>
        <p:nvCxnSpPr>
          <p:cNvPr id="5" name="Straight Connector 4">
            <a:extLst>
              <a:ext uri="{FF2B5EF4-FFF2-40B4-BE49-F238E27FC236}">
                <a16:creationId xmlns:a16="http://schemas.microsoft.com/office/drawing/2014/main" id="{CF1B1FF5-DE30-47D9-B68F-5FB3493A4284}"/>
              </a:ext>
            </a:extLst>
          </p:cNvPr>
          <p:cNvCxnSpPr>
            <a:cxnSpLocks/>
          </p:cNvCxnSpPr>
          <p:nvPr/>
        </p:nvCxnSpPr>
        <p:spPr>
          <a:xfrm>
            <a:off x="8610600" y="4648200"/>
            <a:ext cx="3175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004D37-2E7D-452A-81F3-BEC3ACC241A5}"/>
              </a:ext>
            </a:extLst>
          </p:cNvPr>
          <p:cNvCxnSpPr>
            <a:cxnSpLocks/>
          </p:cNvCxnSpPr>
          <p:nvPr/>
        </p:nvCxnSpPr>
        <p:spPr>
          <a:xfrm>
            <a:off x="609600" y="5181600"/>
            <a:ext cx="11176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826AE7-0C36-4B83-835F-325E98D21AE6}"/>
              </a:ext>
            </a:extLst>
          </p:cNvPr>
          <p:cNvCxnSpPr>
            <a:cxnSpLocks/>
          </p:cNvCxnSpPr>
          <p:nvPr/>
        </p:nvCxnSpPr>
        <p:spPr>
          <a:xfrm>
            <a:off x="5461000" y="5638800"/>
            <a:ext cx="1168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BDC940-087F-4B10-83CC-F092179BC798}"/>
              </a:ext>
            </a:extLst>
          </p:cNvPr>
          <p:cNvSpPr>
            <a:spLocks noGrp="1"/>
          </p:cNvSpPr>
          <p:nvPr>
            <p:ph type="sldNum" sz="quarter" idx="12"/>
          </p:nvPr>
        </p:nvSpPr>
        <p:spPr>
          <a:xfrm>
            <a:off x="10334625" y="7162799"/>
            <a:ext cx="1828800" cy="2286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BF8CBE-8F4C-480D-B2CC-753E87824D93}" type="slidenum">
              <a:rPr kumimoji="0" lang="en-US" altLang="en-US" sz="2800" b="1" i="0" u="none" strike="noStrike" kern="1200" cap="none" spc="0" normalizeH="0" baseline="0" noProof="0">
                <a:ln>
                  <a:noFill/>
                </a:ln>
                <a:solidFill>
                  <a:srgbClr val="FFFFFF"/>
                </a:solidFill>
                <a:effectLst>
                  <a:outerShdw blurRad="38100" dist="38100" dir="2700000" algn="tl">
                    <a:srgbClr val="010199"/>
                  </a:outerShdw>
                </a:effectLst>
                <a:uLnTx/>
                <a:uFillTx/>
                <a:latin typeface="Cambria" panose="02040503050406030204" pitchFamily="18" charset="0"/>
                <a:ea typeface="Cambria" panose="02040503050406030204" pitchFamily="18"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2800" b="1" i="0" u="none" strike="noStrike" kern="1200" cap="none" spc="0" normalizeH="0" baseline="0" noProof="0">
              <a:ln>
                <a:noFill/>
              </a:ln>
              <a:solidFill>
                <a:srgbClr val="FFFFFF"/>
              </a:solidFill>
              <a:effectLst>
                <a:outerShdw blurRad="38100" dist="38100" dir="2700000" algn="tl">
                  <a:srgbClr val="010199"/>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64547" name="Rectangle 2">
            <a:extLst>
              <a:ext uri="{FF2B5EF4-FFF2-40B4-BE49-F238E27FC236}">
                <a16:creationId xmlns:a16="http://schemas.microsoft.com/office/drawing/2014/main" id="{CAF842BB-C91A-41B2-9B8B-4C41770F99D4}"/>
              </a:ext>
            </a:extLst>
          </p:cNvPr>
          <p:cNvSpPr>
            <a:spLocks noGrp="1" noChangeArrowheads="1"/>
          </p:cNvSpPr>
          <p:nvPr>
            <p:ph type="title"/>
          </p:nvPr>
        </p:nvSpPr>
        <p:spPr>
          <a:xfrm>
            <a:off x="609600" y="268288"/>
            <a:ext cx="10972800" cy="762000"/>
          </a:xfrm>
        </p:spPr>
        <p:txBody>
          <a:bodyPr/>
          <a:lstStyle/>
          <a:p>
            <a:pPr eaLnBrk="1" hangingPunct="1"/>
            <a:r>
              <a:rPr lang="en-US" altLang="en-US" sz="2800" i="1" u="sng" dirty="0">
                <a:latin typeface="Cambria" panose="02040503050406030204" pitchFamily="18" charset="0"/>
                <a:ea typeface="Cambria" panose="02040503050406030204" pitchFamily="18" charset="0"/>
              </a:rPr>
              <a:t>Outline of Peter’s Sermon (Acts 10:34-47)</a:t>
            </a:r>
          </a:p>
        </p:txBody>
      </p:sp>
      <p:sp>
        <p:nvSpPr>
          <p:cNvPr id="74755" name="Rectangle 3">
            <a:extLst>
              <a:ext uri="{FF2B5EF4-FFF2-40B4-BE49-F238E27FC236}">
                <a16:creationId xmlns:a16="http://schemas.microsoft.com/office/drawing/2014/main" id="{4CF2073E-12BC-473F-9E1A-CD9F1CD8CCC5}"/>
              </a:ext>
            </a:extLst>
          </p:cNvPr>
          <p:cNvSpPr>
            <a:spLocks noGrp="1" noChangeArrowheads="1"/>
          </p:cNvSpPr>
          <p:nvPr>
            <p:ph type="body" idx="1"/>
          </p:nvPr>
        </p:nvSpPr>
        <p:spPr>
          <a:xfrm>
            <a:off x="1800225" y="1524000"/>
            <a:ext cx="8763000" cy="4225925"/>
          </a:xfrm>
        </p:spPr>
        <p:txBody>
          <a:bodyPr/>
          <a:lstStyle/>
          <a:p>
            <a:pPr eaLnBrk="1" hangingPunct="1">
              <a:lnSpc>
                <a:spcPct val="120000"/>
              </a:lnSpc>
              <a:buNone/>
              <a:tabLst>
                <a:tab pos="1773238" algn="l"/>
              </a:tabLst>
              <a:defRPr/>
            </a:pPr>
            <a:r>
              <a:rPr lang="en-US" sz="2800" dirty="0">
                <a:effectLst/>
                <a:latin typeface="Cambria" panose="02040503050406030204" pitchFamily="18" charset="0"/>
                <a:ea typeface="Cambria" panose="02040503050406030204" pitchFamily="18" charset="0"/>
              </a:rPr>
              <a:t>10:34,35	God’s Impartiality</a:t>
            </a:r>
          </a:p>
          <a:p>
            <a:pPr eaLnBrk="1" hangingPunct="1">
              <a:lnSpc>
                <a:spcPct val="120000"/>
              </a:lnSpc>
              <a:buNone/>
              <a:tabLst>
                <a:tab pos="1773238" algn="l"/>
              </a:tabLst>
              <a:defRPr/>
            </a:pPr>
            <a:r>
              <a:rPr lang="en-US" sz="2800" dirty="0">
                <a:effectLst/>
                <a:latin typeface="Cambria" panose="02040503050406030204" pitchFamily="18" charset="0"/>
                <a:ea typeface="Cambria" panose="02040503050406030204" pitchFamily="18" charset="0"/>
              </a:rPr>
              <a:t>10:36-38	The Word of Jesus’ Ministry</a:t>
            </a:r>
          </a:p>
          <a:p>
            <a:pPr eaLnBrk="1" hangingPunct="1">
              <a:lnSpc>
                <a:spcPct val="120000"/>
              </a:lnSpc>
              <a:buNone/>
              <a:tabLst>
                <a:tab pos="1773238" algn="l"/>
              </a:tabLst>
              <a:defRPr/>
            </a:pPr>
            <a:r>
              <a:rPr lang="en-US" sz="2800" dirty="0">
                <a:effectLst/>
                <a:latin typeface="Cambria" panose="02040503050406030204" pitchFamily="18" charset="0"/>
                <a:ea typeface="Cambria" panose="02040503050406030204" pitchFamily="18" charset="0"/>
              </a:rPr>
              <a:t>10:39-41	Witnessed Death &amp; Resurrection</a:t>
            </a:r>
          </a:p>
          <a:p>
            <a:pPr eaLnBrk="1" hangingPunct="1">
              <a:lnSpc>
                <a:spcPct val="120000"/>
              </a:lnSpc>
              <a:buNone/>
              <a:tabLst>
                <a:tab pos="1773238" algn="l"/>
              </a:tabLst>
              <a:defRPr/>
            </a:pPr>
            <a:r>
              <a:rPr lang="en-US" sz="2800" dirty="0">
                <a:effectLst/>
                <a:latin typeface="Cambria" panose="02040503050406030204" pitchFamily="18" charset="0"/>
                <a:ea typeface="Cambria" panose="02040503050406030204" pitchFamily="18" charset="0"/>
              </a:rPr>
              <a:t>10:42,43	Message of Judgment &amp; Forgiveness</a:t>
            </a:r>
          </a:p>
          <a:p>
            <a:pPr eaLnBrk="1" hangingPunct="1">
              <a:lnSpc>
                <a:spcPct val="120000"/>
              </a:lnSpc>
              <a:buNone/>
              <a:tabLst>
                <a:tab pos="1773238" algn="l"/>
              </a:tabLst>
              <a:defRPr/>
            </a:pPr>
            <a:r>
              <a:rPr lang="en-US" sz="2800" dirty="0">
                <a:effectLst/>
                <a:latin typeface="Cambria" panose="02040503050406030204" pitchFamily="18" charset="0"/>
                <a:ea typeface="Cambria" panose="02040503050406030204" pitchFamily="18" charset="0"/>
              </a:rPr>
              <a:t>10:47	Instructions for Obedience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Title 1">
            <a:extLst>
              <a:ext uri="{FF2B5EF4-FFF2-40B4-BE49-F238E27FC236}">
                <a16:creationId xmlns:a16="http://schemas.microsoft.com/office/drawing/2014/main" id="{247CB1E0-37E9-471C-9729-3606AE745E53}"/>
              </a:ext>
            </a:extLst>
          </p:cNvPr>
          <p:cNvSpPr>
            <a:spLocks noGrp="1"/>
          </p:cNvSpPr>
          <p:nvPr>
            <p:ph type="title"/>
          </p:nvPr>
        </p:nvSpPr>
        <p:spPr>
          <a:xfrm>
            <a:off x="609600" y="137584"/>
            <a:ext cx="10972800" cy="692149"/>
          </a:xfrm>
        </p:spPr>
        <p:txBody>
          <a:bodyPr/>
          <a:lstStyle/>
          <a:p>
            <a:pPr eaLnBrk="1" hangingPunct="1"/>
            <a:r>
              <a:rPr lang="en-US" altLang="en-US" sz="2667" b="1" i="1" u="sng">
                <a:solidFill>
                  <a:srgbClr val="FFFF00"/>
                </a:solidFill>
                <a:latin typeface="Cambria" panose="02040503050406030204" pitchFamily="18" charset="0"/>
              </a:rPr>
              <a:t>Peter’s Introduction</a:t>
            </a:r>
          </a:p>
        </p:txBody>
      </p:sp>
      <p:sp>
        <p:nvSpPr>
          <p:cNvPr id="3" name="TextBox 2">
            <a:extLst>
              <a:ext uri="{FF2B5EF4-FFF2-40B4-BE49-F238E27FC236}">
                <a16:creationId xmlns:a16="http://schemas.microsoft.com/office/drawing/2014/main" id="{DAEC72A6-AF81-43A7-B132-5268C12CAFD0}"/>
              </a:ext>
            </a:extLst>
          </p:cNvPr>
          <p:cNvSpPr txBox="1"/>
          <p:nvPr/>
        </p:nvSpPr>
        <p:spPr>
          <a:xfrm>
            <a:off x="406400" y="1051984"/>
            <a:ext cx="11480800" cy="1323632"/>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34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Then Peter opened </a:t>
            </a:r>
            <a:r>
              <a:rPr kumimoji="0" lang="en-US" sz="2667"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his</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mouth and said: “In truth I perceive that God shows no partiality. </a:t>
            </a: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35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But in every nation whoever fears Him and works righteousness is accepted by Him. </a:t>
            </a:r>
          </a:p>
        </p:txBody>
      </p:sp>
      <p:sp>
        <p:nvSpPr>
          <p:cNvPr id="4" name="TextBox 3">
            <a:extLst>
              <a:ext uri="{FF2B5EF4-FFF2-40B4-BE49-F238E27FC236}">
                <a16:creationId xmlns:a16="http://schemas.microsoft.com/office/drawing/2014/main" id="{746C3A77-46B5-4E9E-826D-E95E23CC1D53}"/>
              </a:ext>
            </a:extLst>
          </p:cNvPr>
          <p:cNvSpPr txBox="1"/>
          <p:nvPr/>
        </p:nvSpPr>
        <p:spPr>
          <a:xfrm>
            <a:off x="1422400" y="2700867"/>
            <a:ext cx="8432800" cy="50276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mn-ea"/>
                <a:cs typeface="Arial" panose="020B0604020202020204" pitchFamily="34" charset="0"/>
              </a:rPr>
              <a:t>How did Peter learn this?</a:t>
            </a:r>
          </a:p>
        </p:txBody>
      </p:sp>
      <p:sp>
        <p:nvSpPr>
          <p:cNvPr id="5" name="TextBox 4">
            <a:extLst>
              <a:ext uri="{FF2B5EF4-FFF2-40B4-BE49-F238E27FC236}">
                <a16:creationId xmlns:a16="http://schemas.microsoft.com/office/drawing/2014/main" id="{9F907C5D-6617-4AC7-99D0-D36F6FCDE102}"/>
              </a:ext>
            </a:extLst>
          </p:cNvPr>
          <p:cNvSpPr txBox="1"/>
          <p:nvPr/>
        </p:nvSpPr>
        <p:spPr>
          <a:xfrm>
            <a:off x="457200" y="3530600"/>
            <a:ext cx="10972800" cy="2554930"/>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36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 word which </a:t>
            </a:r>
            <a:r>
              <a:rPr kumimoji="0" lang="en-US" sz="2667"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God</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sent to the children of Israel, preaching peace through Jesus Christ—He is Lord </a:t>
            </a:r>
            <a:r>
              <a:rPr kumimoji="0" lang="en-US" sz="2667"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of all</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a:t>
            </a: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37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that word you know, which was proclaimed throughout all Judea, and began from Galilee after the baptism which John preached: </a:t>
            </a:r>
            <a:r>
              <a:rPr kumimoji="0" lang="en-US" sz="2667"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38 </a:t>
            </a:r>
            <a:r>
              <a:rPr kumimoji="0" lang="en-US" sz="2667"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how God anointed Jesus of Nazareth with the Holy Spirit and with power, who went about doing good and healing all who were oppressed by the devil, for God was with Him.</a:t>
            </a:r>
          </a:p>
        </p:txBody>
      </p:sp>
      <p:sp>
        <p:nvSpPr>
          <p:cNvPr id="6" name="Rounded Rectangular Callout 14">
            <a:extLst>
              <a:ext uri="{FF2B5EF4-FFF2-40B4-BE49-F238E27FC236}">
                <a16:creationId xmlns:a16="http://schemas.microsoft.com/office/drawing/2014/main" id="{D969407E-9B83-4897-8282-CB6C1D80D335}"/>
              </a:ext>
            </a:extLst>
          </p:cNvPr>
          <p:cNvSpPr>
            <a:spLocks noChangeArrowheads="1"/>
          </p:cNvSpPr>
          <p:nvPr/>
        </p:nvSpPr>
        <p:spPr bwMode="auto">
          <a:xfrm>
            <a:off x="1295400" y="2379001"/>
            <a:ext cx="6705600" cy="1735799"/>
          </a:xfrm>
          <a:prstGeom prst="wedgeRoundRectCallout">
            <a:avLst>
              <a:gd name="adj1" fmla="val -36606"/>
              <a:gd name="adj2" fmla="val -78588"/>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Revolutionary truth - He does not show partiality to certain persons because of some external condition like nationality, race, rank, or wealth</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7" name="Straight Connector 6">
            <a:extLst>
              <a:ext uri="{FF2B5EF4-FFF2-40B4-BE49-F238E27FC236}">
                <a16:creationId xmlns:a16="http://schemas.microsoft.com/office/drawing/2014/main" id="{38287040-C925-4B11-BC1D-119D85FD5FAA}"/>
              </a:ext>
            </a:extLst>
          </p:cNvPr>
          <p:cNvCxnSpPr>
            <a:cxnSpLocks/>
          </p:cNvCxnSpPr>
          <p:nvPr/>
        </p:nvCxnSpPr>
        <p:spPr>
          <a:xfrm>
            <a:off x="4648200" y="1884218"/>
            <a:ext cx="6172200" cy="2078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67E580-A87D-4ABB-A7BF-5797228A2AE1}"/>
              </a:ext>
            </a:extLst>
          </p:cNvPr>
          <p:cNvCxnSpPr>
            <a:cxnSpLocks/>
          </p:cNvCxnSpPr>
          <p:nvPr/>
        </p:nvCxnSpPr>
        <p:spPr>
          <a:xfrm>
            <a:off x="3800475" y="2286000"/>
            <a:ext cx="473392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Rounded Rectangular Callout 14">
            <a:extLst>
              <a:ext uri="{FF2B5EF4-FFF2-40B4-BE49-F238E27FC236}">
                <a16:creationId xmlns:a16="http://schemas.microsoft.com/office/drawing/2014/main" id="{A537F236-6E2E-4398-B33E-533C0E27FC0D}"/>
              </a:ext>
            </a:extLst>
          </p:cNvPr>
          <p:cNvSpPr>
            <a:spLocks noChangeArrowheads="1"/>
          </p:cNvSpPr>
          <p:nvPr/>
        </p:nvSpPr>
        <p:spPr bwMode="auto">
          <a:xfrm>
            <a:off x="8001000" y="2756615"/>
            <a:ext cx="3581400" cy="570785"/>
          </a:xfrm>
          <a:prstGeom prst="wedgeRoundRectCallout">
            <a:avLst>
              <a:gd name="adj1" fmla="val 12463"/>
              <a:gd name="adj2" fmla="val 114153"/>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What kind of peace?</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4" name="Straight Connector 13">
            <a:extLst>
              <a:ext uri="{FF2B5EF4-FFF2-40B4-BE49-F238E27FC236}">
                <a16:creationId xmlns:a16="http://schemas.microsoft.com/office/drawing/2014/main" id="{B8365985-BF5F-41F6-8E42-B4834284D694}"/>
              </a:ext>
            </a:extLst>
          </p:cNvPr>
          <p:cNvCxnSpPr>
            <a:cxnSpLocks/>
          </p:cNvCxnSpPr>
          <p:nvPr/>
        </p:nvCxnSpPr>
        <p:spPr>
          <a:xfrm>
            <a:off x="1422400" y="1884218"/>
            <a:ext cx="1778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subTnLst>
                                    <p:set>
                                      <p:cBhvr override="childStyle">
                                        <p:cTn dur="1" fill="hold" display="0" masterRel="nextClick" afterEffect="1"/>
                                        <p:tgtEl>
                                          <p:spTgt spid="4">
                                            <p:txEl>
                                              <p:pRg st="0" end="0"/>
                                            </p:txEl>
                                          </p:spTgt>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E417DC-2965-42A0-8D40-D61EC7F8B6D9}"/>
              </a:ext>
            </a:extLst>
          </p:cNvPr>
          <p:cNvSpPr txBox="1"/>
          <p:nvPr/>
        </p:nvSpPr>
        <p:spPr>
          <a:xfrm>
            <a:off x="508000" y="410634"/>
            <a:ext cx="11176000" cy="542776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39 </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we are witnesses of all things which He did both in the land of the Jews and in Jerusalem, whom </a:t>
            </a:r>
            <a:r>
              <a:rPr kumimoji="0" lang="en-US" sz="34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they</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killed by hanging on a tree. </a:t>
            </a:r>
            <a:r>
              <a:rPr kumimoji="0" lang="en-US" sz="34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40 </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 God raised up on the third day, and showed Him openly, </a:t>
            </a:r>
            <a:r>
              <a:rPr kumimoji="0" lang="en-US" sz="34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41 </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not to all the people, but to witnesses chosen before by God, </a:t>
            </a:r>
            <a:r>
              <a:rPr kumimoji="0" lang="en-US" sz="3467"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even</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us who ate and drank with Him after He arose from the dead. </a:t>
            </a:r>
            <a:r>
              <a:rPr kumimoji="0" lang="en-US" sz="34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42 </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commanded us to preach to the people, and to testify that it is He who was ordained by God </a:t>
            </a:r>
            <a:r>
              <a:rPr kumimoji="0" lang="en-US" sz="3467"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to be</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Judge of the living and the dead. </a:t>
            </a:r>
            <a:r>
              <a:rPr kumimoji="0" lang="en-US" sz="34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43 </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To Him all the prophets witness that, through His name, </a:t>
            </a:r>
            <a:r>
              <a:rPr kumimoji="0" lang="en-US" sz="34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whoever</a:t>
            </a:r>
            <a:r>
              <a:rPr kumimoji="0" lang="en-US" sz="34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believes in Him will receive remission of sins.”</a:t>
            </a:r>
          </a:p>
        </p:txBody>
      </p:sp>
      <p:cxnSp>
        <p:nvCxnSpPr>
          <p:cNvPr id="5" name="Straight Connector 4">
            <a:extLst>
              <a:ext uri="{FF2B5EF4-FFF2-40B4-BE49-F238E27FC236}">
                <a16:creationId xmlns:a16="http://schemas.microsoft.com/office/drawing/2014/main" id="{31FA1E23-55B5-44D2-A05A-137ACD6DC013}"/>
              </a:ext>
            </a:extLst>
          </p:cNvPr>
          <p:cNvCxnSpPr/>
          <p:nvPr/>
        </p:nvCxnSpPr>
        <p:spPr>
          <a:xfrm>
            <a:off x="8113184" y="1498600"/>
            <a:ext cx="172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C93803-26D5-4E76-95D6-616C9E19E436}"/>
              </a:ext>
            </a:extLst>
          </p:cNvPr>
          <p:cNvCxnSpPr/>
          <p:nvPr/>
        </p:nvCxnSpPr>
        <p:spPr>
          <a:xfrm>
            <a:off x="5283200" y="2006600"/>
            <a:ext cx="2387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6448D6-AA23-4BB9-BDDD-536CCB9FF248}"/>
              </a:ext>
            </a:extLst>
          </p:cNvPr>
          <p:cNvCxnSpPr>
            <a:cxnSpLocks/>
          </p:cNvCxnSpPr>
          <p:nvPr/>
        </p:nvCxnSpPr>
        <p:spPr>
          <a:xfrm>
            <a:off x="4775200" y="3022600"/>
            <a:ext cx="599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1855AB-FBFE-4FEC-8336-A6CFB27CA811}"/>
              </a:ext>
            </a:extLst>
          </p:cNvPr>
          <p:cNvCxnSpPr/>
          <p:nvPr/>
        </p:nvCxnSpPr>
        <p:spPr>
          <a:xfrm>
            <a:off x="651932" y="3564466"/>
            <a:ext cx="5892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0D38CC-1BED-4415-B1E5-0945CF13C387}"/>
              </a:ext>
            </a:extLst>
          </p:cNvPr>
          <p:cNvCxnSpPr/>
          <p:nvPr/>
        </p:nvCxnSpPr>
        <p:spPr>
          <a:xfrm>
            <a:off x="651933" y="5664200"/>
            <a:ext cx="950806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7E628D-184B-414F-9D7E-046DA2A9ED9E}"/>
              </a:ext>
            </a:extLst>
          </p:cNvPr>
          <p:cNvSpPr txBox="1"/>
          <p:nvPr/>
        </p:nvSpPr>
        <p:spPr>
          <a:xfrm>
            <a:off x="1295400" y="5894286"/>
            <a:ext cx="9753600" cy="830997"/>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But did that include Gentiles?</a:t>
            </a:r>
          </a:p>
        </p:txBody>
      </p:sp>
      <p:cxnSp>
        <p:nvCxnSpPr>
          <p:cNvPr id="11" name="Straight Connector 10">
            <a:extLst>
              <a:ext uri="{FF2B5EF4-FFF2-40B4-BE49-F238E27FC236}">
                <a16:creationId xmlns:a16="http://schemas.microsoft.com/office/drawing/2014/main" id="{CEDF7D9B-13E8-4A02-88CF-F61548B44FDD}"/>
              </a:ext>
            </a:extLst>
          </p:cNvPr>
          <p:cNvCxnSpPr>
            <a:cxnSpLocks/>
          </p:cNvCxnSpPr>
          <p:nvPr/>
        </p:nvCxnSpPr>
        <p:spPr>
          <a:xfrm>
            <a:off x="1752600" y="914400"/>
            <a:ext cx="3124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878CB0-FA3C-4F27-8712-446F77AA7ABB}"/>
              </a:ext>
            </a:extLst>
          </p:cNvPr>
          <p:cNvCxnSpPr>
            <a:cxnSpLocks/>
          </p:cNvCxnSpPr>
          <p:nvPr/>
        </p:nvCxnSpPr>
        <p:spPr>
          <a:xfrm>
            <a:off x="651932" y="4648200"/>
            <a:ext cx="971126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BE6545-A214-4E86-99EE-1F78CDD7E91D}"/>
              </a:ext>
            </a:extLst>
          </p:cNvPr>
          <p:cNvCxnSpPr>
            <a:cxnSpLocks/>
          </p:cNvCxnSpPr>
          <p:nvPr/>
        </p:nvCxnSpPr>
        <p:spPr>
          <a:xfrm>
            <a:off x="1341966" y="5181600"/>
            <a:ext cx="437303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A4BF634E-9B92-4BB8-B501-ADDA3AA0FAB0}"/>
              </a:ext>
            </a:extLst>
          </p:cNvPr>
          <p:cNvSpPr/>
          <p:nvPr/>
        </p:nvSpPr>
        <p:spPr>
          <a:xfrm>
            <a:off x="2324100" y="4455583"/>
            <a:ext cx="4902200" cy="563033"/>
          </a:xfrm>
          <a:prstGeom prst="wedgeRoundRectCallout">
            <a:avLst>
              <a:gd name="adj1" fmla="val -40092"/>
              <a:gd name="adj2" fmla="val 100464"/>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What would believing involve?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E56B-0EDA-49FB-B79D-4B0572CB5B92}"/>
              </a:ext>
            </a:extLst>
          </p:cNvPr>
          <p:cNvSpPr>
            <a:spLocks noGrp="1"/>
          </p:cNvSpPr>
          <p:nvPr>
            <p:ph type="title"/>
          </p:nvPr>
        </p:nvSpPr>
        <p:spPr>
          <a:xfrm>
            <a:off x="304800" y="275167"/>
            <a:ext cx="11582400" cy="596900"/>
          </a:xfrm>
        </p:spPr>
        <p:txBody>
          <a:bodyPr rtlCol="0">
            <a:normAutofit/>
          </a:bodyPr>
          <a:lstStyle/>
          <a:p>
            <a:pPr eaLnBrk="1" fontAlgn="auto" hangingPunct="1">
              <a:spcAft>
                <a:spcPts val="0"/>
              </a:spcAft>
              <a:defRPr/>
            </a:pPr>
            <a:r>
              <a:rPr lang="en-US" sz="2800" b="1" i="1" u="sng" dirty="0">
                <a:solidFill>
                  <a:srgbClr val="FFFF00"/>
                </a:solidFill>
                <a:effectLst>
                  <a:outerShdw blurRad="38100" dist="38100" dir="2700000" algn="tl">
                    <a:srgbClr val="000000">
                      <a:alpha val="43137"/>
                    </a:srgbClr>
                  </a:outerShdw>
                </a:effectLst>
                <a:latin typeface="Cambria" panose="02040503050406030204" pitchFamily="18" charset="0"/>
              </a:rPr>
              <a:t>Proving Equality of Jew and Gentile</a:t>
            </a:r>
          </a:p>
        </p:txBody>
      </p:sp>
      <p:sp>
        <p:nvSpPr>
          <p:cNvPr id="3" name="TextBox 2">
            <a:extLst>
              <a:ext uri="{FF2B5EF4-FFF2-40B4-BE49-F238E27FC236}">
                <a16:creationId xmlns:a16="http://schemas.microsoft.com/office/drawing/2014/main" id="{C57FA3D7-4607-490B-A6E7-DB1323D8FBD1}"/>
              </a:ext>
            </a:extLst>
          </p:cNvPr>
          <p:cNvSpPr txBox="1"/>
          <p:nvPr/>
        </p:nvSpPr>
        <p:spPr>
          <a:xfrm>
            <a:off x="304800" y="1316567"/>
            <a:ext cx="11277600" cy="440120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44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While Peter was still speaking these words, the Holy Spirit fell upon all those who heard the word.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45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those of the circumcision who believed were astonished, as many as came with Peter, because the gift of the Holy Spirit had been poured out on the Gentiles also.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46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For they heard them speak with tongues and magnify God.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Then Peter answered,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47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“Can anyone forbid water, that these should not be baptized who have received the Holy Spirit just as we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have?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48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he </a:t>
            </a:r>
            <a:r>
              <a:rPr kumimoji="0" lang="en-US" sz="2800" b="0" i="1"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commanded</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them to be baptized in the name of the Lord. Then they asked him to stay a few days.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3398AE80-82B9-410E-B58A-DEC9BE6FE7AD}"/>
              </a:ext>
            </a:extLst>
          </p:cNvPr>
          <p:cNvCxnSpPr>
            <a:cxnSpLocks/>
          </p:cNvCxnSpPr>
          <p:nvPr/>
        </p:nvCxnSpPr>
        <p:spPr>
          <a:xfrm>
            <a:off x="8001000" y="1752600"/>
            <a:ext cx="3403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470B98B-59CF-40DB-8846-67E01E11D873}"/>
              </a:ext>
            </a:extLst>
          </p:cNvPr>
          <p:cNvCxnSpPr>
            <a:cxnSpLocks/>
          </p:cNvCxnSpPr>
          <p:nvPr/>
        </p:nvCxnSpPr>
        <p:spPr>
          <a:xfrm>
            <a:off x="503768" y="2616200"/>
            <a:ext cx="23918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4D87AC9-0A48-480A-9198-EDFBCFE0F360}"/>
              </a:ext>
            </a:extLst>
          </p:cNvPr>
          <p:cNvCxnSpPr>
            <a:cxnSpLocks/>
          </p:cNvCxnSpPr>
          <p:nvPr/>
        </p:nvCxnSpPr>
        <p:spPr>
          <a:xfrm>
            <a:off x="7391400" y="2616200"/>
            <a:ext cx="4013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D4CE55-47BD-4A30-98E0-D6D799DF17B5}"/>
              </a:ext>
            </a:extLst>
          </p:cNvPr>
          <p:cNvCxnSpPr>
            <a:cxnSpLocks/>
          </p:cNvCxnSpPr>
          <p:nvPr/>
        </p:nvCxnSpPr>
        <p:spPr>
          <a:xfrm>
            <a:off x="609600" y="3048000"/>
            <a:ext cx="7086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01B2C9-9424-4182-A739-56E9D5AD9C85}"/>
              </a:ext>
            </a:extLst>
          </p:cNvPr>
          <p:cNvCxnSpPr>
            <a:cxnSpLocks/>
          </p:cNvCxnSpPr>
          <p:nvPr/>
        </p:nvCxnSpPr>
        <p:spPr>
          <a:xfrm>
            <a:off x="385234" y="4343400"/>
            <a:ext cx="931756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BC4011-119D-4390-96CA-8564B6227A8A}"/>
              </a:ext>
            </a:extLst>
          </p:cNvPr>
          <p:cNvCxnSpPr>
            <a:cxnSpLocks/>
          </p:cNvCxnSpPr>
          <p:nvPr/>
        </p:nvCxnSpPr>
        <p:spPr>
          <a:xfrm>
            <a:off x="3124200" y="3429000"/>
            <a:ext cx="297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3D82D7-05D9-43AB-BA50-91D2EBE13569}"/>
              </a:ext>
            </a:extLst>
          </p:cNvPr>
          <p:cNvCxnSpPr>
            <a:cxnSpLocks/>
          </p:cNvCxnSpPr>
          <p:nvPr/>
        </p:nvCxnSpPr>
        <p:spPr>
          <a:xfrm>
            <a:off x="4459817" y="3884266"/>
            <a:ext cx="692954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F7AA05-A067-43AA-B94B-F9BF849E9BB5}"/>
              </a:ext>
            </a:extLst>
          </p:cNvPr>
          <p:cNvCxnSpPr>
            <a:cxnSpLocks/>
          </p:cNvCxnSpPr>
          <p:nvPr/>
        </p:nvCxnSpPr>
        <p:spPr>
          <a:xfrm>
            <a:off x="838200" y="4724400"/>
            <a:ext cx="8559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Rounded Rectangular Callout 14">
            <a:extLst>
              <a:ext uri="{FF2B5EF4-FFF2-40B4-BE49-F238E27FC236}">
                <a16:creationId xmlns:a16="http://schemas.microsoft.com/office/drawing/2014/main" id="{989F9912-068B-4AEB-B738-1BE82C692E32}"/>
              </a:ext>
            </a:extLst>
          </p:cNvPr>
          <p:cNvSpPr>
            <a:spLocks noChangeArrowheads="1"/>
          </p:cNvSpPr>
          <p:nvPr/>
        </p:nvSpPr>
        <p:spPr bwMode="auto">
          <a:xfrm>
            <a:off x="1981200" y="198092"/>
            <a:ext cx="8458200" cy="902575"/>
          </a:xfrm>
          <a:prstGeom prst="wedgeRoundRectCallout">
            <a:avLst>
              <a:gd name="adj1" fmla="val 43037"/>
              <a:gd name="adj2" fmla="val 91977"/>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Acts 11:15 - And as I began to speak, the Holy Spirit fell upon them just as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 did</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upon us at the beginning</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EF63E6CD-DEC0-4ACB-8E33-18ED0165E444}"/>
              </a:ext>
            </a:extLst>
          </p:cNvPr>
          <p:cNvSpPr/>
          <p:nvPr/>
        </p:nvSpPr>
        <p:spPr>
          <a:xfrm>
            <a:off x="328612" y="3508064"/>
            <a:ext cx="11270722" cy="220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ular Callout 14">
            <a:extLst>
              <a:ext uri="{FF2B5EF4-FFF2-40B4-BE49-F238E27FC236}">
                <a16:creationId xmlns:a16="http://schemas.microsoft.com/office/drawing/2014/main" id="{B8205DCF-7F0A-4984-A126-4657A857FC9D}"/>
              </a:ext>
            </a:extLst>
          </p:cNvPr>
          <p:cNvSpPr>
            <a:spLocks noChangeArrowheads="1"/>
          </p:cNvSpPr>
          <p:nvPr/>
        </p:nvSpPr>
        <p:spPr bwMode="auto">
          <a:xfrm>
            <a:off x="1539345" y="3731029"/>
            <a:ext cx="8724900" cy="607665"/>
          </a:xfrm>
          <a:prstGeom prst="wedgeRoundRectCallout">
            <a:avLst>
              <a:gd name="adj1" fmla="val 44557"/>
              <a:gd name="adj2" fmla="val 4607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Had they met the conditions to have their sins forgiven?</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9" name="Rounded Rectangular Callout 14">
            <a:extLst>
              <a:ext uri="{FF2B5EF4-FFF2-40B4-BE49-F238E27FC236}">
                <a16:creationId xmlns:a16="http://schemas.microsoft.com/office/drawing/2014/main" id="{268EB1DE-3A37-4E6F-90DA-C19DFB0627F3}"/>
              </a:ext>
            </a:extLst>
          </p:cNvPr>
          <p:cNvSpPr>
            <a:spLocks noChangeArrowheads="1"/>
          </p:cNvSpPr>
          <p:nvPr/>
        </p:nvSpPr>
        <p:spPr bwMode="auto">
          <a:xfrm>
            <a:off x="1282700" y="3914464"/>
            <a:ext cx="7670800" cy="526798"/>
          </a:xfrm>
          <a:prstGeom prst="wedgeRoundRectCallout">
            <a:avLst>
              <a:gd name="adj1" fmla="val 121"/>
              <a:gd name="adj2" fmla="val -139572"/>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Likely speaking in the Jewish language (Aramaic)</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20412CB0-BFF8-4F83-B273-E320C1B40A48}"/>
              </a:ext>
            </a:extLst>
          </p:cNvPr>
          <p:cNvCxnSpPr>
            <a:cxnSpLocks/>
          </p:cNvCxnSpPr>
          <p:nvPr/>
        </p:nvCxnSpPr>
        <p:spPr>
          <a:xfrm>
            <a:off x="385234" y="2209800"/>
            <a:ext cx="395816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104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par>
                          <p:cTn id="21" fill="hold" nodeType="afterGroup">
                            <p:stCondLst>
                              <p:cond delay="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nodeType="with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par>
                          <p:cTn id="34" fill="hold" nodeType="afterGroup">
                            <p:stCondLst>
                              <p:cond delay="20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7"/>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childTnLst>
                          </p:cTn>
                        </p:par>
                        <p:par>
                          <p:cTn id="65" fill="hold" nodeType="afterGroup">
                            <p:stCondLst>
                              <p:cond delay="1000"/>
                            </p:stCondLst>
                            <p:childTnLst>
                              <p:par>
                                <p:cTn id="66" presetID="22" presetClass="entr" presetSubtype="8"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1000"/>
                                        <p:tgtEl>
                                          <p:spTgt spid="13"/>
                                        </p:tgtEl>
                                      </p:cBhvr>
                                    </p:animEffect>
                                  </p:childTnLst>
                                </p:cTn>
                              </p:par>
                            </p:childTnLst>
                          </p:cTn>
                        </p:par>
                      </p:childTnLst>
                    </p:cTn>
                  </p:par>
                  <p:par>
                    <p:cTn id="69" fill="hold">
                      <p:stCondLst>
                        <p:cond delay="indefinite"/>
                      </p:stCondLst>
                      <p:childTnLst>
                        <p:par>
                          <p:cTn id="70" fill="hold" nodeType="after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 grpId="0" animBg="1"/>
      <p:bldP spid="17" grpId="0" animBg="1"/>
      <p:bldP spid="17" grpId="1" animBg="1"/>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10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1F2D4-358B-48BB-B044-53D5A629479D}"/>
              </a:ext>
            </a:extLst>
          </p:cNvPr>
          <p:cNvSpPr>
            <a:spLocks noGrp="1"/>
          </p:cNvSpPr>
          <p:nvPr>
            <p:ph idx="1"/>
          </p:nvPr>
        </p:nvSpPr>
        <p:spPr>
          <a:xfrm>
            <a:off x="266700" y="573582"/>
            <a:ext cx="11658600" cy="6106180"/>
          </a:xfrm>
        </p:spPr>
        <p:txBody>
          <a:bodyPr>
            <a:noAutofit/>
          </a:bodyPr>
          <a:lstStyle/>
          <a:p>
            <a:pPr marL="365751" indent="-256026" eaLnBrk="1" fontAlgn="auto" hangingPunct="1">
              <a:spcAft>
                <a:spcPts val="0"/>
              </a:spcAft>
              <a:buNone/>
              <a:defRPr/>
            </a:pPr>
            <a:r>
              <a:rPr lang="en-US" dirty="0">
                <a:solidFill>
                  <a:schemeClr val="bg1"/>
                </a:solidFill>
                <a:latin typeface="Cambria" panose="02040503050406030204" pitchFamily="18" charset="0"/>
              </a:rPr>
              <a:t>1. To fulfill prophecy. Joel 2:28; cf. Acts 2:16ff</a:t>
            </a:r>
          </a:p>
          <a:p>
            <a:pPr marL="514338" indent="-514338" eaLnBrk="1" fontAlgn="auto" hangingPunct="1">
              <a:spcAft>
                <a:spcPts val="0"/>
              </a:spcAft>
              <a:buNone/>
              <a:defRPr/>
            </a:pPr>
            <a:r>
              <a:rPr lang="en-US" dirty="0">
                <a:solidFill>
                  <a:schemeClr val="bg1"/>
                </a:solidFill>
                <a:latin typeface="Cambria" panose="02040503050406030204" pitchFamily="18" charset="0"/>
              </a:rPr>
              <a:t> 2.	Not to change Cornelius, but for the instruction of Peter and the six Jews. Note: Peter’s response (10:47) and His arguments used at Jerusalem (11:17; 15:7-9)</a:t>
            </a:r>
          </a:p>
          <a:p>
            <a:pPr marL="914389" lvl="1" indent="-514350" eaLnBrk="1" fontAlgn="auto" hangingPunct="1">
              <a:spcBef>
                <a:spcPts val="324"/>
              </a:spcBef>
              <a:spcAft>
                <a:spcPts val="0"/>
              </a:spcAft>
              <a:buClr>
                <a:srgbClr val="FFFF00"/>
              </a:buClr>
              <a:buFont typeface="Wingdings" panose="05000000000000000000" pitchFamily="2" charset="2"/>
              <a:buChar char="§"/>
              <a:defRPr/>
            </a:pPr>
            <a:r>
              <a:rPr lang="en-US" sz="2600" i="1" dirty="0">
                <a:solidFill>
                  <a:schemeClr val="bg1"/>
                </a:solidFill>
                <a:latin typeface="Cambria" panose="02040503050406030204" pitchFamily="18" charset="0"/>
              </a:rPr>
              <a:t>Acts 11:17-18 </a:t>
            </a:r>
            <a:r>
              <a:rPr lang="en-US" sz="2600" i="1" dirty="0">
                <a:solidFill>
                  <a:schemeClr val="bg1"/>
                </a:solidFill>
                <a:latin typeface="Cambria" panose="02040503050406030204" pitchFamily="18" charset="0"/>
                <a:ea typeface="Cambria" panose="02040503050406030204" pitchFamily="18" charset="0"/>
              </a:rPr>
              <a:t>Therefore if God gave to them the same gift as He gave to us also after believing in the Lord Jesus Christ, who was I that I could stand in God’s way?” </a:t>
            </a:r>
            <a:r>
              <a:rPr lang="en-US" sz="2600" i="1" baseline="30000" dirty="0">
                <a:solidFill>
                  <a:schemeClr val="bg1"/>
                </a:solidFill>
                <a:latin typeface="Cambria" panose="02040503050406030204" pitchFamily="18" charset="0"/>
                <a:ea typeface="Cambria" panose="02040503050406030204" pitchFamily="18" charset="0"/>
              </a:rPr>
              <a:t>18 </a:t>
            </a:r>
            <a:r>
              <a:rPr lang="en-US" sz="2600" i="1" dirty="0">
                <a:solidFill>
                  <a:schemeClr val="bg1"/>
                </a:solidFill>
                <a:latin typeface="Cambria" panose="02040503050406030204" pitchFamily="18" charset="0"/>
                <a:ea typeface="Cambria" panose="02040503050406030204" pitchFamily="18" charset="0"/>
              </a:rPr>
              <a:t>When they heard this, they quieted down and glorified God, saying, “Well then, God has granted to the Gentiles also the repentance that leads to life.</a:t>
            </a:r>
          </a:p>
          <a:p>
            <a:pPr marL="914389" lvl="1" indent="-514350" eaLnBrk="1" fontAlgn="auto" hangingPunct="1">
              <a:spcBef>
                <a:spcPts val="324"/>
              </a:spcBef>
              <a:spcAft>
                <a:spcPts val="0"/>
              </a:spcAft>
              <a:buClr>
                <a:srgbClr val="FFFF00"/>
              </a:buClr>
              <a:buFont typeface="Wingdings" panose="05000000000000000000" pitchFamily="2" charset="2"/>
              <a:buChar char="§"/>
              <a:defRPr/>
            </a:pPr>
            <a:r>
              <a:rPr lang="en-US" altLang="en-US" sz="2600" i="1" dirty="0">
                <a:solidFill>
                  <a:srgbClr val="FFFF00"/>
                </a:solidFill>
                <a:latin typeface="Cambria" panose="02040503050406030204" pitchFamily="18" charset="0"/>
                <a:ea typeface="Cambria" panose="02040503050406030204" pitchFamily="18" charset="0"/>
              </a:rPr>
              <a:t>Acts 15:7-9 "Brothers, you know that some time ago God made a choice among you that the Gentiles might hear from my lips the message of the gospel and believe. </a:t>
            </a:r>
            <a:r>
              <a:rPr lang="en-US" altLang="en-US" sz="2600" i="1" baseline="30000" dirty="0">
                <a:solidFill>
                  <a:srgbClr val="FFFF00"/>
                </a:solidFill>
                <a:latin typeface="Cambria" panose="02040503050406030204" pitchFamily="18" charset="0"/>
                <a:ea typeface="Cambria" panose="02040503050406030204" pitchFamily="18" charset="0"/>
              </a:rPr>
              <a:t>8</a:t>
            </a:r>
            <a:r>
              <a:rPr lang="en-US" altLang="en-US" sz="2600" i="1" dirty="0">
                <a:solidFill>
                  <a:srgbClr val="FFFF00"/>
                </a:solidFill>
                <a:latin typeface="Cambria" panose="02040503050406030204" pitchFamily="18" charset="0"/>
                <a:ea typeface="Cambria" panose="02040503050406030204" pitchFamily="18" charset="0"/>
              </a:rPr>
              <a:t>God, who knows the heart, showed that he accepted them by giving the Holy Spirit to them, just as he did to us. </a:t>
            </a:r>
            <a:r>
              <a:rPr lang="en-US" altLang="en-US" sz="2600" i="1" baseline="30000" dirty="0">
                <a:solidFill>
                  <a:srgbClr val="FFFF00"/>
                </a:solidFill>
                <a:latin typeface="Cambria" panose="02040503050406030204" pitchFamily="18" charset="0"/>
                <a:ea typeface="Cambria" panose="02040503050406030204" pitchFamily="18" charset="0"/>
              </a:rPr>
              <a:t>9</a:t>
            </a:r>
            <a:r>
              <a:rPr lang="en-US" altLang="en-US" sz="2600" i="1" dirty="0">
                <a:solidFill>
                  <a:srgbClr val="FFFF00"/>
                </a:solidFill>
                <a:latin typeface="Cambria" panose="02040503050406030204" pitchFamily="18" charset="0"/>
                <a:ea typeface="Cambria" panose="02040503050406030204" pitchFamily="18" charset="0"/>
              </a:rPr>
              <a:t>He made no distinction between us and them…”</a:t>
            </a:r>
          </a:p>
        </p:txBody>
      </p:sp>
      <p:sp>
        <p:nvSpPr>
          <p:cNvPr id="992259" name="Rectangle 1">
            <a:extLst>
              <a:ext uri="{FF2B5EF4-FFF2-40B4-BE49-F238E27FC236}">
                <a16:creationId xmlns:a16="http://schemas.microsoft.com/office/drawing/2014/main" id="{CC06DB73-4F91-410A-A2F4-76538F65CA0E}"/>
              </a:ext>
            </a:extLst>
          </p:cNvPr>
          <p:cNvSpPr>
            <a:spLocks noChangeArrowheads="1"/>
          </p:cNvSpPr>
          <p:nvPr/>
        </p:nvSpPr>
        <p:spPr bwMode="auto">
          <a:xfrm>
            <a:off x="2438400" y="50362"/>
            <a:ext cx="795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190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64058" marR="0" lvl="0" indent="-253994" algn="ctr" defTabSz="1219170" rtl="0" eaLnBrk="1" fontAlgn="base" latinLnBrk="0" hangingPunct="1">
              <a:lnSpc>
                <a:spcPct val="100000"/>
              </a:lnSpc>
              <a:spcBef>
                <a:spcPct val="0"/>
              </a:spcBef>
              <a:spcAft>
                <a:spcPct val="0"/>
              </a:spcAft>
              <a:buClrTx/>
              <a:buSzTx/>
              <a:buFontTx/>
              <a:buNone/>
              <a:tabLst/>
              <a:defRPr/>
            </a:pPr>
            <a:r>
              <a:rPr kumimoji="0" lang="en-US" altLang="en-US" sz="2800" b="1" i="1"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Why Was The Holy Spirit Given To Cornelius?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itle 1">
            <a:extLst>
              <a:ext uri="{FF2B5EF4-FFF2-40B4-BE49-F238E27FC236}">
                <a16:creationId xmlns:a16="http://schemas.microsoft.com/office/drawing/2014/main" id="{CC318F3B-0040-4B5D-8814-69AA7B944A5D}"/>
              </a:ext>
            </a:extLst>
          </p:cNvPr>
          <p:cNvSpPr>
            <a:spLocks noGrp="1"/>
          </p:cNvSpPr>
          <p:nvPr>
            <p:ph type="title"/>
          </p:nvPr>
        </p:nvSpPr>
        <p:spPr>
          <a:xfrm>
            <a:off x="609600" y="137585"/>
            <a:ext cx="10972800" cy="683682"/>
          </a:xfrm>
        </p:spPr>
        <p:txBody>
          <a:bodyPr/>
          <a:lstStyle/>
          <a:p>
            <a:pPr eaLnBrk="1" hangingPunct="1"/>
            <a:r>
              <a:rPr lang="en-US" altLang="en-US" sz="3600" b="1" i="1" u="sng" dirty="0">
                <a:solidFill>
                  <a:srgbClr val="FFFF00"/>
                </a:solidFill>
              </a:rPr>
              <a:t>When was Saul Saved?</a:t>
            </a:r>
          </a:p>
        </p:txBody>
      </p:sp>
      <p:sp>
        <p:nvSpPr>
          <p:cNvPr id="3" name="Content Placeholder 2">
            <a:extLst>
              <a:ext uri="{FF2B5EF4-FFF2-40B4-BE49-F238E27FC236}">
                <a16:creationId xmlns:a16="http://schemas.microsoft.com/office/drawing/2014/main" id="{23E7D1BC-0859-4F2A-85EC-FC264C23EB3D}"/>
              </a:ext>
            </a:extLst>
          </p:cNvPr>
          <p:cNvSpPr>
            <a:spLocks noGrp="1"/>
          </p:cNvSpPr>
          <p:nvPr>
            <p:ph sz="half" idx="1"/>
          </p:nvPr>
        </p:nvSpPr>
        <p:spPr>
          <a:xfrm>
            <a:off x="408517" y="1011732"/>
            <a:ext cx="4978400" cy="4525433"/>
          </a:xfrm>
        </p:spPr>
        <p:txBody>
          <a:bodyPr/>
          <a:lstStyle/>
          <a:p>
            <a:pPr eaLnBrk="1" hangingPunct="1"/>
            <a:r>
              <a:rPr lang="en-US" altLang="en-US" dirty="0"/>
              <a:t>He saw Jesus </a:t>
            </a:r>
          </a:p>
          <a:p>
            <a:pPr eaLnBrk="1" hangingPunct="1"/>
            <a:r>
              <a:rPr lang="en-US" altLang="en-US" dirty="0"/>
              <a:t>He heard Jesus</a:t>
            </a:r>
          </a:p>
          <a:p>
            <a:pPr eaLnBrk="1" hangingPunct="1"/>
            <a:r>
              <a:rPr lang="en-US" altLang="en-US" dirty="0"/>
              <a:t>He </a:t>
            </a:r>
            <a:r>
              <a:rPr lang="en-US" altLang="en-US" dirty="0">
                <a:solidFill>
                  <a:srgbClr val="FFFF00"/>
                </a:solidFill>
              </a:rPr>
              <a:t>believed</a:t>
            </a:r>
            <a:r>
              <a:rPr lang="en-US" altLang="en-US" dirty="0"/>
              <a:t> in Jesus</a:t>
            </a:r>
          </a:p>
          <a:p>
            <a:pPr eaLnBrk="1" hangingPunct="1"/>
            <a:r>
              <a:rPr lang="en-US" altLang="en-US" dirty="0"/>
              <a:t>He </a:t>
            </a:r>
            <a:r>
              <a:rPr lang="en-US" altLang="en-US" dirty="0">
                <a:solidFill>
                  <a:srgbClr val="FFFF00"/>
                </a:solidFill>
              </a:rPr>
              <a:t>repented</a:t>
            </a:r>
          </a:p>
          <a:p>
            <a:pPr eaLnBrk="1" hangingPunct="1"/>
            <a:r>
              <a:rPr lang="en-US" altLang="en-US" dirty="0"/>
              <a:t>He fasted and prayed</a:t>
            </a:r>
          </a:p>
          <a:p>
            <a:pPr eaLnBrk="1" hangingPunct="1">
              <a:spcBef>
                <a:spcPts val="600"/>
              </a:spcBef>
            </a:pPr>
            <a:r>
              <a:rPr lang="en-US" altLang="en-US" dirty="0"/>
              <a:t>He received the  miracle of sight</a:t>
            </a:r>
          </a:p>
          <a:p>
            <a:pPr eaLnBrk="1" hangingPunct="1"/>
            <a:r>
              <a:rPr lang="en-US" altLang="en-US" dirty="0"/>
              <a:t>He was </a:t>
            </a:r>
            <a:r>
              <a:rPr lang="en-US" altLang="en-US" dirty="0">
                <a:solidFill>
                  <a:srgbClr val="FFFF00"/>
                </a:solidFill>
              </a:rPr>
              <a:t>baptized</a:t>
            </a:r>
          </a:p>
          <a:p>
            <a:pPr eaLnBrk="1" hangingPunct="1"/>
            <a:endParaRPr lang="en-US" altLang="en-US" dirty="0"/>
          </a:p>
        </p:txBody>
      </p:sp>
      <p:sp>
        <p:nvSpPr>
          <p:cNvPr id="4" name="Content Placeholder 3">
            <a:extLst>
              <a:ext uri="{FF2B5EF4-FFF2-40B4-BE49-F238E27FC236}">
                <a16:creationId xmlns:a16="http://schemas.microsoft.com/office/drawing/2014/main" id="{06FE8D29-1E26-4302-96DD-7AA7D0E9D616}"/>
              </a:ext>
            </a:extLst>
          </p:cNvPr>
          <p:cNvSpPr>
            <a:spLocks noGrp="1"/>
          </p:cNvSpPr>
          <p:nvPr>
            <p:ph sz="half" idx="2"/>
          </p:nvPr>
        </p:nvSpPr>
        <p:spPr>
          <a:xfrm>
            <a:off x="5384800" y="1234018"/>
            <a:ext cx="6502400" cy="5304367"/>
          </a:xfrm>
        </p:spPr>
        <p:txBody>
          <a:bodyPr rtlCol="0">
            <a:normAutofit fontScale="92500" lnSpcReduction="20000"/>
          </a:bodyPr>
          <a:lstStyle/>
          <a:p>
            <a:pPr eaLnBrk="1" fontAlgn="auto" hangingPunct="1">
              <a:spcAft>
                <a:spcPts val="0"/>
              </a:spcAft>
              <a:defRPr/>
            </a:pPr>
            <a:endParaRPr lang="en-US" baseline="30000" dirty="0"/>
          </a:p>
          <a:p>
            <a:pPr marL="0" indent="0" eaLnBrk="1" fontAlgn="auto" hangingPunct="1">
              <a:spcAft>
                <a:spcPts val="0"/>
              </a:spcAft>
              <a:buNone/>
              <a:defRPr/>
            </a:pPr>
            <a:r>
              <a:rPr lang="en-US" b="1" u="sng" baseline="30000" dirty="0">
                <a:solidFill>
                  <a:srgbClr val="FFFF00"/>
                </a:solidFill>
              </a:rPr>
              <a:t>Acts 22:14 </a:t>
            </a:r>
            <a:r>
              <a:rPr lang="en-US" b="1" baseline="30000" dirty="0">
                <a:solidFill>
                  <a:srgbClr val="FFFF00"/>
                </a:solidFill>
              </a:rPr>
              <a:t>  </a:t>
            </a:r>
            <a:r>
              <a:rPr lang="en-US" dirty="0"/>
              <a:t>Then he said, ‘The God of our fathers has chosen you that you should know His will, and see the Just One, and hear the voice of His mouth. </a:t>
            </a:r>
            <a:r>
              <a:rPr lang="en-US" baseline="30000" dirty="0"/>
              <a:t>15 </a:t>
            </a:r>
            <a:r>
              <a:rPr lang="en-US" dirty="0"/>
              <a:t>For you will be His witness to all men of what you have seen and heard. </a:t>
            </a:r>
            <a:r>
              <a:rPr lang="en-US" baseline="30000" dirty="0"/>
              <a:t>16 </a:t>
            </a:r>
            <a:r>
              <a:rPr lang="en-US" dirty="0"/>
              <a:t>And now why are you waiting? Arise and be baptized, and wash away your sins, calling on the name of the Lord.’</a:t>
            </a:r>
          </a:p>
        </p:txBody>
      </p:sp>
      <p:cxnSp>
        <p:nvCxnSpPr>
          <p:cNvPr id="6" name="Straight Connector 5">
            <a:extLst>
              <a:ext uri="{FF2B5EF4-FFF2-40B4-BE49-F238E27FC236}">
                <a16:creationId xmlns:a16="http://schemas.microsoft.com/office/drawing/2014/main" id="{AB75267A-84D6-4BE4-9E46-AAD8E1579BD3}"/>
              </a:ext>
            </a:extLst>
          </p:cNvPr>
          <p:cNvCxnSpPr/>
          <p:nvPr/>
        </p:nvCxnSpPr>
        <p:spPr>
          <a:xfrm>
            <a:off x="9448800" y="5029200"/>
            <a:ext cx="2133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49D644-69A0-48FF-8B25-A3E7C4748B0F}"/>
              </a:ext>
            </a:extLst>
          </p:cNvPr>
          <p:cNvCxnSpPr>
            <a:cxnSpLocks/>
          </p:cNvCxnSpPr>
          <p:nvPr/>
        </p:nvCxnSpPr>
        <p:spPr>
          <a:xfrm>
            <a:off x="5560757" y="5442059"/>
            <a:ext cx="6150486" cy="295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79C3F1-7DFE-43B8-B46B-4700750238A1}"/>
              </a:ext>
            </a:extLst>
          </p:cNvPr>
          <p:cNvCxnSpPr>
            <a:cxnSpLocks/>
          </p:cNvCxnSpPr>
          <p:nvPr/>
        </p:nvCxnSpPr>
        <p:spPr>
          <a:xfrm>
            <a:off x="5588000" y="5943600"/>
            <a:ext cx="538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04889B-5A3E-42C4-84FB-67D9CAEA6F48}"/>
              </a:ext>
            </a:extLst>
          </p:cNvPr>
          <p:cNvCxnSpPr>
            <a:cxnSpLocks/>
          </p:cNvCxnSpPr>
          <p:nvPr/>
        </p:nvCxnSpPr>
        <p:spPr>
          <a:xfrm>
            <a:off x="7965090" y="3733800"/>
            <a:ext cx="309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6B7BFD-9AA4-4750-B253-76B88A76E4E8}"/>
              </a:ext>
            </a:extLst>
          </p:cNvPr>
          <p:cNvCxnSpPr/>
          <p:nvPr/>
        </p:nvCxnSpPr>
        <p:spPr>
          <a:xfrm>
            <a:off x="5486400" y="4191000"/>
            <a:ext cx="324908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Rounded Rectangular Callout 14">
            <a:extLst>
              <a:ext uri="{FF2B5EF4-FFF2-40B4-BE49-F238E27FC236}">
                <a16:creationId xmlns:a16="http://schemas.microsoft.com/office/drawing/2014/main" id="{31EC4F33-A337-4E7C-931C-E2485FA37DEC}"/>
              </a:ext>
            </a:extLst>
          </p:cNvPr>
          <p:cNvSpPr>
            <a:spLocks noChangeArrowheads="1"/>
          </p:cNvSpPr>
          <p:nvPr/>
        </p:nvSpPr>
        <p:spPr bwMode="auto">
          <a:xfrm>
            <a:off x="5486400" y="933000"/>
            <a:ext cx="4053490" cy="435367"/>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Why did he see Jesus?</a:t>
            </a:r>
          </a:p>
        </p:txBody>
      </p:sp>
      <p:sp>
        <p:nvSpPr>
          <p:cNvPr id="11" name="Rounded Rectangular Callout 14">
            <a:extLst>
              <a:ext uri="{FF2B5EF4-FFF2-40B4-BE49-F238E27FC236}">
                <a16:creationId xmlns:a16="http://schemas.microsoft.com/office/drawing/2014/main" id="{5E398875-99FD-4240-AF36-2478AB3C9E09}"/>
              </a:ext>
            </a:extLst>
          </p:cNvPr>
          <p:cNvSpPr>
            <a:spLocks noChangeArrowheads="1"/>
          </p:cNvSpPr>
          <p:nvPr/>
        </p:nvSpPr>
        <p:spPr bwMode="auto">
          <a:xfrm>
            <a:off x="2215929" y="6013641"/>
            <a:ext cx="7980856" cy="803879"/>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prstClr val="white"/>
              </a:buClr>
              <a:buSzPct val="75000"/>
              <a:buFont typeface="Wingdings" panose="05000000000000000000" pitchFamily="2" charset="2"/>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would have been good reasons to wait and baptize Paul in front of a crowd of people?</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0098CE4-7A65-45B7-8F2D-286F63C4F99A}"/>
              </a:ext>
            </a:extLst>
          </p:cNvPr>
          <p:cNvSpPr/>
          <p:nvPr/>
        </p:nvSpPr>
        <p:spPr>
          <a:xfrm>
            <a:off x="895890" y="1430615"/>
            <a:ext cx="932973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Calibri"/>
                <a:ea typeface="+mn-ea"/>
                <a:cs typeface="+mn-cs"/>
              </a:rPr>
              <a:t>Am I not an apostle? Have I not seen Jesus our Lord? ( Cor. 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p:cTn id="5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1000"/>
                                        <p:tgtEl>
                                          <p:spTgt spid="17"/>
                                        </p:tgtEl>
                                      </p:cBhvr>
                                    </p:animEffect>
                                  </p:childTnLst>
                                </p:cTn>
                              </p:par>
                            </p:childTnLst>
                          </p:cTn>
                        </p:par>
                        <p:par>
                          <p:cTn id="58" fill="hold" nodeType="withGroup">
                            <p:stCondLst>
                              <p:cond delay="10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000"/>
                                        <p:tgtEl>
                                          <p:spTgt spid="6"/>
                                        </p:tgtEl>
                                      </p:cBhvr>
                                    </p:animEffect>
                                  </p:childTnLst>
                                </p:cTn>
                              </p:par>
                            </p:childTnLst>
                          </p:cTn>
                        </p:par>
                        <p:par>
                          <p:cTn id="67" fill="hold" nodeType="afterGroup">
                            <p:stCondLst>
                              <p:cond delay="1000"/>
                            </p:stCondLst>
                            <p:childTnLst>
                              <p:par>
                                <p:cTn id="68" presetID="2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1000"/>
                                        <p:tgtEl>
                                          <p:spTgt spid="7"/>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dissolv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dissolv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18" grpId="0" animBg="1"/>
      <p:bldP spid="11" grpId="0" animBg="1"/>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Title 1">
            <a:extLst>
              <a:ext uri="{FF2B5EF4-FFF2-40B4-BE49-F238E27FC236}">
                <a16:creationId xmlns:a16="http://schemas.microsoft.com/office/drawing/2014/main" id="{E66B2E69-6A24-49CE-A814-29BB2D893E55}"/>
              </a:ext>
            </a:extLst>
          </p:cNvPr>
          <p:cNvSpPr>
            <a:spLocks noGrp="1"/>
          </p:cNvSpPr>
          <p:nvPr>
            <p:ph type="title"/>
          </p:nvPr>
        </p:nvSpPr>
        <p:spPr>
          <a:xfrm>
            <a:off x="406400" y="169334"/>
            <a:ext cx="11480800" cy="683684"/>
          </a:xfrm>
        </p:spPr>
        <p:txBody>
          <a:bodyPr/>
          <a:lstStyle/>
          <a:p>
            <a:pPr eaLnBrk="1" hangingPunct="1"/>
            <a:r>
              <a:rPr lang="en-US" altLang="en-US" sz="4267" b="1" i="1" u="sng">
                <a:solidFill>
                  <a:srgbClr val="FFFF00"/>
                </a:solidFill>
              </a:rPr>
              <a:t>Did the Holy Spirit come to Save Them?</a:t>
            </a:r>
          </a:p>
        </p:txBody>
      </p:sp>
      <p:sp>
        <p:nvSpPr>
          <p:cNvPr id="3" name="TextBox 2">
            <a:extLst>
              <a:ext uri="{FF2B5EF4-FFF2-40B4-BE49-F238E27FC236}">
                <a16:creationId xmlns:a16="http://schemas.microsoft.com/office/drawing/2014/main" id="{B2D85D05-EEA8-4688-96E0-EA7985C5F820}"/>
              </a:ext>
            </a:extLst>
          </p:cNvPr>
          <p:cNvSpPr txBox="1"/>
          <p:nvPr/>
        </p:nvSpPr>
        <p:spPr>
          <a:xfrm>
            <a:off x="402167" y="1071033"/>
            <a:ext cx="11480800" cy="2964594"/>
          </a:xfrm>
          <a:prstGeom prst="rect">
            <a:avLst/>
          </a:prstGeom>
          <a:noFill/>
          <a:ln>
            <a:noFill/>
          </a:ln>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11:13 </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told us how he had seen an angel standing in his house, who said to him, ‘Send men to Joppa, and call for Simon whose surname is Peter, </a:t>
            </a:r>
            <a:r>
              <a:rPr kumimoji="0" lang="en-US" sz="3733"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14 </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who will tell you </a:t>
            </a: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words</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by which you and all your household will be saved.’ </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3DCADD26-1E05-4026-AA49-651EB6257820}"/>
              </a:ext>
            </a:extLst>
          </p:cNvPr>
          <p:cNvCxnSpPr>
            <a:cxnSpLocks/>
          </p:cNvCxnSpPr>
          <p:nvPr/>
        </p:nvCxnSpPr>
        <p:spPr>
          <a:xfrm>
            <a:off x="8153400" y="2789767"/>
            <a:ext cx="332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43FFCC7-7CC2-4B2C-8B94-2EE33E7B32D2}"/>
              </a:ext>
            </a:extLst>
          </p:cNvPr>
          <p:cNvCxnSpPr>
            <a:cxnSpLocks/>
          </p:cNvCxnSpPr>
          <p:nvPr/>
        </p:nvCxnSpPr>
        <p:spPr>
          <a:xfrm>
            <a:off x="508000" y="3337984"/>
            <a:ext cx="1107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B8688C-1400-48C6-85F3-703D3B2EA851}"/>
              </a:ext>
            </a:extLst>
          </p:cNvPr>
          <p:cNvSpPr txBox="1"/>
          <p:nvPr/>
        </p:nvSpPr>
        <p:spPr>
          <a:xfrm>
            <a:off x="406400" y="3429000"/>
            <a:ext cx="11176000" cy="1241237"/>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as I began to speak, the Holy Spirit fell upon them, as upon us at the beginning.</a:t>
            </a:r>
          </a:p>
        </p:txBody>
      </p:sp>
      <p:cxnSp>
        <p:nvCxnSpPr>
          <p:cNvPr id="11" name="Straight Connector 10">
            <a:extLst>
              <a:ext uri="{FF2B5EF4-FFF2-40B4-BE49-F238E27FC236}">
                <a16:creationId xmlns:a16="http://schemas.microsoft.com/office/drawing/2014/main" id="{06437811-8514-4271-81AA-3629A785D02C}"/>
              </a:ext>
            </a:extLst>
          </p:cNvPr>
          <p:cNvCxnSpPr/>
          <p:nvPr/>
        </p:nvCxnSpPr>
        <p:spPr>
          <a:xfrm>
            <a:off x="508000" y="4000500"/>
            <a:ext cx="1041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6CF46A4-E91F-48E2-BABF-939AA084FE11}"/>
              </a:ext>
            </a:extLst>
          </p:cNvPr>
          <p:cNvSpPr txBox="1">
            <a:spLocks/>
          </p:cNvSpPr>
          <p:nvPr/>
        </p:nvSpPr>
        <p:spPr>
          <a:xfrm>
            <a:off x="101600" y="4205817"/>
            <a:ext cx="114808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3733" b="1" i="0" u="none" strike="noStrike" kern="1200" cap="none" spc="0" normalizeH="0" baseline="0" noProof="0" dirty="0">
                <a:ln>
                  <a:noFill/>
                </a:ln>
                <a:solidFill>
                  <a:srgbClr val="FFFF00"/>
                </a:solidFill>
                <a:effectLst/>
                <a:uLnTx/>
                <a:uFillTx/>
                <a:latin typeface="Calibri"/>
                <a:ea typeface="+mj-ea"/>
                <a:cs typeface="+mj-cs"/>
              </a:rPr>
              <a:t>What were the words by which they were saved?</a:t>
            </a:r>
          </a:p>
        </p:txBody>
      </p:sp>
      <p:sp>
        <p:nvSpPr>
          <p:cNvPr id="16" name="TextBox 15">
            <a:extLst>
              <a:ext uri="{FF2B5EF4-FFF2-40B4-BE49-F238E27FC236}">
                <a16:creationId xmlns:a16="http://schemas.microsoft.com/office/drawing/2014/main" id="{9D7AFCC4-CB39-481E-8889-4291B5647C1E}"/>
              </a:ext>
            </a:extLst>
          </p:cNvPr>
          <p:cNvSpPr txBox="1"/>
          <p:nvPr/>
        </p:nvSpPr>
        <p:spPr>
          <a:xfrm>
            <a:off x="967317" y="4929718"/>
            <a:ext cx="107696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They already knew about  Jesus (10:36-37)</a:t>
            </a:r>
          </a:p>
        </p:txBody>
      </p:sp>
      <p:sp>
        <p:nvSpPr>
          <p:cNvPr id="17" name="TextBox 16">
            <a:extLst>
              <a:ext uri="{FF2B5EF4-FFF2-40B4-BE49-F238E27FC236}">
                <a16:creationId xmlns:a16="http://schemas.microsoft.com/office/drawing/2014/main" id="{9F6BCFC1-7616-48C9-848A-47331F83B973}"/>
              </a:ext>
            </a:extLst>
          </p:cNvPr>
          <p:cNvSpPr txBox="1"/>
          <p:nvPr/>
        </p:nvSpPr>
        <p:spPr>
          <a:xfrm>
            <a:off x="550333" y="5539318"/>
            <a:ext cx="11186584" cy="1323439"/>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commanded them to be baptized in the name of the Lord.” (Acts 10:48)</a:t>
            </a:r>
          </a:p>
        </p:txBody>
      </p:sp>
    </p:spTree>
    <p:extLst>
      <p:ext uri="{BB962C8B-B14F-4D97-AF65-F5344CB8AC3E}">
        <p14:creationId xmlns:p14="http://schemas.microsoft.com/office/powerpoint/2010/main" val="85381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Title 2">
            <a:extLst>
              <a:ext uri="{FF2B5EF4-FFF2-40B4-BE49-F238E27FC236}">
                <a16:creationId xmlns:a16="http://schemas.microsoft.com/office/drawing/2014/main" id="{A65A1976-8B6D-4E66-AA30-84EAB08FBD58}"/>
              </a:ext>
            </a:extLst>
          </p:cNvPr>
          <p:cNvSpPr>
            <a:spLocks noGrp="1"/>
          </p:cNvSpPr>
          <p:nvPr>
            <p:ph type="title"/>
          </p:nvPr>
        </p:nvSpPr>
        <p:spPr>
          <a:xfrm>
            <a:off x="640080" y="152400"/>
            <a:ext cx="10972800" cy="715433"/>
          </a:xfrm>
        </p:spPr>
        <p:txBody>
          <a:bodyPr/>
          <a:lstStyle/>
          <a:p>
            <a:pPr eaLnBrk="1" hangingPunct="1"/>
            <a:r>
              <a:rPr lang="en-US" altLang="en-US" sz="3200" b="1" i="1" u="sng" dirty="0">
                <a:solidFill>
                  <a:srgbClr val="FFFF00"/>
                </a:solidFill>
                <a:latin typeface="Cambria" panose="02040503050406030204" pitchFamily="18" charset="0"/>
              </a:rPr>
              <a:t>The Three Obstacles Removed</a:t>
            </a:r>
          </a:p>
        </p:txBody>
      </p:sp>
      <p:sp>
        <p:nvSpPr>
          <p:cNvPr id="4" name="Content Placeholder 3">
            <a:extLst>
              <a:ext uri="{FF2B5EF4-FFF2-40B4-BE49-F238E27FC236}">
                <a16:creationId xmlns:a16="http://schemas.microsoft.com/office/drawing/2014/main" id="{08C3C783-6747-460C-A4F4-80EB80BADBE7}"/>
              </a:ext>
            </a:extLst>
          </p:cNvPr>
          <p:cNvSpPr>
            <a:spLocks noGrp="1"/>
          </p:cNvSpPr>
          <p:nvPr>
            <p:ph sz="half" idx="1"/>
          </p:nvPr>
        </p:nvSpPr>
        <p:spPr>
          <a:xfrm>
            <a:off x="304800" y="1295400"/>
            <a:ext cx="5384800" cy="4525433"/>
          </a:xfrm>
        </p:spPr>
        <p:txBody>
          <a:bodyPr/>
          <a:lstStyle/>
          <a:p>
            <a:pPr eaLnBrk="1" hangingPunct="1"/>
            <a:r>
              <a:rPr lang="en-US" altLang="en-US" sz="3000" dirty="0">
                <a:latin typeface="Cambria" panose="02040503050406030204" pitchFamily="18" charset="0"/>
              </a:rPr>
              <a:t>Where a Gentile could find a preacher.</a:t>
            </a:r>
          </a:p>
          <a:p>
            <a:pPr eaLnBrk="1" hangingPunct="1"/>
            <a:endParaRPr lang="en-US" altLang="en-US" sz="3000" dirty="0">
              <a:latin typeface="Cambria" panose="02040503050406030204" pitchFamily="18" charset="0"/>
            </a:endParaRPr>
          </a:p>
          <a:p>
            <a:pPr eaLnBrk="1" hangingPunct="1"/>
            <a:r>
              <a:rPr lang="en-US" altLang="en-US" sz="3000" dirty="0">
                <a:latin typeface="Cambria" panose="02040503050406030204" pitchFamily="18" charset="0"/>
              </a:rPr>
              <a:t>How a Jewish preacher could be persuaded to preach to Gentiles</a:t>
            </a:r>
          </a:p>
          <a:p>
            <a:pPr eaLnBrk="1" hangingPunct="1"/>
            <a:endParaRPr lang="en-US" altLang="en-US" sz="3000" dirty="0">
              <a:latin typeface="Cambria" panose="02040503050406030204" pitchFamily="18" charset="0"/>
            </a:endParaRPr>
          </a:p>
          <a:p>
            <a:pPr eaLnBrk="1" hangingPunct="1"/>
            <a:r>
              <a:rPr lang="en-US" altLang="en-US" sz="3000" dirty="0">
                <a:latin typeface="Cambria" panose="02040503050406030204" pitchFamily="18" charset="0"/>
              </a:rPr>
              <a:t>Evidence that Gentiles were equally acceptable as Jews to be disciples.</a:t>
            </a:r>
          </a:p>
        </p:txBody>
      </p:sp>
      <p:sp>
        <p:nvSpPr>
          <p:cNvPr id="5" name="Content Placeholder 4">
            <a:extLst>
              <a:ext uri="{FF2B5EF4-FFF2-40B4-BE49-F238E27FC236}">
                <a16:creationId xmlns:a16="http://schemas.microsoft.com/office/drawing/2014/main" id="{CE83F377-17DA-42DA-A5A4-86639A5E4535}"/>
              </a:ext>
            </a:extLst>
          </p:cNvPr>
          <p:cNvSpPr>
            <a:spLocks noGrp="1"/>
          </p:cNvSpPr>
          <p:nvPr>
            <p:ph sz="half" idx="2"/>
          </p:nvPr>
        </p:nvSpPr>
        <p:spPr>
          <a:xfrm>
            <a:off x="6228080" y="1284514"/>
            <a:ext cx="5384800" cy="4525433"/>
          </a:xfrm>
        </p:spPr>
        <p:txBody>
          <a:bodyPr/>
          <a:lstStyle/>
          <a:p>
            <a:pPr eaLnBrk="1" hangingPunct="1"/>
            <a:r>
              <a:rPr lang="en-US" altLang="en-US" sz="3000" dirty="0">
                <a:solidFill>
                  <a:srgbClr val="FFFF00"/>
                </a:solidFill>
                <a:latin typeface="Cambria" panose="02040503050406030204" pitchFamily="18" charset="0"/>
              </a:rPr>
              <a:t>The angel’s appearance and instructions to Cornelius.</a:t>
            </a:r>
          </a:p>
          <a:p>
            <a:pPr eaLnBrk="1" hangingPunct="1"/>
            <a:endParaRPr lang="en-US" altLang="en-US" sz="3000" dirty="0">
              <a:solidFill>
                <a:srgbClr val="FFFF00"/>
              </a:solidFill>
              <a:latin typeface="Cambria" panose="02040503050406030204" pitchFamily="18" charset="0"/>
            </a:endParaRPr>
          </a:p>
          <a:p>
            <a:pPr eaLnBrk="1" hangingPunct="1"/>
            <a:r>
              <a:rPr lang="en-US" altLang="en-US" sz="3000" dirty="0">
                <a:solidFill>
                  <a:srgbClr val="FFFF00"/>
                </a:solidFill>
                <a:latin typeface="Cambria" panose="02040503050406030204" pitchFamily="18" charset="0"/>
              </a:rPr>
              <a:t>Peter’s vision of animals and instructions to go with the messengers</a:t>
            </a:r>
          </a:p>
          <a:p>
            <a:pPr eaLnBrk="1" hangingPunct="1"/>
            <a:endParaRPr lang="en-US" altLang="en-US" sz="3000" dirty="0">
              <a:solidFill>
                <a:srgbClr val="FFFF00"/>
              </a:solidFill>
              <a:latin typeface="Cambria" panose="02040503050406030204" pitchFamily="18" charset="0"/>
            </a:endParaRPr>
          </a:p>
          <a:p>
            <a:pPr eaLnBrk="1" hangingPunct="1"/>
            <a:r>
              <a:rPr lang="en-US" altLang="en-US" sz="3000" dirty="0">
                <a:solidFill>
                  <a:srgbClr val="FFFF00"/>
                </a:solidFill>
                <a:latin typeface="Cambria" panose="02040503050406030204" pitchFamily="18" charset="0"/>
              </a:rPr>
              <a:t>The Gentiles’ baptism of the Holy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90FB727B-4D0A-4B4B-84C6-BAA5544F3A6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516CA-755B-4658-8C23-758D4BE3DCF8}" type="slidenum">
              <a:rPr kumimoji="0" lang="en-US" altLang="en-US" sz="1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endParaRPr>
          </a:p>
        </p:txBody>
      </p:sp>
      <p:sp>
        <p:nvSpPr>
          <p:cNvPr id="367619" name="Rectangle 2">
            <a:extLst>
              <a:ext uri="{FF2B5EF4-FFF2-40B4-BE49-F238E27FC236}">
                <a16:creationId xmlns:a16="http://schemas.microsoft.com/office/drawing/2014/main" id="{5CACC739-E6E1-4F8D-A707-55EDDD1DF96C}"/>
              </a:ext>
            </a:extLst>
          </p:cNvPr>
          <p:cNvSpPr>
            <a:spLocks noGrp="1" noChangeArrowheads="1"/>
          </p:cNvSpPr>
          <p:nvPr>
            <p:ph type="title"/>
          </p:nvPr>
        </p:nvSpPr>
        <p:spPr>
          <a:xfrm>
            <a:off x="1981200" y="0"/>
            <a:ext cx="8229600" cy="533400"/>
          </a:xfrm>
        </p:spPr>
        <p:txBody>
          <a:bodyPr/>
          <a:lstStyle/>
          <a:p>
            <a:pPr eaLnBrk="1" hangingPunct="1"/>
            <a:r>
              <a:rPr lang="en-US" altLang="en-US" sz="3200"/>
              <a:t>Themes in Acts Sermons</a:t>
            </a:r>
          </a:p>
        </p:txBody>
      </p:sp>
      <p:sp>
        <p:nvSpPr>
          <p:cNvPr id="367620" name="Rectangle 3">
            <a:extLst>
              <a:ext uri="{FF2B5EF4-FFF2-40B4-BE49-F238E27FC236}">
                <a16:creationId xmlns:a16="http://schemas.microsoft.com/office/drawing/2014/main" id="{5A3CC62C-177B-4D9F-82BC-B6A1EBCE83D2}"/>
              </a:ext>
            </a:extLst>
          </p:cNvPr>
          <p:cNvSpPr>
            <a:spLocks noGrp="1" noChangeArrowheads="1"/>
          </p:cNvSpPr>
          <p:nvPr>
            <p:ph type="body" idx="1"/>
          </p:nvPr>
        </p:nvSpPr>
        <p:spPr>
          <a:xfrm>
            <a:off x="1600200" y="533400"/>
            <a:ext cx="9067800" cy="6248400"/>
          </a:xfrm>
        </p:spPr>
        <p:txBody>
          <a:bodyPr/>
          <a:lstStyle/>
          <a:p>
            <a:pPr marL="282575" indent="-282575" defTabSz="1030288" eaLnBrk="1" hangingPunct="1">
              <a:lnSpc>
                <a:spcPct val="80000"/>
              </a:lnSpc>
              <a:buNone/>
              <a:tabLst>
                <a:tab pos="3316288" algn="l"/>
                <a:tab pos="4513263" algn="l"/>
                <a:tab pos="4630738" algn="l"/>
                <a:tab pos="5827713" algn="l"/>
                <a:tab pos="5946775" algn="l"/>
                <a:tab pos="6973888" algn="l"/>
              </a:tabLst>
            </a:pPr>
            <a:r>
              <a:rPr lang="en-US" altLang="en-US" sz="2400">
                <a:effectLst/>
              </a:rPr>
              <a:t>	                        </a:t>
            </a:r>
            <a:r>
              <a:rPr lang="en-US" altLang="en-US" sz="2000" b="0" i="1">
                <a:effectLst/>
              </a:rPr>
              <a:t>chapter</a:t>
            </a:r>
            <a:r>
              <a:rPr lang="en-US" altLang="en-US" sz="2400">
                <a:effectLst/>
              </a:rPr>
              <a:t>	 2		3		7	10</a:t>
            </a: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Miracles	</a:t>
            </a:r>
            <a:r>
              <a:rPr lang="en-US" altLang="en-US" sz="2400">
                <a:solidFill>
                  <a:srgbClr val="FFFF00"/>
                </a:solidFill>
                <a:effectLst/>
              </a:rPr>
              <a:t>22 	16			38</a:t>
            </a: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Rejection by Jews</a:t>
            </a:r>
            <a:r>
              <a:rPr lang="en-US" altLang="en-US" sz="2400">
                <a:solidFill>
                  <a:srgbClr val="FFFF00"/>
                </a:solidFill>
                <a:effectLst/>
              </a:rPr>
              <a:t>	23,36	4:11	51,52	39</a:t>
            </a: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Resurrection	</a:t>
            </a:r>
            <a:r>
              <a:rPr lang="en-US" altLang="en-US" sz="2400">
                <a:solidFill>
                  <a:srgbClr val="FFFF00"/>
                </a:solidFill>
                <a:effectLst/>
              </a:rPr>
              <a:t>24	15	(56)	40</a:t>
            </a: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Prophecies…		</a:t>
            </a:r>
            <a:r>
              <a:rPr lang="en-US" altLang="en-US" sz="2400">
                <a:solidFill>
                  <a:srgbClr val="FFFF00"/>
                </a:solidFill>
                <a:effectLst/>
              </a:rPr>
              <a:t>24	37	43</a:t>
            </a:r>
          </a:p>
          <a:p>
            <a:pPr marL="631825" lvl="1" indent="-234950" defTabSz="1030288" eaLnBrk="1" hangingPunct="1">
              <a:lnSpc>
                <a:spcPct val="80000"/>
              </a:lnSpc>
              <a:tabLst>
                <a:tab pos="3316288" algn="l"/>
                <a:tab pos="4513263" algn="l"/>
                <a:tab pos="4630738" algn="l"/>
                <a:tab pos="5827713" algn="l"/>
                <a:tab pos="5946775" algn="l"/>
                <a:tab pos="6973888" algn="l"/>
              </a:tabLst>
            </a:pPr>
            <a:r>
              <a:rPr lang="en-US" altLang="en-US" sz="2400" b="0">
                <a:effectLst/>
              </a:rPr>
              <a:t>Suffering Messiah</a:t>
            </a:r>
            <a:r>
              <a:rPr lang="en-US" altLang="en-US" sz="2400">
                <a:effectLst/>
              </a:rPr>
              <a:t>	</a:t>
            </a:r>
            <a:r>
              <a:rPr lang="en-US" altLang="en-US" sz="2400">
                <a:solidFill>
                  <a:srgbClr val="FFFF00"/>
                </a:solidFill>
                <a:effectLst/>
              </a:rPr>
              <a:t>27	18	52	</a:t>
            </a:r>
            <a:endParaRPr lang="en-US" altLang="en-US" sz="2400">
              <a:effectLst/>
            </a:endParaRPr>
          </a:p>
          <a:p>
            <a:pPr marL="631825" lvl="1" indent="-234950" defTabSz="1030288" eaLnBrk="1" hangingPunct="1">
              <a:lnSpc>
                <a:spcPct val="80000"/>
              </a:lnSpc>
              <a:tabLst>
                <a:tab pos="3316288" algn="l"/>
                <a:tab pos="4513263" algn="l"/>
                <a:tab pos="4630738" algn="l"/>
                <a:tab pos="5827713" algn="l"/>
                <a:tab pos="5946775" algn="l"/>
                <a:tab pos="6973888" algn="l"/>
              </a:tabLst>
            </a:pPr>
            <a:r>
              <a:rPr lang="en-US" altLang="en-US" sz="2400" b="0">
                <a:effectLst/>
              </a:rPr>
              <a:t>Resurrection</a:t>
            </a:r>
            <a:r>
              <a:rPr lang="en-US" altLang="en-US" sz="2400">
                <a:effectLst/>
              </a:rPr>
              <a:t>	</a:t>
            </a:r>
            <a:r>
              <a:rPr lang="en-US" altLang="en-US" sz="2400">
                <a:solidFill>
                  <a:srgbClr val="FFFF00"/>
                </a:solidFill>
                <a:effectLst/>
              </a:rPr>
              <a:t>24,31	(24)	(56)</a:t>
            </a:r>
            <a:endParaRPr lang="en-US" altLang="en-US" sz="2400">
              <a:effectLst/>
            </a:endParaRPr>
          </a:p>
          <a:p>
            <a:pPr marL="631825" lvl="1" indent="-234950" defTabSz="1030288" eaLnBrk="1" hangingPunct="1">
              <a:lnSpc>
                <a:spcPct val="80000"/>
              </a:lnSpc>
              <a:tabLst>
                <a:tab pos="3316288" algn="l"/>
                <a:tab pos="4513263" algn="l"/>
                <a:tab pos="4630738" algn="l"/>
                <a:tab pos="5827713" algn="l"/>
                <a:tab pos="5946775" algn="l"/>
                <a:tab pos="6973888" algn="l"/>
              </a:tabLst>
            </a:pPr>
            <a:r>
              <a:rPr lang="en-US" altLang="en-US" sz="2400" b="0">
                <a:effectLst/>
              </a:rPr>
              <a:t>Coronation</a:t>
            </a:r>
            <a:r>
              <a:rPr lang="en-US" altLang="en-US" sz="2400">
                <a:effectLst/>
              </a:rPr>
              <a:t>	</a:t>
            </a:r>
            <a:r>
              <a:rPr lang="en-US" altLang="en-US" sz="2400">
                <a:solidFill>
                  <a:srgbClr val="FFFF00"/>
                </a:solidFill>
                <a:effectLst/>
              </a:rPr>
              <a:t>33,34	4:11	(56)	</a:t>
            </a:r>
            <a:endParaRPr lang="en-US" altLang="en-US" sz="24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Reign in Heaven	</a:t>
            </a:r>
            <a:r>
              <a:rPr lang="en-US" altLang="en-US" sz="2400">
                <a:solidFill>
                  <a:srgbClr val="FFFF00"/>
                </a:solidFill>
                <a:effectLst/>
              </a:rPr>
              <a:t>36	21	(56)	42</a:t>
            </a:r>
            <a:endParaRPr lang="en-US" altLang="en-US" sz="24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Judgment	</a:t>
            </a:r>
            <a:r>
              <a:rPr lang="en-US" altLang="en-US" sz="2400">
                <a:solidFill>
                  <a:srgbClr val="FFFF00"/>
                </a:solidFill>
                <a:effectLst/>
              </a:rPr>
              <a:t>20,40	21			42</a:t>
            </a:r>
            <a:endParaRPr lang="en-US" altLang="en-US" sz="24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God’s Control	</a:t>
            </a:r>
            <a:r>
              <a:rPr lang="en-US" altLang="en-US" sz="2400">
                <a:solidFill>
                  <a:srgbClr val="FFFF00"/>
                </a:solidFill>
                <a:effectLst/>
              </a:rPr>
              <a:t>17-on	15,18…	-all-	36,38,40,42</a:t>
            </a:r>
            <a:endParaRPr lang="en-US" altLang="en-US" sz="24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Human Guilt	</a:t>
            </a:r>
            <a:r>
              <a:rPr lang="en-US" altLang="en-US" sz="2400">
                <a:solidFill>
                  <a:srgbClr val="FFFF00"/>
                </a:solidFill>
                <a:effectLst/>
              </a:rPr>
              <a:t>36,40	26	51-53</a:t>
            </a:r>
            <a:endParaRPr lang="en-US" altLang="en-US" sz="24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Forgiveness	</a:t>
            </a:r>
            <a:r>
              <a:rPr lang="en-US" altLang="en-US" sz="2400">
                <a:solidFill>
                  <a:srgbClr val="FFFF00"/>
                </a:solidFill>
                <a:effectLst/>
              </a:rPr>
              <a:t>38,40	19	(60?)	36, 43</a:t>
            </a:r>
            <a:endParaRPr lang="en-US" altLang="en-US" sz="2400">
              <a:effectLst/>
            </a:endParaRPr>
          </a:p>
          <a:p>
            <a:pPr marL="631825" lvl="1" indent="-234950" defTabSz="1030288" eaLnBrk="1" hangingPunct="1">
              <a:lnSpc>
                <a:spcPct val="80000"/>
              </a:lnSpc>
              <a:tabLst>
                <a:tab pos="3316288" algn="l"/>
                <a:tab pos="4513263" algn="l"/>
                <a:tab pos="4630738" algn="l"/>
                <a:tab pos="5827713" algn="l"/>
                <a:tab pos="5946775" algn="l"/>
                <a:tab pos="6973888" algn="l"/>
              </a:tabLst>
            </a:pPr>
            <a:r>
              <a:rPr lang="en-US" altLang="en-US" sz="2400" b="0">
                <a:effectLst/>
              </a:rPr>
              <a:t>Repentance</a:t>
            </a:r>
            <a:r>
              <a:rPr lang="en-US" altLang="en-US" sz="2400">
                <a:effectLst/>
              </a:rPr>
              <a:t>	</a:t>
            </a:r>
            <a:r>
              <a:rPr lang="en-US" altLang="en-US" sz="2400">
                <a:solidFill>
                  <a:srgbClr val="FFFF00"/>
                </a:solidFill>
                <a:effectLst/>
              </a:rPr>
              <a:t>38	19			11:18</a:t>
            </a:r>
            <a:endParaRPr lang="en-US" altLang="en-US" sz="2400">
              <a:effectLst/>
            </a:endParaRPr>
          </a:p>
          <a:p>
            <a:pPr marL="631825" lvl="1" indent="-234950" defTabSz="1030288" eaLnBrk="1" hangingPunct="1">
              <a:lnSpc>
                <a:spcPct val="80000"/>
              </a:lnSpc>
              <a:tabLst>
                <a:tab pos="3316288" algn="l"/>
                <a:tab pos="4513263" algn="l"/>
                <a:tab pos="4630738" algn="l"/>
                <a:tab pos="5827713" algn="l"/>
                <a:tab pos="5946775" algn="l"/>
                <a:tab pos="6973888" algn="l"/>
              </a:tabLst>
            </a:pPr>
            <a:r>
              <a:rPr lang="en-US" altLang="en-US" sz="2400" b="0">
                <a:effectLst/>
              </a:rPr>
              <a:t>Baptism</a:t>
            </a:r>
            <a:r>
              <a:rPr lang="en-US" altLang="en-US" sz="2400">
                <a:effectLst/>
              </a:rPr>
              <a:t>	</a:t>
            </a:r>
            <a:r>
              <a:rPr lang="en-US" altLang="en-US" sz="2400">
                <a:solidFill>
                  <a:srgbClr val="FFFF00"/>
                </a:solidFill>
                <a:effectLst/>
              </a:rPr>
              <a:t>38					47</a:t>
            </a:r>
            <a:endParaRPr lang="en-US" altLang="en-US" sz="24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Exclusivity	</a:t>
            </a:r>
            <a:r>
              <a:rPr lang="en-US" altLang="en-US" sz="2400">
                <a:solidFill>
                  <a:srgbClr val="FFFF00"/>
                </a:solidFill>
                <a:effectLst/>
              </a:rPr>
              <a:t>40	4:12			6 </a:t>
            </a:r>
            <a:r>
              <a:rPr lang="en-US" altLang="en-US" sz="2000">
                <a:solidFill>
                  <a:srgbClr val="FFFF00"/>
                </a:solidFill>
                <a:effectLst/>
              </a:rPr>
              <a:t>“must do”</a:t>
            </a:r>
            <a:endParaRPr lang="en-US" altLang="en-US" sz="2000">
              <a:effectLst/>
            </a:endParaRPr>
          </a:p>
          <a:p>
            <a:pPr marL="282575" indent="-282575" defTabSz="1030288" eaLnBrk="1" hangingPunct="1">
              <a:lnSpc>
                <a:spcPct val="80000"/>
              </a:lnSpc>
              <a:tabLst>
                <a:tab pos="3316288" algn="l"/>
                <a:tab pos="4513263" algn="l"/>
                <a:tab pos="4630738" algn="l"/>
                <a:tab pos="5827713" algn="l"/>
                <a:tab pos="5946775" algn="l"/>
                <a:tab pos="6973888" algn="l"/>
              </a:tabLst>
            </a:pPr>
            <a:r>
              <a:rPr lang="en-US" altLang="en-US" sz="2400">
                <a:effectLst/>
              </a:rPr>
              <a:t>Universality	</a:t>
            </a:r>
            <a:r>
              <a:rPr lang="en-US" altLang="en-US" sz="2400">
                <a:solidFill>
                  <a:srgbClr val="FFFF00"/>
                </a:solidFill>
                <a:effectLst/>
              </a:rPr>
              <a:t>39	25,26			34,35</a:t>
            </a:r>
          </a:p>
        </p:txBody>
      </p:sp>
      <p:sp>
        <p:nvSpPr>
          <p:cNvPr id="367621" name="Line 4">
            <a:extLst>
              <a:ext uri="{FF2B5EF4-FFF2-40B4-BE49-F238E27FC236}">
                <a16:creationId xmlns:a16="http://schemas.microsoft.com/office/drawing/2014/main" id="{98E56E64-7506-4D78-A31B-860BDD59B3DA}"/>
              </a:ext>
            </a:extLst>
          </p:cNvPr>
          <p:cNvSpPr>
            <a:spLocks noChangeShapeType="1"/>
          </p:cNvSpPr>
          <p:nvPr/>
        </p:nvSpPr>
        <p:spPr bwMode="auto">
          <a:xfrm>
            <a:off x="1524000" y="1219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2" name="Line 5">
            <a:extLst>
              <a:ext uri="{FF2B5EF4-FFF2-40B4-BE49-F238E27FC236}">
                <a16:creationId xmlns:a16="http://schemas.microsoft.com/office/drawing/2014/main" id="{D3939758-D9B2-4A21-AF57-3C5838489EB2}"/>
              </a:ext>
            </a:extLst>
          </p:cNvPr>
          <p:cNvSpPr>
            <a:spLocks noChangeShapeType="1"/>
          </p:cNvSpPr>
          <p:nvPr/>
        </p:nvSpPr>
        <p:spPr bwMode="auto">
          <a:xfrm>
            <a:off x="1524000" y="1600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3" name="Line 7">
            <a:extLst>
              <a:ext uri="{FF2B5EF4-FFF2-40B4-BE49-F238E27FC236}">
                <a16:creationId xmlns:a16="http://schemas.microsoft.com/office/drawing/2014/main" id="{0AFF99AF-1E02-4F12-85ED-E3BBC356287E}"/>
              </a:ext>
            </a:extLst>
          </p:cNvPr>
          <p:cNvSpPr>
            <a:spLocks noChangeShapeType="1"/>
          </p:cNvSpPr>
          <p:nvPr/>
        </p:nvSpPr>
        <p:spPr bwMode="auto">
          <a:xfrm>
            <a:off x="1524000" y="3429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4" name="Line 8">
            <a:extLst>
              <a:ext uri="{FF2B5EF4-FFF2-40B4-BE49-F238E27FC236}">
                <a16:creationId xmlns:a16="http://schemas.microsoft.com/office/drawing/2014/main" id="{5EE81063-2493-4003-B2D2-8FFF61830890}"/>
              </a:ext>
            </a:extLst>
          </p:cNvPr>
          <p:cNvSpPr>
            <a:spLocks noChangeShapeType="1"/>
          </p:cNvSpPr>
          <p:nvPr/>
        </p:nvSpPr>
        <p:spPr bwMode="auto">
          <a:xfrm>
            <a:off x="1524000" y="3810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5" name="Line 9">
            <a:extLst>
              <a:ext uri="{FF2B5EF4-FFF2-40B4-BE49-F238E27FC236}">
                <a16:creationId xmlns:a16="http://schemas.microsoft.com/office/drawing/2014/main" id="{ADE08126-F2CE-44B9-BDD6-C657CCC1DB0B}"/>
              </a:ext>
            </a:extLst>
          </p:cNvPr>
          <p:cNvSpPr>
            <a:spLocks noChangeShapeType="1"/>
          </p:cNvSpPr>
          <p:nvPr/>
        </p:nvSpPr>
        <p:spPr bwMode="auto">
          <a:xfrm>
            <a:off x="1524000" y="4191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6" name="Line 10">
            <a:extLst>
              <a:ext uri="{FF2B5EF4-FFF2-40B4-BE49-F238E27FC236}">
                <a16:creationId xmlns:a16="http://schemas.microsoft.com/office/drawing/2014/main" id="{00745DBB-2540-4DA7-92D4-9BBB625655E8}"/>
              </a:ext>
            </a:extLst>
          </p:cNvPr>
          <p:cNvSpPr>
            <a:spLocks noChangeShapeType="1"/>
          </p:cNvSpPr>
          <p:nvPr/>
        </p:nvSpPr>
        <p:spPr bwMode="auto">
          <a:xfrm>
            <a:off x="1524000" y="4572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7" name="Line 11">
            <a:extLst>
              <a:ext uri="{FF2B5EF4-FFF2-40B4-BE49-F238E27FC236}">
                <a16:creationId xmlns:a16="http://schemas.microsoft.com/office/drawing/2014/main" id="{0E6DBF8E-01CC-46B4-BDB5-0F861A769C3A}"/>
              </a:ext>
            </a:extLst>
          </p:cNvPr>
          <p:cNvSpPr>
            <a:spLocks noChangeShapeType="1"/>
          </p:cNvSpPr>
          <p:nvPr/>
        </p:nvSpPr>
        <p:spPr bwMode="auto">
          <a:xfrm>
            <a:off x="1524000" y="4953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8" name="Line 12">
            <a:extLst>
              <a:ext uri="{FF2B5EF4-FFF2-40B4-BE49-F238E27FC236}">
                <a16:creationId xmlns:a16="http://schemas.microsoft.com/office/drawing/2014/main" id="{05B5867D-F562-4CD4-B618-54147C88BADA}"/>
              </a:ext>
            </a:extLst>
          </p:cNvPr>
          <p:cNvSpPr>
            <a:spLocks noChangeShapeType="1"/>
          </p:cNvSpPr>
          <p:nvPr/>
        </p:nvSpPr>
        <p:spPr bwMode="auto">
          <a:xfrm>
            <a:off x="1524000" y="6400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29" name="Line 13">
            <a:extLst>
              <a:ext uri="{FF2B5EF4-FFF2-40B4-BE49-F238E27FC236}">
                <a16:creationId xmlns:a16="http://schemas.microsoft.com/office/drawing/2014/main" id="{242F16DF-9579-4BA6-86E5-6CF423BC0DE7}"/>
              </a:ext>
            </a:extLst>
          </p:cNvPr>
          <p:cNvSpPr>
            <a:spLocks noChangeShapeType="1"/>
          </p:cNvSpPr>
          <p:nvPr/>
        </p:nvSpPr>
        <p:spPr bwMode="auto">
          <a:xfrm>
            <a:off x="1524000" y="601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30" name="Line 14">
            <a:extLst>
              <a:ext uri="{FF2B5EF4-FFF2-40B4-BE49-F238E27FC236}">
                <a16:creationId xmlns:a16="http://schemas.microsoft.com/office/drawing/2014/main" id="{2DD9955C-4511-46F3-BFB0-D4A3ED937EA1}"/>
              </a:ext>
            </a:extLst>
          </p:cNvPr>
          <p:cNvSpPr>
            <a:spLocks noChangeShapeType="1"/>
          </p:cNvSpPr>
          <p:nvPr/>
        </p:nvSpPr>
        <p:spPr bwMode="auto">
          <a:xfrm>
            <a:off x="1524000" y="1981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31" name="Line 15">
            <a:extLst>
              <a:ext uri="{FF2B5EF4-FFF2-40B4-BE49-F238E27FC236}">
                <a16:creationId xmlns:a16="http://schemas.microsoft.com/office/drawing/2014/main" id="{91C1F0BE-8D66-4CEB-82AE-773463655D4D}"/>
              </a:ext>
            </a:extLst>
          </p:cNvPr>
          <p:cNvSpPr>
            <a:spLocks noChangeShapeType="1"/>
          </p:cNvSpPr>
          <p:nvPr/>
        </p:nvSpPr>
        <p:spPr bwMode="auto">
          <a:xfrm>
            <a:off x="1524000" y="6781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7632" name="Line 16">
            <a:extLst>
              <a:ext uri="{FF2B5EF4-FFF2-40B4-BE49-F238E27FC236}">
                <a16:creationId xmlns:a16="http://schemas.microsoft.com/office/drawing/2014/main" id="{7965C705-89A9-4151-99A3-C955763CFF27}"/>
              </a:ext>
            </a:extLst>
          </p:cNvPr>
          <p:cNvSpPr>
            <a:spLocks noChangeShapeType="1"/>
          </p:cNvSpPr>
          <p:nvPr/>
        </p:nvSpPr>
        <p:spPr bwMode="auto">
          <a:xfrm>
            <a:off x="1524000" y="838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4256262-6455-424D-B396-69A982E98887}"/>
              </a:ext>
            </a:extLst>
          </p:cNvPr>
          <p:cNvSpPr/>
          <p:nvPr/>
        </p:nvSpPr>
        <p:spPr bwMode="auto">
          <a:xfrm>
            <a:off x="8686800" y="2362200"/>
            <a:ext cx="381000" cy="9905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Title 1">
            <a:extLst>
              <a:ext uri="{FF2B5EF4-FFF2-40B4-BE49-F238E27FC236}">
                <a16:creationId xmlns:a16="http://schemas.microsoft.com/office/drawing/2014/main" id="{A4D837A6-C5E5-43C0-A381-58BF4522133A}"/>
              </a:ext>
            </a:extLst>
          </p:cNvPr>
          <p:cNvSpPr>
            <a:spLocks noGrp="1" noChangeArrowheads="1"/>
          </p:cNvSpPr>
          <p:nvPr>
            <p:ph type="title"/>
          </p:nvPr>
        </p:nvSpPr>
        <p:spPr>
          <a:xfrm>
            <a:off x="508000" y="2514600"/>
            <a:ext cx="10972800" cy="762000"/>
          </a:xfrm>
        </p:spPr>
        <p:txBody>
          <a:bodyPr/>
          <a:lstStyle/>
          <a:p>
            <a:r>
              <a:rPr lang="en-US" altLang="en-US" i="1" u="sng" dirty="0">
                <a:latin typeface="Cambria" panose="02040503050406030204" pitchFamily="18" charset="0"/>
              </a:rPr>
              <a:t>ACTS 11</a:t>
            </a:r>
          </a:p>
        </p:txBody>
      </p:sp>
      <p:sp>
        <p:nvSpPr>
          <p:cNvPr id="4" name="Slide Number Placeholder 3">
            <a:extLst>
              <a:ext uri="{FF2B5EF4-FFF2-40B4-BE49-F238E27FC236}">
                <a16:creationId xmlns:a16="http://schemas.microsoft.com/office/drawing/2014/main" id="{684FFDD0-E1B3-4F28-80DC-A4BCDF19F6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990575" indent="-380990" eaLnBrk="0" hangingPunct="0">
              <a:defRPr>
                <a:solidFill>
                  <a:schemeClr val="tx1"/>
                </a:solidFill>
                <a:latin typeface="Arial" panose="020B0604020202020204" pitchFamily="34" charset="0"/>
                <a:cs typeface="Arial" panose="020B0604020202020204" pitchFamily="34" charset="0"/>
              </a:defRPr>
            </a:lvl2pPr>
            <a:lvl3pPr marL="1523962" indent="-304792" eaLnBrk="0" hangingPunct="0">
              <a:defRPr>
                <a:solidFill>
                  <a:schemeClr val="tx1"/>
                </a:solidFill>
                <a:latin typeface="Arial" panose="020B0604020202020204" pitchFamily="34" charset="0"/>
                <a:cs typeface="Arial" panose="020B0604020202020204" pitchFamily="34" charset="0"/>
              </a:defRPr>
            </a:lvl3pPr>
            <a:lvl4pPr marL="2133547" indent="-304792" eaLnBrk="0" hangingPunct="0">
              <a:defRPr>
                <a:solidFill>
                  <a:schemeClr val="tx1"/>
                </a:solidFill>
                <a:latin typeface="Arial" panose="020B0604020202020204" pitchFamily="34" charset="0"/>
                <a:cs typeface="Arial" panose="020B0604020202020204" pitchFamily="34" charset="0"/>
              </a:defRPr>
            </a:lvl4pPr>
            <a:lvl5pPr marL="2743131" indent="-304792" eaLnBrk="0" hangingPunct="0">
              <a:defRPr>
                <a:solidFill>
                  <a:schemeClr val="tx1"/>
                </a:solidFill>
                <a:latin typeface="Arial" panose="020B060402020202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Tx/>
              <a:buSzTx/>
              <a:buFontTx/>
              <a:buNone/>
              <a:tabLst/>
              <a:defRPr/>
            </a:pPr>
            <a:fld id="{2B0AEDE0-47D4-412B-A865-FB61754260AF}" type="slidenum">
              <a:rPr kumimoji="0" lang="en-US" altLang="en-US" sz="1867"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33</a:t>
            </a:fld>
            <a:endParaRPr kumimoji="0" lang="en-US" altLang="en-US" sz="1867"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Title 3">
            <a:extLst>
              <a:ext uri="{FF2B5EF4-FFF2-40B4-BE49-F238E27FC236}">
                <a16:creationId xmlns:a16="http://schemas.microsoft.com/office/drawing/2014/main" id="{A495E1D4-EC5C-464A-A0A3-C33F9AA66565}"/>
              </a:ext>
            </a:extLst>
          </p:cNvPr>
          <p:cNvSpPr>
            <a:spLocks noGrp="1"/>
          </p:cNvSpPr>
          <p:nvPr>
            <p:ph type="title"/>
          </p:nvPr>
        </p:nvSpPr>
        <p:spPr>
          <a:xfrm>
            <a:off x="609600" y="275168"/>
            <a:ext cx="10972800" cy="817033"/>
          </a:xfrm>
        </p:spPr>
        <p:txBody>
          <a:bodyPr/>
          <a:lstStyle/>
          <a:p>
            <a:pPr eaLnBrk="1" hangingPunct="1"/>
            <a:r>
              <a:rPr lang="en-US" altLang="en-US" sz="3733" b="1" i="1" u="sng">
                <a:solidFill>
                  <a:srgbClr val="FFFF00"/>
                </a:solidFill>
                <a:latin typeface="Cambria" panose="02040503050406030204" pitchFamily="18" charset="0"/>
              </a:rPr>
              <a:t>Acts 11:1-3</a:t>
            </a:r>
          </a:p>
        </p:txBody>
      </p:sp>
      <p:sp>
        <p:nvSpPr>
          <p:cNvPr id="5" name="TextBox 4">
            <a:extLst>
              <a:ext uri="{FF2B5EF4-FFF2-40B4-BE49-F238E27FC236}">
                <a16:creationId xmlns:a16="http://schemas.microsoft.com/office/drawing/2014/main" id="{B372137B-B2A1-48DC-A084-E65C606BDDE3}"/>
              </a:ext>
            </a:extLst>
          </p:cNvPr>
          <p:cNvSpPr txBox="1"/>
          <p:nvPr/>
        </p:nvSpPr>
        <p:spPr>
          <a:xfrm>
            <a:off x="914400" y="1600200"/>
            <a:ext cx="10464800" cy="3539046"/>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Now the apostles and brethren who were in Judea heard that the Gentiles had also received the word of God. </a:t>
            </a:r>
            <a:r>
              <a:rPr kumimoji="0" lang="en-US" sz="37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2 </a:t>
            </a:r>
            <a:r>
              <a:rPr kumimoji="0" lang="en-US" sz="37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And when Peter came up to Jerusalem, those of the circumcision contended with him, </a:t>
            </a:r>
            <a:r>
              <a:rPr kumimoji="0" lang="en-US" sz="3733" b="0" i="0" u="none" strike="noStrike" kern="1200" cap="none" spc="0" normalizeH="0" baseline="30000" noProof="0" dirty="0">
                <a:ln>
                  <a:noFill/>
                </a:ln>
                <a:solidFill>
                  <a:prstClr val="white"/>
                </a:solidFill>
                <a:effectLst/>
                <a:uLnTx/>
                <a:uFillTx/>
                <a:latin typeface="Cambria" panose="02040503050406030204" pitchFamily="18" charset="0"/>
                <a:ea typeface="+mn-ea"/>
                <a:cs typeface="Arial" panose="020B0604020202020204" pitchFamily="34" charset="0"/>
              </a:rPr>
              <a:t>3 </a:t>
            </a:r>
            <a:r>
              <a:rPr kumimoji="0" lang="en-US" sz="3733" b="0"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saying, “You went in to uncircumcised men and ate with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CAEE5-9F9E-4D9F-B241-80297C312889}"/>
              </a:ext>
            </a:extLst>
          </p:cNvPr>
          <p:cNvSpPr txBox="1"/>
          <p:nvPr/>
        </p:nvSpPr>
        <p:spPr>
          <a:xfrm>
            <a:off x="558800" y="787401"/>
            <a:ext cx="11074400" cy="6411307"/>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as I began to speak, the Holy Spirit fell upon them, as upon us at the beginning. </a:t>
            </a:r>
            <a:r>
              <a:rPr kumimoji="0" lang="en-US" sz="3733"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16 </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I remembered the word of the Lord, how He said, ‘John indeed baptized with water, but you shall be baptized with the Holy Spirit.’ </a:t>
            </a:r>
            <a:r>
              <a:rPr kumimoji="0" lang="en-US" sz="3733"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17 </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If therefore God gave them the same gift as </a:t>
            </a:r>
            <a:r>
              <a:rPr kumimoji="0" lang="en-US" sz="3733"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He gave</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us when we believed on the Lord Jesus Christ, </a:t>
            </a: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who was I that I could withstand God?”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18 </a:t>
            </a: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When they heard these things they became silent; and they glorified God, saying, “Then God has also granted to the Gentiles repentance to life.”</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Title 2">
            <a:extLst>
              <a:ext uri="{FF2B5EF4-FFF2-40B4-BE49-F238E27FC236}">
                <a16:creationId xmlns:a16="http://schemas.microsoft.com/office/drawing/2014/main" id="{A0C6E73B-A96A-49DC-B714-12BCE1DB341A}"/>
              </a:ext>
            </a:extLst>
          </p:cNvPr>
          <p:cNvSpPr>
            <a:spLocks noGrp="1"/>
          </p:cNvSpPr>
          <p:nvPr>
            <p:ph type="title"/>
          </p:nvPr>
        </p:nvSpPr>
        <p:spPr>
          <a:xfrm>
            <a:off x="558800" y="101600"/>
            <a:ext cx="10972800" cy="685800"/>
          </a:xfrm>
        </p:spPr>
        <p:txBody>
          <a:bodyPr rtlCol="0">
            <a:normAutofit fontScale="90000"/>
          </a:bodyPr>
          <a:lstStyle/>
          <a:p>
            <a:pPr eaLnBrk="1" fontAlgn="auto" hangingPunct="1">
              <a:spcAft>
                <a:spcPts val="0"/>
              </a:spcAft>
              <a:defRPr/>
            </a:pPr>
            <a:r>
              <a:rPr lang="en-US" sz="4267" b="1" i="1" u="sng" dirty="0">
                <a:solidFill>
                  <a:srgbClr val="FFFF00"/>
                </a:solidFill>
              </a:rPr>
              <a:t>Acts 11:15-18</a:t>
            </a:r>
          </a:p>
        </p:txBody>
      </p:sp>
      <p:cxnSp>
        <p:nvCxnSpPr>
          <p:cNvPr id="5" name="Straight Connector 4">
            <a:extLst>
              <a:ext uri="{FF2B5EF4-FFF2-40B4-BE49-F238E27FC236}">
                <a16:creationId xmlns:a16="http://schemas.microsoft.com/office/drawing/2014/main" id="{3A2F68DF-8CDB-4993-8D9D-7A2D2AFC7CCF}"/>
              </a:ext>
            </a:extLst>
          </p:cNvPr>
          <p:cNvCxnSpPr/>
          <p:nvPr/>
        </p:nvCxnSpPr>
        <p:spPr>
          <a:xfrm>
            <a:off x="1371600" y="5334000"/>
            <a:ext cx="965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5D4122-7464-43FE-8315-7618BEDB2468}"/>
              </a:ext>
            </a:extLst>
          </p:cNvPr>
          <p:cNvCxnSpPr/>
          <p:nvPr/>
        </p:nvCxnSpPr>
        <p:spPr>
          <a:xfrm>
            <a:off x="1270000" y="5867400"/>
            <a:ext cx="965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8432CD-7A4B-4082-8014-111FC6EC6F4E}"/>
              </a:ext>
            </a:extLst>
          </p:cNvPr>
          <p:cNvCxnSpPr/>
          <p:nvPr/>
        </p:nvCxnSpPr>
        <p:spPr>
          <a:xfrm>
            <a:off x="1905000" y="6477000"/>
            <a:ext cx="798618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nodeType="with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nodeType="with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1718D-A364-49C6-BA48-9FD7DC4C3CA5}"/>
              </a:ext>
            </a:extLst>
          </p:cNvPr>
          <p:cNvSpPr>
            <a:spLocks noGrp="1"/>
          </p:cNvSpPr>
          <p:nvPr>
            <p:ph type="ctrTitle"/>
          </p:nvPr>
        </p:nvSpPr>
        <p:spPr>
          <a:xfrm>
            <a:off x="857251" y="406401"/>
            <a:ext cx="10363200" cy="1468967"/>
          </a:xfrm>
        </p:spPr>
        <p:txBody>
          <a:bodyPr rtlCol="0">
            <a:normAutofit fontScale="90000"/>
          </a:bodyPr>
          <a:lstStyle/>
          <a:p>
            <a:pPr eaLnBrk="1" fontAlgn="auto" hangingPunct="1">
              <a:spcAft>
                <a:spcPts val="0"/>
              </a:spcAft>
              <a:defRPr/>
            </a:pPr>
            <a:r>
              <a:rPr lang="en-US" b="1" dirty="0">
                <a:solidFill>
                  <a:srgbClr val="FFFF00"/>
                </a:solidFill>
                <a:effectLst>
                  <a:outerShdw blurRad="38100" dist="38100" dir="2700000" algn="tl">
                    <a:srgbClr val="000000">
                      <a:alpha val="43137"/>
                    </a:srgbClr>
                  </a:outerShdw>
                </a:effectLst>
              </a:rPr>
              <a:t>This should have settled the Gentile Question for all time!</a:t>
            </a:r>
          </a:p>
        </p:txBody>
      </p:sp>
      <p:sp>
        <p:nvSpPr>
          <p:cNvPr id="4" name="Subtitle 3">
            <a:extLst>
              <a:ext uri="{FF2B5EF4-FFF2-40B4-BE49-F238E27FC236}">
                <a16:creationId xmlns:a16="http://schemas.microsoft.com/office/drawing/2014/main" id="{A3AF9408-FBBC-4A24-9E77-286321ADA0FC}"/>
              </a:ext>
            </a:extLst>
          </p:cNvPr>
          <p:cNvSpPr>
            <a:spLocks noGrp="1"/>
          </p:cNvSpPr>
          <p:nvPr>
            <p:ph type="subTitle" idx="1"/>
          </p:nvPr>
        </p:nvSpPr>
        <p:spPr>
          <a:xfrm>
            <a:off x="552451" y="3657600"/>
            <a:ext cx="11029949" cy="2652184"/>
          </a:xfrm>
        </p:spPr>
        <p:txBody>
          <a:bodyPr rtlCol="0">
            <a:normAutofit/>
          </a:bodyPr>
          <a:lstStyle/>
          <a:p>
            <a:pPr eaLnBrk="1" fontAlgn="auto" hangingPunct="1">
              <a:spcAft>
                <a:spcPts val="0"/>
              </a:spcAft>
              <a:defRPr/>
            </a:pPr>
            <a:r>
              <a:rPr lang="en-US" dirty="0"/>
              <a:t>The Gentile question is a constant factor in many of the following events in Acts.</a:t>
            </a:r>
          </a:p>
        </p:txBody>
      </p:sp>
      <p:sp>
        <p:nvSpPr>
          <p:cNvPr id="5" name="TextBox 4">
            <a:extLst>
              <a:ext uri="{FF2B5EF4-FFF2-40B4-BE49-F238E27FC236}">
                <a16:creationId xmlns:a16="http://schemas.microsoft.com/office/drawing/2014/main" id="{5D91DE30-B69E-4C9F-B5E6-E7BAB1433D99}"/>
              </a:ext>
            </a:extLst>
          </p:cNvPr>
          <p:cNvSpPr txBox="1"/>
          <p:nvPr/>
        </p:nvSpPr>
        <p:spPr>
          <a:xfrm>
            <a:off x="3860800" y="2971801"/>
            <a:ext cx="6299200" cy="830997"/>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Sadly, it did not!</a:t>
            </a:r>
          </a:p>
        </p:txBody>
      </p:sp>
      <p:sp>
        <p:nvSpPr>
          <p:cNvPr id="6" name="TextBox 5">
            <a:extLst>
              <a:ext uri="{FF2B5EF4-FFF2-40B4-BE49-F238E27FC236}">
                <a16:creationId xmlns:a16="http://schemas.microsoft.com/office/drawing/2014/main" id="{AD25BF0B-9DDB-47F5-87D2-FB7B2029ACAB}"/>
              </a:ext>
            </a:extLst>
          </p:cNvPr>
          <p:cNvSpPr txBox="1"/>
          <p:nvPr/>
        </p:nvSpPr>
        <p:spPr>
          <a:xfrm>
            <a:off x="857251" y="4897967"/>
            <a:ext cx="10668000" cy="2062296"/>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Their conversion does open the door for the next development.</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426" name="Picture 2" descr="E:\Bible Maps\Maps by book and chapter\Acts\87_map_mediterranean_sea_antioch.gif">
            <a:extLst>
              <a:ext uri="{FF2B5EF4-FFF2-40B4-BE49-F238E27FC236}">
                <a16:creationId xmlns:a16="http://schemas.microsoft.com/office/drawing/2014/main" id="{9920EFF9-B547-4989-818B-A94E1A176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0966"/>
            <a:ext cx="7010400" cy="676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BBC698E-F04F-45FA-9C46-9D9E6E898159}"/>
              </a:ext>
            </a:extLst>
          </p:cNvPr>
          <p:cNvSpPr txBox="1"/>
          <p:nvPr/>
        </p:nvSpPr>
        <p:spPr>
          <a:xfrm>
            <a:off x="7315200" y="-46566"/>
            <a:ext cx="4470400" cy="5509200"/>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20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some of them were men from Cyprus and Cyrene, who, when they had come to Antioch, spoke to the Hellenists, preaching the Lord Jesus.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21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the hand of the Lord was with them, and a great number believed and turned to the Lord.”</a:t>
            </a:r>
          </a:p>
        </p:txBody>
      </p:sp>
      <p:sp>
        <p:nvSpPr>
          <p:cNvPr id="2" name="TextBox 1">
            <a:extLst>
              <a:ext uri="{FF2B5EF4-FFF2-40B4-BE49-F238E27FC236}">
                <a16:creationId xmlns:a16="http://schemas.microsoft.com/office/drawing/2014/main" id="{DA798015-0B24-49B8-BF86-7C4E1F567373}"/>
              </a:ext>
            </a:extLst>
          </p:cNvPr>
          <p:cNvSpPr txBox="1"/>
          <p:nvPr/>
        </p:nvSpPr>
        <p:spPr>
          <a:xfrm>
            <a:off x="304800" y="3520017"/>
            <a:ext cx="7010400" cy="3334503"/>
          </a:xfrm>
          <a:prstGeom prst="rect">
            <a:avLst/>
          </a:prstGeom>
          <a:solidFill>
            <a:schemeClr val="bg1"/>
          </a:solid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 </a:t>
            </a:r>
            <a:r>
              <a:rPr kumimoji="0" lang="en-US" sz="34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“Now those who were scattered   after the persecution that arose over Stephen traveled as far as Phoenicia, Cyprus, and Antioch, preaching the word to no one but the Jews only.” (Acts 11:19)</a:t>
            </a:r>
          </a:p>
        </p:txBody>
      </p:sp>
      <p:sp>
        <p:nvSpPr>
          <p:cNvPr id="3" name="TextBox 2">
            <a:extLst>
              <a:ext uri="{FF2B5EF4-FFF2-40B4-BE49-F238E27FC236}">
                <a16:creationId xmlns:a16="http://schemas.microsoft.com/office/drawing/2014/main" id="{F88AF443-D2A8-4924-8B89-F64F474E6319}"/>
              </a:ext>
            </a:extLst>
          </p:cNvPr>
          <p:cNvSpPr txBox="1"/>
          <p:nvPr/>
        </p:nvSpPr>
        <p:spPr>
          <a:xfrm>
            <a:off x="0" y="3520018"/>
            <a:ext cx="304800" cy="3416320"/>
          </a:xfrm>
          <a:prstGeom prst="rect">
            <a:avLst/>
          </a:prstGeom>
          <a:solidFill>
            <a:schemeClr val="bg1"/>
          </a:solid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4" name="TextBox 3">
            <a:extLst>
              <a:ext uri="{FF2B5EF4-FFF2-40B4-BE49-F238E27FC236}">
                <a16:creationId xmlns:a16="http://schemas.microsoft.com/office/drawing/2014/main" id="{7DBC69BC-8DCC-4B35-BEC0-CC85622F3D3D}"/>
              </a:ext>
            </a:extLst>
          </p:cNvPr>
          <p:cNvSpPr txBox="1"/>
          <p:nvPr/>
        </p:nvSpPr>
        <p:spPr>
          <a:xfrm>
            <a:off x="0" y="-93133"/>
            <a:ext cx="7010400" cy="1241237"/>
          </a:xfrm>
          <a:prstGeom prst="rect">
            <a:avLst/>
          </a:prstGeom>
          <a:solidFill>
            <a:srgbClr val="0000CC"/>
          </a:solid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Antioch becomes the launching </a:t>
            </a:r>
            <a:r>
              <a:rPr lang="en-US" sz="3733" dirty="0">
                <a:solidFill>
                  <a:srgbClr val="FFFF00"/>
                </a:solidFill>
                <a:latin typeface="Calibri"/>
                <a:cs typeface="Arial" panose="020B0604020202020204" pitchFamily="34" charset="0"/>
              </a:rPr>
              <a:t>base</a:t>
            </a: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 for the gospel to the Gentiles.</a:t>
            </a:r>
          </a:p>
        </p:txBody>
      </p:sp>
      <p:cxnSp>
        <p:nvCxnSpPr>
          <p:cNvPr id="7" name="Straight Connector 6">
            <a:extLst>
              <a:ext uri="{FF2B5EF4-FFF2-40B4-BE49-F238E27FC236}">
                <a16:creationId xmlns:a16="http://schemas.microsoft.com/office/drawing/2014/main" id="{2BD75691-3D5C-4B60-B9B0-EA4ABAFF7EFB}"/>
              </a:ext>
            </a:extLst>
          </p:cNvPr>
          <p:cNvCxnSpPr>
            <a:cxnSpLocks/>
          </p:cNvCxnSpPr>
          <p:nvPr/>
        </p:nvCxnSpPr>
        <p:spPr>
          <a:xfrm>
            <a:off x="7416800" y="2413000"/>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DD82E2-A344-4B59-81D7-05C7B228E936}"/>
              </a:ext>
            </a:extLst>
          </p:cNvPr>
          <p:cNvCxnSpPr>
            <a:cxnSpLocks/>
          </p:cNvCxnSpPr>
          <p:nvPr/>
        </p:nvCxnSpPr>
        <p:spPr>
          <a:xfrm>
            <a:off x="7518400" y="4851400"/>
            <a:ext cx="3352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4213C3-3D8C-4B9E-B4B1-234F2D79EF17}"/>
              </a:ext>
            </a:extLst>
          </p:cNvPr>
          <p:cNvCxnSpPr>
            <a:cxnSpLocks/>
          </p:cNvCxnSpPr>
          <p:nvPr/>
        </p:nvCxnSpPr>
        <p:spPr>
          <a:xfrm>
            <a:off x="7518400" y="5359400"/>
            <a:ext cx="294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722BD455-F2D0-4BC7-B149-3BC6F6712403}"/>
              </a:ext>
            </a:extLst>
          </p:cNvPr>
          <p:cNvSpPr/>
          <p:nvPr/>
        </p:nvSpPr>
        <p:spPr>
          <a:xfrm>
            <a:off x="4341813" y="2467282"/>
            <a:ext cx="6353174" cy="563720"/>
          </a:xfrm>
          <a:prstGeom prst="wedgeRoundRectCallout">
            <a:avLst>
              <a:gd name="adj1" fmla="val 3583"/>
              <a:gd name="adj2" fmla="val 15083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God’s power was present to help them</a:t>
            </a:r>
          </a:p>
        </p:txBody>
      </p:sp>
      <p:cxnSp>
        <p:nvCxnSpPr>
          <p:cNvPr id="12" name="Straight Connector 11">
            <a:extLst>
              <a:ext uri="{FF2B5EF4-FFF2-40B4-BE49-F238E27FC236}">
                <a16:creationId xmlns:a16="http://schemas.microsoft.com/office/drawing/2014/main" id="{E639E90F-C3F2-4612-80BC-12F6372F9FEA}"/>
              </a:ext>
            </a:extLst>
          </p:cNvPr>
          <p:cNvCxnSpPr>
            <a:cxnSpLocks/>
          </p:cNvCxnSpPr>
          <p:nvPr/>
        </p:nvCxnSpPr>
        <p:spPr>
          <a:xfrm>
            <a:off x="3962400" y="6172200"/>
            <a:ext cx="2286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Speech Bubble: Rectangle with Corners Rounded 12">
            <a:extLst>
              <a:ext uri="{FF2B5EF4-FFF2-40B4-BE49-F238E27FC236}">
                <a16:creationId xmlns:a16="http://schemas.microsoft.com/office/drawing/2014/main" id="{B1211E24-43B7-43C3-9AB1-EF5CB9BD31ED}"/>
              </a:ext>
            </a:extLst>
          </p:cNvPr>
          <p:cNvSpPr/>
          <p:nvPr/>
        </p:nvSpPr>
        <p:spPr>
          <a:xfrm>
            <a:off x="5764213" y="2672883"/>
            <a:ext cx="6353174" cy="1195284"/>
          </a:xfrm>
          <a:prstGeom prst="wedgeRoundRectCallout">
            <a:avLst>
              <a:gd name="adj1" fmla="val -48924"/>
              <a:gd name="adj2" fmla="val -136749"/>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Antioch was the capital of the Roman province of Syria. Was one of</a:t>
            </a:r>
            <a:r>
              <a:rPr kumimoji="0" lang="en-US" sz="2800" b="0" i="0" u="none" strike="noStrike" kern="1200" cap="none" spc="0" normalizeH="0" noProof="0" dirty="0">
                <a:ln>
                  <a:noFill/>
                </a:ln>
                <a:solidFill>
                  <a:prstClr val="white"/>
                </a:solidFill>
                <a:effectLst/>
                <a:uLnTx/>
                <a:uFillTx/>
                <a:latin typeface="Cambria" panose="02040503050406030204" pitchFamily="18" charset="0"/>
                <a:ea typeface="+mn-ea"/>
                <a:cs typeface="+mn-cs"/>
              </a:rPr>
              <a:t> the largest cities in the Roman Empire.</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nodeType="with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9B732-A13D-4F07-AD4A-91A4393A7E1D}"/>
              </a:ext>
            </a:extLst>
          </p:cNvPr>
          <p:cNvSpPr txBox="1"/>
          <p:nvPr/>
        </p:nvSpPr>
        <p:spPr>
          <a:xfrm>
            <a:off x="474133" y="685801"/>
            <a:ext cx="11176000" cy="649408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  22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news of these things came to the ears of the church in Jerusalem, and they sent out Barnabas to go as far as Antioch.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23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When he came and had seen the grace of God, he was glad, and encouraged them all that with purpose of heart they should continue with the Lord.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24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For he was a good man, full of the Holy Spirit and of faith. And a </a:t>
            </a:r>
            <a:r>
              <a:rPr kumimoji="0" lang="en-US" sz="32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great many people were added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to the Lord.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25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Barnabas departed for Tarsus to seek Saul.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26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when he had found him, he brought him to Antioch. So it was that for a whole year they assembled with the church and taught a great many people. And the disciples were first called Christians in Antioch.</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CB7C5D37-4DEC-40ED-A75B-501D9CF145A0}"/>
              </a:ext>
            </a:extLst>
          </p:cNvPr>
          <p:cNvSpPr txBox="1"/>
          <p:nvPr/>
        </p:nvSpPr>
        <p:spPr>
          <a:xfrm>
            <a:off x="4188884" y="-2117"/>
            <a:ext cx="33528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Acts 11:22-26</a:t>
            </a:r>
          </a:p>
        </p:txBody>
      </p:sp>
      <p:cxnSp>
        <p:nvCxnSpPr>
          <p:cNvPr id="5" name="Straight Connector 4">
            <a:extLst>
              <a:ext uri="{FF2B5EF4-FFF2-40B4-BE49-F238E27FC236}">
                <a16:creationId xmlns:a16="http://schemas.microsoft.com/office/drawing/2014/main" id="{F4CFE1B3-F0BB-4033-8EB3-CACC0F4F5513}"/>
              </a:ext>
            </a:extLst>
          </p:cNvPr>
          <p:cNvCxnSpPr>
            <a:cxnSpLocks/>
          </p:cNvCxnSpPr>
          <p:nvPr/>
        </p:nvCxnSpPr>
        <p:spPr>
          <a:xfrm>
            <a:off x="1157147" y="2667000"/>
            <a:ext cx="3352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A46BF0-0578-4E46-9D80-0C8B5D8972DC}"/>
              </a:ext>
            </a:extLst>
          </p:cNvPr>
          <p:cNvCxnSpPr>
            <a:cxnSpLocks/>
          </p:cNvCxnSpPr>
          <p:nvPr/>
        </p:nvCxnSpPr>
        <p:spPr>
          <a:xfrm>
            <a:off x="6587814" y="5029200"/>
            <a:ext cx="129328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A89877-D29E-4580-96B1-59550C39AFE7}"/>
              </a:ext>
            </a:extLst>
          </p:cNvPr>
          <p:cNvCxnSpPr>
            <a:cxnSpLocks/>
          </p:cNvCxnSpPr>
          <p:nvPr/>
        </p:nvCxnSpPr>
        <p:spPr>
          <a:xfrm>
            <a:off x="9677400" y="1676400"/>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4233E6C-DC79-40F1-9CAA-E68A5D3BDBAE}"/>
              </a:ext>
            </a:extLst>
          </p:cNvPr>
          <p:cNvSpPr/>
          <p:nvPr/>
        </p:nvSpPr>
        <p:spPr>
          <a:xfrm>
            <a:off x="5572874" y="1181694"/>
            <a:ext cx="1661583" cy="62976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60BC6474-BD32-4C28-8F11-A84BE4F97B9D}"/>
              </a:ext>
            </a:extLst>
          </p:cNvPr>
          <p:cNvCxnSpPr>
            <a:cxnSpLocks/>
          </p:cNvCxnSpPr>
          <p:nvPr/>
        </p:nvCxnSpPr>
        <p:spPr>
          <a:xfrm>
            <a:off x="2133600" y="4593235"/>
            <a:ext cx="65913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Speech Bubble: Rectangle with Corners Rounded 10">
            <a:extLst>
              <a:ext uri="{FF2B5EF4-FFF2-40B4-BE49-F238E27FC236}">
                <a16:creationId xmlns:a16="http://schemas.microsoft.com/office/drawing/2014/main" id="{F571F433-4E30-4313-A7E0-1656267DC942}"/>
              </a:ext>
            </a:extLst>
          </p:cNvPr>
          <p:cNvSpPr/>
          <p:nvPr/>
        </p:nvSpPr>
        <p:spPr>
          <a:xfrm>
            <a:off x="990600" y="3821786"/>
            <a:ext cx="6834187" cy="793751"/>
          </a:xfrm>
          <a:prstGeom prst="wedgeRoundRectCallout">
            <a:avLst>
              <a:gd name="adj1" fmla="val -33049"/>
              <a:gd name="adj2" fmla="val 132780"/>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Became the place from which he embarked on three evangelistic journeys</a:t>
            </a:r>
          </a:p>
        </p:txBody>
      </p:sp>
      <p:cxnSp>
        <p:nvCxnSpPr>
          <p:cNvPr id="12" name="Straight Connector 11">
            <a:extLst>
              <a:ext uri="{FF2B5EF4-FFF2-40B4-BE49-F238E27FC236}">
                <a16:creationId xmlns:a16="http://schemas.microsoft.com/office/drawing/2014/main" id="{C9D19AEA-E60F-4A6C-A8A3-2D8D745D1EB0}"/>
              </a:ext>
            </a:extLst>
          </p:cNvPr>
          <p:cNvCxnSpPr>
            <a:cxnSpLocks/>
          </p:cNvCxnSpPr>
          <p:nvPr/>
        </p:nvCxnSpPr>
        <p:spPr>
          <a:xfrm>
            <a:off x="762000" y="1676400"/>
            <a:ext cx="1600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7AD7C4-EA6F-4DCD-BA18-4F4F9C18E008}"/>
              </a:ext>
            </a:extLst>
          </p:cNvPr>
          <p:cNvCxnSpPr>
            <a:cxnSpLocks/>
          </p:cNvCxnSpPr>
          <p:nvPr/>
        </p:nvCxnSpPr>
        <p:spPr>
          <a:xfrm>
            <a:off x="7234456" y="6062134"/>
            <a:ext cx="3348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Speech Bubble: Rectangle with Corners Rounded 15">
            <a:extLst>
              <a:ext uri="{FF2B5EF4-FFF2-40B4-BE49-F238E27FC236}">
                <a16:creationId xmlns:a16="http://schemas.microsoft.com/office/drawing/2014/main" id="{A00C997F-22B7-48C5-9239-7298ACCDD8E2}"/>
              </a:ext>
            </a:extLst>
          </p:cNvPr>
          <p:cNvSpPr/>
          <p:nvPr/>
        </p:nvSpPr>
        <p:spPr>
          <a:xfrm>
            <a:off x="6587814" y="3956848"/>
            <a:ext cx="3995519" cy="1240628"/>
          </a:xfrm>
          <a:prstGeom prst="wedgeRoundRectCallout">
            <a:avLst>
              <a:gd name="adj1" fmla="val 32716"/>
              <a:gd name="adj2" fmla="val 9951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Most prominent feature of </a:t>
            </a:r>
            <a:r>
              <a:rPr kumimoji="0" lang="en-US" sz="2800" b="0" i="0" u="none" strike="noStrike" kern="1200" cap="none" spc="0" normalizeH="0" baseline="0" noProof="0" dirty="0" err="1">
                <a:ln>
                  <a:noFill/>
                </a:ln>
                <a:solidFill>
                  <a:prstClr val="white"/>
                </a:solidFill>
                <a:effectLst/>
                <a:uLnTx/>
                <a:uFillTx/>
                <a:latin typeface="Cambria" panose="02040503050406030204" pitchFamily="18" charset="0"/>
                <a:ea typeface="+mn-ea"/>
                <a:cs typeface="+mn-cs"/>
              </a:rPr>
              <a:t>thes</a:t>
            </a:r>
            <a:r>
              <a:rPr lang="en-US" sz="2800" dirty="0">
                <a:solidFill>
                  <a:prstClr val="white"/>
                </a:solidFill>
                <a:latin typeface="Cambria" panose="02040503050406030204" pitchFamily="18" charset="0"/>
              </a:rPr>
              <a:t>e people -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Devoted to Christ</a:t>
            </a:r>
          </a:p>
        </p:txBody>
      </p:sp>
      <p:sp>
        <p:nvSpPr>
          <p:cNvPr id="17" name="Speech Bubble: Rectangle with Corners Rounded 16">
            <a:extLst>
              <a:ext uri="{FF2B5EF4-FFF2-40B4-BE49-F238E27FC236}">
                <a16:creationId xmlns:a16="http://schemas.microsoft.com/office/drawing/2014/main" id="{15B92E13-5966-400C-923C-B64C67825781}"/>
              </a:ext>
            </a:extLst>
          </p:cNvPr>
          <p:cNvSpPr/>
          <p:nvPr/>
        </p:nvSpPr>
        <p:spPr>
          <a:xfrm>
            <a:off x="4610100" y="2610843"/>
            <a:ext cx="6591300" cy="2643999"/>
          </a:xfrm>
          <a:prstGeom prst="wedgeRoundRectCallout">
            <a:avLst>
              <a:gd name="adj1" fmla="val 29890"/>
              <a:gd name="adj2" fmla="val 7005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1219170" eaLnBrk="0" fontAlgn="base" hangingPunct="0">
              <a:spcBef>
                <a:spcPct val="0"/>
              </a:spcBef>
              <a:spcAft>
                <a:spcPct val="0"/>
              </a:spcAft>
              <a:defRPr/>
            </a:pPr>
            <a:r>
              <a:rPr kumimoji="0" lang="en-US" sz="2800" b="0"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Isaiah 62:2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The nations will see your righteousness,</a:t>
            </a:r>
            <a:br>
              <a:rPr lang="en-US" sz="2800" dirty="0">
                <a:latin typeface="Cambria" panose="02040503050406030204" pitchFamily="18" charset="0"/>
                <a:ea typeface="Cambria" panose="02040503050406030204" pitchFamily="18" charset="0"/>
              </a:rPr>
            </a:br>
            <a:r>
              <a:rPr lang="en-US" sz="2800" dirty="0">
                <a:latin typeface="Cambria" panose="02040503050406030204" pitchFamily="18" charset="0"/>
                <a:ea typeface="Cambria" panose="02040503050406030204" pitchFamily="18" charset="0"/>
              </a:rPr>
              <a:t>And all kings your glory;</a:t>
            </a:r>
            <a:br>
              <a:rPr lang="en-US" sz="2800" dirty="0">
                <a:latin typeface="Cambria" panose="02040503050406030204" pitchFamily="18" charset="0"/>
                <a:ea typeface="Cambria" panose="02040503050406030204" pitchFamily="18" charset="0"/>
              </a:rPr>
            </a:br>
            <a:r>
              <a:rPr lang="en-US" sz="2800" dirty="0">
                <a:latin typeface="Cambria" panose="02040503050406030204" pitchFamily="18" charset="0"/>
                <a:ea typeface="Cambria" panose="02040503050406030204" pitchFamily="18" charset="0"/>
              </a:rPr>
              <a:t>And you will be called by a new name</a:t>
            </a:r>
            <a:br>
              <a:rPr lang="en-US" sz="2800" dirty="0">
                <a:latin typeface="Cambria" panose="02040503050406030204" pitchFamily="18" charset="0"/>
                <a:ea typeface="Cambria" panose="02040503050406030204" pitchFamily="18" charset="0"/>
              </a:rPr>
            </a:br>
            <a:r>
              <a:rPr lang="en-US" sz="2800" dirty="0">
                <a:latin typeface="Cambria" panose="02040503050406030204" pitchFamily="18" charset="0"/>
                <a:ea typeface="Cambria" panose="02040503050406030204" pitchFamily="18" charset="0"/>
              </a:rPr>
              <a:t>Which the mouth of the </a:t>
            </a:r>
            <a:r>
              <a:rPr lang="en-US" sz="2800" cap="small" dirty="0">
                <a:latin typeface="Cambria" panose="02040503050406030204" pitchFamily="18" charset="0"/>
                <a:ea typeface="Cambria" panose="02040503050406030204" pitchFamily="18" charset="0"/>
              </a:rPr>
              <a:t>Lord</a:t>
            </a:r>
            <a:r>
              <a:rPr lang="en-US" sz="2800" dirty="0">
                <a:latin typeface="Cambria" panose="02040503050406030204" pitchFamily="18" charset="0"/>
                <a:ea typeface="Cambria" panose="02040503050406030204" pitchFamily="18" charset="0"/>
              </a:rPr>
              <a:t> will designate.</a:t>
            </a: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888A2C-4DDC-4668-B318-453EB9AD963C}"/>
              </a:ext>
            </a:extLst>
          </p:cNvPr>
          <p:cNvSpPr txBox="1"/>
          <p:nvPr/>
        </p:nvSpPr>
        <p:spPr>
          <a:xfrm>
            <a:off x="508000" y="311151"/>
            <a:ext cx="11277600" cy="4031873"/>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in these days prophets came from Jerusalem to Antioch.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28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one of them, named </a:t>
            </a:r>
            <a:r>
              <a:rPr kumimoji="0" lang="en-US" sz="32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Agabus</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stood up and showed by the Spirit that there was going to be a great famine throughout all the world, which also happened in the days of Claudius Caesar.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29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disciples, each according to his ability, determined to send relief to the </a:t>
            </a:r>
            <a:r>
              <a:rPr kumimoji="0" lang="en-US" sz="32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brethren</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dwelling in Judea.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30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This they also did, and sent it to the </a:t>
            </a:r>
            <a:r>
              <a:rPr kumimoji="0" lang="en-US" sz="32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elders</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by the hands of </a:t>
            </a:r>
            <a:r>
              <a:rPr kumimoji="0" lang="en-US" sz="32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Barnabas and Saul</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t>
            </a:r>
          </a:p>
        </p:txBody>
      </p:sp>
      <p:sp>
        <p:nvSpPr>
          <p:cNvPr id="7" name="TextBox 6">
            <a:extLst>
              <a:ext uri="{FF2B5EF4-FFF2-40B4-BE49-F238E27FC236}">
                <a16:creationId xmlns:a16="http://schemas.microsoft.com/office/drawing/2014/main" id="{8808FD13-966C-4528-A8AC-C9E40EE6CD4D}"/>
              </a:ext>
            </a:extLst>
          </p:cNvPr>
          <p:cNvSpPr txBox="1"/>
          <p:nvPr/>
        </p:nvSpPr>
        <p:spPr>
          <a:xfrm>
            <a:off x="990600" y="114611"/>
            <a:ext cx="35560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Acts 11:27-30</a:t>
            </a:r>
          </a:p>
        </p:txBody>
      </p:sp>
      <p:sp>
        <p:nvSpPr>
          <p:cNvPr id="8" name="TextBox 7">
            <a:extLst>
              <a:ext uri="{FF2B5EF4-FFF2-40B4-BE49-F238E27FC236}">
                <a16:creationId xmlns:a16="http://schemas.microsoft.com/office/drawing/2014/main" id="{54C4D7AE-2C58-4F66-A9F2-76899D79D230}"/>
              </a:ext>
            </a:extLst>
          </p:cNvPr>
          <p:cNvSpPr txBox="1"/>
          <p:nvPr/>
        </p:nvSpPr>
        <p:spPr>
          <a:xfrm>
            <a:off x="524933" y="4243918"/>
            <a:ext cx="67056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How was the need made known?</a:t>
            </a:r>
          </a:p>
        </p:txBody>
      </p:sp>
      <p:sp>
        <p:nvSpPr>
          <p:cNvPr id="13" name="TextBox 12">
            <a:extLst>
              <a:ext uri="{FF2B5EF4-FFF2-40B4-BE49-F238E27FC236}">
                <a16:creationId xmlns:a16="http://schemas.microsoft.com/office/drawing/2014/main" id="{15AC6239-73CD-4CB2-BC79-F4872D615052}"/>
              </a:ext>
            </a:extLst>
          </p:cNvPr>
          <p:cNvSpPr txBox="1"/>
          <p:nvPr/>
        </p:nvSpPr>
        <p:spPr>
          <a:xfrm>
            <a:off x="7156451" y="4239684"/>
            <a:ext cx="67056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How were funds raised?</a:t>
            </a:r>
          </a:p>
        </p:txBody>
      </p:sp>
      <p:sp>
        <p:nvSpPr>
          <p:cNvPr id="18" name="TextBox 17">
            <a:extLst>
              <a:ext uri="{FF2B5EF4-FFF2-40B4-BE49-F238E27FC236}">
                <a16:creationId xmlns:a16="http://schemas.microsoft.com/office/drawing/2014/main" id="{27948A57-28C1-4E51-BE12-7F86ADD2221F}"/>
              </a:ext>
            </a:extLst>
          </p:cNvPr>
          <p:cNvSpPr txBox="1"/>
          <p:nvPr/>
        </p:nvSpPr>
        <p:spPr>
          <a:xfrm>
            <a:off x="726017" y="4853518"/>
            <a:ext cx="67056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For whom were funds sent?</a:t>
            </a:r>
          </a:p>
        </p:txBody>
      </p:sp>
      <p:sp>
        <p:nvSpPr>
          <p:cNvPr id="22" name="TextBox 21">
            <a:extLst>
              <a:ext uri="{FF2B5EF4-FFF2-40B4-BE49-F238E27FC236}">
                <a16:creationId xmlns:a16="http://schemas.microsoft.com/office/drawing/2014/main" id="{05C0FCB0-5B87-4661-8B20-9763E55B82DA}"/>
              </a:ext>
            </a:extLst>
          </p:cNvPr>
          <p:cNvSpPr txBox="1"/>
          <p:nvPr/>
        </p:nvSpPr>
        <p:spPr>
          <a:xfrm>
            <a:off x="7480300" y="4796367"/>
            <a:ext cx="47752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Who took the funds?</a:t>
            </a:r>
          </a:p>
        </p:txBody>
      </p:sp>
      <p:sp>
        <p:nvSpPr>
          <p:cNvPr id="25" name="TextBox 24">
            <a:extLst>
              <a:ext uri="{FF2B5EF4-FFF2-40B4-BE49-F238E27FC236}">
                <a16:creationId xmlns:a16="http://schemas.microsoft.com/office/drawing/2014/main" id="{9801636E-5D2F-412E-A9EA-A6578B55EBCA}"/>
              </a:ext>
            </a:extLst>
          </p:cNvPr>
          <p:cNvSpPr txBox="1"/>
          <p:nvPr/>
        </p:nvSpPr>
        <p:spPr>
          <a:xfrm>
            <a:off x="4692651" y="5429251"/>
            <a:ext cx="4775200" cy="6667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Who received them?</a:t>
            </a:r>
          </a:p>
        </p:txBody>
      </p:sp>
      <p:sp>
        <p:nvSpPr>
          <p:cNvPr id="28" name="TextBox 27">
            <a:extLst>
              <a:ext uri="{FF2B5EF4-FFF2-40B4-BE49-F238E27FC236}">
                <a16:creationId xmlns:a16="http://schemas.microsoft.com/office/drawing/2014/main" id="{53C184A3-23C8-44C1-9CE9-559A2D3AF68B}"/>
              </a:ext>
            </a:extLst>
          </p:cNvPr>
          <p:cNvSpPr txBox="1"/>
          <p:nvPr/>
        </p:nvSpPr>
        <p:spPr>
          <a:xfrm>
            <a:off x="1447800" y="5994401"/>
            <a:ext cx="9296400" cy="748988"/>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What organization was involved?</a:t>
            </a:r>
          </a:p>
        </p:txBody>
      </p:sp>
      <p:cxnSp>
        <p:nvCxnSpPr>
          <p:cNvPr id="10" name="Straight Connector 9">
            <a:extLst>
              <a:ext uri="{FF2B5EF4-FFF2-40B4-BE49-F238E27FC236}">
                <a16:creationId xmlns:a16="http://schemas.microsoft.com/office/drawing/2014/main" id="{CC3A0000-2706-4580-AC29-625BB050A245}"/>
              </a:ext>
            </a:extLst>
          </p:cNvPr>
          <p:cNvCxnSpPr>
            <a:cxnSpLocks/>
          </p:cNvCxnSpPr>
          <p:nvPr/>
        </p:nvCxnSpPr>
        <p:spPr>
          <a:xfrm>
            <a:off x="8763000" y="3200400"/>
            <a:ext cx="2819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912D05-7836-4918-937E-5F58D437DA8E}"/>
              </a:ext>
            </a:extLst>
          </p:cNvPr>
          <p:cNvSpPr txBox="1"/>
          <p:nvPr/>
        </p:nvSpPr>
        <p:spPr>
          <a:xfrm>
            <a:off x="203200" y="256118"/>
            <a:ext cx="11684000" cy="6124754"/>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30000" noProof="0" dirty="0">
                <a:ln>
                  <a:noFill/>
                </a:ln>
                <a:solidFill>
                  <a:srgbClr val="FFFF00"/>
                </a:solidFill>
                <a:effectLst/>
                <a:uLnTx/>
                <a:uFillTx/>
                <a:latin typeface="Calibri"/>
                <a:ea typeface="+mn-ea"/>
                <a:cs typeface="Arial" panose="020B0604020202020204" pitchFamily="34" charset="0"/>
              </a:rPr>
              <a:t>Acts 9:19</a:t>
            </a:r>
            <a:r>
              <a:rPr kumimoji="0" lang="en-US" sz="2800" b="1" i="0" u="none" strike="noStrike" kern="1200" cap="none" spc="0" normalizeH="0" baseline="30000" noProof="0" dirty="0">
                <a:ln>
                  <a:noFill/>
                </a:ln>
                <a:solidFill>
                  <a:srgbClr val="FFFF00"/>
                </a:solidFill>
                <a:effectLst/>
                <a:uLnTx/>
                <a:uFillTx/>
                <a:latin typeface="Calibri"/>
                <a:ea typeface="+mn-ea"/>
                <a:cs typeface="Arial" panose="020B0604020202020204" pitchFamily="34" charset="0"/>
              </a:rPr>
              <a:t>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when he had received food, he was strengthened. Then Saul spent some days with the disciples at Damascus.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20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Immediately he preached the Christ in the synagogues, that He is the Son of God.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21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all who heard were amazed, and said, “Is this not he who destroyed those who called on this name in Jerusalem, and has come here for that purpose, so that he might bring them bound to the chief priests?”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22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Saul increased all the more in strength, and confounded the Jews who dwelt in Damascus, proving that this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Jesus</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is the Christ.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23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Now after many days were past, the Jews plotted to kill him.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24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their plot became known to Saul. And they watched the gates day and night, to kill him.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25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disciples took him by night and let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down through the wall in a large basket.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t>
            </a:r>
          </a:p>
        </p:txBody>
      </p:sp>
      <p:cxnSp>
        <p:nvCxnSpPr>
          <p:cNvPr id="3" name="Straight Connector 2">
            <a:extLst>
              <a:ext uri="{FF2B5EF4-FFF2-40B4-BE49-F238E27FC236}">
                <a16:creationId xmlns:a16="http://schemas.microsoft.com/office/drawing/2014/main" id="{3D276EEA-2201-429A-97FE-5405E4AB7B1C}"/>
              </a:ext>
            </a:extLst>
          </p:cNvPr>
          <p:cNvCxnSpPr>
            <a:cxnSpLocks/>
          </p:cNvCxnSpPr>
          <p:nvPr/>
        </p:nvCxnSpPr>
        <p:spPr>
          <a:xfrm>
            <a:off x="762000" y="1524000"/>
            <a:ext cx="10820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CCE6CCF-D9E2-4ECF-9EE8-F414306DCEC1}"/>
              </a:ext>
            </a:extLst>
          </p:cNvPr>
          <p:cNvCxnSpPr>
            <a:cxnSpLocks/>
          </p:cNvCxnSpPr>
          <p:nvPr/>
        </p:nvCxnSpPr>
        <p:spPr>
          <a:xfrm>
            <a:off x="5720255" y="1981200"/>
            <a:ext cx="6043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F3686C-E7FE-478A-B91B-E3587CA28EAF}"/>
              </a:ext>
            </a:extLst>
          </p:cNvPr>
          <p:cNvCxnSpPr>
            <a:cxnSpLocks/>
          </p:cNvCxnSpPr>
          <p:nvPr/>
        </p:nvCxnSpPr>
        <p:spPr>
          <a:xfrm>
            <a:off x="914400" y="3657600"/>
            <a:ext cx="1054713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9F5BCF-54BE-4ED6-9E4B-11CCAF800D7C}"/>
              </a:ext>
            </a:extLst>
          </p:cNvPr>
          <p:cNvCxnSpPr>
            <a:cxnSpLocks/>
          </p:cNvCxnSpPr>
          <p:nvPr/>
        </p:nvCxnSpPr>
        <p:spPr>
          <a:xfrm>
            <a:off x="2171700" y="4114800"/>
            <a:ext cx="784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E830ED-4BCE-48E1-9EB1-E035567E43E1}"/>
              </a:ext>
            </a:extLst>
          </p:cNvPr>
          <p:cNvCxnSpPr>
            <a:cxnSpLocks/>
          </p:cNvCxnSpPr>
          <p:nvPr/>
        </p:nvCxnSpPr>
        <p:spPr>
          <a:xfrm>
            <a:off x="6019800" y="4572000"/>
            <a:ext cx="3200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ounded Rectangular Callout 14">
            <a:extLst>
              <a:ext uri="{FF2B5EF4-FFF2-40B4-BE49-F238E27FC236}">
                <a16:creationId xmlns:a16="http://schemas.microsoft.com/office/drawing/2014/main" id="{090F9E57-3FD3-4E38-BBFE-F179CD4D574D}"/>
              </a:ext>
            </a:extLst>
          </p:cNvPr>
          <p:cNvSpPr>
            <a:spLocks noChangeArrowheads="1"/>
          </p:cNvSpPr>
          <p:nvPr/>
        </p:nvSpPr>
        <p:spPr bwMode="auto">
          <a:xfrm>
            <a:off x="304800" y="5035062"/>
            <a:ext cx="9448800" cy="980630"/>
          </a:xfrm>
          <a:prstGeom prst="wedgeRoundRectCallout">
            <a:avLst>
              <a:gd name="adj1" fmla="val -25200"/>
              <a:gd name="adj2" fmla="val -10819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Spent time (parts of 3 </a:t>
            </a:r>
            <a:r>
              <a:rPr kumimoji="0" lang="en-US" altLang="en-US" sz="3200" b="0" i="0" u="none" strike="noStrike" kern="1200" cap="none" spc="0" normalizeH="0" baseline="0" noProof="0" dirty="0" err="1">
                <a:ln>
                  <a:noFill/>
                </a:ln>
                <a:solidFill>
                  <a:srgbClr val="FFFF00"/>
                </a:solidFill>
                <a:effectLst/>
                <a:uLnTx/>
                <a:uFillTx/>
                <a:latin typeface="Cambria" panose="02040503050406030204" pitchFamily="18" charset="0"/>
                <a:ea typeface="+mn-ea"/>
                <a:cs typeface="Arial" panose="020B0604020202020204" pitchFamily="34" charset="0"/>
              </a:rPr>
              <a:t>yrs</a:t>
            </a: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in Arabia then returned to Damascus (Gal. 1:15-18) before going to Jerusalem </a:t>
            </a:r>
          </a:p>
        </p:txBody>
      </p:sp>
      <p:sp>
        <p:nvSpPr>
          <p:cNvPr id="11" name="Rounded Rectangular Callout 14">
            <a:extLst>
              <a:ext uri="{FF2B5EF4-FFF2-40B4-BE49-F238E27FC236}">
                <a16:creationId xmlns:a16="http://schemas.microsoft.com/office/drawing/2014/main" id="{49523003-4D47-46E7-B9F2-8595313F1FBC}"/>
              </a:ext>
            </a:extLst>
          </p:cNvPr>
          <p:cNvSpPr>
            <a:spLocks noChangeArrowheads="1"/>
          </p:cNvSpPr>
          <p:nvPr/>
        </p:nvSpPr>
        <p:spPr bwMode="auto">
          <a:xfrm>
            <a:off x="1488965" y="1848729"/>
            <a:ext cx="6283435" cy="980630"/>
          </a:xfrm>
          <a:prstGeom prst="wedgeRoundRectCallout">
            <a:avLst>
              <a:gd name="adj1" fmla="val 26733"/>
              <a:gd name="adj2" fmla="val 108188"/>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as a proclaimer of the gospel and a foe of the Jewish unbelievers</a:t>
            </a:r>
          </a:p>
        </p:txBody>
      </p:sp>
    </p:spTree>
    <p:extLst>
      <p:ext uri="{BB962C8B-B14F-4D97-AF65-F5344CB8AC3E}">
        <p14:creationId xmlns:p14="http://schemas.microsoft.com/office/powerpoint/2010/main" val="38522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3E6072E-D4A7-4997-A07D-97FB67C6FA46}"/>
              </a:ext>
            </a:extLst>
          </p:cNvPr>
          <p:cNvGraphicFramePr>
            <a:graphicFrameLocks noGrp="1"/>
          </p:cNvGraphicFramePr>
          <p:nvPr/>
        </p:nvGraphicFramePr>
        <p:xfrm>
          <a:off x="1604819" y="1150408"/>
          <a:ext cx="8940798" cy="4557184"/>
        </p:xfrm>
        <a:graphic>
          <a:graphicData uri="http://schemas.openxmlformats.org/drawingml/2006/table">
            <a:tbl>
              <a:tblPr firstRow="1" bandRow="1">
                <a:tableStyleId>{073A0DAA-6AF3-43AB-8588-CEC1D06C72B9}</a:tableStyleId>
              </a:tblPr>
              <a:tblGrid>
                <a:gridCol w="2980266">
                  <a:extLst>
                    <a:ext uri="{9D8B030D-6E8A-4147-A177-3AD203B41FA5}">
                      <a16:colId xmlns:a16="http://schemas.microsoft.com/office/drawing/2014/main" val="20000"/>
                    </a:ext>
                  </a:extLst>
                </a:gridCol>
                <a:gridCol w="2980266">
                  <a:extLst>
                    <a:ext uri="{9D8B030D-6E8A-4147-A177-3AD203B41FA5}">
                      <a16:colId xmlns:a16="http://schemas.microsoft.com/office/drawing/2014/main" val="20001"/>
                    </a:ext>
                  </a:extLst>
                </a:gridCol>
                <a:gridCol w="2980266">
                  <a:extLst>
                    <a:ext uri="{9D8B030D-6E8A-4147-A177-3AD203B41FA5}">
                      <a16:colId xmlns:a16="http://schemas.microsoft.com/office/drawing/2014/main" val="20002"/>
                    </a:ext>
                  </a:extLst>
                </a:gridCol>
              </a:tblGrid>
              <a:tr h="1139296">
                <a:tc>
                  <a:txBody>
                    <a:bodyPr/>
                    <a:lstStyle/>
                    <a:p>
                      <a:pPr algn="ctr"/>
                      <a:r>
                        <a:rPr lang="en-US" sz="2100" dirty="0"/>
                        <a:t>Most</a:t>
                      </a:r>
                      <a:r>
                        <a:rPr lang="en-US" sz="2100" baseline="0" dirty="0"/>
                        <a:t> Prominent Church</a:t>
                      </a:r>
                      <a:endParaRPr lang="en-US" sz="2100" dirty="0"/>
                    </a:p>
                  </a:txBody>
                  <a:tcPr marL="121920" marR="121920" marT="54871" marB="54871"/>
                </a:tc>
                <a:tc>
                  <a:txBody>
                    <a:bodyPr/>
                    <a:lstStyle/>
                    <a:p>
                      <a:endParaRPr lang="en-US" sz="2100" dirty="0"/>
                    </a:p>
                  </a:txBody>
                  <a:tcPr marL="121920" marR="121920" marT="54871" marB="54871"/>
                </a:tc>
                <a:tc>
                  <a:txBody>
                    <a:bodyPr/>
                    <a:lstStyle/>
                    <a:p>
                      <a:endParaRPr lang="en-US" sz="2100"/>
                    </a:p>
                  </a:txBody>
                  <a:tcPr marL="121920" marR="121920" marT="54871" marB="54871"/>
                </a:tc>
                <a:extLst>
                  <a:ext uri="{0D108BD9-81ED-4DB2-BD59-A6C34878D82A}">
                    <a16:rowId xmlns:a16="http://schemas.microsoft.com/office/drawing/2014/main" val="10000"/>
                  </a:ext>
                </a:extLst>
              </a:tr>
              <a:tr h="1139296">
                <a:tc>
                  <a:txBody>
                    <a:bodyPr/>
                    <a:lstStyle/>
                    <a:p>
                      <a:pPr algn="ctr"/>
                      <a:r>
                        <a:rPr lang="en-US" sz="2100" dirty="0"/>
                        <a:t>Most Prominent</a:t>
                      </a:r>
                      <a:r>
                        <a:rPr lang="en-US" sz="2100" baseline="0" dirty="0"/>
                        <a:t> Apostle</a:t>
                      </a:r>
                      <a:endParaRPr lang="en-US" sz="2100" dirty="0"/>
                    </a:p>
                  </a:txBody>
                  <a:tcPr marL="121920" marR="121920" marT="54871" marB="54871"/>
                </a:tc>
                <a:tc>
                  <a:txBody>
                    <a:bodyPr/>
                    <a:lstStyle/>
                    <a:p>
                      <a:endParaRPr lang="en-US" sz="2100" dirty="0"/>
                    </a:p>
                  </a:txBody>
                  <a:tcPr marL="121920" marR="121920" marT="54871" marB="54871"/>
                </a:tc>
                <a:tc>
                  <a:txBody>
                    <a:bodyPr/>
                    <a:lstStyle/>
                    <a:p>
                      <a:endParaRPr lang="en-US" sz="2100"/>
                    </a:p>
                  </a:txBody>
                  <a:tcPr marL="121920" marR="121920" marT="54871" marB="54871"/>
                </a:tc>
                <a:extLst>
                  <a:ext uri="{0D108BD9-81ED-4DB2-BD59-A6C34878D82A}">
                    <a16:rowId xmlns:a16="http://schemas.microsoft.com/office/drawing/2014/main" val="10001"/>
                  </a:ext>
                </a:extLst>
              </a:tr>
              <a:tr h="1139296">
                <a:tc>
                  <a:txBody>
                    <a:bodyPr/>
                    <a:lstStyle/>
                    <a:p>
                      <a:pPr algn="ctr"/>
                      <a:r>
                        <a:rPr lang="en-US" sz="3200" dirty="0"/>
                        <a:t>Most</a:t>
                      </a:r>
                      <a:r>
                        <a:rPr lang="en-US" sz="3200" baseline="0" dirty="0"/>
                        <a:t> Prominent People</a:t>
                      </a:r>
                      <a:endParaRPr lang="en-US" sz="3200" dirty="0"/>
                    </a:p>
                  </a:txBody>
                  <a:tcPr marL="121920" marR="121920" marT="54871" marB="54871"/>
                </a:tc>
                <a:tc>
                  <a:txBody>
                    <a:bodyPr/>
                    <a:lstStyle/>
                    <a:p>
                      <a:pPr algn="ctr"/>
                      <a:r>
                        <a:rPr lang="en-US" sz="3200" dirty="0"/>
                        <a:t>Jews</a:t>
                      </a:r>
                    </a:p>
                  </a:txBody>
                  <a:tcPr marL="121920" marR="121920" marT="54871" marB="54871" anchor="ctr"/>
                </a:tc>
                <a:tc>
                  <a:txBody>
                    <a:bodyPr/>
                    <a:lstStyle/>
                    <a:p>
                      <a:pPr algn="ctr"/>
                      <a:r>
                        <a:rPr lang="en-US" sz="3200" dirty="0"/>
                        <a:t>Gentiles</a:t>
                      </a:r>
                    </a:p>
                  </a:txBody>
                  <a:tcPr marL="121920" marR="121920" marT="54871" marB="54871" anchor="ctr"/>
                </a:tc>
                <a:extLst>
                  <a:ext uri="{0D108BD9-81ED-4DB2-BD59-A6C34878D82A}">
                    <a16:rowId xmlns:a16="http://schemas.microsoft.com/office/drawing/2014/main" val="10002"/>
                  </a:ext>
                </a:extLst>
              </a:tr>
              <a:tr h="1139296">
                <a:tc>
                  <a:txBody>
                    <a:bodyPr/>
                    <a:lstStyle/>
                    <a:p>
                      <a:pPr algn="ctr"/>
                      <a:r>
                        <a:rPr lang="en-US" sz="3200" dirty="0"/>
                        <a:t>Where</a:t>
                      </a:r>
                      <a:r>
                        <a:rPr lang="en-US" sz="3200" baseline="0" dirty="0"/>
                        <a:t> Gospel was preached</a:t>
                      </a:r>
                      <a:endParaRPr lang="en-US" sz="3200" dirty="0"/>
                    </a:p>
                  </a:txBody>
                  <a:tcPr marL="121920" marR="121920" marT="54871" marB="54871"/>
                </a:tc>
                <a:tc>
                  <a:txBody>
                    <a:bodyPr/>
                    <a:lstStyle/>
                    <a:p>
                      <a:pPr algn="ctr"/>
                      <a:r>
                        <a:rPr lang="en-US" sz="3200" dirty="0"/>
                        <a:t>Jerusalem, Judea,</a:t>
                      </a:r>
                      <a:r>
                        <a:rPr lang="en-US" sz="3200" baseline="0" dirty="0"/>
                        <a:t> Samaria</a:t>
                      </a:r>
                      <a:endParaRPr lang="en-US" sz="3200" dirty="0"/>
                    </a:p>
                  </a:txBody>
                  <a:tcPr marL="121920" marR="121920" marT="54871" marB="54871" anchor="ctr"/>
                </a:tc>
                <a:tc>
                  <a:txBody>
                    <a:bodyPr/>
                    <a:lstStyle/>
                    <a:p>
                      <a:pPr algn="ctr"/>
                      <a:r>
                        <a:rPr lang="en-US" sz="3200" dirty="0"/>
                        <a:t>“Uttermost part of the world”</a:t>
                      </a:r>
                    </a:p>
                  </a:txBody>
                  <a:tcPr marL="121920" marR="121920" marT="54871" marB="54871" anchor="ct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B39A4498-7EC3-41D7-9F2A-21C6CB186990}"/>
              </a:ext>
            </a:extLst>
          </p:cNvPr>
          <p:cNvGraphicFramePr>
            <a:graphicFrameLocks noGrp="1"/>
          </p:cNvGraphicFramePr>
          <p:nvPr>
            <p:extLst>
              <p:ext uri="{D42A27DB-BD31-4B8C-83A1-F6EECF244321}">
                <p14:modId xmlns:p14="http://schemas.microsoft.com/office/powerpoint/2010/main" val="2172192822"/>
              </p:ext>
            </p:extLst>
          </p:nvPr>
        </p:nvGraphicFramePr>
        <p:xfrm>
          <a:off x="1604819" y="336548"/>
          <a:ext cx="8940798" cy="3092452"/>
        </p:xfrm>
        <a:graphic>
          <a:graphicData uri="http://schemas.openxmlformats.org/drawingml/2006/table">
            <a:tbl>
              <a:tblPr firstRow="1" bandRow="1">
                <a:tableStyleId>{5C22544A-7EE6-4342-B048-85BDC9FD1C3A}</a:tableStyleId>
              </a:tblPr>
              <a:tblGrid>
                <a:gridCol w="2980266">
                  <a:extLst>
                    <a:ext uri="{9D8B030D-6E8A-4147-A177-3AD203B41FA5}">
                      <a16:colId xmlns:a16="http://schemas.microsoft.com/office/drawing/2014/main" val="20000"/>
                    </a:ext>
                  </a:extLst>
                </a:gridCol>
                <a:gridCol w="2980266">
                  <a:extLst>
                    <a:ext uri="{9D8B030D-6E8A-4147-A177-3AD203B41FA5}">
                      <a16:colId xmlns:a16="http://schemas.microsoft.com/office/drawing/2014/main" val="20001"/>
                    </a:ext>
                  </a:extLst>
                </a:gridCol>
                <a:gridCol w="2980266">
                  <a:extLst>
                    <a:ext uri="{9D8B030D-6E8A-4147-A177-3AD203B41FA5}">
                      <a16:colId xmlns:a16="http://schemas.microsoft.com/office/drawing/2014/main" val="20002"/>
                    </a:ext>
                  </a:extLst>
                </a:gridCol>
              </a:tblGrid>
              <a:tr h="638532">
                <a:tc>
                  <a:txBody>
                    <a:bodyPr/>
                    <a:lstStyle/>
                    <a:p>
                      <a:endParaRPr lang="en-US" sz="2100" dirty="0"/>
                    </a:p>
                  </a:txBody>
                  <a:tcPr marL="121920" marR="121920" marT="54868" marB="54868"/>
                </a:tc>
                <a:tc>
                  <a:txBody>
                    <a:bodyPr/>
                    <a:lstStyle/>
                    <a:p>
                      <a:pPr algn="ctr"/>
                      <a:r>
                        <a:rPr lang="en-US" sz="3200" dirty="0">
                          <a:solidFill>
                            <a:srgbClr val="FFFF00"/>
                          </a:solidFill>
                          <a:effectLst>
                            <a:outerShdw blurRad="38100" dist="38100" dir="2700000" algn="tl">
                              <a:srgbClr val="000000">
                                <a:alpha val="43137"/>
                              </a:srgbClr>
                            </a:outerShdw>
                          </a:effectLst>
                        </a:rPr>
                        <a:t>Acts 1-12</a:t>
                      </a:r>
                    </a:p>
                  </a:txBody>
                  <a:tcPr marL="121920" marR="121920" marT="54868" marB="54868"/>
                </a:tc>
                <a:tc>
                  <a:txBody>
                    <a:bodyPr/>
                    <a:lstStyle/>
                    <a:p>
                      <a:pPr algn="ctr"/>
                      <a:r>
                        <a:rPr lang="en-US" sz="3200" dirty="0">
                          <a:solidFill>
                            <a:srgbClr val="FFFF00"/>
                          </a:solidFill>
                          <a:effectLst>
                            <a:outerShdw blurRad="38100" dist="38100" dir="2700000" algn="tl">
                              <a:srgbClr val="000000">
                                <a:alpha val="43137"/>
                              </a:srgbClr>
                            </a:outerShdw>
                          </a:effectLst>
                        </a:rPr>
                        <a:t>Acts 13-28</a:t>
                      </a:r>
                    </a:p>
                  </a:txBody>
                  <a:tcPr marL="121920" marR="121920" marT="54868" marB="54868"/>
                </a:tc>
                <a:extLst>
                  <a:ext uri="{0D108BD9-81ED-4DB2-BD59-A6C34878D82A}">
                    <a16:rowId xmlns:a16="http://schemas.microsoft.com/office/drawing/2014/main" val="10000"/>
                  </a:ext>
                </a:extLst>
              </a:tr>
              <a:tr h="1226960">
                <a:tc>
                  <a:txBody>
                    <a:bodyPr/>
                    <a:lstStyle/>
                    <a:p>
                      <a:pPr algn="ctr"/>
                      <a:r>
                        <a:rPr lang="en-US" sz="3200" dirty="0"/>
                        <a:t>Most Prominent</a:t>
                      </a:r>
                      <a:r>
                        <a:rPr lang="en-US" sz="3200" baseline="0" dirty="0"/>
                        <a:t> Church</a:t>
                      </a:r>
                      <a:endParaRPr lang="en-US" sz="3200" dirty="0"/>
                    </a:p>
                  </a:txBody>
                  <a:tcPr marL="121920" marR="121920" marT="54868" marB="54868"/>
                </a:tc>
                <a:tc>
                  <a:txBody>
                    <a:bodyPr/>
                    <a:lstStyle/>
                    <a:p>
                      <a:pPr algn="ctr"/>
                      <a:r>
                        <a:rPr lang="en-US" sz="3200" dirty="0"/>
                        <a:t>Jerusalem</a:t>
                      </a:r>
                    </a:p>
                  </a:txBody>
                  <a:tcPr marL="121920" marR="121920" marT="54868" marB="54868" anchor="ctr"/>
                </a:tc>
                <a:tc>
                  <a:txBody>
                    <a:bodyPr/>
                    <a:lstStyle/>
                    <a:p>
                      <a:pPr algn="ctr"/>
                      <a:r>
                        <a:rPr lang="en-US" sz="3200" dirty="0"/>
                        <a:t>Antioch</a:t>
                      </a:r>
                    </a:p>
                  </a:txBody>
                  <a:tcPr marL="121920" marR="121920" marT="54868" marB="54868" anchor="ctr"/>
                </a:tc>
                <a:extLst>
                  <a:ext uri="{0D108BD9-81ED-4DB2-BD59-A6C34878D82A}">
                    <a16:rowId xmlns:a16="http://schemas.microsoft.com/office/drawing/2014/main" val="10001"/>
                  </a:ext>
                </a:extLst>
              </a:tr>
              <a:tr h="1226960">
                <a:tc>
                  <a:txBody>
                    <a:bodyPr/>
                    <a:lstStyle/>
                    <a:p>
                      <a:pPr algn="ctr"/>
                      <a:r>
                        <a:rPr lang="en-US" sz="3200" dirty="0"/>
                        <a:t>Most Prominent Apostle</a:t>
                      </a:r>
                    </a:p>
                  </a:txBody>
                  <a:tcPr marL="121920" marR="121920" marT="54868" marB="54868"/>
                </a:tc>
                <a:tc>
                  <a:txBody>
                    <a:bodyPr/>
                    <a:lstStyle/>
                    <a:p>
                      <a:pPr algn="ctr"/>
                      <a:r>
                        <a:rPr lang="en-US" sz="3200" dirty="0"/>
                        <a:t>Peter</a:t>
                      </a:r>
                    </a:p>
                  </a:txBody>
                  <a:tcPr marL="121920" marR="121920" marT="54868" marB="54868" anchor="ctr"/>
                </a:tc>
                <a:tc>
                  <a:txBody>
                    <a:bodyPr/>
                    <a:lstStyle/>
                    <a:p>
                      <a:pPr algn="ctr"/>
                      <a:r>
                        <a:rPr lang="en-US" sz="3200" dirty="0"/>
                        <a:t>Paul</a:t>
                      </a:r>
                    </a:p>
                  </a:txBody>
                  <a:tcPr marL="121920" marR="121920" marT="54868" marB="54868" anchor="ct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7C61F-D3D8-4EF8-B3D2-71695F01803F}"/>
              </a:ext>
            </a:extLst>
          </p:cNvPr>
          <p:cNvSpPr txBox="1"/>
          <p:nvPr/>
        </p:nvSpPr>
        <p:spPr>
          <a:xfrm>
            <a:off x="406400" y="410633"/>
            <a:ext cx="11480800" cy="3970318"/>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30000" noProof="0" dirty="0">
                <a:ln>
                  <a:noFill/>
                </a:ln>
                <a:solidFill>
                  <a:srgbClr val="FFFF00"/>
                </a:solidFill>
                <a:effectLst/>
                <a:uLnTx/>
                <a:uFillTx/>
                <a:latin typeface="Calibri"/>
                <a:ea typeface="+mn-ea"/>
                <a:cs typeface="Arial" panose="020B0604020202020204" pitchFamily="34" charset="0"/>
              </a:rPr>
              <a:t>Acts 9:26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when Saul had come to Jerusalem, he tried to join the disciples; but they were all afraid of him, and did not believe that he was a disciple.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27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Barnabas took him and brought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the apostles. And he declared to them how he had seen the Lord on the road, and that He had spoken to him, and how he had preached boldly at Damascus in the name of Jesus.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28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he was with them at Jerusalem, coming in and going out.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29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spoke boldly in the name of the Lord Jesus and disputed against the Hellenists, but they attempted to kill him.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30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When the brethren found out, they brought him down to </a:t>
            </a:r>
            <a:r>
              <a:rPr kumimoji="0" lang="en-US" sz="28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Caesarea </a:t>
            </a:r>
            <a:r>
              <a:rPr kumimoji="0" lang="en-US" sz="2800" b="0" i="0" u="none" strike="noStrike" kern="1200" cap="none" spc="0" normalizeH="0" baseline="0" noProof="0" dirty="0">
                <a:ln>
                  <a:noFill/>
                </a:ln>
                <a:effectLst/>
                <a:uLnTx/>
                <a:uFillTx/>
                <a:latin typeface="Calibri"/>
                <a:ea typeface="+mn-ea"/>
                <a:cs typeface="Arial" panose="020B0604020202020204" pitchFamily="34" charset="0"/>
              </a:rPr>
              <a:t>a</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nd sent him out to Tarsus.</a:t>
            </a:r>
          </a:p>
        </p:txBody>
      </p:sp>
      <p:cxnSp>
        <p:nvCxnSpPr>
          <p:cNvPr id="6" name="Straight Connector 5">
            <a:extLst>
              <a:ext uri="{FF2B5EF4-FFF2-40B4-BE49-F238E27FC236}">
                <a16:creationId xmlns:a16="http://schemas.microsoft.com/office/drawing/2014/main" id="{C7B8F86D-1034-4726-AD66-B048623BB362}"/>
              </a:ext>
            </a:extLst>
          </p:cNvPr>
          <p:cNvCxnSpPr/>
          <p:nvPr/>
        </p:nvCxnSpPr>
        <p:spPr>
          <a:xfrm>
            <a:off x="9042400" y="838200"/>
            <a:ext cx="23473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9FB7B7-F383-4B28-A4A9-98614648153B}"/>
              </a:ext>
            </a:extLst>
          </p:cNvPr>
          <p:cNvCxnSpPr>
            <a:cxnSpLocks/>
          </p:cNvCxnSpPr>
          <p:nvPr/>
        </p:nvCxnSpPr>
        <p:spPr>
          <a:xfrm>
            <a:off x="762000" y="1295400"/>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1EA206-1B0B-45CF-8029-26BD4B71A909}"/>
              </a:ext>
            </a:extLst>
          </p:cNvPr>
          <p:cNvCxnSpPr>
            <a:cxnSpLocks/>
          </p:cNvCxnSpPr>
          <p:nvPr/>
        </p:nvCxnSpPr>
        <p:spPr>
          <a:xfrm>
            <a:off x="1295400" y="1676400"/>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D75FB3-56A3-451E-B713-D766826A7513}"/>
              </a:ext>
            </a:extLst>
          </p:cNvPr>
          <p:cNvCxnSpPr>
            <a:cxnSpLocks/>
          </p:cNvCxnSpPr>
          <p:nvPr/>
        </p:nvCxnSpPr>
        <p:spPr>
          <a:xfrm>
            <a:off x="9906000" y="2971800"/>
            <a:ext cx="167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E04166-9DFD-4C6B-86ED-05EEF052BEAE}"/>
              </a:ext>
            </a:extLst>
          </p:cNvPr>
          <p:cNvCxnSpPr>
            <a:cxnSpLocks/>
          </p:cNvCxnSpPr>
          <p:nvPr/>
        </p:nvCxnSpPr>
        <p:spPr>
          <a:xfrm>
            <a:off x="3302000" y="2133600"/>
            <a:ext cx="187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FF6A6C-7B2B-4874-BB8E-AB081FB4E7BC}"/>
              </a:ext>
            </a:extLst>
          </p:cNvPr>
          <p:cNvCxnSpPr>
            <a:cxnSpLocks/>
          </p:cNvCxnSpPr>
          <p:nvPr/>
        </p:nvCxnSpPr>
        <p:spPr>
          <a:xfrm>
            <a:off x="762000" y="3429000"/>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5CA9D0-75C6-4FC2-883D-D5A38C8E55CD}"/>
              </a:ext>
            </a:extLst>
          </p:cNvPr>
          <p:cNvSpPr txBox="1"/>
          <p:nvPr/>
        </p:nvSpPr>
        <p:spPr>
          <a:xfrm>
            <a:off x="406400" y="4972051"/>
            <a:ext cx="11480800" cy="138499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31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churches throughout all Judea, Galilee, and Samaria had peace and were edified. And walking in the fear of the Lord and in the comfort of the Holy Spirit, they were multiplied.</a:t>
            </a:r>
          </a:p>
        </p:txBody>
      </p:sp>
      <p:cxnSp>
        <p:nvCxnSpPr>
          <p:cNvPr id="25" name="Straight Connector 24">
            <a:extLst>
              <a:ext uri="{FF2B5EF4-FFF2-40B4-BE49-F238E27FC236}">
                <a16:creationId xmlns:a16="http://schemas.microsoft.com/office/drawing/2014/main" id="{492D60DA-E994-41BA-8E6F-1A120770377F}"/>
              </a:ext>
            </a:extLst>
          </p:cNvPr>
          <p:cNvCxnSpPr>
            <a:cxnSpLocks/>
          </p:cNvCxnSpPr>
          <p:nvPr/>
        </p:nvCxnSpPr>
        <p:spPr>
          <a:xfrm>
            <a:off x="5943600" y="5429251"/>
            <a:ext cx="3962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EECB58-B242-40D4-9D80-1997F4A065B4}"/>
              </a:ext>
            </a:extLst>
          </p:cNvPr>
          <p:cNvCxnSpPr>
            <a:cxnSpLocks/>
          </p:cNvCxnSpPr>
          <p:nvPr/>
        </p:nvCxnSpPr>
        <p:spPr>
          <a:xfrm>
            <a:off x="5416331" y="6248400"/>
            <a:ext cx="304186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Rounded Rectangular Callout 14">
            <a:extLst>
              <a:ext uri="{FF2B5EF4-FFF2-40B4-BE49-F238E27FC236}">
                <a16:creationId xmlns:a16="http://schemas.microsoft.com/office/drawing/2014/main" id="{AD2E1F7B-F5D0-45B8-BB3F-C2099A84315D}"/>
              </a:ext>
            </a:extLst>
          </p:cNvPr>
          <p:cNvSpPr>
            <a:spLocks noChangeArrowheads="1"/>
          </p:cNvSpPr>
          <p:nvPr/>
        </p:nvSpPr>
        <p:spPr bwMode="auto">
          <a:xfrm>
            <a:off x="1634108" y="1857270"/>
            <a:ext cx="6283435" cy="980630"/>
          </a:xfrm>
          <a:prstGeom prst="wedgeRoundRectCallout">
            <a:avLst>
              <a:gd name="adj1" fmla="val 48188"/>
              <a:gd name="adj2" fmla="val -6874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Most had evidently left the city by this time (Gal 1:18-19)</a:t>
            </a:r>
          </a:p>
        </p:txBody>
      </p:sp>
      <p:cxnSp>
        <p:nvCxnSpPr>
          <p:cNvPr id="14" name="Straight Connector 13">
            <a:extLst>
              <a:ext uri="{FF2B5EF4-FFF2-40B4-BE49-F238E27FC236}">
                <a16:creationId xmlns:a16="http://schemas.microsoft.com/office/drawing/2014/main" id="{2264BE79-1EB7-482A-A0AA-E8B7DF7B373B}"/>
              </a:ext>
            </a:extLst>
          </p:cNvPr>
          <p:cNvCxnSpPr>
            <a:cxnSpLocks/>
          </p:cNvCxnSpPr>
          <p:nvPr/>
        </p:nvCxnSpPr>
        <p:spPr>
          <a:xfrm>
            <a:off x="851877" y="3810000"/>
            <a:ext cx="297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B6672B3-7ED8-437F-A16C-EAAAD04EB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02101"/>
            <a:ext cx="4691416" cy="6960101"/>
          </a:xfrm>
          <a:prstGeom prst="rect">
            <a:avLst/>
          </a:prstGeom>
        </p:spPr>
      </p:pic>
      <p:sp>
        <p:nvSpPr>
          <p:cNvPr id="16" name="Rounded Rectangular Callout 14">
            <a:extLst>
              <a:ext uri="{FF2B5EF4-FFF2-40B4-BE49-F238E27FC236}">
                <a16:creationId xmlns:a16="http://schemas.microsoft.com/office/drawing/2014/main" id="{09AB7C96-ED39-4DF7-BDED-0ECFC6550504}"/>
              </a:ext>
            </a:extLst>
          </p:cNvPr>
          <p:cNvSpPr>
            <a:spLocks noChangeArrowheads="1"/>
          </p:cNvSpPr>
          <p:nvPr/>
        </p:nvSpPr>
        <p:spPr bwMode="auto">
          <a:xfrm>
            <a:off x="6321347" y="4366611"/>
            <a:ext cx="5379120" cy="445083"/>
          </a:xfrm>
          <a:prstGeom prst="wedgeRoundRectCallout">
            <a:avLst>
              <a:gd name="adj1" fmla="val 38928"/>
              <a:gd name="adj2" fmla="val 12666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Because of Saul’s Conversion</a:t>
            </a:r>
          </a:p>
        </p:txBody>
      </p:sp>
    </p:spTree>
    <p:extLst>
      <p:ext uri="{BB962C8B-B14F-4D97-AF65-F5344CB8AC3E}">
        <p14:creationId xmlns:p14="http://schemas.microsoft.com/office/powerpoint/2010/main" val="61134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childTnLst>
                          </p:cTn>
                        </p:par>
                        <p:par>
                          <p:cTn id="26" fill="hold" nodeType="afterGroup">
                            <p:stCondLst>
                              <p:cond delay="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nodeType="withGroup">
                            <p:stCondLst>
                              <p:cond delay="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P spid="13"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itle 1">
            <a:extLst>
              <a:ext uri="{FF2B5EF4-FFF2-40B4-BE49-F238E27FC236}">
                <a16:creationId xmlns:a16="http://schemas.microsoft.com/office/drawing/2014/main" id="{30F3C153-A20F-4EA1-A156-8C71FFCA81CD}"/>
              </a:ext>
            </a:extLst>
          </p:cNvPr>
          <p:cNvSpPr>
            <a:spLocks noGrp="1"/>
          </p:cNvSpPr>
          <p:nvPr>
            <p:ph type="ctrTitle"/>
          </p:nvPr>
        </p:nvSpPr>
        <p:spPr>
          <a:xfrm>
            <a:off x="914400" y="2131485"/>
            <a:ext cx="10363200" cy="1468967"/>
          </a:xfrm>
        </p:spPr>
        <p:txBody>
          <a:bodyPr/>
          <a:lstStyle/>
          <a:p>
            <a:pPr eaLnBrk="1" hangingPunct="1"/>
            <a:r>
              <a:rPr lang="en-US" altLang="en-US" sz="4000" b="1" i="1" u="sng" dirty="0">
                <a:solidFill>
                  <a:srgbClr val="FFFF00"/>
                </a:solidFill>
              </a:rPr>
              <a:t>Now we return to follow Peter</a:t>
            </a:r>
          </a:p>
        </p:txBody>
      </p:sp>
      <p:sp>
        <p:nvSpPr>
          <p:cNvPr id="3" name="Subtitle 2">
            <a:extLst>
              <a:ext uri="{FF2B5EF4-FFF2-40B4-BE49-F238E27FC236}">
                <a16:creationId xmlns:a16="http://schemas.microsoft.com/office/drawing/2014/main" id="{6325377D-4D98-4E4F-A102-8C0EF77423C7}"/>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spTree>
    <p:extLst>
      <p:ext uri="{BB962C8B-B14F-4D97-AF65-F5344CB8AC3E}">
        <p14:creationId xmlns:p14="http://schemas.microsoft.com/office/powerpoint/2010/main" val="189673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Title 1">
            <a:extLst>
              <a:ext uri="{FF2B5EF4-FFF2-40B4-BE49-F238E27FC236}">
                <a16:creationId xmlns:a16="http://schemas.microsoft.com/office/drawing/2014/main" id="{5BCD26A3-554D-49D4-9464-1713C49D35B5}"/>
              </a:ext>
            </a:extLst>
          </p:cNvPr>
          <p:cNvSpPr>
            <a:spLocks noGrp="1"/>
          </p:cNvSpPr>
          <p:nvPr>
            <p:ph type="title"/>
          </p:nvPr>
        </p:nvSpPr>
        <p:spPr>
          <a:xfrm>
            <a:off x="203200" y="105834"/>
            <a:ext cx="5486400" cy="1189567"/>
          </a:xfrm>
        </p:spPr>
        <p:txBody>
          <a:bodyPr/>
          <a:lstStyle/>
          <a:p>
            <a:r>
              <a:rPr lang="en-US" altLang="en-US" sz="3200" b="1">
                <a:solidFill>
                  <a:srgbClr val="FFFF00"/>
                </a:solidFill>
                <a:latin typeface="Cambria" panose="02040503050406030204" pitchFamily="18" charset="0"/>
              </a:rPr>
              <a:t>Peter preaches in Lydda &amp; Sharon (Acts 9:32-35)</a:t>
            </a:r>
          </a:p>
        </p:txBody>
      </p:sp>
      <p:sp>
        <p:nvSpPr>
          <p:cNvPr id="3" name="Content Placeholder 2">
            <a:extLst>
              <a:ext uri="{FF2B5EF4-FFF2-40B4-BE49-F238E27FC236}">
                <a16:creationId xmlns:a16="http://schemas.microsoft.com/office/drawing/2014/main" id="{86ABCB57-B4C3-42BA-8365-A59AD74B1AAE}"/>
              </a:ext>
            </a:extLst>
          </p:cNvPr>
          <p:cNvSpPr>
            <a:spLocks noGrp="1"/>
          </p:cNvSpPr>
          <p:nvPr>
            <p:ph idx="1"/>
          </p:nvPr>
        </p:nvSpPr>
        <p:spPr>
          <a:xfrm>
            <a:off x="508000" y="1466851"/>
            <a:ext cx="5378451" cy="4811183"/>
          </a:xfrm>
        </p:spPr>
        <p:txBody>
          <a:bodyPr/>
          <a:lstStyle/>
          <a:p>
            <a:pPr>
              <a:spcBef>
                <a:spcPct val="0"/>
              </a:spcBef>
            </a:pPr>
            <a:r>
              <a:rPr lang="en-US" sz="3200" b="1" dirty="0">
                <a:latin typeface="Cambria" panose="02040503050406030204" pitchFamily="18" charset="0"/>
                <a:ea typeface="Cambria" panose="02040503050406030204" pitchFamily="18" charset="0"/>
              </a:rPr>
              <a:t>“Now as Peter was traveling through all </a:t>
            </a:r>
            <a:r>
              <a:rPr lang="en-US" sz="3200" b="1" i="1" dirty="0">
                <a:latin typeface="Cambria" panose="02040503050406030204" pitchFamily="18" charset="0"/>
                <a:ea typeface="Cambria" panose="02040503050406030204" pitchFamily="18" charset="0"/>
              </a:rPr>
              <a:t>those regions”</a:t>
            </a:r>
          </a:p>
          <a:p>
            <a:pPr>
              <a:spcBef>
                <a:spcPct val="0"/>
              </a:spcBef>
            </a:pPr>
            <a:endParaRPr lang="en-US" sz="2400" b="1" i="1" dirty="0">
              <a:latin typeface="Cambria" panose="02040503050406030204" pitchFamily="18" charset="0"/>
              <a:ea typeface="Cambria" panose="02040503050406030204" pitchFamily="18" charset="0"/>
            </a:endParaRPr>
          </a:p>
          <a:p>
            <a:pPr>
              <a:spcBef>
                <a:spcPct val="0"/>
              </a:spcBef>
            </a:pPr>
            <a:r>
              <a:rPr lang="en-US" altLang="en-US" sz="3200" b="1" dirty="0">
                <a:latin typeface="Cambria" panose="02040503050406030204" pitchFamily="18" charset="0"/>
                <a:ea typeface="Cambria" panose="02040503050406030204" pitchFamily="18" charset="0"/>
              </a:rPr>
              <a:t>He finds Aeneas, paralyzed for eight years, and heals him (9:33-34)</a:t>
            </a:r>
          </a:p>
          <a:p>
            <a:pPr>
              <a:spcBef>
                <a:spcPct val="0"/>
              </a:spcBef>
            </a:pPr>
            <a:endParaRPr lang="en-US" altLang="en-US" sz="2400" b="1" dirty="0">
              <a:latin typeface="Cambria" panose="02040503050406030204" pitchFamily="18" charset="0"/>
              <a:ea typeface="Cambria" panose="02040503050406030204" pitchFamily="18" charset="0"/>
            </a:endParaRPr>
          </a:p>
          <a:p>
            <a:pPr>
              <a:spcBef>
                <a:spcPct val="0"/>
              </a:spcBef>
            </a:pPr>
            <a:r>
              <a:rPr lang="en-US" altLang="en-US" sz="3200" b="1" dirty="0">
                <a:latin typeface="Cambria" panose="02040503050406030204" pitchFamily="18" charset="0"/>
                <a:ea typeface="Cambria" panose="02040503050406030204" pitchFamily="18" charset="0"/>
              </a:rPr>
              <a:t>Lead to many turning to the Lord (9:35)</a:t>
            </a:r>
          </a:p>
          <a:p>
            <a:pPr marL="920728" lvl="2" indent="-237061">
              <a:spcBef>
                <a:spcPts val="33"/>
              </a:spcBef>
            </a:pPr>
            <a:endParaRPr lang="en-US" altLang="en-US" dirty="0">
              <a:latin typeface="Cambria" panose="02040503050406030204" pitchFamily="18" charset="0"/>
            </a:endParaRPr>
          </a:p>
        </p:txBody>
      </p:sp>
      <p:pic>
        <p:nvPicPr>
          <p:cNvPr id="966660" name="Picture 3">
            <a:extLst>
              <a:ext uri="{FF2B5EF4-FFF2-40B4-BE49-F238E27FC236}">
                <a16:creationId xmlns:a16="http://schemas.microsoft.com/office/drawing/2014/main" id="{835B77B2-C59F-4FCD-A975-128511A60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2" y="0"/>
            <a:ext cx="4362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extLst>
              <a:ext uri="{FF2B5EF4-FFF2-40B4-BE49-F238E27FC236}">
                <a16:creationId xmlns:a16="http://schemas.microsoft.com/office/drawing/2014/main" id="{2A07957A-501E-4959-A65E-9CB05DD82506}"/>
              </a:ext>
            </a:extLst>
          </p:cNvPr>
          <p:cNvSpPr/>
          <p:nvPr/>
        </p:nvSpPr>
        <p:spPr>
          <a:xfrm>
            <a:off x="8502651" y="4250267"/>
            <a:ext cx="336549" cy="32173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10D09B3-BF8B-4BCE-B8E6-75DD2912E5F2}"/>
              </a:ext>
            </a:extLst>
          </p:cNvPr>
          <p:cNvSpPr/>
          <p:nvPr/>
        </p:nvSpPr>
        <p:spPr>
          <a:xfrm>
            <a:off x="7480300" y="3738034"/>
            <a:ext cx="848784"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89539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itle 1">
            <a:extLst>
              <a:ext uri="{FF2B5EF4-FFF2-40B4-BE49-F238E27FC236}">
                <a16:creationId xmlns:a16="http://schemas.microsoft.com/office/drawing/2014/main" id="{3AE5D13F-D5AD-48F8-8053-F92CB1C4A6E2}"/>
              </a:ext>
            </a:extLst>
          </p:cNvPr>
          <p:cNvSpPr>
            <a:spLocks noGrp="1"/>
          </p:cNvSpPr>
          <p:nvPr>
            <p:ph type="title"/>
          </p:nvPr>
        </p:nvSpPr>
        <p:spPr>
          <a:xfrm>
            <a:off x="395817" y="173567"/>
            <a:ext cx="5588000" cy="1068917"/>
          </a:xfrm>
        </p:spPr>
        <p:txBody>
          <a:bodyPr/>
          <a:lstStyle/>
          <a:p>
            <a:r>
              <a:rPr lang="en-US" altLang="en-US" sz="2667" b="1">
                <a:solidFill>
                  <a:srgbClr val="FFFF00"/>
                </a:solidFill>
                <a:latin typeface="Cambria" panose="02040503050406030204" pitchFamily="18" charset="0"/>
              </a:rPr>
              <a:t>Peter raises Dorcas from the dead (Acts 9:36-43)</a:t>
            </a:r>
          </a:p>
        </p:txBody>
      </p:sp>
      <p:sp>
        <p:nvSpPr>
          <p:cNvPr id="3" name="Content Placeholder 2">
            <a:extLst>
              <a:ext uri="{FF2B5EF4-FFF2-40B4-BE49-F238E27FC236}">
                <a16:creationId xmlns:a16="http://schemas.microsoft.com/office/drawing/2014/main" id="{E0C41183-F0CC-404F-A200-322863C96A93}"/>
              </a:ext>
            </a:extLst>
          </p:cNvPr>
          <p:cNvSpPr>
            <a:spLocks noGrp="1"/>
          </p:cNvSpPr>
          <p:nvPr>
            <p:ph idx="1"/>
          </p:nvPr>
        </p:nvSpPr>
        <p:spPr>
          <a:xfrm>
            <a:off x="508000" y="1466851"/>
            <a:ext cx="5283200" cy="4811183"/>
          </a:xfrm>
        </p:spPr>
        <p:txBody>
          <a:bodyPr>
            <a:normAutofit/>
          </a:bodyPr>
          <a:lstStyle/>
          <a:p>
            <a:pPr fontAlgn="auto">
              <a:spcBef>
                <a:spcPts val="0"/>
              </a:spcBef>
              <a:spcAft>
                <a:spcPts val="0"/>
              </a:spcAft>
              <a:defRPr/>
            </a:pPr>
            <a:r>
              <a:rPr lang="en-US" sz="2667" b="1" dirty="0">
                <a:latin typeface="Cambria" panose="02040503050406030204" pitchFamily="18" charset="0"/>
              </a:rPr>
              <a:t>At Joppa: a </a:t>
            </a:r>
            <a:r>
              <a:rPr lang="en-US" sz="2667" b="1" dirty="0">
                <a:solidFill>
                  <a:srgbClr val="FFFF00"/>
                </a:solidFill>
                <a:latin typeface="Cambria" panose="02040503050406030204" pitchFamily="18" charset="0"/>
              </a:rPr>
              <a:t>disciple</a:t>
            </a:r>
            <a:r>
              <a:rPr lang="en-US" sz="2667" b="1" dirty="0">
                <a:latin typeface="Cambria" panose="02040503050406030204" pitchFamily="18" charset="0"/>
              </a:rPr>
              <a:t> named Tabitha (Dorcas = </a:t>
            </a:r>
            <a:r>
              <a:rPr lang="en-US" sz="2667" b="1" dirty="0" err="1">
                <a:latin typeface="Cambria" panose="02040503050406030204" pitchFamily="18" charset="0"/>
              </a:rPr>
              <a:t>greek</a:t>
            </a:r>
            <a:r>
              <a:rPr lang="en-US" sz="2667" b="1" dirty="0">
                <a:latin typeface="Cambria" panose="02040503050406030204" pitchFamily="18" charset="0"/>
              </a:rPr>
              <a:t>), a woman full of good works and charitable deeds</a:t>
            </a:r>
          </a:p>
          <a:p>
            <a:pPr marL="0" indent="0" fontAlgn="auto">
              <a:spcBef>
                <a:spcPts val="0"/>
              </a:spcBef>
              <a:spcAft>
                <a:spcPts val="0"/>
              </a:spcAft>
              <a:buNone/>
              <a:defRPr/>
            </a:pPr>
            <a:endParaRPr lang="en-US" sz="2667" b="1" dirty="0">
              <a:latin typeface="Cambria" panose="02040503050406030204" pitchFamily="18" charset="0"/>
            </a:endParaRPr>
          </a:p>
          <a:p>
            <a:pPr fontAlgn="auto">
              <a:spcBef>
                <a:spcPts val="0"/>
              </a:spcBef>
              <a:spcAft>
                <a:spcPts val="0"/>
              </a:spcAft>
              <a:defRPr/>
            </a:pPr>
            <a:r>
              <a:rPr lang="en-US" sz="2667" b="1" dirty="0">
                <a:latin typeface="Cambria" panose="02040503050406030204" pitchFamily="18" charset="0"/>
              </a:rPr>
              <a:t>She became sick and died</a:t>
            </a:r>
          </a:p>
          <a:p>
            <a:pPr marL="0" indent="0" fontAlgn="auto">
              <a:spcBef>
                <a:spcPts val="0"/>
              </a:spcBef>
              <a:spcAft>
                <a:spcPts val="0"/>
              </a:spcAft>
              <a:buNone/>
              <a:defRPr/>
            </a:pPr>
            <a:r>
              <a:rPr lang="en-US" sz="2667" b="1" dirty="0">
                <a:latin typeface="Cambria" panose="02040503050406030204" pitchFamily="18" charset="0"/>
              </a:rPr>
              <a:t> </a:t>
            </a:r>
          </a:p>
          <a:p>
            <a:pPr fontAlgn="auto">
              <a:spcBef>
                <a:spcPts val="0"/>
              </a:spcBef>
              <a:spcAft>
                <a:spcPts val="0"/>
              </a:spcAft>
              <a:defRPr/>
            </a:pPr>
            <a:r>
              <a:rPr lang="en-US" sz="2667" b="1" dirty="0">
                <a:latin typeface="Cambria" panose="02040503050406030204" pitchFamily="18" charset="0"/>
              </a:rPr>
              <a:t>Her friends send for Peter, who is in </a:t>
            </a:r>
            <a:r>
              <a:rPr lang="en-US" sz="2667" b="1" dirty="0" err="1">
                <a:latin typeface="Cambria" panose="02040503050406030204" pitchFamily="18" charset="0"/>
              </a:rPr>
              <a:t>Lydda</a:t>
            </a:r>
            <a:r>
              <a:rPr lang="en-US" sz="2667" b="1" dirty="0">
                <a:latin typeface="Cambria" panose="02040503050406030204" pitchFamily="18" charset="0"/>
              </a:rPr>
              <a:t> (≈ 10 miles), imploring him not to delay</a:t>
            </a:r>
            <a:endParaRPr lang="en-US" sz="2667" dirty="0">
              <a:latin typeface="Cambria" panose="02040503050406030204" pitchFamily="18" charset="0"/>
            </a:endParaRPr>
          </a:p>
          <a:p>
            <a:pPr marL="920728" lvl="2" indent="-238119" fontAlgn="auto">
              <a:spcBef>
                <a:spcPts val="31"/>
              </a:spcBef>
              <a:spcAft>
                <a:spcPts val="0"/>
              </a:spcAft>
              <a:defRPr/>
            </a:pPr>
            <a:endParaRPr lang="en-US" sz="2667" dirty="0">
              <a:latin typeface="Cambria" panose="02040503050406030204" pitchFamily="18" charset="0"/>
            </a:endParaRPr>
          </a:p>
        </p:txBody>
      </p:sp>
      <p:pic>
        <p:nvPicPr>
          <p:cNvPr id="967684" name="Picture 3">
            <a:extLst>
              <a:ext uri="{FF2B5EF4-FFF2-40B4-BE49-F238E27FC236}">
                <a16:creationId xmlns:a16="http://schemas.microsoft.com/office/drawing/2014/main" id="{663AFF4A-167B-49A8-A341-42E03BA3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2" y="0"/>
            <a:ext cx="4362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extLst>
              <a:ext uri="{FF2B5EF4-FFF2-40B4-BE49-F238E27FC236}">
                <a16:creationId xmlns:a16="http://schemas.microsoft.com/office/drawing/2014/main" id="{9D7869C8-C40B-4951-B842-84DDB517AFB0}"/>
              </a:ext>
            </a:extLst>
          </p:cNvPr>
          <p:cNvSpPr/>
          <p:nvPr/>
        </p:nvSpPr>
        <p:spPr>
          <a:xfrm>
            <a:off x="8502651" y="4250267"/>
            <a:ext cx="336549" cy="32173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19D797F-9F6D-43AA-B6C2-38AB871540E8}"/>
              </a:ext>
            </a:extLst>
          </p:cNvPr>
          <p:cNvSpPr/>
          <p:nvPr/>
        </p:nvSpPr>
        <p:spPr>
          <a:xfrm>
            <a:off x="7480300" y="3738034"/>
            <a:ext cx="848784"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6907D12-DDDC-4FB6-8BF0-AC9575A117AB}"/>
              </a:ext>
            </a:extLst>
          </p:cNvPr>
          <p:cNvSpPr/>
          <p:nvPr/>
        </p:nvSpPr>
        <p:spPr>
          <a:xfrm>
            <a:off x="7016751" y="3361268"/>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CE6EB2BC-6C96-4C2A-A93D-7D2EC0A5C3C6}"/>
              </a:ext>
            </a:extLst>
          </p:cNvPr>
          <p:cNvSpPr/>
          <p:nvPr/>
        </p:nvSpPr>
        <p:spPr>
          <a:xfrm>
            <a:off x="7016751" y="1808694"/>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586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42" presetClass="entr" presetSubtype="0" fill="hold" grpId="0" nodeType="after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ppt_w</p:attrName>
                                        </p:attrNameLst>
                                      </p:cBhvr>
                                      <p:tavLst>
                                        <p:tav tm="0" fmla="#ppt_w*sin(2.5*pi*$)">
                                          <p:val>
                                            <p:fltVal val="0"/>
                                          </p:val>
                                        </p:tav>
                                        <p:tav tm="100000">
                                          <p:val>
                                            <p:fltVal val="1"/>
                                          </p:val>
                                        </p:tav>
                                      </p:tavLst>
                                    </p:anim>
                                    <p:anim calcmode="lin" valueType="num">
                                      <p:cBhvr>
                                        <p:cTn id="4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itle 1">
            <a:extLst>
              <a:ext uri="{FF2B5EF4-FFF2-40B4-BE49-F238E27FC236}">
                <a16:creationId xmlns:a16="http://schemas.microsoft.com/office/drawing/2014/main" id="{22FAE3D4-5EF3-47A9-A397-0F5E91F8DD72}"/>
              </a:ext>
            </a:extLst>
          </p:cNvPr>
          <p:cNvSpPr>
            <a:spLocks noGrp="1"/>
          </p:cNvSpPr>
          <p:nvPr>
            <p:ph type="title"/>
          </p:nvPr>
        </p:nvSpPr>
        <p:spPr>
          <a:xfrm>
            <a:off x="304800" y="76200"/>
            <a:ext cx="5486400" cy="762000"/>
          </a:xfrm>
        </p:spPr>
        <p:txBody>
          <a:bodyPr/>
          <a:lstStyle/>
          <a:p>
            <a:r>
              <a:rPr lang="en-US" altLang="en-US" sz="2667" b="1" dirty="0">
                <a:solidFill>
                  <a:srgbClr val="FFFF00"/>
                </a:solidFill>
                <a:latin typeface="Cambria" panose="02040503050406030204" pitchFamily="18" charset="0"/>
              </a:rPr>
              <a:t>Peter raises Dorcas from the dead (Acts 9:36-43)</a:t>
            </a:r>
          </a:p>
        </p:txBody>
      </p:sp>
      <p:sp>
        <p:nvSpPr>
          <p:cNvPr id="3" name="Content Placeholder 2">
            <a:extLst>
              <a:ext uri="{FF2B5EF4-FFF2-40B4-BE49-F238E27FC236}">
                <a16:creationId xmlns:a16="http://schemas.microsoft.com/office/drawing/2014/main" id="{923C5087-B198-452D-A7F9-E333ED5546B0}"/>
              </a:ext>
            </a:extLst>
          </p:cNvPr>
          <p:cNvSpPr>
            <a:spLocks noGrp="1"/>
          </p:cNvSpPr>
          <p:nvPr>
            <p:ph idx="1"/>
          </p:nvPr>
        </p:nvSpPr>
        <p:spPr>
          <a:xfrm>
            <a:off x="304526" y="1064155"/>
            <a:ext cx="5867673" cy="5616574"/>
          </a:xfrm>
        </p:spPr>
        <p:txBody>
          <a:bodyPr/>
          <a:lstStyle/>
          <a:p>
            <a:pPr>
              <a:spcBef>
                <a:spcPct val="0"/>
              </a:spcBef>
              <a:buFont typeface="Wingdings" panose="05000000000000000000" pitchFamily="2" charset="2"/>
              <a:buChar char="§"/>
            </a:pPr>
            <a:r>
              <a:rPr lang="en-US" altLang="en-US" sz="3200" dirty="0">
                <a:latin typeface="Cambria" panose="02040503050406030204" pitchFamily="18" charset="0"/>
                <a:ea typeface="Cambria" panose="02040503050406030204" pitchFamily="18" charset="0"/>
              </a:rPr>
              <a:t>Peter comes and witnesses the results of Tabitha’s deeds </a:t>
            </a:r>
          </a:p>
          <a:p>
            <a:pPr>
              <a:spcBef>
                <a:spcPct val="0"/>
              </a:spcBef>
              <a:buFont typeface="Wingdings" panose="05000000000000000000" pitchFamily="2" charset="2"/>
              <a:buChar char="§"/>
            </a:pPr>
            <a:r>
              <a:rPr lang="en-US" altLang="en-US" sz="3200" dirty="0">
                <a:latin typeface="Cambria" panose="02040503050406030204" pitchFamily="18" charset="0"/>
                <a:ea typeface="Cambria" panose="02040503050406030204" pitchFamily="18" charset="0"/>
              </a:rPr>
              <a:t>Peter puts her friends out of the house and prays and asks her to arise</a:t>
            </a:r>
          </a:p>
          <a:p>
            <a:pPr>
              <a:spcBef>
                <a:spcPct val="0"/>
              </a:spcBef>
              <a:buFont typeface="Wingdings" panose="05000000000000000000" pitchFamily="2" charset="2"/>
              <a:buChar char="§"/>
            </a:pPr>
            <a:r>
              <a:rPr lang="en-US" altLang="en-US" sz="3200" dirty="0">
                <a:latin typeface="Cambria" panose="02040503050406030204" pitchFamily="18" charset="0"/>
                <a:ea typeface="Cambria" panose="02040503050406030204" pitchFamily="18" charset="0"/>
              </a:rPr>
              <a:t>She is presented alive</a:t>
            </a:r>
          </a:p>
          <a:p>
            <a:pPr>
              <a:spcBef>
                <a:spcPct val="0"/>
              </a:spcBef>
              <a:buFont typeface="Wingdings" panose="05000000000000000000" pitchFamily="2" charset="2"/>
              <a:buChar char="§"/>
            </a:pPr>
            <a:r>
              <a:rPr lang="en-US" altLang="en-US" sz="3200" dirty="0">
                <a:latin typeface="Cambria" panose="02040503050406030204" pitchFamily="18" charset="0"/>
                <a:ea typeface="Cambria" panose="02040503050406030204" pitchFamily="18" charset="0"/>
              </a:rPr>
              <a:t>It became known and many believed</a:t>
            </a:r>
          </a:p>
          <a:p>
            <a:pPr>
              <a:spcBef>
                <a:spcPct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And Peter stayed many days in </a:t>
            </a:r>
            <a:r>
              <a:rPr lang="en-US" sz="2800" i="1" dirty="0">
                <a:solidFill>
                  <a:srgbClr val="FFFF00"/>
                </a:solidFill>
                <a:latin typeface="Cambria" panose="02040503050406030204" pitchFamily="18" charset="0"/>
                <a:ea typeface="Cambria" panose="02040503050406030204" pitchFamily="18" charset="0"/>
              </a:rPr>
              <a:t>Joppa</a:t>
            </a:r>
            <a:r>
              <a:rPr lang="en-US" sz="2800" dirty="0">
                <a:latin typeface="Cambria" panose="02040503050406030204" pitchFamily="18" charset="0"/>
                <a:ea typeface="Cambria" panose="02040503050406030204" pitchFamily="18" charset="0"/>
              </a:rPr>
              <a:t> with a tanner </a:t>
            </a:r>
            <a:r>
              <a:rPr lang="en-US" sz="2800" i="1" dirty="0">
                <a:latin typeface="Cambria" panose="02040503050406030204" pitchFamily="18" charset="0"/>
                <a:ea typeface="Cambria" panose="02040503050406030204" pitchFamily="18" charset="0"/>
              </a:rPr>
              <a:t>named</a:t>
            </a:r>
            <a:r>
              <a:rPr lang="en-US" sz="2800" dirty="0">
                <a:latin typeface="Cambria" panose="02040503050406030204" pitchFamily="18" charset="0"/>
                <a:ea typeface="Cambria" panose="02040503050406030204" pitchFamily="18" charset="0"/>
              </a:rPr>
              <a:t> Simon. 9:43</a:t>
            </a:r>
            <a:endParaRPr lang="en-US" altLang="en-US" sz="2800" dirty="0">
              <a:latin typeface="Cambria" panose="02040503050406030204" pitchFamily="18" charset="0"/>
              <a:ea typeface="Cambria" panose="02040503050406030204" pitchFamily="18" charset="0"/>
            </a:endParaRPr>
          </a:p>
          <a:p>
            <a:pPr>
              <a:spcBef>
                <a:spcPct val="0"/>
              </a:spcBef>
            </a:pPr>
            <a:endParaRPr lang="en-US" altLang="en-US" sz="3200" dirty="0">
              <a:latin typeface="Cambria" panose="02040503050406030204" pitchFamily="18" charset="0"/>
            </a:endParaRPr>
          </a:p>
          <a:p>
            <a:pPr marL="920728" lvl="2" indent="-237061">
              <a:spcBef>
                <a:spcPts val="33"/>
              </a:spcBef>
            </a:pPr>
            <a:endParaRPr lang="en-US" altLang="en-US" dirty="0">
              <a:latin typeface="Cambria" panose="02040503050406030204" pitchFamily="18" charset="0"/>
            </a:endParaRPr>
          </a:p>
        </p:txBody>
      </p:sp>
      <p:pic>
        <p:nvPicPr>
          <p:cNvPr id="968708" name="Picture 3">
            <a:extLst>
              <a:ext uri="{FF2B5EF4-FFF2-40B4-BE49-F238E27FC236}">
                <a16:creationId xmlns:a16="http://schemas.microsoft.com/office/drawing/2014/main" id="{30B15DEA-9205-4964-AE43-2B2923469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2" y="0"/>
            <a:ext cx="4362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extLst>
              <a:ext uri="{FF2B5EF4-FFF2-40B4-BE49-F238E27FC236}">
                <a16:creationId xmlns:a16="http://schemas.microsoft.com/office/drawing/2014/main" id="{9193FAFD-D5D1-4374-A64C-B64EF32E055D}"/>
              </a:ext>
            </a:extLst>
          </p:cNvPr>
          <p:cNvSpPr/>
          <p:nvPr/>
        </p:nvSpPr>
        <p:spPr>
          <a:xfrm>
            <a:off x="8502651" y="4250267"/>
            <a:ext cx="336549" cy="32173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C15B016-FDBF-45E8-A648-0674EFED389A}"/>
              </a:ext>
            </a:extLst>
          </p:cNvPr>
          <p:cNvSpPr/>
          <p:nvPr/>
        </p:nvSpPr>
        <p:spPr>
          <a:xfrm>
            <a:off x="7480300" y="3738034"/>
            <a:ext cx="848784"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2AB49F6-FFBF-40FD-992E-A6292BDC2175}"/>
              </a:ext>
            </a:extLst>
          </p:cNvPr>
          <p:cNvSpPr/>
          <p:nvPr/>
        </p:nvSpPr>
        <p:spPr>
          <a:xfrm>
            <a:off x="7016751" y="3361268"/>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D70EEF7-9B12-4E4A-882A-D44FF36B7335}"/>
              </a:ext>
            </a:extLst>
          </p:cNvPr>
          <p:cNvSpPr/>
          <p:nvPr/>
        </p:nvSpPr>
        <p:spPr>
          <a:xfrm>
            <a:off x="7071784" y="1761068"/>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89008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16">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algn="ctr">
          <a:solidFill>
            <a:schemeClr val="tx1"/>
          </a:solidFill>
          <a:round/>
          <a:headEnd/>
          <a:tailEnd/>
        </a:ln>
      </a:spPr>
      <a:bodyPr/>
      <a:lstStyle>
        <a:defPPr algn="ctr" defTabSz="1219170" eaLnBrk="0" fontAlgn="base" hangingPunct="0">
          <a:spcBef>
            <a:spcPct val="0"/>
          </a:spcBef>
          <a:spcAft>
            <a:spcPct val="0"/>
          </a:spcAft>
          <a:buClrTx/>
          <a:buSzTx/>
          <a:buNone/>
          <a:defRPr sz="2800" b="0" dirty="0">
            <a:solidFill>
              <a:srgbClr val="FFFF00"/>
            </a:solidFill>
            <a:latin typeface="Cambria" panose="020405030504060302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323</TotalTime>
  <Words>4925</Words>
  <Application>Microsoft Office PowerPoint</Application>
  <PresentationFormat>Widescreen</PresentationFormat>
  <Paragraphs>407</Paragraphs>
  <Slides>40</Slides>
  <Notes>28</Notes>
  <HiddenSlides>1</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40</vt:i4>
      </vt:variant>
    </vt:vector>
  </HeadingPairs>
  <TitlesOfParts>
    <vt:vector size="59" baseType="lpstr">
      <vt:lpstr>Arial</vt:lpstr>
      <vt:lpstr>Calibri</vt:lpstr>
      <vt:lpstr>Cambria</vt:lpstr>
      <vt:lpstr>Lucida Sans Unicode</vt:lpstr>
      <vt:lpstr>Times New Roman</vt:lpstr>
      <vt:lpstr>Verdana</vt:lpstr>
      <vt:lpstr>Wingdings</vt:lpstr>
      <vt:lpstr>Wingdings 2</vt:lpstr>
      <vt:lpstr>Wingdings 3</vt:lpstr>
      <vt:lpstr>ヒラギノ角ゴ Pro W3</vt:lpstr>
      <vt:lpstr>Blank Presentation</vt:lpstr>
      <vt:lpstr>9_Office Theme</vt:lpstr>
      <vt:lpstr>7_Office Theme</vt:lpstr>
      <vt:lpstr>1_Office Theme</vt:lpstr>
      <vt:lpstr>Theme16</vt:lpstr>
      <vt:lpstr>Perspective</vt:lpstr>
      <vt:lpstr>19_Office Theme</vt:lpstr>
      <vt:lpstr>13_Orbit</vt:lpstr>
      <vt:lpstr>1_Orbit</vt:lpstr>
      <vt:lpstr>PowerPoint Presentation</vt:lpstr>
      <vt:lpstr>PowerPoint Presentation</vt:lpstr>
      <vt:lpstr>When was Saul Saved?</vt:lpstr>
      <vt:lpstr>PowerPoint Presentation</vt:lpstr>
      <vt:lpstr>PowerPoint Presentation</vt:lpstr>
      <vt:lpstr>Now we return to follow Peter</vt:lpstr>
      <vt:lpstr>Peter preaches in Lydda &amp; Sharon (Acts 9:32-35)</vt:lpstr>
      <vt:lpstr>Peter raises Dorcas from the dead (Acts 9:36-43)</vt:lpstr>
      <vt:lpstr>Peter raises Dorcas from the dead (Acts 9:36-43)</vt:lpstr>
      <vt:lpstr>PowerPoint Presentation</vt:lpstr>
      <vt:lpstr>PowerPoint Presentation</vt:lpstr>
      <vt:lpstr>Lesson 7 Objectives (the student will be able to …)</vt:lpstr>
      <vt:lpstr>OT Prophecies of Gentile Inclusion</vt:lpstr>
      <vt:lpstr>Acts 1:8</vt:lpstr>
      <vt:lpstr>If the gospel was to go to “every creature,” the door had to be opened to the Gentiles.</vt:lpstr>
      <vt:lpstr>Cornelius – Acts 10—11:18    </vt:lpstr>
      <vt:lpstr>PowerPoint Presentation</vt:lpstr>
      <vt:lpstr>Finding a Preacher Acts 10:1-6</vt:lpstr>
      <vt:lpstr>PowerPoint Presentation</vt:lpstr>
      <vt:lpstr>Preparing the Preacher (Acts 10:9-16)</vt:lpstr>
      <vt:lpstr>PowerPoint Presentation</vt:lpstr>
      <vt:lpstr>PowerPoint Presentation</vt:lpstr>
      <vt:lpstr>PowerPoint Presentation</vt:lpstr>
      <vt:lpstr>Cornelius’ Answer</vt:lpstr>
      <vt:lpstr>Outline of Peter’s Sermon (Acts 10:34-47)</vt:lpstr>
      <vt:lpstr>Peter’s Introduction</vt:lpstr>
      <vt:lpstr>PowerPoint Presentation</vt:lpstr>
      <vt:lpstr>Proving Equality of Jew and Gentile</vt:lpstr>
      <vt:lpstr>PowerPoint Presentation</vt:lpstr>
      <vt:lpstr>Did the Holy Spirit come to Save Them?</vt:lpstr>
      <vt:lpstr>The Three Obstacles Removed</vt:lpstr>
      <vt:lpstr>Themes in Acts Sermons</vt:lpstr>
      <vt:lpstr>ACTS 11</vt:lpstr>
      <vt:lpstr>Acts 11:1-3</vt:lpstr>
      <vt:lpstr>Acts 11:15-18</vt:lpstr>
      <vt:lpstr>This should have settled the Gentile Question for all 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lerxst pratt</dc:creator>
  <cp:lastModifiedBy>lerxst pratt</cp:lastModifiedBy>
  <cp:revision>20</cp:revision>
  <dcterms:created xsi:type="dcterms:W3CDTF">2018-09-29T13:24:51Z</dcterms:created>
  <dcterms:modified xsi:type="dcterms:W3CDTF">2018-09-30T12:13:02Z</dcterms:modified>
</cp:coreProperties>
</file>