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92" r:id="rId3"/>
    <p:sldId id="492" r:id="rId4"/>
    <p:sldId id="432" r:id="rId5"/>
    <p:sldId id="383" r:id="rId6"/>
    <p:sldId id="470" r:id="rId7"/>
    <p:sldId id="471" r:id="rId8"/>
    <p:sldId id="468" r:id="rId9"/>
    <p:sldId id="452" r:id="rId10"/>
    <p:sldId id="450" r:id="rId11"/>
    <p:sldId id="454" r:id="rId12"/>
    <p:sldId id="476" r:id="rId13"/>
    <p:sldId id="477" r:id="rId14"/>
    <p:sldId id="488" r:id="rId15"/>
    <p:sldId id="491" r:id="rId16"/>
    <p:sldId id="494" r:id="rId17"/>
    <p:sldId id="495" r:id="rId18"/>
    <p:sldId id="497" r:id="rId19"/>
    <p:sldId id="496" r:id="rId20"/>
    <p:sldId id="498" r:id="rId21"/>
    <p:sldId id="499" r:id="rId22"/>
    <p:sldId id="490" r:id="rId23"/>
    <p:sldId id="258" r:id="rId24"/>
    <p:sldId id="392" r:id="rId2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05"/>
    <p:restoredTop sz="80882"/>
  </p:normalViewPr>
  <p:slideViewPr>
    <p:cSldViewPr snapToGrid="0" snapToObjects="1">
      <p:cViewPr varScale="1">
        <p:scale>
          <a:sx n="82" d="100"/>
          <a:sy n="82" d="100"/>
        </p:scale>
        <p:origin x="240" y="176"/>
      </p:cViewPr>
      <p:guideLst/>
    </p:cSldViewPr>
  </p:slideViewPr>
  <p:notesTextViewPr>
    <p:cViewPr>
      <p:scale>
        <a:sx n="1" d="1"/>
        <a:sy n="1" d="1"/>
      </p:scale>
      <p:origin x="0" y="-8"/>
    </p:cViewPr>
  </p:notesText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8/21/18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10</a:t>
            </a:fld>
            <a:endParaRPr lang="en-US"/>
          </a:p>
        </p:txBody>
      </p:sp>
    </p:spTree>
    <p:extLst>
      <p:ext uri="{BB962C8B-B14F-4D97-AF65-F5344CB8AC3E}">
        <p14:creationId xmlns:p14="http://schemas.microsoft.com/office/powerpoint/2010/main" val="179548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19648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12</a:t>
            </a:fld>
            <a:endParaRPr lang="en-US"/>
          </a:p>
        </p:txBody>
      </p:sp>
    </p:spTree>
    <p:extLst>
      <p:ext uri="{BB962C8B-B14F-4D97-AF65-F5344CB8AC3E}">
        <p14:creationId xmlns:p14="http://schemas.microsoft.com/office/powerpoint/2010/main" val="207567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13</a:t>
            </a:fld>
            <a:endParaRPr lang="en-US"/>
          </a:p>
        </p:txBody>
      </p:sp>
    </p:spTree>
    <p:extLst>
      <p:ext uri="{BB962C8B-B14F-4D97-AF65-F5344CB8AC3E}">
        <p14:creationId xmlns:p14="http://schemas.microsoft.com/office/powerpoint/2010/main" val="204678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a:r>
            <a:r>
              <a:rPr lang="en-US" baseline="0" dirty="0" smtClean="0"/>
              <a:t> 17 and 18 function as the follow up to 16.  WE know the fall of the beast will be Just and Decisive</a:t>
            </a:r>
            <a:r>
              <a:rPr lang="mr-IN" baseline="0" dirty="0" smtClean="0"/>
              <a:t>…</a:t>
            </a:r>
            <a:r>
              <a:rPr lang="en-US" baseline="0" dirty="0" smtClean="0"/>
              <a:t>.but what happens to ROME is going to effect not just the empire </a:t>
            </a:r>
            <a:r>
              <a:rPr lang="mr-IN" baseline="0" dirty="0" smtClean="0"/>
              <a:t>–</a:t>
            </a:r>
            <a:r>
              <a:rPr lang="en-US" baseline="0" dirty="0" smtClean="0"/>
              <a:t> but everyone who has had international relationships with Rome.</a:t>
            </a:r>
          </a:p>
          <a:p>
            <a:endParaRPr lang="en-US" baseline="0" dirty="0" smtClean="0"/>
          </a:p>
          <a:p>
            <a:r>
              <a:rPr lang="en-US" baseline="0" dirty="0" smtClean="0"/>
              <a:t>So those relationships are revealed for WHAT THEY REALLY ARE:  Harlotry.  Prostitution.  Rome enticed the other nations and their relationships were mutually destructive.  So 17 describes the relationships and </a:t>
            </a:r>
            <a:r>
              <a:rPr lang="en-US" baseline="0" dirty="0" err="1" smtClean="0"/>
              <a:t>ch.</a:t>
            </a:r>
            <a:r>
              <a:rPr lang="en-US" baseline="0" dirty="0" smtClean="0"/>
              <a:t> 18 describes the loss.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14</a:t>
            </a:fld>
            <a:endParaRPr lang="en-US"/>
          </a:p>
        </p:txBody>
      </p:sp>
    </p:spTree>
    <p:extLst>
      <p:ext uri="{BB962C8B-B14F-4D97-AF65-F5344CB8AC3E}">
        <p14:creationId xmlns:p14="http://schemas.microsoft.com/office/powerpoint/2010/main" val="108704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75791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a:r>
            <a:r>
              <a:rPr lang="en-US" baseline="0" dirty="0" smtClean="0"/>
              <a:t> 17 and 18 function as the follow up to 16.  WE know the fall of the beast will be Just and Decisive</a:t>
            </a:r>
            <a:r>
              <a:rPr lang="mr-IN" baseline="0" dirty="0" smtClean="0"/>
              <a:t>…</a:t>
            </a:r>
            <a:r>
              <a:rPr lang="en-US" baseline="0" dirty="0" smtClean="0"/>
              <a:t>.but what happens to ROME is going to effect not just the empire </a:t>
            </a:r>
            <a:r>
              <a:rPr lang="mr-IN" baseline="0" dirty="0" smtClean="0"/>
              <a:t>–</a:t>
            </a:r>
            <a:r>
              <a:rPr lang="en-US" baseline="0" dirty="0" smtClean="0"/>
              <a:t> but everyone who has had international relationships with Rome.</a:t>
            </a:r>
          </a:p>
          <a:p>
            <a:endParaRPr lang="en-US" baseline="0" dirty="0" smtClean="0"/>
          </a:p>
          <a:p>
            <a:r>
              <a:rPr lang="en-US" baseline="0" dirty="0" smtClean="0"/>
              <a:t>So those relationships are revealed for WHAT THEY REALLY ARE:  Harlotry.  Prostitution.  Rome enticed the other nations and their relationships were mutually destructive.  So 17 describes the relationships and </a:t>
            </a:r>
            <a:r>
              <a:rPr lang="en-US" baseline="0" dirty="0" err="1" smtClean="0"/>
              <a:t>ch.</a:t>
            </a:r>
            <a:r>
              <a:rPr lang="en-US" baseline="0" dirty="0" smtClean="0"/>
              <a:t> 18 describes the loss.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16</a:t>
            </a:fld>
            <a:endParaRPr lang="en-US"/>
          </a:p>
        </p:txBody>
      </p:sp>
    </p:spTree>
    <p:extLst>
      <p:ext uri="{BB962C8B-B14F-4D97-AF65-F5344CB8AC3E}">
        <p14:creationId xmlns:p14="http://schemas.microsoft.com/office/powerpoint/2010/main" val="44489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a:r>
            <a:r>
              <a:rPr lang="en-US" baseline="0" dirty="0" smtClean="0"/>
              <a:t> 17 and 18 function as the follow up to 16.  WE know the fall of the beast will be Just and Decisive</a:t>
            </a:r>
            <a:r>
              <a:rPr lang="mr-IN" baseline="0" dirty="0" smtClean="0"/>
              <a:t>…</a:t>
            </a:r>
            <a:r>
              <a:rPr lang="en-US" baseline="0" dirty="0" smtClean="0"/>
              <a:t>.but what happens to ROME is going to effect not just the empire </a:t>
            </a:r>
            <a:r>
              <a:rPr lang="mr-IN" baseline="0" dirty="0" smtClean="0"/>
              <a:t>–</a:t>
            </a:r>
            <a:r>
              <a:rPr lang="en-US" baseline="0" dirty="0" smtClean="0"/>
              <a:t> but everyone who has had international relationships with Rome.</a:t>
            </a:r>
          </a:p>
          <a:p>
            <a:endParaRPr lang="en-US" baseline="0" dirty="0" smtClean="0"/>
          </a:p>
          <a:p>
            <a:r>
              <a:rPr lang="en-US" baseline="0" dirty="0" smtClean="0"/>
              <a:t>So those relationships are revealed for WHAT THEY REALLY ARE:  Harlotry.  Prostitution.  Rome enticed the other nations and their relationships were mutually destructive.  So 17 describes the relationships and </a:t>
            </a:r>
            <a:r>
              <a:rPr lang="en-US" baseline="0" dirty="0" err="1" smtClean="0"/>
              <a:t>ch.</a:t>
            </a:r>
            <a:r>
              <a:rPr lang="en-US" baseline="0" dirty="0" smtClean="0"/>
              <a:t> 18 describes the loss.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17</a:t>
            </a:fld>
            <a:endParaRPr lang="en-US"/>
          </a:p>
        </p:txBody>
      </p:sp>
    </p:spTree>
    <p:extLst>
      <p:ext uri="{BB962C8B-B14F-4D97-AF65-F5344CB8AC3E}">
        <p14:creationId xmlns:p14="http://schemas.microsoft.com/office/powerpoint/2010/main" val="43535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not a history teacher and do not like this level of speculation.  Speculating is where people so often lose their credibility.  The exact identity would have been much easier for the original audience to recognize.</a:t>
            </a:r>
          </a:p>
          <a:p>
            <a:endParaRPr lang="en-US" baseline="0" dirty="0" smtClean="0"/>
          </a:p>
          <a:p>
            <a:r>
              <a:rPr lang="en-US" baseline="0" dirty="0" smtClean="0"/>
              <a:t>This is one possibility I read, and am willing to share for the sake of curiosity.</a:t>
            </a:r>
          </a:p>
          <a:p>
            <a:endParaRPr lang="en-US" baseline="0" dirty="0" smtClean="0"/>
          </a:p>
          <a:p>
            <a:r>
              <a:rPr lang="en-US" baseline="0" dirty="0" smtClean="0"/>
              <a:t>5 Officially wore the title of Emperor.  (Julius was a dictator)</a:t>
            </a:r>
          </a:p>
          <a:p>
            <a:r>
              <a:rPr lang="en-US" baseline="0" dirty="0" smtClean="0"/>
              <a:t>AD 69 was a year of great unrest with 4 emperors, Vespasian being the one who actually succeeds in ruling.</a:t>
            </a:r>
          </a:p>
          <a:p>
            <a:endParaRPr lang="en-US" baseline="0" dirty="0" smtClean="0"/>
          </a:p>
          <a:p>
            <a:r>
              <a:rPr lang="en-US" baseline="0" dirty="0" smtClean="0"/>
              <a:t>Verse 12-13</a:t>
            </a:r>
            <a:r>
              <a:rPr lang="mr-IN" baseline="0" dirty="0" smtClean="0"/>
              <a:t>…</a:t>
            </a:r>
            <a:r>
              <a:rPr lang="en-US" baseline="0" dirty="0" smtClean="0"/>
              <a:t> 10 Kings (local governors, future leaders) John’s purpose is clear regardless: they serve the beast short term.  See 17:2 the chapter as a whole is describing the far reaching evil impact of the Roman Empire and vs 12-13 continue in that purpose.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18</a:t>
            </a:fld>
            <a:endParaRPr lang="en-US"/>
          </a:p>
        </p:txBody>
      </p:sp>
    </p:spTree>
    <p:extLst>
      <p:ext uri="{BB962C8B-B14F-4D97-AF65-F5344CB8AC3E}">
        <p14:creationId xmlns:p14="http://schemas.microsoft.com/office/powerpoint/2010/main" val="712839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a:r>
            <a:r>
              <a:rPr lang="en-US" baseline="0" dirty="0" smtClean="0"/>
              <a:t> 17 and 18 function as the follow up to 16.  WE know the fall of the beast will be Just and Decisive</a:t>
            </a:r>
            <a:r>
              <a:rPr lang="mr-IN" baseline="0" dirty="0" smtClean="0"/>
              <a:t>…</a:t>
            </a:r>
            <a:r>
              <a:rPr lang="en-US" baseline="0" dirty="0" smtClean="0"/>
              <a:t>.but what happens to ROME is going to effect not just the empire </a:t>
            </a:r>
            <a:r>
              <a:rPr lang="mr-IN" baseline="0" dirty="0" smtClean="0"/>
              <a:t>–</a:t>
            </a:r>
            <a:r>
              <a:rPr lang="en-US" baseline="0" dirty="0" smtClean="0"/>
              <a:t> but everyone who has had international relationships with Rome.</a:t>
            </a:r>
          </a:p>
          <a:p>
            <a:endParaRPr lang="en-US" baseline="0" dirty="0" smtClean="0"/>
          </a:p>
          <a:p>
            <a:r>
              <a:rPr lang="en-US" baseline="0" dirty="0" smtClean="0"/>
              <a:t>So those relationships are revealed for WHAT THEY REALLY ARE:  Harlotry.  Prostitution.  Rome enticed the other nations and their relationships were mutually destructive.  So 17 describes the relationships and </a:t>
            </a:r>
            <a:r>
              <a:rPr lang="en-US" baseline="0" dirty="0" err="1" smtClean="0"/>
              <a:t>ch.</a:t>
            </a:r>
            <a:r>
              <a:rPr lang="en-US" baseline="0" dirty="0" smtClean="0"/>
              <a:t> 18 describes the loss.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19</a:t>
            </a:fld>
            <a:endParaRPr lang="en-US"/>
          </a:p>
        </p:txBody>
      </p:sp>
    </p:spTree>
    <p:extLst>
      <p:ext uri="{BB962C8B-B14F-4D97-AF65-F5344CB8AC3E}">
        <p14:creationId xmlns:p14="http://schemas.microsoft.com/office/powerpoint/2010/main" val="16615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studying 12 we really rejoiced in GOD’s CONQUEST.</a:t>
            </a:r>
          </a:p>
          <a:p>
            <a:endParaRPr lang="en-US" dirty="0" smtClean="0"/>
          </a:p>
          <a:p>
            <a:r>
              <a:rPr lang="en-US" dirty="0" smtClean="0"/>
              <a:t>Rev. 12:11 “And they overcome him because</a:t>
            </a:r>
            <a:r>
              <a:rPr lang="en-US" baseline="0" dirty="0" smtClean="0"/>
              <a:t> of the blood of the Lamb and because of the word of their testimony, and they did not love their life even when faced with death.”</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185959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20</a:t>
            </a:fld>
            <a:endParaRPr lang="en-US"/>
          </a:p>
        </p:txBody>
      </p:sp>
    </p:spTree>
    <p:extLst>
      <p:ext uri="{BB962C8B-B14F-4D97-AF65-F5344CB8AC3E}">
        <p14:creationId xmlns:p14="http://schemas.microsoft.com/office/powerpoint/2010/main" val="405411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seek the world = It will cost us everything!</a:t>
            </a:r>
          </a:p>
          <a:p>
            <a:endParaRPr lang="en-US" baseline="0" dirty="0" smtClean="0"/>
          </a:p>
          <a:p>
            <a:endParaRPr lang="en-US" baseline="0" dirty="0" smtClean="0"/>
          </a:p>
          <a:p>
            <a:r>
              <a:rPr lang="en-US" baseline="0" dirty="0" smtClean="0"/>
              <a:t>1 John 2:15. “Do not love the world not the things in the world. If anyone loves the world, the love of the Father is not in him.”</a:t>
            </a:r>
          </a:p>
          <a:p>
            <a:r>
              <a:rPr lang="en-US" baseline="0" dirty="0" smtClean="0"/>
              <a:t>2:17 “The world is passing away, and also its lusts</a:t>
            </a:r>
            <a:r>
              <a:rPr lang="en-US" baseline="0" smtClean="0"/>
              <a:t>, but the one who does the will of God lives forever.</a:t>
            </a:r>
          </a:p>
        </p:txBody>
      </p:sp>
      <p:sp>
        <p:nvSpPr>
          <p:cNvPr id="4" name="Slide Number Placeholder 3"/>
          <p:cNvSpPr>
            <a:spLocks noGrp="1"/>
          </p:cNvSpPr>
          <p:nvPr>
            <p:ph type="sldNum" sz="quarter" idx="10"/>
          </p:nvPr>
        </p:nvSpPr>
        <p:spPr/>
        <p:txBody>
          <a:bodyPr/>
          <a:lstStyle/>
          <a:p>
            <a:fld id="{DB0692D6-E294-6D44-A874-4C1F6C49BDEF}" type="slidenum">
              <a:rPr lang="en-US" smtClean="0"/>
              <a:t>21</a:t>
            </a:fld>
            <a:endParaRPr lang="en-US"/>
          </a:p>
        </p:txBody>
      </p:sp>
    </p:spTree>
    <p:extLst>
      <p:ext uri="{BB962C8B-B14F-4D97-AF65-F5344CB8AC3E}">
        <p14:creationId xmlns:p14="http://schemas.microsoft.com/office/powerpoint/2010/main" val="148426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22</a:t>
            </a:fld>
            <a:endParaRPr lang="en-US"/>
          </a:p>
        </p:txBody>
      </p:sp>
    </p:spTree>
    <p:extLst>
      <p:ext uri="{BB962C8B-B14F-4D97-AF65-F5344CB8AC3E}">
        <p14:creationId xmlns:p14="http://schemas.microsoft.com/office/powerpoint/2010/main" val="94298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23</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we approach the rest of the book?  On</a:t>
            </a:r>
            <a:r>
              <a:rPr lang="en-US" baseline="0" dirty="0" smtClean="0"/>
              <a:t> Sunday we wrapped up the 7 churches and now before we get into chapter 4 and 5 seems like the best time to discuss how we study this book as a a whole.</a:t>
            </a:r>
          </a:p>
          <a:p>
            <a:endParaRPr lang="en-US" baseline="0" dirty="0" smtClean="0"/>
          </a:p>
          <a:p>
            <a:r>
              <a:rPr lang="en-US" baseline="0" dirty="0" smtClean="0"/>
              <a:t>We’ve established that it is apocalyptic literature </a:t>
            </a:r>
            <a:r>
              <a:rPr lang="mr-IN" baseline="0" dirty="0" smtClean="0"/>
              <a:t>–</a:t>
            </a:r>
            <a:r>
              <a:rPr lang="en-US" baseline="0" dirty="0" smtClean="0"/>
              <a:t> with visions and symbolic language.  </a:t>
            </a:r>
          </a:p>
          <a:p>
            <a:endParaRPr lang="en-US" baseline="0" dirty="0" smtClean="0"/>
          </a:p>
          <a:p>
            <a:r>
              <a:rPr lang="en-US" baseline="0" dirty="0" smtClean="0"/>
              <a:t>This language </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24</a:t>
            </a:fld>
            <a:endParaRPr lang="en-US"/>
          </a:p>
        </p:txBody>
      </p:sp>
    </p:spTree>
    <p:extLst>
      <p:ext uri="{BB962C8B-B14F-4D97-AF65-F5344CB8AC3E}">
        <p14:creationId xmlns:p14="http://schemas.microsoft.com/office/powerpoint/2010/main" val="115914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90763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000" dirty="0" smtClean="0"/>
              <a:t>A story, written in a time of crisis and distress, that is given by otherworldly beings explaining how God will reverse everything so the righteous will triumph.</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86540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44845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116914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7</a:t>
            </a:fld>
            <a:endParaRPr lang="en-US"/>
          </a:p>
        </p:txBody>
      </p:sp>
    </p:spTree>
    <p:extLst>
      <p:ext uri="{BB962C8B-B14F-4D97-AF65-F5344CB8AC3E}">
        <p14:creationId xmlns:p14="http://schemas.microsoft.com/office/powerpoint/2010/main" val="14251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8</a:t>
            </a:fld>
            <a:endParaRPr lang="en-US"/>
          </a:p>
        </p:txBody>
      </p:sp>
    </p:spTree>
    <p:extLst>
      <p:ext uri="{BB962C8B-B14F-4D97-AF65-F5344CB8AC3E}">
        <p14:creationId xmlns:p14="http://schemas.microsoft.com/office/powerpoint/2010/main" val="32210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186805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8/21/18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8/21/18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8/21/18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8/21/18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p>
          <a:p>
            <a:r>
              <a:rPr lang="en-US" sz="2400" dirty="0" smtClean="0"/>
              <a:t>“And there was </a:t>
            </a:r>
            <a:r>
              <a:rPr lang="en-US" sz="2400" dirty="0" smtClean="0">
                <a:solidFill>
                  <a:schemeClr val="accent2">
                    <a:lumMod val="75000"/>
                  </a:schemeClr>
                </a:solidFill>
              </a:rPr>
              <a:t>war in heaven</a:t>
            </a:r>
            <a:r>
              <a:rPr lang="en-US" sz="2400" dirty="0" smtClean="0"/>
              <a:t>, Michael and his angels waging war with the dragon. The </a:t>
            </a:r>
            <a:r>
              <a:rPr lang="en-US" sz="2400" dirty="0" smtClean="0">
                <a:solidFill>
                  <a:schemeClr val="accent2">
                    <a:lumMod val="75000"/>
                  </a:schemeClr>
                </a:solidFill>
              </a:rPr>
              <a:t>dragon</a:t>
            </a:r>
            <a:r>
              <a:rPr lang="en-US" sz="2400" dirty="0" smtClean="0"/>
              <a:t> and his angels waged war, “ (Rev 12:7)</a:t>
            </a:r>
          </a:p>
          <a:p>
            <a:r>
              <a:rPr lang="en-US" sz="2400" dirty="0" smtClean="0"/>
              <a:t>“And they </a:t>
            </a:r>
            <a:r>
              <a:rPr lang="en-US" sz="2400" dirty="0" smtClean="0">
                <a:solidFill>
                  <a:schemeClr val="accent2">
                    <a:lumMod val="75000"/>
                  </a:schemeClr>
                </a:solidFill>
              </a:rPr>
              <a:t>overcame</a:t>
            </a:r>
            <a:r>
              <a:rPr lang="en-US" sz="2400" dirty="0" smtClean="0"/>
              <a:t> him because of the blood of </a:t>
            </a:r>
            <a:r>
              <a:rPr lang="en-US" sz="2400" dirty="0" smtClean="0">
                <a:solidFill>
                  <a:schemeClr val="accent2">
                    <a:lumMod val="75000"/>
                  </a:schemeClr>
                </a:solidFill>
              </a:rPr>
              <a:t>the Lamb </a:t>
            </a:r>
            <a:r>
              <a:rPr lang="en-US" sz="2400" dirty="0" smtClean="0"/>
              <a:t>and because of the word of their </a:t>
            </a:r>
            <a:r>
              <a:rPr lang="en-US" sz="2400" b="1" dirty="0" smtClean="0">
                <a:solidFill>
                  <a:schemeClr val="accent2">
                    <a:lumMod val="75000"/>
                  </a:schemeClr>
                </a:solidFill>
              </a:rPr>
              <a:t>testimony</a:t>
            </a:r>
            <a:r>
              <a:rPr lang="en-US" sz="2400" dirty="0" smtClean="0"/>
              <a:t>, and </a:t>
            </a:r>
            <a:r>
              <a:rPr lang="en-US" sz="2400" dirty="0" smtClean="0">
                <a:solidFill>
                  <a:schemeClr val="accent2">
                    <a:lumMod val="75000"/>
                  </a:schemeClr>
                </a:solidFill>
              </a:rPr>
              <a:t>they did not love their life even when faced with death.</a:t>
            </a:r>
            <a:r>
              <a:rPr lang="en-US" sz="2400" dirty="0" smtClean="0"/>
              <a:t>” (Revelation 12:11)</a:t>
            </a:r>
          </a:p>
          <a:p>
            <a:r>
              <a:rPr lang="en-US" sz="2400" dirty="0" smtClean="0"/>
              <a:t>“So the dragon was enraged with the woman, and went off to make war with the rest of her </a:t>
            </a:r>
            <a:r>
              <a:rPr lang="en-US" sz="2400" dirty="0" smtClean="0">
                <a:solidFill>
                  <a:schemeClr val="accent2">
                    <a:lumMod val="75000"/>
                  </a:schemeClr>
                </a:solidFill>
              </a:rPr>
              <a:t>children, who keep the commandments of God and </a:t>
            </a:r>
            <a:r>
              <a:rPr lang="en-US" sz="2400" b="1" u="sng" dirty="0" smtClean="0">
                <a:solidFill>
                  <a:schemeClr val="accent2">
                    <a:lumMod val="75000"/>
                  </a:schemeClr>
                </a:solidFill>
              </a:rPr>
              <a:t>hold to the testimony </a:t>
            </a:r>
            <a:r>
              <a:rPr lang="en-US" sz="2400" dirty="0" smtClean="0">
                <a:solidFill>
                  <a:schemeClr val="accent2">
                    <a:lumMod val="75000"/>
                  </a:schemeClr>
                </a:solidFill>
              </a:rPr>
              <a:t>of Jesus.</a:t>
            </a:r>
            <a:r>
              <a:rPr lang="en-US" sz="2400" dirty="0" smtClean="0"/>
              <a:t>” (Revelation 12:17)</a:t>
            </a:r>
            <a:endParaRPr lang="en-US" sz="2400" dirty="0"/>
          </a:p>
          <a:p>
            <a:endParaRPr lang="en-US" sz="2400" dirty="0"/>
          </a:p>
        </p:txBody>
      </p:sp>
    </p:spTree>
    <p:extLst>
      <p:ext uri="{BB962C8B-B14F-4D97-AF65-F5344CB8AC3E}">
        <p14:creationId xmlns:p14="http://schemas.microsoft.com/office/powerpoint/2010/main" val="1124255168"/>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13-14</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100" b="1" dirty="0" smtClean="0">
                <a:solidFill>
                  <a:schemeClr val="accent2">
                    <a:lumMod val="75000"/>
                  </a:schemeClr>
                </a:solidFill>
              </a:rPr>
              <a:t>Satan Stirs Up The Roman Empire Against The Saints.</a:t>
            </a:r>
          </a:p>
          <a:p>
            <a:r>
              <a:rPr lang="en-US" sz="2400" dirty="0" smtClean="0"/>
              <a:t>“they worshipped </a:t>
            </a:r>
            <a:r>
              <a:rPr lang="en-US" sz="2400" dirty="0" smtClean="0">
                <a:solidFill>
                  <a:schemeClr val="accent2">
                    <a:lumMod val="75000"/>
                  </a:schemeClr>
                </a:solidFill>
              </a:rPr>
              <a:t>the dragon </a:t>
            </a:r>
            <a:r>
              <a:rPr lang="en-US" sz="2400" dirty="0" smtClean="0"/>
              <a:t>because he gave his authority to the </a:t>
            </a:r>
            <a:r>
              <a:rPr lang="en-US" sz="2400" dirty="0" smtClean="0">
                <a:solidFill>
                  <a:schemeClr val="accent2">
                    <a:lumMod val="75000"/>
                  </a:schemeClr>
                </a:solidFill>
              </a:rPr>
              <a:t>beast</a:t>
            </a:r>
            <a:r>
              <a:rPr lang="en-US" sz="2400" dirty="0" smtClean="0"/>
              <a:t>; and they worshipped the beast, saying, “Who is like the beast, and who is </a:t>
            </a:r>
            <a:r>
              <a:rPr lang="en-US" sz="2400" dirty="0" smtClean="0">
                <a:solidFill>
                  <a:schemeClr val="accent2">
                    <a:lumMod val="75000"/>
                  </a:schemeClr>
                </a:solidFill>
              </a:rPr>
              <a:t>able to wage war </a:t>
            </a:r>
            <a:r>
              <a:rPr lang="en-US" sz="2400" dirty="0" smtClean="0"/>
              <a:t>with him?” (Rev 13:4)</a:t>
            </a:r>
          </a:p>
          <a:p>
            <a:pPr marL="0" indent="0">
              <a:buNone/>
            </a:pPr>
            <a:r>
              <a:rPr lang="en-US" sz="3200" b="1" dirty="0">
                <a:solidFill>
                  <a:schemeClr val="accent2">
                    <a:lumMod val="75000"/>
                  </a:schemeClr>
                </a:solidFill>
              </a:rPr>
              <a:t>The Lamb Stirs Up His Angels Against Babylon.</a:t>
            </a:r>
          </a:p>
          <a:p>
            <a:r>
              <a:rPr lang="en-US" sz="2400" dirty="0"/>
              <a:t>“and he said with a loud voice, “</a:t>
            </a:r>
            <a:r>
              <a:rPr lang="en-US" sz="2400" dirty="0">
                <a:solidFill>
                  <a:schemeClr val="accent2">
                    <a:lumMod val="75000"/>
                  </a:schemeClr>
                </a:solidFill>
              </a:rPr>
              <a:t>Fear God, and give Him glory</a:t>
            </a:r>
            <a:r>
              <a:rPr lang="en-US" sz="2400" dirty="0"/>
              <a:t>, </a:t>
            </a:r>
            <a:r>
              <a:rPr lang="en-US" sz="2400" dirty="0">
                <a:solidFill>
                  <a:schemeClr val="accent2">
                    <a:lumMod val="75000"/>
                  </a:schemeClr>
                </a:solidFill>
              </a:rPr>
              <a:t>because the hour of His judgment has come</a:t>
            </a:r>
            <a:r>
              <a:rPr lang="en-US" sz="2400" dirty="0"/>
              <a:t>; </a:t>
            </a:r>
            <a:r>
              <a:rPr lang="en-US" sz="2400" b="1" u="sng" dirty="0">
                <a:solidFill>
                  <a:schemeClr val="accent2">
                    <a:lumMod val="75000"/>
                  </a:schemeClr>
                </a:solidFill>
              </a:rPr>
              <a:t>worship Him </a:t>
            </a:r>
            <a:r>
              <a:rPr lang="en-US" sz="2400" dirty="0"/>
              <a:t>who </a:t>
            </a:r>
            <a:r>
              <a:rPr lang="en-US" sz="2400" dirty="0">
                <a:solidFill>
                  <a:schemeClr val="accent2">
                    <a:lumMod val="75000"/>
                  </a:schemeClr>
                </a:solidFill>
              </a:rPr>
              <a:t>made the heavens and the earth and sea and springs of waters.</a:t>
            </a:r>
            <a:r>
              <a:rPr lang="en-US" sz="2400" dirty="0"/>
              <a:t>”(7)</a:t>
            </a:r>
          </a:p>
          <a:p>
            <a:pPr marL="0" indent="0">
              <a:buNone/>
            </a:pPr>
            <a:endParaRPr lang="en-US" sz="2400" dirty="0" smtClean="0"/>
          </a:p>
        </p:txBody>
      </p:sp>
    </p:spTree>
    <p:extLst>
      <p:ext uri="{BB962C8B-B14F-4D97-AF65-F5344CB8AC3E}">
        <p14:creationId xmlns:p14="http://schemas.microsoft.com/office/powerpoint/2010/main" val="463828293"/>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15</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smtClean="0">
                <a:solidFill>
                  <a:schemeClr val="accent2">
                    <a:lumMod val="75000"/>
                  </a:schemeClr>
                </a:solidFill>
              </a:rPr>
              <a:t>God Is Exalted In All The </a:t>
            </a:r>
            <a:r>
              <a:rPr lang="en-US" sz="3200" b="1" dirty="0" smtClean="0">
                <a:solidFill>
                  <a:schemeClr val="accent2">
                    <a:lumMod val="75000"/>
                  </a:schemeClr>
                </a:solidFill>
              </a:rPr>
              <a:t>World.</a:t>
            </a:r>
            <a:endParaRPr lang="en-US" sz="3200" b="1" dirty="0">
              <a:solidFill>
                <a:schemeClr val="accent2">
                  <a:lumMod val="75000"/>
                </a:schemeClr>
              </a:solidFill>
            </a:endParaRPr>
          </a:p>
          <a:p>
            <a:r>
              <a:rPr lang="en-US" sz="2400" dirty="0" smtClean="0"/>
              <a:t>“And they sang the song of Moses, the bond-servant of God, and the song of the Lamb, saying, “</a:t>
            </a:r>
            <a:r>
              <a:rPr lang="en-US" sz="2400" dirty="0" smtClean="0">
                <a:solidFill>
                  <a:schemeClr val="accent2">
                    <a:lumMod val="75000"/>
                  </a:schemeClr>
                </a:solidFill>
              </a:rPr>
              <a:t>Great and marvelous </a:t>
            </a:r>
            <a:r>
              <a:rPr lang="en-US" sz="2400" dirty="0" smtClean="0"/>
              <a:t>are </a:t>
            </a:r>
            <a:r>
              <a:rPr lang="en-US" sz="2400" u="sng" dirty="0" smtClean="0">
                <a:solidFill>
                  <a:schemeClr val="accent2">
                    <a:lumMod val="75000"/>
                  </a:schemeClr>
                </a:solidFill>
              </a:rPr>
              <a:t>Your works</a:t>
            </a:r>
            <a:r>
              <a:rPr lang="en-US" sz="2400" dirty="0" smtClean="0"/>
              <a:t>, O Lord God, the Almighty; </a:t>
            </a:r>
            <a:r>
              <a:rPr lang="en-US" sz="2400" dirty="0" smtClean="0">
                <a:solidFill>
                  <a:schemeClr val="accent2">
                    <a:lumMod val="75000"/>
                  </a:schemeClr>
                </a:solidFill>
              </a:rPr>
              <a:t>Righteous and true </a:t>
            </a:r>
            <a:r>
              <a:rPr lang="en-US" sz="2400" dirty="0" smtClean="0"/>
              <a:t>are </a:t>
            </a:r>
            <a:r>
              <a:rPr lang="en-US" sz="2400" u="sng" dirty="0" smtClean="0">
                <a:solidFill>
                  <a:schemeClr val="accent2">
                    <a:lumMod val="75000"/>
                  </a:schemeClr>
                </a:solidFill>
              </a:rPr>
              <a:t>Your ways</a:t>
            </a:r>
            <a:r>
              <a:rPr lang="en-US" sz="2400" dirty="0" smtClean="0"/>
              <a:t>, King of the nations! Who will not fear, O Lord, and glorify Your name? For </a:t>
            </a:r>
            <a:r>
              <a:rPr lang="en-US" sz="2400" dirty="0" smtClean="0">
                <a:solidFill>
                  <a:schemeClr val="accent2">
                    <a:lumMod val="75000"/>
                  </a:schemeClr>
                </a:solidFill>
              </a:rPr>
              <a:t>You alone are holy</a:t>
            </a:r>
            <a:r>
              <a:rPr lang="en-US" sz="2400" dirty="0" smtClean="0"/>
              <a:t>; For all the nations will come and </a:t>
            </a:r>
            <a:r>
              <a:rPr lang="en-US" sz="2400" b="1" u="sng" dirty="0" smtClean="0">
                <a:solidFill>
                  <a:schemeClr val="accent2">
                    <a:lumMod val="75000"/>
                  </a:schemeClr>
                </a:solidFill>
              </a:rPr>
              <a:t>worship</a:t>
            </a:r>
            <a:r>
              <a:rPr lang="en-US" sz="2400" b="1" u="sng" dirty="0" smtClean="0"/>
              <a:t> </a:t>
            </a:r>
            <a:r>
              <a:rPr lang="en-US" sz="2400" b="1" u="sng" dirty="0" smtClean="0">
                <a:solidFill>
                  <a:schemeClr val="accent2">
                    <a:lumMod val="75000"/>
                  </a:schemeClr>
                </a:solidFill>
              </a:rPr>
              <a:t>before You</a:t>
            </a:r>
            <a:r>
              <a:rPr lang="en-US" sz="2400" dirty="0" smtClean="0"/>
              <a:t>, For Your righteous acts have been revealed.” (Rev 15:3-4)</a:t>
            </a:r>
          </a:p>
          <a:p>
            <a:r>
              <a:rPr lang="en-US" sz="2400" dirty="0" smtClean="0"/>
              <a:t>“Then one of the four living creatures gave to the seven angels </a:t>
            </a:r>
            <a:r>
              <a:rPr lang="en-US" sz="2400" dirty="0" smtClean="0">
                <a:solidFill>
                  <a:schemeClr val="accent2">
                    <a:lumMod val="75000"/>
                  </a:schemeClr>
                </a:solidFill>
              </a:rPr>
              <a:t>seven golden bowls </a:t>
            </a:r>
            <a:r>
              <a:rPr lang="en-US" sz="2400" dirty="0" smtClean="0"/>
              <a:t>full of the wrath of God, who lives forever and ever.” (Rev. 15:7)</a:t>
            </a:r>
            <a:endParaRPr lang="en-US" sz="2400" dirty="0"/>
          </a:p>
          <a:p>
            <a:endParaRPr lang="en-US" sz="2400" dirty="0"/>
          </a:p>
        </p:txBody>
      </p:sp>
    </p:spTree>
    <p:extLst>
      <p:ext uri="{BB962C8B-B14F-4D97-AF65-F5344CB8AC3E}">
        <p14:creationId xmlns:p14="http://schemas.microsoft.com/office/powerpoint/2010/main" val="778134325"/>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16</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God’s Conquest Over Rome Will Be Just &amp; Decisive.</a:t>
            </a:r>
            <a:endParaRPr lang="en-US" sz="3100" b="1" dirty="0">
              <a:solidFill>
                <a:schemeClr val="accent2">
                  <a:lumMod val="75000"/>
                </a:schemeClr>
              </a:solidFill>
            </a:endParaRPr>
          </a:p>
          <a:p>
            <a:r>
              <a:rPr lang="en-US" sz="2400" dirty="0" smtClean="0"/>
              <a:t>“And I heard the angel of the waters saying, “</a:t>
            </a:r>
            <a:r>
              <a:rPr lang="en-US" sz="2400" dirty="0" smtClean="0">
                <a:solidFill>
                  <a:schemeClr val="accent2">
                    <a:lumMod val="75000"/>
                  </a:schemeClr>
                </a:solidFill>
              </a:rPr>
              <a:t>Righteous are You</a:t>
            </a:r>
            <a:r>
              <a:rPr lang="en-US" sz="2400" dirty="0" smtClean="0"/>
              <a:t>, who are and who were, O Holy One, </a:t>
            </a:r>
            <a:r>
              <a:rPr lang="en-US" sz="2400" dirty="0" smtClean="0">
                <a:solidFill>
                  <a:schemeClr val="accent2">
                    <a:lumMod val="75000"/>
                  </a:schemeClr>
                </a:solidFill>
              </a:rPr>
              <a:t>because You judged these things</a:t>
            </a:r>
            <a:r>
              <a:rPr lang="en-US" sz="2400" dirty="0" smtClean="0"/>
              <a:t>; for they poured out the blood of saints and prophets, and You have given them blood to drink. </a:t>
            </a:r>
            <a:r>
              <a:rPr lang="en-US" sz="2400" dirty="0" smtClean="0">
                <a:solidFill>
                  <a:schemeClr val="accent2">
                    <a:lumMod val="75000"/>
                  </a:schemeClr>
                </a:solidFill>
              </a:rPr>
              <a:t>They deserve it.</a:t>
            </a:r>
            <a:r>
              <a:rPr lang="en-US" sz="2400" dirty="0" smtClean="0"/>
              <a:t>” Rev. 16:5-6</a:t>
            </a:r>
          </a:p>
          <a:p>
            <a:r>
              <a:rPr lang="en-US" sz="2400" dirty="0" smtClean="0"/>
              <a:t>“And I saw coming out of the </a:t>
            </a:r>
            <a:r>
              <a:rPr lang="en-US" sz="2400" dirty="0" smtClean="0">
                <a:solidFill>
                  <a:schemeClr val="accent2">
                    <a:lumMod val="75000"/>
                  </a:schemeClr>
                </a:solidFill>
              </a:rPr>
              <a:t>mouth</a:t>
            </a:r>
            <a:r>
              <a:rPr lang="en-US" sz="2400" dirty="0" smtClean="0"/>
              <a:t> of the dragon an out of the </a:t>
            </a:r>
            <a:r>
              <a:rPr lang="en-US" sz="2400" dirty="0" smtClean="0">
                <a:solidFill>
                  <a:schemeClr val="accent2">
                    <a:lumMod val="75000"/>
                  </a:schemeClr>
                </a:solidFill>
              </a:rPr>
              <a:t>mouth</a:t>
            </a:r>
            <a:r>
              <a:rPr lang="en-US" sz="2400" dirty="0" smtClean="0"/>
              <a:t> of the beast and out of the </a:t>
            </a:r>
            <a:r>
              <a:rPr lang="en-US" sz="2400" dirty="0" smtClean="0">
                <a:solidFill>
                  <a:schemeClr val="accent2">
                    <a:lumMod val="75000"/>
                  </a:schemeClr>
                </a:solidFill>
              </a:rPr>
              <a:t>mouth</a:t>
            </a:r>
            <a:r>
              <a:rPr lang="en-US" sz="2400" dirty="0" smtClean="0"/>
              <a:t> of the false prophet, three unclean spirits like frogs; for they are </a:t>
            </a:r>
            <a:r>
              <a:rPr lang="en-US" sz="2400" dirty="0" smtClean="0">
                <a:solidFill>
                  <a:schemeClr val="accent2">
                    <a:lumMod val="75000"/>
                  </a:schemeClr>
                </a:solidFill>
              </a:rPr>
              <a:t>spirits of demons</a:t>
            </a:r>
            <a:r>
              <a:rPr lang="en-US" sz="2400" dirty="0" smtClean="0"/>
              <a:t>, performing signs, which go out to the kings of the whole world, to gather them together </a:t>
            </a:r>
            <a:r>
              <a:rPr lang="en-US" sz="2400" dirty="0" smtClean="0">
                <a:solidFill>
                  <a:schemeClr val="accent2">
                    <a:lumMod val="75000"/>
                  </a:schemeClr>
                </a:solidFill>
              </a:rPr>
              <a:t>for the war of the great day of God</a:t>
            </a:r>
            <a:r>
              <a:rPr lang="en-US" sz="2400" dirty="0" smtClean="0"/>
              <a:t>, the Almighty. (Rev. 16:13-14)</a:t>
            </a:r>
            <a:endParaRPr lang="en-US" sz="2400" dirty="0"/>
          </a:p>
          <a:p>
            <a:endParaRPr lang="en-US" sz="2400" dirty="0"/>
          </a:p>
        </p:txBody>
      </p:sp>
    </p:spTree>
    <p:extLst>
      <p:ext uri="{BB962C8B-B14F-4D97-AF65-F5344CB8AC3E}">
        <p14:creationId xmlns:p14="http://schemas.microsoft.com/office/powerpoint/2010/main" val="844446881"/>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17</a:t>
            </a:r>
            <a:endParaRPr lang="en-US" dirty="0"/>
          </a:p>
        </p:txBody>
      </p:sp>
      <p:sp>
        <p:nvSpPr>
          <p:cNvPr id="3" name="Content Placeholder 2"/>
          <p:cNvSpPr>
            <a:spLocks noGrp="1"/>
          </p:cNvSpPr>
          <p:nvPr>
            <p:ph idx="1"/>
          </p:nvPr>
        </p:nvSpPr>
        <p:spPr>
          <a:xfrm>
            <a:off x="273803" y="1251598"/>
            <a:ext cx="8684217" cy="4192880"/>
          </a:xfrm>
        </p:spPr>
        <p:txBody>
          <a:bodyPr>
            <a:noAutofit/>
          </a:bodyPr>
          <a:lstStyle/>
          <a:p>
            <a:pPr marL="0" indent="0">
              <a:buNone/>
            </a:pPr>
            <a:r>
              <a:rPr lang="en-US" sz="3100" b="1" dirty="0" smtClean="0">
                <a:solidFill>
                  <a:schemeClr val="accent2">
                    <a:lumMod val="75000"/>
                  </a:schemeClr>
                </a:solidFill>
              </a:rPr>
              <a:t>God’s Conquest Over Rome Will Punish Her Harlotry</a:t>
            </a:r>
            <a:endParaRPr lang="en-US" sz="3100" b="1" dirty="0">
              <a:solidFill>
                <a:schemeClr val="accent2">
                  <a:lumMod val="75000"/>
                </a:schemeClr>
              </a:solidFill>
            </a:endParaRPr>
          </a:p>
          <a:p>
            <a:r>
              <a:rPr lang="en-US" sz="2400" dirty="0" smtClean="0"/>
              <a:t>“</a:t>
            </a:r>
            <a:r>
              <a:rPr lang="mr-IN" sz="2400" dirty="0" smtClean="0"/>
              <a:t>…</a:t>
            </a:r>
            <a:r>
              <a:rPr lang="en-US" sz="2400" dirty="0" smtClean="0"/>
              <a:t>I will show you </a:t>
            </a:r>
            <a:r>
              <a:rPr lang="en-US" sz="2400" dirty="0" smtClean="0">
                <a:solidFill>
                  <a:schemeClr val="accent2">
                    <a:lumMod val="75000"/>
                  </a:schemeClr>
                </a:solidFill>
              </a:rPr>
              <a:t>the judgment of the great harlot </a:t>
            </a:r>
            <a:r>
              <a:rPr lang="en-US" sz="2400" dirty="0" smtClean="0"/>
              <a:t>who sits on many waters, with whom </a:t>
            </a:r>
            <a:r>
              <a:rPr lang="en-US" sz="2400" dirty="0" smtClean="0">
                <a:solidFill>
                  <a:schemeClr val="accent2">
                    <a:lumMod val="75000"/>
                  </a:schemeClr>
                </a:solidFill>
              </a:rPr>
              <a:t>the kings of the earth committed acts of immorality</a:t>
            </a:r>
            <a:r>
              <a:rPr lang="en-US" sz="2400" dirty="0" smtClean="0"/>
              <a:t>, and those who dwell on the earth were made </a:t>
            </a:r>
            <a:r>
              <a:rPr lang="en-US" sz="2400" dirty="0" smtClean="0">
                <a:solidFill>
                  <a:schemeClr val="accent2">
                    <a:lumMod val="75000"/>
                  </a:schemeClr>
                </a:solidFill>
              </a:rPr>
              <a:t>drunk</a:t>
            </a:r>
            <a:r>
              <a:rPr lang="en-US" sz="2400" dirty="0" smtClean="0"/>
              <a:t> with the wine of her immorality.” (Rev. 17:1b-2)</a:t>
            </a:r>
          </a:p>
          <a:p>
            <a:r>
              <a:rPr lang="en-US" sz="2400" dirty="0" smtClean="0"/>
              <a:t>“And I saw the woman </a:t>
            </a:r>
            <a:r>
              <a:rPr lang="en-US" sz="2400" dirty="0" smtClean="0">
                <a:solidFill>
                  <a:schemeClr val="accent2">
                    <a:lumMod val="75000"/>
                  </a:schemeClr>
                </a:solidFill>
              </a:rPr>
              <a:t>drunk with the blood of the saints</a:t>
            </a:r>
            <a:r>
              <a:rPr lang="en-US" sz="2400" dirty="0" smtClean="0"/>
              <a:t>, and with the blood of the witnesses of Jesus. When I saw her, </a:t>
            </a:r>
            <a:r>
              <a:rPr lang="en-US" sz="2400" dirty="0" smtClean="0">
                <a:solidFill>
                  <a:schemeClr val="accent2">
                    <a:lumMod val="75000"/>
                  </a:schemeClr>
                </a:solidFill>
              </a:rPr>
              <a:t>I wondered greatly.</a:t>
            </a:r>
            <a:r>
              <a:rPr lang="en-US" sz="2400" dirty="0" smtClean="0"/>
              <a:t>” (Rev. 17:6)</a:t>
            </a:r>
            <a:endParaRPr lang="en-US" sz="2400" dirty="0" smtClean="0"/>
          </a:p>
          <a:p>
            <a:r>
              <a:rPr lang="en-US" sz="2400" dirty="0" smtClean="0"/>
              <a:t>“These will wage war against the Lamb, and </a:t>
            </a:r>
            <a:r>
              <a:rPr lang="en-US" sz="2400" dirty="0" smtClean="0">
                <a:solidFill>
                  <a:schemeClr val="accent2">
                    <a:lumMod val="75000"/>
                  </a:schemeClr>
                </a:solidFill>
              </a:rPr>
              <a:t>the Lamb will overcome them, because He is Lord of lords and King of kings</a:t>
            </a:r>
            <a:r>
              <a:rPr lang="en-US" sz="2400" dirty="0" smtClean="0"/>
              <a:t>, and those who are with Him are the </a:t>
            </a:r>
            <a:r>
              <a:rPr lang="en-US" sz="2400" dirty="0" smtClean="0">
                <a:solidFill>
                  <a:schemeClr val="accent2">
                    <a:lumMod val="75000"/>
                  </a:schemeClr>
                </a:solidFill>
              </a:rPr>
              <a:t>called</a:t>
            </a:r>
            <a:r>
              <a:rPr lang="en-US" sz="2400" dirty="0" smtClean="0"/>
              <a:t> and </a:t>
            </a:r>
            <a:r>
              <a:rPr lang="en-US" sz="2400" dirty="0" smtClean="0">
                <a:solidFill>
                  <a:schemeClr val="accent2">
                    <a:lumMod val="75000"/>
                  </a:schemeClr>
                </a:solidFill>
              </a:rPr>
              <a:t>chosen</a:t>
            </a:r>
            <a:r>
              <a:rPr lang="en-US" sz="2400" dirty="0" smtClean="0"/>
              <a:t> and </a:t>
            </a:r>
            <a:r>
              <a:rPr lang="en-US" sz="2400" dirty="0" smtClean="0">
                <a:solidFill>
                  <a:schemeClr val="accent2">
                    <a:lumMod val="75000"/>
                  </a:schemeClr>
                </a:solidFill>
              </a:rPr>
              <a:t>faithful.</a:t>
            </a:r>
            <a:r>
              <a:rPr lang="en-US" sz="2400" dirty="0" smtClean="0"/>
              <a:t>” (Rev. 17:14)</a:t>
            </a:r>
            <a:endParaRPr lang="en-US" sz="2400" dirty="0"/>
          </a:p>
          <a:p>
            <a:endParaRPr lang="en-US" sz="2400" dirty="0"/>
          </a:p>
        </p:txBody>
      </p:sp>
    </p:spTree>
    <p:extLst>
      <p:ext uri="{BB962C8B-B14F-4D97-AF65-F5344CB8AC3E}">
        <p14:creationId xmlns:p14="http://schemas.microsoft.com/office/powerpoint/2010/main" val="2046863068"/>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18</a:t>
            </a:r>
            <a:endParaRPr lang="en-US" dirty="0"/>
          </a:p>
        </p:txBody>
      </p:sp>
      <p:sp>
        <p:nvSpPr>
          <p:cNvPr id="3" name="Content Placeholder 2"/>
          <p:cNvSpPr>
            <a:spLocks noGrp="1"/>
          </p:cNvSpPr>
          <p:nvPr>
            <p:ph idx="1"/>
          </p:nvPr>
        </p:nvSpPr>
        <p:spPr>
          <a:xfrm>
            <a:off x="273803" y="1282594"/>
            <a:ext cx="8684217" cy="4192880"/>
          </a:xfrm>
        </p:spPr>
        <p:txBody>
          <a:bodyPr>
            <a:noAutofit/>
          </a:bodyPr>
          <a:lstStyle/>
          <a:p>
            <a:pPr marL="0" indent="0">
              <a:buNone/>
            </a:pPr>
            <a:r>
              <a:rPr lang="en-US" sz="3100" b="1" dirty="0" smtClean="0">
                <a:solidFill>
                  <a:schemeClr val="accent2">
                    <a:lumMod val="75000"/>
                  </a:schemeClr>
                </a:solidFill>
              </a:rPr>
              <a:t>God’s Conquest Over Rome Will Destroy Her Wealth</a:t>
            </a:r>
            <a:endParaRPr lang="en-US" sz="3100" b="1" dirty="0">
              <a:solidFill>
                <a:schemeClr val="accent2">
                  <a:lumMod val="75000"/>
                </a:schemeClr>
              </a:solidFill>
            </a:endParaRPr>
          </a:p>
          <a:p>
            <a:r>
              <a:rPr lang="en-US" sz="2400" dirty="0" smtClean="0"/>
              <a:t>“And the </a:t>
            </a:r>
            <a:r>
              <a:rPr lang="en-US" sz="2400" dirty="0" smtClean="0">
                <a:solidFill>
                  <a:schemeClr val="accent2">
                    <a:lumMod val="75000"/>
                  </a:schemeClr>
                </a:solidFill>
              </a:rPr>
              <a:t>kings</a:t>
            </a:r>
            <a:r>
              <a:rPr lang="en-US" sz="2400" dirty="0" smtClean="0"/>
              <a:t> of the earth</a:t>
            </a:r>
            <a:r>
              <a:rPr lang="mr-IN" sz="2400" dirty="0" smtClean="0"/>
              <a:t>…</a:t>
            </a:r>
            <a:r>
              <a:rPr lang="en-US" sz="2400" dirty="0" smtClean="0"/>
              <a:t>” (18:9)</a:t>
            </a:r>
            <a:br>
              <a:rPr lang="en-US" sz="2400" dirty="0" smtClean="0"/>
            </a:br>
            <a:r>
              <a:rPr lang="en-US" sz="2400" dirty="0" smtClean="0"/>
              <a:t>“And the </a:t>
            </a:r>
            <a:r>
              <a:rPr lang="en-US" sz="2400" dirty="0" smtClean="0">
                <a:solidFill>
                  <a:schemeClr val="accent2">
                    <a:lumMod val="75000"/>
                  </a:schemeClr>
                </a:solidFill>
              </a:rPr>
              <a:t>merchants</a:t>
            </a:r>
            <a:r>
              <a:rPr lang="en-US" sz="2400" dirty="0" smtClean="0"/>
              <a:t> of the earth</a:t>
            </a:r>
            <a:r>
              <a:rPr lang="mr-IN" sz="2400" dirty="0" smtClean="0"/>
              <a:t>…</a:t>
            </a:r>
            <a:r>
              <a:rPr lang="en-US" sz="2400" dirty="0" smtClean="0"/>
              <a:t>” (18:11)</a:t>
            </a:r>
            <a:br>
              <a:rPr lang="en-US" sz="2400" dirty="0" smtClean="0"/>
            </a:br>
            <a:r>
              <a:rPr lang="en-US" sz="2400" dirty="0" smtClean="0"/>
              <a:t>“And every </a:t>
            </a:r>
            <a:r>
              <a:rPr lang="en-US" sz="2400" dirty="0" smtClean="0">
                <a:solidFill>
                  <a:schemeClr val="accent2">
                    <a:lumMod val="75000"/>
                  </a:schemeClr>
                </a:solidFill>
              </a:rPr>
              <a:t>shipmaster</a:t>
            </a:r>
            <a:r>
              <a:rPr lang="en-US" sz="2400" dirty="0" smtClean="0"/>
              <a:t> and every passenger and sailor</a:t>
            </a:r>
            <a:r>
              <a:rPr lang="mr-IN" sz="2400" dirty="0" smtClean="0"/>
              <a:t>…</a:t>
            </a:r>
            <a:r>
              <a:rPr lang="en-US" sz="2400" dirty="0" smtClean="0"/>
              <a:t>” (18:17)</a:t>
            </a:r>
            <a:br>
              <a:rPr lang="en-US" sz="2400" dirty="0" smtClean="0"/>
            </a:br>
            <a:r>
              <a:rPr lang="en-US" sz="2400" dirty="0" smtClean="0"/>
              <a:t>“And they threw dust on their heads and were crying out, </a:t>
            </a:r>
            <a:r>
              <a:rPr lang="en-US" sz="2400" dirty="0" smtClean="0">
                <a:solidFill>
                  <a:schemeClr val="accent2">
                    <a:lumMod val="75000"/>
                  </a:schemeClr>
                </a:solidFill>
              </a:rPr>
              <a:t>weeping and mourning, saying “Woe, woe, the great city</a:t>
            </a:r>
            <a:r>
              <a:rPr lang="en-US" sz="2400" dirty="0" smtClean="0"/>
              <a:t>, in which all who had ships at sea became </a:t>
            </a:r>
            <a:r>
              <a:rPr lang="en-US" sz="2400" dirty="0" smtClean="0">
                <a:solidFill>
                  <a:schemeClr val="accent2">
                    <a:lumMod val="75000"/>
                  </a:schemeClr>
                </a:solidFill>
              </a:rPr>
              <a:t>rich by her wealth</a:t>
            </a:r>
            <a:r>
              <a:rPr lang="en-US" sz="2400" dirty="0" smtClean="0"/>
              <a:t>, for in one hour she has been laid waste.” (18:19) “</a:t>
            </a:r>
            <a:r>
              <a:rPr lang="en-US" sz="2400" dirty="0" smtClean="0">
                <a:solidFill>
                  <a:schemeClr val="accent2">
                    <a:lumMod val="75000"/>
                  </a:schemeClr>
                </a:solidFill>
              </a:rPr>
              <a:t>Rejoice</a:t>
            </a:r>
            <a:r>
              <a:rPr lang="en-US" sz="2400" dirty="0" smtClean="0"/>
              <a:t> over her, O heaven</a:t>
            </a:r>
            <a:r>
              <a:rPr lang="mr-IN" sz="2400" dirty="0" smtClean="0"/>
              <a:t>…</a:t>
            </a:r>
            <a:r>
              <a:rPr lang="en-US" sz="2400" dirty="0" smtClean="0"/>
              <a:t>” (18:20)</a:t>
            </a:r>
          </a:p>
          <a:p>
            <a:r>
              <a:rPr lang="en-US" sz="2400" dirty="0" smtClean="0"/>
              <a:t>“Then a strong angel took up </a:t>
            </a:r>
            <a:r>
              <a:rPr lang="en-US" sz="2400" dirty="0" smtClean="0">
                <a:solidFill>
                  <a:schemeClr val="accent2">
                    <a:lumMod val="75000"/>
                  </a:schemeClr>
                </a:solidFill>
              </a:rPr>
              <a:t>a stone like a great millstone and threw it into the sea</a:t>
            </a:r>
            <a:r>
              <a:rPr lang="en-US" sz="2400" dirty="0" smtClean="0"/>
              <a:t>, saying, “So will Babylon, the great city, be thrown down with violence, </a:t>
            </a:r>
            <a:r>
              <a:rPr lang="en-US" sz="2400" dirty="0" smtClean="0">
                <a:solidFill>
                  <a:schemeClr val="accent2">
                    <a:lumMod val="75000"/>
                  </a:schemeClr>
                </a:solidFill>
              </a:rPr>
              <a:t>and will not be found any longer.</a:t>
            </a:r>
            <a:r>
              <a:rPr lang="en-US" sz="2400" dirty="0" smtClean="0"/>
              <a:t>” (21)</a:t>
            </a:r>
            <a:endParaRPr lang="en-US" sz="2400" dirty="0"/>
          </a:p>
          <a:p>
            <a:endParaRPr lang="en-US" sz="2400" dirty="0"/>
          </a:p>
        </p:txBody>
      </p:sp>
    </p:spTree>
    <p:extLst>
      <p:ext uri="{BB962C8B-B14F-4D97-AF65-F5344CB8AC3E}">
        <p14:creationId xmlns:p14="http://schemas.microsoft.com/office/powerpoint/2010/main" val="249713867"/>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17</a:t>
            </a:r>
            <a:endParaRPr lang="en-US" dirty="0"/>
          </a:p>
        </p:txBody>
      </p:sp>
      <p:sp>
        <p:nvSpPr>
          <p:cNvPr id="3" name="Content Placeholder 2"/>
          <p:cNvSpPr>
            <a:spLocks noGrp="1"/>
          </p:cNvSpPr>
          <p:nvPr>
            <p:ph idx="1"/>
          </p:nvPr>
        </p:nvSpPr>
        <p:spPr>
          <a:xfrm>
            <a:off x="273803" y="1251598"/>
            <a:ext cx="8684217" cy="4192880"/>
          </a:xfrm>
        </p:spPr>
        <p:txBody>
          <a:bodyPr>
            <a:noAutofit/>
          </a:bodyPr>
          <a:lstStyle/>
          <a:p>
            <a:pPr marL="0" indent="0">
              <a:buNone/>
            </a:pPr>
            <a:r>
              <a:rPr lang="en-US" sz="3100" b="1" dirty="0" smtClean="0">
                <a:solidFill>
                  <a:schemeClr val="accent2">
                    <a:lumMod val="75000"/>
                  </a:schemeClr>
                </a:solidFill>
              </a:rPr>
              <a:t>God’s Conquest Over Rome Will Punish Her Harlotry</a:t>
            </a:r>
            <a:endParaRPr lang="en-US" sz="3100" b="1" dirty="0">
              <a:solidFill>
                <a:schemeClr val="accent2">
                  <a:lumMod val="75000"/>
                </a:schemeClr>
              </a:solidFill>
            </a:endParaRPr>
          </a:p>
          <a:p>
            <a:r>
              <a:rPr lang="en-US" sz="2400" dirty="0" smtClean="0"/>
              <a:t>Babylon Described As A Great Harlot (vs. 1-6)</a:t>
            </a:r>
          </a:p>
          <a:p>
            <a:pPr lvl="1"/>
            <a:r>
              <a:rPr lang="en-US" sz="2000" dirty="0" smtClean="0"/>
              <a:t>The Great Harlot: Drunk On Murder &amp; Immorality (vs 1-2, Hosea 4:11-12)</a:t>
            </a:r>
          </a:p>
          <a:p>
            <a:pPr lvl="1"/>
            <a:r>
              <a:rPr lang="en-US" sz="2000" dirty="0" smtClean="0"/>
              <a:t>The Harlot’s Company: The Beast full of Blaspheme (vs 3)</a:t>
            </a:r>
          </a:p>
          <a:p>
            <a:pPr lvl="1"/>
            <a:r>
              <a:rPr lang="en-US" sz="2000" dirty="0" smtClean="0"/>
              <a:t>The Harlot’s Attire: Jeremiah 4:30 (vs 4)</a:t>
            </a:r>
          </a:p>
          <a:p>
            <a:pPr lvl="1"/>
            <a:r>
              <a:rPr lang="en-US" sz="2000" dirty="0" smtClean="0"/>
              <a:t>The Harlot’s Identity: “mother/source of</a:t>
            </a:r>
            <a:r>
              <a:rPr lang="mr-IN" sz="2000" dirty="0" smtClean="0"/>
              <a:t>…</a:t>
            </a:r>
            <a:r>
              <a:rPr lang="en-US" sz="2000" dirty="0" smtClean="0"/>
              <a:t>abominations” (vs 5)</a:t>
            </a:r>
          </a:p>
          <a:p>
            <a:pPr lvl="1"/>
            <a:r>
              <a:rPr lang="en-US" sz="2000" dirty="0" smtClean="0"/>
              <a:t>The Harlot’s Crimes: </a:t>
            </a:r>
            <a:r>
              <a:rPr lang="en-US" sz="2000" dirty="0"/>
              <a:t>Jeremiah </a:t>
            </a:r>
            <a:r>
              <a:rPr lang="en-US" sz="2000" dirty="0" smtClean="0"/>
              <a:t>51:7-8 (vs 6)</a:t>
            </a:r>
            <a:endParaRPr lang="en-US" sz="2000" dirty="0" smtClean="0"/>
          </a:p>
          <a:p>
            <a:r>
              <a:rPr lang="en-US" sz="2400" dirty="0" smtClean="0"/>
              <a:t>The Angel Explains The Vision To John (vs. 7-13)</a:t>
            </a:r>
          </a:p>
          <a:p>
            <a:r>
              <a:rPr lang="en-US" sz="2400" dirty="0" smtClean="0"/>
              <a:t>The Angel Explains The Lamb’s Conquest To John (vs. 14-18)</a:t>
            </a:r>
          </a:p>
        </p:txBody>
      </p:sp>
    </p:spTree>
    <p:extLst>
      <p:ext uri="{BB962C8B-B14F-4D97-AF65-F5344CB8AC3E}">
        <p14:creationId xmlns:p14="http://schemas.microsoft.com/office/powerpoint/2010/main" val="610271125"/>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17</a:t>
            </a:r>
            <a:endParaRPr lang="en-US" dirty="0"/>
          </a:p>
        </p:txBody>
      </p:sp>
      <p:sp>
        <p:nvSpPr>
          <p:cNvPr id="3" name="Content Placeholder 2"/>
          <p:cNvSpPr>
            <a:spLocks noGrp="1"/>
          </p:cNvSpPr>
          <p:nvPr>
            <p:ph idx="1"/>
          </p:nvPr>
        </p:nvSpPr>
        <p:spPr>
          <a:xfrm>
            <a:off x="273803" y="1251598"/>
            <a:ext cx="8684217" cy="4192880"/>
          </a:xfrm>
        </p:spPr>
        <p:txBody>
          <a:bodyPr>
            <a:noAutofit/>
          </a:bodyPr>
          <a:lstStyle/>
          <a:p>
            <a:pPr marL="0" indent="0">
              <a:buNone/>
            </a:pPr>
            <a:r>
              <a:rPr lang="en-US" sz="3100" b="1" dirty="0" smtClean="0">
                <a:solidFill>
                  <a:schemeClr val="accent2">
                    <a:lumMod val="75000"/>
                  </a:schemeClr>
                </a:solidFill>
              </a:rPr>
              <a:t>God’s Conquest Over Rome Will Punish Her Harlotry</a:t>
            </a:r>
            <a:endParaRPr lang="en-US" sz="3100" b="1" dirty="0">
              <a:solidFill>
                <a:schemeClr val="accent2">
                  <a:lumMod val="75000"/>
                </a:schemeClr>
              </a:solidFill>
            </a:endParaRPr>
          </a:p>
          <a:p>
            <a:r>
              <a:rPr lang="en-US" sz="2400" dirty="0" smtClean="0"/>
              <a:t>Babylon Described As A Great Harlot (vs. 1-6)</a:t>
            </a:r>
          </a:p>
          <a:p>
            <a:r>
              <a:rPr lang="en-US" sz="2400" dirty="0" smtClean="0"/>
              <a:t>The Angel Explains The Vision To John (vs. 7-13)</a:t>
            </a:r>
          </a:p>
          <a:p>
            <a:pPr lvl="1"/>
            <a:r>
              <a:rPr lang="en-US" dirty="0" smtClean="0"/>
              <a:t>The Beast Appears Unstoppable (17:8, Revelation 13:3)</a:t>
            </a:r>
          </a:p>
          <a:p>
            <a:pPr lvl="1"/>
            <a:r>
              <a:rPr lang="en-US" dirty="0" smtClean="0"/>
              <a:t>The Beast Is Known For Seven Mountains (17:9)</a:t>
            </a:r>
          </a:p>
          <a:p>
            <a:pPr lvl="1"/>
            <a:r>
              <a:rPr lang="en-US" dirty="0" smtClean="0"/>
              <a:t>The Beast Is Known For Seven Kings + 1 More King</a:t>
            </a:r>
          </a:p>
        </p:txBody>
      </p:sp>
      <p:grpSp>
        <p:nvGrpSpPr>
          <p:cNvPr id="6" name="Group 5"/>
          <p:cNvGrpSpPr/>
          <p:nvPr/>
        </p:nvGrpSpPr>
        <p:grpSpPr>
          <a:xfrm>
            <a:off x="3821514" y="2891691"/>
            <a:ext cx="4988303" cy="2761317"/>
            <a:chOff x="3821514" y="2891691"/>
            <a:chExt cx="4988303" cy="2761317"/>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007"/>
            <a:stretch/>
          </p:blipFill>
          <p:spPr>
            <a:xfrm>
              <a:off x="5997844" y="2891691"/>
              <a:ext cx="2811973" cy="276131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8824"/>
            <a:stretch/>
          </p:blipFill>
          <p:spPr>
            <a:xfrm>
              <a:off x="3821514" y="3677035"/>
              <a:ext cx="2043625" cy="1960475"/>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42" y="3591300"/>
            <a:ext cx="2207540" cy="2108201"/>
          </a:xfrm>
          <a:prstGeom prst="rect">
            <a:avLst/>
          </a:prstGeom>
        </p:spPr>
      </p:pic>
    </p:spTree>
    <p:extLst>
      <p:ext uri="{BB962C8B-B14F-4D97-AF65-F5344CB8AC3E}">
        <p14:creationId xmlns:p14="http://schemas.microsoft.com/office/powerpoint/2010/main" val="144642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17</a:t>
            </a:r>
            <a:endParaRPr lang="en-US" dirty="0"/>
          </a:p>
        </p:txBody>
      </p:sp>
      <p:sp>
        <p:nvSpPr>
          <p:cNvPr id="3" name="Content Placeholder 2"/>
          <p:cNvSpPr>
            <a:spLocks noGrp="1"/>
          </p:cNvSpPr>
          <p:nvPr>
            <p:ph idx="1"/>
          </p:nvPr>
        </p:nvSpPr>
        <p:spPr>
          <a:xfrm>
            <a:off x="273803" y="1251598"/>
            <a:ext cx="8684217" cy="4192880"/>
          </a:xfrm>
        </p:spPr>
        <p:txBody>
          <a:bodyPr>
            <a:noAutofit/>
          </a:bodyPr>
          <a:lstStyle/>
          <a:p>
            <a:pPr marL="0" indent="0">
              <a:buNone/>
            </a:pPr>
            <a:r>
              <a:rPr lang="en-US" sz="3100" b="1" dirty="0" smtClean="0">
                <a:solidFill>
                  <a:schemeClr val="accent2">
                    <a:lumMod val="75000"/>
                  </a:schemeClr>
                </a:solidFill>
              </a:rPr>
              <a:t>God’s Conquest Over Rome Will Punish Her Harlotry</a:t>
            </a:r>
            <a:endParaRPr lang="en-US" sz="3100" b="1" dirty="0">
              <a:solidFill>
                <a:schemeClr val="accent2">
                  <a:lumMod val="75000"/>
                </a:schemeClr>
              </a:solidFill>
            </a:endParaRPr>
          </a:p>
          <a:p>
            <a:r>
              <a:rPr lang="en-US" sz="2400" dirty="0" smtClean="0"/>
              <a:t>Babylon Described As A Great Harlot (vs. 1-6)</a:t>
            </a:r>
          </a:p>
          <a:p>
            <a:r>
              <a:rPr lang="en-US" sz="2400" dirty="0" smtClean="0"/>
              <a:t>The Angel Explains The Vision To John (vs. 7-13)</a:t>
            </a:r>
          </a:p>
          <a:p>
            <a:pPr lvl="1"/>
            <a:r>
              <a:rPr lang="en-US" dirty="0" smtClean="0"/>
              <a:t>The Beast Appears Unstoppable (17:8, Revelation 13:3)</a:t>
            </a:r>
          </a:p>
          <a:p>
            <a:pPr lvl="1"/>
            <a:r>
              <a:rPr lang="en-US" dirty="0" smtClean="0"/>
              <a:t>The Beast Is Known For Seven Mountains (17:9)</a:t>
            </a:r>
          </a:p>
          <a:p>
            <a:r>
              <a:rPr lang="en-US" sz="2400" dirty="0" smtClean="0"/>
              <a:t>The Beast Is Known For Seven Kings + 1 More King</a:t>
            </a:r>
          </a:p>
          <a:p>
            <a:pPr lvl="1"/>
            <a:r>
              <a:rPr lang="en-US" dirty="0" smtClean="0"/>
              <a:t>Option 1: Represents The Emperors with More Trouble To Come.</a:t>
            </a:r>
          </a:p>
          <a:p>
            <a:pPr lvl="1"/>
            <a:r>
              <a:rPr lang="en-US" dirty="0" smtClean="0"/>
              <a:t>Option 2: Seek To Identify Specific Emperors</a:t>
            </a:r>
          </a:p>
          <a:p>
            <a:pPr lvl="2"/>
            <a:r>
              <a:rPr lang="en-US" sz="1800" dirty="0" smtClean="0"/>
              <a:t>“Five Have Fallen” Possibly: Augustus, Tiberius, Caligula, Claudius, &amp; Nero</a:t>
            </a:r>
          </a:p>
          <a:p>
            <a:pPr lvl="2"/>
            <a:r>
              <a:rPr lang="en-US" sz="1800" dirty="0" smtClean="0"/>
              <a:t>“One Is” Possibly Vespasian in 69-79AD (Not Counting Galba, </a:t>
            </a:r>
            <a:r>
              <a:rPr lang="en-US" sz="1800" dirty="0" err="1" smtClean="0"/>
              <a:t>Otho</a:t>
            </a:r>
            <a:r>
              <a:rPr lang="en-US" sz="1800" dirty="0" smtClean="0"/>
              <a:t>, &amp; </a:t>
            </a:r>
            <a:r>
              <a:rPr lang="en-US" sz="1800" dirty="0" err="1" smtClean="0"/>
              <a:t>Vitellius</a:t>
            </a:r>
            <a:r>
              <a:rPr lang="en-US" sz="1800" dirty="0" smtClean="0"/>
              <a:t>)</a:t>
            </a:r>
          </a:p>
          <a:p>
            <a:pPr lvl="2"/>
            <a:r>
              <a:rPr lang="en-US" sz="1800" dirty="0" smtClean="0"/>
              <a:t>“Remain A Little While” Possibly: Titus  79-81 AD</a:t>
            </a:r>
          </a:p>
          <a:p>
            <a:pPr lvl="2"/>
            <a:r>
              <a:rPr lang="en-US" sz="1800" dirty="0" smtClean="0"/>
              <a:t>“Himself Also An Eighth” Possibly Domitian, who claimed to be god.</a:t>
            </a:r>
          </a:p>
        </p:txBody>
      </p:sp>
    </p:spTree>
    <p:extLst>
      <p:ext uri="{BB962C8B-B14F-4D97-AF65-F5344CB8AC3E}">
        <p14:creationId xmlns:p14="http://schemas.microsoft.com/office/powerpoint/2010/main" val="991817749"/>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17</a:t>
            </a:r>
            <a:endParaRPr lang="en-US" dirty="0"/>
          </a:p>
        </p:txBody>
      </p:sp>
      <p:sp>
        <p:nvSpPr>
          <p:cNvPr id="3" name="Content Placeholder 2"/>
          <p:cNvSpPr>
            <a:spLocks noGrp="1"/>
          </p:cNvSpPr>
          <p:nvPr>
            <p:ph idx="1"/>
          </p:nvPr>
        </p:nvSpPr>
        <p:spPr>
          <a:xfrm>
            <a:off x="273803" y="1251598"/>
            <a:ext cx="8684217" cy="4192880"/>
          </a:xfrm>
        </p:spPr>
        <p:txBody>
          <a:bodyPr>
            <a:noAutofit/>
          </a:bodyPr>
          <a:lstStyle/>
          <a:p>
            <a:pPr marL="0" indent="0">
              <a:buNone/>
            </a:pPr>
            <a:r>
              <a:rPr lang="en-US" sz="3100" b="1" dirty="0" smtClean="0">
                <a:solidFill>
                  <a:schemeClr val="accent2">
                    <a:lumMod val="75000"/>
                  </a:schemeClr>
                </a:solidFill>
              </a:rPr>
              <a:t>God’s Conquest Over Rome Will Punish Her Harlotry</a:t>
            </a:r>
            <a:endParaRPr lang="en-US" sz="3100" b="1" dirty="0">
              <a:solidFill>
                <a:schemeClr val="accent2">
                  <a:lumMod val="75000"/>
                </a:schemeClr>
              </a:solidFill>
            </a:endParaRPr>
          </a:p>
          <a:p>
            <a:r>
              <a:rPr lang="en-US" sz="2400" dirty="0" smtClean="0"/>
              <a:t>Babylon Described As A Great Harlot (vs. 1-6)</a:t>
            </a:r>
          </a:p>
          <a:p>
            <a:r>
              <a:rPr lang="en-US" sz="2400" dirty="0" smtClean="0"/>
              <a:t>The Angel Explains The Vision To John (vs. 7-13)</a:t>
            </a:r>
          </a:p>
          <a:p>
            <a:pPr lvl="1"/>
            <a:r>
              <a:rPr lang="en-US" sz="2000" dirty="0" smtClean="0"/>
              <a:t>The Beast Is Known For Seven Kings + 1 More King</a:t>
            </a:r>
          </a:p>
          <a:p>
            <a:r>
              <a:rPr lang="en-US" sz="2400" dirty="0" smtClean="0"/>
              <a:t>The </a:t>
            </a:r>
            <a:r>
              <a:rPr lang="en-US" sz="2400" dirty="0"/>
              <a:t>Angel Explains The Lamb’s Conquest To John (vs. 14-18</a:t>
            </a:r>
            <a:r>
              <a:rPr lang="en-US" sz="2400" dirty="0" smtClean="0"/>
              <a:t>)</a:t>
            </a:r>
          </a:p>
          <a:p>
            <a:pPr lvl="1"/>
            <a:r>
              <a:rPr lang="en-US" dirty="0" smtClean="0"/>
              <a:t>Jesus Is Superior To ANY AND ALL rulers described in verses 10-13.</a:t>
            </a:r>
          </a:p>
          <a:p>
            <a:pPr lvl="1"/>
            <a:r>
              <a:rPr lang="en-US" dirty="0" smtClean="0"/>
              <a:t>Lord Help Us To Be: Called by the Gospel, Chosen in Christ, Faithful to the End!</a:t>
            </a:r>
          </a:p>
          <a:p>
            <a:pPr lvl="1"/>
            <a:r>
              <a:rPr lang="en-US" dirty="0" smtClean="0"/>
              <a:t>John Is Specifically Told to Understand The Waters </a:t>
            </a:r>
            <a:r>
              <a:rPr lang="en-US" u="sng" dirty="0" smtClean="0"/>
              <a:t>As The Nations </a:t>
            </a:r>
            <a:r>
              <a:rPr lang="en-US" dirty="0" smtClean="0"/>
              <a:t>(vs. 15)</a:t>
            </a:r>
          </a:p>
          <a:p>
            <a:pPr lvl="1"/>
            <a:r>
              <a:rPr lang="en-US" dirty="0" smtClean="0"/>
              <a:t>John Is Told The Nation Will Fall From Within (vs. 16-17, Ezekiel 16:35-37)</a:t>
            </a:r>
          </a:p>
          <a:p>
            <a:pPr lvl="1"/>
            <a:r>
              <a:rPr lang="en-US" dirty="0" smtClean="0"/>
              <a:t>John Is Specifically Told to Understand The Woman </a:t>
            </a:r>
            <a:r>
              <a:rPr lang="en-US" u="sng" dirty="0" smtClean="0"/>
              <a:t>As A City </a:t>
            </a:r>
            <a:r>
              <a:rPr lang="en-US" dirty="0" smtClean="0"/>
              <a:t>(vs. 18)</a:t>
            </a:r>
          </a:p>
          <a:p>
            <a:r>
              <a:rPr lang="en-US" dirty="0" smtClean="0"/>
              <a:t>Bottom Line: We Can Be Faithful Like A Bride, or Adulterous With The Harlot. Victory Is For Those Who Are Faithful To The Lamb. (19:7)</a:t>
            </a:r>
          </a:p>
          <a:p>
            <a:pPr lvl="1"/>
            <a:endParaRPr lang="en-US" sz="2000" dirty="0"/>
          </a:p>
          <a:p>
            <a:endParaRPr lang="en-US" dirty="0" smtClean="0"/>
          </a:p>
        </p:txBody>
      </p:sp>
    </p:spTree>
    <p:extLst>
      <p:ext uri="{BB962C8B-B14F-4D97-AF65-F5344CB8AC3E}">
        <p14:creationId xmlns:p14="http://schemas.microsoft.com/office/powerpoint/2010/main" val="1276847161"/>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18</a:t>
            </a:r>
            <a:endParaRPr lang="en-US" dirty="0"/>
          </a:p>
        </p:txBody>
      </p:sp>
      <p:sp>
        <p:nvSpPr>
          <p:cNvPr id="3" name="Content Placeholder 2"/>
          <p:cNvSpPr>
            <a:spLocks noGrp="1"/>
          </p:cNvSpPr>
          <p:nvPr>
            <p:ph idx="1"/>
          </p:nvPr>
        </p:nvSpPr>
        <p:spPr>
          <a:xfrm>
            <a:off x="273803" y="1282594"/>
            <a:ext cx="8684217" cy="4192880"/>
          </a:xfrm>
        </p:spPr>
        <p:txBody>
          <a:bodyPr>
            <a:noAutofit/>
          </a:bodyPr>
          <a:lstStyle/>
          <a:p>
            <a:pPr marL="0" indent="0">
              <a:buNone/>
            </a:pPr>
            <a:r>
              <a:rPr lang="en-US" sz="3100" b="1" dirty="0" smtClean="0">
                <a:solidFill>
                  <a:schemeClr val="accent2">
                    <a:lumMod val="75000"/>
                  </a:schemeClr>
                </a:solidFill>
              </a:rPr>
              <a:t>God’s Conquest Over Rome Will Destroy Her Wealth</a:t>
            </a:r>
            <a:endParaRPr lang="en-US" sz="3100" b="1" dirty="0">
              <a:solidFill>
                <a:schemeClr val="accent2">
                  <a:lumMod val="75000"/>
                </a:schemeClr>
              </a:solidFill>
            </a:endParaRPr>
          </a:p>
          <a:p>
            <a:r>
              <a:rPr lang="en-US" sz="2400" dirty="0" smtClean="0"/>
              <a:t>“And the </a:t>
            </a:r>
            <a:r>
              <a:rPr lang="en-US" sz="2400" dirty="0" smtClean="0">
                <a:solidFill>
                  <a:schemeClr val="accent2">
                    <a:lumMod val="75000"/>
                  </a:schemeClr>
                </a:solidFill>
              </a:rPr>
              <a:t>kings</a:t>
            </a:r>
            <a:r>
              <a:rPr lang="en-US" sz="2400" dirty="0" smtClean="0"/>
              <a:t> of the earth</a:t>
            </a:r>
            <a:r>
              <a:rPr lang="mr-IN" sz="2400" dirty="0" smtClean="0"/>
              <a:t>…</a:t>
            </a:r>
            <a:r>
              <a:rPr lang="en-US" sz="2400" dirty="0" smtClean="0"/>
              <a:t>” (18:9)</a:t>
            </a:r>
            <a:br>
              <a:rPr lang="en-US" sz="2400" dirty="0" smtClean="0"/>
            </a:br>
            <a:r>
              <a:rPr lang="en-US" sz="2400" dirty="0" smtClean="0"/>
              <a:t>“And the </a:t>
            </a:r>
            <a:r>
              <a:rPr lang="en-US" sz="2400" dirty="0" smtClean="0">
                <a:solidFill>
                  <a:schemeClr val="accent2">
                    <a:lumMod val="75000"/>
                  </a:schemeClr>
                </a:solidFill>
              </a:rPr>
              <a:t>merchants</a:t>
            </a:r>
            <a:r>
              <a:rPr lang="en-US" sz="2400" dirty="0" smtClean="0"/>
              <a:t> of the earth</a:t>
            </a:r>
            <a:r>
              <a:rPr lang="mr-IN" sz="2400" dirty="0" smtClean="0"/>
              <a:t>…</a:t>
            </a:r>
            <a:r>
              <a:rPr lang="en-US" sz="2400" dirty="0" smtClean="0"/>
              <a:t>” (18:11)</a:t>
            </a:r>
            <a:br>
              <a:rPr lang="en-US" sz="2400" dirty="0" smtClean="0"/>
            </a:br>
            <a:r>
              <a:rPr lang="en-US" sz="2400" dirty="0" smtClean="0"/>
              <a:t>“And every </a:t>
            </a:r>
            <a:r>
              <a:rPr lang="en-US" sz="2400" dirty="0" smtClean="0">
                <a:solidFill>
                  <a:schemeClr val="accent2">
                    <a:lumMod val="75000"/>
                  </a:schemeClr>
                </a:solidFill>
              </a:rPr>
              <a:t>shipmaster</a:t>
            </a:r>
            <a:r>
              <a:rPr lang="en-US" sz="2400" dirty="0" smtClean="0"/>
              <a:t> and every passenger and sailor</a:t>
            </a:r>
            <a:r>
              <a:rPr lang="mr-IN" sz="2400" dirty="0" smtClean="0"/>
              <a:t>…</a:t>
            </a:r>
            <a:r>
              <a:rPr lang="en-US" sz="2400" dirty="0" smtClean="0"/>
              <a:t>” (18:17)</a:t>
            </a:r>
            <a:br>
              <a:rPr lang="en-US" sz="2400" dirty="0" smtClean="0"/>
            </a:br>
            <a:r>
              <a:rPr lang="en-US" sz="2400" dirty="0" smtClean="0"/>
              <a:t>“And they threw dust on their heads and were crying out, </a:t>
            </a:r>
            <a:r>
              <a:rPr lang="en-US" sz="2400" dirty="0" smtClean="0">
                <a:solidFill>
                  <a:schemeClr val="accent2">
                    <a:lumMod val="75000"/>
                  </a:schemeClr>
                </a:solidFill>
              </a:rPr>
              <a:t>weeping and mourning, saying “Woe, woe, the great city</a:t>
            </a:r>
            <a:r>
              <a:rPr lang="en-US" sz="2400" dirty="0" smtClean="0"/>
              <a:t>, in which all who had ships at sea became </a:t>
            </a:r>
            <a:r>
              <a:rPr lang="en-US" sz="2400" dirty="0" smtClean="0">
                <a:solidFill>
                  <a:schemeClr val="accent2">
                    <a:lumMod val="75000"/>
                  </a:schemeClr>
                </a:solidFill>
              </a:rPr>
              <a:t>rich by her wealth</a:t>
            </a:r>
            <a:r>
              <a:rPr lang="en-US" sz="2400" dirty="0" smtClean="0"/>
              <a:t>, for in one hour she has been laid waste.” (18:19)</a:t>
            </a:r>
          </a:p>
          <a:p>
            <a:r>
              <a:rPr lang="en-US" sz="2400" dirty="0" smtClean="0"/>
              <a:t>“Then a strong angel took up </a:t>
            </a:r>
            <a:r>
              <a:rPr lang="en-US" sz="2400" dirty="0" smtClean="0">
                <a:solidFill>
                  <a:schemeClr val="accent2">
                    <a:lumMod val="75000"/>
                  </a:schemeClr>
                </a:solidFill>
              </a:rPr>
              <a:t>a stone like a great millstone and threw it into the sea</a:t>
            </a:r>
            <a:r>
              <a:rPr lang="en-US" sz="2400" dirty="0" smtClean="0"/>
              <a:t>, saying, “So will Babylon, the great city, be thrown down with violence, </a:t>
            </a:r>
            <a:r>
              <a:rPr lang="en-US" sz="2400" dirty="0" smtClean="0">
                <a:solidFill>
                  <a:schemeClr val="accent2">
                    <a:lumMod val="75000"/>
                  </a:schemeClr>
                </a:solidFill>
              </a:rPr>
              <a:t>and will not be found any longer.</a:t>
            </a:r>
            <a:r>
              <a:rPr lang="en-US" sz="2400" dirty="0" smtClean="0"/>
              <a:t>” (21)</a:t>
            </a:r>
            <a:endParaRPr lang="en-US" sz="2400" dirty="0"/>
          </a:p>
          <a:p>
            <a:endParaRPr lang="en-US" sz="2400" dirty="0"/>
          </a:p>
        </p:txBody>
      </p:sp>
    </p:spTree>
    <p:extLst>
      <p:ext uri="{BB962C8B-B14F-4D97-AF65-F5344CB8AC3E}">
        <p14:creationId xmlns:p14="http://schemas.microsoft.com/office/powerpoint/2010/main" val="2007723922"/>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a:t>
            </a:r>
            <a:r>
              <a:rPr lang="en-US" dirty="0" smtClean="0"/>
              <a:t>18</a:t>
            </a:r>
            <a:endParaRPr lang="en-US" dirty="0"/>
          </a:p>
        </p:txBody>
      </p:sp>
      <p:sp>
        <p:nvSpPr>
          <p:cNvPr id="3" name="Content Placeholder 2"/>
          <p:cNvSpPr>
            <a:spLocks noGrp="1"/>
          </p:cNvSpPr>
          <p:nvPr>
            <p:ph idx="1"/>
          </p:nvPr>
        </p:nvSpPr>
        <p:spPr>
          <a:xfrm>
            <a:off x="273803" y="1282594"/>
            <a:ext cx="8684217" cy="4192880"/>
          </a:xfrm>
        </p:spPr>
        <p:txBody>
          <a:bodyPr>
            <a:noAutofit/>
          </a:bodyPr>
          <a:lstStyle/>
          <a:p>
            <a:pPr marL="0" indent="0">
              <a:buNone/>
            </a:pPr>
            <a:r>
              <a:rPr lang="en-US" sz="3100" b="1" dirty="0" smtClean="0">
                <a:solidFill>
                  <a:schemeClr val="accent2">
                    <a:lumMod val="75000"/>
                  </a:schemeClr>
                </a:solidFill>
              </a:rPr>
              <a:t>God’s Conquest Over Rome Will Destroy Her Wealth</a:t>
            </a:r>
            <a:endParaRPr lang="en-US" sz="3100" b="1" dirty="0">
              <a:solidFill>
                <a:schemeClr val="accent2">
                  <a:lumMod val="75000"/>
                </a:schemeClr>
              </a:solidFill>
            </a:endParaRPr>
          </a:p>
          <a:p>
            <a:r>
              <a:rPr lang="en-US" sz="2400" dirty="0" smtClean="0"/>
              <a:t>“After These Things I Saw</a:t>
            </a:r>
            <a:r>
              <a:rPr lang="mr-IN" sz="2400" dirty="0" smtClean="0"/>
              <a:t>…</a:t>
            </a:r>
            <a:r>
              <a:rPr lang="en-US" sz="2400" dirty="0" smtClean="0"/>
              <a:t>”</a:t>
            </a:r>
          </a:p>
          <a:p>
            <a:pPr lvl="1"/>
            <a:r>
              <a:rPr lang="en-US" dirty="0" smtClean="0"/>
              <a:t>The Call To Come Out</a:t>
            </a:r>
            <a:r>
              <a:rPr lang="en-US" dirty="0">
                <a:sym typeface="Wingdings"/>
              </a:rPr>
              <a:t> </a:t>
            </a:r>
            <a:r>
              <a:rPr lang="en-US" dirty="0" smtClean="0">
                <a:sym typeface="Wingdings"/>
              </a:rPr>
              <a:t>(Isaiah 52:11, 2 Corinthians 6:16-18)</a:t>
            </a:r>
            <a:endParaRPr lang="en-US" dirty="0" smtClean="0"/>
          </a:p>
          <a:p>
            <a:r>
              <a:rPr lang="en-US" sz="2400" dirty="0" smtClean="0"/>
              <a:t>God’s Wrath Will Be A Double Portion (18:6-8)</a:t>
            </a:r>
          </a:p>
          <a:p>
            <a:r>
              <a:rPr lang="en-US" sz="2400" dirty="0" smtClean="0"/>
              <a:t>The Downfall of Babylon</a:t>
            </a:r>
          </a:p>
          <a:p>
            <a:pPr lvl="1"/>
            <a:r>
              <a:rPr lang="en-US" dirty="0" smtClean="0"/>
              <a:t>The End of the Kings’ Political Power (vs. 9-10)</a:t>
            </a:r>
          </a:p>
          <a:p>
            <a:pPr lvl="1"/>
            <a:r>
              <a:rPr lang="en-US" dirty="0" smtClean="0"/>
              <a:t>The End of the Merchants’ </a:t>
            </a:r>
            <a:r>
              <a:rPr lang="en-US" dirty="0" smtClean="0"/>
              <a:t>Trading </a:t>
            </a:r>
            <a:r>
              <a:rPr lang="en-US" dirty="0" smtClean="0"/>
              <a:t>Products (vs. 11-12) &amp; Food (vs. 13-16)</a:t>
            </a:r>
          </a:p>
          <a:p>
            <a:pPr lvl="1"/>
            <a:r>
              <a:rPr lang="en-US" dirty="0" smtClean="0"/>
              <a:t>The End of the Shipmasters’ Imports &amp; Exports (vs. 17-19)</a:t>
            </a:r>
          </a:p>
          <a:p>
            <a:r>
              <a:rPr lang="en-US" sz="2400" dirty="0" smtClean="0"/>
              <a:t>Those Who Place Their Treasure Above Can Rejoice. (Mt. 6:19-21)</a:t>
            </a:r>
          </a:p>
          <a:p>
            <a:r>
              <a:rPr lang="en-US" sz="2400" dirty="0" smtClean="0"/>
              <a:t>The Conquest Over The Roman Empire Is Permanent.</a:t>
            </a:r>
          </a:p>
          <a:p>
            <a:pPr lvl="1"/>
            <a:r>
              <a:rPr lang="en-US" dirty="0" smtClean="0"/>
              <a:t>Daniel 2:43, Jeremiah 51:63-64</a:t>
            </a:r>
          </a:p>
          <a:p>
            <a:pPr lvl="1"/>
            <a:endParaRPr lang="en-US" dirty="0" smtClean="0"/>
          </a:p>
          <a:p>
            <a:endParaRPr lang="en-US" sz="2400" dirty="0"/>
          </a:p>
        </p:txBody>
      </p:sp>
    </p:spTree>
    <p:extLst>
      <p:ext uri="{BB962C8B-B14F-4D97-AF65-F5344CB8AC3E}">
        <p14:creationId xmlns:p14="http://schemas.microsoft.com/office/powerpoint/2010/main" val="2064774946"/>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“Thrown Down With Violence &amp; Will Not Be Found Any Longer.”</a:t>
            </a:r>
            <a:r>
              <a:rPr lang="en-US" dirty="0" smtClean="0"/>
              <a:t> </a:t>
            </a:r>
            <a:r>
              <a:rPr lang="en-US" dirty="0" smtClean="0"/>
              <a:t>Revelation 18:21</a:t>
            </a:r>
            <a:endParaRPr lang="en-US" dirty="0"/>
          </a:p>
        </p:txBody>
      </p:sp>
      <p:sp>
        <p:nvSpPr>
          <p:cNvPr id="3" name="Content Placeholder 2"/>
          <p:cNvSpPr>
            <a:spLocks noGrp="1"/>
          </p:cNvSpPr>
          <p:nvPr>
            <p:ph idx="1"/>
          </p:nvPr>
        </p:nvSpPr>
        <p:spPr>
          <a:xfrm>
            <a:off x="628650" y="1521354"/>
            <a:ext cx="7886700" cy="3800923"/>
          </a:xfrm>
        </p:spPr>
        <p:txBody>
          <a:bodyPr>
            <a:normAutofit/>
          </a:bodyPr>
          <a:lstStyle/>
          <a:p>
            <a:r>
              <a:rPr lang="en-US" sz="2800" dirty="0" smtClean="0"/>
              <a:t>“When you finish reading this book, </a:t>
            </a:r>
            <a:r>
              <a:rPr lang="en-US" sz="2800" dirty="0" smtClean="0">
                <a:solidFill>
                  <a:srgbClr val="0070C0"/>
                </a:solidFill>
              </a:rPr>
              <a:t>tie a stone to it and cast it</a:t>
            </a:r>
            <a:r>
              <a:rPr lang="en-US" sz="2800" dirty="0" smtClean="0"/>
              <a:t> into the midst of the Euphrates, and say, ‘</a:t>
            </a:r>
            <a:r>
              <a:rPr lang="en-US" sz="2800" dirty="0" smtClean="0">
                <a:solidFill>
                  <a:srgbClr val="0070C0"/>
                </a:solidFill>
              </a:rPr>
              <a:t>Thus shall Babylon sink, to rise no more</a:t>
            </a:r>
            <a:r>
              <a:rPr lang="en-US" sz="2800" dirty="0" smtClean="0"/>
              <a:t>, because of the disaster that </a:t>
            </a:r>
            <a:r>
              <a:rPr lang="en-US" sz="2800" dirty="0" smtClean="0">
                <a:solidFill>
                  <a:srgbClr val="0070C0"/>
                </a:solidFill>
              </a:rPr>
              <a:t>I am bringing</a:t>
            </a:r>
            <a:r>
              <a:rPr lang="en-US" sz="2800" dirty="0" smtClean="0"/>
              <a:t> upon her, and they shall become exhausted.’” Thus far are the words of Jeremiah.” (Jeremiah 51:63-64)</a:t>
            </a:r>
            <a:endParaRPr lang="en-US" sz="2800" dirty="0"/>
          </a:p>
          <a:p>
            <a:pPr marL="0" indent="0">
              <a:buNone/>
            </a:pPr>
            <a:endParaRPr lang="en-US" sz="2800" dirty="0"/>
          </a:p>
        </p:txBody>
      </p:sp>
    </p:spTree>
    <p:extLst>
      <p:ext uri="{BB962C8B-B14F-4D97-AF65-F5344CB8AC3E}">
        <p14:creationId xmlns:p14="http://schemas.microsoft.com/office/powerpoint/2010/main" val="1963929710"/>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Should Be Studied </a:t>
            </a:r>
            <a:br>
              <a:rPr lang="en-US" dirty="0" smtClean="0"/>
            </a:br>
            <a:r>
              <a:rPr lang="en-US" dirty="0" smtClean="0"/>
              <a:t>In Harmony With Other Clear Passages.</a:t>
            </a:r>
            <a:endParaRPr lang="en-US" dirty="0"/>
          </a:p>
        </p:txBody>
      </p:sp>
      <p:sp>
        <p:nvSpPr>
          <p:cNvPr id="3" name="Content Placeholder 2"/>
          <p:cNvSpPr>
            <a:spLocks noGrp="1"/>
          </p:cNvSpPr>
          <p:nvPr>
            <p:ph idx="1"/>
          </p:nvPr>
        </p:nvSpPr>
        <p:spPr/>
        <p:txBody>
          <a:bodyPr/>
          <a:lstStyle/>
          <a:p>
            <a:r>
              <a:rPr lang="en-US" dirty="0" smtClean="0"/>
              <a:t>Passages That Discuss The Destruction of the World.</a:t>
            </a:r>
          </a:p>
          <a:p>
            <a:pPr lvl="1"/>
            <a:r>
              <a:rPr lang="en-US" dirty="0" smtClean="0"/>
              <a:t>2 Peter 3:10-14</a:t>
            </a:r>
          </a:p>
          <a:p>
            <a:r>
              <a:rPr lang="en-US" dirty="0" smtClean="0"/>
              <a:t>Passages That Discuss The Resurrection of All Mankind.</a:t>
            </a:r>
          </a:p>
          <a:p>
            <a:pPr lvl="1"/>
            <a:r>
              <a:rPr lang="en-US" dirty="0" smtClean="0"/>
              <a:t>1 Corinthians 15:20-58</a:t>
            </a:r>
          </a:p>
          <a:p>
            <a:r>
              <a:rPr lang="en-US" dirty="0" smtClean="0"/>
              <a:t>Passages That Discuss The Reign of Jesus.</a:t>
            </a:r>
          </a:p>
          <a:p>
            <a:pPr lvl="1"/>
            <a:r>
              <a:rPr lang="en-US" dirty="0" smtClean="0"/>
              <a:t>1 Corinthians 15:25, </a:t>
            </a:r>
            <a:r>
              <a:rPr lang="en-US" dirty="0"/>
              <a:t>1 Timothy </a:t>
            </a:r>
            <a:r>
              <a:rPr lang="en-US" dirty="0" smtClean="0"/>
              <a:t>6:13-16</a:t>
            </a:r>
          </a:p>
          <a:p>
            <a:r>
              <a:rPr lang="en-US" dirty="0" smtClean="0"/>
              <a:t>Passages That Discuss The Return of Jesus.</a:t>
            </a:r>
          </a:p>
          <a:p>
            <a:pPr lvl="1"/>
            <a:r>
              <a:rPr lang="en-US" dirty="0" smtClean="0"/>
              <a:t>1 Thessalonians 4:13 - 5:11</a:t>
            </a:r>
          </a:p>
        </p:txBody>
      </p:sp>
    </p:spTree>
    <p:extLst>
      <p:ext uri="{BB962C8B-B14F-4D97-AF65-F5344CB8AC3E}">
        <p14:creationId xmlns:p14="http://schemas.microsoft.com/office/powerpoint/2010/main" val="1114889865"/>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17705"/>
          </a:xfrm>
        </p:spPr>
        <p:txBody>
          <a:bodyPr>
            <a:normAutofit/>
          </a:bodyPr>
          <a:lstStyle/>
          <a:p>
            <a:pPr algn="ctr"/>
            <a:r>
              <a:rPr lang="en-US" sz="3200" dirty="0" smtClean="0"/>
              <a:t>Overview of The Revelation</a:t>
            </a:r>
            <a:endParaRPr lang="en-US" sz="3200" dirty="0"/>
          </a:p>
        </p:txBody>
      </p:sp>
      <p:sp>
        <p:nvSpPr>
          <p:cNvPr id="3" name="Content Placeholder 2"/>
          <p:cNvSpPr>
            <a:spLocks noGrp="1"/>
          </p:cNvSpPr>
          <p:nvPr>
            <p:ph idx="1"/>
          </p:nvPr>
        </p:nvSpPr>
        <p:spPr>
          <a:xfrm>
            <a:off x="628650" y="1183342"/>
            <a:ext cx="7886700" cy="4531658"/>
          </a:xfrm>
        </p:spPr>
        <p:txBody>
          <a:bodyPr>
            <a:normAutofit/>
          </a:bodyPr>
          <a:lstStyle/>
          <a:p>
            <a:pPr marL="0" indent="0">
              <a:buNone/>
            </a:pPr>
            <a:r>
              <a:rPr lang="en-US" dirty="0" smtClean="0"/>
              <a:t>Introduction</a:t>
            </a:r>
            <a:r>
              <a:rPr lang="en-US" dirty="0" smtClean="0">
                <a:sym typeface="Wingdings"/>
              </a:rPr>
              <a:t> (Ch. 1)</a:t>
            </a:r>
            <a:endParaRPr lang="en-US" dirty="0" smtClean="0"/>
          </a:p>
          <a:p>
            <a:r>
              <a:rPr lang="en-US" sz="2400" b="1" dirty="0" smtClean="0">
                <a:solidFill>
                  <a:schemeClr val="accent1"/>
                </a:solidFill>
              </a:rPr>
              <a:t>The 7 Churches (Ch. 2-3)</a:t>
            </a:r>
          </a:p>
          <a:p>
            <a:pPr marL="0" indent="0">
              <a:buNone/>
            </a:pPr>
            <a:r>
              <a:rPr lang="en-US" i="1" dirty="0" smtClean="0"/>
              <a:t>   Heavenly Scene: The Throne &amp; The Lamb (Ch. 4-5)</a:t>
            </a:r>
          </a:p>
          <a:p>
            <a:r>
              <a:rPr lang="en-US" sz="2400" b="1" dirty="0" smtClean="0">
                <a:solidFill>
                  <a:srgbClr val="C00000"/>
                </a:solidFill>
              </a:rPr>
              <a:t>The 7 Seals (Ch. 6-8</a:t>
            </a:r>
            <a:r>
              <a:rPr lang="en-US" dirty="0" smtClean="0">
                <a:solidFill>
                  <a:srgbClr val="C00000"/>
                </a:solidFill>
              </a:rPr>
              <a:t>)</a:t>
            </a:r>
          </a:p>
          <a:p>
            <a:pPr marL="0" indent="0">
              <a:buNone/>
            </a:pPr>
            <a:r>
              <a:rPr lang="en-US" i="1" dirty="0" smtClean="0"/>
              <a:t>   Heavenly Scene: Silence in Heaven (Ch. 8)</a:t>
            </a:r>
          </a:p>
          <a:p>
            <a:r>
              <a:rPr lang="en-US" sz="2400" b="1" dirty="0" smtClean="0">
                <a:solidFill>
                  <a:schemeClr val="accent4">
                    <a:lumMod val="75000"/>
                  </a:schemeClr>
                </a:solidFill>
              </a:rPr>
              <a:t>The 7 Trumpets (Ch. 8-11)</a:t>
            </a:r>
          </a:p>
          <a:p>
            <a:pPr marL="0" indent="0">
              <a:buNone/>
            </a:pPr>
            <a:r>
              <a:rPr lang="en-US" i="1" dirty="0" smtClean="0"/>
              <a:t>   Heavenly Scene: The Spiritual Conflict (Ch. 12-14)</a:t>
            </a:r>
          </a:p>
          <a:p>
            <a:r>
              <a:rPr lang="en-US" sz="2400" b="1" dirty="0" smtClean="0">
                <a:solidFill>
                  <a:schemeClr val="accent6">
                    <a:lumMod val="75000"/>
                  </a:schemeClr>
                </a:solidFill>
              </a:rPr>
              <a:t>The 7 Bowls (Ch. 15-18)</a:t>
            </a:r>
          </a:p>
          <a:p>
            <a:pPr marL="0" indent="0">
              <a:buNone/>
            </a:pPr>
            <a:r>
              <a:rPr lang="en-US" i="1" dirty="0" smtClean="0"/>
              <a:t>   Heavenly Scene: The Spiritual Victory (Ch. 19)</a:t>
            </a:r>
          </a:p>
          <a:p>
            <a:r>
              <a:rPr lang="en-US" sz="2400" b="1" dirty="0" smtClean="0">
                <a:solidFill>
                  <a:srgbClr val="7030A0"/>
                </a:solidFill>
              </a:rPr>
              <a:t>Conclusion: The Rule of Christ (Ch. 20-22)</a:t>
            </a:r>
            <a:endParaRPr lang="en-US" sz="2400" b="1" dirty="0">
              <a:solidFill>
                <a:srgbClr val="7030A0"/>
              </a:solidFill>
            </a:endParaRPr>
          </a:p>
        </p:txBody>
      </p:sp>
    </p:spTree>
    <p:extLst>
      <p:ext uri="{BB962C8B-B14F-4D97-AF65-F5344CB8AC3E}">
        <p14:creationId xmlns:p14="http://schemas.microsoft.com/office/powerpoint/2010/main" val="497219403"/>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Jesus Leads His Church</a:t>
            </a:r>
          </a:p>
          <a:p>
            <a:r>
              <a:rPr lang="en-US" sz="2400" b="1" dirty="0"/>
              <a:t>“</a:t>
            </a:r>
            <a:r>
              <a:rPr lang="en-US" sz="2400" dirty="0"/>
              <a:t>The </a:t>
            </a:r>
            <a:r>
              <a:rPr lang="en-US" sz="2400" dirty="0">
                <a:solidFill>
                  <a:schemeClr val="accent2">
                    <a:lumMod val="75000"/>
                  </a:schemeClr>
                </a:solidFill>
              </a:rPr>
              <a:t>Revelation</a:t>
            </a:r>
            <a:r>
              <a:rPr lang="en-US" sz="2400" dirty="0"/>
              <a:t> of Jesus Christ, which God gave Him </a:t>
            </a:r>
            <a:r>
              <a:rPr lang="en-US" sz="2400" dirty="0">
                <a:solidFill>
                  <a:schemeClr val="accent2">
                    <a:lumMod val="75000"/>
                  </a:schemeClr>
                </a:solidFill>
              </a:rPr>
              <a:t>to show </a:t>
            </a:r>
            <a:r>
              <a:rPr lang="en-US" sz="2400" dirty="0"/>
              <a:t>to His bond-servants, the things which </a:t>
            </a:r>
            <a:r>
              <a:rPr lang="en-US" sz="2400" dirty="0">
                <a:solidFill>
                  <a:schemeClr val="accent2">
                    <a:lumMod val="75000"/>
                  </a:schemeClr>
                </a:solidFill>
              </a:rPr>
              <a:t>must soon take place</a:t>
            </a:r>
            <a:r>
              <a:rPr lang="en-US" sz="2400" dirty="0"/>
              <a:t>; and He sent and communicated </a:t>
            </a:r>
            <a:r>
              <a:rPr lang="en-US" sz="2400" i="1" dirty="0"/>
              <a:t>it</a:t>
            </a:r>
            <a:r>
              <a:rPr lang="en-US" sz="2400" dirty="0"/>
              <a:t> </a:t>
            </a:r>
            <a:r>
              <a:rPr lang="en-US" sz="2400" dirty="0">
                <a:solidFill>
                  <a:schemeClr val="accent2">
                    <a:lumMod val="75000"/>
                  </a:schemeClr>
                </a:solidFill>
              </a:rPr>
              <a:t>by His angel </a:t>
            </a:r>
            <a:r>
              <a:rPr lang="en-US" sz="2400" dirty="0"/>
              <a:t>to His bond-servant John</a:t>
            </a:r>
            <a:r>
              <a:rPr lang="en-US" sz="2400" dirty="0" smtClean="0"/>
              <a:t>,” (Rev 1:1)</a:t>
            </a:r>
          </a:p>
          <a:p>
            <a:r>
              <a:rPr lang="en-US" sz="2400" dirty="0" smtClean="0"/>
              <a:t>“</a:t>
            </a:r>
            <a:r>
              <a:rPr lang="en-US" sz="2400" dirty="0" smtClean="0">
                <a:solidFill>
                  <a:schemeClr val="accent2">
                    <a:lumMod val="75000"/>
                  </a:schemeClr>
                </a:solidFill>
              </a:rPr>
              <a:t>Do not fear what you are about to suffer</a:t>
            </a:r>
            <a:r>
              <a:rPr lang="en-US" sz="2400" dirty="0" smtClean="0"/>
              <a:t>. Behold, the devil is about to cast some of you into prison, so that you will be tested, and you will have </a:t>
            </a:r>
            <a:r>
              <a:rPr lang="en-US" sz="2400" dirty="0" smtClean="0">
                <a:solidFill>
                  <a:schemeClr val="accent2">
                    <a:lumMod val="75000"/>
                  </a:schemeClr>
                </a:solidFill>
              </a:rPr>
              <a:t>tribulation</a:t>
            </a:r>
            <a:r>
              <a:rPr lang="en-US" sz="2400" dirty="0" smtClean="0"/>
              <a:t> for ten days. </a:t>
            </a:r>
            <a:r>
              <a:rPr lang="en-US" sz="2400" dirty="0" smtClean="0">
                <a:solidFill>
                  <a:schemeClr val="accent2">
                    <a:lumMod val="75000"/>
                  </a:schemeClr>
                </a:solidFill>
              </a:rPr>
              <a:t>Be faithful until death, and I will give you the crown of life.</a:t>
            </a:r>
            <a:r>
              <a:rPr lang="en-US" sz="2400" dirty="0" smtClean="0"/>
              <a:t>” (Rev 2:10)</a:t>
            </a:r>
            <a:endParaRPr lang="en-US" sz="2400" dirty="0"/>
          </a:p>
          <a:p>
            <a:endParaRPr lang="en-US" sz="2400" dirty="0"/>
          </a:p>
        </p:txBody>
      </p:sp>
    </p:spTree>
    <p:extLst>
      <p:ext uri="{BB962C8B-B14F-4D97-AF65-F5344CB8AC3E}">
        <p14:creationId xmlns:p14="http://schemas.microsoft.com/office/powerpoint/2010/main" val="237965131"/>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4-5</a:t>
            </a:r>
            <a:endParaRPr lang="en-US" dirty="0"/>
          </a:p>
        </p:txBody>
      </p:sp>
      <p:sp>
        <p:nvSpPr>
          <p:cNvPr id="3" name="Content Placeholder 2"/>
          <p:cNvSpPr>
            <a:spLocks noGrp="1"/>
          </p:cNvSpPr>
          <p:nvPr>
            <p:ph idx="1"/>
          </p:nvPr>
        </p:nvSpPr>
        <p:spPr>
          <a:xfrm>
            <a:off x="628650" y="1333786"/>
            <a:ext cx="7886700" cy="3626115"/>
          </a:xfrm>
        </p:spPr>
        <p:txBody>
          <a:bodyPr>
            <a:noAutofit/>
          </a:bodyPr>
          <a:lstStyle/>
          <a:p>
            <a:pPr marL="0" indent="0">
              <a:buNone/>
            </a:pPr>
            <a:r>
              <a:rPr lang="en-US" sz="3200" b="1" dirty="0" smtClean="0">
                <a:solidFill>
                  <a:schemeClr val="accent2">
                    <a:lumMod val="75000"/>
                  </a:schemeClr>
                </a:solidFill>
              </a:rPr>
              <a:t>The Throne of Our Holy God</a:t>
            </a:r>
          </a:p>
          <a:p>
            <a:r>
              <a:rPr lang="en-US" sz="2400" dirty="0" smtClean="0"/>
              <a:t>And </a:t>
            </a:r>
            <a:r>
              <a:rPr lang="en-US" sz="2400" dirty="0"/>
              <a:t>the four living creatures, each one of them having six wings, are full of eyes around and within; and day and night </a:t>
            </a:r>
            <a:r>
              <a:rPr lang="en-US" sz="2400" dirty="0" smtClean="0"/>
              <a:t>they </a:t>
            </a:r>
            <a:r>
              <a:rPr lang="en-US" sz="2400" dirty="0"/>
              <a:t>do not cease to say</a:t>
            </a:r>
            <a:r>
              <a:rPr lang="en-US" sz="2400" dirty="0" smtClean="0"/>
              <a:t>, </a:t>
            </a:r>
            <a:r>
              <a:rPr lang="en-US" sz="2400" dirty="0" smtClean="0">
                <a:solidFill>
                  <a:schemeClr val="accent2">
                    <a:lumMod val="75000"/>
                  </a:schemeClr>
                </a:solidFill>
              </a:rPr>
              <a:t>“</a:t>
            </a:r>
            <a:r>
              <a:rPr lang="en-US" sz="2400" dirty="0">
                <a:solidFill>
                  <a:schemeClr val="accent2">
                    <a:lumMod val="75000"/>
                  </a:schemeClr>
                </a:solidFill>
              </a:rPr>
              <a:t>Holy, holy, holy </a:t>
            </a:r>
            <a:r>
              <a:rPr lang="en-US" sz="2400" i="1" dirty="0">
                <a:solidFill>
                  <a:schemeClr val="accent2">
                    <a:lumMod val="75000"/>
                  </a:schemeClr>
                </a:solidFill>
              </a:rPr>
              <a:t>is</a:t>
            </a:r>
            <a:r>
              <a:rPr lang="en-US" sz="2400" dirty="0">
                <a:solidFill>
                  <a:schemeClr val="accent2">
                    <a:lumMod val="75000"/>
                  </a:schemeClr>
                </a:solidFill>
              </a:rPr>
              <a:t> the Lord God, the Almighty, who was and who is and who </a:t>
            </a:r>
            <a:r>
              <a:rPr lang="en-US" sz="2400" dirty="0" smtClean="0">
                <a:solidFill>
                  <a:schemeClr val="accent2">
                    <a:lumMod val="75000"/>
                  </a:schemeClr>
                </a:solidFill>
              </a:rPr>
              <a:t>is </a:t>
            </a:r>
            <a:r>
              <a:rPr lang="en-US" sz="2400" dirty="0">
                <a:solidFill>
                  <a:schemeClr val="accent2">
                    <a:lumMod val="75000"/>
                  </a:schemeClr>
                </a:solidFill>
              </a:rPr>
              <a:t>to come</a:t>
            </a:r>
            <a:r>
              <a:rPr lang="en-US" sz="2400" dirty="0" smtClean="0">
                <a:solidFill>
                  <a:schemeClr val="accent2">
                    <a:lumMod val="75000"/>
                  </a:schemeClr>
                </a:solidFill>
              </a:rPr>
              <a:t>.” </a:t>
            </a:r>
            <a:r>
              <a:rPr lang="en-US" sz="2400" dirty="0" smtClean="0"/>
              <a:t>(Rev. 4:8)</a:t>
            </a:r>
            <a:endParaRPr lang="en-US" sz="2400" dirty="0"/>
          </a:p>
          <a:p>
            <a:pPr marL="0" indent="0">
              <a:buNone/>
            </a:pPr>
            <a:r>
              <a:rPr lang="en-US" sz="3200" b="1" dirty="0">
                <a:solidFill>
                  <a:schemeClr val="accent2">
                    <a:lumMod val="75000"/>
                  </a:schemeClr>
                </a:solidFill>
              </a:rPr>
              <a:t>The Worthy Lamb</a:t>
            </a:r>
          </a:p>
          <a:p>
            <a:r>
              <a:rPr lang="en-US" sz="2400" dirty="0"/>
              <a:t>“</a:t>
            </a:r>
            <a:r>
              <a:rPr lang="en-US" sz="2400" dirty="0">
                <a:solidFill>
                  <a:schemeClr val="accent2">
                    <a:lumMod val="75000"/>
                  </a:schemeClr>
                </a:solidFill>
              </a:rPr>
              <a:t>Worthy are You </a:t>
            </a:r>
            <a:r>
              <a:rPr lang="en-US" sz="2400" dirty="0"/>
              <a:t>to take the book and to break its seals; for You were slain, and purchased for God with Your blood </a:t>
            </a:r>
            <a:r>
              <a:rPr lang="en-US" sz="2400" i="1" dirty="0"/>
              <a:t>men</a:t>
            </a:r>
            <a:r>
              <a:rPr lang="en-US" sz="2400" dirty="0"/>
              <a:t> from every tribe and tongue and people and nation.” (Rev. 5:9)</a:t>
            </a:r>
          </a:p>
          <a:p>
            <a:pPr marL="0" indent="0">
              <a:buNone/>
            </a:pPr>
            <a:endParaRPr lang="en-US" sz="2400" dirty="0"/>
          </a:p>
        </p:txBody>
      </p:sp>
    </p:spTree>
    <p:extLst>
      <p:ext uri="{BB962C8B-B14F-4D97-AF65-F5344CB8AC3E}">
        <p14:creationId xmlns:p14="http://schemas.microsoft.com/office/powerpoint/2010/main" val="953215144"/>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6-8</a:t>
            </a:r>
            <a:endParaRPr lang="en-US" dirty="0"/>
          </a:p>
        </p:txBody>
      </p:sp>
      <p:sp>
        <p:nvSpPr>
          <p:cNvPr id="3" name="Content Placeholder 2"/>
          <p:cNvSpPr>
            <a:spLocks noGrp="1"/>
          </p:cNvSpPr>
          <p:nvPr>
            <p:ph idx="1"/>
          </p:nvPr>
        </p:nvSpPr>
        <p:spPr>
          <a:xfrm>
            <a:off x="628650" y="1375582"/>
            <a:ext cx="7886700" cy="4192880"/>
          </a:xfrm>
        </p:spPr>
        <p:txBody>
          <a:bodyPr>
            <a:normAutofit fontScale="92500" lnSpcReduction="10000"/>
          </a:bodyPr>
          <a:lstStyle/>
          <a:p>
            <a:pPr marL="0" indent="0">
              <a:buNone/>
            </a:pPr>
            <a:r>
              <a:rPr lang="en-US" sz="3200" b="1" dirty="0">
                <a:solidFill>
                  <a:schemeClr val="accent2">
                    <a:lumMod val="75000"/>
                  </a:schemeClr>
                </a:solidFill>
              </a:rPr>
              <a:t>The Nation (Of Israel) Is Judged</a:t>
            </a:r>
          </a:p>
          <a:p>
            <a:r>
              <a:rPr lang="en-US" sz="2400" dirty="0"/>
              <a:t>“The </a:t>
            </a:r>
            <a:r>
              <a:rPr lang="en-US" sz="2400" dirty="0">
                <a:solidFill>
                  <a:schemeClr val="accent2">
                    <a:lumMod val="75000"/>
                  </a:schemeClr>
                </a:solidFill>
              </a:rPr>
              <a:t>sky was split apart like a scroll when it is rolled up</a:t>
            </a:r>
            <a:r>
              <a:rPr lang="en-US" sz="2400" dirty="0"/>
              <a:t>, </a:t>
            </a:r>
            <a:br>
              <a:rPr lang="en-US" sz="2400" dirty="0"/>
            </a:br>
            <a:r>
              <a:rPr lang="en-US" sz="2400" dirty="0"/>
              <a:t>and every mountain and island were moved </a:t>
            </a:r>
            <a:br>
              <a:rPr lang="en-US" sz="2400" dirty="0"/>
            </a:br>
            <a:r>
              <a:rPr lang="en-US" sz="2400" dirty="0"/>
              <a:t>out of their places.” (Revelation 6:14</a:t>
            </a:r>
            <a:r>
              <a:rPr lang="en-US" sz="2400" dirty="0" smtClean="0"/>
              <a:t>)</a:t>
            </a:r>
          </a:p>
          <a:p>
            <a:pPr marL="0" indent="0">
              <a:buNone/>
            </a:pPr>
            <a:r>
              <a:rPr lang="en-US" sz="3200" b="1" dirty="0">
                <a:solidFill>
                  <a:schemeClr val="accent2">
                    <a:lumMod val="75000"/>
                  </a:schemeClr>
                </a:solidFill>
              </a:rPr>
              <a:t>The People of God Are Identified &amp; Protected</a:t>
            </a:r>
          </a:p>
          <a:p>
            <a:r>
              <a:rPr lang="en-US" sz="2400" dirty="0"/>
              <a:t>“saying “Do not harm the earth or the sea or the trees until we have </a:t>
            </a:r>
            <a:r>
              <a:rPr lang="en-US" sz="2400" dirty="0">
                <a:solidFill>
                  <a:schemeClr val="accent2">
                    <a:lumMod val="75000"/>
                  </a:schemeClr>
                </a:solidFill>
              </a:rPr>
              <a:t>sealed the bond-servants of our God on their foreheads.</a:t>
            </a:r>
            <a:r>
              <a:rPr lang="en-US" sz="2400" dirty="0"/>
              <a:t>” (Revelation 7:3</a:t>
            </a:r>
            <a:r>
              <a:rPr lang="en-US" sz="2400" dirty="0" smtClean="0"/>
              <a:t>)</a:t>
            </a:r>
          </a:p>
          <a:p>
            <a:pPr marL="0" indent="0">
              <a:buNone/>
            </a:pPr>
            <a:r>
              <a:rPr lang="en-US" sz="3200" b="1" dirty="0">
                <a:solidFill>
                  <a:schemeClr val="accent2">
                    <a:lumMod val="75000"/>
                  </a:schemeClr>
                </a:solidFill>
              </a:rPr>
              <a:t>A Portion of Israel Begins To Suffer.</a:t>
            </a:r>
          </a:p>
          <a:p>
            <a:r>
              <a:rPr lang="en-US" sz="2400" dirty="0"/>
              <a:t>“And the seven angels who had the seven trumpets prepared themselves to sound them.” (Revelation 8:6</a:t>
            </a:r>
            <a:r>
              <a:rPr lang="en-US" sz="2400" dirty="0" smtClean="0"/>
              <a:t>)</a:t>
            </a: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1216725676"/>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9-10</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a:solidFill>
                  <a:schemeClr val="accent2">
                    <a:lumMod val="75000"/>
                  </a:schemeClr>
                </a:solidFill>
              </a:rPr>
              <a:t>A Great Army Comes Against The Nation of Israel.</a:t>
            </a:r>
          </a:p>
          <a:p>
            <a:r>
              <a:rPr lang="en-US" sz="2400" dirty="0"/>
              <a:t>“The appearance of the </a:t>
            </a:r>
            <a:r>
              <a:rPr lang="en-US" sz="2400" dirty="0">
                <a:solidFill>
                  <a:schemeClr val="accent2">
                    <a:lumMod val="75000"/>
                  </a:schemeClr>
                </a:solidFill>
              </a:rPr>
              <a:t>locusts</a:t>
            </a:r>
            <a:r>
              <a:rPr lang="en-US" sz="2400" dirty="0"/>
              <a:t> was like horses </a:t>
            </a:r>
            <a:r>
              <a:rPr lang="en-US" sz="2400" dirty="0">
                <a:solidFill>
                  <a:schemeClr val="accent2">
                    <a:lumMod val="75000"/>
                  </a:schemeClr>
                </a:solidFill>
              </a:rPr>
              <a:t>prepared for battle</a:t>
            </a:r>
            <a:r>
              <a:rPr lang="en-US" sz="2400" dirty="0"/>
              <a:t>; and on their heads </a:t>
            </a:r>
            <a:r>
              <a:rPr lang="en-US" sz="2400" dirty="0">
                <a:solidFill>
                  <a:schemeClr val="accent2">
                    <a:lumMod val="75000"/>
                  </a:schemeClr>
                </a:solidFill>
              </a:rPr>
              <a:t>appeared to be crowns</a:t>
            </a:r>
            <a:r>
              <a:rPr lang="en-US" sz="2400" dirty="0"/>
              <a:t> like gold, and their faces were like the faces of men.” (Revelation 9:7</a:t>
            </a:r>
            <a:r>
              <a:rPr lang="en-US" sz="2400" dirty="0" smtClean="0"/>
              <a:t>)</a:t>
            </a:r>
          </a:p>
          <a:p>
            <a:pPr marL="0" indent="0">
              <a:buNone/>
            </a:pPr>
            <a:r>
              <a:rPr lang="en-US" sz="3200" b="1" dirty="0">
                <a:solidFill>
                  <a:schemeClr val="accent2">
                    <a:lumMod val="75000"/>
                  </a:schemeClr>
                </a:solidFill>
              </a:rPr>
              <a:t>The Delay Is Ending So John Must Prepare To Act.</a:t>
            </a:r>
          </a:p>
          <a:p>
            <a:r>
              <a:rPr lang="en-US" sz="2400" dirty="0"/>
              <a:t>“</a:t>
            </a:r>
            <a:r>
              <a:rPr lang="mr-IN" sz="2400" dirty="0"/>
              <a:t>…</a:t>
            </a:r>
            <a:r>
              <a:rPr lang="en-US" sz="2400" dirty="0"/>
              <a:t>there will be </a:t>
            </a:r>
            <a:r>
              <a:rPr lang="en-US" sz="2400" dirty="0">
                <a:solidFill>
                  <a:schemeClr val="accent2">
                    <a:lumMod val="75000"/>
                  </a:schemeClr>
                </a:solidFill>
              </a:rPr>
              <a:t>delay no longer</a:t>
            </a:r>
            <a:r>
              <a:rPr lang="en-US" sz="2400" dirty="0"/>
              <a:t>, but in the days of the voice of the seventh angel, </a:t>
            </a:r>
            <a:r>
              <a:rPr lang="en-US" sz="2400" dirty="0">
                <a:solidFill>
                  <a:schemeClr val="accent2">
                    <a:lumMod val="75000"/>
                  </a:schemeClr>
                </a:solidFill>
              </a:rPr>
              <a:t>when he is about to sound</a:t>
            </a:r>
            <a:r>
              <a:rPr lang="en-US" sz="2400" dirty="0"/>
              <a:t>, then the mystery of God is finished, as He preached to His servants the prophets.” (Revelation 10:6b-7)</a:t>
            </a:r>
          </a:p>
          <a:p>
            <a:pPr marL="0" indent="0">
              <a:buNone/>
            </a:pPr>
            <a:endParaRPr lang="en-US" sz="2400" dirty="0"/>
          </a:p>
          <a:p>
            <a:endParaRPr lang="en-US" sz="2400" dirty="0"/>
          </a:p>
        </p:txBody>
      </p:sp>
    </p:spTree>
    <p:extLst>
      <p:ext uri="{BB962C8B-B14F-4D97-AF65-F5344CB8AC3E}">
        <p14:creationId xmlns:p14="http://schemas.microsoft.com/office/powerpoint/2010/main" val="630441294"/>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11</a:t>
            </a:r>
            <a:endParaRPr lang="en-US" dirty="0"/>
          </a:p>
        </p:txBody>
      </p:sp>
      <p:sp>
        <p:nvSpPr>
          <p:cNvPr id="3" name="Content Placeholder 2"/>
          <p:cNvSpPr>
            <a:spLocks noGrp="1"/>
          </p:cNvSpPr>
          <p:nvPr>
            <p:ph idx="1"/>
          </p:nvPr>
        </p:nvSpPr>
        <p:spPr>
          <a:xfrm>
            <a:off x="628650" y="1240002"/>
            <a:ext cx="7886700"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p>
          <a:p>
            <a:r>
              <a:rPr lang="en-US" sz="2400" dirty="0" smtClean="0"/>
              <a:t>“Then there was given me a measuring rod like a staff; and someone said, “Get up and </a:t>
            </a:r>
            <a:r>
              <a:rPr lang="en-US" sz="2400" dirty="0" smtClean="0">
                <a:solidFill>
                  <a:schemeClr val="accent2">
                    <a:lumMod val="75000"/>
                  </a:schemeClr>
                </a:solidFill>
              </a:rPr>
              <a:t>measure the temple </a:t>
            </a:r>
            <a:r>
              <a:rPr lang="en-US" sz="2400" dirty="0" smtClean="0"/>
              <a:t>of God and the altar, and </a:t>
            </a:r>
            <a:r>
              <a:rPr lang="en-US" sz="2400" dirty="0" smtClean="0">
                <a:solidFill>
                  <a:schemeClr val="accent2">
                    <a:lumMod val="75000"/>
                  </a:schemeClr>
                </a:solidFill>
              </a:rPr>
              <a:t>those who </a:t>
            </a:r>
            <a:r>
              <a:rPr lang="en-US" sz="2400" b="1" u="sng" dirty="0" smtClean="0">
                <a:solidFill>
                  <a:schemeClr val="accent2">
                    <a:lumMod val="75000"/>
                  </a:schemeClr>
                </a:solidFill>
              </a:rPr>
              <a:t>worship</a:t>
            </a:r>
            <a:r>
              <a:rPr lang="en-US" sz="2400" dirty="0" smtClean="0">
                <a:solidFill>
                  <a:schemeClr val="accent2">
                    <a:lumMod val="75000"/>
                  </a:schemeClr>
                </a:solidFill>
              </a:rPr>
              <a:t> </a:t>
            </a:r>
            <a:r>
              <a:rPr lang="en-US" sz="2400" dirty="0" smtClean="0"/>
              <a:t>in it.” (Revelation 11:1)</a:t>
            </a:r>
          </a:p>
          <a:p>
            <a:r>
              <a:rPr lang="en-US" sz="2400" dirty="0" smtClean="0"/>
              <a:t>“And I will grant authority to my two </a:t>
            </a:r>
            <a:r>
              <a:rPr lang="en-US" sz="2400" b="1" u="sng" dirty="0" smtClean="0">
                <a:solidFill>
                  <a:schemeClr val="accent2">
                    <a:lumMod val="75000"/>
                  </a:schemeClr>
                </a:solidFill>
              </a:rPr>
              <a:t>witnesses</a:t>
            </a:r>
            <a:r>
              <a:rPr lang="en-US" sz="2400" dirty="0" smtClean="0"/>
              <a:t>, and they will prophecy for twelve hundred and sixty days, clothed in sackcloth.” (Revelation 11:3)</a:t>
            </a:r>
          </a:p>
          <a:p>
            <a:r>
              <a:rPr lang="en-US" sz="2400" dirty="0" smtClean="0"/>
              <a:t>“When they have finished their </a:t>
            </a:r>
            <a:r>
              <a:rPr lang="en-US" sz="2400" b="1" u="sng" dirty="0" smtClean="0">
                <a:solidFill>
                  <a:schemeClr val="accent2">
                    <a:lumMod val="75000"/>
                  </a:schemeClr>
                </a:solidFill>
              </a:rPr>
              <a:t>testimony</a:t>
            </a:r>
            <a:r>
              <a:rPr lang="en-US" sz="2400" dirty="0" smtClean="0"/>
              <a:t>, the beast that comes up out of the abyss will make war with them, and overcome them and kill them.” (Revelation 11:7)</a:t>
            </a:r>
            <a:endParaRPr lang="en-US" sz="2400" dirty="0"/>
          </a:p>
          <a:p>
            <a:endParaRPr lang="en-US" sz="2400" dirty="0"/>
          </a:p>
        </p:txBody>
      </p:sp>
    </p:spTree>
    <p:extLst>
      <p:ext uri="{BB962C8B-B14F-4D97-AF65-F5344CB8AC3E}">
        <p14:creationId xmlns:p14="http://schemas.microsoft.com/office/powerpoint/2010/main" val="618696848"/>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754533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9344</TotalTime>
  <Words>2897</Words>
  <Application>Microsoft Macintosh PowerPoint</Application>
  <PresentationFormat>On-screen Show (16:10)</PresentationFormat>
  <Paragraphs>224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Calibri Light</vt:lpstr>
      <vt:lpstr>Mangal</vt:lpstr>
      <vt:lpstr>Wingdings</vt:lpstr>
      <vt:lpstr>Arial</vt:lpstr>
      <vt:lpstr>Office Theme</vt:lpstr>
      <vt:lpstr>Revelation</vt:lpstr>
      <vt:lpstr>PowerPoint Presentation</vt:lpstr>
      <vt:lpstr>Overview of The Revelation</vt:lpstr>
      <vt:lpstr>Revelation Chapter 1-3</vt:lpstr>
      <vt:lpstr>Revelation Chapter 4-5</vt:lpstr>
      <vt:lpstr>Revelation Chapter 6-8</vt:lpstr>
      <vt:lpstr>Revelation Chapter 9-10</vt:lpstr>
      <vt:lpstr>Revelation Chapter 11</vt:lpstr>
      <vt:lpstr>PowerPoint Presentation</vt:lpstr>
      <vt:lpstr>Revelation Chapter 12</vt:lpstr>
      <vt:lpstr>Revelation Chapter 13-14</vt:lpstr>
      <vt:lpstr>Revelation Chapter 15</vt:lpstr>
      <vt:lpstr>Revelation Chapter 16</vt:lpstr>
      <vt:lpstr>Revelation Chapter 17</vt:lpstr>
      <vt:lpstr>Revelation Chapter 18</vt:lpstr>
      <vt:lpstr>Revelation Chapter 17</vt:lpstr>
      <vt:lpstr>Revelation Chapter 17</vt:lpstr>
      <vt:lpstr>Revelation Chapter 17</vt:lpstr>
      <vt:lpstr>Revelation Chapter 17</vt:lpstr>
      <vt:lpstr>Revelation Chapter 18</vt:lpstr>
      <vt:lpstr>Revelation Chapter 18</vt:lpstr>
      <vt:lpstr>“Thrown Down With Violence &amp; Will Not Be Found Any Longer.” Revelation 18:21</vt:lpstr>
      <vt:lpstr>Revelation</vt:lpstr>
      <vt:lpstr>Revelation Should Be Studied  In Harmony With Other Clear Passages.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424</cp:revision>
  <cp:lastPrinted>2018-08-22T19:10:36Z</cp:lastPrinted>
  <dcterms:created xsi:type="dcterms:W3CDTF">2018-07-17T00:35:29Z</dcterms:created>
  <dcterms:modified xsi:type="dcterms:W3CDTF">2018-08-22T19:10:40Z</dcterms:modified>
</cp:coreProperties>
</file>