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9"/>
  </p:notesMasterIdLst>
  <p:sldIdLst>
    <p:sldId id="256" r:id="rId2"/>
    <p:sldId id="292" r:id="rId3"/>
    <p:sldId id="432" r:id="rId4"/>
    <p:sldId id="383" r:id="rId5"/>
    <p:sldId id="470" r:id="rId6"/>
    <p:sldId id="471" r:id="rId7"/>
    <p:sldId id="468" r:id="rId8"/>
    <p:sldId id="452" r:id="rId9"/>
    <p:sldId id="450" r:id="rId10"/>
    <p:sldId id="454" r:id="rId11"/>
    <p:sldId id="476" r:id="rId12"/>
    <p:sldId id="477" r:id="rId13"/>
    <p:sldId id="500" r:id="rId14"/>
    <p:sldId id="516" r:id="rId15"/>
    <p:sldId id="512" r:id="rId16"/>
    <p:sldId id="513" r:id="rId17"/>
    <p:sldId id="514" r:id="rId18"/>
    <p:sldId id="503" r:id="rId19"/>
    <p:sldId id="504" r:id="rId20"/>
    <p:sldId id="505" r:id="rId21"/>
    <p:sldId id="506" r:id="rId22"/>
    <p:sldId id="507" r:id="rId23"/>
    <p:sldId id="508" r:id="rId24"/>
    <p:sldId id="509" r:id="rId25"/>
    <p:sldId id="501" r:id="rId26"/>
    <p:sldId id="511" r:id="rId27"/>
    <p:sldId id="520" r:id="rId28"/>
    <p:sldId id="517" r:id="rId29"/>
    <p:sldId id="518" r:id="rId30"/>
    <p:sldId id="521" r:id="rId31"/>
    <p:sldId id="524" r:id="rId32"/>
    <p:sldId id="525" r:id="rId33"/>
    <p:sldId id="522" r:id="rId34"/>
    <p:sldId id="523" r:id="rId35"/>
    <p:sldId id="515" r:id="rId36"/>
    <p:sldId id="258" r:id="rId37"/>
    <p:sldId id="392" r:id="rId38"/>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8"/>
    <p:restoredTop sz="80882"/>
  </p:normalViewPr>
  <p:slideViewPr>
    <p:cSldViewPr snapToGrid="0" snapToObjects="1">
      <p:cViewPr varScale="1">
        <p:scale>
          <a:sx n="82" d="100"/>
          <a:sy n="82" d="100"/>
        </p:scale>
        <p:origin x="960" y="176"/>
      </p:cViewPr>
      <p:guideLst/>
    </p:cSldViewPr>
  </p:slideViewPr>
  <p:notesTextViewPr>
    <p:cViewPr>
      <p:scale>
        <a:sx n="1" d="1"/>
        <a:sy n="1" d="1"/>
      </p:scale>
      <p:origin x="0" y="0"/>
    </p:cViewPr>
  </p:notesTextViewPr>
  <p:notesViewPr>
    <p:cSldViewPr snapToGrid="0" snapToObjects="1">
      <p:cViewPr varScale="1">
        <p:scale>
          <a:sx n="86" d="100"/>
          <a:sy n="86" d="100"/>
        </p:scale>
        <p:origin x="3928" y="216"/>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C6D96-E810-6141-9AD5-89E6C5D1CB72}" type="datetimeFigureOut">
              <a:rPr lang="en-US" smtClean="0"/>
              <a:t>8/25/18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692D6-E294-6D44-A874-4C1F6C49BDEF}" type="slidenum">
              <a:rPr lang="en-US" smtClean="0"/>
              <a:t>‹#›</a:t>
            </a:fld>
            <a:endParaRPr lang="en-US"/>
          </a:p>
        </p:txBody>
      </p:sp>
    </p:spTree>
    <p:extLst>
      <p:ext uri="{BB962C8B-B14F-4D97-AF65-F5344CB8AC3E}">
        <p14:creationId xmlns:p14="http://schemas.microsoft.com/office/powerpoint/2010/main" val="33086394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 19 ends with the destruction of the beast and the false prophet </a:t>
            </a:r>
            <a:r>
              <a:rPr lang="mr-IN" dirty="0" smtClean="0"/>
              <a:t>–</a:t>
            </a:r>
            <a:r>
              <a:rPr lang="en-US" dirty="0" smtClean="0"/>
              <a:t> but we are left to wonder?  What about the dragon</a:t>
            </a:r>
            <a:r>
              <a:rPr lang="en-US" baseline="0" dirty="0" smtClean="0"/>
              <a:t> who was behind it all?  What will be his end?</a:t>
            </a:r>
          </a:p>
          <a:p>
            <a:endParaRPr lang="en-US" baseline="0" dirty="0" smtClean="0"/>
          </a:p>
          <a:p>
            <a:r>
              <a:rPr lang="en-US" baseline="0" dirty="0" err="1" smtClean="0"/>
              <a:t>Ch</a:t>
            </a:r>
            <a:r>
              <a:rPr lang="en-US" baseline="0" dirty="0" smtClean="0"/>
              <a:t> 20 shows us that the answer to that question is CERTAIN but is not simultaneous with the fall of Rome.  The defeat of Satan in fact will come after Christ has reigned for a long time </a:t>
            </a:r>
            <a:r>
              <a:rPr lang="mr-IN" baseline="0" dirty="0" smtClean="0"/>
              <a:t>–</a:t>
            </a:r>
            <a:r>
              <a:rPr lang="en-US" baseline="0" dirty="0" smtClean="0"/>
              <a:t> at an appointed time.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a:t>
            </a:fld>
            <a:endParaRPr lang="en-US"/>
          </a:p>
        </p:txBody>
      </p:sp>
    </p:spTree>
    <p:extLst>
      <p:ext uri="{BB962C8B-B14F-4D97-AF65-F5344CB8AC3E}">
        <p14:creationId xmlns:p14="http://schemas.microsoft.com/office/powerpoint/2010/main" val="16384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10</a:t>
            </a:fld>
            <a:endParaRPr lang="en-US"/>
          </a:p>
        </p:txBody>
      </p:sp>
    </p:spTree>
    <p:extLst>
      <p:ext uri="{BB962C8B-B14F-4D97-AF65-F5344CB8AC3E}">
        <p14:creationId xmlns:p14="http://schemas.microsoft.com/office/powerpoint/2010/main" val="196481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Ch</a:t>
            </a:r>
            <a:r>
              <a:rPr lang="en-US" dirty="0" smtClean="0"/>
              <a:t> 13 </a:t>
            </a:r>
            <a:r>
              <a:rPr lang="mr-IN" dirty="0" smtClean="0"/>
              <a:t>–</a:t>
            </a:r>
            <a:r>
              <a:rPr lang="en-US" dirty="0" smtClean="0"/>
              <a:t> Satan</a:t>
            </a:r>
            <a:r>
              <a:rPr lang="en-US" baseline="0" dirty="0" smtClean="0"/>
              <a:t> stirred up the Beast</a:t>
            </a:r>
          </a:p>
          <a:p>
            <a:r>
              <a:rPr lang="en-US" baseline="0" dirty="0" err="1" smtClean="0"/>
              <a:t>Ch</a:t>
            </a:r>
            <a:r>
              <a:rPr lang="en-US" baseline="0" dirty="0" smtClean="0"/>
              <a:t> 14 </a:t>
            </a:r>
            <a:r>
              <a:rPr lang="mr-IN" baseline="0" dirty="0" smtClean="0"/>
              <a:t>–</a:t>
            </a:r>
            <a:r>
              <a:rPr lang="en-US" baseline="0" dirty="0" smtClean="0"/>
              <a:t> Jesus stirred up the Angels</a:t>
            </a:r>
          </a:p>
          <a:p>
            <a:r>
              <a:rPr lang="en-US" baseline="0" dirty="0" err="1" smtClean="0"/>
              <a:t>Ch</a:t>
            </a:r>
            <a:r>
              <a:rPr lang="en-US" baseline="0" dirty="0" smtClean="0"/>
              <a:t> 15 </a:t>
            </a:r>
            <a:r>
              <a:rPr lang="mr-IN" baseline="0" dirty="0" smtClean="0"/>
              <a:t>–</a:t>
            </a:r>
            <a:r>
              <a:rPr lang="en-US" baseline="0" dirty="0" smtClean="0"/>
              <a:t> Celebrating Jesus’ Superiority</a:t>
            </a:r>
            <a:endParaRPr lang="en-US" dirty="0" smtClean="0"/>
          </a:p>
          <a:p>
            <a:endParaRPr lang="en-US" dirty="0" smtClean="0"/>
          </a:p>
          <a:p>
            <a:endParaRPr lang="en-US" dirty="0" smtClean="0"/>
          </a:p>
          <a:p>
            <a:r>
              <a:rPr lang="en-US" dirty="0" smtClean="0"/>
              <a:t>God Is Exalted:  The song of Moses is a song of deliverance and rescue.  The saints</a:t>
            </a:r>
            <a:r>
              <a:rPr lang="en-US" baseline="0" dirty="0" smtClean="0"/>
              <a:t> who have given their lives aren’t asking: How could you let this happen. They are praising Him for His wonderful works.  *Hymn: Come let us worship and bow down.</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11</a:t>
            </a:fld>
            <a:endParaRPr lang="en-US"/>
          </a:p>
        </p:txBody>
      </p:sp>
    </p:spTree>
    <p:extLst>
      <p:ext uri="{BB962C8B-B14F-4D97-AF65-F5344CB8AC3E}">
        <p14:creationId xmlns:p14="http://schemas.microsoft.com/office/powerpoint/2010/main" val="2075673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16:13 </a:t>
            </a:r>
            <a:r>
              <a:rPr lang="mr-IN" dirty="0" smtClean="0"/>
              <a:t>–</a:t>
            </a:r>
            <a:r>
              <a:rPr lang="en-US" dirty="0" smtClean="0"/>
              <a:t> this is not the final day of judgment </a:t>
            </a:r>
            <a:r>
              <a:rPr lang="mr-IN" dirty="0" smtClean="0"/>
              <a:t>–</a:t>
            </a:r>
            <a:r>
              <a:rPr lang="en-US" dirty="0" smtClean="0"/>
              <a:t> but a judgment against</a:t>
            </a:r>
            <a:r>
              <a:rPr lang="en-US" baseline="0" dirty="0" smtClean="0"/>
              <a:t> the beast and it’s blaspheme.</a:t>
            </a:r>
          </a:p>
          <a:p>
            <a:endParaRPr lang="en-US" baseline="0" dirty="0" smtClean="0"/>
          </a:p>
          <a:p>
            <a:endParaRPr lang="en-US" baseline="0" dirty="0" smtClean="0"/>
          </a:p>
          <a:p>
            <a:r>
              <a:rPr lang="en-US" baseline="0" dirty="0" smtClean="0"/>
              <a:t>** Key Word is MOUTH:  When this battle does take place, it is JESUS and the sword of HIS MOUTH that brings Victory.  Rev. 19:20-21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12</a:t>
            </a:fld>
            <a:endParaRPr lang="en-US"/>
          </a:p>
        </p:txBody>
      </p:sp>
    </p:spTree>
    <p:extLst>
      <p:ext uri="{BB962C8B-B14F-4D97-AF65-F5344CB8AC3E}">
        <p14:creationId xmlns:p14="http://schemas.microsoft.com/office/powerpoint/2010/main" val="204678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chapter picks up the pace significantly. IT crams in AMAZING and FANTASTIC images of Victory!</a:t>
            </a:r>
          </a:p>
          <a:p>
            <a:endParaRPr lang="en-US" baseline="0" dirty="0" smtClean="0"/>
          </a:p>
          <a:p>
            <a:r>
              <a:rPr lang="en-US" baseline="0" dirty="0" smtClean="0"/>
              <a:t> This one chapter has 6 key scenes</a:t>
            </a:r>
          </a:p>
          <a:p>
            <a:endParaRPr lang="en-US" baseline="0" dirty="0" smtClean="0"/>
          </a:p>
          <a:p>
            <a:r>
              <a:rPr lang="en-US" baseline="0" dirty="0" smtClean="0"/>
              <a:t>A.) John Sees the Hallelujah’s</a:t>
            </a:r>
          </a:p>
          <a:p>
            <a:r>
              <a:rPr lang="en-US" baseline="0" dirty="0" smtClean="0"/>
              <a:t>B.) Then the Bride </a:t>
            </a:r>
          </a:p>
          <a:p>
            <a:r>
              <a:rPr lang="en-US" baseline="0" dirty="0" smtClean="0"/>
              <a:t>C.) Then The Instruction To Worship God </a:t>
            </a:r>
          </a:p>
          <a:p>
            <a:r>
              <a:rPr lang="en-US" baseline="0" dirty="0" smtClean="0"/>
              <a:t>D.) Then Lord Coming in Victory </a:t>
            </a:r>
          </a:p>
          <a:p>
            <a:r>
              <a:rPr lang="en-US" baseline="0" dirty="0" smtClean="0"/>
              <a:t>E.) Then the Birds Gather </a:t>
            </a:r>
          </a:p>
          <a:p>
            <a:r>
              <a:rPr lang="en-US" baseline="0" dirty="0" smtClean="0"/>
              <a:t>F.) Then The Lake of Fire.</a:t>
            </a:r>
          </a:p>
          <a:p>
            <a:endParaRPr lang="en-US" baseline="0" dirty="0" smtClean="0"/>
          </a:p>
          <a:p>
            <a:endParaRPr lang="en-US" baseline="0" dirty="0" smtClean="0"/>
          </a:p>
          <a:p>
            <a:r>
              <a:rPr lang="en-US" baseline="0" dirty="0" smtClean="0"/>
              <a:t>The Conquest Brings The Destruction of the Beast &amp; False Prophet</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13</a:t>
            </a:fld>
            <a:endParaRPr lang="en-US"/>
          </a:p>
        </p:txBody>
      </p:sp>
    </p:spTree>
    <p:extLst>
      <p:ext uri="{BB962C8B-B14F-4D97-AF65-F5344CB8AC3E}">
        <p14:creationId xmlns:p14="http://schemas.microsoft.com/office/powerpoint/2010/main" val="90070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16:13 </a:t>
            </a:r>
            <a:r>
              <a:rPr lang="mr-IN" dirty="0" smtClean="0"/>
              <a:t>–</a:t>
            </a:r>
            <a:r>
              <a:rPr lang="en-US" dirty="0" smtClean="0"/>
              <a:t> this is not the final day of judgment </a:t>
            </a:r>
            <a:r>
              <a:rPr lang="mr-IN" dirty="0" smtClean="0"/>
              <a:t>–</a:t>
            </a:r>
            <a:r>
              <a:rPr lang="en-US" dirty="0" smtClean="0"/>
              <a:t> but a judgment against</a:t>
            </a:r>
            <a:r>
              <a:rPr lang="en-US" baseline="0" dirty="0" smtClean="0"/>
              <a:t> the beast and it’s blaspheme.</a:t>
            </a:r>
          </a:p>
          <a:p>
            <a:endParaRPr lang="en-US" baseline="0" dirty="0" smtClean="0"/>
          </a:p>
          <a:p>
            <a:endParaRPr lang="en-US" baseline="0" dirty="0" smtClean="0"/>
          </a:p>
          <a:p>
            <a:r>
              <a:rPr lang="en-US" baseline="0" dirty="0" smtClean="0"/>
              <a:t>** Key Word is MOUTH:  When this battle does take place, it is JESUS and the sword of HIS MOUTH that brings Victory.  Rev. 19:20-21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14</a:t>
            </a:fld>
            <a:endParaRPr lang="en-US"/>
          </a:p>
        </p:txBody>
      </p:sp>
    </p:spTree>
    <p:extLst>
      <p:ext uri="{BB962C8B-B14F-4D97-AF65-F5344CB8AC3E}">
        <p14:creationId xmlns:p14="http://schemas.microsoft.com/office/powerpoint/2010/main" val="1438036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chapter picks up the pace significantly. IT crams in AMAZING and FANTASTIC images of Victory!</a:t>
            </a:r>
          </a:p>
          <a:p>
            <a:endParaRPr lang="en-US" baseline="0" dirty="0" smtClean="0"/>
          </a:p>
          <a:p>
            <a:r>
              <a:rPr lang="en-US" baseline="0" dirty="0" smtClean="0"/>
              <a:t> This one chapter has 6 key scenes</a:t>
            </a:r>
          </a:p>
          <a:p>
            <a:endParaRPr lang="en-US" baseline="0" dirty="0" smtClean="0"/>
          </a:p>
          <a:p>
            <a:r>
              <a:rPr lang="en-US" baseline="0" dirty="0" smtClean="0"/>
              <a:t>A.) John Sees the Hallelujah’s</a:t>
            </a:r>
          </a:p>
          <a:p>
            <a:r>
              <a:rPr lang="en-US" baseline="0" dirty="0" smtClean="0"/>
              <a:t>B.) Then the Bride </a:t>
            </a:r>
          </a:p>
          <a:p>
            <a:r>
              <a:rPr lang="en-US" baseline="0" dirty="0" smtClean="0"/>
              <a:t>C.) Then The Instruction To Worship God </a:t>
            </a:r>
          </a:p>
          <a:p>
            <a:r>
              <a:rPr lang="en-US" baseline="0" dirty="0" smtClean="0"/>
              <a:t>D.) Then Lord Coming in Victory </a:t>
            </a:r>
          </a:p>
          <a:p>
            <a:r>
              <a:rPr lang="en-US" baseline="0" dirty="0" smtClean="0"/>
              <a:t>E.) Then the Birds Gather </a:t>
            </a:r>
          </a:p>
          <a:p>
            <a:r>
              <a:rPr lang="en-US" baseline="0" dirty="0" smtClean="0"/>
              <a:t>F.) Then The Lake of Fire.</a:t>
            </a:r>
          </a:p>
          <a:p>
            <a:endParaRPr lang="en-US" baseline="0" dirty="0" smtClean="0"/>
          </a:p>
          <a:p>
            <a:endParaRPr lang="en-US" baseline="0" dirty="0" smtClean="0"/>
          </a:p>
          <a:p>
            <a:r>
              <a:rPr lang="en-US" baseline="0" dirty="0" smtClean="0"/>
              <a:t>The Conquest Brings The Destruction of the Beast &amp; False Prophet</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15</a:t>
            </a:fld>
            <a:endParaRPr lang="en-US"/>
          </a:p>
        </p:txBody>
      </p:sp>
    </p:spTree>
    <p:extLst>
      <p:ext uri="{BB962C8B-B14F-4D97-AF65-F5344CB8AC3E}">
        <p14:creationId xmlns:p14="http://schemas.microsoft.com/office/powerpoint/2010/main" val="2047723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chapter picks up the pace significantly. IT crams in AMAZING and FANTASTIC images of Victory!</a:t>
            </a:r>
          </a:p>
          <a:p>
            <a:endParaRPr lang="en-US" baseline="0" dirty="0" smtClean="0"/>
          </a:p>
          <a:p>
            <a:r>
              <a:rPr lang="en-US" baseline="0" dirty="0" smtClean="0"/>
              <a:t> This one chapter has 6 key scenes</a:t>
            </a:r>
          </a:p>
          <a:p>
            <a:endParaRPr lang="en-US" baseline="0" dirty="0" smtClean="0"/>
          </a:p>
          <a:p>
            <a:r>
              <a:rPr lang="en-US" baseline="0" dirty="0" smtClean="0"/>
              <a:t>A.) John Sees the Hallelujah’s</a:t>
            </a:r>
          </a:p>
          <a:p>
            <a:r>
              <a:rPr lang="en-US" baseline="0" dirty="0" smtClean="0"/>
              <a:t>B.) Then the Bride </a:t>
            </a:r>
          </a:p>
          <a:p>
            <a:r>
              <a:rPr lang="en-US" baseline="0" dirty="0" smtClean="0"/>
              <a:t>C.) Then The Instruction To Worship God </a:t>
            </a:r>
          </a:p>
          <a:p>
            <a:r>
              <a:rPr lang="en-US" baseline="0" dirty="0" smtClean="0"/>
              <a:t>D.) Then Lord Coming in Victory </a:t>
            </a:r>
          </a:p>
          <a:p>
            <a:r>
              <a:rPr lang="en-US" baseline="0" dirty="0" smtClean="0"/>
              <a:t>E.) Then the Birds Gather </a:t>
            </a:r>
          </a:p>
          <a:p>
            <a:r>
              <a:rPr lang="en-US" baseline="0" dirty="0" smtClean="0"/>
              <a:t>F.) Then The Lake of Fire.</a:t>
            </a:r>
          </a:p>
          <a:p>
            <a:endParaRPr lang="en-US" baseline="0" dirty="0" smtClean="0"/>
          </a:p>
          <a:p>
            <a:endParaRPr lang="en-US" baseline="0" dirty="0" smtClean="0"/>
          </a:p>
          <a:p>
            <a:r>
              <a:rPr lang="en-US" baseline="0" dirty="0" smtClean="0"/>
              <a:t>The Conquest Brings The Destruction of the Beast &amp; False Prophet</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16</a:t>
            </a:fld>
            <a:endParaRPr lang="en-US"/>
          </a:p>
        </p:txBody>
      </p:sp>
    </p:spTree>
    <p:extLst>
      <p:ext uri="{BB962C8B-B14F-4D97-AF65-F5344CB8AC3E}">
        <p14:creationId xmlns:p14="http://schemas.microsoft.com/office/powerpoint/2010/main" val="225563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chapter picks up the pace significantly. IT crams in AMAZING and FANTASTIC images of Victory!</a:t>
            </a:r>
          </a:p>
          <a:p>
            <a:endParaRPr lang="en-US" baseline="0" dirty="0" smtClean="0"/>
          </a:p>
          <a:p>
            <a:r>
              <a:rPr lang="en-US" baseline="0" dirty="0" smtClean="0"/>
              <a:t> This one chapter has 6 key scenes</a:t>
            </a:r>
          </a:p>
          <a:p>
            <a:endParaRPr lang="en-US" baseline="0" dirty="0" smtClean="0"/>
          </a:p>
          <a:p>
            <a:r>
              <a:rPr lang="en-US" baseline="0" dirty="0" smtClean="0"/>
              <a:t>A.) John Sees the Hallelujah’s</a:t>
            </a:r>
          </a:p>
          <a:p>
            <a:r>
              <a:rPr lang="en-US" baseline="0" dirty="0" smtClean="0"/>
              <a:t>B.) Then the Bride </a:t>
            </a:r>
          </a:p>
          <a:p>
            <a:r>
              <a:rPr lang="en-US" baseline="0" dirty="0" smtClean="0"/>
              <a:t>C.) Then The Instruction To Worship God </a:t>
            </a:r>
          </a:p>
          <a:p>
            <a:r>
              <a:rPr lang="en-US" baseline="0" dirty="0" smtClean="0"/>
              <a:t>D.) Then Lord Coming in Victory </a:t>
            </a:r>
          </a:p>
          <a:p>
            <a:r>
              <a:rPr lang="en-US" baseline="0" dirty="0" smtClean="0"/>
              <a:t>E.) Then the Birds Gather </a:t>
            </a:r>
          </a:p>
          <a:p>
            <a:r>
              <a:rPr lang="en-US" baseline="0" dirty="0" smtClean="0"/>
              <a:t>F.) Then The Lake of Fire.</a:t>
            </a:r>
          </a:p>
          <a:p>
            <a:endParaRPr lang="en-US" baseline="0" dirty="0" smtClean="0"/>
          </a:p>
          <a:p>
            <a:endParaRPr lang="en-US" baseline="0" dirty="0" smtClean="0"/>
          </a:p>
          <a:p>
            <a:r>
              <a:rPr lang="en-US" baseline="0" dirty="0" smtClean="0"/>
              <a:t>The Conquest Brings The Destruction of the Beast &amp; False Prophet</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17</a:t>
            </a:fld>
            <a:endParaRPr lang="en-US"/>
          </a:p>
        </p:txBody>
      </p:sp>
    </p:spTree>
    <p:extLst>
      <p:ext uri="{BB962C8B-B14F-4D97-AF65-F5344CB8AC3E}">
        <p14:creationId xmlns:p14="http://schemas.microsoft.com/office/powerpoint/2010/main" val="813379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16:13 </a:t>
            </a:r>
            <a:r>
              <a:rPr lang="mr-IN" dirty="0" smtClean="0"/>
              <a:t>–</a:t>
            </a:r>
            <a:r>
              <a:rPr lang="en-US" dirty="0" smtClean="0"/>
              <a:t> this is not the final day of judgment </a:t>
            </a:r>
            <a:r>
              <a:rPr lang="mr-IN" dirty="0" smtClean="0"/>
              <a:t>–</a:t>
            </a:r>
            <a:r>
              <a:rPr lang="en-US" dirty="0" smtClean="0"/>
              <a:t> but a judgment against</a:t>
            </a:r>
            <a:r>
              <a:rPr lang="en-US" baseline="0" dirty="0" smtClean="0"/>
              <a:t> the beast and it’s blaspheme.</a:t>
            </a:r>
          </a:p>
          <a:p>
            <a:endParaRPr lang="en-US" baseline="0" dirty="0" smtClean="0"/>
          </a:p>
          <a:p>
            <a:endParaRPr lang="en-US" baseline="0" dirty="0" smtClean="0"/>
          </a:p>
          <a:p>
            <a:r>
              <a:rPr lang="en-US" baseline="0" dirty="0" smtClean="0"/>
              <a:t>** Key Word is MOUTH:  When this battle does take place, it is JESUS and the sword of HIS MOUTH that brings Victory.  Rev. 19:20-21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25</a:t>
            </a:fld>
            <a:endParaRPr lang="en-US"/>
          </a:p>
        </p:txBody>
      </p:sp>
    </p:spTree>
    <p:extLst>
      <p:ext uri="{BB962C8B-B14F-4D97-AF65-F5344CB8AC3E}">
        <p14:creationId xmlns:p14="http://schemas.microsoft.com/office/powerpoint/2010/main" val="637863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16:13 </a:t>
            </a:r>
            <a:r>
              <a:rPr lang="mr-IN" dirty="0" smtClean="0"/>
              <a:t>–</a:t>
            </a:r>
            <a:r>
              <a:rPr lang="en-US" dirty="0" smtClean="0"/>
              <a:t> this is not the final day of judgment </a:t>
            </a:r>
            <a:r>
              <a:rPr lang="mr-IN" dirty="0" smtClean="0"/>
              <a:t>–</a:t>
            </a:r>
            <a:r>
              <a:rPr lang="en-US" dirty="0" smtClean="0"/>
              <a:t> but a judgment against</a:t>
            </a:r>
            <a:r>
              <a:rPr lang="en-US" baseline="0" dirty="0" smtClean="0"/>
              <a:t> the beast and it’s blaspheme.</a:t>
            </a:r>
          </a:p>
          <a:p>
            <a:endParaRPr lang="en-US" baseline="0" dirty="0" smtClean="0"/>
          </a:p>
          <a:p>
            <a:endParaRPr lang="en-US" baseline="0" dirty="0" smtClean="0"/>
          </a:p>
          <a:p>
            <a:r>
              <a:rPr lang="en-US" baseline="0" dirty="0" smtClean="0"/>
              <a:t>** Key Word is MOUTH:  When this battle does take place, it is JESUS and the sword of HIS MOUTH that brings Victory.  Rev. 19:20-21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26</a:t>
            </a:fld>
            <a:endParaRPr lang="en-US"/>
          </a:p>
        </p:txBody>
      </p:sp>
    </p:spTree>
    <p:extLst>
      <p:ext uri="{BB962C8B-B14F-4D97-AF65-F5344CB8AC3E}">
        <p14:creationId xmlns:p14="http://schemas.microsoft.com/office/powerpoint/2010/main" val="111679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studying 12 we really rejoiced in GOD’s CONQUEST.</a:t>
            </a:r>
          </a:p>
          <a:p>
            <a:endParaRPr lang="en-US" dirty="0" smtClean="0"/>
          </a:p>
          <a:p>
            <a:r>
              <a:rPr lang="en-US" dirty="0" smtClean="0"/>
              <a:t>Rev. 12:11 “And they overcome him because</a:t>
            </a:r>
            <a:r>
              <a:rPr lang="en-US" baseline="0" dirty="0" smtClean="0"/>
              <a:t> of the blood of the Lamb and because of the word of their testimony, and they did not love their life even when faced with death.”</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a:t>
            </a:fld>
            <a:endParaRPr lang="en-US"/>
          </a:p>
        </p:txBody>
      </p:sp>
    </p:spTree>
    <p:extLst>
      <p:ext uri="{BB962C8B-B14F-4D97-AF65-F5344CB8AC3E}">
        <p14:creationId xmlns:p14="http://schemas.microsoft.com/office/powerpoint/2010/main" val="1859593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someone asks</a:t>
            </a:r>
            <a:r>
              <a:rPr lang="en-US" baseline="0" dirty="0" smtClean="0"/>
              <a:t> you: </a:t>
            </a:r>
            <a:r>
              <a:rPr lang="en-US" dirty="0" smtClean="0"/>
              <a:t>Do</a:t>
            </a:r>
            <a:r>
              <a:rPr lang="en-US" baseline="0" dirty="0" smtClean="0"/>
              <a:t> you believe that Jesus Christ will reign with the saints for 1,000 years?  Please say yes!  This chapter describes the 1,000 years in five different statements!  John does want us to focus on it.</a:t>
            </a:r>
          </a:p>
          <a:p>
            <a:endParaRPr lang="en-US" baseline="0" dirty="0" smtClean="0"/>
          </a:p>
          <a:p>
            <a:r>
              <a:rPr lang="en-US" baseline="0" dirty="0" smtClean="0"/>
              <a:t>But you do not have to answer that it is a literal 1,000 years.  Nor do you need to agree to a physical or earthly kingdom.  Because this chapter is about SOULS who are reigning with the Lord </a:t>
            </a:r>
            <a:r>
              <a:rPr lang="mr-IN" baseline="0" dirty="0" smtClean="0"/>
              <a:t>–</a:t>
            </a:r>
            <a:r>
              <a:rPr lang="en-US" baseline="0" dirty="0" smtClean="0"/>
              <a:t> not people on earth.</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27</a:t>
            </a:fld>
            <a:endParaRPr lang="en-US"/>
          </a:p>
        </p:txBody>
      </p:sp>
    </p:spTree>
    <p:extLst>
      <p:ext uri="{BB962C8B-B14F-4D97-AF65-F5344CB8AC3E}">
        <p14:creationId xmlns:p14="http://schemas.microsoft.com/office/powerpoint/2010/main" val="1224427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16:13 </a:t>
            </a:r>
            <a:r>
              <a:rPr lang="mr-IN" dirty="0" smtClean="0"/>
              <a:t>–</a:t>
            </a:r>
            <a:r>
              <a:rPr lang="en-US" dirty="0" smtClean="0"/>
              <a:t> this is not the final day of judgment </a:t>
            </a:r>
            <a:r>
              <a:rPr lang="mr-IN" dirty="0" smtClean="0"/>
              <a:t>–</a:t>
            </a:r>
            <a:r>
              <a:rPr lang="en-US" dirty="0" smtClean="0"/>
              <a:t> but a judgment against</a:t>
            </a:r>
            <a:r>
              <a:rPr lang="en-US" baseline="0" dirty="0" smtClean="0"/>
              <a:t> the beast and it’s blaspheme.</a:t>
            </a:r>
          </a:p>
          <a:p>
            <a:endParaRPr lang="en-US" baseline="0" dirty="0" smtClean="0"/>
          </a:p>
          <a:p>
            <a:endParaRPr lang="en-US" baseline="0" dirty="0" smtClean="0"/>
          </a:p>
          <a:p>
            <a:r>
              <a:rPr lang="en-US" baseline="0" dirty="0" smtClean="0"/>
              <a:t>** Key Word is MOUTH:  When this battle does take place, it is JESUS and the sword of HIS MOUTH that brings Victory.  Rev. 19:20-21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28</a:t>
            </a:fld>
            <a:endParaRPr lang="en-US"/>
          </a:p>
        </p:txBody>
      </p:sp>
    </p:spTree>
    <p:extLst>
      <p:ext uri="{BB962C8B-B14F-4D97-AF65-F5344CB8AC3E}">
        <p14:creationId xmlns:p14="http://schemas.microsoft.com/office/powerpoint/2010/main" val="90156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16:13 </a:t>
            </a:r>
            <a:r>
              <a:rPr lang="mr-IN" dirty="0" smtClean="0"/>
              <a:t>–</a:t>
            </a:r>
            <a:r>
              <a:rPr lang="en-US" dirty="0" smtClean="0"/>
              <a:t> this is not the final day of judgment </a:t>
            </a:r>
            <a:r>
              <a:rPr lang="mr-IN" dirty="0" smtClean="0"/>
              <a:t>–</a:t>
            </a:r>
            <a:r>
              <a:rPr lang="en-US" dirty="0" smtClean="0"/>
              <a:t> but a judgment against</a:t>
            </a:r>
            <a:r>
              <a:rPr lang="en-US" baseline="0" dirty="0" smtClean="0"/>
              <a:t> the beast and it’s blaspheme.</a:t>
            </a:r>
          </a:p>
          <a:p>
            <a:endParaRPr lang="en-US" baseline="0" dirty="0" smtClean="0"/>
          </a:p>
          <a:p>
            <a:endParaRPr lang="en-US" baseline="0" dirty="0" smtClean="0"/>
          </a:p>
          <a:p>
            <a:r>
              <a:rPr lang="en-US" baseline="0" dirty="0" smtClean="0"/>
              <a:t>** Key Word is MOUTH:  When this battle does take place, it is JESUS and the sword of HIS MOUTH that brings Victory.  Rev. 19:20-21</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29</a:t>
            </a:fld>
            <a:endParaRPr lang="en-US"/>
          </a:p>
        </p:txBody>
      </p:sp>
    </p:spTree>
    <p:extLst>
      <p:ext uri="{BB962C8B-B14F-4D97-AF65-F5344CB8AC3E}">
        <p14:creationId xmlns:p14="http://schemas.microsoft.com/office/powerpoint/2010/main" val="15253686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Do Take Comfort In The Victory.</a:t>
            </a:r>
          </a:p>
          <a:p>
            <a:pPr lvl="1"/>
            <a:r>
              <a:rPr lang="en-US" dirty="0" smtClean="0"/>
              <a:t>Do Not worry about Gog &amp; Magog</a:t>
            </a:r>
            <a:r>
              <a:rPr lang="mr-IN" dirty="0" smtClean="0"/>
              <a:t>…</a:t>
            </a:r>
            <a:r>
              <a:rPr lang="en-US" dirty="0" smtClean="0"/>
              <a:t>This entire book has been teaching us the keys to handling these battles: be faithful unto death and worship ONLY God.</a:t>
            </a:r>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30</a:t>
            </a:fld>
            <a:endParaRPr lang="en-US"/>
          </a:p>
        </p:txBody>
      </p:sp>
    </p:spTree>
    <p:extLst>
      <p:ext uri="{BB962C8B-B14F-4D97-AF65-F5344CB8AC3E}">
        <p14:creationId xmlns:p14="http://schemas.microsoft.com/office/powerpoint/2010/main" val="7272691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a:t>
            </a:r>
            <a:r>
              <a:rPr lang="en-US" baseline="0" dirty="0" smtClean="0"/>
              <a:t> the Battle of </a:t>
            </a:r>
            <a:r>
              <a:rPr lang="en-US" baseline="0" dirty="0" err="1" smtClean="0"/>
              <a:t>Megido</a:t>
            </a:r>
            <a:r>
              <a:rPr lang="en-US" baseline="0" dirty="0" smtClean="0"/>
              <a:t> was used to talk about a DECISIVE battle.</a:t>
            </a:r>
          </a:p>
          <a:p>
            <a:endParaRPr lang="en-US" baseline="0" dirty="0" smtClean="0"/>
          </a:p>
          <a:p>
            <a:r>
              <a:rPr lang="en-US" baseline="0" dirty="0" smtClean="0"/>
              <a:t>Gog &amp; Magog are being used to describe a collection of the Adversaries Against the Lord.</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31</a:t>
            </a:fld>
            <a:endParaRPr lang="en-US"/>
          </a:p>
        </p:txBody>
      </p:sp>
    </p:spTree>
    <p:extLst>
      <p:ext uri="{BB962C8B-B14F-4D97-AF65-F5344CB8AC3E}">
        <p14:creationId xmlns:p14="http://schemas.microsoft.com/office/powerpoint/2010/main" val="1336952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a:t>
            </a:r>
            <a:r>
              <a:rPr lang="en-US" baseline="0" dirty="0" smtClean="0"/>
              <a:t> the Battle of </a:t>
            </a:r>
            <a:r>
              <a:rPr lang="en-US" baseline="0" dirty="0" err="1" smtClean="0"/>
              <a:t>Megido</a:t>
            </a:r>
            <a:r>
              <a:rPr lang="en-US" baseline="0" dirty="0" smtClean="0"/>
              <a:t> was used to talk about a DECISIVE battle.</a:t>
            </a:r>
          </a:p>
          <a:p>
            <a:endParaRPr lang="en-US" baseline="0" dirty="0" smtClean="0"/>
          </a:p>
          <a:p>
            <a:r>
              <a:rPr lang="en-US" baseline="0" dirty="0" smtClean="0"/>
              <a:t>Gog &amp; Magog are being used to describe a collection of the </a:t>
            </a:r>
            <a:r>
              <a:rPr lang="en-US" baseline="0" smtClean="0"/>
              <a:t>Adversaries Against the Lord.</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32</a:t>
            </a:fld>
            <a:endParaRPr lang="en-US"/>
          </a:p>
        </p:txBody>
      </p:sp>
    </p:spTree>
    <p:extLst>
      <p:ext uri="{BB962C8B-B14F-4D97-AF65-F5344CB8AC3E}">
        <p14:creationId xmlns:p14="http://schemas.microsoft.com/office/powerpoint/2010/main" val="879553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all need to approach this chapter with some humility.</a:t>
            </a:r>
          </a:p>
          <a:p>
            <a:endParaRPr lang="en-US" dirty="0" smtClean="0"/>
          </a:p>
          <a:p>
            <a:r>
              <a:rPr lang="en-US" dirty="0" smtClean="0"/>
              <a:t>We are preparing to see the GLORIFIED church.  Is it the church</a:t>
            </a:r>
            <a:r>
              <a:rPr lang="en-US" baseline="0" dirty="0" smtClean="0"/>
              <a:t> GLORIFIED in eternity or on earth</a:t>
            </a:r>
            <a:r>
              <a:rPr lang="mr-IN" baseline="0" dirty="0" smtClean="0"/>
              <a:t>…</a:t>
            </a:r>
            <a:r>
              <a:rPr lang="en-US" baseline="0" dirty="0" smtClean="0"/>
              <a:t> some significant points in favor of each!</a:t>
            </a:r>
          </a:p>
          <a:p>
            <a:endParaRPr lang="en-US" baseline="0" dirty="0" smtClean="0"/>
          </a:p>
          <a:p>
            <a:r>
              <a:rPr lang="en-US" baseline="0" dirty="0" smtClean="0"/>
              <a:t>There does seem to be a common appeal in either interpretation to think about the good in store in our future.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33</a:t>
            </a:fld>
            <a:endParaRPr lang="en-US"/>
          </a:p>
        </p:txBody>
      </p:sp>
    </p:spTree>
    <p:extLst>
      <p:ext uri="{BB962C8B-B14F-4D97-AF65-F5344CB8AC3E}">
        <p14:creationId xmlns:p14="http://schemas.microsoft.com/office/powerpoint/2010/main" val="1538214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a time for complete devotion and true</a:t>
            </a:r>
            <a:r>
              <a:rPr lang="en-US" baseline="0" dirty="0" smtClean="0"/>
              <a:t> worship.</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34</a:t>
            </a:fld>
            <a:endParaRPr lang="en-US"/>
          </a:p>
        </p:txBody>
      </p:sp>
    </p:spTree>
    <p:extLst>
      <p:ext uri="{BB962C8B-B14F-4D97-AF65-F5344CB8AC3E}">
        <p14:creationId xmlns:p14="http://schemas.microsoft.com/office/powerpoint/2010/main" val="840408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35</a:t>
            </a:fld>
            <a:endParaRPr lang="en-US"/>
          </a:p>
        </p:txBody>
      </p:sp>
    </p:spTree>
    <p:extLst>
      <p:ext uri="{BB962C8B-B14F-4D97-AF65-F5344CB8AC3E}">
        <p14:creationId xmlns:p14="http://schemas.microsoft.com/office/powerpoint/2010/main" val="1080350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36</a:t>
            </a:fld>
            <a:endParaRPr lang="en-US"/>
          </a:p>
        </p:txBody>
      </p:sp>
    </p:spTree>
    <p:extLst>
      <p:ext uri="{BB962C8B-B14F-4D97-AF65-F5344CB8AC3E}">
        <p14:creationId xmlns:p14="http://schemas.microsoft.com/office/powerpoint/2010/main" val="1777904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713232" rtl="0" eaLnBrk="1" fontAlgn="auto" latinLnBrk="0" hangingPunct="1">
              <a:lnSpc>
                <a:spcPct val="100000"/>
              </a:lnSpc>
              <a:spcBef>
                <a:spcPts val="0"/>
              </a:spcBef>
              <a:spcAft>
                <a:spcPts val="0"/>
              </a:spcAft>
              <a:buClrTx/>
              <a:buSzTx/>
              <a:buFontTx/>
              <a:buNone/>
              <a:tabLst/>
              <a:defRPr/>
            </a:pPr>
            <a:r>
              <a:rPr lang="en-US" sz="1000" dirty="0" smtClean="0"/>
              <a:t>A story, written in a time of crisis and distress, that is given by otherworldly beings explaining how God will reverse everything so the righteous will triumph.</a:t>
            </a:r>
          </a:p>
          <a:p>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3</a:t>
            </a:fld>
            <a:endParaRPr lang="en-US"/>
          </a:p>
        </p:txBody>
      </p:sp>
    </p:spTree>
    <p:extLst>
      <p:ext uri="{BB962C8B-B14F-4D97-AF65-F5344CB8AC3E}">
        <p14:creationId xmlns:p14="http://schemas.microsoft.com/office/powerpoint/2010/main" val="865406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should we approach the rest of the book?  On</a:t>
            </a:r>
            <a:r>
              <a:rPr lang="en-US" baseline="0" dirty="0" smtClean="0"/>
              <a:t> Sunday we wrapped up the 7 churches and now before we get into chapter 4 and 5 seems like the best time to discuss how we study this book as a a whole.</a:t>
            </a:r>
          </a:p>
          <a:p>
            <a:endParaRPr lang="en-US" baseline="0" dirty="0" smtClean="0"/>
          </a:p>
          <a:p>
            <a:r>
              <a:rPr lang="en-US" baseline="0" dirty="0" smtClean="0"/>
              <a:t>We’ve established that it is apocalyptic literature </a:t>
            </a:r>
            <a:r>
              <a:rPr lang="mr-IN" baseline="0" dirty="0" smtClean="0"/>
              <a:t>–</a:t>
            </a:r>
            <a:r>
              <a:rPr lang="en-US" baseline="0" dirty="0" smtClean="0"/>
              <a:t> with visions and symbolic language.  </a:t>
            </a:r>
          </a:p>
          <a:p>
            <a:endParaRPr lang="en-US" baseline="0" dirty="0" smtClean="0"/>
          </a:p>
          <a:p>
            <a:r>
              <a:rPr lang="en-US" baseline="0" dirty="0" smtClean="0"/>
              <a:t>This language </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37</a:t>
            </a:fld>
            <a:endParaRPr lang="en-US"/>
          </a:p>
        </p:txBody>
      </p:sp>
    </p:spTree>
    <p:extLst>
      <p:ext uri="{BB962C8B-B14F-4D97-AF65-F5344CB8AC3E}">
        <p14:creationId xmlns:p14="http://schemas.microsoft.com/office/powerpoint/2010/main" val="1159140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4</a:t>
            </a:fld>
            <a:endParaRPr lang="en-US"/>
          </a:p>
        </p:txBody>
      </p:sp>
    </p:spTree>
    <p:extLst>
      <p:ext uri="{BB962C8B-B14F-4D97-AF65-F5344CB8AC3E}">
        <p14:creationId xmlns:p14="http://schemas.microsoft.com/office/powerpoint/2010/main" val="44845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5</a:t>
            </a:fld>
            <a:endParaRPr lang="en-US"/>
          </a:p>
        </p:txBody>
      </p:sp>
    </p:spTree>
    <p:extLst>
      <p:ext uri="{BB962C8B-B14F-4D97-AF65-F5344CB8AC3E}">
        <p14:creationId xmlns:p14="http://schemas.microsoft.com/office/powerpoint/2010/main" val="1169149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6</a:t>
            </a:fld>
            <a:endParaRPr lang="en-US"/>
          </a:p>
        </p:txBody>
      </p:sp>
    </p:spTree>
    <p:extLst>
      <p:ext uri="{BB962C8B-B14F-4D97-AF65-F5344CB8AC3E}">
        <p14:creationId xmlns:p14="http://schemas.microsoft.com/office/powerpoint/2010/main" val="142513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7</a:t>
            </a:fld>
            <a:endParaRPr lang="en-US"/>
          </a:p>
        </p:txBody>
      </p:sp>
    </p:spTree>
    <p:extLst>
      <p:ext uri="{BB962C8B-B14F-4D97-AF65-F5344CB8AC3E}">
        <p14:creationId xmlns:p14="http://schemas.microsoft.com/office/powerpoint/2010/main" val="322105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0692D6-E294-6D44-A874-4C1F6C49BDEF}" type="slidenum">
              <a:rPr lang="en-US" smtClean="0"/>
              <a:t>8</a:t>
            </a:fld>
            <a:endParaRPr lang="en-US"/>
          </a:p>
        </p:txBody>
      </p:sp>
    </p:spTree>
    <p:extLst>
      <p:ext uri="{BB962C8B-B14F-4D97-AF65-F5344CB8AC3E}">
        <p14:creationId xmlns:p14="http://schemas.microsoft.com/office/powerpoint/2010/main" val="1868051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want a</a:t>
            </a:r>
            <a:r>
              <a:rPr lang="en-US" baseline="0" dirty="0" smtClean="0"/>
              <a:t> phrase for the whole chapter I would say:  Silence Followed By Suffering.</a:t>
            </a:r>
            <a:endParaRPr lang="en-US" dirty="0" smtClean="0"/>
          </a:p>
          <a:p>
            <a:endParaRPr lang="en-US" dirty="0" smtClean="0"/>
          </a:p>
          <a:p>
            <a:r>
              <a:rPr lang="en-US" dirty="0" smtClean="0"/>
              <a:t>The judgement</a:t>
            </a:r>
            <a:r>
              <a:rPr lang="en-US" baseline="0" dirty="0" smtClean="0"/>
              <a:t> that was pronounced in Chapter 6 as each seal was opened </a:t>
            </a:r>
            <a:r>
              <a:rPr lang="mr-IN" baseline="0" dirty="0" smtClean="0"/>
              <a:t>–</a:t>
            </a:r>
            <a:r>
              <a:rPr lang="en-US" baseline="0" dirty="0" smtClean="0"/>
              <a:t> is now beginning to occur.  And this judgment affects a third of the people.</a:t>
            </a:r>
            <a:endParaRPr lang="en-US" dirty="0"/>
          </a:p>
        </p:txBody>
      </p:sp>
      <p:sp>
        <p:nvSpPr>
          <p:cNvPr id="4" name="Slide Number Placeholder 3"/>
          <p:cNvSpPr>
            <a:spLocks noGrp="1"/>
          </p:cNvSpPr>
          <p:nvPr>
            <p:ph type="sldNum" sz="quarter" idx="10"/>
          </p:nvPr>
        </p:nvSpPr>
        <p:spPr/>
        <p:txBody>
          <a:bodyPr/>
          <a:lstStyle/>
          <a:p>
            <a:fld id="{DB0692D6-E294-6D44-A874-4C1F6C49BDEF}" type="slidenum">
              <a:rPr lang="en-US" smtClean="0"/>
              <a:t>9</a:t>
            </a:fld>
            <a:endParaRPr lang="en-US"/>
          </a:p>
        </p:txBody>
      </p:sp>
    </p:spTree>
    <p:extLst>
      <p:ext uri="{BB962C8B-B14F-4D97-AF65-F5344CB8AC3E}">
        <p14:creationId xmlns:p14="http://schemas.microsoft.com/office/powerpoint/2010/main" val="1795482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E40B847-923E-F947-B83A-D9E2D13EFB1D}" type="datetimeFigureOut">
              <a:rPr lang="en-US" smtClean="0"/>
              <a:t>8/25/18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40B847-923E-F947-B83A-D9E2D13EFB1D}" type="datetimeFigureOut">
              <a:rPr lang="en-US" smtClean="0"/>
              <a:t>8/25/18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40B847-923E-F947-B83A-D9E2D13EFB1D}" type="datetimeFigureOut">
              <a:rPr lang="en-US" smtClean="0"/>
              <a:t>8/25/18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40B847-923E-F947-B83A-D9E2D13EFB1D}" type="datetimeFigureOut">
              <a:rPr lang="en-US" smtClean="0"/>
              <a:t>8/25/18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40B847-923E-F947-B83A-D9E2D13EFB1D}" type="datetimeFigureOut">
              <a:rPr lang="en-US" smtClean="0"/>
              <a:t>8/25/18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40B847-923E-F947-B83A-D9E2D13EFB1D}" type="datetimeFigureOut">
              <a:rPr lang="en-US" smtClean="0"/>
              <a:t>8/25/18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8/25/18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40B847-923E-F947-B83A-D9E2D13EFB1D}" type="datetimeFigureOut">
              <a:rPr lang="en-US" smtClean="0"/>
              <a:t>8/25/18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975803-027B-E046-9F0D-2C920A4820C8}" type="slidenum">
              <a:rPr lang="en-US" smtClean="0"/>
              <a:t>‹#›</a:t>
            </a:fld>
            <a:endParaRPr lang="en-US"/>
          </a:p>
        </p:txBody>
      </p:sp>
    </p:spTree>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AE40B847-923E-F947-B83A-D9E2D13EFB1D}" type="datetimeFigureOut">
              <a:rPr lang="en-US" smtClean="0"/>
              <a:t>8/25/18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B8975803-027B-E046-9F0D-2C920A4820C8}" type="slidenum">
              <a:rPr lang="en-US" smtClean="0"/>
              <a:t>‹#›</a:t>
            </a:fld>
            <a:endParaRPr lang="en-US"/>
          </a:p>
        </p:txBody>
      </p:sp>
    </p:spTree>
    <p:extLst>
      <p:ext uri="{BB962C8B-B14F-4D97-AF65-F5344CB8AC3E}">
        <p14:creationId xmlns:p14="http://schemas.microsoft.com/office/powerpoint/2010/main" val="1057239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1642714762"/>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13-14</a:t>
            </a:r>
            <a:endParaRPr lang="en-US" dirty="0"/>
          </a:p>
        </p:txBody>
      </p:sp>
      <p:sp>
        <p:nvSpPr>
          <p:cNvPr id="3" name="Content Placeholder 2"/>
          <p:cNvSpPr>
            <a:spLocks noGrp="1"/>
          </p:cNvSpPr>
          <p:nvPr>
            <p:ph idx="1"/>
          </p:nvPr>
        </p:nvSpPr>
        <p:spPr>
          <a:xfrm>
            <a:off x="199293" y="1380678"/>
            <a:ext cx="8804031" cy="3626115"/>
          </a:xfrm>
        </p:spPr>
        <p:txBody>
          <a:bodyPr>
            <a:noAutofit/>
          </a:bodyPr>
          <a:lstStyle/>
          <a:p>
            <a:pPr marL="0" indent="0">
              <a:buNone/>
            </a:pPr>
            <a:r>
              <a:rPr lang="en-US" sz="3100" b="1" dirty="0" smtClean="0">
                <a:solidFill>
                  <a:schemeClr val="accent2">
                    <a:lumMod val="75000"/>
                  </a:schemeClr>
                </a:solidFill>
              </a:rPr>
              <a:t>Satan Stirs Up The Roman Empire Against The Saints.</a:t>
            </a:r>
          </a:p>
          <a:p>
            <a:r>
              <a:rPr lang="en-US" sz="2400" dirty="0" smtClean="0"/>
              <a:t>“they worshipped </a:t>
            </a:r>
            <a:r>
              <a:rPr lang="en-US" sz="2400" dirty="0" smtClean="0">
                <a:solidFill>
                  <a:schemeClr val="accent2">
                    <a:lumMod val="75000"/>
                  </a:schemeClr>
                </a:solidFill>
              </a:rPr>
              <a:t>the dragon </a:t>
            </a:r>
            <a:r>
              <a:rPr lang="en-US" sz="2400" dirty="0" smtClean="0"/>
              <a:t>because he gave his authority to the </a:t>
            </a:r>
            <a:r>
              <a:rPr lang="en-US" sz="2400" dirty="0" smtClean="0">
                <a:solidFill>
                  <a:schemeClr val="accent2">
                    <a:lumMod val="75000"/>
                  </a:schemeClr>
                </a:solidFill>
              </a:rPr>
              <a:t>beast</a:t>
            </a:r>
            <a:r>
              <a:rPr lang="en-US" sz="2400" dirty="0" smtClean="0"/>
              <a:t>; and they worshipped the beast, saying, “Who is like the beast, and who is </a:t>
            </a:r>
            <a:r>
              <a:rPr lang="en-US" sz="2400" dirty="0" smtClean="0">
                <a:solidFill>
                  <a:schemeClr val="accent2">
                    <a:lumMod val="75000"/>
                  </a:schemeClr>
                </a:solidFill>
              </a:rPr>
              <a:t>able to wage war </a:t>
            </a:r>
            <a:r>
              <a:rPr lang="en-US" sz="2400" dirty="0" smtClean="0"/>
              <a:t>with him?” (Rev 13:4)</a:t>
            </a:r>
          </a:p>
          <a:p>
            <a:pPr marL="0" indent="0">
              <a:buNone/>
            </a:pPr>
            <a:r>
              <a:rPr lang="en-US" sz="3200" b="1" dirty="0">
                <a:solidFill>
                  <a:schemeClr val="accent2">
                    <a:lumMod val="75000"/>
                  </a:schemeClr>
                </a:solidFill>
              </a:rPr>
              <a:t>The Lamb Stirs Up His Angels Against Babylon.</a:t>
            </a:r>
          </a:p>
          <a:p>
            <a:r>
              <a:rPr lang="en-US" sz="2400" dirty="0"/>
              <a:t>“and he said with a loud voice, “</a:t>
            </a:r>
            <a:r>
              <a:rPr lang="en-US" sz="2400" dirty="0">
                <a:solidFill>
                  <a:schemeClr val="accent2">
                    <a:lumMod val="75000"/>
                  </a:schemeClr>
                </a:solidFill>
              </a:rPr>
              <a:t>Fear God, and give Him glory</a:t>
            </a:r>
            <a:r>
              <a:rPr lang="en-US" sz="2400" dirty="0"/>
              <a:t>, </a:t>
            </a:r>
            <a:r>
              <a:rPr lang="en-US" sz="2400" dirty="0">
                <a:solidFill>
                  <a:schemeClr val="accent2">
                    <a:lumMod val="75000"/>
                  </a:schemeClr>
                </a:solidFill>
              </a:rPr>
              <a:t>because the hour of His judgment has come</a:t>
            </a:r>
            <a:r>
              <a:rPr lang="en-US" sz="2400" dirty="0"/>
              <a:t>; </a:t>
            </a:r>
            <a:r>
              <a:rPr lang="en-US" sz="2400" b="1" u="sng" dirty="0">
                <a:solidFill>
                  <a:schemeClr val="accent2">
                    <a:lumMod val="75000"/>
                  </a:schemeClr>
                </a:solidFill>
              </a:rPr>
              <a:t>worship Him </a:t>
            </a:r>
            <a:r>
              <a:rPr lang="en-US" sz="2400" dirty="0"/>
              <a:t>who </a:t>
            </a:r>
            <a:r>
              <a:rPr lang="en-US" sz="2400" dirty="0">
                <a:solidFill>
                  <a:schemeClr val="accent2">
                    <a:lumMod val="75000"/>
                  </a:schemeClr>
                </a:solidFill>
              </a:rPr>
              <a:t>made the heavens and the earth and sea and springs of waters.</a:t>
            </a:r>
            <a:r>
              <a:rPr lang="en-US" sz="2400" dirty="0"/>
              <a:t>”(7)</a:t>
            </a:r>
          </a:p>
          <a:p>
            <a:pPr marL="0" indent="0">
              <a:buNone/>
            </a:pPr>
            <a:endParaRPr lang="en-US" sz="2400" dirty="0" smtClean="0"/>
          </a:p>
        </p:txBody>
      </p:sp>
    </p:spTree>
    <p:extLst>
      <p:ext uri="{BB962C8B-B14F-4D97-AF65-F5344CB8AC3E}">
        <p14:creationId xmlns:p14="http://schemas.microsoft.com/office/powerpoint/2010/main" val="463828293"/>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15</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200" b="1" dirty="0" smtClean="0">
                <a:solidFill>
                  <a:schemeClr val="accent2">
                    <a:lumMod val="75000"/>
                  </a:schemeClr>
                </a:solidFill>
              </a:rPr>
              <a:t>God Is Exalted In All The World.</a:t>
            </a:r>
            <a:endParaRPr lang="en-US" sz="3200" b="1" dirty="0">
              <a:solidFill>
                <a:schemeClr val="accent2">
                  <a:lumMod val="75000"/>
                </a:schemeClr>
              </a:solidFill>
            </a:endParaRPr>
          </a:p>
          <a:p>
            <a:r>
              <a:rPr lang="en-US" sz="2400" dirty="0" smtClean="0"/>
              <a:t>“And they sang the song of Moses, the bond-servant of God, and the song of the Lamb, saying, “</a:t>
            </a:r>
            <a:r>
              <a:rPr lang="en-US" sz="2400" dirty="0" smtClean="0">
                <a:solidFill>
                  <a:schemeClr val="accent2">
                    <a:lumMod val="75000"/>
                  </a:schemeClr>
                </a:solidFill>
              </a:rPr>
              <a:t>Great and marvelous </a:t>
            </a:r>
            <a:r>
              <a:rPr lang="en-US" sz="2400" dirty="0" smtClean="0"/>
              <a:t>are </a:t>
            </a:r>
            <a:r>
              <a:rPr lang="en-US" sz="2400" u="sng" dirty="0" smtClean="0">
                <a:solidFill>
                  <a:schemeClr val="accent2">
                    <a:lumMod val="75000"/>
                  </a:schemeClr>
                </a:solidFill>
              </a:rPr>
              <a:t>Your works</a:t>
            </a:r>
            <a:r>
              <a:rPr lang="en-US" sz="2400" dirty="0" smtClean="0"/>
              <a:t>, O Lord God, the Almighty; </a:t>
            </a:r>
            <a:r>
              <a:rPr lang="en-US" sz="2400" dirty="0" smtClean="0">
                <a:solidFill>
                  <a:schemeClr val="accent2">
                    <a:lumMod val="75000"/>
                  </a:schemeClr>
                </a:solidFill>
              </a:rPr>
              <a:t>Righteous and true </a:t>
            </a:r>
            <a:r>
              <a:rPr lang="en-US" sz="2400" dirty="0" smtClean="0"/>
              <a:t>are </a:t>
            </a:r>
            <a:r>
              <a:rPr lang="en-US" sz="2400" u="sng" dirty="0" smtClean="0">
                <a:solidFill>
                  <a:schemeClr val="accent2">
                    <a:lumMod val="75000"/>
                  </a:schemeClr>
                </a:solidFill>
              </a:rPr>
              <a:t>Your ways</a:t>
            </a:r>
            <a:r>
              <a:rPr lang="en-US" sz="2400" dirty="0" smtClean="0"/>
              <a:t>, King of the nations! Who will not fear, O Lord, and glorify Your name? For </a:t>
            </a:r>
            <a:r>
              <a:rPr lang="en-US" sz="2400" dirty="0" smtClean="0">
                <a:solidFill>
                  <a:schemeClr val="accent2">
                    <a:lumMod val="75000"/>
                  </a:schemeClr>
                </a:solidFill>
              </a:rPr>
              <a:t>You alone are holy</a:t>
            </a:r>
            <a:r>
              <a:rPr lang="en-US" sz="2400" dirty="0" smtClean="0"/>
              <a:t>; For all the nations will come and </a:t>
            </a:r>
            <a:r>
              <a:rPr lang="en-US" sz="2400" b="1" u="sng" dirty="0" smtClean="0">
                <a:solidFill>
                  <a:schemeClr val="accent2">
                    <a:lumMod val="75000"/>
                  </a:schemeClr>
                </a:solidFill>
              </a:rPr>
              <a:t>worship</a:t>
            </a:r>
            <a:r>
              <a:rPr lang="en-US" sz="2400" b="1" u="sng" dirty="0" smtClean="0"/>
              <a:t> </a:t>
            </a:r>
            <a:r>
              <a:rPr lang="en-US" sz="2400" b="1" u="sng" dirty="0" smtClean="0">
                <a:solidFill>
                  <a:schemeClr val="accent2">
                    <a:lumMod val="75000"/>
                  </a:schemeClr>
                </a:solidFill>
              </a:rPr>
              <a:t>before You</a:t>
            </a:r>
            <a:r>
              <a:rPr lang="en-US" sz="2400" dirty="0" smtClean="0"/>
              <a:t>, For Your righteous acts have been revealed.” (Rev 15:3-4)</a:t>
            </a:r>
          </a:p>
          <a:p>
            <a:r>
              <a:rPr lang="en-US" sz="2400" dirty="0" smtClean="0"/>
              <a:t>“Then one of the four living creatures gave to the seven angels </a:t>
            </a:r>
            <a:r>
              <a:rPr lang="en-US" sz="2400" dirty="0" smtClean="0">
                <a:solidFill>
                  <a:schemeClr val="accent2">
                    <a:lumMod val="75000"/>
                  </a:schemeClr>
                </a:solidFill>
              </a:rPr>
              <a:t>seven golden bowls </a:t>
            </a:r>
            <a:r>
              <a:rPr lang="en-US" sz="2400" dirty="0" smtClean="0"/>
              <a:t>full of the wrath of God, who lives forever and ever.” (Rev. 15:7)</a:t>
            </a:r>
            <a:endParaRPr lang="en-US" sz="2400" dirty="0"/>
          </a:p>
          <a:p>
            <a:endParaRPr lang="en-US" sz="2400" dirty="0"/>
          </a:p>
        </p:txBody>
      </p:sp>
    </p:spTree>
    <p:extLst>
      <p:ext uri="{BB962C8B-B14F-4D97-AF65-F5344CB8AC3E}">
        <p14:creationId xmlns:p14="http://schemas.microsoft.com/office/powerpoint/2010/main" val="778134325"/>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02"/>
            <a:ext cx="7886700" cy="1104636"/>
          </a:xfrm>
        </p:spPr>
        <p:txBody>
          <a:bodyPr/>
          <a:lstStyle/>
          <a:p>
            <a:pPr algn="ctr"/>
            <a:r>
              <a:rPr lang="en-US" dirty="0" smtClean="0"/>
              <a:t>Revelation Chapter 16-18</a:t>
            </a:r>
            <a:endParaRPr lang="en-US" dirty="0"/>
          </a:p>
        </p:txBody>
      </p:sp>
      <p:sp>
        <p:nvSpPr>
          <p:cNvPr id="3" name="Content Placeholder 2"/>
          <p:cNvSpPr>
            <a:spLocks noGrp="1"/>
          </p:cNvSpPr>
          <p:nvPr>
            <p:ph idx="1"/>
          </p:nvPr>
        </p:nvSpPr>
        <p:spPr>
          <a:xfrm>
            <a:off x="196314" y="976393"/>
            <a:ext cx="8839200" cy="4494509"/>
          </a:xfrm>
        </p:spPr>
        <p:txBody>
          <a:bodyPr>
            <a:normAutofit fontScale="92500" lnSpcReduction="20000"/>
          </a:bodyPr>
          <a:lstStyle/>
          <a:p>
            <a:pPr marL="0" indent="0">
              <a:buNone/>
            </a:pPr>
            <a:r>
              <a:rPr lang="en-US" sz="3100" b="1" dirty="0" smtClean="0">
                <a:solidFill>
                  <a:schemeClr val="accent2">
                    <a:lumMod val="75000"/>
                  </a:schemeClr>
                </a:solidFill>
              </a:rPr>
              <a:t>God’s Conquest Over Rome Will Be Just &amp; Decisive.</a:t>
            </a:r>
            <a:endParaRPr lang="en-US" sz="3100" b="1" dirty="0">
              <a:solidFill>
                <a:schemeClr val="accent2">
                  <a:lumMod val="75000"/>
                </a:schemeClr>
              </a:solidFill>
            </a:endParaRPr>
          </a:p>
          <a:p>
            <a:r>
              <a:rPr lang="en-US" sz="2400" dirty="0" smtClean="0"/>
              <a:t>“And I heard the angel of the waters saying, “</a:t>
            </a:r>
            <a:r>
              <a:rPr lang="en-US" sz="2400" dirty="0" smtClean="0">
                <a:solidFill>
                  <a:schemeClr val="accent2">
                    <a:lumMod val="75000"/>
                  </a:schemeClr>
                </a:solidFill>
              </a:rPr>
              <a:t>Righteous are You</a:t>
            </a:r>
            <a:r>
              <a:rPr lang="en-US" sz="2400" dirty="0" smtClean="0"/>
              <a:t>, who are and who were, O Holy One, </a:t>
            </a:r>
            <a:r>
              <a:rPr lang="en-US" sz="2400" dirty="0" smtClean="0">
                <a:solidFill>
                  <a:schemeClr val="accent2">
                    <a:lumMod val="75000"/>
                  </a:schemeClr>
                </a:solidFill>
              </a:rPr>
              <a:t>because You judged these things</a:t>
            </a:r>
            <a:r>
              <a:rPr lang="en-US" sz="2400" dirty="0" smtClean="0"/>
              <a:t>; for they poured out the blood of saints and prophets, and You have given them blood to drink. </a:t>
            </a:r>
            <a:r>
              <a:rPr lang="en-US" sz="2400" dirty="0" smtClean="0">
                <a:solidFill>
                  <a:schemeClr val="accent2">
                    <a:lumMod val="75000"/>
                  </a:schemeClr>
                </a:solidFill>
              </a:rPr>
              <a:t>They deserve it.</a:t>
            </a:r>
            <a:r>
              <a:rPr lang="en-US" sz="2400" dirty="0" smtClean="0"/>
              <a:t>” Rev. 16:5-6</a:t>
            </a:r>
          </a:p>
          <a:p>
            <a:pPr marL="0" indent="0">
              <a:buNone/>
            </a:pPr>
            <a:r>
              <a:rPr lang="en-US" sz="3100" b="1" dirty="0">
                <a:solidFill>
                  <a:schemeClr val="accent2">
                    <a:lumMod val="75000"/>
                  </a:schemeClr>
                </a:solidFill>
              </a:rPr>
              <a:t>God’s Conquest Over Rome Will Punish Her Harlotry</a:t>
            </a:r>
          </a:p>
          <a:p>
            <a:r>
              <a:rPr lang="en-US" sz="2400" dirty="0"/>
              <a:t>“</a:t>
            </a:r>
            <a:r>
              <a:rPr lang="mr-IN" sz="2400" dirty="0"/>
              <a:t>…</a:t>
            </a:r>
            <a:r>
              <a:rPr lang="en-US" sz="2400" dirty="0"/>
              <a:t>I will show you </a:t>
            </a:r>
            <a:r>
              <a:rPr lang="en-US" sz="2400" dirty="0">
                <a:solidFill>
                  <a:schemeClr val="accent2">
                    <a:lumMod val="75000"/>
                  </a:schemeClr>
                </a:solidFill>
              </a:rPr>
              <a:t>the judgment of the great harlot </a:t>
            </a:r>
            <a:r>
              <a:rPr lang="en-US" sz="2400" dirty="0"/>
              <a:t>who sits on many waters, with whom </a:t>
            </a:r>
            <a:r>
              <a:rPr lang="en-US" sz="2400" dirty="0">
                <a:solidFill>
                  <a:schemeClr val="accent2">
                    <a:lumMod val="75000"/>
                  </a:schemeClr>
                </a:solidFill>
              </a:rPr>
              <a:t>the kings of the earth committed acts of immorality</a:t>
            </a:r>
            <a:r>
              <a:rPr lang="en-US" sz="2400" dirty="0"/>
              <a:t>, and those who dwell on the earth were made </a:t>
            </a:r>
            <a:r>
              <a:rPr lang="en-US" sz="2400" dirty="0">
                <a:solidFill>
                  <a:schemeClr val="accent2">
                    <a:lumMod val="75000"/>
                  </a:schemeClr>
                </a:solidFill>
              </a:rPr>
              <a:t>drunk</a:t>
            </a:r>
            <a:r>
              <a:rPr lang="en-US" sz="2400" dirty="0"/>
              <a:t> with the wine of her immorality.” (Rev. 17:1b-2</a:t>
            </a:r>
            <a:r>
              <a:rPr lang="en-US" sz="2400" dirty="0" smtClean="0"/>
              <a:t>)</a:t>
            </a:r>
          </a:p>
          <a:p>
            <a:pPr marL="0" indent="0">
              <a:buNone/>
            </a:pPr>
            <a:r>
              <a:rPr lang="en-US" sz="3100" b="1" dirty="0">
                <a:solidFill>
                  <a:schemeClr val="accent2">
                    <a:lumMod val="75000"/>
                  </a:schemeClr>
                </a:solidFill>
              </a:rPr>
              <a:t>God’s Conquest Over Rome Will Destroy Her Wealth</a:t>
            </a:r>
          </a:p>
          <a:p>
            <a:r>
              <a:rPr lang="en-US" sz="2400" dirty="0"/>
              <a:t>“And they threw dust on their heads and were crying out, </a:t>
            </a:r>
            <a:r>
              <a:rPr lang="en-US" sz="2400" dirty="0">
                <a:solidFill>
                  <a:schemeClr val="accent2">
                    <a:lumMod val="75000"/>
                  </a:schemeClr>
                </a:solidFill>
              </a:rPr>
              <a:t>weeping and mourning, saying “Woe, woe, the great city</a:t>
            </a:r>
            <a:r>
              <a:rPr lang="en-US" sz="2400" dirty="0"/>
              <a:t>, in which all who had ships at sea became </a:t>
            </a:r>
            <a:r>
              <a:rPr lang="en-US" sz="2400" dirty="0">
                <a:solidFill>
                  <a:schemeClr val="accent2">
                    <a:lumMod val="75000"/>
                  </a:schemeClr>
                </a:solidFill>
              </a:rPr>
              <a:t>rich by her wealth</a:t>
            </a:r>
            <a:r>
              <a:rPr lang="en-US" sz="2400" dirty="0"/>
              <a:t>, for in one hour she has been laid waste.” (18:19) “</a:t>
            </a:r>
            <a:r>
              <a:rPr lang="en-US" sz="2400" dirty="0">
                <a:solidFill>
                  <a:schemeClr val="accent2">
                    <a:lumMod val="75000"/>
                  </a:schemeClr>
                </a:solidFill>
              </a:rPr>
              <a:t>Rejoice</a:t>
            </a:r>
            <a:r>
              <a:rPr lang="en-US" sz="2400" dirty="0"/>
              <a:t> over her, O heaven</a:t>
            </a:r>
            <a:r>
              <a:rPr lang="mr-IN" sz="2400" dirty="0"/>
              <a:t>…</a:t>
            </a:r>
            <a:r>
              <a:rPr lang="en-US" sz="2400" dirty="0"/>
              <a:t>” (18:20)</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844446881"/>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93"/>
            <a:ext cx="7886700" cy="1104636"/>
          </a:xfrm>
        </p:spPr>
        <p:txBody>
          <a:bodyPr/>
          <a:lstStyle/>
          <a:p>
            <a:pPr algn="ctr"/>
            <a:r>
              <a:rPr lang="en-US" dirty="0" smtClean="0"/>
              <a:t>Revelation Chapter 19</a:t>
            </a:r>
            <a:endParaRPr lang="en-US" dirty="0"/>
          </a:p>
        </p:txBody>
      </p:sp>
      <p:sp>
        <p:nvSpPr>
          <p:cNvPr id="3" name="Content Placeholder 2"/>
          <p:cNvSpPr>
            <a:spLocks noGrp="1"/>
          </p:cNvSpPr>
          <p:nvPr>
            <p:ph idx="1"/>
          </p:nvPr>
        </p:nvSpPr>
        <p:spPr>
          <a:xfrm>
            <a:off x="304800" y="833142"/>
            <a:ext cx="8604738" cy="4850861"/>
          </a:xfrm>
        </p:spPr>
        <p:txBody>
          <a:bodyPr>
            <a:noAutofit/>
          </a:bodyPr>
          <a:lstStyle/>
          <a:p>
            <a:pPr marL="0" indent="0">
              <a:buNone/>
            </a:pPr>
            <a:r>
              <a:rPr lang="en-US" sz="3100" b="1" dirty="0" smtClean="0">
                <a:solidFill>
                  <a:schemeClr val="accent2">
                    <a:lumMod val="75000"/>
                  </a:schemeClr>
                </a:solidFill>
              </a:rPr>
              <a:t>Hallelujah! The Victory of </a:t>
            </a:r>
            <a:r>
              <a:rPr lang="en-US" sz="3100" b="1" dirty="0" smtClean="0">
                <a:solidFill>
                  <a:schemeClr val="accent2">
                    <a:lumMod val="75000"/>
                  </a:schemeClr>
                </a:solidFill>
              </a:rPr>
              <a:t>The Lamb </a:t>
            </a:r>
            <a:r>
              <a:rPr lang="en-US" sz="3100" b="1" dirty="0" smtClean="0">
                <a:solidFill>
                  <a:schemeClr val="accent2">
                    <a:lumMod val="75000"/>
                  </a:schemeClr>
                </a:solidFill>
              </a:rPr>
              <a:t>&amp; His </a:t>
            </a:r>
            <a:r>
              <a:rPr lang="en-US" sz="3100" b="1" dirty="0" smtClean="0">
                <a:solidFill>
                  <a:schemeClr val="accent2">
                    <a:lumMod val="75000"/>
                  </a:schemeClr>
                </a:solidFill>
              </a:rPr>
              <a:t>Bride.</a:t>
            </a:r>
            <a:endParaRPr lang="en-US" sz="3100" b="1" dirty="0">
              <a:solidFill>
                <a:schemeClr val="accent2">
                  <a:lumMod val="75000"/>
                </a:schemeClr>
              </a:solidFill>
            </a:endParaRPr>
          </a:p>
          <a:p>
            <a:r>
              <a:rPr lang="en-US" sz="2400" dirty="0" smtClean="0"/>
              <a:t>“After these things</a:t>
            </a:r>
            <a:r>
              <a:rPr lang="mr-IN" sz="2400" dirty="0" smtClean="0"/>
              <a:t>…</a:t>
            </a:r>
            <a:r>
              <a:rPr lang="en-US" sz="2400" dirty="0" smtClean="0"/>
              <a:t>a great multitude in heaven saying, “</a:t>
            </a:r>
            <a:r>
              <a:rPr lang="en-US" sz="2400" dirty="0" smtClean="0">
                <a:solidFill>
                  <a:schemeClr val="accent2">
                    <a:lumMod val="75000"/>
                  </a:schemeClr>
                </a:solidFill>
              </a:rPr>
              <a:t>Hallelujah! </a:t>
            </a:r>
            <a:r>
              <a:rPr lang="en-US" sz="2400" dirty="0" smtClean="0"/>
              <a:t>Salvation and glory and power belong to our God</a:t>
            </a:r>
            <a:r>
              <a:rPr lang="mr-IN" sz="2400" dirty="0" smtClean="0"/>
              <a:t>…</a:t>
            </a:r>
            <a:r>
              <a:rPr lang="en-US" sz="2400" dirty="0" smtClean="0"/>
              <a:t>for </a:t>
            </a:r>
            <a:r>
              <a:rPr lang="en-US" sz="2400" dirty="0" smtClean="0">
                <a:solidFill>
                  <a:schemeClr val="accent2">
                    <a:lumMod val="75000"/>
                  </a:schemeClr>
                </a:solidFill>
              </a:rPr>
              <a:t>He has judged the great harlot.</a:t>
            </a:r>
            <a:r>
              <a:rPr lang="en-US" sz="2400" dirty="0" smtClean="0"/>
              <a:t>” (Rev. 19:1-2a</a:t>
            </a:r>
            <a:r>
              <a:rPr lang="en-US" sz="2400" dirty="0"/>
              <a:t>)</a:t>
            </a:r>
            <a:r>
              <a:rPr lang="en-US" sz="2400" dirty="0" smtClean="0"/>
              <a:t> “Let us </a:t>
            </a:r>
            <a:r>
              <a:rPr lang="en-US" sz="2400" dirty="0" smtClean="0">
                <a:solidFill>
                  <a:schemeClr val="accent2">
                    <a:lumMod val="75000"/>
                  </a:schemeClr>
                </a:solidFill>
              </a:rPr>
              <a:t>rejoice</a:t>
            </a:r>
            <a:r>
              <a:rPr lang="mr-IN" sz="2400" dirty="0" smtClean="0"/>
              <a:t>…</a:t>
            </a:r>
            <a:r>
              <a:rPr lang="en-US" sz="2400" dirty="0" smtClean="0"/>
              <a:t>.for the marriage of </a:t>
            </a:r>
            <a:r>
              <a:rPr lang="en-US" sz="2400" dirty="0" smtClean="0">
                <a:solidFill>
                  <a:schemeClr val="accent2">
                    <a:lumMod val="75000"/>
                  </a:schemeClr>
                </a:solidFill>
              </a:rPr>
              <a:t>the Lamb </a:t>
            </a:r>
            <a:r>
              <a:rPr lang="en-US" sz="2400" dirty="0" smtClean="0"/>
              <a:t>has come and </a:t>
            </a:r>
            <a:r>
              <a:rPr lang="en-US" sz="2400" dirty="0" smtClean="0">
                <a:solidFill>
                  <a:schemeClr val="accent2">
                    <a:lumMod val="75000"/>
                  </a:schemeClr>
                </a:solidFill>
              </a:rPr>
              <a:t>His bride </a:t>
            </a:r>
            <a:r>
              <a:rPr lang="en-US" sz="2400" dirty="0" smtClean="0"/>
              <a:t>has made herself ready.” (vs. 7) </a:t>
            </a:r>
          </a:p>
          <a:p>
            <a:r>
              <a:rPr lang="en-US" sz="2400" dirty="0" smtClean="0"/>
              <a:t>“Then I fell at his feet to worship him. But he said to me, “Do not do that</a:t>
            </a:r>
            <a:r>
              <a:rPr lang="mr-IN" sz="2400" dirty="0" smtClean="0"/>
              <a:t>…</a:t>
            </a:r>
            <a:r>
              <a:rPr lang="en-US" sz="2400" dirty="0" smtClean="0"/>
              <a:t>.</a:t>
            </a:r>
            <a:r>
              <a:rPr lang="en-US" sz="2400" b="1" u="sng" dirty="0" smtClean="0">
                <a:solidFill>
                  <a:schemeClr val="accent2">
                    <a:lumMod val="75000"/>
                  </a:schemeClr>
                </a:solidFill>
              </a:rPr>
              <a:t>worship God.”</a:t>
            </a:r>
            <a:r>
              <a:rPr lang="en-US" sz="2400" dirty="0" smtClean="0"/>
              <a:t> (Rev 19:10) </a:t>
            </a:r>
          </a:p>
          <a:p>
            <a:r>
              <a:rPr lang="en-US" sz="2400" dirty="0" smtClean="0"/>
              <a:t>“And the </a:t>
            </a:r>
            <a:r>
              <a:rPr lang="en-US" sz="2400" dirty="0" smtClean="0">
                <a:solidFill>
                  <a:schemeClr val="accent2">
                    <a:lumMod val="75000"/>
                  </a:schemeClr>
                </a:solidFill>
              </a:rPr>
              <a:t>beast was seized</a:t>
            </a:r>
            <a:r>
              <a:rPr lang="en-US" sz="2400" dirty="0" smtClean="0"/>
              <a:t>, and with him </a:t>
            </a:r>
            <a:r>
              <a:rPr lang="en-US" sz="2400" dirty="0" smtClean="0">
                <a:solidFill>
                  <a:schemeClr val="accent2">
                    <a:lumMod val="75000"/>
                  </a:schemeClr>
                </a:solidFill>
              </a:rPr>
              <a:t>the false prophet </a:t>
            </a:r>
            <a:r>
              <a:rPr lang="en-US" sz="2400" dirty="0" smtClean="0"/>
              <a:t>who performed the signs in his presence, by which he deceived those who had received the mark of the beast and those who worshiped his image; </a:t>
            </a:r>
            <a:r>
              <a:rPr lang="en-US" sz="2400" dirty="0" smtClean="0">
                <a:solidFill>
                  <a:schemeClr val="accent2">
                    <a:lumMod val="75000"/>
                  </a:schemeClr>
                </a:solidFill>
              </a:rPr>
              <a:t>these two </a:t>
            </a:r>
            <a:r>
              <a:rPr lang="en-US" sz="2400" dirty="0" smtClean="0"/>
              <a:t>were thrown alive </a:t>
            </a:r>
            <a:r>
              <a:rPr lang="en-US" sz="2400" dirty="0" smtClean="0">
                <a:solidFill>
                  <a:schemeClr val="accent2">
                    <a:lumMod val="75000"/>
                  </a:schemeClr>
                </a:solidFill>
              </a:rPr>
              <a:t>into the lake of fire which burns with brimstone</a:t>
            </a:r>
            <a:r>
              <a:rPr lang="en-US" sz="2400" dirty="0" smtClean="0"/>
              <a:t>.” (20)</a:t>
            </a:r>
            <a:endParaRPr lang="en-US" sz="2400" dirty="0"/>
          </a:p>
        </p:txBody>
      </p:sp>
    </p:spTree>
    <p:extLst>
      <p:ext uri="{BB962C8B-B14F-4D97-AF65-F5344CB8AC3E}">
        <p14:creationId xmlns:p14="http://schemas.microsoft.com/office/powerpoint/2010/main" val="897276782"/>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20</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100" b="1" dirty="0" smtClean="0">
                <a:solidFill>
                  <a:schemeClr val="accent2">
                    <a:lumMod val="75000"/>
                  </a:schemeClr>
                </a:solidFill>
              </a:rPr>
              <a:t>Jesus Defeats Both The Devil &amp; Death Forever</a:t>
            </a:r>
            <a:endParaRPr lang="en-US" sz="3100" b="1" dirty="0">
              <a:solidFill>
                <a:schemeClr val="accent2">
                  <a:lumMod val="75000"/>
                </a:schemeClr>
              </a:solidFill>
            </a:endParaRPr>
          </a:p>
          <a:p>
            <a:r>
              <a:rPr lang="en-US" sz="2400" dirty="0" smtClean="0"/>
              <a:t>“And </a:t>
            </a:r>
            <a:r>
              <a:rPr lang="en-US" sz="2400" dirty="0" smtClean="0">
                <a:solidFill>
                  <a:schemeClr val="accent2">
                    <a:lumMod val="75000"/>
                  </a:schemeClr>
                </a:solidFill>
              </a:rPr>
              <a:t>the devil </a:t>
            </a:r>
            <a:r>
              <a:rPr lang="en-US" sz="2400" dirty="0" smtClean="0"/>
              <a:t>who deceived them was thrown into the lake of fire and brimstone, </a:t>
            </a:r>
            <a:r>
              <a:rPr lang="en-US" sz="2400" dirty="0" smtClean="0">
                <a:solidFill>
                  <a:schemeClr val="accent2">
                    <a:lumMod val="75000"/>
                  </a:schemeClr>
                </a:solidFill>
              </a:rPr>
              <a:t>where the beast and the false prophet are also</a:t>
            </a:r>
            <a:r>
              <a:rPr lang="en-US" sz="2400" dirty="0" smtClean="0"/>
              <a:t>; and they will be tormented day and night </a:t>
            </a:r>
            <a:r>
              <a:rPr lang="en-US" sz="2400" dirty="0" smtClean="0">
                <a:solidFill>
                  <a:schemeClr val="accent2">
                    <a:lumMod val="75000"/>
                  </a:schemeClr>
                </a:solidFill>
              </a:rPr>
              <a:t>forever and ever.</a:t>
            </a:r>
            <a:r>
              <a:rPr lang="en-US" sz="2400" dirty="0" smtClean="0"/>
              <a:t>”</a:t>
            </a:r>
            <a:br>
              <a:rPr lang="en-US" sz="2400" dirty="0" smtClean="0"/>
            </a:br>
            <a:r>
              <a:rPr lang="en-US" sz="2400" dirty="0" smtClean="0"/>
              <a:t> Rev. 20:10.</a:t>
            </a:r>
          </a:p>
          <a:p>
            <a:r>
              <a:rPr lang="en-US" sz="2400" dirty="0" smtClean="0"/>
              <a:t>“</a:t>
            </a:r>
            <a:r>
              <a:rPr lang="en-US" sz="2400" dirty="0" smtClean="0">
                <a:solidFill>
                  <a:schemeClr val="accent2">
                    <a:lumMod val="75000"/>
                  </a:schemeClr>
                </a:solidFill>
              </a:rPr>
              <a:t>Then I saw a great white throne and Him who sat upon it</a:t>
            </a:r>
            <a:r>
              <a:rPr lang="en-US" sz="2400" dirty="0" smtClean="0"/>
              <a:t>, from whose presence earth and heaven fled away, and no place was found for them.” Rev. 20:11</a:t>
            </a:r>
          </a:p>
          <a:p>
            <a:r>
              <a:rPr lang="en-US" sz="2400" dirty="0" smtClean="0"/>
              <a:t>“Then </a:t>
            </a:r>
            <a:r>
              <a:rPr lang="en-US" sz="2400" dirty="0" smtClean="0">
                <a:solidFill>
                  <a:schemeClr val="accent2">
                    <a:lumMod val="75000"/>
                  </a:schemeClr>
                </a:solidFill>
              </a:rPr>
              <a:t>death and Hades were thrown into the lake of fire</a:t>
            </a:r>
            <a:r>
              <a:rPr lang="en-US" sz="2400" dirty="0" smtClean="0"/>
              <a:t>. This is the second death, the lake of fire.” Rev. 20:14</a:t>
            </a:r>
            <a:endParaRPr lang="en-US" sz="2400" dirty="0"/>
          </a:p>
        </p:txBody>
      </p:sp>
    </p:spTree>
    <p:extLst>
      <p:ext uri="{BB962C8B-B14F-4D97-AF65-F5344CB8AC3E}">
        <p14:creationId xmlns:p14="http://schemas.microsoft.com/office/powerpoint/2010/main" val="1205753182"/>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93"/>
            <a:ext cx="7886700" cy="1104636"/>
          </a:xfrm>
        </p:spPr>
        <p:txBody>
          <a:bodyPr/>
          <a:lstStyle/>
          <a:p>
            <a:pPr algn="ctr"/>
            <a:r>
              <a:rPr lang="en-US" dirty="0" smtClean="0"/>
              <a:t>Revelation Chapter 19</a:t>
            </a:r>
            <a:endParaRPr lang="en-US" dirty="0"/>
          </a:p>
        </p:txBody>
      </p:sp>
      <p:sp>
        <p:nvSpPr>
          <p:cNvPr id="3" name="Content Placeholder 2"/>
          <p:cNvSpPr>
            <a:spLocks noGrp="1"/>
          </p:cNvSpPr>
          <p:nvPr>
            <p:ph idx="1"/>
          </p:nvPr>
        </p:nvSpPr>
        <p:spPr>
          <a:xfrm>
            <a:off x="304800" y="833142"/>
            <a:ext cx="8604738" cy="4482777"/>
          </a:xfrm>
        </p:spPr>
        <p:txBody>
          <a:bodyPr>
            <a:noAutofit/>
          </a:bodyPr>
          <a:lstStyle/>
          <a:p>
            <a:pPr marL="0" indent="0">
              <a:buNone/>
            </a:pPr>
            <a:r>
              <a:rPr lang="en-US" sz="3100" b="1" dirty="0" smtClean="0">
                <a:solidFill>
                  <a:schemeClr val="accent2">
                    <a:lumMod val="75000"/>
                  </a:schemeClr>
                </a:solidFill>
              </a:rPr>
              <a:t>Hallelujah! The Victory of The Lamb &amp; His Bride.</a:t>
            </a:r>
            <a:endParaRPr lang="en-US" sz="3100" b="1" dirty="0">
              <a:solidFill>
                <a:schemeClr val="accent2">
                  <a:lumMod val="75000"/>
                </a:schemeClr>
              </a:solidFill>
            </a:endParaRPr>
          </a:p>
          <a:p>
            <a:r>
              <a:rPr lang="en-US" sz="2400" dirty="0" smtClean="0"/>
              <a:t>Four-Fold Hallelujah (vs. 1-6)</a:t>
            </a:r>
          </a:p>
          <a:p>
            <a:pPr lvl="1"/>
            <a:r>
              <a:rPr lang="en-US" sz="2000" dirty="0" smtClean="0"/>
              <a:t>Hallelujah! Salvation and glory and power belong to God; (vs. 1)</a:t>
            </a:r>
          </a:p>
          <a:p>
            <a:pPr lvl="1"/>
            <a:r>
              <a:rPr lang="en-US" sz="2000" dirty="0" smtClean="0"/>
              <a:t>Hallelujah! Her smoke rises up forever and ever. (vs. 3)</a:t>
            </a:r>
          </a:p>
          <a:p>
            <a:pPr lvl="1"/>
            <a:r>
              <a:rPr lang="en-US" sz="2000" dirty="0" smtClean="0"/>
              <a:t>Amen. Hallelujah! (vs. 4)</a:t>
            </a:r>
          </a:p>
          <a:p>
            <a:pPr lvl="1"/>
            <a:r>
              <a:rPr lang="en-US" sz="2000" dirty="0" smtClean="0"/>
              <a:t>Hallelujah! For the Lord our God, the Almighty, reigns. (vs 6)</a:t>
            </a:r>
          </a:p>
          <a:p>
            <a:r>
              <a:rPr lang="en-US" sz="2400" dirty="0" smtClean="0"/>
              <a:t>The Marriage of the Lamb Anticipated (vs. 7-10)</a:t>
            </a:r>
          </a:p>
          <a:p>
            <a:pPr lvl="1"/>
            <a:r>
              <a:rPr lang="en-US" sz="2000" dirty="0" smtClean="0"/>
              <a:t>3 Responses of the Saved: Rejoice, Be Glad, Give Glory.</a:t>
            </a:r>
          </a:p>
          <a:p>
            <a:pPr lvl="1"/>
            <a:r>
              <a:rPr lang="en-US" sz="2000" dirty="0" smtClean="0"/>
              <a:t>The Saints Are Clothed In Righteous </a:t>
            </a:r>
            <a:r>
              <a:rPr lang="en-US" sz="2000" dirty="0" smtClean="0"/>
              <a:t>Acts.</a:t>
            </a:r>
            <a:endParaRPr lang="en-US" sz="2000" dirty="0" smtClean="0"/>
          </a:p>
          <a:p>
            <a:pPr lvl="1"/>
            <a:r>
              <a:rPr lang="en-US" sz="2000" dirty="0" smtClean="0"/>
              <a:t>The Invitation To The Marriage Super (vs. 9 </a:t>
            </a:r>
            <a:r>
              <a:rPr lang="mr-IN" sz="2000" dirty="0" smtClean="0"/>
              <a:t>–</a:t>
            </a:r>
            <a:r>
              <a:rPr lang="en-US" sz="2000" dirty="0" smtClean="0"/>
              <a:t> </a:t>
            </a:r>
            <a:r>
              <a:rPr lang="en-US" sz="2000" dirty="0" smtClean="0"/>
              <a:t>Matthew 22:1-14</a:t>
            </a:r>
            <a:r>
              <a:rPr lang="en-US" sz="2000" dirty="0" smtClean="0"/>
              <a:t>)</a:t>
            </a:r>
            <a:endParaRPr lang="en-US" sz="2000" dirty="0" smtClean="0"/>
          </a:p>
          <a:p>
            <a:pPr lvl="1"/>
            <a:r>
              <a:rPr lang="en-US" sz="2000" dirty="0" smtClean="0"/>
              <a:t>The Primary Lesson Repeated: “Worship God” (vs. 10)</a:t>
            </a:r>
            <a:endParaRPr lang="en-US" sz="2800" dirty="0" smtClean="0"/>
          </a:p>
          <a:p>
            <a:pPr lvl="1"/>
            <a:endParaRPr lang="en-US" dirty="0"/>
          </a:p>
        </p:txBody>
      </p:sp>
    </p:spTree>
    <p:extLst>
      <p:ext uri="{BB962C8B-B14F-4D97-AF65-F5344CB8AC3E}">
        <p14:creationId xmlns:p14="http://schemas.microsoft.com/office/powerpoint/2010/main" val="1941251817"/>
      </p:ext>
    </p:extLst>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93"/>
            <a:ext cx="7886700" cy="1104636"/>
          </a:xfrm>
        </p:spPr>
        <p:txBody>
          <a:bodyPr/>
          <a:lstStyle/>
          <a:p>
            <a:pPr algn="ctr"/>
            <a:r>
              <a:rPr lang="en-US" dirty="0" smtClean="0"/>
              <a:t>Revelation Chapter 19</a:t>
            </a:r>
            <a:endParaRPr lang="en-US" dirty="0"/>
          </a:p>
        </p:txBody>
      </p:sp>
      <p:sp>
        <p:nvSpPr>
          <p:cNvPr id="3" name="Content Placeholder 2"/>
          <p:cNvSpPr>
            <a:spLocks noGrp="1"/>
          </p:cNvSpPr>
          <p:nvPr>
            <p:ph idx="1"/>
          </p:nvPr>
        </p:nvSpPr>
        <p:spPr>
          <a:xfrm>
            <a:off x="304800" y="833142"/>
            <a:ext cx="8604738" cy="4850861"/>
          </a:xfrm>
        </p:spPr>
        <p:txBody>
          <a:bodyPr>
            <a:noAutofit/>
          </a:bodyPr>
          <a:lstStyle/>
          <a:p>
            <a:pPr marL="0" indent="0">
              <a:buNone/>
            </a:pPr>
            <a:r>
              <a:rPr lang="en-US" sz="3100" b="1" dirty="0" smtClean="0">
                <a:solidFill>
                  <a:schemeClr val="accent2">
                    <a:lumMod val="75000"/>
                  </a:schemeClr>
                </a:solidFill>
              </a:rPr>
              <a:t>Hallelujah! The Victory of The Lamb &amp; His Bride.</a:t>
            </a:r>
            <a:endParaRPr lang="en-US" sz="3100" b="1" dirty="0">
              <a:solidFill>
                <a:schemeClr val="accent2">
                  <a:lumMod val="75000"/>
                </a:schemeClr>
              </a:solidFill>
            </a:endParaRPr>
          </a:p>
          <a:p>
            <a:r>
              <a:rPr lang="en-US" sz="2400" dirty="0" smtClean="0"/>
              <a:t>And I Saw</a:t>
            </a:r>
            <a:r>
              <a:rPr lang="mr-IN" sz="2400" dirty="0" smtClean="0"/>
              <a:t>…</a:t>
            </a:r>
            <a:r>
              <a:rPr lang="en-US" sz="2400" dirty="0" smtClean="0"/>
              <a:t> The Word &amp; Wrath of God (vs. 11-16)</a:t>
            </a:r>
          </a:p>
          <a:p>
            <a:pPr lvl="1"/>
            <a:r>
              <a:rPr lang="en-US" dirty="0" smtClean="0"/>
              <a:t>White Horse = Victory In Battle</a:t>
            </a:r>
          </a:p>
          <a:p>
            <a:pPr lvl="1"/>
            <a:r>
              <a:rPr lang="en-US" dirty="0" smtClean="0"/>
              <a:t>Faithful &amp; True = Primary Attributes</a:t>
            </a:r>
          </a:p>
          <a:p>
            <a:pPr lvl="1"/>
            <a:r>
              <a:rPr lang="en-US" dirty="0" smtClean="0"/>
              <a:t>Righteous Judgment &amp; War = Just Cause</a:t>
            </a:r>
          </a:p>
          <a:p>
            <a:pPr lvl="1"/>
            <a:r>
              <a:rPr lang="en-US" dirty="0" smtClean="0"/>
              <a:t>Eyes, Flames of Fire = Insight &amp; Intensity</a:t>
            </a:r>
          </a:p>
          <a:p>
            <a:pPr lvl="1"/>
            <a:r>
              <a:rPr lang="en-US" dirty="0" smtClean="0"/>
              <a:t>Many Diadems = The Spoils of War Already In His Possession</a:t>
            </a:r>
          </a:p>
          <a:p>
            <a:pPr lvl="1"/>
            <a:r>
              <a:rPr lang="en-US" dirty="0" smtClean="0"/>
              <a:t>Unknown Name = (Ways Higher Than Our Ways, Thoughts Higher</a:t>
            </a:r>
            <a:r>
              <a:rPr lang="mr-IN" dirty="0" smtClean="0"/>
              <a:t>…</a:t>
            </a:r>
            <a:r>
              <a:rPr lang="en-US" dirty="0" smtClean="0"/>
              <a:t>)</a:t>
            </a:r>
          </a:p>
          <a:p>
            <a:pPr lvl="1"/>
            <a:r>
              <a:rPr lang="en-US" dirty="0" smtClean="0"/>
              <a:t>Robe Dipped In Blood = Conqueror</a:t>
            </a:r>
          </a:p>
          <a:p>
            <a:pPr lvl="1"/>
            <a:r>
              <a:rPr lang="en-US" dirty="0" smtClean="0"/>
              <a:t>Word of God = Word became Flesh</a:t>
            </a:r>
          </a:p>
          <a:p>
            <a:pPr lvl="1"/>
            <a:r>
              <a:rPr lang="en-US" dirty="0" smtClean="0"/>
              <a:t>Armies in Heaven = Countless Mighty Followers</a:t>
            </a:r>
          </a:p>
          <a:p>
            <a:pPr lvl="1"/>
            <a:r>
              <a:rPr lang="en-US" dirty="0" smtClean="0"/>
              <a:t>Mouth: Sword &amp; Rod = Power of His Words</a:t>
            </a:r>
          </a:p>
          <a:p>
            <a:pPr lvl="1"/>
            <a:r>
              <a:rPr lang="en-US" dirty="0" smtClean="0"/>
              <a:t>Winepress of Fierce Wrath = Judgment Against Sin</a:t>
            </a:r>
          </a:p>
          <a:p>
            <a:pPr lvl="1"/>
            <a:r>
              <a:rPr lang="en-US" dirty="0" smtClean="0"/>
              <a:t>Robe &amp; Thigh = Royal &amp; Faithful In His Covenants</a:t>
            </a:r>
          </a:p>
          <a:p>
            <a:pPr lvl="1"/>
            <a:r>
              <a:rPr lang="en-US" dirty="0" smtClean="0"/>
              <a:t>King of Kings &amp; Lord of Lords = Possesses All Authority</a:t>
            </a:r>
          </a:p>
          <a:p>
            <a:pPr lvl="1"/>
            <a:endParaRPr lang="en-US" dirty="0" smtClean="0"/>
          </a:p>
          <a:p>
            <a:pPr lvl="1"/>
            <a:endParaRPr lang="en-US" dirty="0"/>
          </a:p>
        </p:txBody>
      </p:sp>
    </p:spTree>
    <p:extLst>
      <p:ext uri="{BB962C8B-B14F-4D97-AF65-F5344CB8AC3E}">
        <p14:creationId xmlns:p14="http://schemas.microsoft.com/office/powerpoint/2010/main" val="1245035177"/>
      </p:ext>
    </p:extLst>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93"/>
            <a:ext cx="7886700" cy="1104636"/>
          </a:xfrm>
        </p:spPr>
        <p:txBody>
          <a:bodyPr/>
          <a:lstStyle/>
          <a:p>
            <a:pPr algn="ctr"/>
            <a:r>
              <a:rPr lang="en-US" dirty="0" smtClean="0"/>
              <a:t>Revelation Chapter 19</a:t>
            </a:r>
            <a:endParaRPr lang="en-US" dirty="0"/>
          </a:p>
        </p:txBody>
      </p:sp>
      <p:sp>
        <p:nvSpPr>
          <p:cNvPr id="3" name="Content Placeholder 2"/>
          <p:cNvSpPr>
            <a:spLocks noGrp="1"/>
          </p:cNvSpPr>
          <p:nvPr>
            <p:ph idx="1"/>
          </p:nvPr>
        </p:nvSpPr>
        <p:spPr>
          <a:xfrm>
            <a:off x="304800" y="833142"/>
            <a:ext cx="8604738" cy="4850861"/>
          </a:xfrm>
        </p:spPr>
        <p:txBody>
          <a:bodyPr>
            <a:noAutofit/>
          </a:bodyPr>
          <a:lstStyle/>
          <a:p>
            <a:pPr marL="0" indent="0">
              <a:buNone/>
            </a:pPr>
            <a:r>
              <a:rPr lang="en-US" sz="3100" b="1" dirty="0" smtClean="0">
                <a:solidFill>
                  <a:schemeClr val="accent2">
                    <a:lumMod val="75000"/>
                  </a:schemeClr>
                </a:solidFill>
              </a:rPr>
              <a:t>Hallelujah! The Victory of The Lamb &amp; His Bride.</a:t>
            </a:r>
            <a:endParaRPr lang="en-US" sz="3100" b="1" dirty="0">
              <a:solidFill>
                <a:schemeClr val="accent2">
                  <a:lumMod val="75000"/>
                </a:schemeClr>
              </a:solidFill>
            </a:endParaRPr>
          </a:p>
          <a:p>
            <a:r>
              <a:rPr lang="en-US" sz="2400" dirty="0" smtClean="0"/>
              <a:t>Then I Saw</a:t>
            </a:r>
            <a:r>
              <a:rPr lang="mr-IN" sz="2400" dirty="0" smtClean="0"/>
              <a:t>…</a:t>
            </a:r>
            <a:r>
              <a:rPr lang="en-US" sz="2400" dirty="0" smtClean="0"/>
              <a:t> Birds of the Air (vs. 17-18)</a:t>
            </a:r>
          </a:p>
          <a:p>
            <a:pPr lvl="1"/>
            <a:r>
              <a:rPr lang="en-US" sz="2000" dirty="0" smtClean="0"/>
              <a:t>Ezekiel 39:17-20</a:t>
            </a:r>
          </a:p>
          <a:p>
            <a:r>
              <a:rPr lang="en-US" sz="2400" dirty="0" smtClean="0"/>
              <a:t>And </a:t>
            </a:r>
            <a:r>
              <a:rPr lang="en-US" sz="2400" dirty="0"/>
              <a:t>I Saw</a:t>
            </a:r>
            <a:r>
              <a:rPr lang="mr-IN" sz="2400" dirty="0"/>
              <a:t>…</a:t>
            </a:r>
            <a:r>
              <a:rPr lang="en-US" sz="2400" dirty="0"/>
              <a:t> </a:t>
            </a:r>
            <a:r>
              <a:rPr lang="en-US" sz="2400" dirty="0" smtClean="0"/>
              <a:t>Jesus Defeats </a:t>
            </a:r>
            <a:r>
              <a:rPr lang="en-US" sz="2400" u="sng" dirty="0" smtClean="0">
                <a:solidFill>
                  <a:schemeClr val="accent5">
                    <a:lumMod val="75000"/>
                  </a:schemeClr>
                </a:solidFill>
              </a:rPr>
              <a:t>Both The Beast </a:t>
            </a:r>
            <a:r>
              <a:rPr lang="en-US" sz="2400" dirty="0" smtClean="0"/>
              <a:t>&amp; </a:t>
            </a:r>
            <a:r>
              <a:rPr lang="en-US" sz="2400" u="sng" dirty="0" smtClean="0">
                <a:solidFill>
                  <a:schemeClr val="accent5">
                    <a:lumMod val="75000"/>
                  </a:schemeClr>
                </a:solidFill>
              </a:rPr>
              <a:t>False Prophet</a:t>
            </a:r>
            <a:r>
              <a:rPr lang="en-US" sz="2400" dirty="0" smtClean="0">
                <a:solidFill>
                  <a:schemeClr val="accent5">
                    <a:lumMod val="75000"/>
                  </a:schemeClr>
                </a:solidFill>
              </a:rPr>
              <a:t> </a:t>
            </a:r>
            <a:r>
              <a:rPr lang="en-US" sz="2400" u="sng" dirty="0" smtClean="0"/>
              <a:t>Forever.</a:t>
            </a:r>
            <a:r>
              <a:rPr lang="en-US" sz="2400" dirty="0" smtClean="0"/>
              <a:t> (vs</a:t>
            </a:r>
            <a:r>
              <a:rPr lang="en-US" sz="2400" dirty="0"/>
              <a:t>. </a:t>
            </a:r>
            <a:r>
              <a:rPr lang="en-US" sz="2400" dirty="0" smtClean="0"/>
              <a:t>19-21)</a:t>
            </a:r>
            <a:endParaRPr lang="en-US" sz="2400" dirty="0"/>
          </a:p>
          <a:p>
            <a:pPr lvl="1"/>
            <a:r>
              <a:rPr lang="en-US" sz="2000" dirty="0" smtClean="0"/>
              <a:t>“thrown alive into the lake of fire which burns with brimstone.” (vs 20)</a:t>
            </a:r>
          </a:p>
          <a:p>
            <a:pPr lvl="1"/>
            <a:r>
              <a:rPr lang="en-US" sz="2000" dirty="0" smtClean="0"/>
              <a:t>“and all the birds were filled with their flesh.” (vs 21)</a:t>
            </a:r>
            <a:endParaRPr lang="en-US" sz="2000" dirty="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296179419"/>
      </p:ext>
    </p:ext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12"/>
          <p:cNvSpPr txBox="1">
            <a:spLocks noChangeArrowheads="1"/>
          </p:cNvSpPr>
          <p:nvPr/>
        </p:nvSpPr>
        <p:spPr bwMode="auto">
          <a:xfrm>
            <a:off x="1764771" y="1431396"/>
            <a:ext cx="2398413" cy="171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70"/>
              <a:t>1.</a:t>
            </a:r>
          </a:p>
          <a:p>
            <a:r>
              <a:rPr lang="en-US" altLang="x-none" sz="1170"/>
              <a:t>Hallelujah, praise Jehovah!  </a:t>
            </a:r>
          </a:p>
          <a:p>
            <a:r>
              <a:rPr lang="en-US" altLang="x-none" sz="1170"/>
              <a:t>From the heavens praise His name;  </a:t>
            </a:r>
          </a:p>
          <a:p>
            <a:r>
              <a:rPr lang="en-US" altLang="x-none" sz="1170"/>
              <a:t>Praise Jehovah in the highest;  </a:t>
            </a:r>
          </a:p>
          <a:p>
            <a:r>
              <a:rPr lang="en-US" altLang="x-none" sz="1170"/>
              <a:t>All His angels praise proclaim,</a:t>
            </a:r>
          </a:p>
          <a:p>
            <a:r>
              <a:rPr lang="en-US" altLang="x-none" sz="1170"/>
              <a:t>All His hosts together praise Him,</a:t>
            </a:r>
          </a:p>
          <a:p>
            <a:r>
              <a:rPr lang="en-US" altLang="x-none" sz="1170"/>
              <a:t>Sun and moon and stars on high;  </a:t>
            </a:r>
          </a:p>
          <a:p>
            <a:r>
              <a:rPr lang="en-US" altLang="x-none" sz="1170"/>
              <a:t>Praise Him, O ye heaven of heavens,</a:t>
            </a:r>
          </a:p>
          <a:p>
            <a:r>
              <a:rPr lang="en-US" altLang="x-none" sz="1170"/>
              <a:t>And ye floods above the sky.</a:t>
            </a:r>
          </a:p>
        </p:txBody>
      </p:sp>
      <p:pic>
        <p:nvPicPr>
          <p:cNvPr id="2063" name="Picture 15" descr="E:\The Paperless Hymnal\SONGS\PPTiffFiles\Single Stanza\H\HallelujahPraiseJehovah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56" name="Rectangle 8"/>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1 – Hallelujah, Praise Jehovah</a:t>
            </a:r>
          </a:p>
        </p:txBody>
      </p:sp>
      <p:sp>
        <p:nvSpPr>
          <p:cNvPr id="2058" name="Text Box 10"/>
          <p:cNvSpPr txBox="1">
            <a:spLocks noChangeArrowheads="1"/>
          </p:cNvSpPr>
          <p:nvPr/>
        </p:nvSpPr>
        <p:spPr bwMode="auto">
          <a:xfrm>
            <a:off x="825500" y="5422636"/>
            <a:ext cx="238719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000"/>
              <a:t>Words and Music by: William J. Kirkpatrick</a:t>
            </a:r>
          </a:p>
        </p:txBody>
      </p:sp>
      <p:sp>
        <p:nvSpPr>
          <p:cNvPr id="2059" name="Text Box 11"/>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2064" name="Text Box 16"/>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200</a:t>
            </a:r>
          </a:p>
        </p:txBody>
      </p:sp>
    </p:spTree>
    <p:extLst>
      <p:ext uri="{BB962C8B-B14F-4D97-AF65-F5344CB8AC3E}">
        <p14:creationId xmlns:p14="http://schemas.microsoft.com/office/powerpoint/2010/main" val="1721885165"/>
      </p:ext>
    </p:extLst>
  </p:cSld>
  <p:clrMapOvr>
    <a:masterClrMapping/>
  </p:clrMapOvr>
  <p:transition spd="slow">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13" descr="E:\The Paperless Hymnal\SONGS\PPTiffFiles\Single Stanza\H\HallelujahPraiseJehovah2.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9"/>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1 – Hallelujah, Praise Jehovah</a:t>
            </a:r>
          </a:p>
        </p:txBody>
      </p:sp>
      <p:sp>
        <p:nvSpPr>
          <p:cNvPr id="3082" name="Text Box 10"/>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3086" name="Text Box 14"/>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200</a:t>
            </a:r>
          </a:p>
        </p:txBody>
      </p:sp>
    </p:spTree>
    <p:extLst>
      <p:ext uri="{BB962C8B-B14F-4D97-AF65-F5344CB8AC3E}">
        <p14:creationId xmlns:p14="http://schemas.microsoft.com/office/powerpoint/2010/main" val="234341183"/>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0"/>
            <a:ext cx="5715000" cy="5715000"/>
          </a:xfrm>
          <a:prstGeom prst="rect">
            <a:avLst/>
          </a:prstGeom>
        </p:spPr>
      </p:pic>
    </p:spTree>
    <p:extLst>
      <p:ext uri="{BB962C8B-B14F-4D97-AF65-F5344CB8AC3E}">
        <p14:creationId xmlns:p14="http://schemas.microsoft.com/office/powerpoint/2010/main" val="11607290"/>
      </p:ext>
    </p:extLst>
  </p:cSld>
  <p:clrMapOvr>
    <a:masterClrMapping/>
  </p:clrMapOvr>
  <p:transition spd="slow">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1028" descr="E:\The Paperless Hymnal\SONGS\PPTiffFiles\Single Stanza\H\HallelujahPraiseJehovah3.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1026"/>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1 – Hallelujah, Praise Jehovah</a:t>
            </a:r>
          </a:p>
        </p:txBody>
      </p:sp>
      <p:sp>
        <p:nvSpPr>
          <p:cNvPr id="26627" name="Text Box 1027"/>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26629" name="Text Box 1029"/>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200</a:t>
            </a:r>
          </a:p>
        </p:txBody>
      </p:sp>
    </p:spTree>
    <p:extLst>
      <p:ext uri="{BB962C8B-B14F-4D97-AF65-F5344CB8AC3E}">
        <p14:creationId xmlns:p14="http://schemas.microsoft.com/office/powerpoint/2010/main" val="87254083"/>
      </p:ext>
    </p:extLst>
  </p:cSld>
  <p:clrMapOvr>
    <a:masterClrMapping/>
  </p:clrMapOvr>
  <p:transition spd="slow">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1029" descr="E:\The Paperless Hymnal\SONGS\PPTiffFiles\Single Stanza\H\HallelujahPraiseJehovah4.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7650" name="Rectangle 1026"/>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1 – Hallelujah, Praise Jehovah</a:t>
            </a:r>
          </a:p>
        </p:txBody>
      </p:sp>
      <p:sp>
        <p:nvSpPr>
          <p:cNvPr id="27651" name="Text Box 1027"/>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27654" name="Text Box 1030"/>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200</a:t>
            </a:r>
          </a:p>
        </p:txBody>
      </p:sp>
    </p:spTree>
    <p:extLst>
      <p:ext uri="{BB962C8B-B14F-4D97-AF65-F5344CB8AC3E}">
        <p14:creationId xmlns:p14="http://schemas.microsoft.com/office/powerpoint/2010/main" val="1895525727"/>
      </p:ext>
    </p:extLst>
  </p:cSld>
  <p:clrMapOvr>
    <a:masterClrMapping/>
  </p:clrMapOvr>
  <p:transition spd="slow">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2463271" y="1304396"/>
            <a:ext cx="2044149" cy="11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70"/>
              <a:t>Let them praises give Jehovah,</a:t>
            </a:r>
          </a:p>
          <a:p>
            <a:r>
              <a:rPr lang="en-US" altLang="x-none" sz="1170"/>
              <a:t>For His name alone is high,</a:t>
            </a:r>
          </a:p>
          <a:p>
            <a:r>
              <a:rPr lang="en-US" altLang="x-none" sz="1170"/>
              <a:t>And His glory is exalted,</a:t>
            </a:r>
          </a:p>
          <a:p>
            <a:r>
              <a:rPr lang="en-US" altLang="x-none" sz="1170"/>
              <a:t>And His glory is exalted,</a:t>
            </a:r>
          </a:p>
          <a:p>
            <a:r>
              <a:rPr lang="en-US" altLang="x-none" sz="1170"/>
              <a:t>And His glory is exalted,</a:t>
            </a:r>
          </a:p>
          <a:p>
            <a:r>
              <a:rPr lang="en-US" altLang="x-none" sz="1170"/>
              <a:t>Far above the earth and sky.</a:t>
            </a:r>
          </a:p>
        </p:txBody>
      </p:sp>
      <p:pic>
        <p:nvPicPr>
          <p:cNvPr id="4104" name="Picture 8" descr="E:\The Paperless Hymnal\SONGS\PPTiffFiles\Single Stanza\H\HallelujahPraiseJehovah5.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100" name="Rectangle 4"/>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c – Hallelujah, Praise Jehovah</a:t>
            </a:r>
          </a:p>
        </p:txBody>
      </p:sp>
      <p:sp>
        <p:nvSpPr>
          <p:cNvPr id="4101" name="Text Box 5"/>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4105" name="Text Box 9"/>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200</a:t>
            </a:r>
          </a:p>
        </p:txBody>
      </p:sp>
    </p:spTree>
    <p:extLst>
      <p:ext uri="{BB962C8B-B14F-4D97-AF65-F5344CB8AC3E}">
        <p14:creationId xmlns:p14="http://schemas.microsoft.com/office/powerpoint/2010/main" val="180990444"/>
      </p:ext>
    </p:extLst>
  </p:cSld>
  <p:clrMapOvr>
    <a:masterClrMapping/>
  </p:clrMapOvr>
  <p:transition spd="slow">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9" name="Picture 9" descr="E:\ThePapHy\Songs\Volume1 Support Files\Hallelujah Praise Jehovah\Slides\Hallelujah Praise Jehovah006.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124" name="Rectangle 4"/>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c – Hallelujah, Praise Jehovah</a:t>
            </a:r>
          </a:p>
        </p:txBody>
      </p:sp>
      <p:sp>
        <p:nvSpPr>
          <p:cNvPr id="5125" name="Text Box 5"/>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5128" name="Text Box 8"/>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200</a:t>
            </a:r>
          </a:p>
        </p:txBody>
      </p:sp>
    </p:spTree>
    <p:extLst>
      <p:ext uri="{BB962C8B-B14F-4D97-AF65-F5344CB8AC3E}">
        <p14:creationId xmlns:p14="http://schemas.microsoft.com/office/powerpoint/2010/main" val="1069548156"/>
      </p:ext>
    </p:extLst>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E:\ThePapHy\Songs\Volume1 Support Files\Hallelujah Praise Jehovah\Slides\Hallelujah Praise Jehovah00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8674" name="Rectangle 2"/>
          <p:cNvSpPr>
            <a:spLocks noGrp="1" noChangeArrowheads="1"/>
          </p:cNvSpPr>
          <p:nvPr>
            <p:ph type="title"/>
          </p:nvPr>
        </p:nvSpPr>
        <p:spPr>
          <a:xfrm>
            <a:off x="889000" y="127000"/>
            <a:ext cx="6477000" cy="317500"/>
          </a:xfrm>
        </p:spPr>
        <p:txBody>
          <a:bodyPr>
            <a:normAutofit fontScale="90000"/>
          </a:bodyPr>
          <a:lstStyle/>
          <a:p>
            <a:pPr algn="l"/>
            <a:r>
              <a:rPr lang="en-US" altLang="x-none" sz="2333">
                <a:latin typeface="Arial" charset="0"/>
              </a:rPr>
              <a:t>c – Hallelujah, Praise Jehovah</a:t>
            </a:r>
          </a:p>
        </p:txBody>
      </p:sp>
      <p:sp>
        <p:nvSpPr>
          <p:cNvPr id="28675" name="Text Box 3"/>
          <p:cNvSpPr txBox="1">
            <a:spLocks noChangeArrowheads="1"/>
          </p:cNvSpPr>
          <p:nvPr/>
        </p:nvSpPr>
        <p:spPr bwMode="auto">
          <a:xfrm>
            <a:off x="6257396" y="5461000"/>
            <a:ext cx="2121093" cy="27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167"/>
              <a:t>© 2001 The Paperless Hymnal™</a:t>
            </a:r>
          </a:p>
        </p:txBody>
      </p:sp>
      <p:sp>
        <p:nvSpPr>
          <p:cNvPr id="28677" name="Text Box 5"/>
          <p:cNvSpPr txBox="1">
            <a:spLocks noChangeArrowheads="1"/>
          </p:cNvSpPr>
          <p:nvPr/>
        </p:nvSpPr>
        <p:spPr bwMode="auto">
          <a:xfrm>
            <a:off x="7556500" y="63500"/>
            <a:ext cx="756938" cy="50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2667">
                <a:latin typeface="Arial" charset="0"/>
              </a:rPr>
              <a:t>200</a:t>
            </a:r>
          </a:p>
        </p:txBody>
      </p:sp>
    </p:spTree>
    <p:extLst>
      <p:ext uri="{BB962C8B-B14F-4D97-AF65-F5344CB8AC3E}">
        <p14:creationId xmlns:p14="http://schemas.microsoft.com/office/powerpoint/2010/main" val="1457732502"/>
      </p:ext>
    </p:extLst>
  </p:cSld>
  <p:clrMapOvr>
    <a:masterClrMapping/>
  </p:clrMapOvr>
  <p:transition spd="slow">
    <p:strips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20</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100" b="1" dirty="0" smtClean="0">
                <a:solidFill>
                  <a:schemeClr val="accent2">
                    <a:lumMod val="75000"/>
                  </a:schemeClr>
                </a:solidFill>
              </a:rPr>
              <a:t>Jesus Defeats Both The Devil &amp; Death Forever</a:t>
            </a:r>
            <a:endParaRPr lang="en-US" sz="3100" b="1" dirty="0">
              <a:solidFill>
                <a:schemeClr val="accent2">
                  <a:lumMod val="75000"/>
                </a:schemeClr>
              </a:solidFill>
            </a:endParaRPr>
          </a:p>
          <a:p>
            <a:r>
              <a:rPr lang="en-US" sz="2400" dirty="0" smtClean="0"/>
              <a:t>“And </a:t>
            </a:r>
            <a:r>
              <a:rPr lang="en-US" sz="2400" dirty="0" smtClean="0">
                <a:solidFill>
                  <a:schemeClr val="accent2">
                    <a:lumMod val="75000"/>
                  </a:schemeClr>
                </a:solidFill>
              </a:rPr>
              <a:t>the devil </a:t>
            </a:r>
            <a:r>
              <a:rPr lang="en-US" sz="2400" dirty="0" smtClean="0"/>
              <a:t>who deceived them was thrown into the lake of fire and brimstone, </a:t>
            </a:r>
            <a:r>
              <a:rPr lang="en-US" sz="2400" dirty="0" smtClean="0">
                <a:solidFill>
                  <a:schemeClr val="accent2">
                    <a:lumMod val="75000"/>
                  </a:schemeClr>
                </a:solidFill>
              </a:rPr>
              <a:t>where the beast and the false prophet are also</a:t>
            </a:r>
            <a:r>
              <a:rPr lang="en-US" sz="2400" dirty="0" smtClean="0"/>
              <a:t>; and they will be tormented day and night </a:t>
            </a:r>
            <a:r>
              <a:rPr lang="en-US" sz="2400" dirty="0" smtClean="0">
                <a:solidFill>
                  <a:schemeClr val="accent2">
                    <a:lumMod val="75000"/>
                  </a:schemeClr>
                </a:solidFill>
              </a:rPr>
              <a:t>forever and ever.</a:t>
            </a:r>
            <a:r>
              <a:rPr lang="en-US" sz="2400" dirty="0" smtClean="0"/>
              <a:t>”</a:t>
            </a:r>
            <a:br>
              <a:rPr lang="en-US" sz="2400" dirty="0" smtClean="0"/>
            </a:br>
            <a:r>
              <a:rPr lang="en-US" sz="2400" dirty="0" smtClean="0"/>
              <a:t> Rev. 20:10.</a:t>
            </a:r>
          </a:p>
          <a:p>
            <a:r>
              <a:rPr lang="en-US" sz="2400" dirty="0" smtClean="0"/>
              <a:t>“</a:t>
            </a:r>
            <a:r>
              <a:rPr lang="en-US" sz="2400" dirty="0" smtClean="0">
                <a:solidFill>
                  <a:schemeClr val="accent2">
                    <a:lumMod val="75000"/>
                  </a:schemeClr>
                </a:solidFill>
              </a:rPr>
              <a:t>Then I saw a great white throne and Him who sat upon it</a:t>
            </a:r>
            <a:r>
              <a:rPr lang="en-US" sz="2400" dirty="0" smtClean="0"/>
              <a:t>, from whose presence earth and heaven fled away, and no place was found for them.” Rev. 20:11</a:t>
            </a:r>
          </a:p>
          <a:p>
            <a:r>
              <a:rPr lang="en-US" sz="2400" dirty="0" smtClean="0"/>
              <a:t>“Then </a:t>
            </a:r>
            <a:r>
              <a:rPr lang="en-US" sz="2400" dirty="0" smtClean="0">
                <a:solidFill>
                  <a:schemeClr val="accent2">
                    <a:lumMod val="75000"/>
                  </a:schemeClr>
                </a:solidFill>
              </a:rPr>
              <a:t>death and Hades were thrown into the lake of fire</a:t>
            </a:r>
            <a:r>
              <a:rPr lang="en-US" sz="2400" dirty="0" smtClean="0"/>
              <a:t>. This is the second death, the lake of fire.” Rev. 20:14</a:t>
            </a:r>
            <a:endParaRPr lang="en-US" sz="2400" dirty="0"/>
          </a:p>
        </p:txBody>
      </p:sp>
    </p:spTree>
    <p:extLst>
      <p:ext uri="{BB962C8B-B14F-4D97-AF65-F5344CB8AC3E}">
        <p14:creationId xmlns:p14="http://schemas.microsoft.com/office/powerpoint/2010/main" val="1400687428"/>
      </p:ext>
    </p:extLst>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20</a:t>
            </a:r>
            <a:endParaRPr lang="en-US" dirty="0"/>
          </a:p>
        </p:txBody>
      </p:sp>
      <p:sp>
        <p:nvSpPr>
          <p:cNvPr id="3" name="Content Placeholder 2"/>
          <p:cNvSpPr>
            <a:spLocks noGrp="1"/>
          </p:cNvSpPr>
          <p:nvPr>
            <p:ph idx="1"/>
          </p:nvPr>
        </p:nvSpPr>
        <p:spPr>
          <a:xfrm>
            <a:off x="304800" y="1282594"/>
            <a:ext cx="8604738" cy="4192880"/>
          </a:xfrm>
        </p:spPr>
        <p:txBody>
          <a:bodyPr>
            <a:noAutofit/>
          </a:bodyPr>
          <a:lstStyle/>
          <a:p>
            <a:pPr marL="0" indent="0">
              <a:buNone/>
            </a:pPr>
            <a:r>
              <a:rPr lang="en-US" sz="3100" b="1" dirty="0" smtClean="0">
                <a:solidFill>
                  <a:schemeClr val="accent2">
                    <a:lumMod val="75000"/>
                  </a:schemeClr>
                </a:solidFill>
              </a:rPr>
              <a:t>Jesus Defeats Both The Devil &amp; Death Forever.</a:t>
            </a:r>
            <a:endParaRPr lang="en-US" sz="3100" b="1" dirty="0">
              <a:solidFill>
                <a:schemeClr val="accent2">
                  <a:lumMod val="75000"/>
                </a:schemeClr>
              </a:solidFill>
            </a:endParaRPr>
          </a:p>
          <a:p>
            <a:r>
              <a:rPr lang="en-US" sz="2400" dirty="0" smtClean="0"/>
              <a:t>Then I Saw</a:t>
            </a:r>
            <a:r>
              <a:rPr lang="mr-IN" sz="2400" dirty="0" smtClean="0"/>
              <a:t>…</a:t>
            </a:r>
            <a:r>
              <a:rPr lang="en-US" sz="2400" dirty="0"/>
              <a:t> </a:t>
            </a:r>
            <a:r>
              <a:rPr lang="en-US" sz="2400" dirty="0" smtClean="0"/>
              <a:t>Satan, The Dragon, Bound (vs. 1-3)</a:t>
            </a:r>
          </a:p>
          <a:p>
            <a:r>
              <a:rPr lang="en-US" sz="2400" dirty="0" smtClean="0"/>
              <a:t>Then I Saw</a:t>
            </a:r>
            <a:r>
              <a:rPr lang="mr-IN" sz="2400" dirty="0" smtClean="0"/>
              <a:t>…</a:t>
            </a:r>
            <a:r>
              <a:rPr lang="en-US" sz="2400" dirty="0" smtClean="0"/>
              <a:t> Saints, The Saved, Reigning with Christ (vs. 4-6)</a:t>
            </a:r>
          </a:p>
          <a:p>
            <a:r>
              <a:rPr lang="en-US" sz="2400" dirty="0" smtClean="0"/>
              <a:t>What Happens After The 1,000 Years? (vs. 7-10)</a:t>
            </a:r>
          </a:p>
          <a:p>
            <a:pPr lvl="1"/>
            <a:r>
              <a:rPr lang="en-US" dirty="0" smtClean="0"/>
              <a:t>Satan Will “Deceive The Nations” (vs. 7-8a)</a:t>
            </a:r>
          </a:p>
          <a:p>
            <a:pPr lvl="1"/>
            <a:r>
              <a:rPr lang="en-US" dirty="0" smtClean="0"/>
              <a:t>Satan Will Rally “Gog &amp; Magog” (vs. 8b and </a:t>
            </a:r>
            <a:r>
              <a:rPr lang="en-US" dirty="0" smtClean="0"/>
              <a:t>9</a:t>
            </a:r>
            <a:r>
              <a:rPr lang="en-US" dirty="0"/>
              <a:t>, Ezekiel 38:1-3, 17-19, 23)</a:t>
            </a:r>
            <a:endParaRPr lang="en-US" dirty="0" smtClean="0"/>
          </a:p>
          <a:p>
            <a:pPr lvl="1"/>
            <a:r>
              <a:rPr lang="en-US" dirty="0" smtClean="0"/>
              <a:t>Satan Will Be Fully &amp; Finally Defeated (vs. 10)</a:t>
            </a:r>
          </a:p>
          <a:p>
            <a:r>
              <a:rPr lang="en-US" sz="2400" dirty="0" smtClean="0"/>
              <a:t>Then I Saw</a:t>
            </a:r>
            <a:r>
              <a:rPr lang="mr-IN" sz="2400" dirty="0" smtClean="0"/>
              <a:t>…</a:t>
            </a:r>
            <a:r>
              <a:rPr lang="en-US" sz="2400" dirty="0" smtClean="0"/>
              <a:t> A Great White Throne (vs. 11-15)</a:t>
            </a:r>
          </a:p>
          <a:p>
            <a:pPr lvl="1"/>
            <a:r>
              <a:rPr lang="en-US" dirty="0" smtClean="0"/>
              <a:t>“earth and heaven fled away” (vs 11)</a:t>
            </a:r>
          </a:p>
          <a:p>
            <a:pPr lvl="1"/>
            <a:r>
              <a:rPr lang="en-US" dirty="0" smtClean="0"/>
              <a:t>“the dead were judged from the things which were written in the books.” (vs 12)</a:t>
            </a:r>
          </a:p>
          <a:p>
            <a:pPr lvl="1"/>
            <a:r>
              <a:rPr lang="en-US" b="1" dirty="0" smtClean="0">
                <a:solidFill>
                  <a:schemeClr val="accent2">
                    <a:lumMod val="75000"/>
                  </a:schemeClr>
                </a:solidFill>
              </a:rPr>
              <a:t>“death and Hades were thrown into the lake of fire” </a:t>
            </a:r>
            <a:r>
              <a:rPr lang="en-US" dirty="0" smtClean="0"/>
              <a:t>(vs 14)</a:t>
            </a:r>
          </a:p>
          <a:p>
            <a:pPr lvl="1"/>
            <a:r>
              <a:rPr lang="en-US" dirty="0" smtClean="0"/>
              <a:t>The wicked are “thrown into the lake of fire.” (vs. 15)</a:t>
            </a:r>
            <a:endParaRPr lang="en-US" dirty="0"/>
          </a:p>
        </p:txBody>
      </p:sp>
    </p:spTree>
    <p:extLst>
      <p:ext uri="{BB962C8B-B14F-4D97-AF65-F5344CB8AC3E}">
        <p14:creationId xmlns:p14="http://schemas.microsoft.com/office/powerpoint/2010/main" val="452195889"/>
      </p:ext>
    </p:extLst>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20</a:t>
            </a:r>
            <a:endParaRPr lang="en-US" dirty="0"/>
          </a:p>
        </p:txBody>
      </p:sp>
      <p:sp>
        <p:nvSpPr>
          <p:cNvPr id="3" name="Content Placeholder 2"/>
          <p:cNvSpPr>
            <a:spLocks noGrp="1"/>
          </p:cNvSpPr>
          <p:nvPr>
            <p:ph idx="1"/>
          </p:nvPr>
        </p:nvSpPr>
        <p:spPr>
          <a:xfrm>
            <a:off x="304800" y="1282594"/>
            <a:ext cx="8604738" cy="4192880"/>
          </a:xfrm>
        </p:spPr>
        <p:txBody>
          <a:bodyPr>
            <a:noAutofit/>
          </a:bodyPr>
          <a:lstStyle/>
          <a:p>
            <a:pPr marL="0" indent="0">
              <a:buNone/>
            </a:pPr>
            <a:r>
              <a:rPr lang="en-US" sz="3100" b="1" dirty="0" smtClean="0">
                <a:solidFill>
                  <a:schemeClr val="accent2">
                    <a:lumMod val="75000"/>
                  </a:schemeClr>
                </a:solidFill>
              </a:rPr>
              <a:t>Jesus Defeats Both The Devil &amp; Death Forever.</a:t>
            </a:r>
            <a:endParaRPr lang="en-US" sz="3100" b="1" dirty="0">
              <a:solidFill>
                <a:schemeClr val="accent2">
                  <a:lumMod val="75000"/>
                </a:schemeClr>
              </a:solidFill>
            </a:endParaRPr>
          </a:p>
          <a:p>
            <a:r>
              <a:rPr lang="en-US" sz="2400" dirty="0"/>
              <a:t>“…bound him for a thousand years…”</a:t>
            </a:r>
          </a:p>
          <a:p>
            <a:pPr lvl="1"/>
            <a:r>
              <a:rPr lang="en-US" sz="2000" dirty="0"/>
              <a:t>Revelation 20:2</a:t>
            </a:r>
          </a:p>
          <a:p>
            <a:r>
              <a:rPr lang="en-US" sz="2400" dirty="0"/>
              <a:t>“…until the thousand years were completed…”</a:t>
            </a:r>
          </a:p>
          <a:p>
            <a:pPr lvl="1"/>
            <a:r>
              <a:rPr lang="en-US" sz="2000" dirty="0"/>
              <a:t>Revelation 20:3</a:t>
            </a:r>
          </a:p>
          <a:p>
            <a:r>
              <a:rPr lang="en-US" sz="2400" dirty="0"/>
              <a:t>“…came to life and reigned with Christ for a thousand years…”</a:t>
            </a:r>
          </a:p>
          <a:p>
            <a:pPr lvl="1"/>
            <a:r>
              <a:rPr lang="en-US" sz="2000" dirty="0"/>
              <a:t>Revelation 20:4</a:t>
            </a:r>
          </a:p>
          <a:p>
            <a:r>
              <a:rPr lang="en-US" sz="2400" dirty="0"/>
              <a:t>“…until the thousand years were completed…”</a:t>
            </a:r>
          </a:p>
          <a:p>
            <a:pPr lvl="1"/>
            <a:r>
              <a:rPr lang="en-US" sz="2000" dirty="0"/>
              <a:t>Revelation 20:5</a:t>
            </a:r>
          </a:p>
          <a:p>
            <a:r>
              <a:rPr lang="en-US" sz="2400" dirty="0"/>
              <a:t>“…reign with Him for a thousand years.”</a:t>
            </a:r>
          </a:p>
          <a:p>
            <a:pPr lvl="1"/>
            <a:r>
              <a:rPr lang="en-US" sz="2000" dirty="0"/>
              <a:t>Revelation 20:6</a:t>
            </a:r>
            <a:endParaRPr lang="en-US" sz="2000" dirty="0"/>
          </a:p>
        </p:txBody>
      </p:sp>
    </p:spTree>
    <p:extLst>
      <p:ext uri="{BB962C8B-B14F-4D97-AF65-F5344CB8AC3E}">
        <p14:creationId xmlns:p14="http://schemas.microsoft.com/office/powerpoint/2010/main" val="1167536295"/>
      </p:ext>
    </p:extLst>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20</a:t>
            </a:r>
            <a:endParaRPr lang="en-US" dirty="0"/>
          </a:p>
        </p:txBody>
      </p:sp>
      <p:sp>
        <p:nvSpPr>
          <p:cNvPr id="3" name="Content Placeholder 2"/>
          <p:cNvSpPr>
            <a:spLocks noGrp="1"/>
          </p:cNvSpPr>
          <p:nvPr>
            <p:ph idx="1"/>
          </p:nvPr>
        </p:nvSpPr>
        <p:spPr>
          <a:xfrm>
            <a:off x="304800" y="1282594"/>
            <a:ext cx="8604738" cy="4192880"/>
          </a:xfrm>
        </p:spPr>
        <p:txBody>
          <a:bodyPr>
            <a:noAutofit/>
          </a:bodyPr>
          <a:lstStyle/>
          <a:p>
            <a:pPr marL="0" indent="0">
              <a:buNone/>
            </a:pPr>
            <a:r>
              <a:rPr lang="en-US" sz="3100" b="1" dirty="0" smtClean="0">
                <a:solidFill>
                  <a:schemeClr val="accent2">
                    <a:lumMod val="75000"/>
                  </a:schemeClr>
                </a:solidFill>
              </a:rPr>
              <a:t>Jesus Defeats Both The Devil &amp; Death Forever.</a:t>
            </a:r>
            <a:endParaRPr lang="en-US" sz="3100" b="1" dirty="0">
              <a:solidFill>
                <a:schemeClr val="accent2">
                  <a:lumMod val="75000"/>
                </a:schemeClr>
              </a:solidFill>
            </a:endParaRPr>
          </a:p>
          <a:p>
            <a:r>
              <a:rPr lang="en-US" sz="2400" dirty="0" smtClean="0"/>
              <a:t>Then I Saw</a:t>
            </a:r>
            <a:r>
              <a:rPr lang="mr-IN" sz="2400" dirty="0" smtClean="0"/>
              <a:t>…</a:t>
            </a:r>
            <a:r>
              <a:rPr lang="en-US" sz="2400" dirty="0"/>
              <a:t> </a:t>
            </a:r>
            <a:r>
              <a:rPr lang="en-US" sz="2400" dirty="0" smtClean="0"/>
              <a:t>Satan, The Dragon, Bound (vs. 1-3</a:t>
            </a:r>
            <a:r>
              <a:rPr lang="en-US" sz="2400" dirty="0" smtClean="0"/>
              <a:t>)</a:t>
            </a:r>
          </a:p>
          <a:p>
            <a:r>
              <a:rPr lang="en-US" sz="2400" dirty="0" smtClean="0"/>
              <a:t>10 Details of Satan’s Defeat:</a:t>
            </a:r>
          </a:p>
          <a:p>
            <a:pPr lvl="1"/>
            <a:r>
              <a:rPr lang="en-US" sz="2000" dirty="0"/>
              <a:t>dragon			</a:t>
            </a:r>
            <a:r>
              <a:rPr lang="en-US" sz="2000" dirty="0" smtClean="0"/>
              <a:t>• </a:t>
            </a:r>
            <a:r>
              <a:rPr lang="en-US" sz="2000" dirty="0"/>
              <a:t>Threw</a:t>
            </a:r>
          </a:p>
          <a:p>
            <a:pPr lvl="1"/>
            <a:r>
              <a:rPr lang="en-US" sz="2000" dirty="0"/>
              <a:t>serpent of Old		</a:t>
            </a:r>
            <a:r>
              <a:rPr lang="en-US" sz="2000" dirty="0" smtClean="0"/>
              <a:t>• The </a:t>
            </a:r>
            <a:r>
              <a:rPr lang="en-US" sz="2000" dirty="0"/>
              <a:t>Abyss</a:t>
            </a:r>
          </a:p>
          <a:p>
            <a:pPr lvl="1"/>
            <a:r>
              <a:rPr lang="en-US" sz="2000" dirty="0"/>
              <a:t>The devil		</a:t>
            </a:r>
            <a:r>
              <a:rPr lang="en-US" sz="2000" dirty="0" smtClean="0"/>
              <a:t>• </a:t>
            </a:r>
            <a:r>
              <a:rPr lang="en-US" sz="2000" dirty="0"/>
              <a:t>Shut</a:t>
            </a:r>
          </a:p>
          <a:p>
            <a:pPr lvl="1"/>
            <a:r>
              <a:rPr lang="en-US" sz="2000" dirty="0"/>
              <a:t>Satan			</a:t>
            </a:r>
            <a:r>
              <a:rPr lang="en-US" sz="2000" dirty="0" smtClean="0"/>
              <a:t>• </a:t>
            </a:r>
            <a:r>
              <a:rPr lang="en-US" sz="2000" dirty="0"/>
              <a:t>Sealed</a:t>
            </a:r>
          </a:p>
          <a:p>
            <a:pPr lvl="1"/>
            <a:r>
              <a:rPr lang="en-US" sz="2000" dirty="0"/>
              <a:t>Bound			</a:t>
            </a:r>
            <a:r>
              <a:rPr lang="en-US" sz="2000" dirty="0" smtClean="0"/>
              <a:t>• Not Deceive</a:t>
            </a:r>
            <a:endParaRPr lang="en-US" sz="2800" dirty="0" smtClean="0"/>
          </a:p>
          <a:p>
            <a:r>
              <a:rPr lang="en-US" sz="2400" dirty="0" smtClean="0"/>
              <a:t>What’s Next? Released For A Short Time.</a:t>
            </a:r>
          </a:p>
          <a:p>
            <a:r>
              <a:rPr lang="en-US" sz="2400" dirty="0" smtClean="0"/>
              <a:t>Then </a:t>
            </a:r>
            <a:r>
              <a:rPr lang="en-US" sz="2400" dirty="0" smtClean="0"/>
              <a:t>I Saw</a:t>
            </a:r>
            <a:r>
              <a:rPr lang="mr-IN" sz="2400" dirty="0" smtClean="0"/>
              <a:t>…</a:t>
            </a:r>
            <a:r>
              <a:rPr lang="en-US" sz="2400" dirty="0" smtClean="0"/>
              <a:t> Saints, The Saved, Reigning with Christ (vs. 4-6</a:t>
            </a:r>
            <a:r>
              <a:rPr lang="en-US" sz="2400" dirty="0" smtClean="0"/>
              <a:t>)</a:t>
            </a:r>
            <a:endParaRPr lang="en-US" sz="2400" dirty="0" smtClean="0"/>
          </a:p>
        </p:txBody>
      </p:sp>
    </p:spTree>
    <p:extLst>
      <p:ext uri="{BB962C8B-B14F-4D97-AF65-F5344CB8AC3E}">
        <p14:creationId xmlns:p14="http://schemas.microsoft.com/office/powerpoint/2010/main" val="542785785"/>
      </p:ext>
    </p:extLst>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20</a:t>
            </a:r>
            <a:endParaRPr lang="en-US" dirty="0"/>
          </a:p>
        </p:txBody>
      </p:sp>
      <p:sp>
        <p:nvSpPr>
          <p:cNvPr id="3" name="Content Placeholder 2"/>
          <p:cNvSpPr>
            <a:spLocks noGrp="1"/>
          </p:cNvSpPr>
          <p:nvPr>
            <p:ph idx="1"/>
          </p:nvPr>
        </p:nvSpPr>
        <p:spPr>
          <a:xfrm>
            <a:off x="304800" y="1282594"/>
            <a:ext cx="8604738" cy="4192880"/>
          </a:xfrm>
        </p:spPr>
        <p:txBody>
          <a:bodyPr>
            <a:noAutofit/>
          </a:bodyPr>
          <a:lstStyle/>
          <a:p>
            <a:pPr marL="0" indent="0">
              <a:buNone/>
            </a:pPr>
            <a:r>
              <a:rPr lang="en-US" sz="3100" b="1" dirty="0" smtClean="0">
                <a:solidFill>
                  <a:schemeClr val="accent2">
                    <a:lumMod val="75000"/>
                  </a:schemeClr>
                </a:solidFill>
              </a:rPr>
              <a:t>Jesus Defeats Both The Devil &amp; Death Forever.</a:t>
            </a:r>
            <a:endParaRPr lang="en-US" sz="3100" b="1" dirty="0">
              <a:solidFill>
                <a:schemeClr val="accent2">
                  <a:lumMod val="75000"/>
                </a:schemeClr>
              </a:solidFill>
            </a:endParaRPr>
          </a:p>
          <a:p>
            <a:r>
              <a:rPr lang="en-US" sz="2400" dirty="0" smtClean="0"/>
              <a:t>Then I Saw</a:t>
            </a:r>
            <a:r>
              <a:rPr lang="mr-IN" sz="2400" dirty="0" smtClean="0"/>
              <a:t>…</a:t>
            </a:r>
            <a:r>
              <a:rPr lang="en-US" sz="2400" dirty="0"/>
              <a:t> </a:t>
            </a:r>
            <a:r>
              <a:rPr lang="en-US" sz="2400" dirty="0" smtClean="0"/>
              <a:t>Satan, The Dragon, Bound (vs. 1-3</a:t>
            </a:r>
            <a:r>
              <a:rPr lang="en-US" sz="2400" dirty="0" smtClean="0"/>
              <a:t>)</a:t>
            </a:r>
          </a:p>
          <a:p>
            <a:r>
              <a:rPr lang="en-US" sz="2400" dirty="0" smtClean="0"/>
              <a:t>Then </a:t>
            </a:r>
            <a:r>
              <a:rPr lang="en-US" sz="2400" dirty="0" smtClean="0"/>
              <a:t>I Saw</a:t>
            </a:r>
            <a:r>
              <a:rPr lang="mr-IN" sz="2400" dirty="0" smtClean="0"/>
              <a:t>…</a:t>
            </a:r>
            <a:r>
              <a:rPr lang="en-US" sz="2400" dirty="0" smtClean="0"/>
              <a:t> Saints, The Saved, Reigning with Christ (vs. 4-6</a:t>
            </a:r>
            <a:r>
              <a:rPr lang="en-US" sz="2400" dirty="0" smtClean="0"/>
              <a:t>)</a:t>
            </a:r>
          </a:p>
          <a:p>
            <a:r>
              <a:rPr lang="en-US" sz="2400" dirty="0" smtClean="0"/>
              <a:t>10 Details of The Soul’s Victory</a:t>
            </a:r>
          </a:p>
          <a:p>
            <a:pPr lvl="1"/>
            <a:r>
              <a:rPr lang="en-US" sz="2000" dirty="0"/>
              <a:t>Thrones		</a:t>
            </a:r>
            <a:r>
              <a:rPr lang="en-US" sz="2000" dirty="0" smtClean="0"/>
              <a:t>	• </a:t>
            </a:r>
            <a:r>
              <a:rPr lang="en-US" sz="2000" dirty="0"/>
              <a:t>Word of God</a:t>
            </a:r>
          </a:p>
          <a:p>
            <a:pPr lvl="1"/>
            <a:r>
              <a:rPr lang="en-US" sz="2000" dirty="0"/>
              <a:t>Sat (Peace)		</a:t>
            </a:r>
            <a:r>
              <a:rPr lang="en-US" sz="2000" dirty="0" smtClean="0"/>
              <a:t>• </a:t>
            </a:r>
            <a:r>
              <a:rPr lang="en-US" sz="2000" dirty="0"/>
              <a:t>Not Worshipped Beast</a:t>
            </a:r>
          </a:p>
          <a:p>
            <a:pPr lvl="1"/>
            <a:r>
              <a:rPr lang="en-US" sz="2000" dirty="0"/>
              <a:t>Judges			</a:t>
            </a:r>
            <a:r>
              <a:rPr lang="en-US" sz="2000" dirty="0" smtClean="0"/>
              <a:t>• </a:t>
            </a:r>
            <a:r>
              <a:rPr lang="en-US" sz="2000" dirty="0"/>
              <a:t>No Marks</a:t>
            </a:r>
          </a:p>
          <a:p>
            <a:pPr lvl="1"/>
            <a:r>
              <a:rPr lang="en-US" sz="2000" dirty="0"/>
              <a:t>Beheaded		</a:t>
            </a:r>
            <a:r>
              <a:rPr lang="en-US" sz="2000" dirty="0" smtClean="0"/>
              <a:t>• </a:t>
            </a:r>
            <a:r>
              <a:rPr lang="en-US" sz="2000" dirty="0"/>
              <a:t>Life</a:t>
            </a:r>
          </a:p>
          <a:p>
            <a:pPr lvl="1"/>
            <a:r>
              <a:rPr lang="en-US" sz="2000" dirty="0"/>
              <a:t>Testimony of Jesus	</a:t>
            </a:r>
            <a:r>
              <a:rPr lang="en-US" sz="2000" dirty="0" smtClean="0"/>
              <a:t>• Reign </a:t>
            </a:r>
            <a:r>
              <a:rPr lang="en-US" sz="2000" dirty="0"/>
              <a:t>with </a:t>
            </a:r>
            <a:r>
              <a:rPr lang="en-US" sz="2000" dirty="0" smtClean="0"/>
              <a:t>Christ</a:t>
            </a:r>
          </a:p>
          <a:p>
            <a:r>
              <a:rPr lang="en-US" sz="2400" dirty="0" smtClean="0"/>
              <a:t>What’s Next? The 2</a:t>
            </a:r>
            <a:r>
              <a:rPr lang="en-US" sz="2400" baseline="30000" dirty="0" smtClean="0"/>
              <a:t>nd</a:t>
            </a:r>
            <a:r>
              <a:rPr lang="en-US" sz="2400" dirty="0" smtClean="0"/>
              <a:t> Death Has No Power.</a:t>
            </a:r>
            <a:endParaRPr lang="en-US" sz="2400" dirty="0"/>
          </a:p>
          <a:p>
            <a:endParaRPr lang="en-US" sz="2400" dirty="0" smtClean="0"/>
          </a:p>
        </p:txBody>
      </p:sp>
    </p:spTree>
    <p:extLst>
      <p:ext uri="{BB962C8B-B14F-4D97-AF65-F5344CB8AC3E}">
        <p14:creationId xmlns:p14="http://schemas.microsoft.com/office/powerpoint/2010/main" val="867159481"/>
      </p:ext>
    </p:extLst>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1-3</a:t>
            </a:r>
            <a:endParaRPr lang="en-US" dirty="0"/>
          </a:p>
        </p:txBody>
      </p:sp>
      <p:sp>
        <p:nvSpPr>
          <p:cNvPr id="3" name="Content Placeholder 2"/>
          <p:cNvSpPr>
            <a:spLocks noGrp="1"/>
          </p:cNvSpPr>
          <p:nvPr>
            <p:ph idx="1"/>
          </p:nvPr>
        </p:nvSpPr>
        <p:spPr/>
        <p:txBody>
          <a:bodyPr>
            <a:noAutofit/>
          </a:bodyPr>
          <a:lstStyle/>
          <a:p>
            <a:pPr marL="0" indent="0">
              <a:buNone/>
            </a:pPr>
            <a:r>
              <a:rPr lang="en-US" sz="3200" b="1" dirty="0" smtClean="0">
                <a:solidFill>
                  <a:schemeClr val="accent2">
                    <a:lumMod val="75000"/>
                  </a:schemeClr>
                </a:solidFill>
              </a:rPr>
              <a:t>Jesus Leads His Church</a:t>
            </a:r>
          </a:p>
          <a:p>
            <a:r>
              <a:rPr lang="en-US" sz="2400" b="1" dirty="0"/>
              <a:t>“</a:t>
            </a:r>
            <a:r>
              <a:rPr lang="en-US" sz="2400" dirty="0"/>
              <a:t>The </a:t>
            </a:r>
            <a:r>
              <a:rPr lang="en-US" sz="2400" dirty="0">
                <a:solidFill>
                  <a:schemeClr val="accent2">
                    <a:lumMod val="75000"/>
                  </a:schemeClr>
                </a:solidFill>
              </a:rPr>
              <a:t>Revelation</a:t>
            </a:r>
            <a:r>
              <a:rPr lang="en-US" sz="2400" dirty="0"/>
              <a:t> of Jesus Christ, which God gave Him </a:t>
            </a:r>
            <a:r>
              <a:rPr lang="en-US" sz="2400" dirty="0">
                <a:solidFill>
                  <a:schemeClr val="accent2">
                    <a:lumMod val="75000"/>
                  </a:schemeClr>
                </a:solidFill>
              </a:rPr>
              <a:t>to show </a:t>
            </a:r>
            <a:r>
              <a:rPr lang="en-US" sz="2400" dirty="0"/>
              <a:t>to His bond-servants, the things which </a:t>
            </a:r>
            <a:r>
              <a:rPr lang="en-US" sz="2400" dirty="0">
                <a:solidFill>
                  <a:schemeClr val="accent2">
                    <a:lumMod val="75000"/>
                  </a:schemeClr>
                </a:solidFill>
              </a:rPr>
              <a:t>must soon take place</a:t>
            </a:r>
            <a:r>
              <a:rPr lang="en-US" sz="2400" dirty="0"/>
              <a:t>; and He sent and communicated </a:t>
            </a:r>
            <a:r>
              <a:rPr lang="en-US" sz="2400" i="1" dirty="0"/>
              <a:t>it</a:t>
            </a:r>
            <a:r>
              <a:rPr lang="en-US" sz="2400" dirty="0"/>
              <a:t> </a:t>
            </a:r>
            <a:r>
              <a:rPr lang="en-US" sz="2400" dirty="0">
                <a:solidFill>
                  <a:schemeClr val="accent2">
                    <a:lumMod val="75000"/>
                  </a:schemeClr>
                </a:solidFill>
              </a:rPr>
              <a:t>by His angel </a:t>
            </a:r>
            <a:r>
              <a:rPr lang="en-US" sz="2400" dirty="0"/>
              <a:t>to His bond-servant John</a:t>
            </a:r>
            <a:r>
              <a:rPr lang="en-US" sz="2400" dirty="0" smtClean="0"/>
              <a:t>,” (Rev 1:1)</a:t>
            </a:r>
          </a:p>
          <a:p>
            <a:r>
              <a:rPr lang="en-US" sz="2400" dirty="0" smtClean="0"/>
              <a:t>“</a:t>
            </a:r>
            <a:r>
              <a:rPr lang="en-US" sz="2400" dirty="0" smtClean="0">
                <a:solidFill>
                  <a:schemeClr val="accent2">
                    <a:lumMod val="75000"/>
                  </a:schemeClr>
                </a:solidFill>
              </a:rPr>
              <a:t>Do not fear what you are about to suffer</a:t>
            </a:r>
            <a:r>
              <a:rPr lang="en-US" sz="2400" dirty="0" smtClean="0"/>
              <a:t>. Behold, the devil is about to cast some of you into prison, so that you will be tested, and you will have </a:t>
            </a:r>
            <a:r>
              <a:rPr lang="en-US" sz="2400" dirty="0" smtClean="0">
                <a:solidFill>
                  <a:schemeClr val="accent2">
                    <a:lumMod val="75000"/>
                  </a:schemeClr>
                </a:solidFill>
              </a:rPr>
              <a:t>tribulation</a:t>
            </a:r>
            <a:r>
              <a:rPr lang="en-US" sz="2400" dirty="0" smtClean="0"/>
              <a:t> for ten days. </a:t>
            </a:r>
            <a:r>
              <a:rPr lang="en-US" sz="2400" dirty="0" smtClean="0">
                <a:solidFill>
                  <a:schemeClr val="accent2">
                    <a:lumMod val="75000"/>
                  </a:schemeClr>
                </a:solidFill>
              </a:rPr>
              <a:t>Be faithful until death, and I will give you the crown of life.</a:t>
            </a:r>
            <a:r>
              <a:rPr lang="en-US" sz="2400" dirty="0" smtClean="0"/>
              <a:t>” (Rev 2:10)</a:t>
            </a:r>
            <a:endParaRPr lang="en-US" sz="2400" dirty="0"/>
          </a:p>
          <a:p>
            <a:endParaRPr lang="en-US" sz="2400" dirty="0"/>
          </a:p>
        </p:txBody>
      </p:sp>
    </p:spTree>
    <p:extLst>
      <p:ext uri="{BB962C8B-B14F-4D97-AF65-F5344CB8AC3E}">
        <p14:creationId xmlns:p14="http://schemas.microsoft.com/office/powerpoint/2010/main" val="237965131"/>
      </p:ext>
    </p:extLst>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20</a:t>
            </a:r>
            <a:endParaRPr lang="en-US" dirty="0"/>
          </a:p>
        </p:txBody>
      </p:sp>
      <p:sp>
        <p:nvSpPr>
          <p:cNvPr id="3" name="Content Placeholder 2"/>
          <p:cNvSpPr>
            <a:spLocks noGrp="1"/>
          </p:cNvSpPr>
          <p:nvPr>
            <p:ph idx="1"/>
          </p:nvPr>
        </p:nvSpPr>
        <p:spPr>
          <a:xfrm>
            <a:off x="304800" y="1282594"/>
            <a:ext cx="8604738" cy="4192880"/>
          </a:xfrm>
        </p:spPr>
        <p:txBody>
          <a:bodyPr>
            <a:noAutofit/>
          </a:bodyPr>
          <a:lstStyle/>
          <a:p>
            <a:pPr marL="0" indent="0">
              <a:buNone/>
            </a:pPr>
            <a:r>
              <a:rPr lang="en-US" sz="3100" b="1" dirty="0" smtClean="0">
                <a:solidFill>
                  <a:schemeClr val="accent2">
                    <a:lumMod val="75000"/>
                  </a:schemeClr>
                </a:solidFill>
              </a:rPr>
              <a:t>Jesus Defeats Both The Devil &amp; Death Forever.</a:t>
            </a:r>
            <a:endParaRPr lang="en-US" sz="3100" b="1" dirty="0">
              <a:solidFill>
                <a:schemeClr val="accent2">
                  <a:lumMod val="75000"/>
                </a:schemeClr>
              </a:solidFill>
            </a:endParaRPr>
          </a:p>
          <a:p>
            <a:r>
              <a:rPr lang="en-US" sz="2400" dirty="0" smtClean="0"/>
              <a:t>Then I Saw</a:t>
            </a:r>
            <a:r>
              <a:rPr lang="mr-IN" sz="2400" dirty="0" smtClean="0"/>
              <a:t>…</a:t>
            </a:r>
            <a:r>
              <a:rPr lang="en-US" sz="2400" dirty="0"/>
              <a:t> </a:t>
            </a:r>
            <a:r>
              <a:rPr lang="en-US" sz="2400" dirty="0" smtClean="0"/>
              <a:t>Satan, The Dragon, Bound (vs. 1-3)</a:t>
            </a:r>
          </a:p>
          <a:p>
            <a:r>
              <a:rPr lang="en-US" sz="2400" dirty="0" smtClean="0"/>
              <a:t>Then I Saw</a:t>
            </a:r>
            <a:r>
              <a:rPr lang="mr-IN" sz="2400" dirty="0" smtClean="0"/>
              <a:t>…</a:t>
            </a:r>
            <a:r>
              <a:rPr lang="en-US" sz="2400" dirty="0" smtClean="0"/>
              <a:t> Saints, The Saved, Reigning with Christ (vs. 4-6)</a:t>
            </a:r>
          </a:p>
          <a:p>
            <a:r>
              <a:rPr lang="en-US" sz="2400" dirty="0" smtClean="0"/>
              <a:t>What Happens After The 1,000 Years? (vs. 7-10)</a:t>
            </a:r>
          </a:p>
          <a:p>
            <a:pPr lvl="1"/>
            <a:r>
              <a:rPr lang="en-US" dirty="0" smtClean="0"/>
              <a:t>Satan Will “Deceive The Nations” (vs. 7-8a)</a:t>
            </a:r>
          </a:p>
          <a:p>
            <a:pPr lvl="1"/>
            <a:r>
              <a:rPr lang="en-US" dirty="0" smtClean="0"/>
              <a:t>Satan Will Rally “Gog &amp; Magog” (vs. 8b and </a:t>
            </a:r>
            <a:r>
              <a:rPr lang="en-US" dirty="0" smtClean="0"/>
              <a:t>9, </a:t>
            </a:r>
            <a:r>
              <a:rPr lang="en-US" dirty="0"/>
              <a:t>Ezekiel </a:t>
            </a:r>
            <a:r>
              <a:rPr lang="en-US" dirty="0" smtClean="0"/>
              <a:t>38:1-3, 17-19, 23)</a:t>
            </a:r>
            <a:endParaRPr lang="en-US" dirty="0" smtClean="0"/>
          </a:p>
          <a:p>
            <a:pPr lvl="1"/>
            <a:r>
              <a:rPr lang="en-US" dirty="0" smtClean="0"/>
              <a:t>Satan Will Be Fully &amp; Finally Defeated (vs. 10)</a:t>
            </a:r>
          </a:p>
          <a:p>
            <a:r>
              <a:rPr lang="en-US" sz="2400" dirty="0" smtClean="0"/>
              <a:t>Then I Saw</a:t>
            </a:r>
            <a:r>
              <a:rPr lang="mr-IN" sz="2400" dirty="0" smtClean="0"/>
              <a:t>…</a:t>
            </a:r>
            <a:r>
              <a:rPr lang="en-US" sz="2400" dirty="0" smtClean="0"/>
              <a:t> A Great White Throne (vs. 11-15)</a:t>
            </a:r>
          </a:p>
          <a:p>
            <a:pPr lvl="1"/>
            <a:r>
              <a:rPr lang="en-US" dirty="0" smtClean="0"/>
              <a:t>“earth and heaven fled away” (vs 11)</a:t>
            </a:r>
          </a:p>
          <a:p>
            <a:pPr lvl="1"/>
            <a:r>
              <a:rPr lang="en-US" dirty="0" smtClean="0"/>
              <a:t>“the dead were judged from the things which were written in the books.” (vs 12)</a:t>
            </a:r>
          </a:p>
          <a:p>
            <a:pPr lvl="1"/>
            <a:r>
              <a:rPr lang="en-US" b="1" dirty="0" smtClean="0">
                <a:solidFill>
                  <a:schemeClr val="accent2">
                    <a:lumMod val="75000"/>
                  </a:schemeClr>
                </a:solidFill>
              </a:rPr>
              <a:t>“death and Hades were thrown into the lake of fire” </a:t>
            </a:r>
            <a:r>
              <a:rPr lang="en-US" dirty="0" smtClean="0"/>
              <a:t>(vs 14)</a:t>
            </a:r>
          </a:p>
          <a:p>
            <a:pPr lvl="1"/>
            <a:r>
              <a:rPr lang="en-US" dirty="0" smtClean="0"/>
              <a:t>The wicked are “thrown into the lake of fire.” (vs. 15)</a:t>
            </a:r>
            <a:endParaRPr lang="en-US" dirty="0"/>
          </a:p>
        </p:txBody>
      </p:sp>
    </p:spTree>
    <p:extLst>
      <p:ext uri="{BB962C8B-B14F-4D97-AF65-F5344CB8AC3E}">
        <p14:creationId xmlns:p14="http://schemas.microsoft.com/office/powerpoint/2010/main" val="1964427968"/>
      </p:ext>
    </p:extLst>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“Gog &amp; Magog”</a:t>
            </a:r>
            <a:br>
              <a:rPr lang="en-US" dirty="0" smtClean="0"/>
            </a:br>
            <a:r>
              <a:rPr lang="en-US" dirty="0" smtClean="0"/>
              <a:t>Ezekiel 38:1-3, 17-19 </a:t>
            </a:r>
            <a:endParaRPr lang="en-US" dirty="0"/>
          </a:p>
        </p:txBody>
      </p:sp>
      <p:sp>
        <p:nvSpPr>
          <p:cNvPr id="3" name="Content Placeholder 2"/>
          <p:cNvSpPr>
            <a:spLocks noGrp="1"/>
          </p:cNvSpPr>
          <p:nvPr>
            <p:ph idx="1"/>
          </p:nvPr>
        </p:nvSpPr>
        <p:spPr>
          <a:xfrm>
            <a:off x="123987" y="1521354"/>
            <a:ext cx="8973519" cy="4193646"/>
          </a:xfrm>
        </p:spPr>
        <p:txBody>
          <a:bodyPr>
            <a:normAutofit fontScale="92500" lnSpcReduction="10000"/>
          </a:bodyPr>
          <a:lstStyle/>
          <a:p>
            <a:r>
              <a:rPr lang="en-US" sz="2600" dirty="0"/>
              <a:t>And the word of the Lord came to me saying, </a:t>
            </a:r>
            <a:r>
              <a:rPr lang="en-US" sz="2600" b="1" baseline="30000" dirty="0"/>
              <a:t>2 </a:t>
            </a:r>
            <a:r>
              <a:rPr lang="en-US" sz="2600" dirty="0"/>
              <a:t>“Son of man, set your face toward Gog of the land of Magog, the </a:t>
            </a:r>
            <a:r>
              <a:rPr lang="en-US" sz="2600" dirty="0" smtClean="0"/>
              <a:t>prince </a:t>
            </a:r>
            <a:r>
              <a:rPr lang="en-US" sz="2600" dirty="0"/>
              <a:t>of Rosh, </a:t>
            </a:r>
            <a:r>
              <a:rPr lang="en-US" sz="2600" dirty="0" err="1"/>
              <a:t>Meshech</a:t>
            </a:r>
            <a:r>
              <a:rPr lang="en-US" sz="2600" dirty="0"/>
              <a:t> and Tubal, and prophesy against him</a:t>
            </a:r>
            <a:r>
              <a:rPr lang="en-US" sz="2600" b="1" baseline="30000" dirty="0"/>
              <a:t>3 </a:t>
            </a:r>
            <a:r>
              <a:rPr lang="en-US" sz="2600" dirty="0"/>
              <a:t>and say, ‘Thus says the Lord </a:t>
            </a:r>
            <a:r>
              <a:rPr lang="en-US" sz="2600" dirty="0" smtClean="0"/>
              <a:t>God</a:t>
            </a:r>
            <a:r>
              <a:rPr lang="en-US" sz="2600" dirty="0"/>
              <a:t>, “</a:t>
            </a:r>
            <a:r>
              <a:rPr lang="en-US" sz="2600" dirty="0">
                <a:solidFill>
                  <a:schemeClr val="accent5">
                    <a:lumMod val="75000"/>
                  </a:schemeClr>
                </a:solidFill>
              </a:rPr>
              <a:t>Behold, I am against you, O Gog,</a:t>
            </a:r>
            <a:r>
              <a:rPr lang="en-US" sz="2600" dirty="0"/>
              <a:t> </a:t>
            </a:r>
            <a:r>
              <a:rPr lang="en-US" sz="2600" dirty="0" smtClean="0"/>
              <a:t>prince </a:t>
            </a:r>
            <a:r>
              <a:rPr lang="en-US" sz="2600" dirty="0"/>
              <a:t>of Rosh, </a:t>
            </a:r>
            <a:r>
              <a:rPr lang="en-US" sz="2600" dirty="0" err="1"/>
              <a:t>Meshech</a:t>
            </a:r>
            <a:r>
              <a:rPr lang="en-US" sz="2600" dirty="0"/>
              <a:t> and Tubal</a:t>
            </a:r>
            <a:r>
              <a:rPr lang="en-US" sz="2600" dirty="0" smtClean="0"/>
              <a:t>. (vs. 1-3)</a:t>
            </a:r>
          </a:p>
          <a:p>
            <a:r>
              <a:rPr lang="en-US" sz="2600" b="1" baseline="30000" dirty="0"/>
              <a:t>17 </a:t>
            </a:r>
            <a:r>
              <a:rPr lang="en-US" sz="2600" dirty="0"/>
              <a:t>‘Thus says the Lord God, “Are you </a:t>
            </a:r>
            <a:r>
              <a:rPr lang="en-US" sz="2600" dirty="0">
                <a:solidFill>
                  <a:schemeClr val="accent5">
                    <a:lumMod val="75000"/>
                  </a:schemeClr>
                </a:solidFill>
              </a:rPr>
              <a:t>the one of whom I spoke in former days through My servants the prophets </a:t>
            </a:r>
            <a:r>
              <a:rPr lang="en-US" sz="2600" dirty="0"/>
              <a:t>of Israel, who prophesied in those days for </a:t>
            </a:r>
            <a:r>
              <a:rPr lang="en-US" sz="2600" i="1" dirty="0"/>
              <a:t>many</a:t>
            </a:r>
            <a:r>
              <a:rPr lang="en-US" sz="2600" dirty="0"/>
              <a:t> years that I would bring you against them? </a:t>
            </a:r>
            <a:r>
              <a:rPr lang="en-US" sz="2600" b="1" baseline="30000" dirty="0"/>
              <a:t>18 </a:t>
            </a:r>
            <a:r>
              <a:rPr lang="en-US" sz="2600" dirty="0"/>
              <a:t>It will come about on that day, when Gog comes against the land of Israel,” declares the Lord God, “that </a:t>
            </a:r>
            <a:r>
              <a:rPr lang="en-US" sz="2600" dirty="0">
                <a:solidFill>
                  <a:schemeClr val="accent5">
                    <a:lumMod val="75000"/>
                  </a:schemeClr>
                </a:solidFill>
              </a:rPr>
              <a:t>My fury </a:t>
            </a:r>
            <a:r>
              <a:rPr lang="en-US" sz="2600" dirty="0"/>
              <a:t>will mount up in </a:t>
            </a:r>
            <a:r>
              <a:rPr lang="en-US" sz="2600" dirty="0">
                <a:solidFill>
                  <a:schemeClr val="accent5">
                    <a:lumMod val="75000"/>
                  </a:schemeClr>
                </a:solidFill>
              </a:rPr>
              <a:t>My anger</a:t>
            </a:r>
            <a:r>
              <a:rPr lang="en-US" sz="2600" dirty="0"/>
              <a:t>. </a:t>
            </a:r>
            <a:r>
              <a:rPr lang="en-US" sz="2600" b="1" baseline="30000" dirty="0"/>
              <a:t>19 </a:t>
            </a:r>
            <a:r>
              <a:rPr lang="en-US" sz="2600" dirty="0"/>
              <a:t>In </a:t>
            </a:r>
            <a:r>
              <a:rPr lang="en-US" sz="2600" dirty="0">
                <a:solidFill>
                  <a:schemeClr val="accent5">
                    <a:lumMod val="75000"/>
                  </a:schemeClr>
                </a:solidFill>
              </a:rPr>
              <a:t>My zeal </a:t>
            </a:r>
            <a:r>
              <a:rPr lang="en-US" sz="2600" dirty="0"/>
              <a:t>and in </a:t>
            </a:r>
            <a:r>
              <a:rPr lang="en-US" sz="2600" dirty="0">
                <a:solidFill>
                  <a:schemeClr val="accent5">
                    <a:lumMod val="75000"/>
                  </a:schemeClr>
                </a:solidFill>
              </a:rPr>
              <a:t>My blazing wrath </a:t>
            </a:r>
            <a:r>
              <a:rPr lang="en-US" sz="2600" dirty="0"/>
              <a:t>I declare </a:t>
            </a:r>
            <a:r>
              <a:rPr lang="en-US" sz="2600" i="1" dirty="0"/>
              <a:t>that</a:t>
            </a:r>
            <a:r>
              <a:rPr lang="en-US" sz="2600" dirty="0"/>
              <a:t> on that day there will surely be a great </a:t>
            </a:r>
            <a:r>
              <a:rPr lang="en-US" sz="2600" dirty="0" smtClean="0"/>
              <a:t>earthquake </a:t>
            </a:r>
            <a:r>
              <a:rPr lang="en-US" sz="2600" dirty="0"/>
              <a:t>in the land of Israel.</a:t>
            </a:r>
            <a:endParaRPr lang="en-US" sz="2600" dirty="0">
              <a:solidFill>
                <a:schemeClr val="accent5">
                  <a:lumMod val="75000"/>
                </a:schemeClr>
              </a:solidFill>
            </a:endParaRPr>
          </a:p>
        </p:txBody>
      </p:sp>
    </p:spTree>
    <p:extLst>
      <p:ext uri="{BB962C8B-B14F-4D97-AF65-F5344CB8AC3E}">
        <p14:creationId xmlns:p14="http://schemas.microsoft.com/office/powerpoint/2010/main" val="2116258768"/>
      </p:ext>
    </p:extLst>
  </p:cSld>
  <p:clrMapOvr>
    <a:masterClrMapping/>
  </p:clrMapOvr>
  <p:transition spd="slow">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“Gog &amp; Magog”</a:t>
            </a:r>
            <a:br>
              <a:rPr lang="en-US" dirty="0" smtClean="0"/>
            </a:br>
            <a:r>
              <a:rPr lang="en-US" dirty="0" smtClean="0"/>
              <a:t>Ezekiel 38:22-23 </a:t>
            </a:r>
            <a:endParaRPr lang="en-US" dirty="0"/>
          </a:p>
        </p:txBody>
      </p:sp>
      <p:sp>
        <p:nvSpPr>
          <p:cNvPr id="3" name="Content Placeholder 2"/>
          <p:cNvSpPr>
            <a:spLocks noGrp="1"/>
          </p:cNvSpPr>
          <p:nvPr>
            <p:ph idx="1"/>
          </p:nvPr>
        </p:nvSpPr>
        <p:spPr>
          <a:xfrm>
            <a:off x="123987" y="1521354"/>
            <a:ext cx="8973519" cy="4193646"/>
          </a:xfrm>
        </p:spPr>
        <p:txBody>
          <a:bodyPr>
            <a:normAutofit/>
          </a:bodyPr>
          <a:lstStyle/>
          <a:p>
            <a:r>
              <a:rPr lang="en-US" sz="2800" b="1" baseline="30000" dirty="0"/>
              <a:t>22 </a:t>
            </a:r>
            <a:r>
              <a:rPr lang="en-US" sz="2800" dirty="0"/>
              <a:t>With </a:t>
            </a:r>
            <a:r>
              <a:rPr lang="en-US" sz="2800" dirty="0">
                <a:solidFill>
                  <a:schemeClr val="accent5">
                    <a:lumMod val="75000"/>
                  </a:schemeClr>
                </a:solidFill>
              </a:rPr>
              <a:t>pestilence</a:t>
            </a:r>
            <a:r>
              <a:rPr lang="en-US" sz="2800" dirty="0"/>
              <a:t> and with </a:t>
            </a:r>
            <a:r>
              <a:rPr lang="en-US" sz="2800" dirty="0">
                <a:solidFill>
                  <a:schemeClr val="accent5">
                    <a:lumMod val="75000"/>
                  </a:schemeClr>
                </a:solidFill>
              </a:rPr>
              <a:t>blood</a:t>
            </a:r>
            <a:r>
              <a:rPr lang="en-US" sz="2800" dirty="0"/>
              <a:t> I will enter into</a:t>
            </a:r>
            <a:r>
              <a:rPr lang="en-US" sz="2800" dirty="0">
                <a:solidFill>
                  <a:schemeClr val="accent5">
                    <a:lumMod val="75000"/>
                  </a:schemeClr>
                </a:solidFill>
              </a:rPr>
              <a:t> judgment </a:t>
            </a:r>
            <a:r>
              <a:rPr lang="en-US" sz="2800" dirty="0"/>
              <a:t>with him; and I will rain on him and on his troops, and on the many peoples who are with him, </a:t>
            </a:r>
            <a:r>
              <a:rPr lang="en-US" sz="2800" dirty="0" smtClean="0"/>
              <a:t>a </a:t>
            </a:r>
            <a:r>
              <a:rPr lang="en-US" sz="2800" dirty="0"/>
              <a:t>torrential rain, with </a:t>
            </a:r>
            <a:r>
              <a:rPr lang="en-US" sz="2800" dirty="0">
                <a:solidFill>
                  <a:schemeClr val="accent5">
                    <a:lumMod val="75000"/>
                  </a:schemeClr>
                </a:solidFill>
              </a:rPr>
              <a:t>hailstones</a:t>
            </a:r>
            <a:r>
              <a:rPr lang="en-US" sz="2800" dirty="0"/>
              <a:t>, </a:t>
            </a:r>
            <a:r>
              <a:rPr lang="en-US" sz="2800" dirty="0">
                <a:solidFill>
                  <a:schemeClr val="accent5">
                    <a:lumMod val="75000"/>
                  </a:schemeClr>
                </a:solidFill>
              </a:rPr>
              <a:t>fire and brimstone.</a:t>
            </a:r>
            <a:r>
              <a:rPr lang="en-US" sz="2800" dirty="0"/>
              <a:t> </a:t>
            </a:r>
            <a:r>
              <a:rPr lang="en-US" sz="2800" b="1" baseline="30000" dirty="0"/>
              <a:t>23 </a:t>
            </a:r>
            <a:r>
              <a:rPr lang="en-US" sz="2800" dirty="0">
                <a:solidFill>
                  <a:schemeClr val="accent2">
                    <a:lumMod val="75000"/>
                  </a:schemeClr>
                </a:solidFill>
              </a:rPr>
              <a:t>I will magnify Myself, sanctify Myself, and make Myself known in the sight of many nations</a:t>
            </a:r>
            <a:r>
              <a:rPr lang="en-US" sz="2800" dirty="0"/>
              <a:t>; and they will know that I am the Lord.”’ </a:t>
            </a:r>
            <a:r>
              <a:rPr lang="en-US" sz="2800" dirty="0" smtClean="0"/>
              <a:t>day </a:t>
            </a:r>
            <a:r>
              <a:rPr lang="en-US" sz="2800" dirty="0"/>
              <a:t>there will surely be </a:t>
            </a:r>
            <a:r>
              <a:rPr lang="en-US" sz="2800" dirty="0">
                <a:solidFill>
                  <a:schemeClr val="accent5">
                    <a:lumMod val="75000"/>
                  </a:schemeClr>
                </a:solidFill>
              </a:rPr>
              <a:t>a great </a:t>
            </a:r>
            <a:r>
              <a:rPr lang="en-US" sz="2800" dirty="0" smtClean="0">
                <a:solidFill>
                  <a:schemeClr val="accent5">
                    <a:lumMod val="75000"/>
                  </a:schemeClr>
                </a:solidFill>
              </a:rPr>
              <a:t>earthquake </a:t>
            </a:r>
            <a:r>
              <a:rPr lang="en-US" sz="2800" dirty="0"/>
              <a:t>in the land of Israel.</a:t>
            </a:r>
            <a:endParaRPr lang="en-US" sz="2800" dirty="0">
              <a:solidFill>
                <a:schemeClr val="accent5">
                  <a:lumMod val="75000"/>
                </a:schemeClr>
              </a:solidFill>
            </a:endParaRPr>
          </a:p>
        </p:txBody>
      </p:sp>
    </p:spTree>
    <p:extLst>
      <p:ext uri="{BB962C8B-B14F-4D97-AF65-F5344CB8AC3E}">
        <p14:creationId xmlns:p14="http://schemas.microsoft.com/office/powerpoint/2010/main" val="1127139454"/>
      </p:ext>
    </p:extLst>
  </p:cSld>
  <p:clrMapOvr>
    <a:masterClrMapping/>
  </p:clrMapOvr>
  <p:transition spd="slow">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“New Heaven &amp; A New Earth” </a:t>
            </a:r>
            <a:br>
              <a:rPr lang="en-US" dirty="0" smtClean="0"/>
            </a:br>
            <a:r>
              <a:rPr lang="en-US" dirty="0" smtClean="0"/>
              <a:t>Isaiah 65:17-19</a:t>
            </a:r>
            <a:endParaRPr lang="en-US" dirty="0"/>
          </a:p>
        </p:txBody>
      </p:sp>
      <p:sp>
        <p:nvSpPr>
          <p:cNvPr id="3" name="Content Placeholder 2"/>
          <p:cNvSpPr>
            <a:spLocks noGrp="1"/>
          </p:cNvSpPr>
          <p:nvPr>
            <p:ph idx="1"/>
          </p:nvPr>
        </p:nvSpPr>
        <p:spPr>
          <a:xfrm>
            <a:off x="123987" y="1521354"/>
            <a:ext cx="8973519" cy="3903053"/>
          </a:xfrm>
        </p:spPr>
        <p:txBody>
          <a:bodyPr>
            <a:noAutofit/>
          </a:bodyPr>
          <a:lstStyle/>
          <a:p>
            <a:r>
              <a:rPr lang="en-US" sz="2800" b="1" baseline="30000" dirty="0"/>
              <a:t>17 </a:t>
            </a:r>
            <a:r>
              <a:rPr lang="en-US" sz="2800" dirty="0"/>
              <a:t>“For behold, </a:t>
            </a:r>
            <a:r>
              <a:rPr lang="en-US" sz="2800" dirty="0">
                <a:solidFill>
                  <a:schemeClr val="accent5">
                    <a:lumMod val="75000"/>
                  </a:schemeClr>
                </a:solidFill>
              </a:rPr>
              <a:t>I create new heavens and a new earth</a:t>
            </a:r>
            <a:r>
              <a:rPr lang="en-US" sz="2800" dirty="0"/>
              <a:t>;</a:t>
            </a:r>
            <a:r>
              <a:rPr lang="en-US" sz="2800" dirty="0"/>
              <a:t/>
            </a:r>
            <a:br>
              <a:rPr lang="en-US" sz="2800" dirty="0"/>
            </a:br>
            <a:r>
              <a:rPr lang="en-US" sz="2800" dirty="0"/>
              <a:t>And the former things will not be remembered or come to </a:t>
            </a:r>
            <a:r>
              <a:rPr lang="en-US" sz="2800" dirty="0" smtClean="0"/>
              <a:t>mind</a:t>
            </a:r>
            <a:r>
              <a:rPr lang="en-US" sz="2800" dirty="0"/>
              <a:t>.</a:t>
            </a:r>
            <a:r>
              <a:rPr lang="en-US" sz="2800" dirty="0"/>
              <a:t/>
            </a:r>
            <a:br>
              <a:rPr lang="en-US" sz="2800" dirty="0"/>
            </a:br>
            <a:r>
              <a:rPr lang="en-US" sz="2800" b="1" baseline="30000" dirty="0"/>
              <a:t>18 </a:t>
            </a:r>
            <a:r>
              <a:rPr lang="en-US" sz="2800" dirty="0"/>
              <a:t>“But </a:t>
            </a:r>
            <a:r>
              <a:rPr lang="en-US" sz="2800" dirty="0">
                <a:solidFill>
                  <a:schemeClr val="accent5">
                    <a:lumMod val="75000"/>
                  </a:schemeClr>
                </a:solidFill>
              </a:rPr>
              <a:t>be glad and rejoice forever </a:t>
            </a:r>
            <a:r>
              <a:rPr lang="en-US" sz="2800" dirty="0"/>
              <a:t>in what I create;</a:t>
            </a:r>
            <a:r>
              <a:rPr lang="en-US" sz="2800" dirty="0"/>
              <a:t/>
            </a:r>
            <a:br>
              <a:rPr lang="en-US" sz="2800" dirty="0"/>
            </a:br>
            <a:r>
              <a:rPr lang="en-US" sz="2800" dirty="0"/>
              <a:t>For behold, I create Jerusalem </a:t>
            </a:r>
            <a:r>
              <a:rPr lang="en-US" sz="2800" i="1" dirty="0"/>
              <a:t>for</a:t>
            </a:r>
            <a:r>
              <a:rPr lang="en-US" sz="2800" dirty="0"/>
              <a:t> rejoicing</a:t>
            </a:r>
            <a:r>
              <a:rPr lang="en-US" sz="2800" dirty="0"/>
              <a:t/>
            </a:r>
            <a:br>
              <a:rPr lang="en-US" sz="2800" dirty="0"/>
            </a:br>
            <a:r>
              <a:rPr lang="en-US" sz="2800" dirty="0"/>
              <a:t>And her people </a:t>
            </a:r>
            <a:r>
              <a:rPr lang="en-US" sz="2800" i="1" dirty="0"/>
              <a:t>for</a:t>
            </a:r>
            <a:r>
              <a:rPr lang="en-US" sz="2800" dirty="0"/>
              <a:t> gladness.</a:t>
            </a:r>
            <a:r>
              <a:rPr lang="en-US" sz="2800" dirty="0"/>
              <a:t/>
            </a:r>
            <a:br>
              <a:rPr lang="en-US" sz="2800" dirty="0"/>
            </a:br>
            <a:r>
              <a:rPr lang="en-US" sz="2800" b="1" baseline="30000" dirty="0"/>
              <a:t>19 </a:t>
            </a:r>
            <a:r>
              <a:rPr lang="en-US" sz="2800" dirty="0"/>
              <a:t>“I will also rejoice in Jerusalem and be glad in My people;</a:t>
            </a:r>
            <a:r>
              <a:rPr lang="en-US" sz="2800" dirty="0"/>
              <a:t/>
            </a:r>
            <a:br>
              <a:rPr lang="en-US" sz="2800" dirty="0"/>
            </a:br>
            <a:r>
              <a:rPr lang="en-US" sz="2800" dirty="0"/>
              <a:t>And there will no longer be heard in her</a:t>
            </a:r>
            <a:r>
              <a:rPr lang="en-US" sz="2800" dirty="0"/>
              <a:t/>
            </a:r>
            <a:br>
              <a:rPr lang="en-US" sz="2800" dirty="0"/>
            </a:br>
            <a:r>
              <a:rPr lang="en-US" sz="2800" dirty="0"/>
              <a:t>The voice of weeping and the sound of crying.</a:t>
            </a:r>
            <a:endParaRPr lang="en-US" sz="3600" dirty="0">
              <a:solidFill>
                <a:schemeClr val="accent5">
                  <a:lumMod val="75000"/>
                </a:schemeClr>
              </a:solidFill>
            </a:endParaRPr>
          </a:p>
        </p:txBody>
      </p:sp>
    </p:spTree>
    <p:extLst>
      <p:ext uri="{BB962C8B-B14F-4D97-AF65-F5344CB8AC3E}">
        <p14:creationId xmlns:p14="http://schemas.microsoft.com/office/powerpoint/2010/main" val="1688486174"/>
      </p:ext>
    </p:extLst>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“New Heaven &amp; A New Earth” </a:t>
            </a:r>
            <a:br>
              <a:rPr lang="en-US" dirty="0" smtClean="0"/>
            </a:br>
            <a:r>
              <a:rPr lang="en-US" dirty="0" smtClean="0"/>
              <a:t>Isaiah 66:22-23</a:t>
            </a:r>
            <a:endParaRPr lang="en-US" dirty="0"/>
          </a:p>
        </p:txBody>
      </p:sp>
      <p:sp>
        <p:nvSpPr>
          <p:cNvPr id="3" name="Content Placeholder 2"/>
          <p:cNvSpPr>
            <a:spLocks noGrp="1"/>
          </p:cNvSpPr>
          <p:nvPr>
            <p:ph idx="1"/>
          </p:nvPr>
        </p:nvSpPr>
        <p:spPr>
          <a:xfrm>
            <a:off x="123987" y="1521354"/>
            <a:ext cx="8973519" cy="3903053"/>
          </a:xfrm>
        </p:spPr>
        <p:txBody>
          <a:bodyPr>
            <a:noAutofit/>
          </a:bodyPr>
          <a:lstStyle/>
          <a:p>
            <a:r>
              <a:rPr lang="en-US" sz="2800" b="1" baseline="30000" dirty="0"/>
              <a:t>22 </a:t>
            </a:r>
            <a:r>
              <a:rPr lang="en-US" sz="2800" dirty="0"/>
              <a:t>“For just as </a:t>
            </a:r>
            <a:r>
              <a:rPr lang="en-US" sz="2800" dirty="0">
                <a:solidFill>
                  <a:schemeClr val="accent5">
                    <a:lumMod val="75000"/>
                  </a:schemeClr>
                </a:solidFill>
              </a:rPr>
              <a:t>the new heavens and the new earth</a:t>
            </a:r>
            <a:r>
              <a:rPr lang="en-US" sz="2800" dirty="0">
                <a:solidFill>
                  <a:schemeClr val="accent5">
                    <a:lumMod val="75000"/>
                  </a:schemeClr>
                </a:solidFill>
              </a:rPr>
              <a:t/>
            </a:r>
            <a:br>
              <a:rPr lang="en-US" sz="2800" dirty="0">
                <a:solidFill>
                  <a:schemeClr val="accent5">
                    <a:lumMod val="75000"/>
                  </a:schemeClr>
                </a:solidFill>
              </a:rPr>
            </a:br>
            <a:r>
              <a:rPr lang="en-US" sz="2800" dirty="0">
                <a:solidFill>
                  <a:schemeClr val="accent5">
                    <a:lumMod val="75000"/>
                  </a:schemeClr>
                </a:solidFill>
              </a:rPr>
              <a:t>Which I make will endure before Me</a:t>
            </a:r>
            <a:r>
              <a:rPr lang="en-US" sz="2800" dirty="0"/>
              <a:t>,” declares the Lord,</a:t>
            </a:r>
            <a:r>
              <a:rPr lang="en-US" sz="2800" dirty="0"/>
              <a:t/>
            </a:r>
            <a:br>
              <a:rPr lang="en-US" sz="2800" dirty="0"/>
            </a:br>
            <a:r>
              <a:rPr lang="en-US" sz="2800" dirty="0"/>
              <a:t>“So your offspring and your name will endure.</a:t>
            </a:r>
            <a:r>
              <a:rPr lang="en-US" sz="2800" dirty="0"/>
              <a:t/>
            </a:r>
            <a:br>
              <a:rPr lang="en-US" sz="2800" dirty="0"/>
            </a:br>
            <a:r>
              <a:rPr lang="en-US" sz="2800" b="1" baseline="30000" dirty="0"/>
              <a:t>23 </a:t>
            </a:r>
            <a:r>
              <a:rPr lang="en-US" sz="2800" dirty="0"/>
              <a:t>“And it shall be from new moon to new moon</a:t>
            </a:r>
            <a:r>
              <a:rPr lang="en-US" sz="2800" dirty="0"/>
              <a:t/>
            </a:r>
            <a:br>
              <a:rPr lang="en-US" sz="2800" dirty="0"/>
            </a:br>
            <a:r>
              <a:rPr lang="en-US" sz="2800" dirty="0"/>
              <a:t>And from </a:t>
            </a:r>
            <a:r>
              <a:rPr lang="en-US" sz="2800" dirty="0" err="1"/>
              <a:t>sabbath</a:t>
            </a:r>
            <a:r>
              <a:rPr lang="en-US" sz="2800" dirty="0"/>
              <a:t> to </a:t>
            </a:r>
            <a:r>
              <a:rPr lang="en-US" sz="2800" dirty="0" err="1"/>
              <a:t>sabbath</a:t>
            </a:r>
            <a:r>
              <a:rPr lang="en-US" sz="2800" dirty="0"/>
              <a:t>,</a:t>
            </a:r>
            <a:r>
              <a:rPr lang="en-US" sz="2800" dirty="0"/>
              <a:t/>
            </a:r>
            <a:br>
              <a:rPr lang="en-US" sz="2800" dirty="0"/>
            </a:br>
            <a:r>
              <a:rPr lang="en-US" sz="2800" dirty="0">
                <a:solidFill>
                  <a:schemeClr val="accent5">
                    <a:lumMod val="75000"/>
                  </a:schemeClr>
                </a:solidFill>
              </a:rPr>
              <a:t>All </a:t>
            </a:r>
            <a:r>
              <a:rPr lang="en-US" sz="2800" dirty="0" smtClean="0">
                <a:solidFill>
                  <a:schemeClr val="accent5">
                    <a:lumMod val="75000"/>
                  </a:schemeClr>
                </a:solidFill>
              </a:rPr>
              <a:t>mankind </a:t>
            </a:r>
            <a:r>
              <a:rPr lang="en-US" sz="2800" dirty="0">
                <a:solidFill>
                  <a:schemeClr val="accent5">
                    <a:lumMod val="75000"/>
                  </a:schemeClr>
                </a:solidFill>
              </a:rPr>
              <a:t>will come to bow down before Me</a:t>
            </a:r>
            <a:r>
              <a:rPr lang="en-US" sz="2800" dirty="0"/>
              <a:t>,” says the Lord.</a:t>
            </a:r>
            <a:endParaRPr lang="en-US" sz="3600" dirty="0">
              <a:solidFill>
                <a:schemeClr val="accent5">
                  <a:lumMod val="75000"/>
                </a:schemeClr>
              </a:solidFill>
            </a:endParaRPr>
          </a:p>
        </p:txBody>
      </p:sp>
    </p:spTree>
    <p:extLst>
      <p:ext uri="{BB962C8B-B14F-4D97-AF65-F5344CB8AC3E}">
        <p14:creationId xmlns:p14="http://schemas.microsoft.com/office/powerpoint/2010/main" val="853830317"/>
      </p:ext>
    </p:extLst>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“New Heaven &amp; A New Earth” </a:t>
            </a:r>
            <a:br>
              <a:rPr lang="en-US" dirty="0" smtClean="0"/>
            </a:br>
            <a:r>
              <a:rPr lang="en-US" dirty="0" smtClean="0"/>
              <a:t>2 Peter 3:10-14</a:t>
            </a:r>
            <a:endParaRPr lang="en-US" dirty="0"/>
          </a:p>
        </p:txBody>
      </p:sp>
      <p:sp>
        <p:nvSpPr>
          <p:cNvPr id="3" name="Content Placeholder 2"/>
          <p:cNvSpPr>
            <a:spLocks noGrp="1"/>
          </p:cNvSpPr>
          <p:nvPr>
            <p:ph idx="1"/>
          </p:nvPr>
        </p:nvSpPr>
        <p:spPr>
          <a:xfrm>
            <a:off x="371959" y="1521354"/>
            <a:ext cx="8446577" cy="3903053"/>
          </a:xfrm>
        </p:spPr>
        <p:txBody>
          <a:bodyPr>
            <a:normAutofit fontScale="85000" lnSpcReduction="20000"/>
          </a:bodyPr>
          <a:lstStyle/>
          <a:p>
            <a:r>
              <a:rPr lang="en-US" sz="2800" dirty="0" smtClean="0"/>
              <a:t>“</a:t>
            </a:r>
            <a:r>
              <a:rPr lang="en-US" sz="2800" b="1" baseline="30000" dirty="0"/>
              <a:t>10 </a:t>
            </a:r>
            <a:r>
              <a:rPr lang="en-US" sz="2800" dirty="0"/>
              <a:t>But the day of the Lord will </a:t>
            </a:r>
            <a:r>
              <a:rPr lang="en-US" sz="2800" dirty="0">
                <a:solidFill>
                  <a:schemeClr val="accent5">
                    <a:lumMod val="75000"/>
                  </a:schemeClr>
                </a:solidFill>
              </a:rPr>
              <a:t>come like a thief</a:t>
            </a:r>
            <a:r>
              <a:rPr lang="en-US" sz="2800" dirty="0"/>
              <a:t>, in which the heavens will pass away with a roar and the elements will be destroyed with intense heat, and the earth and </a:t>
            </a:r>
            <a:r>
              <a:rPr lang="en-US" sz="2800" dirty="0" smtClean="0"/>
              <a:t>its </a:t>
            </a:r>
            <a:r>
              <a:rPr lang="en-US" sz="2800" dirty="0"/>
              <a:t>works will be </a:t>
            </a:r>
            <a:r>
              <a:rPr lang="en-US" sz="2800" dirty="0" smtClean="0"/>
              <a:t>burned </a:t>
            </a:r>
            <a:r>
              <a:rPr lang="en-US" sz="2800" dirty="0"/>
              <a:t>up.</a:t>
            </a:r>
          </a:p>
          <a:p>
            <a:r>
              <a:rPr lang="en-US" sz="2800" b="1" baseline="30000" dirty="0"/>
              <a:t>11 </a:t>
            </a:r>
            <a:r>
              <a:rPr lang="en-US" sz="2800" dirty="0"/>
              <a:t>Since all these things are to be destroyed in this way, what sort of people ought you to be in holy conduct and godliness, </a:t>
            </a:r>
            <a:r>
              <a:rPr lang="en-US" sz="2800" b="1" baseline="30000" dirty="0"/>
              <a:t>12 </a:t>
            </a:r>
            <a:r>
              <a:rPr lang="en-US" sz="2800" dirty="0"/>
              <a:t>looking for and hastening the coming of the day of God, because of which the heavens will be destroyed by burning, and the elements will melt with intense heat! </a:t>
            </a:r>
            <a:r>
              <a:rPr lang="en-US" sz="2800" b="1" baseline="30000" dirty="0"/>
              <a:t>13 </a:t>
            </a:r>
            <a:r>
              <a:rPr lang="en-US" sz="2800" dirty="0"/>
              <a:t>But according to His promise </a:t>
            </a:r>
            <a:r>
              <a:rPr lang="en-US" sz="2800" dirty="0">
                <a:solidFill>
                  <a:schemeClr val="accent5">
                    <a:lumMod val="75000"/>
                  </a:schemeClr>
                </a:solidFill>
              </a:rPr>
              <a:t>we are looking for new heavens and a new earth, in which righteousness dwells</a:t>
            </a:r>
            <a:r>
              <a:rPr lang="en-US" sz="2800" dirty="0"/>
              <a:t>.</a:t>
            </a:r>
          </a:p>
          <a:p>
            <a:r>
              <a:rPr lang="en-US" sz="2800" b="1" baseline="30000" dirty="0"/>
              <a:t>14 </a:t>
            </a:r>
            <a:r>
              <a:rPr lang="en-US" sz="2800" dirty="0"/>
              <a:t>Therefore, beloved, since you look for these things</a:t>
            </a:r>
            <a:r>
              <a:rPr lang="en-US" sz="2800" dirty="0">
                <a:solidFill>
                  <a:schemeClr val="accent5">
                    <a:lumMod val="75000"/>
                  </a:schemeClr>
                </a:solidFill>
              </a:rPr>
              <a:t>, be diligent to be found by Him in peace, spotless and blameless,</a:t>
            </a:r>
          </a:p>
          <a:p>
            <a:pPr marL="0" indent="0">
              <a:buNone/>
            </a:pPr>
            <a:endParaRPr lang="en-US" sz="2800" dirty="0">
              <a:solidFill>
                <a:schemeClr val="accent5">
                  <a:lumMod val="75000"/>
                </a:schemeClr>
              </a:solidFill>
            </a:endParaRPr>
          </a:p>
        </p:txBody>
      </p:sp>
    </p:spTree>
    <p:extLst>
      <p:ext uri="{BB962C8B-B14F-4D97-AF65-F5344CB8AC3E}">
        <p14:creationId xmlns:p14="http://schemas.microsoft.com/office/powerpoint/2010/main" val="1327627503"/>
      </p:ext>
    </p:extLst>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1881" cy="5715000"/>
          </a:xfrm>
          <a:prstGeom prst="rect">
            <a:avLst/>
          </a:prstGeom>
        </p:spPr>
      </p:pic>
    </p:spTree>
    <p:extLst>
      <p:ext uri="{BB962C8B-B14F-4D97-AF65-F5344CB8AC3E}">
        <p14:creationId xmlns:p14="http://schemas.microsoft.com/office/powerpoint/2010/main" val="995178339"/>
      </p:ext>
    </p:extLst>
  </p:cSld>
  <p:clrMapOvr>
    <a:masterClrMapping/>
  </p:clrMapOvr>
  <p:transition spd="slow">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Should Be Studied </a:t>
            </a:r>
            <a:br>
              <a:rPr lang="en-US" dirty="0" smtClean="0"/>
            </a:br>
            <a:r>
              <a:rPr lang="en-US" dirty="0" smtClean="0"/>
              <a:t>In Harmony With Other Clear Passages.</a:t>
            </a:r>
            <a:endParaRPr lang="en-US" dirty="0"/>
          </a:p>
        </p:txBody>
      </p:sp>
      <p:sp>
        <p:nvSpPr>
          <p:cNvPr id="3" name="Content Placeholder 2"/>
          <p:cNvSpPr>
            <a:spLocks noGrp="1"/>
          </p:cNvSpPr>
          <p:nvPr>
            <p:ph idx="1"/>
          </p:nvPr>
        </p:nvSpPr>
        <p:spPr/>
        <p:txBody>
          <a:bodyPr/>
          <a:lstStyle/>
          <a:p>
            <a:r>
              <a:rPr lang="en-US" dirty="0" smtClean="0"/>
              <a:t>Passages That Discuss The Destruction of the World.</a:t>
            </a:r>
          </a:p>
          <a:p>
            <a:pPr lvl="1"/>
            <a:r>
              <a:rPr lang="en-US" dirty="0" smtClean="0"/>
              <a:t>2 Peter 3:10-14</a:t>
            </a:r>
          </a:p>
          <a:p>
            <a:r>
              <a:rPr lang="en-US" dirty="0" smtClean="0"/>
              <a:t>Passages That Discuss The Resurrection of All Mankind.</a:t>
            </a:r>
          </a:p>
          <a:p>
            <a:pPr lvl="1"/>
            <a:r>
              <a:rPr lang="en-US" dirty="0" smtClean="0"/>
              <a:t>1 Corinthians 15:20-58</a:t>
            </a:r>
          </a:p>
          <a:p>
            <a:r>
              <a:rPr lang="en-US" dirty="0" smtClean="0"/>
              <a:t>Passages That Discuss The Reign of Jesus.</a:t>
            </a:r>
          </a:p>
          <a:p>
            <a:pPr lvl="1"/>
            <a:r>
              <a:rPr lang="en-US" dirty="0" smtClean="0"/>
              <a:t>1 Corinthians 15:25, </a:t>
            </a:r>
            <a:r>
              <a:rPr lang="en-US" dirty="0"/>
              <a:t>1 Timothy </a:t>
            </a:r>
            <a:r>
              <a:rPr lang="en-US" dirty="0" smtClean="0"/>
              <a:t>6:13-16</a:t>
            </a:r>
          </a:p>
          <a:p>
            <a:r>
              <a:rPr lang="en-US" dirty="0" smtClean="0"/>
              <a:t>Passages That Discuss The Return of Jesus.</a:t>
            </a:r>
          </a:p>
          <a:p>
            <a:pPr lvl="1"/>
            <a:r>
              <a:rPr lang="en-US" dirty="0" smtClean="0"/>
              <a:t>1 Thessalonians 4:13 - 5:11</a:t>
            </a:r>
          </a:p>
        </p:txBody>
      </p:sp>
    </p:spTree>
    <p:extLst>
      <p:ext uri="{BB962C8B-B14F-4D97-AF65-F5344CB8AC3E}">
        <p14:creationId xmlns:p14="http://schemas.microsoft.com/office/powerpoint/2010/main" val="1114889865"/>
      </p:ext>
    </p:extLst>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4-5</a:t>
            </a:r>
            <a:endParaRPr lang="en-US" dirty="0"/>
          </a:p>
        </p:txBody>
      </p:sp>
      <p:sp>
        <p:nvSpPr>
          <p:cNvPr id="3" name="Content Placeholder 2"/>
          <p:cNvSpPr>
            <a:spLocks noGrp="1"/>
          </p:cNvSpPr>
          <p:nvPr>
            <p:ph idx="1"/>
          </p:nvPr>
        </p:nvSpPr>
        <p:spPr>
          <a:xfrm>
            <a:off x="628650" y="1333786"/>
            <a:ext cx="7886700" cy="3626115"/>
          </a:xfrm>
        </p:spPr>
        <p:txBody>
          <a:bodyPr>
            <a:noAutofit/>
          </a:bodyPr>
          <a:lstStyle/>
          <a:p>
            <a:pPr marL="0" indent="0">
              <a:buNone/>
            </a:pPr>
            <a:r>
              <a:rPr lang="en-US" sz="3200" b="1" dirty="0" smtClean="0">
                <a:solidFill>
                  <a:schemeClr val="accent2">
                    <a:lumMod val="75000"/>
                  </a:schemeClr>
                </a:solidFill>
              </a:rPr>
              <a:t>The Throne of Our Holy God</a:t>
            </a:r>
          </a:p>
          <a:p>
            <a:r>
              <a:rPr lang="en-US" sz="2400" dirty="0" smtClean="0"/>
              <a:t>And </a:t>
            </a:r>
            <a:r>
              <a:rPr lang="en-US" sz="2400" dirty="0"/>
              <a:t>the four living creatures, each one of them having six wings, are full of eyes around and within; and day and night </a:t>
            </a:r>
            <a:r>
              <a:rPr lang="en-US" sz="2400" dirty="0" smtClean="0"/>
              <a:t>they </a:t>
            </a:r>
            <a:r>
              <a:rPr lang="en-US" sz="2400" dirty="0"/>
              <a:t>do not cease to say</a:t>
            </a:r>
            <a:r>
              <a:rPr lang="en-US" sz="2400" dirty="0" smtClean="0"/>
              <a:t>, </a:t>
            </a:r>
            <a:r>
              <a:rPr lang="en-US" sz="2400" dirty="0" smtClean="0">
                <a:solidFill>
                  <a:schemeClr val="accent2">
                    <a:lumMod val="75000"/>
                  </a:schemeClr>
                </a:solidFill>
              </a:rPr>
              <a:t>“</a:t>
            </a:r>
            <a:r>
              <a:rPr lang="en-US" sz="2400" dirty="0">
                <a:solidFill>
                  <a:schemeClr val="accent2">
                    <a:lumMod val="75000"/>
                  </a:schemeClr>
                </a:solidFill>
              </a:rPr>
              <a:t>Holy, holy, holy </a:t>
            </a:r>
            <a:r>
              <a:rPr lang="en-US" sz="2400" i="1" dirty="0">
                <a:solidFill>
                  <a:schemeClr val="accent2">
                    <a:lumMod val="75000"/>
                  </a:schemeClr>
                </a:solidFill>
              </a:rPr>
              <a:t>is</a:t>
            </a:r>
            <a:r>
              <a:rPr lang="en-US" sz="2400" dirty="0">
                <a:solidFill>
                  <a:schemeClr val="accent2">
                    <a:lumMod val="75000"/>
                  </a:schemeClr>
                </a:solidFill>
              </a:rPr>
              <a:t> the Lord God, the Almighty, who was and who is and who </a:t>
            </a:r>
            <a:r>
              <a:rPr lang="en-US" sz="2400" dirty="0" smtClean="0">
                <a:solidFill>
                  <a:schemeClr val="accent2">
                    <a:lumMod val="75000"/>
                  </a:schemeClr>
                </a:solidFill>
              </a:rPr>
              <a:t>is </a:t>
            </a:r>
            <a:r>
              <a:rPr lang="en-US" sz="2400" dirty="0">
                <a:solidFill>
                  <a:schemeClr val="accent2">
                    <a:lumMod val="75000"/>
                  </a:schemeClr>
                </a:solidFill>
              </a:rPr>
              <a:t>to come</a:t>
            </a:r>
            <a:r>
              <a:rPr lang="en-US" sz="2400" dirty="0" smtClean="0">
                <a:solidFill>
                  <a:schemeClr val="accent2">
                    <a:lumMod val="75000"/>
                  </a:schemeClr>
                </a:solidFill>
              </a:rPr>
              <a:t>.” </a:t>
            </a:r>
            <a:r>
              <a:rPr lang="en-US" sz="2400" dirty="0" smtClean="0"/>
              <a:t>(Rev. 4:8)</a:t>
            </a:r>
            <a:endParaRPr lang="en-US" sz="2400" dirty="0"/>
          </a:p>
          <a:p>
            <a:pPr marL="0" indent="0">
              <a:buNone/>
            </a:pPr>
            <a:r>
              <a:rPr lang="en-US" sz="3200" b="1" dirty="0">
                <a:solidFill>
                  <a:schemeClr val="accent2">
                    <a:lumMod val="75000"/>
                  </a:schemeClr>
                </a:solidFill>
              </a:rPr>
              <a:t>The Worthy Lamb</a:t>
            </a:r>
          </a:p>
          <a:p>
            <a:r>
              <a:rPr lang="en-US" sz="2400" dirty="0"/>
              <a:t>“</a:t>
            </a:r>
            <a:r>
              <a:rPr lang="en-US" sz="2400" dirty="0">
                <a:solidFill>
                  <a:schemeClr val="accent2">
                    <a:lumMod val="75000"/>
                  </a:schemeClr>
                </a:solidFill>
              </a:rPr>
              <a:t>Worthy are You </a:t>
            </a:r>
            <a:r>
              <a:rPr lang="en-US" sz="2400" dirty="0"/>
              <a:t>to take the book and to break its seals; for You were slain, and purchased for God with Your blood </a:t>
            </a:r>
            <a:r>
              <a:rPr lang="en-US" sz="2400" i="1" dirty="0"/>
              <a:t>men</a:t>
            </a:r>
            <a:r>
              <a:rPr lang="en-US" sz="2400" dirty="0"/>
              <a:t> from every tribe and tongue and people and nation.” (Rev. 5:9)</a:t>
            </a:r>
          </a:p>
          <a:p>
            <a:pPr marL="0" indent="0">
              <a:buNone/>
            </a:pPr>
            <a:endParaRPr lang="en-US" sz="2400" dirty="0"/>
          </a:p>
        </p:txBody>
      </p:sp>
    </p:spTree>
    <p:extLst>
      <p:ext uri="{BB962C8B-B14F-4D97-AF65-F5344CB8AC3E}">
        <p14:creationId xmlns:p14="http://schemas.microsoft.com/office/powerpoint/2010/main" val="953215144"/>
      </p:ext>
    </p:extLst>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6-8</a:t>
            </a:r>
            <a:endParaRPr lang="en-US" dirty="0"/>
          </a:p>
        </p:txBody>
      </p:sp>
      <p:sp>
        <p:nvSpPr>
          <p:cNvPr id="3" name="Content Placeholder 2"/>
          <p:cNvSpPr>
            <a:spLocks noGrp="1"/>
          </p:cNvSpPr>
          <p:nvPr>
            <p:ph idx="1"/>
          </p:nvPr>
        </p:nvSpPr>
        <p:spPr>
          <a:xfrm>
            <a:off x="628650" y="1375582"/>
            <a:ext cx="7886700" cy="4192880"/>
          </a:xfrm>
        </p:spPr>
        <p:txBody>
          <a:bodyPr>
            <a:normAutofit fontScale="92500" lnSpcReduction="10000"/>
          </a:bodyPr>
          <a:lstStyle/>
          <a:p>
            <a:pPr marL="0" indent="0">
              <a:buNone/>
            </a:pPr>
            <a:r>
              <a:rPr lang="en-US" sz="3200" b="1" dirty="0">
                <a:solidFill>
                  <a:schemeClr val="accent2">
                    <a:lumMod val="75000"/>
                  </a:schemeClr>
                </a:solidFill>
              </a:rPr>
              <a:t>The Nation (Of Israel) Is Judged</a:t>
            </a:r>
          </a:p>
          <a:p>
            <a:r>
              <a:rPr lang="en-US" sz="2400" dirty="0"/>
              <a:t>“The </a:t>
            </a:r>
            <a:r>
              <a:rPr lang="en-US" sz="2400" dirty="0">
                <a:solidFill>
                  <a:schemeClr val="accent2">
                    <a:lumMod val="75000"/>
                  </a:schemeClr>
                </a:solidFill>
              </a:rPr>
              <a:t>sky was split apart like a scroll when it is rolled up</a:t>
            </a:r>
            <a:r>
              <a:rPr lang="en-US" sz="2400" dirty="0"/>
              <a:t>, </a:t>
            </a:r>
            <a:br>
              <a:rPr lang="en-US" sz="2400" dirty="0"/>
            </a:br>
            <a:r>
              <a:rPr lang="en-US" sz="2400" dirty="0"/>
              <a:t>and every mountain and island were moved </a:t>
            </a:r>
            <a:br>
              <a:rPr lang="en-US" sz="2400" dirty="0"/>
            </a:br>
            <a:r>
              <a:rPr lang="en-US" sz="2400" dirty="0"/>
              <a:t>out of their places.” (Revelation 6:14</a:t>
            </a:r>
            <a:r>
              <a:rPr lang="en-US" sz="2400" dirty="0" smtClean="0"/>
              <a:t>)</a:t>
            </a:r>
          </a:p>
          <a:p>
            <a:pPr marL="0" indent="0">
              <a:buNone/>
            </a:pPr>
            <a:r>
              <a:rPr lang="en-US" sz="3200" b="1" dirty="0">
                <a:solidFill>
                  <a:schemeClr val="accent2">
                    <a:lumMod val="75000"/>
                  </a:schemeClr>
                </a:solidFill>
              </a:rPr>
              <a:t>The People of God Are Identified &amp; Protected</a:t>
            </a:r>
          </a:p>
          <a:p>
            <a:r>
              <a:rPr lang="en-US" sz="2400" dirty="0"/>
              <a:t>“saying “Do not harm the earth or the sea or the trees until we have </a:t>
            </a:r>
            <a:r>
              <a:rPr lang="en-US" sz="2400" dirty="0">
                <a:solidFill>
                  <a:schemeClr val="accent2">
                    <a:lumMod val="75000"/>
                  </a:schemeClr>
                </a:solidFill>
              </a:rPr>
              <a:t>sealed the bond-servants of our God on their foreheads.</a:t>
            </a:r>
            <a:r>
              <a:rPr lang="en-US" sz="2400" dirty="0"/>
              <a:t>” (Revelation 7:3</a:t>
            </a:r>
            <a:r>
              <a:rPr lang="en-US" sz="2400" dirty="0" smtClean="0"/>
              <a:t>)</a:t>
            </a:r>
          </a:p>
          <a:p>
            <a:pPr marL="0" indent="0">
              <a:buNone/>
            </a:pPr>
            <a:r>
              <a:rPr lang="en-US" sz="3200" b="1" dirty="0">
                <a:solidFill>
                  <a:schemeClr val="accent2">
                    <a:lumMod val="75000"/>
                  </a:schemeClr>
                </a:solidFill>
              </a:rPr>
              <a:t>A Portion of Israel Begins To Suffer.</a:t>
            </a:r>
          </a:p>
          <a:p>
            <a:r>
              <a:rPr lang="en-US" sz="2400" dirty="0"/>
              <a:t>“And the seven angels who had the seven trumpets prepared themselves to sound them.” (Revelation 8:6</a:t>
            </a:r>
            <a:r>
              <a:rPr lang="en-US" sz="2400" dirty="0" smtClean="0"/>
              <a:t>)</a:t>
            </a: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1216725676"/>
      </p:ext>
    </p:extLst>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9-10</a:t>
            </a:r>
            <a:endParaRPr lang="en-US" dirty="0"/>
          </a:p>
        </p:txBody>
      </p:sp>
      <p:sp>
        <p:nvSpPr>
          <p:cNvPr id="3" name="Content Placeholder 2"/>
          <p:cNvSpPr>
            <a:spLocks noGrp="1"/>
          </p:cNvSpPr>
          <p:nvPr>
            <p:ph idx="1"/>
          </p:nvPr>
        </p:nvSpPr>
        <p:spPr>
          <a:xfrm>
            <a:off x="304800" y="1375582"/>
            <a:ext cx="8604738" cy="4192880"/>
          </a:xfrm>
        </p:spPr>
        <p:txBody>
          <a:bodyPr>
            <a:noAutofit/>
          </a:bodyPr>
          <a:lstStyle/>
          <a:p>
            <a:pPr marL="0" indent="0">
              <a:buNone/>
            </a:pPr>
            <a:r>
              <a:rPr lang="en-US" sz="3200" b="1" dirty="0">
                <a:solidFill>
                  <a:schemeClr val="accent2">
                    <a:lumMod val="75000"/>
                  </a:schemeClr>
                </a:solidFill>
              </a:rPr>
              <a:t>A Great Army Comes Against The Nation of Israel.</a:t>
            </a:r>
          </a:p>
          <a:p>
            <a:r>
              <a:rPr lang="en-US" sz="2400" dirty="0"/>
              <a:t>“The appearance of the </a:t>
            </a:r>
            <a:r>
              <a:rPr lang="en-US" sz="2400" dirty="0">
                <a:solidFill>
                  <a:schemeClr val="accent2">
                    <a:lumMod val="75000"/>
                  </a:schemeClr>
                </a:solidFill>
              </a:rPr>
              <a:t>locusts</a:t>
            </a:r>
            <a:r>
              <a:rPr lang="en-US" sz="2400" dirty="0"/>
              <a:t> was like horses </a:t>
            </a:r>
            <a:r>
              <a:rPr lang="en-US" sz="2400" dirty="0">
                <a:solidFill>
                  <a:schemeClr val="accent2">
                    <a:lumMod val="75000"/>
                  </a:schemeClr>
                </a:solidFill>
              </a:rPr>
              <a:t>prepared for battle</a:t>
            </a:r>
            <a:r>
              <a:rPr lang="en-US" sz="2400" dirty="0"/>
              <a:t>; and on their heads </a:t>
            </a:r>
            <a:r>
              <a:rPr lang="en-US" sz="2400" dirty="0">
                <a:solidFill>
                  <a:schemeClr val="accent2">
                    <a:lumMod val="75000"/>
                  </a:schemeClr>
                </a:solidFill>
              </a:rPr>
              <a:t>appeared to be crowns</a:t>
            </a:r>
            <a:r>
              <a:rPr lang="en-US" sz="2400" dirty="0"/>
              <a:t> like gold, and their faces were like the faces of men.” (Revelation 9:7</a:t>
            </a:r>
            <a:r>
              <a:rPr lang="en-US" sz="2400" dirty="0" smtClean="0"/>
              <a:t>)</a:t>
            </a:r>
          </a:p>
          <a:p>
            <a:pPr marL="0" indent="0">
              <a:buNone/>
            </a:pPr>
            <a:r>
              <a:rPr lang="en-US" sz="3200" b="1" dirty="0">
                <a:solidFill>
                  <a:schemeClr val="accent2">
                    <a:lumMod val="75000"/>
                  </a:schemeClr>
                </a:solidFill>
              </a:rPr>
              <a:t>The Delay Is Ending So John Must Prepare To Act.</a:t>
            </a:r>
          </a:p>
          <a:p>
            <a:r>
              <a:rPr lang="en-US" sz="2400" dirty="0"/>
              <a:t>“</a:t>
            </a:r>
            <a:r>
              <a:rPr lang="mr-IN" sz="2400" dirty="0"/>
              <a:t>…</a:t>
            </a:r>
            <a:r>
              <a:rPr lang="en-US" sz="2400" dirty="0"/>
              <a:t>there will be </a:t>
            </a:r>
            <a:r>
              <a:rPr lang="en-US" sz="2400" dirty="0">
                <a:solidFill>
                  <a:schemeClr val="accent2">
                    <a:lumMod val="75000"/>
                  </a:schemeClr>
                </a:solidFill>
              </a:rPr>
              <a:t>delay no longer</a:t>
            </a:r>
            <a:r>
              <a:rPr lang="en-US" sz="2400" dirty="0"/>
              <a:t>, but in the days of the voice of the seventh angel, </a:t>
            </a:r>
            <a:r>
              <a:rPr lang="en-US" sz="2400" dirty="0">
                <a:solidFill>
                  <a:schemeClr val="accent2">
                    <a:lumMod val="75000"/>
                  </a:schemeClr>
                </a:solidFill>
              </a:rPr>
              <a:t>when he is about to sound</a:t>
            </a:r>
            <a:r>
              <a:rPr lang="en-US" sz="2400" dirty="0"/>
              <a:t>, then the mystery of God is finished, as He preached to His servants the prophets.” (Revelation 10:6b-7)</a:t>
            </a:r>
          </a:p>
          <a:p>
            <a:pPr marL="0" indent="0">
              <a:buNone/>
            </a:pPr>
            <a:endParaRPr lang="en-US" sz="2400" dirty="0"/>
          </a:p>
          <a:p>
            <a:endParaRPr lang="en-US" sz="2400" dirty="0"/>
          </a:p>
        </p:txBody>
      </p:sp>
    </p:spTree>
    <p:extLst>
      <p:ext uri="{BB962C8B-B14F-4D97-AF65-F5344CB8AC3E}">
        <p14:creationId xmlns:p14="http://schemas.microsoft.com/office/powerpoint/2010/main" val="630441294"/>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11</a:t>
            </a:r>
            <a:endParaRPr lang="en-US" dirty="0"/>
          </a:p>
        </p:txBody>
      </p:sp>
      <p:sp>
        <p:nvSpPr>
          <p:cNvPr id="3" name="Content Placeholder 2"/>
          <p:cNvSpPr>
            <a:spLocks noGrp="1"/>
          </p:cNvSpPr>
          <p:nvPr>
            <p:ph idx="1"/>
          </p:nvPr>
        </p:nvSpPr>
        <p:spPr>
          <a:xfrm>
            <a:off x="628650" y="1240002"/>
            <a:ext cx="7886700" cy="3626115"/>
          </a:xfrm>
        </p:spPr>
        <p:txBody>
          <a:bodyPr>
            <a:noAutofit/>
          </a:bodyPr>
          <a:lstStyle/>
          <a:p>
            <a:pPr marL="0" indent="0">
              <a:buNone/>
            </a:pPr>
            <a:r>
              <a:rPr lang="en-US" sz="3200" b="1" dirty="0" smtClean="0">
                <a:solidFill>
                  <a:schemeClr val="accent2">
                    <a:lumMod val="75000"/>
                  </a:schemeClr>
                </a:solidFill>
              </a:rPr>
              <a:t>The Faithful Worship &amp; Witness </a:t>
            </a:r>
            <a:br>
              <a:rPr lang="en-US" sz="3200" b="1" dirty="0" smtClean="0">
                <a:solidFill>
                  <a:schemeClr val="accent2">
                    <a:lumMod val="75000"/>
                  </a:schemeClr>
                </a:solidFill>
              </a:rPr>
            </a:br>
            <a:r>
              <a:rPr lang="en-US" sz="3200" b="1" dirty="0" smtClean="0">
                <a:solidFill>
                  <a:schemeClr val="accent2">
                    <a:lumMod val="75000"/>
                  </a:schemeClr>
                </a:solidFill>
              </a:rPr>
              <a:t>As Judgment Arrives.</a:t>
            </a:r>
          </a:p>
          <a:p>
            <a:r>
              <a:rPr lang="en-US" sz="2400" dirty="0" smtClean="0"/>
              <a:t>“Then there was given me a measuring rod like a staff; and someone said, “Get up and </a:t>
            </a:r>
            <a:r>
              <a:rPr lang="en-US" sz="2400" dirty="0" smtClean="0">
                <a:solidFill>
                  <a:schemeClr val="accent2">
                    <a:lumMod val="75000"/>
                  </a:schemeClr>
                </a:solidFill>
              </a:rPr>
              <a:t>measure the temple </a:t>
            </a:r>
            <a:r>
              <a:rPr lang="en-US" sz="2400" dirty="0" smtClean="0"/>
              <a:t>of God and the altar, and </a:t>
            </a:r>
            <a:r>
              <a:rPr lang="en-US" sz="2400" dirty="0" smtClean="0">
                <a:solidFill>
                  <a:schemeClr val="accent2">
                    <a:lumMod val="75000"/>
                  </a:schemeClr>
                </a:solidFill>
              </a:rPr>
              <a:t>those who </a:t>
            </a:r>
            <a:r>
              <a:rPr lang="en-US" sz="2400" b="1" u="sng" dirty="0" smtClean="0">
                <a:solidFill>
                  <a:schemeClr val="accent2">
                    <a:lumMod val="75000"/>
                  </a:schemeClr>
                </a:solidFill>
              </a:rPr>
              <a:t>worship</a:t>
            </a:r>
            <a:r>
              <a:rPr lang="en-US" sz="2400" dirty="0" smtClean="0">
                <a:solidFill>
                  <a:schemeClr val="accent2">
                    <a:lumMod val="75000"/>
                  </a:schemeClr>
                </a:solidFill>
              </a:rPr>
              <a:t> </a:t>
            </a:r>
            <a:r>
              <a:rPr lang="en-US" sz="2400" dirty="0" smtClean="0"/>
              <a:t>in it.” (Revelation 11:1)</a:t>
            </a:r>
          </a:p>
          <a:p>
            <a:r>
              <a:rPr lang="en-US" sz="2400" dirty="0" smtClean="0"/>
              <a:t>“And I will grant authority to my two </a:t>
            </a:r>
            <a:r>
              <a:rPr lang="en-US" sz="2400" b="1" u="sng" dirty="0" smtClean="0">
                <a:solidFill>
                  <a:schemeClr val="accent2">
                    <a:lumMod val="75000"/>
                  </a:schemeClr>
                </a:solidFill>
              </a:rPr>
              <a:t>witnesses</a:t>
            </a:r>
            <a:r>
              <a:rPr lang="en-US" sz="2400" dirty="0" smtClean="0"/>
              <a:t>, and they will prophecy for twelve hundred and sixty days, clothed in sackcloth.” (Revelation 11:3)</a:t>
            </a:r>
          </a:p>
          <a:p>
            <a:r>
              <a:rPr lang="en-US" sz="2400" dirty="0" smtClean="0"/>
              <a:t>“When they have finished their </a:t>
            </a:r>
            <a:r>
              <a:rPr lang="en-US" sz="2400" b="1" u="sng" dirty="0" smtClean="0">
                <a:solidFill>
                  <a:schemeClr val="accent2">
                    <a:lumMod val="75000"/>
                  </a:schemeClr>
                </a:solidFill>
              </a:rPr>
              <a:t>testimony</a:t>
            </a:r>
            <a:r>
              <a:rPr lang="en-US" sz="2400" dirty="0" smtClean="0"/>
              <a:t>, the beast that comes up out of the abyss will make war with them, and overcome them and kill them.” (Revelation 11:7)</a:t>
            </a:r>
            <a:endParaRPr lang="en-US" sz="2400" dirty="0"/>
          </a:p>
          <a:p>
            <a:endParaRPr lang="en-US" sz="2400" dirty="0"/>
          </a:p>
        </p:txBody>
      </p:sp>
    </p:spTree>
    <p:extLst>
      <p:ext uri="{BB962C8B-B14F-4D97-AF65-F5344CB8AC3E}">
        <p14:creationId xmlns:p14="http://schemas.microsoft.com/office/powerpoint/2010/main" val="618696848"/>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57545336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nodeType="clickEffect">
                                  <p:stCondLst>
                                    <p:cond delay="0"/>
                                  </p:stCondLst>
                                  <p:childTnLst>
                                    <p:animEffect transition="out" filter="barn(outVertic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 Chapter 12</a:t>
            </a:r>
            <a:endParaRPr lang="en-US" dirty="0"/>
          </a:p>
        </p:txBody>
      </p:sp>
      <p:sp>
        <p:nvSpPr>
          <p:cNvPr id="3" name="Content Placeholder 2"/>
          <p:cNvSpPr>
            <a:spLocks noGrp="1"/>
          </p:cNvSpPr>
          <p:nvPr>
            <p:ph idx="1"/>
          </p:nvPr>
        </p:nvSpPr>
        <p:spPr>
          <a:xfrm>
            <a:off x="199293" y="1380678"/>
            <a:ext cx="8804031" cy="3626115"/>
          </a:xfrm>
        </p:spPr>
        <p:txBody>
          <a:bodyPr>
            <a:noAutofit/>
          </a:bodyPr>
          <a:lstStyle/>
          <a:p>
            <a:pPr marL="0" indent="0">
              <a:buNone/>
            </a:pPr>
            <a:r>
              <a:rPr lang="en-US" sz="3200" b="1" dirty="0" smtClean="0">
                <a:solidFill>
                  <a:schemeClr val="accent2">
                    <a:lumMod val="75000"/>
                  </a:schemeClr>
                </a:solidFill>
              </a:rPr>
              <a:t>The Heavenly Victory Behind The Earthly Difficulty.</a:t>
            </a:r>
          </a:p>
          <a:p>
            <a:r>
              <a:rPr lang="en-US" sz="2400" dirty="0" smtClean="0"/>
              <a:t>“And there was </a:t>
            </a:r>
            <a:r>
              <a:rPr lang="en-US" sz="2400" dirty="0" smtClean="0">
                <a:solidFill>
                  <a:schemeClr val="accent2">
                    <a:lumMod val="75000"/>
                  </a:schemeClr>
                </a:solidFill>
              </a:rPr>
              <a:t>war in heaven</a:t>
            </a:r>
            <a:r>
              <a:rPr lang="en-US" sz="2400" dirty="0" smtClean="0"/>
              <a:t>, Michael and his angels waging war with the dragon. The </a:t>
            </a:r>
            <a:r>
              <a:rPr lang="en-US" sz="2400" dirty="0" smtClean="0">
                <a:solidFill>
                  <a:schemeClr val="accent2">
                    <a:lumMod val="75000"/>
                  </a:schemeClr>
                </a:solidFill>
              </a:rPr>
              <a:t>dragon</a:t>
            </a:r>
            <a:r>
              <a:rPr lang="en-US" sz="2400" dirty="0" smtClean="0"/>
              <a:t> and his angels waged war, “ (Rev 12:7)</a:t>
            </a:r>
          </a:p>
          <a:p>
            <a:r>
              <a:rPr lang="en-US" sz="2400" dirty="0" smtClean="0"/>
              <a:t>“And they </a:t>
            </a:r>
            <a:r>
              <a:rPr lang="en-US" sz="2400" dirty="0" smtClean="0">
                <a:solidFill>
                  <a:schemeClr val="accent2">
                    <a:lumMod val="75000"/>
                  </a:schemeClr>
                </a:solidFill>
              </a:rPr>
              <a:t>overcame</a:t>
            </a:r>
            <a:r>
              <a:rPr lang="en-US" sz="2400" dirty="0" smtClean="0"/>
              <a:t> him because of the blood of </a:t>
            </a:r>
            <a:r>
              <a:rPr lang="en-US" sz="2400" dirty="0" smtClean="0">
                <a:solidFill>
                  <a:schemeClr val="accent2">
                    <a:lumMod val="75000"/>
                  </a:schemeClr>
                </a:solidFill>
              </a:rPr>
              <a:t>the Lamb </a:t>
            </a:r>
            <a:r>
              <a:rPr lang="en-US" sz="2400" dirty="0" smtClean="0"/>
              <a:t>and because of the word of their </a:t>
            </a:r>
            <a:r>
              <a:rPr lang="en-US" sz="2400" b="1" dirty="0" smtClean="0">
                <a:solidFill>
                  <a:schemeClr val="accent2">
                    <a:lumMod val="75000"/>
                  </a:schemeClr>
                </a:solidFill>
              </a:rPr>
              <a:t>testimony</a:t>
            </a:r>
            <a:r>
              <a:rPr lang="en-US" sz="2400" dirty="0" smtClean="0"/>
              <a:t>, and </a:t>
            </a:r>
            <a:r>
              <a:rPr lang="en-US" sz="2400" dirty="0" smtClean="0">
                <a:solidFill>
                  <a:schemeClr val="accent2">
                    <a:lumMod val="75000"/>
                  </a:schemeClr>
                </a:solidFill>
              </a:rPr>
              <a:t>they did not love their life even when faced with death.</a:t>
            </a:r>
            <a:r>
              <a:rPr lang="en-US" sz="2400" dirty="0" smtClean="0"/>
              <a:t>” (Revelation 12:11)</a:t>
            </a:r>
          </a:p>
          <a:p>
            <a:r>
              <a:rPr lang="en-US" sz="2400" dirty="0" smtClean="0"/>
              <a:t>“So the dragon was enraged with the woman, and went off to make war with the rest of her </a:t>
            </a:r>
            <a:r>
              <a:rPr lang="en-US" sz="2400" dirty="0" smtClean="0">
                <a:solidFill>
                  <a:schemeClr val="accent2">
                    <a:lumMod val="75000"/>
                  </a:schemeClr>
                </a:solidFill>
              </a:rPr>
              <a:t>children, who keep the commandments of God and </a:t>
            </a:r>
            <a:r>
              <a:rPr lang="en-US" sz="2400" b="1" u="sng" dirty="0" smtClean="0">
                <a:solidFill>
                  <a:schemeClr val="accent2">
                    <a:lumMod val="75000"/>
                  </a:schemeClr>
                </a:solidFill>
              </a:rPr>
              <a:t>hold to the testimony </a:t>
            </a:r>
            <a:r>
              <a:rPr lang="en-US" sz="2400" dirty="0" smtClean="0">
                <a:solidFill>
                  <a:schemeClr val="accent2">
                    <a:lumMod val="75000"/>
                  </a:schemeClr>
                </a:solidFill>
              </a:rPr>
              <a:t>of Jesus.</a:t>
            </a:r>
            <a:r>
              <a:rPr lang="en-US" sz="2400" dirty="0" smtClean="0"/>
              <a:t>” (Revelation 12:17)</a:t>
            </a:r>
            <a:endParaRPr lang="en-US" sz="2400" dirty="0"/>
          </a:p>
          <a:p>
            <a:endParaRPr lang="en-US" sz="2400" dirty="0"/>
          </a:p>
        </p:txBody>
      </p:sp>
    </p:spTree>
    <p:extLst>
      <p:ext uri="{BB962C8B-B14F-4D97-AF65-F5344CB8AC3E}">
        <p14:creationId xmlns:p14="http://schemas.microsoft.com/office/powerpoint/2010/main" val="1124255168"/>
      </p:ext>
    </p:extLst>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9501</TotalTime>
  <Words>3520</Words>
  <Application>Microsoft Macintosh PowerPoint</Application>
  <PresentationFormat>On-screen Show (16:10)</PresentationFormat>
  <Paragraphs>369</Paragraphs>
  <Slides>37</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Calibri Light</vt:lpstr>
      <vt:lpstr>Mangal</vt:lpstr>
      <vt:lpstr>Arial</vt:lpstr>
      <vt:lpstr>Office Theme</vt:lpstr>
      <vt:lpstr>Revelation</vt:lpstr>
      <vt:lpstr>PowerPoint Presentation</vt:lpstr>
      <vt:lpstr>Revelation Chapter 1-3</vt:lpstr>
      <vt:lpstr>Revelation Chapter 4-5</vt:lpstr>
      <vt:lpstr>Revelation Chapter 6-8</vt:lpstr>
      <vt:lpstr>Revelation Chapter 9-10</vt:lpstr>
      <vt:lpstr>Revelation Chapter 11</vt:lpstr>
      <vt:lpstr>PowerPoint Presentation</vt:lpstr>
      <vt:lpstr>Revelation Chapter 12</vt:lpstr>
      <vt:lpstr>Revelation Chapter 13-14</vt:lpstr>
      <vt:lpstr>Revelation Chapter 15</vt:lpstr>
      <vt:lpstr>Revelation Chapter 16-18</vt:lpstr>
      <vt:lpstr>Revelation Chapter 19</vt:lpstr>
      <vt:lpstr>Revelation Chapter 20</vt:lpstr>
      <vt:lpstr>Revelation Chapter 19</vt:lpstr>
      <vt:lpstr>Revelation Chapter 19</vt:lpstr>
      <vt:lpstr>Revelation Chapter 19</vt:lpstr>
      <vt:lpstr>1 – Hallelujah, Praise Jehovah</vt:lpstr>
      <vt:lpstr>1 – Hallelujah, Praise Jehovah</vt:lpstr>
      <vt:lpstr>1 – Hallelujah, Praise Jehovah</vt:lpstr>
      <vt:lpstr>1 – Hallelujah, Praise Jehovah</vt:lpstr>
      <vt:lpstr>c – Hallelujah, Praise Jehovah</vt:lpstr>
      <vt:lpstr>c – Hallelujah, Praise Jehovah</vt:lpstr>
      <vt:lpstr>c – Hallelujah, Praise Jehovah</vt:lpstr>
      <vt:lpstr>Revelation Chapter 20</vt:lpstr>
      <vt:lpstr>Revelation Chapter 20</vt:lpstr>
      <vt:lpstr>Revelation Chapter 20</vt:lpstr>
      <vt:lpstr>Revelation Chapter 20</vt:lpstr>
      <vt:lpstr>Revelation Chapter 20</vt:lpstr>
      <vt:lpstr>Revelation Chapter 20</vt:lpstr>
      <vt:lpstr>“Gog &amp; Magog” Ezekiel 38:1-3, 17-19 </vt:lpstr>
      <vt:lpstr>“Gog &amp; Magog” Ezekiel 38:22-23 </vt:lpstr>
      <vt:lpstr>“New Heaven &amp; A New Earth”  Isaiah 65:17-19</vt:lpstr>
      <vt:lpstr>“New Heaven &amp; A New Earth”  Isaiah 66:22-23</vt:lpstr>
      <vt:lpstr>“New Heaven &amp; A New Earth”  2 Peter 3:10-14</vt:lpstr>
      <vt:lpstr>Revelation</vt:lpstr>
      <vt:lpstr>Revelation Should Be Studied  In Harmony With Other Clear Passages.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Phillip Shumake</dc:creator>
  <cp:lastModifiedBy>Phillip Shumake</cp:lastModifiedBy>
  <cp:revision>471</cp:revision>
  <cp:lastPrinted>2018-08-22T19:10:36Z</cp:lastPrinted>
  <dcterms:created xsi:type="dcterms:W3CDTF">2018-07-17T00:35:29Z</dcterms:created>
  <dcterms:modified xsi:type="dcterms:W3CDTF">2018-08-25T23:38:26Z</dcterms:modified>
</cp:coreProperties>
</file>