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7"/>
  </p:notesMasterIdLst>
  <p:sldIdLst>
    <p:sldId id="257" r:id="rId3"/>
    <p:sldId id="259" r:id="rId4"/>
    <p:sldId id="268" r:id="rId5"/>
    <p:sldId id="258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9" r:id="rId15"/>
    <p:sldId id="260" r:id="rId16"/>
  </p:sldIdLst>
  <p:sldSz cx="9144000" cy="5715000" type="screen16x10"/>
  <p:notesSz cx="6858000" cy="9144000"/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440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D6C5D-E536-004F-9138-C0B8E31C84F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B8129-D820-1642-B19F-E928EE9E8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4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>
              <a:defRPr/>
            </a:pPr>
            <a:fld id="{4CCE40C4-D69D-410D-9766-C996ED5EDB60}" type="slidenum">
              <a:rPr lang="en-US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    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9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9948C-39EC-4B04-89A9-C75C7C3D9F5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17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11AE4-D64D-4FFA-96B1-E1C2299B4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76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61094"/>
            <a:ext cx="7772400" cy="1296459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0343EE7F-BD89-4EA8-BD26-789C690E603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8846CEAC-51FA-4D17-B28C-0725BEDFC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209A6414-D148-487F-A515-2F523EDF7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2133600" cy="381000"/>
          </a:xfrm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CADCBB5B-623C-48C1-B806-89D3BBA74336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80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2B764EF6-8DC9-435F-89A5-ECF8B3E22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5BCEF634-EA29-4D4E-9437-C400AABCC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EB8C6A96-9C07-4AD9-8D2D-F6F510672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B432E-64CB-4EAA-8667-7814BFDE792D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99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"/>
            <a:ext cx="2209800" cy="46011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"/>
            <a:ext cx="6477000" cy="46011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0CCCB082-8BEC-456C-AAA6-A631E104A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9DA072B7-5ECD-41DF-B9E8-72D52139D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53820759-6B30-4067-9CED-93CBCE0DA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30EDA-CB17-49AB-B93A-0894E74959A9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12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025" y="229169"/>
            <a:ext cx="8229975" cy="4875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25E01A-558F-47A2-8114-B60886DCA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9EF4E1-693D-4205-AD0E-8364ABC31C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899C09-D1F6-4277-9CB3-DAC9C4669552}" type="slidenum">
              <a:rPr lang="en-GB" altLang="en-US">
                <a:latin typeface="Arial"/>
              </a:rPr>
              <a:pPr>
                <a:defRPr/>
              </a:pPr>
              <a:t>‹#›</a:t>
            </a:fld>
            <a:endParaRPr lang="en-GB" altLang="en-US">
              <a:latin typeface="Arial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03AB3922-5971-4506-B906-7678E30751B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07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56602" indent="0" algn="ctr">
              <a:buNone/>
              <a:defRPr/>
            </a:lvl2pPr>
            <a:lvl3pPr marL="713203" indent="0" algn="ctr">
              <a:buNone/>
              <a:defRPr/>
            </a:lvl3pPr>
            <a:lvl4pPr marL="1069805" indent="0" algn="ctr">
              <a:buNone/>
              <a:defRPr/>
            </a:lvl4pPr>
            <a:lvl5pPr marL="1426407" indent="0" algn="ctr">
              <a:buNone/>
              <a:defRPr/>
            </a:lvl5pPr>
            <a:lvl6pPr marL="1783009" indent="0" algn="ctr">
              <a:buNone/>
              <a:defRPr/>
            </a:lvl6pPr>
            <a:lvl7pPr marL="2139610" indent="0" algn="ctr">
              <a:buNone/>
              <a:defRPr/>
            </a:lvl7pPr>
            <a:lvl8pPr marL="2496212" indent="0" algn="ctr">
              <a:buNone/>
              <a:defRPr/>
            </a:lvl8pPr>
            <a:lvl9pPr marL="285281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27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879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02" indent="0">
              <a:buNone/>
              <a:defRPr sz="1400"/>
            </a:lvl2pPr>
            <a:lvl3pPr marL="713203" indent="0">
              <a:buNone/>
              <a:defRPr sz="1200"/>
            </a:lvl3pPr>
            <a:lvl4pPr marL="1069805" indent="0">
              <a:buNone/>
              <a:defRPr sz="1100"/>
            </a:lvl4pPr>
            <a:lvl5pPr marL="1426407" indent="0">
              <a:buNone/>
              <a:defRPr sz="1100"/>
            </a:lvl5pPr>
            <a:lvl6pPr marL="1783009" indent="0">
              <a:buNone/>
              <a:defRPr sz="1100"/>
            </a:lvl6pPr>
            <a:lvl7pPr marL="2139610" indent="0">
              <a:buNone/>
              <a:defRPr sz="1100"/>
            </a:lvl7pPr>
            <a:lvl8pPr marL="2496212" indent="0">
              <a:buNone/>
              <a:defRPr sz="1100"/>
            </a:lvl8pPr>
            <a:lvl9pPr marL="285281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826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327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2" indent="0">
              <a:buNone/>
              <a:defRPr sz="1600" b="1"/>
            </a:lvl2pPr>
            <a:lvl3pPr marL="713203" indent="0">
              <a:buNone/>
              <a:defRPr sz="1400" b="1"/>
            </a:lvl3pPr>
            <a:lvl4pPr marL="1069805" indent="0">
              <a:buNone/>
              <a:defRPr sz="1200" b="1"/>
            </a:lvl4pPr>
            <a:lvl5pPr marL="1426407" indent="0">
              <a:buNone/>
              <a:defRPr sz="1200" b="1"/>
            </a:lvl5pPr>
            <a:lvl6pPr marL="1783009" indent="0">
              <a:buNone/>
              <a:defRPr sz="1200" b="1"/>
            </a:lvl6pPr>
            <a:lvl7pPr marL="2139610" indent="0">
              <a:buNone/>
              <a:defRPr sz="1200" b="1"/>
            </a:lvl7pPr>
            <a:lvl8pPr marL="2496212" indent="0">
              <a:buNone/>
              <a:defRPr sz="1200" b="1"/>
            </a:lvl8pPr>
            <a:lvl9pPr marL="285281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2" indent="0">
              <a:buNone/>
              <a:defRPr sz="1600" b="1"/>
            </a:lvl2pPr>
            <a:lvl3pPr marL="713203" indent="0">
              <a:buNone/>
              <a:defRPr sz="1400" b="1"/>
            </a:lvl3pPr>
            <a:lvl4pPr marL="1069805" indent="0">
              <a:buNone/>
              <a:defRPr sz="1200" b="1"/>
            </a:lvl4pPr>
            <a:lvl5pPr marL="1426407" indent="0">
              <a:buNone/>
              <a:defRPr sz="1200" b="1"/>
            </a:lvl5pPr>
            <a:lvl6pPr marL="1783009" indent="0">
              <a:buNone/>
              <a:defRPr sz="1200" b="1"/>
            </a:lvl6pPr>
            <a:lvl7pPr marL="2139610" indent="0">
              <a:buNone/>
              <a:defRPr sz="1200" b="1"/>
            </a:lvl7pPr>
            <a:lvl8pPr marL="2496212" indent="0">
              <a:buNone/>
              <a:defRPr sz="1200" b="1"/>
            </a:lvl8pPr>
            <a:lvl9pPr marL="285281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541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319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5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F73B2E66-1338-49D9-98AF-3347D4E1E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F30CC975-8976-4544-91FE-A96CF67BD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44D356A6-083B-4E9E-A40B-F3CBD2282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D4CD-C8B5-4C0A-973D-F02F2DE2A8FE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571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02" indent="0">
              <a:buNone/>
              <a:defRPr sz="900"/>
            </a:lvl2pPr>
            <a:lvl3pPr marL="713203" indent="0">
              <a:buNone/>
              <a:defRPr sz="800"/>
            </a:lvl3pPr>
            <a:lvl4pPr marL="1069805" indent="0">
              <a:buNone/>
              <a:defRPr sz="700"/>
            </a:lvl4pPr>
            <a:lvl5pPr marL="1426407" indent="0">
              <a:buNone/>
              <a:defRPr sz="700"/>
            </a:lvl5pPr>
            <a:lvl6pPr marL="1783009" indent="0">
              <a:buNone/>
              <a:defRPr sz="700"/>
            </a:lvl6pPr>
            <a:lvl7pPr marL="2139610" indent="0">
              <a:buNone/>
              <a:defRPr sz="700"/>
            </a:lvl7pPr>
            <a:lvl8pPr marL="2496212" indent="0">
              <a:buNone/>
              <a:defRPr sz="700"/>
            </a:lvl8pPr>
            <a:lvl9pPr marL="285281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108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02" indent="0">
              <a:buNone/>
              <a:defRPr sz="2200"/>
            </a:lvl2pPr>
            <a:lvl3pPr marL="713203" indent="0">
              <a:buNone/>
              <a:defRPr sz="1900"/>
            </a:lvl3pPr>
            <a:lvl4pPr marL="1069805" indent="0">
              <a:buNone/>
              <a:defRPr sz="1600"/>
            </a:lvl4pPr>
            <a:lvl5pPr marL="1426407" indent="0">
              <a:buNone/>
              <a:defRPr sz="1600"/>
            </a:lvl5pPr>
            <a:lvl6pPr marL="1783009" indent="0">
              <a:buNone/>
              <a:defRPr sz="1600"/>
            </a:lvl6pPr>
            <a:lvl7pPr marL="2139610" indent="0">
              <a:buNone/>
              <a:defRPr sz="1600"/>
            </a:lvl7pPr>
            <a:lvl8pPr marL="2496212" indent="0">
              <a:buNone/>
              <a:defRPr sz="1600"/>
            </a:lvl8pPr>
            <a:lvl9pPr marL="2852814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02" indent="0">
              <a:buNone/>
              <a:defRPr sz="900"/>
            </a:lvl2pPr>
            <a:lvl3pPr marL="713203" indent="0">
              <a:buNone/>
              <a:defRPr sz="800"/>
            </a:lvl3pPr>
            <a:lvl4pPr marL="1069805" indent="0">
              <a:buNone/>
              <a:defRPr sz="700"/>
            </a:lvl4pPr>
            <a:lvl5pPr marL="1426407" indent="0">
              <a:buNone/>
              <a:defRPr sz="700"/>
            </a:lvl5pPr>
            <a:lvl6pPr marL="1783009" indent="0">
              <a:buNone/>
              <a:defRPr sz="700"/>
            </a:lvl6pPr>
            <a:lvl7pPr marL="2139610" indent="0">
              <a:buNone/>
              <a:defRPr sz="700"/>
            </a:lvl7pPr>
            <a:lvl8pPr marL="2496212" indent="0">
              <a:buNone/>
              <a:defRPr sz="700"/>
            </a:lvl8pPr>
            <a:lvl9pPr marL="285281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19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732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85750"/>
            <a:ext cx="2057400" cy="4794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019800" cy="4794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9"/>
            <a:ext cx="7772400" cy="1135063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5457" indent="0">
              <a:buNone/>
              <a:defRPr sz="1900"/>
            </a:lvl2pPr>
            <a:lvl3pPr marL="950915" indent="0">
              <a:buNone/>
              <a:defRPr sz="1700"/>
            </a:lvl3pPr>
            <a:lvl4pPr marL="1426371" indent="0">
              <a:buNone/>
              <a:defRPr sz="1500"/>
            </a:lvl4pPr>
            <a:lvl5pPr marL="1901828" indent="0">
              <a:buNone/>
              <a:defRPr sz="1500"/>
            </a:lvl5pPr>
            <a:lvl6pPr marL="2377286" indent="0">
              <a:buNone/>
              <a:defRPr sz="1500"/>
            </a:lvl6pPr>
            <a:lvl7pPr marL="2852743" indent="0">
              <a:buNone/>
              <a:defRPr sz="1500"/>
            </a:lvl7pPr>
            <a:lvl8pPr marL="3328200" indent="0">
              <a:buNone/>
              <a:defRPr sz="1500"/>
            </a:lvl8pPr>
            <a:lvl9pPr marL="380365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0F19AFB2-73E4-4A42-BD77-2A1B76990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74EA8188-8C4A-46AE-913E-B1863FEAE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EDF3D530-CEC8-480C-966A-5463CCEE4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78DE-71BC-4681-8FD7-8A95997CDB2D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15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25506"/>
            <a:ext cx="4343400" cy="37756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5506"/>
            <a:ext cx="4343400" cy="37756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84AFC36C-AB4F-4D4F-9BEC-757CDBB4D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8A608839-C99B-4FFD-A8DF-A75077584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6DC140BA-976E-4717-940F-CD067A257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6ABF1-DA65-490D-80D4-F0DA89200A1A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82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4"/>
            <a:ext cx="4040188" cy="53313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57" indent="0">
              <a:buNone/>
              <a:defRPr sz="2100" b="1"/>
            </a:lvl2pPr>
            <a:lvl3pPr marL="950915" indent="0">
              <a:buNone/>
              <a:defRPr sz="1900" b="1"/>
            </a:lvl3pPr>
            <a:lvl4pPr marL="1426371" indent="0">
              <a:buNone/>
              <a:defRPr sz="1700" b="1"/>
            </a:lvl4pPr>
            <a:lvl5pPr marL="1901828" indent="0">
              <a:buNone/>
              <a:defRPr sz="1700" b="1"/>
            </a:lvl5pPr>
            <a:lvl6pPr marL="2377286" indent="0">
              <a:buNone/>
              <a:defRPr sz="1700" b="1"/>
            </a:lvl6pPr>
            <a:lvl7pPr marL="2852743" indent="0">
              <a:buNone/>
              <a:defRPr sz="1700" b="1"/>
            </a:lvl7pPr>
            <a:lvl8pPr marL="3328200" indent="0">
              <a:buNone/>
              <a:defRPr sz="1700" b="1"/>
            </a:lvl8pPr>
            <a:lvl9pPr marL="380365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4"/>
            <a:ext cx="4041775" cy="53313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57" indent="0">
              <a:buNone/>
              <a:defRPr sz="2100" b="1"/>
            </a:lvl2pPr>
            <a:lvl3pPr marL="950915" indent="0">
              <a:buNone/>
              <a:defRPr sz="1900" b="1"/>
            </a:lvl3pPr>
            <a:lvl4pPr marL="1426371" indent="0">
              <a:buNone/>
              <a:defRPr sz="1700" b="1"/>
            </a:lvl4pPr>
            <a:lvl5pPr marL="1901828" indent="0">
              <a:buNone/>
              <a:defRPr sz="1700" b="1"/>
            </a:lvl5pPr>
            <a:lvl6pPr marL="2377286" indent="0">
              <a:buNone/>
              <a:defRPr sz="1700" b="1"/>
            </a:lvl6pPr>
            <a:lvl7pPr marL="2852743" indent="0">
              <a:buNone/>
              <a:defRPr sz="1700" b="1"/>
            </a:lvl7pPr>
            <a:lvl8pPr marL="3328200" indent="0">
              <a:buNone/>
              <a:defRPr sz="1700" b="1"/>
            </a:lvl8pPr>
            <a:lvl9pPr marL="380365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EE7EA682-9C6B-4A5E-869A-EBCFCC820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="" xmlns:a16="http://schemas.microsoft.com/office/drawing/2014/main" id="{B59A26A3-86C8-44C6-8E28-DF6731580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18499140-59BE-4E30-B3B6-1B14BF536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45E47-8386-4729-A52E-7F117A56FC4C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70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589777B1-04D4-421C-A703-057F93C96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27730A23-B975-43B5-A9C2-1BAE0AED2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928D6B9D-8FDF-49B0-8104-4FD8E5EE8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9D29-9DFB-4862-AE36-0EF731CD125C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42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="" xmlns:a16="http://schemas.microsoft.com/office/drawing/2014/main" id="{59112182-171A-4F38-B6AF-863B388A4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="" xmlns:a16="http://schemas.microsoft.com/office/drawing/2014/main" id="{2429E7BD-5FB0-4496-B1E6-AA7AE4BE1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="" xmlns:a16="http://schemas.microsoft.com/office/drawing/2014/main" id="{59E66ABD-40EF-4A32-B562-C8FC8F5AD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BAB4-1644-4F30-B35F-BDEAD7896FA4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55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5"/>
            <a:ext cx="3008313" cy="96837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87"/>
            <a:ext cx="5111750" cy="487759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500"/>
            </a:lvl1pPr>
            <a:lvl2pPr marL="475457" indent="0">
              <a:buNone/>
              <a:defRPr sz="1200"/>
            </a:lvl2pPr>
            <a:lvl3pPr marL="950915" indent="0">
              <a:buNone/>
              <a:defRPr sz="1000"/>
            </a:lvl3pPr>
            <a:lvl4pPr marL="1426371" indent="0">
              <a:buNone/>
              <a:defRPr sz="900"/>
            </a:lvl4pPr>
            <a:lvl5pPr marL="1901828" indent="0">
              <a:buNone/>
              <a:defRPr sz="900"/>
            </a:lvl5pPr>
            <a:lvl6pPr marL="2377286" indent="0">
              <a:buNone/>
              <a:defRPr sz="900"/>
            </a:lvl6pPr>
            <a:lvl7pPr marL="2852743" indent="0">
              <a:buNone/>
              <a:defRPr sz="900"/>
            </a:lvl7pPr>
            <a:lvl8pPr marL="3328200" indent="0">
              <a:buNone/>
              <a:defRPr sz="900"/>
            </a:lvl8pPr>
            <a:lvl9pPr marL="38036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FCA0C78C-3783-48B5-85CD-901C04EE4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EAAA0364-3539-448B-9E73-06A388F73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1D5FE1BD-3420-4E45-A2C8-DFA5583C8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99C7-71C1-4413-9C96-21D85E73ED9C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38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4"/>
            <a:ext cx="5486400" cy="47228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300"/>
            </a:lvl1pPr>
            <a:lvl2pPr marL="475457" indent="0">
              <a:buNone/>
              <a:defRPr sz="2900"/>
            </a:lvl2pPr>
            <a:lvl3pPr marL="950915" indent="0">
              <a:buNone/>
              <a:defRPr sz="2500"/>
            </a:lvl3pPr>
            <a:lvl4pPr marL="1426371" indent="0">
              <a:buNone/>
              <a:defRPr sz="2100"/>
            </a:lvl4pPr>
            <a:lvl5pPr marL="1901828" indent="0">
              <a:buNone/>
              <a:defRPr sz="2100"/>
            </a:lvl5pPr>
            <a:lvl6pPr marL="2377286" indent="0">
              <a:buNone/>
              <a:defRPr sz="2100"/>
            </a:lvl6pPr>
            <a:lvl7pPr marL="2852743" indent="0">
              <a:buNone/>
              <a:defRPr sz="2100"/>
            </a:lvl7pPr>
            <a:lvl8pPr marL="3328200" indent="0">
              <a:buNone/>
              <a:defRPr sz="2100"/>
            </a:lvl8pPr>
            <a:lvl9pPr marL="3803657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834"/>
            <a:ext cx="5486400" cy="670719"/>
          </a:xfrm>
        </p:spPr>
        <p:txBody>
          <a:bodyPr/>
          <a:lstStyle>
            <a:lvl1pPr marL="0" indent="0">
              <a:buNone/>
              <a:defRPr sz="1500"/>
            </a:lvl1pPr>
            <a:lvl2pPr marL="475457" indent="0">
              <a:buNone/>
              <a:defRPr sz="1200"/>
            </a:lvl2pPr>
            <a:lvl3pPr marL="950915" indent="0">
              <a:buNone/>
              <a:defRPr sz="1000"/>
            </a:lvl3pPr>
            <a:lvl4pPr marL="1426371" indent="0">
              <a:buNone/>
              <a:defRPr sz="900"/>
            </a:lvl4pPr>
            <a:lvl5pPr marL="1901828" indent="0">
              <a:buNone/>
              <a:defRPr sz="900"/>
            </a:lvl5pPr>
            <a:lvl6pPr marL="2377286" indent="0">
              <a:buNone/>
              <a:defRPr sz="900"/>
            </a:lvl6pPr>
            <a:lvl7pPr marL="2852743" indent="0">
              <a:buNone/>
              <a:defRPr sz="900"/>
            </a:lvl7pPr>
            <a:lvl8pPr marL="3328200" indent="0">
              <a:buNone/>
              <a:defRPr sz="900"/>
            </a:lvl8pPr>
            <a:lvl9pPr marL="38036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5CEE747D-2793-444F-9147-E0FEC8B98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C5127B60-2C6C-48E0-8D1F-EEA6CF5D2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DC3C9E6F-574B-47A9-B998-BE34BF40B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AA647-881B-4AB3-A989-604E5E26CC6A}" type="slidenum">
              <a:rPr lang="en-US" alt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46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>
            <a:extLst>
              <a:ext uri="{FF2B5EF4-FFF2-40B4-BE49-F238E27FC236}">
                <a16:creationId xmlns="" xmlns:a16="http://schemas.microsoft.com/office/drawing/2014/main" id="{671A8FE0-5E37-449D-9C5F-E02789A45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0" tIns="35661" rIns="71320" bIns="3566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="" xmlns:a16="http://schemas.microsoft.com/office/drawing/2014/main" id="{2FD8DCC3-9BF9-48D8-B309-819E016D6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25502"/>
            <a:ext cx="8839200" cy="37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6" name="Rectangle 12">
            <a:extLst>
              <a:ext uri="{FF2B5EF4-FFF2-40B4-BE49-F238E27FC236}">
                <a16:creationId xmlns="" xmlns:a16="http://schemas.microsoft.com/office/drawing/2014/main" id="{EE29835F-94FD-4739-A8D2-E6EF3ED4F8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713203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97" name="Rectangle 13">
            <a:extLst>
              <a:ext uri="{FF2B5EF4-FFF2-40B4-BE49-F238E27FC236}">
                <a16:creationId xmlns="" xmlns:a16="http://schemas.microsoft.com/office/drawing/2014/main" id="{75E406CC-D364-48DF-93F1-85B2EDA84A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713203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98" name="Rectangle 14">
            <a:extLst>
              <a:ext uri="{FF2B5EF4-FFF2-40B4-BE49-F238E27FC236}">
                <a16:creationId xmlns="" xmlns:a16="http://schemas.microsoft.com/office/drawing/2014/main" id="{9671B2DF-B989-438B-B592-9000AAD7B8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5524500"/>
            <a:ext cx="1371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b="1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713203">
              <a:defRPr/>
            </a:pPr>
            <a:fld id="{C99F1C9B-DB46-4482-9261-1F35581A7E11}" type="slidenum">
              <a:rPr lang="en-US" altLang="en-US" smtClean="0">
                <a:solidFill>
                  <a:srgbClr val="FFFFFF"/>
                </a:solidFill>
                <a:latin typeface="Arial"/>
              </a:rPr>
              <a:pPr defTabSz="713203"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3144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rial" charset="0"/>
        </a:defRPr>
      </a:lvl5pPr>
      <a:lvl6pPr marL="475457" algn="ctr" rtl="0" fontAlgn="base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rial" charset="0"/>
        </a:defRPr>
      </a:lvl6pPr>
      <a:lvl7pPr marL="950915" algn="ctr" rtl="0" fontAlgn="base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rial" charset="0"/>
        </a:defRPr>
      </a:lvl7pPr>
      <a:lvl8pPr marL="1426371" algn="ctr" rtl="0" fontAlgn="base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rial" charset="0"/>
        </a:defRPr>
      </a:lvl8pPr>
      <a:lvl9pPr marL="1901828" algn="ctr" rtl="0" fontAlgn="base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rial" charset="0"/>
        </a:defRPr>
      </a:lvl9pPr>
    </p:titleStyle>
    <p:bodyStyle>
      <a:lvl1pPr marL="356593" indent="-3565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33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72618" indent="-29716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9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88643" indent="-23772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5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64100" indent="-23772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1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139556" indent="-23772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1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615013" indent="-237728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1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3090472" indent="-237728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1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565928" indent="-237728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1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4041385" indent="-237728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1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509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57" algn="l" defTabSz="9509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5" algn="l" defTabSz="9509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71" algn="l" defTabSz="9509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828" algn="l" defTabSz="9509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286" algn="l" defTabSz="9509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743" algn="l" defTabSz="9509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200" algn="l" defTabSz="9509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657" algn="l" defTabSz="9509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85750"/>
            <a:ext cx="77724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70578" tIns="34669" rIns="70578" bIns="34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0578" tIns="34669" rIns="70578" bIns="34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1270000"/>
            <a:ext cx="9131300" cy="95250"/>
          </a:xfrm>
          <a:prstGeom prst="rect">
            <a:avLst/>
          </a:prstGeom>
          <a:gradFill rotWithShape="0">
            <a:gsLst>
              <a:gs pos="0">
                <a:srgbClr val="00CECE">
                  <a:gamma/>
                  <a:shade val="20000"/>
                  <a:invGamma/>
                </a:srgbClr>
              </a:gs>
              <a:gs pos="50000">
                <a:srgbClr val="00CECE"/>
              </a:gs>
              <a:gs pos="100000">
                <a:srgbClr val="00CECE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71320" tIns="35661" rIns="71320" bIns="35661" anchor="ctr"/>
          <a:lstStyle/>
          <a:p>
            <a:pPr defTabSz="7132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" y="1444625"/>
            <a:ext cx="9131300" cy="31750"/>
          </a:xfrm>
          <a:prstGeom prst="rect">
            <a:avLst/>
          </a:prstGeom>
          <a:gradFill rotWithShape="0">
            <a:gsLst>
              <a:gs pos="0">
                <a:srgbClr val="000020"/>
              </a:gs>
              <a:gs pos="50000">
                <a:srgbClr val="000020">
                  <a:gamma/>
                  <a:tint val="10196"/>
                  <a:invGamma/>
                </a:srgbClr>
              </a:gs>
              <a:gs pos="100000">
                <a:srgbClr val="00002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71320" tIns="35661" rIns="71320" bIns="35661" anchor="ctr"/>
          <a:lstStyle/>
          <a:p>
            <a:pPr defTabSz="7132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cstate="print"/>
          <a:srcRect l="21988"/>
          <a:stretch>
            <a:fillRect/>
          </a:stretch>
        </p:blipFill>
        <p:spPr bwMode="auto">
          <a:xfrm>
            <a:off x="19066" y="43657"/>
            <a:ext cx="1419225" cy="130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2670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5pPr>
      <a:lvl6pPr marL="356602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6pPr>
      <a:lvl7pPr marL="713203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7pPr>
      <a:lvl8pPr marL="1069805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8pPr>
      <a:lvl9pPr marL="1426407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9pPr>
    </p:titleStyle>
    <p:bodyStyle>
      <a:lvl1pPr marL="267451" indent="-26745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79478" indent="-22287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91504" indent="-17830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48106" indent="-17830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604708" indent="-17830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961309" indent="-17830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317911" indent="-17830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674513" indent="-17830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031115" indent="-17830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2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03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05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07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09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10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12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814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457DF2-CBFA-427B-8D8D-C05B959C9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1233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C077AF-C4A0-428A-8A24-8971C056B9F1}"/>
              </a:ext>
            </a:extLst>
          </p:cNvPr>
          <p:cNvSpPr/>
          <p:nvPr/>
        </p:nvSpPr>
        <p:spPr>
          <a:xfrm>
            <a:off x="2553963" y="5176391"/>
            <a:ext cx="3987969" cy="502906"/>
          </a:xfrm>
          <a:prstGeom prst="rect">
            <a:avLst/>
          </a:prstGeom>
        </p:spPr>
        <p:txBody>
          <a:bodyPr wrap="none" lIns="71320" tIns="35661" rIns="71320" bIns="35661">
            <a:spAutoFit/>
          </a:bodyPr>
          <a:lstStyle/>
          <a:p>
            <a:pPr algn="ctr" defTabSz="7132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Lesson </a:t>
            </a:r>
            <a:r>
              <a:rPr lang="en-US" sz="2800" b="1" i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11:21:17-23:35</a:t>
            </a:r>
            <a:endParaRPr lang="en-US" sz="2800" b="1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60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5" name="Rectangle 6">
            <a:extLst>
              <a:ext uri="{FF2B5EF4-FFF2-40B4-BE49-F238E27FC236}">
                <a16:creationId xmlns:a16="http://schemas.microsoft.com/office/drawing/2014/main" xmlns="" id="{D469AB92-020D-4F5A-A5AE-2CD33BD33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27000"/>
            <a:ext cx="4038600" cy="571500"/>
          </a:xfrm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300" i="1" u="sng">
                <a:latin typeface="Cambria" panose="02040503050406030204" pitchFamily="18" charset="0"/>
              </a:rPr>
              <a:t>Sanhedrin</a:t>
            </a:r>
          </a:p>
        </p:txBody>
      </p:sp>
      <p:sp>
        <p:nvSpPr>
          <p:cNvPr id="694276" name="Rectangle 4">
            <a:extLst>
              <a:ext uri="{FF2B5EF4-FFF2-40B4-BE49-F238E27FC236}">
                <a16:creationId xmlns:a16="http://schemas.microsoft.com/office/drawing/2014/main" xmlns="" id="{7344E85D-25BB-42EC-9965-38CF1F1C6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560" y="1"/>
            <a:ext cx="3912479" cy="533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2885" indent="-222885" defTabSz="950953" fontAlgn="base">
              <a:spcBef>
                <a:spcPct val="0"/>
              </a:spcBef>
              <a:spcAft>
                <a:spcPts val="468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Council of 71 (Sadducees and Pharisees)</a:t>
            </a:r>
          </a:p>
          <a:p>
            <a:pPr marL="222885" indent="-222885" defTabSz="950953" fontAlgn="base">
              <a:spcBef>
                <a:spcPct val="0"/>
              </a:spcBef>
              <a:spcAft>
                <a:spcPts val="468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Presided over by the High Priest</a:t>
            </a:r>
          </a:p>
          <a:p>
            <a:pPr marL="222885" indent="-222885" defTabSz="950953" fontAlgn="base">
              <a:spcBef>
                <a:spcPct val="0"/>
              </a:spcBef>
              <a:spcAft>
                <a:spcPts val="468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Jewish High Court whose responsibility was to interpret civil and religious laws</a:t>
            </a:r>
          </a:p>
          <a:p>
            <a:pPr marL="222885" indent="-222885" defTabSz="950953" fontAlgn="base">
              <a:spcBef>
                <a:spcPct val="0"/>
              </a:spcBef>
              <a:spcAft>
                <a:spcPts val="468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 was made up more of </a:t>
            </a:r>
            <a:r>
              <a:rPr lang="en-US" altLang="en-US" sz="2200" b="0" i="1" u="sng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Sadducees</a:t>
            </a:r>
            <a:r>
              <a:rPr lang="en-US" altLang="en-US" sz="2200" b="0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than </a:t>
            </a:r>
            <a:r>
              <a:rPr lang="en-US" altLang="en-US" sz="2200" b="0" i="1" u="sng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Pharisees</a:t>
            </a:r>
            <a:r>
              <a:rPr lang="en-US" altLang="en-US" sz="2200" b="0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but the masses were more loyal to the Pharisees and thus made it hard on the Sadducees to do as they pleased.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78ACB6-15C3-4D7F-8592-F40897387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" y="16244"/>
            <a:ext cx="520626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08399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mbria"/>
                <a:cs typeface="Cambria"/>
              </a:rPr>
              <a:t>Acts 22:30-23</a:t>
            </a:r>
            <a:r>
              <a:rPr lang="en-US" sz="2400" dirty="0" smtClean="0">
                <a:latin typeface="Cambria"/>
                <a:cs typeface="Cambria"/>
              </a:rPr>
              <a:t>:10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35000"/>
            <a:ext cx="8839200" cy="508000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100" baseline="30000" dirty="0">
                <a:effectLst/>
                <a:latin typeface="Cambria"/>
                <a:cs typeface="Cambria"/>
              </a:rPr>
              <a:t>30</a:t>
            </a:r>
            <a:r>
              <a:rPr lang="en-US" sz="2100" baseline="30000" dirty="0">
                <a:effectLst/>
                <a:latin typeface="Cambria"/>
                <a:cs typeface="Cambria"/>
              </a:rPr>
              <a:t> </a:t>
            </a:r>
            <a:r>
              <a:rPr lang="en-US" sz="2100" dirty="0">
                <a:effectLst/>
                <a:latin typeface="Cambria"/>
                <a:cs typeface="Cambria"/>
              </a:rPr>
              <a:t>The next day, because he wanted to know for certain why he was accused by the Jews, he released him from </a:t>
            </a:r>
            <a:r>
              <a:rPr lang="en-US" sz="2100" i="1" dirty="0">
                <a:effectLst/>
                <a:latin typeface="Cambria"/>
                <a:cs typeface="Cambria"/>
              </a:rPr>
              <a:t>his</a:t>
            </a:r>
            <a:r>
              <a:rPr lang="en-US" sz="2100" dirty="0">
                <a:effectLst/>
                <a:latin typeface="Cambria"/>
                <a:cs typeface="Cambria"/>
              </a:rPr>
              <a:t> bonds, and commanded the chief priests and all their council to appear, and brought Paul down and set him before them</a:t>
            </a:r>
            <a:r>
              <a:rPr lang="en-US" sz="2100" dirty="0">
                <a:effectLst/>
                <a:latin typeface="Cambria"/>
                <a:cs typeface="Cambria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100" dirty="0">
                <a:effectLst/>
                <a:latin typeface="Cambria"/>
                <a:cs typeface="Cambria"/>
              </a:rPr>
              <a:t>23 Then </a:t>
            </a:r>
            <a:r>
              <a:rPr lang="en-US" sz="2100" dirty="0">
                <a:effectLst/>
                <a:latin typeface="Cambria"/>
                <a:cs typeface="Cambria"/>
              </a:rPr>
              <a:t>Paul, looking earnestly at the council, said, “</a:t>
            </a:r>
            <a:r>
              <a:rPr lang="en-US" sz="2100" dirty="0">
                <a:effectLst/>
                <a:latin typeface="Cambria"/>
                <a:cs typeface="Cambria"/>
              </a:rPr>
              <a:t>Men </a:t>
            </a:r>
            <a:r>
              <a:rPr lang="en-US" sz="2100" i="1" dirty="0">
                <a:effectLst/>
                <a:latin typeface="Cambria"/>
                <a:cs typeface="Cambria"/>
              </a:rPr>
              <a:t>and</a:t>
            </a:r>
            <a:r>
              <a:rPr lang="en-US" sz="2100" dirty="0">
                <a:effectLst/>
                <a:latin typeface="Cambria"/>
                <a:cs typeface="Cambria"/>
              </a:rPr>
              <a:t> </a:t>
            </a:r>
            <a:r>
              <a:rPr lang="en-US" sz="2100" dirty="0">
                <a:effectLst/>
                <a:latin typeface="Cambria"/>
                <a:cs typeface="Cambria"/>
              </a:rPr>
              <a:t>brethren, I </a:t>
            </a:r>
            <a:r>
              <a:rPr lang="en-US" sz="2100" dirty="0">
                <a:effectLst/>
                <a:latin typeface="Cambria"/>
                <a:cs typeface="Cambria"/>
              </a:rPr>
              <a:t>have lived in all good conscience before God until this day.” </a:t>
            </a:r>
            <a:r>
              <a:rPr lang="en-US" sz="2100" baseline="30000" dirty="0">
                <a:effectLst/>
                <a:latin typeface="Cambria"/>
                <a:cs typeface="Cambria"/>
              </a:rPr>
              <a:t>2 </a:t>
            </a:r>
            <a:r>
              <a:rPr lang="en-US" sz="2100" dirty="0">
                <a:effectLst/>
                <a:latin typeface="Cambria"/>
                <a:cs typeface="Cambria"/>
              </a:rPr>
              <a:t>And the high priest Ananias commanded those who stood by him to strike him on the mouth. </a:t>
            </a:r>
            <a:r>
              <a:rPr lang="en-US" sz="2100" baseline="30000" dirty="0">
                <a:effectLst/>
                <a:latin typeface="Cambria"/>
                <a:cs typeface="Cambria"/>
              </a:rPr>
              <a:t>3 </a:t>
            </a:r>
            <a:r>
              <a:rPr lang="en-US" sz="2100" dirty="0">
                <a:effectLst/>
                <a:latin typeface="Cambria"/>
                <a:cs typeface="Cambria"/>
              </a:rPr>
              <a:t>Then Paul said to him, “God will strike you, </a:t>
            </a:r>
            <a:r>
              <a:rPr lang="en-US" sz="2100" i="1" dirty="0">
                <a:effectLst/>
                <a:latin typeface="Cambria"/>
                <a:cs typeface="Cambria"/>
              </a:rPr>
              <a:t>you</a:t>
            </a:r>
            <a:r>
              <a:rPr lang="en-US" sz="2100" dirty="0">
                <a:effectLst/>
                <a:latin typeface="Cambria"/>
                <a:cs typeface="Cambria"/>
              </a:rPr>
              <a:t> whitewashed wall! For you sit to judge me according to the law, and do you command me to be struck contrary to the law?”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100" baseline="30000" dirty="0">
                <a:effectLst/>
                <a:latin typeface="Cambria"/>
                <a:cs typeface="Cambria"/>
              </a:rPr>
              <a:t>4 </a:t>
            </a:r>
            <a:r>
              <a:rPr lang="en-US" sz="2100" dirty="0">
                <a:effectLst/>
                <a:latin typeface="Cambria"/>
                <a:cs typeface="Cambria"/>
              </a:rPr>
              <a:t>And those who stood by said, “Do you revile God’s high priest?”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100" baseline="30000" dirty="0">
                <a:effectLst/>
                <a:latin typeface="Cambria"/>
                <a:cs typeface="Cambria"/>
              </a:rPr>
              <a:t>5 </a:t>
            </a:r>
            <a:r>
              <a:rPr lang="en-US" sz="2100" dirty="0">
                <a:effectLst/>
                <a:latin typeface="Cambria"/>
                <a:cs typeface="Cambria"/>
              </a:rPr>
              <a:t>Then Paul said, “I did not know, brethren, that he was the high priest; for it is written, ‘You shall not speak evil of a ruler of your people.’ 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D4CD-C8B5-4C0A-973D-F02F2DE2A8FE}" type="slidenum">
              <a:rPr lang="en-US" alt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11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77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mbria"/>
                <a:cs typeface="Cambria"/>
              </a:rPr>
              <a:t>Acts 22:30-</a:t>
            </a:r>
            <a:r>
              <a:rPr lang="en-US" sz="2400" dirty="0" smtClean="0">
                <a:latin typeface="Cambria"/>
                <a:cs typeface="Cambria"/>
              </a:rPr>
              <a:t>23</a:t>
            </a:r>
            <a:r>
              <a:rPr lang="en-US" sz="2400" dirty="0">
                <a:latin typeface="Cambria"/>
                <a:cs typeface="Cambria"/>
              </a:rPr>
              <a:t>:</a:t>
            </a:r>
            <a:r>
              <a:rPr lang="en-US" sz="2400" dirty="0" smtClean="0">
                <a:latin typeface="Cambria"/>
                <a:cs typeface="Cambria"/>
              </a:rPr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2396"/>
            <a:ext cx="8839200" cy="498210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100" baseline="30000" dirty="0">
                <a:effectLst/>
                <a:latin typeface="Cambria"/>
                <a:cs typeface="Cambria"/>
              </a:rPr>
              <a:t>6 </a:t>
            </a:r>
            <a:r>
              <a:rPr lang="en-US" sz="2100" dirty="0">
                <a:effectLst/>
                <a:latin typeface="Cambria"/>
                <a:cs typeface="Cambria"/>
              </a:rPr>
              <a:t>But when Paul perceived that one part were Sadducees and the other Pharisees, he cried out in the council, “Men </a:t>
            </a:r>
            <a:r>
              <a:rPr lang="en-US" sz="2100" i="1" dirty="0">
                <a:effectLst/>
                <a:latin typeface="Cambria"/>
                <a:cs typeface="Cambria"/>
              </a:rPr>
              <a:t>and</a:t>
            </a:r>
            <a:r>
              <a:rPr lang="en-US" sz="2100" dirty="0">
                <a:effectLst/>
                <a:latin typeface="Cambria"/>
                <a:cs typeface="Cambria"/>
              </a:rPr>
              <a:t> brethren, I am a Pharisee, the son of a Pharisee; concerning the hope and resurrection of the dead I am being judged!”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100" baseline="30000" dirty="0">
                <a:effectLst/>
                <a:latin typeface="Cambria"/>
                <a:cs typeface="Cambria"/>
              </a:rPr>
              <a:t>7 </a:t>
            </a:r>
            <a:r>
              <a:rPr lang="en-US" sz="2100" dirty="0">
                <a:effectLst/>
                <a:latin typeface="Cambria"/>
                <a:cs typeface="Cambria"/>
              </a:rPr>
              <a:t>And when he had said this, a dissension arose between the Pharisees and the Sadducees; and the assembly was divided.</a:t>
            </a:r>
            <a:r>
              <a:rPr lang="en-US" sz="2100" baseline="30000" dirty="0">
                <a:effectLst/>
                <a:latin typeface="Cambria"/>
                <a:cs typeface="Cambria"/>
              </a:rPr>
              <a:t> 8</a:t>
            </a:r>
            <a:r>
              <a:rPr lang="en-US" sz="2100" dirty="0">
                <a:effectLst/>
                <a:latin typeface="Cambria"/>
                <a:cs typeface="Cambria"/>
              </a:rPr>
              <a:t> For Sadducees say that there is no resurrection—and no angel or spirit; but the Pharisees confess both. </a:t>
            </a:r>
            <a:r>
              <a:rPr lang="en-US" sz="2100" baseline="30000" dirty="0">
                <a:effectLst/>
                <a:latin typeface="Cambria"/>
                <a:cs typeface="Cambria"/>
              </a:rPr>
              <a:t>9</a:t>
            </a:r>
            <a:r>
              <a:rPr lang="en-US" sz="2100" dirty="0">
                <a:effectLst/>
                <a:latin typeface="Cambria"/>
                <a:cs typeface="Cambria"/>
              </a:rPr>
              <a:t> Then there arose a loud outcry. And the scribes of the Pharisees’ party arose and protested, saying, “We find no evil in this man; </a:t>
            </a:r>
            <a:r>
              <a:rPr lang="en-US" sz="2100" dirty="0">
                <a:effectLst/>
                <a:latin typeface="Cambria"/>
                <a:cs typeface="Cambria"/>
              </a:rPr>
              <a:t>but</a:t>
            </a:r>
            <a:r>
              <a:rPr lang="en-US" sz="2100" dirty="0">
                <a:effectLst/>
                <a:latin typeface="Cambria"/>
                <a:cs typeface="Cambria"/>
              </a:rPr>
              <a:t> if a spirit or an angel has spoken to him, let us not fight against God.” </a:t>
            </a:r>
            <a:r>
              <a:rPr lang="en-US" sz="2100" baseline="30000" dirty="0">
                <a:effectLst/>
                <a:latin typeface="Cambria"/>
                <a:cs typeface="Cambria"/>
              </a:rPr>
              <a:t>10</a:t>
            </a:r>
            <a:r>
              <a:rPr lang="en-US" sz="2100" dirty="0">
                <a:effectLst/>
                <a:latin typeface="Cambria"/>
                <a:cs typeface="Cambria"/>
              </a:rPr>
              <a:t> Now when there arose a great dissension, the commander, fearing lest Paul might be pulled to pieces by them, commanded the soldiers to go down and take him by force from among them, and bring </a:t>
            </a:r>
            <a:r>
              <a:rPr lang="en-US" sz="2100" i="1" dirty="0">
                <a:effectLst/>
                <a:latin typeface="Cambria"/>
                <a:cs typeface="Cambria"/>
              </a:rPr>
              <a:t>him</a:t>
            </a:r>
            <a:r>
              <a:rPr lang="en-US" sz="2100" dirty="0">
                <a:effectLst/>
                <a:latin typeface="Cambria"/>
                <a:cs typeface="Cambria"/>
              </a:rPr>
              <a:t> into the barracks.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D4CD-C8B5-4C0A-973D-F02F2DE2A8FE}" type="slidenum">
              <a:rPr lang="en-US" alt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12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1190540" y="4788959"/>
            <a:ext cx="1851948" cy="436563"/>
          </a:xfrm>
          <a:prstGeom prst="wedgeRectCallout">
            <a:avLst>
              <a:gd name="adj1" fmla="val -36607"/>
              <a:gd name="adj2" fmla="val -1067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spcCol="0" rtlCol="0" anchor="t" anchorCtr="0" compatLnSpc="1">
            <a:prstTxWarp prst="textNoShape">
              <a:avLst/>
            </a:prstTxWarp>
          </a:bodyPr>
          <a:lstStyle/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Cambria"/>
                <a:cs typeface="Cambria"/>
              </a:rPr>
              <a:t>Acts 5:33-39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4881211" y="3201458"/>
            <a:ext cx="2222339" cy="793750"/>
          </a:xfrm>
          <a:prstGeom prst="wedgeRectCallout">
            <a:avLst>
              <a:gd name="adj1" fmla="val 22619"/>
              <a:gd name="adj2" fmla="val 7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spcCol="0" rtlCol="0" anchor="t" anchorCtr="0" compatLnSpc="1">
            <a:prstTxWarp prst="textNoShape">
              <a:avLst/>
            </a:prstTxWarp>
          </a:bodyPr>
          <a:lstStyle/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Cambria"/>
                <a:cs typeface="Cambria"/>
              </a:rPr>
              <a:t>What was this dissension over?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571618" y="2778125"/>
            <a:ext cx="27117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ular Callout 9"/>
          <p:cNvSpPr/>
          <p:nvPr/>
        </p:nvSpPr>
        <p:spPr bwMode="auto">
          <a:xfrm>
            <a:off x="3240911" y="1375833"/>
            <a:ext cx="3042489" cy="827088"/>
          </a:xfrm>
          <a:prstGeom prst="wedgeRectCallout">
            <a:avLst>
              <a:gd name="adj1" fmla="val 22619"/>
              <a:gd name="adj2" fmla="val 7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spcCol="0" rtlCol="0" anchor="t" anchorCtr="0" compatLnSpc="1">
            <a:prstTxWarp prst="textNoShape">
              <a:avLst/>
            </a:prstTxWarp>
          </a:bodyPr>
          <a:lstStyle/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Cambria"/>
                <a:cs typeface="Cambria"/>
              </a:rPr>
              <a:t>About what type of issue are they divided?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833376" y="1098021"/>
            <a:ext cx="2314938" cy="820208"/>
          </a:xfrm>
          <a:prstGeom prst="wedgeRectCallout">
            <a:avLst>
              <a:gd name="adj1" fmla="val 18596"/>
              <a:gd name="adj2" fmla="val -713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cs typeface="Cambria"/>
              </a:rPr>
              <a:t>Seems calculated by Paul.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222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Lesson 11 Application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5502"/>
            <a:ext cx="8839200" cy="4698998"/>
          </a:xfrm>
        </p:spPr>
        <p:txBody>
          <a:bodyPr/>
          <a:lstStyle/>
          <a:p>
            <a:r>
              <a:rPr lang="en-US" sz="2800" dirty="0">
                <a:latin typeface="Cambria"/>
                <a:cs typeface="Cambria"/>
              </a:rPr>
              <a:t>Acts 21:17-25 – Unity Among Differences </a:t>
            </a:r>
          </a:p>
          <a:p>
            <a:pPr lvl="1"/>
            <a:r>
              <a:rPr lang="en-US" sz="2400" dirty="0">
                <a:latin typeface="Cambria"/>
                <a:cs typeface="Cambria"/>
              </a:rPr>
              <a:t>1 Cor. 9:20-21 – There is a distinction between that we are at liberty to do for the sake of others, and that which we are bound to do in order to obey God.</a:t>
            </a:r>
          </a:p>
          <a:p>
            <a:pPr lvl="1"/>
            <a:r>
              <a:rPr lang="en-US" sz="2400" dirty="0">
                <a:latin typeface="Cambria"/>
                <a:cs typeface="Cambria"/>
              </a:rPr>
              <a:t>Eph. 4:1-3 – This difference shows a unity consistent with scripture.</a:t>
            </a:r>
          </a:p>
          <a:p>
            <a:pPr lvl="1"/>
            <a:r>
              <a:rPr lang="en-US" sz="2400" dirty="0">
                <a:latin typeface="Cambria"/>
                <a:cs typeface="Cambria"/>
              </a:rPr>
              <a:t>For a deeper study on this, study 1 Corinthians (specifically </a:t>
            </a:r>
            <a:r>
              <a:rPr lang="en-US" sz="2400" dirty="0" err="1">
                <a:latin typeface="Cambria"/>
                <a:cs typeface="Cambria"/>
              </a:rPr>
              <a:t>ch.</a:t>
            </a:r>
            <a:r>
              <a:rPr lang="en-US" sz="2400" dirty="0">
                <a:latin typeface="Cambria"/>
                <a:cs typeface="Cambria"/>
              </a:rPr>
              <a:t> 8-10) and Romans (specifically </a:t>
            </a:r>
            <a:r>
              <a:rPr lang="en-US" sz="2400" dirty="0" err="1">
                <a:latin typeface="Cambria"/>
                <a:cs typeface="Cambria"/>
              </a:rPr>
              <a:t>ch.</a:t>
            </a:r>
            <a:r>
              <a:rPr lang="en-US" sz="2400" dirty="0">
                <a:latin typeface="Cambria"/>
                <a:cs typeface="Cambria"/>
              </a:rPr>
              <a:t> 14)</a:t>
            </a:r>
          </a:p>
          <a:p>
            <a:r>
              <a:rPr lang="en-US" sz="2800" dirty="0">
                <a:latin typeface="Cambria"/>
                <a:cs typeface="Cambria"/>
              </a:rPr>
              <a:t>Acts 23:1-10 – Disunity Among Differences</a:t>
            </a:r>
          </a:p>
          <a:p>
            <a:pPr lvl="1"/>
            <a:r>
              <a:rPr lang="en-US" sz="2400" dirty="0">
                <a:latin typeface="Cambria"/>
                <a:cs typeface="Cambria"/>
              </a:rPr>
              <a:t>Unity in regards to salvation is crucial.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D4CD-C8B5-4C0A-973D-F02F2DE2A8FE}" type="slidenum">
              <a:rPr lang="en-US" alt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13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47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943600" y="4305302"/>
            <a:ext cx="3048000" cy="1227667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094" tIns="47547" rIns="95094" bIns="47547" numCol="1" rtlCol="0" anchor="ctr" anchorCtr="0" compatLnSpc="1">
            <a:prstTxWarp prst="textNoShape">
              <a:avLst/>
            </a:prstTxWarp>
          </a:bodyPr>
          <a:lstStyle/>
          <a:p>
            <a:pPr algn="ctr" defTabSz="950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Chief Proclaimer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04800" y="1333500"/>
            <a:ext cx="2743200" cy="1219200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094" tIns="47547" rIns="95094" bIns="47547" numCol="1" rtlCol="0" anchor="ctr" anchorCtr="0" compatLnSpc="1">
            <a:prstTxWarp prst="textNoShape">
              <a:avLst/>
            </a:prstTxWarp>
          </a:bodyPr>
          <a:lstStyle/>
          <a:p>
            <a:pPr algn="ctr" defTabSz="950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00" b="1" dirty="0">
                <a:solidFill>
                  <a:prstClr val="white"/>
                </a:solidFill>
                <a:latin typeface="Cambria" pitchFamily="18" charset="0"/>
              </a:rPr>
              <a:t>Chief Persecutor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72593"/>
            <a:ext cx="8229600" cy="538646"/>
          </a:xfrm>
        </p:spPr>
        <p:txBody>
          <a:bodyPr>
            <a:normAutofit fontScale="90000"/>
          </a:bodyPr>
          <a:lstStyle/>
          <a:p>
            <a:r>
              <a:rPr lang="en-US" sz="3400" i="1" u="sng" dirty="0"/>
              <a:t>Conversion of the Chief Persecutor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971800" y="2476500"/>
            <a:ext cx="2971800" cy="1905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3543301"/>
            <a:ext cx="4648200" cy="1780179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 defTabSz="950915">
              <a:defRPr/>
            </a:pPr>
            <a:r>
              <a:rPr lang="en-US" sz="3700" b="1" dirty="0">
                <a:solidFill>
                  <a:prstClr val="white"/>
                </a:solidFill>
                <a:latin typeface="Calibri"/>
              </a:rPr>
              <a:t>One of the strongest proofs of the resurrection.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1117581"/>
            <a:ext cx="4724400" cy="3488338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defTabSz="950915">
              <a:defRPr/>
            </a:pPr>
            <a:r>
              <a:rPr lang="en-US" sz="3700" b="1" dirty="0">
                <a:solidFill>
                  <a:prstClr val="white"/>
                </a:solidFill>
                <a:latin typeface="Calibri"/>
              </a:rPr>
              <a:t>Conversion recorded 3  times        					</a:t>
            </a:r>
            <a:r>
              <a:rPr lang="en-US" sz="3700" dirty="0">
                <a:solidFill>
                  <a:prstClr val="white"/>
                </a:solidFill>
                <a:latin typeface="Calibri"/>
              </a:rPr>
              <a:t>Acts </a:t>
            </a:r>
            <a:r>
              <a:rPr lang="en-US" sz="3700" dirty="0">
                <a:solidFill>
                  <a:prstClr val="white"/>
                </a:solidFill>
                <a:latin typeface="Calibri"/>
              </a:rPr>
              <a:t>9</a:t>
            </a:r>
            <a:r>
              <a:rPr lang="en-US" sz="37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00" dirty="0">
                <a:solidFill>
                  <a:prstClr val="white"/>
                </a:solidFill>
                <a:latin typeface="Calibri"/>
              </a:rPr>
              <a:t>      	Acts </a:t>
            </a:r>
            <a:r>
              <a:rPr lang="en-US" sz="3700" dirty="0">
                <a:solidFill>
                  <a:prstClr val="white"/>
                </a:solidFill>
                <a:latin typeface="Calibri"/>
              </a:rPr>
              <a:t>22</a:t>
            </a:r>
          </a:p>
          <a:p>
            <a:pPr defTabSz="950915">
              <a:defRPr/>
            </a:pPr>
            <a:r>
              <a:rPr lang="en-US" sz="3700" dirty="0">
                <a:solidFill>
                  <a:prstClr val="white"/>
                </a:solidFill>
                <a:latin typeface="Calibri"/>
              </a:rPr>
              <a:t>		</a:t>
            </a:r>
            <a:r>
              <a:rPr lang="en-US" sz="3700" dirty="0">
                <a:solidFill>
                  <a:prstClr val="white"/>
                </a:solidFill>
                <a:latin typeface="Calibri"/>
              </a:rPr>
              <a:t>	Acts </a:t>
            </a:r>
            <a:r>
              <a:rPr lang="en-US" sz="3700" dirty="0">
                <a:solidFill>
                  <a:prstClr val="white"/>
                </a:solidFill>
                <a:latin typeface="Calibri"/>
              </a:rPr>
              <a:t>26</a:t>
            </a:r>
          </a:p>
          <a:p>
            <a:pPr defTabSz="950915">
              <a:defRPr/>
            </a:pPr>
            <a:endParaRPr lang="en-US" sz="37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5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mbria"/>
                <a:cs typeface="Cambria"/>
              </a:rPr>
              <a:t>Paul’s Instruction to the Elders</a:t>
            </a:r>
            <a:endParaRPr lang="en-US" sz="40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5502"/>
            <a:ext cx="8839200" cy="4791302"/>
          </a:xfrm>
        </p:spPr>
        <p:txBody>
          <a:bodyPr/>
          <a:lstStyle/>
          <a:p>
            <a:pPr marL="285739" indent="-285739"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US" sz="2800" b="0" dirty="0">
                <a:effectLst/>
                <a:latin typeface="Cambria"/>
                <a:cs typeface="Cambria"/>
              </a:rPr>
              <a:t>“Watch” and “warn” against wolves</a:t>
            </a:r>
          </a:p>
          <a:p>
            <a:pPr marL="285739" indent="-285739"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US" sz="2800" b="0" dirty="0">
                <a:effectLst/>
                <a:latin typeface="Cambria"/>
                <a:cs typeface="Cambria"/>
              </a:rPr>
              <a:t>Stick “to God” and “to the word of His Grace” </a:t>
            </a:r>
          </a:p>
          <a:p>
            <a:pPr marL="285739" indent="-285739"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US" sz="2800" b="0" dirty="0">
                <a:effectLst/>
                <a:latin typeface="Cambria"/>
                <a:cs typeface="Cambria"/>
              </a:rPr>
              <a:t>Support </a:t>
            </a:r>
            <a:r>
              <a:rPr lang="en-US" sz="2800" b="0" dirty="0">
                <a:effectLst/>
                <a:latin typeface="Cambria"/>
                <a:cs typeface="Cambria"/>
              </a:rPr>
              <a:t>the weak (by laboring like Paul)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FF00"/>
                </a:solidFill>
                <a:latin typeface="Cambria"/>
                <a:cs typeface="Cambria"/>
              </a:rPr>
              <a:t>What would this look like for Embry Hills today?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D4CD-C8B5-4C0A-973D-F02F2DE2A8FE}" type="slidenum">
              <a:rPr lang="en-US" alt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2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" y="3443402"/>
            <a:ext cx="8839200" cy="21734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Cambria"/>
                <a:cs typeface="Cambria"/>
              </a:rPr>
              <a:t>Whatever it looks like, we must go about it like Paul:</a:t>
            </a:r>
          </a:p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Cambria"/>
              <a:cs typeface="Cambria"/>
            </a:endParaRPr>
          </a:p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aseline="30000" dirty="0">
                <a:latin typeface="Cambria"/>
                <a:cs typeface="Cambria"/>
              </a:rPr>
              <a:t>24</a:t>
            </a:r>
            <a:r>
              <a:rPr lang="en-US" sz="2200" dirty="0">
                <a:latin typeface="Cambria"/>
                <a:cs typeface="Cambria"/>
              </a:rPr>
              <a:t>But none of these </a:t>
            </a:r>
            <a:r>
              <a:rPr lang="en-US" sz="2200" dirty="0">
                <a:latin typeface="Cambria"/>
                <a:cs typeface="Cambria"/>
              </a:rPr>
              <a:t>[chains or tribulations] </a:t>
            </a:r>
            <a:r>
              <a:rPr lang="en-US" sz="2200" dirty="0">
                <a:latin typeface="Cambria"/>
                <a:cs typeface="Cambria"/>
              </a:rPr>
              <a:t>move me; nor do I count my life dear to myself, so that I may finish my race with joy, and the ministry which I received from the Lord Jesus, to testify to the gospel of the grace of God. </a:t>
            </a:r>
            <a:endParaRPr lang="en-US" sz="2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3486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518583"/>
            <a:ext cx="8572500" cy="5196417"/>
          </a:xfrm>
          <a:noFill/>
          <a:ln/>
        </p:spPr>
        <p:txBody>
          <a:bodyPr/>
          <a:lstStyle/>
          <a:p>
            <a:pPr marL="401177" indent="-401177">
              <a:lnSpc>
                <a:spcPct val="90000"/>
              </a:lnSpc>
              <a:spcAft>
                <a:spcPts val="468"/>
              </a:spcAft>
              <a:buClr>
                <a:srgbClr val="FFFF00"/>
              </a:buClr>
              <a:buFont typeface="+mj-lt"/>
              <a:buAutoNum type="arabicParenR"/>
            </a:pPr>
            <a:r>
              <a:rPr lang="en-US" sz="2200" dirty="0"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 better understand the challenges, growth and practices of the New Testament church. Especially their worship, leadership, sharing, perseverance, and involvement in the Great Commission. </a:t>
            </a:r>
          </a:p>
          <a:p>
            <a:pPr marL="401177" indent="-401177">
              <a:lnSpc>
                <a:spcPct val="90000"/>
              </a:lnSpc>
              <a:spcAft>
                <a:spcPts val="468"/>
              </a:spcAft>
              <a:buClr>
                <a:srgbClr val="FFFF00"/>
              </a:buClr>
              <a:buFont typeface="+mj-lt"/>
              <a:buAutoNum type="arabicParenR"/>
            </a:pPr>
            <a:endParaRPr lang="en-US" sz="2200" dirty="0">
              <a:solidFill>
                <a:srgbClr val="F8F8F8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01177" indent="-401177">
              <a:lnSpc>
                <a:spcPct val="90000"/>
              </a:lnSpc>
              <a:spcAft>
                <a:spcPts val="468"/>
              </a:spcAft>
              <a:buClr>
                <a:srgbClr val="FFFF00"/>
              </a:buClr>
              <a:buFont typeface="+mj-lt"/>
              <a:buAutoNum type="arabicParenR"/>
            </a:pPr>
            <a:r>
              <a:rPr lang="en-US" sz="2200" dirty="0"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 equip one another to imitate the role models of the early church </a:t>
            </a:r>
          </a:p>
          <a:p>
            <a:pPr marL="713203" lvl="1" indent="-401177">
              <a:lnSpc>
                <a:spcPct val="90000"/>
              </a:lnSpc>
              <a:spcAft>
                <a:spcPts val="468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First, to respond to the gospel with trust and loyalty towards God</a:t>
            </a:r>
          </a:p>
          <a:p>
            <a:pPr marL="713203" lvl="1" indent="-401177">
              <a:lnSpc>
                <a:spcPct val="90000"/>
              </a:lnSpc>
              <a:spcAft>
                <a:spcPts val="468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Second, to tell others about Jesus in a loving and bold manner. </a:t>
            </a:r>
          </a:p>
          <a:p>
            <a:pPr marL="713203" lvl="1" indent="-401177">
              <a:lnSpc>
                <a:spcPct val="90000"/>
              </a:lnSpc>
              <a:spcAft>
                <a:spcPts val="468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Third, to serve one another thoughtfully for edification. </a:t>
            </a:r>
          </a:p>
          <a:p>
            <a:pPr marL="713203" lvl="1" indent="-401177">
              <a:lnSpc>
                <a:spcPct val="90000"/>
              </a:lnSpc>
              <a:spcAft>
                <a:spcPts val="468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F8F8F8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01177" indent="-401177">
              <a:spcAft>
                <a:spcPts val="468"/>
              </a:spcAft>
              <a:buClr>
                <a:srgbClr val="FFFF00"/>
              </a:buClr>
              <a:buFont typeface="+mj-lt"/>
              <a:buAutoNum type="arabicParenR"/>
            </a:pPr>
            <a:r>
              <a:rPr lang="en-US" sz="2200" dirty="0">
                <a:solidFill>
                  <a:srgbClr val="F8F8F8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Learn and imitate the teaching of the early Christian preachers, by evaluating the background and needs of the audience, and studying the content of the inspired preachers.</a:t>
            </a:r>
            <a:endParaRPr lang="en-US" sz="120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0" y="0"/>
            <a:ext cx="5829300" cy="508000"/>
          </a:xfrm>
          <a:noFill/>
          <a:ln/>
        </p:spPr>
        <p:txBody>
          <a:bodyPr/>
          <a:lstStyle/>
          <a:p>
            <a:pPr algn="ctr"/>
            <a:r>
              <a:rPr lang="en-US" sz="2800" b="1" i="1" u="sng" dirty="0">
                <a:solidFill>
                  <a:srgbClr val="FFFF00"/>
                </a:solidFill>
                <a:latin typeface="Cambria" pitchFamily="18" charset="0"/>
              </a:rPr>
              <a:t>Class Goals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9092" y="518583"/>
            <a:ext cx="8639159" cy="1055688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7132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9092" y="4256087"/>
            <a:ext cx="8639159" cy="1055688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7132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9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/>
                <a:cs typeface="Cambria"/>
              </a:rPr>
              <a:t>Timeline of Paul’s Incarceration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35000"/>
            <a:ext cx="8991600" cy="508000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effectLst/>
                <a:latin typeface="Cambria"/>
                <a:cs typeface="Cambria"/>
              </a:rPr>
              <a:t>Acts 20:23; 21:</a:t>
            </a:r>
            <a:r>
              <a:rPr lang="en-US" sz="2000" dirty="0">
                <a:solidFill>
                  <a:schemeClr val="accent1"/>
                </a:solidFill>
                <a:effectLst/>
                <a:latin typeface="Cambria"/>
                <a:cs typeface="Cambria"/>
              </a:rPr>
              <a:t>10,11 </a:t>
            </a:r>
            <a:r>
              <a:rPr lang="en-US" sz="2000" dirty="0">
                <a:effectLst/>
                <a:latin typeface="Cambria"/>
                <a:cs typeface="Cambria"/>
              </a:rPr>
              <a:t>– </a:t>
            </a:r>
            <a:r>
              <a:rPr lang="en-US" sz="2000" dirty="0">
                <a:effectLst/>
                <a:latin typeface="Cambria"/>
                <a:cs typeface="Cambria"/>
              </a:rPr>
              <a:t>Prophecies of Coming Arrest in </a:t>
            </a:r>
            <a:r>
              <a:rPr lang="en-US" sz="2000" dirty="0">
                <a:effectLst/>
                <a:latin typeface="Cambria"/>
                <a:cs typeface="Cambria"/>
              </a:rPr>
              <a:t>Jerusalem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21:26 </a:t>
            </a:r>
            <a:r>
              <a:rPr lang="en-US" sz="2000" dirty="0">
                <a:effectLst/>
                <a:latin typeface="Cambria"/>
                <a:cs typeface="Cambria"/>
              </a:rPr>
              <a:t>– </a:t>
            </a:r>
            <a:r>
              <a:rPr lang="en-US" sz="2000" dirty="0">
                <a:effectLst/>
                <a:latin typeface="Cambria"/>
                <a:cs typeface="Cambria"/>
              </a:rPr>
              <a:t>Paul Arrested on 7th Day in </a:t>
            </a:r>
            <a:r>
              <a:rPr lang="en-US" sz="2000" dirty="0">
                <a:effectLst/>
                <a:latin typeface="Cambria"/>
                <a:cs typeface="Cambria"/>
              </a:rPr>
              <a:t>Temple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21:31-36 </a:t>
            </a:r>
            <a:r>
              <a:rPr lang="en-US" sz="2000" dirty="0">
                <a:effectLst/>
                <a:latin typeface="Cambria"/>
                <a:cs typeface="Cambria"/>
              </a:rPr>
              <a:t>– </a:t>
            </a:r>
            <a:r>
              <a:rPr lang="en-US" sz="2000" dirty="0">
                <a:effectLst/>
                <a:latin typeface="Cambria"/>
                <a:cs typeface="Cambria"/>
              </a:rPr>
              <a:t>Paul Rescued by Roman Soldiers </a:t>
            </a:r>
            <a:endParaRPr lang="en-US" sz="2000" dirty="0">
              <a:effectLst/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22: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22 </a:t>
            </a:r>
            <a:r>
              <a:rPr lang="en-US" sz="2000" dirty="0">
                <a:effectLst/>
                <a:latin typeface="Cambria"/>
                <a:cs typeface="Cambria"/>
              </a:rPr>
              <a:t>– Paul speaks to Jews, </a:t>
            </a:r>
            <a:r>
              <a:rPr lang="en-US" sz="2000" dirty="0">
                <a:effectLst/>
                <a:latin typeface="Cambria"/>
                <a:cs typeface="Cambria"/>
              </a:rPr>
              <a:t>want him dead upon </a:t>
            </a:r>
            <a:r>
              <a:rPr lang="en-US" sz="2000" dirty="0">
                <a:effectLst/>
                <a:latin typeface="Cambria"/>
                <a:cs typeface="Cambria"/>
              </a:rPr>
              <a:t>mention of Gentiles </a:t>
            </a:r>
            <a:endParaRPr lang="en-US" sz="2000" dirty="0"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23:1-10 </a:t>
            </a:r>
            <a:r>
              <a:rPr lang="en-US" sz="2000" dirty="0">
                <a:effectLst/>
                <a:latin typeface="Cambria"/>
                <a:cs typeface="Cambria"/>
              </a:rPr>
              <a:t>– Paul Examined by Commander, with Sanhedrin Present </a:t>
            </a:r>
            <a:endParaRPr lang="en-US" sz="2000" dirty="0">
              <a:effectLst/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23:11-35 </a:t>
            </a:r>
            <a:r>
              <a:rPr lang="en-US" sz="2000" dirty="0">
                <a:effectLst/>
                <a:latin typeface="Cambria"/>
                <a:cs typeface="Cambria"/>
              </a:rPr>
              <a:t>– Plot of Jews to kill Paul foiled by trip to </a:t>
            </a:r>
            <a:r>
              <a:rPr lang="en-US" sz="2000" dirty="0">
                <a:effectLst/>
                <a:latin typeface="Cambria"/>
                <a:cs typeface="Cambria"/>
              </a:rPr>
              <a:t>Caesarea </a:t>
            </a:r>
            <a:r>
              <a:rPr lang="en-US" sz="2000" dirty="0">
                <a:effectLst/>
                <a:latin typeface="Cambria"/>
                <a:cs typeface="Cambria"/>
              </a:rPr>
              <a:t>by Night </a:t>
            </a:r>
            <a:endParaRPr lang="en-US" sz="2000" dirty="0"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24:1-21 </a:t>
            </a:r>
            <a:r>
              <a:rPr lang="en-US" sz="2000" dirty="0">
                <a:effectLst/>
                <a:latin typeface="Cambria"/>
                <a:cs typeface="Cambria"/>
              </a:rPr>
              <a:t>– Paul’s hearing before Felix (</a:t>
            </a:r>
            <a:r>
              <a:rPr lang="en-US" sz="2000" dirty="0" err="1">
                <a:effectLst/>
                <a:latin typeface="Cambria"/>
                <a:cs typeface="Cambria"/>
              </a:rPr>
              <a:t>Tertullus</a:t>
            </a:r>
            <a:r>
              <a:rPr lang="en-US" sz="2000" dirty="0">
                <a:effectLst/>
                <a:latin typeface="Cambria"/>
                <a:cs typeface="Cambria"/>
              </a:rPr>
              <a:t> prosecuting</a:t>
            </a:r>
            <a:endParaRPr lang="en-US" sz="2000" dirty="0">
              <a:effectLst/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24:22-27 </a:t>
            </a:r>
            <a:r>
              <a:rPr lang="en-US" sz="2000" dirty="0">
                <a:effectLst/>
                <a:latin typeface="Cambria"/>
                <a:cs typeface="Cambria"/>
              </a:rPr>
              <a:t>– Two years of Procrastination by Felix </a:t>
            </a:r>
            <a:endParaRPr lang="en-US" sz="2000" dirty="0">
              <a:effectLst/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24:27 </a:t>
            </a:r>
            <a:r>
              <a:rPr lang="en-US" sz="2000" dirty="0">
                <a:effectLst/>
                <a:latin typeface="Cambria"/>
                <a:cs typeface="Cambria"/>
              </a:rPr>
              <a:t>– Felix Replaced by Festus </a:t>
            </a:r>
            <a:endParaRPr lang="en-US" sz="2000" dirty="0">
              <a:effectLst/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25:1-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12 </a:t>
            </a:r>
            <a:r>
              <a:rPr lang="en-US" sz="2000" dirty="0">
                <a:effectLst/>
                <a:latin typeface="Cambria"/>
                <a:cs typeface="Cambria"/>
              </a:rPr>
              <a:t>– </a:t>
            </a:r>
            <a:r>
              <a:rPr lang="en-US" sz="2000" dirty="0">
                <a:effectLst/>
                <a:latin typeface="Cambria"/>
                <a:cs typeface="Cambria"/>
              </a:rPr>
              <a:t>Jews attempt to </a:t>
            </a:r>
            <a:r>
              <a:rPr lang="en-US" sz="2000" dirty="0">
                <a:effectLst/>
                <a:latin typeface="Cambria"/>
                <a:cs typeface="Cambria"/>
              </a:rPr>
              <a:t>get </a:t>
            </a:r>
            <a:r>
              <a:rPr lang="en-US" sz="2000" dirty="0">
                <a:effectLst/>
                <a:latin typeface="Cambria"/>
                <a:cs typeface="Cambria"/>
              </a:rPr>
              <a:t>Paul </a:t>
            </a:r>
            <a:r>
              <a:rPr lang="en-US" sz="2000" dirty="0">
                <a:effectLst/>
                <a:latin typeface="Cambria"/>
                <a:cs typeface="Cambria"/>
              </a:rPr>
              <a:t>to Jerusalem foiled by </a:t>
            </a:r>
            <a:r>
              <a:rPr lang="en-US" sz="2000" dirty="0">
                <a:effectLst/>
                <a:latin typeface="Cambria"/>
                <a:cs typeface="Cambria"/>
              </a:rPr>
              <a:t>appeal </a:t>
            </a:r>
            <a:r>
              <a:rPr lang="en-US" sz="2000" dirty="0">
                <a:effectLst/>
                <a:latin typeface="Cambria"/>
                <a:cs typeface="Cambria"/>
              </a:rPr>
              <a:t>to </a:t>
            </a:r>
            <a:r>
              <a:rPr lang="en-US" sz="2000" dirty="0">
                <a:effectLst/>
                <a:latin typeface="Cambria"/>
                <a:cs typeface="Cambria"/>
              </a:rPr>
              <a:t>	              Caesar</a:t>
            </a:r>
            <a:r>
              <a:rPr lang="en-US" sz="2000" dirty="0">
                <a:effectLst/>
                <a:latin typeface="Cambria"/>
                <a:cs typeface="Cambria"/>
              </a:rPr>
              <a:t>. </a:t>
            </a:r>
            <a:endParaRPr lang="en-US" sz="2000" dirty="0"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25:13-27 </a:t>
            </a:r>
            <a:r>
              <a:rPr lang="en-US" sz="2000" dirty="0">
                <a:effectLst/>
                <a:latin typeface="Cambria"/>
                <a:cs typeface="Cambria"/>
              </a:rPr>
              <a:t>– </a:t>
            </a:r>
            <a:r>
              <a:rPr lang="en-US" sz="2000" dirty="0">
                <a:effectLst/>
                <a:latin typeface="Cambria"/>
                <a:cs typeface="Cambria"/>
              </a:rPr>
              <a:t>Herod Agrippa II Visits Festus, asks to hear Paul’s case. Paul </a:t>
            </a:r>
            <a:r>
              <a:rPr lang="en-US" sz="2000" dirty="0">
                <a:effectLst/>
                <a:latin typeface="Cambria"/>
                <a:cs typeface="Cambria"/>
              </a:rPr>
              <a:t>	                 addresses </a:t>
            </a:r>
            <a:r>
              <a:rPr lang="en-US" sz="2000" dirty="0">
                <a:effectLst/>
                <a:latin typeface="Cambria"/>
                <a:cs typeface="Cambria"/>
              </a:rPr>
              <a:t>Agrippa, Bernice, &amp; </a:t>
            </a:r>
            <a:r>
              <a:rPr lang="en-US" sz="2000" dirty="0">
                <a:effectLst/>
                <a:latin typeface="Cambria"/>
                <a:cs typeface="Cambria"/>
              </a:rPr>
              <a:t>group</a:t>
            </a:r>
            <a:endParaRPr lang="en-US" sz="20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1800" dirty="0">
                <a:effectLst/>
              </a:rPr>
              <a:t>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D4CD-C8B5-4C0A-973D-F02F2DE2A8FE}" type="slidenum">
              <a:rPr lang="en-US" alt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4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1" y="635000"/>
            <a:ext cx="8856011" cy="42333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spcCol="0" rtlCol="0" anchor="t" anchorCtr="0" compatLnSpc="1">
            <a:prstTxWarp prst="textNoShape">
              <a:avLst/>
            </a:prstTxWarp>
          </a:bodyPr>
          <a:lstStyle/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2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Paul Goes to Jerusalem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5502"/>
            <a:ext cx="8839200" cy="46989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/>
                <a:latin typeface="Cambria"/>
                <a:cs typeface="Cambria"/>
              </a:rPr>
              <a:t>19:21 “When </a:t>
            </a:r>
            <a:r>
              <a:rPr lang="en-US" sz="2800" dirty="0">
                <a:effectLst/>
                <a:latin typeface="Cambria"/>
                <a:cs typeface="Cambria"/>
              </a:rPr>
              <a:t>these things were accomplished, Paul purposed in the Spirit, when he had passed through Macedonia and Achaia, to go to Jerusalem, saying, “After I have been there, I must also see Rome.</a:t>
            </a:r>
            <a:r>
              <a:rPr lang="en-US" sz="2800" dirty="0">
                <a:effectLst/>
                <a:latin typeface="Cambria"/>
                <a:cs typeface="Cambria"/>
              </a:rPr>
              <a:t>”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800" dirty="0">
              <a:effectLst/>
              <a:latin typeface="Cambria"/>
              <a:cs typeface="Cambria"/>
            </a:endParaRPr>
          </a:p>
          <a:p>
            <a:pPr marL="0" indent="0">
              <a:buNone/>
            </a:pPr>
            <a:endParaRPr lang="en-US" sz="2800" dirty="0">
              <a:effectLst/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D4CD-C8B5-4C0A-973D-F02F2DE2A8FE}" type="slidenum">
              <a:rPr lang="en-US" alt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5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22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BAB4-1644-4F30-B35F-BDEAD7896FA4}" type="slidenum">
              <a:rPr lang="en-US" alt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6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0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Paul Goes to Jerusalem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5502"/>
            <a:ext cx="8839200" cy="46989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latin typeface="Cambria"/>
                <a:cs typeface="Cambria"/>
              </a:rPr>
              <a:t>19:21 “When </a:t>
            </a:r>
            <a:r>
              <a:rPr lang="en-US" sz="2400" dirty="0">
                <a:effectLst/>
                <a:latin typeface="Cambria"/>
                <a:cs typeface="Cambria"/>
              </a:rPr>
              <a:t>these things were accomplished, Paul purposed in the Spirit, when he had passed through Macedonia and Achaia, to go to Jerusalem, saying, “After I have been there, I must also see Rome.</a:t>
            </a:r>
            <a:r>
              <a:rPr lang="en-US" sz="2400" dirty="0">
                <a:effectLst/>
                <a:latin typeface="Cambria"/>
                <a:cs typeface="Cambria"/>
              </a:rPr>
              <a:t>”</a:t>
            </a:r>
            <a:endParaRPr lang="en-US" sz="24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400" dirty="0">
              <a:effectLst/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mbria"/>
                <a:cs typeface="Cambria"/>
              </a:rPr>
              <a:t>21:4 And </a:t>
            </a:r>
            <a:r>
              <a:rPr lang="en-US" sz="2400" dirty="0">
                <a:effectLst/>
                <a:latin typeface="Cambria"/>
                <a:cs typeface="Cambria"/>
              </a:rPr>
              <a:t>finding </a:t>
            </a:r>
            <a:r>
              <a:rPr lang="en-US" sz="2400" dirty="0">
                <a:effectLst/>
                <a:latin typeface="Cambria"/>
                <a:cs typeface="Cambria"/>
              </a:rPr>
              <a:t>disciples</a:t>
            </a:r>
            <a:r>
              <a:rPr lang="en-US" sz="2400" dirty="0">
                <a:effectLst/>
                <a:latin typeface="Cambria"/>
                <a:cs typeface="Cambria"/>
              </a:rPr>
              <a:t>, we stayed there seven days. They told Paul through the Spirit not to go up to Jerusalem</a:t>
            </a:r>
            <a:r>
              <a:rPr lang="en-US" sz="2400" dirty="0">
                <a:effectLst/>
                <a:latin typeface="Cambria"/>
                <a:cs typeface="Cambria"/>
              </a:rPr>
              <a:t>.</a:t>
            </a:r>
          </a:p>
          <a:p>
            <a:pPr marL="0" indent="0">
              <a:buNone/>
            </a:pPr>
            <a:endParaRPr lang="en-US" sz="2400" dirty="0">
              <a:effectLst/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mbria"/>
                <a:cs typeface="Cambria"/>
              </a:rPr>
              <a:t>21:11 When </a:t>
            </a:r>
            <a:r>
              <a:rPr lang="en-US" sz="2400" dirty="0">
                <a:effectLst/>
                <a:latin typeface="Cambria"/>
                <a:cs typeface="Cambria"/>
              </a:rPr>
              <a:t>he had come to us, he took Paul’s belt, bound his </a:t>
            </a:r>
            <a:r>
              <a:rPr lang="en-US" sz="2400" i="1" dirty="0">
                <a:effectLst/>
                <a:latin typeface="Cambria"/>
                <a:cs typeface="Cambria"/>
              </a:rPr>
              <a:t>own</a:t>
            </a:r>
            <a:r>
              <a:rPr lang="en-US" sz="2400" dirty="0">
                <a:effectLst/>
                <a:latin typeface="Cambria"/>
                <a:cs typeface="Cambria"/>
              </a:rPr>
              <a:t> hands and feet, and said, “Thus says the </a:t>
            </a:r>
            <a:r>
              <a:rPr lang="en-US" sz="2400" dirty="0">
                <a:effectLst/>
                <a:latin typeface="Cambria"/>
                <a:cs typeface="Cambria"/>
              </a:rPr>
              <a:t>Holy Spirit, </a:t>
            </a:r>
            <a:r>
              <a:rPr lang="en-US" sz="2400" dirty="0">
                <a:effectLst/>
                <a:latin typeface="Cambria"/>
                <a:cs typeface="Cambria"/>
              </a:rPr>
              <a:t> ‘So shall the Jews at Jerusalem bind the man who owns this belt, and deliver </a:t>
            </a:r>
            <a:r>
              <a:rPr lang="en-US" sz="2400" i="1" dirty="0">
                <a:effectLst/>
                <a:latin typeface="Cambria"/>
                <a:cs typeface="Cambria"/>
              </a:rPr>
              <a:t>him</a:t>
            </a:r>
            <a:r>
              <a:rPr lang="en-US" sz="2400" dirty="0">
                <a:effectLst/>
                <a:latin typeface="Cambria"/>
                <a:cs typeface="Cambria"/>
              </a:rPr>
              <a:t> into the hands of the Gentiles.’ ”</a:t>
            </a:r>
          </a:p>
          <a:p>
            <a:pPr marL="0" indent="0">
              <a:buNone/>
            </a:pPr>
            <a:endParaRPr lang="en-US" sz="2400" dirty="0">
              <a:effectLst/>
              <a:latin typeface="Cambria"/>
              <a:cs typeface="Cambria"/>
            </a:endParaRPr>
          </a:p>
          <a:p>
            <a:pPr marL="0" indent="0">
              <a:buNone/>
            </a:pPr>
            <a:endParaRPr lang="en-US" sz="2800" dirty="0">
              <a:effectLst/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D4CD-C8B5-4C0A-973D-F02F2DE2A8FE}" type="slidenum">
              <a:rPr lang="en-US" alt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7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52400" y="1613958"/>
            <a:ext cx="171277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541362" y="3605212"/>
            <a:ext cx="2493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000815" y="4855633"/>
            <a:ext cx="33990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52400" y="2877345"/>
            <a:ext cx="8839200" cy="11509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latin typeface="Cambria"/>
                <a:cs typeface="Cambria"/>
              </a:rPr>
              <a:t>Acts 21:14 So </a:t>
            </a:r>
            <a:r>
              <a:rPr lang="en-US" sz="3200" dirty="0">
                <a:latin typeface="Cambria"/>
                <a:cs typeface="Cambria"/>
              </a:rPr>
              <a:t>when he would not be persuaded, we ceased, saying, “The will of the Lord be done.”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2047347"/>
            <a:ext cx="8839200" cy="6413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latin typeface="Cambria"/>
                <a:cs typeface="Cambria"/>
              </a:rPr>
              <a:t>Are these statements contradictory?</a:t>
            </a:r>
            <a:endParaRPr lang="en-US" sz="3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9240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mbria"/>
                <a:cs typeface="Cambria"/>
              </a:rPr>
              <a:t>Acts 21:17-25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35000"/>
            <a:ext cx="8839200" cy="4889500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>
                <a:effectLst/>
                <a:latin typeface="Cambria"/>
                <a:cs typeface="Cambria"/>
              </a:rPr>
              <a:t>“You see, brother, how many myriads of Jews there are who have believed, and they are all zealous for the law; </a:t>
            </a:r>
            <a:r>
              <a:rPr lang="en-US" sz="2100" baseline="30000" dirty="0">
                <a:effectLst/>
                <a:latin typeface="Cambria"/>
                <a:cs typeface="Cambria"/>
              </a:rPr>
              <a:t>21</a:t>
            </a:r>
            <a:r>
              <a:rPr lang="en-US" sz="2100" dirty="0">
                <a:effectLst/>
                <a:latin typeface="Cambria"/>
                <a:cs typeface="Cambria"/>
              </a:rPr>
              <a:t> but they have been informed about you that you teach all the Jews who are among the Gentiles to forsake Moses, saying that they ought not to </a:t>
            </a:r>
            <a:r>
              <a:rPr lang="en-US" sz="2100" dirty="0">
                <a:effectLst/>
                <a:latin typeface="Cambria"/>
                <a:cs typeface="Cambria"/>
              </a:rPr>
              <a:t>circumcise </a:t>
            </a:r>
            <a:r>
              <a:rPr lang="en-US" sz="2100" i="1" dirty="0">
                <a:effectLst/>
                <a:latin typeface="Cambria"/>
                <a:cs typeface="Cambria"/>
              </a:rPr>
              <a:t>their</a:t>
            </a:r>
            <a:r>
              <a:rPr lang="en-US" sz="2100" dirty="0">
                <a:effectLst/>
                <a:latin typeface="Cambria"/>
                <a:cs typeface="Cambria"/>
              </a:rPr>
              <a:t> </a:t>
            </a:r>
            <a:r>
              <a:rPr lang="en-US" sz="2100" dirty="0">
                <a:effectLst/>
                <a:latin typeface="Cambria"/>
                <a:cs typeface="Cambria"/>
              </a:rPr>
              <a:t>children nor to walk according to the customs</a:t>
            </a:r>
            <a:r>
              <a:rPr lang="en-US" sz="2100" dirty="0">
                <a:effectLst/>
                <a:latin typeface="Cambria"/>
                <a:cs typeface="Cambria"/>
              </a:rPr>
              <a:t>. </a:t>
            </a:r>
            <a:r>
              <a:rPr lang="en-US" sz="2100" baseline="30000" dirty="0">
                <a:effectLst/>
                <a:latin typeface="Cambria"/>
                <a:cs typeface="Cambria"/>
              </a:rPr>
              <a:t>22</a:t>
            </a:r>
            <a:r>
              <a:rPr lang="en-US" sz="2100" dirty="0">
                <a:effectLst/>
                <a:latin typeface="Cambria"/>
                <a:cs typeface="Cambria"/>
              </a:rPr>
              <a:t> </a:t>
            </a:r>
            <a:r>
              <a:rPr lang="en-US" sz="2100" dirty="0">
                <a:effectLst/>
                <a:latin typeface="Cambria"/>
                <a:cs typeface="Cambria"/>
              </a:rPr>
              <a:t>What </a:t>
            </a:r>
            <a:r>
              <a:rPr lang="en-US" sz="2100" dirty="0">
                <a:effectLst/>
                <a:latin typeface="Cambria"/>
                <a:cs typeface="Cambria"/>
              </a:rPr>
              <a:t>then? The assembly must certainly meet, for they will hear that you have come</a:t>
            </a:r>
            <a:r>
              <a:rPr lang="en-US" sz="2100" dirty="0">
                <a:effectLst/>
                <a:latin typeface="Cambria"/>
                <a:cs typeface="Cambria"/>
              </a:rPr>
              <a:t>. </a:t>
            </a:r>
            <a:r>
              <a:rPr lang="en-US" sz="2100" baseline="30000" dirty="0">
                <a:effectLst/>
                <a:latin typeface="Cambria"/>
                <a:cs typeface="Cambria"/>
              </a:rPr>
              <a:t>23</a:t>
            </a:r>
            <a:r>
              <a:rPr lang="en-US" sz="2100" dirty="0">
                <a:effectLst/>
                <a:latin typeface="Cambria"/>
                <a:cs typeface="Cambria"/>
              </a:rPr>
              <a:t> Therefore do what we tell you: We have four men who have taken a vow. </a:t>
            </a:r>
            <a:r>
              <a:rPr lang="en-US" sz="2100" baseline="30000" dirty="0">
                <a:effectLst/>
                <a:latin typeface="Cambria"/>
                <a:cs typeface="Cambria"/>
              </a:rPr>
              <a:t>24</a:t>
            </a:r>
            <a:r>
              <a:rPr lang="en-US" sz="2100" dirty="0">
                <a:effectLst/>
                <a:latin typeface="Cambria"/>
                <a:cs typeface="Cambria"/>
              </a:rPr>
              <a:t> Take them and be purified with them, and pay their expenses so that they may shave </a:t>
            </a:r>
            <a:r>
              <a:rPr lang="en-US" sz="2100" i="1" dirty="0">
                <a:effectLst/>
                <a:latin typeface="Cambria"/>
                <a:cs typeface="Cambria"/>
              </a:rPr>
              <a:t>their</a:t>
            </a:r>
            <a:r>
              <a:rPr lang="en-US" sz="2100" dirty="0">
                <a:effectLst/>
                <a:latin typeface="Cambria"/>
                <a:cs typeface="Cambria"/>
              </a:rPr>
              <a:t> heads, and that all may know that those things of which they were informed concerning you are nothing, </a:t>
            </a:r>
            <a:r>
              <a:rPr lang="en-US" sz="2100" dirty="0">
                <a:effectLst/>
                <a:latin typeface="Cambria"/>
                <a:cs typeface="Cambria"/>
              </a:rPr>
              <a:t>but </a:t>
            </a:r>
            <a:r>
              <a:rPr lang="en-US" sz="2100" i="1" dirty="0">
                <a:effectLst/>
                <a:latin typeface="Cambria"/>
                <a:cs typeface="Cambria"/>
              </a:rPr>
              <a:t>that</a:t>
            </a:r>
            <a:r>
              <a:rPr lang="en-US" sz="2100" dirty="0">
                <a:effectLst/>
                <a:latin typeface="Cambria"/>
                <a:cs typeface="Cambria"/>
              </a:rPr>
              <a:t> you yourself also walk orderly and keep the law</a:t>
            </a:r>
            <a:r>
              <a:rPr lang="en-US" sz="2100" dirty="0">
                <a:effectLst/>
                <a:latin typeface="Cambria"/>
                <a:cs typeface="Cambria"/>
              </a:rPr>
              <a:t>. </a:t>
            </a:r>
            <a:r>
              <a:rPr lang="en-US" sz="2100" baseline="30000" dirty="0">
                <a:effectLst/>
                <a:latin typeface="Cambria"/>
                <a:cs typeface="Cambria"/>
              </a:rPr>
              <a:t>25</a:t>
            </a:r>
            <a:r>
              <a:rPr lang="en-US" sz="2100" dirty="0">
                <a:effectLst/>
                <a:latin typeface="Cambria"/>
                <a:cs typeface="Cambria"/>
              </a:rPr>
              <a:t> </a:t>
            </a:r>
            <a:r>
              <a:rPr lang="en-US" sz="2100" dirty="0">
                <a:effectLst/>
                <a:latin typeface="Cambria"/>
                <a:cs typeface="Cambria"/>
              </a:rPr>
              <a:t>But concerning </a:t>
            </a:r>
            <a:r>
              <a:rPr lang="en-US" sz="2100" dirty="0">
                <a:effectLst/>
                <a:latin typeface="Cambria"/>
                <a:cs typeface="Cambria"/>
              </a:rPr>
              <a:t>the Gentiles who believe, we have written </a:t>
            </a:r>
            <a:r>
              <a:rPr lang="en-US" sz="2100" i="1" dirty="0">
                <a:effectLst/>
                <a:latin typeface="Cambria"/>
                <a:cs typeface="Cambria"/>
              </a:rPr>
              <a:t>and</a:t>
            </a:r>
            <a:r>
              <a:rPr lang="en-US" sz="2100" dirty="0">
                <a:effectLst/>
                <a:latin typeface="Cambria"/>
                <a:cs typeface="Cambria"/>
              </a:rPr>
              <a:t> </a:t>
            </a:r>
            <a:r>
              <a:rPr lang="en-US" sz="2100" dirty="0">
                <a:effectLst/>
                <a:latin typeface="Cambria"/>
                <a:cs typeface="Cambria"/>
              </a:rPr>
              <a:t>decided</a:t>
            </a:r>
            <a:r>
              <a:rPr lang="en-US" sz="2100" dirty="0">
                <a:effectLst/>
                <a:latin typeface="Cambria"/>
                <a:cs typeface="Cambria"/>
              </a:rPr>
              <a:t> </a:t>
            </a:r>
            <a:r>
              <a:rPr lang="en-US" sz="2100" dirty="0">
                <a:effectLst/>
                <a:latin typeface="Cambria"/>
                <a:cs typeface="Cambria"/>
              </a:rPr>
              <a:t>that </a:t>
            </a:r>
            <a:r>
              <a:rPr lang="en-US" sz="2100" dirty="0">
                <a:effectLst/>
                <a:latin typeface="Cambria"/>
                <a:cs typeface="Cambria"/>
              </a:rPr>
              <a:t>they should observe no such thing, except that they should keep themselves </a:t>
            </a:r>
            <a:r>
              <a:rPr lang="en-US" sz="2100" dirty="0">
                <a:effectLst/>
                <a:latin typeface="Cambria"/>
                <a:cs typeface="Cambria"/>
              </a:rPr>
              <a:t>from </a:t>
            </a:r>
            <a:r>
              <a:rPr lang="en-US" sz="2100" i="1" dirty="0">
                <a:effectLst/>
                <a:latin typeface="Cambria"/>
                <a:cs typeface="Cambria"/>
              </a:rPr>
              <a:t>things</a:t>
            </a:r>
            <a:r>
              <a:rPr lang="en-US" sz="2100" dirty="0">
                <a:effectLst/>
                <a:latin typeface="Cambria"/>
                <a:cs typeface="Cambria"/>
              </a:rPr>
              <a:t> </a:t>
            </a:r>
            <a:r>
              <a:rPr lang="en-US" sz="2100" dirty="0">
                <a:effectLst/>
                <a:latin typeface="Cambria"/>
                <a:cs typeface="Cambria"/>
              </a:rPr>
              <a:t>offered to idols, from blood, from things strangled, and </a:t>
            </a:r>
            <a:r>
              <a:rPr lang="en-US" sz="2100" dirty="0">
                <a:effectLst/>
                <a:latin typeface="Cambria"/>
                <a:cs typeface="Cambria"/>
              </a:rPr>
              <a:t>from sexual </a:t>
            </a:r>
            <a:r>
              <a:rPr lang="en-US" sz="2100" dirty="0">
                <a:effectLst/>
                <a:latin typeface="Cambria"/>
                <a:cs typeface="Cambria"/>
              </a:rPr>
              <a:t>immorality.” </a:t>
            </a:r>
            <a:endParaRPr lang="en-US" sz="21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D4CD-C8B5-4C0A-973D-F02F2DE2A8FE}" type="slidenum">
              <a:rPr lang="en-US" alt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8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" y="1653647"/>
            <a:ext cx="8839200" cy="26458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spcCol="0" rtlCol="0" anchor="t" anchorCtr="0" compatLnSpc="1">
            <a:prstTxWarp prst="textNoShape">
              <a:avLst/>
            </a:prstTxWarp>
          </a:bodyPr>
          <a:lstStyle/>
          <a:p>
            <a:pPr marL="342886" indent="-342886" defTabSz="91436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How would you describe the “myriads of Jews” in this passage?</a:t>
            </a:r>
          </a:p>
          <a:p>
            <a:pPr marL="342886" indent="-342886" defTabSz="91436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What accusations are being brought against Paul?</a:t>
            </a:r>
          </a:p>
          <a:p>
            <a:pPr marL="342886" indent="-342886" defTabSz="914364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What passages from Acts and from Paul’s letters may have contributed to these accusations?</a:t>
            </a:r>
          </a:p>
          <a:p>
            <a:pPr marL="342886" indent="-342886" defTabSz="91436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latin typeface="Cambria"/>
                <a:cs typeface="Cambria"/>
              </a:rPr>
              <a:t>What is the response from James and the elders?</a:t>
            </a:r>
          </a:p>
          <a:p>
            <a:pPr marL="342886" indent="-342886" defTabSz="914364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What does this story teach us?</a:t>
            </a:r>
          </a:p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2486905" y="833439"/>
            <a:ext cx="4682786" cy="1878541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spcCol="0" rtlCol="0" anchor="t" anchorCtr="0" compatLnSpc="1">
            <a:prstTxWarp prst="textNoShape">
              <a:avLst/>
            </a:prstTxWarp>
          </a:bodyPr>
          <a:lstStyle/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Cambria"/>
                <a:cs typeface="Cambria"/>
              </a:rPr>
              <a:t>Num. 6:2-12 Being purified included:</a:t>
            </a:r>
          </a:p>
          <a:p>
            <a:pPr marL="285739" indent="-285739" defTabSz="91436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200" dirty="0">
                <a:latin typeface="Cambria"/>
                <a:cs typeface="Cambria"/>
              </a:rPr>
              <a:t>Shaving of head </a:t>
            </a:r>
          </a:p>
          <a:p>
            <a:pPr marL="285739" indent="-285739" defTabSz="91436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200" dirty="0">
                <a:latin typeface="Cambria"/>
                <a:cs typeface="Cambria"/>
              </a:rPr>
              <a:t>Sin offering</a:t>
            </a:r>
          </a:p>
          <a:p>
            <a:pPr marL="285739" indent="-285739" defTabSz="91436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200" dirty="0">
                <a:latin typeface="Cambria"/>
                <a:cs typeface="Cambria"/>
              </a:rPr>
              <a:t>Burnt offering</a:t>
            </a:r>
          </a:p>
          <a:p>
            <a:pPr marL="285739" indent="-285739" defTabSz="91436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200" dirty="0">
                <a:latin typeface="Cambria"/>
                <a:cs typeface="Cambria"/>
              </a:rPr>
              <a:t>Loss of time under the vow</a:t>
            </a:r>
          </a:p>
        </p:txBody>
      </p:sp>
    </p:spTree>
    <p:extLst>
      <p:ext uri="{BB962C8B-B14F-4D97-AF65-F5344CB8AC3E}">
        <p14:creationId xmlns:p14="http://schemas.microsoft.com/office/powerpoint/2010/main" val="379084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/>
                <a:cs typeface="Cambria"/>
              </a:rPr>
              <a:t>Timeline of Paul’s Incarceration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35000"/>
            <a:ext cx="8991600" cy="508000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effectLst/>
                <a:latin typeface="Cambria"/>
                <a:cs typeface="Cambria"/>
              </a:rPr>
              <a:t>Acts 20:23; 21:</a:t>
            </a:r>
            <a:r>
              <a:rPr lang="en-US" sz="2000" dirty="0">
                <a:solidFill>
                  <a:schemeClr val="accent1"/>
                </a:solidFill>
                <a:effectLst/>
                <a:latin typeface="Cambria"/>
                <a:cs typeface="Cambria"/>
              </a:rPr>
              <a:t>10,11 </a:t>
            </a:r>
            <a:r>
              <a:rPr lang="en-US" sz="2000" dirty="0">
                <a:effectLst/>
                <a:latin typeface="Cambria"/>
                <a:cs typeface="Cambria"/>
              </a:rPr>
              <a:t>– </a:t>
            </a:r>
            <a:r>
              <a:rPr lang="en-US" sz="2000" dirty="0">
                <a:effectLst/>
                <a:latin typeface="Cambria"/>
                <a:cs typeface="Cambria"/>
              </a:rPr>
              <a:t>Prophecies of Coming Arrest in </a:t>
            </a:r>
            <a:r>
              <a:rPr lang="en-US" sz="2000" dirty="0">
                <a:effectLst/>
                <a:latin typeface="Cambria"/>
                <a:cs typeface="Cambria"/>
              </a:rPr>
              <a:t>Jerusalem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21:26 </a:t>
            </a:r>
            <a:r>
              <a:rPr lang="en-US" sz="2000" dirty="0">
                <a:effectLst/>
                <a:latin typeface="Cambria"/>
                <a:cs typeface="Cambria"/>
              </a:rPr>
              <a:t>– </a:t>
            </a:r>
            <a:r>
              <a:rPr lang="en-US" sz="2000" dirty="0">
                <a:effectLst/>
                <a:latin typeface="Cambria"/>
                <a:cs typeface="Cambria"/>
              </a:rPr>
              <a:t>Paul Arrested on 7th Day in </a:t>
            </a:r>
            <a:r>
              <a:rPr lang="en-US" sz="2000" dirty="0">
                <a:effectLst/>
                <a:latin typeface="Cambria"/>
                <a:cs typeface="Cambria"/>
              </a:rPr>
              <a:t>Temple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21:31-36 </a:t>
            </a:r>
            <a:r>
              <a:rPr lang="en-US" sz="2000" dirty="0">
                <a:effectLst/>
                <a:latin typeface="Cambria"/>
                <a:cs typeface="Cambria"/>
              </a:rPr>
              <a:t>– </a:t>
            </a:r>
            <a:r>
              <a:rPr lang="en-US" sz="2000" dirty="0">
                <a:effectLst/>
                <a:latin typeface="Cambria"/>
                <a:cs typeface="Cambria"/>
              </a:rPr>
              <a:t>Paul Rescued by Roman Soldiers </a:t>
            </a:r>
            <a:endParaRPr lang="en-US" sz="2000" dirty="0">
              <a:effectLst/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22: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22 </a:t>
            </a:r>
            <a:r>
              <a:rPr lang="en-US" sz="2000" dirty="0">
                <a:effectLst/>
                <a:latin typeface="Cambria"/>
                <a:cs typeface="Cambria"/>
              </a:rPr>
              <a:t>– Paul speaks to Jews, </a:t>
            </a:r>
            <a:r>
              <a:rPr lang="en-US" sz="2000" dirty="0">
                <a:effectLst/>
                <a:latin typeface="Cambria"/>
                <a:cs typeface="Cambria"/>
              </a:rPr>
              <a:t>want him dead upon </a:t>
            </a:r>
            <a:r>
              <a:rPr lang="en-US" sz="2000" dirty="0">
                <a:effectLst/>
                <a:latin typeface="Cambria"/>
                <a:cs typeface="Cambria"/>
              </a:rPr>
              <a:t>mention of Gentiles </a:t>
            </a:r>
            <a:endParaRPr lang="en-US" sz="2000" dirty="0"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23:1-10 </a:t>
            </a:r>
            <a:r>
              <a:rPr lang="en-US" sz="2000" dirty="0">
                <a:effectLst/>
                <a:latin typeface="Cambria"/>
                <a:cs typeface="Cambria"/>
              </a:rPr>
              <a:t>– Paul Examined by Commander, with Sanhedrin Present </a:t>
            </a:r>
            <a:endParaRPr lang="en-US" sz="2000" dirty="0">
              <a:effectLst/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23:11-35 </a:t>
            </a:r>
            <a:r>
              <a:rPr lang="en-US" sz="2000" dirty="0">
                <a:effectLst/>
                <a:latin typeface="Cambria"/>
                <a:cs typeface="Cambria"/>
              </a:rPr>
              <a:t>– Plot of Jews to kill Paul foiled by trip to </a:t>
            </a:r>
            <a:r>
              <a:rPr lang="en-US" sz="2000" dirty="0">
                <a:effectLst/>
                <a:latin typeface="Cambria"/>
                <a:cs typeface="Cambria"/>
              </a:rPr>
              <a:t>Caesarea </a:t>
            </a:r>
            <a:r>
              <a:rPr lang="en-US" sz="2000" dirty="0">
                <a:effectLst/>
                <a:latin typeface="Cambria"/>
                <a:cs typeface="Cambria"/>
              </a:rPr>
              <a:t>by Night </a:t>
            </a:r>
            <a:endParaRPr lang="en-US" sz="2000" dirty="0"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24:1-21 </a:t>
            </a:r>
            <a:r>
              <a:rPr lang="en-US" sz="2000" dirty="0">
                <a:effectLst/>
                <a:latin typeface="Cambria"/>
                <a:cs typeface="Cambria"/>
              </a:rPr>
              <a:t>– Paul’s hearing before Felix (</a:t>
            </a:r>
            <a:r>
              <a:rPr lang="en-US" sz="2000" dirty="0" err="1">
                <a:effectLst/>
                <a:latin typeface="Cambria"/>
                <a:cs typeface="Cambria"/>
              </a:rPr>
              <a:t>Tertullus</a:t>
            </a:r>
            <a:r>
              <a:rPr lang="en-US" sz="2000" dirty="0">
                <a:effectLst/>
                <a:latin typeface="Cambria"/>
                <a:cs typeface="Cambria"/>
              </a:rPr>
              <a:t> prosecuting</a:t>
            </a:r>
            <a:endParaRPr lang="en-US" sz="2000" dirty="0">
              <a:effectLst/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24:22-27 </a:t>
            </a:r>
            <a:r>
              <a:rPr lang="en-US" sz="2000" dirty="0">
                <a:effectLst/>
                <a:latin typeface="Cambria"/>
                <a:cs typeface="Cambria"/>
              </a:rPr>
              <a:t>– Two years of Procrastination by Felix </a:t>
            </a:r>
            <a:endParaRPr lang="en-US" sz="2000" dirty="0">
              <a:effectLst/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24:27 </a:t>
            </a:r>
            <a:r>
              <a:rPr lang="en-US" sz="2000" dirty="0">
                <a:effectLst/>
                <a:latin typeface="Cambria"/>
                <a:cs typeface="Cambria"/>
              </a:rPr>
              <a:t>– Felix Replaced by Festus </a:t>
            </a:r>
            <a:endParaRPr lang="en-US" sz="2000" dirty="0">
              <a:effectLst/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25:1-</a:t>
            </a: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12 </a:t>
            </a:r>
            <a:r>
              <a:rPr lang="en-US" sz="2000" dirty="0">
                <a:effectLst/>
                <a:latin typeface="Cambria"/>
                <a:cs typeface="Cambria"/>
              </a:rPr>
              <a:t>– </a:t>
            </a:r>
            <a:r>
              <a:rPr lang="en-US" sz="2000" dirty="0">
                <a:effectLst/>
                <a:latin typeface="Cambria"/>
                <a:cs typeface="Cambria"/>
              </a:rPr>
              <a:t>Jews attempt to </a:t>
            </a:r>
            <a:r>
              <a:rPr lang="en-US" sz="2000" dirty="0">
                <a:effectLst/>
                <a:latin typeface="Cambria"/>
                <a:cs typeface="Cambria"/>
              </a:rPr>
              <a:t>get </a:t>
            </a:r>
            <a:r>
              <a:rPr lang="en-US" sz="2000" dirty="0">
                <a:effectLst/>
                <a:latin typeface="Cambria"/>
                <a:cs typeface="Cambria"/>
              </a:rPr>
              <a:t>Paul </a:t>
            </a:r>
            <a:r>
              <a:rPr lang="en-US" sz="2000" dirty="0">
                <a:effectLst/>
                <a:latin typeface="Cambria"/>
                <a:cs typeface="Cambria"/>
              </a:rPr>
              <a:t>to Jerusalem foiled by </a:t>
            </a:r>
            <a:r>
              <a:rPr lang="en-US" sz="2000" dirty="0">
                <a:effectLst/>
                <a:latin typeface="Cambria"/>
                <a:cs typeface="Cambria"/>
              </a:rPr>
              <a:t>appeal </a:t>
            </a:r>
            <a:r>
              <a:rPr lang="en-US" sz="2000" dirty="0">
                <a:effectLst/>
                <a:latin typeface="Cambria"/>
                <a:cs typeface="Cambria"/>
              </a:rPr>
              <a:t>to </a:t>
            </a:r>
            <a:r>
              <a:rPr lang="en-US" sz="2000" dirty="0">
                <a:effectLst/>
                <a:latin typeface="Cambria"/>
                <a:cs typeface="Cambria"/>
              </a:rPr>
              <a:t>	              Caesar</a:t>
            </a:r>
            <a:r>
              <a:rPr lang="en-US" sz="2000" dirty="0">
                <a:effectLst/>
                <a:latin typeface="Cambria"/>
                <a:cs typeface="Cambria"/>
              </a:rPr>
              <a:t>. </a:t>
            </a:r>
            <a:endParaRPr lang="en-US" sz="2000" dirty="0"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3399FF"/>
                </a:solidFill>
                <a:effectLst/>
                <a:latin typeface="Cambria"/>
                <a:cs typeface="Cambria"/>
              </a:rPr>
              <a:t>Acts 25:13-27 </a:t>
            </a:r>
            <a:r>
              <a:rPr lang="en-US" sz="2000" dirty="0">
                <a:effectLst/>
                <a:latin typeface="Cambria"/>
                <a:cs typeface="Cambria"/>
              </a:rPr>
              <a:t>– </a:t>
            </a:r>
            <a:r>
              <a:rPr lang="en-US" sz="2000" dirty="0">
                <a:effectLst/>
                <a:latin typeface="Cambria"/>
                <a:cs typeface="Cambria"/>
              </a:rPr>
              <a:t>Herod Agrippa II Visits Festus, asks to hear Paul’s case. Paul </a:t>
            </a:r>
            <a:r>
              <a:rPr lang="en-US" sz="2000" dirty="0">
                <a:effectLst/>
                <a:latin typeface="Cambria"/>
                <a:cs typeface="Cambria"/>
              </a:rPr>
              <a:t>	                 addresses </a:t>
            </a:r>
            <a:r>
              <a:rPr lang="en-US" sz="2000" dirty="0">
                <a:effectLst/>
                <a:latin typeface="Cambria"/>
                <a:cs typeface="Cambria"/>
              </a:rPr>
              <a:t>Agrippa, Bernice, &amp; </a:t>
            </a:r>
            <a:r>
              <a:rPr lang="en-US" sz="2000" dirty="0">
                <a:effectLst/>
                <a:latin typeface="Cambria"/>
                <a:cs typeface="Cambria"/>
              </a:rPr>
              <a:t>group</a:t>
            </a:r>
            <a:endParaRPr lang="en-US" sz="20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1800" dirty="0">
                <a:effectLst/>
              </a:rPr>
              <a:t>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D4CD-C8B5-4C0A-973D-F02F2DE2A8FE}" type="slidenum">
              <a:rPr lang="en-US" alt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9</a:t>
            </a:fld>
            <a:endParaRPr lang="en-US" alt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262189"/>
            <a:ext cx="8856011" cy="41010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spcCol="0" rtlCol="0" anchor="t" anchorCtr="0" compatLnSpc="1">
            <a:prstTxWarp prst="textNoShape">
              <a:avLst/>
            </a:prstTxWarp>
          </a:bodyPr>
          <a:lstStyle/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7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arkles">
  <a:themeElements>
    <a:clrScheme name="">
      <a:dk1>
        <a:srgbClr val="000020"/>
      </a:dk1>
      <a:lt1>
        <a:srgbClr val="E0E0E0"/>
      </a:lt1>
      <a:dk2>
        <a:srgbClr val="0000FF"/>
      </a:dk2>
      <a:lt2>
        <a:srgbClr val="00CECE"/>
      </a:lt2>
      <a:accent1>
        <a:srgbClr val="A0A0A0"/>
      </a:accent1>
      <a:accent2>
        <a:srgbClr val="FF8000"/>
      </a:accent2>
      <a:accent3>
        <a:srgbClr val="AAAAFF"/>
      </a:accent3>
      <a:accent4>
        <a:srgbClr val="BFBFBF"/>
      </a:accent4>
      <a:accent5>
        <a:srgbClr val="CDCDCD"/>
      </a:accent5>
      <a:accent6>
        <a:srgbClr val="E77300"/>
      </a:accent6>
      <a:hlink>
        <a:srgbClr val="C000C0"/>
      </a:hlink>
      <a:folHlink>
        <a:srgbClr val="8080FF"/>
      </a:folHlink>
    </a:clrScheme>
    <a:fontScheme name="sparkles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sparkle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893</Words>
  <Application>Microsoft Macintosh PowerPoint</Application>
  <PresentationFormat>On-screen Show (16:10)</PresentationFormat>
  <Paragraphs>110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1_Orbit</vt:lpstr>
      <vt:lpstr>sparkles</vt:lpstr>
      <vt:lpstr>PowerPoint Presentation</vt:lpstr>
      <vt:lpstr>Paul’s Instruction to the Elders</vt:lpstr>
      <vt:lpstr>Class Goals</vt:lpstr>
      <vt:lpstr>Timeline of Paul’s Incarceration </vt:lpstr>
      <vt:lpstr>Paul Goes to Jerusalem</vt:lpstr>
      <vt:lpstr>PowerPoint Presentation</vt:lpstr>
      <vt:lpstr>Paul Goes to Jerusalem</vt:lpstr>
      <vt:lpstr>Acts 21:17-25</vt:lpstr>
      <vt:lpstr>Timeline of Paul’s Incarceration </vt:lpstr>
      <vt:lpstr>Sanhedrin</vt:lpstr>
      <vt:lpstr>Acts 22:30-23:10</vt:lpstr>
      <vt:lpstr>Acts 22:30-23:10</vt:lpstr>
      <vt:lpstr>Lesson 11 Application</vt:lpstr>
      <vt:lpstr>Conversion of the Chief Persecutor</vt:lpstr>
    </vt:vector>
  </TitlesOfParts>
  <Company>Florida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Merkle</dc:creator>
  <cp:lastModifiedBy>Dustin Merkle</cp:lastModifiedBy>
  <cp:revision>40</cp:revision>
  <dcterms:created xsi:type="dcterms:W3CDTF">2018-10-13T10:50:38Z</dcterms:created>
  <dcterms:modified xsi:type="dcterms:W3CDTF">2018-10-14T12:10:01Z</dcterms:modified>
</cp:coreProperties>
</file>