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16"/>
  </p:notesMasterIdLst>
  <p:sldIdLst>
    <p:sldId id="256" r:id="rId2"/>
    <p:sldId id="434" r:id="rId3"/>
    <p:sldId id="436" r:id="rId4"/>
    <p:sldId id="439" r:id="rId5"/>
    <p:sldId id="430" r:id="rId6"/>
    <p:sldId id="438" r:id="rId7"/>
    <p:sldId id="440" r:id="rId8"/>
    <p:sldId id="431" r:id="rId9"/>
    <p:sldId id="441" r:id="rId10"/>
    <p:sldId id="432" r:id="rId11"/>
    <p:sldId id="433" r:id="rId12"/>
    <p:sldId id="442" r:id="rId13"/>
    <p:sldId id="443" r:id="rId14"/>
    <p:sldId id="444" r:id="rId15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7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6" autoAdjust="0"/>
    <p:restoredTop sz="94624" autoAdjust="0"/>
  </p:normalViewPr>
  <p:slideViewPr>
    <p:cSldViewPr snapToGrid="0">
      <p:cViewPr>
        <p:scale>
          <a:sx n="90" d="100"/>
          <a:sy n="90" d="100"/>
        </p:scale>
        <p:origin x="-90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9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2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6"/>
            <a:ext cx="7928058" cy="84305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“you save the humble, But your eyes are on the haughty” (22:28)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60" y="125522"/>
            <a:ext cx="7053542" cy="526224"/>
          </a:xfrm>
        </p:spPr>
        <p:txBody>
          <a:bodyPr/>
          <a:lstStyle/>
          <a:p>
            <a:r>
              <a:rPr lang="en-CA" sz="2800" dirty="0" smtClean="0"/>
              <a:t>The Bookends of 1-2 Samuel</a:t>
            </a:r>
            <a:br>
              <a:rPr lang="en-CA" sz="2800" dirty="0" smtClean="0"/>
            </a:br>
            <a:r>
              <a:rPr lang="en-CA" sz="1500" dirty="0" smtClean="0"/>
              <a:t>Comparing Hannah’s Prayer with David’s Song</a:t>
            </a:r>
            <a:endParaRPr lang="en-C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7088" y="997150"/>
          <a:ext cx="7499788" cy="3976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894"/>
                <a:gridCol w="3749894"/>
              </a:tblGrid>
              <a:tr h="30183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Hannah’s Prayer (1</a:t>
                      </a:r>
                      <a:r>
                        <a:rPr lang="en-CA" baseline="0" dirty="0" smtClean="0"/>
                        <a:t> Samuel 2:1-10)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David’s Song (2 Samuel 22:1-51)</a:t>
                      </a:r>
                      <a:endParaRPr lang="en-CA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“My </a:t>
                      </a:r>
                      <a:r>
                        <a:rPr lang="en-CA" sz="1100" b="1" i="1" dirty="0" smtClean="0"/>
                        <a:t>horn</a:t>
                      </a:r>
                      <a:r>
                        <a:rPr lang="en-CA" sz="1100" b="0" i="1" baseline="0" dirty="0" smtClean="0"/>
                        <a:t> is exalted in the LORD. I smile at my </a:t>
                      </a:r>
                      <a:r>
                        <a:rPr lang="en-CA" sz="1100" b="1" i="1" baseline="0" dirty="0" smtClean="0"/>
                        <a:t>enemies</a:t>
                      </a:r>
                      <a:r>
                        <a:rPr lang="en-CA" sz="1100" b="0" i="1" baseline="0" dirty="0" smtClean="0"/>
                        <a:t>, because I rejoice in Your </a:t>
                      </a:r>
                      <a:r>
                        <a:rPr lang="en-CA" sz="1100" b="1" i="1" baseline="0" dirty="0" smtClean="0"/>
                        <a:t>salvation</a:t>
                      </a:r>
                      <a:r>
                        <a:rPr lang="en-CA" sz="1100" b="0" i="1" baseline="0" dirty="0" smtClean="0"/>
                        <a:t>.” </a:t>
                      </a:r>
                      <a:r>
                        <a:rPr lang="en-CA" sz="1100" b="0" i="0" baseline="0" dirty="0" smtClean="0"/>
                        <a:t>(v.1)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</a:t>
                      </a:r>
                      <a:r>
                        <a:rPr lang="en-CA" sz="1100" i="1" baseline="0" dirty="0" smtClean="0"/>
                        <a:t>My shield and the </a:t>
                      </a:r>
                      <a:r>
                        <a:rPr lang="en-CA" sz="1100" b="1" i="1" baseline="0" dirty="0" smtClean="0"/>
                        <a:t>horn</a:t>
                      </a:r>
                      <a:r>
                        <a:rPr lang="en-CA" sz="1100" b="0" i="1" baseline="0" dirty="0" smtClean="0"/>
                        <a:t> of my </a:t>
                      </a:r>
                      <a:r>
                        <a:rPr lang="en-CA" sz="1100" b="1" i="1" baseline="0" dirty="0" smtClean="0"/>
                        <a:t>salvation</a:t>
                      </a:r>
                      <a:r>
                        <a:rPr lang="en-CA" sz="1100" b="0" i="1" baseline="0" dirty="0" smtClean="0"/>
                        <a:t> … so shall I be saved from my </a:t>
                      </a:r>
                      <a:r>
                        <a:rPr lang="en-CA" sz="1100" b="1" i="1" baseline="0" dirty="0" smtClean="0"/>
                        <a:t>enemies</a:t>
                      </a:r>
                      <a:r>
                        <a:rPr lang="en-CA" sz="1100" b="0" i="1" baseline="0" dirty="0" smtClean="0"/>
                        <a:t>.”</a:t>
                      </a:r>
                      <a:r>
                        <a:rPr lang="en-CA" sz="1100" b="0" i="0" baseline="0" dirty="0" smtClean="0"/>
                        <a:t> (v. 3-4)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“No one is holy like the LORD, for </a:t>
                      </a:r>
                      <a:r>
                        <a:rPr lang="en-CA" sz="1100" i="1" u="sng" dirty="0" smtClean="0"/>
                        <a:t>there is none besides You</a:t>
                      </a:r>
                      <a:r>
                        <a:rPr lang="en-CA" sz="1100" i="1" dirty="0" smtClean="0"/>
                        <a:t>, nor is there any</a:t>
                      </a:r>
                      <a:r>
                        <a:rPr lang="en-CA" sz="1100" i="1" baseline="0" dirty="0" smtClean="0"/>
                        <a:t> </a:t>
                      </a:r>
                      <a:r>
                        <a:rPr lang="en-CA" sz="1100" b="1" i="1" baseline="0" dirty="0" smtClean="0"/>
                        <a:t>rock </a:t>
                      </a:r>
                      <a:r>
                        <a:rPr lang="en-CA" sz="1100" b="0" i="1" baseline="0" dirty="0" smtClean="0"/>
                        <a:t>like our God.</a:t>
                      </a:r>
                      <a:r>
                        <a:rPr lang="en-CA" sz="1100" i="1" dirty="0" smtClean="0"/>
                        <a:t>”</a:t>
                      </a:r>
                      <a:r>
                        <a:rPr lang="en-CA" sz="1100" i="1" baseline="0" dirty="0" smtClean="0"/>
                        <a:t> </a:t>
                      </a:r>
                      <a:r>
                        <a:rPr lang="en-CA" sz="1100" i="0" baseline="0" dirty="0" smtClean="0"/>
                        <a:t>(v.2)</a:t>
                      </a:r>
                      <a:r>
                        <a:rPr lang="en-CA" sz="1100" i="1" dirty="0" smtClean="0"/>
                        <a:t> 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“The Lord is my </a:t>
                      </a:r>
                      <a:r>
                        <a:rPr lang="en-CA" sz="1100" b="1" i="1" dirty="0" smtClean="0"/>
                        <a:t>rock</a:t>
                      </a:r>
                      <a:r>
                        <a:rPr lang="en-CA" sz="1100" b="0" i="1" dirty="0" smtClean="0"/>
                        <a:t>…” </a:t>
                      </a:r>
                      <a:r>
                        <a:rPr lang="en-CA" sz="1100" b="0" i="0" dirty="0" smtClean="0"/>
                        <a:t>(v.2)</a:t>
                      </a:r>
                    </a:p>
                    <a:p>
                      <a:pPr algn="ctr"/>
                      <a:r>
                        <a:rPr lang="en-CA" sz="1100" b="0" i="1" dirty="0" smtClean="0"/>
                        <a:t>“</a:t>
                      </a:r>
                      <a:r>
                        <a:rPr lang="en-CA" sz="1100" b="0" i="1" u="sng" dirty="0" smtClean="0"/>
                        <a:t>For</a:t>
                      </a:r>
                      <a:r>
                        <a:rPr lang="en-CA" sz="1100" b="0" i="1" u="sng" baseline="0" dirty="0" smtClean="0"/>
                        <a:t> who is God, except the LORD</a:t>
                      </a:r>
                      <a:r>
                        <a:rPr lang="en-CA" sz="1100" b="0" i="1" baseline="0" dirty="0" smtClean="0"/>
                        <a:t>? And who is a </a:t>
                      </a:r>
                      <a:r>
                        <a:rPr lang="en-CA" sz="1100" b="1" i="1" baseline="0" dirty="0" smtClean="0"/>
                        <a:t>rock</a:t>
                      </a:r>
                      <a:r>
                        <a:rPr lang="en-CA" sz="1100" b="0" i="1" baseline="0" dirty="0" smtClean="0"/>
                        <a:t>, except our God?” </a:t>
                      </a:r>
                      <a:r>
                        <a:rPr lang="en-CA" sz="1100" b="0" i="0" baseline="0" dirty="0" smtClean="0"/>
                        <a:t>(v. 32)  Also see v.47.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588579">
                <a:tc>
                  <a:txBody>
                    <a:bodyPr/>
                    <a:lstStyle/>
                    <a:p>
                      <a:pPr algn="ctr"/>
                      <a:r>
                        <a:rPr lang="en-CA" sz="1100" i="0" dirty="0" smtClean="0"/>
                        <a:t>The LORD can</a:t>
                      </a:r>
                      <a:r>
                        <a:rPr lang="en-CA" sz="1100" i="0" baseline="0" dirty="0" smtClean="0"/>
                        <a:t> reverse the normal course of things to accomplish His purpose, </a:t>
                      </a:r>
                      <a:r>
                        <a:rPr lang="en-CA" sz="1100" i="0" dirty="0" smtClean="0"/>
                        <a:t>V.4-8</a:t>
                      </a:r>
                      <a:endParaRPr lang="en-CA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“by You</a:t>
                      </a:r>
                      <a:r>
                        <a:rPr lang="en-CA" sz="1100" i="1" baseline="0" dirty="0" smtClean="0"/>
                        <a:t> I can run against a troop…I can leap over a wall … my arms can bend a bow of bronze…”; “You have kept me as the head of nations.” </a:t>
                      </a:r>
                      <a:r>
                        <a:rPr lang="en-CA" sz="1100" i="0" baseline="0" dirty="0" smtClean="0"/>
                        <a:t>(vv.30,35,44)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 will guard the feet of His </a:t>
                      </a:r>
                      <a:r>
                        <a:rPr lang="en-CA" sz="1100" b="1" i="1" dirty="0" smtClean="0"/>
                        <a:t>saints</a:t>
                      </a:r>
                      <a:r>
                        <a:rPr lang="en-CA" sz="1100" b="0" i="1" baseline="0" dirty="0" smtClean="0"/>
                        <a:t> …”</a:t>
                      </a:r>
                    </a:p>
                    <a:p>
                      <a:pPr algn="ctr"/>
                      <a:r>
                        <a:rPr lang="en-CA" sz="1100" b="0" i="0" baseline="0" dirty="0" smtClean="0"/>
                        <a:t>(</a:t>
                      </a:r>
                      <a:r>
                        <a:rPr lang="en-CA" sz="1100" b="0" i="0" baseline="0" dirty="0" err="1" smtClean="0"/>
                        <a:t>chasyid</a:t>
                      </a:r>
                      <a:r>
                        <a:rPr lang="en-CA" sz="1100" b="0" i="0" baseline="0" dirty="0" smtClean="0"/>
                        <a:t>, v.9)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“With</a:t>
                      </a:r>
                      <a:r>
                        <a:rPr lang="en-CA" sz="1100" i="1" baseline="0" dirty="0" smtClean="0"/>
                        <a:t> the </a:t>
                      </a:r>
                      <a:r>
                        <a:rPr lang="en-CA" sz="1100" b="1" i="1" baseline="0" dirty="0" smtClean="0"/>
                        <a:t>merciful</a:t>
                      </a:r>
                      <a:r>
                        <a:rPr lang="en-CA" sz="1100" b="0" i="1" baseline="0" dirty="0" smtClean="0"/>
                        <a:t> you will show Yourself merciful…”</a:t>
                      </a:r>
                      <a:r>
                        <a:rPr lang="en-CA" sz="1100" b="0" i="0" baseline="0" dirty="0" smtClean="0"/>
                        <a:t> (</a:t>
                      </a:r>
                      <a:r>
                        <a:rPr lang="en-CA" sz="1100" b="0" i="0" baseline="0" dirty="0" err="1" smtClean="0"/>
                        <a:t>chasyid</a:t>
                      </a:r>
                      <a:r>
                        <a:rPr lang="en-CA" sz="1100" b="0" i="0" baseline="0" dirty="0" smtClean="0"/>
                        <a:t>, v.26)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“…but the wicked shall be </a:t>
                      </a:r>
                      <a:r>
                        <a:rPr lang="en-CA" sz="1100" b="0" i="1" dirty="0" smtClean="0"/>
                        <a:t>silent</a:t>
                      </a:r>
                      <a:r>
                        <a:rPr lang="en-CA" sz="1100" b="0" i="1" baseline="0" dirty="0" smtClean="0"/>
                        <a:t> in </a:t>
                      </a:r>
                      <a:r>
                        <a:rPr lang="en-CA" sz="1100" b="1" i="1" baseline="0" dirty="0" smtClean="0"/>
                        <a:t>darkness.</a:t>
                      </a:r>
                      <a:r>
                        <a:rPr lang="en-CA" sz="1100" b="0" i="1" baseline="0" dirty="0" smtClean="0"/>
                        <a:t>”</a:t>
                      </a:r>
                      <a:r>
                        <a:rPr lang="en-CA" sz="1100" b="0" i="0" baseline="0" dirty="0" smtClean="0"/>
                        <a:t> (v.9)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0" dirty="0" smtClean="0"/>
                        <a:t>See</a:t>
                      </a:r>
                      <a:r>
                        <a:rPr lang="en-CA" sz="1100" i="0" baseline="0" dirty="0" smtClean="0"/>
                        <a:t> judgment in vv.10-12.  </a:t>
                      </a:r>
                      <a:r>
                        <a:rPr lang="en-CA" sz="1100" i="1" baseline="0" dirty="0" smtClean="0"/>
                        <a:t>“For You are my lamp, O LORD; The LORD shall enlighten my </a:t>
                      </a:r>
                      <a:r>
                        <a:rPr lang="en-CA" sz="1100" b="1" i="1" baseline="0" dirty="0" smtClean="0"/>
                        <a:t>darkness.</a:t>
                      </a:r>
                      <a:r>
                        <a:rPr lang="en-CA" sz="1100" b="0" i="1" baseline="0" dirty="0" smtClean="0"/>
                        <a:t>”</a:t>
                      </a:r>
                      <a:r>
                        <a:rPr lang="en-CA" sz="1100" b="0" i="0" baseline="0" dirty="0" smtClean="0"/>
                        <a:t> (v.29)</a:t>
                      </a:r>
                      <a:endParaRPr lang="en-CA" sz="1100" i="0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“From heaven He will </a:t>
                      </a:r>
                      <a:r>
                        <a:rPr lang="en-CA" sz="1100" b="1" i="1" dirty="0" smtClean="0"/>
                        <a:t>thunder</a:t>
                      </a:r>
                      <a:r>
                        <a:rPr lang="en-CA" sz="1100" b="0" i="1" dirty="0" smtClean="0"/>
                        <a:t> against them”</a:t>
                      </a:r>
                      <a:r>
                        <a:rPr lang="en-CA" sz="1100" b="0" i="1" baseline="0" dirty="0" smtClean="0"/>
                        <a:t> </a:t>
                      </a:r>
                      <a:r>
                        <a:rPr lang="en-CA" sz="1100" b="0" i="0" baseline="0" dirty="0" smtClean="0"/>
                        <a:t>(adversaries, v.10)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“The LORD </a:t>
                      </a:r>
                      <a:r>
                        <a:rPr lang="en-CA" sz="1100" b="1" i="1" dirty="0" smtClean="0"/>
                        <a:t>thundered</a:t>
                      </a:r>
                      <a:r>
                        <a:rPr lang="en-CA" sz="1100" i="1" dirty="0" smtClean="0"/>
                        <a:t> from heaven…”</a:t>
                      </a:r>
                    </a:p>
                    <a:p>
                      <a:pPr algn="ctr"/>
                      <a:r>
                        <a:rPr lang="en-CA" sz="1100" i="0" dirty="0" smtClean="0"/>
                        <a:t>(against</a:t>
                      </a:r>
                      <a:r>
                        <a:rPr lang="en-CA" sz="1100" i="0" baseline="0" dirty="0" smtClean="0"/>
                        <a:t> adversaries, </a:t>
                      </a:r>
                      <a:r>
                        <a:rPr lang="en-CA" sz="1100" i="0" dirty="0" smtClean="0"/>
                        <a:t>v.14)</a:t>
                      </a:r>
                      <a:endParaRPr lang="en-CA" sz="1100" i="1" dirty="0"/>
                    </a:p>
                  </a:txBody>
                  <a:tcPr anchor="ctr"/>
                </a:tc>
              </a:tr>
              <a:tr h="496595"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 will give strength to His </a:t>
                      </a:r>
                      <a:r>
                        <a:rPr lang="en-CA" sz="1100" b="1" i="1" dirty="0" smtClean="0"/>
                        <a:t>king</a:t>
                      </a:r>
                      <a:r>
                        <a:rPr lang="en-CA" sz="1100" i="1" dirty="0" smtClean="0"/>
                        <a:t>,</a:t>
                      </a:r>
                    </a:p>
                    <a:p>
                      <a:pPr algn="ctr"/>
                      <a:r>
                        <a:rPr lang="en-CA" sz="1100" i="1" dirty="0" smtClean="0"/>
                        <a:t>And</a:t>
                      </a:r>
                      <a:r>
                        <a:rPr lang="en-CA" sz="1100" i="1" baseline="0" dirty="0" smtClean="0"/>
                        <a:t> exalt the horn of His </a:t>
                      </a:r>
                      <a:r>
                        <a:rPr lang="en-CA" sz="1100" b="1" i="1" baseline="0" dirty="0" smtClean="0"/>
                        <a:t>anointed</a:t>
                      </a:r>
                      <a:r>
                        <a:rPr lang="en-CA" sz="1100" i="1" baseline="0" dirty="0" smtClean="0"/>
                        <a:t>.” (v.10)</a:t>
                      </a:r>
                      <a:endParaRPr lang="en-CA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i="1" dirty="0" smtClean="0"/>
                        <a:t>“He</a:t>
                      </a:r>
                      <a:r>
                        <a:rPr lang="en-CA" sz="1100" i="1" baseline="0" dirty="0" smtClean="0"/>
                        <a:t> is the tower of salvation to His </a:t>
                      </a:r>
                      <a:r>
                        <a:rPr lang="en-CA" sz="1100" b="1" i="1" baseline="0" dirty="0" smtClean="0"/>
                        <a:t>king</a:t>
                      </a:r>
                      <a:r>
                        <a:rPr lang="en-CA" sz="1100" i="1" baseline="0" dirty="0" smtClean="0"/>
                        <a:t>, and shows mercy to His </a:t>
                      </a:r>
                      <a:r>
                        <a:rPr lang="en-CA" sz="1100" b="1" i="1" baseline="0" dirty="0" smtClean="0"/>
                        <a:t>anointed</a:t>
                      </a:r>
                      <a:r>
                        <a:rPr lang="en-CA" sz="1100" i="1" baseline="0" dirty="0" smtClean="0"/>
                        <a:t>” (v.51)</a:t>
                      </a:r>
                      <a:endParaRPr lang="en-CA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lessons do you see?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2 Samuel 22 (David’s Song of Praise)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180043"/>
            <a:ext cx="7053542" cy="564229"/>
          </a:xfrm>
        </p:spPr>
        <p:txBody>
          <a:bodyPr/>
          <a:lstStyle/>
          <a:p>
            <a:r>
              <a:rPr lang="en-CA" dirty="0" smtClean="0"/>
              <a:t>2 Samuel 23:1-7</a:t>
            </a:r>
            <a:br>
              <a:rPr lang="en-CA" dirty="0" smtClean="0"/>
            </a:br>
            <a:r>
              <a:rPr lang="en-CA" sz="2000" dirty="0" smtClean="0"/>
              <a:t>The Last Words of David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69" y="1158950"/>
            <a:ext cx="6709906" cy="37851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baseline="30000" dirty="0" smtClean="0"/>
              <a:t>	</a:t>
            </a:r>
            <a:r>
              <a:rPr lang="en-CA" sz="2200" baseline="30000" dirty="0" smtClean="0"/>
              <a:t>2 </a:t>
            </a:r>
            <a:r>
              <a:rPr lang="en-CA" sz="2200" dirty="0" smtClean="0"/>
              <a:t>“The </a:t>
            </a:r>
            <a:r>
              <a:rPr lang="en-CA" sz="2200" dirty="0" smtClean="0"/>
              <a:t>Spirit of the </a:t>
            </a:r>
            <a:r>
              <a:rPr lang="en-CA" sz="2200" cap="small" dirty="0" smtClean="0"/>
              <a:t>Lord</a:t>
            </a:r>
            <a:r>
              <a:rPr lang="en-CA" sz="2200" dirty="0" smtClean="0"/>
              <a:t> speaks by me;</a:t>
            </a:r>
            <a:br>
              <a:rPr lang="en-CA" sz="2200" dirty="0" smtClean="0"/>
            </a:br>
            <a:r>
              <a:rPr lang="en-CA" sz="2200" dirty="0" smtClean="0"/>
              <a:t>    his word is on my tongue.</a:t>
            </a:r>
            <a:br>
              <a:rPr lang="en-CA" sz="2200" dirty="0" smtClean="0"/>
            </a:br>
            <a:r>
              <a:rPr lang="en-CA" sz="2200" b="1" baseline="30000" dirty="0" smtClean="0"/>
              <a:t>3 </a:t>
            </a:r>
            <a:r>
              <a:rPr lang="en-CA" sz="2200" dirty="0" smtClean="0"/>
              <a:t>The God of Israel has spoken;</a:t>
            </a:r>
            <a:br>
              <a:rPr lang="en-CA" sz="2200" dirty="0" smtClean="0"/>
            </a:br>
            <a:r>
              <a:rPr lang="en-CA" sz="2200" dirty="0" smtClean="0"/>
              <a:t>    the Rock of Israel has said to me:</a:t>
            </a:r>
            <a:br>
              <a:rPr lang="en-CA" sz="2200" dirty="0" smtClean="0"/>
            </a:br>
            <a:r>
              <a:rPr lang="en-CA" sz="2200" dirty="0" smtClean="0"/>
              <a:t>When one rules justly over men,</a:t>
            </a:r>
            <a:br>
              <a:rPr lang="en-CA" sz="2200" dirty="0" smtClean="0"/>
            </a:br>
            <a:r>
              <a:rPr lang="en-CA" sz="2200" dirty="0" smtClean="0"/>
              <a:t>    ruling in the fear of God,</a:t>
            </a:r>
            <a:br>
              <a:rPr lang="en-CA" sz="2200" dirty="0" smtClean="0"/>
            </a:br>
            <a:r>
              <a:rPr lang="en-CA" sz="2200" b="1" baseline="30000" dirty="0" smtClean="0"/>
              <a:t>4 </a:t>
            </a:r>
            <a:r>
              <a:rPr lang="en-CA" sz="2200" dirty="0" smtClean="0"/>
              <a:t>he dawns on them like the morning light,</a:t>
            </a:r>
            <a:br>
              <a:rPr lang="en-CA" sz="2200" dirty="0" smtClean="0"/>
            </a:br>
            <a:r>
              <a:rPr lang="en-CA" sz="2200" dirty="0" smtClean="0"/>
              <a:t>    like the sun shining forth on a cloudless morning,</a:t>
            </a:r>
            <a:br>
              <a:rPr lang="en-CA" sz="2200" dirty="0" smtClean="0"/>
            </a:br>
            <a:r>
              <a:rPr lang="en-CA" sz="2200" dirty="0" smtClean="0"/>
              <a:t>    like </a:t>
            </a:r>
            <a:r>
              <a:rPr lang="en-CA" sz="2200" dirty="0" smtClean="0"/>
              <a:t>rain</a:t>
            </a:r>
            <a:r>
              <a:rPr lang="en-CA" sz="2200" dirty="0" smtClean="0"/>
              <a:t> that makes grass to sprout from the earth.</a:t>
            </a:r>
          </a:p>
          <a:p>
            <a:pPr>
              <a:buNone/>
            </a:pPr>
            <a:r>
              <a:rPr lang="en-CA" sz="2200" b="1" baseline="30000" dirty="0" smtClean="0"/>
              <a:t>	5</a:t>
            </a:r>
            <a:r>
              <a:rPr lang="en-CA" sz="2200" b="1" baseline="30000" dirty="0" smtClean="0"/>
              <a:t> </a:t>
            </a:r>
            <a:r>
              <a:rPr lang="en-CA" sz="2200" dirty="0" smtClean="0"/>
              <a:t>“For does not my house stand so with God?</a:t>
            </a:r>
            <a:br>
              <a:rPr lang="en-CA" sz="2200" dirty="0" smtClean="0"/>
            </a:br>
            <a:r>
              <a:rPr lang="en-CA" sz="2200" dirty="0" smtClean="0"/>
              <a:t>    For he has made with me an everlasting covenant,</a:t>
            </a:r>
            <a:br>
              <a:rPr lang="en-CA" sz="2200" dirty="0" smtClean="0"/>
            </a:br>
            <a:r>
              <a:rPr lang="en-CA" sz="2200" dirty="0" smtClean="0"/>
              <a:t>    ordered in all things and secure.</a:t>
            </a:r>
            <a:br>
              <a:rPr lang="en-CA" sz="2200" dirty="0" smtClean="0"/>
            </a:br>
            <a:r>
              <a:rPr lang="en-CA" sz="2200" dirty="0" smtClean="0"/>
              <a:t>For will he not cause to prosper</a:t>
            </a:r>
            <a:br>
              <a:rPr lang="en-CA" sz="2200" dirty="0" smtClean="0"/>
            </a:br>
            <a:r>
              <a:rPr lang="en-CA" sz="2200" dirty="0" smtClean="0"/>
              <a:t>    all my help and my desire?</a:t>
            </a:r>
            <a:br>
              <a:rPr lang="en-CA" sz="2200" dirty="0" smtClean="0"/>
            </a:br>
            <a:r>
              <a:rPr lang="en-CA" sz="2200" b="1" baseline="30000" dirty="0" smtClean="0"/>
              <a:t>6 </a:t>
            </a:r>
            <a:r>
              <a:rPr lang="en-CA" sz="2200" dirty="0" smtClean="0"/>
              <a:t>But worthless </a:t>
            </a:r>
            <a:r>
              <a:rPr lang="en-CA" sz="2200" dirty="0" smtClean="0"/>
              <a:t>men</a:t>
            </a:r>
            <a:r>
              <a:rPr lang="en-CA" sz="2200" dirty="0" smtClean="0"/>
              <a:t> are all like thorns that are thrown away,</a:t>
            </a:r>
            <a:br>
              <a:rPr lang="en-CA" sz="2200" dirty="0" smtClean="0"/>
            </a:br>
            <a:r>
              <a:rPr lang="en-CA" sz="2200" dirty="0" smtClean="0"/>
              <a:t>    for they cannot be taken with the hand;</a:t>
            </a:r>
            <a:br>
              <a:rPr lang="en-CA" sz="2200" dirty="0" smtClean="0"/>
            </a:br>
            <a:r>
              <a:rPr lang="en-CA" sz="2200" b="1" baseline="30000" dirty="0" smtClean="0"/>
              <a:t>7 </a:t>
            </a:r>
            <a:r>
              <a:rPr lang="en-CA" sz="2200" dirty="0" smtClean="0"/>
              <a:t>but the man who touches them</a:t>
            </a:r>
            <a:br>
              <a:rPr lang="en-CA" sz="2200" dirty="0" smtClean="0"/>
            </a:br>
            <a:r>
              <a:rPr lang="en-CA" sz="2200" dirty="0" smtClean="0"/>
              <a:t>    arms himself with iron and the shaft of a spear,</a:t>
            </a:r>
            <a:br>
              <a:rPr lang="en-CA" sz="2200" dirty="0" smtClean="0"/>
            </a:br>
            <a:r>
              <a:rPr lang="en-CA" sz="2200" dirty="0" smtClean="0"/>
              <a:t>    and they are utterly consumed with fire</a:t>
            </a:r>
            <a:r>
              <a:rPr lang="en-CA" sz="2200" dirty="0" smtClean="0"/>
              <a:t>.” (ESV)</a:t>
            </a:r>
            <a:endParaRPr lang="en-CA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41585" y="1711847"/>
            <a:ext cx="3253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FF00"/>
                </a:solidFill>
              </a:rPr>
              <a:t>Those who lead rightly in the fear of God are blessings to others.</a:t>
            </a:r>
            <a:endParaRPr lang="en-CA" b="1" dirty="0">
              <a:solidFill>
                <a:srgbClr val="FFFF0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380074" y="1244009"/>
            <a:ext cx="382773" cy="14353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Brace 5"/>
          <p:cNvSpPr/>
          <p:nvPr/>
        </p:nvSpPr>
        <p:spPr>
          <a:xfrm>
            <a:off x="6191693" y="2916865"/>
            <a:ext cx="382773" cy="9214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6670161" y="2902688"/>
            <a:ext cx="21761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FF00"/>
                </a:solidFill>
              </a:rPr>
              <a:t>God delights to bless those who fear him, and blesses others through them.</a:t>
            </a:r>
            <a:endParaRPr lang="en-CA" b="1" dirty="0">
              <a:solidFill>
                <a:srgbClr val="FFFF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6184605" y="3856074"/>
            <a:ext cx="382773" cy="9214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6652438" y="3937593"/>
            <a:ext cx="21761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FF00"/>
                </a:solidFill>
              </a:rPr>
              <a:t>God does not delight to bless those in rebellion to him.</a:t>
            </a:r>
            <a:endParaRPr lang="en-C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180043"/>
            <a:ext cx="7053542" cy="564229"/>
          </a:xfrm>
        </p:spPr>
        <p:txBody>
          <a:bodyPr/>
          <a:lstStyle/>
          <a:p>
            <a:r>
              <a:rPr lang="en-CA" dirty="0" smtClean="0"/>
              <a:t>2 Samuel 23:1-7</a:t>
            </a:r>
            <a:br>
              <a:rPr lang="en-CA" dirty="0" smtClean="0"/>
            </a:br>
            <a:r>
              <a:rPr lang="en-CA" sz="2000" dirty="0" smtClean="0"/>
              <a:t>The Last Words of David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69" y="1158950"/>
            <a:ext cx="6709906" cy="378519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baseline="30000" dirty="0" smtClean="0"/>
              <a:t>	</a:t>
            </a:r>
            <a:r>
              <a:rPr lang="en-CA" sz="2200" baseline="30000" dirty="0" smtClean="0"/>
              <a:t>2 </a:t>
            </a:r>
            <a:r>
              <a:rPr lang="en-CA" sz="2200" dirty="0" smtClean="0"/>
              <a:t>“The </a:t>
            </a:r>
            <a:r>
              <a:rPr lang="en-CA" sz="2200" dirty="0" smtClean="0"/>
              <a:t>Spirit of the </a:t>
            </a:r>
            <a:r>
              <a:rPr lang="en-CA" sz="2200" cap="small" dirty="0" smtClean="0"/>
              <a:t>Lord</a:t>
            </a:r>
            <a:r>
              <a:rPr lang="en-CA" sz="2200" dirty="0" smtClean="0"/>
              <a:t> speaks by me;</a:t>
            </a:r>
            <a:br>
              <a:rPr lang="en-CA" sz="2200" dirty="0" smtClean="0"/>
            </a:br>
            <a:r>
              <a:rPr lang="en-CA" sz="2200" dirty="0" smtClean="0"/>
              <a:t>    his word is on my tongue.</a:t>
            </a:r>
            <a:br>
              <a:rPr lang="en-CA" sz="2200" dirty="0" smtClean="0"/>
            </a:br>
            <a:r>
              <a:rPr lang="en-CA" sz="2200" b="1" baseline="30000" dirty="0" smtClean="0"/>
              <a:t>3 </a:t>
            </a:r>
            <a:r>
              <a:rPr lang="en-CA" sz="2200" dirty="0" smtClean="0"/>
              <a:t>The God of Israel has spoken;</a:t>
            </a:r>
            <a:br>
              <a:rPr lang="en-CA" sz="2200" dirty="0" smtClean="0"/>
            </a:br>
            <a:r>
              <a:rPr lang="en-CA" sz="2200" dirty="0" smtClean="0"/>
              <a:t>    the Rock of Israel has said to me:</a:t>
            </a:r>
            <a:br>
              <a:rPr lang="en-CA" sz="2200" dirty="0" smtClean="0"/>
            </a:br>
            <a:r>
              <a:rPr lang="en-CA" sz="2200" dirty="0" smtClean="0"/>
              <a:t>When one rules justly over men,</a:t>
            </a:r>
            <a:br>
              <a:rPr lang="en-CA" sz="2200" dirty="0" smtClean="0"/>
            </a:br>
            <a:r>
              <a:rPr lang="en-CA" sz="2200" dirty="0" smtClean="0"/>
              <a:t>    ruling in the fear of God,</a:t>
            </a:r>
            <a:br>
              <a:rPr lang="en-CA" sz="2200" dirty="0" smtClean="0"/>
            </a:br>
            <a:r>
              <a:rPr lang="en-CA" sz="2200" b="1" baseline="30000" dirty="0" smtClean="0"/>
              <a:t>4 </a:t>
            </a:r>
            <a:r>
              <a:rPr lang="en-CA" sz="2200" dirty="0" smtClean="0"/>
              <a:t>he dawns on them like the morning light,</a:t>
            </a:r>
            <a:br>
              <a:rPr lang="en-CA" sz="2200" dirty="0" smtClean="0"/>
            </a:br>
            <a:r>
              <a:rPr lang="en-CA" sz="2200" dirty="0" smtClean="0"/>
              <a:t>    like the sun shining forth on a cloudless morning,</a:t>
            </a:r>
            <a:br>
              <a:rPr lang="en-CA" sz="2200" dirty="0" smtClean="0"/>
            </a:br>
            <a:r>
              <a:rPr lang="en-CA" sz="2200" dirty="0" smtClean="0"/>
              <a:t>    like </a:t>
            </a:r>
            <a:r>
              <a:rPr lang="en-CA" sz="2200" dirty="0" smtClean="0"/>
              <a:t>rain</a:t>
            </a:r>
            <a:r>
              <a:rPr lang="en-CA" sz="2200" dirty="0" smtClean="0"/>
              <a:t> that makes grass to sprout from the earth.</a:t>
            </a:r>
          </a:p>
          <a:p>
            <a:pPr>
              <a:buNone/>
            </a:pPr>
            <a:r>
              <a:rPr lang="en-CA" sz="2200" b="1" baseline="30000" dirty="0" smtClean="0"/>
              <a:t>	5</a:t>
            </a:r>
            <a:r>
              <a:rPr lang="en-CA" sz="2200" b="1" baseline="30000" dirty="0" smtClean="0"/>
              <a:t> </a:t>
            </a:r>
            <a:r>
              <a:rPr lang="en-CA" sz="2200" dirty="0" smtClean="0"/>
              <a:t>“For does not my house stand so with God?</a:t>
            </a:r>
            <a:br>
              <a:rPr lang="en-CA" sz="2200" dirty="0" smtClean="0"/>
            </a:br>
            <a:r>
              <a:rPr lang="en-CA" sz="2200" dirty="0" smtClean="0"/>
              <a:t>    For he has made with me an everlasting covenant,</a:t>
            </a:r>
            <a:br>
              <a:rPr lang="en-CA" sz="2200" dirty="0" smtClean="0"/>
            </a:br>
            <a:r>
              <a:rPr lang="en-CA" sz="2200" dirty="0" smtClean="0"/>
              <a:t>    ordered in all things and secure.</a:t>
            </a:r>
            <a:br>
              <a:rPr lang="en-CA" sz="2200" dirty="0" smtClean="0"/>
            </a:br>
            <a:r>
              <a:rPr lang="en-CA" sz="2200" dirty="0" smtClean="0"/>
              <a:t>For will he not cause to prosper</a:t>
            </a:r>
            <a:br>
              <a:rPr lang="en-CA" sz="2200" dirty="0" smtClean="0"/>
            </a:br>
            <a:r>
              <a:rPr lang="en-CA" sz="2200" dirty="0" smtClean="0"/>
              <a:t>    all my help and my desire?</a:t>
            </a:r>
            <a:br>
              <a:rPr lang="en-CA" sz="2200" dirty="0" smtClean="0"/>
            </a:br>
            <a:r>
              <a:rPr lang="en-CA" sz="2200" b="1" baseline="30000" dirty="0" smtClean="0"/>
              <a:t>6 </a:t>
            </a:r>
            <a:r>
              <a:rPr lang="en-CA" sz="2200" dirty="0" smtClean="0"/>
              <a:t>But worthless </a:t>
            </a:r>
            <a:r>
              <a:rPr lang="en-CA" sz="2200" dirty="0" smtClean="0"/>
              <a:t>men</a:t>
            </a:r>
            <a:r>
              <a:rPr lang="en-CA" sz="2200" dirty="0" smtClean="0"/>
              <a:t> are all like thorns that are thrown away,</a:t>
            </a:r>
            <a:br>
              <a:rPr lang="en-CA" sz="2200" dirty="0" smtClean="0"/>
            </a:br>
            <a:r>
              <a:rPr lang="en-CA" sz="2200" dirty="0" smtClean="0"/>
              <a:t>    for they cannot be taken with the hand;</a:t>
            </a:r>
            <a:br>
              <a:rPr lang="en-CA" sz="2200" dirty="0" smtClean="0"/>
            </a:br>
            <a:r>
              <a:rPr lang="en-CA" sz="2200" b="1" baseline="30000" dirty="0" smtClean="0"/>
              <a:t>7 </a:t>
            </a:r>
            <a:r>
              <a:rPr lang="en-CA" sz="2200" dirty="0" smtClean="0"/>
              <a:t>but the man who touches them</a:t>
            </a:r>
            <a:br>
              <a:rPr lang="en-CA" sz="2200" dirty="0" smtClean="0"/>
            </a:br>
            <a:r>
              <a:rPr lang="en-CA" sz="2200" dirty="0" smtClean="0"/>
              <a:t>    arms himself with iron and the shaft of a spear,</a:t>
            </a:r>
            <a:br>
              <a:rPr lang="en-CA" sz="2200" dirty="0" smtClean="0"/>
            </a:br>
            <a:r>
              <a:rPr lang="en-CA" sz="2200" dirty="0" smtClean="0"/>
              <a:t>    and they are utterly consumed with fire</a:t>
            </a:r>
            <a:r>
              <a:rPr lang="en-CA" sz="2200" dirty="0" smtClean="0"/>
              <a:t>.” (ESV)</a:t>
            </a:r>
            <a:endParaRPr lang="en-CA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41585" y="1711847"/>
            <a:ext cx="3253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FF00"/>
                </a:solidFill>
              </a:rPr>
              <a:t>God’s ideal king</a:t>
            </a:r>
            <a:endParaRPr lang="en-CA" b="1" dirty="0">
              <a:solidFill>
                <a:srgbClr val="FFFF0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380074" y="1244009"/>
            <a:ext cx="382773" cy="14353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Brace 5"/>
          <p:cNvSpPr/>
          <p:nvPr/>
        </p:nvSpPr>
        <p:spPr>
          <a:xfrm>
            <a:off x="6191693" y="2916865"/>
            <a:ext cx="382773" cy="9214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6670161" y="3136614"/>
            <a:ext cx="2176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FF00"/>
                </a:solidFill>
              </a:rPr>
              <a:t>God’s kingdom promise</a:t>
            </a:r>
            <a:endParaRPr lang="en-CA" b="1" dirty="0">
              <a:solidFill>
                <a:srgbClr val="FFFF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6184605" y="3856074"/>
            <a:ext cx="382773" cy="9214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6666614" y="3937593"/>
            <a:ext cx="2161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rgbClr val="FFFF00"/>
                </a:solidFill>
              </a:rPr>
              <a:t>Those not fit for the kingdom</a:t>
            </a:r>
            <a:endParaRPr lang="en-C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2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6"/>
            <a:ext cx="7928058" cy="84305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“you save the humble, But your eyes are on the haughty” (22:28)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Schedule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4857" y="1079293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Text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10/28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Intro: 1 Samuel</a:t>
                      </a:r>
                      <a:r>
                        <a:rPr lang="en-CA" sz="1200" baseline="0" dirty="0" smtClean="0"/>
                        <a:t> Recap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10/31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House of David v. House of Saul (1-4)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11/4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The</a:t>
                      </a:r>
                      <a:r>
                        <a:rPr lang="en-CA" sz="1200" baseline="0" dirty="0" smtClean="0"/>
                        <a:t> New King</a:t>
                      </a:r>
                      <a:endParaRPr lang="en-CA" sz="1200" dirty="0" smtClean="0"/>
                    </a:p>
                    <a:p>
                      <a:pPr algn="ctr"/>
                      <a:r>
                        <a:rPr lang="en-CA" sz="1200" dirty="0" smtClean="0"/>
                        <a:t>(5-6)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11/7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The Promise</a:t>
                      </a:r>
                    </a:p>
                    <a:p>
                      <a:pPr algn="ctr"/>
                      <a:r>
                        <a:rPr lang="en-CA" sz="1200" dirty="0" smtClean="0"/>
                        <a:t>(7)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David’s Administration</a:t>
                      </a:r>
                    </a:p>
                    <a:p>
                      <a:pPr algn="ctr"/>
                      <a:r>
                        <a:rPr lang="en-CA" sz="1200" dirty="0" smtClean="0"/>
                        <a:t>(8-10)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11/14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David &amp; Bathsheba</a:t>
                      </a:r>
                      <a:endParaRPr lang="en-CA" sz="1200" baseline="0" dirty="0" smtClean="0"/>
                    </a:p>
                    <a:p>
                      <a:pPr algn="ctr"/>
                      <a:r>
                        <a:rPr lang="en-CA" sz="1200" baseline="0" dirty="0" smtClean="0"/>
                        <a:t>(11-12)</a:t>
                      </a:r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11/18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Amnon</a:t>
                      </a:r>
                      <a:r>
                        <a:rPr lang="en-CA" sz="1200" dirty="0" smtClean="0"/>
                        <a:t> &amp; Tamar</a:t>
                      </a:r>
                    </a:p>
                    <a:p>
                      <a:pPr algn="ctr"/>
                      <a:r>
                        <a:rPr lang="en-CA" sz="1200" dirty="0" smtClean="0"/>
                        <a:t>(13-14)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620665" y="1076050"/>
          <a:ext cx="4319047" cy="377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82"/>
                <a:gridCol w="1147863"/>
                <a:gridCol w="2568102"/>
              </a:tblGrid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Teacher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Title</a:t>
                      </a:r>
                      <a:endParaRPr lang="en-CA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11/21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No</a:t>
                      </a:r>
                      <a:r>
                        <a:rPr lang="en-CA" sz="1200" baseline="0" dirty="0" smtClean="0"/>
                        <a:t> Class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TBD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11/25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Abaslom’s</a:t>
                      </a:r>
                      <a:r>
                        <a:rPr lang="en-CA" sz="1200" dirty="0" smtClean="0"/>
                        <a:t> Treason</a:t>
                      </a:r>
                    </a:p>
                    <a:p>
                      <a:pPr algn="ctr"/>
                      <a:r>
                        <a:rPr lang="en-CA" sz="1200" dirty="0" smtClean="0"/>
                        <a:t>(15-17)</a:t>
                      </a:r>
                      <a:endParaRPr lang="en-CA" sz="12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11/28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 smtClean="0"/>
                        <a:t>Absalom’s</a:t>
                      </a:r>
                      <a:r>
                        <a:rPr lang="en-CA" sz="1200" dirty="0" smtClean="0"/>
                        <a:t> Fall</a:t>
                      </a:r>
                    </a:p>
                    <a:p>
                      <a:pPr algn="ctr"/>
                      <a:r>
                        <a:rPr lang="en-CA" sz="1200" dirty="0" smtClean="0"/>
                        <a:t>(18-20)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Atonement</a:t>
                      </a:r>
                      <a:r>
                        <a:rPr lang="en-CA" sz="1200" baseline="0" dirty="0" smtClean="0"/>
                        <a:t> &amp; the Song of Praise (21-22)</a:t>
                      </a:r>
                      <a:endParaRPr lang="en-CA" sz="10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12/5</a:t>
                      </a:r>
                      <a:endParaRPr lang="en-CA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Dave</a:t>
                      </a:r>
                      <a:endParaRPr lang="en-CA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Last</a:t>
                      </a:r>
                      <a:r>
                        <a:rPr lang="en-CA" sz="1200" baseline="0" dirty="0" smtClean="0"/>
                        <a:t> Words/Mighty Men/Census (23-24)</a:t>
                      </a:r>
                      <a:endParaRPr lang="en-CA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12/9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Mason</a:t>
                      </a:r>
                      <a:r>
                        <a:rPr lang="en-CA" sz="1200" baseline="0" dirty="0" smtClean="0"/>
                        <a:t> B.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David’s Death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(1 Kings 1-2)</a:t>
                      </a:r>
                      <a:endParaRPr lang="en-CA" sz="900" dirty="0"/>
                    </a:p>
                  </a:txBody>
                  <a:tcPr anchor="ctr"/>
                </a:tc>
              </a:tr>
              <a:tr h="471851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12/12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Ryan</a:t>
                      </a:r>
                      <a:r>
                        <a:rPr lang="en-CA" sz="1200" baseline="0" dirty="0" smtClean="0"/>
                        <a:t> P.</a:t>
                      </a:r>
                      <a:endParaRPr lang="en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Review</a:t>
                      </a:r>
                      <a:endParaRPr lang="en-CA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 Samuel 21-24</a:t>
            </a:r>
            <a:br>
              <a:rPr lang="en-CA" dirty="0" smtClean="0"/>
            </a:br>
            <a:r>
              <a:rPr lang="en-CA" sz="2000" dirty="0" smtClean="0"/>
              <a:t>Chiasm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539689"/>
            <a:ext cx="7625400" cy="338318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000" b="1" dirty="0" smtClean="0"/>
              <a:t>A: </a:t>
            </a:r>
            <a:r>
              <a:rPr lang="en-CA" sz="2000" dirty="0" smtClean="0"/>
              <a:t>(21:1-14) </a:t>
            </a:r>
            <a:r>
              <a:rPr lang="en-CA" sz="2000" dirty="0" smtClean="0"/>
              <a:t>David and the sin of </a:t>
            </a:r>
            <a:r>
              <a:rPr lang="en-CA" sz="2000" dirty="0" smtClean="0"/>
              <a:t>the </a:t>
            </a:r>
            <a:r>
              <a:rPr lang="en-CA" sz="2000" dirty="0" err="1" smtClean="0"/>
              <a:t>Gibeonite</a:t>
            </a:r>
            <a:r>
              <a:rPr lang="en-CA" sz="2000" dirty="0" smtClean="0"/>
              <a:t> massacre</a:t>
            </a:r>
            <a:endParaRPr lang="en-CA" sz="2000" dirty="0" smtClean="0"/>
          </a:p>
          <a:p>
            <a:pPr lvl="1">
              <a:spcAft>
                <a:spcPts val="600"/>
              </a:spcAft>
            </a:pPr>
            <a:r>
              <a:rPr lang="en-CA" sz="2000" b="1" dirty="0" smtClean="0"/>
              <a:t>B: </a:t>
            </a:r>
            <a:r>
              <a:rPr lang="en-CA" sz="2000" dirty="0" smtClean="0"/>
              <a:t>(21:15-22) David’s mighty </a:t>
            </a:r>
            <a:r>
              <a:rPr lang="en-CA" sz="2000" dirty="0" smtClean="0"/>
              <a:t>men</a:t>
            </a:r>
            <a:endParaRPr lang="en-CA" sz="2000" dirty="0" smtClean="0"/>
          </a:p>
          <a:p>
            <a:pPr lvl="2">
              <a:spcAft>
                <a:spcPts val="600"/>
              </a:spcAft>
            </a:pPr>
            <a:r>
              <a:rPr lang="en-CA" sz="2000" b="1" dirty="0" smtClean="0"/>
              <a:t>C: </a:t>
            </a:r>
            <a:r>
              <a:rPr lang="en-CA" sz="2000" dirty="0" smtClean="0"/>
              <a:t>(22:1-51) Song of David (“Song of Praise</a:t>
            </a:r>
            <a:r>
              <a:rPr lang="en-CA" sz="2000" dirty="0" smtClean="0"/>
              <a:t>”)</a:t>
            </a:r>
            <a:endParaRPr lang="en-CA" sz="2000" dirty="0" smtClean="0"/>
          </a:p>
          <a:p>
            <a:pPr lvl="2">
              <a:spcAft>
                <a:spcPts val="600"/>
              </a:spcAft>
            </a:pPr>
            <a:r>
              <a:rPr lang="en-CA" sz="2000" b="1" dirty="0" smtClean="0"/>
              <a:t>C’: </a:t>
            </a:r>
            <a:r>
              <a:rPr lang="en-CA" sz="2000" dirty="0" smtClean="0"/>
              <a:t>(23:1-7) Song of David (“Last Words of </a:t>
            </a:r>
            <a:r>
              <a:rPr lang="en-CA" sz="2000" dirty="0" smtClean="0"/>
              <a:t>David”)</a:t>
            </a:r>
            <a:endParaRPr lang="en-CA" sz="2000" dirty="0" smtClean="0"/>
          </a:p>
          <a:p>
            <a:pPr lvl="1">
              <a:spcAft>
                <a:spcPts val="600"/>
              </a:spcAft>
            </a:pPr>
            <a:r>
              <a:rPr lang="en-CA" sz="2000" b="1" dirty="0" smtClean="0"/>
              <a:t>B’: </a:t>
            </a:r>
            <a:r>
              <a:rPr lang="en-CA" sz="2000" dirty="0" smtClean="0"/>
              <a:t>(23:8-39) David’s mighty </a:t>
            </a:r>
            <a:r>
              <a:rPr lang="en-CA" sz="2000" dirty="0" smtClean="0"/>
              <a:t>men</a:t>
            </a:r>
            <a:endParaRPr lang="en-CA" sz="2000" dirty="0" smtClean="0"/>
          </a:p>
          <a:p>
            <a:pPr>
              <a:spcAft>
                <a:spcPts val="600"/>
              </a:spcAft>
            </a:pPr>
            <a:r>
              <a:rPr lang="en-CA" sz="2000" b="1" dirty="0" smtClean="0"/>
              <a:t>A’: </a:t>
            </a:r>
            <a:r>
              <a:rPr lang="en-CA" sz="2000" dirty="0" smtClean="0"/>
              <a:t>(24:1-25) </a:t>
            </a:r>
            <a:r>
              <a:rPr lang="en-CA" sz="2000" dirty="0" smtClean="0"/>
              <a:t>David </a:t>
            </a:r>
            <a:r>
              <a:rPr lang="en-CA" sz="2000" dirty="0" smtClean="0"/>
              <a:t>and the sin of the Israelite census</a:t>
            </a:r>
            <a:endParaRPr lang="en-CA" sz="2000" b="1" dirty="0" smtClean="0"/>
          </a:p>
          <a:p>
            <a:pPr lvl="1"/>
            <a:endParaRPr lang="en-CA" sz="17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 Samuel 21-24</a:t>
            </a:r>
            <a:br>
              <a:rPr lang="en-CA" dirty="0" smtClean="0"/>
            </a:br>
            <a:r>
              <a:rPr lang="en-CA" sz="2000" dirty="0" smtClean="0"/>
              <a:t>Chiasm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539689"/>
            <a:ext cx="7625400" cy="338318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000" b="1" dirty="0" smtClean="0">
                <a:solidFill>
                  <a:srgbClr val="FFFF00"/>
                </a:solidFill>
              </a:rPr>
              <a:t>A: (21:1-14) </a:t>
            </a:r>
            <a:r>
              <a:rPr lang="en-CA" sz="2000" b="1" dirty="0" smtClean="0">
                <a:solidFill>
                  <a:srgbClr val="FFFF00"/>
                </a:solidFill>
              </a:rPr>
              <a:t>David and the sin of </a:t>
            </a:r>
            <a:r>
              <a:rPr lang="en-CA" sz="2000" b="1" dirty="0" smtClean="0">
                <a:solidFill>
                  <a:srgbClr val="FFFF00"/>
                </a:solidFill>
              </a:rPr>
              <a:t>the </a:t>
            </a:r>
            <a:r>
              <a:rPr lang="en-CA" sz="2000" b="1" dirty="0" err="1" smtClean="0">
                <a:solidFill>
                  <a:srgbClr val="FFFF00"/>
                </a:solidFill>
              </a:rPr>
              <a:t>Gibeonite</a:t>
            </a:r>
            <a:r>
              <a:rPr lang="en-CA" sz="2000" b="1" dirty="0" smtClean="0">
                <a:solidFill>
                  <a:srgbClr val="FFFF00"/>
                </a:solidFill>
              </a:rPr>
              <a:t> massacre</a:t>
            </a:r>
            <a:endParaRPr lang="en-CA" sz="2000" b="1" dirty="0" smtClean="0">
              <a:solidFill>
                <a:srgbClr val="FFFF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CA" sz="2000" b="1" dirty="0" smtClean="0"/>
              <a:t>B: </a:t>
            </a:r>
            <a:r>
              <a:rPr lang="en-CA" sz="2000" dirty="0" smtClean="0"/>
              <a:t>(21:15-22) David’s mighty </a:t>
            </a:r>
            <a:r>
              <a:rPr lang="en-CA" sz="2000" dirty="0" smtClean="0"/>
              <a:t>men</a:t>
            </a:r>
            <a:endParaRPr lang="en-CA" sz="2000" dirty="0" smtClean="0"/>
          </a:p>
          <a:p>
            <a:pPr lvl="2">
              <a:spcAft>
                <a:spcPts val="600"/>
              </a:spcAft>
            </a:pPr>
            <a:r>
              <a:rPr lang="en-CA" sz="2000" b="1" dirty="0" smtClean="0"/>
              <a:t>C: </a:t>
            </a:r>
            <a:r>
              <a:rPr lang="en-CA" sz="2000" dirty="0" smtClean="0"/>
              <a:t>(22:1-51) Song of David (“Song of Praise</a:t>
            </a:r>
            <a:r>
              <a:rPr lang="en-CA" sz="2000" dirty="0" smtClean="0"/>
              <a:t>”)</a:t>
            </a:r>
            <a:endParaRPr lang="en-CA" sz="2000" dirty="0" smtClean="0"/>
          </a:p>
          <a:p>
            <a:pPr lvl="2">
              <a:spcAft>
                <a:spcPts val="600"/>
              </a:spcAft>
            </a:pPr>
            <a:r>
              <a:rPr lang="en-CA" sz="2000" b="1" dirty="0" smtClean="0"/>
              <a:t>C’: </a:t>
            </a:r>
            <a:r>
              <a:rPr lang="en-CA" sz="2000" dirty="0" smtClean="0"/>
              <a:t>(23:1-7) Song of David (“Last Words of </a:t>
            </a:r>
            <a:r>
              <a:rPr lang="en-CA" sz="2000" dirty="0" smtClean="0"/>
              <a:t>David”)</a:t>
            </a:r>
            <a:endParaRPr lang="en-CA" sz="2000" dirty="0" smtClean="0"/>
          </a:p>
          <a:p>
            <a:pPr lvl="1">
              <a:spcAft>
                <a:spcPts val="600"/>
              </a:spcAft>
            </a:pPr>
            <a:r>
              <a:rPr lang="en-CA" sz="2000" b="1" dirty="0" smtClean="0"/>
              <a:t>B’: </a:t>
            </a:r>
            <a:r>
              <a:rPr lang="en-CA" sz="2000" dirty="0" smtClean="0"/>
              <a:t>(23:8-39) David’s mighty </a:t>
            </a:r>
            <a:r>
              <a:rPr lang="en-CA" sz="2000" dirty="0" smtClean="0"/>
              <a:t>men</a:t>
            </a:r>
            <a:endParaRPr lang="en-CA" sz="2000" dirty="0" smtClean="0"/>
          </a:p>
          <a:p>
            <a:pPr>
              <a:spcAft>
                <a:spcPts val="600"/>
              </a:spcAft>
            </a:pPr>
            <a:r>
              <a:rPr lang="en-CA" sz="2000" b="1" dirty="0" smtClean="0">
                <a:solidFill>
                  <a:srgbClr val="FFFF00"/>
                </a:solidFill>
              </a:rPr>
              <a:t>A’: (24:1-25) </a:t>
            </a:r>
            <a:r>
              <a:rPr lang="en-CA" sz="2000" b="1" dirty="0" smtClean="0">
                <a:solidFill>
                  <a:srgbClr val="FFFF00"/>
                </a:solidFill>
              </a:rPr>
              <a:t>David </a:t>
            </a:r>
            <a:r>
              <a:rPr lang="en-CA" sz="2000" b="1" dirty="0" smtClean="0">
                <a:solidFill>
                  <a:srgbClr val="FFFF00"/>
                </a:solidFill>
              </a:rPr>
              <a:t>and the sin of the Israelite census</a:t>
            </a:r>
            <a:endParaRPr lang="en-CA" sz="2000" b="1" dirty="0" smtClean="0">
              <a:solidFill>
                <a:srgbClr val="FFFF00"/>
              </a:solidFill>
            </a:endParaRPr>
          </a:p>
          <a:p>
            <a:pPr lvl="1"/>
            <a:endParaRPr lang="en-CA" sz="17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David and the sin of the</a:t>
            </a:r>
            <a:br>
              <a:rPr lang="en-CA" dirty="0" smtClean="0"/>
            </a:br>
            <a:r>
              <a:rPr lang="en-CA" dirty="0" err="1" smtClean="0"/>
              <a:t>Gibeonite</a:t>
            </a:r>
            <a:r>
              <a:rPr lang="en-CA" dirty="0" smtClean="0"/>
              <a:t> massacre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2 Samuel 21:1-14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CA" dirty="0" smtClean="0"/>
              <a:t>David and the sin of the</a:t>
            </a:r>
            <a:br>
              <a:rPr lang="en-CA" dirty="0" smtClean="0"/>
            </a:br>
            <a:r>
              <a:rPr lang="en-CA" dirty="0" smtClean="0"/>
              <a:t>Israelite census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CA" dirty="0" smtClean="0"/>
              <a:t>2 Samuel 21:1-14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 Samuel 21-24</a:t>
            </a:r>
            <a:br>
              <a:rPr lang="en-CA" dirty="0" smtClean="0"/>
            </a:br>
            <a:r>
              <a:rPr lang="en-CA" sz="2000" dirty="0" smtClean="0"/>
              <a:t>Chiasm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539689"/>
            <a:ext cx="7625400" cy="338318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000" b="1" dirty="0" smtClean="0"/>
              <a:t>A: </a:t>
            </a:r>
            <a:r>
              <a:rPr lang="en-CA" sz="2000" dirty="0" smtClean="0"/>
              <a:t>(21:1-14) </a:t>
            </a:r>
            <a:r>
              <a:rPr lang="en-CA" sz="2000" dirty="0" smtClean="0"/>
              <a:t>David and the sin of </a:t>
            </a:r>
            <a:r>
              <a:rPr lang="en-CA" sz="2000" dirty="0" smtClean="0"/>
              <a:t>the </a:t>
            </a:r>
            <a:r>
              <a:rPr lang="en-CA" sz="2000" dirty="0" err="1" smtClean="0"/>
              <a:t>Gibeonite</a:t>
            </a:r>
            <a:r>
              <a:rPr lang="en-CA" sz="2000" dirty="0" smtClean="0"/>
              <a:t> massacre</a:t>
            </a:r>
            <a:endParaRPr lang="en-CA" sz="2000" dirty="0" smtClean="0"/>
          </a:p>
          <a:p>
            <a:pPr lvl="1">
              <a:spcAft>
                <a:spcPts val="600"/>
              </a:spcAft>
            </a:pPr>
            <a:r>
              <a:rPr lang="en-CA" sz="2000" b="1" dirty="0" smtClean="0">
                <a:solidFill>
                  <a:srgbClr val="FFFF00"/>
                </a:solidFill>
              </a:rPr>
              <a:t>B: (21:15-22) David’s mighty </a:t>
            </a:r>
            <a:r>
              <a:rPr lang="en-CA" sz="2000" b="1" dirty="0" smtClean="0">
                <a:solidFill>
                  <a:srgbClr val="FFFF00"/>
                </a:solidFill>
              </a:rPr>
              <a:t>men</a:t>
            </a:r>
            <a:endParaRPr lang="en-CA" sz="2000" b="1" dirty="0" smtClean="0">
              <a:solidFill>
                <a:srgbClr val="FFFF00"/>
              </a:solidFill>
            </a:endParaRPr>
          </a:p>
          <a:p>
            <a:pPr lvl="2">
              <a:spcAft>
                <a:spcPts val="600"/>
              </a:spcAft>
            </a:pPr>
            <a:r>
              <a:rPr lang="en-CA" sz="2000" b="1" dirty="0" smtClean="0"/>
              <a:t>C: </a:t>
            </a:r>
            <a:r>
              <a:rPr lang="en-CA" sz="2000" dirty="0" smtClean="0"/>
              <a:t>(22:1-51) Song of David (“Song of Praise</a:t>
            </a:r>
            <a:r>
              <a:rPr lang="en-CA" sz="2000" dirty="0" smtClean="0"/>
              <a:t>”)</a:t>
            </a:r>
            <a:endParaRPr lang="en-CA" sz="2000" dirty="0" smtClean="0"/>
          </a:p>
          <a:p>
            <a:pPr lvl="2">
              <a:spcAft>
                <a:spcPts val="600"/>
              </a:spcAft>
            </a:pPr>
            <a:r>
              <a:rPr lang="en-CA" sz="2000" b="1" dirty="0" smtClean="0"/>
              <a:t>C’: </a:t>
            </a:r>
            <a:r>
              <a:rPr lang="en-CA" sz="2000" dirty="0" smtClean="0"/>
              <a:t>(23:1-7) Song of David (“Last Words of </a:t>
            </a:r>
            <a:r>
              <a:rPr lang="en-CA" sz="2000" dirty="0" smtClean="0"/>
              <a:t>David”)</a:t>
            </a:r>
            <a:endParaRPr lang="en-CA" sz="2000" dirty="0" smtClean="0"/>
          </a:p>
          <a:p>
            <a:pPr lvl="1">
              <a:spcAft>
                <a:spcPts val="600"/>
              </a:spcAft>
            </a:pPr>
            <a:r>
              <a:rPr lang="en-CA" sz="2000" b="1" dirty="0" smtClean="0">
                <a:solidFill>
                  <a:srgbClr val="FFFF00"/>
                </a:solidFill>
              </a:rPr>
              <a:t>B’: (23:8-39) David’s mighty </a:t>
            </a:r>
            <a:r>
              <a:rPr lang="en-CA" sz="2000" b="1" dirty="0" smtClean="0">
                <a:solidFill>
                  <a:srgbClr val="FFFF00"/>
                </a:solidFill>
              </a:rPr>
              <a:t>men</a:t>
            </a:r>
            <a:endParaRPr lang="en-CA" sz="2000" b="1" dirty="0" smtClean="0">
              <a:solidFill>
                <a:srgbClr val="FFFF00"/>
              </a:solidFill>
            </a:endParaRPr>
          </a:p>
          <a:p>
            <a:pPr>
              <a:spcAft>
                <a:spcPts val="600"/>
              </a:spcAft>
            </a:pPr>
            <a:r>
              <a:rPr lang="en-CA" sz="2000" b="1" dirty="0" smtClean="0"/>
              <a:t>A’: </a:t>
            </a:r>
            <a:r>
              <a:rPr lang="en-CA" sz="2000" dirty="0" smtClean="0"/>
              <a:t>(24:1-25) </a:t>
            </a:r>
            <a:r>
              <a:rPr lang="en-CA" sz="2000" dirty="0" smtClean="0"/>
              <a:t>David </a:t>
            </a:r>
            <a:r>
              <a:rPr lang="en-CA" sz="2000" dirty="0" smtClean="0"/>
              <a:t>and the sin of the Israelite census</a:t>
            </a:r>
            <a:endParaRPr lang="en-CA" sz="2000" dirty="0" smtClean="0"/>
          </a:p>
          <a:p>
            <a:pPr lvl="1"/>
            <a:endParaRPr lang="en-CA" sz="17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David’s Mighty Men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2000" dirty="0" smtClean="0"/>
              <a:t>2 Samuel </a:t>
            </a:r>
            <a:r>
              <a:rPr lang="en-CA" sz="2000" dirty="0" smtClean="0"/>
              <a:t>21:15-22, 23:8-39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 smtClean="0"/>
              <a:t>21:15-22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CA" sz="1700" i="1" dirty="0" smtClean="0"/>
              <a:t>“These four were born to the giant in Gath, and fell by the hand of David and by the hand of his servants.”</a:t>
            </a:r>
            <a:r>
              <a:rPr lang="en-CA" sz="1700" dirty="0" smtClean="0"/>
              <a:t> (v.22)</a:t>
            </a:r>
          </a:p>
          <a:p>
            <a:pPr lvl="1"/>
            <a:r>
              <a:rPr lang="en-CA" sz="1700" dirty="0" err="1" smtClean="0"/>
              <a:t>Ishbi-Benob</a:t>
            </a:r>
            <a:endParaRPr lang="en-CA" sz="1700" dirty="0" smtClean="0"/>
          </a:p>
          <a:p>
            <a:pPr lvl="1"/>
            <a:r>
              <a:rPr lang="en-CA" sz="1700" dirty="0" err="1" smtClean="0"/>
              <a:t>Saph</a:t>
            </a:r>
            <a:endParaRPr lang="en-CA" sz="1700" dirty="0" smtClean="0"/>
          </a:p>
          <a:p>
            <a:pPr lvl="1"/>
            <a:r>
              <a:rPr lang="en-CA" sz="1700" dirty="0" err="1" smtClean="0"/>
              <a:t>Lamhi</a:t>
            </a:r>
            <a:r>
              <a:rPr lang="en-CA" sz="1700" dirty="0" smtClean="0"/>
              <a:t> (cf. 1 Chronicles 20:5)</a:t>
            </a:r>
          </a:p>
          <a:p>
            <a:pPr lvl="1"/>
            <a:r>
              <a:rPr lang="en-CA" sz="1700" dirty="0" smtClean="0"/>
              <a:t>24-digit giant</a:t>
            </a:r>
            <a:endParaRPr lang="en-CA" sz="17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 smtClean="0"/>
              <a:t>23:8-39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1" y="1885950"/>
            <a:ext cx="3435836" cy="2806304"/>
          </a:xfrm>
        </p:spPr>
        <p:txBody>
          <a:bodyPr>
            <a:normAutofit/>
          </a:bodyPr>
          <a:lstStyle/>
          <a:p>
            <a:r>
              <a:rPr lang="en-CA" sz="1600" i="1" dirty="0" smtClean="0"/>
              <a:t>“These are the names of the mighty men whom David had”</a:t>
            </a:r>
            <a:r>
              <a:rPr lang="en-CA" sz="1600" dirty="0" smtClean="0"/>
              <a:t> (v.8, see 1 Chr. 11:10)</a:t>
            </a:r>
          </a:p>
          <a:p>
            <a:pPr lvl="1"/>
            <a:r>
              <a:rPr lang="en-CA" sz="1700" dirty="0" smtClean="0"/>
              <a:t>The named trio, v.8-12</a:t>
            </a:r>
          </a:p>
          <a:p>
            <a:pPr lvl="1"/>
            <a:r>
              <a:rPr lang="en-CA" sz="1600" dirty="0" smtClean="0"/>
              <a:t>The anonymous trio, v.13-17</a:t>
            </a:r>
          </a:p>
          <a:p>
            <a:pPr lvl="1"/>
            <a:r>
              <a:rPr lang="en-CA" sz="1600" dirty="0" smtClean="0"/>
              <a:t>Two leaders, v. 18-23</a:t>
            </a:r>
          </a:p>
          <a:p>
            <a:pPr lvl="1"/>
            <a:r>
              <a:rPr lang="en-CA" sz="1600" dirty="0" smtClean="0"/>
              <a:t>Extended list, v.24-39</a:t>
            </a:r>
            <a:endParaRPr lang="en-CA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 Samuel 21-24</a:t>
            </a:r>
            <a:br>
              <a:rPr lang="en-CA" dirty="0" smtClean="0"/>
            </a:br>
            <a:r>
              <a:rPr lang="en-CA" sz="2000" dirty="0" smtClean="0"/>
              <a:t>Chiasm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539689"/>
            <a:ext cx="7625400" cy="338318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CA" sz="2000" b="1" dirty="0" smtClean="0"/>
              <a:t>A: </a:t>
            </a:r>
            <a:r>
              <a:rPr lang="en-CA" sz="2000" dirty="0" smtClean="0"/>
              <a:t>(21:1-14) </a:t>
            </a:r>
            <a:r>
              <a:rPr lang="en-CA" sz="2000" dirty="0" smtClean="0"/>
              <a:t>David and the sin of </a:t>
            </a:r>
            <a:r>
              <a:rPr lang="en-CA" sz="2000" dirty="0" smtClean="0"/>
              <a:t>the </a:t>
            </a:r>
            <a:r>
              <a:rPr lang="en-CA" sz="2000" dirty="0" err="1" smtClean="0"/>
              <a:t>Gibeonite</a:t>
            </a:r>
            <a:r>
              <a:rPr lang="en-CA" sz="2000" dirty="0" smtClean="0"/>
              <a:t> massacre</a:t>
            </a:r>
            <a:endParaRPr lang="en-CA" sz="2000" dirty="0" smtClean="0"/>
          </a:p>
          <a:p>
            <a:pPr lvl="1">
              <a:spcAft>
                <a:spcPts val="600"/>
              </a:spcAft>
            </a:pPr>
            <a:r>
              <a:rPr lang="en-CA" sz="2000" b="1" dirty="0" smtClean="0"/>
              <a:t>B: </a:t>
            </a:r>
            <a:r>
              <a:rPr lang="en-CA" sz="2000" dirty="0" smtClean="0"/>
              <a:t>(21:15-22) David’s mighty </a:t>
            </a:r>
            <a:r>
              <a:rPr lang="en-CA" sz="2000" dirty="0" smtClean="0"/>
              <a:t>men</a:t>
            </a:r>
            <a:endParaRPr lang="en-CA" sz="2000" dirty="0" smtClean="0"/>
          </a:p>
          <a:p>
            <a:pPr lvl="2">
              <a:spcAft>
                <a:spcPts val="600"/>
              </a:spcAft>
            </a:pPr>
            <a:r>
              <a:rPr lang="en-CA" sz="2000" b="1" dirty="0" smtClean="0">
                <a:solidFill>
                  <a:srgbClr val="FFFF00"/>
                </a:solidFill>
              </a:rPr>
              <a:t>C: (22:1-51) Song of David (“Song of Praise</a:t>
            </a:r>
            <a:r>
              <a:rPr lang="en-CA" sz="2000" b="1" dirty="0" smtClean="0">
                <a:solidFill>
                  <a:srgbClr val="FFFF00"/>
                </a:solidFill>
              </a:rPr>
              <a:t>”)</a:t>
            </a:r>
            <a:endParaRPr lang="en-CA" sz="2000" b="1" dirty="0" smtClean="0">
              <a:solidFill>
                <a:srgbClr val="FFFF00"/>
              </a:solidFill>
            </a:endParaRPr>
          </a:p>
          <a:p>
            <a:pPr lvl="2">
              <a:spcAft>
                <a:spcPts val="600"/>
              </a:spcAft>
            </a:pPr>
            <a:r>
              <a:rPr lang="en-CA" sz="2000" b="1" dirty="0" smtClean="0">
                <a:solidFill>
                  <a:srgbClr val="FFFF00"/>
                </a:solidFill>
              </a:rPr>
              <a:t>C’: (23:1-7) Song of David (“Last Words of </a:t>
            </a:r>
            <a:r>
              <a:rPr lang="en-CA" sz="2000" b="1" dirty="0" smtClean="0">
                <a:solidFill>
                  <a:srgbClr val="FFFF00"/>
                </a:solidFill>
              </a:rPr>
              <a:t>David”)</a:t>
            </a:r>
            <a:endParaRPr lang="en-CA" sz="2000" b="1" dirty="0" smtClean="0">
              <a:solidFill>
                <a:srgbClr val="FFFF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CA" sz="2000" b="1" dirty="0" smtClean="0"/>
              <a:t>B’: </a:t>
            </a:r>
            <a:r>
              <a:rPr lang="en-CA" sz="2000" dirty="0" smtClean="0"/>
              <a:t>(23:8-39) David’s mighty </a:t>
            </a:r>
            <a:r>
              <a:rPr lang="en-CA" sz="2000" dirty="0" smtClean="0"/>
              <a:t>men</a:t>
            </a:r>
            <a:endParaRPr lang="en-CA" sz="2000" dirty="0" smtClean="0"/>
          </a:p>
          <a:p>
            <a:pPr>
              <a:spcAft>
                <a:spcPts val="600"/>
              </a:spcAft>
            </a:pPr>
            <a:r>
              <a:rPr lang="en-CA" sz="2000" b="1" dirty="0" smtClean="0"/>
              <a:t>A’: </a:t>
            </a:r>
            <a:r>
              <a:rPr lang="en-CA" sz="2000" dirty="0" smtClean="0"/>
              <a:t>(24:1-25) </a:t>
            </a:r>
            <a:r>
              <a:rPr lang="en-CA" sz="2000" dirty="0" smtClean="0"/>
              <a:t>David </a:t>
            </a:r>
            <a:r>
              <a:rPr lang="en-CA" sz="2000" dirty="0" smtClean="0"/>
              <a:t>and the sin of the Israelite census</a:t>
            </a:r>
            <a:endParaRPr lang="en-CA" sz="2000" dirty="0" smtClean="0"/>
          </a:p>
          <a:p>
            <a:pPr lvl="1"/>
            <a:endParaRPr lang="en-CA" sz="17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8793</TotalTime>
  <Words>950</Words>
  <Application>Microsoft Office PowerPoint</Application>
  <PresentationFormat>On-screen Show (16:9)</PresentationFormat>
  <Paragraphs>143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2 Samuel</vt:lpstr>
      <vt:lpstr>Schedule</vt:lpstr>
      <vt:lpstr>2 Samuel 21-24 Chiasm</vt:lpstr>
      <vt:lpstr>2 Samuel 21-24 Chiasm</vt:lpstr>
      <vt:lpstr>David and the sin of the Gibeonite massacre</vt:lpstr>
      <vt:lpstr>David and the sin of the Israelite census</vt:lpstr>
      <vt:lpstr>2 Samuel 21-24 Chiasm</vt:lpstr>
      <vt:lpstr>David’s Mighty Men 2 Samuel 21:15-22, 23:8-39</vt:lpstr>
      <vt:lpstr>2 Samuel 21-24 Chiasm</vt:lpstr>
      <vt:lpstr>The Bookends of 1-2 Samuel Comparing Hannah’s Prayer with David’s Song</vt:lpstr>
      <vt:lpstr>What lessons do you see?</vt:lpstr>
      <vt:lpstr>2 Samuel 23:1-7 The Last Words of David</vt:lpstr>
      <vt:lpstr>2 Samuel 23:1-7 The Last Words of David</vt:lpstr>
      <vt:lpstr>2 Samuel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110</cp:revision>
  <dcterms:created xsi:type="dcterms:W3CDTF">2014-09-12T17:24:29Z</dcterms:created>
  <dcterms:modified xsi:type="dcterms:W3CDTF">2018-12-05T23:00:17Z</dcterms:modified>
</cp:coreProperties>
</file>