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60" r:id="rId2"/>
    <p:sldId id="289" r:id="rId3"/>
    <p:sldId id="297" r:id="rId4"/>
    <p:sldId id="269" r:id="rId5"/>
    <p:sldId id="266" r:id="rId6"/>
    <p:sldId id="267" r:id="rId7"/>
    <p:sldId id="270" r:id="rId8"/>
    <p:sldId id="300" r:id="rId9"/>
    <p:sldId id="256" r:id="rId10"/>
    <p:sldId id="258" r:id="rId11"/>
    <p:sldId id="298" r:id="rId12"/>
    <p:sldId id="299" r:id="rId13"/>
    <p:sldId id="268" r:id="rId14"/>
    <p:sldId id="30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9933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94660"/>
  </p:normalViewPr>
  <p:slideViewPr>
    <p:cSldViewPr snapToGrid="0">
      <p:cViewPr varScale="1">
        <p:scale>
          <a:sx n="68" d="100"/>
          <a:sy n="68" d="100"/>
        </p:scale>
        <p:origin x="282" y="54"/>
      </p:cViewPr>
      <p:guideLst/>
    </p:cSldViewPr>
  </p:slideViewPr>
  <p:notesTextViewPr>
    <p:cViewPr>
      <p:scale>
        <a:sx n="1" d="1"/>
        <a:sy n="1" d="1"/>
      </p:scale>
      <p:origin x="0" y="0"/>
    </p:cViewPr>
  </p:notesTextViewPr>
  <p:sorterViewPr>
    <p:cViewPr>
      <p:scale>
        <a:sx n="100" d="100"/>
        <a:sy n="100" d="100"/>
      </p:scale>
      <p:origin x="0" y="-3858"/>
    </p:cViewPr>
  </p:sorterViewPr>
  <p:notesViewPr>
    <p:cSldViewPr snapToGrid="0">
      <p:cViewPr varScale="1">
        <p:scale>
          <a:sx n="55" d="100"/>
          <a:sy n="55" d="100"/>
        </p:scale>
        <p:origin x="2286"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59BA00-283A-40D6-9CB1-0A05259EE327}" type="datetimeFigureOut">
              <a:rPr lang="en-US" smtClean="0"/>
              <a:t>12/22/2018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F16B1-1945-4888-AD23-33183543748A}" type="slidenum">
              <a:rPr lang="en-US" smtClean="0"/>
              <a:t>‹#›</a:t>
            </a:fld>
            <a:endParaRPr lang="en-US"/>
          </a:p>
        </p:txBody>
      </p:sp>
    </p:spTree>
    <p:extLst>
      <p:ext uri="{BB962C8B-B14F-4D97-AF65-F5344CB8AC3E}">
        <p14:creationId xmlns:p14="http://schemas.microsoft.com/office/powerpoint/2010/main" val="2771753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D1AE857-460A-44D9-B499-E4D853A2B829}" type="slidenum">
              <a:rPr lang="en-US" smtClean="0"/>
              <a:pPr/>
              <a:t>2</a:t>
            </a:fld>
            <a:endParaRPr lang="en-US"/>
          </a:p>
        </p:txBody>
      </p:sp>
    </p:spTree>
    <p:extLst>
      <p:ext uri="{BB962C8B-B14F-4D97-AF65-F5344CB8AC3E}">
        <p14:creationId xmlns:p14="http://schemas.microsoft.com/office/powerpoint/2010/main" val="2034380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Tim 3:1-5 </a:t>
            </a:r>
            <a:r>
              <a:rPr lang="mr-IN" dirty="0"/>
              <a:t>–</a:t>
            </a:r>
            <a:r>
              <a:rPr lang="en-US" dirty="0"/>
              <a:t> The gospel of Christ is powerful enough to change any man’s life (Rom 1.16), but in the final analysis, he must yield to it.</a:t>
            </a:r>
          </a:p>
          <a:p>
            <a:r>
              <a:rPr lang="en-US" dirty="0"/>
              <a:t>	Hypocrisy</a:t>
            </a:r>
            <a:r>
              <a:rPr lang="en-US" baseline="0" dirty="0"/>
              <a:t> of Matthew 23:23-32</a:t>
            </a:r>
            <a:endParaRPr lang="en-US" dirty="0"/>
          </a:p>
        </p:txBody>
      </p:sp>
      <p:sp>
        <p:nvSpPr>
          <p:cNvPr id="4" name="Slide Number Placeholder 3"/>
          <p:cNvSpPr>
            <a:spLocks noGrp="1"/>
          </p:cNvSpPr>
          <p:nvPr>
            <p:ph type="sldNum" sz="quarter" idx="10"/>
          </p:nvPr>
        </p:nvSpPr>
        <p:spPr/>
        <p:txBody>
          <a:bodyPr/>
          <a:lstStyle/>
          <a:p>
            <a:fld id="{0D1AE857-460A-44D9-B499-E4D853A2B829}" type="slidenum">
              <a:rPr lang="en-US" smtClean="0"/>
              <a:pPr/>
              <a:t>3</a:t>
            </a:fld>
            <a:endParaRPr lang="en-US"/>
          </a:p>
        </p:txBody>
      </p:sp>
    </p:spTree>
    <p:extLst>
      <p:ext uri="{BB962C8B-B14F-4D97-AF65-F5344CB8AC3E}">
        <p14:creationId xmlns:p14="http://schemas.microsoft.com/office/powerpoint/2010/main" val="7210090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E6F16B1-1945-4888-AD23-33183543748A}" type="slidenum">
              <a:rPr lang="en-US" smtClean="0"/>
              <a:t>9</a:t>
            </a:fld>
            <a:endParaRPr lang="en-US"/>
          </a:p>
        </p:txBody>
      </p:sp>
    </p:spTree>
    <p:extLst>
      <p:ext uri="{BB962C8B-B14F-4D97-AF65-F5344CB8AC3E}">
        <p14:creationId xmlns:p14="http://schemas.microsoft.com/office/powerpoint/2010/main" val="5918003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WORLDLINESS - It is a way of thinking and living that rejects God’s rule. It is enthusiasm for the temporal and apathy for the eternal. It is living as if this world is all there is. To love the world is to value what unbelievers value, to foster ungodly desires and attitudes, to indulge in what is delightful to those who refuse to delight in God.</a:t>
            </a:r>
          </a:p>
          <a:p>
            <a:r>
              <a:rPr lang="en-US" dirty="0"/>
              <a:t>Those who love the world naturally succumb to worldliness. Worldliness is a failure to renew our minds by the Word of God so we can live in a manner pleasing to God. It is the failure to think and live in distinctly godly ways. It is the failure to become who God has called us to be through the gospel. </a:t>
            </a:r>
          </a:p>
          <a:p>
            <a:r>
              <a:rPr lang="en-US" dirty="0"/>
              <a:t>More commonly, though, Christians become worldly by neglect. We fail to be watchful, to maintain an offensive posture against the world’s attraction and intrusion. We neglect the means of grace, allowing ourselves to lose confidence in the ordinary means of Word, prayer, and fellowship. Having lost our confidence in them, we soon forsake them altogether.</a:t>
            </a:r>
          </a:p>
          <a:p>
            <a:r>
              <a:rPr lang="en-US" dirty="0"/>
              <a:t>THINK – Psalms 19.14</a:t>
            </a:r>
          </a:p>
          <a:p>
            <a:r>
              <a:rPr lang="en-US" dirty="0"/>
              <a:t>Temptation: - Every temptation is an opportunity to resist, to obey, and to grow in conformity to Christ Jesus.</a:t>
            </a:r>
          </a:p>
          <a:p>
            <a:r>
              <a:rPr lang="en-US" dirty="0"/>
              <a:t>LIFE:</a:t>
            </a:r>
          </a:p>
          <a:p>
            <a:r>
              <a:rPr lang="en-US" dirty="0"/>
              <a:t>Time: Sometimes we squander it by committing it to sinful passions and pursuits</a:t>
            </a:r>
          </a:p>
          <a:p>
            <a:pPr marL="628650" lvl="1" indent="-171450">
              <a:buFont typeface="Arial" panose="020B0604020202020204" pitchFamily="34" charset="0"/>
              <a:buChar char="•"/>
            </a:pPr>
            <a:r>
              <a:rPr lang="en-US" dirty="0"/>
              <a:t>Sometimes we squander it by dedicating too much of it to lesser, frivolous pursuits</a:t>
            </a:r>
          </a:p>
          <a:p>
            <a:pPr marL="628650" lvl="1" indent="-171450">
              <a:buFont typeface="Arial" panose="020B0604020202020204" pitchFamily="34" charset="0"/>
              <a:buChar char="•"/>
            </a:pPr>
            <a:r>
              <a:rPr lang="en-US" dirty="0"/>
              <a:t>by intentionally or unintentionally neglecting the matters of first importance</a:t>
            </a:r>
          </a:p>
          <a:p>
            <a:pPr marL="628650" lvl="1" indent="-171450">
              <a:buFont typeface="Arial" panose="020B0604020202020204" pitchFamily="34" charset="0"/>
              <a:buChar char="•"/>
            </a:pPr>
            <a:r>
              <a:rPr lang="en-US" dirty="0"/>
              <a:t>time gives opportunity to “put on then, as God’s chosen ones, holy and beloved, compassionate hearts, kindness, humility, meekness,” and every other virtue (Colossians 3:5, 12).</a:t>
            </a:r>
          </a:p>
          <a:p>
            <a:pPr marL="0" lv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DE6F16B1-1945-4888-AD23-33183543748A}" type="slidenum">
              <a:rPr lang="en-US" smtClean="0"/>
              <a:t>10</a:t>
            </a:fld>
            <a:endParaRPr lang="en-US"/>
          </a:p>
        </p:txBody>
      </p:sp>
    </p:spTree>
    <p:extLst>
      <p:ext uri="{BB962C8B-B14F-4D97-AF65-F5344CB8AC3E}">
        <p14:creationId xmlns:p14="http://schemas.microsoft.com/office/powerpoint/2010/main" val="404049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Will you mean business with God or will you be content to just play the game? Is your religion of the heart or is it superficial, skin deep? Do you speak the Christian lingo, but fail to live the life of godliness?</a:t>
            </a:r>
          </a:p>
          <a:p>
            <a:r>
              <a:rPr lang="en-US" dirty="0"/>
              <a:t>The life of godliness will not come easy. All the courage, discipline, and persistence you can muster will be needed for taking God seriously. Godliness may not be an easy life, but it is a distinguishable life. Other people will take notice. The godly person takes on the stamp that reflects the very stamp of God. People will take notice of such a reflection.</a:t>
            </a:r>
          </a:p>
        </p:txBody>
      </p:sp>
      <p:sp>
        <p:nvSpPr>
          <p:cNvPr id="4" name="Slide Number Placeholder 3"/>
          <p:cNvSpPr>
            <a:spLocks noGrp="1"/>
          </p:cNvSpPr>
          <p:nvPr>
            <p:ph type="sldNum" sz="quarter" idx="5"/>
          </p:nvPr>
        </p:nvSpPr>
        <p:spPr/>
        <p:txBody>
          <a:bodyPr/>
          <a:lstStyle/>
          <a:p>
            <a:fld id="{DE6F16B1-1945-4888-AD23-33183543748A}" type="slidenum">
              <a:rPr lang="en-US" smtClean="0"/>
              <a:t>13</a:t>
            </a:fld>
            <a:endParaRPr lang="en-US"/>
          </a:p>
        </p:txBody>
      </p:sp>
    </p:spTree>
    <p:extLst>
      <p:ext uri="{BB962C8B-B14F-4D97-AF65-F5344CB8AC3E}">
        <p14:creationId xmlns:p14="http://schemas.microsoft.com/office/powerpoint/2010/main" val="2950217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8CC4BB-14F1-42A2-8A85-FB7837CE79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2120E5A-404A-4300-A3CE-605D866E56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E117F-99A0-4B81-AB6D-3371938ED608}"/>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CDD8D04A-81DA-4D29-95DB-FBDF981088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B60AAB-7437-4304-AAB2-18A829CF235B}"/>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2976765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3D21A-0C9A-43AE-9ED6-4649A4C1A7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4309DCE-F57E-43AA-A90C-754FEE6E483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A5912F-A9E9-46BC-A603-3DCCCA6B1E83}"/>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658E0502-5D32-475D-A6AB-0029505669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18770-D737-4886-B1D9-753D727968C2}"/>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33650043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640A3A-4F73-49FB-9BFA-DBEB151F9A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57032D-CFBF-434B-B687-07BDA61639B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D58D6-C3B3-4811-816A-5FF269734AE1}"/>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72918376-9342-4E4E-B5AE-D5A51E6DCD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285B8-C19A-45B8-9007-93E9DF74369B}"/>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3006994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EEA9D35-4B0F-4F52-A04D-B28D33D9757C}"/>
              </a:ext>
            </a:extLst>
          </p:cNvPr>
          <p:cNvPicPr>
            <a:picLocks noChangeAspect="1"/>
          </p:cNvPicPr>
          <p:nvPr userDrawn="1"/>
        </p:nvPicPr>
        <p:blipFill>
          <a:blip r:embed="rId3">
            <a:alphaModFix amt="20000"/>
          </a:blip>
          <a:stretch>
            <a:fillRect/>
          </a:stretch>
        </p:blipFill>
        <p:spPr>
          <a:xfrm>
            <a:off x="6787069" y="-15019"/>
            <a:ext cx="5404931" cy="6858000"/>
          </a:xfrm>
          <a:prstGeom prst="rect">
            <a:avLst/>
          </a:prstGeom>
        </p:spPr>
      </p:pic>
      <p:sp>
        <p:nvSpPr>
          <p:cNvPr id="2" name="Title 1">
            <a:extLst>
              <a:ext uri="{FF2B5EF4-FFF2-40B4-BE49-F238E27FC236}">
                <a16:creationId xmlns:a16="http://schemas.microsoft.com/office/drawing/2014/main" id="{DD9588E4-6E62-4BFC-B5B0-A49D5E37A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BF18FA-1C20-4880-BACF-4AF53025F0F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9E6B48-C224-452C-B5A9-45F23EF6E457}"/>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EAAAB762-EF49-42CE-8FE2-FBD5D2D2E4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B9C237-798B-4177-8AA9-D788CAF5BCB8}"/>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1518219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F77A51E-BC85-49E0-9324-FC2A7276E913}"/>
              </a:ext>
            </a:extLst>
          </p:cNvPr>
          <p:cNvPicPr>
            <a:picLocks noChangeAspect="1"/>
          </p:cNvPicPr>
          <p:nvPr userDrawn="1"/>
        </p:nvPicPr>
        <p:blipFill>
          <a:blip r:embed="rId3"/>
          <a:stretch>
            <a:fillRect/>
          </a:stretch>
        </p:blipFill>
        <p:spPr>
          <a:xfrm>
            <a:off x="6784847" y="0"/>
            <a:ext cx="5407153" cy="6858000"/>
          </a:xfrm>
          <a:prstGeom prst="rect">
            <a:avLst/>
          </a:prstGeom>
        </p:spPr>
      </p:pic>
      <p:sp>
        <p:nvSpPr>
          <p:cNvPr id="2" name="Title 1">
            <a:extLst>
              <a:ext uri="{FF2B5EF4-FFF2-40B4-BE49-F238E27FC236}">
                <a16:creationId xmlns:a16="http://schemas.microsoft.com/office/drawing/2014/main" id="{5766F7E7-246A-4AF9-A319-36DE5B8FD0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2A39B5B-F0D1-4F06-A385-C69947899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626B132-C251-4B79-9EB5-37C81AC66A45}"/>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03DAAC84-059D-4F8F-B2E9-903365F0B7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0574E-82EA-43B2-8D74-9EDF4AABA382}"/>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2054143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C1669-199B-419C-A345-700BB9AFB82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F1C7F6-DA50-40A3-A97C-CE5091CED7E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D69C61-509C-4154-90C5-FA53658C546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88693E-B750-49E1-AE30-FA746DF48175}"/>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6" name="Footer Placeholder 5">
            <a:extLst>
              <a:ext uri="{FF2B5EF4-FFF2-40B4-BE49-F238E27FC236}">
                <a16:creationId xmlns:a16="http://schemas.microsoft.com/office/drawing/2014/main" id="{74059444-601D-4E09-AD98-ED8A20648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D412D1-7641-4D2B-8275-B9473FF09486}"/>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286394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43BCF-9EB8-4847-BCBE-EDE2D70103F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C3C662-0955-48E4-B31F-CD6451A714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1814E46-4506-4559-96D7-FE9A7DEF462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C10B87-1312-498F-AAB3-0F3F2AB881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73B230E-A545-4B8C-AA7D-4A8D6408CC8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93E414-1F5D-4B12-9450-57C867192A81}"/>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8" name="Footer Placeholder 7">
            <a:extLst>
              <a:ext uri="{FF2B5EF4-FFF2-40B4-BE49-F238E27FC236}">
                <a16:creationId xmlns:a16="http://schemas.microsoft.com/office/drawing/2014/main" id="{FEFF9B74-E678-4F0C-B129-0ABB3AD59F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2E05B26-22DE-492B-9B1C-9CB16AA453BD}"/>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3415028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8810B-A416-4A8B-B046-95E5B1F70CC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DF946D6-E18E-4294-8350-5F0753F603B9}"/>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4" name="Footer Placeholder 3">
            <a:extLst>
              <a:ext uri="{FF2B5EF4-FFF2-40B4-BE49-F238E27FC236}">
                <a16:creationId xmlns:a16="http://schemas.microsoft.com/office/drawing/2014/main" id="{A38C5994-B96A-445A-A3A9-997DD7DFBA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F1BD7B-74AF-4D87-A05A-6905E92015D2}"/>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365037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158D882-D228-493E-A985-702E465BDB7C}"/>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3" name="Footer Placeholder 2">
            <a:extLst>
              <a:ext uri="{FF2B5EF4-FFF2-40B4-BE49-F238E27FC236}">
                <a16:creationId xmlns:a16="http://schemas.microsoft.com/office/drawing/2014/main" id="{10195F09-7D35-4B69-867B-4E76D2D9388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717D12-CC7F-4030-BB91-FF2E942C2291}"/>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237507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43E9-7F87-42C3-94D4-C0C8B4F971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EA63DD9-19A7-4A09-9523-1A56528AE45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92086E-4196-45A9-A494-745756C4C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A92C2FB-A69D-4FAE-8569-BA78DC5BE008}"/>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6" name="Footer Placeholder 5">
            <a:extLst>
              <a:ext uri="{FF2B5EF4-FFF2-40B4-BE49-F238E27FC236}">
                <a16:creationId xmlns:a16="http://schemas.microsoft.com/office/drawing/2014/main" id="{AC430ADE-A906-4DC3-A7B6-D4A2A2FD59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1A46E-94BC-4D08-9CA5-43AF298FBD57}"/>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133002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4BED-C1FC-46EB-B550-38E0C19D85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F2FD55-4AE9-4933-9B11-4B21380D0F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6976CBE-E22B-4BE6-B7AD-020D6D23EA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BE0C66A-15C0-4C90-9ECB-20BEDC43022A}"/>
              </a:ext>
            </a:extLst>
          </p:cNvPr>
          <p:cNvSpPr>
            <a:spLocks noGrp="1"/>
          </p:cNvSpPr>
          <p:nvPr>
            <p:ph type="dt" sz="half" idx="10"/>
          </p:nvPr>
        </p:nvSpPr>
        <p:spPr/>
        <p:txBody>
          <a:bodyPr/>
          <a:lstStyle/>
          <a:p>
            <a:fld id="{08A76FCD-BA38-483A-B3E5-1316ED468247}" type="datetimeFigureOut">
              <a:rPr lang="en-US" smtClean="0"/>
              <a:t>12/22/2018</a:t>
            </a:fld>
            <a:endParaRPr lang="en-US"/>
          </a:p>
        </p:txBody>
      </p:sp>
      <p:sp>
        <p:nvSpPr>
          <p:cNvPr id="6" name="Footer Placeholder 5">
            <a:extLst>
              <a:ext uri="{FF2B5EF4-FFF2-40B4-BE49-F238E27FC236}">
                <a16:creationId xmlns:a16="http://schemas.microsoft.com/office/drawing/2014/main" id="{45B177AD-3710-42C6-A666-4A9B33960B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347817-9198-4E68-BB7F-37EA0D1DE84E}"/>
              </a:ext>
            </a:extLst>
          </p:cNvPr>
          <p:cNvSpPr>
            <a:spLocks noGrp="1"/>
          </p:cNvSpPr>
          <p:nvPr>
            <p:ph type="sldNum" sz="quarter" idx="12"/>
          </p:nvPr>
        </p:nvSpPr>
        <p:spPr/>
        <p:txBody>
          <a:bodyPr/>
          <a:lstStyle/>
          <a:p>
            <a:fld id="{A8C28498-6D5A-4C8B-95B1-9659A26BA56C}" type="slidenum">
              <a:rPr lang="en-US" smtClean="0"/>
              <a:t>‹#›</a:t>
            </a:fld>
            <a:endParaRPr lang="en-US"/>
          </a:p>
        </p:txBody>
      </p:sp>
    </p:spTree>
    <p:extLst>
      <p:ext uri="{BB962C8B-B14F-4D97-AF65-F5344CB8AC3E}">
        <p14:creationId xmlns:p14="http://schemas.microsoft.com/office/powerpoint/2010/main" val="3196241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3D6228-723D-4F9A-91C9-80C76F2092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A3ADE-D0C5-44FB-A317-39EFAD3B48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7C3B15-E7AF-4BC1-9CAC-18CD85270AF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A76FCD-BA38-483A-B3E5-1316ED468247}" type="datetimeFigureOut">
              <a:rPr lang="en-US" smtClean="0"/>
              <a:t>12/22/2018</a:t>
            </a:fld>
            <a:endParaRPr lang="en-US"/>
          </a:p>
        </p:txBody>
      </p:sp>
      <p:sp>
        <p:nvSpPr>
          <p:cNvPr id="5" name="Footer Placeholder 4">
            <a:extLst>
              <a:ext uri="{FF2B5EF4-FFF2-40B4-BE49-F238E27FC236}">
                <a16:creationId xmlns:a16="http://schemas.microsoft.com/office/drawing/2014/main" id="{2E316874-452C-4F83-8149-AF0C7EF243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E03AE9-0913-4A30-BCDA-362A288E16D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C28498-6D5A-4C8B-95B1-9659A26BA56C}" type="slidenum">
              <a:rPr lang="en-US" smtClean="0"/>
              <a:t>‹#›</a:t>
            </a:fld>
            <a:endParaRPr lang="en-US"/>
          </a:p>
        </p:txBody>
      </p:sp>
    </p:spTree>
    <p:extLst>
      <p:ext uri="{BB962C8B-B14F-4D97-AF65-F5344CB8AC3E}">
        <p14:creationId xmlns:p14="http://schemas.microsoft.com/office/powerpoint/2010/main" val="14356842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biblia.com/bible/esv/Phil%204.11%E2%80%9312"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iblia.com/bible/esv/John%2015.1-2"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15B96-8153-4FBC-88BE-E2EF0DC33B63}"/>
              </a:ext>
            </a:extLst>
          </p:cNvPr>
          <p:cNvSpPr>
            <a:spLocks noGrp="1"/>
          </p:cNvSpPr>
          <p:nvPr>
            <p:ph type="title"/>
          </p:nvPr>
        </p:nvSpPr>
        <p:spPr/>
        <p:txBody>
          <a:bodyPr>
            <a:normAutofit/>
          </a:bodyPr>
          <a:lstStyle/>
          <a:p>
            <a:pPr algn="ctr"/>
            <a:r>
              <a:rPr lang="en-US" sz="6000" b="1" i="1" dirty="0">
                <a:solidFill>
                  <a:srgbClr val="993300"/>
                </a:solidFill>
                <a:latin typeface="Lucida Handwriting" panose="03010101010101010101" pitchFamily="66" charset="0"/>
              </a:rPr>
              <a:t>Personal Godliness</a:t>
            </a:r>
            <a:endParaRPr lang="en-US" sz="6000" dirty="0">
              <a:solidFill>
                <a:srgbClr val="993300"/>
              </a:solidFill>
              <a:latin typeface="Lucida Handwriting" panose="03010101010101010101" pitchFamily="66" charset="0"/>
            </a:endParaRPr>
          </a:p>
        </p:txBody>
      </p:sp>
      <p:sp>
        <p:nvSpPr>
          <p:cNvPr id="3" name="Content Placeholder 2">
            <a:extLst>
              <a:ext uri="{FF2B5EF4-FFF2-40B4-BE49-F238E27FC236}">
                <a16:creationId xmlns:a16="http://schemas.microsoft.com/office/drawing/2014/main" id="{3F8B5F09-31DE-419D-9544-290A34996DFB}"/>
              </a:ext>
            </a:extLst>
          </p:cNvPr>
          <p:cNvSpPr>
            <a:spLocks noGrp="1"/>
          </p:cNvSpPr>
          <p:nvPr>
            <p:ph idx="1"/>
          </p:nvPr>
        </p:nvSpPr>
        <p:spPr>
          <a:xfrm>
            <a:off x="182879" y="1547446"/>
            <a:ext cx="11746523" cy="4629517"/>
          </a:xfrm>
        </p:spPr>
        <p:txBody>
          <a:bodyPr>
            <a:normAutofit/>
          </a:bodyPr>
          <a:lstStyle/>
          <a:p>
            <a:r>
              <a:rPr lang="en-US" dirty="0"/>
              <a:t>Sunday, Dec. 16		Sewell Hall        	Introduction to Personal Godliness </a:t>
            </a:r>
          </a:p>
          <a:p>
            <a:endParaRPr lang="en-US" dirty="0"/>
          </a:p>
          <a:p>
            <a:r>
              <a:rPr lang="en-US" dirty="0"/>
              <a:t>Sunday, Dec. 23        	Larry Brown      	Developing Personal Godliness</a:t>
            </a:r>
          </a:p>
          <a:p>
            <a:endParaRPr lang="en-US" dirty="0"/>
          </a:p>
          <a:p>
            <a:r>
              <a:rPr lang="en-US" dirty="0"/>
              <a:t>Wed, Dec. 26 		Barry Caudill     	Godly Families</a:t>
            </a:r>
          </a:p>
          <a:p>
            <a:endParaRPr lang="en-US" dirty="0"/>
          </a:p>
          <a:p>
            <a:r>
              <a:rPr lang="en-US" dirty="0"/>
              <a:t>Sunday, Dec. 30        	Sam Freesmeyer 	Godly Religion</a:t>
            </a:r>
            <a:r>
              <a:rPr lang="en-US" i="1" dirty="0"/>
              <a:t> </a:t>
            </a:r>
            <a:endParaRPr lang="en-US" dirty="0"/>
          </a:p>
          <a:p>
            <a:endParaRPr lang="en-US" dirty="0"/>
          </a:p>
          <a:p>
            <a:r>
              <a:rPr lang="en-US" dirty="0"/>
              <a:t>Wednesday, Jan. 2    	Russ LaGrone   	Godliness in Suffering and Conflict</a:t>
            </a:r>
          </a:p>
          <a:p>
            <a:endParaRPr lang="en-US" dirty="0"/>
          </a:p>
        </p:txBody>
      </p:sp>
      <p:sp>
        <p:nvSpPr>
          <p:cNvPr id="4" name="Rectangle: Rounded Corners 3">
            <a:extLst>
              <a:ext uri="{FF2B5EF4-FFF2-40B4-BE49-F238E27FC236}">
                <a16:creationId xmlns:a16="http://schemas.microsoft.com/office/drawing/2014/main" id="{C24BE85E-CB20-4DE7-AAC3-CE84D13BABAE}"/>
              </a:ext>
            </a:extLst>
          </p:cNvPr>
          <p:cNvSpPr/>
          <p:nvPr/>
        </p:nvSpPr>
        <p:spPr>
          <a:xfrm>
            <a:off x="182879" y="3108960"/>
            <a:ext cx="11746523" cy="3749040"/>
          </a:xfrm>
          <a:prstGeom prst="round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b="1" i="1" u="sng" dirty="0">
                <a:solidFill>
                  <a:schemeClr val="tx1"/>
                </a:solidFill>
              </a:rPr>
              <a:t>Godliness</a:t>
            </a:r>
            <a:r>
              <a:rPr lang="en-US" sz="4800" i="1" dirty="0">
                <a:solidFill>
                  <a:schemeClr val="tx1"/>
                </a:solidFill>
              </a:rPr>
              <a:t>: A Godward attitude that results in doing that which pleases God.  Our thoughts are always upward toward God.  Devoted.  Taking God Seriously. Godliness</a:t>
            </a:r>
            <a:r>
              <a:rPr lang="en-US" sz="4800" dirty="0">
                <a:solidFill>
                  <a:schemeClr val="tx1"/>
                </a:solidFill>
              </a:rPr>
              <a:t> is alive and active</a:t>
            </a:r>
            <a:endParaRPr lang="en-US" sz="4800" i="1" dirty="0">
              <a:solidFill>
                <a:schemeClr val="tx1"/>
              </a:solidFill>
            </a:endParaRPr>
          </a:p>
        </p:txBody>
      </p:sp>
    </p:spTree>
    <p:extLst>
      <p:ext uri="{BB962C8B-B14F-4D97-AF65-F5344CB8AC3E}">
        <p14:creationId xmlns:p14="http://schemas.microsoft.com/office/powerpoint/2010/main" val="2344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01AA158-BC86-4DFF-BA9A-F9675463BC26}"/>
              </a:ext>
            </a:extLst>
          </p:cNvPr>
          <p:cNvPicPr>
            <a:picLocks noChangeAspect="1"/>
          </p:cNvPicPr>
          <p:nvPr/>
        </p:nvPicPr>
        <p:blipFill>
          <a:blip r:embed="rId3">
            <a:alphaModFix amt="0"/>
          </a:blip>
          <a:stretch>
            <a:fillRect/>
          </a:stretch>
        </p:blipFill>
        <p:spPr>
          <a:xfrm>
            <a:off x="6770077" y="-23828"/>
            <a:ext cx="5421922" cy="6877354"/>
          </a:xfrm>
          <a:prstGeom prst="rect">
            <a:avLst/>
          </a:prstGeom>
        </p:spPr>
      </p:pic>
      <p:sp>
        <p:nvSpPr>
          <p:cNvPr id="2" name="Title 1">
            <a:extLst>
              <a:ext uri="{FF2B5EF4-FFF2-40B4-BE49-F238E27FC236}">
                <a16:creationId xmlns:a16="http://schemas.microsoft.com/office/drawing/2014/main" id="{0FE6DBED-79F5-49CD-BA9F-A5E2A454B8B5}"/>
              </a:ext>
            </a:extLst>
          </p:cNvPr>
          <p:cNvSpPr>
            <a:spLocks noGrp="1"/>
          </p:cNvSpPr>
          <p:nvPr>
            <p:ph type="title"/>
          </p:nvPr>
        </p:nvSpPr>
        <p:spPr>
          <a:xfrm>
            <a:off x="838200" y="55632"/>
            <a:ext cx="10515600" cy="732157"/>
          </a:xfrm>
        </p:spPr>
        <p:txBody>
          <a:bodyPr/>
          <a:lstStyle/>
          <a:p>
            <a:pPr algn="ctr"/>
            <a:r>
              <a:rPr lang="en-US" b="1" dirty="0">
                <a:solidFill>
                  <a:srgbClr val="993300"/>
                </a:solidFill>
                <a:latin typeface="Lucida Handwriting" panose="03010101010101010101" pitchFamily="66" charset="0"/>
              </a:rPr>
              <a:t>8 Rules Toward Godliness</a:t>
            </a:r>
          </a:p>
        </p:txBody>
      </p:sp>
      <p:sp>
        <p:nvSpPr>
          <p:cNvPr id="7" name="Content Placeholder 6">
            <a:extLst>
              <a:ext uri="{FF2B5EF4-FFF2-40B4-BE49-F238E27FC236}">
                <a16:creationId xmlns:a16="http://schemas.microsoft.com/office/drawing/2014/main" id="{BF206A76-EBB9-4A0D-BA00-A8ED1C84680A}"/>
              </a:ext>
            </a:extLst>
          </p:cNvPr>
          <p:cNvSpPr>
            <a:spLocks noGrp="1"/>
          </p:cNvSpPr>
          <p:nvPr>
            <p:ph idx="1"/>
          </p:nvPr>
        </p:nvSpPr>
        <p:spPr>
          <a:xfrm>
            <a:off x="-1" y="633046"/>
            <a:ext cx="12191999" cy="6224954"/>
          </a:xfrm>
        </p:spPr>
        <p:txBody>
          <a:bodyPr>
            <a:normAutofit fontScale="92500" lnSpcReduction="20000"/>
          </a:bodyPr>
          <a:lstStyle/>
          <a:p>
            <a:r>
              <a:rPr lang="en-US" b="1" dirty="0"/>
              <a:t>Trust the Ordinary Means of Grace </a:t>
            </a:r>
            <a:r>
              <a:rPr lang="en-US" dirty="0"/>
              <a:t>– </a:t>
            </a:r>
            <a:r>
              <a:rPr lang="en-US" i="1" dirty="0"/>
              <a:t>Trust the Word, Prayer, and Fellowship</a:t>
            </a:r>
          </a:p>
          <a:p>
            <a:pPr lvl="1"/>
            <a:r>
              <a:rPr lang="en-US" i="1" dirty="0"/>
              <a:t>1 Timothy 4:13-16–Practice these things, Immerse yourself in them, so others may see your progress</a:t>
            </a:r>
          </a:p>
          <a:p>
            <a:r>
              <a:rPr lang="en-US" b="1" dirty="0"/>
              <a:t>Guard Against Worldliness </a:t>
            </a:r>
            <a:r>
              <a:rPr lang="en-US" dirty="0"/>
              <a:t>– </a:t>
            </a:r>
            <a:r>
              <a:rPr lang="en-US" i="1" dirty="0"/>
              <a:t>a Way of Thinking and Living that Rejects God’s Rule</a:t>
            </a:r>
          </a:p>
          <a:p>
            <a:pPr lvl="1"/>
            <a:r>
              <a:rPr lang="en-US" i="1" dirty="0"/>
              <a:t>1 Timothy 6:6 – there is great gain in godliness with contentment (Materialism)</a:t>
            </a:r>
          </a:p>
          <a:p>
            <a:r>
              <a:rPr lang="en-US" b="1" dirty="0"/>
              <a:t>Think Holy Thoughts </a:t>
            </a:r>
            <a:r>
              <a:rPr lang="en-US" dirty="0"/>
              <a:t>- </a:t>
            </a:r>
            <a:r>
              <a:rPr lang="en-US" i="1" dirty="0"/>
              <a:t>Set your minds on things that are above (Col 3:2; Phil 4:8)</a:t>
            </a:r>
          </a:p>
          <a:p>
            <a:pPr lvl="1"/>
            <a:r>
              <a:rPr lang="en-US" i="1" dirty="0"/>
              <a:t>Gen 6:5 – thoughts of his heart was only evil continually</a:t>
            </a:r>
          </a:p>
          <a:p>
            <a:r>
              <a:rPr lang="en-US" b="1" dirty="0"/>
              <a:t>Watch for Temptation – </a:t>
            </a:r>
            <a:r>
              <a:rPr lang="en-US" i="1" dirty="0"/>
              <a:t>Be Watchful, stay awake (Matt 24.42a). Be Alert 1 Pe 4.8</a:t>
            </a:r>
          </a:p>
          <a:p>
            <a:r>
              <a:rPr lang="en-US" b="1" dirty="0"/>
              <a:t>Ponder the Brevity of Life - </a:t>
            </a:r>
            <a:r>
              <a:rPr lang="en-US" i="1" dirty="0"/>
              <a:t>“teach us to number our days,” (</a:t>
            </a:r>
            <a:r>
              <a:rPr lang="en-US" i="1" dirty="0" err="1"/>
              <a:t>Psa</a:t>
            </a:r>
            <a:r>
              <a:rPr lang="en-US" i="1" dirty="0"/>
              <a:t> 90:12). James 4.14</a:t>
            </a:r>
          </a:p>
          <a:p>
            <a:r>
              <a:rPr lang="en-US" b="1" dirty="0"/>
              <a:t>Redeem Your Time </a:t>
            </a:r>
            <a:r>
              <a:rPr lang="en-US" dirty="0"/>
              <a:t>- </a:t>
            </a:r>
            <a:r>
              <a:rPr lang="en-US" i="1" dirty="0"/>
              <a:t>making the best use of the time, …” (Eph 5:15-16). </a:t>
            </a:r>
          </a:p>
          <a:p>
            <a:r>
              <a:rPr lang="en-US" b="1" dirty="0"/>
              <a:t>Fellowship with Godly People </a:t>
            </a:r>
            <a:r>
              <a:rPr lang="en-US" dirty="0"/>
              <a:t>– </a:t>
            </a:r>
            <a:r>
              <a:rPr lang="en-US" i="1" dirty="0"/>
              <a:t>We need the </a:t>
            </a:r>
            <a:r>
              <a:rPr lang="en-US" i="1" u="sng" dirty="0"/>
              <a:t>Counsel</a:t>
            </a:r>
            <a:r>
              <a:rPr lang="en-US" i="1" dirty="0"/>
              <a:t>, </a:t>
            </a:r>
            <a:r>
              <a:rPr lang="en-US" i="1" u="sng" dirty="0"/>
              <a:t>Prayers</a:t>
            </a:r>
            <a:r>
              <a:rPr lang="en-US" i="1" dirty="0"/>
              <a:t>, </a:t>
            </a:r>
            <a:r>
              <a:rPr lang="en-US" i="1" u="sng" dirty="0"/>
              <a:t>Zeal</a:t>
            </a:r>
            <a:r>
              <a:rPr lang="en-US" i="1" dirty="0"/>
              <a:t>, and </a:t>
            </a:r>
            <a:r>
              <a:rPr lang="en-US" i="1" u="sng" dirty="0"/>
              <a:t>Example</a:t>
            </a:r>
            <a:r>
              <a:rPr lang="en-US" i="1" dirty="0"/>
              <a:t> of Godly, Seasoned Christians. </a:t>
            </a:r>
          </a:p>
          <a:p>
            <a:pPr lvl="1"/>
            <a:r>
              <a:rPr lang="en-US" dirty="0"/>
              <a:t>Titus 2:2-8 – Teach, Train, Show your Good Works, Integrity, Dignity, Sound Speech</a:t>
            </a:r>
            <a:endParaRPr lang="en-US" i="1" dirty="0"/>
          </a:p>
          <a:p>
            <a:pPr lvl="1"/>
            <a:r>
              <a:rPr lang="en-US" i="1" dirty="0"/>
              <a:t>Hebrews 10:24-25 – let us consider how to stir up one another to love and good works</a:t>
            </a:r>
          </a:p>
          <a:p>
            <a:pPr lvl="1"/>
            <a:r>
              <a:rPr lang="en-US" i="1" dirty="0"/>
              <a:t>1 Corinthians 15:33 – bad company corrupts good morals</a:t>
            </a:r>
          </a:p>
          <a:p>
            <a:r>
              <a:rPr lang="en-US" b="1" dirty="0"/>
              <a:t>Purpose To Be Godly </a:t>
            </a:r>
            <a:r>
              <a:rPr lang="en-US" dirty="0"/>
              <a:t>- </a:t>
            </a:r>
            <a:r>
              <a:rPr lang="en-US" i="1" dirty="0"/>
              <a:t>must approach godliness with tenacity</a:t>
            </a:r>
          </a:p>
          <a:p>
            <a:pPr lvl="1"/>
            <a:r>
              <a:rPr lang="en-US" i="1" dirty="0"/>
              <a:t>1 Timothy 6:11 – </a:t>
            </a:r>
            <a:r>
              <a:rPr lang="en-US" i="1" u="sng" dirty="0"/>
              <a:t>Pursue</a:t>
            </a:r>
            <a:r>
              <a:rPr lang="en-US" i="1" dirty="0"/>
              <a:t> Godliness, Righteousness, Faith, Love, Steadfastness, Gentleness</a:t>
            </a:r>
          </a:p>
          <a:p>
            <a:pPr lvl="1"/>
            <a:r>
              <a:rPr lang="en-US" i="1" dirty="0"/>
              <a:t>Eccl 12:13 –The end of the matter (the purpose of life) Fear God and Keep His Commands – Our Duty</a:t>
            </a:r>
          </a:p>
          <a:p>
            <a:endParaRPr lang="en-US" dirty="0"/>
          </a:p>
        </p:txBody>
      </p:sp>
    </p:spTree>
    <p:extLst>
      <p:ext uri="{BB962C8B-B14F-4D97-AF65-F5344CB8AC3E}">
        <p14:creationId xmlns:p14="http://schemas.microsoft.com/office/powerpoint/2010/main" val="602771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anim calcmode="lin" valueType="num">
                                      <p:cBhvr additive="base">
                                        <p:cTn id="21"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 calcmode="lin" valueType="num">
                                      <p:cBhvr additive="base">
                                        <p:cTn id="27"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anim calcmode="lin" valueType="num">
                                      <p:cBhvr additive="base">
                                        <p:cTn id="31"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 calcmode="lin" valueType="num">
                                      <p:cBhvr additive="base">
                                        <p:cTn id="37"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xEl>
                                              <p:pRg st="7" end="7"/>
                                            </p:txEl>
                                          </p:spTgt>
                                        </p:tgtEl>
                                        <p:attrNameLst>
                                          <p:attrName>style.visibility</p:attrName>
                                        </p:attrNameLst>
                                      </p:cBhvr>
                                      <p:to>
                                        <p:strVal val="visible"/>
                                      </p:to>
                                    </p:set>
                                    <p:anim calcmode="lin" valueType="num">
                                      <p:cBhvr additive="base">
                                        <p:cTn id="4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
                                            <p:txEl>
                                              <p:pRg st="8" end="8"/>
                                            </p:txEl>
                                          </p:spTgt>
                                        </p:tgtEl>
                                        <p:attrNameLst>
                                          <p:attrName>style.visibility</p:attrName>
                                        </p:attrNameLst>
                                      </p:cBhvr>
                                      <p:to>
                                        <p:strVal val="visible"/>
                                      </p:to>
                                    </p:set>
                                    <p:anim calcmode="lin" valueType="num">
                                      <p:cBhvr additive="base">
                                        <p:cTn id="49" dur="500" fill="hold"/>
                                        <p:tgtEl>
                                          <p:spTgt spid="7">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
                                            <p:txEl>
                                              <p:pRg st="9" end="9"/>
                                            </p:txEl>
                                          </p:spTgt>
                                        </p:tgtEl>
                                        <p:attrNameLst>
                                          <p:attrName>style.visibility</p:attrName>
                                        </p:attrNameLst>
                                      </p:cBhvr>
                                      <p:to>
                                        <p:strVal val="visible"/>
                                      </p:to>
                                    </p:set>
                                    <p:anim calcmode="lin" valueType="num">
                                      <p:cBhvr additive="base">
                                        <p:cTn id="55"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9" end="9"/>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7">
                                            <p:txEl>
                                              <p:pRg st="10" end="10"/>
                                            </p:txEl>
                                          </p:spTgt>
                                        </p:tgtEl>
                                        <p:attrNameLst>
                                          <p:attrName>style.visibility</p:attrName>
                                        </p:attrNameLst>
                                      </p:cBhvr>
                                      <p:to>
                                        <p:strVal val="visible"/>
                                      </p:to>
                                    </p:set>
                                    <p:anim calcmode="lin" valueType="num">
                                      <p:cBhvr additive="base">
                                        <p:cTn id="59" dur="500" fill="hold"/>
                                        <p:tgtEl>
                                          <p:spTgt spid="7">
                                            <p:txEl>
                                              <p:pRg st="10" end="1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7">
                                            <p:txEl>
                                              <p:pRg st="10" end="10"/>
                                            </p:txEl>
                                          </p:spTgt>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
                                            <p:txEl>
                                              <p:pRg st="11" end="11"/>
                                            </p:txEl>
                                          </p:spTgt>
                                        </p:tgtEl>
                                        <p:attrNameLst>
                                          <p:attrName>style.visibility</p:attrName>
                                        </p:attrNameLst>
                                      </p:cBhvr>
                                      <p:to>
                                        <p:strVal val="visible"/>
                                      </p:to>
                                    </p:set>
                                    <p:anim calcmode="lin" valueType="num">
                                      <p:cBhvr additive="base">
                                        <p:cTn id="63" dur="500" fill="hold"/>
                                        <p:tgtEl>
                                          <p:spTgt spid="7">
                                            <p:txEl>
                                              <p:pRg st="11" end="11"/>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11" end="11"/>
                                            </p:tx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7">
                                            <p:txEl>
                                              <p:pRg st="12" end="12"/>
                                            </p:txEl>
                                          </p:spTgt>
                                        </p:tgtEl>
                                        <p:attrNameLst>
                                          <p:attrName>style.visibility</p:attrName>
                                        </p:attrNameLst>
                                      </p:cBhvr>
                                      <p:to>
                                        <p:strVal val="visible"/>
                                      </p:to>
                                    </p:set>
                                    <p:anim calcmode="lin" valueType="num">
                                      <p:cBhvr additive="base">
                                        <p:cTn id="67" dur="500" fill="hold"/>
                                        <p:tgtEl>
                                          <p:spTgt spid="7">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
                                            <p:txEl>
                                              <p:pRg st="13" end="13"/>
                                            </p:txEl>
                                          </p:spTgt>
                                        </p:tgtEl>
                                        <p:attrNameLst>
                                          <p:attrName>style.visibility</p:attrName>
                                        </p:attrNameLst>
                                      </p:cBhvr>
                                      <p:to>
                                        <p:strVal val="visible"/>
                                      </p:to>
                                    </p:set>
                                    <p:anim calcmode="lin" valueType="num">
                                      <p:cBhvr additive="base">
                                        <p:cTn id="73" dur="500" fill="hold"/>
                                        <p:tgtEl>
                                          <p:spTgt spid="7">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
                                            <p:txEl>
                                              <p:pRg st="13" end="1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7">
                                            <p:txEl>
                                              <p:pRg st="14" end="14"/>
                                            </p:txEl>
                                          </p:spTgt>
                                        </p:tgtEl>
                                        <p:attrNameLst>
                                          <p:attrName>style.visibility</p:attrName>
                                        </p:attrNameLst>
                                      </p:cBhvr>
                                      <p:to>
                                        <p:strVal val="visible"/>
                                      </p:to>
                                    </p:set>
                                    <p:anim calcmode="lin" valueType="num">
                                      <p:cBhvr additive="base">
                                        <p:cTn id="77" dur="500" fill="hold"/>
                                        <p:tgtEl>
                                          <p:spTgt spid="7">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7">
                                            <p:txEl>
                                              <p:pRg st="14" end="1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7">
                                            <p:txEl>
                                              <p:pRg st="15" end="15"/>
                                            </p:txEl>
                                          </p:spTgt>
                                        </p:tgtEl>
                                        <p:attrNameLst>
                                          <p:attrName>style.visibility</p:attrName>
                                        </p:attrNameLst>
                                      </p:cBhvr>
                                      <p:to>
                                        <p:strVal val="visible"/>
                                      </p:to>
                                    </p:set>
                                    <p:anim calcmode="lin" valueType="num">
                                      <p:cBhvr additive="base">
                                        <p:cTn id="81" dur="500" fill="hold"/>
                                        <p:tgtEl>
                                          <p:spTgt spid="7">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C30FCF-9068-4B13-8871-9090C57A915B}"/>
              </a:ext>
            </a:extLst>
          </p:cNvPr>
          <p:cNvSpPr>
            <a:spLocks noGrp="1"/>
          </p:cNvSpPr>
          <p:nvPr>
            <p:ph idx="1"/>
          </p:nvPr>
        </p:nvSpPr>
        <p:spPr>
          <a:xfrm>
            <a:off x="0" y="112542"/>
            <a:ext cx="12192000" cy="6745458"/>
          </a:xfrm>
        </p:spPr>
        <p:txBody>
          <a:bodyPr>
            <a:normAutofit fontScale="77500" lnSpcReduction="20000"/>
          </a:bodyPr>
          <a:lstStyle/>
          <a:p>
            <a:r>
              <a:rPr lang="en-US" b="1" u="sng" dirty="0"/>
              <a:t>TRUST</a:t>
            </a:r>
            <a:r>
              <a:rPr lang="en-US" dirty="0"/>
              <a:t> - The word </a:t>
            </a:r>
            <a:r>
              <a:rPr lang="en-US" i="1" dirty="0"/>
              <a:t>ordinary</a:t>
            </a:r>
            <a:r>
              <a:rPr lang="en-US" dirty="0"/>
              <a:t> is meant to address the common temptation to lose confidence in the means God has ordained, and to look instead to those that are foreign or forbidden. </a:t>
            </a:r>
          </a:p>
          <a:p>
            <a:pPr lvl="1"/>
            <a:r>
              <a:rPr lang="en-US" dirty="0"/>
              <a:t>Deeply embedded within the sinful human heart is a desire for more than God has mandated, for other than what God has prescribed. Though God gave Adam and Eve knowledge of good, their sinful temptation was to add to it the knowledge of evil.</a:t>
            </a:r>
            <a:endParaRPr lang="en-US" b="1" dirty="0"/>
          </a:p>
          <a:p>
            <a:r>
              <a:rPr lang="en-US" b="1" dirty="0"/>
              <a:t>WORLDLINESS</a:t>
            </a:r>
            <a:r>
              <a:rPr lang="en-US" dirty="0"/>
              <a:t> - It is a way of thinking and living that rejects God’s rule. It is enthusiasm for the temporal and apathy for the eternal. It is living as if this world is all there is. To love the world is to value what unbelievers value, to foster ungodly desires and attitudes, to indulge in what is delightful to those who refuse to delight in God.</a:t>
            </a:r>
          </a:p>
          <a:p>
            <a:pPr lvl="1"/>
            <a:r>
              <a:rPr lang="en-US" dirty="0"/>
              <a:t>Those who love the world naturally succumb to worldliness. Worldliness is a failure to renew our minds by the Word of God so we can live in a manner pleasing to God. It is the failure to think and live in distinctly godly ways. It is the failure to become who God has called us to be through the gospel. </a:t>
            </a:r>
          </a:p>
          <a:p>
            <a:pPr lvl="1"/>
            <a:r>
              <a:rPr lang="en-US" dirty="0"/>
              <a:t>More commonly, though, Christians become worldly by neglect. We fail to be watchful, to maintain an offensive posture against the world’s attraction and intrusion. We neglect the means of grace, allowing ourselves to lose confidence in the ordinary means of Word, prayer, and fellowship. Having lost our confidence in them, we soon forsake them altogether.</a:t>
            </a:r>
          </a:p>
          <a:p>
            <a:pPr lvl="1"/>
            <a:r>
              <a:rPr lang="en-US" dirty="0"/>
              <a:t>Contentment: </a:t>
            </a:r>
            <a:r>
              <a:rPr lang="en-US" dirty="0">
                <a:effectLst/>
              </a:rPr>
              <a:t>Christ-followers should focus their effort on pursuing holiness in conduct, attitude, and thought. They should choose to be content in whatever circumstances God has given them, just as Paul himself had done while in prison (</a:t>
            </a:r>
            <a:r>
              <a:rPr lang="en-US" dirty="0">
                <a:effectLst/>
                <a:hlinkClick r:id="rId2"/>
              </a:rPr>
              <a:t>Philippians 4:11–12</a:t>
            </a:r>
            <a:r>
              <a:rPr lang="en-US" dirty="0">
                <a:effectLst/>
              </a:rPr>
              <a:t>). </a:t>
            </a:r>
            <a:endParaRPr lang="en-US" dirty="0"/>
          </a:p>
          <a:p>
            <a:r>
              <a:rPr lang="en-US" b="1" dirty="0"/>
              <a:t>THINK</a:t>
            </a:r>
            <a:r>
              <a:rPr lang="en-US" dirty="0"/>
              <a:t> – Psalms 19.14</a:t>
            </a:r>
          </a:p>
          <a:p>
            <a:pPr lvl="1"/>
            <a:r>
              <a:rPr lang="en-US" dirty="0"/>
              <a:t>In all of life, we are to find delight in pondering what pleases God.</a:t>
            </a:r>
          </a:p>
          <a:p>
            <a:pPr lvl="1"/>
            <a:r>
              <a:rPr lang="en-US" dirty="0"/>
              <a:t>“When I think on my ways, I turn my feet to your testimonies. I hasten and do not delay to keep your commandments” (Psalm 119:59-60).</a:t>
            </a:r>
          </a:p>
          <a:p>
            <a:pPr lvl="1"/>
            <a:r>
              <a:rPr lang="en-US" dirty="0"/>
              <a:t>Much of our sin arises and persists because we do not seriously consider our ways. We do not diligently compare our actions with the Word of God. We do not apply ourselves to thinking holy thoughts. And without such discipline, we continue on in our sin and unholiness. We neglect this practice because our lives are busy, our minds are scattered, and our hearts are burdened with the cares of this world. But this is all the more reason to make time for reflection, for meditation, for self-evaluation.</a:t>
            </a:r>
          </a:p>
          <a:p>
            <a:pPr marL="0" lvl="0" indent="0">
              <a:buNone/>
            </a:pPr>
            <a:endParaRPr lang="en-US" dirty="0"/>
          </a:p>
          <a:p>
            <a:endParaRPr lang="en-US" dirty="0"/>
          </a:p>
        </p:txBody>
      </p:sp>
    </p:spTree>
    <p:extLst>
      <p:ext uri="{BB962C8B-B14F-4D97-AF65-F5344CB8AC3E}">
        <p14:creationId xmlns:p14="http://schemas.microsoft.com/office/powerpoint/2010/main" val="148500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B37BE5-4729-4051-BE8B-5C2BFFDB0829}"/>
              </a:ext>
            </a:extLst>
          </p:cNvPr>
          <p:cNvSpPr>
            <a:spLocks noGrp="1"/>
          </p:cNvSpPr>
          <p:nvPr>
            <p:ph idx="1"/>
          </p:nvPr>
        </p:nvSpPr>
        <p:spPr>
          <a:xfrm>
            <a:off x="182880" y="112542"/>
            <a:ext cx="11873132" cy="6611815"/>
          </a:xfrm>
        </p:spPr>
        <p:txBody>
          <a:bodyPr/>
          <a:lstStyle/>
          <a:p>
            <a:r>
              <a:rPr lang="en-US" b="1" dirty="0"/>
              <a:t>Temptation:</a:t>
            </a:r>
            <a:r>
              <a:rPr lang="en-US" dirty="0"/>
              <a:t> - Every temptation is an opportunity to resist, to obey, and to grow in conformity to Christ Jesus.</a:t>
            </a:r>
            <a:endParaRPr lang="en-US" b="1" dirty="0"/>
          </a:p>
          <a:p>
            <a:r>
              <a:rPr lang="en-US" b="1" dirty="0"/>
              <a:t>LIFE: </a:t>
            </a:r>
            <a:r>
              <a:rPr lang="en-US" dirty="0"/>
              <a:t>Life is fragile and fleeting. We do well to ponder what we have done with the time given to us, as well as the talents, gifts, and opportunities bestowed upon us. Have we redeemed the time by using our talents, by blessing others with our gifts, by making the most of every opportunity?</a:t>
            </a:r>
            <a:endParaRPr lang="en-US" b="1" dirty="0"/>
          </a:p>
          <a:p>
            <a:r>
              <a:rPr lang="en-US" b="1" dirty="0"/>
              <a:t>Time</a:t>
            </a:r>
            <a:r>
              <a:rPr lang="en-US" dirty="0"/>
              <a:t>: Sometimes we squander it by committing it to sinful passions and pursuits</a:t>
            </a:r>
          </a:p>
          <a:p>
            <a:pPr marL="628650" lvl="1" indent="-171450"/>
            <a:r>
              <a:rPr lang="en-US" dirty="0"/>
              <a:t>Sometimes we squander it by dedicating too much of it to lesser, frivolous pursuits</a:t>
            </a:r>
          </a:p>
          <a:p>
            <a:pPr marL="628650" lvl="1" indent="-171450"/>
            <a:r>
              <a:rPr lang="en-US" dirty="0"/>
              <a:t>by intentionally or unintentionally neglecting the matters of first importance</a:t>
            </a:r>
          </a:p>
          <a:p>
            <a:pPr marL="628650" lvl="1" indent="-171450"/>
            <a:r>
              <a:rPr lang="en-US" dirty="0"/>
              <a:t>time gives opportunity to “put on then, as God’s chosen ones, holy and beloved, compassionate hearts, kindness, humility, meekness,” and every other virtue (Colossians 3:5, 12).</a:t>
            </a:r>
          </a:p>
          <a:p>
            <a:r>
              <a:rPr lang="en-US" b="1" dirty="0"/>
              <a:t>FELLOWSHIP:</a:t>
            </a:r>
            <a:r>
              <a:rPr lang="en-US" dirty="0"/>
              <a:t> “Whoever walks with the wise becomes wise” (Proverbs 13:20), </a:t>
            </a:r>
          </a:p>
          <a:p>
            <a:r>
              <a:rPr lang="en-US" dirty="0"/>
              <a:t>PURPOSE: </a:t>
            </a:r>
          </a:p>
        </p:txBody>
      </p:sp>
    </p:spTree>
    <p:extLst>
      <p:ext uri="{BB962C8B-B14F-4D97-AF65-F5344CB8AC3E}">
        <p14:creationId xmlns:p14="http://schemas.microsoft.com/office/powerpoint/2010/main" val="2786348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D9C35-36B5-4EF8-9C01-0946134F7561}"/>
              </a:ext>
            </a:extLst>
          </p:cNvPr>
          <p:cNvSpPr>
            <a:spLocks noGrp="1"/>
          </p:cNvSpPr>
          <p:nvPr>
            <p:ph type="title"/>
          </p:nvPr>
        </p:nvSpPr>
        <p:spPr>
          <a:xfrm>
            <a:off x="0" y="125974"/>
            <a:ext cx="12191999" cy="957238"/>
          </a:xfrm>
        </p:spPr>
        <p:txBody>
          <a:bodyPr/>
          <a:lstStyle/>
          <a:p>
            <a:pPr algn="ctr"/>
            <a:r>
              <a:rPr lang="en-US" b="1" dirty="0">
                <a:solidFill>
                  <a:srgbClr val="993300"/>
                </a:solidFill>
                <a:latin typeface="Lucida Handwriting" panose="03010101010101010101" pitchFamily="66" charset="0"/>
              </a:rPr>
              <a:t>How do you know if you are godly?</a:t>
            </a:r>
            <a:endParaRPr lang="en-US" dirty="0">
              <a:solidFill>
                <a:srgbClr val="993300"/>
              </a:solidFill>
              <a:latin typeface="Lucida Handwriting" panose="03010101010101010101" pitchFamily="66" charset="0"/>
            </a:endParaRPr>
          </a:p>
        </p:txBody>
      </p:sp>
      <p:sp>
        <p:nvSpPr>
          <p:cNvPr id="3" name="Content Placeholder 2">
            <a:extLst>
              <a:ext uri="{FF2B5EF4-FFF2-40B4-BE49-F238E27FC236}">
                <a16:creationId xmlns:a16="http://schemas.microsoft.com/office/drawing/2014/main" id="{3F24B753-F2A9-4066-9FC4-7E9FF422BCDE}"/>
              </a:ext>
            </a:extLst>
          </p:cNvPr>
          <p:cNvSpPr>
            <a:spLocks noGrp="1"/>
          </p:cNvSpPr>
          <p:nvPr>
            <p:ph idx="1"/>
          </p:nvPr>
        </p:nvSpPr>
        <p:spPr>
          <a:xfrm>
            <a:off x="0" y="1083212"/>
            <a:ext cx="12192000" cy="5880296"/>
          </a:xfrm>
        </p:spPr>
        <p:txBody>
          <a:bodyPr/>
          <a:lstStyle/>
          <a:p>
            <a:r>
              <a:rPr lang="en-US" b="1" i="1" dirty="0"/>
              <a:t>A. Thirst for God - </a:t>
            </a:r>
            <a:r>
              <a:rPr lang="en-US" i="1" dirty="0"/>
              <a:t>"As a deer longs for streams of water, so I long for You, </a:t>
            </a:r>
            <a:r>
              <a:rPr lang="en-US" i="1" dirty="0" err="1"/>
              <a:t>Psa</a:t>
            </a:r>
            <a:r>
              <a:rPr lang="en-US" i="1" dirty="0"/>
              <a:t> 42</a:t>
            </a:r>
          </a:p>
          <a:p>
            <a:pPr lvl="1"/>
            <a:r>
              <a:rPr lang="en-US" dirty="0"/>
              <a:t>Intensity for God is the heartbeat of a godly person.</a:t>
            </a:r>
          </a:p>
          <a:p>
            <a:pPr lvl="1"/>
            <a:r>
              <a:rPr lang="en-US" dirty="0"/>
              <a:t>"If you are not seeking the Lord, the Devil is seeking you.” (Spurgeon)</a:t>
            </a:r>
          </a:p>
          <a:p>
            <a:pPr lvl="1"/>
            <a:r>
              <a:rPr lang="en-US" dirty="0"/>
              <a:t>You have to run for it with everything you got</a:t>
            </a:r>
          </a:p>
          <a:p>
            <a:pPr lvl="1"/>
            <a:r>
              <a:rPr lang="en-US" dirty="0"/>
              <a:t>Are you pursuing God?</a:t>
            </a:r>
          </a:p>
          <a:p>
            <a:r>
              <a:rPr lang="en-US" b="1" i="1" dirty="0"/>
              <a:t>B. Focus on God </a:t>
            </a:r>
            <a:r>
              <a:rPr lang="en-US" b="1" dirty="0"/>
              <a:t>- </a:t>
            </a:r>
            <a:r>
              <a:rPr lang="en-US" dirty="0"/>
              <a:t>The pursuer of godliness focuses attention on God in all things. </a:t>
            </a:r>
          </a:p>
          <a:p>
            <a:r>
              <a:rPr lang="en-US" b="1" i="1" dirty="0"/>
              <a:t>C. Worship God</a:t>
            </a:r>
          </a:p>
          <a:p>
            <a:pPr lvl="1"/>
            <a:r>
              <a:rPr lang="en-US" dirty="0"/>
              <a:t>Worship enables us to properly acknowledge God. We see him as he is - Majestic and Sovereign, and we see ourselves, as we are - finite and helpless.</a:t>
            </a:r>
          </a:p>
          <a:p>
            <a:pPr lvl="1"/>
            <a:r>
              <a:rPr lang="en-US" dirty="0"/>
              <a:t>Too Often we take God to Lightly</a:t>
            </a:r>
          </a:p>
          <a:p>
            <a:pPr lvl="1"/>
            <a:r>
              <a:rPr lang="en-US" dirty="0"/>
              <a:t>What or whom we worship determines our behavior</a:t>
            </a:r>
          </a:p>
          <a:p>
            <a:r>
              <a:rPr lang="en-US" b="1" i="1" dirty="0"/>
              <a:t>D. Serve other people - </a:t>
            </a:r>
            <a:r>
              <a:rPr lang="en-US" dirty="0"/>
              <a:t>Godly people have found the joy of service</a:t>
            </a:r>
          </a:p>
          <a:p>
            <a:pPr lvl="1"/>
            <a:r>
              <a:rPr lang="en-US" dirty="0"/>
              <a:t>A Godly person is one who lives a godly life in the midst of crying children, busy schedules, foul-mouthed workers, and rain soaked days by serving other people.</a:t>
            </a:r>
          </a:p>
        </p:txBody>
      </p:sp>
    </p:spTree>
    <p:extLst>
      <p:ext uri="{BB962C8B-B14F-4D97-AF65-F5344CB8AC3E}">
        <p14:creationId xmlns:p14="http://schemas.microsoft.com/office/powerpoint/2010/main" val="4219415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940211D5-ECC2-4E48-B518-2455C2EBB1FE}"/>
              </a:ext>
            </a:extLst>
          </p:cNvPr>
          <p:cNvSpPr>
            <a:spLocks noGrp="1" noChangeArrowheads="1"/>
          </p:cNvSpPr>
          <p:nvPr>
            <p:ph type="title"/>
          </p:nvPr>
        </p:nvSpPr>
        <p:spPr>
          <a:xfrm>
            <a:off x="2209800" y="192257"/>
            <a:ext cx="7772400" cy="848751"/>
          </a:xfrm>
        </p:spPr>
        <p:txBody>
          <a:bodyPr/>
          <a:lstStyle/>
          <a:p>
            <a:pPr eaLnBrk="1" hangingPunct="1"/>
            <a:r>
              <a:rPr lang="en-US" altLang="en-US" b="1" dirty="0">
                <a:solidFill>
                  <a:srgbClr val="993300"/>
                </a:solidFill>
                <a:latin typeface="Lucida Handwriting" panose="03010101010101010101" pitchFamily="66" charset="0"/>
              </a:rPr>
              <a:t>Essentials of Godliness</a:t>
            </a:r>
          </a:p>
        </p:txBody>
      </p:sp>
      <p:sp>
        <p:nvSpPr>
          <p:cNvPr id="7171" name="Rectangle 3">
            <a:extLst>
              <a:ext uri="{FF2B5EF4-FFF2-40B4-BE49-F238E27FC236}">
                <a16:creationId xmlns:a16="http://schemas.microsoft.com/office/drawing/2014/main" id="{F82D716D-3718-4FA4-AAAD-DD859E71C556}"/>
              </a:ext>
            </a:extLst>
          </p:cNvPr>
          <p:cNvSpPr>
            <a:spLocks noGrp="1" noChangeArrowheads="1"/>
          </p:cNvSpPr>
          <p:nvPr>
            <p:ph type="body" idx="1"/>
          </p:nvPr>
        </p:nvSpPr>
        <p:spPr>
          <a:xfrm>
            <a:off x="112542" y="1041009"/>
            <a:ext cx="11971606" cy="5512191"/>
          </a:xfrm>
        </p:spPr>
        <p:txBody>
          <a:bodyPr/>
          <a:lstStyle/>
          <a:p>
            <a:pPr eaLnBrk="1" hangingPunct="1">
              <a:lnSpc>
                <a:spcPct val="80000"/>
              </a:lnSpc>
            </a:pPr>
            <a:r>
              <a:rPr lang="en-US" altLang="en-US" sz="3600" dirty="0"/>
              <a:t>“Must believe that He is” 			Hebrews 11:6</a:t>
            </a:r>
          </a:p>
          <a:p>
            <a:pPr eaLnBrk="1" hangingPunct="1">
              <a:lnSpc>
                <a:spcPct val="80000"/>
              </a:lnSpc>
            </a:pPr>
            <a:endParaRPr lang="en-US" altLang="en-US" sz="3600" dirty="0"/>
          </a:p>
          <a:p>
            <a:pPr eaLnBrk="1" hangingPunct="1">
              <a:lnSpc>
                <a:spcPct val="80000"/>
              </a:lnSpc>
            </a:pPr>
            <a:r>
              <a:rPr lang="en-US" altLang="en-US" sz="3600" dirty="0"/>
              <a:t>Must know the true God        		John 4:22</a:t>
            </a:r>
          </a:p>
          <a:p>
            <a:pPr eaLnBrk="1" hangingPunct="1">
              <a:lnSpc>
                <a:spcPct val="80000"/>
              </a:lnSpc>
            </a:pPr>
            <a:endParaRPr lang="en-US" altLang="en-US" sz="3600" dirty="0"/>
          </a:p>
          <a:p>
            <a:pPr eaLnBrk="1" hangingPunct="1">
              <a:lnSpc>
                <a:spcPct val="80000"/>
              </a:lnSpc>
            </a:pPr>
            <a:r>
              <a:rPr lang="en-US" altLang="en-US" sz="3600" dirty="0"/>
              <a:t>Must know His Son, Jesus Christ 		John 1:17; 14:9</a:t>
            </a:r>
          </a:p>
          <a:p>
            <a:pPr>
              <a:lnSpc>
                <a:spcPct val="80000"/>
              </a:lnSpc>
            </a:pPr>
            <a:endParaRPr lang="en-US" altLang="en-US" sz="3600" dirty="0"/>
          </a:p>
          <a:p>
            <a:pPr>
              <a:lnSpc>
                <a:spcPct val="80000"/>
              </a:lnSpc>
            </a:pPr>
            <a:r>
              <a:rPr lang="en-US" altLang="en-US" sz="3600" dirty="0"/>
              <a:t>Must Study Scriptures				1 Cor. 1:21</a:t>
            </a:r>
          </a:p>
          <a:p>
            <a:pPr>
              <a:lnSpc>
                <a:spcPct val="80000"/>
              </a:lnSpc>
            </a:pPr>
            <a:endParaRPr lang="en-US" altLang="en-US" sz="3600" dirty="0"/>
          </a:p>
          <a:p>
            <a:pPr>
              <a:lnSpc>
                <a:spcPct val="80000"/>
              </a:lnSpc>
            </a:pPr>
            <a:r>
              <a:rPr lang="en-US" altLang="en-US" sz="3600" dirty="0"/>
              <a:t>Must be God conscious	 			Ps. 1:1-2</a:t>
            </a:r>
          </a:p>
          <a:p>
            <a:pPr eaLnBrk="1" hangingPunct="1">
              <a:lnSpc>
                <a:spcPct val="80000"/>
              </a:lnSpc>
            </a:pPr>
            <a:endParaRPr lang="en-US" altLang="en-US" sz="3600" b="1" dirty="0">
              <a:latin typeface="Arial" panose="020B0604020202020204" pitchFamily="34" charset="0"/>
            </a:endParaRPr>
          </a:p>
          <a:p>
            <a:pPr eaLnBrk="1" hangingPunct="1"/>
            <a:endParaRPr lang="en-US" altLang="en-US" sz="3600" b="1" dirty="0">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665AA-B8D5-4D7E-9CF4-5B5A38503700}"/>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1E5318E3-FD8B-4650-884A-859D5042E739}"/>
              </a:ext>
            </a:extLst>
          </p:cNvPr>
          <p:cNvSpPr>
            <a:spLocks noGrp="1"/>
          </p:cNvSpPr>
          <p:nvPr>
            <p:ph idx="1"/>
          </p:nvPr>
        </p:nvSpPr>
        <p:spPr>
          <a:xfrm>
            <a:off x="0" y="1825625"/>
            <a:ext cx="12192000" cy="4351338"/>
          </a:xfrm>
        </p:spPr>
        <p:txBody>
          <a:bodyPr/>
          <a:lstStyle/>
          <a:p>
            <a:r>
              <a:rPr lang="en-US" i="1" dirty="0"/>
              <a:t>WE NEED TO UNDERSTAND THAT GODLINESS IS A LIFESTYLE THAT CONSISTENTLY REFLECTS GOD’S CHARACTER. </a:t>
            </a:r>
          </a:p>
          <a:p>
            <a:pPr lvl="1"/>
            <a:r>
              <a:rPr lang="en-US" b="1" dirty="0"/>
              <a:t>Living in the light of His presence puts you on the road to true godliness. </a:t>
            </a:r>
          </a:p>
          <a:p>
            <a:pPr lvl="1"/>
            <a:r>
              <a:rPr lang="en-US" b="1" dirty="0"/>
              <a:t>Godliness requires that you agree with God in every thing He says. </a:t>
            </a:r>
          </a:p>
          <a:p>
            <a:pPr lvl="1"/>
            <a:r>
              <a:rPr lang="en-US" b="1" dirty="0"/>
              <a:t>Godliness requires a prior decision that God’s Word is true, period. </a:t>
            </a:r>
          </a:p>
          <a:p>
            <a:r>
              <a:rPr lang="en-US" i="1" dirty="0"/>
              <a:t>WE NEED TO REALIZE THAT THERE ARE ENEMIES OF GODLINESS. </a:t>
            </a:r>
          </a:p>
          <a:p>
            <a:endParaRPr lang="en-US" dirty="0"/>
          </a:p>
        </p:txBody>
      </p:sp>
    </p:spTree>
    <p:extLst>
      <p:ext uri="{BB962C8B-B14F-4D97-AF65-F5344CB8AC3E}">
        <p14:creationId xmlns:p14="http://schemas.microsoft.com/office/powerpoint/2010/main" val="2384105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pPr algn="ctr"/>
            <a:r>
              <a:rPr lang="en-US" b="1" u="sng" dirty="0">
                <a:solidFill>
                  <a:srgbClr val="993300"/>
                </a:solidFill>
                <a:latin typeface="Lucida Handwriting" panose="03010101010101010101" pitchFamily="66" charset="0"/>
              </a:rPr>
              <a:t>Add to Your Faith …2 Peter 1:5-7</a:t>
            </a:r>
          </a:p>
        </p:txBody>
      </p:sp>
      <p:sp>
        <p:nvSpPr>
          <p:cNvPr id="3" name="Content Placeholder 2"/>
          <p:cNvSpPr>
            <a:spLocks noGrp="1"/>
          </p:cNvSpPr>
          <p:nvPr>
            <p:ph idx="1"/>
          </p:nvPr>
        </p:nvSpPr>
        <p:spPr>
          <a:xfrm>
            <a:off x="562708" y="1600200"/>
            <a:ext cx="10944664" cy="4953000"/>
          </a:xfrm>
        </p:spPr>
        <p:txBody>
          <a:bodyPr/>
          <a:lstStyle/>
          <a:p>
            <a:pPr>
              <a:buNone/>
            </a:pPr>
            <a:r>
              <a:rPr lang="en-US" b="1" dirty="0"/>
              <a:t>	</a:t>
            </a:r>
            <a:r>
              <a:rPr lang="en-US" sz="3600" dirty="0"/>
              <a:t>For this very reason, make </a:t>
            </a:r>
            <a:r>
              <a:rPr lang="en-US" sz="3600" b="1" u="sng" dirty="0"/>
              <a:t>every effort </a:t>
            </a:r>
            <a:r>
              <a:rPr lang="en-US" sz="3600" dirty="0"/>
              <a:t>to supplement your </a:t>
            </a:r>
            <a:r>
              <a:rPr lang="en-US" sz="3600" b="1" u="sng" dirty="0"/>
              <a:t>faith</a:t>
            </a:r>
            <a:r>
              <a:rPr lang="en-US" sz="3600" b="1" dirty="0"/>
              <a:t> </a:t>
            </a:r>
            <a:r>
              <a:rPr lang="en-US" sz="3600" dirty="0"/>
              <a:t>with </a:t>
            </a:r>
            <a:r>
              <a:rPr lang="en-US" sz="3600" b="1" u="sng" dirty="0"/>
              <a:t>virtue</a:t>
            </a:r>
            <a:r>
              <a:rPr lang="en-US" sz="3600" b="1" dirty="0"/>
              <a:t>, </a:t>
            </a:r>
            <a:r>
              <a:rPr lang="en-US" sz="3600" dirty="0"/>
              <a:t>and virtue with </a:t>
            </a:r>
            <a:r>
              <a:rPr lang="en-US" sz="3600" b="1" u="sng" dirty="0"/>
              <a:t>knowledge</a:t>
            </a:r>
            <a:r>
              <a:rPr lang="en-US" sz="3600" b="1" dirty="0"/>
              <a:t>, </a:t>
            </a:r>
            <a:r>
              <a:rPr lang="en-US" sz="3600" b="1" baseline="30000" dirty="0"/>
              <a:t>6</a:t>
            </a:r>
            <a:r>
              <a:rPr lang="en-US" sz="3600" b="1" dirty="0"/>
              <a:t> </a:t>
            </a:r>
            <a:r>
              <a:rPr lang="en-US" sz="3600" dirty="0"/>
              <a:t>and knowledge with </a:t>
            </a:r>
            <a:r>
              <a:rPr lang="en-US" sz="3600" b="1" u="sng" dirty="0"/>
              <a:t>self-control</a:t>
            </a:r>
            <a:r>
              <a:rPr lang="en-US" sz="3600" b="1" dirty="0"/>
              <a:t>, </a:t>
            </a:r>
            <a:r>
              <a:rPr lang="en-US" sz="3600" dirty="0"/>
              <a:t>and self-control with </a:t>
            </a:r>
            <a:r>
              <a:rPr lang="en-US" sz="3600" b="1" u="sng" dirty="0"/>
              <a:t>steadfastness</a:t>
            </a:r>
            <a:r>
              <a:rPr lang="en-US" sz="3600" b="1" dirty="0"/>
              <a:t>, </a:t>
            </a:r>
            <a:r>
              <a:rPr lang="en-US" sz="3600" dirty="0"/>
              <a:t>and steadfastness with </a:t>
            </a:r>
            <a:r>
              <a:rPr lang="en-US" sz="3600" b="1" u="sng" dirty="0">
                <a:solidFill>
                  <a:srgbClr val="993300"/>
                </a:solidFill>
              </a:rPr>
              <a:t>godliness</a:t>
            </a:r>
            <a:r>
              <a:rPr lang="en-US" sz="3600" b="1" dirty="0"/>
              <a:t>, </a:t>
            </a:r>
            <a:r>
              <a:rPr lang="en-US" sz="3600" b="1" baseline="30000" dirty="0"/>
              <a:t>7</a:t>
            </a:r>
            <a:r>
              <a:rPr lang="en-US" sz="3600" b="1" dirty="0"/>
              <a:t> </a:t>
            </a:r>
            <a:r>
              <a:rPr lang="en-US" sz="3600" dirty="0"/>
              <a:t>and godliness with </a:t>
            </a:r>
            <a:r>
              <a:rPr lang="en-US" sz="3600" b="1" u="sng" dirty="0"/>
              <a:t>brotherly affection</a:t>
            </a:r>
            <a:r>
              <a:rPr lang="en-US" sz="3600" b="1" dirty="0"/>
              <a:t>, </a:t>
            </a:r>
            <a:r>
              <a:rPr lang="en-US" sz="3600" dirty="0"/>
              <a:t>and brotherly affection with </a:t>
            </a:r>
            <a:r>
              <a:rPr lang="en-US" sz="3600" b="1" u="sng" dirty="0"/>
              <a:t>love.</a:t>
            </a:r>
            <a:endParaRPr lang="en-US" sz="3600" u="sng" dirty="0"/>
          </a:p>
        </p:txBody>
      </p:sp>
    </p:spTree>
    <p:extLst>
      <p:ext uri="{BB962C8B-B14F-4D97-AF65-F5344CB8AC3E}">
        <p14:creationId xmlns:p14="http://schemas.microsoft.com/office/powerpoint/2010/main" val="1549772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1644"/>
          </a:xfrm>
          <a:noFill/>
          <a:ln>
            <a:noFill/>
          </a:ln>
        </p:spPr>
        <p:txBody>
          <a:bodyPr>
            <a:normAutofit/>
          </a:bodyPr>
          <a:lstStyle/>
          <a:p>
            <a:pPr algn="ctr"/>
            <a:r>
              <a:rPr lang="en-US" sz="6000" b="1" dirty="0">
                <a:solidFill>
                  <a:srgbClr val="993300"/>
                </a:solidFill>
                <a:latin typeface="Lucida Handwriting" panose="03010101010101010101" pitchFamily="66" charset="0"/>
              </a:rPr>
              <a:t>Not Godliness</a:t>
            </a:r>
          </a:p>
        </p:txBody>
      </p:sp>
      <p:sp>
        <p:nvSpPr>
          <p:cNvPr id="3" name="Content Placeholder 2"/>
          <p:cNvSpPr>
            <a:spLocks noGrp="1"/>
          </p:cNvSpPr>
          <p:nvPr>
            <p:ph idx="1"/>
          </p:nvPr>
        </p:nvSpPr>
        <p:spPr>
          <a:xfrm>
            <a:off x="0" y="1600201"/>
            <a:ext cx="11971606" cy="4525963"/>
          </a:xfrm>
        </p:spPr>
        <p:txBody>
          <a:bodyPr/>
          <a:lstStyle/>
          <a:p>
            <a:r>
              <a:rPr lang="en-US" b="1" dirty="0">
                <a:solidFill>
                  <a:srgbClr val="C00000"/>
                </a:solidFill>
              </a:rPr>
              <a:t>2 Timothy 3:1-5 </a:t>
            </a:r>
            <a:r>
              <a:rPr lang="en-US" dirty="0"/>
              <a:t>- </a:t>
            </a:r>
            <a:r>
              <a:rPr lang="en-US" i="1" dirty="0"/>
              <a:t>Lovers of self </a:t>
            </a:r>
            <a:r>
              <a:rPr lang="mr-IN" i="1" dirty="0"/>
              <a:t>…</a:t>
            </a:r>
            <a:r>
              <a:rPr lang="en-US" i="1" dirty="0"/>
              <a:t>having the appearance of godliness but denying its power.</a:t>
            </a:r>
          </a:p>
          <a:p>
            <a:pPr lvl="1"/>
            <a:r>
              <a:rPr lang="en-US" dirty="0"/>
              <a:t>Outward Form, Done to be Seen and Impress Men</a:t>
            </a:r>
          </a:p>
          <a:p>
            <a:pPr lvl="1"/>
            <a:r>
              <a:rPr lang="en-US" i="1" dirty="0"/>
              <a:t>Matt 23:23-32 </a:t>
            </a:r>
            <a:r>
              <a:rPr lang="mr-IN" i="1" dirty="0"/>
              <a:t>–</a:t>
            </a:r>
            <a:r>
              <a:rPr lang="en-US" i="1" dirty="0"/>
              <a:t> outward vs inward appearance</a:t>
            </a:r>
          </a:p>
          <a:p>
            <a:pPr lvl="1"/>
            <a:r>
              <a:rPr lang="en-US" i="1" dirty="0"/>
              <a:t>Matt 6:1-18 </a:t>
            </a:r>
            <a:r>
              <a:rPr lang="mr-IN" i="1" dirty="0"/>
              <a:t>–</a:t>
            </a:r>
            <a:r>
              <a:rPr lang="en-US" i="1" dirty="0"/>
              <a:t> deeds to be seen by men</a:t>
            </a:r>
          </a:p>
          <a:p>
            <a:endParaRPr lang="en-US" b="1" dirty="0">
              <a:solidFill>
                <a:srgbClr val="C00000"/>
              </a:solidFill>
            </a:endParaRPr>
          </a:p>
          <a:p>
            <a:r>
              <a:rPr lang="en-US" b="1" dirty="0">
                <a:solidFill>
                  <a:srgbClr val="C00000"/>
                </a:solidFill>
              </a:rPr>
              <a:t>Godliness Seeks to be Seen and Approved by God</a:t>
            </a:r>
          </a:p>
          <a:p>
            <a:pPr lvl="1"/>
            <a:r>
              <a:rPr lang="en-US" i="1" dirty="0"/>
              <a:t>1 Peter 2:18-20 </a:t>
            </a:r>
            <a:r>
              <a:rPr lang="mr-IN" i="1" dirty="0"/>
              <a:t>–</a:t>
            </a:r>
            <a:r>
              <a:rPr lang="en-US" i="1" dirty="0"/>
              <a:t> why do we endure trials?</a:t>
            </a:r>
          </a:p>
          <a:p>
            <a:pPr lvl="1"/>
            <a:endParaRPr lang="en-US" i="1" dirty="0"/>
          </a:p>
          <a:p>
            <a:pPr lvl="1"/>
            <a:endParaRPr lang="en-US" i="1" dirty="0"/>
          </a:p>
        </p:txBody>
      </p:sp>
    </p:spTree>
    <p:extLst>
      <p:ext uri="{BB962C8B-B14F-4D97-AF65-F5344CB8AC3E}">
        <p14:creationId xmlns:p14="http://schemas.microsoft.com/office/powerpoint/2010/main" val="129162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251A70-AAAC-4B24-B4D1-644B5159E3C6}"/>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392F1BE6-FAE6-4689-B3F0-9E4842DF8996}"/>
              </a:ext>
            </a:extLst>
          </p:cNvPr>
          <p:cNvSpPr>
            <a:spLocks noGrp="1"/>
          </p:cNvSpPr>
          <p:nvPr>
            <p:ph idx="1"/>
          </p:nvPr>
        </p:nvSpPr>
        <p:spPr>
          <a:xfrm>
            <a:off x="-1" y="1825625"/>
            <a:ext cx="12041945" cy="4351338"/>
          </a:xfrm>
        </p:spPr>
        <p:txBody>
          <a:bodyPr/>
          <a:lstStyle/>
          <a:p>
            <a:r>
              <a:rPr lang="en-US" dirty="0"/>
              <a:t>For many of us a ‘godly Christian’ is someone who goes to church and Bible study each week, does their quiet times regularly, and serves in a rostered ministry at church. But what is their character like? </a:t>
            </a:r>
          </a:p>
          <a:p>
            <a:r>
              <a:rPr lang="en-US" dirty="0"/>
              <a:t>As long as you “go to church” and don’t commit the “Big Sins” – you much be godly.</a:t>
            </a:r>
          </a:p>
          <a:p>
            <a:r>
              <a:rPr lang="en-US" dirty="0"/>
              <a:t>“I am the true vine, and my Father is the gardener. He cuts off every branch in me that bears no fruit, while every branch that does bear fruit he prunes so that it will be even more fruitful” (</a:t>
            </a:r>
            <a:r>
              <a:rPr lang="en-US" dirty="0">
                <a:hlinkClick r:id="rId2"/>
              </a:rPr>
              <a:t>John 15:1-2</a:t>
            </a:r>
            <a:r>
              <a:rPr lang="en-US" dirty="0"/>
              <a:t>).</a:t>
            </a:r>
          </a:p>
          <a:p>
            <a:endParaRPr lang="en-US" dirty="0"/>
          </a:p>
          <a:p>
            <a:endParaRPr lang="en-US" dirty="0"/>
          </a:p>
        </p:txBody>
      </p:sp>
    </p:spTree>
    <p:extLst>
      <p:ext uri="{BB962C8B-B14F-4D97-AF65-F5344CB8AC3E}">
        <p14:creationId xmlns:p14="http://schemas.microsoft.com/office/powerpoint/2010/main" val="2178765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065707-02C1-4BD3-8A44-AC6F34103ADF}"/>
              </a:ext>
            </a:extLst>
          </p:cNvPr>
          <p:cNvSpPr/>
          <p:nvPr/>
        </p:nvSpPr>
        <p:spPr>
          <a:xfrm>
            <a:off x="365761" y="2335237"/>
            <a:ext cx="10803987" cy="3643532"/>
          </a:xfrm>
          <a:prstGeom prst="rect">
            <a:avLst/>
          </a:prstGeom>
          <a:solidFill>
            <a:srgbClr val="FFFFCC"/>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a:extLst>
              <a:ext uri="{FF2B5EF4-FFF2-40B4-BE49-F238E27FC236}">
                <a16:creationId xmlns:a16="http://schemas.microsoft.com/office/drawing/2014/main" id="{F354BCDF-1030-464D-8DBD-37EA3A30E361}"/>
              </a:ext>
            </a:extLst>
          </p:cNvPr>
          <p:cNvSpPr>
            <a:spLocks noGrp="1" noChangeArrowheads="1"/>
          </p:cNvSpPr>
          <p:nvPr>
            <p:ph type="title"/>
          </p:nvPr>
        </p:nvSpPr>
        <p:spPr>
          <a:xfrm>
            <a:off x="365761" y="304800"/>
            <a:ext cx="11211950" cy="914400"/>
          </a:xfrm>
        </p:spPr>
        <p:txBody>
          <a:bodyPr>
            <a:normAutofit/>
          </a:bodyPr>
          <a:lstStyle/>
          <a:p>
            <a:pPr algn="ctr" eaLnBrk="1" hangingPunct="1">
              <a:defRPr/>
            </a:pPr>
            <a:r>
              <a:rPr lang="en-US" altLang="en-US" b="1" dirty="0">
                <a:solidFill>
                  <a:srgbClr val="993300"/>
                </a:solidFill>
                <a:latin typeface="Lucida Handwriting" panose="03010101010101010101" pitchFamily="66" charset="0"/>
              </a:rPr>
              <a:t>A Godly Person’s Treasure</a:t>
            </a:r>
          </a:p>
        </p:txBody>
      </p:sp>
      <p:sp>
        <p:nvSpPr>
          <p:cNvPr id="13315" name="Rectangle 3">
            <a:extLst>
              <a:ext uri="{FF2B5EF4-FFF2-40B4-BE49-F238E27FC236}">
                <a16:creationId xmlns:a16="http://schemas.microsoft.com/office/drawing/2014/main" id="{F32627F3-BF4D-42FF-9189-6696ED07CB74}"/>
              </a:ext>
            </a:extLst>
          </p:cNvPr>
          <p:cNvSpPr>
            <a:spLocks noGrp="1" noChangeArrowheads="1"/>
          </p:cNvSpPr>
          <p:nvPr>
            <p:ph type="body" idx="1"/>
          </p:nvPr>
        </p:nvSpPr>
        <p:spPr>
          <a:xfrm>
            <a:off x="365761" y="1371600"/>
            <a:ext cx="11563642" cy="5181600"/>
          </a:xfrm>
        </p:spPr>
        <p:txBody>
          <a:bodyPr>
            <a:normAutofit lnSpcReduction="10000"/>
          </a:bodyPr>
          <a:lstStyle/>
          <a:p>
            <a:pPr marL="342887" indent="-342887" algn="just">
              <a:defRPr/>
            </a:pPr>
            <a:r>
              <a:rPr lang="en-US" altLang="en-US" sz="3200" dirty="0">
                <a:latin typeface="Arial" panose="020B0604020202020204" pitchFamily="34" charset="0"/>
              </a:rPr>
              <a:t>Everlasting Life – 					John 3:16</a:t>
            </a:r>
          </a:p>
          <a:p>
            <a:pPr marL="342887" indent="-342887">
              <a:defRPr/>
            </a:pPr>
            <a:r>
              <a:rPr lang="en-US" altLang="en-US" sz="3200" dirty="0">
                <a:latin typeface="Arial" panose="020B0604020202020204" pitchFamily="34" charset="0"/>
              </a:rPr>
              <a:t>A Mansion in Heaven – 			John 14:2</a:t>
            </a:r>
          </a:p>
          <a:p>
            <a:pPr marL="342887" indent="-342887">
              <a:defRPr/>
            </a:pPr>
            <a:r>
              <a:rPr lang="en-US" altLang="en-US" sz="3200" u="sng" dirty="0">
                <a:latin typeface="Arial" panose="020B0604020202020204" pitchFamily="34" charset="0"/>
              </a:rPr>
              <a:t>Peace</a:t>
            </a:r>
            <a:r>
              <a:rPr lang="en-US" altLang="en-US" sz="3200" dirty="0">
                <a:latin typeface="Arial" panose="020B0604020202020204" pitchFamily="34" charset="0"/>
              </a:rPr>
              <a:t> passing understanding – 		Phil. 4:7</a:t>
            </a:r>
          </a:p>
          <a:p>
            <a:pPr marL="342887" indent="-342887">
              <a:defRPr/>
            </a:pPr>
            <a:r>
              <a:rPr lang="en-US" altLang="en-US" sz="3200" u="sng" dirty="0">
                <a:latin typeface="Arial" panose="020B0604020202020204" pitchFamily="34" charset="0"/>
              </a:rPr>
              <a:t>Joy</a:t>
            </a:r>
            <a:r>
              <a:rPr lang="en-US" altLang="en-US" sz="3200" dirty="0">
                <a:latin typeface="Arial" panose="020B0604020202020204" pitchFamily="34" charset="0"/>
              </a:rPr>
              <a:t> unspeakable –				I Peter 1:8</a:t>
            </a:r>
          </a:p>
          <a:p>
            <a:pPr marL="342887" indent="-342887">
              <a:defRPr/>
            </a:pPr>
            <a:r>
              <a:rPr lang="en-US" altLang="en-US" sz="3200" dirty="0">
                <a:latin typeface="Arial" panose="020B0604020202020204" pitchFamily="34" charset="0"/>
              </a:rPr>
              <a:t>Divine </a:t>
            </a:r>
            <a:r>
              <a:rPr lang="en-US" altLang="en-US" sz="3200" u="sng" dirty="0">
                <a:latin typeface="Arial" panose="020B0604020202020204" pitchFamily="34" charset="0"/>
              </a:rPr>
              <a:t>love</a:t>
            </a:r>
            <a:r>
              <a:rPr lang="en-US" altLang="en-US" sz="3200" dirty="0">
                <a:latin typeface="Arial" panose="020B0604020202020204" pitchFamily="34" charset="0"/>
              </a:rPr>
              <a:t> that never fails – 		I Cor. 13:8</a:t>
            </a:r>
          </a:p>
          <a:p>
            <a:pPr marL="342887" indent="-342887">
              <a:defRPr/>
            </a:pPr>
            <a:r>
              <a:rPr lang="en-US" altLang="en-US" sz="3200" dirty="0">
                <a:latin typeface="Arial" panose="020B0604020202020204" pitchFamily="34" charset="0"/>
              </a:rPr>
              <a:t>A faithful pious wife – 				Proverbs 31:10</a:t>
            </a:r>
          </a:p>
          <a:p>
            <a:pPr marL="342887" indent="-342887">
              <a:defRPr/>
            </a:pPr>
            <a:r>
              <a:rPr lang="en-US" altLang="en-US" sz="3200" u="sng" dirty="0">
                <a:latin typeface="Arial" panose="020B0604020202020204" pitchFamily="34" charset="0"/>
              </a:rPr>
              <a:t>Happy</a:t>
            </a:r>
            <a:r>
              <a:rPr lang="en-US" altLang="en-US" sz="3200" dirty="0">
                <a:latin typeface="Arial" panose="020B0604020202020204" pitchFamily="34" charset="0"/>
              </a:rPr>
              <a:t>, obedient children – 			Ex. 20:12</a:t>
            </a:r>
          </a:p>
          <a:p>
            <a:pPr marL="342887" indent="-342887">
              <a:defRPr/>
            </a:pPr>
            <a:r>
              <a:rPr lang="en-US" altLang="en-US" sz="3200" u="sng" dirty="0">
                <a:latin typeface="Arial" panose="020B0604020202020204" pitchFamily="34" charset="0"/>
              </a:rPr>
              <a:t>True and loyal </a:t>
            </a:r>
            <a:r>
              <a:rPr lang="en-US" altLang="en-US" sz="3200" dirty="0">
                <a:latin typeface="Arial" panose="020B0604020202020204" pitchFamily="34" charset="0"/>
              </a:rPr>
              <a:t>friends – 			Proverbs 18:24</a:t>
            </a:r>
          </a:p>
          <a:p>
            <a:pPr marL="342887" indent="-342887">
              <a:defRPr/>
            </a:pPr>
            <a:r>
              <a:rPr lang="en-US" altLang="en-US" sz="3200" dirty="0">
                <a:latin typeface="Arial" panose="020B0604020202020204" pitchFamily="34" charset="0"/>
              </a:rPr>
              <a:t>Songs in the night – 				Psalm 42:8</a:t>
            </a:r>
          </a:p>
          <a:p>
            <a:pPr marL="342887" indent="-342887">
              <a:defRPr/>
            </a:pPr>
            <a:r>
              <a:rPr lang="en-US" altLang="en-US" sz="3200" dirty="0">
                <a:latin typeface="Arial" panose="020B0604020202020204" pitchFamily="34" charset="0"/>
              </a:rPr>
              <a:t>A crown of life awaiting – 			James 1:12 </a:t>
            </a:r>
          </a:p>
        </p:txBody>
      </p:sp>
      <p:sp>
        <p:nvSpPr>
          <p:cNvPr id="3" name="Rectangle 2">
            <a:extLst>
              <a:ext uri="{FF2B5EF4-FFF2-40B4-BE49-F238E27FC236}">
                <a16:creationId xmlns:a16="http://schemas.microsoft.com/office/drawing/2014/main" id="{5190EFF9-C1A8-447D-929B-7FA1C75430EE}"/>
              </a:ext>
            </a:extLst>
          </p:cNvPr>
          <p:cNvSpPr/>
          <p:nvPr/>
        </p:nvSpPr>
        <p:spPr>
          <a:xfrm>
            <a:off x="365761" y="1069145"/>
            <a:ext cx="10803987" cy="1266092"/>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33CC"/>
                </a:solidFill>
              </a:rPr>
              <a:t>John 10:10 – I came that they might have life and have it abundantly</a:t>
            </a:r>
          </a:p>
          <a:p>
            <a:pPr marL="342900" indent="-342900">
              <a:buFont typeface="Arial" panose="020B0604020202020204" pitchFamily="34" charset="0"/>
              <a:buChar char="•"/>
            </a:pPr>
            <a:r>
              <a:rPr lang="en-US" sz="2400" b="1" dirty="0">
                <a:solidFill>
                  <a:srgbClr val="0033CC"/>
                </a:solidFill>
              </a:rPr>
              <a:t>“they” – the sheep that Follow Him wherever He Leads, and Know His voice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F0B43-F4E4-44E0-998E-B894210977CC}"/>
              </a:ext>
            </a:extLst>
          </p:cNvPr>
          <p:cNvSpPr>
            <a:spLocks noGrp="1"/>
          </p:cNvSpPr>
          <p:nvPr>
            <p:ph type="title"/>
          </p:nvPr>
        </p:nvSpPr>
        <p:spPr/>
        <p:txBody>
          <a:bodyPr>
            <a:normAutofit/>
          </a:bodyPr>
          <a:lstStyle/>
          <a:p>
            <a:pPr algn="ctr"/>
            <a:r>
              <a:rPr lang="en-US" sz="5400" b="1" dirty="0">
                <a:solidFill>
                  <a:srgbClr val="993300"/>
                </a:solidFill>
                <a:latin typeface="Lucida Handwriting" panose="03010101010101010101" pitchFamily="66" charset="0"/>
              </a:rPr>
              <a:t>The God of Our Godliness</a:t>
            </a:r>
          </a:p>
        </p:txBody>
      </p:sp>
      <p:sp>
        <p:nvSpPr>
          <p:cNvPr id="3" name="Content Placeholder 2">
            <a:extLst>
              <a:ext uri="{FF2B5EF4-FFF2-40B4-BE49-F238E27FC236}">
                <a16:creationId xmlns:a16="http://schemas.microsoft.com/office/drawing/2014/main" id="{F2D1A68A-9B4C-4D1C-91CD-B9F8B4C9EDF6}"/>
              </a:ext>
            </a:extLst>
          </p:cNvPr>
          <p:cNvSpPr>
            <a:spLocks noGrp="1"/>
          </p:cNvSpPr>
          <p:nvPr>
            <p:ph idx="1"/>
          </p:nvPr>
        </p:nvSpPr>
        <p:spPr>
          <a:xfrm>
            <a:off x="0" y="1505242"/>
            <a:ext cx="12084148" cy="5352757"/>
          </a:xfrm>
        </p:spPr>
        <p:txBody>
          <a:bodyPr>
            <a:normAutofit fontScale="92500" lnSpcReduction="10000"/>
          </a:bodyPr>
          <a:lstStyle/>
          <a:p>
            <a:r>
              <a:rPr lang="en-US" b="1" dirty="0"/>
              <a:t>1 Corinthians 10:1-7 </a:t>
            </a:r>
            <a:r>
              <a:rPr lang="en-US" i="1" dirty="0"/>
              <a:t>– (5)Nevertheless, with most of them God was not pleased, for they were overthrown in the wilderness. Now these things took place as examples for us, that we might not desire evil as they did. Do not be idolaters as some of them were; as it is written, “The people sat down to eat and drink and </a:t>
            </a:r>
            <a:r>
              <a:rPr lang="en-US" i="1" u="sng" dirty="0"/>
              <a:t>got up to play</a:t>
            </a:r>
            <a:r>
              <a:rPr lang="en-US" i="1" dirty="0"/>
              <a:t>.”</a:t>
            </a:r>
          </a:p>
          <a:p>
            <a:r>
              <a:rPr lang="en-US" sz="3200" b="1" u="sng" dirty="0">
                <a:solidFill>
                  <a:srgbClr val="993300"/>
                </a:solidFill>
              </a:rPr>
              <a:t>What Happened to This Blessed People?</a:t>
            </a:r>
          </a:p>
          <a:p>
            <a:pPr lvl="1"/>
            <a:r>
              <a:rPr lang="en-US" dirty="0"/>
              <a:t>They “got up to play” – they did not take God seriously, they acted childish in the worship of idols.</a:t>
            </a:r>
          </a:p>
          <a:p>
            <a:pPr lvl="1"/>
            <a:r>
              <a:rPr lang="en-US" dirty="0"/>
              <a:t>The supernatural became commonplace. </a:t>
            </a:r>
          </a:p>
          <a:p>
            <a:pPr lvl="1"/>
            <a:r>
              <a:rPr lang="en-US" dirty="0"/>
              <a:t>“God-talk” abounded. </a:t>
            </a:r>
          </a:p>
          <a:p>
            <a:pPr lvl="1"/>
            <a:r>
              <a:rPr lang="en-US" dirty="0"/>
              <a:t>But they lacked a reverence and awe for God. </a:t>
            </a:r>
          </a:p>
          <a:p>
            <a:pPr lvl="1"/>
            <a:r>
              <a:rPr lang="en-US" dirty="0"/>
              <a:t>They became calloused to the divine. </a:t>
            </a:r>
          </a:p>
          <a:p>
            <a:pPr lvl="1"/>
            <a:r>
              <a:rPr lang="en-US" dirty="0"/>
              <a:t>They became nonchalant in their values. </a:t>
            </a:r>
          </a:p>
          <a:p>
            <a:pPr lvl="1"/>
            <a:r>
              <a:rPr lang="en-US" dirty="0"/>
              <a:t>They forgot their heritage. </a:t>
            </a:r>
          </a:p>
          <a:p>
            <a:pPr lvl="1"/>
            <a:r>
              <a:rPr lang="en-US" dirty="0"/>
              <a:t>Apathy ran rampant. </a:t>
            </a:r>
          </a:p>
          <a:p>
            <a:pPr lvl="1"/>
            <a:r>
              <a:rPr lang="en-US" dirty="0"/>
              <a:t>They did not mean business with God. </a:t>
            </a:r>
          </a:p>
          <a:p>
            <a:pPr lvl="1"/>
            <a:r>
              <a:rPr lang="en-US" dirty="0"/>
              <a:t>Their relationship with Him became a farce.</a:t>
            </a:r>
          </a:p>
          <a:p>
            <a:endParaRPr lang="en-US" dirty="0"/>
          </a:p>
          <a:p>
            <a:endParaRPr lang="en-US" dirty="0"/>
          </a:p>
        </p:txBody>
      </p:sp>
      <p:sp>
        <p:nvSpPr>
          <p:cNvPr id="4" name="Rectangle 3">
            <a:extLst>
              <a:ext uri="{FF2B5EF4-FFF2-40B4-BE49-F238E27FC236}">
                <a16:creationId xmlns:a16="http://schemas.microsoft.com/office/drawing/2014/main" id="{EA64CC43-9CEB-4F07-BF49-A9C6ACEABC67}"/>
              </a:ext>
            </a:extLst>
          </p:cNvPr>
          <p:cNvSpPr/>
          <p:nvPr/>
        </p:nvSpPr>
        <p:spPr>
          <a:xfrm>
            <a:off x="6569613" y="3979399"/>
            <a:ext cx="4994031" cy="2746718"/>
          </a:xfrm>
          <a:prstGeom prst="rect">
            <a:avLst/>
          </a:prstGeom>
          <a:solidFill>
            <a:srgbClr val="FFFFCC"/>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tx1"/>
                </a:solidFill>
              </a:rPr>
              <a:t>Do Not be Idolaters</a:t>
            </a:r>
          </a:p>
          <a:p>
            <a:pPr algn="ctr"/>
            <a:r>
              <a:rPr lang="en-US" sz="2400" dirty="0">
                <a:solidFill>
                  <a:schemeClr val="tx1"/>
                </a:solidFill>
              </a:rPr>
              <a:t>Do Not Indulge in Sexual Immorality</a:t>
            </a:r>
          </a:p>
          <a:p>
            <a:pPr algn="ctr"/>
            <a:r>
              <a:rPr lang="en-US" sz="2400" dirty="0">
                <a:solidFill>
                  <a:schemeClr val="tx1"/>
                </a:solidFill>
              </a:rPr>
              <a:t>Do Not Put Christ to the Test</a:t>
            </a:r>
          </a:p>
          <a:p>
            <a:pPr algn="ctr"/>
            <a:r>
              <a:rPr lang="en-US" sz="2400" dirty="0">
                <a:solidFill>
                  <a:schemeClr val="tx1"/>
                </a:solidFill>
              </a:rPr>
              <a:t>Do Not Grumble</a:t>
            </a:r>
          </a:p>
          <a:p>
            <a:pPr algn="ctr"/>
            <a:r>
              <a:rPr lang="en-US" sz="2400" b="1" u="sng" dirty="0">
                <a:solidFill>
                  <a:schemeClr val="tx1"/>
                </a:solidFill>
              </a:rPr>
              <a:t>An Example for Us</a:t>
            </a:r>
          </a:p>
        </p:txBody>
      </p:sp>
    </p:spTree>
    <p:extLst>
      <p:ext uri="{BB962C8B-B14F-4D97-AF65-F5344CB8AC3E}">
        <p14:creationId xmlns:p14="http://schemas.microsoft.com/office/powerpoint/2010/main" val="1648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additive="base">
                                        <p:cTn id="2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 calcmode="lin" valueType="num">
                                      <p:cBhvr additive="base">
                                        <p:cTn id="3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7" end="7"/>
                                            </p:txEl>
                                          </p:spTgt>
                                        </p:tgtEl>
                                        <p:attrNameLst>
                                          <p:attrName>style.visibility</p:attrName>
                                        </p:attrNameLst>
                                      </p:cBhvr>
                                      <p:to>
                                        <p:strVal val="visible"/>
                                      </p:to>
                                    </p:set>
                                    <p:anim calcmode="lin" valueType="num">
                                      <p:cBhvr additive="base">
                                        <p:cTn id="5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3">
                                            <p:txEl>
                                              <p:pRg st="8" end="8"/>
                                            </p:txEl>
                                          </p:spTgt>
                                        </p:tgtEl>
                                        <p:attrNameLst>
                                          <p:attrName>style.visibility</p:attrName>
                                        </p:attrNameLst>
                                      </p:cBhvr>
                                      <p:to>
                                        <p:strVal val="visible"/>
                                      </p:to>
                                    </p:set>
                                    <p:anim calcmode="lin" valueType="num">
                                      <p:cBhvr additive="base">
                                        <p:cTn id="5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 calcmode="lin" valueType="num">
                                      <p:cBhvr additive="base">
                                        <p:cTn id="6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0" end="10"/>
                                            </p:txEl>
                                          </p:spTgt>
                                        </p:tgtEl>
                                        <p:attrNameLst>
                                          <p:attrName>style.visibility</p:attrName>
                                        </p:attrNameLst>
                                      </p:cBhvr>
                                      <p:to>
                                        <p:strVal val="visible"/>
                                      </p:to>
                                    </p:set>
                                    <p:anim calcmode="lin" valueType="num">
                                      <p:cBhvr additive="base">
                                        <p:cTn id="6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3">
                                            <p:txEl>
                                              <p:pRg st="11" end="11"/>
                                            </p:txEl>
                                          </p:spTgt>
                                        </p:tgtEl>
                                        <p:attrNameLst>
                                          <p:attrName>style.visibility</p:attrName>
                                        </p:attrNameLst>
                                      </p:cBhvr>
                                      <p:to>
                                        <p:strVal val="visible"/>
                                      </p:to>
                                    </p:set>
                                    <p:anim calcmode="lin" valueType="num">
                                      <p:cBhvr additive="base">
                                        <p:cTn id="7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A0581-0BD4-4F4F-9FF8-60FE669E2D96}"/>
              </a:ext>
            </a:extLst>
          </p:cNvPr>
          <p:cNvSpPr>
            <a:spLocks noGrp="1"/>
          </p:cNvSpPr>
          <p:nvPr>
            <p:ph type="title"/>
          </p:nvPr>
        </p:nvSpPr>
        <p:spPr>
          <a:xfrm>
            <a:off x="0" y="154108"/>
            <a:ext cx="12192000" cy="788428"/>
          </a:xfrm>
        </p:spPr>
        <p:txBody>
          <a:bodyPr>
            <a:normAutofit/>
          </a:bodyPr>
          <a:lstStyle/>
          <a:p>
            <a:pPr algn="ctr"/>
            <a:r>
              <a:rPr lang="en-US" sz="4800" b="1" dirty="0">
                <a:solidFill>
                  <a:srgbClr val="993300"/>
                </a:solidFill>
                <a:latin typeface="Lucida Handwriting" panose="03010101010101010101" pitchFamily="66" charset="0"/>
              </a:rPr>
              <a:t>The God of our Godliness</a:t>
            </a:r>
          </a:p>
        </p:txBody>
      </p:sp>
      <p:sp>
        <p:nvSpPr>
          <p:cNvPr id="3" name="Content Placeholder 2">
            <a:extLst>
              <a:ext uri="{FF2B5EF4-FFF2-40B4-BE49-F238E27FC236}">
                <a16:creationId xmlns:a16="http://schemas.microsoft.com/office/drawing/2014/main" id="{E1AECA2D-DEA5-41B7-AFC7-8D877ED01D2B}"/>
              </a:ext>
            </a:extLst>
          </p:cNvPr>
          <p:cNvSpPr>
            <a:spLocks noGrp="1"/>
          </p:cNvSpPr>
          <p:nvPr>
            <p:ph idx="1"/>
          </p:nvPr>
        </p:nvSpPr>
        <p:spPr>
          <a:xfrm>
            <a:off x="0" y="829994"/>
            <a:ext cx="12192000" cy="6028006"/>
          </a:xfrm>
        </p:spPr>
        <p:txBody>
          <a:bodyPr>
            <a:normAutofit fontScale="92500" lnSpcReduction="20000"/>
          </a:bodyPr>
          <a:lstStyle/>
          <a:p>
            <a:r>
              <a:rPr lang="en-US" dirty="0"/>
              <a:t>God is Our </a:t>
            </a:r>
            <a:r>
              <a:rPr lang="en-US" b="1" u="sng" dirty="0"/>
              <a:t>CREATOR</a:t>
            </a:r>
            <a:r>
              <a:rPr lang="en-US" dirty="0"/>
              <a:t> (Gen 1.27; Acts 17.24-27)</a:t>
            </a:r>
          </a:p>
          <a:p>
            <a:pPr lvl="1"/>
            <a:r>
              <a:rPr lang="en-US" i="1" dirty="0"/>
              <a:t>Psalms 95:6 – Let us bow down, let us kneel before our Creator</a:t>
            </a:r>
          </a:p>
          <a:p>
            <a:pPr lvl="1"/>
            <a:r>
              <a:rPr lang="en-US" i="1" dirty="0"/>
              <a:t>1 Peter 4.19 – entrust your souls to a faithful Creator while doing good.</a:t>
            </a:r>
          </a:p>
          <a:p>
            <a:r>
              <a:rPr lang="en-US" dirty="0"/>
              <a:t>God is </a:t>
            </a:r>
            <a:r>
              <a:rPr lang="en-US" b="1" u="sng" dirty="0"/>
              <a:t>Not PARITAL </a:t>
            </a:r>
            <a:r>
              <a:rPr lang="en-US" dirty="0"/>
              <a:t>(</a:t>
            </a:r>
            <a:r>
              <a:rPr lang="en-US" dirty="0" err="1"/>
              <a:t>Deut</a:t>
            </a:r>
            <a:r>
              <a:rPr lang="en-US" dirty="0"/>
              <a:t> 10.17; Acts 10.34; Col 3.25)</a:t>
            </a:r>
          </a:p>
          <a:p>
            <a:pPr lvl="1"/>
            <a:r>
              <a:rPr lang="en-US" i="1" dirty="0"/>
              <a:t>Great, Almighty, Awesome God</a:t>
            </a:r>
          </a:p>
          <a:p>
            <a:r>
              <a:rPr lang="en-US" dirty="0"/>
              <a:t>God is a </a:t>
            </a:r>
            <a:r>
              <a:rPr lang="en-US" b="1" u="sng" dirty="0"/>
              <a:t>JEALOUS</a:t>
            </a:r>
            <a:r>
              <a:rPr lang="en-US" dirty="0"/>
              <a:t> God (Ex 20.5; 1 Cor 10.22; Ex 34.14)</a:t>
            </a:r>
          </a:p>
          <a:p>
            <a:pPr lvl="1"/>
            <a:r>
              <a:rPr lang="en-US" i="1" dirty="0"/>
              <a:t>He Will Not take Second Place in Our Lives</a:t>
            </a:r>
          </a:p>
          <a:p>
            <a:r>
              <a:rPr lang="en-US" dirty="0"/>
              <a:t>God is </a:t>
            </a:r>
            <a:r>
              <a:rPr lang="en-US" b="1" u="sng" dirty="0"/>
              <a:t>LOVE</a:t>
            </a:r>
            <a:r>
              <a:rPr lang="en-US" dirty="0"/>
              <a:t> (1 John 4.4,16, 19; 5.3)</a:t>
            </a:r>
          </a:p>
          <a:p>
            <a:pPr lvl="1"/>
            <a:r>
              <a:rPr lang="en-US" i="1" dirty="0"/>
              <a:t>2 Corinthians 5:14 – the Love of God Controls us.</a:t>
            </a:r>
          </a:p>
          <a:p>
            <a:r>
              <a:rPr lang="en-US" dirty="0"/>
              <a:t>God is the </a:t>
            </a:r>
            <a:r>
              <a:rPr lang="en-US" b="1" u="sng" dirty="0"/>
              <a:t>LORD GOD ALMIGHTY and HE REIGNS </a:t>
            </a:r>
            <a:r>
              <a:rPr lang="en-US" dirty="0"/>
              <a:t>(Rev 19.6)</a:t>
            </a:r>
          </a:p>
          <a:p>
            <a:pPr lvl="1"/>
            <a:r>
              <a:rPr lang="en-US" i="1" dirty="0"/>
              <a:t>Job 42.2 – I know You can do all things</a:t>
            </a:r>
          </a:p>
          <a:p>
            <a:pPr lvl="1"/>
            <a:r>
              <a:rPr lang="en-US" i="1" dirty="0"/>
              <a:t>Matthew 19.26 – with God nothing is impossible</a:t>
            </a:r>
          </a:p>
          <a:p>
            <a:r>
              <a:rPr lang="en-US" dirty="0"/>
              <a:t>God is </a:t>
            </a:r>
            <a:r>
              <a:rPr lang="en-US" b="1" u="sng" dirty="0"/>
              <a:t>NEAR</a:t>
            </a:r>
            <a:r>
              <a:rPr lang="en-US" dirty="0"/>
              <a:t> (2 Chron 2.6; </a:t>
            </a:r>
            <a:r>
              <a:rPr lang="en-US" dirty="0" err="1"/>
              <a:t>Jer</a:t>
            </a:r>
            <a:r>
              <a:rPr lang="en-US" dirty="0"/>
              <a:t> 23.23-24; Acts 17:27)</a:t>
            </a:r>
          </a:p>
          <a:p>
            <a:pPr lvl="1"/>
            <a:r>
              <a:rPr lang="en-US" i="1" dirty="0"/>
              <a:t>We cannot Hide from Him, There are No Secrets</a:t>
            </a:r>
          </a:p>
          <a:p>
            <a:r>
              <a:rPr lang="en-US" dirty="0"/>
              <a:t>God is our </a:t>
            </a:r>
            <a:r>
              <a:rPr lang="en-US" b="1" u="sng" dirty="0"/>
              <a:t>FATHER</a:t>
            </a:r>
            <a:r>
              <a:rPr lang="en-US" dirty="0"/>
              <a:t> (Matt 5.45)</a:t>
            </a:r>
          </a:p>
          <a:p>
            <a:pPr lvl="1"/>
            <a:r>
              <a:rPr lang="en-US" i="1" dirty="0"/>
              <a:t>Acts 17.25-28 – In Whom we Live, and Move, and have our very Being</a:t>
            </a:r>
          </a:p>
          <a:p>
            <a:r>
              <a:rPr lang="en-US" dirty="0"/>
              <a:t>God is </a:t>
            </a:r>
            <a:r>
              <a:rPr lang="en-US" b="1" u="sng" dirty="0"/>
              <a:t>WISE</a:t>
            </a:r>
            <a:r>
              <a:rPr lang="en-US" dirty="0"/>
              <a:t> (Rom 11.33; 16.27)</a:t>
            </a:r>
          </a:p>
        </p:txBody>
      </p:sp>
    </p:spTree>
    <p:extLst>
      <p:ext uri="{BB962C8B-B14F-4D97-AF65-F5344CB8AC3E}">
        <p14:creationId xmlns:p14="http://schemas.microsoft.com/office/powerpoint/2010/main" val="3977618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 calcmode="lin" valueType="num">
                                      <p:cBhvr additive="base">
                                        <p:cTn id="5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
                                            <p:txEl>
                                              <p:pRg st="12" end="12"/>
                                            </p:txEl>
                                          </p:spTgt>
                                        </p:tgtEl>
                                        <p:attrNameLst>
                                          <p:attrName>style.visibility</p:attrName>
                                        </p:attrNameLst>
                                      </p:cBhvr>
                                      <p:to>
                                        <p:strVal val="visible"/>
                                      </p:to>
                                    </p:set>
                                    <p:anim calcmode="lin" valueType="num">
                                      <p:cBhvr additive="base">
                                        <p:cTn id="6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3" end="13"/>
                                            </p:txEl>
                                          </p:spTgt>
                                        </p:tgtEl>
                                        <p:attrNameLst>
                                          <p:attrName>style.visibility</p:attrName>
                                        </p:attrNameLst>
                                      </p:cBhvr>
                                      <p:to>
                                        <p:strVal val="visible"/>
                                      </p:to>
                                    </p:set>
                                    <p:anim calcmode="lin" valueType="num">
                                      <p:cBhvr additive="base">
                                        <p:cTn id="6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grpId="0" nodeType="clickEffect">
                                  <p:stCondLst>
                                    <p:cond delay="0"/>
                                  </p:stCondLst>
                                  <p:childTnLst>
                                    <p:set>
                                      <p:cBhvr>
                                        <p:cTn id="74" dur="1" fill="hold">
                                          <p:stCondLst>
                                            <p:cond delay="0"/>
                                          </p:stCondLst>
                                        </p:cTn>
                                        <p:tgtEl>
                                          <p:spTgt spid="3">
                                            <p:txEl>
                                              <p:pRg st="14" end="14"/>
                                            </p:txEl>
                                          </p:spTgt>
                                        </p:tgtEl>
                                        <p:attrNameLst>
                                          <p:attrName>style.visibility</p:attrName>
                                        </p:attrNameLst>
                                      </p:cBhvr>
                                      <p:to>
                                        <p:strVal val="visible"/>
                                      </p:to>
                                    </p:set>
                                    <p:anim calcmode="lin" valueType="num">
                                      <p:cBhvr additive="base">
                                        <p:cTn id="7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16" end="16"/>
                                            </p:txEl>
                                          </p:spTgt>
                                        </p:tgtEl>
                                        <p:attrNameLst>
                                          <p:attrName>style.visibility</p:attrName>
                                        </p:attrNameLst>
                                      </p:cBhvr>
                                      <p:to>
                                        <p:strVal val="visible"/>
                                      </p:to>
                                    </p:set>
                                    <p:anim calcmode="lin" valueType="num">
                                      <p:cBhvr additive="base">
                                        <p:cTn id="85"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E581F5CF-5643-4FDA-91CD-14753B2DAD5F}"/>
              </a:ext>
            </a:extLst>
          </p:cNvPr>
          <p:cNvSpPr>
            <a:spLocks noGrp="1" noChangeArrowheads="1"/>
          </p:cNvSpPr>
          <p:nvPr>
            <p:ph type="title"/>
          </p:nvPr>
        </p:nvSpPr>
        <p:spPr>
          <a:xfrm>
            <a:off x="1828800" y="152400"/>
            <a:ext cx="8153400" cy="1143000"/>
          </a:xfrm>
        </p:spPr>
        <p:txBody>
          <a:bodyPr/>
          <a:lstStyle/>
          <a:p>
            <a:pPr algn="l" eaLnBrk="1" hangingPunct="1"/>
            <a:r>
              <a:rPr lang="en-US" altLang="en-US" b="1">
                <a:latin typeface="Arial" panose="020B0604020202020204" pitchFamily="34" charset="0"/>
              </a:rPr>
              <a:t>Some Qualities of God:</a:t>
            </a:r>
          </a:p>
        </p:txBody>
      </p:sp>
      <p:sp>
        <p:nvSpPr>
          <p:cNvPr id="6147" name="Rectangle 3">
            <a:extLst>
              <a:ext uri="{FF2B5EF4-FFF2-40B4-BE49-F238E27FC236}">
                <a16:creationId xmlns:a16="http://schemas.microsoft.com/office/drawing/2014/main" id="{3C453486-C64A-40B6-ACA8-173EBB2678BD}"/>
              </a:ext>
            </a:extLst>
          </p:cNvPr>
          <p:cNvSpPr>
            <a:spLocks noGrp="1" noChangeArrowheads="1"/>
          </p:cNvSpPr>
          <p:nvPr>
            <p:ph type="body" idx="1"/>
          </p:nvPr>
        </p:nvSpPr>
        <p:spPr>
          <a:xfrm>
            <a:off x="1752600" y="1219200"/>
            <a:ext cx="9144000" cy="5638800"/>
          </a:xfrm>
        </p:spPr>
        <p:txBody>
          <a:bodyPr/>
          <a:lstStyle/>
          <a:p>
            <a:pPr eaLnBrk="1" hangingPunct="1">
              <a:lnSpc>
                <a:spcPct val="90000"/>
              </a:lnSpc>
            </a:pPr>
            <a:r>
              <a:rPr lang="en-US" altLang="en-US" sz="3600" b="1">
                <a:latin typeface="Arial" panose="020B0604020202020204" pitchFamily="34" charset="0"/>
              </a:rPr>
              <a:t>CREATOR – Ps. 95:6; 1 Pet.4:19</a:t>
            </a:r>
          </a:p>
          <a:p>
            <a:pPr eaLnBrk="1" hangingPunct="1">
              <a:lnSpc>
                <a:spcPct val="90000"/>
              </a:lnSpc>
            </a:pPr>
            <a:r>
              <a:rPr lang="en-US" altLang="en-US" sz="3600" b="1">
                <a:latin typeface="Arial" panose="020B0604020202020204" pitchFamily="34" charset="0"/>
              </a:rPr>
              <a:t>IMPARTIAL -- Acts 10:34; 1 Pet. 1:17</a:t>
            </a:r>
          </a:p>
          <a:p>
            <a:pPr eaLnBrk="1" hangingPunct="1">
              <a:lnSpc>
                <a:spcPct val="90000"/>
              </a:lnSpc>
            </a:pPr>
            <a:r>
              <a:rPr lang="en-US" altLang="en-US" sz="3600" b="1">
                <a:latin typeface="Arial" panose="020B0604020202020204" pitchFamily="34" charset="0"/>
              </a:rPr>
              <a:t>LOVE – 1 John 4:8,19;  5:3</a:t>
            </a:r>
          </a:p>
          <a:p>
            <a:pPr eaLnBrk="1" hangingPunct="1">
              <a:lnSpc>
                <a:spcPct val="90000"/>
              </a:lnSpc>
            </a:pPr>
            <a:r>
              <a:rPr lang="en-US" altLang="en-US" sz="3600" b="1">
                <a:latin typeface="Arial" panose="020B0604020202020204" pitchFamily="34" charset="0"/>
              </a:rPr>
              <a:t>JEALOUS – Ex. 20:5; 34:14; Mt. 4:10</a:t>
            </a:r>
          </a:p>
          <a:p>
            <a:pPr eaLnBrk="1" hangingPunct="1">
              <a:lnSpc>
                <a:spcPct val="90000"/>
              </a:lnSpc>
            </a:pPr>
            <a:r>
              <a:rPr lang="en-US" altLang="en-US" sz="3600" b="1">
                <a:latin typeface="Arial" panose="020B0604020202020204" pitchFamily="34" charset="0"/>
              </a:rPr>
              <a:t>OMNIPOTENT – Rev.19:6; Acts 26:8</a:t>
            </a:r>
          </a:p>
          <a:p>
            <a:pPr eaLnBrk="1" hangingPunct="1">
              <a:lnSpc>
                <a:spcPct val="90000"/>
              </a:lnSpc>
            </a:pPr>
            <a:r>
              <a:rPr lang="en-US" altLang="en-US" sz="3600" b="1">
                <a:latin typeface="Arial" panose="020B0604020202020204" pitchFamily="34" charset="0"/>
              </a:rPr>
              <a:t>EVERYWHERE – Jer. 23:23; Ps.23:4</a:t>
            </a:r>
          </a:p>
          <a:p>
            <a:pPr eaLnBrk="1" hangingPunct="1">
              <a:lnSpc>
                <a:spcPct val="90000"/>
              </a:lnSpc>
            </a:pPr>
            <a:r>
              <a:rPr lang="en-US" altLang="en-US" sz="3600" b="1">
                <a:latin typeface="Arial" panose="020B0604020202020204" pitchFamily="34" charset="0"/>
              </a:rPr>
              <a:t>FATHER – Mt. 7:7-11; 5:48; Eph. 5:1</a:t>
            </a:r>
          </a:p>
          <a:p>
            <a:pPr eaLnBrk="1" hangingPunct="1">
              <a:lnSpc>
                <a:spcPct val="90000"/>
              </a:lnSpc>
            </a:pPr>
            <a:r>
              <a:rPr lang="en-US" altLang="en-US" sz="3600" b="1">
                <a:latin typeface="Arial" panose="020B0604020202020204" pitchFamily="34" charset="0"/>
              </a:rPr>
              <a:t>ALL-WISE – Rom. 11:33; 1 Cor. 1:25</a:t>
            </a:r>
          </a:p>
          <a:p>
            <a:pPr eaLnBrk="1" hangingPunct="1">
              <a:lnSpc>
                <a:spcPct val="90000"/>
              </a:lnSpc>
            </a:pPr>
            <a:r>
              <a:rPr lang="en-US" altLang="en-US" sz="3600" b="1">
                <a:latin typeface="Arial" panose="020B0604020202020204" pitchFamily="34" charset="0"/>
              </a:rPr>
              <a:t>GOOD,SEVERE – Ro.11:22, Heb.12:28 </a:t>
            </a:r>
          </a:p>
          <a:p>
            <a:pPr eaLnBrk="1" hangingPunct="1">
              <a:lnSpc>
                <a:spcPct val="90000"/>
              </a:lnSpc>
            </a:pPr>
            <a:endParaRPr lang="en-US" altLang="en-US" sz="3600" b="1">
              <a:latin typeface="Arial" panose="020B0604020202020204" pitchFamily="34" charset="0"/>
            </a:endParaRPr>
          </a:p>
          <a:p>
            <a:pPr eaLnBrk="1" hangingPunct="1">
              <a:lnSpc>
                <a:spcPct val="90000"/>
              </a:lnSpc>
            </a:pPr>
            <a:endParaRPr lang="en-US" altLang="en-US" b="1">
              <a:latin typeface="Arial" panose="020B0604020202020204" pitchFamily="34" charset="0"/>
            </a:endParaRPr>
          </a:p>
          <a:p>
            <a:pPr eaLnBrk="1" hangingPunct="1">
              <a:lnSpc>
                <a:spcPct val="90000"/>
              </a:lnSpc>
            </a:pPr>
            <a:endParaRPr lang="en-US" altLang="en-US" b="1">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wipe(left)">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wipe(left)">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wipe(left)">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wipe(left)">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wipe(left)">
                                      <p:cBhvr>
                                        <p:cTn id="27" dur="500"/>
                                        <p:tgtEl>
                                          <p:spTgt spid="6147">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147">
                                            <p:txEl>
                                              <p:pRg st="5" end="5"/>
                                            </p:txEl>
                                          </p:spTgt>
                                        </p:tgtEl>
                                        <p:attrNameLst>
                                          <p:attrName>style.visibility</p:attrName>
                                        </p:attrNameLst>
                                      </p:cBhvr>
                                      <p:to>
                                        <p:strVal val="visible"/>
                                      </p:to>
                                    </p:set>
                                    <p:animEffect transition="in" filter="wipe(left)">
                                      <p:cBhvr>
                                        <p:cTn id="32" dur="500"/>
                                        <p:tgtEl>
                                          <p:spTgt spid="6147">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147">
                                            <p:txEl>
                                              <p:pRg st="6" end="6"/>
                                            </p:txEl>
                                          </p:spTgt>
                                        </p:tgtEl>
                                        <p:attrNameLst>
                                          <p:attrName>style.visibility</p:attrName>
                                        </p:attrNameLst>
                                      </p:cBhvr>
                                      <p:to>
                                        <p:strVal val="visible"/>
                                      </p:to>
                                    </p:set>
                                    <p:animEffect transition="in" filter="wipe(left)">
                                      <p:cBhvr>
                                        <p:cTn id="37" dur="500"/>
                                        <p:tgtEl>
                                          <p:spTgt spid="6147">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6147">
                                            <p:txEl>
                                              <p:pRg st="7" end="7"/>
                                            </p:txEl>
                                          </p:spTgt>
                                        </p:tgtEl>
                                        <p:attrNameLst>
                                          <p:attrName>style.visibility</p:attrName>
                                        </p:attrNameLst>
                                      </p:cBhvr>
                                      <p:to>
                                        <p:strVal val="visible"/>
                                      </p:to>
                                    </p:set>
                                    <p:animEffect transition="in" filter="wipe(left)">
                                      <p:cBhvr>
                                        <p:cTn id="42" dur="500"/>
                                        <p:tgtEl>
                                          <p:spTgt spid="6147">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147">
                                            <p:txEl>
                                              <p:pRg st="8" end="8"/>
                                            </p:txEl>
                                          </p:spTgt>
                                        </p:tgtEl>
                                        <p:attrNameLst>
                                          <p:attrName>style.visibility</p:attrName>
                                        </p:attrNameLst>
                                      </p:cBhvr>
                                      <p:to>
                                        <p:strVal val="visible"/>
                                      </p:to>
                                    </p:set>
                                    <p:animEffect transition="in" filter="wipe(left)">
                                      <p:cBhvr>
                                        <p:cTn id="47" dur="500"/>
                                        <p:tgtEl>
                                          <p:spTgt spid="614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B6856-EAFF-4D71-A0E9-24DD2A52AD3A}"/>
              </a:ext>
            </a:extLst>
          </p:cNvPr>
          <p:cNvSpPr>
            <a:spLocks noGrp="1"/>
          </p:cNvSpPr>
          <p:nvPr>
            <p:ph type="ctrTitle"/>
          </p:nvPr>
        </p:nvSpPr>
        <p:spPr>
          <a:xfrm>
            <a:off x="1506415" y="334109"/>
            <a:ext cx="9624646" cy="2218713"/>
          </a:xfrm>
        </p:spPr>
        <p:txBody>
          <a:bodyPr>
            <a:normAutofit fontScale="90000"/>
          </a:bodyPr>
          <a:lstStyle/>
          <a:p>
            <a:br>
              <a:rPr lang="en-US" b="1" dirty="0">
                <a:latin typeface="Papyrus" panose="03070502060502030205" pitchFamily="66" charset="0"/>
              </a:rPr>
            </a:br>
            <a:r>
              <a:rPr lang="en-US" sz="6700" b="1" dirty="0">
                <a:latin typeface="Papyrus" panose="03070502060502030205" pitchFamily="66" charset="0"/>
              </a:rPr>
              <a:t>Pursuing </a:t>
            </a:r>
            <a:br>
              <a:rPr lang="en-US" sz="6700" b="1" dirty="0">
                <a:latin typeface="Papyrus" panose="03070502060502030205" pitchFamily="66" charset="0"/>
              </a:rPr>
            </a:br>
            <a:r>
              <a:rPr lang="en-US" sz="8000" b="1" dirty="0">
                <a:solidFill>
                  <a:srgbClr val="993300"/>
                </a:solidFill>
                <a:latin typeface="Papyrus" panose="03070502060502030205" pitchFamily="66" charset="0"/>
              </a:rPr>
              <a:t>Personal Godliness</a:t>
            </a:r>
          </a:p>
        </p:txBody>
      </p:sp>
      <p:sp>
        <p:nvSpPr>
          <p:cNvPr id="3" name="Subtitle 2">
            <a:extLst>
              <a:ext uri="{FF2B5EF4-FFF2-40B4-BE49-F238E27FC236}">
                <a16:creationId xmlns:a16="http://schemas.microsoft.com/office/drawing/2014/main" id="{460059BF-DAC2-4998-8563-F5B23A84EC81}"/>
              </a:ext>
            </a:extLst>
          </p:cNvPr>
          <p:cNvSpPr>
            <a:spLocks noGrp="1"/>
          </p:cNvSpPr>
          <p:nvPr>
            <p:ph type="subTitle" idx="1"/>
          </p:nvPr>
        </p:nvSpPr>
        <p:spPr>
          <a:xfrm>
            <a:off x="316523" y="2831122"/>
            <a:ext cx="11740661" cy="3692769"/>
          </a:xfrm>
          <a:ln>
            <a:solidFill>
              <a:schemeClr val="accent2">
                <a:lumMod val="50000"/>
              </a:schemeClr>
            </a:solidFill>
          </a:ln>
        </p:spPr>
        <p:txBody>
          <a:bodyPr>
            <a:normAutofit/>
          </a:bodyPr>
          <a:lstStyle/>
          <a:p>
            <a:pPr algn="l"/>
            <a:r>
              <a:rPr lang="en-US" sz="2800" b="1" dirty="0">
                <a:latin typeface="Lucida Handwriting" panose="03010101010101010101" pitchFamily="66" charset="0"/>
              </a:rPr>
              <a:t>1 Timothy 4:7-8 - </a:t>
            </a:r>
            <a:r>
              <a:rPr lang="en-US" sz="3200" b="1" dirty="0">
                <a:latin typeface="Bradley Hand ITC" panose="03070402050302030203" pitchFamily="66" charset="0"/>
              </a:rPr>
              <a:t>Rather </a:t>
            </a:r>
            <a:r>
              <a:rPr lang="en-US" sz="3200" b="1" u="sng" dirty="0">
                <a:latin typeface="Bradley Hand ITC" panose="03070402050302030203" pitchFamily="66" charset="0"/>
              </a:rPr>
              <a:t>train yourself for godliness</a:t>
            </a:r>
            <a:r>
              <a:rPr lang="en-US" sz="3200" b="1" dirty="0">
                <a:latin typeface="Bradley Hand ITC" panose="03070402050302030203" pitchFamily="66" charset="0"/>
              </a:rPr>
              <a:t>; for while bodily training is of some value, </a:t>
            </a:r>
            <a:r>
              <a:rPr lang="en-US" sz="3200" b="1" u="sng" dirty="0">
                <a:latin typeface="Bradley Hand ITC" panose="03070402050302030203" pitchFamily="66" charset="0"/>
              </a:rPr>
              <a:t>godliness is of value in every way</a:t>
            </a:r>
            <a:r>
              <a:rPr lang="en-US" sz="3200" b="1" dirty="0">
                <a:latin typeface="Bradley Hand ITC" panose="03070402050302030203" pitchFamily="66" charset="0"/>
              </a:rPr>
              <a:t>, as it holds promise for the present life and also for the life to come.</a:t>
            </a:r>
          </a:p>
          <a:p>
            <a:pPr algn="l"/>
            <a:endParaRPr lang="en-US" sz="3200" b="1" dirty="0">
              <a:latin typeface="Lucida Handwriting" panose="03010101010101010101" pitchFamily="66" charset="0"/>
            </a:endParaRPr>
          </a:p>
          <a:p>
            <a:pPr algn="l"/>
            <a:r>
              <a:rPr lang="en-US" sz="3200" b="1" dirty="0">
                <a:latin typeface="Lucida Handwriting" panose="03010101010101010101" pitchFamily="66" charset="0"/>
              </a:rPr>
              <a:t>1 Timothy 6:11 </a:t>
            </a:r>
            <a:r>
              <a:rPr lang="en-US" sz="3200" b="1" dirty="0">
                <a:latin typeface="Bradley Hand ITC" panose="03070402050302030203" pitchFamily="66" charset="0"/>
              </a:rPr>
              <a:t>- O man of God, flee these things. </a:t>
            </a:r>
            <a:r>
              <a:rPr lang="en-US" sz="3200" b="1" u="sng" dirty="0">
                <a:latin typeface="Bradley Hand ITC" panose="03070402050302030203" pitchFamily="66" charset="0"/>
              </a:rPr>
              <a:t>Pursue</a:t>
            </a:r>
            <a:r>
              <a:rPr lang="en-US" sz="3200" b="1" dirty="0">
                <a:latin typeface="Bradley Hand ITC" panose="03070402050302030203" pitchFamily="66" charset="0"/>
              </a:rPr>
              <a:t> righteousness, </a:t>
            </a:r>
            <a:r>
              <a:rPr lang="en-US" sz="3200" b="1" u="sng" dirty="0">
                <a:latin typeface="Bradley Hand ITC" panose="03070402050302030203" pitchFamily="66" charset="0"/>
              </a:rPr>
              <a:t>godliness</a:t>
            </a:r>
            <a:r>
              <a:rPr lang="en-US" sz="3200" b="1" dirty="0">
                <a:latin typeface="Bradley Hand ITC" panose="03070402050302030203" pitchFamily="66" charset="0"/>
              </a:rPr>
              <a:t>, faith, love, steadfastness, gentleness.</a:t>
            </a:r>
          </a:p>
          <a:p>
            <a:pPr algn="l"/>
            <a:endParaRPr lang="en-US" sz="3200" b="1" dirty="0">
              <a:latin typeface="Bradley Hand ITC" panose="03070402050302030203" pitchFamily="66" charset="0"/>
            </a:endParaRPr>
          </a:p>
        </p:txBody>
      </p:sp>
    </p:spTree>
    <p:extLst>
      <p:ext uri="{BB962C8B-B14F-4D97-AF65-F5344CB8AC3E}">
        <p14:creationId xmlns:p14="http://schemas.microsoft.com/office/powerpoint/2010/main" val="49397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339</TotalTime>
  <Words>2480</Words>
  <Application>Microsoft Office PowerPoint</Application>
  <PresentationFormat>Widescreen</PresentationFormat>
  <Paragraphs>170</Paragraphs>
  <Slides>15</Slides>
  <Notes>5</Notes>
  <HiddenSlides>5</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Bradley Hand ITC</vt:lpstr>
      <vt:lpstr>Calibri</vt:lpstr>
      <vt:lpstr>Calibri Light</vt:lpstr>
      <vt:lpstr>Lucida Handwriting</vt:lpstr>
      <vt:lpstr>Papyrus</vt:lpstr>
      <vt:lpstr>Office Theme</vt:lpstr>
      <vt:lpstr>Personal Godliness</vt:lpstr>
      <vt:lpstr>Add to Your Faith …2 Peter 1:5-7</vt:lpstr>
      <vt:lpstr>Not Godliness</vt:lpstr>
      <vt:lpstr>PowerPoint Presentation</vt:lpstr>
      <vt:lpstr>A Godly Person’s Treasure</vt:lpstr>
      <vt:lpstr>The God of Our Godliness</vt:lpstr>
      <vt:lpstr>The God of our Godliness</vt:lpstr>
      <vt:lpstr>Some Qualities of God:</vt:lpstr>
      <vt:lpstr> Pursuing  Personal Godliness</vt:lpstr>
      <vt:lpstr>8 Rules Toward Godliness</vt:lpstr>
      <vt:lpstr>PowerPoint Presentation</vt:lpstr>
      <vt:lpstr>PowerPoint Presentation</vt:lpstr>
      <vt:lpstr>How do you know if you are godly?</vt:lpstr>
      <vt:lpstr>Essentials of Godliness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Pursuing  Personal Godliness</dc:title>
  <dc:creator>Larry Brown</dc:creator>
  <cp:lastModifiedBy>Larry Brown</cp:lastModifiedBy>
  <cp:revision>34</cp:revision>
  <dcterms:created xsi:type="dcterms:W3CDTF">2018-12-22T19:41:08Z</dcterms:created>
  <dcterms:modified xsi:type="dcterms:W3CDTF">2018-12-23T01:20:53Z</dcterms:modified>
</cp:coreProperties>
</file>