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43"/>
  </p:notesMasterIdLst>
  <p:handoutMasterIdLst>
    <p:handoutMasterId r:id="rId44"/>
  </p:handoutMasterIdLst>
  <p:sldIdLst>
    <p:sldId id="516" r:id="rId2"/>
    <p:sldId id="365" r:id="rId3"/>
    <p:sldId id="527" r:id="rId4"/>
    <p:sldId id="506" r:id="rId5"/>
    <p:sldId id="530" r:id="rId6"/>
    <p:sldId id="510" r:id="rId7"/>
    <p:sldId id="520" r:id="rId8"/>
    <p:sldId id="529" r:id="rId9"/>
    <p:sldId id="505" r:id="rId10"/>
    <p:sldId id="535" r:id="rId11"/>
    <p:sldId id="536" r:id="rId12"/>
    <p:sldId id="531" r:id="rId13"/>
    <p:sldId id="533" r:id="rId14"/>
    <p:sldId id="538" r:id="rId15"/>
    <p:sldId id="537" r:id="rId16"/>
    <p:sldId id="539" r:id="rId17"/>
    <p:sldId id="522" r:id="rId18"/>
    <p:sldId id="523" r:id="rId19"/>
    <p:sldId id="525" r:id="rId20"/>
    <p:sldId id="526" r:id="rId21"/>
    <p:sldId id="532" r:id="rId22"/>
    <p:sldId id="528" r:id="rId23"/>
    <p:sldId id="498" r:id="rId24"/>
    <p:sldId id="519" r:id="rId25"/>
    <p:sldId id="521" r:id="rId26"/>
    <p:sldId id="447" r:id="rId27"/>
    <p:sldId id="497" r:id="rId28"/>
    <p:sldId id="507" r:id="rId29"/>
    <p:sldId id="508" r:id="rId30"/>
    <p:sldId id="511" r:id="rId31"/>
    <p:sldId id="509" r:id="rId32"/>
    <p:sldId id="512" r:id="rId33"/>
    <p:sldId id="513" r:id="rId34"/>
    <p:sldId id="514" r:id="rId35"/>
    <p:sldId id="457" r:id="rId36"/>
    <p:sldId id="518" r:id="rId37"/>
    <p:sldId id="496" r:id="rId38"/>
    <p:sldId id="502" r:id="rId39"/>
    <p:sldId id="501" r:id="rId40"/>
    <p:sldId id="503" r:id="rId41"/>
    <p:sldId id="504" r:id="rId42"/>
  </p:sldIdLst>
  <p:sldSz cx="12192000" cy="6858000"/>
  <p:notesSz cx="7010400" cy="9296400"/>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1" autoAdjust="0"/>
    <p:restoredTop sz="94658" autoAdjust="0"/>
  </p:normalViewPr>
  <p:slideViewPr>
    <p:cSldViewPr>
      <p:cViewPr varScale="1">
        <p:scale>
          <a:sx n="105" d="100"/>
          <a:sy n="105" d="100"/>
        </p:scale>
        <p:origin x="174" y="114"/>
      </p:cViewPr>
      <p:guideLst>
        <p:guide orient="horz" pos="2160"/>
        <p:guide pos="3840"/>
      </p:guideLst>
    </p:cSldViewPr>
  </p:slideViewPr>
  <p:outlineViewPr>
    <p:cViewPr>
      <p:scale>
        <a:sx n="33" d="100"/>
        <a:sy n="33" d="100"/>
      </p:scale>
      <p:origin x="0" y="641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2"/>
            <a:ext cx="3037841" cy="464819"/>
          </a:xfrm>
          <a:prstGeom prst="rect">
            <a:avLst/>
          </a:prstGeom>
          <a:noFill/>
          <a:ln w="9525">
            <a:noFill/>
            <a:miter lim="800000"/>
            <a:headEnd/>
            <a:tailEnd/>
          </a:ln>
          <a:effectLst/>
        </p:spPr>
        <p:txBody>
          <a:bodyPr vert="horz" wrap="square" lIns="93002" tIns="46501" rIns="93002" bIns="46501" numCol="1" anchor="t"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5" name="Rectangle 3"/>
          <p:cNvSpPr>
            <a:spLocks noGrp="1" noChangeArrowheads="1"/>
          </p:cNvSpPr>
          <p:nvPr>
            <p:ph type="dt" sz="quarter" idx="1"/>
          </p:nvPr>
        </p:nvSpPr>
        <p:spPr bwMode="auto">
          <a:xfrm>
            <a:off x="3972560" y="2"/>
            <a:ext cx="3037841" cy="464819"/>
          </a:xfrm>
          <a:prstGeom prst="rect">
            <a:avLst/>
          </a:prstGeom>
          <a:noFill/>
          <a:ln w="9525">
            <a:noFill/>
            <a:miter lim="800000"/>
            <a:headEnd/>
            <a:tailEnd/>
          </a:ln>
          <a:effectLst/>
        </p:spPr>
        <p:txBody>
          <a:bodyPr vert="horz" wrap="square" lIns="93002" tIns="46501" rIns="93002" bIns="46501"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54276" name="Rectangle 4"/>
          <p:cNvSpPr>
            <a:spLocks noGrp="1" noChangeArrowheads="1"/>
          </p:cNvSpPr>
          <p:nvPr>
            <p:ph type="ftr" sz="quarter" idx="2"/>
          </p:nvPr>
        </p:nvSpPr>
        <p:spPr bwMode="auto">
          <a:xfrm>
            <a:off x="0" y="8831581"/>
            <a:ext cx="3037841" cy="464819"/>
          </a:xfrm>
          <a:prstGeom prst="rect">
            <a:avLst/>
          </a:prstGeom>
          <a:noFill/>
          <a:ln w="9525">
            <a:noFill/>
            <a:miter lim="800000"/>
            <a:headEnd/>
            <a:tailEnd/>
          </a:ln>
          <a:effectLst/>
        </p:spPr>
        <p:txBody>
          <a:bodyPr vert="horz" wrap="square" lIns="93002" tIns="46501" rIns="93002" bIns="46501" numCol="1" anchor="b"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7" name="Rectangle 5"/>
          <p:cNvSpPr>
            <a:spLocks noGrp="1" noChangeArrowheads="1"/>
          </p:cNvSpPr>
          <p:nvPr>
            <p:ph type="sldNum" sz="quarter" idx="3"/>
          </p:nvPr>
        </p:nvSpPr>
        <p:spPr bwMode="auto">
          <a:xfrm>
            <a:off x="3972560" y="8831581"/>
            <a:ext cx="3037841" cy="464819"/>
          </a:xfrm>
          <a:prstGeom prst="rect">
            <a:avLst/>
          </a:prstGeom>
          <a:noFill/>
          <a:ln w="9525">
            <a:noFill/>
            <a:miter lim="800000"/>
            <a:headEnd/>
            <a:tailEnd/>
          </a:ln>
          <a:effectLst/>
        </p:spPr>
        <p:txBody>
          <a:bodyPr vert="horz" wrap="square" lIns="93002" tIns="46501" rIns="93002" bIns="46501" numCol="1" anchor="b" anchorCtr="0" compatLnSpc="1">
            <a:prstTxWarp prst="textNoShape">
              <a:avLst/>
            </a:prstTxWarp>
          </a:bodyPr>
          <a:lstStyle>
            <a:lvl1pPr algn="r" eaLnBrk="1" hangingPunct="1">
              <a:defRPr sz="1200">
                <a:latin typeface="Times New Roman" pitchFamily="18" charset="0"/>
              </a:defRPr>
            </a:lvl1pPr>
          </a:lstStyle>
          <a:p>
            <a:pPr>
              <a:defRPr/>
            </a:pPr>
            <a:fld id="{0390D059-A318-4BDB-9485-FAEAF72DBC09}" type="slidenum">
              <a:rPr lang="en-US"/>
              <a:pPr>
                <a:defRPr/>
              </a:pPr>
              <a:t>‹#›</a:t>
            </a:fld>
            <a:endParaRPr lang="en-US"/>
          </a:p>
        </p:txBody>
      </p:sp>
    </p:spTree>
    <p:extLst>
      <p:ext uri="{BB962C8B-B14F-4D97-AF65-F5344CB8AC3E}">
        <p14:creationId xmlns:p14="http://schemas.microsoft.com/office/powerpoint/2010/main" val="2658846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1" cy="464819"/>
          </a:xfrm>
          <a:prstGeom prst="rect">
            <a:avLst/>
          </a:prstGeom>
        </p:spPr>
        <p:txBody>
          <a:bodyPr vert="horz" lIns="93002" tIns="46501" rIns="93002" bIns="46501" rtlCol="0"/>
          <a:lstStyle>
            <a:lvl1pPr algn="l">
              <a:defRPr sz="1200"/>
            </a:lvl1pPr>
          </a:lstStyle>
          <a:p>
            <a:endParaRPr lang="en-US"/>
          </a:p>
        </p:txBody>
      </p:sp>
      <p:sp>
        <p:nvSpPr>
          <p:cNvPr id="3" name="Date Placeholder 2"/>
          <p:cNvSpPr>
            <a:spLocks noGrp="1"/>
          </p:cNvSpPr>
          <p:nvPr>
            <p:ph type="dt" idx="1"/>
          </p:nvPr>
        </p:nvSpPr>
        <p:spPr>
          <a:xfrm>
            <a:off x="3970938" y="2"/>
            <a:ext cx="3037841" cy="464819"/>
          </a:xfrm>
          <a:prstGeom prst="rect">
            <a:avLst/>
          </a:prstGeom>
        </p:spPr>
        <p:txBody>
          <a:bodyPr vert="horz" lIns="93002" tIns="46501" rIns="93002" bIns="46501" rtlCol="0"/>
          <a:lstStyle>
            <a:lvl1pPr algn="r">
              <a:defRPr sz="1200"/>
            </a:lvl1pPr>
          </a:lstStyle>
          <a:p>
            <a:fld id="{F67E9CE1-6184-4B89-AA23-3BC699C2D139}" type="datetimeFigureOut">
              <a:rPr lang="en-US" smtClean="0"/>
              <a:pPr/>
              <a:t>3/6/2019</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002" tIns="46501" rIns="93002" bIns="46501"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002" tIns="46501" rIns="93002" bIns="4650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9"/>
            <a:ext cx="3037841" cy="464819"/>
          </a:xfrm>
          <a:prstGeom prst="rect">
            <a:avLst/>
          </a:prstGeom>
        </p:spPr>
        <p:txBody>
          <a:bodyPr vert="horz" lIns="93002" tIns="46501" rIns="93002" bIns="46501"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79"/>
            <a:ext cx="3037841" cy="464819"/>
          </a:xfrm>
          <a:prstGeom prst="rect">
            <a:avLst/>
          </a:prstGeom>
        </p:spPr>
        <p:txBody>
          <a:bodyPr vert="horz" lIns="93002" tIns="46501" rIns="93002" bIns="46501" rtlCol="0" anchor="b"/>
          <a:lstStyle>
            <a:lvl1pPr algn="r">
              <a:defRPr sz="1200"/>
            </a:lvl1pPr>
          </a:lstStyle>
          <a:p>
            <a:fld id="{6C7AF978-6D14-47BE-B785-7D451211F551}" type="slidenum">
              <a:rPr lang="en-US" smtClean="0"/>
              <a:pPr/>
              <a:t>‹#›</a:t>
            </a:fld>
            <a:endParaRPr lang="en-US"/>
          </a:p>
        </p:txBody>
      </p:sp>
    </p:spTree>
    <p:extLst>
      <p:ext uri="{BB962C8B-B14F-4D97-AF65-F5344CB8AC3E}">
        <p14:creationId xmlns:p14="http://schemas.microsoft.com/office/powerpoint/2010/main" val="1836217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3</a:t>
            </a:fld>
            <a:endParaRPr lang="en-US"/>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7474550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21</a:t>
            </a:fld>
            <a:endParaRPr lang="en-US"/>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73139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23</a:t>
            </a:fld>
            <a:endParaRPr lang="en-US"/>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618D73F-FBC7-4DE9-B793-FD26C0EBE06A}" type="slidenum">
              <a:rPr lang="en-US" smtClean="0"/>
              <a:pPr/>
              <a:t>24</a:t>
            </a:fld>
            <a:endParaRPr lang="en-US"/>
          </a:p>
        </p:txBody>
      </p:sp>
      <p:sp>
        <p:nvSpPr>
          <p:cNvPr id="99331" name="Rectangle 2"/>
          <p:cNvSpPr>
            <a:spLocks noGrp="1" noRot="1" noChangeAspect="1" noChangeArrowheads="1" noTextEdit="1"/>
          </p:cNvSpPr>
          <p:nvPr>
            <p:ph type="sldImg"/>
          </p:nvPr>
        </p:nvSpPr>
        <p:spPr>
          <a:xfrm>
            <a:off x="406400" y="696913"/>
            <a:ext cx="6197600" cy="3486150"/>
          </a:xfrm>
          <a:ln/>
        </p:spPr>
      </p:sp>
      <p:sp>
        <p:nvSpPr>
          <p:cNvPr id="993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28</a:t>
            </a:fld>
            <a:endParaRPr lang="en-US"/>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32</a:t>
            </a:fld>
            <a:endParaRPr lang="en-US"/>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3FC0CE7C-3116-42AE-9BE0-5F11F04F7D23}" type="slidenum">
              <a:rPr lang="en-US" smtClean="0"/>
              <a:pPr/>
              <a:t>36</a:t>
            </a:fld>
            <a:endParaRPr lang="en-US"/>
          </a:p>
        </p:txBody>
      </p:sp>
      <p:sp>
        <p:nvSpPr>
          <p:cNvPr id="137219" name="Rectangle 2"/>
          <p:cNvSpPr>
            <a:spLocks noGrp="1" noRot="1" noChangeAspect="1" noChangeArrowheads="1" noTextEdit="1"/>
          </p:cNvSpPr>
          <p:nvPr>
            <p:ph type="sldImg"/>
          </p:nvPr>
        </p:nvSpPr>
        <p:spPr>
          <a:xfrm>
            <a:off x="406400" y="696913"/>
            <a:ext cx="6197600" cy="3486150"/>
          </a:xfrm>
          <a:ln/>
        </p:spPr>
      </p:sp>
      <p:sp>
        <p:nvSpPr>
          <p:cNvPr id="13722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3FC0CE7C-3116-42AE-9BE0-5F11F04F7D23}" type="slidenum">
              <a:rPr lang="en-US" smtClean="0"/>
              <a:pPr/>
              <a:t>4</a:t>
            </a:fld>
            <a:endParaRPr lang="en-US"/>
          </a:p>
        </p:txBody>
      </p:sp>
      <p:sp>
        <p:nvSpPr>
          <p:cNvPr id="137219" name="Rectangle 2"/>
          <p:cNvSpPr>
            <a:spLocks noGrp="1" noRot="1" noChangeAspect="1" noChangeArrowheads="1" noTextEdit="1"/>
          </p:cNvSpPr>
          <p:nvPr>
            <p:ph type="sldImg"/>
          </p:nvPr>
        </p:nvSpPr>
        <p:spPr>
          <a:xfrm>
            <a:off x="406400" y="696913"/>
            <a:ext cx="6197600" cy="3486150"/>
          </a:xfrm>
          <a:ln/>
        </p:spPr>
      </p:sp>
      <p:sp>
        <p:nvSpPr>
          <p:cNvPr id="1372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111128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6</a:t>
            </a:fld>
            <a:endParaRPr lang="en-US"/>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618D73F-FBC7-4DE9-B793-FD26C0EBE06A}" type="slidenum">
              <a:rPr lang="en-US" smtClean="0"/>
              <a:pPr/>
              <a:t>7</a:t>
            </a:fld>
            <a:endParaRPr lang="en-US"/>
          </a:p>
        </p:txBody>
      </p:sp>
      <p:sp>
        <p:nvSpPr>
          <p:cNvPr id="99331" name="Rectangle 2"/>
          <p:cNvSpPr>
            <a:spLocks noGrp="1" noRot="1" noChangeAspect="1" noChangeArrowheads="1" noTextEdit="1"/>
          </p:cNvSpPr>
          <p:nvPr>
            <p:ph type="sldImg"/>
          </p:nvPr>
        </p:nvSpPr>
        <p:spPr>
          <a:xfrm>
            <a:off x="406400" y="696913"/>
            <a:ext cx="6197600" cy="3486150"/>
          </a:xfrm>
          <a:ln/>
        </p:spPr>
      </p:sp>
      <p:sp>
        <p:nvSpPr>
          <p:cNvPr id="993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411149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9</a:t>
            </a:fld>
            <a:endParaRPr lang="en-US"/>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12</a:t>
            </a:fld>
            <a:endParaRPr lang="en-US"/>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990313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18</a:t>
            </a:fld>
            <a:endParaRPr lang="en-US"/>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546426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19</a:t>
            </a:fld>
            <a:endParaRPr lang="en-US"/>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466149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20</a:t>
            </a:fld>
            <a:endParaRPr lang="en-US"/>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200454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234" y="4267200"/>
            <a:ext cx="12187767"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2882" name="Rectangle 66"/>
          <p:cNvSpPr>
            <a:spLocks noGrp="1" noChangeArrowheads="1"/>
          </p:cNvSpPr>
          <p:nvPr>
            <p:ph type="ctrTitle" sz="quarter"/>
          </p:nvPr>
        </p:nvSpPr>
        <p:spPr>
          <a:xfrm>
            <a:off x="914400" y="1692276"/>
            <a:ext cx="10363200" cy="1736725"/>
          </a:xfrm>
        </p:spPr>
        <p:txBody>
          <a:bodyPr anchor="b"/>
          <a:lstStyle>
            <a:lvl1pPr>
              <a:defRPr sz="5400"/>
            </a:lvl1pPr>
          </a:lstStyle>
          <a:p>
            <a:r>
              <a:rPr lang="en-US"/>
              <a:t>Click to edit Master title style</a:t>
            </a:r>
          </a:p>
        </p:txBody>
      </p:sp>
      <p:sp>
        <p:nvSpPr>
          <p:cNvPr id="162883" name="Rectangle 67"/>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68" name="Rectangle 68"/>
          <p:cNvSpPr>
            <a:spLocks noGrp="1" noChangeArrowheads="1"/>
          </p:cNvSpPr>
          <p:nvPr>
            <p:ph type="dt" sz="quarter" idx="10"/>
          </p:nvPr>
        </p:nvSpPr>
        <p:spPr>
          <a:xfrm>
            <a:off x="609600" y="6248400"/>
            <a:ext cx="2844800" cy="4572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4165600" y="6248400"/>
            <a:ext cx="3860800" cy="4572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8737600" y="6248400"/>
            <a:ext cx="2844800" cy="457200"/>
          </a:xfrm>
        </p:spPr>
        <p:txBody>
          <a:bodyPr/>
          <a:lstStyle>
            <a:lvl1pPr>
              <a:defRPr/>
            </a:lvl1pPr>
          </a:lstStyle>
          <a:p>
            <a:pPr>
              <a:defRPr/>
            </a:pPr>
            <a:fld id="{42203125-CAEF-4CC0-8B51-6CCD20A0169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4844AFB6-61FB-4249-9777-5C21F889CFA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483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663CF747-EEA1-490D-AB4B-B64EFE2EFC0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B5B36E77-3904-4A70-A5EE-D81A443263A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8477ECB6-3B4F-4E73-AA5C-C8BDC18ABDF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FA737273-E3A9-404C-9CEB-E1035A26620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52A40769-D65E-481F-9FFA-0F8128750C1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D099AE57-0377-4BD7-A287-8BD938E35CE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9C745E90-0828-4143-A0E3-482A64F4FA5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7B291632-9B89-45E0-8A08-CEF2BB01786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47C2CACB-775A-48A9-B38C-28E09403B3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Freeform 2"/>
          <p:cNvSpPr>
            <a:spLocks/>
          </p:cNvSpPr>
          <p:nvPr/>
        </p:nvSpPr>
        <p:spPr bwMode="hidden">
          <a:xfrm>
            <a:off x="8837084" y="6429375"/>
            <a:ext cx="38100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lgn="l">
              <a:defRPr/>
            </a:pPr>
            <a:endParaRPr lang="en-US"/>
          </a:p>
        </p:txBody>
      </p:sp>
      <p:grpSp>
        <p:nvGrpSpPr>
          <p:cNvPr id="1027" name="Group 3"/>
          <p:cNvGrpSpPr>
            <a:grpSpLocks/>
          </p:cNvGrpSpPr>
          <p:nvPr/>
        </p:nvGrpSpPr>
        <p:grpSpPr bwMode="auto">
          <a:xfrm>
            <a:off x="4234" y="4267200"/>
            <a:ext cx="12187767" cy="2590800"/>
            <a:chOff x="2" y="2688"/>
            <a:chExt cx="5758" cy="1632"/>
          </a:xfrm>
        </p:grpSpPr>
        <p:sp>
          <p:nvSpPr>
            <p:cNvPr id="161796"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1034" name="Group 5"/>
            <p:cNvGrpSpPr>
              <a:grpSpLocks/>
            </p:cNvGrpSpPr>
            <p:nvPr userDrawn="1"/>
          </p:nvGrpSpPr>
          <p:grpSpPr bwMode="auto">
            <a:xfrm>
              <a:off x="3528" y="3715"/>
              <a:ext cx="792" cy="521"/>
              <a:chOff x="3527" y="3715"/>
              <a:chExt cx="792" cy="521"/>
            </a:xfrm>
          </p:grpSpPr>
          <p:sp>
            <p:nvSpPr>
              <p:cNvPr id="16179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16179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3"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04"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161805"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06"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161807"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16180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5" name="Group 17"/>
            <p:cNvGrpSpPr>
              <a:grpSpLocks/>
            </p:cNvGrpSpPr>
            <p:nvPr userDrawn="1"/>
          </p:nvGrpSpPr>
          <p:grpSpPr bwMode="auto">
            <a:xfrm>
              <a:off x="1776" y="3631"/>
              <a:ext cx="1626" cy="683"/>
              <a:chOff x="1776" y="3631"/>
              <a:chExt cx="1626" cy="683"/>
            </a:xfrm>
          </p:grpSpPr>
          <p:sp>
            <p:nvSpPr>
              <p:cNvPr id="16181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16181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16181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161818"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161819"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161820"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161821"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161822"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161823"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161824"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5"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6"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7"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1036" name="Group 36"/>
            <p:cNvGrpSpPr>
              <a:grpSpLocks/>
            </p:cNvGrpSpPr>
            <p:nvPr userDrawn="1"/>
          </p:nvGrpSpPr>
          <p:grpSpPr bwMode="auto">
            <a:xfrm>
              <a:off x="4128" y="3360"/>
              <a:ext cx="1351" cy="821"/>
              <a:chOff x="4128" y="3360"/>
              <a:chExt cx="1351" cy="821"/>
            </a:xfrm>
          </p:grpSpPr>
          <p:sp>
            <p:nvSpPr>
              <p:cNvPr id="161829"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0"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1"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32"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3"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4"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5"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6"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161837"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161838"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9"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4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16184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7" name="Group 54"/>
            <p:cNvGrpSpPr>
              <a:grpSpLocks/>
            </p:cNvGrpSpPr>
            <p:nvPr userDrawn="1"/>
          </p:nvGrpSpPr>
          <p:grpSpPr bwMode="auto">
            <a:xfrm>
              <a:off x="5280" y="3024"/>
              <a:ext cx="425" cy="258"/>
              <a:chOff x="5280" y="3024"/>
              <a:chExt cx="425" cy="258"/>
            </a:xfrm>
          </p:grpSpPr>
          <p:sp>
            <p:nvSpPr>
              <p:cNvPr id="161847"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8"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9"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0"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1"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2"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3"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045" name="Group 62"/>
              <p:cNvGrpSpPr>
                <a:grpSpLocks/>
              </p:cNvGrpSpPr>
              <p:nvPr/>
            </p:nvGrpSpPr>
            <p:grpSpPr bwMode="auto">
              <a:xfrm>
                <a:off x="5381" y="3085"/>
                <a:ext cx="227" cy="132"/>
                <a:chOff x="5381" y="3085"/>
                <a:chExt cx="227" cy="132"/>
              </a:xfrm>
            </p:grpSpPr>
            <p:sp>
              <p:nvSpPr>
                <p:cNvPr id="16185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16185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1859" name="Rectangle 67"/>
          <p:cNvSpPr>
            <a:spLocks noGrp="1" noChangeArrowheads="1"/>
          </p:cNvSpPr>
          <p:nvPr>
            <p:ph type="title"/>
          </p:nvPr>
        </p:nvSpPr>
        <p:spPr bwMode="auto">
          <a:xfrm>
            <a:off x="609600" y="277814"/>
            <a:ext cx="109728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161860" name="Rectangle 68"/>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1861" name="Rectangle 69"/>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400">
                <a:effectLst>
                  <a:outerShdw blurRad="38100" dist="38100" dir="2700000" algn="tl">
                    <a:srgbClr val="000000"/>
                  </a:outerShdw>
                </a:effectLst>
              </a:defRPr>
            </a:lvl1pPr>
          </a:lstStyle>
          <a:p>
            <a:pPr>
              <a:defRPr/>
            </a:pPr>
            <a:endParaRPr lang="en-US"/>
          </a:p>
        </p:txBody>
      </p:sp>
      <p:sp>
        <p:nvSpPr>
          <p:cNvPr id="161862" name="Rectangle 70"/>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161863" name="Rectangle 71"/>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44373925-8AD0-42C6-A0C1-0C5BE682DFE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447800" y="134596"/>
            <a:ext cx="8991600" cy="1200329"/>
          </a:xfrm>
          <a:prstGeom prst="rect">
            <a:avLst/>
          </a:prstGeom>
          <a:noFill/>
        </p:spPr>
        <p:txBody>
          <a:bodyPr wrap="square" rtlCol="0">
            <a:spAutoFit/>
          </a:bodyPr>
          <a:lstStyle/>
          <a:p>
            <a:r>
              <a:rPr lang="en-US" sz="4000" dirty="0">
                <a:solidFill>
                  <a:srgbClr val="FFFFCC"/>
                </a:solidFill>
              </a:rPr>
              <a:t>Prayer – A Source of Spiritual Growth</a:t>
            </a:r>
            <a:endParaRPr lang="en-US" sz="3600" dirty="0">
              <a:solidFill>
                <a:srgbClr val="FFFFCC"/>
              </a:solidFill>
            </a:endParaRPr>
          </a:p>
          <a:p>
            <a:r>
              <a:rPr lang="en-US" sz="3200" i="1" dirty="0">
                <a:solidFill>
                  <a:srgbClr val="FFFFCC"/>
                </a:solidFill>
              </a:rPr>
              <a:t>Pre-Class Question</a:t>
            </a:r>
          </a:p>
        </p:txBody>
      </p:sp>
      <p:sp>
        <p:nvSpPr>
          <p:cNvPr id="4" name="TextBox 3"/>
          <p:cNvSpPr txBox="1"/>
          <p:nvPr/>
        </p:nvSpPr>
        <p:spPr>
          <a:xfrm>
            <a:off x="685800" y="1981200"/>
            <a:ext cx="10820400" cy="3170099"/>
          </a:xfrm>
          <a:prstGeom prst="rect">
            <a:avLst/>
          </a:prstGeom>
          <a:noFill/>
          <a:ln w="28575">
            <a:solidFill>
              <a:srgbClr val="FFFF00"/>
            </a:solidFill>
          </a:ln>
        </p:spPr>
        <p:txBody>
          <a:bodyPr wrap="square" rtlCol="0">
            <a:spAutoFit/>
          </a:bodyPr>
          <a:lstStyle/>
          <a:p>
            <a:r>
              <a:rPr lang="en-US" sz="4000" dirty="0"/>
              <a:t>Why is it helpful to include adoration as part of our prayers?  Why is it better for the adoration to be near the beginning of the prayer?  Explain the relationship of adoration and thanksgiving in our prayers.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853406" y="-152400"/>
            <a:ext cx="8637588" cy="914400"/>
          </a:xfrm>
          <a:noFill/>
        </p:spPr>
        <p:txBody>
          <a:bodyPr/>
          <a:lstStyle/>
          <a:p>
            <a:pPr eaLnBrk="1" hangingPunct="1"/>
            <a:r>
              <a:rPr lang="en-US" sz="4800" dirty="0">
                <a:solidFill>
                  <a:srgbClr val="FFFFCC"/>
                </a:solidFill>
                <a:effectLst/>
                <a:latin typeface="Calibri" pitchFamily="34" charset="0"/>
              </a:rPr>
              <a:t>II Thessalonians 1:3-12</a:t>
            </a:r>
          </a:p>
        </p:txBody>
      </p:sp>
      <p:sp>
        <p:nvSpPr>
          <p:cNvPr id="164867" name="Rectangle 3"/>
          <p:cNvSpPr>
            <a:spLocks noChangeArrowheads="1"/>
          </p:cNvSpPr>
          <p:nvPr/>
        </p:nvSpPr>
        <p:spPr bwMode="auto">
          <a:xfrm>
            <a:off x="152400" y="381000"/>
            <a:ext cx="12039600" cy="7109639"/>
          </a:xfrm>
          <a:prstGeom prst="rect">
            <a:avLst/>
          </a:prstGeom>
          <a:noFill/>
          <a:ln w="9525">
            <a:noFill/>
            <a:miter lim="800000"/>
            <a:headEnd/>
            <a:tailEnd/>
          </a:ln>
        </p:spPr>
        <p:txBody>
          <a:bodyPr wrap="square" anchor="ctr">
            <a:spAutoFit/>
          </a:bodyPr>
          <a:lstStyle/>
          <a:p>
            <a:pPr algn="l"/>
            <a:r>
              <a:rPr lang="en-US" sz="2800" b="1" i="1" baseline="30000" dirty="0">
                <a:latin typeface="Calibri Light" panose="020F0302020204030204" pitchFamily="34" charset="0"/>
                <a:cs typeface="Calibri Light" panose="020F0302020204030204" pitchFamily="34" charset="0"/>
              </a:rPr>
              <a:t>3 </a:t>
            </a:r>
            <a:r>
              <a:rPr lang="en-US" sz="2800" i="1" dirty="0">
                <a:latin typeface="Calibri Light" panose="020F0302020204030204" pitchFamily="34" charset="0"/>
                <a:cs typeface="Calibri Light" panose="020F0302020204030204" pitchFamily="34" charset="0"/>
              </a:rPr>
              <a:t>We ought always to give thanks to God for you, brothers, as is right, because </a:t>
            </a:r>
            <a:r>
              <a:rPr lang="en-US" sz="2800" b="1" i="1" dirty="0">
                <a:solidFill>
                  <a:srgbClr val="FFFF00"/>
                </a:solidFill>
                <a:latin typeface="Calibri Light" panose="020F0302020204030204" pitchFamily="34" charset="0"/>
                <a:cs typeface="Calibri Light" panose="020F0302020204030204" pitchFamily="34" charset="0"/>
              </a:rPr>
              <a:t>your faith is growing abundantly, and the love of every one of you for one another is increasing.</a:t>
            </a:r>
            <a:r>
              <a:rPr lang="en-US" sz="2800" b="1" i="1" dirty="0">
                <a:latin typeface="Calibri Light" panose="020F0302020204030204" pitchFamily="34" charset="0"/>
                <a:cs typeface="Calibri Light" panose="020F0302020204030204" pitchFamily="34" charset="0"/>
              </a:rPr>
              <a:t> </a:t>
            </a:r>
            <a:r>
              <a:rPr lang="en-US" sz="2800" i="1" dirty="0">
                <a:latin typeface="Calibri Light" panose="020F0302020204030204" pitchFamily="34" charset="0"/>
                <a:cs typeface="Calibri Light" panose="020F0302020204030204" pitchFamily="34" charset="0"/>
              </a:rPr>
              <a:t> </a:t>
            </a:r>
            <a:r>
              <a:rPr lang="en-US" sz="2800" b="1" i="1" baseline="30000" dirty="0">
                <a:latin typeface="Calibri Light" panose="020F0302020204030204" pitchFamily="34" charset="0"/>
                <a:cs typeface="Calibri Light" panose="020F0302020204030204" pitchFamily="34" charset="0"/>
              </a:rPr>
              <a:t>4 </a:t>
            </a:r>
            <a:r>
              <a:rPr lang="en-US" sz="2800" i="1" dirty="0">
                <a:latin typeface="Calibri Light" panose="020F0302020204030204" pitchFamily="34" charset="0"/>
                <a:cs typeface="Calibri Light" panose="020F0302020204030204" pitchFamily="34" charset="0"/>
              </a:rPr>
              <a:t>Therefore we ourselves boast about you in the churches of God </a:t>
            </a:r>
            <a:r>
              <a:rPr lang="en-US" sz="2800" b="1" i="1" dirty="0">
                <a:solidFill>
                  <a:srgbClr val="FFFF00"/>
                </a:solidFill>
                <a:latin typeface="Calibri Light" panose="020F0302020204030204" pitchFamily="34" charset="0"/>
                <a:cs typeface="Calibri Light" panose="020F0302020204030204" pitchFamily="34" charset="0"/>
              </a:rPr>
              <a:t>for your steadfastness and faith in all your persecutions and in the afflictions that you are enduring</a:t>
            </a:r>
            <a:r>
              <a:rPr lang="en-US" sz="2800" i="1" dirty="0">
                <a:latin typeface="Calibri Light" panose="020F0302020204030204" pitchFamily="34" charset="0"/>
                <a:cs typeface="Calibri Light" panose="020F0302020204030204" pitchFamily="34" charset="0"/>
              </a:rPr>
              <a:t>. </a:t>
            </a:r>
            <a:r>
              <a:rPr lang="en-US" sz="2800" b="1" i="1" baseline="30000" dirty="0">
                <a:latin typeface="Calibri Light" panose="020F0302020204030204" pitchFamily="34" charset="0"/>
                <a:cs typeface="Calibri Light" panose="020F0302020204030204" pitchFamily="34" charset="0"/>
              </a:rPr>
              <a:t>5 </a:t>
            </a:r>
            <a:r>
              <a:rPr lang="en-US" sz="2800" i="1" dirty="0">
                <a:latin typeface="Calibri Light" panose="020F0302020204030204" pitchFamily="34" charset="0"/>
                <a:cs typeface="Calibri Light" panose="020F0302020204030204" pitchFamily="34" charset="0"/>
              </a:rPr>
              <a:t>This is evidence of the righteous judgment of God, that you may be considered worthy of the kingdom of God, for which you are also suffering— </a:t>
            </a:r>
            <a:r>
              <a:rPr lang="en-US" sz="2800" b="1" i="1" baseline="30000" dirty="0">
                <a:latin typeface="Calibri Light" panose="020F0302020204030204" pitchFamily="34" charset="0"/>
                <a:cs typeface="Calibri Light" panose="020F0302020204030204" pitchFamily="34" charset="0"/>
              </a:rPr>
              <a:t>6 </a:t>
            </a:r>
            <a:r>
              <a:rPr lang="en-US" sz="2800" i="1" dirty="0">
                <a:latin typeface="Calibri Light" panose="020F0302020204030204" pitchFamily="34" charset="0"/>
                <a:cs typeface="Calibri Light" panose="020F0302020204030204" pitchFamily="34" charset="0"/>
              </a:rPr>
              <a:t>since indeed God considers it just to repay with affliction those who afflict you, </a:t>
            </a:r>
            <a:r>
              <a:rPr lang="en-US" sz="2800" b="1" i="1" baseline="30000" dirty="0">
                <a:latin typeface="Calibri Light" panose="020F0302020204030204" pitchFamily="34" charset="0"/>
                <a:cs typeface="Calibri Light" panose="020F0302020204030204" pitchFamily="34" charset="0"/>
              </a:rPr>
              <a:t>7 </a:t>
            </a:r>
            <a:r>
              <a:rPr lang="en-US" sz="2800" i="1" dirty="0">
                <a:latin typeface="Calibri Light" panose="020F0302020204030204" pitchFamily="34" charset="0"/>
                <a:cs typeface="Calibri Light" panose="020F0302020204030204" pitchFamily="34" charset="0"/>
              </a:rPr>
              <a:t>and to grant relief to you who are afflicted as well as to us, when the Lord Jesus is revealed from heaven with his mighty angels </a:t>
            </a:r>
            <a:r>
              <a:rPr lang="en-US" sz="2800" b="1" i="1" baseline="30000" dirty="0">
                <a:latin typeface="Calibri Light" panose="020F0302020204030204" pitchFamily="34" charset="0"/>
                <a:cs typeface="Calibri Light" panose="020F0302020204030204" pitchFamily="34" charset="0"/>
              </a:rPr>
              <a:t>8 </a:t>
            </a:r>
            <a:r>
              <a:rPr lang="en-US" sz="2800" i="1" dirty="0">
                <a:latin typeface="Calibri Light" panose="020F0302020204030204" pitchFamily="34" charset="0"/>
                <a:cs typeface="Calibri Light" panose="020F0302020204030204" pitchFamily="34" charset="0"/>
              </a:rPr>
              <a:t>in flaming fire, inflicting vengeance on those who do not know God and on those who do not obey the gospel of our Lord Jesus.</a:t>
            </a:r>
            <a:r>
              <a:rPr lang="en-US" sz="2800" b="1" i="1" baseline="30000" dirty="0">
                <a:latin typeface="Calibri Light" panose="020F0302020204030204" pitchFamily="34" charset="0"/>
                <a:cs typeface="Calibri Light" panose="020F0302020204030204" pitchFamily="34" charset="0"/>
              </a:rPr>
              <a:t>9 </a:t>
            </a:r>
            <a:r>
              <a:rPr lang="en-US" sz="2800" i="1" dirty="0">
                <a:latin typeface="Calibri Light" panose="020F0302020204030204" pitchFamily="34" charset="0"/>
                <a:cs typeface="Calibri Light" panose="020F0302020204030204" pitchFamily="34" charset="0"/>
              </a:rPr>
              <a:t>They will suffer the punishment of eternal destruction, away from the presence of the Lord and from the glory of his might, </a:t>
            </a:r>
            <a:r>
              <a:rPr lang="en-US" sz="2800" b="1" i="1" baseline="30000" dirty="0">
                <a:latin typeface="Calibri Light" panose="020F0302020204030204" pitchFamily="34" charset="0"/>
                <a:cs typeface="Calibri Light" panose="020F0302020204030204" pitchFamily="34" charset="0"/>
              </a:rPr>
              <a:t>10 </a:t>
            </a:r>
            <a:r>
              <a:rPr lang="en-US" sz="2800" i="1" dirty="0">
                <a:latin typeface="Calibri Light" panose="020F0302020204030204" pitchFamily="34" charset="0"/>
                <a:cs typeface="Calibri Light" panose="020F0302020204030204" pitchFamily="34" charset="0"/>
              </a:rPr>
              <a:t>when he comes on that day to be glorified in his saints, and to be marveled at among all who have believed, because our testimony to you was believed. </a:t>
            </a:r>
            <a:endParaRPr lang="en-US" sz="4400" i="1" dirty="0">
              <a:solidFill>
                <a:srgbClr val="FFFF00"/>
              </a:solidFill>
              <a:latin typeface="Calibri" pitchFamily="34" charset="0"/>
            </a:endParaRPr>
          </a:p>
          <a:p>
            <a:pPr algn="l" eaLnBrk="1" hangingPunct="1"/>
            <a:endParaRPr lang="en-US" sz="3600" dirty="0">
              <a:latin typeface="Calibri" pitchFamily="34" charset="0"/>
            </a:endParaRPr>
          </a:p>
        </p:txBody>
      </p:sp>
    </p:spTree>
    <p:extLst>
      <p:ext uri="{BB962C8B-B14F-4D97-AF65-F5344CB8AC3E}">
        <p14:creationId xmlns:p14="http://schemas.microsoft.com/office/powerpoint/2010/main" val="213989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853406" y="-152400"/>
            <a:ext cx="8637588" cy="914400"/>
          </a:xfrm>
          <a:noFill/>
        </p:spPr>
        <p:txBody>
          <a:bodyPr/>
          <a:lstStyle/>
          <a:p>
            <a:pPr eaLnBrk="1" hangingPunct="1"/>
            <a:r>
              <a:rPr lang="en-US" sz="4800" dirty="0">
                <a:solidFill>
                  <a:srgbClr val="FFFFCC"/>
                </a:solidFill>
                <a:effectLst/>
                <a:latin typeface="Calibri" pitchFamily="34" charset="0"/>
              </a:rPr>
              <a:t>II Thessalonians 1:3-12</a:t>
            </a:r>
          </a:p>
        </p:txBody>
      </p:sp>
      <p:sp>
        <p:nvSpPr>
          <p:cNvPr id="164867" name="Rectangle 3"/>
          <p:cNvSpPr>
            <a:spLocks noChangeArrowheads="1"/>
          </p:cNvSpPr>
          <p:nvPr/>
        </p:nvSpPr>
        <p:spPr bwMode="auto">
          <a:xfrm>
            <a:off x="152400" y="596444"/>
            <a:ext cx="12039600" cy="6678751"/>
          </a:xfrm>
          <a:prstGeom prst="rect">
            <a:avLst/>
          </a:prstGeom>
          <a:noFill/>
          <a:ln w="9525">
            <a:noFill/>
            <a:miter lim="800000"/>
            <a:headEnd/>
            <a:tailEnd/>
          </a:ln>
        </p:spPr>
        <p:txBody>
          <a:bodyPr wrap="square" anchor="ctr">
            <a:spAutoFit/>
          </a:bodyPr>
          <a:lstStyle/>
          <a:p>
            <a:pPr algn="l"/>
            <a:r>
              <a:rPr lang="en-US" sz="2800" i="1" baseline="30000" dirty="0">
                <a:latin typeface="Calibri Light" panose="020F0302020204030204" pitchFamily="34" charset="0"/>
                <a:cs typeface="Calibri Light" panose="020F0302020204030204" pitchFamily="34" charset="0"/>
              </a:rPr>
              <a:t>3 </a:t>
            </a:r>
            <a:r>
              <a:rPr lang="en-US" sz="2800" i="1" dirty="0">
                <a:latin typeface="Calibri Light" panose="020F0302020204030204" pitchFamily="34" charset="0"/>
                <a:cs typeface="Calibri Light" panose="020F0302020204030204" pitchFamily="34" charset="0"/>
              </a:rPr>
              <a:t>We ought always to give thanks to God for you, brothers, as is right, because your faith is growing abundantly, and the love of every one of you for one another is increasing.  </a:t>
            </a:r>
            <a:r>
              <a:rPr lang="en-US" sz="2800" i="1" baseline="30000" dirty="0">
                <a:latin typeface="Calibri Light" panose="020F0302020204030204" pitchFamily="34" charset="0"/>
                <a:cs typeface="Calibri Light" panose="020F0302020204030204" pitchFamily="34" charset="0"/>
              </a:rPr>
              <a:t>4 </a:t>
            </a:r>
            <a:r>
              <a:rPr lang="en-US" sz="2800" i="1" dirty="0">
                <a:latin typeface="Calibri Light" panose="020F0302020204030204" pitchFamily="34" charset="0"/>
                <a:cs typeface="Calibri Light" panose="020F0302020204030204" pitchFamily="34" charset="0"/>
              </a:rPr>
              <a:t>Therefore we ourselves boast about you in the churches of God for your steadfastness and faith in all your persecutions and in the afflictions that you are enduring. </a:t>
            </a:r>
            <a:r>
              <a:rPr lang="en-US" sz="2800" b="1" i="1" baseline="30000" dirty="0">
                <a:solidFill>
                  <a:srgbClr val="FFFF00"/>
                </a:solidFill>
                <a:latin typeface="Calibri Light" panose="020F0302020204030204" pitchFamily="34" charset="0"/>
                <a:cs typeface="Calibri Light" panose="020F0302020204030204" pitchFamily="34" charset="0"/>
              </a:rPr>
              <a:t>5 </a:t>
            </a:r>
            <a:r>
              <a:rPr lang="en-US" sz="2800" b="1" i="1" dirty="0">
                <a:solidFill>
                  <a:srgbClr val="FFFF00"/>
                </a:solidFill>
                <a:latin typeface="Calibri Light" panose="020F0302020204030204" pitchFamily="34" charset="0"/>
                <a:cs typeface="Calibri Light" panose="020F0302020204030204" pitchFamily="34" charset="0"/>
              </a:rPr>
              <a:t>This is evidence of the righteous judgment of God, that you may be considered worthy of the kingdom of God, for which you are also suffering— </a:t>
            </a:r>
            <a:r>
              <a:rPr lang="en-US" sz="2800" b="1" i="1" baseline="30000" dirty="0">
                <a:solidFill>
                  <a:srgbClr val="FFFF00"/>
                </a:solidFill>
                <a:latin typeface="Calibri Light" panose="020F0302020204030204" pitchFamily="34" charset="0"/>
                <a:cs typeface="Calibri Light" panose="020F0302020204030204" pitchFamily="34" charset="0"/>
              </a:rPr>
              <a:t>6 </a:t>
            </a:r>
            <a:r>
              <a:rPr lang="en-US" sz="2800" b="1" i="1" dirty="0">
                <a:solidFill>
                  <a:srgbClr val="FFFF00"/>
                </a:solidFill>
                <a:latin typeface="Calibri Light" panose="020F0302020204030204" pitchFamily="34" charset="0"/>
                <a:cs typeface="Calibri Light" panose="020F0302020204030204" pitchFamily="34" charset="0"/>
              </a:rPr>
              <a:t>since indeed God considers it just to repay with affliction those who afflict you, </a:t>
            </a:r>
            <a:r>
              <a:rPr lang="en-US" sz="2800" b="1" i="1" baseline="30000" dirty="0">
                <a:solidFill>
                  <a:srgbClr val="FFFF00"/>
                </a:solidFill>
                <a:latin typeface="Calibri Light" panose="020F0302020204030204" pitchFamily="34" charset="0"/>
                <a:cs typeface="Calibri Light" panose="020F0302020204030204" pitchFamily="34" charset="0"/>
              </a:rPr>
              <a:t>7 </a:t>
            </a:r>
            <a:r>
              <a:rPr lang="en-US" sz="2800" b="1" i="1" dirty="0">
                <a:solidFill>
                  <a:srgbClr val="FFFF00"/>
                </a:solidFill>
                <a:latin typeface="Calibri Light" panose="020F0302020204030204" pitchFamily="34" charset="0"/>
                <a:cs typeface="Calibri Light" panose="020F0302020204030204" pitchFamily="34" charset="0"/>
              </a:rPr>
              <a:t>and to grant relief to you who are afflicted as well as to us, when the Lord Jesus is revealed from heaven with his mighty angels </a:t>
            </a:r>
            <a:r>
              <a:rPr lang="en-US" sz="2800" b="1" i="1" baseline="30000" dirty="0">
                <a:solidFill>
                  <a:srgbClr val="FFFF00"/>
                </a:solidFill>
                <a:latin typeface="Calibri Light" panose="020F0302020204030204" pitchFamily="34" charset="0"/>
                <a:cs typeface="Calibri Light" panose="020F0302020204030204" pitchFamily="34" charset="0"/>
              </a:rPr>
              <a:t>8 </a:t>
            </a:r>
            <a:r>
              <a:rPr lang="en-US" sz="2800" b="1" i="1" dirty="0">
                <a:solidFill>
                  <a:srgbClr val="FFFF00"/>
                </a:solidFill>
                <a:latin typeface="Calibri Light" panose="020F0302020204030204" pitchFamily="34" charset="0"/>
                <a:cs typeface="Calibri Light" panose="020F0302020204030204" pitchFamily="34" charset="0"/>
              </a:rPr>
              <a:t>in flaming fire, inflicting vengeance on those who do not know God and on those who do not obey the gospel of our Lord Jesus.</a:t>
            </a:r>
            <a:r>
              <a:rPr lang="en-US" sz="2800" b="1" i="1" baseline="30000" dirty="0">
                <a:solidFill>
                  <a:srgbClr val="FFFF00"/>
                </a:solidFill>
                <a:latin typeface="Calibri Light" panose="020F0302020204030204" pitchFamily="34" charset="0"/>
                <a:cs typeface="Calibri Light" panose="020F0302020204030204" pitchFamily="34" charset="0"/>
              </a:rPr>
              <a:t>9 </a:t>
            </a:r>
            <a:r>
              <a:rPr lang="en-US" sz="2800" b="1" i="1" dirty="0">
                <a:solidFill>
                  <a:srgbClr val="FFFF00"/>
                </a:solidFill>
                <a:latin typeface="Calibri Light" panose="020F0302020204030204" pitchFamily="34" charset="0"/>
                <a:cs typeface="Calibri Light" panose="020F0302020204030204" pitchFamily="34" charset="0"/>
              </a:rPr>
              <a:t>They will suffer the punishment of eternal destruction, away from the presence of the Lord and from the glory of his might, </a:t>
            </a:r>
            <a:r>
              <a:rPr lang="en-US" sz="2800" b="1" i="1" baseline="30000" dirty="0">
                <a:latin typeface="Calibri Light" panose="020F0302020204030204" pitchFamily="34" charset="0"/>
                <a:cs typeface="Calibri Light" panose="020F0302020204030204" pitchFamily="34" charset="0"/>
              </a:rPr>
              <a:t>10 </a:t>
            </a:r>
            <a:r>
              <a:rPr lang="en-US" sz="2800" i="1" dirty="0">
                <a:latin typeface="Calibri Light" panose="020F0302020204030204" pitchFamily="34" charset="0"/>
                <a:cs typeface="Calibri Light" panose="020F0302020204030204" pitchFamily="34" charset="0"/>
              </a:rPr>
              <a:t>when he comes on that day to be glorified in his saints, and to be marveled at among all who have believed, because our testimony to you was believed. </a:t>
            </a:r>
            <a:endParaRPr lang="en-US" sz="4400" i="1" dirty="0">
              <a:solidFill>
                <a:srgbClr val="FFFF00"/>
              </a:solidFill>
              <a:latin typeface="Calibri" pitchFamily="34" charset="0"/>
            </a:endParaRPr>
          </a:p>
          <a:p>
            <a:pPr algn="l" eaLnBrk="1" hangingPunct="1"/>
            <a:endParaRPr lang="en-US" sz="3600" dirty="0">
              <a:latin typeface="Calibri" pitchFamily="34" charset="0"/>
            </a:endParaRPr>
          </a:p>
        </p:txBody>
      </p:sp>
    </p:spTree>
    <p:extLst>
      <p:ext uri="{BB962C8B-B14F-4D97-AF65-F5344CB8AC3E}">
        <p14:creationId xmlns:p14="http://schemas.microsoft.com/office/powerpoint/2010/main" val="1925191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12</a:t>
            </a:fld>
            <a:endParaRPr lang="en-US"/>
          </a:p>
        </p:txBody>
      </p:sp>
      <p:sp>
        <p:nvSpPr>
          <p:cNvPr id="31747" name="Rectangle 2"/>
          <p:cNvSpPr>
            <a:spLocks noGrp="1" noChangeArrowheads="1"/>
          </p:cNvSpPr>
          <p:nvPr>
            <p:ph type="title"/>
          </p:nvPr>
        </p:nvSpPr>
        <p:spPr>
          <a:xfrm>
            <a:off x="1828800" y="1"/>
            <a:ext cx="8534400" cy="1139825"/>
          </a:xfrm>
        </p:spPr>
        <p:txBody>
          <a:bodyPr/>
          <a:lstStyle/>
          <a:p>
            <a:pPr eaLnBrk="1" hangingPunct="1"/>
            <a:r>
              <a:rPr lang="en-US" sz="5400" dirty="0">
                <a:effectLst/>
              </a:rPr>
              <a:t>A Framework for Prayer</a:t>
            </a:r>
            <a:endParaRPr lang="en-US" sz="5400" dirty="0">
              <a:solidFill>
                <a:srgbClr val="FFFF00"/>
              </a:solidFill>
              <a:latin typeface="Calibri" pitchFamily="34" charset="0"/>
            </a:endParaRPr>
          </a:p>
        </p:txBody>
      </p:sp>
      <p:sp>
        <p:nvSpPr>
          <p:cNvPr id="66563" name="Rectangle 3"/>
          <p:cNvSpPr>
            <a:spLocks noGrp="1" noChangeArrowheads="1"/>
          </p:cNvSpPr>
          <p:nvPr>
            <p:ph type="body" idx="1"/>
          </p:nvPr>
        </p:nvSpPr>
        <p:spPr>
          <a:xfrm>
            <a:off x="533400" y="1139826"/>
            <a:ext cx="11201400" cy="5260974"/>
          </a:xfrm>
        </p:spPr>
        <p:txBody>
          <a:bodyPr/>
          <a:lstStyle/>
          <a:p>
            <a:pPr marL="0" indent="0">
              <a:buNone/>
            </a:pPr>
            <a:r>
              <a:rPr lang="en-US" b="1" u="sng" dirty="0">
                <a:effectLst/>
              </a:rPr>
              <a:t>Paul’s Prayer</a:t>
            </a:r>
            <a:endParaRPr lang="en-US" b="1" i="1" dirty="0">
              <a:effectLst/>
            </a:endParaRPr>
          </a:p>
          <a:p>
            <a:pPr marL="0" indent="0">
              <a:buNone/>
            </a:pPr>
            <a:r>
              <a:rPr lang="en-US" dirty="0">
                <a:effectLst/>
              </a:rPr>
              <a:t>A. Paul’s petitions (11).</a:t>
            </a:r>
          </a:p>
          <a:p>
            <a:pPr marL="509588" lvl="0" indent="0">
              <a:buNone/>
            </a:pPr>
            <a:r>
              <a:rPr lang="en-US" dirty="0">
                <a:effectLst/>
              </a:rPr>
              <a:t>- God would count them worthy of their calling (11a).</a:t>
            </a:r>
          </a:p>
          <a:p>
            <a:pPr marL="509588" lvl="0" indent="0">
              <a:buNone/>
            </a:pPr>
            <a:r>
              <a:rPr lang="en-US" dirty="0">
                <a:effectLst/>
              </a:rPr>
              <a:t>- God might fulfill their good, faith-prompted purposes (11b).</a:t>
            </a:r>
          </a:p>
          <a:p>
            <a:pPr marL="0" indent="0">
              <a:buNone/>
            </a:pPr>
            <a:r>
              <a:rPr lang="en-US" dirty="0">
                <a:effectLst/>
              </a:rPr>
              <a:t>B. The goal of Paul’s prayer (12).</a:t>
            </a:r>
          </a:p>
          <a:p>
            <a:pPr marL="0" lvl="0" indent="509588">
              <a:buNone/>
            </a:pPr>
            <a:r>
              <a:rPr lang="en-US" dirty="0">
                <a:effectLst/>
              </a:rPr>
              <a:t>- The glory of Christ (12a).</a:t>
            </a:r>
          </a:p>
          <a:p>
            <a:pPr marL="0" lvl="0" indent="509588">
              <a:buNone/>
            </a:pPr>
            <a:r>
              <a:rPr lang="en-US" dirty="0">
                <a:effectLst/>
              </a:rPr>
              <a:t>- Their glory (12b).</a:t>
            </a:r>
          </a:p>
          <a:p>
            <a:pPr marL="0" indent="0">
              <a:buNone/>
            </a:pPr>
            <a:r>
              <a:rPr lang="en-US" dirty="0">
                <a:effectLst/>
              </a:rPr>
              <a:t>C. The ground of Paul’s prayer (12c – Grace).</a:t>
            </a:r>
          </a:p>
          <a:p>
            <a:pPr marL="0" indent="0" eaLnBrk="1" hangingPunct="1">
              <a:lnSpc>
                <a:spcPct val="110000"/>
              </a:lnSpc>
              <a:buClr>
                <a:srgbClr val="FFC000"/>
              </a:buClr>
              <a:buSzPct val="91000"/>
              <a:buNone/>
              <a:tabLst>
                <a:tab pos="1598613" algn="l"/>
              </a:tabLst>
            </a:pPr>
            <a:endParaRPr lang="en-US" sz="2800" dirty="0">
              <a:effectLst/>
            </a:endParaRPr>
          </a:p>
          <a:p>
            <a:pPr eaLnBrk="1" hangingPunct="1">
              <a:lnSpc>
                <a:spcPct val="110000"/>
              </a:lnSpc>
              <a:buNone/>
              <a:tabLst>
                <a:tab pos="1598613" algn="l"/>
              </a:tabLst>
            </a:pPr>
            <a:endParaRPr lang="en-US" dirty="0">
              <a:effectLst/>
            </a:endParaRPr>
          </a:p>
        </p:txBody>
      </p:sp>
    </p:spTree>
    <p:extLst>
      <p:ext uri="{BB962C8B-B14F-4D97-AF65-F5344CB8AC3E}">
        <p14:creationId xmlns:p14="http://schemas.microsoft.com/office/powerpoint/2010/main" val="1143964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77206" y="-38986"/>
            <a:ext cx="8637588" cy="914400"/>
          </a:xfrm>
          <a:noFill/>
        </p:spPr>
        <p:txBody>
          <a:bodyPr/>
          <a:lstStyle/>
          <a:p>
            <a:pPr eaLnBrk="1" hangingPunct="1"/>
            <a:r>
              <a:rPr lang="en-US" sz="5400" dirty="0">
                <a:solidFill>
                  <a:srgbClr val="FFFFCC"/>
                </a:solidFill>
                <a:effectLst/>
                <a:latin typeface="Calibri" pitchFamily="34" charset="0"/>
              </a:rPr>
              <a:t>II Thessalonians 1:3-12</a:t>
            </a:r>
          </a:p>
        </p:txBody>
      </p:sp>
      <p:sp>
        <p:nvSpPr>
          <p:cNvPr id="164867" name="Rectangle 3"/>
          <p:cNvSpPr>
            <a:spLocks noChangeArrowheads="1"/>
          </p:cNvSpPr>
          <p:nvPr/>
        </p:nvSpPr>
        <p:spPr bwMode="auto">
          <a:xfrm>
            <a:off x="762000" y="1371600"/>
            <a:ext cx="11125200" cy="4585871"/>
          </a:xfrm>
          <a:prstGeom prst="rect">
            <a:avLst/>
          </a:prstGeom>
          <a:noFill/>
          <a:ln w="9525">
            <a:noFill/>
            <a:miter lim="800000"/>
            <a:headEnd/>
            <a:tailEnd/>
          </a:ln>
        </p:spPr>
        <p:txBody>
          <a:bodyPr wrap="square" anchor="ctr">
            <a:spAutoFit/>
          </a:bodyPr>
          <a:lstStyle/>
          <a:p>
            <a:pPr algn="l"/>
            <a:r>
              <a:rPr lang="en-US" sz="2400" dirty="0">
                <a:latin typeface="Calibri Light" panose="020F0302020204030204" pitchFamily="34" charset="0"/>
                <a:cs typeface="Calibri Light" panose="020F0302020204030204" pitchFamily="34" charset="0"/>
              </a:rPr>
              <a:t> </a:t>
            </a:r>
            <a:r>
              <a:rPr lang="en-US" sz="3600" b="1" i="1" baseline="30000" dirty="0">
                <a:latin typeface="Calibri Light" panose="020F0302020204030204" pitchFamily="34" charset="0"/>
                <a:cs typeface="Calibri Light" panose="020F0302020204030204" pitchFamily="34" charset="0"/>
              </a:rPr>
              <a:t>11 </a:t>
            </a:r>
            <a:r>
              <a:rPr lang="en-US" sz="3600" i="1" dirty="0">
                <a:latin typeface="Calibri Light" panose="020F0302020204030204" pitchFamily="34" charset="0"/>
                <a:cs typeface="Calibri Light" panose="020F0302020204030204" pitchFamily="34" charset="0"/>
              </a:rPr>
              <a:t>To this end we always pray for you, that our God may make you worthy of his calling and may fulfill every resolve for good and every work of faith by his power, </a:t>
            </a:r>
            <a:r>
              <a:rPr lang="en-US" sz="3600" b="1" i="1" baseline="30000" dirty="0">
                <a:latin typeface="Calibri Light" panose="020F0302020204030204" pitchFamily="34" charset="0"/>
                <a:cs typeface="Calibri Light" panose="020F0302020204030204" pitchFamily="34" charset="0"/>
              </a:rPr>
              <a:t>12 </a:t>
            </a:r>
            <a:r>
              <a:rPr lang="en-US" sz="3600" i="1" dirty="0">
                <a:latin typeface="Calibri Light" panose="020F0302020204030204" pitchFamily="34" charset="0"/>
                <a:cs typeface="Calibri Light" panose="020F0302020204030204" pitchFamily="34" charset="0"/>
              </a:rPr>
              <a:t>so that the name of our Lord Jesus may be glorified in you, and you in him, according to the grace of our God and the Lord Jesus Christ.</a:t>
            </a: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extLst>
      <p:ext uri="{BB962C8B-B14F-4D97-AF65-F5344CB8AC3E}">
        <p14:creationId xmlns:p14="http://schemas.microsoft.com/office/powerpoint/2010/main" val="2131632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77206" y="-38986"/>
            <a:ext cx="8637588" cy="914400"/>
          </a:xfrm>
          <a:noFill/>
        </p:spPr>
        <p:txBody>
          <a:bodyPr/>
          <a:lstStyle/>
          <a:p>
            <a:pPr eaLnBrk="1" hangingPunct="1"/>
            <a:r>
              <a:rPr lang="en-US" sz="5400" dirty="0">
                <a:solidFill>
                  <a:srgbClr val="FFFFCC"/>
                </a:solidFill>
                <a:effectLst/>
                <a:latin typeface="Calibri" pitchFamily="34" charset="0"/>
              </a:rPr>
              <a:t>II Thessalonians 1:3-12</a:t>
            </a:r>
          </a:p>
        </p:txBody>
      </p:sp>
      <p:sp>
        <p:nvSpPr>
          <p:cNvPr id="164867" name="Rectangle 3"/>
          <p:cNvSpPr>
            <a:spLocks noChangeArrowheads="1"/>
          </p:cNvSpPr>
          <p:nvPr/>
        </p:nvSpPr>
        <p:spPr bwMode="auto">
          <a:xfrm>
            <a:off x="762000" y="1371600"/>
            <a:ext cx="11125200" cy="4585871"/>
          </a:xfrm>
          <a:prstGeom prst="rect">
            <a:avLst/>
          </a:prstGeom>
          <a:noFill/>
          <a:ln w="9525">
            <a:noFill/>
            <a:miter lim="800000"/>
            <a:headEnd/>
            <a:tailEnd/>
          </a:ln>
        </p:spPr>
        <p:txBody>
          <a:bodyPr wrap="square" anchor="ctr">
            <a:spAutoFit/>
          </a:bodyPr>
          <a:lstStyle/>
          <a:p>
            <a:pPr algn="l"/>
            <a:r>
              <a:rPr lang="en-US" sz="2400" dirty="0">
                <a:latin typeface="Calibri Light" panose="020F0302020204030204" pitchFamily="34" charset="0"/>
                <a:cs typeface="Calibri Light" panose="020F0302020204030204" pitchFamily="34" charset="0"/>
              </a:rPr>
              <a:t> </a:t>
            </a:r>
            <a:r>
              <a:rPr lang="en-US" sz="3600" b="1" i="1" baseline="30000" dirty="0">
                <a:latin typeface="Calibri Light" panose="020F0302020204030204" pitchFamily="34" charset="0"/>
                <a:cs typeface="Calibri Light" panose="020F0302020204030204" pitchFamily="34" charset="0"/>
              </a:rPr>
              <a:t>11 </a:t>
            </a:r>
            <a:r>
              <a:rPr lang="en-US" sz="3600" i="1" dirty="0">
                <a:latin typeface="Calibri Light" panose="020F0302020204030204" pitchFamily="34" charset="0"/>
                <a:cs typeface="Calibri Light" panose="020F0302020204030204" pitchFamily="34" charset="0"/>
              </a:rPr>
              <a:t>To this end we always pray for you, </a:t>
            </a:r>
            <a:r>
              <a:rPr lang="en-US" sz="3600" b="1" i="1" dirty="0">
                <a:solidFill>
                  <a:srgbClr val="FFFF00"/>
                </a:solidFill>
                <a:latin typeface="Calibri Light" panose="020F0302020204030204" pitchFamily="34" charset="0"/>
                <a:cs typeface="Calibri Light" panose="020F0302020204030204" pitchFamily="34" charset="0"/>
              </a:rPr>
              <a:t>that our God may make you worthy of his calling</a:t>
            </a:r>
            <a:r>
              <a:rPr lang="en-US" sz="3600" i="1" dirty="0">
                <a:solidFill>
                  <a:srgbClr val="FFFF00"/>
                </a:solidFill>
                <a:latin typeface="Calibri Light" panose="020F0302020204030204" pitchFamily="34" charset="0"/>
                <a:cs typeface="Calibri Light" panose="020F0302020204030204" pitchFamily="34" charset="0"/>
              </a:rPr>
              <a:t> </a:t>
            </a:r>
            <a:r>
              <a:rPr lang="en-US" sz="3600" i="1" dirty="0">
                <a:latin typeface="Calibri Light" panose="020F0302020204030204" pitchFamily="34" charset="0"/>
                <a:cs typeface="Calibri Light" panose="020F0302020204030204" pitchFamily="34" charset="0"/>
              </a:rPr>
              <a:t>and may fulfill every resolve for good and every work of faith by his power, </a:t>
            </a:r>
            <a:r>
              <a:rPr lang="en-US" sz="3600" b="1" i="1" baseline="30000" dirty="0">
                <a:latin typeface="Calibri Light" panose="020F0302020204030204" pitchFamily="34" charset="0"/>
                <a:cs typeface="Calibri Light" panose="020F0302020204030204" pitchFamily="34" charset="0"/>
              </a:rPr>
              <a:t>12 </a:t>
            </a:r>
            <a:r>
              <a:rPr lang="en-US" sz="3600" i="1" dirty="0">
                <a:latin typeface="Calibri Light" panose="020F0302020204030204" pitchFamily="34" charset="0"/>
                <a:cs typeface="Calibri Light" panose="020F0302020204030204" pitchFamily="34" charset="0"/>
              </a:rPr>
              <a:t>so that the name of our Lord Jesus may be glorified in you, and you in him, according to the grace of our God and the Lord Jesus Christ.</a:t>
            </a: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extLst>
      <p:ext uri="{BB962C8B-B14F-4D97-AF65-F5344CB8AC3E}">
        <p14:creationId xmlns:p14="http://schemas.microsoft.com/office/powerpoint/2010/main" val="4133119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77206" y="-38986"/>
            <a:ext cx="8637588" cy="914400"/>
          </a:xfrm>
          <a:noFill/>
        </p:spPr>
        <p:txBody>
          <a:bodyPr/>
          <a:lstStyle/>
          <a:p>
            <a:pPr eaLnBrk="1" hangingPunct="1"/>
            <a:r>
              <a:rPr lang="en-US" sz="5400" dirty="0">
                <a:solidFill>
                  <a:srgbClr val="FFFFCC"/>
                </a:solidFill>
                <a:effectLst/>
                <a:latin typeface="Calibri" pitchFamily="34" charset="0"/>
              </a:rPr>
              <a:t>II Thessalonians 1:3-12</a:t>
            </a:r>
          </a:p>
        </p:txBody>
      </p:sp>
      <p:sp>
        <p:nvSpPr>
          <p:cNvPr id="164867" name="Rectangle 3"/>
          <p:cNvSpPr>
            <a:spLocks noChangeArrowheads="1"/>
          </p:cNvSpPr>
          <p:nvPr/>
        </p:nvSpPr>
        <p:spPr bwMode="auto">
          <a:xfrm>
            <a:off x="762000" y="1066800"/>
            <a:ext cx="11277600" cy="3416320"/>
          </a:xfrm>
          <a:prstGeom prst="rect">
            <a:avLst/>
          </a:prstGeom>
          <a:noFill/>
          <a:ln w="9525">
            <a:noFill/>
            <a:miter lim="800000"/>
            <a:headEnd/>
            <a:tailEnd/>
          </a:ln>
        </p:spPr>
        <p:txBody>
          <a:bodyPr wrap="square" anchor="ctr">
            <a:spAutoFit/>
          </a:bodyPr>
          <a:lstStyle/>
          <a:p>
            <a:pPr algn="l"/>
            <a:r>
              <a:rPr lang="en-US" sz="2400" dirty="0">
                <a:latin typeface="Calibri Light" panose="020F0302020204030204" pitchFamily="34" charset="0"/>
                <a:cs typeface="Calibri Light" panose="020F0302020204030204" pitchFamily="34" charset="0"/>
              </a:rPr>
              <a:t> </a:t>
            </a:r>
            <a:r>
              <a:rPr lang="en-US" sz="3600" b="1" i="1" baseline="30000" dirty="0">
                <a:latin typeface="Calibri Light" panose="020F0302020204030204" pitchFamily="34" charset="0"/>
                <a:cs typeface="Calibri Light" panose="020F0302020204030204" pitchFamily="34" charset="0"/>
              </a:rPr>
              <a:t>11 </a:t>
            </a:r>
            <a:r>
              <a:rPr lang="en-US" sz="3600" i="1" dirty="0">
                <a:latin typeface="Calibri Light" panose="020F0302020204030204" pitchFamily="34" charset="0"/>
                <a:cs typeface="Calibri Light" panose="020F0302020204030204" pitchFamily="34" charset="0"/>
              </a:rPr>
              <a:t>To this end we always pray for you, that our God may make you worthy of his calling and </a:t>
            </a:r>
            <a:r>
              <a:rPr lang="en-US" sz="3600" b="1" i="1" dirty="0">
                <a:solidFill>
                  <a:srgbClr val="FFFF00"/>
                </a:solidFill>
                <a:latin typeface="Calibri Light" panose="020F0302020204030204" pitchFamily="34" charset="0"/>
                <a:cs typeface="Calibri Light" panose="020F0302020204030204" pitchFamily="34" charset="0"/>
              </a:rPr>
              <a:t>may fulfill every resolve for good and every work of faith by his power</a:t>
            </a:r>
            <a:r>
              <a:rPr lang="en-US" sz="3600" i="1" dirty="0">
                <a:latin typeface="Calibri Light" panose="020F0302020204030204" pitchFamily="34" charset="0"/>
                <a:cs typeface="Calibri Light" panose="020F0302020204030204" pitchFamily="34" charset="0"/>
              </a:rPr>
              <a:t>, </a:t>
            </a:r>
            <a:r>
              <a:rPr lang="en-US" sz="3600" b="1" i="1" baseline="30000" dirty="0">
                <a:latin typeface="Calibri Light" panose="020F0302020204030204" pitchFamily="34" charset="0"/>
                <a:cs typeface="Calibri Light" panose="020F0302020204030204" pitchFamily="34" charset="0"/>
              </a:rPr>
              <a:t>12 </a:t>
            </a:r>
            <a:r>
              <a:rPr lang="en-US" sz="3600" i="1" dirty="0">
                <a:latin typeface="Calibri Light" panose="020F0302020204030204" pitchFamily="34" charset="0"/>
                <a:cs typeface="Calibri Light" panose="020F0302020204030204" pitchFamily="34" charset="0"/>
              </a:rPr>
              <a:t>so that the name of our Lord Jesus may be glorified in you, and you in him, according to the grace of our God and the Lord Jesus Christ.</a:t>
            </a:r>
            <a:endParaRPr lang="en-US" sz="3600" dirty="0">
              <a:latin typeface="Calibri" pitchFamily="34" charset="0"/>
            </a:endParaRPr>
          </a:p>
        </p:txBody>
      </p:sp>
      <p:sp>
        <p:nvSpPr>
          <p:cNvPr id="2" name="TextBox 1">
            <a:extLst>
              <a:ext uri="{FF2B5EF4-FFF2-40B4-BE49-F238E27FC236}">
                <a16:creationId xmlns:a16="http://schemas.microsoft.com/office/drawing/2014/main" id="{247AD671-2CA2-47E0-8B9B-0AD2A05592FC}"/>
              </a:ext>
            </a:extLst>
          </p:cNvPr>
          <p:cNvSpPr txBox="1"/>
          <p:nvPr/>
        </p:nvSpPr>
        <p:spPr>
          <a:xfrm>
            <a:off x="228600" y="4599985"/>
            <a:ext cx="11734800" cy="461665"/>
          </a:xfrm>
          <a:prstGeom prst="rect">
            <a:avLst/>
          </a:prstGeom>
          <a:noFill/>
        </p:spPr>
        <p:txBody>
          <a:bodyPr wrap="square" rtlCol="0">
            <a:spAutoFit/>
          </a:bodyPr>
          <a:lstStyle/>
          <a:p>
            <a:pPr algn="l"/>
            <a:r>
              <a:rPr lang="en-US" sz="2400" dirty="0"/>
              <a:t>and will, by His power, fulfill every desire for goodness and the work of faith </a:t>
            </a:r>
            <a:r>
              <a:rPr lang="en-US" sz="2400" dirty="0">
                <a:solidFill>
                  <a:srgbClr val="00B050"/>
                </a:solidFill>
              </a:rPr>
              <a:t>- HCSB</a:t>
            </a:r>
          </a:p>
        </p:txBody>
      </p:sp>
      <p:sp>
        <p:nvSpPr>
          <p:cNvPr id="7" name="TextBox 6">
            <a:extLst>
              <a:ext uri="{FF2B5EF4-FFF2-40B4-BE49-F238E27FC236}">
                <a16:creationId xmlns:a16="http://schemas.microsoft.com/office/drawing/2014/main" id="{A31D371B-530E-4E44-A129-E5A2251545FE}"/>
              </a:ext>
            </a:extLst>
          </p:cNvPr>
          <p:cNvSpPr txBox="1"/>
          <p:nvPr/>
        </p:nvSpPr>
        <p:spPr>
          <a:xfrm>
            <a:off x="200247" y="5196051"/>
            <a:ext cx="11734800" cy="461665"/>
          </a:xfrm>
          <a:prstGeom prst="rect">
            <a:avLst/>
          </a:prstGeom>
          <a:noFill/>
        </p:spPr>
        <p:txBody>
          <a:bodyPr wrap="square" rtlCol="0">
            <a:spAutoFit/>
          </a:bodyPr>
          <a:lstStyle/>
          <a:p>
            <a:pPr algn="l"/>
            <a:r>
              <a:rPr lang="en-US" sz="2400" dirty="0"/>
              <a:t>fulfill every desire for goodness and the work of faith with power </a:t>
            </a:r>
            <a:r>
              <a:rPr lang="en-US" sz="2400" dirty="0">
                <a:solidFill>
                  <a:srgbClr val="00B050"/>
                </a:solidFill>
              </a:rPr>
              <a:t>– NASB </a:t>
            </a:r>
          </a:p>
        </p:txBody>
      </p:sp>
      <p:sp>
        <p:nvSpPr>
          <p:cNvPr id="8" name="TextBox 7">
            <a:extLst>
              <a:ext uri="{FF2B5EF4-FFF2-40B4-BE49-F238E27FC236}">
                <a16:creationId xmlns:a16="http://schemas.microsoft.com/office/drawing/2014/main" id="{1B32E190-2B2C-4825-AC28-8555485112F1}"/>
              </a:ext>
            </a:extLst>
          </p:cNvPr>
          <p:cNvSpPr txBox="1"/>
          <p:nvPr/>
        </p:nvSpPr>
        <p:spPr>
          <a:xfrm>
            <a:off x="200247" y="5791200"/>
            <a:ext cx="11734800" cy="830997"/>
          </a:xfrm>
          <a:prstGeom prst="rect">
            <a:avLst/>
          </a:prstGeom>
          <a:noFill/>
        </p:spPr>
        <p:txBody>
          <a:bodyPr wrap="square" rtlCol="0">
            <a:spAutoFit/>
          </a:bodyPr>
          <a:lstStyle/>
          <a:p>
            <a:pPr algn="l"/>
            <a:r>
              <a:rPr lang="en-US" sz="2400" dirty="0"/>
              <a:t>he may bring to fruition your every desire for goodness and your every deed prompted by faith </a:t>
            </a:r>
            <a:r>
              <a:rPr lang="en-US" sz="2400" dirty="0">
                <a:solidFill>
                  <a:srgbClr val="00B050"/>
                </a:solidFill>
              </a:rPr>
              <a:t>– NIV </a:t>
            </a:r>
          </a:p>
        </p:txBody>
      </p:sp>
    </p:spTree>
    <p:extLst>
      <p:ext uri="{BB962C8B-B14F-4D97-AF65-F5344CB8AC3E}">
        <p14:creationId xmlns:p14="http://schemas.microsoft.com/office/powerpoint/2010/main" val="245384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77206" y="-38986"/>
            <a:ext cx="8637588" cy="914400"/>
          </a:xfrm>
          <a:noFill/>
        </p:spPr>
        <p:txBody>
          <a:bodyPr/>
          <a:lstStyle/>
          <a:p>
            <a:pPr eaLnBrk="1" hangingPunct="1"/>
            <a:r>
              <a:rPr lang="en-US" sz="5400" dirty="0">
                <a:solidFill>
                  <a:srgbClr val="FFFFCC"/>
                </a:solidFill>
                <a:effectLst/>
                <a:latin typeface="Calibri" pitchFamily="34" charset="0"/>
              </a:rPr>
              <a:t>II Thessalonians 1:3-12</a:t>
            </a:r>
          </a:p>
        </p:txBody>
      </p:sp>
      <p:sp>
        <p:nvSpPr>
          <p:cNvPr id="164867" name="Rectangle 3"/>
          <p:cNvSpPr>
            <a:spLocks noChangeArrowheads="1"/>
          </p:cNvSpPr>
          <p:nvPr/>
        </p:nvSpPr>
        <p:spPr bwMode="auto">
          <a:xfrm>
            <a:off x="762000" y="1371600"/>
            <a:ext cx="11125200" cy="4585871"/>
          </a:xfrm>
          <a:prstGeom prst="rect">
            <a:avLst/>
          </a:prstGeom>
          <a:noFill/>
          <a:ln w="9525">
            <a:noFill/>
            <a:miter lim="800000"/>
            <a:headEnd/>
            <a:tailEnd/>
          </a:ln>
        </p:spPr>
        <p:txBody>
          <a:bodyPr wrap="square" anchor="ctr">
            <a:spAutoFit/>
          </a:bodyPr>
          <a:lstStyle/>
          <a:p>
            <a:pPr algn="l"/>
            <a:r>
              <a:rPr lang="en-US" sz="2400" dirty="0">
                <a:latin typeface="Calibri Light" panose="020F0302020204030204" pitchFamily="34" charset="0"/>
                <a:cs typeface="Calibri Light" panose="020F0302020204030204" pitchFamily="34" charset="0"/>
              </a:rPr>
              <a:t> </a:t>
            </a:r>
            <a:r>
              <a:rPr lang="en-US" sz="3600" b="1" i="1" baseline="30000" dirty="0">
                <a:latin typeface="Calibri Light" panose="020F0302020204030204" pitchFamily="34" charset="0"/>
                <a:cs typeface="Calibri Light" panose="020F0302020204030204" pitchFamily="34" charset="0"/>
              </a:rPr>
              <a:t>11 </a:t>
            </a:r>
            <a:r>
              <a:rPr lang="en-US" sz="3600" i="1" dirty="0">
                <a:latin typeface="Calibri Light" panose="020F0302020204030204" pitchFamily="34" charset="0"/>
                <a:cs typeface="Calibri Light" panose="020F0302020204030204" pitchFamily="34" charset="0"/>
              </a:rPr>
              <a:t>To this end we always pray for you, that our God may make you worthy of his calling and may fulfill every resolve for good and every work of faith by his power, </a:t>
            </a:r>
            <a:r>
              <a:rPr lang="en-US" sz="3600" b="1" i="1" baseline="30000" dirty="0">
                <a:latin typeface="Calibri Light" panose="020F0302020204030204" pitchFamily="34" charset="0"/>
                <a:cs typeface="Calibri Light" panose="020F0302020204030204" pitchFamily="34" charset="0"/>
              </a:rPr>
              <a:t>12 </a:t>
            </a:r>
            <a:r>
              <a:rPr lang="en-US" sz="3600" i="1" dirty="0">
                <a:latin typeface="Calibri Light" panose="020F0302020204030204" pitchFamily="34" charset="0"/>
                <a:cs typeface="Calibri Light" panose="020F0302020204030204" pitchFamily="34" charset="0"/>
              </a:rPr>
              <a:t>so </a:t>
            </a:r>
            <a:r>
              <a:rPr lang="en-US" sz="3600" b="1" i="1" dirty="0">
                <a:solidFill>
                  <a:srgbClr val="FFFF00"/>
                </a:solidFill>
                <a:latin typeface="Calibri Light" panose="020F0302020204030204" pitchFamily="34" charset="0"/>
                <a:cs typeface="Calibri Light" panose="020F0302020204030204" pitchFamily="34" charset="0"/>
              </a:rPr>
              <a:t>that the name of our Lord Jesus may be glorified in you, and you in him</a:t>
            </a:r>
            <a:r>
              <a:rPr lang="en-US" sz="3600" i="1" dirty="0">
                <a:latin typeface="Calibri Light" panose="020F0302020204030204" pitchFamily="34" charset="0"/>
                <a:cs typeface="Calibri Light" panose="020F0302020204030204" pitchFamily="34" charset="0"/>
              </a:rPr>
              <a:t>, according to the grace of our God and the Lord Jesus Christ.</a:t>
            </a: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extLst>
      <p:ext uri="{BB962C8B-B14F-4D97-AF65-F5344CB8AC3E}">
        <p14:creationId xmlns:p14="http://schemas.microsoft.com/office/powerpoint/2010/main" val="2125272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2438400" y="134596"/>
            <a:ext cx="8001000" cy="1138773"/>
          </a:xfrm>
          <a:prstGeom prst="rect">
            <a:avLst/>
          </a:prstGeom>
          <a:noFill/>
        </p:spPr>
        <p:txBody>
          <a:bodyPr wrap="square" rtlCol="0">
            <a:spAutoFit/>
          </a:bodyPr>
          <a:lstStyle/>
          <a:p>
            <a:r>
              <a:rPr lang="en-US" sz="3600" dirty="0">
                <a:solidFill>
                  <a:srgbClr val="FFFF00"/>
                </a:solidFill>
              </a:rPr>
              <a:t>Prayer – A Source of Spiritual Growth</a:t>
            </a:r>
            <a:endParaRPr lang="en-US" sz="3200" dirty="0">
              <a:solidFill>
                <a:srgbClr val="FFFF00"/>
              </a:solidFill>
            </a:endParaRPr>
          </a:p>
          <a:p>
            <a:r>
              <a:rPr lang="en-US" sz="3200" i="1" dirty="0">
                <a:solidFill>
                  <a:srgbClr val="FFFF00"/>
                </a:solidFill>
              </a:rPr>
              <a:t>Pre-Class Question</a:t>
            </a:r>
          </a:p>
        </p:txBody>
      </p:sp>
      <p:sp>
        <p:nvSpPr>
          <p:cNvPr id="4" name="TextBox 3"/>
          <p:cNvSpPr txBox="1"/>
          <p:nvPr/>
        </p:nvSpPr>
        <p:spPr>
          <a:xfrm>
            <a:off x="914400" y="1371601"/>
            <a:ext cx="10820400" cy="2554545"/>
          </a:xfrm>
          <a:prstGeom prst="rect">
            <a:avLst/>
          </a:prstGeom>
          <a:noFill/>
          <a:ln w="28575">
            <a:solidFill>
              <a:srgbClr val="FFFF00"/>
            </a:solidFill>
          </a:ln>
        </p:spPr>
        <p:txBody>
          <a:bodyPr wrap="square" rtlCol="0">
            <a:spAutoFit/>
          </a:bodyPr>
          <a:lstStyle/>
          <a:p>
            <a:r>
              <a:rPr lang="en-US" sz="4000" dirty="0"/>
              <a:t>Of the four categories of prayers discussed in this lesson – Adoration, Confession, Thanksgiving and Supplication, which one is most frequently part of your prayers?  Why?</a:t>
            </a:r>
          </a:p>
        </p:txBody>
      </p:sp>
      <p:sp>
        <p:nvSpPr>
          <p:cNvPr id="6" name="TextBox 5">
            <a:extLst>
              <a:ext uri="{FF2B5EF4-FFF2-40B4-BE49-F238E27FC236}">
                <a16:creationId xmlns:a16="http://schemas.microsoft.com/office/drawing/2014/main" id="{CF726B27-0932-40B4-B5C4-6F233548A599}"/>
              </a:ext>
            </a:extLst>
          </p:cNvPr>
          <p:cNvSpPr txBox="1"/>
          <p:nvPr/>
        </p:nvSpPr>
        <p:spPr>
          <a:xfrm>
            <a:off x="914400" y="4475570"/>
            <a:ext cx="10820400" cy="1323439"/>
          </a:xfrm>
          <a:prstGeom prst="rect">
            <a:avLst/>
          </a:prstGeom>
          <a:noFill/>
          <a:ln w="28575">
            <a:solidFill>
              <a:srgbClr val="FFFF00"/>
            </a:solidFill>
          </a:ln>
        </p:spPr>
        <p:txBody>
          <a:bodyPr wrap="square" rtlCol="0">
            <a:spAutoFit/>
          </a:bodyPr>
          <a:lstStyle/>
          <a:p>
            <a:r>
              <a:rPr lang="en-US" sz="4000" dirty="0"/>
              <a:t>Which of the four is the least used in your prayers.  Why?</a:t>
            </a:r>
          </a:p>
        </p:txBody>
      </p:sp>
    </p:spTree>
    <p:extLst>
      <p:ext uri="{BB962C8B-B14F-4D97-AF65-F5344CB8AC3E}">
        <p14:creationId xmlns:p14="http://schemas.microsoft.com/office/powerpoint/2010/main" val="1538594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18</a:t>
            </a:fld>
            <a:endParaRPr lang="en-US"/>
          </a:p>
        </p:txBody>
      </p:sp>
      <p:sp>
        <p:nvSpPr>
          <p:cNvPr id="31747" name="Rectangle 2"/>
          <p:cNvSpPr>
            <a:spLocks noGrp="1" noChangeArrowheads="1"/>
          </p:cNvSpPr>
          <p:nvPr>
            <p:ph type="title"/>
          </p:nvPr>
        </p:nvSpPr>
        <p:spPr>
          <a:xfrm>
            <a:off x="685800" y="1"/>
            <a:ext cx="10744200" cy="1139825"/>
          </a:xfrm>
        </p:spPr>
        <p:txBody>
          <a:bodyPr/>
          <a:lstStyle/>
          <a:p>
            <a:pPr eaLnBrk="1" hangingPunct="1"/>
            <a:r>
              <a:rPr lang="en-US" sz="6000" dirty="0">
                <a:effectLst/>
              </a:rPr>
              <a:t>Adoration</a:t>
            </a:r>
            <a:endParaRPr lang="en-US" sz="6000" dirty="0">
              <a:solidFill>
                <a:srgbClr val="FFFF00"/>
              </a:solidFill>
              <a:latin typeface="Calibri" pitchFamily="34" charset="0"/>
            </a:endParaRPr>
          </a:p>
        </p:txBody>
      </p:sp>
      <p:sp>
        <p:nvSpPr>
          <p:cNvPr id="66563" name="Rectangle 3"/>
          <p:cNvSpPr>
            <a:spLocks noGrp="1" noChangeArrowheads="1"/>
          </p:cNvSpPr>
          <p:nvPr>
            <p:ph type="body" idx="1"/>
          </p:nvPr>
        </p:nvSpPr>
        <p:spPr>
          <a:xfrm>
            <a:off x="685800" y="1371600"/>
            <a:ext cx="11049000" cy="4401879"/>
          </a:xfrm>
        </p:spPr>
        <p:txBody>
          <a:bodyPr/>
          <a:lstStyle/>
          <a:p>
            <a:pPr eaLnBrk="1" hangingPunct="1">
              <a:lnSpc>
                <a:spcPct val="110000"/>
              </a:lnSpc>
              <a:buClr>
                <a:srgbClr val="FFC000"/>
              </a:buClr>
              <a:buSzPct val="110000"/>
              <a:buFont typeface="Wingdings" panose="05000000000000000000" pitchFamily="2" charset="2"/>
              <a:buChar char="§"/>
              <a:tabLst>
                <a:tab pos="1598613" algn="l"/>
              </a:tabLst>
            </a:pPr>
            <a:r>
              <a:rPr lang="en-US" sz="4000" dirty="0">
                <a:effectLst/>
                <a:latin typeface="Calibri" pitchFamily="34" charset="0"/>
              </a:rPr>
              <a:t>Define a prayer of adoration</a:t>
            </a:r>
          </a:p>
          <a:p>
            <a:pPr eaLnBrk="1" hangingPunct="1">
              <a:lnSpc>
                <a:spcPct val="110000"/>
              </a:lnSpc>
              <a:buClr>
                <a:srgbClr val="FFC000"/>
              </a:buClr>
              <a:buSzPct val="110000"/>
              <a:buFont typeface="Wingdings" panose="05000000000000000000" pitchFamily="2" charset="2"/>
              <a:buChar char="§"/>
              <a:tabLst>
                <a:tab pos="1598613" algn="l"/>
              </a:tabLst>
            </a:pPr>
            <a:r>
              <a:rPr lang="en-US" sz="4000" dirty="0">
                <a:effectLst/>
                <a:latin typeface="Calibri" pitchFamily="34" charset="0"/>
              </a:rPr>
              <a:t>Examples:</a:t>
            </a:r>
          </a:p>
          <a:p>
            <a:pPr lvl="1" eaLnBrk="1" hangingPunct="1">
              <a:lnSpc>
                <a:spcPct val="110000"/>
              </a:lnSpc>
              <a:buClr>
                <a:srgbClr val="FFC000"/>
              </a:buClr>
              <a:buSzPct val="110000"/>
              <a:buFont typeface="Wingdings" panose="05000000000000000000" pitchFamily="2" charset="2"/>
              <a:buChar char="ü"/>
              <a:tabLst>
                <a:tab pos="1598613" algn="l"/>
              </a:tabLst>
            </a:pPr>
            <a:r>
              <a:rPr lang="en-US" sz="3600" dirty="0">
                <a:effectLst/>
                <a:latin typeface="Calibri" pitchFamily="34" charset="0"/>
              </a:rPr>
              <a:t> Daniel – Daniel 9:4</a:t>
            </a:r>
          </a:p>
          <a:p>
            <a:pPr lvl="1" eaLnBrk="1" hangingPunct="1">
              <a:lnSpc>
                <a:spcPct val="110000"/>
              </a:lnSpc>
              <a:buClr>
                <a:srgbClr val="FFC000"/>
              </a:buClr>
              <a:buSzPct val="110000"/>
              <a:buFont typeface="Wingdings" panose="05000000000000000000" pitchFamily="2" charset="2"/>
              <a:buChar char="ü"/>
              <a:tabLst>
                <a:tab pos="1598613" algn="l"/>
              </a:tabLst>
            </a:pPr>
            <a:r>
              <a:rPr lang="en-US" sz="3600" dirty="0">
                <a:effectLst/>
                <a:latin typeface="Calibri" pitchFamily="34" charset="0"/>
              </a:rPr>
              <a:t>Paul – Ephesians 3:14-16, 20</a:t>
            </a:r>
          </a:p>
          <a:p>
            <a:pPr eaLnBrk="1" hangingPunct="1">
              <a:lnSpc>
                <a:spcPct val="110000"/>
              </a:lnSpc>
              <a:buClr>
                <a:srgbClr val="FFC000"/>
              </a:buClr>
              <a:buSzPct val="110000"/>
              <a:buFont typeface="Wingdings" panose="05000000000000000000" pitchFamily="2" charset="2"/>
              <a:buChar char="§"/>
              <a:tabLst>
                <a:tab pos="1598613" algn="l"/>
              </a:tabLst>
            </a:pPr>
            <a:r>
              <a:rPr lang="en-US" sz="4000" dirty="0">
                <a:effectLst/>
                <a:latin typeface="Calibri" pitchFamily="34" charset="0"/>
              </a:rPr>
              <a:t>Why do we often fail to praise God in our prayers?</a:t>
            </a:r>
          </a:p>
          <a:p>
            <a:pPr eaLnBrk="1" hangingPunct="1">
              <a:lnSpc>
                <a:spcPct val="110000"/>
              </a:lnSpc>
              <a:buClr>
                <a:srgbClr val="FFC000"/>
              </a:buClr>
              <a:buSzPct val="110000"/>
              <a:buFont typeface="Wingdings" panose="05000000000000000000" pitchFamily="2" charset="2"/>
              <a:buChar char="§"/>
              <a:tabLst>
                <a:tab pos="1598613" algn="l"/>
              </a:tabLst>
            </a:pPr>
            <a:r>
              <a:rPr lang="en-US" sz="4000" dirty="0">
                <a:effectLst/>
                <a:latin typeface="Calibri" pitchFamily="34" charset="0"/>
              </a:rPr>
              <a:t>What are characteristics of God we should praise?</a:t>
            </a:r>
            <a:endParaRPr lang="en-US" sz="2800" dirty="0">
              <a:effectLst/>
            </a:endParaRPr>
          </a:p>
          <a:p>
            <a:pPr eaLnBrk="1" hangingPunct="1">
              <a:lnSpc>
                <a:spcPct val="110000"/>
              </a:lnSpc>
              <a:buNone/>
              <a:tabLst>
                <a:tab pos="1598613" algn="l"/>
              </a:tabLst>
            </a:pPr>
            <a:endParaRPr lang="en-US" dirty="0">
              <a:effectLst/>
            </a:endParaRPr>
          </a:p>
        </p:txBody>
      </p:sp>
      <p:sp>
        <p:nvSpPr>
          <p:cNvPr id="4" name="TextBox 3">
            <a:extLst>
              <a:ext uri="{FF2B5EF4-FFF2-40B4-BE49-F238E27FC236}">
                <a16:creationId xmlns:a16="http://schemas.microsoft.com/office/drawing/2014/main" id="{DB0AA0AC-5F84-4CE7-95B6-1CF74DCCD7D9}"/>
              </a:ext>
            </a:extLst>
          </p:cNvPr>
          <p:cNvSpPr txBox="1"/>
          <p:nvPr/>
        </p:nvSpPr>
        <p:spPr>
          <a:xfrm>
            <a:off x="6629400" y="2228671"/>
            <a:ext cx="5105400" cy="1323439"/>
          </a:xfrm>
          <a:prstGeom prst="rect">
            <a:avLst/>
          </a:prstGeom>
          <a:solidFill>
            <a:schemeClr val="bg1">
              <a:lumMod val="75000"/>
            </a:schemeClr>
          </a:solidFill>
          <a:ln w="28575">
            <a:solidFill>
              <a:schemeClr val="tx1"/>
            </a:solidFill>
          </a:ln>
        </p:spPr>
        <p:txBody>
          <a:bodyPr wrap="square" rtlCol="0">
            <a:spAutoFit/>
          </a:bodyPr>
          <a:lstStyle/>
          <a:p>
            <a:r>
              <a:rPr lang="en-US" sz="2000" dirty="0"/>
              <a:t>“O Lord, the great and awesome God, who keeps covenant and steadfast love with those who love him and keep his commandments</a:t>
            </a:r>
          </a:p>
        </p:txBody>
      </p:sp>
      <p:sp>
        <p:nvSpPr>
          <p:cNvPr id="11" name="TextBox 10">
            <a:extLst>
              <a:ext uri="{FF2B5EF4-FFF2-40B4-BE49-F238E27FC236}">
                <a16:creationId xmlns:a16="http://schemas.microsoft.com/office/drawing/2014/main" id="{AAD241CF-EE75-4EF1-B055-C67499108A2C}"/>
              </a:ext>
            </a:extLst>
          </p:cNvPr>
          <p:cNvSpPr txBox="1"/>
          <p:nvPr/>
        </p:nvSpPr>
        <p:spPr>
          <a:xfrm>
            <a:off x="6934200" y="3593573"/>
            <a:ext cx="5105400" cy="1631216"/>
          </a:xfrm>
          <a:prstGeom prst="rect">
            <a:avLst/>
          </a:prstGeom>
          <a:solidFill>
            <a:schemeClr val="bg1">
              <a:lumMod val="75000"/>
            </a:schemeClr>
          </a:solidFill>
          <a:ln w="28575">
            <a:solidFill>
              <a:schemeClr val="tx1"/>
            </a:solidFill>
          </a:ln>
        </p:spPr>
        <p:txBody>
          <a:bodyPr wrap="square" rtlCol="0">
            <a:spAutoFit/>
          </a:bodyPr>
          <a:lstStyle/>
          <a:p>
            <a:r>
              <a:rPr lang="en-US" sz="2000" dirty="0"/>
              <a:t>the Father, </a:t>
            </a:r>
            <a:r>
              <a:rPr lang="en-US" sz="2000" b="1" baseline="30000" dirty="0"/>
              <a:t>15 </a:t>
            </a:r>
            <a:r>
              <a:rPr lang="en-US" sz="2000" dirty="0"/>
              <a:t>from whom every family in heaven and on earth is named, </a:t>
            </a:r>
            <a:r>
              <a:rPr lang="en-US" sz="2000" b="1" baseline="30000" dirty="0"/>
              <a:t>16 </a:t>
            </a:r>
            <a:r>
              <a:rPr lang="en-US" sz="2000" dirty="0"/>
              <a:t>that according to the riches of his glory . . . to him who is able to do far more abundantly than all that we ask or think</a:t>
            </a:r>
          </a:p>
        </p:txBody>
      </p:sp>
    </p:spTree>
    <p:extLst>
      <p:ext uri="{BB962C8B-B14F-4D97-AF65-F5344CB8AC3E}">
        <p14:creationId xmlns:p14="http://schemas.microsoft.com/office/powerpoint/2010/main" val="1858790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dissolve">
                                      <p:cBhvr>
                                        <p:cTn id="12" dur="500"/>
                                        <p:tgtEl>
                                          <p:spTgt spid="665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dissolve">
                                      <p:cBhvr>
                                        <p:cTn id="17" dur="500"/>
                                        <p:tgtEl>
                                          <p:spTgt spid="665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6563">
                                            <p:txEl>
                                              <p:pRg st="3" end="3"/>
                                            </p:txEl>
                                          </p:spTgt>
                                        </p:tgtEl>
                                        <p:attrNameLst>
                                          <p:attrName>style.visibility</p:attrName>
                                        </p:attrNameLst>
                                      </p:cBhvr>
                                      <p:to>
                                        <p:strVal val="visible"/>
                                      </p:to>
                                    </p:set>
                                    <p:animEffect transition="in" filter="dissolve">
                                      <p:cBhvr>
                                        <p:cTn id="27" dur="500"/>
                                        <p:tgtEl>
                                          <p:spTgt spid="6656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6563">
                                            <p:txEl>
                                              <p:pRg st="4" end="4"/>
                                            </p:txEl>
                                          </p:spTgt>
                                        </p:tgtEl>
                                        <p:attrNameLst>
                                          <p:attrName>style.visibility</p:attrName>
                                        </p:attrNameLst>
                                      </p:cBhvr>
                                      <p:to>
                                        <p:strVal val="visible"/>
                                      </p:to>
                                    </p:set>
                                    <p:animEffect transition="in" filter="dissolve">
                                      <p:cBhvr>
                                        <p:cTn id="37" dur="500"/>
                                        <p:tgtEl>
                                          <p:spTgt spid="6656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6563">
                                            <p:txEl>
                                              <p:pRg st="5" end="5"/>
                                            </p:txEl>
                                          </p:spTgt>
                                        </p:tgtEl>
                                        <p:attrNameLst>
                                          <p:attrName>style.visibility</p:attrName>
                                        </p:attrNameLst>
                                      </p:cBhvr>
                                      <p:to>
                                        <p:strVal val="visible"/>
                                      </p:to>
                                    </p:set>
                                    <p:animEffect transition="in" filter="dissolve">
                                      <p:cBhvr>
                                        <p:cTn id="42" dur="500"/>
                                        <p:tgtEl>
                                          <p:spTgt spid="665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P spid="4" grpId="0" animBg="1"/>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19</a:t>
            </a:fld>
            <a:endParaRPr lang="en-US"/>
          </a:p>
        </p:txBody>
      </p:sp>
      <p:sp>
        <p:nvSpPr>
          <p:cNvPr id="31747" name="Rectangle 2"/>
          <p:cNvSpPr>
            <a:spLocks noGrp="1" noChangeArrowheads="1"/>
          </p:cNvSpPr>
          <p:nvPr>
            <p:ph type="title"/>
          </p:nvPr>
        </p:nvSpPr>
        <p:spPr>
          <a:xfrm>
            <a:off x="685800" y="1"/>
            <a:ext cx="10744200" cy="1139825"/>
          </a:xfrm>
        </p:spPr>
        <p:txBody>
          <a:bodyPr/>
          <a:lstStyle/>
          <a:p>
            <a:pPr eaLnBrk="1" hangingPunct="1"/>
            <a:r>
              <a:rPr lang="en-US" sz="6000" dirty="0">
                <a:effectLst/>
              </a:rPr>
              <a:t>Confession</a:t>
            </a:r>
            <a:endParaRPr lang="en-US" sz="6000" dirty="0">
              <a:solidFill>
                <a:srgbClr val="FFFF00"/>
              </a:solidFill>
              <a:latin typeface="Calibri" pitchFamily="34" charset="0"/>
            </a:endParaRPr>
          </a:p>
        </p:txBody>
      </p:sp>
      <p:sp>
        <p:nvSpPr>
          <p:cNvPr id="66563" name="Rectangle 3"/>
          <p:cNvSpPr>
            <a:spLocks noGrp="1" noChangeArrowheads="1"/>
          </p:cNvSpPr>
          <p:nvPr>
            <p:ph type="body" idx="1"/>
          </p:nvPr>
        </p:nvSpPr>
        <p:spPr>
          <a:xfrm>
            <a:off x="453656" y="977415"/>
            <a:ext cx="11506200" cy="4401879"/>
          </a:xfrm>
        </p:spPr>
        <p:txBody>
          <a:bodyPr/>
          <a:lstStyle/>
          <a:p>
            <a:pPr eaLnBrk="1" hangingPunct="1">
              <a:lnSpc>
                <a:spcPct val="110000"/>
              </a:lnSpc>
              <a:buClr>
                <a:srgbClr val="FFC000"/>
              </a:buClr>
              <a:buSzPct val="110000"/>
              <a:buFont typeface="Wingdings" panose="05000000000000000000" pitchFamily="2" charset="2"/>
              <a:buChar char="§"/>
              <a:tabLst>
                <a:tab pos="1598613" algn="l"/>
              </a:tabLst>
            </a:pPr>
            <a:r>
              <a:rPr lang="en-US" sz="4000" dirty="0">
                <a:effectLst/>
                <a:latin typeface="Calibri" pitchFamily="34" charset="0"/>
              </a:rPr>
              <a:t>Define a prayer of confession</a:t>
            </a:r>
          </a:p>
          <a:p>
            <a:pPr eaLnBrk="1" hangingPunct="1">
              <a:lnSpc>
                <a:spcPct val="110000"/>
              </a:lnSpc>
              <a:buClr>
                <a:srgbClr val="FFC000"/>
              </a:buClr>
              <a:buSzPct val="110000"/>
              <a:buFont typeface="Wingdings" panose="05000000000000000000" pitchFamily="2" charset="2"/>
              <a:buChar char="§"/>
              <a:tabLst>
                <a:tab pos="1598613" algn="l"/>
              </a:tabLst>
            </a:pPr>
            <a:r>
              <a:rPr lang="en-US" sz="4000" dirty="0">
                <a:effectLst/>
                <a:latin typeface="Calibri" pitchFamily="34" charset="0"/>
              </a:rPr>
              <a:t>Examples:</a:t>
            </a:r>
          </a:p>
          <a:p>
            <a:pPr lvl="1" eaLnBrk="1" hangingPunct="1">
              <a:lnSpc>
                <a:spcPct val="110000"/>
              </a:lnSpc>
              <a:buClr>
                <a:srgbClr val="FFC000"/>
              </a:buClr>
              <a:buSzPct val="110000"/>
              <a:buFont typeface="Wingdings" panose="05000000000000000000" pitchFamily="2" charset="2"/>
              <a:buChar char="ü"/>
              <a:tabLst>
                <a:tab pos="1598613" algn="l"/>
              </a:tabLst>
            </a:pPr>
            <a:r>
              <a:rPr lang="en-US" sz="3600" dirty="0">
                <a:effectLst/>
                <a:latin typeface="Calibri" pitchFamily="34" charset="0"/>
              </a:rPr>
              <a:t> Daniel – Daniel 9:4-6</a:t>
            </a:r>
          </a:p>
          <a:p>
            <a:pPr lvl="1" eaLnBrk="1" hangingPunct="1">
              <a:lnSpc>
                <a:spcPct val="110000"/>
              </a:lnSpc>
              <a:buClr>
                <a:srgbClr val="FFC000"/>
              </a:buClr>
              <a:buSzPct val="110000"/>
              <a:buFont typeface="Wingdings" panose="05000000000000000000" pitchFamily="2" charset="2"/>
              <a:buChar char="ü"/>
              <a:tabLst>
                <a:tab pos="1598613" algn="l"/>
              </a:tabLst>
            </a:pPr>
            <a:r>
              <a:rPr lang="en-US" sz="3600" dirty="0">
                <a:effectLst/>
                <a:latin typeface="Calibri" pitchFamily="34" charset="0"/>
              </a:rPr>
              <a:t> David – Psalms 51:3-4</a:t>
            </a:r>
          </a:p>
          <a:p>
            <a:pPr eaLnBrk="1" hangingPunct="1">
              <a:lnSpc>
                <a:spcPct val="110000"/>
              </a:lnSpc>
              <a:buClr>
                <a:srgbClr val="FFC000"/>
              </a:buClr>
              <a:buSzPct val="110000"/>
              <a:buFont typeface="Wingdings" panose="05000000000000000000" pitchFamily="2" charset="2"/>
              <a:buChar char="§"/>
              <a:tabLst>
                <a:tab pos="1598613" algn="l"/>
              </a:tabLst>
            </a:pPr>
            <a:r>
              <a:rPr lang="en-US" sz="4000" dirty="0">
                <a:effectLst/>
                <a:latin typeface="Calibri" pitchFamily="34" charset="0"/>
              </a:rPr>
              <a:t>Why might confession follow naturally after adoration (Matt. 5:3-4)?</a:t>
            </a:r>
          </a:p>
          <a:p>
            <a:pPr eaLnBrk="1" hangingPunct="1">
              <a:lnSpc>
                <a:spcPct val="110000"/>
              </a:lnSpc>
              <a:buClr>
                <a:srgbClr val="FFC000"/>
              </a:buClr>
              <a:buSzPct val="110000"/>
              <a:buFont typeface="Wingdings" panose="05000000000000000000" pitchFamily="2" charset="2"/>
              <a:buChar char="§"/>
              <a:tabLst>
                <a:tab pos="1598613" algn="l"/>
              </a:tabLst>
            </a:pPr>
            <a:r>
              <a:rPr lang="en-US" sz="4000" dirty="0">
                <a:effectLst/>
                <a:latin typeface="Calibri" pitchFamily="34" charset="0"/>
              </a:rPr>
              <a:t>What is the value of confessing if God already knows our sins?</a:t>
            </a:r>
            <a:endParaRPr lang="en-US" sz="2800" dirty="0">
              <a:effectLst/>
            </a:endParaRPr>
          </a:p>
          <a:p>
            <a:pPr eaLnBrk="1" hangingPunct="1">
              <a:lnSpc>
                <a:spcPct val="110000"/>
              </a:lnSpc>
              <a:buNone/>
              <a:tabLst>
                <a:tab pos="1598613" algn="l"/>
              </a:tabLst>
            </a:pPr>
            <a:endParaRPr lang="en-US" dirty="0">
              <a:effectLst/>
            </a:endParaRPr>
          </a:p>
        </p:txBody>
      </p:sp>
      <p:sp>
        <p:nvSpPr>
          <p:cNvPr id="5" name="TextBox 4">
            <a:extLst>
              <a:ext uri="{FF2B5EF4-FFF2-40B4-BE49-F238E27FC236}">
                <a16:creationId xmlns:a16="http://schemas.microsoft.com/office/drawing/2014/main" id="{252984FB-C9BE-4B61-8CED-32ED2259BC09}"/>
              </a:ext>
            </a:extLst>
          </p:cNvPr>
          <p:cNvSpPr txBox="1"/>
          <p:nvPr/>
        </p:nvSpPr>
        <p:spPr>
          <a:xfrm>
            <a:off x="6659526" y="1638350"/>
            <a:ext cx="5334000" cy="2554545"/>
          </a:xfrm>
          <a:prstGeom prst="rect">
            <a:avLst/>
          </a:prstGeom>
          <a:solidFill>
            <a:schemeClr val="bg1">
              <a:lumMod val="75000"/>
            </a:schemeClr>
          </a:solidFill>
          <a:ln w="28575">
            <a:solidFill>
              <a:schemeClr val="tx1"/>
            </a:solidFill>
          </a:ln>
        </p:spPr>
        <p:txBody>
          <a:bodyPr wrap="square" rtlCol="0">
            <a:spAutoFit/>
          </a:bodyPr>
          <a:lstStyle/>
          <a:p>
            <a:r>
              <a:rPr lang="en-US" sz="2000" b="1" baseline="30000" dirty="0"/>
              <a:t>4 </a:t>
            </a:r>
            <a:r>
              <a:rPr lang="en-US" sz="2000" dirty="0"/>
              <a:t>I prayed to the </a:t>
            </a:r>
            <a:r>
              <a:rPr lang="en-US" sz="2000" cap="small" dirty="0"/>
              <a:t>Lord</a:t>
            </a:r>
            <a:r>
              <a:rPr lang="en-US" sz="2000" dirty="0"/>
              <a:t> my God and made confession, saying, </a:t>
            </a:r>
            <a:r>
              <a:rPr lang="en-US" sz="2000" b="1" baseline="30000" dirty="0"/>
              <a:t>5 </a:t>
            </a:r>
            <a:r>
              <a:rPr lang="en-US" sz="2000" dirty="0"/>
              <a:t>we have sinned and done wrong and acted wickedly and rebelled, turning aside from your commandments and rules. </a:t>
            </a:r>
            <a:r>
              <a:rPr lang="en-US" sz="2000" b="1" baseline="30000" dirty="0"/>
              <a:t>6 </a:t>
            </a:r>
            <a:r>
              <a:rPr lang="en-US" sz="2000" dirty="0"/>
              <a:t>We have not listened to your servants the prophets, who spoke in your name to our kings, our princes, and our fathers, and to all the people of the land.</a:t>
            </a:r>
          </a:p>
        </p:txBody>
      </p:sp>
      <p:sp>
        <p:nvSpPr>
          <p:cNvPr id="6" name="TextBox 5">
            <a:extLst>
              <a:ext uri="{FF2B5EF4-FFF2-40B4-BE49-F238E27FC236}">
                <a16:creationId xmlns:a16="http://schemas.microsoft.com/office/drawing/2014/main" id="{14AECBF7-482A-4C5E-9F08-2992DD358594}"/>
              </a:ext>
            </a:extLst>
          </p:cNvPr>
          <p:cNvSpPr txBox="1"/>
          <p:nvPr/>
        </p:nvSpPr>
        <p:spPr>
          <a:xfrm>
            <a:off x="6673703" y="3302421"/>
            <a:ext cx="5105400" cy="1323439"/>
          </a:xfrm>
          <a:prstGeom prst="rect">
            <a:avLst/>
          </a:prstGeom>
          <a:solidFill>
            <a:schemeClr val="bg1">
              <a:lumMod val="75000"/>
            </a:schemeClr>
          </a:solidFill>
          <a:ln w="28575">
            <a:solidFill>
              <a:schemeClr val="tx1"/>
            </a:solidFill>
          </a:ln>
        </p:spPr>
        <p:txBody>
          <a:bodyPr wrap="square" rtlCol="0">
            <a:spAutoFit/>
          </a:bodyPr>
          <a:lstStyle/>
          <a:p>
            <a:r>
              <a:rPr lang="en-US" sz="2000" dirty="0"/>
              <a:t>For I know my transgressions,</a:t>
            </a:r>
            <a:br>
              <a:rPr lang="en-US" sz="2000" dirty="0"/>
            </a:br>
            <a:r>
              <a:rPr lang="en-US" sz="2000" dirty="0"/>
              <a:t>    and my sin is ever before me.</a:t>
            </a:r>
            <a:br>
              <a:rPr lang="en-US" sz="2000" dirty="0"/>
            </a:br>
            <a:r>
              <a:rPr lang="en-US" sz="2000" b="1" baseline="30000" dirty="0"/>
              <a:t>4 </a:t>
            </a:r>
            <a:r>
              <a:rPr lang="en-US" sz="2000" dirty="0"/>
              <a:t>Against you, you only, have I sinned</a:t>
            </a:r>
            <a:br>
              <a:rPr lang="en-US" sz="2000" dirty="0"/>
            </a:br>
            <a:r>
              <a:rPr lang="en-US" sz="2000" dirty="0"/>
              <a:t>    and done what is evil in your sight,</a:t>
            </a:r>
          </a:p>
        </p:txBody>
      </p:sp>
    </p:spTree>
    <p:extLst>
      <p:ext uri="{BB962C8B-B14F-4D97-AF65-F5344CB8AC3E}">
        <p14:creationId xmlns:p14="http://schemas.microsoft.com/office/powerpoint/2010/main" val="235278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dissolve">
                                      <p:cBhvr>
                                        <p:cTn id="12" dur="500"/>
                                        <p:tgtEl>
                                          <p:spTgt spid="665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dissolve">
                                      <p:cBhvr>
                                        <p:cTn id="17" dur="500"/>
                                        <p:tgtEl>
                                          <p:spTgt spid="665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6563">
                                            <p:txEl>
                                              <p:pRg st="3" end="3"/>
                                            </p:txEl>
                                          </p:spTgt>
                                        </p:tgtEl>
                                        <p:attrNameLst>
                                          <p:attrName>style.visibility</p:attrName>
                                        </p:attrNameLst>
                                      </p:cBhvr>
                                      <p:to>
                                        <p:strVal val="visible"/>
                                      </p:to>
                                    </p:set>
                                    <p:animEffect transition="in" filter="dissolve">
                                      <p:cBhvr>
                                        <p:cTn id="27" dur="500"/>
                                        <p:tgtEl>
                                          <p:spTgt spid="6656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6563">
                                            <p:txEl>
                                              <p:pRg st="4" end="4"/>
                                            </p:txEl>
                                          </p:spTgt>
                                        </p:tgtEl>
                                        <p:attrNameLst>
                                          <p:attrName>style.visibility</p:attrName>
                                        </p:attrNameLst>
                                      </p:cBhvr>
                                      <p:to>
                                        <p:strVal val="visible"/>
                                      </p:to>
                                    </p:set>
                                    <p:animEffect transition="in" filter="dissolve">
                                      <p:cBhvr>
                                        <p:cTn id="37" dur="500"/>
                                        <p:tgtEl>
                                          <p:spTgt spid="6656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6563">
                                            <p:txEl>
                                              <p:pRg st="5" end="5"/>
                                            </p:txEl>
                                          </p:spTgt>
                                        </p:tgtEl>
                                        <p:attrNameLst>
                                          <p:attrName>style.visibility</p:attrName>
                                        </p:attrNameLst>
                                      </p:cBhvr>
                                      <p:to>
                                        <p:strVal val="visible"/>
                                      </p:to>
                                    </p:set>
                                    <p:animEffect transition="in" filter="dissolve">
                                      <p:cBhvr>
                                        <p:cTn id="42" dur="500"/>
                                        <p:tgtEl>
                                          <p:spTgt spid="665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3048000" y="2286000"/>
            <a:ext cx="6172200" cy="1754326"/>
          </a:xfrm>
          <a:prstGeom prst="rect">
            <a:avLst/>
          </a:prstGeom>
          <a:noFill/>
        </p:spPr>
        <p:txBody>
          <a:bodyPr wrap="square" rtlCol="0">
            <a:spAutoFit/>
          </a:bodyPr>
          <a:lstStyle/>
          <a:p>
            <a:r>
              <a:rPr lang="en-US" sz="5400" i="1" dirty="0"/>
              <a:t>Prayer – A Source of Spiritual Growth</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20</a:t>
            </a:fld>
            <a:endParaRPr lang="en-US"/>
          </a:p>
        </p:txBody>
      </p:sp>
      <p:sp>
        <p:nvSpPr>
          <p:cNvPr id="31747" name="Rectangle 2"/>
          <p:cNvSpPr>
            <a:spLocks noGrp="1" noChangeArrowheads="1"/>
          </p:cNvSpPr>
          <p:nvPr>
            <p:ph type="title"/>
          </p:nvPr>
        </p:nvSpPr>
        <p:spPr>
          <a:xfrm>
            <a:off x="685800" y="1"/>
            <a:ext cx="10744200" cy="1139825"/>
          </a:xfrm>
        </p:spPr>
        <p:txBody>
          <a:bodyPr/>
          <a:lstStyle/>
          <a:p>
            <a:pPr eaLnBrk="1" hangingPunct="1"/>
            <a:r>
              <a:rPr lang="en-US" sz="6000" dirty="0">
                <a:effectLst/>
              </a:rPr>
              <a:t>Thanksgiving</a:t>
            </a:r>
            <a:endParaRPr lang="en-US" sz="6000" dirty="0">
              <a:solidFill>
                <a:srgbClr val="FFFF00"/>
              </a:solidFill>
              <a:latin typeface="Calibri" pitchFamily="34" charset="0"/>
            </a:endParaRPr>
          </a:p>
        </p:txBody>
      </p:sp>
      <p:sp>
        <p:nvSpPr>
          <p:cNvPr id="66563" name="Rectangle 3"/>
          <p:cNvSpPr>
            <a:spLocks noGrp="1" noChangeArrowheads="1"/>
          </p:cNvSpPr>
          <p:nvPr>
            <p:ph type="body" idx="1"/>
          </p:nvPr>
        </p:nvSpPr>
        <p:spPr>
          <a:xfrm>
            <a:off x="533400" y="991216"/>
            <a:ext cx="11125200" cy="4401879"/>
          </a:xfrm>
        </p:spPr>
        <p:txBody>
          <a:bodyPr/>
          <a:lstStyle/>
          <a:p>
            <a:pPr eaLnBrk="1" hangingPunct="1">
              <a:lnSpc>
                <a:spcPct val="110000"/>
              </a:lnSpc>
              <a:buClr>
                <a:srgbClr val="FFC000"/>
              </a:buClr>
              <a:buSzPct val="110000"/>
              <a:buFont typeface="Wingdings" panose="05000000000000000000" pitchFamily="2" charset="2"/>
              <a:buChar char="§"/>
              <a:tabLst>
                <a:tab pos="1598613" algn="l"/>
              </a:tabLst>
            </a:pPr>
            <a:r>
              <a:rPr lang="en-US" sz="4000" dirty="0">
                <a:effectLst/>
                <a:latin typeface="Calibri" pitchFamily="34" charset="0"/>
              </a:rPr>
              <a:t>Define a prayer of thanksgiving</a:t>
            </a:r>
          </a:p>
          <a:p>
            <a:pPr eaLnBrk="1" hangingPunct="1">
              <a:lnSpc>
                <a:spcPct val="110000"/>
              </a:lnSpc>
              <a:buClr>
                <a:srgbClr val="FFC000"/>
              </a:buClr>
              <a:buSzPct val="110000"/>
              <a:buFont typeface="Wingdings" panose="05000000000000000000" pitchFamily="2" charset="2"/>
              <a:buChar char="§"/>
              <a:tabLst>
                <a:tab pos="1598613" algn="l"/>
              </a:tabLst>
            </a:pPr>
            <a:r>
              <a:rPr lang="en-US" sz="4000" dirty="0">
                <a:effectLst/>
                <a:latin typeface="Calibri" pitchFamily="34" charset="0"/>
              </a:rPr>
              <a:t>Examples:</a:t>
            </a:r>
          </a:p>
          <a:p>
            <a:pPr lvl="1" eaLnBrk="1" hangingPunct="1">
              <a:lnSpc>
                <a:spcPct val="110000"/>
              </a:lnSpc>
              <a:buClr>
                <a:srgbClr val="FFC000"/>
              </a:buClr>
              <a:buSzPct val="110000"/>
              <a:buFont typeface="Wingdings" panose="05000000000000000000" pitchFamily="2" charset="2"/>
              <a:buChar char="ü"/>
              <a:tabLst>
                <a:tab pos="1598613" algn="l"/>
              </a:tabLst>
            </a:pPr>
            <a:r>
              <a:rPr lang="en-US" sz="3600" dirty="0">
                <a:effectLst/>
                <a:latin typeface="Calibri" pitchFamily="34" charset="0"/>
              </a:rPr>
              <a:t> Paul – Philippians 1:3-4</a:t>
            </a:r>
          </a:p>
          <a:p>
            <a:pPr lvl="1" eaLnBrk="1" hangingPunct="1">
              <a:lnSpc>
                <a:spcPct val="110000"/>
              </a:lnSpc>
              <a:buClr>
                <a:srgbClr val="FFC000"/>
              </a:buClr>
              <a:buSzPct val="110000"/>
              <a:buFont typeface="Wingdings" panose="05000000000000000000" pitchFamily="2" charset="2"/>
              <a:buChar char="ü"/>
              <a:tabLst>
                <a:tab pos="1598613" algn="l"/>
              </a:tabLst>
            </a:pPr>
            <a:r>
              <a:rPr lang="en-US" sz="3600" dirty="0">
                <a:effectLst/>
                <a:latin typeface="Calibri" pitchFamily="34" charset="0"/>
              </a:rPr>
              <a:t> David – Psalms 86:12-13</a:t>
            </a:r>
          </a:p>
          <a:p>
            <a:pPr eaLnBrk="1" hangingPunct="1">
              <a:lnSpc>
                <a:spcPct val="110000"/>
              </a:lnSpc>
              <a:buClr>
                <a:srgbClr val="FFC000"/>
              </a:buClr>
              <a:buSzPct val="110000"/>
              <a:buFont typeface="Wingdings" panose="05000000000000000000" pitchFamily="2" charset="2"/>
              <a:buChar char="§"/>
              <a:tabLst>
                <a:tab pos="1598613" algn="l"/>
              </a:tabLst>
            </a:pPr>
            <a:r>
              <a:rPr lang="en-US" sz="4000" dirty="0">
                <a:effectLst/>
                <a:latin typeface="Calibri" pitchFamily="34" charset="0"/>
              </a:rPr>
              <a:t>Can thanksgiving contain an element of adoration?</a:t>
            </a:r>
          </a:p>
          <a:p>
            <a:pPr eaLnBrk="1" hangingPunct="1">
              <a:lnSpc>
                <a:spcPct val="110000"/>
              </a:lnSpc>
              <a:buClr>
                <a:srgbClr val="FFC000"/>
              </a:buClr>
              <a:buSzPct val="110000"/>
              <a:buFont typeface="Wingdings" panose="05000000000000000000" pitchFamily="2" charset="2"/>
              <a:buChar char="§"/>
              <a:tabLst>
                <a:tab pos="1598613" algn="l"/>
              </a:tabLst>
            </a:pPr>
            <a:r>
              <a:rPr lang="en-US" sz="4000" dirty="0">
                <a:effectLst/>
                <a:latin typeface="Calibri" pitchFamily="34" charset="0"/>
              </a:rPr>
              <a:t>Should we only express thanks for things that have already happened?</a:t>
            </a:r>
            <a:endParaRPr lang="en-US" sz="2800" dirty="0">
              <a:effectLst/>
            </a:endParaRPr>
          </a:p>
          <a:p>
            <a:pPr eaLnBrk="1" hangingPunct="1">
              <a:lnSpc>
                <a:spcPct val="110000"/>
              </a:lnSpc>
              <a:buNone/>
              <a:tabLst>
                <a:tab pos="1598613" algn="l"/>
              </a:tabLst>
            </a:pPr>
            <a:endParaRPr lang="en-US" dirty="0">
              <a:effectLst/>
            </a:endParaRPr>
          </a:p>
        </p:txBody>
      </p:sp>
      <p:sp>
        <p:nvSpPr>
          <p:cNvPr id="5" name="TextBox 4">
            <a:extLst>
              <a:ext uri="{FF2B5EF4-FFF2-40B4-BE49-F238E27FC236}">
                <a16:creationId xmlns:a16="http://schemas.microsoft.com/office/drawing/2014/main" id="{622490E6-36B6-4865-BDD2-D4274B0991A9}"/>
              </a:ext>
            </a:extLst>
          </p:cNvPr>
          <p:cNvSpPr txBox="1"/>
          <p:nvPr/>
        </p:nvSpPr>
        <p:spPr>
          <a:xfrm>
            <a:off x="6324600" y="2250797"/>
            <a:ext cx="5334000" cy="1015663"/>
          </a:xfrm>
          <a:prstGeom prst="rect">
            <a:avLst/>
          </a:prstGeom>
          <a:solidFill>
            <a:schemeClr val="bg1">
              <a:lumMod val="75000"/>
            </a:schemeClr>
          </a:solidFill>
          <a:ln w="28575">
            <a:solidFill>
              <a:schemeClr val="tx1"/>
            </a:solidFill>
          </a:ln>
        </p:spPr>
        <p:txBody>
          <a:bodyPr wrap="square" rtlCol="0">
            <a:spAutoFit/>
          </a:bodyPr>
          <a:lstStyle/>
          <a:p>
            <a:r>
              <a:rPr lang="en-US" sz="2000" b="1" baseline="30000" dirty="0"/>
              <a:t>3 </a:t>
            </a:r>
            <a:r>
              <a:rPr lang="en-US" sz="2000" dirty="0"/>
              <a:t>I thank my God in all my remembrance of you, </a:t>
            </a:r>
            <a:r>
              <a:rPr lang="en-US" sz="2000" b="1" baseline="30000" dirty="0"/>
              <a:t>4 </a:t>
            </a:r>
            <a:r>
              <a:rPr lang="en-US" sz="2000" dirty="0"/>
              <a:t>always in every prayer of mine for you all making my prayer with joy,</a:t>
            </a:r>
          </a:p>
        </p:txBody>
      </p:sp>
      <p:sp>
        <p:nvSpPr>
          <p:cNvPr id="6" name="TextBox 5">
            <a:extLst>
              <a:ext uri="{FF2B5EF4-FFF2-40B4-BE49-F238E27FC236}">
                <a16:creationId xmlns:a16="http://schemas.microsoft.com/office/drawing/2014/main" id="{7379752D-516D-4151-AA90-87DD5BA88569}"/>
              </a:ext>
            </a:extLst>
          </p:cNvPr>
          <p:cNvSpPr txBox="1"/>
          <p:nvPr/>
        </p:nvSpPr>
        <p:spPr>
          <a:xfrm>
            <a:off x="6326373" y="3410000"/>
            <a:ext cx="5333999" cy="1938992"/>
          </a:xfrm>
          <a:prstGeom prst="rect">
            <a:avLst/>
          </a:prstGeom>
          <a:solidFill>
            <a:schemeClr val="bg1">
              <a:lumMod val="75000"/>
            </a:schemeClr>
          </a:solidFill>
          <a:ln w="28575">
            <a:solidFill>
              <a:schemeClr val="tx1"/>
            </a:solidFill>
          </a:ln>
        </p:spPr>
        <p:txBody>
          <a:bodyPr wrap="square" rtlCol="0">
            <a:spAutoFit/>
          </a:bodyPr>
          <a:lstStyle/>
          <a:p>
            <a:r>
              <a:rPr lang="en-US" sz="2000" b="1" baseline="30000" dirty="0"/>
              <a:t>12 </a:t>
            </a:r>
            <a:r>
              <a:rPr lang="en-US" sz="2000" dirty="0"/>
              <a:t>I give thanks to you, O Lord my God, with my whole heart,</a:t>
            </a:r>
            <a:br>
              <a:rPr lang="en-US" sz="2000" dirty="0"/>
            </a:br>
            <a:r>
              <a:rPr lang="en-US" sz="2000" dirty="0"/>
              <a:t>    and I will glorify your name forever.</a:t>
            </a:r>
            <a:br>
              <a:rPr lang="en-US" sz="2000" dirty="0"/>
            </a:br>
            <a:r>
              <a:rPr lang="en-US" sz="2000" b="1" baseline="30000" dirty="0"/>
              <a:t>13 </a:t>
            </a:r>
            <a:r>
              <a:rPr lang="en-US" sz="2000" dirty="0"/>
              <a:t>For great is your steadfast love toward me;</a:t>
            </a:r>
            <a:br>
              <a:rPr lang="en-US" sz="2000" dirty="0"/>
            </a:br>
            <a:r>
              <a:rPr lang="en-US" sz="2000" dirty="0"/>
              <a:t>    you have delivered my soul from the depths of </a:t>
            </a:r>
            <a:r>
              <a:rPr lang="en-US" sz="2000" dirty="0" err="1"/>
              <a:t>Sheol</a:t>
            </a:r>
            <a:r>
              <a:rPr lang="en-US" sz="2000" dirty="0"/>
              <a:t>.</a:t>
            </a:r>
          </a:p>
        </p:txBody>
      </p:sp>
    </p:spTree>
    <p:extLst>
      <p:ext uri="{BB962C8B-B14F-4D97-AF65-F5344CB8AC3E}">
        <p14:creationId xmlns:p14="http://schemas.microsoft.com/office/powerpoint/2010/main" val="1413142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dissolve">
                                      <p:cBhvr>
                                        <p:cTn id="12" dur="500"/>
                                        <p:tgtEl>
                                          <p:spTgt spid="665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dissolve">
                                      <p:cBhvr>
                                        <p:cTn id="17" dur="500"/>
                                        <p:tgtEl>
                                          <p:spTgt spid="665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6563">
                                            <p:txEl>
                                              <p:pRg st="3" end="3"/>
                                            </p:txEl>
                                          </p:spTgt>
                                        </p:tgtEl>
                                        <p:attrNameLst>
                                          <p:attrName>style.visibility</p:attrName>
                                        </p:attrNameLst>
                                      </p:cBhvr>
                                      <p:to>
                                        <p:strVal val="visible"/>
                                      </p:to>
                                    </p:set>
                                    <p:animEffect transition="in" filter="dissolve">
                                      <p:cBhvr>
                                        <p:cTn id="27" dur="500"/>
                                        <p:tgtEl>
                                          <p:spTgt spid="6656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6563">
                                            <p:txEl>
                                              <p:pRg st="4" end="4"/>
                                            </p:txEl>
                                          </p:spTgt>
                                        </p:tgtEl>
                                        <p:attrNameLst>
                                          <p:attrName>style.visibility</p:attrName>
                                        </p:attrNameLst>
                                      </p:cBhvr>
                                      <p:to>
                                        <p:strVal val="visible"/>
                                      </p:to>
                                    </p:set>
                                    <p:animEffect transition="in" filter="dissolve">
                                      <p:cBhvr>
                                        <p:cTn id="37" dur="500"/>
                                        <p:tgtEl>
                                          <p:spTgt spid="6656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6563">
                                            <p:txEl>
                                              <p:pRg st="5" end="5"/>
                                            </p:txEl>
                                          </p:spTgt>
                                        </p:tgtEl>
                                        <p:attrNameLst>
                                          <p:attrName>style.visibility</p:attrName>
                                        </p:attrNameLst>
                                      </p:cBhvr>
                                      <p:to>
                                        <p:strVal val="visible"/>
                                      </p:to>
                                    </p:set>
                                    <p:animEffect transition="in" filter="dissolve">
                                      <p:cBhvr>
                                        <p:cTn id="42" dur="500"/>
                                        <p:tgtEl>
                                          <p:spTgt spid="665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21</a:t>
            </a:fld>
            <a:endParaRPr lang="en-US"/>
          </a:p>
        </p:txBody>
      </p:sp>
      <p:sp>
        <p:nvSpPr>
          <p:cNvPr id="31747" name="Rectangle 2"/>
          <p:cNvSpPr>
            <a:spLocks noGrp="1" noChangeArrowheads="1"/>
          </p:cNvSpPr>
          <p:nvPr>
            <p:ph type="title"/>
          </p:nvPr>
        </p:nvSpPr>
        <p:spPr>
          <a:xfrm>
            <a:off x="685800" y="1"/>
            <a:ext cx="10744200" cy="1139825"/>
          </a:xfrm>
        </p:spPr>
        <p:txBody>
          <a:bodyPr/>
          <a:lstStyle/>
          <a:p>
            <a:pPr eaLnBrk="1" hangingPunct="1"/>
            <a:r>
              <a:rPr lang="en-US" sz="6000" dirty="0">
                <a:effectLst/>
              </a:rPr>
              <a:t>Supplication</a:t>
            </a:r>
            <a:endParaRPr lang="en-US" sz="6000" dirty="0">
              <a:solidFill>
                <a:srgbClr val="FFFF00"/>
              </a:solidFill>
              <a:latin typeface="Calibri" pitchFamily="34" charset="0"/>
            </a:endParaRPr>
          </a:p>
        </p:txBody>
      </p:sp>
      <p:sp>
        <p:nvSpPr>
          <p:cNvPr id="66563" name="Rectangle 3"/>
          <p:cNvSpPr>
            <a:spLocks noGrp="1" noChangeArrowheads="1"/>
          </p:cNvSpPr>
          <p:nvPr>
            <p:ph type="body" idx="1"/>
          </p:nvPr>
        </p:nvSpPr>
        <p:spPr>
          <a:xfrm>
            <a:off x="152400" y="792898"/>
            <a:ext cx="11430000" cy="4401879"/>
          </a:xfrm>
        </p:spPr>
        <p:txBody>
          <a:bodyPr/>
          <a:lstStyle/>
          <a:p>
            <a:pPr eaLnBrk="1" hangingPunct="1">
              <a:lnSpc>
                <a:spcPct val="110000"/>
              </a:lnSpc>
              <a:buClr>
                <a:srgbClr val="FFC000"/>
              </a:buClr>
              <a:buSzPct val="110000"/>
              <a:buFont typeface="Wingdings" panose="05000000000000000000" pitchFamily="2" charset="2"/>
              <a:buChar char="§"/>
              <a:tabLst>
                <a:tab pos="1598613" algn="l"/>
              </a:tabLst>
            </a:pPr>
            <a:r>
              <a:rPr lang="en-US" sz="3600" dirty="0">
                <a:effectLst/>
                <a:latin typeface="Calibri" pitchFamily="34" charset="0"/>
              </a:rPr>
              <a:t>Define a prayer of supplication</a:t>
            </a:r>
          </a:p>
          <a:p>
            <a:pPr eaLnBrk="1" hangingPunct="1">
              <a:lnSpc>
                <a:spcPct val="110000"/>
              </a:lnSpc>
              <a:buClr>
                <a:srgbClr val="FFC000"/>
              </a:buClr>
              <a:buSzPct val="110000"/>
              <a:buFont typeface="Wingdings" panose="05000000000000000000" pitchFamily="2" charset="2"/>
              <a:buChar char="§"/>
              <a:tabLst>
                <a:tab pos="1598613" algn="l"/>
              </a:tabLst>
            </a:pPr>
            <a:r>
              <a:rPr lang="en-US" sz="3600" dirty="0">
                <a:effectLst/>
                <a:latin typeface="Calibri" pitchFamily="34" charset="0"/>
              </a:rPr>
              <a:t>Examples:</a:t>
            </a:r>
          </a:p>
          <a:p>
            <a:pPr lvl="1" eaLnBrk="1" hangingPunct="1">
              <a:lnSpc>
                <a:spcPct val="110000"/>
              </a:lnSpc>
              <a:buClr>
                <a:srgbClr val="FFC000"/>
              </a:buClr>
              <a:buSzPct val="110000"/>
              <a:buFont typeface="Wingdings" panose="05000000000000000000" pitchFamily="2" charset="2"/>
              <a:buChar char="ü"/>
              <a:tabLst>
                <a:tab pos="1598613" algn="l"/>
              </a:tabLst>
            </a:pPr>
            <a:r>
              <a:rPr lang="en-US" sz="3200" dirty="0">
                <a:effectLst/>
                <a:latin typeface="Calibri" pitchFamily="34" charset="0"/>
              </a:rPr>
              <a:t> Daniel – Daniel 9:16</a:t>
            </a:r>
          </a:p>
          <a:p>
            <a:pPr lvl="1" eaLnBrk="1" hangingPunct="1">
              <a:lnSpc>
                <a:spcPct val="110000"/>
              </a:lnSpc>
              <a:buClr>
                <a:srgbClr val="FFC000"/>
              </a:buClr>
              <a:buSzPct val="110000"/>
              <a:buFont typeface="Wingdings" panose="05000000000000000000" pitchFamily="2" charset="2"/>
              <a:buChar char="ü"/>
              <a:tabLst>
                <a:tab pos="1598613" algn="l"/>
              </a:tabLst>
            </a:pPr>
            <a:r>
              <a:rPr lang="en-US" sz="3200" dirty="0">
                <a:effectLst/>
                <a:latin typeface="Calibri" pitchFamily="34" charset="0"/>
              </a:rPr>
              <a:t> Tax Collector – Luke 18:13</a:t>
            </a:r>
          </a:p>
          <a:p>
            <a:pPr lvl="1" eaLnBrk="1" hangingPunct="1">
              <a:lnSpc>
                <a:spcPct val="110000"/>
              </a:lnSpc>
              <a:buClr>
                <a:srgbClr val="FFC000"/>
              </a:buClr>
              <a:buSzPct val="110000"/>
              <a:buFont typeface="Wingdings" panose="05000000000000000000" pitchFamily="2" charset="2"/>
              <a:buChar char="ü"/>
              <a:tabLst>
                <a:tab pos="1598613" algn="l"/>
              </a:tabLst>
            </a:pPr>
            <a:r>
              <a:rPr lang="en-US" sz="3200" dirty="0">
                <a:effectLst/>
                <a:latin typeface="Calibri" pitchFamily="34" charset="0"/>
              </a:rPr>
              <a:t> Paul – Colossians 1:9-11</a:t>
            </a:r>
          </a:p>
          <a:p>
            <a:pPr eaLnBrk="1" hangingPunct="1">
              <a:lnSpc>
                <a:spcPct val="110000"/>
              </a:lnSpc>
              <a:buClr>
                <a:srgbClr val="FFC000"/>
              </a:buClr>
              <a:buSzPct val="110000"/>
              <a:buFont typeface="Wingdings" panose="05000000000000000000" pitchFamily="2" charset="2"/>
              <a:buChar char="§"/>
              <a:tabLst>
                <a:tab pos="1598613" algn="l"/>
              </a:tabLst>
            </a:pPr>
            <a:r>
              <a:rPr lang="en-US" sz="3600" dirty="0">
                <a:effectLst/>
                <a:latin typeface="Calibri" pitchFamily="34" charset="0"/>
              </a:rPr>
              <a:t>Why would it help to leave our supplications to the end of our prayers?</a:t>
            </a:r>
          </a:p>
          <a:p>
            <a:pPr eaLnBrk="1" hangingPunct="1">
              <a:lnSpc>
                <a:spcPct val="110000"/>
              </a:lnSpc>
              <a:buClr>
                <a:srgbClr val="FFC000"/>
              </a:buClr>
              <a:buSzPct val="110000"/>
              <a:buFont typeface="Wingdings" panose="05000000000000000000" pitchFamily="2" charset="2"/>
              <a:buChar char="§"/>
              <a:tabLst>
                <a:tab pos="1598613" algn="l"/>
              </a:tabLst>
            </a:pPr>
            <a:r>
              <a:rPr lang="en-US" sz="3600" dirty="0">
                <a:effectLst/>
                <a:latin typeface="Calibri" pitchFamily="34" charset="0"/>
              </a:rPr>
              <a:t>Do the prayers of these three men sound different than yours?</a:t>
            </a:r>
            <a:endParaRPr lang="en-US" sz="2400" dirty="0">
              <a:effectLst/>
            </a:endParaRPr>
          </a:p>
          <a:p>
            <a:pPr eaLnBrk="1" hangingPunct="1">
              <a:lnSpc>
                <a:spcPct val="110000"/>
              </a:lnSpc>
              <a:buNone/>
              <a:tabLst>
                <a:tab pos="1598613" algn="l"/>
              </a:tabLst>
            </a:pPr>
            <a:endParaRPr lang="en-US" dirty="0">
              <a:effectLst/>
            </a:endParaRPr>
          </a:p>
        </p:txBody>
      </p:sp>
      <p:sp>
        <p:nvSpPr>
          <p:cNvPr id="5" name="TextBox 4">
            <a:extLst>
              <a:ext uri="{FF2B5EF4-FFF2-40B4-BE49-F238E27FC236}">
                <a16:creationId xmlns:a16="http://schemas.microsoft.com/office/drawing/2014/main" id="{5EF9511A-A1B3-4437-B83A-AA7563F8AC96}"/>
              </a:ext>
            </a:extLst>
          </p:cNvPr>
          <p:cNvSpPr txBox="1"/>
          <p:nvPr/>
        </p:nvSpPr>
        <p:spPr>
          <a:xfrm>
            <a:off x="5638800" y="1139826"/>
            <a:ext cx="5334000" cy="2246769"/>
          </a:xfrm>
          <a:prstGeom prst="rect">
            <a:avLst/>
          </a:prstGeom>
          <a:solidFill>
            <a:schemeClr val="bg1">
              <a:lumMod val="75000"/>
            </a:schemeClr>
          </a:solidFill>
          <a:ln w="28575">
            <a:solidFill>
              <a:schemeClr val="tx1"/>
            </a:solidFill>
          </a:ln>
        </p:spPr>
        <p:txBody>
          <a:bodyPr wrap="square" rtlCol="0">
            <a:spAutoFit/>
          </a:bodyPr>
          <a:lstStyle/>
          <a:p>
            <a:r>
              <a:rPr lang="en-US" sz="2000" b="1" baseline="30000" dirty="0"/>
              <a:t>16 </a:t>
            </a:r>
            <a:r>
              <a:rPr lang="en-US" sz="2000" dirty="0"/>
              <a:t>“O Lord, according to all your righteous acts, let your anger and your wrath turn away from your city Jerusalem, your holy hill, because for our sins, and for the iniquities of our fathers, Jerusalem and your people have become a byword among all who are around us.</a:t>
            </a:r>
          </a:p>
        </p:txBody>
      </p:sp>
      <p:sp>
        <p:nvSpPr>
          <p:cNvPr id="6" name="TextBox 5">
            <a:extLst>
              <a:ext uri="{FF2B5EF4-FFF2-40B4-BE49-F238E27FC236}">
                <a16:creationId xmlns:a16="http://schemas.microsoft.com/office/drawing/2014/main" id="{21679391-2635-4374-882A-CC2B116A5181}"/>
              </a:ext>
            </a:extLst>
          </p:cNvPr>
          <p:cNvSpPr txBox="1"/>
          <p:nvPr/>
        </p:nvSpPr>
        <p:spPr>
          <a:xfrm>
            <a:off x="5254257" y="3971507"/>
            <a:ext cx="6790659" cy="2554545"/>
          </a:xfrm>
          <a:prstGeom prst="rect">
            <a:avLst/>
          </a:prstGeom>
          <a:solidFill>
            <a:schemeClr val="bg1">
              <a:lumMod val="75000"/>
            </a:schemeClr>
          </a:solidFill>
          <a:ln w="28575">
            <a:solidFill>
              <a:schemeClr val="tx1"/>
            </a:solidFill>
          </a:ln>
        </p:spPr>
        <p:txBody>
          <a:bodyPr wrap="square" rtlCol="0">
            <a:spAutoFit/>
          </a:bodyPr>
          <a:lstStyle/>
          <a:p>
            <a:r>
              <a:rPr lang="en-US" sz="2000" b="1" baseline="30000" dirty="0"/>
              <a:t>9 </a:t>
            </a:r>
            <a:r>
              <a:rPr lang="en-US" sz="2000" dirty="0"/>
              <a:t>And so, from the day we heard, we have not ceased to pray for you, asking that you may be filled with the knowledge of his will in all spiritual wisdom and understanding, </a:t>
            </a:r>
            <a:r>
              <a:rPr lang="en-US" sz="2000" b="1" baseline="30000" dirty="0"/>
              <a:t>10 </a:t>
            </a:r>
            <a:r>
              <a:rPr lang="en-US" sz="2000" dirty="0"/>
              <a:t>so as to walk in a manner worthy of the Lord, fully pleasing to him: bearing fruit in every good work and increasing in the knowledge of God; </a:t>
            </a:r>
            <a:r>
              <a:rPr lang="en-US" sz="2000" b="1" baseline="30000" dirty="0"/>
              <a:t>11 </a:t>
            </a:r>
            <a:r>
              <a:rPr lang="en-US" sz="2000" dirty="0"/>
              <a:t>being strengthened with all power, according to his glorious might, for all endurance and patience with joy;</a:t>
            </a:r>
          </a:p>
        </p:txBody>
      </p:sp>
      <p:sp>
        <p:nvSpPr>
          <p:cNvPr id="7" name="TextBox 6">
            <a:extLst>
              <a:ext uri="{FF2B5EF4-FFF2-40B4-BE49-F238E27FC236}">
                <a16:creationId xmlns:a16="http://schemas.microsoft.com/office/drawing/2014/main" id="{96653876-616B-4F23-B6DB-80C2B4C62857}"/>
              </a:ext>
            </a:extLst>
          </p:cNvPr>
          <p:cNvSpPr txBox="1"/>
          <p:nvPr/>
        </p:nvSpPr>
        <p:spPr>
          <a:xfrm>
            <a:off x="5638800" y="3092360"/>
            <a:ext cx="5334000" cy="400110"/>
          </a:xfrm>
          <a:prstGeom prst="rect">
            <a:avLst/>
          </a:prstGeom>
          <a:solidFill>
            <a:schemeClr val="bg1">
              <a:lumMod val="75000"/>
            </a:schemeClr>
          </a:solidFill>
          <a:ln w="28575">
            <a:solidFill>
              <a:schemeClr val="tx1"/>
            </a:solidFill>
          </a:ln>
        </p:spPr>
        <p:txBody>
          <a:bodyPr wrap="square" rtlCol="0">
            <a:spAutoFit/>
          </a:bodyPr>
          <a:lstStyle/>
          <a:p>
            <a:r>
              <a:rPr lang="en-US" sz="2000" dirty="0"/>
              <a:t>God, be merciful to me, a sinner!</a:t>
            </a:r>
          </a:p>
        </p:txBody>
      </p:sp>
    </p:spTree>
    <p:extLst>
      <p:ext uri="{BB962C8B-B14F-4D97-AF65-F5344CB8AC3E}">
        <p14:creationId xmlns:p14="http://schemas.microsoft.com/office/powerpoint/2010/main" val="1335345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dissolve">
                                      <p:cBhvr>
                                        <p:cTn id="12" dur="500"/>
                                        <p:tgtEl>
                                          <p:spTgt spid="665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dissolve">
                                      <p:cBhvr>
                                        <p:cTn id="17" dur="500"/>
                                        <p:tgtEl>
                                          <p:spTgt spid="665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6563">
                                            <p:txEl>
                                              <p:pRg st="3" end="3"/>
                                            </p:txEl>
                                          </p:spTgt>
                                        </p:tgtEl>
                                        <p:attrNameLst>
                                          <p:attrName>style.visibility</p:attrName>
                                        </p:attrNameLst>
                                      </p:cBhvr>
                                      <p:to>
                                        <p:strVal val="visible"/>
                                      </p:to>
                                    </p:set>
                                    <p:animEffect transition="in" filter="dissolve">
                                      <p:cBhvr>
                                        <p:cTn id="27" dur="500"/>
                                        <p:tgtEl>
                                          <p:spTgt spid="6656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6563">
                                            <p:txEl>
                                              <p:pRg st="4" end="4"/>
                                            </p:txEl>
                                          </p:spTgt>
                                        </p:tgtEl>
                                        <p:attrNameLst>
                                          <p:attrName>style.visibility</p:attrName>
                                        </p:attrNameLst>
                                      </p:cBhvr>
                                      <p:to>
                                        <p:strVal val="visible"/>
                                      </p:to>
                                    </p:set>
                                    <p:animEffect transition="in" filter="dissolve">
                                      <p:cBhvr>
                                        <p:cTn id="37" dur="500"/>
                                        <p:tgtEl>
                                          <p:spTgt spid="6656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66563">
                                            <p:txEl>
                                              <p:pRg st="5" end="5"/>
                                            </p:txEl>
                                          </p:spTgt>
                                        </p:tgtEl>
                                        <p:attrNameLst>
                                          <p:attrName>style.visibility</p:attrName>
                                        </p:attrNameLst>
                                      </p:cBhvr>
                                      <p:to>
                                        <p:strVal val="visible"/>
                                      </p:to>
                                    </p:set>
                                    <p:animEffect transition="in" filter="dissolve">
                                      <p:cBhvr>
                                        <p:cTn id="47" dur="500"/>
                                        <p:tgtEl>
                                          <p:spTgt spid="66563">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66563">
                                            <p:txEl>
                                              <p:pRg st="6" end="6"/>
                                            </p:txEl>
                                          </p:spTgt>
                                        </p:tgtEl>
                                        <p:attrNameLst>
                                          <p:attrName>style.visibility</p:attrName>
                                        </p:attrNameLst>
                                      </p:cBhvr>
                                      <p:to>
                                        <p:strVal val="visible"/>
                                      </p:to>
                                    </p:set>
                                    <p:animEffect transition="in" filter="dissolve">
                                      <p:cBhvr>
                                        <p:cTn id="52" dur="500"/>
                                        <p:tgtEl>
                                          <p:spTgt spid="665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P spid="5" grpId="0" animBg="1"/>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2438400" y="134596"/>
            <a:ext cx="8763000" cy="1261884"/>
          </a:xfrm>
          <a:prstGeom prst="rect">
            <a:avLst/>
          </a:prstGeom>
          <a:noFill/>
        </p:spPr>
        <p:txBody>
          <a:bodyPr wrap="square" rtlCol="0">
            <a:spAutoFit/>
          </a:bodyPr>
          <a:lstStyle/>
          <a:p>
            <a:r>
              <a:rPr lang="en-US" sz="4000" dirty="0">
                <a:solidFill>
                  <a:srgbClr val="FFFF00"/>
                </a:solidFill>
              </a:rPr>
              <a:t>Prayer – A Source of Spiritual Growth</a:t>
            </a:r>
            <a:endParaRPr lang="en-US" sz="3600" dirty="0">
              <a:solidFill>
                <a:srgbClr val="FFFF00"/>
              </a:solidFill>
            </a:endParaRPr>
          </a:p>
          <a:p>
            <a:r>
              <a:rPr lang="en-US" sz="3600" i="1" dirty="0">
                <a:solidFill>
                  <a:srgbClr val="FFFF00"/>
                </a:solidFill>
              </a:rPr>
              <a:t>Post Class Assignment</a:t>
            </a:r>
          </a:p>
        </p:txBody>
      </p:sp>
      <p:sp>
        <p:nvSpPr>
          <p:cNvPr id="4" name="TextBox 3"/>
          <p:cNvSpPr txBox="1"/>
          <p:nvPr/>
        </p:nvSpPr>
        <p:spPr>
          <a:xfrm>
            <a:off x="762000" y="2244190"/>
            <a:ext cx="10820400" cy="2554545"/>
          </a:xfrm>
          <a:prstGeom prst="rect">
            <a:avLst/>
          </a:prstGeom>
          <a:noFill/>
          <a:ln w="28575">
            <a:solidFill>
              <a:srgbClr val="FFFF00"/>
            </a:solidFill>
          </a:ln>
        </p:spPr>
        <p:txBody>
          <a:bodyPr wrap="square" rtlCol="0">
            <a:spAutoFit/>
          </a:bodyPr>
          <a:lstStyle/>
          <a:p>
            <a:r>
              <a:rPr lang="en-US" sz="4000" dirty="0"/>
              <a:t>Pay attention to the songs we sing.  Recognize when the song is a prayer and note whether it has elements of Adoration, Confession, Thanksgiving or Supplication. </a:t>
            </a:r>
          </a:p>
        </p:txBody>
      </p:sp>
    </p:spTree>
    <p:extLst>
      <p:ext uri="{BB962C8B-B14F-4D97-AF65-F5344CB8AC3E}">
        <p14:creationId xmlns:p14="http://schemas.microsoft.com/office/powerpoint/2010/main" val="1301321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23</a:t>
            </a:fld>
            <a:endParaRPr lang="en-US"/>
          </a:p>
        </p:txBody>
      </p:sp>
      <p:sp>
        <p:nvSpPr>
          <p:cNvPr id="31747" name="Rectangle 2"/>
          <p:cNvSpPr>
            <a:spLocks noGrp="1" noChangeArrowheads="1"/>
          </p:cNvSpPr>
          <p:nvPr>
            <p:ph type="title"/>
          </p:nvPr>
        </p:nvSpPr>
        <p:spPr>
          <a:xfrm>
            <a:off x="1828800" y="1"/>
            <a:ext cx="8534400" cy="1139825"/>
          </a:xfrm>
        </p:spPr>
        <p:txBody>
          <a:bodyPr/>
          <a:lstStyle/>
          <a:p>
            <a:pPr eaLnBrk="1" hangingPunct="1"/>
            <a:r>
              <a:rPr lang="en-US" b="1" dirty="0">
                <a:effectLst/>
                <a:latin typeface="Calibri" pitchFamily="34" charset="0"/>
              </a:rPr>
              <a:t>Prayers in I and II Thessalonians</a:t>
            </a:r>
          </a:p>
        </p:txBody>
      </p:sp>
      <p:sp>
        <p:nvSpPr>
          <p:cNvPr id="66563" name="Rectangle 3"/>
          <p:cNvSpPr>
            <a:spLocks noGrp="1" noChangeArrowheads="1"/>
          </p:cNvSpPr>
          <p:nvPr>
            <p:ph type="body" idx="1"/>
          </p:nvPr>
        </p:nvSpPr>
        <p:spPr>
          <a:xfrm>
            <a:off x="1066800" y="1295400"/>
            <a:ext cx="4191000" cy="3657600"/>
          </a:xfrm>
        </p:spPr>
        <p:txBody>
          <a:bodyPr/>
          <a:lstStyle/>
          <a:p>
            <a:pPr eaLnBrk="1" hangingPunct="1">
              <a:lnSpc>
                <a:spcPct val="110000"/>
              </a:lnSpc>
              <a:buNone/>
              <a:tabLst>
                <a:tab pos="1598613" algn="l"/>
              </a:tabLst>
            </a:pPr>
            <a:r>
              <a:rPr lang="en-US" sz="3400" dirty="0">
                <a:solidFill>
                  <a:srgbClr val="FFFF00"/>
                </a:solidFill>
                <a:effectLst/>
                <a:latin typeface="Calibri" pitchFamily="34" charset="0"/>
              </a:rPr>
              <a:t>I Thessalonians 1:2-5</a:t>
            </a:r>
          </a:p>
          <a:p>
            <a:pPr eaLnBrk="1" hangingPunct="1">
              <a:lnSpc>
                <a:spcPct val="110000"/>
              </a:lnSpc>
              <a:buNone/>
              <a:tabLst>
                <a:tab pos="1598613" algn="l"/>
              </a:tabLst>
            </a:pPr>
            <a:r>
              <a:rPr lang="en-US" sz="3400" dirty="0">
                <a:solidFill>
                  <a:srgbClr val="FFFF00"/>
                </a:solidFill>
                <a:effectLst/>
                <a:latin typeface="Calibri" pitchFamily="34" charset="0"/>
              </a:rPr>
              <a:t>I Thessalonians 2:13</a:t>
            </a:r>
          </a:p>
          <a:p>
            <a:pPr eaLnBrk="1" hangingPunct="1">
              <a:lnSpc>
                <a:spcPct val="110000"/>
              </a:lnSpc>
              <a:buNone/>
              <a:tabLst>
                <a:tab pos="1598613" algn="l"/>
              </a:tabLst>
            </a:pPr>
            <a:r>
              <a:rPr lang="en-US" sz="3400" dirty="0">
                <a:solidFill>
                  <a:srgbClr val="FFFF00"/>
                </a:solidFill>
                <a:effectLst/>
                <a:latin typeface="Calibri" pitchFamily="34" charset="0"/>
              </a:rPr>
              <a:t>I Thessalonians 3:9-13</a:t>
            </a:r>
          </a:p>
          <a:p>
            <a:pPr eaLnBrk="1" hangingPunct="1">
              <a:lnSpc>
                <a:spcPct val="110000"/>
              </a:lnSpc>
              <a:buNone/>
              <a:tabLst>
                <a:tab pos="1598613" algn="l"/>
              </a:tabLst>
            </a:pPr>
            <a:r>
              <a:rPr lang="en-US" sz="3400" dirty="0">
                <a:solidFill>
                  <a:srgbClr val="FFFF00"/>
                </a:solidFill>
                <a:effectLst/>
                <a:latin typeface="Calibri" pitchFamily="34" charset="0"/>
              </a:rPr>
              <a:t>I Thessalonians 5:23</a:t>
            </a:r>
          </a:p>
          <a:p>
            <a:pPr eaLnBrk="1" hangingPunct="1">
              <a:lnSpc>
                <a:spcPct val="110000"/>
              </a:lnSpc>
              <a:buNone/>
              <a:tabLst>
                <a:tab pos="1598613" algn="l"/>
              </a:tabLst>
            </a:pPr>
            <a:endParaRPr lang="en-US" dirty="0">
              <a:solidFill>
                <a:srgbClr val="FFFF00"/>
              </a:solidFill>
              <a:effectLst/>
              <a:latin typeface="Calibri" pitchFamily="34" charset="0"/>
            </a:endParaRPr>
          </a:p>
          <a:p>
            <a:pPr eaLnBrk="1" hangingPunct="1">
              <a:lnSpc>
                <a:spcPct val="110000"/>
              </a:lnSpc>
              <a:buNone/>
              <a:tabLst>
                <a:tab pos="1598613" algn="l"/>
              </a:tabLst>
            </a:pPr>
            <a:endParaRPr lang="en-US" dirty="0">
              <a:solidFill>
                <a:srgbClr val="FFFF00"/>
              </a:solidFill>
              <a:effectLst/>
              <a:latin typeface="Calibri" pitchFamily="34" charset="0"/>
            </a:endParaRPr>
          </a:p>
          <a:p>
            <a:pPr eaLnBrk="1" hangingPunct="1">
              <a:lnSpc>
                <a:spcPct val="110000"/>
              </a:lnSpc>
              <a:buNone/>
              <a:tabLst>
                <a:tab pos="1598613" algn="l"/>
              </a:tabLst>
            </a:pPr>
            <a:endParaRPr lang="en-US" dirty="0">
              <a:solidFill>
                <a:srgbClr val="FFFF00"/>
              </a:solidFill>
              <a:effectLst/>
              <a:latin typeface="Calibri" pitchFamily="34" charset="0"/>
            </a:endParaRPr>
          </a:p>
        </p:txBody>
      </p:sp>
      <p:sp>
        <p:nvSpPr>
          <p:cNvPr id="5" name="Rectangle 3"/>
          <p:cNvSpPr txBox="1">
            <a:spLocks noChangeArrowheads="1"/>
          </p:cNvSpPr>
          <p:nvPr/>
        </p:nvSpPr>
        <p:spPr bwMode="auto">
          <a:xfrm>
            <a:off x="6248400" y="1265645"/>
            <a:ext cx="44958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eaLnBrk="1" hangingPunct="1">
              <a:lnSpc>
                <a:spcPct val="110000"/>
              </a:lnSpc>
              <a:tabLst>
                <a:tab pos="1598613" algn="l"/>
              </a:tabLst>
            </a:pPr>
            <a:r>
              <a:rPr lang="en-US" sz="3400" dirty="0">
                <a:solidFill>
                  <a:srgbClr val="FFFF00"/>
                </a:solidFill>
                <a:latin typeface="Calibri" pitchFamily="34" charset="0"/>
              </a:rPr>
              <a:t>II Thessalonians 1:3</a:t>
            </a:r>
          </a:p>
          <a:p>
            <a:pPr algn="l" eaLnBrk="1" hangingPunct="1">
              <a:lnSpc>
                <a:spcPct val="110000"/>
              </a:lnSpc>
              <a:tabLst>
                <a:tab pos="1598613" algn="l"/>
              </a:tabLst>
            </a:pPr>
            <a:r>
              <a:rPr lang="en-US" sz="3400" dirty="0">
                <a:solidFill>
                  <a:srgbClr val="FFFF00"/>
                </a:solidFill>
                <a:latin typeface="Calibri" pitchFamily="34" charset="0"/>
              </a:rPr>
              <a:t>II Thessalonians 1:11-12</a:t>
            </a:r>
          </a:p>
          <a:p>
            <a:pPr algn="l" eaLnBrk="1" hangingPunct="1">
              <a:lnSpc>
                <a:spcPct val="110000"/>
              </a:lnSpc>
              <a:tabLst>
                <a:tab pos="1598613" algn="l"/>
              </a:tabLst>
            </a:pPr>
            <a:r>
              <a:rPr lang="en-US" sz="3400" dirty="0">
                <a:solidFill>
                  <a:srgbClr val="FFFF00"/>
                </a:solidFill>
                <a:latin typeface="Calibri" pitchFamily="34" charset="0"/>
              </a:rPr>
              <a:t>II Thessalonians 2:13</a:t>
            </a:r>
          </a:p>
          <a:p>
            <a:pPr algn="l" eaLnBrk="1" hangingPunct="1">
              <a:lnSpc>
                <a:spcPct val="110000"/>
              </a:lnSpc>
              <a:tabLst>
                <a:tab pos="1598613" algn="l"/>
              </a:tabLst>
            </a:pPr>
            <a:r>
              <a:rPr lang="en-US" sz="3400" dirty="0">
                <a:solidFill>
                  <a:srgbClr val="FFFF00"/>
                </a:solidFill>
                <a:latin typeface="Calibri" pitchFamily="34" charset="0"/>
              </a:rPr>
              <a:t>II Thessalonians 2:16-17</a:t>
            </a:r>
          </a:p>
          <a:p>
            <a:pPr algn="l" eaLnBrk="1" hangingPunct="1">
              <a:lnSpc>
                <a:spcPct val="110000"/>
              </a:lnSpc>
              <a:tabLst>
                <a:tab pos="1598613" algn="l"/>
              </a:tabLst>
            </a:pPr>
            <a:r>
              <a:rPr lang="en-US" sz="3400" dirty="0">
                <a:solidFill>
                  <a:srgbClr val="FFFF00"/>
                </a:solidFill>
                <a:latin typeface="Calibri" pitchFamily="34" charset="0"/>
              </a:rPr>
              <a:t>II Thessalonians 3:1-2</a:t>
            </a:r>
            <a:endParaRPr lang="en-US" sz="3400" kern="0" dirty="0">
              <a:solidFill>
                <a:srgbClr val="FFFF00"/>
              </a:solidFill>
              <a:latin typeface="Calibri" pitchFamily="34" charset="0"/>
            </a:endParaRPr>
          </a:p>
          <a:p>
            <a:pPr marL="342900" indent="-342900" algn="l" eaLnBrk="1" hangingPunct="1">
              <a:lnSpc>
                <a:spcPct val="110000"/>
              </a:lnSpc>
              <a:spcBef>
                <a:spcPct val="20000"/>
              </a:spcBef>
              <a:buClr>
                <a:schemeClr val="hlink"/>
              </a:buClr>
              <a:buSzPct val="80000"/>
              <a:tabLst>
                <a:tab pos="1598613" algn="l"/>
              </a:tabLst>
              <a:defRPr/>
            </a:pPr>
            <a:r>
              <a:rPr lang="en-US" sz="3400" kern="0" dirty="0">
                <a:solidFill>
                  <a:srgbClr val="FFFF00"/>
                </a:solidFill>
                <a:latin typeface="Calibri" pitchFamily="34" charset="0"/>
              </a:rPr>
              <a:t>II Thessalonians 3:5</a:t>
            </a:r>
          </a:p>
          <a:p>
            <a:pPr marL="342900" indent="-342900" algn="l" eaLnBrk="1" hangingPunct="1">
              <a:lnSpc>
                <a:spcPct val="110000"/>
              </a:lnSpc>
              <a:spcBef>
                <a:spcPct val="20000"/>
              </a:spcBef>
              <a:buClr>
                <a:schemeClr val="hlink"/>
              </a:buClr>
              <a:buSzPct val="80000"/>
              <a:tabLst>
                <a:tab pos="1598613" algn="l"/>
              </a:tabLst>
              <a:defRPr/>
            </a:pPr>
            <a:r>
              <a:rPr lang="en-US" sz="3400" kern="0" dirty="0">
                <a:solidFill>
                  <a:srgbClr val="FFFF00"/>
                </a:solidFill>
                <a:latin typeface="Calibri" pitchFamily="34" charset="0"/>
              </a:rPr>
              <a:t>II Thessalonians 3:16</a:t>
            </a:r>
          </a:p>
          <a:p>
            <a:pPr marL="342900" indent="-342900" algn="l" eaLnBrk="1" hangingPunct="1">
              <a:lnSpc>
                <a:spcPct val="110000"/>
              </a:lnSpc>
              <a:spcBef>
                <a:spcPct val="20000"/>
              </a:spcBef>
              <a:buClr>
                <a:schemeClr val="hlink"/>
              </a:buClr>
              <a:buSzPct val="80000"/>
              <a:tabLst>
                <a:tab pos="1598613" algn="l"/>
              </a:tabLst>
              <a:defRPr/>
            </a:pPr>
            <a:endParaRPr lang="en-US" sz="3200" kern="0" dirty="0">
              <a:solidFill>
                <a:srgbClr val="FFFF00"/>
              </a:solidFill>
              <a:latin typeface="Calibri" pitchFamily="34" charset="0"/>
            </a:endParaRPr>
          </a:p>
          <a:p>
            <a:pPr marL="342900" indent="-342900" algn="l" eaLnBrk="1" hangingPunct="1">
              <a:lnSpc>
                <a:spcPct val="110000"/>
              </a:lnSpc>
              <a:spcBef>
                <a:spcPct val="20000"/>
              </a:spcBef>
              <a:buClr>
                <a:schemeClr val="hlink"/>
              </a:buClr>
              <a:buSzPct val="80000"/>
              <a:tabLst>
                <a:tab pos="1598613" algn="l"/>
              </a:tabLst>
              <a:defRPr/>
            </a:pPr>
            <a:endParaRPr lang="en-US" sz="3200" kern="0" dirty="0">
              <a:solidFill>
                <a:srgbClr val="FFFF00"/>
              </a:solidFill>
              <a:latin typeface="Calibri" pitchFamily="34" charset="0"/>
            </a:endParaRPr>
          </a:p>
          <a:p>
            <a:pPr marL="342900" indent="-342900" algn="l" eaLnBrk="1" hangingPunct="1">
              <a:lnSpc>
                <a:spcPct val="110000"/>
              </a:lnSpc>
              <a:spcBef>
                <a:spcPct val="20000"/>
              </a:spcBef>
              <a:buClr>
                <a:schemeClr val="hlink"/>
              </a:buClr>
              <a:buSzPct val="80000"/>
              <a:tabLst>
                <a:tab pos="1598613" algn="l"/>
              </a:tabLst>
              <a:defRPr/>
            </a:pPr>
            <a:endParaRPr lang="en-US" sz="3200" kern="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6563"/>
                                        </p:tgtEl>
                                        <p:attrNameLst>
                                          <p:attrName>style.visibility</p:attrName>
                                        </p:attrNameLst>
                                      </p:cBhvr>
                                      <p:to>
                                        <p:strVal val="visible"/>
                                      </p:to>
                                    </p:set>
                                    <p:animEffect transition="in" filter="fade">
                                      <p:cBhvr>
                                        <p:cTn id="7" dur="500"/>
                                        <p:tgtEl>
                                          <p:spTgt spid="6656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3600" dirty="0">
                <a:effectLst/>
              </a:rPr>
              <a:t>Prayer – A Source of Spiritual Growth</a:t>
            </a:r>
          </a:p>
        </p:txBody>
      </p:sp>
      <p:sp>
        <p:nvSpPr>
          <p:cNvPr id="8196" name="Rectangle 3"/>
          <p:cNvSpPr>
            <a:spLocks noGrp="1" noChangeArrowheads="1"/>
          </p:cNvSpPr>
          <p:nvPr>
            <p:ph idx="1"/>
          </p:nvPr>
        </p:nvSpPr>
        <p:spPr>
          <a:xfrm>
            <a:off x="914400" y="1506316"/>
            <a:ext cx="8686800" cy="685799"/>
          </a:xfrm>
        </p:spPr>
        <p:txBody>
          <a:bodyPr/>
          <a:lstStyle/>
          <a:p>
            <a:pPr eaLnBrk="1" hangingPunct="1">
              <a:buFont typeface="Wingdings" pitchFamily="2" charset="2"/>
              <a:buNone/>
            </a:pPr>
            <a:r>
              <a:rPr lang="en-US" i="1" u="sng" dirty="0">
                <a:solidFill>
                  <a:srgbClr val="FFFF00"/>
                </a:solidFill>
                <a:effectLst/>
              </a:rPr>
              <a:t>By the end of the study each of us will</a:t>
            </a:r>
            <a:r>
              <a:rPr lang="en-US" i="1" dirty="0">
                <a:solidFill>
                  <a:srgbClr val="FFFF00"/>
                </a:solidFill>
                <a:effectLst/>
              </a:rPr>
              <a:t>:</a:t>
            </a:r>
          </a:p>
        </p:txBody>
      </p:sp>
      <p:sp>
        <p:nvSpPr>
          <p:cNvPr id="6" name="Slide Number Placeholder 5"/>
          <p:cNvSpPr>
            <a:spLocks noGrp="1"/>
          </p:cNvSpPr>
          <p:nvPr>
            <p:ph type="sldNum" sz="quarter" idx="12"/>
          </p:nvPr>
        </p:nvSpPr>
        <p:spPr/>
        <p:txBody>
          <a:bodyPr/>
          <a:lstStyle/>
          <a:p>
            <a:pPr>
              <a:defRPr/>
            </a:pPr>
            <a:fld id="{9D403D2E-8471-4DE1-B1F3-CB7FCADDE5D9}" type="slidenum">
              <a:rPr lang="en-US"/>
              <a:pPr>
                <a:defRPr/>
              </a:pPr>
              <a:t>24</a:t>
            </a:fld>
            <a:endParaRPr lang="en-US"/>
          </a:p>
        </p:txBody>
      </p:sp>
      <p:sp>
        <p:nvSpPr>
          <p:cNvPr id="5" name="Rectangle 3"/>
          <p:cNvSpPr txBox="1">
            <a:spLocks noChangeArrowheads="1"/>
          </p:cNvSpPr>
          <p:nvPr/>
        </p:nvSpPr>
        <p:spPr bwMode="auto">
          <a:xfrm>
            <a:off x="914400" y="2192115"/>
            <a:ext cx="10363200" cy="396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514350" indent="-514350" algn="l" eaLnBrk="1" hangingPunct="1">
              <a:spcBef>
                <a:spcPct val="20000"/>
              </a:spcBef>
              <a:buClr>
                <a:schemeClr val="hlink"/>
              </a:buClr>
              <a:buSzPct val="80000"/>
              <a:buFont typeface="+mj-lt"/>
              <a:buAutoNum type="arabicPeriod"/>
              <a:defRPr/>
            </a:pPr>
            <a:r>
              <a:rPr lang="en-US" sz="3200" kern="0" dirty="0">
                <a:latin typeface="+mn-lt"/>
              </a:rPr>
              <a:t>Pray more frequently and fervently</a:t>
            </a:r>
          </a:p>
          <a:p>
            <a:pPr marL="514350" indent="-514350" algn="l" eaLnBrk="1" hangingPunct="1">
              <a:spcBef>
                <a:spcPct val="20000"/>
              </a:spcBef>
              <a:buClr>
                <a:schemeClr val="hlink"/>
              </a:buClr>
              <a:buSzPct val="80000"/>
              <a:buFont typeface="+mj-lt"/>
              <a:buAutoNum type="arabicPeriod"/>
              <a:defRPr/>
            </a:pPr>
            <a:r>
              <a:rPr lang="en-US" sz="3200" kern="0" dirty="0">
                <a:latin typeface="+mn-lt"/>
              </a:rPr>
              <a:t>Use Biblical principles and language in our prayers</a:t>
            </a:r>
          </a:p>
          <a:p>
            <a:pPr marL="514350" indent="-514350" algn="l" eaLnBrk="1" hangingPunct="1">
              <a:spcBef>
                <a:spcPct val="20000"/>
              </a:spcBef>
              <a:buClr>
                <a:schemeClr val="hlink"/>
              </a:buClr>
              <a:buSzPct val="80000"/>
              <a:buFont typeface="+mj-lt"/>
              <a:buAutoNum type="arabicPeriod"/>
              <a:defRPr/>
            </a:pPr>
            <a:r>
              <a:rPr lang="en-US" sz="3200" kern="0" dirty="0">
                <a:latin typeface="+mn-lt"/>
              </a:rPr>
              <a:t>Be more aware of the needs of others for whom we should be praying</a:t>
            </a:r>
          </a:p>
          <a:p>
            <a:pPr marL="514350" indent="-514350" algn="l" eaLnBrk="1" hangingPunct="1">
              <a:spcBef>
                <a:spcPct val="20000"/>
              </a:spcBef>
              <a:buClr>
                <a:schemeClr val="hlink"/>
              </a:buClr>
              <a:buSzPct val="80000"/>
              <a:buFont typeface="+mj-lt"/>
              <a:buAutoNum type="arabicPeriod"/>
              <a:defRPr/>
            </a:pPr>
            <a:r>
              <a:rPr lang="en-US" sz="3200" kern="0" dirty="0">
                <a:solidFill>
                  <a:srgbClr val="FFC000"/>
                </a:solidFill>
                <a:latin typeface="+mn-lt"/>
              </a:rPr>
              <a:t>Be made more like Christ through the effect of our prayers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latin typeface="Calibri" panose="020F0502020204030204" pitchFamily="34" charset="0"/>
                <a:cs typeface="Calibri" panose="020F0502020204030204" pitchFamily="34" charset="0"/>
              </a:rPr>
              <a:t>	</a:t>
            </a:r>
            <a:endParaRPr lang="en-US" sz="2800" i="1" dirty="0">
              <a:latin typeface="Calibri" panose="020F0502020204030204" pitchFamily="34" charset="0"/>
              <a:cs typeface="Calibri" panose="020F0502020204030204" pitchFamily="34" charset="0"/>
            </a:endParaRPr>
          </a:p>
        </p:txBody>
      </p:sp>
      <p:sp>
        <p:nvSpPr>
          <p:cNvPr id="4" name="TextBox 3"/>
          <p:cNvSpPr txBox="1"/>
          <p:nvPr/>
        </p:nvSpPr>
        <p:spPr>
          <a:xfrm>
            <a:off x="1036674" y="304801"/>
            <a:ext cx="10164726" cy="646331"/>
          </a:xfrm>
          <a:prstGeom prst="rect">
            <a:avLst/>
          </a:prstGeom>
          <a:noFill/>
          <a:ln w="28575">
            <a:solidFill>
              <a:srgbClr val="FFFF00"/>
            </a:solidFill>
          </a:ln>
        </p:spPr>
        <p:txBody>
          <a:bodyPr wrap="square" rtlCol="0">
            <a:spAutoFit/>
          </a:bodyPr>
          <a:lstStyle/>
          <a:p>
            <a:r>
              <a:rPr lang="en-US" sz="3600" dirty="0">
                <a:solidFill>
                  <a:srgbClr val="FFFFCC"/>
                </a:solidFill>
                <a:latin typeface="Calibri" panose="020F0502020204030204" pitchFamily="34" charset="0"/>
                <a:cs typeface="Calibri" panose="020F0502020204030204" pitchFamily="34" charset="0"/>
              </a:rPr>
              <a:t>What are characteristics of God we should praise?  </a:t>
            </a:r>
          </a:p>
        </p:txBody>
      </p:sp>
      <p:sp>
        <p:nvSpPr>
          <p:cNvPr id="5" name="TextBox 4"/>
          <p:cNvSpPr txBox="1"/>
          <p:nvPr/>
        </p:nvSpPr>
        <p:spPr>
          <a:xfrm>
            <a:off x="1036674" y="1752600"/>
            <a:ext cx="5516526" cy="3724096"/>
          </a:xfrm>
          <a:prstGeom prst="rect">
            <a:avLst/>
          </a:prstGeom>
          <a:noFill/>
        </p:spPr>
        <p:txBody>
          <a:bodyPr wrap="square" rtlCol="0">
            <a:spAutoFit/>
          </a:bodyPr>
          <a:lstStyle/>
          <a:p>
            <a:r>
              <a:rPr lang="en-US" sz="2800" i="1" dirty="0">
                <a:latin typeface="Calibri" panose="020F0502020204030204" pitchFamily="34" charset="0"/>
                <a:cs typeface="Calibri" panose="020F0502020204030204" pitchFamily="34" charset="0"/>
              </a:rPr>
              <a:t>Power</a:t>
            </a:r>
          </a:p>
          <a:p>
            <a:r>
              <a:rPr lang="en-US" sz="2800" i="1" dirty="0">
                <a:latin typeface="Calibri" panose="020F0502020204030204" pitchFamily="34" charset="0"/>
                <a:cs typeface="Calibri" panose="020F0502020204030204" pitchFamily="34" charset="0"/>
              </a:rPr>
              <a:t>Creative Force</a:t>
            </a:r>
          </a:p>
          <a:p>
            <a:r>
              <a:rPr lang="en-US" sz="2800" i="1" dirty="0">
                <a:latin typeface="Calibri" panose="020F0502020204030204" pitchFamily="34" charset="0"/>
                <a:cs typeface="Calibri" panose="020F0502020204030204" pitchFamily="34" charset="0"/>
              </a:rPr>
              <a:t>Eternal Nature</a:t>
            </a:r>
          </a:p>
          <a:p>
            <a:r>
              <a:rPr lang="en-US" sz="2800" i="1" dirty="0">
                <a:latin typeface="Calibri" panose="020F0502020204030204" pitchFamily="34" charset="0"/>
                <a:cs typeface="Calibri" panose="020F0502020204030204" pitchFamily="34" charset="0"/>
              </a:rPr>
              <a:t>Mercy</a:t>
            </a:r>
          </a:p>
          <a:p>
            <a:r>
              <a:rPr lang="en-US" sz="2800" i="1" dirty="0">
                <a:latin typeface="Calibri" panose="020F0502020204030204" pitchFamily="34" charset="0"/>
                <a:cs typeface="Calibri" panose="020F0502020204030204" pitchFamily="34" charset="0"/>
              </a:rPr>
              <a:t>Love</a:t>
            </a:r>
          </a:p>
          <a:p>
            <a:r>
              <a:rPr lang="en-US" sz="2800" i="1" dirty="0">
                <a:latin typeface="Calibri" panose="020F0502020204030204" pitchFamily="34" charset="0"/>
                <a:cs typeface="Calibri" panose="020F0502020204030204" pitchFamily="34" charset="0"/>
              </a:rPr>
              <a:t>Justice</a:t>
            </a:r>
          </a:p>
          <a:p>
            <a:r>
              <a:rPr lang="en-US" sz="2800" i="1" dirty="0">
                <a:latin typeface="Calibri" panose="020F0502020204030204" pitchFamily="34" charset="0"/>
                <a:cs typeface="Calibri" panose="020F0502020204030204" pitchFamily="34" charset="0"/>
              </a:rPr>
              <a:t>Ability to Accomplish His Purposes</a:t>
            </a:r>
          </a:p>
          <a:p>
            <a:endParaRPr lang="en-US" sz="2000" i="1" dirty="0">
              <a:latin typeface="Calibri" panose="020F0502020204030204" pitchFamily="34" charset="0"/>
              <a:cs typeface="Calibri" panose="020F0502020204030204" pitchFamily="34" charset="0"/>
            </a:endParaRPr>
          </a:p>
          <a:p>
            <a:endParaRPr lang="en-US" sz="2000" i="1" dirty="0">
              <a:latin typeface="Calibri" panose="020F0502020204030204" pitchFamily="34" charset="0"/>
              <a:cs typeface="Calibri" panose="020F0502020204030204" pitchFamily="34" charset="0"/>
            </a:endParaRPr>
          </a:p>
        </p:txBody>
      </p:sp>
      <p:sp>
        <p:nvSpPr>
          <p:cNvPr id="6" name="TextBox 5"/>
          <p:cNvSpPr txBox="1"/>
          <p:nvPr/>
        </p:nvSpPr>
        <p:spPr>
          <a:xfrm>
            <a:off x="6400800" y="1752600"/>
            <a:ext cx="4876800" cy="830997"/>
          </a:xfrm>
          <a:prstGeom prst="rect">
            <a:avLst/>
          </a:prstGeom>
          <a:noFill/>
        </p:spPr>
        <p:txBody>
          <a:bodyPr wrap="square" rtlCol="0">
            <a:spAutoFit/>
          </a:bodyPr>
          <a:lstStyle/>
          <a:p>
            <a:r>
              <a:rPr lang="en-US" sz="2800" i="1" dirty="0" err="1">
                <a:latin typeface="Calibri" panose="020F0502020204030204" pitchFamily="34" charset="0"/>
                <a:cs typeface="Calibri" panose="020F0502020204030204" pitchFamily="34" charset="0"/>
              </a:rPr>
              <a:t>gthened</a:t>
            </a:r>
            <a:endParaRPr lang="en-US" sz="2800" i="1" dirty="0">
              <a:latin typeface="Calibri" panose="020F0502020204030204" pitchFamily="34" charset="0"/>
              <a:cs typeface="Calibri" panose="020F0502020204030204" pitchFamily="34" charset="0"/>
            </a:endParaRPr>
          </a:p>
          <a:p>
            <a:endParaRPr lang="en-US" sz="2000" i="1"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2438400" y="228600"/>
            <a:ext cx="7723188" cy="914400"/>
          </a:xfrm>
          <a:noFill/>
        </p:spPr>
        <p:txBody>
          <a:bodyPr>
            <a:normAutofit/>
          </a:bodyPr>
          <a:lstStyle/>
          <a:p>
            <a:pPr eaLnBrk="1" hangingPunct="1"/>
            <a:r>
              <a:rPr lang="en-US" sz="5400" dirty="0">
                <a:solidFill>
                  <a:srgbClr val="FFFF00"/>
                </a:solidFill>
                <a:effectLst/>
                <a:latin typeface="Calibri" pitchFamily="34" charset="0"/>
              </a:rPr>
              <a:t>Ephesians 4:13</a:t>
            </a:r>
          </a:p>
        </p:txBody>
      </p:sp>
      <p:sp>
        <p:nvSpPr>
          <p:cNvPr id="164867" name="Rectangle 3"/>
          <p:cNvSpPr>
            <a:spLocks noChangeArrowheads="1"/>
          </p:cNvSpPr>
          <p:nvPr/>
        </p:nvSpPr>
        <p:spPr bwMode="auto">
          <a:xfrm>
            <a:off x="2133600" y="989112"/>
            <a:ext cx="8229600" cy="2062103"/>
          </a:xfrm>
          <a:prstGeom prst="rect">
            <a:avLst/>
          </a:prstGeom>
          <a:noFill/>
          <a:ln w="9525">
            <a:noFill/>
            <a:miter lim="800000"/>
            <a:headEnd/>
            <a:tailEnd/>
          </a:ln>
        </p:spPr>
        <p:txBody>
          <a:bodyPr wrap="square" anchor="ctr">
            <a:spAutoFit/>
          </a:bodyPr>
          <a:lstStyle/>
          <a:p>
            <a:pPr marL="457200"/>
            <a:r>
              <a:rPr lang="en-US" dirty="0">
                <a:latin typeface="Tahoma" pitchFamily="34" charset="0"/>
              </a:rPr>
              <a:t> </a:t>
            </a:r>
            <a:r>
              <a:rPr lang="en-US" sz="2400" i="1" dirty="0">
                <a:latin typeface="Calibri" pitchFamily="34" charset="0"/>
              </a:rPr>
              <a:t> </a:t>
            </a:r>
            <a:r>
              <a:rPr lang="en-US" sz="3200" i="1" baseline="30000" dirty="0">
                <a:latin typeface="Calibri" pitchFamily="34" charset="0"/>
              </a:rPr>
              <a:t>13</a:t>
            </a:r>
            <a:r>
              <a:rPr lang="en-US" sz="3200" i="1" dirty="0">
                <a:latin typeface="Calibri" pitchFamily="34" charset="0"/>
              </a:rPr>
              <a:t>until we all attain to the unity of the faith and of the knowledge of the Son of God, to mature manhood, </a:t>
            </a:r>
            <a:r>
              <a:rPr lang="en-US" sz="3200" i="1" dirty="0">
                <a:solidFill>
                  <a:srgbClr val="FFFF00"/>
                </a:solidFill>
                <a:latin typeface="Calibri" pitchFamily="34" charset="0"/>
              </a:rPr>
              <a:t>to the measure of the stature of the fullness of Christ</a:t>
            </a:r>
            <a:endParaRPr lang="en-US" sz="3600" i="1" dirty="0">
              <a:latin typeface="Calibri" pitchFamily="34" charset="0"/>
            </a:endParaRPr>
          </a:p>
        </p:txBody>
      </p:sp>
      <p:sp>
        <p:nvSpPr>
          <p:cNvPr id="5" name="Rectangle 3"/>
          <p:cNvSpPr>
            <a:spLocks noChangeArrowheads="1"/>
          </p:cNvSpPr>
          <p:nvPr/>
        </p:nvSpPr>
        <p:spPr bwMode="auto">
          <a:xfrm>
            <a:off x="1981200" y="4007823"/>
            <a:ext cx="8229600" cy="2308324"/>
          </a:xfrm>
          <a:prstGeom prst="rect">
            <a:avLst/>
          </a:prstGeom>
          <a:noFill/>
          <a:ln w="9525">
            <a:noFill/>
            <a:miter lim="800000"/>
            <a:headEnd/>
            <a:tailEnd/>
          </a:ln>
        </p:spPr>
        <p:txBody>
          <a:bodyPr wrap="square" anchor="ctr">
            <a:spAutoFit/>
          </a:bodyPr>
          <a:lstStyle/>
          <a:p>
            <a:pPr marL="457200"/>
            <a:r>
              <a:rPr lang="en-US" i="1" dirty="0">
                <a:latin typeface="Calibri" pitchFamily="34" charset="0"/>
              </a:rPr>
              <a:t> </a:t>
            </a:r>
            <a:r>
              <a:rPr lang="en-US" sz="2800" i="1" dirty="0">
                <a:latin typeface="Calibri" pitchFamily="34" charset="0"/>
              </a:rPr>
              <a:t> </a:t>
            </a:r>
            <a:r>
              <a:rPr lang="en-US" sz="3600" i="1" baseline="30000" dirty="0">
                <a:latin typeface="Calibri" pitchFamily="34" charset="0"/>
              </a:rPr>
              <a:t>29</a:t>
            </a:r>
            <a:r>
              <a:rPr lang="en-US" sz="3600" i="1" dirty="0">
                <a:latin typeface="Calibri" pitchFamily="34" charset="0"/>
              </a:rPr>
              <a:t>For those whom he foreknew he also predestined </a:t>
            </a:r>
            <a:r>
              <a:rPr lang="en-US" sz="3600" i="1" dirty="0">
                <a:solidFill>
                  <a:srgbClr val="FFFF00"/>
                </a:solidFill>
                <a:latin typeface="Calibri" pitchFamily="34" charset="0"/>
              </a:rPr>
              <a:t>to be conformed to the image of his Son</a:t>
            </a:r>
            <a:r>
              <a:rPr lang="en-US" sz="3600" i="1" dirty="0">
                <a:latin typeface="Calibri" pitchFamily="34" charset="0"/>
              </a:rPr>
              <a:t>, in order that he might be the firstborn among many brothers.</a:t>
            </a:r>
          </a:p>
        </p:txBody>
      </p:sp>
      <p:sp>
        <p:nvSpPr>
          <p:cNvPr id="6" name="Rectangle 2"/>
          <p:cNvSpPr txBox="1">
            <a:spLocks noChangeArrowheads="1"/>
          </p:cNvSpPr>
          <p:nvPr/>
        </p:nvSpPr>
        <p:spPr bwMode="auto">
          <a:xfrm>
            <a:off x="2514600" y="3124200"/>
            <a:ext cx="7723188" cy="9144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normAutofit/>
          </a:bodyPr>
          <a:lstStyle/>
          <a:p>
            <a:pPr eaLnBrk="1" hangingPunct="1">
              <a:defRPr/>
            </a:pPr>
            <a:r>
              <a:rPr lang="en-US" sz="5400" kern="0" dirty="0">
                <a:solidFill>
                  <a:srgbClr val="FFFF00"/>
                </a:solidFill>
                <a:latin typeface="Calibri" pitchFamily="34" charset="0"/>
                <a:ea typeface="+mj-ea"/>
                <a:cs typeface="+mj-cs"/>
              </a:rPr>
              <a:t>Romans 8:29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dissolv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strVal val="#ppt_w*0.70"/>
                                          </p:val>
                                        </p:tav>
                                        <p:tav tm="100000">
                                          <p:val>
                                            <p:strVal val="#ppt_w"/>
                                          </p:val>
                                        </p:tav>
                                      </p:tavLst>
                                    </p:anim>
                                    <p:anim calcmode="lin" valueType="num">
                                      <p:cBhvr>
                                        <p:cTn id="20" dur="1000" fill="hold"/>
                                        <p:tgtEl>
                                          <p:spTgt spid="5"/>
                                        </p:tgtEl>
                                        <p:attrNameLst>
                                          <p:attrName>ppt_h</p:attrName>
                                        </p:attrNameLst>
                                      </p:cBhvr>
                                      <p:tavLst>
                                        <p:tav tm="0">
                                          <p:val>
                                            <p:strVal val="#ppt_h"/>
                                          </p:val>
                                        </p:tav>
                                        <p:tav tm="100000">
                                          <p:val>
                                            <p:strVal val="#ppt_h"/>
                                          </p:val>
                                        </p:tav>
                                      </p:tavLst>
                                    </p:anim>
                                    <p:animEffect transition="in" filter="fade">
                                      <p:cBhvr>
                                        <p:cTn id="2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5"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228600"/>
            <a:ext cx="8637588" cy="914400"/>
          </a:xfrm>
          <a:noFill/>
        </p:spPr>
        <p:txBody>
          <a:bodyPr/>
          <a:lstStyle/>
          <a:p>
            <a:pPr eaLnBrk="1" hangingPunct="1"/>
            <a:r>
              <a:rPr lang="en-US" sz="6600" dirty="0">
                <a:solidFill>
                  <a:srgbClr val="FFFF00"/>
                </a:solidFill>
                <a:effectLst/>
                <a:latin typeface="Calibri" pitchFamily="34" charset="0"/>
              </a:rPr>
              <a:t>Matthew 23:14</a:t>
            </a:r>
          </a:p>
        </p:txBody>
      </p:sp>
      <p:sp>
        <p:nvSpPr>
          <p:cNvPr id="164867" name="Rectangle 3"/>
          <p:cNvSpPr>
            <a:spLocks noChangeArrowheads="1"/>
          </p:cNvSpPr>
          <p:nvPr/>
        </p:nvSpPr>
        <p:spPr bwMode="auto">
          <a:xfrm>
            <a:off x="2286000" y="1523694"/>
            <a:ext cx="7924800" cy="4955203"/>
          </a:xfrm>
          <a:prstGeom prst="rect">
            <a:avLst/>
          </a:prstGeom>
          <a:noFill/>
          <a:ln w="9525">
            <a:noFill/>
            <a:miter lim="800000"/>
            <a:headEnd/>
            <a:tailEnd/>
          </a:ln>
        </p:spPr>
        <p:txBody>
          <a:bodyPr anchor="ctr">
            <a:spAutoFit/>
          </a:bodyPr>
          <a:lstStyle/>
          <a:p>
            <a:pPr algn="l" eaLnBrk="1" hangingPunct="1"/>
            <a:r>
              <a:rPr lang="en-US" dirty="0">
                <a:latin typeface="Tahoma" pitchFamily="34" charset="0"/>
              </a:rPr>
              <a:t> </a:t>
            </a:r>
            <a:r>
              <a:rPr lang="en-US" sz="3600" i="1" dirty="0"/>
              <a:t> </a:t>
            </a:r>
            <a:r>
              <a:rPr lang="en-US" sz="4000" dirty="0"/>
              <a:t> </a:t>
            </a:r>
            <a:r>
              <a:rPr lang="en-US" sz="4800" i="1" baseline="30000" dirty="0">
                <a:latin typeface="Calibri" pitchFamily="34" charset="0"/>
              </a:rPr>
              <a:t> 14</a:t>
            </a:r>
            <a:r>
              <a:rPr lang="en-US" sz="4800" i="1" dirty="0">
                <a:latin typeface="Calibri" pitchFamily="34" charset="0"/>
              </a:rPr>
              <a:t> Woe to you, scribes and Pharisees, hypocrites! For you devour widows’ houses, and </a:t>
            </a:r>
            <a:r>
              <a:rPr lang="en-US" sz="4800" i="1" dirty="0">
                <a:solidFill>
                  <a:srgbClr val="FFFF00"/>
                </a:solidFill>
                <a:latin typeface="Calibri" pitchFamily="34" charset="0"/>
              </a:rPr>
              <a:t>for a pretense make long prayers.</a:t>
            </a:r>
            <a:endParaRPr lang="en-US" sz="4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28</a:t>
            </a:fld>
            <a:endParaRPr lang="en-US"/>
          </a:p>
        </p:txBody>
      </p:sp>
      <p:sp>
        <p:nvSpPr>
          <p:cNvPr id="31747" name="Rectangle 2"/>
          <p:cNvSpPr>
            <a:spLocks noGrp="1" noChangeArrowheads="1"/>
          </p:cNvSpPr>
          <p:nvPr>
            <p:ph type="title"/>
          </p:nvPr>
        </p:nvSpPr>
        <p:spPr>
          <a:xfrm>
            <a:off x="1828800" y="1"/>
            <a:ext cx="8534400" cy="1139825"/>
          </a:xfrm>
        </p:spPr>
        <p:txBody>
          <a:bodyPr/>
          <a:lstStyle/>
          <a:p>
            <a:pPr eaLnBrk="1" hangingPunct="1"/>
            <a:r>
              <a:rPr lang="en-US" sz="6000" dirty="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2133600" y="1295400"/>
            <a:ext cx="8001000" cy="37338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Desire for recognition</a:t>
            </a:r>
          </a:p>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Self-righteousness</a:t>
            </a: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228600"/>
            <a:ext cx="8637588" cy="914400"/>
          </a:xfrm>
          <a:noFill/>
        </p:spPr>
        <p:txBody>
          <a:bodyPr/>
          <a:lstStyle/>
          <a:p>
            <a:pPr eaLnBrk="1" hangingPunct="1"/>
            <a:r>
              <a:rPr lang="en-US" sz="6600" dirty="0">
                <a:solidFill>
                  <a:srgbClr val="FFFF00"/>
                </a:solidFill>
                <a:effectLst/>
                <a:latin typeface="Calibri" pitchFamily="34" charset="0"/>
              </a:rPr>
              <a:t>Luke 18:9-12</a:t>
            </a:r>
          </a:p>
        </p:txBody>
      </p:sp>
      <p:sp>
        <p:nvSpPr>
          <p:cNvPr id="164867" name="Rectangle 3"/>
          <p:cNvSpPr>
            <a:spLocks noChangeArrowheads="1"/>
          </p:cNvSpPr>
          <p:nvPr/>
        </p:nvSpPr>
        <p:spPr bwMode="auto">
          <a:xfrm>
            <a:off x="2057400" y="1092806"/>
            <a:ext cx="8382000" cy="5816977"/>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a:t> </a:t>
            </a:r>
            <a:r>
              <a:rPr lang="en-US" sz="4800" i="1" baseline="30000" dirty="0">
                <a:latin typeface="Calibri" pitchFamily="34" charset="0"/>
              </a:rPr>
              <a:t> </a:t>
            </a:r>
            <a:r>
              <a:rPr lang="en-US" sz="3200" dirty="0"/>
              <a:t> </a:t>
            </a:r>
            <a:r>
              <a:rPr lang="en-US" sz="3200" i="1" baseline="30000" dirty="0">
                <a:latin typeface="Calibri" pitchFamily="34" charset="0"/>
              </a:rPr>
              <a:t>9</a:t>
            </a:r>
            <a:r>
              <a:rPr lang="en-US" sz="3200" i="1" dirty="0">
                <a:latin typeface="Calibri" pitchFamily="34" charset="0"/>
              </a:rPr>
              <a:t>He also told this parable to </a:t>
            </a:r>
            <a:r>
              <a:rPr lang="en-US" sz="3200" i="1" dirty="0">
                <a:solidFill>
                  <a:srgbClr val="FFFF00"/>
                </a:solidFill>
                <a:latin typeface="Calibri" pitchFamily="34" charset="0"/>
              </a:rPr>
              <a:t>some who trusted in themselves that they were righteous</a:t>
            </a:r>
            <a:r>
              <a:rPr lang="en-US" sz="3200" i="1" dirty="0">
                <a:latin typeface="Calibri" pitchFamily="34" charset="0"/>
              </a:rPr>
              <a:t>, and treated others with contempt: </a:t>
            </a:r>
            <a:r>
              <a:rPr lang="en-US" sz="3200" i="1" baseline="30000" dirty="0">
                <a:latin typeface="Calibri" pitchFamily="34" charset="0"/>
              </a:rPr>
              <a:t>10</a:t>
            </a:r>
            <a:r>
              <a:rPr lang="en-US" sz="3200" i="1" dirty="0">
                <a:latin typeface="Calibri" pitchFamily="34" charset="0"/>
              </a:rPr>
              <a:t>"Two men went up into the temple to pray, one a Pharisee and the other a tax collector. </a:t>
            </a:r>
            <a:r>
              <a:rPr lang="en-US" sz="3200" i="1" baseline="30000" dirty="0">
                <a:latin typeface="Calibri" pitchFamily="34" charset="0"/>
              </a:rPr>
              <a:t>11</a:t>
            </a:r>
            <a:r>
              <a:rPr lang="en-US" sz="3200" i="1" dirty="0">
                <a:latin typeface="Calibri" pitchFamily="34" charset="0"/>
              </a:rPr>
              <a:t>The Pharisee, standing by himself, prayed thus: 'God, I thank you that I am not like other men, </a:t>
            </a:r>
            <a:r>
              <a:rPr lang="en-US" sz="3200" i="1" dirty="0" err="1">
                <a:latin typeface="Calibri" pitchFamily="34" charset="0"/>
              </a:rPr>
              <a:t>extortioners</a:t>
            </a:r>
            <a:r>
              <a:rPr lang="en-US" sz="3200" i="1" dirty="0">
                <a:latin typeface="Calibri" pitchFamily="34" charset="0"/>
              </a:rPr>
              <a:t>, unjust, adulterers, or even like this tax collector. </a:t>
            </a:r>
            <a:r>
              <a:rPr lang="en-US" sz="3200" i="1" baseline="30000" dirty="0">
                <a:latin typeface="Calibri" pitchFamily="34" charset="0"/>
              </a:rPr>
              <a:t>12</a:t>
            </a:r>
            <a:r>
              <a:rPr lang="en-US" sz="3200" i="1" dirty="0">
                <a:latin typeface="Calibri" pitchFamily="34" charset="0"/>
              </a:rPr>
              <a:t> I fast twice a week; I give tithes of all that I get.'</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3</a:t>
            </a:fld>
            <a:endParaRPr lang="en-US"/>
          </a:p>
        </p:txBody>
      </p:sp>
      <p:sp>
        <p:nvSpPr>
          <p:cNvPr id="31747" name="Rectangle 2"/>
          <p:cNvSpPr>
            <a:spLocks noGrp="1" noChangeArrowheads="1"/>
          </p:cNvSpPr>
          <p:nvPr>
            <p:ph type="title"/>
          </p:nvPr>
        </p:nvSpPr>
        <p:spPr>
          <a:xfrm>
            <a:off x="685800" y="1"/>
            <a:ext cx="10744200" cy="1139825"/>
          </a:xfrm>
        </p:spPr>
        <p:txBody>
          <a:bodyPr/>
          <a:lstStyle/>
          <a:p>
            <a:pPr eaLnBrk="1" hangingPunct="1"/>
            <a:r>
              <a:rPr lang="en-US" sz="6000" dirty="0">
                <a:effectLst/>
              </a:rPr>
              <a:t>Supplication</a:t>
            </a:r>
            <a:endParaRPr lang="en-US" sz="6000" dirty="0">
              <a:solidFill>
                <a:srgbClr val="FFFF00"/>
              </a:solidFill>
              <a:latin typeface="Calibri" pitchFamily="34" charset="0"/>
            </a:endParaRPr>
          </a:p>
        </p:txBody>
      </p:sp>
      <p:sp>
        <p:nvSpPr>
          <p:cNvPr id="66563" name="Rectangle 3"/>
          <p:cNvSpPr>
            <a:spLocks noGrp="1" noChangeArrowheads="1"/>
          </p:cNvSpPr>
          <p:nvPr>
            <p:ph type="body" idx="1"/>
          </p:nvPr>
        </p:nvSpPr>
        <p:spPr>
          <a:xfrm>
            <a:off x="152400" y="792898"/>
            <a:ext cx="11430000" cy="4401879"/>
          </a:xfrm>
        </p:spPr>
        <p:txBody>
          <a:bodyPr/>
          <a:lstStyle/>
          <a:p>
            <a:pPr eaLnBrk="1" hangingPunct="1">
              <a:lnSpc>
                <a:spcPct val="110000"/>
              </a:lnSpc>
              <a:buClr>
                <a:srgbClr val="FFC000"/>
              </a:buClr>
              <a:buSzPct val="110000"/>
              <a:buFont typeface="Wingdings" panose="05000000000000000000" pitchFamily="2" charset="2"/>
              <a:buChar char="§"/>
              <a:tabLst>
                <a:tab pos="1598613" algn="l"/>
              </a:tabLst>
            </a:pPr>
            <a:r>
              <a:rPr lang="en-US" sz="3600" dirty="0">
                <a:effectLst/>
                <a:latin typeface="Calibri" pitchFamily="34" charset="0"/>
              </a:rPr>
              <a:t>Examples:</a:t>
            </a:r>
          </a:p>
          <a:p>
            <a:pPr lvl="1" eaLnBrk="1" hangingPunct="1">
              <a:lnSpc>
                <a:spcPct val="110000"/>
              </a:lnSpc>
              <a:buClr>
                <a:srgbClr val="FFC000"/>
              </a:buClr>
              <a:buSzPct val="110000"/>
              <a:buFont typeface="Wingdings" panose="05000000000000000000" pitchFamily="2" charset="2"/>
              <a:buChar char="ü"/>
              <a:tabLst>
                <a:tab pos="1598613" algn="l"/>
              </a:tabLst>
            </a:pPr>
            <a:r>
              <a:rPr lang="en-US" sz="3200" dirty="0">
                <a:effectLst/>
                <a:latin typeface="Calibri" pitchFamily="34" charset="0"/>
              </a:rPr>
              <a:t> Daniel – Daniel 9:16</a:t>
            </a:r>
          </a:p>
          <a:p>
            <a:pPr lvl="1" eaLnBrk="1" hangingPunct="1">
              <a:lnSpc>
                <a:spcPct val="110000"/>
              </a:lnSpc>
              <a:buClr>
                <a:srgbClr val="FFC000"/>
              </a:buClr>
              <a:buSzPct val="110000"/>
              <a:buFont typeface="Wingdings" panose="05000000000000000000" pitchFamily="2" charset="2"/>
              <a:buChar char="ü"/>
              <a:tabLst>
                <a:tab pos="1598613" algn="l"/>
              </a:tabLst>
            </a:pPr>
            <a:r>
              <a:rPr lang="en-US" sz="3200" dirty="0">
                <a:effectLst/>
                <a:latin typeface="Calibri" pitchFamily="34" charset="0"/>
              </a:rPr>
              <a:t> Tax Collector – Luke 18:13</a:t>
            </a:r>
          </a:p>
          <a:p>
            <a:pPr lvl="1" eaLnBrk="1" hangingPunct="1">
              <a:lnSpc>
                <a:spcPct val="110000"/>
              </a:lnSpc>
              <a:buClr>
                <a:srgbClr val="FFC000"/>
              </a:buClr>
              <a:buSzPct val="110000"/>
              <a:buFont typeface="Wingdings" panose="05000000000000000000" pitchFamily="2" charset="2"/>
              <a:buChar char="ü"/>
              <a:tabLst>
                <a:tab pos="1598613" algn="l"/>
              </a:tabLst>
            </a:pPr>
            <a:r>
              <a:rPr lang="en-US" sz="3200" dirty="0">
                <a:effectLst/>
                <a:latin typeface="Calibri" pitchFamily="34" charset="0"/>
              </a:rPr>
              <a:t> Paul – Colossians 1:9-11</a:t>
            </a:r>
          </a:p>
          <a:p>
            <a:pPr eaLnBrk="1" hangingPunct="1">
              <a:lnSpc>
                <a:spcPct val="110000"/>
              </a:lnSpc>
              <a:buNone/>
              <a:tabLst>
                <a:tab pos="1598613" algn="l"/>
              </a:tabLst>
            </a:pPr>
            <a:endParaRPr lang="en-US" dirty="0">
              <a:effectLst/>
            </a:endParaRPr>
          </a:p>
        </p:txBody>
      </p:sp>
      <p:sp>
        <p:nvSpPr>
          <p:cNvPr id="5" name="TextBox 4">
            <a:extLst>
              <a:ext uri="{FF2B5EF4-FFF2-40B4-BE49-F238E27FC236}">
                <a16:creationId xmlns:a16="http://schemas.microsoft.com/office/drawing/2014/main" id="{5EF9511A-A1B3-4437-B83A-AA7563F8AC96}"/>
              </a:ext>
            </a:extLst>
          </p:cNvPr>
          <p:cNvSpPr txBox="1"/>
          <p:nvPr/>
        </p:nvSpPr>
        <p:spPr>
          <a:xfrm>
            <a:off x="5715000" y="920532"/>
            <a:ext cx="6248400" cy="1938992"/>
          </a:xfrm>
          <a:prstGeom prst="rect">
            <a:avLst/>
          </a:prstGeom>
          <a:solidFill>
            <a:schemeClr val="bg1">
              <a:lumMod val="75000"/>
            </a:schemeClr>
          </a:solidFill>
          <a:ln w="28575">
            <a:solidFill>
              <a:schemeClr val="tx1"/>
            </a:solidFill>
          </a:ln>
        </p:spPr>
        <p:txBody>
          <a:bodyPr wrap="square" rtlCol="0">
            <a:spAutoFit/>
          </a:bodyPr>
          <a:lstStyle/>
          <a:p>
            <a:r>
              <a:rPr lang="en-US" sz="2000" b="1" baseline="30000" dirty="0"/>
              <a:t>16 </a:t>
            </a:r>
            <a:r>
              <a:rPr lang="en-US" sz="2000" dirty="0"/>
              <a:t>“O Lord, according to all your righteous acts, let your anger and your wrath turn away from your city Jerusalem, your holy hill, because for our sins, and for the iniquities of our fathers, Jerusalem and your people have become a byword among all who are around us.</a:t>
            </a:r>
          </a:p>
        </p:txBody>
      </p:sp>
      <p:sp>
        <p:nvSpPr>
          <p:cNvPr id="6" name="TextBox 5">
            <a:extLst>
              <a:ext uri="{FF2B5EF4-FFF2-40B4-BE49-F238E27FC236}">
                <a16:creationId xmlns:a16="http://schemas.microsoft.com/office/drawing/2014/main" id="{21679391-2635-4374-882A-CC2B116A5181}"/>
              </a:ext>
            </a:extLst>
          </p:cNvPr>
          <p:cNvSpPr txBox="1"/>
          <p:nvPr/>
        </p:nvSpPr>
        <p:spPr>
          <a:xfrm>
            <a:off x="5183374" y="3649127"/>
            <a:ext cx="6790659" cy="2554545"/>
          </a:xfrm>
          <a:prstGeom prst="rect">
            <a:avLst/>
          </a:prstGeom>
          <a:solidFill>
            <a:schemeClr val="bg1">
              <a:lumMod val="75000"/>
            </a:schemeClr>
          </a:solidFill>
          <a:ln w="28575">
            <a:solidFill>
              <a:schemeClr val="tx1"/>
            </a:solidFill>
          </a:ln>
        </p:spPr>
        <p:txBody>
          <a:bodyPr wrap="square" rtlCol="0">
            <a:spAutoFit/>
          </a:bodyPr>
          <a:lstStyle/>
          <a:p>
            <a:r>
              <a:rPr lang="en-US" sz="2000" b="1" baseline="30000" dirty="0"/>
              <a:t>9 </a:t>
            </a:r>
            <a:r>
              <a:rPr lang="en-US" sz="2000" dirty="0"/>
              <a:t>And so, from the day we heard, we have not ceased to pray for you, asking that you may be filled with the knowledge of his will in all spiritual wisdom and understanding, </a:t>
            </a:r>
            <a:r>
              <a:rPr lang="en-US" sz="2000" b="1" baseline="30000" dirty="0"/>
              <a:t>10 </a:t>
            </a:r>
            <a:r>
              <a:rPr lang="en-US" sz="2000" dirty="0"/>
              <a:t>so as to walk in a manner worthy of the Lord, fully pleasing to him: bearing fruit in every good work and increasing in the knowledge of God; </a:t>
            </a:r>
            <a:r>
              <a:rPr lang="en-US" sz="2000" b="1" baseline="30000" dirty="0"/>
              <a:t>11 </a:t>
            </a:r>
            <a:r>
              <a:rPr lang="en-US" sz="2000" dirty="0"/>
              <a:t>being strengthened with all power, according to his glorious might, for all endurance and patience with joy;</a:t>
            </a:r>
          </a:p>
        </p:txBody>
      </p:sp>
      <p:sp>
        <p:nvSpPr>
          <p:cNvPr id="7" name="TextBox 6">
            <a:extLst>
              <a:ext uri="{FF2B5EF4-FFF2-40B4-BE49-F238E27FC236}">
                <a16:creationId xmlns:a16="http://schemas.microsoft.com/office/drawing/2014/main" id="{96653876-616B-4F23-B6DB-80C2B4C62857}"/>
              </a:ext>
            </a:extLst>
          </p:cNvPr>
          <p:cNvSpPr txBox="1"/>
          <p:nvPr/>
        </p:nvSpPr>
        <p:spPr>
          <a:xfrm>
            <a:off x="5982586" y="3046173"/>
            <a:ext cx="5334000" cy="400110"/>
          </a:xfrm>
          <a:prstGeom prst="rect">
            <a:avLst/>
          </a:prstGeom>
          <a:solidFill>
            <a:schemeClr val="bg1">
              <a:lumMod val="75000"/>
            </a:schemeClr>
          </a:solidFill>
          <a:ln w="28575">
            <a:solidFill>
              <a:schemeClr val="tx1"/>
            </a:solidFill>
          </a:ln>
        </p:spPr>
        <p:txBody>
          <a:bodyPr wrap="square" rtlCol="0">
            <a:spAutoFit/>
          </a:bodyPr>
          <a:lstStyle/>
          <a:p>
            <a:r>
              <a:rPr lang="en-US" sz="2000" dirty="0"/>
              <a:t>God, be merciful to me, a sinner!</a:t>
            </a:r>
          </a:p>
        </p:txBody>
      </p:sp>
      <p:sp>
        <p:nvSpPr>
          <p:cNvPr id="2" name="Rectangle 1">
            <a:extLst>
              <a:ext uri="{FF2B5EF4-FFF2-40B4-BE49-F238E27FC236}">
                <a16:creationId xmlns:a16="http://schemas.microsoft.com/office/drawing/2014/main" id="{09C4DBE8-CBCF-4688-B5DC-9AEEAE9C4DBB}"/>
              </a:ext>
            </a:extLst>
          </p:cNvPr>
          <p:cNvSpPr/>
          <p:nvPr/>
        </p:nvSpPr>
        <p:spPr>
          <a:xfrm>
            <a:off x="249865" y="3983160"/>
            <a:ext cx="4398335" cy="2495876"/>
          </a:xfrm>
          <a:prstGeom prst="rect">
            <a:avLst/>
          </a:prstGeom>
        </p:spPr>
        <p:txBody>
          <a:bodyPr wrap="square">
            <a:spAutoFit/>
          </a:bodyPr>
          <a:lstStyle/>
          <a:p>
            <a:pPr lvl="0" eaLnBrk="1" hangingPunct="1">
              <a:lnSpc>
                <a:spcPct val="110000"/>
              </a:lnSpc>
              <a:spcBef>
                <a:spcPct val="20000"/>
              </a:spcBef>
              <a:buClr>
                <a:srgbClr val="FFC000"/>
              </a:buClr>
              <a:buSzPct val="110000"/>
              <a:tabLst>
                <a:tab pos="1598613" algn="l"/>
              </a:tabLst>
            </a:pPr>
            <a:r>
              <a:rPr lang="en-US" sz="3600" b="1" i="1" kern="0" dirty="0">
                <a:solidFill>
                  <a:srgbClr val="FFFFCC"/>
                </a:solidFill>
                <a:latin typeface="Calibri" pitchFamily="34" charset="0"/>
              </a:rPr>
              <a:t>Do the prayers of these three men sound different than yours?</a:t>
            </a:r>
            <a:endParaRPr lang="en-US" sz="2400" b="1" i="1" kern="0" dirty="0">
              <a:solidFill>
                <a:srgbClr val="FFFFCC"/>
              </a:solidFill>
              <a:latin typeface="Arial"/>
            </a:endParaRPr>
          </a:p>
        </p:txBody>
      </p:sp>
    </p:spTree>
    <p:extLst>
      <p:ext uri="{BB962C8B-B14F-4D97-AF65-F5344CB8AC3E}">
        <p14:creationId xmlns:p14="http://schemas.microsoft.com/office/powerpoint/2010/main" val="855942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dissolve">
                                      <p:cBhvr>
                                        <p:cTn id="12" dur="500"/>
                                        <p:tgtEl>
                                          <p:spTgt spid="665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6563">
                                            <p:txEl>
                                              <p:pRg st="2" end="2"/>
                                            </p:txEl>
                                          </p:spTgt>
                                        </p:tgtEl>
                                        <p:attrNameLst>
                                          <p:attrName>style.visibility</p:attrName>
                                        </p:attrNameLst>
                                      </p:cBhvr>
                                      <p:to>
                                        <p:strVal val="visible"/>
                                      </p:to>
                                    </p:set>
                                    <p:animEffect transition="in" filter="dissolve">
                                      <p:cBhvr>
                                        <p:cTn id="22" dur="500"/>
                                        <p:tgtEl>
                                          <p:spTgt spid="6656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6563">
                                            <p:txEl>
                                              <p:pRg st="3" end="3"/>
                                            </p:txEl>
                                          </p:spTgt>
                                        </p:tgtEl>
                                        <p:attrNameLst>
                                          <p:attrName>style.visibility</p:attrName>
                                        </p:attrNameLst>
                                      </p:cBhvr>
                                      <p:to>
                                        <p:strVal val="visible"/>
                                      </p:to>
                                    </p:set>
                                    <p:animEffect transition="in" filter="dissolve">
                                      <p:cBhvr>
                                        <p:cTn id="32" dur="500"/>
                                        <p:tgtEl>
                                          <p:spTgt spid="6656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fade">
                                      <p:cBhvr>
                                        <p:cTn id="4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P spid="5" grpId="0" animBg="1"/>
      <p:bldP spid="6" grpId="0" animBg="1"/>
      <p:bldP spid="7" grpId="0" animBg="1"/>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228600"/>
            <a:ext cx="8637588" cy="914400"/>
          </a:xfrm>
          <a:noFill/>
        </p:spPr>
        <p:txBody>
          <a:bodyPr/>
          <a:lstStyle/>
          <a:p>
            <a:pPr eaLnBrk="1" hangingPunct="1"/>
            <a:r>
              <a:rPr lang="en-US" sz="6600" dirty="0">
                <a:solidFill>
                  <a:srgbClr val="FFFF00"/>
                </a:solidFill>
                <a:effectLst/>
                <a:latin typeface="Calibri" pitchFamily="34" charset="0"/>
              </a:rPr>
              <a:t>Luke 18:13-14</a:t>
            </a:r>
          </a:p>
        </p:txBody>
      </p:sp>
      <p:sp>
        <p:nvSpPr>
          <p:cNvPr id="164867" name="Rectangle 3"/>
          <p:cNvSpPr>
            <a:spLocks noChangeArrowheads="1"/>
          </p:cNvSpPr>
          <p:nvPr/>
        </p:nvSpPr>
        <p:spPr bwMode="auto">
          <a:xfrm>
            <a:off x="2057400" y="1295400"/>
            <a:ext cx="8382000" cy="5755422"/>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a:t> </a:t>
            </a:r>
            <a:r>
              <a:rPr lang="en-US" sz="4800" i="1" baseline="30000" dirty="0">
                <a:latin typeface="Calibri" pitchFamily="34" charset="0"/>
              </a:rPr>
              <a:t> </a:t>
            </a:r>
            <a:r>
              <a:rPr lang="en-US" sz="3200" dirty="0"/>
              <a:t> </a:t>
            </a:r>
            <a:r>
              <a:rPr lang="en-US" sz="3200" baseline="30000" dirty="0"/>
              <a:t> </a:t>
            </a:r>
            <a:r>
              <a:rPr lang="en-US" sz="3600" i="1" baseline="30000" dirty="0">
                <a:latin typeface="Calibri" pitchFamily="34" charset="0"/>
              </a:rPr>
              <a:t>13</a:t>
            </a:r>
            <a:r>
              <a:rPr lang="en-US" sz="3600" i="1" dirty="0">
                <a:latin typeface="Calibri" pitchFamily="34" charset="0"/>
              </a:rPr>
              <a:t>But the tax collector, standing far off, would not even lift up his eyes to heaven, but beat his breast, saying, </a:t>
            </a:r>
            <a:r>
              <a:rPr lang="en-US" sz="3600" i="1" dirty="0">
                <a:solidFill>
                  <a:srgbClr val="FFFF00"/>
                </a:solidFill>
                <a:latin typeface="Calibri" pitchFamily="34" charset="0"/>
              </a:rPr>
              <a:t>'God, be merciful to me, a sinner!' </a:t>
            </a:r>
            <a:r>
              <a:rPr lang="en-US" sz="3600" i="1" baseline="30000" dirty="0">
                <a:latin typeface="Calibri" pitchFamily="34" charset="0"/>
              </a:rPr>
              <a:t>14</a:t>
            </a:r>
            <a:r>
              <a:rPr lang="en-US" sz="3600" i="1" dirty="0">
                <a:latin typeface="Calibri" pitchFamily="34" charset="0"/>
              </a:rPr>
              <a:t>I tell you, this man went down to his house justified, rather than the other. For everyone who exalts himself will be humbled, but the one who humbles himself will be exalted."</a:t>
            </a:r>
            <a:endParaRPr lang="en-US" sz="24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228600"/>
            <a:ext cx="8637588" cy="914400"/>
          </a:xfrm>
          <a:noFill/>
        </p:spPr>
        <p:txBody>
          <a:bodyPr/>
          <a:lstStyle/>
          <a:p>
            <a:pPr eaLnBrk="1" hangingPunct="1"/>
            <a:r>
              <a:rPr lang="en-US" sz="6600" dirty="0">
                <a:solidFill>
                  <a:srgbClr val="FFFF00"/>
                </a:solidFill>
                <a:effectLst/>
                <a:latin typeface="Calibri" pitchFamily="34" charset="0"/>
              </a:rPr>
              <a:t>Matthew 6:7</a:t>
            </a:r>
          </a:p>
        </p:txBody>
      </p:sp>
      <p:sp>
        <p:nvSpPr>
          <p:cNvPr id="164867" name="Rectangle 3"/>
          <p:cNvSpPr>
            <a:spLocks noChangeArrowheads="1"/>
          </p:cNvSpPr>
          <p:nvPr/>
        </p:nvSpPr>
        <p:spPr bwMode="auto">
          <a:xfrm>
            <a:off x="2286000" y="1523694"/>
            <a:ext cx="7924800" cy="4955203"/>
          </a:xfrm>
          <a:prstGeom prst="rect">
            <a:avLst/>
          </a:prstGeom>
          <a:noFill/>
          <a:ln w="9525">
            <a:noFill/>
            <a:miter lim="800000"/>
            <a:headEnd/>
            <a:tailEnd/>
          </a:ln>
        </p:spPr>
        <p:txBody>
          <a:bodyPr anchor="ctr">
            <a:spAutoFit/>
          </a:bodyPr>
          <a:lstStyle/>
          <a:p>
            <a:pPr algn="l" eaLnBrk="1" hangingPunct="1"/>
            <a:r>
              <a:rPr lang="en-US" dirty="0">
                <a:latin typeface="Tahoma" pitchFamily="34" charset="0"/>
              </a:rPr>
              <a:t> </a:t>
            </a:r>
            <a:r>
              <a:rPr lang="en-US" sz="3600" i="1" dirty="0"/>
              <a:t> </a:t>
            </a:r>
            <a:r>
              <a:rPr lang="en-US" sz="4000" dirty="0"/>
              <a:t> </a:t>
            </a:r>
            <a:r>
              <a:rPr lang="en-US" sz="4800" i="1" baseline="30000" dirty="0">
                <a:latin typeface="Calibri" pitchFamily="34" charset="0"/>
              </a:rPr>
              <a:t> 7</a:t>
            </a:r>
            <a:r>
              <a:rPr lang="en-US" sz="4800" i="1" dirty="0">
                <a:latin typeface="Calibri" pitchFamily="34" charset="0"/>
              </a:rPr>
              <a:t>"And when you pray, do not heap up </a:t>
            </a:r>
            <a:r>
              <a:rPr lang="en-US" sz="4800" i="1" dirty="0">
                <a:solidFill>
                  <a:srgbClr val="FFFF00"/>
                </a:solidFill>
                <a:latin typeface="Calibri" pitchFamily="34" charset="0"/>
              </a:rPr>
              <a:t>empty phrases </a:t>
            </a:r>
            <a:r>
              <a:rPr lang="en-US" sz="4800" i="1" dirty="0">
                <a:latin typeface="Calibri" pitchFamily="34" charset="0"/>
              </a:rPr>
              <a:t>as the Gentiles do, for they think that they will be heard for their </a:t>
            </a:r>
            <a:r>
              <a:rPr lang="en-US" sz="4800" i="1" dirty="0">
                <a:solidFill>
                  <a:srgbClr val="FFFF00"/>
                </a:solidFill>
                <a:latin typeface="Calibri" pitchFamily="34" charset="0"/>
              </a:rPr>
              <a:t>many words.</a:t>
            </a:r>
            <a:endParaRPr lang="en-US" sz="4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32</a:t>
            </a:fld>
            <a:endParaRPr lang="en-US"/>
          </a:p>
        </p:txBody>
      </p:sp>
      <p:sp>
        <p:nvSpPr>
          <p:cNvPr id="31747" name="Rectangle 2"/>
          <p:cNvSpPr>
            <a:spLocks noGrp="1" noChangeArrowheads="1"/>
          </p:cNvSpPr>
          <p:nvPr>
            <p:ph type="title"/>
          </p:nvPr>
        </p:nvSpPr>
        <p:spPr>
          <a:xfrm>
            <a:off x="1828800" y="1"/>
            <a:ext cx="8534400" cy="1139825"/>
          </a:xfrm>
        </p:spPr>
        <p:txBody>
          <a:bodyPr/>
          <a:lstStyle/>
          <a:p>
            <a:pPr eaLnBrk="1" hangingPunct="1"/>
            <a:r>
              <a:rPr lang="en-US" sz="6000" dirty="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2133600" y="1295400"/>
            <a:ext cx="8001000" cy="37338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Desire for recognition</a:t>
            </a:r>
          </a:p>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Self-righteousness</a:t>
            </a:r>
          </a:p>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Vain Repetition</a:t>
            </a:r>
          </a:p>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Materialism</a:t>
            </a: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228600"/>
            <a:ext cx="8637588" cy="914400"/>
          </a:xfrm>
          <a:noFill/>
        </p:spPr>
        <p:txBody>
          <a:bodyPr/>
          <a:lstStyle/>
          <a:p>
            <a:pPr eaLnBrk="1" hangingPunct="1"/>
            <a:r>
              <a:rPr lang="en-US" sz="6600" dirty="0">
                <a:solidFill>
                  <a:srgbClr val="FFFF00"/>
                </a:solidFill>
                <a:effectLst/>
                <a:latin typeface="Calibri" pitchFamily="34" charset="0"/>
              </a:rPr>
              <a:t>James 4:2-3</a:t>
            </a:r>
          </a:p>
        </p:txBody>
      </p:sp>
      <p:sp>
        <p:nvSpPr>
          <p:cNvPr id="164867" name="Rectangle 3"/>
          <p:cNvSpPr>
            <a:spLocks noChangeArrowheads="1"/>
          </p:cNvSpPr>
          <p:nvPr/>
        </p:nvSpPr>
        <p:spPr bwMode="auto">
          <a:xfrm>
            <a:off x="2057400" y="1828800"/>
            <a:ext cx="8382000" cy="3970318"/>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a:t> </a:t>
            </a:r>
            <a:r>
              <a:rPr lang="en-US" sz="4800" i="1" baseline="30000" dirty="0">
                <a:latin typeface="Calibri" pitchFamily="34" charset="0"/>
              </a:rPr>
              <a:t> </a:t>
            </a:r>
            <a:r>
              <a:rPr lang="en-US" sz="3200" dirty="0"/>
              <a:t> </a:t>
            </a:r>
            <a:r>
              <a:rPr lang="en-US" sz="3200" baseline="30000" dirty="0"/>
              <a:t> </a:t>
            </a:r>
            <a:r>
              <a:rPr lang="en-US" sz="4400" i="1" dirty="0">
                <a:latin typeface="Calibri" pitchFamily="34" charset="0"/>
              </a:rPr>
              <a:t>You do not have, because you do not ask. </a:t>
            </a:r>
            <a:r>
              <a:rPr lang="en-US" sz="4400" i="1" baseline="30000" dirty="0">
                <a:latin typeface="Calibri" pitchFamily="34" charset="0"/>
              </a:rPr>
              <a:t>3</a:t>
            </a:r>
            <a:r>
              <a:rPr lang="en-US" sz="4400" i="1" dirty="0">
                <a:latin typeface="Calibri" pitchFamily="34" charset="0"/>
              </a:rPr>
              <a:t>You ask and do not receive, because </a:t>
            </a:r>
            <a:r>
              <a:rPr lang="en-US" sz="4400" i="1" dirty="0">
                <a:solidFill>
                  <a:srgbClr val="FFFF00"/>
                </a:solidFill>
                <a:latin typeface="Calibri" pitchFamily="34" charset="0"/>
              </a:rPr>
              <a:t>you ask wrongly, to spend it on your passions</a:t>
            </a:r>
            <a:r>
              <a:rPr lang="en-US" sz="4400" i="1" dirty="0">
                <a:latin typeface="Calibri" pitchFamily="34" charset="0"/>
              </a:rPr>
              <a:t>.</a:t>
            </a:r>
            <a:endParaRPr lang="en-US" sz="24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3048000" y="2286000"/>
            <a:ext cx="6172200" cy="1754326"/>
          </a:xfrm>
          <a:prstGeom prst="rect">
            <a:avLst/>
          </a:prstGeom>
          <a:noFill/>
        </p:spPr>
        <p:txBody>
          <a:bodyPr wrap="square" rtlCol="0">
            <a:spAutoFit/>
          </a:bodyPr>
          <a:lstStyle/>
          <a:p>
            <a:r>
              <a:rPr lang="en-US" sz="5400" i="1" dirty="0"/>
              <a:t>Prayer – A Source of Spiritual Growth</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2438400" y="304801"/>
            <a:ext cx="8001000" cy="2062103"/>
          </a:xfrm>
          <a:prstGeom prst="rect">
            <a:avLst/>
          </a:prstGeom>
          <a:noFill/>
        </p:spPr>
        <p:txBody>
          <a:bodyPr wrap="square" rtlCol="0">
            <a:spAutoFit/>
          </a:bodyPr>
          <a:lstStyle/>
          <a:p>
            <a:r>
              <a:rPr lang="en-US" sz="4400" dirty="0">
                <a:solidFill>
                  <a:srgbClr val="FFFF00"/>
                </a:solidFill>
              </a:rPr>
              <a:t>Prayer – A Path to Spiritual Growth</a:t>
            </a:r>
            <a:endParaRPr lang="en-US" sz="4000" dirty="0">
              <a:solidFill>
                <a:srgbClr val="FFFF00"/>
              </a:solidFill>
            </a:endParaRPr>
          </a:p>
          <a:p>
            <a:r>
              <a:rPr lang="en-US" sz="3600" i="1" dirty="0">
                <a:solidFill>
                  <a:srgbClr val="FFFF00"/>
                </a:solidFill>
              </a:rPr>
              <a:t>Pre-Class Question</a:t>
            </a:r>
          </a:p>
        </p:txBody>
      </p:sp>
      <p:sp>
        <p:nvSpPr>
          <p:cNvPr id="4" name="TextBox 3"/>
          <p:cNvSpPr txBox="1"/>
          <p:nvPr/>
        </p:nvSpPr>
        <p:spPr>
          <a:xfrm>
            <a:off x="2362200" y="2895600"/>
            <a:ext cx="7772400" cy="2123658"/>
          </a:xfrm>
          <a:prstGeom prst="rect">
            <a:avLst/>
          </a:prstGeom>
          <a:noFill/>
          <a:ln w="28575">
            <a:solidFill>
              <a:srgbClr val="FFFF00"/>
            </a:solidFill>
          </a:ln>
        </p:spPr>
        <p:txBody>
          <a:bodyPr wrap="square" rtlCol="0">
            <a:spAutoFit/>
          </a:bodyPr>
          <a:lstStyle/>
          <a:p>
            <a:r>
              <a:rPr lang="en-US" sz="4400" dirty="0"/>
              <a:t>What do you hope to accomplish when you pray?  List several things.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pPr>
              <a:defRPr/>
            </a:pPr>
            <a:fld id="{33C72990-E08B-4E2A-BC17-DE1CAFC6BFB3}" type="slidenum">
              <a:rPr lang="en-US"/>
              <a:pPr>
                <a:defRPr/>
              </a:pPr>
              <a:t>36</a:t>
            </a:fld>
            <a:endParaRPr lang="en-US"/>
          </a:p>
        </p:txBody>
      </p:sp>
      <p:sp>
        <p:nvSpPr>
          <p:cNvPr id="45059" name="Rectangle 2"/>
          <p:cNvSpPr>
            <a:spLocks noGrp="1" noChangeArrowheads="1"/>
          </p:cNvSpPr>
          <p:nvPr>
            <p:ph type="title"/>
          </p:nvPr>
        </p:nvSpPr>
        <p:spPr>
          <a:xfrm>
            <a:off x="1981200" y="0"/>
            <a:ext cx="8229600" cy="533400"/>
          </a:xfrm>
        </p:spPr>
        <p:txBody>
          <a:bodyPr/>
          <a:lstStyle/>
          <a:p>
            <a:pPr eaLnBrk="1" hangingPunct="1"/>
            <a:endParaRPr lang="en-US" sz="32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440369785"/>
              </p:ext>
            </p:extLst>
          </p:nvPr>
        </p:nvGraphicFramePr>
        <p:xfrm>
          <a:off x="2057400" y="152401"/>
          <a:ext cx="8305800" cy="6526045"/>
        </p:xfrm>
        <a:graphic>
          <a:graphicData uri="http://schemas.openxmlformats.org/drawingml/2006/table">
            <a:tbl>
              <a:tblPr>
                <a:tableStyleId>{5C22544A-7EE6-4342-B048-85BDC9FD1C3A}</a:tableStyleId>
              </a:tblPr>
              <a:tblGrid>
                <a:gridCol w="1025585">
                  <a:extLst>
                    <a:ext uri="{9D8B030D-6E8A-4147-A177-3AD203B41FA5}">
                      <a16:colId xmlns:a16="http://schemas.microsoft.com/office/drawing/2014/main" val="20000"/>
                    </a:ext>
                  </a:extLst>
                </a:gridCol>
                <a:gridCol w="3089215">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1676400">
                  <a:extLst>
                    <a:ext uri="{9D8B030D-6E8A-4147-A177-3AD203B41FA5}">
                      <a16:colId xmlns:a16="http://schemas.microsoft.com/office/drawing/2014/main" val="20004"/>
                    </a:ext>
                  </a:extLst>
                </a:gridCol>
              </a:tblGrid>
              <a:tr h="268723">
                <a:tc>
                  <a:txBody>
                    <a:bodyPr/>
                    <a:lstStyle/>
                    <a:p>
                      <a:pPr marL="0" marR="0" algn="ctr">
                        <a:spcBef>
                          <a:spcPts val="0"/>
                        </a:spcBef>
                        <a:spcAft>
                          <a:spcPts val="0"/>
                        </a:spcAft>
                      </a:pPr>
                      <a:r>
                        <a:rPr lang="en-US" sz="1600" b="1" dirty="0">
                          <a:effectLst/>
                          <a:latin typeface="Calibri" panose="020F0502020204030204" pitchFamily="34" charset="0"/>
                        </a:rPr>
                        <a:t>Lesson</a:t>
                      </a:r>
                      <a:endParaRPr lang="en-US" sz="1050" b="1" dirty="0">
                        <a:effectLst/>
                        <a:latin typeface="Calibri" panose="020F0502020204030204" pitchFamily="34" charset="0"/>
                        <a:ea typeface="Times New Roman"/>
                      </a:endParaRPr>
                    </a:p>
                  </a:txBody>
                  <a:tcPr marL="53532" marR="53532" marT="0" marB="0"/>
                </a:tc>
                <a:tc>
                  <a:txBody>
                    <a:bodyPr/>
                    <a:lstStyle/>
                    <a:p>
                      <a:pPr marL="0" marR="0" algn="ctr">
                        <a:spcBef>
                          <a:spcPts val="0"/>
                        </a:spcBef>
                        <a:spcAft>
                          <a:spcPts val="0"/>
                        </a:spcAft>
                      </a:pPr>
                      <a:r>
                        <a:rPr lang="en-US" sz="1600" b="1" dirty="0">
                          <a:effectLst/>
                          <a:latin typeface="Calibri" panose="020F0502020204030204" pitchFamily="34" charset="0"/>
                        </a:rPr>
                        <a:t>Title</a:t>
                      </a:r>
                      <a:endParaRPr lang="en-US" sz="1050" b="1" dirty="0">
                        <a:effectLst/>
                        <a:latin typeface="Calibri" panose="020F0502020204030204" pitchFamily="34" charset="0"/>
                        <a:ea typeface="Times New Roman"/>
                      </a:endParaRPr>
                    </a:p>
                  </a:txBody>
                  <a:tcPr marL="53532" marR="53532" marT="0" marB="0"/>
                </a:tc>
                <a:tc>
                  <a:txBody>
                    <a:bodyPr/>
                    <a:lstStyle/>
                    <a:p>
                      <a:pPr marL="0" marR="0" algn="ctr">
                        <a:spcBef>
                          <a:spcPts val="0"/>
                        </a:spcBef>
                        <a:spcAft>
                          <a:spcPts val="0"/>
                        </a:spcAft>
                      </a:pPr>
                      <a:r>
                        <a:rPr lang="en-US" sz="1600" b="1" dirty="0">
                          <a:effectLst/>
                          <a:latin typeface="Calibri" panose="020F0502020204030204" pitchFamily="34" charset="0"/>
                        </a:rPr>
                        <a:t>Teacher</a:t>
                      </a:r>
                      <a:endParaRPr lang="en-US" sz="1050" b="1" dirty="0">
                        <a:effectLst/>
                        <a:latin typeface="Calibri" panose="020F0502020204030204" pitchFamily="34" charset="0"/>
                        <a:ea typeface="Times New Roman"/>
                      </a:endParaRPr>
                    </a:p>
                  </a:txBody>
                  <a:tcPr marL="53532" marR="53532" marT="0" marB="0"/>
                </a:tc>
                <a:tc>
                  <a:txBody>
                    <a:bodyPr/>
                    <a:lstStyle/>
                    <a:p>
                      <a:pPr marL="0" marR="0" algn="ctr">
                        <a:spcBef>
                          <a:spcPts val="0"/>
                        </a:spcBef>
                        <a:spcAft>
                          <a:spcPts val="0"/>
                        </a:spcAft>
                      </a:pPr>
                      <a:r>
                        <a:rPr lang="en-US" sz="1600" b="1" dirty="0">
                          <a:effectLst/>
                          <a:latin typeface="Calibri" panose="020F0502020204030204" pitchFamily="34" charset="0"/>
                        </a:rPr>
                        <a:t>Day</a:t>
                      </a:r>
                      <a:endParaRPr lang="en-US" sz="1050" b="1" dirty="0">
                        <a:effectLst/>
                        <a:latin typeface="Calibri" panose="020F0502020204030204" pitchFamily="34" charset="0"/>
                        <a:ea typeface="Times New Roman"/>
                      </a:endParaRPr>
                    </a:p>
                  </a:txBody>
                  <a:tcPr marL="53532" marR="53532" marT="0" marB="0"/>
                </a:tc>
                <a:tc>
                  <a:txBody>
                    <a:bodyPr/>
                    <a:lstStyle/>
                    <a:p>
                      <a:pPr marL="0" marR="39370" indent="68580" algn="ctr">
                        <a:spcBef>
                          <a:spcPts val="0"/>
                        </a:spcBef>
                        <a:spcAft>
                          <a:spcPts val="0"/>
                        </a:spcAft>
                      </a:pPr>
                      <a:r>
                        <a:rPr lang="en-US" sz="1600" b="1" dirty="0">
                          <a:effectLst/>
                          <a:latin typeface="Calibri" panose="020F0502020204030204" pitchFamily="34" charset="0"/>
                        </a:rPr>
                        <a:t>Date</a:t>
                      </a:r>
                      <a:endParaRPr lang="en-US" sz="1050" b="1" dirty="0">
                        <a:effectLst/>
                        <a:latin typeface="Calibri" panose="020F0502020204030204" pitchFamily="34" charset="0"/>
                        <a:ea typeface="Times New Roman"/>
                      </a:endParaRPr>
                    </a:p>
                  </a:txBody>
                  <a:tcPr marL="53532" marR="53532" marT="0" marB="0"/>
                </a:tc>
                <a:extLst>
                  <a:ext uri="{0D108BD9-81ED-4DB2-BD59-A6C34878D82A}">
                    <a16:rowId xmlns:a16="http://schemas.microsoft.com/office/drawing/2014/main" val="10000"/>
                  </a:ext>
                </a:extLst>
              </a:tr>
              <a:tr h="482003">
                <a:tc>
                  <a:txBody>
                    <a:bodyPr/>
                    <a:lstStyle/>
                    <a:p>
                      <a:pPr marL="0" marR="0" algn="ctr">
                        <a:spcBef>
                          <a:spcPts val="0"/>
                        </a:spcBef>
                        <a:spcAft>
                          <a:spcPts val="0"/>
                        </a:spcAft>
                      </a:pPr>
                      <a:r>
                        <a:rPr lang="en-US" sz="1600" dirty="0">
                          <a:solidFill>
                            <a:schemeClr val="bg1"/>
                          </a:solidFill>
                          <a:effectLst/>
                          <a:latin typeface="Calibri" panose="020F0502020204030204" pitchFamily="34" charset="0"/>
                        </a:rPr>
                        <a:t>1</a:t>
                      </a:r>
                      <a:endParaRPr lang="en-US" sz="11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800" dirty="0">
                          <a:solidFill>
                            <a:schemeClr val="bg1"/>
                          </a:solidFill>
                          <a:effectLst/>
                          <a:latin typeface="Calibri" panose="020F0502020204030204" pitchFamily="34" charset="0"/>
                        </a:rPr>
                        <a:t>Goals for the Class</a:t>
                      </a:r>
                      <a:endParaRPr lang="en-US" sz="12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dirty="0">
                          <a:solidFill>
                            <a:schemeClr val="bg1"/>
                          </a:solidFill>
                          <a:effectLst/>
                          <a:latin typeface="Calibri" panose="020F0502020204030204" pitchFamily="34" charset="0"/>
                        </a:rPr>
                        <a:t>Russ</a:t>
                      </a:r>
                      <a:endParaRPr lang="en-US" sz="1100" dirty="0">
                        <a:solidFill>
                          <a:schemeClr val="bg1"/>
                        </a:solidFill>
                        <a:effectLst/>
                        <a:latin typeface="Calibri" panose="020F0502020204030204" pitchFamily="34" charset="0"/>
                      </a:endParaRPr>
                    </a:p>
                    <a:p>
                      <a:pPr marL="0" marR="0">
                        <a:spcBef>
                          <a:spcPts val="0"/>
                        </a:spcBef>
                        <a:spcAft>
                          <a:spcPts val="0"/>
                        </a:spcAft>
                      </a:pPr>
                      <a:r>
                        <a:rPr lang="en-US" sz="1600" dirty="0">
                          <a:solidFill>
                            <a:schemeClr val="bg1"/>
                          </a:solidFill>
                          <a:effectLst/>
                          <a:latin typeface="Calibri" panose="020F0502020204030204" pitchFamily="34" charset="0"/>
                        </a:rPr>
                        <a:t> </a:t>
                      </a:r>
                      <a:endParaRPr lang="en-US" sz="11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dirty="0">
                          <a:solidFill>
                            <a:schemeClr val="bg1"/>
                          </a:solidFill>
                          <a:effectLst/>
                          <a:latin typeface="Calibri" panose="020F0502020204030204" pitchFamily="34" charset="0"/>
                        </a:rPr>
                        <a:t>Sunday</a:t>
                      </a:r>
                      <a:endParaRPr lang="en-US" sz="11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a:solidFill>
                            <a:schemeClr val="bg1"/>
                          </a:solidFill>
                          <a:effectLst/>
                          <a:latin typeface="Calibri" panose="020F0502020204030204" pitchFamily="34" charset="0"/>
                        </a:rPr>
                        <a:t>April 10, 2016</a:t>
                      </a:r>
                      <a:endParaRPr lang="en-US" sz="1100">
                        <a:solidFill>
                          <a:schemeClr val="bg1"/>
                        </a:solidFill>
                        <a:effectLst/>
                        <a:latin typeface="Calibri" panose="020F0502020204030204" pitchFamily="34" charset="0"/>
                        <a:ea typeface="Times New Roman"/>
                      </a:endParaRPr>
                    </a:p>
                  </a:txBody>
                  <a:tcPr marL="53532" marR="53532" marT="0" marB="0"/>
                </a:tc>
                <a:extLst>
                  <a:ext uri="{0D108BD9-81ED-4DB2-BD59-A6C34878D82A}">
                    <a16:rowId xmlns:a16="http://schemas.microsoft.com/office/drawing/2014/main" val="10001"/>
                  </a:ext>
                </a:extLst>
              </a:tr>
              <a:tr h="482003">
                <a:tc>
                  <a:txBody>
                    <a:bodyPr/>
                    <a:lstStyle/>
                    <a:p>
                      <a:pPr marL="0" marR="0" algn="ctr">
                        <a:spcBef>
                          <a:spcPts val="0"/>
                        </a:spcBef>
                        <a:spcAft>
                          <a:spcPts val="0"/>
                        </a:spcAft>
                      </a:pPr>
                      <a:r>
                        <a:rPr lang="en-US" sz="1600">
                          <a:solidFill>
                            <a:schemeClr val="bg1"/>
                          </a:solidFill>
                          <a:effectLst/>
                          <a:latin typeface="Calibri" panose="020F0502020204030204" pitchFamily="34" charset="0"/>
                        </a:rPr>
                        <a:t>2</a:t>
                      </a:r>
                      <a:endParaRPr lang="en-US" sz="1100">
                        <a:solidFill>
                          <a:schemeClr val="bg1"/>
                        </a:solidFill>
                        <a:effectLst/>
                        <a:latin typeface="Calibri" panose="020F0502020204030204" pitchFamily="34" charset="0"/>
                      </a:endParaRPr>
                    </a:p>
                    <a:p>
                      <a:pPr marL="0" marR="0" algn="ctr">
                        <a:spcBef>
                          <a:spcPts val="0"/>
                        </a:spcBef>
                        <a:spcAft>
                          <a:spcPts val="0"/>
                        </a:spcAft>
                      </a:pPr>
                      <a:r>
                        <a:rPr lang="en-US" sz="1600">
                          <a:solidFill>
                            <a:schemeClr val="bg1"/>
                          </a:solidFill>
                          <a:effectLst/>
                          <a:latin typeface="Calibri" panose="020F0502020204030204" pitchFamily="34" charset="0"/>
                        </a:rPr>
                        <a:t> </a:t>
                      </a:r>
                      <a:endParaRPr lang="en-US" sz="110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800" dirty="0">
                          <a:solidFill>
                            <a:schemeClr val="bg1"/>
                          </a:solidFill>
                          <a:effectLst/>
                          <a:latin typeface="Calibri" panose="020F0502020204030204" pitchFamily="34" charset="0"/>
                        </a:rPr>
                        <a:t>Earthly Motives</a:t>
                      </a:r>
                      <a:endParaRPr lang="en-US" sz="12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dirty="0">
                          <a:solidFill>
                            <a:schemeClr val="bg1"/>
                          </a:solidFill>
                          <a:effectLst/>
                          <a:latin typeface="Calibri" panose="020F0502020204030204" pitchFamily="34" charset="0"/>
                        </a:rPr>
                        <a:t>Russ</a:t>
                      </a:r>
                      <a:endParaRPr lang="en-US" sz="11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dirty="0">
                          <a:solidFill>
                            <a:schemeClr val="bg1"/>
                          </a:solidFill>
                          <a:effectLst/>
                          <a:latin typeface="Calibri" panose="020F0502020204030204" pitchFamily="34" charset="0"/>
                        </a:rPr>
                        <a:t>Wednesday</a:t>
                      </a:r>
                      <a:endParaRPr lang="en-US" sz="11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dirty="0">
                          <a:solidFill>
                            <a:schemeClr val="bg1"/>
                          </a:solidFill>
                          <a:effectLst/>
                          <a:latin typeface="Calibri" panose="020F0502020204030204" pitchFamily="34" charset="0"/>
                        </a:rPr>
                        <a:t>April 13, 2016</a:t>
                      </a:r>
                      <a:endParaRPr lang="en-US" sz="1100" dirty="0">
                        <a:solidFill>
                          <a:schemeClr val="bg1"/>
                        </a:solidFill>
                        <a:effectLst/>
                        <a:latin typeface="Calibri" panose="020F0502020204030204" pitchFamily="34" charset="0"/>
                        <a:ea typeface="Times New Roman"/>
                      </a:endParaRPr>
                    </a:p>
                  </a:txBody>
                  <a:tcPr marL="53532" marR="53532" marT="0" marB="0"/>
                </a:tc>
                <a:extLst>
                  <a:ext uri="{0D108BD9-81ED-4DB2-BD59-A6C34878D82A}">
                    <a16:rowId xmlns:a16="http://schemas.microsoft.com/office/drawing/2014/main" val="10002"/>
                  </a:ext>
                </a:extLst>
              </a:tr>
              <a:tr h="482003">
                <a:tc>
                  <a:txBody>
                    <a:bodyPr/>
                    <a:lstStyle/>
                    <a:p>
                      <a:pPr marL="0" marR="0" algn="ctr">
                        <a:spcBef>
                          <a:spcPts val="0"/>
                        </a:spcBef>
                        <a:spcAft>
                          <a:spcPts val="0"/>
                        </a:spcAft>
                      </a:pPr>
                      <a:r>
                        <a:rPr lang="en-US" sz="1600">
                          <a:solidFill>
                            <a:schemeClr val="bg1"/>
                          </a:solidFill>
                          <a:effectLst/>
                          <a:latin typeface="Calibri" panose="020F0502020204030204" pitchFamily="34" charset="0"/>
                        </a:rPr>
                        <a:t>3</a:t>
                      </a:r>
                      <a:endParaRPr lang="en-US" sz="1100">
                        <a:solidFill>
                          <a:schemeClr val="bg1"/>
                        </a:solidFill>
                        <a:effectLst/>
                        <a:latin typeface="Calibri" panose="020F0502020204030204" pitchFamily="34" charset="0"/>
                      </a:endParaRPr>
                    </a:p>
                    <a:p>
                      <a:pPr marL="0" marR="0" algn="ctr">
                        <a:spcBef>
                          <a:spcPts val="0"/>
                        </a:spcBef>
                        <a:spcAft>
                          <a:spcPts val="0"/>
                        </a:spcAft>
                      </a:pPr>
                      <a:r>
                        <a:rPr lang="en-US" sz="1600">
                          <a:solidFill>
                            <a:schemeClr val="bg1"/>
                          </a:solidFill>
                          <a:effectLst/>
                          <a:latin typeface="Calibri" panose="020F0502020204030204" pitchFamily="34" charset="0"/>
                        </a:rPr>
                        <a:t> </a:t>
                      </a:r>
                      <a:endParaRPr lang="en-US" sz="110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800" dirty="0">
                          <a:solidFill>
                            <a:schemeClr val="bg1"/>
                          </a:solidFill>
                          <a:effectLst/>
                          <a:latin typeface="Calibri" panose="020F0502020204030204" pitchFamily="34" charset="0"/>
                        </a:rPr>
                        <a:t>Balanced Prayers</a:t>
                      </a:r>
                      <a:endParaRPr lang="en-US" sz="12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dirty="0">
                          <a:solidFill>
                            <a:schemeClr val="bg1"/>
                          </a:solidFill>
                          <a:effectLst/>
                          <a:latin typeface="Calibri" panose="020F0502020204030204" pitchFamily="34" charset="0"/>
                        </a:rPr>
                        <a:t>Bill</a:t>
                      </a:r>
                      <a:endParaRPr lang="en-US" sz="11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dirty="0">
                          <a:solidFill>
                            <a:schemeClr val="bg1"/>
                          </a:solidFill>
                          <a:effectLst/>
                          <a:latin typeface="Calibri" panose="020F0502020204030204" pitchFamily="34" charset="0"/>
                        </a:rPr>
                        <a:t>Sunday</a:t>
                      </a:r>
                      <a:endParaRPr lang="en-US" sz="11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dirty="0">
                          <a:solidFill>
                            <a:schemeClr val="bg1"/>
                          </a:solidFill>
                          <a:effectLst/>
                          <a:latin typeface="Calibri" panose="020F0502020204030204" pitchFamily="34" charset="0"/>
                        </a:rPr>
                        <a:t>April 17, 2016</a:t>
                      </a:r>
                      <a:endParaRPr lang="en-US" sz="1100" dirty="0">
                        <a:solidFill>
                          <a:schemeClr val="bg1"/>
                        </a:solidFill>
                        <a:effectLst/>
                        <a:latin typeface="Calibri" panose="020F0502020204030204" pitchFamily="34" charset="0"/>
                        <a:ea typeface="Times New Roman"/>
                      </a:endParaRPr>
                    </a:p>
                  </a:txBody>
                  <a:tcPr marL="53532" marR="53532" marT="0" marB="0"/>
                </a:tc>
                <a:extLst>
                  <a:ext uri="{0D108BD9-81ED-4DB2-BD59-A6C34878D82A}">
                    <a16:rowId xmlns:a16="http://schemas.microsoft.com/office/drawing/2014/main" val="10003"/>
                  </a:ext>
                </a:extLst>
              </a:tr>
              <a:tr h="460174">
                <a:tc>
                  <a:txBody>
                    <a:bodyPr/>
                    <a:lstStyle/>
                    <a:p>
                      <a:pPr marL="0" marR="0" algn="ctr">
                        <a:spcBef>
                          <a:spcPts val="0"/>
                        </a:spcBef>
                        <a:spcAft>
                          <a:spcPts val="0"/>
                        </a:spcAft>
                      </a:pPr>
                      <a:r>
                        <a:rPr lang="en-US" sz="1600">
                          <a:solidFill>
                            <a:schemeClr val="bg1"/>
                          </a:solidFill>
                          <a:effectLst/>
                          <a:latin typeface="Calibri" panose="020F0502020204030204" pitchFamily="34" charset="0"/>
                        </a:rPr>
                        <a:t>4</a:t>
                      </a:r>
                      <a:endParaRPr lang="en-US" sz="110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800" dirty="0">
                          <a:solidFill>
                            <a:schemeClr val="bg1"/>
                          </a:solidFill>
                          <a:effectLst/>
                          <a:latin typeface="Calibri" panose="020F0502020204030204" pitchFamily="34" charset="0"/>
                        </a:rPr>
                        <a:t>The Framework of Prayer</a:t>
                      </a:r>
                      <a:endParaRPr lang="en-US" sz="12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dirty="0">
                          <a:solidFill>
                            <a:schemeClr val="bg1"/>
                          </a:solidFill>
                          <a:effectLst/>
                          <a:latin typeface="Calibri" panose="020F0502020204030204" pitchFamily="34" charset="0"/>
                        </a:rPr>
                        <a:t>Bill</a:t>
                      </a:r>
                      <a:endParaRPr lang="en-US" sz="11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dirty="0">
                          <a:solidFill>
                            <a:schemeClr val="bg1"/>
                          </a:solidFill>
                          <a:effectLst/>
                          <a:latin typeface="Calibri" panose="020F0502020204030204" pitchFamily="34" charset="0"/>
                        </a:rPr>
                        <a:t>Wednesday</a:t>
                      </a:r>
                      <a:endParaRPr lang="en-US" sz="11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dirty="0">
                          <a:solidFill>
                            <a:schemeClr val="bg1"/>
                          </a:solidFill>
                          <a:effectLst/>
                          <a:latin typeface="Calibri" panose="020F0502020204030204" pitchFamily="34" charset="0"/>
                        </a:rPr>
                        <a:t>April 20, 2016</a:t>
                      </a:r>
                      <a:endParaRPr lang="en-US" sz="1100" dirty="0">
                        <a:solidFill>
                          <a:schemeClr val="bg1"/>
                        </a:solidFill>
                        <a:effectLst/>
                        <a:latin typeface="Calibri" panose="020F0502020204030204" pitchFamily="34" charset="0"/>
                        <a:ea typeface="Times New Roman"/>
                      </a:endParaRPr>
                    </a:p>
                  </a:txBody>
                  <a:tcPr marL="53532" marR="53532" marT="0" marB="0"/>
                </a:tc>
                <a:extLst>
                  <a:ext uri="{0D108BD9-81ED-4DB2-BD59-A6C34878D82A}">
                    <a16:rowId xmlns:a16="http://schemas.microsoft.com/office/drawing/2014/main" val="10004"/>
                  </a:ext>
                </a:extLst>
              </a:tr>
              <a:tr h="482003">
                <a:tc>
                  <a:txBody>
                    <a:bodyPr/>
                    <a:lstStyle/>
                    <a:p>
                      <a:pPr marL="0" marR="0" algn="ctr">
                        <a:spcBef>
                          <a:spcPts val="0"/>
                        </a:spcBef>
                        <a:spcAft>
                          <a:spcPts val="0"/>
                        </a:spcAft>
                      </a:pPr>
                      <a:r>
                        <a:rPr lang="en-US" sz="1600">
                          <a:solidFill>
                            <a:schemeClr val="bg1"/>
                          </a:solidFill>
                          <a:effectLst/>
                          <a:latin typeface="Calibri" panose="020F0502020204030204" pitchFamily="34" charset="0"/>
                        </a:rPr>
                        <a:t>5</a:t>
                      </a:r>
                      <a:endParaRPr lang="en-US" sz="1100">
                        <a:solidFill>
                          <a:schemeClr val="bg1"/>
                        </a:solidFill>
                        <a:effectLst/>
                        <a:latin typeface="Calibri" panose="020F0502020204030204" pitchFamily="34" charset="0"/>
                      </a:endParaRPr>
                    </a:p>
                    <a:p>
                      <a:pPr marL="0" marR="0" algn="ctr">
                        <a:spcBef>
                          <a:spcPts val="0"/>
                        </a:spcBef>
                        <a:spcAft>
                          <a:spcPts val="0"/>
                        </a:spcAft>
                      </a:pPr>
                      <a:r>
                        <a:rPr lang="en-US" sz="1600">
                          <a:solidFill>
                            <a:schemeClr val="bg1"/>
                          </a:solidFill>
                          <a:effectLst/>
                          <a:latin typeface="Calibri" panose="020F0502020204030204" pitchFamily="34" charset="0"/>
                        </a:rPr>
                        <a:t> </a:t>
                      </a:r>
                      <a:endParaRPr lang="en-US" sz="110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800" dirty="0">
                          <a:solidFill>
                            <a:schemeClr val="bg1"/>
                          </a:solidFill>
                          <a:effectLst/>
                          <a:latin typeface="Calibri" panose="020F0502020204030204" pitchFamily="34" charset="0"/>
                        </a:rPr>
                        <a:t>Praying for Others</a:t>
                      </a:r>
                      <a:endParaRPr lang="en-US" sz="12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dirty="0">
                          <a:solidFill>
                            <a:schemeClr val="bg1"/>
                          </a:solidFill>
                          <a:effectLst/>
                          <a:latin typeface="Calibri" panose="020F0502020204030204" pitchFamily="34" charset="0"/>
                        </a:rPr>
                        <a:t>Russ</a:t>
                      </a:r>
                      <a:endParaRPr lang="en-US" sz="11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dirty="0">
                          <a:solidFill>
                            <a:schemeClr val="bg1"/>
                          </a:solidFill>
                          <a:effectLst/>
                          <a:latin typeface="Calibri" panose="020F0502020204030204" pitchFamily="34" charset="0"/>
                        </a:rPr>
                        <a:t>Sunday</a:t>
                      </a:r>
                      <a:endParaRPr lang="en-US" sz="1100" dirty="0">
                        <a:solidFill>
                          <a:schemeClr val="bg1"/>
                        </a:solidFill>
                        <a:effectLst/>
                        <a:latin typeface="Calibri" panose="020F0502020204030204" pitchFamily="34" charset="0"/>
                      </a:endParaRPr>
                    </a:p>
                    <a:p>
                      <a:pPr marL="0" marR="0">
                        <a:spcBef>
                          <a:spcPts val="0"/>
                        </a:spcBef>
                        <a:spcAft>
                          <a:spcPts val="0"/>
                        </a:spcAft>
                      </a:pPr>
                      <a:r>
                        <a:rPr lang="en-US" sz="1600" dirty="0">
                          <a:solidFill>
                            <a:schemeClr val="bg1"/>
                          </a:solidFill>
                          <a:effectLst/>
                          <a:latin typeface="Calibri" panose="020F0502020204030204" pitchFamily="34" charset="0"/>
                        </a:rPr>
                        <a:t> </a:t>
                      </a:r>
                      <a:endParaRPr lang="en-US" sz="11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dirty="0">
                          <a:solidFill>
                            <a:schemeClr val="bg1"/>
                          </a:solidFill>
                          <a:effectLst/>
                          <a:latin typeface="Calibri" panose="020F0502020204030204" pitchFamily="34" charset="0"/>
                        </a:rPr>
                        <a:t>April 24, 2016</a:t>
                      </a:r>
                      <a:endParaRPr lang="en-US" sz="1100" dirty="0">
                        <a:solidFill>
                          <a:schemeClr val="bg1"/>
                        </a:solidFill>
                        <a:effectLst/>
                        <a:latin typeface="Calibri" panose="020F0502020204030204" pitchFamily="34" charset="0"/>
                        <a:ea typeface="Times New Roman"/>
                      </a:endParaRPr>
                    </a:p>
                  </a:txBody>
                  <a:tcPr marL="53532" marR="53532" marT="0" marB="0"/>
                </a:tc>
                <a:extLst>
                  <a:ext uri="{0D108BD9-81ED-4DB2-BD59-A6C34878D82A}">
                    <a16:rowId xmlns:a16="http://schemas.microsoft.com/office/drawing/2014/main" val="10005"/>
                  </a:ext>
                </a:extLst>
              </a:tr>
              <a:tr h="482003">
                <a:tc>
                  <a:txBody>
                    <a:bodyPr/>
                    <a:lstStyle/>
                    <a:p>
                      <a:pPr marL="0" marR="0" algn="ctr">
                        <a:spcBef>
                          <a:spcPts val="0"/>
                        </a:spcBef>
                        <a:spcAft>
                          <a:spcPts val="0"/>
                        </a:spcAft>
                      </a:pPr>
                      <a:r>
                        <a:rPr lang="en-US" sz="1600">
                          <a:solidFill>
                            <a:schemeClr val="bg1"/>
                          </a:solidFill>
                          <a:effectLst/>
                          <a:latin typeface="Calibri" panose="020F0502020204030204" pitchFamily="34" charset="0"/>
                        </a:rPr>
                        <a:t>6</a:t>
                      </a:r>
                      <a:endParaRPr lang="en-US" sz="1100">
                        <a:solidFill>
                          <a:schemeClr val="bg1"/>
                        </a:solidFill>
                        <a:effectLst/>
                        <a:latin typeface="Calibri" panose="020F0502020204030204" pitchFamily="34" charset="0"/>
                      </a:endParaRPr>
                    </a:p>
                    <a:p>
                      <a:pPr marL="0" marR="0" algn="ctr">
                        <a:spcBef>
                          <a:spcPts val="0"/>
                        </a:spcBef>
                        <a:spcAft>
                          <a:spcPts val="0"/>
                        </a:spcAft>
                      </a:pPr>
                      <a:r>
                        <a:rPr lang="en-US" sz="1600">
                          <a:solidFill>
                            <a:schemeClr val="bg1"/>
                          </a:solidFill>
                          <a:effectLst/>
                          <a:latin typeface="Calibri" panose="020F0502020204030204" pitchFamily="34" charset="0"/>
                        </a:rPr>
                        <a:t> </a:t>
                      </a:r>
                      <a:endParaRPr lang="en-US" sz="110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800" dirty="0">
                          <a:solidFill>
                            <a:schemeClr val="bg1"/>
                          </a:solidFill>
                          <a:effectLst/>
                          <a:latin typeface="Calibri" panose="020F0502020204030204" pitchFamily="34" charset="0"/>
                        </a:rPr>
                        <a:t>A Passion for People</a:t>
                      </a:r>
                      <a:endParaRPr lang="en-US" sz="12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dirty="0">
                          <a:solidFill>
                            <a:schemeClr val="bg1"/>
                          </a:solidFill>
                          <a:effectLst/>
                          <a:latin typeface="Calibri" panose="020F0502020204030204" pitchFamily="34" charset="0"/>
                        </a:rPr>
                        <a:t>Bill</a:t>
                      </a:r>
                      <a:endParaRPr lang="en-US" sz="11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dirty="0">
                          <a:solidFill>
                            <a:schemeClr val="bg1"/>
                          </a:solidFill>
                          <a:effectLst/>
                          <a:latin typeface="Calibri" panose="020F0502020204030204" pitchFamily="34" charset="0"/>
                        </a:rPr>
                        <a:t>Wednesday</a:t>
                      </a:r>
                      <a:endParaRPr lang="en-US" sz="11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dirty="0">
                          <a:solidFill>
                            <a:schemeClr val="bg1"/>
                          </a:solidFill>
                          <a:effectLst/>
                          <a:latin typeface="Calibri" panose="020F0502020204030204" pitchFamily="34" charset="0"/>
                        </a:rPr>
                        <a:t>April 27, 2016</a:t>
                      </a:r>
                      <a:endParaRPr lang="en-US" sz="1100" dirty="0">
                        <a:solidFill>
                          <a:schemeClr val="bg1"/>
                        </a:solidFill>
                        <a:effectLst/>
                        <a:latin typeface="Calibri" panose="020F0502020204030204" pitchFamily="34" charset="0"/>
                        <a:ea typeface="Times New Roman"/>
                      </a:endParaRPr>
                    </a:p>
                  </a:txBody>
                  <a:tcPr marL="53532" marR="53532" marT="0" marB="0"/>
                </a:tc>
                <a:extLst>
                  <a:ext uri="{0D108BD9-81ED-4DB2-BD59-A6C34878D82A}">
                    <a16:rowId xmlns:a16="http://schemas.microsoft.com/office/drawing/2014/main" val="10006"/>
                  </a:ext>
                </a:extLst>
              </a:tr>
              <a:tr h="482003">
                <a:tc>
                  <a:txBody>
                    <a:bodyPr/>
                    <a:lstStyle/>
                    <a:p>
                      <a:pPr marL="0" marR="0" algn="ctr">
                        <a:spcBef>
                          <a:spcPts val="0"/>
                        </a:spcBef>
                        <a:spcAft>
                          <a:spcPts val="0"/>
                        </a:spcAft>
                      </a:pPr>
                      <a:r>
                        <a:rPr lang="en-US" sz="1600">
                          <a:solidFill>
                            <a:schemeClr val="bg1"/>
                          </a:solidFill>
                          <a:effectLst/>
                          <a:latin typeface="Calibri" panose="020F0502020204030204" pitchFamily="34" charset="0"/>
                        </a:rPr>
                        <a:t>7</a:t>
                      </a:r>
                      <a:endParaRPr lang="en-US" sz="1100">
                        <a:solidFill>
                          <a:schemeClr val="bg1"/>
                        </a:solidFill>
                        <a:effectLst/>
                        <a:latin typeface="Calibri" panose="020F0502020204030204" pitchFamily="34" charset="0"/>
                      </a:endParaRPr>
                    </a:p>
                    <a:p>
                      <a:pPr marL="0" marR="0" algn="ctr">
                        <a:spcBef>
                          <a:spcPts val="0"/>
                        </a:spcBef>
                        <a:spcAft>
                          <a:spcPts val="0"/>
                        </a:spcAft>
                      </a:pPr>
                      <a:r>
                        <a:rPr lang="en-US" sz="1600">
                          <a:solidFill>
                            <a:schemeClr val="bg1"/>
                          </a:solidFill>
                          <a:effectLst/>
                          <a:latin typeface="Calibri" panose="020F0502020204030204" pitchFamily="34" charset="0"/>
                        </a:rPr>
                        <a:t> </a:t>
                      </a:r>
                      <a:endParaRPr lang="en-US" sz="110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800" dirty="0">
                          <a:solidFill>
                            <a:schemeClr val="bg1"/>
                          </a:solidFill>
                          <a:effectLst/>
                          <a:latin typeface="Calibri" panose="020F0502020204030204" pitchFamily="34" charset="0"/>
                        </a:rPr>
                        <a:t>A Challenging Prayer</a:t>
                      </a:r>
                      <a:endParaRPr lang="en-US" sz="12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dirty="0">
                          <a:solidFill>
                            <a:schemeClr val="bg1"/>
                          </a:solidFill>
                          <a:effectLst/>
                          <a:latin typeface="Calibri" panose="020F0502020204030204" pitchFamily="34" charset="0"/>
                        </a:rPr>
                        <a:t>Bill</a:t>
                      </a:r>
                      <a:endParaRPr lang="en-US" sz="11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a:solidFill>
                            <a:schemeClr val="bg1"/>
                          </a:solidFill>
                          <a:effectLst/>
                          <a:latin typeface="Calibri" panose="020F0502020204030204" pitchFamily="34" charset="0"/>
                        </a:rPr>
                        <a:t>Sunday</a:t>
                      </a:r>
                      <a:endParaRPr lang="en-US" sz="1100">
                        <a:solidFill>
                          <a:schemeClr val="bg1"/>
                        </a:solidFill>
                        <a:effectLst/>
                        <a:latin typeface="Calibri" panose="020F0502020204030204" pitchFamily="34" charset="0"/>
                      </a:endParaRPr>
                    </a:p>
                    <a:p>
                      <a:pPr marL="0" marR="0">
                        <a:spcBef>
                          <a:spcPts val="0"/>
                        </a:spcBef>
                        <a:spcAft>
                          <a:spcPts val="0"/>
                        </a:spcAft>
                      </a:pPr>
                      <a:r>
                        <a:rPr lang="en-US" sz="1600">
                          <a:solidFill>
                            <a:schemeClr val="bg1"/>
                          </a:solidFill>
                          <a:effectLst/>
                          <a:latin typeface="Calibri" panose="020F0502020204030204" pitchFamily="34" charset="0"/>
                        </a:rPr>
                        <a:t> </a:t>
                      </a:r>
                      <a:endParaRPr lang="en-US" sz="110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dirty="0">
                          <a:solidFill>
                            <a:schemeClr val="bg1"/>
                          </a:solidFill>
                          <a:effectLst/>
                          <a:latin typeface="Calibri" panose="020F0502020204030204" pitchFamily="34" charset="0"/>
                        </a:rPr>
                        <a:t>May 1, 2016</a:t>
                      </a:r>
                      <a:endParaRPr lang="en-US" sz="1100" dirty="0">
                        <a:solidFill>
                          <a:schemeClr val="bg1"/>
                        </a:solidFill>
                        <a:effectLst/>
                        <a:latin typeface="Calibri" panose="020F0502020204030204" pitchFamily="34" charset="0"/>
                        <a:ea typeface="Times New Roman"/>
                      </a:endParaRPr>
                    </a:p>
                  </a:txBody>
                  <a:tcPr marL="53532" marR="53532" marT="0" marB="0"/>
                </a:tc>
                <a:extLst>
                  <a:ext uri="{0D108BD9-81ED-4DB2-BD59-A6C34878D82A}">
                    <a16:rowId xmlns:a16="http://schemas.microsoft.com/office/drawing/2014/main" val="10007"/>
                  </a:ext>
                </a:extLst>
              </a:tr>
              <a:tr h="482003">
                <a:tc>
                  <a:txBody>
                    <a:bodyPr/>
                    <a:lstStyle/>
                    <a:p>
                      <a:pPr marL="0" marR="0" algn="ctr">
                        <a:spcBef>
                          <a:spcPts val="0"/>
                        </a:spcBef>
                        <a:spcAft>
                          <a:spcPts val="0"/>
                        </a:spcAft>
                      </a:pPr>
                      <a:r>
                        <a:rPr lang="en-US" sz="1600">
                          <a:solidFill>
                            <a:schemeClr val="bg1"/>
                          </a:solidFill>
                          <a:effectLst/>
                          <a:latin typeface="Calibri" panose="020F0502020204030204" pitchFamily="34" charset="0"/>
                        </a:rPr>
                        <a:t>8</a:t>
                      </a:r>
                      <a:endParaRPr lang="en-US" sz="110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800" dirty="0">
                          <a:solidFill>
                            <a:schemeClr val="bg1"/>
                          </a:solidFill>
                          <a:effectLst/>
                          <a:latin typeface="Calibri" panose="020F0502020204030204" pitchFamily="34" charset="0"/>
                        </a:rPr>
                        <a:t>Excuses for not Praying</a:t>
                      </a:r>
                      <a:endParaRPr lang="en-US" sz="12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dirty="0">
                          <a:solidFill>
                            <a:schemeClr val="bg1"/>
                          </a:solidFill>
                          <a:effectLst/>
                          <a:latin typeface="Calibri" panose="020F0502020204030204" pitchFamily="34" charset="0"/>
                        </a:rPr>
                        <a:t>Bill</a:t>
                      </a:r>
                      <a:endParaRPr lang="en-US" sz="1100" dirty="0">
                        <a:solidFill>
                          <a:schemeClr val="bg1"/>
                        </a:solidFill>
                        <a:effectLst/>
                        <a:latin typeface="Calibri" panose="020F0502020204030204" pitchFamily="34" charset="0"/>
                      </a:endParaRPr>
                    </a:p>
                    <a:p>
                      <a:pPr marL="0" marR="0">
                        <a:spcBef>
                          <a:spcPts val="0"/>
                        </a:spcBef>
                        <a:spcAft>
                          <a:spcPts val="0"/>
                        </a:spcAft>
                      </a:pPr>
                      <a:r>
                        <a:rPr lang="en-US" sz="1600" dirty="0">
                          <a:solidFill>
                            <a:schemeClr val="bg1"/>
                          </a:solidFill>
                          <a:effectLst/>
                          <a:latin typeface="Calibri" panose="020F0502020204030204" pitchFamily="34" charset="0"/>
                        </a:rPr>
                        <a:t> </a:t>
                      </a:r>
                      <a:endParaRPr lang="en-US" sz="11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a:solidFill>
                            <a:schemeClr val="bg1"/>
                          </a:solidFill>
                          <a:effectLst/>
                          <a:latin typeface="Calibri" panose="020F0502020204030204" pitchFamily="34" charset="0"/>
                        </a:rPr>
                        <a:t>Wednesday</a:t>
                      </a:r>
                      <a:endParaRPr lang="en-US" sz="110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dirty="0">
                          <a:solidFill>
                            <a:schemeClr val="bg1"/>
                          </a:solidFill>
                          <a:effectLst/>
                          <a:latin typeface="Calibri" panose="020F0502020204030204" pitchFamily="34" charset="0"/>
                        </a:rPr>
                        <a:t>May 4, 2016</a:t>
                      </a:r>
                      <a:endParaRPr lang="en-US" sz="1100" dirty="0">
                        <a:solidFill>
                          <a:schemeClr val="bg1"/>
                        </a:solidFill>
                        <a:effectLst/>
                        <a:latin typeface="Calibri" panose="020F0502020204030204" pitchFamily="34" charset="0"/>
                        <a:ea typeface="Times New Roman"/>
                      </a:endParaRPr>
                    </a:p>
                  </a:txBody>
                  <a:tcPr marL="53532" marR="53532" marT="0" marB="0"/>
                </a:tc>
                <a:extLst>
                  <a:ext uri="{0D108BD9-81ED-4DB2-BD59-A6C34878D82A}">
                    <a16:rowId xmlns:a16="http://schemas.microsoft.com/office/drawing/2014/main" val="10008"/>
                  </a:ext>
                </a:extLst>
              </a:tr>
              <a:tr h="482003">
                <a:tc>
                  <a:txBody>
                    <a:bodyPr/>
                    <a:lstStyle/>
                    <a:p>
                      <a:pPr marL="0" marR="0" algn="ctr">
                        <a:spcBef>
                          <a:spcPts val="0"/>
                        </a:spcBef>
                        <a:spcAft>
                          <a:spcPts val="0"/>
                        </a:spcAft>
                      </a:pPr>
                      <a:r>
                        <a:rPr lang="en-US" sz="1600">
                          <a:solidFill>
                            <a:schemeClr val="bg1"/>
                          </a:solidFill>
                          <a:effectLst/>
                          <a:latin typeface="Calibri" panose="020F0502020204030204" pitchFamily="34" charset="0"/>
                        </a:rPr>
                        <a:t>9</a:t>
                      </a:r>
                      <a:endParaRPr lang="en-US" sz="1100">
                        <a:solidFill>
                          <a:schemeClr val="bg1"/>
                        </a:solidFill>
                        <a:effectLst/>
                        <a:latin typeface="Calibri" panose="020F0502020204030204" pitchFamily="34" charset="0"/>
                      </a:endParaRPr>
                    </a:p>
                    <a:p>
                      <a:pPr marL="0" marR="0" algn="ctr">
                        <a:spcBef>
                          <a:spcPts val="0"/>
                        </a:spcBef>
                        <a:spcAft>
                          <a:spcPts val="0"/>
                        </a:spcAft>
                      </a:pPr>
                      <a:r>
                        <a:rPr lang="en-US" sz="1600">
                          <a:solidFill>
                            <a:schemeClr val="bg1"/>
                          </a:solidFill>
                          <a:effectLst/>
                          <a:latin typeface="Calibri" panose="020F0502020204030204" pitchFamily="34" charset="0"/>
                        </a:rPr>
                        <a:t> </a:t>
                      </a:r>
                      <a:endParaRPr lang="en-US" sz="110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800" dirty="0">
                          <a:solidFill>
                            <a:schemeClr val="bg1"/>
                          </a:solidFill>
                          <a:effectLst/>
                          <a:latin typeface="Calibri" panose="020F0502020204030204" pitchFamily="34" charset="0"/>
                        </a:rPr>
                        <a:t>Praying for Excellence</a:t>
                      </a:r>
                      <a:endParaRPr lang="en-US" sz="12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dirty="0">
                          <a:solidFill>
                            <a:schemeClr val="bg1"/>
                          </a:solidFill>
                          <a:effectLst/>
                          <a:latin typeface="Calibri" panose="020F0502020204030204" pitchFamily="34" charset="0"/>
                        </a:rPr>
                        <a:t>Russ</a:t>
                      </a:r>
                      <a:endParaRPr lang="en-US" sz="16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a:solidFill>
                            <a:schemeClr val="bg1"/>
                          </a:solidFill>
                          <a:effectLst/>
                          <a:latin typeface="Calibri" panose="020F0502020204030204" pitchFamily="34" charset="0"/>
                        </a:rPr>
                        <a:t>Sunday</a:t>
                      </a:r>
                      <a:endParaRPr lang="en-US" sz="110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dirty="0">
                          <a:solidFill>
                            <a:schemeClr val="bg1"/>
                          </a:solidFill>
                          <a:effectLst/>
                          <a:latin typeface="Calibri" panose="020F0502020204030204" pitchFamily="34" charset="0"/>
                        </a:rPr>
                        <a:t>May 8, 2016</a:t>
                      </a:r>
                      <a:endParaRPr lang="en-US" sz="1100" dirty="0">
                        <a:solidFill>
                          <a:schemeClr val="bg1"/>
                        </a:solidFill>
                        <a:effectLst/>
                        <a:latin typeface="Calibri" panose="020F0502020204030204" pitchFamily="34" charset="0"/>
                        <a:ea typeface="Times New Roman"/>
                      </a:endParaRPr>
                    </a:p>
                  </a:txBody>
                  <a:tcPr marL="53532" marR="53532" marT="0" marB="0"/>
                </a:tc>
                <a:extLst>
                  <a:ext uri="{0D108BD9-81ED-4DB2-BD59-A6C34878D82A}">
                    <a16:rowId xmlns:a16="http://schemas.microsoft.com/office/drawing/2014/main" val="10009"/>
                  </a:ext>
                </a:extLst>
              </a:tr>
              <a:tr h="460174">
                <a:tc>
                  <a:txBody>
                    <a:bodyPr/>
                    <a:lstStyle/>
                    <a:p>
                      <a:pPr marL="0" marR="0" algn="ctr">
                        <a:spcBef>
                          <a:spcPts val="0"/>
                        </a:spcBef>
                        <a:spcAft>
                          <a:spcPts val="0"/>
                        </a:spcAft>
                      </a:pPr>
                      <a:r>
                        <a:rPr lang="en-US" sz="1600">
                          <a:solidFill>
                            <a:schemeClr val="bg1"/>
                          </a:solidFill>
                          <a:effectLst/>
                          <a:latin typeface="Calibri" panose="020F0502020204030204" pitchFamily="34" charset="0"/>
                        </a:rPr>
                        <a:t>10</a:t>
                      </a:r>
                      <a:endParaRPr lang="en-US" sz="110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800" dirty="0">
                          <a:solidFill>
                            <a:schemeClr val="bg1"/>
                          </a:solidFill>
                          <a:effectLst/>
                          <a:latin typeface="Calibri" panose="020F0502020204030204" pitchFamily="34" charset="0"/>
                        </a:rPr>
                        <a:t>Praying for Opportunities</a:t>
                      </a:r>
                      <a:endParaRPr lang="en-US" sz="12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dirty="0">
                          <a:solidFill>
                            <a:schemeClr val="bg1"/>
                          </a:solidFill>
                          <a:effectLst/>
                          <a:latin typeface="Calibri" panose="020F0502020204030204" pitchFamily="34" charset="0"/>
                        </a:rPr>
                        <a:t>Russ</a:t>
                      </a:r>
                      <a:endParaRPr lang="en-US" sz="16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a:solidFill>
                            <a:schemeClr val="bg1"/>
                          </a:solidFill>
                          <a:effectLst/>
                          <a:latin typeface="Calibri" panose="020F0502020204030204" pitchFamily="34" charset="0"/>
                        </a:rPr>
                        <a:t>Wednesday</a:t>
                      </a:r>
                      <a:endParaRPr lang="en-US" sz="110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dirty="0">
                          <a:solidFill>
                            <a:schemeClr val="bg1"/>
                          </a:solidFill>
                          <a:effectLst/>
                          <a:latin typeface="Calibri" panose="020F0502020204030204" pitchFamily="34" charset="0"/>
                        </a:rPr>
                        <a:t>May 11, 2016</a:t>
                      </a:r>
                      <a:endParaRPr lang="en-US" sz="1100" dirty="0">
                        <a:solidFill>
                          <a:schemeClr val="bg1"/>
                        </a:solidFill>
                        <a:effectLst/>
                        <a:latin typeface="Calibri" panose="020F0502020204030204" pitchFamily="34" charset="0"/>
                        <a:ea typeface="Times New Roman"/>
                      </a:endParaRPr>
                    </a:p>
                  </a:txBody>
                  <a:tcPr marL="53532" marR="53532" marT="0" marB="0"/>
                </a:tc>
                <a:extLst>
                  <a:ext uri="{0D108BD9-81ED-4DB2-BD59-A6C34878D82A}">
                    <a16:rowId xmlns:a16="http://schemas.microsoft.com/office/drawing/2014/main" val="10010"/>
                  </a:ext>
                </a:extLst>
              </a:tr>
              <a:tr h="460174">
                <a:tc>
                  <a:txBody>
                    <a:bodyPr/>
                    <a:lstStyle/>
                    <a:p>
                      <a:pPr marL="0" marR="0" algn="ctr">
                        <a:spcBef>
                          <a:spcPts val="0"/>
                        </a:spcBef>
                        <a:spcAft>
                          <a:spcPts val="0"/>
                        </a:spcAft>
                      </a:pPr>
                      <a:r>
                        <a:rPr lang="en-US" sz="1600">
                          <a:solidFill>
                            <a:schemeClr val="bg1"/>
                          </a:solidFill>
                          <a:effectLst/>
                          <a:latin typeface="Calibri" panose="020F0502020204030204" pitchFamily="34" charset="0"/>
                        </a:rPr>
                        <a:t>11</a:t>
                      </a:r>
                      <a:endParaRPr lang="en-US" sz="110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800" dirty="0">
                          <a:solidFill>
                            <a:schemeClr val="bg1"/>
                          </a:solidFill>
                          <a:effectLst/>
                          <a:latin typeface="Calibri" panose="020F0502020204030204" pitchFamily="34" charset="0"/>
                        </a:rPr>
                        <a:t>Praying to the Sovereign God</a:t>
                      </a:r>
                      <a:endParaRPr lang="en-US" sz="12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dirty="0">
                          <a:solidFill>
                            <a:schemeClr val="bg1"/>
                          </a:solidFill>
                          <a:effectLst/>
                          <a:latin typeface="Calibri" panose="020F0502020204030204" pitchFamily="34" charset="0"/>
                        </a:rPr>
                        <a:t>Bill</a:t>
                      </a:r>
                      <a:endParaRPr lang="en-US" sz="11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a:solidFill>
                            <a:schemeClr val="bg1"/>
                          </a:solidFill>
                          <a:effectLst/>
                          <a:latin typeface="Calibri" panose="020F0502020204030204" pitchFamily="34" charset="0"/>
                        </a:rPr>
                        <a:t>Sunday</a:t>
                      </a:r>
                      <a:endParaRPr lang="en-US" sz="110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dirty="0">
                          <a:solidFill>
                            <a:schemeClr val="bg1"/>
                          </a:solidFill>
                          <a:effectLst/>
                          <a:latin typeface="Calibri" panose="020F0502020204030204" pitchFamily="34" charset="0"/>
                        </a:rPr>
                        <a:t>May 15, 2016</a:t>
                      </a:r>
                      <a:endParaRPr lang="en-US" sz="1100" dirty="0">
                        <a:solidFill>
                          <a:schemeClr val="bg1"/>
                        </a:solidFill>
                        <a:effectLst/>
                        <a:latin typeface="Calibri" panose="020F0502020204030204" pitchFamily="34" charset="0"/>
                        <a:ea typeface="Times New Roman"/>
                      </a:endParaRPr>
                    </a:p>
                  </a:txBody>
                  <a:tcPr marL="53532" marR="53532" marT="0" marB="0"/>
                </a:tc>
                <a:extLst>
                  <a:ext uri="{0D108BD9-81ED-4DB2-BD59-A6C34878D82A}">
                    <a16:rowId xmlns:a16="http://schemas.microsoft.com/office/drawing/2014/main" val="10011"/>
                  </a:ext>
                </a:extLst>
              </a:tr>
              <a:tr h="482003">
                <a:tc>
                  <a:txBody>
                    <a:bodyPr/>
                    <a:lstStyle/>
                    <a:p>
                      <a:pPr marL="0" marR="0" algn="ctr">
                        <a:spcBef>
                          <a:spcPts val="0"/>
                        </a:spcBef>
                        <a:spcAft>
                          <a:spcPts val="0"/>
                        </a:spcAft>
                      </a:pPr>
                      <a:r>
                        <a:rPr lang="en-US" sz="1600">
                          <a:solidFill>
                            <a:schemeClr val="bg1"/>
                          </a:solidFill>
                          <a:effectLst/>
                          <a:latin typeface="Calibri" panose="020F0502020204030204" pitchFamily="34" charset="0"/>
                        </a:rPr>
                        <a:t>12</a:t>
                      </a:r>
                      <a:endParaRPr lang="en-US" sz="110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800" dirty="0">
                          <a:solidFill>
                            <a:schemeClr val="bg1"/>
                          </a:solidFill>
                          <a:effectLst/>
                          <a:latin typeface="Calibri" panose="020F0502020204030204" pitchFamily="34" charset="0"/>
                        </a:rPr>
                        <a:t>Praying for Power</a:t>
                      </a:r>
                      <a:endParaRPr lang="en-US" sz="12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dirty="0">
                          <a:solidFill>
                            <a:schemeClr val="bg1"/>
                          </a:solidFill>
                          <a:effectLst/>
                          <a:latin typeface="Calibri" panose="020F0502020204030204" pitchFamily="34" charset="0"/>
                        </a:rPr>
                        <a:t>Bill</a:t>
                      </a:r>
                      <a:endParaRPr lang="en-US" sz="1100" dirty="0">
                        <a:solidFill>
                          <a:schemeClr val="bg1"/>
                        </a:solidFill>
                        <a:effectLst/>
                        <a:latin typeface="Calibri" panose="020F0502020204030204" pitchFamily="34" charset="0"/>
                      </a:endParaRPr>
                    </a:p>
                    <a:p>
                      <a:pPr marL="0" marR="0">
                        <a:spcBef>
                          <a:spcPts val="0"/>
                        </a:spcBef>
                        <a:spcAft>
                          <a:spcPts val="0"/>
                        </a:spcAft>
                      </a:pPr>
                      <a:r>
                        <a:rPr lang="en-US" sz="1600" dirty="0">
                          <a:solidFill>
                            <a:schemeClr val="bg1"/>
                          </a:solidFill>
                          <a:effectLst/>
                          <a:latin typeface="Calibri" panose="020F0502020204030204" pitchFamily="34" charset="0"/>
                        </a:rPr>
                        <a:t> </a:t>
                      </a:r>
                      <a:endParaRPr lang="en-US" sz="11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a:solidFill>
                            <a:schemeClr val="bg1"/>
                          </a:solidFill>
                          <a:effectLst/>
                          <a:latin typeface="Calibri" panose="020F0502020204030204" pitchFamily="34" charset="0"/>
                        </a:rPr>
                        <a:t>Wednesday</a:t>
                      </a:r>
                      <a:endParaRPr lang="en-US" sz="110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dirty="0">
                          <a:solidFill>
                            <a:schemeClr val="bg1"/>
                          </a:solidFill>
                          <a:effectLst/>
                          <a:latin typeface="Calibri" panose="020F0502020204030204" pitchFamily="34" charset="0"/>
                        </a:rPr>
                        <a:t>May 18, 2016</a:t>
                      </a:r>
                      <a:endParaRPr lang="en-US" sz="1100" dirty="0">
                        <a:solidFill>
                          <a:schemeClr val="bg1"/>
                        </a:solidFill>
                        <a:effectLst/>
                        <a:latin typeface="Calibri" panose="020F0502020204030204" pitchFamily="34" charset="0"/>
                        <a:ea typeface="Times New Roman"/>
                      </a:endParaRPr>
                    </a:p>
                  </a:txBody>
                  <a:tcPr marL="53532" marR="53532" marT="0" marB="0"/>
                </a:tc>
                <a:extLst>
                  <a:ext uri="{0D108BD9-81ED-4DB2-BD59-A6C34878D82A}">
                    <a16:rowId xmlns:a16="http://schemas.microsoft.com/office/drawing/2014/main" val="10012"/>
                  </a:ext>
                </a:extLst>
              </a:tr>
              <a:tr h="482003">
                <a:tc>
                  <a:txBody>
                    <a:bodyPr/>
                    <a:lstStyle/>
                    <a:p>
                      <a:pPr marL="0" marR="0" algn="ctr">
                        <a:spcBef>
                          <a:spcPts val="0"/>
                        </a:spcBef>
                        <a:spcAft>
                          <a:spcPts val="0"/>
                        </a:spcAft>
                      </a:pPr>
                      <a:r>
                        <a:rPr lang="en-US" sz="1600">
                          <a:solidFill>
                            <a:schemeClr val="bg1"/>
                          </a:solidFill>
                          <a:effectLst/>
                          <a:latin typeface="Calibri" panose="020F0502020204030204" pitchFamily="34" charset="0"/>
                        </a:rPr>
                        <a:t>13</a:t>
                      </a:r>
                      <a:endParaRPr lang="en-US" sz="1100">
                        <a:solidFill>
                          <a:schemeClr val="bg1"/>
                        </a:solidFill>
                        <a:effectLst/>
                        <a:latin typeface="Calibri" panose="020F0502020204030204" pitchFamily="34" charset="0"/>
                      </a:endParaRPr>
                    </a:p>
                    <a:p>
                      <a:pPr marL="0" marR="0" algn="ctr">
                        <a:spcBef>
                          <a:spcPts val="0"/>
                        </a:spcBef>
                        <a:spcAft>
                          <a:spcPts val="0"/>
                        </a:spcAft>
                      </a:pPr>
                      <a:r>
                        <a:rPr lang="en-US" sz="1600">
                          <a:solidFill>
                            <a:schemeClr val="bg1"/>
                          </a:solidFill>
                          <a:effectLst/>
                          <a:latin typeface="Calibri" panose="020F0502020204030204" pitchFamily="34" charset="0"/>
                        </a:rPr>
                        <a:t> </a:t>
                      </a:r>
                      <a:endParaRPr lang="en-US" sz="110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800" dirty="0">
                          <a:solidFill>
                            <a:schemeClr val="bg1"/>
                          </a:solidFill>
                          <a:effectLst/>
                          <a:latin typeface="Calibri" panose="020F0502020204030204" pitchFamily="34" charset="0"/>
                        </a:rPr>
                        <a:t>Review</a:t>
                      </a:r>
                      <a:endParaRPr lang="en-US" sz="12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dirty="0">
                          <a:solidFill>
                            <a:schemeClr val="bg1"/>
                          </a:solidFill>
                          <a:effectLst/>
                          <a:latin typeface="Calibri" panose="020F0502020204030204" pitchFamily="34" charset="0"/>
                        </a:rPr>
                        <a:t>Russ</a:t>
                      </a:r>
                      <a:endParaRPr lang="en-US" sz="1100" dirty="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a:solidFill>
                            <a:schemeClr val="bg1"/>
                          </a:solidFill>
                          <a:effectLst/>
                          <a:latin typeface="Calibri" panose="020F0502020204030204" pitchFamily="34" charset="0"/>
                        </a:rPr>
                        <a:t>Sunday</a:t>
                      </a:r>
                      <a:endParaRPr lang="en-US" sz="1100">
                        <a:solidFill>
                          <a:schemeClr val="bg1"/>
                        </a:solidFill>
                        <a:effectLst/>
                        <a:latin typeface="Calibri" panose="020F0502020204030204" pitchFamily="34" charset="0"/>
                        <a:ea typeface="Times New Roman"/>
                      </a:endParaRPr>
                    </a:p>
                  </a:txBody>
                  <a:tcPr marL="53532" marR="53532" marT="0" marB="0"/>
                </a:tc>
                <a:tc>
                  <a:txBody>
                    <a:bodyPr/>
                    <a:lstStyle/>
                    <a:p>
                      <a:pPr marL="0" marR="0">
                        <a:spcBef>
                          <a:spcPts val="0"/>
                        </a:spcBef>
                        <a:spcAft>
                          <a:spcPts val="0"/>
                        </a:spcAft>
                      </a:pPr>
                      <a:r>
                        <a:rPr lang="en-US" sz="1600" dirty="0">
                          <a:solidFill>
                            <a:schemeClr val="bg1"/>
                          </a:solidFill>
                          <a:effectLst/>
                          <a:latin typeface="Calibri" panose="020F0502020204030204" pitchFamily="34" charset="0"/>
                        </a:rPr>
                        <a:t>May 22, 2016</a:t>
                      </a:r>
                      <a:endParaRPr lang="en-US" sz="1100" dirty="0">
                        <a:solidFill>
                          <a:schemeClr val="bg1"/>
                        </a:solidFill>
                        <a:effectLst/>
                        <a:latin typeface="Calibri" panose="020F0502020204030204" pitchFamily="34" charset="0"/>
                        <a:ea typeface="Times New Roman"/>
                      </a:endParaRPr>
                    </a:p>
                  </a:txBody>
                  <a:tcPr marL="53532" marR="53532" marT="0" marB="0"/>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4251309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2286000" y="304801"/>
            <a:ext cx="7772400" cy="1200329"/>
          </a:xfrm>
          <a:prstGeom prst="rect">
            <a:avLst/>
          </a:prstGeom>
          <a:noFill/>
          <a:ln w="28575">
            <a:solidFill>
              <a:srgbClr val="FFFF00"/>
            </a:solidFill>
          </a:ln>
        </p:spPr>
        <p:txBody>
          <a:bodyPr wrap="square" rtlCol="0">
            <a:spAutoFit/>
          </a:bodyPr>
          <a:lstStyle/>
          <a:p>
            <a:r>
              <a:rPr lang="en-US" sz="3600" dirty="0"/>
              <a:t>What do you hope to accomplish when you pray?  </a:t>
            </a:r>
          </a:p>
        </p:txBody>
      </p:sp>
      <p:sp>
        <p:nvSpPr>
          <p:cNvPr id="5" name="TextBox 4"/>
          <p:cNvSpPr txBox="1"/>
          <p:nvPr/>
        </p:nvSpPr>
        <p:spPr>
          <a:xfrm>
            <a:off x="1828800" y="2057400"/>
            <a:ext cx="4038600" cy="3754874"/>
          </a:xfrm>
          <a:prstGeom prst="rect">
            <a:avLst/>
          </a:prstGeom>
          <a:noFill/>
        </p:spPr>
        <p:txBody>
          <a:bodyPr wrap="square" rtlCol="0">
            <a:spAutoFit/>
          </a:bodyPr>
          <a:lstStyle/>
          <a:p>
            <a:r>
              <a:rPr lang="en-US" sz="2200" i="1" dirty="0"/>
              <a:t>Closeness with God</a:t>
            </a:r>
          </a:p>
          <a:p>
            <a:r>
              <a:rPr lang="en-US" sz="2200" i="1" dirty="0"/>
              <a:t>Forgiveness for sins</a:t>
            </a:r>
          </a:p>
          <a:p>
            <a:r>
              <a:rPr lang="en-US" sz="2200" i="1" dirty="0"/>
              <a:t>A sense of cleansing</a:t>
            </a:r>
          </a:p>
          <a:p>
            <a:r>
              <a:rPr lang="en-US" sz="2200" i="1" dirty="0"/>
              <a:t>Protection for our loved ones</a:t>
            </a:r>
          </a:p>
          <a:p>
            <a:r>
              <a:rPr lang="en-US" sz="2200" i="1" dirty="0"/>
              <a:t>Relief from anxiety</a:t>
            </a:r>
          </a:p>
          <a:p>
            <a:r>
              <a:rPr lang="en-US" sz="2200" i="1" dirty="0"/>
              <a:t>Express our gratitude and love</a:t>
            </a:r>
          </a:p>
          <a:p>
            <a:r>
              <a:rPr lang="en-US" sz="2200" i="1" dirty="0"/>
              <a:t>Honor God</a:t>
            </a:r>
          </a:p>
          <a:p>
            <a:r>
              <a:rPr lang="en-US" sz="2200" i="1" dirty="0"/>
              <a:t>Praise God</a:t>
            </a:r>
          </a:p>
          <a:p>
            <a:r>
              <a:rPr lang="en-US" sz="2200" i="1" dirty="0"/>
              <a:t>Resolution of a problem</a:t>
            </a:r>
          </a:p>
          <a:p>
            <a:endParaRPr lang="en-US" sz="2000" i="1" dirty="0"/>
          </a:p>
          <a:p>
            <a:endParaRPr lang="en-US" sz="2000" i="1" dirty="0"/>
          </a:p>
        </p:txBody>
      </p:sp>
      <p:sp>
        <p:nvSpPr>
          <p:cNvPr id="6" name="TextBox 5"/>
          <p:cNvSpPr txBox="1"/>
          <p:nvPr/>
        </p:nvSpPr>
        <p:spPr>
          <a:xfrm>
            <a:off x="6324600" y="2057400"/>
            <a:ext cx="4038600" cy="3447098"/>
          </a:xfrm>
          <a:prstGeom prst="rect">
            <a:avLst/>
          </a:prstGeom>
          <a:noFill/>
        </p:spPr>
        <p:txBody>
          <a:bodyPr wrap="square" rtlCol="0">
            <a:spAutoFit/>
          </a:bodyPr>
          <a:lstStyle/>
          <a:p>
            <a:r>
              <a:rPr lang="en-US" sz="2200" i="1" dirty="0"/>
              <a:t>Health of a loved one</a:t>
            </a:r>
          </a:p>
          <a:p>
            <a:r>
              <a:rPr lang="en-US" sz="2200" i="1" dirty="0"/>
              <a:t>Salvation for someone</a:t>
            </a:r>
          </a:p>
          <a:p>
            <a:r>
              <a:rPr lang="en-US" sz="2200" i="1" dirty="0"/>
              <a:t>Wisdom and knowledge</a:t>
            </a:r>
          </a:p>
          <a:p>
            <a:r>
              <a:rPr lang="en-US" sz="2200" i="1" dirty="0"/>
              <a:t>Gain opportunities</a:t>
            </a:r>
          </a:p>
          <a:p>
            <a:r>
              <a:rPr lang="en-US" sz="2200" i="1" dirty="0"/>
              <a:t>Relief from anger</a:t>
            </a:r>
          </a:p>
          <a:p>
            <a:r>
              <a:rPr lang="en-US" sz="2200" i="1" dirty="0"/>
              <a:t>Relief from fear</a:t>
            </a:r>
          </a:p>
          <a:p>
            <a:r>
              <a:rPr lang="en-US" sz="2200" i="1" dirty="0"/>
              <a:t>For God to hear me</a:t>
            </a:r>
          </a:p>
          <a:p>
            <a:r>
              <a:rPr lang="en-US" sz="2200" i="1" dirty="0"/>
              <a:t>Word would be spread</a:t>
            </a:r>
          </a:p>
          <a:p>
            <a:r>
              <a:rPr lang="en-US" sz="2200" i="1" dirty="0"/>
              <a:t>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2286000" y="304800"/>
            <a:ext cx="7772400" cy="1077218"/>
          </a:xfrm>
          <a:prstGeom prst="rect">
            <a:avLst/>
          </a:prstGeom>
          <a:noFill/>
          <a:ln w="28575">
            <a:solidFill>
              <a:srgbClr val="FFFF00"/>
            </a:solidFill>
          </a:ln>
        </p:spPr>
        <p:txBody>
          <a:bodyPr wrap="square" rtlCol="0">
            <a:spAutoFit/>
          </a:bodyPr>
          <a:lstStyle/>
          <a:p>
            <a:r>
              <a:rPr lang="en-US" sz="3200" dirty="0"/>
              <a:t>What do you hope to accomplish when you pray?  - </a:t>
            </a:r>
            <a:r>
              <a:rPr lang="en-US" sz="3200" dirty="0">
                <a:solidFill>
                  <a:srgbClr val="FFFF00"/>
                </a:solidFill>
              </a:rPr>
              <a:t>Something will happen</a:t>
            </a:r>
          </a:p>
        </p:txBody>
      </p:sp>
      <p:sp>
        <p:nvSpPr>
          <p:cNvPr id="5" name="TextBox 4"/>
          <p:cNvSpPr txBox="1"/>
          <p:nvPr/>
        </p:nvSpPr>
        <p:spPr>
          <a:xfrm>
            <a:off x="1828800" y="2057400"/>
            <a:ext cx="4038600" cy="3754874"/>
          </a:xfrm>
          <a:prstGeom prst="rect">
            <a:avLst/>
          </a:prstGeom>
          <a:noFill/>
        </p:spPr>
        <p:txBody>
          <a:bodyPr wrap="square" rtlCol="0">
            <a:spAutoFit/>
          </a:bodyPr>
          <a:lstStyle/>
          <a:p>
            <a:r>
              <a:rPr lang="en-US" sz="2200" i="1" dirty="0"/>
              <a:t>Closeness with God</a:t>
            </a:r>
          </a:p>
          <a:p>
            <a:r>
              <a:rPr lang="en-US" sz="2200" i="1" dirty="0"/>
              <a:t>Forgiveness for sins</a:t>
            </a:r>
          </a:p>
          <a:p>
            <a:r>
              <a:rPr lang="en-US" sz="2200" i="1" dirty="0"/>
              <a:t>A sense of cleansing</a:t>
            </a:r>
          </a:p>
          <a:p>
            <a:r>
              <a:rPr lang="en-US" sz="2200" i="1" dirty="0">
                <a:solidFill>
                  <a:srgbClr val="FFFF00"/>
                </a:solidFill>
              </a:rPr>
              <a:t>Protection for our loved ones</a:t>
            </a:r>
          </a:p>
          <a:p>
            <a:r>
              <a:rPr lang="en-US" sz="2200" i="1" dirty="0"/>
              <a:t>Relief from anxiety</a:t>
            </a:r>
          </a:p>
          <a:p>
            <a:r>
              <a:rPr lang="en-US" sz="2200" i="1" dirty="0"/>
              <a:t>Express our gratitude and love</a:t>
            </a:r>
          </a:p>
          <a:p>
            <a:r>
              <a:rPr lang="en-US" sz="2200" i="1" dirty="0"/>
              <a:t>Honor God</a:t>
            </a:r>
          </a:p>
          <a:p>
            <a:r>
              <a:rPr lang="en-US" sz="2200" i="1" dirty="0"/>
              <a:t>Praise God</a:t>
            </a:r>
          </a:p>
          <a:p>
            <a:r>
              <a:rPr lang="en-US" sz="2200" i="1" dirty="0">
                <a:solidFill>
                  <a:srgbClr val="FFFF00"/>
                </a:solidFill>
              </a:rPr>
              <a:t>Resolution of a problem</a:t>
            </a:r>
          </a:p>
          <a:p>
            <a:endParaRPr lang="en-US" sz="2000" i="1" dirty="0"/>
          </a:p>
          <a:p>
            <a:endParaRPr lang="en-US" sz="2000" i="1" dirty="0"/>
          </a:p>
        </p:txBody>
      </p:sp>
      <p:sp>
        <p:nvSpPr>
          <p:cNvPr id="6" name="TextBox 5"/>
          <p:cNvSpPr txBox="1"/>
          <p:nvPr/>
        </p:nvSpPr>
        <p:spPr>
          <a:xfrm>
            <a:off x="6324600" y="2057400"/>
            <a:ext cx="4038600" cy="3447098"/>
          </a:xfrm>
          <a:prstGeom prst="rect">
            <a:avLst/>
          </a:prstGeom>
          <a:noFill/>
        </p:spPr>
        <p:txBody>
          <a:bodyPr wrap="square" rtlCol="0">
            <a:spAutoFit/>
          </a:bodyPr>
          <a:lstStyle/>
          <a:p>
            <a:r>
              <a:rPr lang="en-US" sz="2200" i="1" dirty="0">
                <a:solidFill>
                  <a:srgbClr val="FFFF00"/>
                </a:solidFill>
              </a:rPr>
              <a:t>Health of a loved one</a:t>
            </a:r>
          </a:p>
          <a:p>
            <a:r>
              <a:rPr lang="en-US" sz="2200" i="1" dirty="0">
                <a:solidFill>
                  <a:srgbClr val="FFFF00"/>
                </a:solidFill>
              </a:rPr>
              <a:t>Salvation for someone</a:t>
            </a:r>
          </a:p>
          <a:p>
            <a:r>
              <a:rPr lang="en-US" sz="2200" i="1" dirty="0"/>
              <a:t>Wisdom and knowledge</a:t>
            </a:r>
          </a:p>
          <a:p>
            <a:r>
              <a:rPr lang="en-US" sz="2200" i="1" dirty="0">
                <a:solidFill>
                  <a:srgbClr val="FFFF00"/>
                </a:solidFill>
              </a:rPr>
              <a:t>Gain opportunities</a:t>
            </a:r>
          </a:p>
          <a:p>
            <a:r>
              <a:rPr lang="en-US" sz="2200" i="1" dirty="0"/>
              <a:t>Relief from anger</a:t>
            </a:r>
          </a:p>
          <a:p>
            <a:r>
              <a:rPr lang="en-US" sz="2200" i="1" dirty="0"/>
              <a:t>Relief from fear</a:t>
            </a:r>
          </a:p>
          <a:p>
            <a:r>
              <a:rPr lang="en-US" sz="2200" i="1" dirty="0"/>
              <a:t>For God to hear me</a:t>
            </a:r>
          </a:p>
          <a:p>
            <a:r>
              <a:rPr lang="en-US" sz="2200" i="1" dirty="0">
                <a:solidFill>
                  <a:srgbClr val="FFFF00"/>
                </a:solidFill>
              </a:rPr>
              <a:t>Word would be spread</a:t>
            </a:r>
          </a:p>
          <a:p>
            <a:r>
              <a:rPr lang="en-US" sz="2200" i="1" dirty="0">
                <a:solidFill>
                  <a:srgbClr val="FFFF00"/>
                </a:solidFill>
              </a:rPr>
              <a:t>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2286000" y="304800"/>
            <a:ext cx="7772400" cy="1077218"/>
          </a:xfrm>
          <a:prstGeom prst="rect">
            <a:avLst/>
          </a:prstGeom>
          <a:noFill/>
          <a:ln w="28575">
            <a:solidFill>
              <a:srgbClr val="FFFF00"/>
            </a:solidFill>
          </a:ln>
        </p:spPr>
        <p:txBody>
          <a:bodyPr wrap="square" rtlCol="0">
            <a:spAutoFit/>
          </a:bodyPr>
          <a:lstStyle/>
          <a:p>
            <a:r>
              <a:rPr lang="en-US" sz="3200" dirty="0"/>
              <a:t>What do you hope to accomplish when you pray?  - </a:t>
            </a:r>
            <a:r>
              <a:rPr lang="en-US" sz="3200" dirty="0">
                <a:solidFill>
                  <a:srgbClr val="FFFF00"/>
                </a:solidFill>
              </a:rPr>
              <a:t>Prayer does something</a:t>
            </a:r>
          </a:p>
        </p:txBody>
      </p:sp>
      <p:sp>
        <p:nvSpPr>
          <p:cNvPr id="5" name="TextBox 4"/>
          <p:cNvSpPr txBox="1"/>
          <p:nvPr/>
        </p:nvSpPr>
        <p:spPr>
          <a:xfrm>
            <a:off x="1828800" y="2057400"/>
            <a:ext cx="4038600" cy="3754874"/>
          </a:xfrm>
          <a:prstGeom prst="rect">
            <a:avLst/>
          </a:prstGeom>
          <a:noFill/>
        </p:spPr>
        <p:txBody>
          <a:bodyPr wrap="square" rtlCol="0">
            <a:spAutoFit/>
          </a:bodyPr>
          <a:lstStyle/>
          <a:p>
            <a:r>
              <a:rPr lang="en-US" sz="2200" i="1" dirty="0"/>
              <a:t>Closeness with God</a:t>
            </a:r>
          </a:p>
          <a:p>
            <a:r>
              <a:rPr lang="en-US" sz="2200" i="1" dirty="0"/>
              <a:t>Forgiveness for sins</a:t>
            </a:r>
          </a:p>
          <a:p>
            <a:r>
              <a:rPr lang="en-US" sz="2200" i="1" dirty="0"/>
              <a:t>A sense of cleansing</a:t>
            </a:r>
          </a:p>
          <a:p>
            <a:r>
              <a:rPr lang="en-US" sz="2200" i="1" dirty="0"/>
              <a:t>Protection for our loved ones</a:t>
            </a:r>
          </a:p>
          <a:p>
            <a:r>
              <a:rPr lang="en-US" sz="2200" i="1" dirty="0"/>
              <a:t>Relief from anxiety</a:t>
            </a:r>
          </a:p>
          <a:p>
            <a:r>
              <a:rPr lang="en-US" sz="2200" i="1" dirty="0">
                <a:solidFill>
                  <a:srgbClr val="FFFF00"/>
                </a:solidFill>
              </a:rPr>
              <a:t>Express our gratitude and love</a:t>
            </a:r>
          </a:p>
          <a:p>
            <a:r>
              <a:rPr lang="en-US" sz="2200" i="1" dirty="0">
                <a:solidFill>
                  <a:srgbClr val="FFFF00"/>
                </a:solidFill>
              </a:rPr>
              <a:t>Honor God</a:t>
            </a:r>
          </a:p>
          <a:p>
            <a:r>
              <a:rPr lang="en-US" sz="2200" i="1" dirty="0">
                <a:solidFill>
                  <a:srgbClr val="FFFF00"/>
                </a:solidFill>
              </a:rPr>
              <a:t>Praise God</a:t>
            </a:r>
          </a:p>
          <a:p>
            <a:r>
              <a:rPr lang="en-US" sz="2200" i="1" dirty="0"/>
              <a:t>Resolution of a problem</a:t>
            </a:r>
          </a:p>
          <a:p>
            <a:endParaRPr lang="en-US" sz="2000" i="1" dirty="0"/>
          </a:p>
          <a:p>
            <a:endParaRPr lang="en-US" sz="2000" i="1" dirty="0"/>
          </a:p>
        </p:txBody>
      </p:sp>
      <p:sp>
        <p:nvSpPr>
          <p:cNvPr id="6" name="TextBox 5"/>
          <p:cNvSpPr txBox="1"/>
          <p:nvPr/>
        </p:nvSpPr>
        <p:spPr>
          <a:xfrm>
            <a:off x="6324600" y="2057400"/>
            <a:ext cx="4038600" cy="3447098"/>
          </a:xfrm>
          <a:prstGeom prst="rect">
            <a:avLst/>
          </a:prstGeom>
          <a:noFill/>
        </p:spPr>
        <p:txBody>
          <a:bodyPr wrap="square" rtlCol="0">
            <a:spAutoFit/>
          </a:bodyPr>
          <a:lstStyle/>
          <a:p>
            <a:r>
              <a:rPr lang="en-US" sz="2200" i="1" dirty="0"/>
              <a:t>Health of a loved one</a:t>
            </a:r>
          </a:p>
          <a:p>
            <a:r>
              <a:rPr lang="en-US" sz="2200" i="1" dirty="0"/>
              <a:t>Salvation for someone</a:t>
            </a:r>
          </a:p>
          <a:p>
            <a:r>
              <a:rPr lang="en-US" sz="2200" i="1" dirty="0"/>
              <a:t>Wisdom and knowledge</a:t>
            </a:r>
          </a:p>
          <a:p>
            <a:r>
              <a:rPr lang="en-US" sz="2200" i="1" dirty="0"/>
              <a:t>Gain opportunities</a:t>
            </a:r>
          </a:p>
          <a:p>
            <a:r>
              <a:rPr lang="en-US" sz="2200" i="1" dirty="0"/>
              <a:t>Relief from anger</a:t>
            </a:r>
          </a:p>
          <a:p>
            <a:r>
              <a:rPr lang="en-US" sz="2200" i="1" dirty="0"/>
              <a:t>Relief from fear</a:t>
            </a:r>
          </a:p>
          <a:p>
            <a:r>
              <a:rPr lang="en-US" sz="2200" i="1" dirty="0">
                <a:solidFill>
                  <a:srgbClr val="FFFF00"/>
                </a:solidFill>
              </a:rPr>
              <a:t>For God to hear me</a:t>
            </a:r>
          </a:p>
          <a:p>
            <a:r>
              <a:rPr lang="en-US" sz="2200" i="1" dirty="0"/>
              <a:t>Word would be spread</a:t>
            </a:r>
          </a:p>
          <a:p>
            <a:r>
              <a:rPr lang="en-US" sz="2200" i="1" dirty="0"/>
              <a:t>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pPr>
              <a:defRPr/>
            </a:pPr>
            <a:fld id="{33C72990-E08B-4E2A-BC17-DE1CAFC6BFB3}" type="slidenum">
              <a:rPr lang="en-US"/>
              <a:pPr>
                <a:defRPr/>
              </a:pPr>
              <a:t>4</a:t>
            </a:fld>
            <a:endParaRPr lang="en-US"/>
          </a:p>
        </p:txBody>
      </p:sp>
      <p:sp>
        <p:nvSpPr>
          <p:cNvPr id="45059" name="Rectangle 2"/>
          <p:cNvSpPr>
            <a:spLocks noGrp="1" noChangeArrowheads="1"/>
          </p:cNvSpPr>
          <p:nvPr>
            <p:ph type="title"/>
          </p:nvPr>
        </p:nvSpPr>
        <p:spPr>
          <a:xfrm>
            <a:off x="1981200" y="0"/>
            <a:ext cx="8229600" cy="533400"/>
          </a:xfrm>
        </p:spPr>
        <p:txBody>
          <a:bodyPr/>
          <a:lstStyle/>
          <a:p>
            <a:pPr eaLnBrk="1" hangingPunct="1"/>
            <a:endParaRPr lang="en-US" sz="3200" dirty="0"/>
          </a:p>
        </p:txBody>
      </p:sp>
      <p:graphicFrame>
        <p:nvGraphicFramePr>
          <p:cNvPr id="5" name="Content Placeholder 4">
            <a:extLst>
              <a:ext uri="{FF2B5EF4-FFF2-40B4-BE49-F238E27FC236}">
                <a16:creationId xmlns:a16="http://schemas.microsoft.com/office/drawing/2014/main" id="{7026EAD4-7DF5-48C3-8388-FB29E2A63E7F}"/>
              </a:ext>
            </a:extLst>
          </p:cNvPr>
          <p:cNvGraphicFramePr>
            <a:graphicFrameLocks noGrp="1"/>
          </p:cNvGraphicFramePr>
          <p:nvPr>
            <p:ph idx="1"/>
            <p:extLst>
              <p:ext uri="{D42A27DB-BD31-4B8C-83A1-F6EECF244321}">
                <p14:modId xmlns:p14="http://schemas.microsoft.com/office/powerpoint/2010/main" val="3670102531"/>
              </p:ext>
            </p:extLst>
          </p:nvPr>
        </p:nvGraphicFramePr>
        <p:xfrm>
          <a:off x="457200" y="93899"/>
          <a:ext cx="11506200" cy="6425905"/>
        </p:xfrm>
        <a:graphic>
          <a:graphicData uri="http://schemas.openxmlformats.org/drawingml/2006/table">
            <a:tbl>
              <a:tblPr firstRow="1">
                <a:tableStyleId>{21E4AEA4-8DFA-4A89-87EB-49C32662AFE0}</a:tableStyleId>
              </a:tblPr>
              <a:tblGrid>
                <a:gridCol w="1143000">
                  <a:extLst>
                    <a:ext uri="{9D8B030D-6E8A-4147-A177-3AD203B41FA5}">
                      <a16:colId xmlns:a16="http://schemas.microsoft.com/office/drawing/2014/main" val="3983719230"/>
                    </a:ext>
                  </a:extLst>
                </a:gridCol>
                <a:gridCol w="3429000">
                  <a:extLst>
                    <a:ext uri="{9D8B030D-6E8A-4147-A177-3AD203B41FA5}">
                      <a16:colId xmlns:a16="http://schemas.microsoft.com/office/drawing/2014/main" val="4225800195"/>
                    </a:ext>
                  </a:extLst>
                </a:gridCol>
                <a:gridCol w="2743200">
                  <a:extLst>
                    <a:ext uri="{9D8B030D-6E8A-4147-A177-3AD203B41FA5}">
                      <a16:colId xmlns:a16="http://schemas.microsoft.com/office/drawing/2014/main" val="3271769892"/>
                    </a:ext>
                  </a:extLst>
                </a:gridCol>
                <a:gridCol w="1905000">
                  <a:extLst>
                    <a:ext uri="{9D8B030D-6E8A-4147-A177-3AD203B41FA5}">
                      <a16:colId xmlns:a16="http://schemas.microsoft.com/office/drawing/2014/main" val="1255116664"/>
                    </a:ext>
                  </a:extLst>
                </a:gridCol>
                <a:gridCol w="2286000">
                  <a:extLst>
                    <a:ext uri="{9D8B030D-6E8A-4147-A177-3AD203B41FA5}">
                      <a16:colId xmlns:a16="http://schemas.microsoft.com/office/drawing/2014/main" val="1460307221"/>
                    </a:ext>
                  </a:extLst>
                </a:gridCol>
              </a:tblGrid>
              <a:tr h="445993">
                <a:tc>
                  <a:txBody>
                    <a:bodyPr/>
                    <a:lstStyle/>
                    <a:p>
                      <a:pPr marL="0" marR="0" algn="ctr">
                        <a:spcBef>
                          <a:spcPts val="0"/>
                        </a:spcBef>
                        <a:spcAft>
                          <a:spcPts val="0"/>
                        </a:spcAft>
                      </a:pPr>
                      <a:r>
                        <a:rPr lang="en-US" sz="2000" u="sng" dirty="0">
                          <a:effectLst/>
                        </a:rPr>
                        <a:t>Lesson</a:t>
                      </a:r>
                      <a:endParaRPr lang="en-US" sz="1200" b="1" u="sng" dirty="0">
                        <a:effectLst/>
                        <a:latin typeface="Times New Roman" panose="02020603050405020304" pitchFamily="18" charset="0"/>
                        <a:ea typeface="Times New Roman" panose="02020603050405020304" pitchFamily="18" charset="0"/>
                      </a:endParaRPr>
                    </a:p>
                  </a:txBody>
                  <a:tcPr marL="49675" marR="49675" marT="0" marB="0">
                    <a:lnB w="28575"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u="sng" dirty="0">
                          <a:effectLst/>
                        </a:rPr>
                        <a:t>Title</a:t>
                      </a:r>
                      <a:endParaRPr lang="en-US" sz="1200" b="1" u="sng" dirty="0">
                        <a:effectLst/>
                        <a:latin typeface="Times New Roman" panose="02020603050405020304" pitchFamily="18" charset="0"/>
                        <a:ea typeface="Times New Roman" panose="02020603050405020304" pitchFamily="18" charset="0"/>
                      </a:endParaRPr>
                    </a:p>
                  </a:txBody>
                  <a:tcPr marL="49675" marR="49675" marT="0" marB="0">
                    <a:lnB w="28575"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u="sng" dirty="0">
                          <a:effectLst/>
                        </a:rPr>
                        <a:t>Key Passage</a:t>
                      </a:r>
                      <a:endParaRPr lang="en-US" sz="1200" b="1" u="sng" dirty="0">
                        <a:effectLst/>
                        <a:latin typeface="Times New Roman" panose="02020603050405020304" pitchFamily="18" charset="0"/>
                        <a:ea typeface="Times New Roman" panose="02020603050405020304" pitchFamily="18" charset="0"/>
                      </a:endParaRPr>
                    </a:p>
                  </a:txBody>
                  <a:tcPr marL="49675" marR="49675" marT="0" marB="0">
                    <a:lnB w="28575"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u="sng" dirty="0">
                          <a:effectLst/>
                        </a:rPr>
                        <a:t>Day</a:t>
                      </a:r>
                      <a:endParaRPr lang="en-US" sz="1200" b="1" u="sng" dirty="0">
                        <a:effectLst/>
                        <a:latin typeface="Times New Roman" panose="02020603050405020304" pitchFamily="18" charset="0"/>
                        <a:ea typeface="Times New Roman" panose="02020603050405020304" pitchFamily="18" charset="0"/>
                      </a:endParaRPr>
                    </a:p>
                  </a:txBody>
                  <a:tcPr marL="49675" marR="49675" marT="0" marB="0">
                    <a:lnB w="28575" cap="flat" cmpd="sng" algn="ctr">
                      <a:solidFill>
                        <a:schemeClr val="tx1"/>
                      </a:solidFill>
                      <a:prstDash val="solid"/>
                      <a:round/>
                      <a:headEnd type="none" w="med" len="med"/>
                      <a:tailEnd type="none" w="med" len="med"/>
                    </a:lnB>
                  </a:tcPr>
                </a:tc>
                <a:tc>
                  <a:txBody>
                    <a:bodyPr/>
                    <a:lstStyle/>
                    <a:p>
                      <a:pPr marL="0" marR="39370" indent="68580" algn="ctr">
                        <a:spcBef>
                          <a:spcPts val="0"/>
                        </a:spcBef>
                        <a:spcAft>
                          <a:spcPts val="0"/>
                        </a:spcAft>
                      </a:pPr>
                      <a:r>
                        <a:rPr lang="en-US" sz="2000" u="sng" dirty="0">
                          <a:effectLst/>
                        </a:rPr>
                        <a:t>Date</a:t>
                      </a:r>
                      <a:endParaRPr lang="en-US" sz="1200" b="1" u="sng" dirty="0">
                        <a:effectLst/>
                        <a:latin typeface="Times New Roman" panose="02020603050405020304" pitchFamily="18" charset="0"/>
                        <a:ea typeface="Times New Roman" panose="02020603050405020304" pitchFamily="18" charset="0"/>
                      </a:endParaRPr>
                    </a:p>
                  </a:txBody>
                  <a:tcPr marL="49675" marR="49675" marT="0" marB="0">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0033421"/>
                  </a:ext>
                </a:extLst>
              </a:tr>
              <a:tr h="376892">
                <a:tc>
                  <a:txBody>
                    <a:bodyPr/>
                    <a:lstStyle/>
                    <a:p>
                      <a:pPr marL="0" marR="0" algn="ctr">
                        <a:spcBef>
                          <a:spcPts val="0"/>
                        </a:spcBef>
                        <a:spcAft>
                          <a:spcPts val="0"/>
                        </a:spcAft>
                      </a:pPr>
                      <a:r>
                        <a:rPr lang="en-US" sz="2400" dirty="0">
                          <a:solidFill>
                            <a:schemeClr val="bg1">
                              <a:lumMod val="50000"/>
                            </a:schemeClr>
                          </a:solidFill>
                          <a:effectLst/>
                        </a:rPr>
                        <a:t>1</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dirty="0">
                          <a:solidFill>
                            <a:schemeClr val="bg1">
                              <a:lumMod val="50000"/>
                            </a:schemeClr>
                          </a:solidFill>
                          <a:effectLst/>
                        </a:rPr>
                        <a:t>Goals for the Class</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dirty="0">
                          <a:solidFill>
                            <a:schemeClr val="bg1">
                              <a:lumMod val="50000"/>
                            </a:schemeClr>
                          </a:solidFill>
                          <a:effectLst/>
                        </a:rPr>
                        <a:t>Sunday</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dirty="0">
                          <a:solidFill>
                            <a:schemeClr val="bg1">
                              <a:lumMod val="50000"/>
                            </a:schemeClr>
                          </a:solidFill>
                          <a:effectLst/>
                        </a:rPr>
                        <a:t>Feb. 24, 2019</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899588879"/>
                  </a:ext>
                </a:extLst>
              </a:tr>
              <a:tr h="376892">
                <a:tc>
                  <a:txBody>
                    <a:bodyPr/>
                    <a:lstStyle/>
                    <a:p>
                      <a:pPr marL="0" marR="0" algn="ctr">
                        <a:spcBef>
                          <a:spcPts val="0"/>
                        </a:spcBef>
                        <a:spcAft>
                          <a:spcPts val="0"/>
                        </a:spcAft>
                      </a:pPr>
                      <a:r>
                        <a:rPr lang="en-US" sz="2400" dirty="0">
                          <a:solidFill>
                            <a:schemeClr val="bg1">
                              <a:lumMod val="50000"/>
                            </a:schemeClr>
                          </a:solidFill>
                          <a:effectLst/>
                        </a:rPr>
                        <a:t> 2 </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dirty="0">
                          <a:solidFill>
                            <a:schemeClr val="bg1">
                              <a:lumMod val="50000"/>
                            </a:schemeClr>
                          </a:solidFill>
                          <a:effectLst/>
                        </a:rPr>
                        <a:t>Earthly Motives</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dirty="0">
                          <a:solidFill>
                            <a:schemeClr val="bg1">
                              <a:lumMod val="50000"/>
                            </a:schemeClr>
                          </a:solidFill>
                          <a:effectLst/>
                        </a:rPr>
                        <a:t>Wednesday</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dirty="0">
                          <a:solidFill>
                            <a:schemeClr val="bg1">
                              <a:lumMod val="50000"/>
                            </a:schemeClr>
                          </a:solidFill>
                          <a:effectLst/>
                        </a:rPr>
                        <a:t>Feb. 27, 2019</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1900521634"/>
                  </a:ext>
                </a:extLst>
              </a:tr>
              <a:tr h="376892">
                <a:tc>
                  <a:txBody>
                    <a:bodyPr/>
                    <a:lstStyle/>
                    <a:p>
                      <a:pPr marL="0" marR="0" algn="ctr">
                        <a:spcBef>
                          <a:spcPts val="0"/>
                        </a:spcBef>
                        <a:spcAft>
                          <a:spcPts val="0"/>
                        </a:spcAft>
                      </a:pPr>
                      <a:r>
                        <a:rPr lang="en-US" sz="2400" dirty="0">
                          <a:solidFill>
                            <a:schemeClr val="bg1">
                              <a:lumMod val="50000"/>
                            </a:schemeClr>
                          </a:solidFill>
                          <a:effectLst/>
                        </a:rPr>
                        <a:t> 3 </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dirty="0">
                          <a:solidFill>
                            <a:schemeClr val="bg1">
                              <a:lumMod val="50000"/>
                            </a:schemeClr>
                          </a:solidFill>
                          <a:effectLst/>
                        </a:rPr>
                        <a:t>Balanced Prayers</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dirty="0">
                          <a:solidFill>
                            <a:schemeClr val="bg1">
                              <a:lumMod val="50000"/>
                            </a:schemeClr>
                          </a:solidFill>
                          <a:effectLst/>
                        </a:rPr>
                        <a:t>Sunday</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dirty="0">
                          <a:solidFill>
                            <a:schemeClr val="bg1">
                              <a:lumMod val="50000"/>
                            </a:schemeClr>
                          </a:solidFill>
                          <a:effectLst/>
                        </a:rPr>
                        <a:t>March 3, 2019</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3747232846"/>
                  </a:ext>
                </a:extLst>
              </a:tr>
              <a:tr h="427261">
                <a:tc>
                  <a:txBody>
                    <a:bodyPr/>
                    <a:lstStyle/>
                    <a:p>
                      <a:pPr marL="0" marR="0" algn="ctr">
                        <a:spcBef>
                          <a:spcPts val="0"/>
                        </a:spcBef>
                        <a:spcAft>
                          <a:spcPts val="0"/>
                        </a:spcAft>
                      </a:pPr>
                      <a:r>
                        <a:rPr lang="en-US" sz="2400" dirty="0">
                          <a:solidFill>
                            <a:schemeClr val="bg1">
                              <a:lumMod val="50000"/>
                            </a:schemeClr>
                          </a:solidFill>
                          <a:effectLst/>
                        </a:rPr>
                        <a:t>4</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dirty="0">
                          <a:solidFill>
                            <a:schemeClr val="bg1">
                              <a:lumMod val="50000"/>
                            </a:schemeClr>
                          </a:solidFill>
                          <a:effectLst/>
                        </a:rPr>
                        <a:t>The Framework of Prayer</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dirty="0">
                          <a:solidFill>
                            <a:schemeClr val="bg1">
                              <a:lumMod val="50000"/>
                            </a:schemeClr>
                          </a:solidFill>
                          <a:effectLst/>
                        </a:rPr>
                        <a:t>II Thess. 1:1-12</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dirty="0">
                          <a:solidFill>
                            <a:schemeClr val="bg1">
                              <a:lumMod val="50000"/>
                            </a:schemeClr>
                          </a:solidFill>
                          <a:effectLst/>
                        </a:rPr>
                        <a:t>Wednesday</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dirty="0">
                          <a:solidFill>
                            <a:schemeClr val="bg1">
                              <a:lumMod val="50000"/>
                            </a:schemeClr>
                          </a:solidFill>
                          <a:effectLst/>
                        </a:rPr>
                        <a:t>March 6, 2019</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3987213299"/>
                  </a:ext>
                </a:extLst>
              </a:tr>
              <a:tr h="376892">
                <a:tc>
                  <a:txBody>
                    <a:bodyPr/>
                    <a:lstStyle/>
                    <a:p>
                      <a:pPr marL="0" marR="0" algn="ctr">
                        <a:spcBef>
                          <a:spcPts val="0"/>
                        </a:spcBef>
                        <a:spcAft>
                          <a:spcPts val="0"/>
                        </a:spcAft>
                      </a:pPr>
                      <a:r>
                        <a:rPr lang="en-US" sz="2400" dirty="0">
                          <a:solidFill>
                            <a:schemeClr val="bg1">
                              <a:lumMod val="50000"/>
                            </a:schemeClr>
                          </a:solidFill>
                          <a:effectLst/>
                        </a:rPr>
                        <a:t>5</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dirty="0">
                          <a:solidFill>
                            <a:schemeClr val="bg1">
                              <a:lumMod val="50000"/>
                            </a:schemeClr>
                          </a:solidFill>
                          <a:effectLst/>
                        </a:rPr>
                        <a:t>Praying for Others</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dirty="0">
                          <a:solidFill>
                            <a:schemeClr val="bg1">
                              <a:lumMod val="50000"/>
                            </a:schemeClr>
                          </a:solidFill>
                          <a:effectLst/>
                        </a:rPr>
                        <a:t>Sunday </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dirty="0">
                          <a:solidFill>
                            <a:schemeClr val="bg1">
                              <a:lumMod val="50000"/>
                            </a:schemeClr>
                          </a:solidFill>
                          <a:effectLst/>
                        </a:rPr>
                        <a:t>March 10, 2019</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3911089487"/>
                  </a:ext>
                </a:extLst>
              </a:tr>
              <a:tr h="376892">
                <a:tc>
                  <a:txBody>
                    <a:bodyPr/>
                    <a:lstStyle/>
                    <a:p>
                      <a:pPr marL="0" marR="0" algn="ctr">
                        <a:spcBef>
                          <a:spcPts val="0"/>
                        </a:spcBef>
                        <a:spcAft>
                          <a:spcPts val="0"/>
                        </a:spcAft>
                      </a:pPr>
                      <a:r>
                        <a:rPr lang="en-US" sz="2400" dirty="0">
                          <a:solidFill>
                            <a:schemeClr val="bg1">
                              <a:lumMod val="50000"/>
                            </a:schemeClr>
                          </a:solidFill>
                          <a:effectLst/>
                        </a:rPr>
                        <a:t>6</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dirty="0">
                          <a:solidFill>
                            <a:schemeClr val="bg1">
                              <a:lumMod val="50000"/>
                            </a:schemeClr>
                          </a:solidFill>
                          <a:effectLst/>
                        </a:rPr>
                        <a:t>A Passion for People</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dirty="0">
                          <a:solidFill>
                            <a:schemeClr val="bg1">
                              <a:lumMod val="50000"/>
                            </a:schemeClr>
                          </a:solidFill>
                          <a:effectLst/>
                        </a:rPr>
                        <a:t>I Thess. 3:9-13</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a:solidFill>
                            <a:schemeClr val="bg1">
                              <a:lumMod val="50000"/>
                            </a:schemeClr>
                          </a:solidFill>
                          <a:effectLst/>
                        </a:rPr>
                        <a:t>Wednesday</a:t>
                      </a:r>
                      <a:endParaRPr lang="en-US" sz="2000" b="1">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dirty="0">
                          <a:solidFill>
                            <a:schemeClr val="bg1">
                              <a:lumMod val="50000"/>
                            </a:schemeClr>
                          </a:solidFill>
                          <a:effectLst/>
                        </a:rPr>
                        <a:t>March 13, 2019</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3116273377"/>
                  </a:ext>
                </a:extLst>
              </a:tr>
              <a:tr h="376892">
                <a:tc>
                  <a:txBody>
                    <a:bodyPr/>
                    <a:lstStyle/>
                    <a:p>
                      <a:pPr marL="0" marR="0" algn="ctr">
                        <a:spcBef>
                          <a:spcPts val="0"/>
                        </a:spcBef>
                        <a:spcAft>
                          <a:spcPts val="0"/>
                        </a:spcAft>
                      </a:pPr>
                      <a:r>
                        <a:rPr lang="en-US" sz="2400" dirty="0">
                          <a:solidFill>
                            <a:schemeClr val="bg1">
                              <a:lumMod val="50000"/>
                            </a:schemeClr>
                          </a:solidFill>
                          <a:effectLst/>
                        </a:rPr>
                        <a:t>7</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dirty="0">
                          <a:solidFill>
                            <a:schemeClr val="bg1">
                              <a:lumMod val="50000"/>
                            </a:schemeClr>
                          </a:solidFill>
                          <a:effectLst/>
                        </a:rPr>
                        <a:t>A Challenging Prayer</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kern="1200" dirty="0">
                          <a:solidFill>
                            <a:schemeClr val="bg1">
                              <a:lumMod val="50000"/>
                            </a:schemeClr>
                          </a:solidFill>
                          <a:effectLst/>
                          <a:latin typeface="+mn-lt"/>
                          <a:ea typeface="+mn-ea"/>
                          <a:cs typeface="+mn-cs"/>
                        </a:rPr>
                        <a:t>Colossians 1:9-12</a:t>
                      </a: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dirty="0">
                          <a:solidFill>
                            <a:schemeClr val="bg1">
                              <a:lumMod val="50000"/>
                            </a:schemeClr>
                          </a:solidFill>
                          <a:effectLst/>
                        </a:rPr>
                        <a:t>Sunday </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dirty="0">
                          <a:solidFill>
                            <a:schemeClr val="bg1">
                              <a:lumMod val="50000"/>
                            </a:schemeClr>
                          </a:solidFill>
                          <a:effectLst/>
                        </a:rPr>
                        <a:t>March 17, 2019</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1480384733"/>
                  </a:ext>
                </a:extLst>
              </a:tr>
              <a:tr h="393324">
                <a:tc>
                  <a:txBody>
                    <a:bodyPr/>
                    <a:lstStyle/>
                    <a:p>
                      <a:pPr marL="0" marR="0" algn="ctr">
                        <a:spcBef>
                          <a:spcPts val="0"/>
                        </a:spcBef>
                        <a:spcAft>
                          <a:spcPts val="0"/>
                        </a:spcAft>
                      </a:pPr>
                      <a:r>
                        <a:rPr lang="en-US" sz="2400" dirty="0">
                          <a:solidFill>
                            <a:schemeClr val="bg1">
                              <a:lumMod val="50000"/>
                            </a:schemeClr>
                          </a:solidFill>
                          <a:effectLst/>
                        </a:rPr>
                        <a:t>8</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dirty="0">
                          <a:solidFill>
                            <a:schemeClr val="bg1">
                              <a:lumMod val="50000"/>
                            </a:schemeClr>
                          </a:solidFill>
                          <a:effectLst/>
                        </a:rPr>
                        <a:t>Excuses for not Praying </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endParaRPr lang="en-US" sz="2400" kern="1200" dirty="0">
                        <a:solidFill>
                          <a:schemeClr val="bg1">
                            <a:lumMod val="50000"/>
                          </a:schemeClr>
                        </a:solidFill>
                        <a:effectLst/>
                        <a:latin typeface="+mn-lt"/>
                        <a:ea typeface="+mn-ea"/>
                        <a:cs typeface="+mn-cs"/>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dirty="0">
                          <a:solidFill>
                            <a:schemeClr val="bg1">
                              <a:lumMod val="50000"/>
                            </a:schemeClr>
                          </a:solidFill>
                          <a:effectLst/>
                        </a:rPr>
                        <a:t>Wednesday</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dirty="0">
                          <a:solidFill>
                            <a:schemeClr val="bg1">
                              <a:lumMod val="50000"/>
                            </a:schemeClr>
                          </a:solidFill>
                          <a:effectLst/>
                        </a:rPr>
                        <a:t>March 20, 2019</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3557776453"/>
                  </a:ext>
                </a:extLst>
              </a:tr>
              <a:tr h="376892">
                <a:tc>
                  <a:txBody>
                    <a:bodyPr/>
                    <a:lstStyle/>
                    <a:p>
                      <a:pPr marL="0" marR="0" algn="ctr">
                        <a:spcBef>
                          <a:spcPts val="0"/>
                        </a:spcBef>
                        <a:spcAft>
                          <a:spcPts val="0"/>
                        </a:spcAft>
                      </a:pPr>
                      <a:r>
                        <a:rPr lang="en-US" sz="2400" dirty="0">
                          <a:solidFill>
                            <a:schemeClr val="bg1">
                              <a:lumMod val="50000"/>
                            </a:schemeClr>
                          </a:solidFill>
                          <a:effectLst/>
                        </a:rPr>
                        <a:t>9</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a:solidFill>
                            <a:schemeClr val="bg1">
                              <a:lumMod val="50000"/>
                            </a:schemeClr>
                          </a:solidFill>
                          <a:effectLst/>
                        </a:rPr>
                        <a:t>Praying for Excellence</a:t>
                      </a:r>
                      <a:endParaRPr lang="en-US" sz="2000" b="1">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kern="1200" dirty="0">
                          <a:solidFill>
                            <a:schemeClr val="bg1">
                              <a:lumMod val="50000"/>
                            </a:schemeClr>
                          </a:solidFill>
                          <a:effectLst/>
                          <a:latin typeface="+mn-lt"/>
                          <a:ea typeface="+mn-ea"/>
                          <a:cs typeface="+mn-cs"/>
                        </a:rPr>
                        <a:t>Philippians 1:3-11</a:t>
                      </a: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a:solidFill>
                            <a:schemeClr val="bg1">
                              <a:lumMod val="50000"/>
                            </a:schemeClr>
                          </a:solidFill>
                          <a:effectLst/>
                        </a:rPr>
                        <a:t>Sunday</a:t>
                      </a:r>
                      <a:endParaRPr lang="en-US" sz="2000" b="1">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dirty="0">
                          <a:solidFill>
                            <a:schemeClr val="bg1">
                              <a:lumMod val="50000"/>
                            </a:schemeClr>
                          </a:solidFill>
                          <a:effectLst/>
                        </a:rPr>
                        <a:t>March 24, 2019</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1700987451"/>
                  </a:ext>
                </a:extLst>
              </a:tr>
              <a:tr h="376892">
                <a:tc>
                  <a:txBody>
                    <a:bodyPr/>
                    <a:lstStyle/>
                    <a:p>
                      <a:pPr marL="0" marR="0" algn="ctr">
                        <a:spcBef>
                          <a:spcPts val="0"/>
                        </a:spcBef>
                        <a:spcAft>
                          <a:spcPts val="0"/>
                        </a:spcAft>
                      </a:pPr>
                      <a:r>
                        <a:rPr lang="en-US" sz="2400">
                          <a:solidFill>
                            <a:schemeClr val="bg1">
                              <a:lumMod val="50000"/>
                            </a:schemeClr>
                          </a:solidFill>
                          <a:effectLst/>
                        </a:rPr>
                        <a:t>10</a:t>
                      </a:r>
                      <a:endParaRPr lang="en-US" sz="2000" b="1">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a:solidFill>
                            <a:schemeClr val="bg1">
                              <a:lumMod val="50000"/>
                            </a:schemeClr>
                          </a:solidFill>
                          <a:effectLst/>
                        </a:rPr>
                        <a:t>Praying for Opportunities</a:t>
                      </a:r>
                      <a:endParaRPr lang="en-US" sz="2000" b="1">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kern="1200" dirty="0">
                          <a:solidFill>
                            <a:schemeClr val="bg1">
                              <a:lumMod val="50000"/>
                            </a:schemeClr>
                          </a:solidFill>
                          <a:effectLst/>
                          <a:latin typeface="+mn-lt"/>
                          <a:ea typeface="+mn-ea"/>
                          <a:cs typeface="+mn-cs"/>
                        </a:rPr>
                        <a:t>Romans 15:30-33</a:t>
                      </a: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a:solidFill>
                            <a:schemeClr val="bg1">
                              <a:lumMod val="50000"/>
                            </a:schemeClr>
                          </a:solidFill>
                          <a:effectLst/>
                        </a:rPr>
                        <a:t>Sunday</a:t>
                      </a:r>
                      <a:endParaRPr lang="en-US" sz="2000" b="1">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dirty="0">
                          <a:solidFill>
                            <a:schemeClr val="bg1">
                              <a:lumMod val="50000"/>
                            </a:schemeClr>
                          </a:solidFill>
                          <a:effectLst/>
                        </a:rPr>
                        <a:t>March 31, 2019</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66172209"/>
                  </a:ext>
                </a:extLst>
              </a:tr>
              <a:tr h="557492">
                <a:tc>
                  <a:txBody>
                    <a:bodyPr/>
                    <a:lstStyle/>
                    <a:p>
                      <a:pPr marL="0" marR="0" algn="ctr">
                        <a:spcBef>
                          <a:spcPts val="0"/>
                        </a:spcBef>
                        <a:spcAft>
                          <a:spcPts val="0"/>
                        </a:spcAft>
                      </a:pPr>
                      <a:r>
                        <a:rPr lang="en-US" sz="2400">
                          <a:solidFill>
                            <a:schemeClr val="bg1">
                              <a:lumMod val="50000"/>
                            </a:schemeClr>
                          </a:solidFill>
                          <a:effectLst/>
                        </a:rPr>
                        <a:t>11</a:t>
                      </a:r>
                      <a:endParaRPr lang="en-US" sz="2000" b="1">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a:solidFill>
                            <a:schemeClr val="bg1">
                              <a:lumMod val="50000"/>
                            </a:schemeClr>
                          </a:solidFill>
                          <a:effectLst/>
                        </a:rPr>
                        <a:t>Praying to the Sovereign God</a:t>
                      </a:r>
                      <a:endParaRPr lang="en-US" sz="2000" b="1">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kern="1200" dirty="0">
                          <a:solidFill>
                            <a:schemeClr val="bg1">
                              <a:lumMod val="50000"/>
                            </a:schemeClr>
                          </a:solidFill>
                          <a:effectLst/>
                          <a:latin typeface="+mn-lt"/>
                          <a:ea typeface="+mn-ea"/>
                          <a:cs typeface="+mn-cs"/>
                        </a:rPr>
                        <a:t>Ephesians 1:15-23</a:t>
                      </a: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a:solidFill>
                            <a:schemeClr val="bg1">
                              <a:lumMod val="50000"/>
                            </a:schemeClr>
                          </a:solidFill>
                          <a:effectLst/>
                        </a:rPr>
                        <a:t>Wednesday</a:t>
                      </a:r>
                      <a:endParaRPr lang="en-US" sz="2000" b="1">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dirty="0">
                          <a:solidFill>
                            <a:schemeClr val="bg1">
                              <a:lumMod val="50000"/>
                            </a:schemeClr>
                          </a:solidFill>
                          <a:effectLst/>
                        </a:rPr>
                        <a:t>April 3, 2019</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488456387"/>
                  </a:ext>
                </a:extLst>
              </a:tr>
              <a:tr h="376892">
                <a:tc>
                  <a:txBody>
                    <a:bodyPr/>
                    <a:lstStyle/>
                    <a:p>
                      <a:pPr marL="0" marR="0" algn="ctr">
                        <a:spcBef>
                          <a:spcPts val="0"/>
                        </a:spcBef>
                        <a:spcAft>
                          <a:spcPts val="0"/>
                        </a:spcAft>
                      </a:pPr>
                      <a:r>
                        <a:rPr lang="en-US" sz="2400" dirty="0">
                          <a:solidFill>
                            <a:schemeClr val="bg1">
                              <a:lumMod val="50000"/>
                            </a:schemeClr>
                          </a:solidFill>
                          <a:effectLst/>
                        </a:rPr>
                        <a:t>12</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dirty="0">
                          <a:solidFill>
                            <a:schemeClr val="bg1">
                              <a:lumMod val="50000"/>
                            </a:schemeClr>
                          </a:solidFill>
                          <a:effectLst/>
                        </a:rPr>
                        <a:t>Praying for Power</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kern="1200" dirty="0">
                          <a:solidFill>
                            <a:schemeClr val="bg1">
                              <a:lumMod val="50000"/>
                            </a:schemeClr>
                          </a:solidFill>
                          <a:effectLst/>
                          <a:latin typeface="+mn-lt"/>
                          <a:ea typeface="+mn-ea"/>
                          <a:cs typeface="+mn-cs"/>
                        </a:rPr>
                        <a:t>Ephesians 3:14-21</a:t>
                      </a: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a:solidFill>
                            <a:schemeClr val="bg1">
                              <a:lumMod val="50000"/>
                            </a:schemeClr>
                          </a:solidFill>
                          <a:effectLst/>
                        </a:rPr>
                        <a:t>Sunday</a:t>
                      </a:r>
                      <a:endParaRPr lang="en-US" sz="2000" b="1">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dirty="0">
                          <a:solidFill>
                            <a:schemeClr val="bg1">
                              <a:lumMod val="50000"/>
                            </a:schemeClr>
                          </a:solidFill>
                          <a:effectLst/>
                        </a:rPr>
                        <a:t>April 7, 2019</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2167350393"/>
                  </a:ext>
                </a:extLst>
              </a:tr>
              <a:tr h="376892">
                <a:tc>
                  <a:txBody>
                    <a:bodyPr/>
                    <a:lstStyle/>
                    <a:p>
                      <a:pPr marL="0" marR="0" algn="ctr">
                        <a:spcBef>
                          <a:spcPts val="0"/>
                        </a:spcBef>
                        <a:spcAft>
                          <a:spcPts val="0"/>
                        </a:spcAft>
                      </a:pPr>
                      <a:r>
                        <a:rPr lang="en-US" sz="2400" dirty="0">
                          <a:solidFill>
                            <a:schemeClr val="bg1">
                              <a:lumMod val="50000"/>
                            </a:schemeClr>
                          </a:solidFill>
                          <a:effectLst/>
                        </a:rPr>
                        <a:t>13 </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a:solidFill>
                            <a:schemeClr val="bg1">
                              <a:lumMod val="50000"/>
                            </a:schemeClr>
                          </a:solidFill>
                          <a:effectLst/>
                        </a:rPr>
                        <a:t>Review</a:t>
                      </a:r>
                      <a:endParaRPr lang="en-US" sz="2000" b="1">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endParaRPr lang="en-US" sz="2400" kern="1200" dirty="0">
                        <a:solidFill>
                          <a:schemeClr val="bg1">
                            <a:lumMod val="50000"/>
                          </a:schemeClr>
                        </a:solidFill>
                        <a:effectLst/>
                        <a:latin typeface="+mn-lt"/>
                        <a:ea typeface="+mn-ea"/>
                        <a:cs typeface="+mn-cs"/>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a:solidFill>
                            <a:schemeClr val="bg1">
                              <a:lumMod val="50000"/>
                            </a:schemeClr>
                          </a:solidFill>
                          <a:effectLst/>
                        </a:rPr>
                        <a:t>Wednesday</a:t>
                      </a:r>
                      <a:endParaRPr lang="en-US" sz="2000" b="1">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400" dirty="0">
                          <a:solidFill>
                            <a:schemeClr val="bg1">
                              <a:lumMod val="50000"/>
                            </a:schemeClr>
                          </a:solidFill>
                          <a:effectLst/>
                        </a:rPr>
                        <a:t>April 10, 2019</a:t>
                      </a:r>
                      <a:endParaRPr lang="en-US" sz="20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9675" marR="4967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2234120262"/>
                  </a:ext>
                </a:extLst>
              </a:tr>
            </a:tbl>
          </a:graphicData>
        </a:graphic>
      </p:graphicFrame>
      <p:sp>
        <p:nvSpPr>
          <p:cNvPr id="2" name="TextBox 1">
            <a:extLst>
              <a:ext uri="{FF2B5EF4-FFF2-40B4-BE49-F238E27FC236}">
                <a16:creationId xmlns:a16="http://schemas.microsoft.com/office/drawing/2014/main" id="{7EEA8A94-E0E6-4A0D-BC4A-292C6F470B06}"/>
              </a:ext>
            </a:extLst>
          </p:cNvPr>
          <p:cNvSpPr txBox="1"/>
          <p:nvPr/>
        </p:nvSpPr>
        <p:spPr>
          <a:xfrm>
            <a:off x="228600" y="1676400"/>
            <a:ext cx="11811000" cy="762000"/>
          </a:xfrm>
          <a:prstGeom prst="rect">
            <a:avLst/>
          </a:prstGeom>
          <a:solidFill>
            <a:schemeClr val="accent6">
              <a:lumMod val="75000"/>
              <a:alpha val="26000"/>
            </a:schemeClr>
          </a:solidFill>
          <a:ln w="28575">
            <a:solidFill>
              <a:schemeClr val="tx1"/>
            </a:solidFill>
          </a:ln>
        </p:spPr>
        <p:txBody>
          <a:bodyPr wrap="square" rtlCol="0">
            <a:spAutoFit/>
          </a:bodyPr>
          <a:lstStyle/>
          <a:p>
            <a:endParaRPr lang="en-US" dirty="0"/>
          </a:p>
        </p:txBody>
      </p:sp>
    </p:spTree>
    <p:extLst>
      <p:ext uri="{BB962C8B-B14F-4D97-AF65-F5344CB8AC3E}">
        <p14:creationId xmlns:p14="http://schemas.microsoft.com/office/powerpoint/2010/main" val="117709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2286000" y="304800"/>
            <a:ext cx="7772400" cy="1077218"/>
          </a:xfrm>
          <a:prstGeom prst="rect">
            <a:avLst/>
          </a:prstGeom>
          <a:noFill/>
          <a:ln w="28575">
            <a:solidFill>
              <a:srgbClr val="FFFF00"/>
            </a:solidFill>
          </a:ln>
        </p:spPr>
        <p:txBody>
          <a:bodyPr wrap="square" rtlCol="0">
            <a:spAutoFit/>
          </a:bodyPr>
          <a:lstStyle/>
          <a:p>
            <a:r>
              <a:rPr lang="en-US" sz="3200" dirty="0"/>
              <a:t>What do you hope to accomplish when you pray?  - </a:t>
            </a:r>
            <a:r>
              <a:rPr lang="en-US" sz="3200" dirty="0">
                <a:solidFill>
                  <a:srgbClr val="FFFF00"/>
                </a:solidFill>
              </a:rPr>
              <a:t>To be changed</a:t>
            </a:r>
          </a:p>
        </p:txBody>
      </p:sp>
      <p:sp>
        <p:nvSpPr>
          <p:cNvPr id="5" name="TextBox 4"/>
          <p:cNvSpPr txBox="1"/>
          <p:nvPr/>
        </p:nvSpPr>
        <p:spPr>
          <a:xfrm>
            <a:off x="1828800" y="2057400"/>
            <a:ext cx="4038600" cy="3754874"/>
          </a:xfrm>
          <a:prstGeom prst="rect">
            <a:avLst/>
          </a:prstGeom>
          <a:noFill/>
        </p:spPr>
        <p:txBody>
          <a:bodyPr wrap="square" rtlCol="0">
            <a:spAutoFit/>
          </a:bodyPr>
          <a:lstStyle/>
          <a:p>
            <a:r>
              <a:rPr lang="en-US" sz="2200" i="1" dirty="0">
                <a:solidFill>
                  <a:srgbClr val="FFFF00"/>
                </a:solidFill>
              </a:rPr>
              <a:t>Closeness with God</a:t>
            </a:r>
          </a:p>
          <a:p>
            <a:r>
              <a:rPr lang="en-US" sz="2200" i="1" dirty="0">
                <a:solidFill>
                  <a:srgbClr val="FFFF00"/>
                </a:solidFill>
              </a:rPr>
              <a:t>Forgiveness for sins</a:t>
            </a:r>
          </a:p>
          <a:p>
            <a:r>
              <a:rPr lang="en-US" sz="2200" i="1" dirty="0">
                <a:solidFill>
                  <a:srgbClr val="FFFF00"/>
                </a:solidFill>
              </a:rPr>
              <a:t>A sense of cleansing</a:t>
            </a:r>
          </a:p>
          <a:p>
            <a:r>
              <a:rPr lang="en-US" sz="2200" i="1" dirty="0"/>
              <a:t>Protection for our loved ones</a:t>
            </a:r>
          </a:p>
          <a:p>
            <a:r>
              <a:rPr lang="en-US" sz="2200" i="1" dirty="0">
                <a:solidFill>
                  <a:srgbClr val="FFFF00"/>
                </a:solidFill>
              </a:rPr>
              <a:t>Relief from anxiety</a:t>
            </a:r>
          </a:p>
          <a:p>
            <a:r>
              <a:rPr lang="en-US" sz="2200" i="1" dirty="0"/>
              <a:t>Express our gratitude and love</a:t>
            </a:r>
          </a:p>
          <a:p>
            <a:r>
              <a:rPr lang="en-US" sz="2200" i="1" dirty="0"/>
              <a:t>Honor God</a:t>
            </a:r>
          </a:p>
          <a:p>
            <a:r>
              <a:rPr lang="en-US" sz="2200" i="1" dirty="0"/>
              <a:t>Praise God</a:t>
            </a:r>
          </a:p>
          <a:p>
            <a:r>
              <a:rPr lang="en-US" sz="2200" i="1" dirty="0"/>
              <a:t>Resolution of a problem</a:t>
            </a:r>
          </a:p>
          <a:p>
            <a:endParaRPr lang="en-US" sz="2000" i="1" dirty="0"/>
          </a:p>
          <a:p>
            <a:endParaRPr lang="en-US" sz="2000" i="1" dirty="0"/>
          </a:p>
        </p:txBody>
      </p:sp>
      <p:sp>
        <p:nvSpPr>
          <p:cNvPr id="6" name="TextBox 5"/>
          <p:cNvSpPr txBox="1"/>
          <p:nvPr/>
        </p:nvSpPr>
        <p:spPr>
          <a:xfrm>
            <a:off x="6324600" y="2057400"/>
            <a:ext cx="4038600" cy="3785652"/>
          </a:xfrm>
          <a:prstGeom prst="rect">
            <a:avLst/>
          </a:prstGeom>
          <a:noFill/>
        </p:spPr>
        <p:txBody>
          <a:bodyPr wrap="square" rtlCol="0">
            <a:spAutoFit/>
          </a:bodyPr>
          <a:lstStyle/>
          <a:p>
            <a:r>
              <a:rPr lang="en-US" sz="2200" i="1" dirty="0"/>
              <a:t>Health of a loved one</a:t>
            </a:r>
          </a:p>
          <a:p>
            <a:r>
              <a:rPr lang="en-US" sz="2200" i="1" dirty="0"/>
              <a:t>Salvation for someone</a:t>
            </a:r>
          </a:p>
          <a:p>
            <a:r>
              <a:rPr lang="en-US" sz="2200" i="1" dirty="0">
                <a:solidFill>
                  <a:srgbClr val="FFFF00"/>
                </a:solidFill>
              </a:rPr>
              <a:t>Wisdom and knowledge</a:t>
            </a:r>
          </a:p>
          <a:p>
            <a:r>
              <a:rPr lang="en-US" sz="2200" i="1" dirty="0"/>
              <a:t>Gain opportunities</a:t>
            </a:r>
          </a:p>
          <a:p>
            <a:r>
              <a:rPr lang="en-US" sz="2200" i="1" dirty="0">
                <a:solidFill>
                  <a:srgbClr val="FFFF00"/>
                </a:solidFill>
              </a:rPr>
              <a:t>Relief from anger</a:t>
            </a:r>
          </a:p>
          <a:p>
            <a:r>
              <a:rPr lang="en-US" sz="2200" i="1" dirty="0">
                <a:solidFill>
                  <a:srgbClr val="FFFF00"/>
                </a:solidFill>
              </a:rPr>
              <a:t>Relief from fear</a:t>
            </a:r>
          </a:p>
          <a:p>
            <a:r>
              <a:rPr lang="en-US" sz="2200" i="1" dirty="0"/>
              <a:t>For God to hear me</a:t>
            </a:r>
          </a:p>
          <a:p>
            <a:r>
              <a:rPr lang="en-US" sz="2200" i="1" dirty="0"/>
              <a:t>That the word would be spread</a:t>
            </a:r>
          </a:p>
          <a:p>
            <a:r>
              <a:rPr lang="en-US" sz="2200" i="1" dirty="0"/>
              <a:t>That the 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3048000" y="2286000"/>
            <a:ext cx="6172200" cy="1754326"/>
          </a:xfrm>
          <a:prstGeom prst="rect">
            <a:avLst/>
          </a:prstGeom>
          <a:noFill/>
        </p:spPr>
        <p:txBody>
          <a:bodyPr wrap="square" rtlCol="0">
            <a:spAutoFit/>
          </a:bodyPr>
          <a:lstStyle/>
          <a:p>
            <a:r>
              <a:rPr lang="en-US" sz="5400" i="1" dirty="0"/>
              <a:t>Prayer – A Source of Spiritual Growth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066800" y="335976"/>
            <a:ext cx="9829800" cy="1323439"/>
          </a:xfrm>
          <a:prstGeom prst="rect">
            <a:avLst/>
          </a:prstGeom>
          <a:noFill/>
        </p:spPr>
        <p:txBody>
          <a:bodyPr wrap="square" rtlCol="0">
            <a:spAutoFit/>
          </a:bodyPr>
          <a:lstStyle/>
          <a:p>
            <a:r>
              <a:rPr lang="en-US" sz="4400" dirty="0">
                <a:solidFill>
                  <a:srgbClr val="FFFFCC"/>
                </a:solidFill>
              </a:rPr>
              <a:t>Prayer – A Source of Spiritual Growth</a:t>
            </a:r>
            <a:endParaRPr lang="en-US" sz="4000" dirty="0">
              <a:solidFill>
                <a:srgbClr val="FFFFCC"/>
              </a:solidFill>
            </a:endParaRPr>
          </a:p>
          <a:p>
            <a:r>
              <a:rPr lang="en-US" sz="3600" i="1" dirty="0">
                <a:solidFill>
                  <a:srgbClr val="FFFFCC"/>
                </a:solidFill>
              </a:rPr>
              <a:t>Post Class Assignment</a:t>
            </a:r>
          </a:p>
        </p:txBody>
      </p:sp>
      <p:sp>
        <p:nvSpPr>
          <p:cNvPr id="4" name="TextBox 3"/>
          <p:cNvSpPr txBox="1"/>
          <p:nvPr/>
        </p:nvSpPr>
        <p:spPr>
          <a:xfrm>
            <a:off x="762000" y="2244190"/>
            <a:ext cx="10820400" cy="2554545"/>
          </a:xfrm>
          <a:prstGeom prst="rect">
            <a:avLst/>
          </a:prstGeom>
          <a:noFill/>
          <a:ln w="28575">
            <a:solidFill>
              <a:srgbClr val="FFFF00"/>
            </a:solidFill>
          </a:ln>
        </p:spPr>
        <p:txBody>
          <a:bodyPr wrap="square" rtlCol="0">
            <a:spAutoFit/>
          </a:bodyPr>
          <a:lstStyle/>
          <a:p>
            <a:r>
              <a:rPr lang="en-US" sz="4000" dirty="0"/>
              <a:t>Pay attention to the songs we sing.  Recognize when the song is a prayer and note whether it has elements of Adoration, Confession, Thanksgiving or Supplication. </a:t>
            </a:r>
          </a:p>
        </p:txBody>
      </p:sp>
    </p:spTree>
    <p:extLst>
      <p:ext uri="{BB962C8B-B14F-4D97-AF65-F5344CB8AC3E}">
        <p14:creationId xmlns:p14="http://schemas.microsoft.com/office/powerpoint/2010/main" val="2279727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6</a:t>
            </a:fld>
            <a:endParaRPr lang="en-US"/>
          </a:p>
        </p:txBody>
      </p:sp>
      <p:sp>
        <p:nvSpPr>
          <p:cNvPr id="31747" name="Rectangle 2"/>
          <p:cNvSpPr>
            <a:spLocks noGrp="1" noChangeArrowheads="1"/>
          </p:cNvSpPr>
          <p:nvPr>
            <p:ph type="title"/>
          </p:nvPr>
        </p:nvSpPr>
        <p:spPr>
          <a:xfrm>
            <a:off x="685800" y="1"/>
            <a:ext cx="10744200" cy="1139825"/>
          </a:xfrm>
        </p:spPr>
        <p:txBody>
          <a:bodyPr/>
          <a:lstStyle/>
          <a:p>
            <a:pPr eaLnBrk="1" hangingPunct="1"/>
            <a:r>
              <a:rPr lang="en-US" sz="6000" dirty="0">
                <a:effectLst/>
              </a:rPr>
              <a:t>A Balanced Prayer</a:t>
            </a:r>
            <a:endParaRPr lang="en-US" sz="6000" dirty="0">
              <a:solidFill>
                <a:srgbClr val="FFFF00"/>
              </a:solidFill>
              <a:latin typeface="Calibri" pitchFamily="34" charset="0"/>
            </a:endParaRPr>
          </a:p>
        </p:txBody>
      </p:sp>
      <p:sp>
        <p:nvSpPr>
          <p:cNvPr id="66563" name="Rectangle 3"/>
          <p:cNvSpPr>
            <a:spLocks noGrp="1" noChangeArrowheads="1"/>
          </p:cNvSpPr>
          <p:nvPr>
            <p:ph type="body" idx="1"/>
          </p:nvPr>
        </p:nvSpPr>
        <p:spPr>
          <a:xfrm>
            <a:off x="2171404" y="2039679"/>
            <a:ext cx="9029995" cy="3733800"/>
          </a:xfrm>
        </p:spPr>
        <p:txBody>
          <a:bodyPr/>
          <a:lstStyle/>
          <a:p>
            <a:pPr eaLnBrk="1" hangingPunct="1">
              <a:lnSpc>
                <a:spcPct val="110000"/>
              </a:lnSpc>
              <a:buClr>
                <a:srgbClr val="FFC000"/>
              </a:buClr>
              <a:buSzPct val="110000"/>
              <a:buFont typeface="Wingdings" panose="05000000000000000000" pitchFamily="2" charset="2"/>
              <a:buChar char="§"/>
              <a:tabLst>
                <a:tab pos="1598613" algn="l"/>
              </a:tabLst>
            </a:pPr>
            <a:r>
              <a:rPr lang="en-US" sz="4400" dirty="0">
                <a:solidFill>
                  <a:srgbClr val="FFC000"/>
                </a:solidFill>
                <a:effectLst/>
                <a:latin typeface="Calibri" pitchFamily="34" charset="0"/>
              </a:rPr>
              <a:t>A</a:t>
            </a:r>
            <a:r>
              <a:rPr lang="en-US" sz="4400" dirty="0">
                <a:effectLst/>
                <a:latin typeface="Calibri" pitchFamily="34" charset="0"/>
              </a:rPr>
              <a:t> – Adoration  </a:t>
            </a:r>
          </a:p>
          <a:p>
            <a:pPr eaLnBrk="1" hangingPunct="1">
              <a:lnSpc>
                <a:spcPct val="110000"/>
              </a:lnSpc>
              <a:buClr>
                <a:srgbClr val="FFC000"/>
              </a:buClr>
              <a:buSzPct val="110000"/>
              <a:buFont typeface="Wingdings" panose="05000000000000000000" pitchFamily="2" charset="2"/>
              <a:buChar char="§"/>
              <a:tabLst>
                <a:tab pos="1598613" algn="l"/>
              </a:tabLst>
            </a:pPr>
            <a:r>
              <a:rPr lang="en-US" sz="4400" dirty="0">
                <a:solidFill>
                  <a:srgbClr val="FFC000"/>
                </a:solidFill>
                <a:effectLst/>
                <a:latin typeface="Calibri" pitchFamily="34" charset="0"/>
              </a:rPr>
              <a:t>C</a:t>
            </a:r>
            <a:r>
              <a:rPr lang="en-US" sz="4400" dirty="0">
                <a:effectLst/>
                <a:latin typeface="Calibri" pitchFamily="34" charset="0"/>
              </a:rPr>
              <a:t> – Confession </a:t>
            </a:r>
          </a:p>
          <a:p>
            <a:pPr eaLnBrk="1" hangingPunct="1">
              <a:lnSpc>
                <a:spcPct val="110000"/>
              </a:lnSpc>
              <a:buClr>
                <a:srgbClr val="FFC000"/>
              </a:buClr>
              <a:buSzPct val="110000"/>
              <a:buFont typeface="Wingdings" panose="05000000000000000000" pitchFamily="2" charset="2"/>
              <a:buChar char="§"/>
              <a:tabLst>
                <a:tab pos="1598613" algn="l"/>
              </a:tabLst>
            </a:pPr>
            <a:r>
              <a:rPr lang="en-US" sz="4400" dirty="0">
                <a:solidFill>
                  <a:srgbClr val="FFC000"/>
                </a:solidFill>
                <a:effectLst/>
                <a:latin typeface="Calibri" pitchFamily="34" charset="0"/>
              </a:rPr>
              <a:t>T</a:t>
            </a:r>
            <a:r>
              <a:rPr lang="en-US" sz="4400" dirty="0">
                <a:effectLst/>
                <a:latin typeface="Calibri" pitchFamily="34" charset="0"/>
              </a:rPr>
              <a:t> – Thanksgiving </a:t>
            </a:r>
          </a:p>
          <a:p>
            <a:pPr eaLnBrk="1" hangingPunct="1">
              <a:lnSpc>
                <a:spcPct val="110000"/>
              </a:lnSpc>
              <a:buClr>
                <a:srgbClr val="FFC000"/>
              </a:buClr>
              <a:buSzPct val="110000"/>
              <a:buFont typeface="Wingdings" panose="05000000000000000000" pitchFamily="2" charset="2"/>
              <a:buChar char="§"/>
              <a:tabLst>
                <a:tab pos="1598613" algn="l"/>
              </a:tabLst>
            </a:pPr>
            <a:r>
              <a:rPr lang="en-US" sz="4400" dirty="0">
                <a:solidFill>
                  <a:srgbClr val="FFC000"/>
                </a:solidFill>
                <a:effectLst/>
                <a:latin typeface="Calibri" pitchFamily="34" charset="0"/>
              </a:rPr>
              <a:t>S</a:t>
            </a:r>
            <a:r>
              <a:rPr lang="en-US" sz="4400" dirty="0">
                <a:effectLst/>
                <a:latin typeface="Calibri" pitchFamily="34" charset="0"/>
              </a:rPr>
              <a:t> – Supplication </a:t>
            </a:r>
          </a:p>
          <a:p>
            <a:pPr eaLnBrk="1" hangingPunct="1">
              <a:lnSpc>
                <a:spcPct val="110000"/>
              </a:lnSpc>
              <a:buClr>
                <a:srgbClr val="FFC000"/>
              </a:buClr>
              <a:buSzPct val="91000"/>
              <a:buFont typeface="Wingdings" pitchFamily="2" charset="2"/>
              <a:buChar char="§"/>
              <a:tabLst>
                <a:tab pos="1598613" algn="l"/>
              </a:tabLst>
            </a:pPr>
            <a:r>
              <a:rPr lang="en-US" sz="4400" dirty="0">
                <a:effectLst/>
                <a:latin typeface="Calibri" pitchFamily="34" charset="0"/>
              </a:rPr>
              <a:t>Pledge or Statement of Resolution </a:t>
            </a:r>
          </a:p>
          <a:p>
            <a:pPr eaLnBrk="1" hangingPunct="1">
              <a:lnSpc>
                <a:spcPct val="110000"/>
              </a:lnSpc>
              <a:buNone/>
              <a:tabLst>
                <a:tab pos="1598613" algn="l"/>
              </a:tabLst>
            </a:pPr>
            <a:endParaRPr lang="en-US" dirty="0">
              <a:effectLst/>
            </a:endParaRPr>
          </a:p>
        </p:txBody>
      </p:sp>
      <p:sp>
        <p:nvSpPr>
          <p:cNvPr id="5" name="Rectangle 3">
            <a:extLst>
              <a:ext uri="{FF2B5EF4-FFF2-40B4-BE49-F238E27FC236}">
                <a16:creationId xmlns:a16="http://schemas.microsoft.com/office/drawing/2014/main" id="{C4609794-E327-4A93-81BA-E9F6C6F55CF0}"/>
              </a:ext>
            </a:extLst>
          </p:cNvPr>
          <p:cNvSpPr txBox="1">
            <a:spLocks noChangeArrowheads="1"/>
          </p:cNvSpPr>
          <p:nvPr/>
        </p:nvSpPr>
        <p:spPr bwMode="auto">
          <a:xfrm>
            <a:off x="2514600" y="903953"/>
            <a:ext cx="2362200" cy="6857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a:lstStyle>
          <a:p>
            <a:pPr eaLnBrk="1" hangingPunct="1">
              <a:buFont typeface="Wingdings" pitchFamily="2" charset="2"/>
              <a:buNone/>
            </a:pPr>
            <a:r>
              <a:rPr lang="en-US" sz="5400" b="1" kern="0" dirty="0">
                <a:solidFill>
                  <a:srgbClr val="FFC000"/>
                </a:solidFill>
                <a:effectLst/>
                <a:latin typeface="Calibri Light" panose="020F0302020204030204" pitchFamily="34" charset="0"/>
                <a:cs typeface="Calibri Light" panose="020F0302020204030204" pitchFamily="34" charset="0"/>
              </a:rPr>
              <a:t>ACTS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6563">
                                            <p:txEl>
                                              <p:pRg st="0" end="0"/>
                                            </p:txEl>
                                          </p:spTgt>
                                        </p:tgtEl>
                                        <p:attrNameLst>
                                          <p:attrName>style.visibility</p:attrName>
                                        </p:attrNameLst>
                                      </p:cBhvr>
                                      <p:to>
                                        <p:strVal val="visible"/>
                                      </p:to>
                                    </p:set>
                                    <p:animEffect transition="in" filter="dissolve">
                                      <p:cBhvr>
                                        <p:cTn id="12" dur="500"/>
                                        <p:tgtEl>
                                          <p:spTgt spid="665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6563">
                                            <p:txEl>
                                              <p:pRg st="1" end="1"/>
                                            </p:txEl>
                                          </p:spTgt>
                                        </p:tgtEl>
                                        <p:attrNameLst>
                                          <p:attrName>style.visibility</p:attrName>
                                        </p:attrNameLst>
                                      </p:cBhvr>
                                      <p:to>
                                        <p:strVal val="visible"/>
                                      </p:to>
                                    </p:set>
                                    <p:animEffect transition="in" filter="dissolve">
                                      <p:cBhvr>
                                        <p:cTn id="17" dur="500"/>
                                        <p:tgtEl>
                                          <p:spTgt spid="6656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6563">
                                            <p:txEl>
                                              <p:pRg st="2" end="2"/>
                                            </p:txEl>
                                          </p:spTgt>
                                        </p:tgtEl>
                                        <p:attrNameLst>
                                          <p:attrName>style.visibility</p:attrName>
                                        </p:attrNameLst>
                                      </p:cBhvr>
                                      <p:to>
                                        <p:strVal val="visible"/>
                                      </p:to>
                                    </p:set>
                                    <p:animEffect transition="in" filter="dissolve">
                                      <p:cBhvr>
                                        <p:cTn id="22" dur="500"/>
                                        <p:tgtEl>
                                          <p:spTgt spid="6656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6563">
                                            <p:txEl>
                                              <p:pRg st="3" end="3"/>
                                            </p:txEl>
                                          </p:spTgt>
                                        </p:tgtEl>
                                        <p:attrNameLst>
                                          <p:attrName>style.visibility</p:attrName>
                                        </p:attrNameLst>
                                      </p:cBhvr>
                                      <p:to>
                                        <p:strVal val="visible"/>
                                      </p:to>
                                    </p:set>
                                    <p:animEffect transition="in" filter="dissolve">
                                      <p:cBhvr>
                                        <p:cTn id="27" dur="500"/>
                                        <p:tgtEl>
                                          <p:spTgt spid="6656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6563">
                                            <p:txEl>
                                              <p:pRg st="4" end="4"/>
                                            </p:txEl>
                                          </p:spTgt>
                                        </p:tgtEl>
                                        <p:attrNameLst>
                                          <p:attrName>style.visibility</p:attrName>
                                        </p:attrNameLst>
                                      </p:cBhvr>
                                      <p:to>
                                        <p:strVal val="visible"/>
                                      </p:to>
                                    </p:set>
                                    <p:animEffect transition="in" filter="dissolve">
                                      <p:cBhvr>
                                        <p:cTn id="32" dur="500"/>
                                        <p:tgtEl>
                                          <p:spTgt spid="665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4000" dirty="0">
                <a:effectLst/>
              </a:rPr>
              <a:t>Prayer – A Source of Spiritual Growth</a:t>
            </a:r>
          </a:p>
        </p:txBody>
      </p:sp>
      <p:sp>
        <p:nvSpPr>
          <p:cNvPr id="8196" name="Rectangle 3"/>
          <p:cNvSpPr>
            <a:spLocks noGrp="1" noChangeArrowheads="1"/>
          </p:cNvSpPr>
          <p:nvPr>
            <p:ph idx="1"/>
          </p:nvPr>
        </p:nvSpPr>
        <p:spPr>
          <a:xfrm>
            <a:off x="990600" y="1415606"/>
            <a:ext cx="8686800" cy="685799"/>
          </a:xfrm>
        </p:spPr>
        <p:txBody>
          <a:bodyPr/>
          <a:lstStyle/>
          <a:p>
            <a:pPr eaLnBrk="1" hangingPunct="1">
              <a:buFont typeface="Wingdings" pitchFamily="2" charset="2"/>
              <a:buNone/>
            </a:pPr>
            <a:r>
              <a:rPr lang="en-US" i="1" u="sng" dirty="0">
                <a:solidFill>
                  <a:srgbClr val="FFFF00"/>
                </a:solidFill>
                <a:effectLst/>
              </a:rPr>
              <a:t>By the end of the study each of us will</a:t>
            </a:r>
            <a:r>
              <a:rPr lang="en-US" i="1" dirty="0">
                <a:solidFill>
                  <a:srgbClr val="FFFF00"/>
                </a:solidFill>
                <a:effectLst/>
              </a:rPr>
              <a:t>:</a:t>
            </a:r>
          </a:p>
        </p:txBody>
      </p:sp>
      <p:sp>
        <p:nvSpPr>
          <p:cNvPr id="6" name="Slide Number Placeholder 5"/>
          <p:cNvSpPr>
            <a:spLocks noGrp="1"/>
          </p:cNvSpPr>
          <p:nvPr>
            <p:ph type="sldNum" sz="quarter" idx="12"/>
          </p:nvPr>
        </p:nvSpPr>
        <p:spPr/>
        <p:txBody>
          <a:bodyPr/>
          <a:lstStyle/>
          <a:p>
            <a:pPr>
              <a:defRPr/>
            </a:pPr>
            <a:fld id="{9D403D2E-8471-4DE1-B1F3-CB7FCADDE5D9}" type="slidenum">
              <a:rPr lang="en-US"/>
              <a:pPr>
                <a:defRPr/>
              </a:pPr>
              <a:t>7</a:t>
            </a:fld>
            <a:endParaRPr lang="en-US"/>
          </a:p>
        </p:txBody>
      </p:sp>
      <p:sp>
        <p:nvSpPr>
          <p:cNvPr id="5" name="Rectangle 3"/>
          <p:cNvSpPr txBox="1">
            <a:spLocks noChangeArrowheads="1"/>
          </p:cNvSpPr>
          <p:nvPr/>
        </p:nvSpPr>
        <p:spPr bwMode="auto">
          <a:xfrm>
            <a:off x="914400" y="2192115"/>
            <a:ext cx="10363200" cy="396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514350" indent="-514350" algn="l" eaLnBrk="1" hangingPunct="1">
              <a:spcBef>
                <a:spcPct val="20000"/>
              </a:spcBef>
              <a:buClr>
                <a:schemeClr val="hlink"/>
              </a:buClr>
              <a:buSzPct val="80000"/>
              <a:buFont typeface="+mj-lt"/>
              <a:buAutoNum type="arabicPeriod"/>
              <a:defRPr/>
            </a:pPr>
            <a:r>
              <a:rPr lang="en-US" sz="3200" kern="0" dirty="0">
                <a:latin typeface="+mn-lt"/>
              </a:rPr>
              <a:t>Pray more frequently and fervently</a:t>
            </a:r>
          </a:p>
          <a:p>
            <a:pPr marL="514350" indent="-514350" algn="l" eaLnBrk="1" hangingPunct="1">
              <a:spcBef>
                <a:spcPct val="20000"/>
              </a:spcBef>
              <a:buClr>
                <a:schemeClr val="hlink"/>
              </a:buClr>
              <a:buSzPct val="80000"/>
              <a:buFont typeface="+mj-lt"/>
              <a:buAutoNum type="arabicPeriod"/>
              <a:defRPr/>
            </a:pPr>
            <a:r>
              <a:rPr lang="en-US" sz="3200" kern="0" dirty="0">
                <a:latin typeface="+mn-lt"/>
              </a:rPr>
              <a:t>Use Biblical principles and language in our prayers</a:t>
            </a:r>
          </a:p>
          <a:p>
            <a:pPr marL="514350" indent="-514350" algn="l" eaLnBrk="1" hangingPunct="1">
              <a:spcBef>
                <a:spcPct val="20000"/>
              </a:spcBef>
              <a:buClr>
                <a:schemeClr val="hlink"/>
              </a:buClr>
              <a:buSzPct val="80000"/>
              <a:buFont typeface="+mj-lt"/>
              <a:buAutoNum type="arabicPeriod"/>
              <a:defRPr/>
            </a:pPr>
            <a:r>
              <a:rPr lang="en-US" sz="3200" kern="0" dirty="0">
                <a:latin typeface="+mn-lt"/>
              </a:rPr>
              <a:t>Be more aware of the needs of others for whom we should be praying</a:t>
            </a:r>
          </a:p>
          <a:p>
            <a:pPr marL="514350" indent="-514350" algn="l" eaLnBrk="1" hangingPunct="1">
              <a:spcBef>
                <a:spcPct val="20000"/>
              </a:spcBef>
              <a:buClr>
                <a:schemeClr val="hlink"/>
              </a:buClr>
              <a:buSzPct val="80000"/>
              <a:buFont typeface="+mj-lt"/>
              <a:buAutoNum type="arabicPeriod"/>
              <a:defRPr/>
            </a:pPr>
            <a:r>
              <a:rPr lang="en-US" sz="3200" kern="0" dirty="0">
                <a:latin typeface="+mn-lt"/>
              </a:rPr>
              <a:t>Be made more like Christ through the effect of our prayers</a:t>
            </a:r>
          </a:p>
        </p:txBody>
      </p:sp>
    </p:spTree>
    <p:extLst>
      <p:ext uri="{BB962C8B-B14F-4D97-AF65-F5344CB8AC3E}">
        <p14:creationId xmlns:p14="http://schemas.microsoft.com/office/powerpoint/2010/main" val="403606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77206" y="-38986"/>
            <a:ext cx="8637588" cy="914400"/>
          </a:xfrm>
          <a:noFill/>
        </p:spPr>
        <p:txBody>
          <a:bodyPr/>
          <a:lstStyle/>
          <a:p>
            <a:pPr eaLnBrk="1" hangingPunct="1"/>
            <a:r>
              <a:rPr lang="en-US" sz="5400" dirty="0">
                <a:solidFill>
                  <a:srgbClr val="FFFF00"/>
                </a:solidFill>
                <a:effectLst/>
                <a:latin typeface="Calibri" pitchFamily="34" charset="0"/>
              </a:rPr>
              <a:t>II Thessalonians 1:3-12</a:t>
            </a:r>
          </a:p>
        </p:txBody>
      </p:sp>
      <p:sp>
        <p:nvSpPr>
          <p:cNvPr id="164867" name="Rectangle 3"/>
          <p:cNvSpPr>
            <a:spLocks noChangeArrowheads="1"/>
          </p:cNvSpPr>
          <p:nvPr/>
        </p:nvSpPr>
        <p:spPr bwMode="auto">
          <a:xfrm>
            <a:off x="533400" y="762000"/>
            <a:ext cx="11506200" cy="7171194"/>
          </a:xfrm>
          <a:prstGeom prst="rect">
            <a:avLst/>
          </a:prstGeom>
          <a:noFill/>
          <a:ln w="9525">
            <a:noFill/>
            <a:miter lim="800000"/>
            <a:headEnd/>
            <a:tailEnd/>
          </a:ln>
        </p:spPr>
        <p:txBody>
          <a:bodyPr wrap="square" anchor="ctr">
            <a:spAutoFit/>
          </a:bodyPr>
          <a:lstStyle/>
          <a:p>
            <a:pPr algn="l"/>
            <a:r>
              <a:rPr lang="en-US" sz="2400" b="1" baseline="30000" dirty="0">
                <a:latin typeface="Calibri Light" panose="020F0302020204030204" pitchFamily="34" charset="0"/>
                <a:cs typeface="Calibri Light" panose="020F0302020204030204" pitchFamily="34" charset="0"/>
              </a:rPr>
              <a:t>3 </a:t>
            </a:r>
            <a:r>
              <a:rPr lang="en-US" sz="2400" dirty="0">
                <a:latin typeface="Calibri Light" panose="020F0302020204030204" pitchFamily="34" charset="0"/>
                <a:cs typeface="Calibri Light" panose="020F0302020204030204" pitchFamily="34" charset="0"/>
              </a:rPr>
              <a:t>We ought always to give thanks to God for you, brothers, as is right, because your faith is growing abundantly, and the love of every one of you for one another is increasing.  </a:t>
            </a:r>
            <a:r>
              <a:rPr lang="en-US" sz="2400" b="1" baseline="30000" dirty="0">
                <a:latin typeface="Calibri Light" panose="020F0302020204030204" pitchFamily="34" charset="0"/>
                <a:cs typeface="Calibri Light" panose="020F0302020204030204" pitchFamily="34" charset="0"/>
              </a:rPr>
              <a:t>4 </a:t>
            </a:r>
            <a:r>
              <a:rPr lang="en-US" sz="2400" dirty="0">
                <a:latin typeface="Calibri Light" panose="020F0302020204030204" pitchFamily="34" charset="0"/>
                <a:cs typeface="Calibri Light" panose="020F0302020204030204" pitchFamily="34" charset="0"/>
              </a:rPr>
              <a:t>Therefore we ourselves boast about you in the churches of God for your steadfastness and faith in all your persecutions and in the afflictions that you are enduring.</a:t>
            </a:r>
          </a:p>
          <a:p>
            <a:pPr algn="l"/>
            <a:r>
              <a:rPr lang="en-US" sz="2400" b="1" baseline="30000" dirty="0">
                <a:latin typeface="Calibri Light" panose="020F0302020204030204" pitchFamily="34" charset="0"/>
                <a:cs typeface="Calibri Light" panose="020F0302020204030204" pitchFamily="34" charset="0"/>
              </a:rPr>
              <a:t>5 </a:t>
            </a:r>
            <a:r>
              <a:rPr lang="en-US" sz="2400" dirty="0">
                <a:latin typeface="Calibri Light" panose="020F0302020204030204" pitchFamily="34" charset="0"/>
                <a:cs typeface="Calibri Light" panose="020F0302020204030204" pitchFamily="34" charset="0"/>
              </a:rPr>
              <a:t>This is evidence of the righteous judgment of God, that you may be considered worthy of the kingdom of God, for which you are also suffering— </a:t>
            </a:r>
            <a:r>
              <a:rPr lang="en-US" sz="2400" b="1" baseline="30000" dirty="0">
                <a:latin typeface="Calibri Light" panose="020F0302020204030204" pitchFamily="34" charset="0"/>
                <a:cs typeface="Calibri Light" panose="020F0302020204030204" pitchFamily="34" charset="0"/>
              </a:rPr>
              <a:t>6 </a:t>
            </a:r>
            <a:r>
              <a:rPr lang="en-US" sz="2400" dirty="0">
                <a:latin typeface="Calibri Light" panose="020F0302020204030204" pitchFamily="34" charset="0"/>
                <a:cs typeface="Calibri Light" panose="020F0302020204030204" pitchFamily="34" charset="0"/>
              </a:rPr>
              <a:t>since indeed God considers it just to repay with affliction those who afflict you, </a:t>
            </a:r>
            <a:r>
              <a:rPr lang="en-US" sz="2400" b="1" baseline="30000" dirty="0">
                <a:latin typeface="Calibri Light" panose="020F0302020204030204" pitchFamily="34" charset="0"/>
                <a:cs typeface="Calibri Light" panose="020F0302020204030204" pitchFamily="34" charset="0"/>
              </a:rPr>
              <a:t>7 </a:t>
            </a:r>
            <a:r>
              <a:rPr lang="en-US" sz="2400" dirty="0">
                <a:latin typeface="Calibri Light" panose="020F0302020204030204" pitchFamily="34" charset="0"/>
                <a:cs typeface="Calibri Light" panose="020F0302020204030204" pitchFamily="34" charset="0"/>
              </a:rPr>
              <a:t>and to grant relief to you who are afflicted as well as to us, when the Lord Jesus is revealed from heaven with his mighty angels </a:t>
            </a:r>
            <a:r>
              <a:rPr lang="en-US" sz="2400" b="1" baseline="30000" dirty="0">
                <a:latin typeface="Calibri Light" panose="020F0302020204030204" pitchFamily="34" charset="0"/>
                <a:cs typeface="Calibri Light" panose="020F0302020204030204" pitchFamily="34" charset="0"/>
              </a:rPr>
              <a:t>8 </a:t>
            </a:r>
            <a:r>
              <a:rPr lang="en-US" sz="2400" dirty="0">
                <a:latin typeface="Calibri Light" panose="020F0302020204030204" pitchFamily="34" charset="0"/>
                <a:cs typeface="Calibri Light" panose="020F0302020204030204" pitchFamily="34" charset="0"/>
              </a:rPr>
              <a:t>in flaming fire, inflicting vengeance on those who do not know God and on those who do not obey the gospel of our Lord Jesus.</a:t>
            </a:r>
            <a:r>
              <a:rPr lang="en-US" sz="2400" b="1" baseline="30000" dirty="0">
                <a:latin typeface="Calibri Light" panose="020F0302020204030204" pitchFamily="34" charset="0"/>
                <a:cs typeface="Calibri Light" panose="020F0302020204030204" pitchFamily="34" charset="0"/>
              </a:rPr>
              <a:t>9 </a:t>
            </a:r>
            <a:r>
              <a:rPr lang="en-US" sz="2400" dirty="0">
                <a:latin typeface="Calibri Light" panose="020F0302020204030204" pitchFamily="34" charset="0"/>
                <a:cs typeface="Calibri Light" panose="020F0302020204030204" pitchFamily="34" charset="0"/>
              </a:rPr>
              <a:t>They will suffer the punishment of eternal destruction, away from the presence of the Lord and from the glory of his might, </a:t>
            </a:r>
            <a:r>
              <a:rPr lang="en-US" sz="2400" b="1" baseline="30000" dirty="0">
                <a:latin typeface="Calibri Light" panose="020F0302020204030204" pitchFamily="34" charset="0"/>
                <a:cs typeface="Calibri Light" panose="020F0302020204030204" pitchFamily="34" charset="0"/>
              </a:rPr>
              <a:t>10 </a:t>
            </a:r>
            <a:r>
              <a:rPr lang="en-US" sz="2400" dirty="0">
                <a:latin typeface="Calibri Light" panose="020F0302020204030204" pitchFamily="34" charset="0"/>
                <a:cs typeface="Calibri Light" panose="020F0302020204030204" pitchFamily="34" charset="0"/>
              </a:rPr>
              <a:t>when he comes on that day to be glorified in his saints, and to be marveled at among all who have believed, because our testimony to you was believed. </a:t>
            </a:r>
            <a:r>
              <a:rPr lang="en-US" sz="2400" b="1" baseline="30000" dirty="0">
                <a:latin typeface="Calibri Light" panose="020F0302020204030204" pitchFamily="34" charset="0"/>
                <a:cs typeface="Calibri Light" panose="020F0302020204030204" pitchFamily="34" charset="0"/>
              </a:rPr>
              <a:t>11 </a:t>
            </a:r>
            <a:r>
              <a:rPr lang="en-US" sz="2400" dirty="0">
                <a:latin typeface="Calibri Light" panose="020F0302020204030204" pitchFamily="34" charset="0"/>
                <a:cs typeface="Calibri Light" panose="020F0302020204030204" pitchFamily="34" charset="0"/>
              </a:rPr>
              <a:t>To this end we always pray for you, that our God may make you worthy of his calling and may fulfill every resolve for good and every work of faith by his power, </a:t>
            </a:r>
            <a:r>
              <a:rPr lang="en-US" sz="2400" b="1" baseline="30000" dirty="0">
                <a:latin typeface="Calibri Light" panose="020F0302020204030204" pitchFamily="34" charset="0"/>
                <a:cs typeface="Calibri Light" panose="020F0302020204030204" pitchFamily="34" charset="0"/>
              </a:rPr>
              <a:t>12 </a:t>
            </a:r>
            <a:r>
              <a:rPr lang="en-US" sz="2400" dirty="0">
                <a:latin typeface="Calibri Light" panose="020F0302020204030204" pitchFamily="34" charset="0"/>
                <a:cs typeface="Calibri Light" panose="020F0302020204030204" pitchFamily="34" charset="0"/>
              </a:rPr>
              <a:t>so that the name of our Lord Jesus may be glorified in you, and you in him, according to the grace of our God and the Lord Jesus Christ.</a:t>
            </a: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extLst>
      <p:ext uri="{BB962C8B-B14F-4D97-AF65-F5344CB8AC3E}">
        <p14:creationId xmlns:p14="http://schemas.microsoft.com/office/powerpoint/2010/main" val="2055785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9</a:t>
            </a:fld>
            <a:endParaRPr lang="en-US"/>
          </a:p>
        </p:txBody>
      </p:sp>
      <p:sp>
        <p:nvSpPr>
          <p:cNvPr id="31747" name="Rectangle 2"/>
          <p:cNvSpPr>
            <a:spLocks noGrp="1" noChangeArrowheads="1"/>
          </p:cNvSpPr>
          <p:nvPr>
            <p:ph type="title"/>
          </p:nvPr>
        </p:nvSpPr>
        <p:spPr>
          <a:xfrm>
            <a:off x="1828800" y="1"/>
            <a:ext cx="8534400" cy="1139825"/>
          </a:xfrm>
        </p:spPr>
        <p:txBody>
          <a:bodyPr/>
          <a:lstStyle/>
          <a:p>
            <a:pPr eaLnBrk="1" hangingPunct="1"/>
            <a:r>
              <a:rPr lang="en-US" sz="5400" dirty="0">
                <a:effectLst/>
              </a:rPr>
              <a:t>A Framework for Prayer</a:t>
            </a:r>
            <a:endParaRPr lang="en-US" sz="5400" dirty="0">
              <a:solidFill>
                <a:srgbClr val="FFFF00"/>
              </a:solidFill>
              <a:latin typeface="Calibri" pitchFamily="34" charset="0"/>
            </a:endParaRPr>
          </a:p>
        </p:txBody>
      </p:sp>
      <p:sp>
        <p:nvSpPr>
          <p:cNvPr id="66563" name="Rectangle 3"/>
          <p:cNvSpPr>
            <a:spLocks noGrp="1" noChangeArrowheads="1"/>
          </p:cNvSpPr>
          <p:nvPr>
            <p:ph type="body" idx="1"/>
          </p:nvPr>
        </p:nvSpPr>
        <p:spPr>
          <a:xfrm>
            <a:off x="533400" y="1139826"/>
            <a:ext cx="11201400" cy="5260974"/>
          </a:xfrm>
        </p:spPr>
        <p:txBody>
          <a:bodyPr/>
          <a:lstStyle/>
          <a:p>
            <a:pPr marL="0" indent="0">
              <a:buNone/>
            </a:pPr>
            <a:r>
              <a:rPr lang="en-US" b="1" u="sng" dirty="0">
                <a:effectLst/>
              </a:rPr>
              <a:t>Paul’s Framework (Foundation, Perspective)</a:t>
            </a:r>
          </a:p>
          <a:p>
            <a:pPr marL="0" indent="0">
              <a:buNone/>
            </a:pPr>
            <a:r>
              <a:rPr lang="en-US" dirty="0">
                <a:effectLst/>
              </a:rPr>
              <a:t>A. Paul’s thanksgiving for them (3-4).</a:t>
            </a:r>
          </a:p>
          <a:p>
            <a:pPr marL="509588" indent="0">
              <a:buNone/>
            </a:pPr>
            <a:r>
              <a:rPr lang="en-US" dirty="0">
                <a:effectLst/>
              </a:rPr>
              <a:t>- Growing faith (3).</a:t>
            </a:r>
          </a:p>
          <a:p>
            <a:pPr marL="509588" indent="0">
              <a:buNone/>
            </a:pPr>
            <a:r>
              <a:rPr lang="en-US" dirty="0">
                <a:effectLst/>
              </a:rPr>
              <a:t>- Abounding love (3).</a:t>
            </a:r>
          </a:p>
          <a:p>
            <a:pPr marL="509588" indent="0">
              <a:buNone/>
            </a:pPr>
            <a:r>
              <a:rPr lang="en-US" dirty="0">
                <a:effectLst/>
              </a:rPr>
              <a:t>- Perseverance (4).</a:t>
            </a:r>
          </a:p>
          <a:p>
            <a:pPr marL="0" indent="0">
              <a:buNone/>
            </a:pPr>
            <a:r>
              <a:rPr lang="en-US" dirty="0">
                <a:effectLst/>
              </a:rPr>
              <a:t>B. God’s vindication and retribution (5-10).</a:t>
            </a:r>
          </a:p>
          <a:p>
            <a:pPr marL="0" indent="509588">
              <a:buNone/>
            </a:pPr>
            <a:r>
              <a:rPr lang="en-US" dirty="0">
                <a:effectLst/>
              </a:rPr>
              <a:t>- Righteous judgment of God (5).</a:t>
            </a:r>
          </a:p>
          <a:p>
            <a:pPr marL="0" indent="509588">
              <a:buNone/>
            </a:pPr>
            <a:r>
              <a:rPr lang="en-US" dirty="0">
                <a:effectLst/>
              </a:rPr>
              <a:t>- Vindication of believers (6-7).</a:t>
            </a:r>
          </a:p>
          <a:p>
            <a:pPr marL="0" indent="509588">
              <a:buNone/>
            </a:pPr>
            <a:r>
              <a:rPr lang="en-US" dirty="0">
                <a:effectLst/>
              </a:rPr>
              <a:t>- Retribution on others (8-10).</a:t>
            </a:r>
          </a:p>
          <a:p>
            <a:pPr marL="0" indent="0" eaLnBrk="1" hangingPunct="1">
              <a:lnSpc>
                <a:spcPct val="110000"/>
              </a:lnSpc>
              <a:buClr>
                <a:srgbClr val="FFC000"/>
              </a:buClr>
              <a:buSzPct val="91000"/>
              <a:buNone/>
              <a:tabLst>
                <a:tab pos="1598613" algn="l"/>
              </a:tabLst>
            </a:pPr>
            <a:endParaRPr lang="en-US" sz="2800" dirty="0">
              <a:effectLst/>
            </a:endParaRPr>
          </a:p>
          <a:p>
            <a:pPr eaLnBrk="1" hangingPunct="1">
              <a:lnSpc>
                <a:spcPct val="110000"/>
              </a:lnSpc>
              <a:buNone/>
              <a:tabLst>
                <a:tab pos="1598613" algn="l"/>
              </a:tabLst>
            </a:pPr>
            <a:endParaRPr lang="en-US" dirty="0">
              <a:effectLst/>
            </a:endParaRPr>
          </a:p>
        </p:txBody>
      </p:sp>
    </p:spTree>
  </p:cSld>
  <p:clrMapOvr>
    <a:masterClrMapping/>
  </p:clrMapOvr>
</p:sld>
</file>

<file path=ppt/theme/theme1.xml><?xml version="1.0" encoding="utf-8"?>
<a:theme xmlns:a="http://schemas.openxmlformats.org/drawingml/2006/main" name="Ripple">
  <a:themeElements>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12399</TotalTime>
  <Words>1499</Words>
  <Application>Microsoft Office PowerPoint</Application>
  <PresentationFormat>Widescreen</PresentationFormat>
  <Paragraphs>432</Paragraphs>
  <Slides>41</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Calibri</vt:lpstr>
      <vt:lpstr>Calibri Light</vt:lpstr>
      <vt:lpstr>Tahoma</vt:lpstr>
      <vt:lpstr>Times New Roman</vt:lpstr>
      <vt:lpstr>Wingdings</vt:lpstr>
      <vt:lpstr>Ripple</vt:lpstr>
      <vt:lpstr>PowerPoint Presentation</vt:lpstr>
      <vt:lpstr>PowerPoint Presentation</vt:lpstr>
      <vt:lpstr>Supplication</vt:lpstr>
      <vt:lpstr>PowerPoint Presentation</vt:lpstr>
      <vt:lpstr>PowerPoint Presentation</vt:lpstr>
      <vt:lpstr>A Balanced Prayer</vt:lpstr>
      <vt:lpstr>Prayer – A Source of Spiritual Growth</vt:lpstr>
      <vt:lpstr>II Thessalonians 1:3-12</vt:lpstr>
      <vt:lpstr>A Framework for Prayer</vt:lpstr>
      <vt:lpstr>II Thessalonians 1:3-12</vt:lpstr>
      <vt:lpstr>II Thessalonians 1:3-12</vt:lpstr>
      <vt:lpstr>A Framework for Prayer</vt:lpstr>
      <vt:lpstr>II Thessalonians 1:3-12</vt:lpstr>
      <vt:lpstr>II Thessalonians 1:3-12</vt:lpstr>
      <vt:lpstr>II Thessalonians 1:3-12</vt:lpstr>
      <vt:lpstr>II Thessalonians 1:3-12</vt:lpstr>
      <vt:lpstr>PowerPoint Presentation</vt:lpstr>
      <vt:lpstr>Adoration</vt:lpstr>
      <vt:lpstr>Confession</vt:lpstr>
      <vt:lpstr>Thanksgiving</vt:lpstr>
      <vt:lpstr>Supplication</vt:lpstr>
      <vt:lpstr>PowerPoint Presentation</vt:lpstr>
      <vt:lpstr>Prayers in I and II Thessalonians</vt:lpstr>
      <vt:lpstr>Prayer – A Source of Spiritual Growth</vt:lpstr>
      <vt:lpstr>PowerPoint Presentation</vt:lpstr>
      <vt:lpstr>Ephesians 4:13</vt:lpstr>
      <vt:lpstr>Matthew 23:14</vt:lpstr>
      <vt:lpstr>Earthly Prayers</vt:lpstr>
      <vt:lpstr>Luke 18:9-12</vt:lpstr>
      <vt:lpstr>Luke 18:13-14</vt:lpstr>
      <vt:lpstr>Matthew 6:7</vt:lpstr>
      <vt:lpstr>Earthly Prayers</vt:lpstr>
      <vt:lpstr>James 4:2-3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 LaGrone</dc:creator>
  <cp:lastModifiedBy>Russ LaGrone</cp:lastModifiedBy>
  <cp:revision>221</cp:revision>
  <cp:lastPrinted>2019-03-06T13:07:03Z</cp:lastPrinted>
  <dcterms:created xsi:type="dcterms:W3CDTF">2002-05-07T01:10:22Z</dcterms:created>
  <dcterms:modified xsi:type="dcterms:W3CDTF">2019-03-06T22:23:13Z</dcterms:modified>
</cp:coreProperties>
</file>