
<file path=[Content_Types].xml><?xml version="1.0" encoding="utf-8"?>
<Types xmlns="http://schemas.openxmlformats.org/package/2006/content-types">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65" r:id="rId3"/>
    <p:sldId id="258" r:id="rId4"/>
    <p:sldId id="259" r:id="rId5"/>
    <p:sldId id="257" r:id="rId6"/>
    <p:sldId id="260" r:id="rId7"/>
    <p:sldId id="263" r:id="rId8"/>
    <p:sldId id="261" r:id="rId9"/>
    <p:sldId id="264" r:id="rId10"/>
    <p:sldId id="266" r:id="rId11"/>
    <p:sldId id="262" r:id="rId12"/>
    <p:sldId id="268" r:id="rId13"/>
    <p:sldId id="267" r:id="rId14"/>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895" autoAdjust="0"/>
  </p:normalViewPr>
  <p:slideViewPr>
    <p:cSldViewPr snapToGrid="0">
      <p:cViewPr varScale="1">
        <p:scale>
          <a:sx n="34" d="100"/>
          <a:sy n="34" d="100"/>
        </p:scale>
        <p:origin x="14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FADC517B-B186-4E68-9A7E-6F9916A3DD28}" type="datetimeFigureOut">
              <a:rPr lang="en-US" smtClean="0"/>
              <a:t>2/25/2019</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5A5357F5-AE65-4207-A569-5D536C851684}" type="slidenum">
              <a:rPr lang="en-US" smtClean="0"/>
              <a:t>‹#›</a:t>
            </a:fld>
            <a:endParaRPr lang="en-US"/>
          </a:p>
        </p:txBody>
      </p:sp>
    </p:spTree>
    <p:extLst>
      <p:ext uri="{BB962C8B-B14F-4D97-AF65-F5344CB8AC3E}">
        <p14:creationId xmlns:p14="http://schemas.microsoft.com/office/powerpoint/2010/main" val="4068075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Prophecies relating to the person of the Messiah are usually identified in the New Testament. Prophecies relating to the kingdom or the signs of the age (spirit being poured out, etc.) are not always positively identified (cf. Zephaniah 3). However, NT references to OT passages describing some aspect of the Messianic age can be read as a confirmation of other prophetic passages that are clearly describing the same event (often in the same terms—cf. various qtd passages in Isaiah, Micah</a:t>
            </a:r>
            <a:r>
              <a:rPr lang="en-US"/>
              <a:t>, Ezekiel as </a:t>
            </a:r>
            <a:r>
              <a:rPr lang="en-US" dirty="0"/>
              <a:t>parallel to Zephaniah 3). Also consider Christ’s use of “thus it is written” in Luke 24:44-47 to introduce a summary of the prophecies of the Messianic person, mission, and age.</a:t>
            </a:r>
          </a:p>
          <a:p>
            <a:endParaRPr lang="en-US" dirty="0"/>
          </a:p>
          <a:p>
            <a:r>
              <a:rPr lang="en-US" dirty="0"/>
              <a:t>It is fair to say that almost every verse in the OT points in some way to the coming of the Messiah (Luke 24:27). The better job we can do of understanding </a:t>
            </a:r>
          </a:p>
        </p:txBody>
      </p:sp>
      <p:sp>
        <p:nvSpPr>
          <p:cNvPr id="4" name="Slide Number Placeholder 3"/>
          <p:cNvSpPr>
            <a:spLocks noGrp="1"/>
          </p:cNvSpPr>
          <p:nvPr>
            <p:ph type="sldNum" sz="quarter" idx="5"/>
          </p:nvPr>
        </p:nvSpPr>
        <p:spPr/>
        <p:txBody>
          <a:bodyPr/>
          <a:lstStyle/>
          <a:p>
            <a:fld id="{5A5357F5-AE65-4207-A569-5D536C851684}" type="slidenum">
              <a:rPr lang="en-US" smtClean="0"/>
              <a:t>8</a:t>
            </a:fld>
            <a:endParaRPr lang="en-US"/>
          </a:p>
        </p:txBody>
      </p:sp>
    </p:spTree>
    <p:extLst>
      <p:ext uri="{BB962C8B-B14F-4D97-AF65-F5344CB8AC3E}">
        <p14:creationId xmlns:p14="http://schemas.microsoft.com/office/powerpoint/2010/main" val="3972802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these are predicated upon the Messiah coming to redeem, establish a kingdom/covenant, restore Israel, etc. The item that the OT speaks about the most is the coming redeemer, followed by the kingdom (which requires a king). Understanding the Messiah is key to understanding both the OT and the NT.</a:t>
            </a:r>
          </a:p>
        </p:txBody>
      </p:sp>
      <p:sp>
        <p:nvSpPr>
          <p:cNvPr id="4" name="Slide Number Placeholder 3"/>
          <p:cNvSpPr>
            <a:spLocks noGrp="1"/>
          </p:cNvSpPr>
          <p:nvPr>
            <p:ph type="sldNum" sz="quarter" idx="5"/>
          </p:nvPr>
        </p:nvSpPr>
        <p:spPr/>
        <p:txBody>
          <a:bodyPr/>
          <a:lstStyle/>
          <a:p>
            <a:fld id="{5A5357F5-AE65-4207-A569-5D536C851684}" type="slidenum">
              <a:rPr lang="en-US" smtClean="0"/>
              <a:t>12</a:t>
            </a:fld>
            <a:endParaRPr lang="en-US"/>
          </a:p>
        </p:txBody>
      </p:sp>
    </p:spTree>
    <p:extLst>
      <p:ext uri="{BB962C8B-B14F-4D97-AF65-F5344CB8AC3E}">
        <p14:creationId xmlns:p14="http://schemas.microsoft.com/office/powerpoint/2010/main" val="597964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Expository and hortatory discourse—forthtelling</a:t>
            </a:r>
          </a:p>
          <a:p>
            <a:r>
              <a:rPr lang="en-US" dirty="0"/>
              <a:t>Predictive discourse—foretelling</a:t>
            </a:r>
          </a:p>
        </p:txBody>
      </p:sp>
      <p:sp>
        <p:nvSpPr>
          <p:cNvPr id="4" name="Slide Number Placeholder 3"/>
          <p:cNvSpPr>
            <a:spLocks noGrp="1"/>
          </p:cNvSpPr>
          <p:nvPr>
            <p:ph type="sldNum" sz="quarter" idx="5"/>
          </p:nvPr>
        </p:nvSpPr>
        <p:spPr/>
        <p:txBody>
          <a:bodyPr/>
          <a:lstStyle/>
          <a:p>
            <a:fld id="{5A5357F5-AE65-4207-A569-5D536C851684}" type="slidenum">
              <a:rPr lang="en-US" smtClean="0"/>
              <a:t>13</a:t>
            </a:fld>
            <a:endParaRPr lang="en-US"/>
          </a:p>
        </p:txBody>
      </p:sp>
    </p:spTree>
    <p:extLst>
      <p:ext uri="{BB962C8B-B14F-4D97-AF65-F5344CB8AC3E}">
        <p14:creationId xmlns:p14="http://schemas.microsoft.com/office/powerpoint/2010/main" val="29651061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7D630-D956-41FD-894D-D471F2E3A7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8868F03-8A1A-4F36-BDB4-5C0B8CD051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829EFA-0ADB-4F61-8619-E57F0207B0E8}"/>
              </a:ext>
            </a:extLst>
          </p:cNvPr>
          <p:cNvSpPr>
            <a:spLocks noGrp="1"/>
          </p:cNvSpPr>
          <p:nvPr>
            <p:ph type="dt" sz="half" idx="10"/>
          </p:nvPr>
        </p:nvSpPr>
        <p:spPr/>
        <p:txBody>
          <a:bodyPr/>
          <a:lstStyle/>
          <a:p>
            <a:fld id="{303BA6A4-7224-43C4-9D5C-5E2DA50B294A}" type="datetimeFigureOut">
              <a:rPr lang="en-US" smtClean="0"/>
              <a:t>2/25/2019</a:t>
            </a:fld>
            <a:endParaRPr lang="en-US"/>
          </a:p>
        </p:txBody>
      </p:sp>
      <p:sp>
        <p:nvSpPr>
          <p:cNvPr id="5" name="Footer Placeholder 4">
            <a:extLst>
              <a:ext uri="{FF2B5EF4-FFF2-40B4-BE49-F238E27FC236}">
                <a16:creationId xmlns:a16="http://schemas.microsoft.com/office/drawing/2014/main" id="{98A89151-4AE0-489B-BEAF-D88046CC00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2FB383-4B9A-42DD-B069-FEC9D86CF2EC}"/>
              </a:ext>
            </a:extLst>
          </p:cNvPr>
          <p:cNvSpPr>
            <a:spLocks noGrp="1"/>
          </p:cNvSpPr>
          <p:nvPr>
            <p:ph type="sldNum" sz="quarter" idx="12"/>
          </p:nvPr>
        </p:nvSpPr>
        <p:spPr/>
        <p:txBody>
          <a:bodyPr/>
          <a:lstStyle/>
          <a:p>
            <a:fld id="{FD1A434D-3A76-4F7B-967A-D10ED2C6345D}" type="slidenum">
              <a:rPr lang="en-US" smtClean="0"/>
              <a:t>‹#›</a:t>
            </a:fld>
            <a:endParaRPr lang="en-US"/>
          </a:p>
        </p:txBody>
      </p:sp>
    </p:spTree>
    <p:extLst>
      <p:ext uri="{BB962C8B-B14F-4D97-AF65-F5344CB8AC3E}">
        <p14:creationId xmlns:p14="http://schemas.microsoft.com/office/powerpoint/2010/main" val="9685783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FE66E-6A48-4637-A28C-34192CE69B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D89D55-B805-42CE-8C8F-CA0A0BD99EE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DF94CB-6777-42F3-89B0-AF3A9AC206BB}"/>
              </a:ext>
            </a:extLst>
          </p:cNvPr>
          <p:cNvSpPr>
            <a:spLocks noGrp="1"/>
          </p:cNvSpPr>
          <p:nvPr>
            <p:ph type="dt" sz="half" idx="10"/>
          </p:nvPr>
        </p:nvSpPr>
        <p:spPr/>
        <p:txBody>
          <a:bodyPr/>
          <a:lstStyle/>
          <a:p>
            <a:fld id="{303BA6A4-7224-43C4-9D5C-5E2DA50B294A}" type="datetimeFigureOut">
              <a:rPr lang="en-US" smtClean="0"/>
              <a:t>2/25/2019</a:t>
            </a:fld>
            <a:endParaRPr lang="en-US"/>
          </a:p>
        </p:txBody>
      </p:sp>
      <p:sp>
        <p:nvSpPr>
          <p:cNvPr id="5" name="Footer Placeholder 4">
            <a:extLst>
              <a:ext uri="{FF2B5EF4-FFF2-40B4-BE49-F238E27FC236}">
                <a16:creationId xmlns:a16="http://schemas.microsoft.com/office/drawing/2014/main" id="{EFB3D27E-643C-42DC-A4BF-D00E4703BD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0F4297-2BED-465B-A750-7ED3ABD59C2B}"/>
              </a:ext>
            </a:extLst>
          </p:cNvPr>
          <p:cNvSpPr>
            <a:spLocks noGrp="1"/>
          </p:cNvSpPr>
          <p:nvPr>
            <p:ph type="sldNum" sz="quarter" idx="12"/>
          </p:nvPr>
        </p:nvSpPr>
        <p:spPr/>
        <p:txBody>
          <a:bodyPr/>
          <a:lstStyle/>
          <a:p>
            <a:fld id="{FD1A434D-3A76-4F7B-967A-D10ED2C6345D}" type="slidenum">
              <a:rPr lang="en-US" smtClean="0"/>
              <a:t>‹#›</a:t>
            </a:fld>
            <a:endParaRPr lang="en-US"/>
          </a:p>
        </p:txBody>
      </p:sp>
    </p:spTree>
    <p:extLst>
      <p:ext uri="{BB962C8B-B14F-4D97-AF65-F5344CB8AC3E}">
        <p14:creationId xmlns:p14="http://schemas.microsoft.com/office/powerpoint/2010/main" val="8709529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0EDD07-C587-4751-9595-21DDCD171EA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DD5BBD9-55FA-46CB-A059-E22B0CAA32B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731BE3-7583-4B5F-9318-B54C618C07CF}"/>
              </a:ext>
            </a:extLst>
          </p:cNvPr>
          <p:cNvSpPr>
            <a:spLocks noGrp="1"/>
          </p:cNvSpPr>
          <p:nvPr>
            <p:ph type="dt" sz="half" idx="10"/>
          </p:nvPr>
        </p:nvSpPr>
        <p:spPr/>
        <p:txBody>
          <a:bodyPr/>
          <a:lstStyle/>
          <a:p>
            <a:fld id="{303BA6A4-7224-43C4-9D5C-5E2DA50B294A}" type="datetimeFigureOut">
              <a:rPr lang="en-US" smtClean="0"/>
              <a:t>2/25/2019</a:t>
            </a:fld>
            <a:endParaRPr lang="en-US"/>
          </a:p>
        </p:txBody>
      </p:sp>
      <p:sp>
        <p:nvSpPr>
          <p:cNvPr id="5" name="Footer Placeholder 4">
            <a:extLst>
              <a:ext uri="{FF2B5EF4-FFF2-40B4-BE49-F238E27FC236}">
                <a16:creationId xmlns:a16="http://schemas.microsoft.com/office/drawing/2014/main" id="{4AAAED9F-9092-4110-AB0A-01798E6827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AEC342-F326-411D-802A-C3E0F1C297D0}"/>
              </a:ext>
            </a:extLst>
          </p:cNvPr>
          <p:cNvSpPr>
            <a:spLocks noGrp="1"/>
          </p:cNvSpPr>
          <p:nvPr>
            <p:ph type="sldNum" sz="quarter" idx="12"/>
          </p:nvPr>
        </p:nvSpPr>
        <p:spPr/>
        <p:txBody>
          <a:bodyPr/>
          <a:lstStyle/>
          <a:p>
            <a:fld id="{FD1A434D-3A76-4F7B-967A-D10ED2C6345D}" type="slidenum">
              <a:rPr lang="en-US" smtClean="0"/>
              <a:t>‹#›</a:t>
            </a:fld>
            <a:endParaRPr lang="en-US"/>
          </a:p>
        </p:txBody>
      </p:sp>
    </p:spTree>
    <p:extLst>
      <p:ext uri="{BB962C8B-B14F-4D97-AF65-F5344CB8AC3E}">
        <p14:creationId xmlns:p14="http://schemas.microsoft.com/office/powerpoint/2010/main" val="1855102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E00C1-09A0-4959-82DE-222552B2FC3A}"/>
              </a:ext>
            </a:extLst>
          </p:cNvPr>
          <p:cNvSpPr>
            <a:spLocks noGrp="1"/>
          </p:cNvSpPr>
          <p:nvPr>
            <p:ph type="title"/>
          </p:nvPr>
        </p:nvSpPr>
        <p:spPr>
          <a:xfrm>
            <a:off x="504497" y="316141"/>
            <a:ext cx="10849304" cy="794935"/>
          </a:xfrm>
        </p:spPr>
        <p:txBody>
          <a:bodyPr/>
          <a:lstStyle>
            <a:lvl1pPr>
              <a:defRPr>
                <a:latin typeface="Baskerville Old Face" panose="02020602080505020303" pitchFamily="18"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893939D1-4E2F-43FD-9200-06396BEA5497}"/>
              </a:ext>
            </a:extLst>
          </p:cNvPr>
          <p:cNvSpPr>
            <a:spLocks noGrp="1"/>
          </p:cNvSpPr>
          <p:nvPr>
            <p:ph idx="1"/>
          </p:nvPr>
        </p:nvSpPr>
        <p:spPr>
          <a:xfrm>
            <a:off x="504497" y="1160060"/>
            <a:ext cx="11435255" cy="5440437"/>
          </a:xfrm>
        </p:spPr>
        <p:txBody>
          <a:bodyPr/>
          <a:lstStyle>
            <a:lvl1pPr>
              <a:spcBef>
                <a:spcPts val="1200"/>
              </a:spcBef>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791A0A4-DCCC-494D-9659-1D737B9FF7E3}"/>
              </a:ext>
            </a:extLst>
          </p:cNvPr>
          <p:cNvSpPr>
            <a:spLocks noGrp="1"/>
          </p:cNvSpPr>
          <p:nvPr>
            <p:ph type="dt" sz="half" idx="10"/>
          </p:nvPr>
        </p:nvSpPr>
        <p:spPr/>
        <p:txBody>
          <a:bodyPr/>
          <a:lstStyle/>
          <a:p>
            <a:fld id="{303BA6A4-7224-43C4-9D5C-5E2DA50B294A}" type="datetimeFigureOut">
              <a:rPr lang="en-US" smtClean="0"/>
              <a:t>2/25/2019</a:t>
            </a:fld>
            <a:endParaRPr lang="en-US"/>
          </a:p>
        </p:txBody>
      </p:sp>
      <p:sp>
        <p:nvSpPr>
          <p:cNvPr id="5" name="Footer Placeholder 4">
            <a:extLst>
              <a:ext uri="{FF2B5EF4-FFF2-40B4-BE49-F238E27FC236}">
                <a16:creationId xmlns:a16="http://schemas.microsoft.com/office/drawing/2014/main" id="{F3AE7455-AD0F-466E-B7D0-D43E19D764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15818C-C37D-4419-B608-F6ABF3E0511E}"/>
              </a:ext>
            </a:extLst>
          </p:cNvPr>
          <p:cNvSpPr>
            <a:spLocks noGrp="1"/>
          </p:cNvSpPr>
          <p:nvPr>
            <p:ph type="sldNum" sz="quarter" idx="12"/>
          </p:nvPr>
        </p:nvSpPr>
        <p:spPr/>
        <p:txBody>
          <a:bodyPr/>
          <a:lstStyle/>
          <a:p>
            <a:fld id="{FD1A434D-3A76-4F7B-967A-D10ED2C6345D}" type="slidenum">
              <a:rPr lang="en-US" smtClean="0"/>
              <a:t>‹#›</a:t>
            </a:fld>
            <a:endParaRPr lang="en-US"/>
          </a:p>
        </p:txBody>
      </p:sp>
    </p:spTree>
    <p:extLst>
      <p:ext uri="{BB962C8B-B14F-4D97-AF65-F5344CB8AC3E}">
        <p14:creationId xmlns:p14="http://schemas.microsoft.com/office/powerpoint/2010/main" val="2306550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D09CC-3FD0-4C17-A4B9-342515A993D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5F2A230-2C00-4C42-9E2E-593205D8DEEE}"/>
              </a:ext>
            </a:extLst>
          </p:cNvPr>
          <p:cNvSpPr>
            <a:spLocks noGrp="1"/>
          </p:cNvSpPr>
          <p:nvPr>
            <p:ph type="body" idx="1"/>
          </p:nvPr>
        </p:nvSpPr>
        <p:spPr>
          <a:xfrm>
            <a:off x="831850" y="4589463"/>
            <a:ext cx="10515600" cy="1500187"/>
          </a:xfrm>
        </p:spPr>
        <p:txBody>
          <a:bodyPr>
            <a:normAutofit/>
          </a:bodyPr>
          <a:lstStyle>
            <a:lvl1pPr marL="0" indent="0">
              <a:buNone/>
              <a:defRPr sz="3200">
                <a:solidFill>
                  <a:schemeClr val="accent4">
                    <a:lumMod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14A78AA2-DDBC-4CBC-ABFF-28C2BCD513D4}"/>
              </a:ext>
            </a:extLst>
          </p:cNvPr>
          <p:cNvSpPr>
            <a:spLocks noGrp="1"/>
          </p:cNvSpPr>
          <p:nvPr>
            <p:ph type="dt" sz="half" idx="10"/>
          </p:nvPr>
        </p:nvSpPr>
        <p:spPr/>
        <p:txBody>
          <a:bodyPr/>
          <a:lstStyle/>
          <a:p>
            <a:fld id="{303BA6A4-7224-43C4-9D5C-5E2DA50B294A}" type="datetimeFigureOut">
              <a:rPr lang="en-US" smtClean="0"/>
              <a:t>2/25/2019</a:t>
            </a:fld>
            <a:endParaRPr lang="en-US"/>
          </a:p>
        </p:txBody>
      </p:sp>
      <p:sp>
        <p:nvSpPr>
          <p:cNvPr id="5" name="Footer Placeholder 4">
            <a:extLst>
              <a:ext uri="{FF2B5EF4-FFF2-40B4-BE49-F238E27FC236}">
                <a16:creationId xmlns:a16="http://schemas.microsoft.com/office/drawing/2014/main" id="{53AE0BC8-9017-4F85-8B70-F54EF62BFF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CF41DD-50E8-4FF4-8DC6-32D7DC14C4BC}"/>
              </a:ext>
            </a:extLst>
          </p:cNvPr>
          <p:cNvSpPr>
            <a:spLocks noGrp="1"/>
          </p:cNvSpPr>
          <p:nvPr>
            <p:ph type="sldNum" sz="quarter" idx="12"/>
          </p:nvPr>
        </p:nvSpPr>
        <p:spPr/>
        <p:txBody>
          <a:bodyPr/>
          <a:lstStyle/>
          <a:p>
            <a:fld id="{FD1A434D-3A76-4F7B-967A-D10ED2C6345D}" type="slidenum">
              <a:rPr lang="en-US" smtClean="0"/>
              <a:t>‹#›</a:t>
            </a:fld>
            <a:endParaRPr lang="en-US"/>
          </a:p>
        </p:txBody>
      </p:sp>
    </p:spTree>
    <p:extLst>
      <p:ext uri="{BB962C8B-B14F-4D97-AF65-F5344CB8AC3E}">
        <p14:creationId xmlns:p14="http://schemas.microsoft.com/office/powerpoint/2010/main" val="3283698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FA763-F7E8-4D79-8421-8A8704A523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1CFED6-1DA0-4195-8E04-5D978EF734CE}"/>
              </a:ext>
            </a:extLst>
          </p:cNvPr>
          <p:cNvSpPr>
            <a:spLocks noGrp="1"/>
          </p:cNvSpPr>
          <p:nvPr>
            <p:ph sz="half" idx="1"/>
          </p:nvPr>
        </p:nvSpPr>
        <p:spPr>
          <a:xfrm>
            <a:off x="502360" y="1173708"/>
            <a:ext cx="5669840" cy="500325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246174-4A0C-4C56-BEC2-35AD38468A3F}"/>
              </a:ext>
            </a:extLst>
          </p:cNvPr>
          <p:cNvSpPr>
            <a:spLocks noGrp="1"/>
          </p:cNvSpPr>
          <p:nvPr>
            <p:ph sz="half" idx="2"/>
          </p:nvPr>
        </p:nvSpPr>
        <p:spPr>
          <a:xfrm>
            <a:off x="6172200" y="1173708"/>
            <a:ext cx="5669840" cy="500325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A1B62D-EC78-48B4-8F8D-955C605BA672}"/>
              </a:ext>
            </a:extLst>
          </p:cNvPr>
          <p:cNvSpPr>
            <a:spLocks noGrp="1"/>
          </p:cNvSpPr>
          <p:nvPr>
            <p:ph type="dt" sz="half" idx="10"/>
          </p:nvPr>
        </p:nvSpPr>
        <p:spPr/>
        <p:txBody>
          <a:bodyPr/>
          <a:lstStyle/>
          <a:p>
            <a:fld id="{303BA6A4-7224-43C4-9D5C-5E2DA50B294A}" type="datetimeFigureOut">
              <a:rPr lang="en-US" smtClean="0"/>
              <a:t>2/25/2019</a:t>
            </a:fld>
            <a:endParaRPr lang="en-US"/>
          </a:p>
        </p:txBody>
      </p:sp>
      <p:sp>
        <p:nvSpPr>
          <p:cNvPr id="6" name="Footer Placeholder 5">
            <a:extLst>
              <a:ext uri="{FF2B5EF4-FFF2-40B4-BE49-F238E27FC236}">
                <a16:creationId xmlns:a16="http://schemas.microsoft.com/office/drawing/2014/main" id="{AAA6F191-34B9-4D6A-B19C-6276B8D3A1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93DDB3-B151-4F16-A202-A3C395A4090D}"/>
              </a:ext>
            </a:extLst>
          </p:cNvPr>
          <p:cNvSpPr>
            <a:spLocks noGrp="1"/>
          </p:cNvSpPr>
          <p:nvPr>
            <p:ph type="sldNum" sz="quarter" idx="12"/>
          </p:nvPr>
        </p:nvSpPr>
        <p:spPr/>
        <p:txBody>
          <a:bodyPr/>
          <a:lstStyle/>
          <a:p>
            <a:fld id="{FD1A434D-3A76-4F7B-967A-D10ED2C6345D}" type="slidenum">
              <a:rPr lang="en-US" smtClean="0"/>
              <a:t>‹#›</a:t>
            </a:fld>
            <a:endParaRPr lang="en-US"/>
          </a:p>
        </p:txBody>
      </p:sp>
    </p:spTree>
    <p:extLst>
      <p:ext uri="{BB962C8B-B14F-4D97-AF65-F5344CB8AC3E}">
        <p14:creationId xmlns:p14="http://schemas.microsoft.com/office/powerpoint/2010/main" val="3582180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48121-0E04-44CC-8F3B-65B8FA002754}"/>
              </a:ext>
            </a:extLst>
          </p:cNvPr>
          <p:cNvSpPr>
            <a:spLocks noGrp="1"/>
          </p:cNvSpPr>
          <p:nvPr>
            <p:ph type="title"/>
          </p:nvPr>
        </p:nvSpPr>
        <p:spPr>
          <a:xfrm>
            <a:off x="493986" y="365126"/>
            <a:ext cx="10861402" cy="6994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963FE2D9-761B-48DA-9BA0-171FA5A9FC5B}"/>
              </a:ext>
            </a:extLst>
          </p:cNvPr>
          <p:cNvSpPr>
            <a:spLocks noGrp="1"/>
          </p:cNvSpPr>
          <p:nvPr>
            <p:ph type="body" idx="1"/>
          </p:nvPr>
        </p:nvSpPr>
        <p:spPr>
          <a:xfrm>
            <a:off x="490810" y="1064526"/>
            <a:ext cx="5503589" cy="58074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85FCC74-AC27-473B-B7C2-97722071EF5F}"/>
              </a:ext>
            </a:extLst>
          </p:cNvPr>
          <p:cNvSpPr>
            <a:spLocks noGrp="1"/>
          </p:cNvSpPr>
          <p:nvPr>
            <p:ph sz="half" idx="2"/>
          </p:nvPr>
        </p:nvSpPr>
        <p:spPr>
          <a:xfrm>
            <a:off x="493986" y="1645267"/>
            <a:ext cx="5503589" cy="454439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D78C3E-074A-4627-84B8-22C07D7B56A4}"/>
              </a:ext>
            </a:extLst>
          </p:cNvPr>
          <p:cNvSpPr>
            <a:spLocks noGrp="1"/>
          </p:cNvSpPr>
          <p:nvPr>
            <p:ph type="body" sz="quarter" idx="3"/>
          </p:nvPr>
        </p:nvSpPr>
        <p:spPr>
          <a:xfrm>
            <a:off x="6169024" y="1064526"/>
            <a:ext cx="5503588" cy="58074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2F918FE-112A-4310-BFDB-E82B6F8D3C0E}"/>
              </a:ext>
            </a:extLst>
          </p:cNvPr>
          <p:cNvSpPr>
            <a:spLocks noGrp="1"/>
          </p:cNvSpPr>
          <p:nvPr>
            <p:ph sz="quarter" idx="4"/>
          </p:nvPr>
        </p:nvSpPr>
        <p:spPr>
          <a:xfrm>
            <a:off x="6172200" y="1645267"/>
            <a:ext cx="5503588" cy="454439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955D2F-B8F6-4753-B2BA-2F6A2C52559F}"/>
              </a:ext>
            </a:extLst>
          </p:cNvPr>
          <p:cNvSpPr>
            <a:spLocks noGrp="1"/>
          </p:cNvSpPr>
          <p:nvPr>
            <p:ph type="dt" sz="half" idx="10"/>
          </p:nvPr>
        </p:nvSpPr>
        <p:spPr/>
        <p:txBody>
          <a:bodyPr/>
          <a:lstStyle/>
          <a:p>
            <a:fld id="{303BA6A4-7224-43C4-9D5C-5E2DA50B294A}" type="datetimeFigureOut">
              <a:rPr lang="en-US" smtClean="0"/>
              <a:t>2/25/2019</a:t>
            </a:fld>
            <a:endParaRPr lang="en-US"/>
          </a:p>
        </p:txBody>
      </p:sp>
      <p:sp>
        <p:nvSpPr>
          <p:cNvPr id="8" name="Footer Placeholder 7">
            <a:extLst>
              <a:ext uri="{FF2B5EF4-FFF2-40B4-BE49-F238E27FC236}">
                <a16:creationId xmlns:a16="http://schemas.microsoft.com/office/drawing/2014/main" id="{8F3C36BB-031E-492E-808B-49514E25AD5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A6FEAC-B92F-4950-8C70-6CBB74E82BAA}"/>
              </a:ext>
            </a:extLst>
          </p:cNvPr>
          <p:cNvSpPr>
            <a:spLocks noGrp="1"/>
          </p:cNvSpPr>
          <p:nvPr>
            <p:ph type="sldNum" sz="quarter" idx="12"/>
          </p:nvPr>
        </p:nvSpPr>
        <p:spPr/>
        <p:txBody>
          <a:bodyPr/>
          <a:lstStyle/>
          <a:p>
            <a:fld id="{FD1A434D-3A76-4F7B-967A-D10ED2C6345D}" type="slidenum">
              <a:rPr lang="en-US" smtClean="0"/>
              <a:t>‹#›</a:t>
            </a:fld>
            <a:endParaRPr lang="en-US"/>
          </a:p>
        </p:txBody>
      </p:sp>
    </p:spTree>
    <p:extLst>
      <p:ext uri="{BB962C8B-B14F-4D97-AF65-F5344CB8AC3E}">
        <p14:creationId xmlns:p14="http://schemas.microsoft.com/office/powerpoint/2010/main" val="2887923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E4127-63F1-40F0-B5DC-55D364CE94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77269DC-AD7C-445B-9518-6111D954A8B7}"/>
              </a:ext>
            </a:extLst>
          </p:cNvPr>
          <p:cNvSpPr>
            <a:spLocks noGrp="1"/>
          </p:cNvSpPr>
          <p:nvPr>
            <p:ph type="dt" sz="half" idx="10"/>
          </p:nvPr>
        </p:nvSpPr>
        <p:spPr/>
        <p:txBody>
          <a:bodyPr/>
          <a:lstStyle/>
          <a:p>
            <a:fld id="{303BA6A4-7224-43C4-9D5C-5E2DA50B294A}" type="datetimeFigureOut">
              <a:rPr lang="en-US" smtClean="0"/>
              <a:t>2/25/2019</a:t>
            </a:fld>
            <a:endParaRPr lang="en-US"/>
          </a:p>
        </p:txBody>
      </p:sp>
      <p:sp>
        <p:nvSpPr>
          <p:cNvPr id="4" name="Footer Placeholder 3">
            <a:extLst>
              <a:ext uri="{FF2B5EF4-FFF2-40B4-BE49-F238E27FC236}">
                <a16:creationId xmlns:a16="http://schemas.microsoft.com/office/drawing/2014/main" id="{FC632EE4-4463-4BCE-8AB4-EB60E99D253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A69BD2C-5906-465F-909F-BEF346E804C9}"/>
              </a:ext>
            </a:extLst>
          </p:cNvPr>
          <p:cNvSpPr>
            <a:spLocks noGrp="1"/>
          </p:cNvSpPr>
          <p:nvPr>
            <p:ph type="sldNum" sz="quarter" idx="12"/>
          </p:nvPr>
        </p:nvSpPr>
        <p:spPr/>
        <p:txBody>
          <a:bodyPr/>
          <a:lstStyle/>
          <a:p>
            <a:fld id="{FD1A434D-3A76-4F7B-967A-D10ED2C6345D}" type="slidenum">
              <a:rPr lang="en-US" smtClean="0"/>
              <a:t>‹#›</a:t>
            </a:fld>
            <a:endParaRPr lang="en-US"/>
          </a:p>
        </p:txBody>
      </p:sp>
    </p:spTree>
    <p:extLst>
      <p:ext uri="{BB962C8B-B14F-4D97-AF65-F5344CB8AC3E}">
        <p14:creationId xmlns:p14="http://schemas.microsoft.com/office/powerpoint/2010/main" val="2888570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99E19D-78D8-4D90-894C-915233471E04}"/>
              </a:ext>
            </a:extLst>
          </p:cNvPr>
          <p:cNvSpPr>
            <a:spLocks noGrp="1"/>
          </p:cNvSpPr>
          <p:nvPr>
            <p:ph type="dt" sz="half" idx="10"/>
          </p:nvPr>
        </p:nvSpPr>
        <p:spPr/>
        <p:txBody>
          <a:bodyPr/>
          <a:lstStyle/>
          <a:p>
            <a:fld id="{303BA6A4-7224-43C4-9D5C-5E2DA50B294A}" type="datetimeFigureOut">
              <a:rPr lang="en-US" smtClean="0"/>
              <a:t>2/25/2019</a:t>
            </a:fld>
            <a:endParaRPr lang="en-US"/>
          </a:p>
        </p:txBody>
      </p:sp>
      <p:sp>
        <p:nvSpPr>
          <p:cNvPr id="3" name="Footer Placeholder 2">
            <a:extLst>
              <a:ext uri="{FF2B5EF4-FFF2-40B4-BE49-F238E27FC236}">
                <a16:creationId xmlns:a16="http://schemas.microsoft.com/office/drawing/2014/main" id="{C5883E7A-9EE2-4AA1-B702-F6B9B2E88D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0FACB5F-9800-4C27-BA29-EE3F285DFA9E}"/>
              </a:ext>
            </a:extLst>
          </p:cNvPr>
          <p:cNvSpPr>
            <a:spLocks noGrp="1"/>
          </p:cNvSpPr>
          <p:nvPr>
            <p:ph type="sldNum" sz="quarter" idx="12"/>
          </p:nvPr>
        </p:nvSpPr>
        <p:spPr/>
        <p:txBody>
          <a:bodyPr/>
          <a:lstStyle/>
          <a:p>
            <a:fld id="{FD1A434D-3A76-4F7B-967A-D10ED2C6345D}" type="slidenum">
              <a:rPr lang="en-US" smtClean="0"/>
              <a:t>‹#›</a:t>
            </a:fld>
            <a:endParaRPr lang="en-US"/>
          </a:p>
        </p:txBody>
      </p:sp>
    </p:spTree>
    <p:extLst>
      <p:ext uri="{BB962C8B-B14F-4D97-AF65-F5344CB8AC3E}">
        <p14:creationId xmlns:p14="http://schemas.microsoft.com/office/powerpoint/2010/main" val="2709893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5216A-E8C5-4824-962F-0101BFF5B2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DE5A79-8A76-438E-831E-DE78909E28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0603E3-E93D-4E59-B082-7CBAAAAFEE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0F427CB-C681-4A5B-8113-65078ADF9327}"/>
              </a:ext>
            </a:extLst>
          </p:cNvPr>
          <p:cNvSpPr>
            <a:spLocks noGrp="1"/>
          </p:cNvSpPr>
          <p:nvPr>
            <p:ph type="dt" sz="half" idx="10"/>
          </p:nvPr>
        </p:nvSpPr>
        <p:spPr/>
        <p:txBody>
          <a:bodyPr/>
          <a:lstStyle/>
          <a:p>
            <a:fld id="{303BA6A4-7224-43C4-9D5C-5E2DA50B294A}" type="datetimeFigureOut">
              <a:rPr lang="en-US" smtClean="0"/>
              <a:t>2/25/2019</a:t>
            </a:fld>
            <a:endParaRPr lang="en-US"/>
          </a:p>
        </p:txBody>
      </p:sp>
      <p:sp>
        <p:nvSpPr>
          <p:cNvPr id="6" name="Footer Placeholder 5">
            <a:extLst>
              <a:ext uri="{FF2B5EF4-FFF2-40B4-BE49-F238E27FC236}">
                <a16:creationId xmlns:a16="http://schemas.microsoft.com/office/drawing/2014/main" id="{E184B453-BCDD-4AE6-AAA5-050D031D86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06899A-3A51-40E2-A518-AF61861FDB95}"/>
              </a:ext>
            </a:extLst>
          </p:cNvPr>
          <p:cNvSpPr>
            <a:spLocks noGrp="1"/>
          </p:cNvSpPr>
          <p:nvPr>
            <p:ph type="sldNum" sz="quarter" idx="12"/>
          </p:nvPr>
        </p:nvSpPr>
        <p:spPr/>
        <p:txBody>
          <a:bodyPr/>
          <a:lstStyle/>
          <a:p>
            <a:fld id="{FD1A434D-3A76-4F7B-967A-D10ED2C6345D}" type="slidenum">
              <a:rPr lang="en-US" smtClean="0"/>
              <a:t>‹#›</a:t>
            </a:fld>
            <a:endParaRPr lang="en-US"/>
          </a:p>
        </p:txBody>
      </p:sp>
    </p:spTree>
    <p:extLst>
      <p:ext uri="{BB962C8B-B14F-4D97-AF65-F5344CB8AC3E}">
        <p14:creationId xmlns:p14="http://schemas.microsoft.com/office/powerpoint/2010/main" val="4042344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461C8-AFC5-4427-B0D0-810754D3CD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0C9FDEA-3C5D-43D6-9482-CADC93BEC0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BE28719-2508-410E-98C4-934BA05D40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C217339-9214-430D-A08C-7EAAA2B63ED8}"/>
              </a:ext>
            </a:extLst>
          </p:cNvPr>
          <p:cNvSpPr>
            <a:spLocks noGrp="1"/>
          </p:cNvSpPr>
          <p:nvPr>
            <p:ph type="dt" sz="half" idx="10"/>
          </p:nvPr>
        </p:nvSpPr>
        <p:spPr/>
        <p:txBody>
          <a:bodyPr/>
          <a:lstStyle/>
          <a:p>
            <a:fld id="{303BA6A4-7224-43C4-9D5C-5E2DA50B294A}" type="datetimeFigureOut">
              <a:rPr lang="en-US" smtClean="0"/>
              <a:t>2/25/2019</a:t>
            </a:fld>
            <a:endParaRPr lang="en-US"/>
          </a:p>
        </p:txBody>
      </p:sp>
      <p:sp>
        <p:nvSpPr>
          <p:cNvPr id="6" name="Footer Placeholder 5">
            <a:extLst>
              <a:ext uri="{FF2B5EF4-FFF2-40B4-BE49-F238E27FC236}">
                <a16:creationId xmlns:a16="http://schemas.microsoft.com/office/drawing/2014/main" id="{25527511-2B9D-40D1-ADDE-AE8525C517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63E4DB-ADB2-4F55-952E-B1A31D3256F2}"/>
              </a:ext>
            </a:extLst>
          </p:cNvPr>
          <p:cNvSpPr>
            <a:spLocks noGrp="1"/>
          </p:cNvSpPr>
          <p:nvPr>
            <p:ph type="sldNum" sz="quarter" idx="12"/>
          </p:nvPr>
        </p:nvSpPr>
        <p:spPr/>
        <p:txBody>
          <a:bodyPr/>
          <a:lstStyle/>
          <a:p>
            <a:fld id="{FD1A434D-3A76-4F7B-967A-D10ED2C6345D}" type="slidenum">
              <a:rPr lang="en-US" smtClean="0"/>
              <a:t>‹#›</a:t>
            </a:fld>
            <a:endParaRPr lang="en-US"/>
          </a:p>
        </p:txBody>
      </p:sp>
    </p:spTree>
    <p:extLst>
      <p:ext uri="{BB962C8B-B14F-4D97-AF65-F5344CB8AC3E}">
        <p14:creationId xmlns:p14="http://schemas.microsoft.com/office/powerpoint/2010/main" val="38310905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DFBA25-B555-4F31-B7BB-FBB356FC42D2}"/>
              </a:ext>
            </a:extLst>
          </p:cNvPr>
          <p:cNvSpPr>
            <a:spLocks noGrp="1"/>
          </p:cNvSpPr>
          <p:nvPr>
            <p:ph type="title"/>
          </p:nvPr>
        </p:nvSpPr>
        <p:spPr>
          <a:xfrm>
            <a:off x="502360" y="365126"/>
            <a:ext cx="10851440" cy="80858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445E85D-8774-40A4-9F5D-8DC58DC2AEBC}"/>
              </a:ext>
            </a:extLst>
          </p:cNvPr>
          <p:cNvSpPr>
            <a:spLocks noGrp="1"/>
          </p:cNvSpPr>
          <p:nvPr>
            <p:ph type="body" idx="1"/>
          </p:nvPr>
        </p:nvSpPr>
        <p:spPr>
          <a:xfrm>
            <a:off x="502360" y="1173708"/>
            <a:ext cx="11321778" cy="543054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CEC0BC-F83E-40DC-92C4-0758E3D295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3BA6A4-7224-43C4-9D5C-5E2DA50B294A}" type="datetimeFigureOut">
              <a:rPr lang="en-US" smtClean="0"/>
              <a:t>2/25/2019</a:t>
            </a:fld>
            <a:endParaRPr lang="en-US"/>
          </a:p>
        </p:txBody>
      </p:sp>
      <p:sp>
        <p:nvSpPr>
          <p:cNvPr id="5" name="Footer Placeholder 4">
            <a:extLst>
              <a:ext uri="{FF2B5EF4-FFF2-40B4-BE49-F238E27FC236}">
                <a16:creationId xmlns:a16="http://schemas.microsoft.com/office/drawing/2014/main" id="{B599B81E-F65B-4902-9DC5-F2AB371CD8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E8ADC92-57B5-47FF-A1CB-BBC49FDF7A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1A434D-3A76-4F7B-967A-D10ED2C6345D}" type="slidenum">
              <a:rPr lang="en-US" smtClean="0"/>
              <a:t>‹#›</a:t>
            </a:fld>
            <a:endParaRPr lang="en-US"/>
          </a:p>
        </p:txBody>
      </p:sp>
      <p:sp>
        <p:nvSpPr>
          <p:cNvPr id="7" name="Arc 6">
            <a:extLst>
              <a:ext uri="{FF2B5EF4-FFF2-40B4-BE49-F238E27FC236}">
                <a16:creationId xmlns:a16="http://schemas.microsoft.com/office/drawing/2014/main" id="{567F89BD-C32A-425D-9724-493528176554}"/>
              </a:ext>
            </a:extLst>
          </p:cNvPr>
          <p:cNvSpPr/>
          <p:nvPr userDrawn="1"/>
        </p:nvSpPr>
        <p:spPr>
          <a:xfrm rot="11271305">
            <a:off x="11298183" y="-3175330"/>
            <a:ext cx="3823855" cy="4322618"/>
          </a:xfrm>
          <a:prstGeom prst="arc">
            <a:avLst>
              <a:gd name="adj1" fmla="val 17315271"/>
              <a:gd name="adj2" fmla="val 19512038"/>
            </a:avLst>
          </a:prstGeom>
          <a:ln w="1016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Arc 7">
            <a:extLst>
              <a:ext uri="{FF2B5EF4-FFF2-40B4-BE49-F238E27FC236}">
                <a16:creationId xmlns:a16="http://schemas.microsoft.com/office/drawing/2014/main" id="{54FFEBCF-0568-4786-9B78-EE8C8A0966E5}"/>
              </a:ext>
            </a:extLst>
          </p:cNvPr>
          <p:cNvSpPr/>
          <p:nvPr userDrawn="1"/>
        </p:nvSpPr>
        <p:spPr>
          <a:xfrm rot="11130313">
            <a:off x="11450064" y="-3265024"/>
            <a:ext cx="3823855" cy="4322618"/>
          </a:xfrm>
          <a:prstGeom prst="arc">
            <a:avLst>
              <a:gd name="adj1" fmla="val 17742803"/>
              <a:gd name="adj2" fmla="val 19423034"/>
            </a:avLst>
          </a:prstGeom>
          <a:ln w="1016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2885610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07E12-E587-401B-B4B1-E3219D29F3E5}"/>
              </a:ext>
            </a:extLst>
          </p:cNvPr>
          <p:cNvSpPr>
            <a:spLocks noGrp="1"/>
          </p:cNvSpPr>
          <p:nvPr>
            <p:ph type="ctrTitle"/>
          </p:nvPr>
        </p:nvSpPr>
        <p:spPr>
          <a:xfrm>
            <a:off x="6115334" y="2421267"/>
            <a:ext cx="5658445" cy="2889114"/>
          </a:xfrm>
        </p:spPr>
        <p:txBody>
          <a:bodyPr anchor="b">
            <a:normAutofit/>
          </a:bodyPr>
          <a:lstStyle/>
          <a:p>
            <a:pPr>
              <a:lnSpc>
                <a:spcPct val="80000"/>
              </a:lnSpc>
            </a:pPr>
            <a:r>
              <a:rPr lang="en-US" b="1" dirty="0">
                <a:latin typeface="Baskerville Old Face" panose="02020602080505020303" pitchFamily="18" charset="0"/>
              </a:rPr>
              <a:t>The Messiah </a:t>
            </a:r>
            <a:br>
              <a:rPr lang="en-US" b="1" dirty="0">
                <a:latin typeface="Baskerville Old Face" panose="02020602080505020303" pitchFamily="18" charset="0"/>
              </a:rPr>
            </a:br>
            <a:r>
              <a:rPr lang="en-US" sz="3200" b="1" dirty="0">
                <a:latin typeface="Baskerville Old Face" panose="02020602080505020303" pitchFamily="18" charset="0"/>
              </a:rPr>
              <a:t>in the </a:t>
            </a:r>
            <a:br>
              <a:rPr lang="en-US" b="1" dirty="0">
                <a:latin typeface="Baskerville Old Face" panose="02020602080505020303" pitchFamily="18" charset="0"/>
              </a:rPr>
            </a:br>
            <a:r>
              <a:rPr lang="en-US" b="1" dirty="0">
                <a:latin typeface="Baskerville Old Face" panose="02020602080505020303" pitchFamily="18" charset="0"/>
              </a:rPr>
              <a:t>Old Testament</a:t>
            </a:r>
          </a:p>
        </p:txBody>
      </p:sp>
      <p:sp>
        <p:nvSpPr>
          <p:cNvPr id="3" name="Subtitle 2">
            <a:extLst>
              <a:ext uri="{FF2B5EF4-FFF2-40B4-BE49-F238E27FC236}">
                <a16:creationId xmlns:a16="http://schemas.microsoft.com/office/drawing/2014/main" id="{9C6DE8CE-2BAB-46A4-8F00-407000616C25}"/>
              </a:ext>
            </a:extLst>
          </p:cNvPr>
          <p:cNvSpPr>
            <a:spLocks noGrp="1"/>
          </p:cNvSpPr>
          <p:nvPr>
            <p:ph type="subTitle" idx="1"/>
          </p:nvPr>
        </p:nvSpPr>
        <p:spPr>
          <a:xfrm>
            <a:off x="6621932" y="5582169"/>
            <a:ext cx="4645250" cy="666232"/>
          </a:xfrm>
        </p:spPr>
        <p:txBody>
          <a:bodyPr anchor="t">
            <a:normAutofit/>
          </a:bodyPr>
          <a:lstStyle/>
          <a:p>
            <a:r>
              <a:rPr lang="en-US" sz="3200" dirty="0">
                <a:solidFill>
                  <a:schemeClr val="accent4">
                    <a:lumMod val="75000"/>
                  </a:schemeClr>
                </a:solidFill>
                <a:latin typeface="Baskerville Old Face" panose="02020602080505020303" pitchFamily="18" charset="0"/>
              </a:rPr>
              <a:t>Spring 2019</a:t>
            </a:r>
          </a:p>
        </p:txBody>
      </p:sp>
      <p:sp>
        <p:nvSpPr>
          <p:cNvPr id="73" name="Freeform: Shape 72">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https://www.lds.org/bc/content/shared/content/images/gospel-library/manual/PD60004369/0001113alt.jpg">
            <a:extLst>
              <a:ext uri="{FF2B5EF4-FFF2-40B4-BE49-F238E27FC236}">
                <a16:creationId xmlns:a16="http://schemas.microsoft.com/office/drawing/2014/main" id="{44880126-E813-4802-AAC9-5476617ED22F}"/>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5900"/>
                    </a14:imgEffect>
                    <a14:imgEffect>
                      <a14:saturation sat="66000"/>
                    </a14:imgEffect>
                  </a14:imgLayer>
                </a14:imgProps>
              </a:ext>
              <a:ext uri="{28A0092B-C50C-407E-A947-70E740481C1C}">
                <a14:useLocalDpi xmlns:a14="http://schemas.microsoft.com/office/drawing/2010/main" val="0"/>
              </a:ext>
            </a:extLst>
          </a:blip>
          <a:srcRect l="15329" r="27576"/>
          <a:stretch/>
        </p:blipFill>
        <p:spPr bwMode="auto">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9929871"/>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4B415-9F9E-4B45-89DB-DD48DF8A626C}"/>
              </a:ext>
            </a:extLst>
          </p:cNvPr>
          <p:cNvSpPr>
            <a:spLocks noGrp="1"/>
          </p:cNvSpPr>
          <p:nvPr>
            <p:ph type="title"/>
          </p:nvPr>
        </p:nvSpPr>
        <p:spPr/>
        <p:txBody>
          <a:bodyPr/>
          <a:lstStyle/>
          <a:p>
            <a:r>
              <a:rPr lang="en-US" dirty="0"/>
              <a:t>What images of the Messiah stand out to you as significant?</a:t>
            </a:r>
          </a:p>
        </p:txBody>
      </p:sp>
      <p:sp>
        <p:nvSpPr>
          <p:cNvPr id="3" name="Text Placeholder 2">
            <a:extLst>
              <a:ext uri="{FF2B5EF4-FFF2-40B4-BE49-F238E27FC236}">
                <a16:creationId xmlns:a16="http://schemas.microsoft.com/office/drawing/2014/main" id="{A070B6B3-61D0-4B3F-AC4E-4564A879F044}"/>
              </a:ext>
            </a:extLst>
          </p:cNvPr>
          <p:cNvSpPr>
            <a:spLocks noGrp="1"/>
          </p:cNvSpPr>
          <p:nvPr>
            <p:ph type="body" idx="1"/>
          </p:nvPr>
        </p:nvSpPr>
        <p:spPr/>
        <p:txBody>
          <a:bodyPr/>
          <a:lstStyle/>
          <a:p>
            <a:r>
              <a:rPr lang="en-US" dirty="0"/>
              <a:t>Why do you find them significant?</a:t>
            </a:r>
          </a:p>
        </p:txBody>
      </p:sp>
    </p:spTree>
    <p:extLst>
      <p:ext uri="{BB962C8B-B14F-4D97-AF65-F5344CB8AC3E}">
        <p14:creationId xmlns:p14="http://schemas.microsoft.com/office/powerpoint/2010/main" val="5316451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0CB7B-4DFF-4D2F-8885-943FD2AC8758}"/>
              </a:ext>
            </a:extLst>
          </p:cNvPr>
          <p:cNvSpPr>
            <a:spLocks noGrp="1"/>
          </p:cNvSpPr>
          <p:nvPr>
            <p:ph type="title"/>
          </p:nvPr>
        </p:nvSpPr>
        <p:spPr/>
        <p:txBody>
          <a:bodyPr/>
          <a:lstStyle/>
          <a:p>
            <a:r>
              <a:rPr lang="en-US" dirty="0"/>
              <a:t>Periods of Messianic Prophecy</a:t>
            </a:r>
          </a:p>
        </p:txBody>
      </p:sp>
      <p:sp>
        <p:nvSpPr>
          <p:cNvPr id="3" name="Content Placeholder 2">
            <a:extLst>
              <a:ext uri="{FF2B5EF4-FFF2-40B4-BE49-F238E27FC236}">
                <a16:creationId xmlns:a16="http://schemas.microsoft.com/office/drawing/2014/main" id="{9BD416F1-F408-4DEC-824F-03E0CAA5FC26}"/>
              </a:ext>
            </a:extLst>
          </p:cNvPr>
          <p:cNvSpPr>
            <a:spLocks noGrp="1"/>
          </p:cNvSpPr>
          <p:nvPr>
            <p:ph idx="1"/>
          </p:nvPr>
        </p:nvSpPr>
        <p:spPr>
          <a:xfrm>
            <a:off x="504497" y="1160060"/>
            <a:ext cx="11435255" cy="5697940"/>
          </a:xfrm>
        </p:spPr>
        <p:txBody>
          <a:bodyPr>
            <a:normAutofit lnSpcReduction="10000"/>
          </a:bodyPr>
          <a:lstStyle/>
          <a:p>
            <a:r>
              <a:rPr lang="en-US" dirty="0"/>
              <a:t>Genesis to Judges</a:t>
            </a:r>
          </a:p>
          <a:p>
            <a:pPr lvl="1"/>
            <a:r>
              <a:rPr lang="en-US" dirty="0"/>
              <a:t>Vague but forceful prophecies—no clear time or place references</a:t>
            </a:r>
          </a:p>
          <a:p>
            <a:pPr lvl="1"/>
            <a:r>
              <a:rPr lang="en-US" dirty="0"/>
              <a:t>Images introduced: victorious sufferer, king, lion, star, prophet</a:t>
            </a:r>
          </a:p>
          <a:p>
            <a:pPr lvl="1"/>
            <a:r>
              <a:rPr lang="en-US" dirty="0"/>
              <a:t>Overall picture: no cohesion, no clarity</a:t>
            </a:r>
          </a:p>
          <a:p>
            <a:r>
              <a:rPr lang="en-US" dirty="0"/>
              <a:t>Early kingdom and psalms</a:t>
            </a:r>
          </a:p>
          <a:p>
            <a:pPr lvl="1"/>
            <a:r>
              <a:rPr lang="en-US" dirty="0"/>
              <a:t>More specific promises—time not specified, but Israel clearly the place</a:t>
            </a:r>
          </a:p>
          <a:p>
            <a:pPr lvl="1"/>
            <a:r>
              <a:rPr lang="en-US" dirty="0"/>
              <a:t>Images expanded: victorious (vindicated) sufferer, king </a:t>
            </a:r>
          </a:p>
          <a:p>
            <a:pPr lvl="1"/>
            <a:r>
              <a:rPr lang="en-US" dirty="0"/>
              <a:t>Images introduced: priest, anointed, son of God, David</a:t>
            </a:r>
          </a:p>
          <a:p>
            <a:pPr lvl="1"/>
            <a:r>
              <a:rPr lang="en-US" dirty="0"/>
              <a:t>Overall picture: some clarity, little cohesion</a:t>
            </a:r>
          </a:p>
          <a:p>
            <a:r>
              <a:rPr lang="en-US" dirty="0"/>
              <a:t>Later kingdom and prophets</a:t>
            </a:r>
          </a:p>
          <a:p>
            <a:pPr lvl="1"/>
            <a:r>
              <a:rPr lang="en-US" dirty="0"/>
              <a:t>Very detailed images and descriptions—time and places specified for events</a:t>
            </a:r>
          </a:p>
          <a:p>
            <a:pPr lvl="1"/>
            <a:r>
              <a:rPr lang="en-US" dirty="0"/>
              <a:t>Images expanded: vindicated sufferer, king, anointed, son of God, David</a:t>
            </a:r>
          </a:p>
          <a:p>
            <a:pPr lvl="1"/>
            <a:r>
              <a:rPr lang="en-US" dirty="0"/>
              <a:t>Images introduced: lamb, servant, root and branch, son of man, shepherd</a:t>
            </a:r>
          </a:p>
          <a:p>
            <a:pPr lvl="1"/>
            <a:r>
              <a:rPr lang="en-US" dirty="0"/>
              <a:t>Overall picture: great clarity, moderate cohesion</a:t>
            </a:r>
          </a:p>
          <a:p>
            <a:endParaRPr lang="en-US" dirty="0"/>
          </a:p>
        </p:txBody>
      </p:sp>
    </p:spTree>
    <p:extLst>
      <p:ext uri="{BB962C8B-B14F-4D97-AF65-F5344CB8AC3E}">
        <p14:creationId xmlns:p14="http://schemas.microsoft.com/office/powerpoint/2010/main" val="2261892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A83E5-5363-4519-9488-288EC8980CF5}"/>
              </a:ext>
            </a:extLst>
          </p:cNvPr>
          <p:cNvSpPr>
            <a:spLocks noGrp="1"/>
          </p:cNvSpPr>
          <p:nvPr>
            <p:ph type="title"/>
          </p:nvPr>
        </p:nvSpPr>
        <p:spPr/>
        <p:txBody>
          <a:bodyPr/>
          <a:lstStyle/>
          <a:p>
            <a:r>
              <a:rPr lang="en-US" dirty="0"/>
              <a:t>An OT Believer’s Keys to the Messianic Age</a:t>
            </a:r>
          </a:p>
        </p:txBody>
      </p:sp>
      <p:sp>
        <p:nvSpPr>
          <p:cNvPr id="3" name="Content Placeholder 2">
            <a:extLst>
              <a:ext uri="{FF2B5EF4-FFF2-40B4-BE49-F238E27FC236}">
                <a16:creationId xmlns:a16="http://schemas.microsoft.com/office/drawing/2014/main" id="{335D4756-DFB7-4155-A0FB-EE42447BDD1B}"/>
              </a:ext>
            </a:extLst>
          </p:cNvPr>
          <p:cNvSpPr>
            <a:spLocks noGrp="1"/>
          </p:cNvSpPr>
          <p:nvPr>
            <p:ph idx="1"/>
          </p:nvPr>
        </p:nvSpPr>
        <p:spPr>
          <a:xfrm>
            <a:off x="504498" y="1175657"/>
            <a:ext cx="11439852" cy="5424840"/>
          </a:xfrm>
        </p:spPr>
        <p:txBody>
          <a:bodyPr>
            <a:normAutofit/>
          </a:bodyPr>
          <a:lstStyle/>
          <a:p>
            <a:pPr marL="400050" indent="-400050">
              <a:spcBef>
                <a:spcPts val="1600"/>
              </a:spcBef>
              <a:buFont typeface="+mj-lt"/>
              <a:buAutoNum type="arabicPeriod"/>
            </a:pPr>
            <a:r>
              <a:rPr lang="en-US" sz="2600" b="1" dirty="0"/>
              <a:t>The coming redeemer</a:t>
            </a:r>
            <a:r>
              <a:rPr lang="en-US" sz="2600" dirty="0"/>
              <a:t>—the seed of Abraham and David; prophet, priest, and king of Israel; a light to the Gentiles</a:t>
            </a:r>
          </a:p>
          <a:p>
            <a:pPr marL="400050" indent="-400050">
              <a:spcBef>
                <a:spcPts val="1600"/>
              </a:spcBef>
              <a:buFont typeface="+mj-lt"/>
              <a:buAutoNum type="arabicPeriod"/>
            </a:pPr>
            <a:r>
              <a:rPr lang="en-US" sz="2600" b="1" dirty="0"/>
              <a:t>The kingdom of God</a:t>
            </a:r>
            <a:r>
              <a:rPr lang="en-US" sz="2600" dirty="0"/>
              <a:t>—God’s rule over Israel (and the world) fully realized through His chosen king</a:t>
            </a:r>
          </a:p>
          <a:p>
            <a:pPr marL="400050" indent="-400050">
              <a:spcBef>
                <a:spcPts val="1600"/>
              </a:spcBef>
              <a:buFont typeface="+mj-lt"/>
              <a:buAutoNum type="arabicPeriod"/>
            </a:pPr>
            <a:r>
              <a:rPr lang="en-US" sz="2600" b="1" dirty="0"/>
              <a:t>The new covenant</a:t>
            </a:r>
            <a:r>
              <a:rPr lang="en-US" sz="2600" dirty="0"/>
              <a:t>—a covenant which Israel would not break</a:t>
            </a:r>
          </a:p>
          <a:p>
            <a:pPr marL="400050" indent="-400050">
              <a:spcBef>
                <a:spcPts val="1600"/>
              </a:spcBef>
              <a:buFont typeface="+mj-lt"/>
              <a:buAutoNum type="arabicPeriod"/>
            </a:pPr>
            <a:r>
              <a:rPr lang="en-US" sz="2600" b="1" dirty="0"/>
              <a:t>The restoration of Israel</a:t>
            </a:r>
            <a:r>
              <a:rPr lang="en-US" sz="2600" dirty="0"/>
              <a:t>—redemption from captivity (physical &amp; spiritual)</a:t>
            </a:r>
          </a:p>
          <a:p>
            <a:pPr marL="400050" indent="-400050">
              <a:spcBef>
                <a:spcPts val="1600"/>
              </a:spcBef>
              <a:buFont typeface="+mj-lt"/>
              <a:buAutoNum type="arabicPeriod"/>
            </a:pPr>
            <a:r>
              <a:rPr lang="en-US" sz="2600" b="1" dirty="0"/>
              <a:t>The outpouring of the Spirit</a:t>
            </a:r>
            <a:r>
              <a:rPr lang="en-US" sz="2600" dirty="0"/>
              <a:t>—direct communication with God</a:t>
            </a:r>
          </a:p>
          <a:p>
            <a:pPr marL="400050" indent="-400050">
              <a:spcBef>
                <a:spcPts val="1600"/>
              </a:spcBef>
              <a:buFont typeface="+mj-lt"/>
              <a:buAutoNum type="arabicPeriod"/>
            </a:pPr>
            <a:r>
              <a:rPr lang="en-US" sz="2600" b="1" dirty="0"/>
              <a:t>The day of the Lord</a:t>
            </a:r>
            <a:r>
              <a:rPr lang="en-US" sz="2600" dirty="0"/>
              <a:t>—God coming down to judge and to save</a:t>
            </a:r>
          </a:p>
          <a:p>
            <a:pPr marL="400050" indent="-400050">
              <a:spcBef>
                <a:spcPts val="1600"/>
              </a:spcBef>
              <a:buFont typeface="+mj-lt"/>
              <a:buAutoNum type="arabicPeriod"/>
            </a:pPr>
            <a:r>
              <a:rPr lang="en-US" sz="2600" b="1" dirty="0"/>
              <a:t>The new heavens and new earth</a:t>
            </a:r>
            <a:r>
              <a:rPr lang="en-US" sz="2600" dirty="0"/>
              <a:t>—a clean slate on which God’s new covenant will be enacted</a:t>
            </a:r>
          </a:p>
        </p:txBody>
      </p:sp>
      <p:sp>
        <p:nvSpPr>
          <p:cNvPr id="4" name="TextBox 3">
            <a:extLst>
              <a:ext uri="{FF2B5EF4-FFF2-40B4-BE49-F238E27FC236}">
                <a16:creationId xmlns:a16="http://schemas.microsoft.com/office/drawing/2014/main" id="{A7966EF2-01D4-4ACE-9366-581CD0FC73AB}"/>
              </a:ext>
            </a:extLst>
          </p:cNvPr>
          <p:cNvSpPr txBox="1"/>
          <p:nvPr/>
        </p:nvSpPr>
        <p:spPr>
          <a:xfrm>
            <a:off x="8209052" y="6181115"/>
            <a:ext cx="3904340" cy="584775"/>
          </a:xfrm>
          <a:prstGeom prst="rect">
            <a:avLst/>
          </a:prstGeom>
          <a:noFill/>
        </p:spPr>
        <p:txBody>
          <a:bodyPr wrap="square" rtlCol="0">
            <a:spAutoFit/>
          </a:bodyPr>
          <a:lstStyle/>
          <a:p>
            <a:pPr algn="r"/>
            <a:r>
              <a:rPr lang="en-US" sz="1600" dirty="0"/>
              <a:t>from </a:t>
            </a:r>
            <a:r>
              <a:rPr lang="en-US" sz="1600" i="1" dirty="0"/>
              <a:t>The Bible and the Future</a:t>
            </a:r>
          </a:p>
          <a:p>
            <a:pPr algn="r"/>
            <a:r>
              <a:rPr lang="en-US" sz="1600" dirty="0"/>
              <a:t>Anthony A. </a:t>
            </a:r>
            <a:r>
              <a:rPr lang="en-US" sz="1600" dirty="0" err="1"/>
              <a:t>Hoekema</a:t>
            </a:r>
            <a:r>
              <a:rPr lang="en-US" sz="1600" dirty="0"/>
              <a:t>: Eerdmans, 1979</a:t>
            </a:r>
          </a:p>
        </p:txBody>
      </p:sp>
    </p:spTree>
    <p:extLst>
      <p:ext uri="{BB962C8B-B14F-4D97-AF65-F5344CB8AC3E}">
        <p14:creationId xmlns:p14="http://schemas.microsoft.com/office/powerpoint/2010/main" val="31223549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062CF-9C08-440F-AF9E-883C233493BC}"/>
              </a:ext>
            </a:extLst>
          </p:cNvPr>
          <p:cNvSpPr>
            <a:spLocks noGrp="1"/>
          </p:cNvSpPr>
          <p:nvPr>
            <p:ph type="title"/>
          </p:nvPr>
        </p:nvSpPr>
        <p:spPr/>
        <p:txBody>
          <a:bodyPr/>
          <a:lstStyle/>
          <a:p>
            <a:r>
              <a:rPr lang="en-US" dirty="0"/>
              <a:t>The Prophetic Test and Far-Future Prophecy</a:t>
            </a:r>
          </a:p>
        </p:txBody>
      </p:sp>
      <p:sp>
        <p:nvSpPr>
          <p:cNvPr id="3" name="Content Placeholder 2">
            <a:extLst>
              <a:ext uri="{FF2B5EF4-FFF2-40B4-BE49-F238E27FC236}">
                <a16:creationId xmlns:a16="http://schemas.microsoft.com/office/drawing/2014/main" id="{4DCA7ECB-2515-46DB-A248-0F70BEE36A79}"/>
              </a:ext>
            </a:extLst>
          </p:cNvPr>
          <p:cNvSpPr>
            <a:spLocks noGrp="1"/>
          </p:cNvSpPr>
          <p:nvPr>
            <p:ph idx="1"/>
          </p:nvPr>
        </p:nvSpPr>
        <p:spPr>
          <a:xfrm>
            <a:off x="504497" y="1160060"/>
            <a:ext cx="11268403" cy="5440437"/>
          </a:xfrm>
        </p:spPr>
        <p:txBody>
          <a:bodyPr>
            <a:normAutofit/>
          </a:bodyPr>
          <a:lstStyle/>
          <a:p>
            <a:r>
              <a:rPr lang="en-US" dirty="0"/>
              <a:t>Moses gave Israel a way to test for true and false prophets:</a:t>
            </a:r>
          </a:p>
          <a:p>
            <a:pPr marL="914400" lvl="1" indent="-457200">
              <a:buFont typeface="+mj-lt"/>
              <a:buAutoNum type="arabicPeriod"/>
            </a:pPr>
            <a:r>
              <a:rPr lang="en-US" dirty="0"/>
              <a:t>Does the sign or event come to pass as predicted? (Deut. 18:22)</a:t>
            </a:r>
          </a:p>
          <a:p>
            <a:pPr marL="914400" lvl="1" indent="-457200">
              <a:buFont typeface="+mj-lt"/>
              <a:buAutoNum type="arabicPeriod"/>
            </a:pPr>
            <a:r>
              <a:rPr lang="en-US" dirty="0"/>
              <a:t>Does the prophet who predicts or performs a true sign tell you to turn to other gods besides Jehovah? (Deut. 13:1-2)</a:t>
            </a:r>
          </a:p>
          <a:p>
            <a:r>
              <a:rPr lang="en-US" dirty="0"/>
              <a:t>How does this test apply to prophecies about events several generations forward in time?</a:t>
            </a:r>
          </a:p>
          <a:p>
            <a:pPr lvl="1"/>
            <a:r>
              <a:rPr lang="en-US" dirty="0"/>
              <a:t>Every prophet delivers moral messages about covenant obedience, God’s love and discipline, etc. that accord with God’s previously-revealed will</a:t>
            </a:r>
          </a:p>
          <a:p>
            <a:pPr lvl="1"/>
            <a:r>
              <a:rPr lang="en-US" dirty="0"/>
              <a:t>Each of the prophets also predicted events that happened very quickly to demonstrate their credibility</a:t>
            </a:r>
          </a:p>
          <a:p>
            <a:pPr lvl="2"/>
            <a:r>
              <a:rPr lang="en-US" dirty="0"/>
              <a:t>These near-future predictions often appear early in their prophecies or careers</a:t>
            </a:r>
          </a:p>
          <a:p>
            <a:pPr lvl="1"/>
            <a:r>
              <a:rPr lang="en-US" dirty="0"/>
              <a:t>Far-future predictions increase in frequency late in Israel’s history</a:t>
            </a:r>
          </a:p>
          <a:p>
            <a:pPr lvl="2"/>
            <a:r>
              <a:rPr lang="en-US" dirty="0"/>
              <a:t>God and His prophets have established their credibility over 1000 years of “forthtelling”</a:t>
            </a:r>
          </a:p>
          <a:p>
            <a:pPr lvl="2"/>
            <a:r>
              <a:rPr lang="en-US" dirty="0"/>
              <a:t>Concurrent with the Babylonian Captivity, the balance shifts toward “foretelling”</a:t>
            </a:r>
          </a:p>
        </p:txBody>
      </p:sp>
    </p:spTree>
    <p:extLst>
      <p:ext uri="{BB962C8B-B14F-4D97-AF65-F5344CB8AC3E}">
        <p14:creationId xmlns:p14="http://schemas.microsoft.com/office/powerpoint/2010/main" val="1414548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34B6B-35AA-439E-BECB-BCB6E8FE9540}"/>
              </a:ext>
            </a:extLst>
          </p:cNvPr>
          <p:cNvSpPr>
            <a:spLocks noGrp="1"/>
          </p:cNvSpPr>
          <p:nvPr>
            <p:ph type="title"/>
          </p:nvPr>
        </p:nvSpPr>
        <p:spPr/>
        <p:txBody>
          <a:bodyPr/>
          <a:lstStyle/>
          <a:p>
            <a:r>
              <a:rPr lang="en-US" dirty="0"/>
              <a:t>What do you want to learn about Messianic prophecy in this class?</a:t>
            </a:r>
          </a:p>
        </p:txBody>
      </p:sp>
      <p:sp>
        <p:nvSpPr>
          <p:cNvPr id="3" name="Text Placeholder 2">
            <a:extLst>
              <a:ext uri="{FF2B5EF4-FFF2-40B4-BE49-F238E27FC236}">
                <a16:creationId xmlns:a16="http://schemas.microsoft.com/office/drawing/2014/main" id="{A03558BD-2725-4426-85B4-17F7D61985C3}"/>
              </a:ext>
            </a:extLst>
          </p:cNvPr>
          <p:cNvSpPr>
            <a:spLocks noGrp="1"/>
          </p:cNvSpPr>
          <p:nvPr>
            <p:ph type="body" idx="1"/>
          </p:nvPr>
        </p:nvSpPr>
        <p:spPr/>
        <p:txBody>
          <a:bodyPr/>
          <a:lstStyle/>
          <a:p>
            <a:r>
              <a:rPr lang="en-US" dirty="0"/>
              <a:t>(In other words, why are you here?)</a:t>
            </a:r>
          </a:p>
        </p:txBody>
      </p:sp>
    </p:spTree>
    <p:extLst>
      <p:ext uri="{BB962C8B-B14F-4D97-AF65-F5344CB8AC3E}">
        <p14:creationId xmlns:p14="http://schemas.microsoft.com/office/powerpoint/2010/main" val="37407325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BD8A9-47EB-4803-BFE5-8EAEB22F7D04}"/>
              </a:ext>
            </a:extLst>
          </p:cNvPr>
          <p:cNvSpPr>
            <a:spLocks noGrp="1"/>
          </p:cNvSpPr>
          <p:nvPr>
            <p:ph type="title"/>
          </p:nvPr>
        </p:nvSpPr>
        <p:spPr/>
        <p:txBody>
          <a:bodyPr/>
          <a:lstStyle/>
          <a:p>
            <a:r>
              <a:rPr lang="en-US" dirty="0"/>
              <a:t>Class Goals</a:t>
            </a:r>
          </a:p>
        </p:txBody>
      </p:sp>
      <p:sp>
        <p:nvSpPr>
          <p:cNvPr id="3" name="Content Placeholder 2">
            <a:extLst>
              <a:ext uri="{FF2B5EF4-FFF2-40B4-BE49-F238E27FC236}">
                <a16:creationId xmlns:a16="http://schemas.microsoft.com/office/drawing/2014/main" id="{3AD6AD28-924B-4F14-9825-4C9CDDEBAFC6}"/>
              </a:ext>
            </a:extLst>
          </p:cNvPr>
          <p:cNvSpPr>
            <a:spLocks noGrp="1"/>
          </p:cNvSpPr>
          <p:nvPr>
            <p:ph idx="1"/>
          </p:nvPr>
        </p:nvSpPr>
        <p:spPr>
          <a:xfrm>
            <a:off x="504495" y="1943100"/>
            <a:ext cx="11382705" cy="4233863"/>
          </a:xfrm>
        </p:spPr>
        <p:txBody>
          <a:bodyPr/>
          <a:lstStyle/>
          <a:p>
            <a:pPr>
              <a:spcBef>
                <a:spcPts val="1800"/>
              </a:spcBef>
            </a:pPr>
            <a:r>
              <a:rPr lang="en-US" dirty="0"/>
              <a:t>Draw a fuller, more detailed image of Jesus as the Messiah prophesied in the Old Testament</a:t>
            </a:r>
          </a:p>
          <a:p>
            <a:pPr>
              <a:spcBef>
                <a:spcPts val="1800"/>
              </a:spcBef>
            </a:pPr>
            <a:r>
              <a:rPr lang="en-US" dirty="0"/>
              <a:t>Understand better the prophetic idiom and images, and how they develop across the Old Testament</a:t>
            </a:r>
          </a:p>
          <a:p>
            <a:pPr>
              <a:spcBef>
                <a:spcPts val="1800"/>
              </a:spcBef>
            </a:pPr>
            <a:r>
              <a:rPr lang="en-US" dirty="0"/>
              <a:t>See the development of the role of prophets and the scope of prophecy across the Old Testament</a:t>
            </a:r>
          </a:p>
        </p:txBody>
      </p:sp>
    </p:spTree>
    <p:extLst>
      <p:ext uri="{BB962C8B-B14F-4D97-AF65-F5344CB8AC3E}">
        <p14:creationId xmlns:p14="http://schemas.microsoft.com/office/powerpoint/2010/main" val="8353579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577C5-275A-4CF7-8EC0-8031D3630733}"/>
              </a:ext>
            </a:extLst>
          </p:cNvPr>
          <p:cNvSpPr>
            <a:spLocks noGrp="1"/>
          </p:cNvSpPr>
          <p:nvPr>
            <p:ph type="title"/>
          </p:nvPr>
        </p:nvSpPr>
        <p:spPr/>
        <p:txBody>
          <a:bodyPr/>
          <a:lstStyle/>
          <a:p>
            <a:r>
              <a:rPr lang="en-US" dirty="0"/>
              <a:t>Methodology</a:t>
            </a:r>
          </a:p>
        </p:txBody>
      </p:sp>
      <p:sp>
        <p:nvSpPr>
          <p:cNvPr id="3" name="Content Placeholder 2">
            <a:extLst>
              <a:ext uri="{FF2B5EF4-FFF2-40B4-BE49-F238E27FC236}">
                <a16:creationId xmlns:a16="http://schemas.microsoft.com/office/drawing/2014/main" id="{1554F546-F202-44A6-A511-92B5BEE51EB4}"/>
              </a:ext>
            </a:extLst>
          </p:cNvPr>
          <p:cNvSpPr>
            <a:spLocks noGrp="1"/>
          </p:cNvSpPr>
          <p:nvPr>
            <p:ph idx="1"/>
          </p:nvPr>
        </p:nvSpPr>
        <p:spPr>
          <a:xfrm>
            <a:off x="504497" y="1943100"/>
            <a:ext cx="11550869" cy="4657397"/>
          </a:xfrm>
        </p:spPr>
        <p:txBody>
          <a:bodyPr/>
          <a:lstStyle/>
          <a:p>
            <a:r>
              <a:rPr lang="en-US" dirty="0"/>
              <a:t>Investigate the Old Testament books by genre, rather than individually</a:t>
            </a:r>
          </a:p>
          <a:p>
            <a:r>
              <a:rPr lang="en-US" dirty="0"/>
              <a:t>Trace images and themes through each genre to see how they develop and combine over time</a:t>
            </a:r>
          </a:p>
          <a:p>
            <a:r>
              <a:rPr lang="en-US" dirty="0"/>
              <a:t>Make a list of messianic images and symbols paired with their New Testament fulfillment</a:t>
            </a:r>
          </a:p>
          <a:p>
            <a:r>
              <a:rPr lang="en-US" dirty="0"/>
              <a:t>Use the New Testament as the touchstone for what is prophetic and what is not, and what is Messianic and what is not</a:t>
            </a:r>
          </a:p>
          <a:p>
            <a:endParaRPr lang="en-US" dirty="0"/>
          </a:p>
        </p:txBody>
      </p:sp>
    </p:spTree>
    <p:extLst>
      <p:ext uri="{BB962C8B-B14F-4D97-AF65-F5344CB8AC3E}">
        <p14:creationId xmlns:p14="http://schemas.microsoft.com/office/powerpoint/2010/main" val="1749740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C85CC-B1F3-48D0-998D-1D3A093D3279}"/>
              </a:ext>
            </a:extLst>
          </p:cNvPr>
          <p:cNvSpPr>
            <a:spLocks noGrp="1"/>
          </p:cNvSpPr>
          <p:nvPr>
            <p:ph type="title"/>
          </p:nvPr>
        </p:nvSpPr>
        <p:spPr/>
        <p:txBody>
          <a:bodyPr/>
          <a:lstStyle/>
          <a:p>
            <a:r>
              <a:rPr lang="en-US" dirty="0"/>
              <a:t>Class Schedule</a:t>
            </a:r>
          </a:p>
        </p:txBody>
      </p:sp>
      <p:graphicFrame>
        <p:nvGraphicFramePr>
          <p:cNvPr id="4" name="Content Placeholder 3">
            <a:extLst>
              <a:ext uri="{FF2B5EF4-FFF2-40B4-BE49-F238E27FC236}">
                <a16:creationId xmlns:a16="http://schemas.microsoft.com/office/drawing/2014/main" id="{137B91EB-3DB1-417E-9EA5-6AFD1D6E5CF2}"/>
              </a:ext>
            </a:extLst>
          </p:cNvPr>
          <p:cNvGraphicFramePr>
            <a:graphicFrameLocks noGrp="1"/>
          </p:cNvGraphicFramePr>
          <p:nvPr>
            <p:ph idx="1"/>
            <p:extLst>
              <p:ext uri="{D42A27DB-BD31-4B8C-83A1-F6EECF244321}">
                <p14:modId xmlns:p14="http://schemas.microsoft.com/office/powerpoint/2010/main" val="681604921"/>
              </p:ext>
            </p:extLst>
          </p:nvPr>
        </p:nvGraphicFramePr>
        <p:xfrm>
          <a:off x="838200" y="1103315"/>
          <a:ext cx="10515600" cy="5562600"/>
        </p:xfrm>
        <a:graphic>
          <a:graphicData uri="http://schemas.openxmlformats.org/drawingml/2006/table">
            <a:tbl>
              <a:tblPr firstRow="1" bandRow="1">
                <a:tableStyleId>{C083E6E3-FA7D-4D7B-A595-EF9225AFEA82}</a:tableStyleId>
              </a:tblPr>
              <a:tblGrid>
                <a:gridCol w="1004455">
                  <a:extLst>
                    <a:ext uri="{9D8B030D-6E8A-4147-A177-3AD203B41FA5}">
                      <a16:colId xmlns:a16="http://schemas.microsoft.com/office/drawing/2014/main" val="2208007939"/>
                    </a:ext>
                  </a:extLst>
                </a:gridCol>
                <a:gridCol w="5971309">
                  <a:extLst>
                    <a:ext uri="{9D8B030D-6E8A-4147-A177-3AD203B41FA5}">
                      <a16:colId xmlns:a16="http://schemas.microsoft.com/office/drawing/2014/main" val="3483916727"/>
                    </a:ext>
                  </a:extLst>
                </a:gridCol>
                <a:gridCol w="2382981">
                  <a:extLst>
                    <a:ext uri="{9D8B030D-6E8A-4147-A177-3AD203B41FA5}">
                      <a16:colId xmlns:a16="http://schemas.microsoft.com/office/drawing/2014/main" val="583861628"/>
                    </a:ext>
                  </a:extLst>
                </a:gridCol>
                <a:gridCol w="1156855">
                  <a:extLst>
                    <a:ext uri="{9D8B030D-6E8A-4147-A177-3AD203B41FA5}">
                      <a16:colId xmlns:a16="http://schemas.microsoft.com/office/drawing/2014/main" val="3128439551"/>
                    </a:ext>
                  </a:extLst>
                </a:gridCol>
              </a:tblGrid>
              <a:tr h="370840">
                <a:tc>
                  <a:txBody>
                    <a:bodyPr/>
                    <a:lstStyle/>
                    <a:p>
                      <a:r>
                        <a:rPr lang="en-US" sz="1600" dirty="0"/>
                        <a:t>LESSON</a:t>
                      </a:r>
                    </a:p>
                  </a:txBody>
                  <a:tcPr/>
                </a:tc>
                <a:tc>
                  <a:txBody>
                    <a:bodyPr/>
                    <a:lstStyle/>
                    <a:p>
                      <a:r>
                        <a:rPr lang="en-US" sz="1600" dirty="0"/>
                        <a:t>TITLE</a:t>
                      </a:r>
                    </a:p>
                  </a:txBody>
                  <a:tcPr/>
                </a:tc>
                <a:tc>
                  <a:txBody>
                    <a:bodyPr/>
                    <a:lstStyle/>
                    <a:p>
                      <a:r>
                        <a:rPr lang="en-US" sz="1600" dirty="0"/>
                        <a:t>DATE</a:t>
                      </a:r>
                    </a:p>
                  </a:txBody>
                  <a:tcPr/>
                </a:tc>
                <a:tc>
                  <a:txBody>
                    <a:bodyPr/>
                    <a:lstStyle/>
                    <a:p>
                      <a:r>
                        <a:rPr lang="en-US" sz="1600" dirty="0"/>
                        <a:t>TEACHER</a:t>
                      </a:r>
                    </a:p>
                  </a:txBody>
                  <a:tcPr/>
                </a:tc>
                <a:extLst>
                  <a:ext uri="{0D108BD9-81ED-4DB2-BD59-A6C34878D82A}">
                    <a16:rowId xmlns:a16="http://schemas.microsoft.com/office/drawing/2014/main" val="4057420603"/>
                  </a:ext>
                </a:extLst>
              </a:tr>
              <a:tr h="370840">
                <a:tc>
                  <a:txBody>
                    <a:bodyPr/>
                    <a:lstStyle/>
                    <a:p>
                      <a:r>
                        <a:rPr lang="en-US" dirty="0"/>
                        <a:t>1</a:t>
                      </a:r>
                    </a:p>
                  </a:txBody>
                  <a:tcPr/>
                </a:tc>
                <a:tc>
                  <a:txBody>
                    <a:bodyPr/>
                    <a:lstStyle/>
                    <a:p>
                      <a:r>
                        <a:rPr lang="en-US" dirty="0"/>
                        <a:t>Introduction</a:t>
                      </a:r>
                    </a:p>
                  </a:txBody>
                  <a:tcPr/>
                </a:tc>
                <a:tc>
                  <a:txBody>
                    <a:bodyPr/>
                    <a:lstStyle/>
                    <a:p>
                      <a:r>
                        <a:rPr lang="en-US" dirty="0"/>
                        <a:t>Sunday Feb. 24</a:t>
                      </a:r>
                    </a:p>
                  </a:txBody>
                  <a:tcPr/>
                </a:tc>
                <a:tc>
                  <a:txBody>
                    <a:bodyPr/>
                    <a:lstStyle/>
                    <a:p>
                      <a:r>
                        <a:rPr lang="en-US" dirty="0"/>
                        <a:t>Mason</a:t>
                      </a:r>
                    </a:p>
                  </a:txBody>
                  <a:tcPr/>
                </a:tc>
                <a:extLst>
                  <a:ext uri="{0D108BD9-81ED-4DB2-BD59-A6C34878D82A}">
                    <a16:rowId xmlns:a16="http://schemas.microsoft.com/office/drawing/2014/main" val="2201678159"/>
                  </a:ext>
                </a:extLst>
              </a:tr>
              <a:tr h="370840">
                <a:tc>
                  <a:txBody>
                    <a:bodyPr/>
                    <a:lstStyle/>
                    <a:p>
                      <a:r>
                        <a:rPr lang="en-US" dirty="0"/>
                        <a:t>2</a:t>
                      </a:r>
                    </a:p>
                  </a:txBody>
                  <a:tcPr/>
                </a:tc>
                <a:tc>
                  <a:txBody>
                    <a:bodyPr/>
                    <a:lstStyle/>
                    <a:p>
                      <a:r>
                        <a:rPr lang="en-US" dirty="0"/>
                        <a:t>The Messiah in Moses’ Writings 1</a:t>
                      </a:r>
                    </a:p>
                  </a:txBody>
                  <a:tcPr/>
                </a:tc>
                <a:tc>
                  <a:txBody>
                    <a:bodyPr/>
                    <a:lstStyle/>
                    <a:p>
                      <a:r>
                        <a:rPr lang="en-US" dirty="0"/>
                        <a:t>Wednesday Feb. 27</a:t>
                      </a:r>
                    </a:p>
                  </a:txBody>
                  <a:tcPr/>
                </a:tc>
                <a:tc>
                  <a:txBody>
                    <a:bodyPr/>
                    <a:lstStyle/>
                    <a:p>
                      <a:r>
                        <a:rPr lang="en-US" dirty="0"/>
                        <a:t>Grady</a:t>
                      </a:r>
                    </a:p>
                  </a:txBody>
                  <a:tcPr/>
                </a:tc>
                <a:extLst>
                  <a:ext uri="{0D108BD9-81ED-4DB2-BD59-A6C34878D82A}">
                    <a16:rowId xmlns:a16="http://schemas.microsoft.com/office/drawing/2014/main" val="4066767179"/>
                  </a:ext>
                </a:extLst>
              </a:tr>
              <a:tr h="370840">
                <a:tc>
                  <a:txBody>
                    <a:bodyPr/>
                    <a:lstStyle/>
                    <a:p>
                      <a:r>
                        <a:rPr lang="en-US" dirty="0"/>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Messiah in Moses’ Writings 1</a:t>
                      </a:r>
                    </a:p>
                  </a:txBody>
                  <a:tcPr/>
                </a:tc>
                <a:tc>
                  <a:txBody>
                    <a:bodyPr/>
                    <a:lstStyle/>
                    <a:p>
                      <a:r>
                        <a:rPr lang="en-US" dirty="0"/>
                        <a:t>Sunday Mar. 3</a:t>
                      </a:r>
                    </a:p>
                  </a:txBody>
                  <a:tcPr/>
                </a:tc>
                <a:tc>
                  <a:txBody>
                    <a:bodyPr/>
                    <a:lstStyle/>
                    <a:p>
                      <a:r>
                        <a:rPr lang="en-US" dirty="0"/>
                        <a:t>Grady</a:t>
                      </a:r>
                    </a:p>
                  </a:txBody>
                  <a:tcPr/>
                </a:tc>
                <a:extLst>
                  <a:ext uri="{0D108BD9-81ED-4DB2-BD59-A6C34878D82A}">
                    <a16:rowId xmlns:a16="http://schemas.microsoft.com/office/drawing/2014/main" val="796320785"/>
                  </a:ext>
                </a:extLst>
              </a:tr>
              <a:tr h="370840">
                <a:tc>
                  <a:txBody>
                    <a:bodyPr/>
                    <a:lstStyle/>
                    <a:p>
                      <a:r>
                        <a:rPr lang="en-US" dirty="0"/>
                        <a:t>4</a:t>
                      </a:r>
                    </a:p>
                  </a:txBody>
                  <a:tcPr/>
                </a:tc>
                <a:tc>
                  <a:txBody>
                    <a:bodyPr/>
                    <a:lstStyle/>
                    <a:p>
                      <a:r>
                        <a:rPr lang="en-US" dirty="0"/>
                        <a:t>The Messiah in the Minor Prophets 1</a:t>
                      </a:r>
                    </a:p>
                  </a:txBody>
                  <a:tcPr/>
                </a:tc>
                <a:tc>
                  <a:txBody>
                    <a:bodyPr/>
                    <a:lstStyle/>
                    <a:p>
                      <a:r>
                        <a:rPr lang="en-US" dirty="0"/>
                        <a:t>Wednesday Mar. 6</a:t>
                      </a:r>
                    </a:p>
                  </a:txBody>
                  <a:tcPr/>
                </a:tc>
                <a:tc>
                  <a:txBody>
                    <a:bodyPr/>
                    <a:lstStyle/>
                    <a:p>
                      <a:r>
                        <a:rPr lang="en-US" dirty="0"/>
                        <a:t>Grady</a:t>
                      </a:r>
                    </a:p>
                  </a:txBody>
                  <a:tcPr/>
                </a:tc>
                <a:extLst>
                  <a:ext uri="{0D108BD9-81ED-4DB2-BD59-A6C34878D82A}">
                    <a16:rowId xmlns:a16="http://schemas.microsoft.com/office/drawing/2014/main" val="3996809662"/>
                  </a:ext>
                </a:extLst>
              </a:tr>
              <a:tr h="370840">
                <a:tc>
                  <a:txBody>
                    <a:bodyPr/>
                    <a:lstStyle/>
                    <a:p>
                      <a:r>
                        <a:rPr lang="en-US" dirty="0"/>
                        <a:t>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Messiah in the Minor Prophets 2</a:t>
                      </a:r>
                    </a:p>
                  </a:txBody>
                  <a:tcPr/>
                </a:tc>
                <a:tc>
                  <a:txBody>
                    <a:bodyPr/>
                    <a:lstStyle/>
                    <a:p>
                      <a:r>
                        <a:rPr lang="en-US" dirty="0"/>
                        <a:t>Sunday Mar. 10</a:t>
                      </a:r>
                    </a:p>
                  </a:txBody>
                  <a:tcPr/>
                </a:tc>
                <a:tc>
                  <a:txBody>
                    <a:bodyPr/>
                    <a:lstStyle/>
                    <a:p>
                      <a:r>
                        <a:rPr lang="en-US" dirty="0"/>
                        <a:t>Mason</a:t>
                      </a:r>
                    </a:p>
                  </a:txBody>
                  <a:tcPr/>
                </a:tc>
                <a:extLst>
                  <a:ext uri="{0D108BD9-81ED-4DB2-BD59-A6C34878D82A}">
                    <a16:rowId xmlns:a16="http://schemas.microsoft.com/office/drawing/2014/main" val="55623866"/>
                  </a:ext>
                </a:extLst>
              </a:tr>
              <a:tr h="370840">
                <a:tc>
                  <a:txBody>
                    <a:bodyPr/>
                    <a:lstStyle/>
                    <a:p>
                      <a:r>
                        <a:rPr lang="en-US" dirty="0"/>
                        <a:t>6</a:t>
                      </a:r>
                    </a:p>
                  </a:txBody>
                  <a:tcPr/>
                </a:tc>
                <a:tc>
                  <a:txBody>
                    <a:bodyPr/>
                    <a:lstStyle/>
                    <a:p>
                      <a:r>
                        <a:rPr lang="en-US" dirty="0"/>
                        <a:t>The Messiah in the Major Prophets 1</a:t>
                      </a:r>
                    </a:p>
                  </a:txBody>
                  <a:tcPr/>
                </a:tc>
                <a:tc>
                  <a:txBody>
                    <a:bodyPr/>
                    <a:lstStyle/>
                    <a:p>
                      <a:r>
                        <a:rPr lang="en-US" dirty="0"/>
                        <a:t>Wednesday, Mar. 13</a:t>
                      </a:r>
                    </a:p>
                  </a:txBody>
                  <a:tcPr/>
                </a:tc>
                <a:tc>
                  <a:txBody>
                    <a:bodyPr/>
                    <a:lstStyle/>
                    <a:p>
                      <a:r>
                        <a:rPr lang="en-US" dirty="0"/>
                        <a:t>Grady</a:t>
                      </a:r>
                    </a:p>
                  </a:txBody>
                  <a:tcPr/>
                </a:tc>
                <a:extLst>
                  <a:ext uri="{0D108BD9-81ED-4DB2-BD59-A6C34878D82A}">
                    <a16:rowId xmlns:a16="http://schemas.microsoft.com/office/drawing/2014/main" val="607266270"/>
                  </a:ext>
                </a:extLst>
              </a:tr>
              <a:tr h="370840">
                <a:tc>
                  <a:txBody>
                    <a:bodyPr/>
                    <a:lstStyle/>
                    <a:p>
                      <a:r>
                        <a:rPr lang="en-US" dirty="0"/>
                        <a:t>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Messiah in the Major Prophets 2</a:t>
                      </a:r>
                    </a:p>
                  </a:txBody>
                  <a:tcPr/>
                </a:tc>
                <a:tc>
                  <a:txBody>
                    <a:bodyPr/>
                    <a:lstStyle/>
                    <a:p>
                      <a:r>
                        <a:rPr lang="en-US" dirty="0"/>
                        <a:t>Sunday, Mar. 17</a:t>
                      </a:r>
                    </a:p>
                  </a:txBody>
                  <a:tcPr/>
                </a:tc>
                <a:tc>
                  <a:txBody>
                    <a:bodyPr/>
                    <a:lstStyle/>
                    <a:p>
                      <a:r>
                        <a:rPr lang="en-US" dirty="0"/>
                        <a:t>Mason</a:t>
                      </a:r>
                    </a:p>
                  </a:txBody>
                  <a:tcPr/>
                </a:tc>
                <a:extLst>
                  <a:ext uri="{0D108BD9-81ED-4DB2-BD59-A6C34878D82A}">
                    <a16:rowId xmlns:a16="http://schemas.microsoft.com/office/drawing/2014/main" val="3895607156"/>
                  </a:ext>
                </a:extLst>
              </a:tr>
              <a:tr h="370840">
                <a:tc>
                  <a:txBody>
                    <a:bodyPr/>
                    <a:lstStyle/>
                    <a:p>
                      <a:r>
                        <a:rPr lang="en-US" dirty="0"/>
                        <a:t>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Messiah in the Psalms 1</a:t>
                      </a:r>
                    </a:p>
                  </a:txBody>
                  <a:tcPr/>
                </a:tc>
                <a:tc>
                  <a:txBody>
                    <a:bodyPr/>
                    <a:lstStyle/>
                    <a:p>
                      <a:r>
                        <a:rPr lang="en-US" dirty="0"/>
                        <a:t>Wednesday, Mar. 20</a:t>
                      </a:r>
                    </a:p>
                  </a:txBody>
                  <a:tcPr/>
                </a:tc>
                <a:tc>
                  <a:txBody>
                    <a:bodyPr/>
                    <a:lstStyle/>
                    <a:p>
                      <a:r>
                        <a:rPr lang="en-US" dirty="0"/>
                        <a:t>Mason</a:t>
                      </a:r>
                    </a:p>
                  </a:txBody>
                  <a:tcPr/>
                </a:tc>
                <a:extLst>
                  <a:ext uri="{0D108BD9-81ED-4DB2-BD59-A6C34878D82A}">
                    <a16:rowId xmlns:a16="http://schemas.microsoft.com/office/drawing/2014/main" val="1080636728"/>
                  </a:ext>
                </a:extLst>
              </a:tr>
              <a:tr h="370840">
                <a:tc>
                  <a:txBody>
                    <a:bodyPr/>
                    <a:lstStyle/>
                    <a:p>
                      <a:r>
                        <a:rPr lang="en-US" dirty="0"/>
                        <a:t>9</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Messiah in the Psalms 2</a:t>
                      </a:r>
                    </a:p>
                  </a:txBody>
                  <a:tcPr/>
                </a:tc>
                <a:tc>
                  <a:txBody>
                    <a:bodyPr/>
                    <a:lstStyle/>
                    <a:p>
                      <a:r>
                        <a:rPr lang="en-US" dirty="0"/>
                        <a:t>Sunday, Mar. 24</a:t>
                      </a:r>
                    </a:p>
                  </a:txBody>
                  <a:tcPr/>
                </a:tc>
                <a:tc>
                  <a:txBody>
                    <a:bodyPr/>
                    <a:lstStyle/>
                    <a:p>
                      <a:r>
                        <a:rPr lang="en-US" dirty="0"/>
                        <a:t>Mason</a:t>
                      </a:r>
                    </a:p>
                  </a:txBody>
                  <a:tcPr/>
                </a:tc>
                <a:extLst>
                  <a:ext uri="{0D108BD9-81ED-4DB2-BD59-A6C34878D82A}">
                    <a16:rowId xmlns:a16="http://schemas.microsoft.com/office/drawing/2014/main" val="2008762286"/>
                  </a:ext>
                </a:extLst>
              </a:tr>
              <a:tr h="370840">
                <a:tc>
                  <a:txBody>
                    <a:bodyPr/>
                    <a:lstStyle/>
                    <a:p>
                      <a:endParaRPr lang="en-US"/>
                    </a:p>
                  </a:txBody>
                  <a:tcPr/>
                </a:tc>
                <a:tc>
                  <a:txBody>
                    <a:bodyPr/>
                    <a:lstStyle/>
                    <a:p>
                      <a:r>
                        <a:rPr lang="en-US" b="1" dirty="0"/>
                        <a:t>NO CLASS – MEETING</a:t>
                      </a:r>
                    </a:p>
                  </a:txBody>
                  <a:tcPr/>
                </a:tc>
                <a:tc>
                  <a:txBody>
                    <a:bodyPr/>
                    <a:lstStyle/>
                    <a:p>
                      <a:r>
                        <a:rPr lang="en-US" dirty="0"/>
                        <a:t>Wednesday, Mar. 27</a:t>
                      </a:r>
                    </a:p>
                  </a:txBody>
                  <a:tcPr/>
                </a:tc>
                <a:tc>
                  <a:txBody>
                    <a:bodyPr/>
                    <a:lstStyle/>
                    <a:p>
                      <a:r>
                        <a:rPr lang="en-US" dirty="0"/>
                        <a:t>--</a:t>
                      </a:r>
                    </a:p>
                  </a:txBody>
                  <a:tcPr/>
                </a:tc>
                <a:extLst>
                  <a:ext uri="{0D108BD9-81ED-4DB2-BD59-A6C34878D82A}">
                    <a16:rowId xmlns:a16="http://schemas.microsoft.com/office/drawing/2014/main" val="4251085314"/>
                  </a:ext>
                </a:extLst>
              </a:tr>
              <a:tr h="370840">
                <a:tc>
                  <a:txBody>
                    <a:bodyPr/>
                    <a:lstStyle/>
                    <a:p>
                      <a:r>
                        <a:rPr lang="en-US" dirty="0"/>
                        <a:t>10</a:t>
                      </a:r>
                    </a:p>
                  </a:txBody>
                  <a:tcPr/>
                </a:tc>
                <a:tc>
                  <a:txBody>
                    <a:bodyPr/>
                    <a:lstStyle/>
                    <a:p>
                      <a:r>
                        <a:rPr lang="en-US" dirty="0"/>
                        <a:t>The Messiah in Isaiah 1</a:t>
                      </a:r>
                    </a:p>
                  </a:txBody>
                  <a:tcPr/>
                </a:tc>
                <a:tc>
                  <a:txBody>
                    <a:bodyPr/>
                    <a:lstStyle/>
                    <a:p>
                      <a:r>
                        <a:rPr lang="en-US" dirty="0"/>
                        <a:t>Sunday, Mar. 31</a:t>
                      </a:r>
                    </a:p>
                  </a:txBody>
                  <a:tcPr/>
                </a:tc>
                <a:tc>
                  <a:txBody>
                    <a:bodyPr/>
                    <a:lstStyle/>
                    <a:p>
                      <a:r>
                        <a:rPr lang="en-US" dirty="0"/>
                        <a:t>Mason</a:t>
                      </a:r>
                    </a:p>
                  </a:txBody>
                  <a:tcPr/>
                </a:tc>
                <a:extLst>
                  <a:ext uri="{0D108BD9-81ED-4DB2-BD59-A6C34878D82A}">
                    <a16:rowId xmlns:a16="http://schemas.microsoft.com/office/drawing/2014/main" val="3813509314"/>
                  </a:ext>
                </a:extLst>
              </a:tr>
              <a:tr h="370840">
                <a:tc>
                  <a:txBody>
                    <a:bodyPr/>
                    <a:lstStyle/>
                    <a:p>
                      <a:r>
                        <a:rPr lang="en-US" dirty="0"/>
                        <a:t>11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Messiah in Isaiah 2</a:t>
                      </a:r>
                    </a:p>
                  </a:txBody>
                  <a:tcPr/>
                </a:tc>
                <a:tc>
                  <a:txBody>
                    <a:bodyPr/>
                    <a:lstStyle/>
                    <a:p>
                      <a:r>
                        <a:rPr lang="en-US" dirty="0"/>
                        <a:t>Wednesday, Apr. 3</a:t>
                      </a:r>
                    </a:p>
                  </a:txBody>
                  <a:tcPr/>
                </a:tc>
                <a:tc>
                  <a:txBody>
                    <a:bodyPr/>
                    <a:lstStyle/>
                    <a:p>
                      <a:r>
                        <a:rPr lang="en-US" dirty="0"/>
                        <a:t>Grady</a:t>
                      </a:r>
                    </a:p>
                  </a:txBody>
                  <a:tcPr/>
                </a:tc>
                <a:extLst>
                  <a:ext uri="{0D108BD9-81ED-4DB2-BD59-A6C34878D82A}">
                    <a16:rowId xmlns:a16="http://schemas.microsoft.com/office/drawing/2014/main" val="2343246212"/>
                  </a:ext>
                </a:extLst>
              </a:tr>
              <a:tr h="370840">
                <a:tc>
                  <a:txBody>
                    <a:bodyPr/>
                    <a:lstStyle/>
                    <a:p>
                      <a:r>
                        <a:rPr lang="en-US" dirty="0"/>
                        <a:t>12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Messiah in Isaiah 3</a:t>
                      </a:r>
                    </a:p>
                  </a:txBody>
                  <a:tcPr/>
                </a:tc>
                <a:tc>
                  <a:txBody>
                    <a:bodyPr/>
                    <a:lstStyle/>
                    <a:p>
                      <a:r>
                        <a:rPr lang="en-US" dirty="0"/>
                        <a:t>Sunday, Apr. 7</a:t>
                      </a:r>
                    </a:p>
                  </a:txBody>
                  <a:tcPr/>
                </a:tc>
                <a:tc>
                  <a:txBody>
                    <a:bodyPr/>
                    <a:lstStyle/>
                    <a:p>
                      <a:r>
                        <a:rPr lang="en-US" dirty="0"/>
                        <a:t>Mason</a:t>
                      </a:r>
                    </a:p>
                  </a:txBody>
                  <a:tcPr/>
                </a:tc>
                <a:extLst>
                  <a:ext uri="{0D108BD9-81ED-4DB2-BD59-A6C34878D82A}">
                    <a16:rowId xmlns:a16="http://schemas.microsoft.com/office/drawing/2014/main" val="3686444311"/>
                  </a:ext>
                </a:extLst>
              </a:tr>
              <a:tr h="370840">
                <a:tc>
                  <a:txBody>
                    <a:bodyPr/>
                    <a:lstStyle/>
                    <a:p>
                      <a:r>
                        <a:rPr lang="en-US" dirty="0"/>
                        <a:t>13</a:t>
                      </a:r>
                    </a:p>
                  </a:txBody>
                  <a:tcPr/>
                </a:tc>
                <a:tc>
                  <a:txBody>
                    <a:bodyPr/>
                    <a:lstStyle/>
                    <a:p>
                      <a:r>
                        <a:rPr lang="en-US" dirty="0"/>
                        <a:t>Review/How Jesus &amp; the Apostles Applied Prophecy</a:t>
                      </a:r>
                    </a:p>
                  </a:txBody>
                  <a:tcPr/>
                </a:tc>
                <a:tc>
                  <a:txBody>
                    <a:bodyPr/>
                    <a:lstStyle/>
                    <a:p>
                      <a:r>
                        <a:rPr lang="en-US" dirty="0"/>
                        <a:t>Wednesday, Apr. 10</a:t>
                      </a:r>
                    </a:p>
                  </a:txBody>
                  <a:tcPr/>
                </a:tc>
                <a:tc>
                  <a:txBody>
                    <a:bodyPr/>
                    <a:lstStyle/>
                    <a:p>
                      <a:r>
                        <a:rPr lang="en-US" dirty="0"/>
                        <a:t>Grady</a:t>
                      </a:r>
                    </a:p>
                  </a:txBody>
                  <a:tcPr/>
                </a:tc>
                <a:extLst>
                  <a:ext uri="{0D108BD9-81ED-4DB2-BD59-A6C34878D82A}">
                    <a16:rowId xmlns:a16="http://schemas.microsoft.com/office/drawing/2014/main" val="3153090554"/>
                  </a:ext>
                </a:extLst>
              </a:tr>
            </a:tbl>
          </a:graphicData>
        </a:graphic>
      </p:graphicFrame>
    </p:spTree>
    <p:extLst>
      <p:ext uri="{BB962C8B-B14F-4D97-AF65-F5344CB8AC3E}">
        <p14:creationId xmlns:p14="http://schemas.microsoft.com/office/powerpoint/2010/main" val="41938746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5A1F1-7569-42D5-AD79-4EBFC4669CD1}"/>
              </a:ext>
            </a:extLst>
          </p:cNvPr>
          <p:cNvSpPr>
            <a:spLocks noGrp="1"/>
          </p:cNvSpPr>
          <p:nvPr>
            <p:ph type="title"/>
          </p:nvPr>
        </p:nvSpPr>
        <p:spPr/>
        <p:txBody>
          <a:bodyPr/>
          <a:lstStyle/>
          <a:p>
            <a:r>
              <a:rPr lang="en-US" dirty="0"/>
              <a:t>Lesson 1</a:t>
            </a:r>
          </a:p>
        </p:txBody>
      </p:sp>
      <p:sp>
        <p:nvSpPr>
          <p:cNvPr id="3" name="Text Placeholder 2">
            <a:extLst>
              <a:ext uri="{FF2B5EF4-FFF2-40B4-BE49-F238E27FC236}">
                <a16:creationId xmlns:a16="http://schemas.microsoft.com/office/drawing/2014/main" id="{98AF9C69-DF8E-419A-80F4-657FDE2590FE}"/>
              </a:ext>
            </a:extLst>
          </p:cNvPr>
          <p:cNvSpPr>
            <a:spLocks noGrp="1"/>
          </p:cNvSpPr>
          <p:nvPr>
            <p:ph type="body" idx="1"/>
          </p:nvPr>
        </p:nvSpPr>
        <p:spPr/>
        <p:txBody>
          <a:bodyPr/>
          <a:lstStyle/>
          <a:p>
            <a:r>
              <a:rPr lang="en-US" dirty="0"/>
              <a:t>Introduction</a:t>
            </a:r>
          </a:p>
        </p:txBody>
      </p:sp>
      <p:pic>
        <p:nvPicPr>
          <p:cNvPr id="2050" name="Picture 2" descr="https://scontent-atl3-1.cdninstagram.com/vp/a8280f4a40922fe2d6d70531ebc90b42/5C7D6BEB/t51.2885-15/e35/43564528_571158753354460_37513444835855976_n.jpg">
            <a:extLst>
              <a:ext uri="{FF2B5EF4-FFF2-40B4-BE49-F238E27FC236}">
                <a16:creationId xmlns:a16="http://schemas.microsoft.com/office/drawing/2014/main" id="{B381EFEE-CCA4-47A7-9689-1C0B83938CD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732779" y="624258"/>
            <a:ext cx="4568093" cy="5609484"/>
          </a:xfrm>
          <a:prstGeom prst="ellipse">
            <a:avLst/>
          </a:prstGeom>
          <a:ln>
            <a:noFill/>
          </a:ln>
          <a:effectLst>
            <a:softEdge rad="127000"/>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9120044-BF3B-46A9-8F46-752D5269C9EF}"/>
              </a:ext>
            </a:extLst>
          </p:cNvPr>
          <p:cNvSpPr txBox="1"/>
          <p:nvPr/>
        </p:nvSpPr>
        <p:spPr>
          <a:xfrm>
            <a:off x="8781141" y="6225351"/>
            <a:ext cx="3352800" cy="584775"/>
          </a:xfrm>
          <a:prstGeom prst="rect">
            <a:avLst/>
          </a:prstGeom>
          <a:noFill/>
        </p:spPr>
        <p:txBody>
          <a:bodyPr wrap="square" rtlCol="0">
            <a:spAutoFit/>
          </a:bodyPr>
          <a:lstStyle/>
          <a:p>
            <a:pPr algn="r"/>
            <a:r>
              <a:rPr lang="en-US" sz="1600" i="1" dirty="0"/>
              <a:t>The Prophet Jeremiah</a:t>
            </a:r>
          </a:p>
          <a:p>
            <a:pPr algn="r"/>
            <a:r>
              <a:rPr lang="en-US" sz="1600" dirty="0"/>
              <a:t>Michelangelo Buonarroti, 1512</a:t>
            </a:r>
          </a:p>
        </p:txBody>
      </p:sp>
    </p:spTree>
    <p:extLst>
      <p:ext uri="{BB962C8B-B14F-4D97-AF65-F5344CB8AC3E}">
        <p14:creationId xmlns:p14="http://schemas.microsoft.com/office/powerpoint/2010/main" val="23973873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B9043-A304-464B-9D1E-C342AA753B3F}"/>
              </a:ext>
            </a:extLst>
          </p:cNvPr>
          <p:cNvSpPr>
            <a:spLocks noGrp="1"/>
          </p:cNvSpPr>
          <p:nvPr>
            <p:ph type="title"/>
          </p:nvPr>
        </p:nvSpPr>
        <p:spPr/>
        <p:txBody>
          <a:bodyPr/>
          <a:lstStyle/>
          <a:p>
            <a:r>
              <a:rPr lang="en-US" dirty="0"/>
              <a:t>Lesson 1 Objectives</a:t>
            </a:r>
          </a:p>
        </p:txBody>
      </p:sp>
      <p:sp>
        <p:nvSpPr>
          <p:cNvPr id="3" name="Content Placeholder 2">
            <a:extLst>
              <a:ext uri="{FF2B5EF4-FFF2-40B4-BE49-F238E27FC236}">
                <a16:creationId xmlns:a16="http://schemas.microsoft.com/office/drawing/2014/main" id="{6A43BDAE-ED57-4EE2-A7A1-4E49A4FAA308}"/>
              </a:ext>
            </a:extLst>
          </p:cNvPr>
          <p:cNvSpPr>
            <a:spLocks noGrp="1"/>
          </p:cNvSpPr>
          <p:nvPr>
            <p:ph idx="1"/>
          </p:nvPr>
        </p:nvSpPr>
        <p:spPr>
          <a:xfrm>
            <a:off x="504497" y="1943100"/>
            <a:ext cx="11435255" cy="4657397"/>
          </a:xfrm>
        </p:spPr>
        <p:txBody>
          <a:bodyPr/>
          <a:lstStyle/>
          <a:p>
            <a:pPr>
              <a:spcBef>
                <a:spcPts val="1800"/>
              </a:spcBef>
            </a:pPr>
            <a:r>
              <a:rPr lang="en-US" dirty="0"/>
              <a:t>Describe the differences between prophecy, type, and foreshadowing and identify a sample passage of each</a:t>
            </a:r>
          </a:p>
          <a:p>
            <a:pPr>
              <a:spcBef>
                <a:spcPts val="1800"/>
              </a:spcBef>
            </a:pPr>
            <a:r>
              <a:rPr lang="en-US" dirty="0"/>
              <a:t>Identify 3 general periods of prophetic revelation in Israel’s history</a:t>
            </a:r>
          </a:p>
          <a:p>
            <a:pPr>
              <a:spcBef>
                <a:spcPts val="1800"/>
              </a:spcBef>
            </a:pPr>
            <a:r>
              <a:rPr lang="en-US" dirty="0"/>
              <a:t>Explain how Moses’ “prophet test” helps explain the shift of prophecy from “forth-telling” to “fore-telling” in the Divided Kingdom period</a:t>
            </a:r>
          </a:p>
          <a:p>
            <a:pPr>
              <a:spcBef>
                <a:spcPts val="1800"/>
              </a:spcBef>
            </a:pPr>
            <a:endParaRPr lang="en-US" dirty="0"/>
          </a:p>
        </p:txBody>
      </p:sp>
    </p:spTree>
    <p:extLst>
      <p:ext uri="{BB962C8B-B14F-4D97-AF65-F5344CB8AC3E}">
        <p14:creationId xmlns:p14="http://schemas.microsoft.com/office/powerpoint/2010/main" val="13854166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9D338-79AE-40D0-BA2A-46C4E4586E5D}"/>
              </a:ext>
            </a:extLst>
          </p:cNvPr>
          <p:cNvSpPr>
            <a:spLocks noGrp="1"/>
          </p:cNvSpPr>
          <p:nvPr>
            <p:ph type="title"/>
          </p:nvPr>
        </p:nvSpPr>
        <p:spPr/>
        <p:txBody>
          <a:bodyPr/>
          <a:lstStyle/>
          <a:p>
            <a:r>
              <a:rPr lang="en-US" dirty="0"/>
              <a:t>Prophecy, Type, Foreshadowing</a:t>
            </a:r>
          </a:p>
        </p:txBody>
      </p:sp>
      <p:sp>
        <p:nvSpPr>
          <p:cNvPr id="3" name="Content Placeholder 2">
            <a:extLst>
              <a:ext uri="{FF2B5EF4-FFF2-40B4-BE49-F238E27FC236}">
                <a16:creationId xmlns:a16="http://schemas.microsoft.com/office/drawing/2014/main" id="{9CC41D6A-2CE1-4512-8158-60F267201590}"/>
              </a:ext>
            </a:extLst>
          </p:cNvPr>
          <p:cNvSpPr>
            <a:spLocks noGrp="1"/>
          </p:cNvSpPr>
          <p:nvPr>
            <p:ph idx="1"/>
          </p:nvPr>
        </p:nvSpPr>
        <p:spPr>
          <a:xfrm>
            <a:off x="504497" y="1160060"/>
            <a:ext cx="11627632" cy="5697940"/>
          </a:xfrm>
        </p:spPr>
        <p:txBody>
          <a:bodyPr>
            <a:normAutofit lnSpcReduction="10000"/>
          </a:bodyPr>
          <a:lstStyle/>
          <a:p>
            <a:r>
              <a:rPr lang="en-US" dirty="0"/>
              <a:t>Prophecy</a:t>
            </a:r>
          </a:p>
          <a:p>
            <a:pPr lvl="1"/>
            <a:r>
              <a:rPr lang="en-US" dirty="0"/>
              <a:t>Often denoted by “Thus says the Lord,” though not always (Psalm 110:1)</a:t>
            </a:r>
          </a:p>
          <a:p>
            <a:pPr lvl="2"/>
            <a:r>
              <a:rPr lang="en-US" dirty="0"/>
              <a:t>Often accompanied by a promise of fulfillment (Isaiah 9:7)</a:t>
            </a:r>
          </a:p>
          <a:p>
            <a:pPr lvl="1"/>
            <a:r>
              <a:rPr lang="en-US" dirty="0"/>
              <a:t>May feature apocalyptic or symbolic language</a:t>
            </a:r>
          </a:p>
          <a:p>
            <a:pPr lvl="1"/>
            <a:r>
              <a:rPr lang="en-US" dirty="0"/>
              <a:t>Can usually be matched with a statement of direct fulfillment (Matthew 1:22)</a:t>
            </a:r>
          </a:p>
          <a:p>
            <a:r>
              <a:rPr lang="en-US" dirty="0"/>
              <a:t>Type</a:t>
            </a:r>
          </a:p>
          <a:p>
            <a:pPr lvl="1"/>
            <a:r>
              <a:rPr lang="en-US" dirty="0"/>
              <a:t>More-than-coincidental similarity between historical events and people</a:t>
            </a:r>
          </a:p>
          <a:p>
            <a:pPr lvl="2"/>
            <a:r>
              <a:rPr lang="en-US" dirty="0"/>
              <a:t>Key attributes or details of typological events described</a:t>
            </a:r>
          </a:p>
          <a:p>
            <a:pPr lvl="1"/>
            <a:r>
              <a:rPr lang="en-US" dirty="0"/>
              <a:t>Can usually be matched with a statement of typological significance (antitype)</a:t>
            </a:r>
          </a:p>
          <a:p>
            <a:pPr lvl="2"/>
            <a:r>
              <a:rPr lang="en-US" dirty="0"/>
              <a:t>Look for “just as…” language (Matthew 12:40; John 3:14)</a:t>
            </a:r>
          </a:p>
          <a:p>
            <a:r>
              <a:rPr lang="en-US" dirty="0"/>
              <a:t>Foreshadowing</a:t>
            </a:r>
          </a:p>
          <a:p>
            <a:pPr lvl="1"/>
            <a:r>
              <a:rPr lang="en-US" dirty="0"/>
              <a:t>Similar details shared between actions, people, or events (Genesis 22:1-13)</a:t>
            </a:r>
          </a:p>
          <a:p>
            <a:pPr lvl="1"/>
            <a:r>
              <a:rPr lang="en-US" dirty="0"/>
              <a:t>No statement of fulfillment or typological significance</a:t>
            </a:r>
          </a:p>
          <a:p>
            <a:pPr>
              <a:lnSpc>
                <a:spcPct val="100000"/>
              </a:lnSpc>
            </a:pPr>
            <a:r>
              <a:rPr lang="en-US" i="1" dirty="0"/>
              <a:t>Rhetorical use of Old Testament passages (</a:t>
            </a:r>
            <a:r>
              <a:rPr lang="en-US" i="1" dirty="0" err="1"/>
              <a:t>Deut</a:t>
            </a:r>
            <a:r>
              <a:rPr lang="en-US" i="1" dirty="0"/>
              <a:t> 21:22-23</a:t>
            </a:r>
            <a:r>
              <a:rPr lang="en-US" i="1" dirty="0">
                <a:sym typeface="Wingdings" panose="05000000000000000000" pitchFamily="2" charset="2"/>
              </a:rPr>
              <a:t></a:t>
            </a:r>
            <a:r>
              <a:rPr lang="en-US" i="1" dirty="0"/>
              <a:t>Gal 3:13)</a:t>
            </a:r>
          </a:p>
        </p:txBody>
      </p:sp>
    </p:spTree>
    <p:extLst>
      <p:ext uri="{BB962C8B-B14F-4D97-AF65-F5344CB8AC3E}">
        <p14:creationId xmlns:p14="http://schemas.microsoft.com/office/powerpoint/2010/main" val="1019514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A14EC-0938-451F-99E3-6883904CB822}"/>
              </a:ext>
            </a:extLst>
          </p:cNvPr>
          <p:cNvSpPr>
            <a:spLocks noGrp="1"/>
          </p:cNvSpPr>
          <p:nvPr>
            <p:ph type="title"/>
          </p:nvPr>
        </p:nvSpPr>
        <p:spPr/>
        <p:txBody>
          <a:bodyPr/>
          <a:lstStyle/>
          <a:p>
            <a:r>
              <a:rPr lang="en-US" dirty="0"/>
              <a:t>Prophecy, Type, Foreshadowing</a:t>
            </a:r>
          </a:p>
        </p:txBody>
      </p:sp>
      <p:sp>
        <p:nvSpPr>
          <p:cNvPr id="3" name="Content Placeholder 2">
            <a:extLst>
              <a:ext uri="{FF2B5EF4-FFF2-40B4-BE49-F238E27FC236}">
                <a16:creationId xmlns:a16="http://schemas.microsoft.com/office/drawing/2014/main" id="{D2CEFF60-9616-4CDE-BD60-1326ACF4EF08}"/>
              </a:ext>
            </a:extLst>
          </p:cNvPr>
          <p:cNvSpPr>
            <a:spLocks noGrp="1"/>
          </p:cNvSpPr>
          <p:nvPr>
            <p:ph idx="1"/>
          </p:nvPr>
        </p:nvSpPr>
        <p:spPr>
          <a:xfrm>
            <a:off x="504497" y="1160060"/>
            <a:ext cx="11497003" cy="5683026"/>
          </a:xfrm>
        </p:spPr>
        <p:txBody>
          <a:bodyPr>
            <a:noAutofit/>
          </a:bodyPr>
          <a:lstStyle/>
          <a:p>
            <a:pPr marL="0" indent="0">
              <a:buNone/>
            </a:pPr>
            <a:r>
              <a:rPr lang="en-US" sz="2100" b="1" dirty="0"/>
              <a:t>Exodus 17:6</a:t>
            </a:r>
            <a:r>
              <a:rPr lang="en-US" sz="2100" dirty="0"/>
              <a:t> – Behold, I will stand before you there on the rock at Horeb; and you shall </a:t>
            </a:r>
            <a:r>
              <a:rPr lang="en-US" sz="2100" u="sng" dirty="0"/>
              <a:t>strike the rock, and water will come out of it, that the people may drink</a:t>
            </a:r>
            <a:r>
              <a:rPr lang="en-US" sz="2100" dirty="0"/>
              <a:t>.” And Moses did so in the sight of the elders of Israel. </a:t>
            </a:r>
          </a:p>
          <a:p>
            <a:pPr marL="0" indent="0">
              <a:spcBef>
                <a:spcPts val="600"/>
              </a:spcBef>
              <a:buNone/>
            </a:pPr>
            <a:r>
              <a:rPr lang="en-US" sz="2100" b="1" dirty="0"/>
              <a:t>1 Corinthians 10:4 </a:t>
            </a:r>
            <a:r>
              <a:rPr lang="en-US" sz="2100" dirty="0"/>
              <a:t>– and all drank the same spiritual drink, for </a:t>
            </a:r>
            <a:r>
              <a:rPr lang="en-US" sz="2100" u="sng" dirty="0"/>
              <a:t>they were drinking from a spiritual rock which followed them; and the rock was Christ</a:t>
            </a:r>
            <a:r>
              <a:rPr lang="en-US" sz="2100" dirty="0"/>
              <a:t>.</a:t>
            </a:r>
          </a:p>
          <a:p>
            <a:pPr marL="0" indent="0">
              <a:spcBef>
                <a:spcPts val="2400"/>
              </a:spcBef>
              <a:buNone/>
            </a:pPr>
            <a:r>
              <a:rPr lang="en-US" sz="2100" b="1" dirty="0"/>
              <a:t>Leviticus 25:25 </a:t>
            </a:r>
            <a:r>
              <a:rPr lang="en-US" sz="2100" dirty="0"/>
              <a:t>– If a brother of yours becomes so poor he has to sell part of his property, then </a:t>
            </a:r>
            <a:r>
              <a:rPr lang="en-US" sz="2100" u="sng" dirty="0"/>
              <a:t>his nearest kinsman</a:t>
            </a:r>
            <a:r>
              <a:rPr lang="en-US" sz="2100" dirty="0"/>
              <a:t> is to </a:t>
            </a:r>
            <a:r>
              <a:rPr lang="en-US" sz="2100" u="sng" dirty="0"/>
              <a:t>come and redeem what his brother has sold</a:t>
            </a:r>
            <a:r>
              <a:rPr lang="en-US" sz="2100" dirty="0"/>
              <a:t>.</a:t>
            </a:r>
          </a:p>
          <a:p>
            <a:pPr marL="0" indent="0">
              <a:spcBef>
                <a:spcPts val="600"/>
              </a:spcBef>
              <a:buNone/>
            </a:pPr>
            <a:r>
              <a:rPr lang="en-US" sz="2100" b="1" dirty="0"/>
              <a:t>Galatians 4:4-5 </a:t>
            </a:r>
            <a:r>
              <a:rPr lang="en-US" sz="2100" dirty="0"/>
              <a:t>– God </a:t>
            </a:r>
            <a:r>
              <a:rPr lang="en-US" sz="2100" u="sng" dirty="0"/>
              <a:t>sent forth His Son</a:t>
            </a:r>
            <a:r>
              <a:rPr lang="en-US" sz="2100" dirty="0"/>
              <a:t>, born of a woman, born under the Law, </a:t>
            </a:r>
            <a:r>
              <a:rPr lang="en-US" sz="2100" u="sng" dirty="0"/>
              <a:t>so that He might redeem those who were under the Law</a:t>
            </a:r>
            <a:r>
              <a:rPr lang="en-US" sz="2100" dirty="0"/>
              <a:t>, that we might receive the </a:t>
            </a:r>
            <a:r>
              <a:rPr lang="en-US" sz="2100" u="sng" dirty="0"/>
              <a:t>adoption as sons</a:t>
            </a:r>
            <a:r>
              <a:rPr lang="en-US" sz="2100" dirty="0"/>
              <a:t>.</a:t>
            </a:r>
          </a:p>
          <a:p>
            <a:pPr marL="0" indent="0">
              <a:spcBef>
                <a:spcPts val="2400"/>
              </a:spcBef>
              <a:buNone/>
            </a:pPr>
            <a:r>
              <a:rPr lang="en-US" sz="2100" b="1" dirty="0"/>
              <a:t>Deuteronomy 18:18-19 </a:t>
            </a:r>
            <a:r>
              <a:rPr lang="en-US" sz="2100" dirty="0"/>
              <a:t>– I will raise up a prophet from among their countrymen like you, and I will put My words in his mouth, and he shall speak to them all that I command him. It shall come about that whoever will not listen to My words which he shall speak in My name, I Myself will require it of him.</a:t>
            </a:r>
          </a:p>
          <a:p>
            <a:pPr marL="0" indent="0">
              <a:spcBef>
                <a:spcPts val="600"/>
              </a:spcBef>
              <a:buNone/>
            </a:pPr>
            <a:r>
              <a:rPr lang="en-US" sz="2100" b="1" dirty="0"/>
              <a:t>Acts 3:22-23 </a:t>
            </a:r>
            <a:r>
              <a:rPr lang="en-US" sz="2100" dirty="0"/>
              <a:t>– Moses said, ‘The Lord God will raise up for you a prophet like me from your brethren; to Him you shall give heed to everything He says to you. </a:t>
            </a:r>
            <a:r>
              <a:rPr lang="en-US" sz="2100" b="1" baseline="30000" dirty="0"/>
              <a:t>23 </a:t>
            </a:r>
            <a:r>
              <a:rPr lang="en-US" sz="2100" dirty="0"/>
              <a:t>And it will be that every soul that does not heed that prophet shall be utterly destroyed from among the people.’</a:t>
            </a:r>
          </a:p>
        </p:txBody>
      </p:sp>
      <p:sp>
        <p:nvSpPr>
          <p:cNvPr id="4" name="TextBox 3">
            <a:extLst>
              <a:ext uri="{FF2B5EF4-FFF2-40B4-BE49-F238E27FC236}">
                <a16:creationId xmlns:a16="http://schemas.microsoft.com/office/drawing/2014/main" id="{B5B53429-032B-4212-A5EB-3620EB85C378}"/>
              </a:ext>
            </a:extLst>
          </p:cNvPr>
          <p:cNvSpPr txBox="1"/>
          <p:nvPr/>
        </p:nvSpPr>
        <p:spPr>
          <a:xfrm rot="697463">
            <a:off x="4865684" y="5322754"/>
            <a:ext cx="2460628" cy="584775"/>
          </a:xfrm>
          <a:prstGeom prst="rect">
            <a:avLst/>
          </a:prstGeom>
          <a:solidFill>
            <a:schemeClr val="bg1"/>
          </a:solidFill>
          <a:ln w="19050">
            <a:solidFill>
              <a:schemeClr val="tx1">
                <a:lumMod val="50000"/>
                <a:lumOff val="50000"/>
              </a:schemeClr>
            </a:solidFill>
          </a:ln>
        </p:spPr>
        <p:txBody>
          <a:bodyPr wrap="square" rtlCol="0">
            <a:spAutoFit/>
          </a:bodyPr>
          <a:lstStyle>
            <a:defPPr>
              <a:defRPr lang="en-US"/>
            </a:defPPr>
            <a:lvl1pPr algn="ctr">
              <a:defRPr sz="3200">
                <a:solidFill>
                  <a:schemeClr val="accent4">
                    <a:lumMod val="75000"/>
                  </a:schemeClr>
                </a:solidFill>
                <a:latin typeface="Baskerville Old Face" panose="02020602080505020303" pitchFamily="18" charset="0"/>
              </a:defRPr>
            </a:lvl1pPr>
          </a:lstStyle>
          <a:p>
            <a:r>
              <a:rPr lang="en-US" dirty="0"/>
              <a:t>PROPHECY</a:t>
            </a:r>
          </a:p>
        </p:txBody>
      </p:sp>
      <p:sp>
        <p:nvSpPr>
          <p:cNvPr id="5" name="TextBox 4">
            <a:extLst>
              <a:ext uri="{FF2B5EF4-FFF2-40B4-BE49-F238E27FC236}">
                <a16:creationId xmlns:a16="http://schemas.microsoft.com/office/drawing/2014/main" id="{65F64D67-CAC6-4826-B106-81580B810A07}"/>
              </a:ext>
            </a:extLst>
          </p:cNvPr>
          <p:cNvSpPr txBox="1"/>
          <p:nvPr/>
        </p:nvSpPr>
        <p:spPr>
          <a:xfrm rot="697463">
            <a:off x="4128505" y="3362359"/>
            <a:ext cx="3934986" cy="584775"/>
          </a:xfrm>
          <a:prstGeom prst="rect">
            <a:avLst/>
          </a:prstGeom>
          <a:solidFill>
            <a:schemeClr val="bg1"/>
          </a:solidFill>
          <a:ln w="19050">
            <a:solidFill>
              <a:schemeClr val="tx1">
                <a:lumMod val="50000"/>
                <a:lumOff val="50000"/>
              </a:schemeClr>
            </a:solidFill>
          </a:ln>
        </p:spPr>
        <p:txBody>
          <a:bodyPr wrap="square" rtlCol="0">
            <a:spAutoFit/>
          </a:bodyPr>
          <a:lstStyle/>
          <a:p>
            <a:pPr algn="ctr"/>
            <a:r>
              <a:rPr lang="en-US" sz="3200" dirty="0">
                <a:solidFill>
                  <a:schemeClr val="accent4">
                    <a:lumMod val="75000"/>
                  </a:schemeClr>
                </a:solidFill>
                <a:latin typeface="Baskerville Old Face" panose="02020602080505020303" pitchFamily="18" charset="0"/>
              </a:rPr>
              <a:t>FORESHADOWING</a:t>
            </a:r>
          </a:p>
        </p:txBody>
      </p:sp>
      <p:sp>
        <p:nvSpPr>
          <p:cNvPr id="6" name="TextBox 5">
            <a:extLst>
              <a:ext uri="{FF2B5EF4-FFF2-40B4-BE49-F238E27FC236}">
                <a16:creationId xmlns:a16="http://schemas.microsoft.com/office/drawing/2014/main" id="{6CBD05B1-DA4B-4A44-9CDF-F0C7F56D8508}"/>
              </a:ext>
            </a:extLst>
          </p:cNvPr>
          <p:cNvSpPr txBox="1"/>
          <p:nvPr/>
        </p:nvSpPr>
        <p:spPr>
          <a:xfrm rot="697463">
            <a:off x="5450878" y="1700125"/>
            <a:ext cx="1290243" cy="584775"/>
          </a:xfrm>
          <a:prstGeom prst="rect">
            <a:avLst/>
          </a:prstGeom>
          <a:solidFill>
            <a:schemeClr val="bg1"/>
          </a:solidFill>
          <a:ln w="19050">
            <a:solidFill>
              <a:schemeClr val="tx1">
                <a:lumMod val="50000"/>
                <a:lumOff val="50000"/>
              </a:schemeClr>
            </a:solidFill>
          </a:ln>
        </p:spPr>
        <p:txBody>
          <a:bodyPr wrap="square" rtlCol="0">
            <a:spAutoFit/>
          </a:bodyPr>
          <a:lstStyle>
            <a:defPPr>
              <a:defRPr lang="en-US"/>
            </a:defPPr>
            <a:lvl1pPr algn="ctr">
              <a:defRPr sz="3200">
                <a:solidFill>
                  <a:schemeClr val="accent4">
                    <a:lumMod val="75000"/>
                  </a:schemeClr>
                </a:solidFill>
                <a:latin typeface="Baskerville Old Face" panose="02020602080505020303" pitchFamily="18" charset="0"/>
              </a:defRPr>
            </a:lvl1pPr>
          </a:lstStyle>
          <a:p>
            <a:r>
              <a:rPr lang="en-US" dirty="0"/>
              <a:t>TYPE</a:t>
            </a:r>
          </a:p>
        </p:txBody>
      </p:sp>
    </p:spTree>
    <p:extLst>
      <p:ext uri="{BB962C8B-B14F-4D97-AF65-F5344CB8AC3E}">
        <p14:creationId xmlns:p14="http://schemas.microsoft.com/office/powerpoint/2010/main" val="39923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5" grpId="0" animBg="1"/>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Baskerville Old Face"/>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2789</TotalTime>
  <Words>1240</Words>
  <Application>Microsoft Office PowerPoint</Application>
  <PresentationFormat>Widescreen</PresentationFormat>
  <Paragraphs>153</Paragraphs>
  <Slides>13</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Baskerville Old Face</vt:lpstr>
      <vt:lpstr>Calibri</vt:lpstr>
      <vt:lpstr>Tahoma</vt:lpstr>
      <vt:lpstr>Office Theme</vt:lpstr>
      <vt:lpstr>The Messiah  in the  Old Testament</vt:lpstr>
      <vt:lpstr>What do you want to learn about Messianic prophecy in this class?</vt:lpstr>
      <vt:lpstr>Class Goals</vt:lpstr>
      <vt:lpstr>Methodology</vt:lpstr>
      <vt:lpstr>Class Schedule</vt:lpstr>
      <vt:lpstr>Lesson 1</vt:lpstr>
      <vt:lpstr>Lesson 1 Objectives</vt:lpstr>
      <vt:lpstr>Prophecy, Type, Foreshadowing</vt:lpstr>
      <vt:lpstr>Prophecy, Type, Foreshadowing</vt:lpstr>
      <vt:lpstr>What images of the Messiah stand out to you as significant?</vt:lpstr>
      <vt:lpstr>Periods of Messianic Prophecy</vt:lpstr>
      <vt:lpstr>An OT Believer’s Keys to the Messianic Age</vt:lpstr>
      <vt:lpstr>The Prophetic Test and Far-Future Prophecy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Messiah  in the  Old Testament</dc:title>
  <dc:creator>Mason Broadwell</dc:creator>
  <cp:lastModifiedBy>Mason Broadwell</cp:lastModifiedBy>
  <cp:revision>58</cp:revision>
  <cp:lastPrinted>2019-02-21T19:04:30Z</cp:lastPrinted>
  <dcterms:created xsi:type="dcterms:W3CDTF">2019-02-18T20:30:38Z</dcterms:created>
  <dcterms:modified xsi:type="dcterms:W3CDTF">2019-02-25T18:46:26Z</dcterms:modified>
</cp:coreProperties>
</file>