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60" r:id="rId2"/>
    <p:sldId id="257" r:id="rId3"/>
    <p:sldId id="263" r:id="rId4"/>
    <p:sldId id="262" r:id="rId5"/>
    <p:sldId id="267" r:id="rId6"/>
    <p:sldId id="294" r:id="rId7"/>
    <p:sldId id="285" r:id="rId8"/>
    <p:sldId id="292" r:id="rId9"/>
    <p:sldId id="261" r:id="rId10"/>
    <p:sldId id="295" r:id="rId11"/>
    <p:sldId id="293" r:id="rId12"/>
    <p:sldId id="298" r:id="rId13"/>
    <p:sldId id="296" r:id="rId14"/>
    <p:sldId id="297" r:id="rId15"/>
    <p:sldId id="284" r:id="rId16"/>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9900"/>
    <a:srgbClr val="C0C0C0"/>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80" autoAdjust="0"/>
    <p:restoredTop sz="84351" autoAdjust="0"/>
  </p:normalViewPr>
  <p:slideViewPr>
    <p:cSldViewPr snapToGrid="0">
      <p:cViewPr varScale="1">
        <p:scale>
          <a:sx n="68" d="100"/>
          <a:sy n="68" d="100"/>
        </p:scale>
        <p:origin x="472" y="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FADC517B-B186-4E68-9A7E-6F9916A3DD28}" type="datetimeFigureOut">
              <a:rPr lang="en-US" smtClean="0"/>
              <a:t>4/6/2019</a:t>
            </a:fld>
            <a:endParaRPr lang="en-US"/>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5A5357F5-AE65-4207-A569-5D536C851684}" type="slidenum">
              <a:rPr lang="en-US" smtClean="0"/>
              <a:t>‹#›</a:t>
            </a:fld>
            <a:endParaRPr lang="en-US"/>
          </a:p>
        </p:txBody>
      </p:sp>
    </p:spTree>
    <p:extLst>
      <p:ext uri="{BB962C8B-B14F-4D97-AF65-F5344CB8AC3E}">
        <p14:creationId xmlns:p14="http://schemas.microsoft.com/office/powerpoint/2010/main" val="40680757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A5357F5-AE65-4207-A569-5D536C851684}" type="slidenum">
              <a:rPr lang="en-US" smtClean="0"/>
              <a:t>1</a:t>
            </a:fld>
            <a:endParaRPr lang="en-US"/>
          </a:p>
        </p:txBody>
      </p:sp>
    </p:spTree>
    <p:extLst>
      <p:ext uri="{BB962C8B-B14F-4D97-AF65-F5344CB8AC3E}">
        <p14:creationId xmlns:p14="http://schemas.microsoft.com/office/powerpoint/2010/main" val="58360608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Behold: other places, phrases like “Awake, awake,” “hear this,” “behold” indicate an important message is beginning (see 7:13-14).</a:t>
            </a:r>
          </a:p>
          <a:p>
            <a:endParaRPr lang="en-US" dirty="0"/>
          </a:p>
          <a:p>
            <a:r>
              <a:rPr lang="en-US" dirty="0"/>
              <a:t>Note that it is first person plural, but not royal “we” (v.2). Speakers are the recipients of the actions of the Servant (v.4). I think it’s a future Israel reporting on past events.</a:t>
            </a:r>
          </a:p>
          <a:p>
            <a:endParaRPr lang="en-US" dirty="0"/>
          </a:p>
          <a:p>
            <a:r>
              <a:rPr lang="en-US" dirty="0"/>
              <a:t>Israel speaking for God (instead of against Him) is a little unusual…</a:t>
            </a:r>
          </a:p>
        </p:txBody>
      </p:sp>
      <p:sp>
        <p:nvSpPr>
          <p:cNvPr id="4" name="Slide Number Placeholder 3"/>
          <p:cNvSpPr>
            <a:spLocks noGrp="1"/>
          </p:cNvSpPr>
          <p:nvPr>
            <p:ph type="sldNum" sz="quarter" idx="5"/>
          </p:nvPr>
        </p:nvSpPr>
        <p:spPr/>
        <p:txBody>
          <a:bodyPr/>
          <a:lstStyle/>
          <a:p>
            <a:fld id="{5A5357F5-AE65-4207-A569-5D536C851684}" type="slidenum">
              <a:rPr lang="en-US" smtClean="0"/>
              <a:t>10</a:t>
            </a:fld>
            <a:endParaRPr lang="en-US"/>
          </a:p>
        </p:txBody>
      </p:sp>
    </p:spTree>
    <p:extLst>
      <p:ext uri="{BB962C8B-B14F-4D97-AF65-F5344CB8AC3E}">
        <p14:creationId xmlns:p14="http://schemas.microsoft.com/office/powerpoint/2010/main" val="421592683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Subtext of Israel narrating this section is that their view of the Servant has changed from v.4 to vv.5-6. This is a speech of a converted Israel explaining why they changed their mind, and also lamenting their rejection of the news when they first heard it, v.1. After all, the Gentiles accepted it with little to no prior knowledge of God’s plan and power, 52:15. The Jews, who had seen the arm of the Lord revealed time after time, rejected this ultimate revelation of God’s power and love for His people. So the chapter functions both as a prophecy of the Servant’s life, mission, and glory, but also as a witness against Israel for rejecting Him.</a:t>
            </a:r>
          </a:p>
          <a:p>
            <a:endParaRPr lang="en-US" dirty="0"/>
          </a:p>
          <a:p>
            <a:r>
              <a:rPr lang="en-US" dirty="0"/>
              <a:t>Significantly for the first century Jews, it describes the events of the Gospels in past tense, and shows how God had always been working to change Israel’s mind about the Servant they had rejected.</a:t>
            </a:r>
          </a:p>
        </p:txBody>
      </p:sp>
      <p:sp>
        <p:nvSpPr>
          <p:cNvPr id="4" name="Slide Number Placeholder 3"/>
          <p:cNvSpPr>
            <a:spLocks noGrp="1"/>
          </p:cNvSpPr>
          <p:nvPr>
            <p:ph type="sldNum" sz="quarter" idx="5"/>
          </p:nvPr>
        </p:nvSpPr>
        <p:spPr/>
        <p:txBody>
          <a:bodyPr/>
          <a:lstStyle/>
          <a:p>
            <a:fld id="{5A5357F5-AE65-4207-A569-5D536C851684}" type="slidenum">
              <a:rPr lang="en-US" smtClean="0"/>
              <a:t>11</a:t>
            </a:fld>
            <a:endParaRPr lang="en-US"/>
          </a:p>
        </p:txBody>
      </p:sp>
    </p:spTree>
    <p:extLst>
      <p:ext uri="{BB962C8B-B14F-4D97-AF65-F5344CB8AC3E}">
        <p14:creationId xmlns:p14="http://schemas.microsoft.com/office/powerpoint/2010/main" val="42760576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Gives us many details about His death that would all be fulfilled, but the one that I think we should consider is in v.9.</a:t>
            </a:r>
          </a:p>
        </p:txBody>
      </p:sp>
      <p:sp>
        <p:nvSpPr>
          <p:cNvPr id="4" name="Slide Number Placeholder 3"/>
          <p:cNvSpPr>
            <a:spLocks noGrp="1"/>
          </p:cNvSpPr>
          <p:nvPr>
            <p:ph type="sldNum" sz="quarter" idx="5"/>
          </p:nvPr>
        </p:nvSpPr>
        <p:spPr/>
        <p:txBody>
          <a:bodyPr/>
          <a:lstStyle/>
          <a:p>
            <a:fld id="{5A5357F5-AE65-4207-A569-5D536C851684}" type="slidenum">
              <a:rPr lang="en-US" smtClean="0"/>
              <a:t>12</a:t>
            </a:fld>
            <a:endParaRPr lang="en-US"/>
          </a:p>
        </p:txBody>
      </p:sp>
    </p:spTree>
    <p:extLst>
      <p:ext uri="{BB962C8B-B14F-4D97-AF65-F5344CB8AC3E}">
        <p14:creationId xmlns:p14="http://schemas.microsoft.com/office/powerpoint/2010/main" val="87182965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prophecy and its fulfillment serves as an instant vindication of Christ as innocent (unworthy of a criminal’s burial, therefore unworthy of a criminal’s death). But it also as a </a:t>
            </a:r>
            <a:r>
              <a:rPr lang="en-US" dirty="0" err="1"/>
              <a:t>proofcase</a:t>
            </a:r>
            <a:r>
              <a:rPr lang="en-US" dirty="0"/>
              <a:t> of the theme of this chapter: that those who rejected the Servant at first have come to accept Him (in the fulfilment of v.9 by Joseph of Arimathea and </a:t>
            </a:r>
            <a:r>
              <a:rPr lang="en-US" dirty="0" err="1"/>
              <a:t>Nicodemas</a:t>
            </a:r>
            <a:r>
              <a:rPr lang="en-US" dirty="0"/>
              <a:t>, who were initially opposed and doubtful).</a:t>
            </a:r>
          </a:p>
        </p:txBody>
      </p:sp>
      <p:sp>
        <p:nvSpPr>
          <p:cNvPr id="4" name="Slide Number Placeholder 3"/>
          <p:cNvSpPr>
            <a:spLocks noGrp="1"/>
          </p:cNvSpPr>
          <p:nvPr>
            <p:ph type="sldNum" sz="quarter" idx="5"/>
          </p:nvPr>
        </p:nvSpPr>
        <p:spPr/>
        <p:txBody>
          <a:bodyPr/>
          <a:lstStyle/>
          <a:p>
            <a:fld id="{5A5357F5-AE65-4207-A569-5D536C851684}" type="slidenum">
              <a:rPr lang="en-US" smtClean="0"/>
              <a:t>13</a:t>
            </a:fld>
            <a:endParaRPr lang="en-US"/>
          </a:p>
        </p:txBody>
      </p:sp>
    </p:spTree>
    <p:extLst>
      <p:ext uri="{BB962C8B-B14F-4D97-AF65-F5344CB8AC3E}">
        <p14:creationId xmlns:p14="http://schemas.microsoft.com/office/powerpoint/2010/main" val="53603938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[Ask for comments before subst. </a:t>
            </a:r>
            <a:r>
              <a:rPr lang="en-US" dirty="0" err="1"/>
              <a:t>aton</a:t>
            </a:r>
            <a:r>
              <a:rPr lang="en-US" dirty="0"/>
              <a:t>. point] Substitutionary atonement is the one idea that makes Isaiah 53, and the book of Isaiah as a whole, essential to our understanding of not only what the Messiah is and does, but that Jesus is the Messiah. Without that concept, Isaiah 53 is just another passage that prophesies details about the Messiah’s suffering that would be fulfilled. Introducing substitutionary atonement (and from the mouth of God, v.12) shows that Christ’s death was always the plan. So when the eunuch asked Phillip what Isaiah 53:7-8 meant, the connection to baptism was not simply “Jesus died and He said to be baptized.” The connection is that God planned for His Servant  Jesus to “justify the many” by “bearing their iniquities” when He “poured Himself out to death,” and when we are baptized into Christ Jesus, we are…[Romans 6:3-4]</a:t>
            </a:r>
          </a:p>
        </p:txBody>
      </p:sp>
      <p:sp>
        <p:nvSpPr>
          <p:cNvPr id="4" name="Slide Number Placeholder 3"/>
          <p:cNvSpPr>
            <a:spLocks noGrp="1"/>
          </p:cNvSpPr>
          <p:nvPr>
            <p:ph type="sldNum" sz="quarter" idx="5"/>
          </p:nvPr>
        </p:nvSpPr>
        <p:spPr/>
        <p:txBody>
          <a:bodyPr/>
          <a:lstStyle/>
          <a:p>
            <a:fld id="{5A5357F5-AE65-4207-A569-5D536C851684}" type="slidenum">
              <a:rPr lang="en-US" smtClean="0"/>
              <a:t>14</a:t>
            </a:fld>
            <a:endParaRPr lang="en-US"/>
          </a:p>
        </p:txBody>
      </p:sp>
    </p:spTree>
    <p:extLst>
      <p:ext uri="{BB962C8B-B14F-4D97-AF65-F5344CB8AC3E}">
        <p14:creationId xmlns:p14="http://schemas.microsoft.com/office/powerpoint/2010/main" val="299562049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5357F5-AE65-4207-A569-5D536C851684}" type="slidenum">
              <a:rPr lang="en-US" smtClean="0"/>
              <a:t>15</a:t>
            </a:fld>
            <a:endParaRPr lang="en-US"/>
          </a:p>
        </p:txBody>
      </p:sp>
    </p:spTree>
    <p:extLst>
      <p:ext uri="{BB962C8B-B14F-4D97-AF65-F5344CB8AC3E}">
        <p14:creationId xmlns:p14="http://schemas.microsoft.com/office/powerpoint/2010/main" val="15429031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5357F5-AE65-4207-A569-5D536C851684}" type="slidenum">
              <a:rPr lang="en-US" smtClean="0"/>
              <a:t>2</a:t>
            </a:fld>
            <a:endParaRPr lang="en-US"/>
          </a:p>
        </p:txBody>
      </p:sp>
    </p:spTree>
    <p:extLst>
      <p:ext uri="{BB962C8B-B14F-4D97-AF65-F5344CB8AC3E}">
        <p14:creationId xmlns:p14="http://schemas.microsoft.com/office/powerpoint/2010/main" val="23490116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A5357F5-AE65-4207-A569-5D536C851684}" type="slidenum">
              <a:rPr lang="en-US" smtClean="0"/>
              <a:t>3</a:t>
            </a:fld>
            <a:endParaRPr lang="en-US"/>
          </a:p>
        </p:txBody>
      </p:sp>
    </p:spTree>
    <p:extLst>
      <p:ext uri="{BB962C8B-B14F-4D97-AF65-F5344CB8AC3E}">
        <p14:creationId xmlns:p14="http://schemas.microsoft.com/office/powerpoint/2010/main" val="19007842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Isaiah represents an explosion of Messianic detail for Isaiah’s audience and for our understanding of Jesus as the Messiah. Isaiah 53 is the spark at the heart of that explosion.</a:t>
            </a:r>
          </a:p>
        </p:txBody>
      </p:sp>
      <p:sp>
        <p:nvSpPr>
          <p:cNvPr id="4" name="Slide Number Placeholder 3"/>
          <p:cNvSpPr>
            <a:spLocks noGrp="1"/>
          </p:cNvSpPr>
          <p:nvPr>
            <p:ph type="sldNum" sz="quarter" idx="5"/>
          </p:nvPr>
        </p:nvSpPr>
        <p:spPr/>
        <p:txBody>
          <a:bodyPr/>
          <a:lstStyle/>
          <a:p>
            <a:fld id="{5A5357F5-AE65-4207-A569-5D536C851684}" type="slidenum">
              <a:rPr lang="en-US" smtClean="0"/>
              <a:t>4</a:t>
            </a:fld>
            <a:endParaRPr lang="en-US"/>
          </a:p>
        </p:txBody>
      </p:sp>
    </p:spTree>
    <p:extLst>
      <p:ext uri="{BB962C8B-B14F-4D97-AF65-F5344CB8AC3E}">
        <p14:creationId xmlns:p14="http://schemas.microsoft.com/office/powerpoint/2010/main" val="21681425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A5357F5-AE65-4207-A569-5D536C851684}" type="slidenum">
              <a:rPr lang="en-US" smtClean="0"/>
              <a:t>5</a:t>
            </a:fld>
            <a:endParaRPr lang="en-US"/>
          </a:p>
        </p:txBody>
      </p:sp>
    </p:spTree>
    <p:extLst>
      <p:ext uri="{BB962C8B-B14F-4D97-AF65-F5344CB8AC3E}">
        <p14:creationId xmlns:p14="http://schemas.microsoft.com/office/powerpoint/2010/main" val="19400134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Basically, what do you want to talk about? [Take notes on board to guide later discussion.]</a:t>
            </a:r>
          </a:p>
          <a:p>
            <a:endParaRPr lang="en-US" dirty="0"/>
          </a:p>
          <a:p>
            <a:r>
              <a:rPr lang="en-US" dirty="0"/>
              <a:t>Why is the same speaker whose preaching is not believed in v.1 rejecting the Servant in vv.3-4?</a:t>
            </a:r>
          </a:p>
        </p:txBody>
      </p:sp>
      <p:sp>
        <p:nvSpPr>
          <p:cNvPr id="4" name="Slide Number Placeholder 3"/>
          <p:cNvSpPr>
            <a:spLocks noGrp="1"/>
          </p:cNvSpPr>
          <p:nvPr>
            <p:ph type="sldNum" sz="quarter" idx="5"/>
          </p:nvPr>
        </p:nvSpPr>
        <p:spPr/>
        <p:txBody>
          <a:bodyPr/>
          <a:lstStyle/>
          <a:p>
            <a:fld id="{5A5357F5-AE65-4207-A569-5D536C851684}" type="slidenum">
              <a:rPr lang="en-US" smtClean="0"/>
              <a:t>6</a:t>
            </a:fld>
            <a:endParaRPr lang="en-US"/>
          </a:p>
        </p:txBody>
      </p:sp>
    </p:spTree>
    <p:extLst>
      <p:ext uri="{BB962C8B-B14F-4D97-AF65-F5344CB8AC3E}">
        <p14:creationId xmlns:p14="http://schemas.microsoft.com/office/powerpoint/2010/main" val="42441538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Chapter 53 is right in the middle of the third section, and it might help us understand what’s going on in 53 to see how it fits into its context.</a:t>
            </a:r>
          </a:p>
        </p:txBody>
      </p:sp>
      <p:sp>
        <p:nvSpPr>
          <p:cNvPr id="4" name="Slide Number Placeholder 3"/>
          <p:cNvSpPr>
            <a:spLocks noGrp="1"/>
          </p:cNvSpPr>
          <p:nvPr>
            <p:ph type="sldNum" sz="quarter" idx="5"/>
          </p:nvPr>
        </p:nvSpPr>
        <p:spPr/>
        <p:txBody>
          <a:bodyPr/>
          <a:lstStyle/>
          <a:p>
            <a:fld id="{5A5357F5-AE65-4207-A569-5D536C851684}" type="slidenum">
              <a:rPr lang="en-US" smtClean="0"/>
              <a:t>7</a:t>
            </a:fld>
            <a:endParaRPr lang="en-US"/>
          </a:p>
        </p:txBody>
      </p:sp>
    </p:spTree>
    <p:extLst>
      <p:ext uri="{BB962C8B-B14F-4D97-AF65-F5344CB8AC3E}">
        <p14:creationId xmlns:p14="http://schemas.microsoft.com/office/powerpoint/2010/main" val="13004570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accent4">
                    <a:lumMod val="50000"/>
                  </a:schemeClr>
                </a:solidFill>
              </a:rPr>
              <a:t>Isaiah 53 is the last of the 4 Servant Songs, and it fills in details hinted at by the others.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accent4">
                    <a:lumMod val="75000"/>
                  </a:schemeClr>
                </a:solidFill>
              </a:rPr>
              <a:t>Isaiah 53 is the centerpiece of the discussion in chs.52-56 of God’s plan to redeem Israel.</a:t>
            </a:r>
          </a:p>
          <a:p>
            <a:endParaRPr lang="en-US" dirty="0"/>
          </a:p>
        </p:txBody>
      </p:sp>
      <p:sp>
        <p:nvSpPr>
          <p:cNvPr id="4" name="Slide Number Placeholder 3"/>
          <p:cNvSpPr>
            <a:spLocks noGrp="1"/>
          </p:cNvSpPr>
          <p:nvPr>
            <p:ph type="sldNum" sz="quarter" idx="5"/>
          </p:nvPr>
        </p:nvSpPr>
        <p:spPr/>
        <p:txBody>
          <a:bodyPr/>
          <a:lstStyle/>
          <a:p>
            <a:fld id="{5A5357F5-AE65-4207-A569-5D536C851684}" type="slidenum">
              <a:rPr lang="en-US" smtClean="0"/>
              <a:t>8</a:t>
            </a:fld>
            <a:endParaRPr lang="en-US"/>
          </a:p>
        </p:txBody>
      </p:sp>
    </p:spTree>
    <p:extLst>
      <p:ext uri="{BB962C8B-B14F-4D97-AF65-F5344CB8AC3E}">
        <p14:creationId xmlns:p14="http://schemas.microsoft.com/office/powerpoint/2010/main" val="32126260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All of these themes find their ultimate expression in Christ’s person, life, and salvation, so let’s find these themes in 52:13-53:12.</a:t>
            </a:r>
          </a:p>
          <a:p>
            <a:endParaRPr lang="en-US" dirty="0"/>
          </a:p>
          <a:p>
            <a:r>
              <a:rPr lang="en-US" dirty="0"/>
              <a:t>Divide up into 6 groups. 2 minutes and report.</a:t>
            </a:r>
          </a:p>
          <a:p>
            <a:endParaRPr lang="en-US" dirty="0"/>
          </a:p>
          <a:p>
            <a:pPr marL="228600" indent="-228600">
              <a:buAutoNum type="arabicPeriod"/>
            </a:pPr>
            <a:r>
              <a:rPr lang="en-US" dirty="0"/>
              <a:t>52:13—Servant exalted in kingly ways; 53:12—God divides plunder</a:t>
            </a:r>
          </a:p>
          <a:p>
            <a:pPr marL="228600" indent="-228600">
              <a:buAutoNum type="arabicPeriod"/>
            </a:pPr>
            <a:r>
              <a:rPr lang="en-US" dirty="0"/>
              <a:t>52:15—sprinkling as ritual purification; 53:4-6—God punishes unrighteousness (by punishing the Servant)</a:t>
            </a:r>
          </a:p>
          <a:p>
            <a:pPr marL="228600" indent="-228600">
              <a:buAutoNum type="arabicPeriod"/>
            </a:pPr>
            <a:r>
              <a:rPr lang="en-US" dirty="0"/>
              <a:t>52:15—nations and kings astonished by the Servant’s work</a:t>
            </a:r>
          </a:p>
          <a:p>
            <a:pPr marL="228600" indent="-228600">
              <a:buAutoNum type="arabicPeriod"/>
            </a:pPr>
            <a:r>
              <a:rPr lang="en-US" dirty="0"/>
              <a:t>53:4-6, 8, 11-12—sinfulness of people borne by the Servant</a:t>
            </a:r>
          </a:p>
          <a:p>
            <a:pPr marL="228600" indent="-228600">
              <a:buAutoNum type="arabicPeriod"/>
            </a:pPr>
            <a:r>
              <a:rPr lang="en-US" dirty="0"/>
              <a:t>53:1-4—would not listen to the Servant or accept Him</a:t>
            </a:r>
          </a:p>
          <a:p>
            <a:pPr marL="228600" indent="-228600">
              <a:buAutoNum type="arabicPeriod"/>
            </a:pPr>
            <a:r>
              <a:rPr lang="en-US" dirty="0"/>
              <a:t>52:14—possible reference to Captivity?; 53:8-12—Servant’s personal exile and return (note “taken away,” “land,” “see His offspring”)</a:t>
            </a:r>
          </a:p>
        </p:txBody>
      </p:sp>
      <p:sp>
        <p:nvSpPr>
          <p:cNvPr id="4" name="Slide Number Placeholder 3"/>
          <p:cNvSpPr>
            <a:spLocks noGrp="1"/>
          </p:cNvSpPr>
          <p:nvPr>
            <p:ph type="sldNum" sz="quarter" idx="5"/>
          </p:nvPr>
        </p:nvSpPr>
        <p:spPr/>
        <p:txBody>
          <a:bodyPr/>
          <a:lstStyle/>
          <a:p>
            <a:fld id="{5A5357F5-AE65-4207-A569-5D536C851684}" type="slidenum">
              <a:rPr lang="en-US" smtClean="0"/>
              <a:t>9</a:t>
            </a:fld>
            <a:endParaRPr lang="en-US"/>
          </a:p>
        </p:txBody>
      </p:sp>
    </p:spTree>
    <p:extLst>
      <p:ext uri="{BB962C8B-B14F-4D97-AF65-F5344CB8AC3E}">
        <p14:creationId xmlns:p14="http://schemas.microsoft.com/office/powerpoint/2010/main" val="39728022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F7D630-D956-41FD-894D-D471F2E3A7E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8868F03-8A1A-4F36-BDB4-5C0B8CD0515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5829EFA-0ADB-4F61-8619-E57F0207B0E8}"/>
              </a:ext>
            </a:extLst>
          </p:cNvPr>
          <p:cNvSpPr>
            <a:spLocks noGrp="1"/>
          </p:cNvSpPr>
          <p:nvPr>
            <p:ph type="dt" sz="half" idx="10"/>
          </p:nvPr>
        </p:nvSpPr>
        <p:spPr/>
        <p:txBody>
          <a:bodyPr/>
          <a:lstStyle/>
          <a:p>
            <a:fld id="{303BA6A4-7224-43C4-9D5C-5E2DA50B294A}" type="datetimeFigureOut">
              <a:rPr lang="en-US" smtClean="0"/>
              <a:t>4/6/2019</a:t>
            </a:fld>
            <a:endParaRPr lang="en-US"/>
          </a:p>
        </p:txBody>
      </p:sp>
      <p:sp>
        <p:nvSpPr>
          <p:cNvPr id="5" name="Footer Placeholder 4">
            <a:extLst>
              <a:ext uri="{FF2B5EF4-FFF2-40B4-BE49-F238E27FC236}">
                <a16:creationId xmlns:a16="http://schemas.microsoft.com/office/drawing/2014/main" id="{98A89151-4AE0-489B-BEAF-D88046CC005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02FB383-4B9A-42DD-B069-FEC9D86CF2EC}"/>
              </a:ext>
            </a:extLst>
          </p:cNvPr>
          <p:cNvSpPr>
            <a:spLocks noGrp="1"/>
          </p:cNvSpPr>
          <p:nvPr>
            <p:ph type="sldNum" sz="quarter" idx="12"/>
          </p:nvPr>
        </p:nvSpPr>
        <p:spPr/>
        <p:txBody>
          <a:bodyPr/>
          <a:lstStyle/>
          <a:p>
            <a:fld id="{FD1A434D-3A76-4F7B-967A-D10ED2C6345D}" type="slidenum">
              <a:rPr lang="en-US" smtClean="0"/>
              <a:t>‹#›</a:t>
            </a:fld>
            <a:endParaRPr lang="en-US"/>
          </a:p>
        </p:txBody>
      </p:sp>
    </p:spTree>
    <p:extLst>
      <p:ext uri="{BB962C8B-B14F-4D97-AF65-F5344CB8AC3E}">
        <p14:creationId xmlns:p14="http://schemas.microsoft.com/office/powerpoint/2010/main" val="9685783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CFE66E-6A48-4637-A28C-34192CE69B3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6D89D55-B805-42CE-8C8F-CA0A0BD99EE1}"/>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7DF94CB-6777-42F3-89B0-AF3A9AC206BB}"/>
              </a:ext>
            </a:extLst>
          </p:cNvPr>
          <p:cNvSpPr>
            <a:spLocks noGrp="1"/>
          </p:cNvSpPr>
          <p:nvPr>
            <p:ph type="dt" sz="half" idx="10"/>
          </p:nvPr>
        </p:nvSpPr>
        <p:spPr/>
        <p:txBody>
          <a:bodyPr/>
          <a:lstStyle/>
          <a:p>
            <a:fld id="{303BA6A4-7224-43C4-9D5C-5E2DA50B294A}" type="datetimeFigureOut">
              <a:rPr lang="en-US" smtClean="0"/>
              <a:t>4/6/2019</a:t>
            </a:fld>
            <a:endParaRPr lang="en-US"/>
          </a:p>
        </p:txBody>
      </p:sp>
      <p:sp>
        <p:nvSpPr>
          <p:cNvPr id="5" name="Footer Placeholder 4">
            <a:extLst>
              <a:ext uri="{FF2B5EF4-FFF2-40B4-BE49-F238E27FC236}">
                <a16:creationId xmlns:a16="http://schemas.microsoft.com/office/drawing/2014/main" id="{EFB3D27E-643C-42DC-A4BF-D00E4703BDC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20F4297-2BED-465B-A750-7ED3ABD59C2B}"/>
              </a:ext>
            </a:extLst>
          </p:cNvPr>
          <p:cNvSpPr>
            <a:spLocks noGrp="1"/>
          </p:cNvSpPr>
          <p:nvPr>
            <p:ph type="sldNum" sz="quarter" idx="12"/>
          </p:nvPr>
        </p:nvSpPr>
        <p:spPr/>
        <p:txBody>
          <a:bodyPr/>
          <a:lstStyle/>
          <a:p>
            <a:fld id="{FD1A434D-3A76-4F7B-967A-D10ED2C6345D}" type="slidenum">
              <a:rPr lang="en-US" smtClean="0"/>
              <a:t>‹#›</a:t>
            </a:fld>
            <a:endParaRPr lang="en-US"/>
          </a:p>
        </p:txBody>
      </p:sp>
    </p:spTree>
    <p:extLst>
      <p:ext uri="{BB962C8B-B14F-4D97-AF65-F5344CB8AC3E}">
        <p14:creationId xmlns:p14="http://schemas.microsoft.com/office/powerpoint/2010/main" val="8709529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70EDD07-C587-4751-9595-21DDCD171EA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DD5BBD9-55FA-46CB-A059-E22B0CAA32BD}"/>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6731BE3-7583-4B5F-9318-B54C618C07CF}"/>
              </a:ext>
            </a:extLst>
          </p:cNvPr>
          <p:cNvSpPr>
            <a:spLocks noGrp="1"/>
          </p:cNvSpPr>
          <p:nvPr>
            <p:ph type="dt" sz="half" idx="10"/>
          </p:nvPr>
        </p:nvSpPr>
        <p:spPr/>
        <p:txBody>
          <a:bodyPr/>
          <a:lstStyle/>
          <a:p>
            <a:fld id="{303BA6A4-7224-43C4-9D5C-5E2DA50B294A}" type="datetimeFigureOut">
              <a:rPr lang="en-US" smtClean="0"/>
              <a:t>4/6/2019</a:t>
            </a:fld>
            <a:endParaRPr lang="en-US"/>
          </a:p>
        </p:txBody>
      </p:sp>
      <p:sp>
        <p:nvSpPr>
          <p:cNvPr id="5" name="Footer Placeholder 4">
            <a:extLst>
              <a:ext uri="{FF2B5EF4-FFF2-40B4-BE49-F238E27FC236}">
                <a16:creationId xmlns:a16="http://schemas.microsoft.com/office/drawing/2014/main" id="{4AAAED9F-9092-4110-AB0A-01798E68271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2AEC342-F326-411D-802A-C3E0F1C297D0}"/>
              </a:ext>
            </a:extLst>
          </p:cNvPr>
          <p:cNvSpPr>
            <a:spLocks noGrp="1"/>
          </p:cNvSpPr>
          <p:nvPr>
            <p:ph type="sldNum" sz="quarter" idx="12"/>
          </p:nvPr>
        </p:nvSpPr>
        <p:spPr/>
        <p:txBody>
          <a:bodyPr/>
          <a:lstStyle/>
          <a:p>
            <a:fld id="{FD1A434D-3A76-4F7B-967A-D10ED2C6345D}" type="slidenum">
              <a:rPr lang="en-US" smtClean="0"/>
              <a:t>‹#›</a:t>
            </a:fld>
            <a:endParaRPr lang="en-US"/>
          </a:p>
        </p:txBody>
      </p:sp>
    </p:spTree>
    <p:extLst>
      <p:ext uri="{BB962C8B-B14F-4D97-AF65-F5344CB8AC3E}">
        <p14:creationId xmlns:p14="http://schemas.microsoft.com/office/powerpoint/2010/main" val="18551027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0E00C1-09A0-4959-82DE-222552B2FC3A}"/>
              </a:ext>
            </a:extLst>
          </p:cNvPr>
          <p:cNvSpPr>
            <a:spLocks noGrp="1"/>
          </p:cNvSpPr>
          <p:nvPr>
            <p:ph type="title"/>
          </p:nvPr>
        </p:nvSpPr>
        <p:spPr>
          <a:xfrm>
            <a:off x="504497" y="316141"/>
            <a:ext cx="10849304" cy="794935"/>
          </a:xfrm>
        </p:spPr>
        <p:txBody>
          <a:bodyPr/>
          <a:lstStyle>
            <a:lvl1pPr>
              <a:defRPr>
                <a:latin typeface="Baskerville Old Face" panose="02020602080505020303" pitchFamily="18"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893939D1-4E2F-43FD-9200-06396BEA5497}"/>
              </a:ext>
            </a:extLst>
          </p:cNvPr>
          <p:cNvSpPr>
            <a:spLocks noGrp="1"/>
          </p:cNvSpPr>
          <p:nvPr>
            <p:ph idx="1"/>
          </p:nvPr>
        </p:nvSpPr>
        <p:spPr>
          <a:xfrm>
            <a:off x="504497" y="1160060"/>
            <a:ext cx="11435255" cy="5440437"/>
          </a:xfrm>
        </p:spPr>
        <p:txBody>
          <a:bodyPr/>
          <a:lstStyle>
            <a:lvl1pPr>
              <a:spcBef>
                <a:spcPts val="1200"/>
              </a:spcBef>
              <a:defRPr/>
            </a:lvl1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B791A0A4-DCCC-494D-9659-1D737B9FF7E3}"/>
              </a:ext>
            </a:extLst>
          </p:cNvPr>
          <p:cNvSpPr>
            <a:spLocks noGrp="1"/>
          </p:cNvSpPr>
          <p:nvPr>
            <p:ph type="dt" sz="half" idx="10"/>
          </p:nvPr>
        </p:nvSpPr>
        <p:spPr/>
        <p:txBody>
          <a:bodyPr/>
          <a:lstStyle/>
          <a:p>
            <a:fld id="{303BA6A4-7224-43C4-9D5C-5E2DA50B294A}" type="datetimeFigureOut">
              <a:rPr lang="en-US" smtClean="0"/>
              <a:t>4/6/2019</a:t>
            </a:fld>
            <a:endParaRPr lang="en-US"/>
          </a:p>
        </p:txBody>
      </p:sp>
      <p:sp>
        <p:nvSpPr>
          <p:cNvPr id="5" name="Footer Placeholder 4">
            <a:extLst>
              <a:ext uri="{FF2B5EF4-FFF2-40B4-BE49-F238E27FC236}">
                <a16:creationId xmlns:a16="http://schemas.microsoft.com/office/drawing/2014/main" id="{F3AE7455-AD0F-466E-B7D0-D43E19D7646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115818C-C37D-4419-B608-F6ABF3E0511E}"/>
              </a:ext>
            </a:extLst>
          </p:cNvPr>
          <p:cNvSpPr>
            <a:spLocks noGrp="1"/>
          </p:cNvSpPr>
          <p:nvPr>
            <p:ph type="sldNum" sz="quarter" idx="12"/>
          </p:nvPr>
        </p:nvSpPr>
        <p:spPr/>
        <p:txBody>
          <a:bodyPr/>
          <a:lstStyle/>
          <a:p>
            <a:fld id="{FD1A434D-3A76-4F7B-967A-D10ED2C6345D}" type="slidenum">
              <a:rPr lang="en-US" smtClean="0"/>
              <a:t>‹#›</a:t>
            </a:fld>
            <a:endParaRPr lang="en-US"/>
          </a:p>
        </p:txBody>
      </p:sp>
    </p:spTree>
    <p:extLst>
      <p:ext uri="{BB962C8B-B14F-4D97-AF65-F5344CB8AC3E}">
        <p14:creationId xmlns:p14="http://schemas.microsoft.com/office/powerpoint/2010/main" val="23065508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CD09CC-3FD0-4C17-A4B9-342515A993D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5F2A230-2C00-4C42-9E2E-593205D8DEEE}"/>
              </a:ext>
            </a:extLst>
          </p:cNvPr>
          <p:cNvSpPr>
            <a:spLocks noGrp="1"/>
          </p:cNvSpPr>
          <p:nvPr>
            <p:ph type="body" idx="1"/>
          </p:nvPr>
        </p:nvSpPr>
        <p:spPr>
          <a:xfrm>
            <a:off x="831850" y="4653643"/>
            <a:ext cx="10515600" cy="1436007"/>
          </a:xfrm>
        </p:spPr>
        <p:txBody>
          <a:bodyPr>
            <a:normAutofit/>
          </a:bodyPr>
          <a:lstStyle>
            <a:lvl1pPr marL="0" indent="0">
              <a:buNone/>
              <a:defRPr sz="3200">
                <a:solidFill>
                  <a:schemeClr val="accent4">
                    <a:lumMod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4" name="Date Placeholder 3">
            <a:extLst>
              <a:ext uri="{FF2B5EF4-FFF2-40B4-BE49-F238E27FC236}">
                <a16:creationId xmlns:a16="http://schemas.microsoft.com/office/drawing/2014/main" id="{14A78AA2-DDBC-4CBC-ABFF-28C2BCD513D4}"/>
              </a:ext>
            </a:extLst>
          </p:cNvPr>
          <p:cNvSpPr>
            <a:spLocks noGrp="1"/>
          </p:cNvSpPr>
          <p:nvPr>
            <p:ph type="dt" sz="half" idx="10"/>
          </p:nvPr>
        </p:nvSpPr>
        <p:spPr/>
        <p:txBody>
          <a:bodyPr/>
          <a:lstStyle/>
          <a:p>
            <a:fld id="{303BA6A4-7224-43C4-9D5C-5E2DA50B294A}" type="datetimeFigureOut">
              <a:rPr lang="en-US" smtClean="0"/>
              <a:t>4/6/2019</a:t>
            </a:fld>
            <a:endParaRPr lang="en-US"/>
          </a:p>
        </p:txBody>
      </p:sp>
      <p:sp>
        <p:nvSpPr>
          <p:cNvPr id="5" name="Footer Placeholder 4">
            <a:extLst>
              <a:ext uri="{FF2B5EF4-FFF2-40B4-BE49-F238E27FC236}">
                <a16:creationId xmlns:a16="http://schemas.microsoft.com/office/drawing/2014/main" id="{53AE0BC8-9017-4F85-8B70-F54EF62BFFF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6CF41DD-50E8-4FF4-8DC6-32D7DC14C4BC}"/>
              </a:ext>
            </a:extLst>
          </p:cNvPr>
          <p:cNvSpPr>
            <a:spLocks noGrp="1"/>
          </p:cNvSpPr>
          <p:nvPr>
            <p:ph type="sldNum" sz="quarter" idx="12"/>
          </p:nvPr>
        </p:nvSpPr>
        <p:spPr/>
        <p:txBody>
          <a:bodyPr/>
          <a:lstStyle/>
          <a:p>
            <a:fld id="{FD1A434D-3A76-4F7B-967A-D10ED2C6345D}" type="slidenum">
              <a:rPr lang="en-US" smtClean="0"/>
              <a:t>‹#›</a:t>
            </a:fld>
            <a:endParaRPr lang="en-US"/>
          </a:p>
        </p:txBody>
      </p:sp>
    </p:spTree>
    <p:extLst>
      <p:ext uri="{BB962C8B-B14F-4D97-AF65-F5344CB8AC3E}">
        <p14:creationId xmlns:p14="http://schemas.microsoft.com/office/powerpoint/2010/main" val="32836988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FA763-F7E8-4D79-8421-8A8704A523F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B1CFED6-1DA0-4195-8E04-5D978EF734CE}"/>
              </a:ext>
            </a:extLst>
          </p:cNvPr>
          <p:cNvSpPr>
            <a:spLocks noGrp="1"/>
          </p:cNvSpPr>
          <p:nvPr>
            <p:ph sz="half" idx="1"/>
          </p:nvPr>
        </p:nvSpPr>
        <p:spPr>
          <a:xfrm>
            <a:off x="502360" y="1173708"/>
            <a:ext cx="5669840" cy="500325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9246174-4A0C-4C56-BEC2-35AD38468A3F}"/>
              </a:ext>
            </a:extLst>
          </p:cNvPr>
          <p:cNvSpPr>
            <a:spLocks noGrp="1"/>
          </p:cNvSpPr>
          <p:nvPr>
            <p:ph sz="half" idx="2"/>
          </p:nvPr>
        </p:nvSpPr>
        <p:spPr>
          <a:xfrm>
            <a:off x="6172200" y="1173708"/>
            <a:ext cx="5669840" cy="500325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AA1B62D-EC78-48B4-8F8D-955C605BA672}"/>
              </a:ext>
            </a:extLst>
          </p:cNvPr>
          <p:cNvSpPr>
            <a:spLocks noGrp="1"/>
          </p:cNvSpPr>
          <p:nvPr>
            <p:ph type="dt" sz="half" idx="10"/>
          </p:nvPr>
        </p:nvSpPr>
        <p:spPr/>
        <p:txBody>
          <a:bodyPr/>
          <a:lstStyle/>
          <a:p>
            <a:fld id="{303BA6A4-7224-43C4-9D5C-5E2DA50B294A}" type="datetimeFigureOut">
              <a:rPr lang="en-US" smtClean="0"/>
              <a:t>4/6/2019</a:t>
            </a:fld>
            <a:endParaRPr lang="en-US"/>
          </a:p>
        </p:txBody>
      </p:sp>
      <p:sp>
        <p:nvSpPr>
          <p:cNvPr id="6" name="Footer Placeholder 5">
            <a:extLst>
              <a:ext uri="{FF2B5EF4-FFF2-40B4-BE49-F238E27FC236}">
                <a16:creationId xmlns:a16="http://schemas.microsoft.com/office/drawing/2014/main" id="{AAA6F191-34B9-4D6A-B19C-6276B8D3A12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893DDB3-B151-4F16-A202-A3C395A4090D}"/>
              </a:ext>
            </a:extLst>
          </p:cNvPr>
          <p:cNvSpPr>
            <a:spLocks noGrp="1"/>
          </p:cNvSpPr>
          <p:nvPr>
            <p:ph type="sldNum" sz="quarter" idx="12"/>
          </p:nvPr>
        </p:nvSpPr>
        <p:spPr/>
        <p:txBody>
          <a:bodyPr/>
          <a:lstStyle/>
          <a:p>
            <a:fld id="{FD1A434D-3A76-4F7B-967A-D10ED2C6345D}" type="slidenum">
              <a:rPr lang="en-US" smtClean="0"/>
              <a:t>‹#›</a:t>
            </a:fld>
            <a:endParaRPr lang="en-US"/>
          </a:p>
        </p:txBody>
      </p:sp>
    </p:spTree>
    <p:extLst>
      <p:ext uri="{BB962C8B-B14F-4D97-AF65-F5344CB8AC3E}">
        <p14:creationId xmlns:p14="http://schemas.microsoft.com/office/powerpoint/2010/main" val="35821801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A48121-0E04-44CC-8F3B-65B8FA002754}"/>
              </a:ext>
            </a:extLst>
          </p:cNvPr>
          <p:cNvSpPr>
            <a:spLocks noGrp="1"/>
          </p:cNvSpPr>
          <p:nvPr>
            <p:ph type="title"/>
          </p:nvPr>
        </p:nvSpPr>
        <p:spPr>
          <a:xfrm>
            <a:off x="493986" y="365126"/>
            <a:ext cx="10861402" cy="699400"/>
          </a:xfrm>
        </p:spPr>
        <p:txBody>
          <a:bodyPr/>
          <a:lstStyle/>
          <a:p>
            <a:r>
              <a:rPr lang="en-US"/>
              <a:t>Click to edit Master title style</a:t>
            </a:r>
          </a:p>
        </p:txBody>
      </p:sp>
      <p:sp>
        <p:nvSpPr>
          <p:cNvPr id="3" name="Text Placeholder 2">
            <a:extLst>
              <a:ext uri="{FF2B5EF4-FFF2-40B4-BE49-F238E27FC236}">
                <a16:creationId xmlns:a16="http://schemas.microsoft.com/office/drawing/2014/main" id="{963FE2D9-761B-48DA-9BA0-171FA5A9FC5B}"/>
              </a:ext>
            </a:extLst>
          </p:cNvPr>
          <p:cNvSpPr>
            <a:spLocks noGrp="1"/>
          </p:cNvSpPr>
          <p:nvPr>
            <p:ph type="body" idx="1"/>
          </p:nvPr>
        </p:nvSpPr>
        <p:spPr>
          <a:xfrm>
            <a:off x="490810" y="1064526"/>
            <a:ext cx="5503589" cy="58074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385FCC74-AC27-473B-B7C2-97722071EF5F}"/>
              </a:ext>
            </a:extLst>
          </p:cNvPr>
          <p:cNvSpPr>
            <a:spLocks noGrp="1"/>
          </p:cNvSpPr>
          <p:nvPr>
            <p:ph sz="half" idx="2"/>
          </p:nvPr>
        </p:nvSpPr>
        <p:spPr>
          <a:xfrm>
            <a:off x="493986" y="1645267"/>
            <a:ext cx="5503589" cy="454439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ED78C3E-074A-4627-84B8-22C07D7B56A4}"/>
              </a:ext>
            </a:extLst>
          </p:cNvPr>
          <p:cNvSpPr>
            <a:spLocks noGrp="1"/>
          </p:cNvSpPr>
          <p:nvPr>
            <p:ph type="body" sz="quarter" idx="3"/>
          </p:nvPr>
        </p:nvSpPr>
        <p:spPr>
          <a:xfrm>
            <a:off x="6169024" y="1064526"/>
            <a:ext cx="5503588" cy="58074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A2F918FE-112A-4310-BFDB-E82B6F8D3C0E}"/>
              </a:ext>
            </a:extLst>
          </p:cNvPr>
          <p:cNvSpPr>
            <a:spLocks noGrp="1"/>
          </p:cNvSpPr>
          <p:nvPr>
            <p:ph sz="quarter" idx="4"/>
          </p:nvPr>
        </p:nvSpPr>
        <p:spPr>
          <a:xfrm>
            <a:off x="6172200" y="1645267"/>
            <a:ext cx="5503588" cy="454439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A955D2F-B8F6-4753-B2BA-2F6A2C52559F}"/>
              </a:ext>
            </a:extLst>
          </p:cNvPr>
          <p:cNvSpPr>
            <a:spLocks noGrp="1"/>
          </p:cNvSpPr>
          <p:nvPr>
            <p:ph type="dt" sz="half" idx="10"/>
          </p:nvPr>
        </p:nvSpPr>
        <p:spPr/>
        <p:txBody>
          <a:bodyPr/>
          <a:lstStyle/>
          <a:p>
            <a:fld id="{303BA6A4-7224-43C4-9D5C-5E2DA50B294A}" type="datetimeFigureOut">
              <a:rPr lang="en-US" smtClean="0"/>
              <a:t>4/6/2019</a:t>
            </a:fld>
            <a:endParaRPr lang="en-US"/>
          </a:p>
        </p:txBody>
      </p:sp>
      <p:sp>
        <p:nvSpPr>
          <p:cNvPr id="8" name="Footer Placeholder 7">
            <a:extLst>
              <a:ext uri="{FF2B5EF4-FFF2-40B4-BE49-F238E27FC236}">
                <a16:creationId xmlns:a16="http://schemas.microsoft.com/office/drawing/2014/main" id="{8F3C36BB-031E-492E-808B-49514E25AD5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4A6FEAC-B92F-4950-8C70-6CBB74E82BAA}"/>
              </a:ext>
            </a:extLst>
          </p:cNvPr>
          <p:cNvSpPr>
            <a:spLocks noGrp="1"/>
          </p:cNvSpPr>
          <p:nvPr>
            <p:ph type="sldNum" sz="quarter" idx="12"/>
          </p:nvPr>
        </p:nvSpPr>
        <p:spPr/>
        <p:txBody>
          <a:bodyPr/>
          <a:lstStyle/>
          <a:p>
            <a:fld id="{FD1A434D-3A76-4F7B-967A-D10ED2C6345D}" type="slidenum">
              <a:rPr lang="en-US" smtClean="0"/>
              <a:t>‹#›</a:t>
            </a:fld>
            <a:endParaRPr lang="en-US"/>
          </a:p>
        </p:txBody>
      </p:sp>
    </p:spTree>
    <p:extLst>
      <p:ext uri="{BB962C8B-B14F-4D97-AF65-F5344CB8AC3E}">
        <p14:creationId xmlns:p14="http://schemas.microsoft.com/office/powerpoint/2010/main" val="2887923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EE4127-63F1-40F0-B5DC-55D364CE942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77269DC-AD7C-445B-9518-6111D954A8B7}"/>
              </a:ext>
            </a:extLst>
          </p:cNvPr>
          <p:cNvSpPr>
            <a:spLocks noGrp="1"/>
          </p:cNvSpPr>
          <p:nvPr>
            <p:ph type="dt" sz="half" idx="10"/>
          </p:nvPr>
        </p:nvSpPr>
        <p:spPr/>
        <p:txBody>
          <a:bodyPr/>
          <a:lstStyle/>
          <a:p>
            <a:fld id="{303BA6A4-7224-43C4-9D5C-5E2DA50B294A}" type="datetimeFigureOut">
              <a:rPr lang="en-US" smtClean="0"/>
              <a:t>4/6/2019</a:t>
            </a:fld>
            <a:endParaRPr lang="en-US"/>
          </a:p>
        </p:txBody>
      </p:sp>
      <p:sp>
        <p:nvSpPr>
          <p:cNvPr id="4" name="Footer Placeholder 3">
            <a:extLst>
              <a:ext uri="{FF2B5EF4-FFF2-40B4-BE49-F238E27FC236}">
                <a16:creationId xmlns:a16="http://schemas.microsoft.com/office/drawing/2014/main" id="{FC632EE4-4463-4BCE-8AB4-EB60E99D253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A69BD2C-5906-465F-909F-BEF346E804C9}"/>
              </a:ext>
            </a:extLst>
          </p:cNvPr>
          <p:cNvSpPr>
            <a:spLocks noGrp="1"/>
          </p:cNvSpPr>
          <p:nvPr>
            <p:ph type="sldNum" sz="quarter" idx="12"/>
          </p:nvPr>
        </p:nvSpPr>
        <p:spPr/>
        <p:txBody>
          <a:bodyPr/>
          <a:lstStyle/>
          <a:p>
            <a:fld id="{FD1A434D-3A76-4F7B-967A-D10ED2C6345D}" type="slidenum">
              <a:rPr lang="en-US" smtClean="0"/>
              <a:t>‹#›</a:t>
            </a:fld>
            <a:endParaRPr lang="en-US"/>
          </a:p>
        </p:txBody>
      </p:sp>
    </p:spTree>
    <p:extLst>
      <p:ext uri="{BB962C8B-B14F-4D97-AF65-F5344CB8AC3E}">
        <p14:creationId xmlns:p14="http://schemas.microsoft.com/office/powerpoint/2010/main" val="28885701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199E19D-78D8-4D90-894C-915233471E04}"/>
              </a:ext>
            </a:extLst>
          </p:cNvPr>
          <p:cNvSpPr>
            <a:spLocks noGrp="1"/>
          </p:cNvSpPr>
          <p:nvPr>
            <p:ph type="dt" sz="half" idx="10"/>
          </p:nvPr>
        </p:nvSpPr>
        <p:spPr/>
        <p:txBody>
          <a:bodyPr/>
          <a:lstStyle/>
          <a:p>
            <a:fld id="{303BA6A4-7224-43C4-9D5C-5E2DA50B294A}" type="datetimeFigureOut">
              <a:rPr lang="en-US" smtClean="0"/>
              <a:t>4/6/2019</a:t>
            </a:fld>
            <a:endParaRPr lang="en-US"/>
          </a:p>
        </p:txBody>
      </p:sp>
      <p:sp>
        <p:nvSpPr>
          <p:cNvPr id="3" name="Footer Placeholder 2">
            <a:extLst>
              <a:ext uri="{FF2B5EF4-FFF2-40B4-BE49-F238E27FC236}">
                <a16:creationId xmlns:a16="http://schemas.microsoft.com/office/drawing/2014/main" id="{C5883E7A-9EE2-4AA1-B702-F6B9B2E88D2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0FACB5F-9800-4C27-BA29-EE3F285DFA9E}"/>
              </a:ext>
            </a:extLst>
          </p:cNvPr>
          <p:cNvSpPr>
            <a:spLocks noGrp="1"/>
          </p:cNvSpPr>
          <p:nvPr>
            <p:ph type="sldNum" sz="quarter" idx="12"/>
          </p:nvPr>
        </p:nvSpPr>
        <p:spPr/>
        <p:txBody>
          <a:bodyPr/>
          <a:lstStyle/>
          <a:p>
            <a:fld id="{FD1A434D-3A76-4F7B-967A-D10ED2C6345D}" type="slidenum">
              <a:rPr lang="en-US" smtClean="0"/>
              <a:t>‹#›</a:t>
            </a:fld>
            <a:endParaRPr lang="en-US"/>
          </a:p>
        </p:txBody>
      </p:sp>
    </p:spTree>
    <p:extLst>
      <p:ext uri="{BB962C8B-B14F-4D97-AF65-F5344CB8AC3E}">
        <p14:creationId xmlns:p14="http://schemas.microsoft.com/office/powerpoint/2010/main" val="27098934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85216A-E8C5-4824-962F-0101BFF5B20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1DE5A79-8A76-438E-831E-DE78909E283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90603E3-E93D-4E59-B082-7CBAAAAFEE8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0F427CB-C681-4A5B-8113-65078ADF9327}"/>
              </a:ext>
            </a:extLst>
          </p:cNvPr>
          <p:cNvSpPr>
            <a:spLocks noGrp="1"/>
          </p:cNvSpPr>
          <p:nvPr>
            <p:ph type="dt" sz="half" idx="10"/>
          </p:nvPr>
        </p:nvSpPr>
        <p:spPr/>
        <p:txBody>
          <a:bodyPr/>
          <a:lstStyle/>
          <a:p>
            <a:fld id="{303BA6A4-7224-43C4-9D5C-5E2DA50B294A}" type="datetimeFigureOut">
              <a:rPr lang="en-US" smtClean="0"/>
              <a:t>4/6/2019</a:t>
            </a:fld>
            <a:endParaRPr lang="en-US"/>
          </a:p>
        </p:txBody>
      </p:sp>
      <p:sp>
        <p:nvSpPr>
          <p:cNvPr id="6" name="Footer Placeholder 5">
            <a:extLst>
              <a:ext uri="{FF2B5EF4-FFF2-40B4-BE49-F238E27FC236}">
                <a16:creationId xmlns:a16="http://schemas.microsoft.com/office/drawing/2014/main" id="{E184B453-BCDD-4AE6-AAA5-050D031D86C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606899A-3A51-40E2-A518-AF61861FDB95}"/>
              </a:ext>
            </a:extLst>
          </p:cNvPr>
          <p:cNvSpPr>
            <a:spLocks noGrp="1"/>
          </p:cNvSpPr>
          <p:nvPr>
            <p:ph type="sldNum" sz="quarter" idx="12"/>
          </p:nvPr>
        </p:nvSpPr>
        <p:spPr/>
        <p:txBody>
          <a:bodyPr/>
          <a:lstStyle/>
          <a:p>
            <a:fld id="{FD1A434D-3A76-4F7B-967A-D10ED2C6345D}" type="slidenum">
              <a:rPr lang="en-US" smtClean="0"/>
              <a:t>‹#›</a:t>
            </a:fld>
            <a:endParaRPr lang="en-US"/>
          </a:p>
        </p:txBody>
      </p:sp>
    </p:spTree>
    <p:extLst>
      <p:ext uri="{BB962C8B-B14F-4D97-AF65-F5344CB8AC3E}">
        <p14:creationId xmlns:p14="http://schemas.microsoft.com/office/powerpoint/2010/main" val="40423448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E461C8-AFC5-4427-B0D0-810754D3CD0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0C9FDEA-3C5D-43D6-9482-CADC93BEC08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BE28719-2508-410E-98C4-934BA05D402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C217339-9214-430D-A08C-7EAAA2B63ED8}"/>
              </a:ext>
            </a:extLst>
          </p:cNvPr>
          <p:cNvSpPr>
            <a:spLocks noGrp="1"/>
          </p:cNvSpPr>
          <p:nvPr>
            <p:ph type="dt" sz="half" idx="10"/>
          </p:nvPr>
        </p:nvSpPr>
        <p:spPr/>
        <p:txBody>
          <a:bodyPr/>
          <a:lstStyle/>
          <a:p>
            <a:fld id="{303BA6A4-7224-43C4-9D5C-5E2DA50B294A}" type="datetimeFigureOut">
              <a:rPr lang="en-US" smtClean="0"/>
              <a:t>4/6/2019</a:t>
            </a:fld>
            <a:endParaRPr lang="en-US"/>
          </a:p>
        </p:txBody>
      </p:sp>
      <p:sp>
        <p:nvSpPr>
          <p:cNvPr id="6" name="Footer Placeholder 5">
            <a:extLst>
              <a:ext uri="{FF2B5EF4-FFF2-40B4-BE49-F238E27FC236}">
                <a16:creationId xmlns:a16="http://schemas.microsoft.com/office/drawing/2014/main" id="{25527511-2B9D-40D1-ADDE-AE8525C517B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863E4DB-ADB2-4F55-952E-B1A31D3256F2}"/>
              </a:ext>
            </a:extLst>
          </p:cNvPr>
          <p:cNvSpPr>
            <a:spLocks noGrp="1"/>
          </p:cNvSpPr>
          <p:nvPr>
            <p:ph type="sldNum" sz="quarter" idx="12"/>
          </p:nvPr>
        </p:nvSpPr>
        <p:spPr/>
        <p:txBody>
          <a:bodyPr/>
          <a:lstStyle/>
          <a:p>
            <a:fld id="{FD1A434D-3A76-4F7B-967A-D10ED2C6345D}" type="slidenum">
              <a:rPr lang="en-US" smtClean="0"/>
              <a:t>‹#›</a:t>
            </a:fld>
            <a:endParaRPr lang="en-US"/>
          </a:p>
        </p:txBody>
      </p:sp>
    </p:spTree>
    <p:extLst>
      <p:ext uri="{BB962C8B-B14F-4D97-AF65-F5344CB8AC3E}">
        <p14:creationId xmlns:p14="http://schemas.microsoft.com/office/powerpoint/2010/main" val="38310905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1DFBA25-B555-4F31-B7BB-FBB356FC42D2}"/>
              </a:ext>
            </a:extLst>
          </p:cNvPr>
          <p:cNvSpPr>
            <a:spLocks noGrp="1"/>
          </p:cNvSpPr>
          <p:nvPr>
            <p:ph type="title"/>
          </p:nvPr>
        </p:nvSpPr>
        <p:spPr>
          <a:xfrm>
            <a:off x="502360" y="365126"/>
            <a:ext cx="10851440" cy="808582"/>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445E85D-8774-40A4-9F5D-8DC58DC2AEBC}"/>
              </a:ext>
            </a:extLst>
          </p:cNvPr>
          <p:cNvSpPr>
            <a:spLocks noGrp="1"/>
          </p:cNvSpPr>
          <p:nvPr>
            <p:ph type="body" idx="1"/>
          </p:nvPr>
        </p:nvSpPr>
        <p:spPr>
          <a:xfrm>
            <a:off x="502360" y="1173708"/>
            <a:ext cx="11321778" cy="543054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7CEC0BC-F83E-40DC-92C4-0758E3D295B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3BA6A4-7224-43C4-9D5C-5E2DA50B294A}" type="datetimeFigureOut">
              <a:rPr lang="en-US" smtClean="0"/>
              <a:t>4/6/2019</a:t>
            </a:fld>
            <a:endParaRPr lang="en-US"/>
          </a:p>
        </p:txBody>
      </p:sp>
      <p:sp>
        <p:nvSpPr>
          <p:cNvPr id="5" name="Footer Placeholder 4">
            <a:extLst>
              <a:ext uri="{FF2B5EF4-FFF2-40B4-BE49-F238E27FC236}">
                <a16:creationId xmlns:a16="http://schemas.microsoft.com/office/drawing/2014/main" id="{B599B81E-F65B-4902-9DC5-F2AB371CD8A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E8ADC92-57B5-47FF-A1CB-BBC49FDF7AB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1A434D-3A76-4F7B-967A-D10ED2C6345D}" type="slidenum">
              <a:rPr lang="en-US" smtClean="0"/>
              <a:t>‹#›</a:t>
            </a:fld>
            <a:endParaRPr lang="en-US"/>
          </a:p>
        </p:txBody>
      </p:sp>
      <p:sp>
        <p:nvSpPr>
          <p:cNvPr id="7" name="Arc 6">
            <a:extLst>
              <a:ext uri="{FF2B5EF4-FFF2-40B4-BE49-F238E27FC236}">
                <a16:creationId xmlns:a16="http://schemas.microsoft.com/office/drawing/2014/main" id="{567F89BD-C32A-425D-9724-493528176554}"/>
              </a:ext>
            </a:extLst>
          </p:cNvPr>
          <p:cNvSpPr/>
          <p:nvPr userDrawn="1"/>
        </p:nvSpPr>
        <p:spPr>
          <a:xfrm rot="11271305">
            <a:off x="11298183" y="-3175330"/>
            <a:ext cx="3823855" cy="4322618"/>
          </a:xfrm>
          <a:prstGeom prst="arc">
            <a:avLst>
              <a:gd name="adj1" fmla="val 17315271"/>
              <a:gd name="adj2" fmla="val 19512038"/>
            </a:avLst>
          </a:prstGeom>
          <a:ln w="101600">
            <a:solidFill>
              <a:schemeClr val="accent3">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Arc 7">
            <a:extLst>
              <a:ext uri="{FF2B5EF4-FFF2-40B4-BE49-F238E27FC236}">
                <a16:creationId xmlns:a16="http://schemas.microsoft.com/office/drawing/2014/main" id="{54FFEBCF-0568-4786-9B78-EE8C8A0966E5}"/>
              </a:ext>
            </a:extLst>
          </p:cNvPr>
          <p:cNvSpPr/>
          <p:nvPr userDrawn="1"/>
        </p:nvSpPr>
        <p:spPr>
          <a:xfrm rot="11130313">
            <a:off x="11450064" y="-3265024"/>
            <a:ext cx="3823855" cy="4322618"/>
          </a:xfrm>
          <a:prstGeom prst="arc">
            <a:avLst>
              <a:gd name="adj1" fmla="val 17742803"/>
              <a:gd name="adj2" fmla="val 19423034"/>
            </a:avLst>
          </a:prstGeom>
          <a:ln w="101600">
            <a:solidFill>
              <a:schemeClr val="accent4">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32885610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85A1F1-7569-42D5-AD79-4EBFC4669CD1}"/>
              </a:ext>
            </a:extLst>
          </p:cNvPr>
          <p:cNvSpPr>
            <a:spLocks noGrp="1"/>
          </p:cNvSpPr>
          <p:nvPr>
            <p:ph type="title"/>
          </p:nvPr>
        </p:nvSpPr>
        <p:spPr/>
        <p:txBody>
          <a:bodyPr/>
          <a:lstStyle/>
          <a:p>
            <a:r>
              <a:rPr lang="en-US" dirty="0"/>
              <a:t>Lesson 12</a:t>
            </a:r>
          </a:p>
        </p:txBody>
      </p:sp>
      <p:sp>
        <p:nvSpPr>
          <p:cNvPr id="3" name="Text Placeholder 2">
            <a:extLst>
              <a:ext uri="{FF2B5EF4-FFF2-40B4-BE49-F238E27FC236}">
                <a16:creationId xmlns:a16="http://schemas.microsoft.com/office/drawing/2014/main" id="{98AF9C69-DF8E-419A-80F4-657FDE2590FE}"/>
              </a:ext>
            </a:extLst>
          </p:cNvPr>
          <p:cNvSpPr>
            <a:spLocks noGrp="1"/>
          </p:cNvSpPr>
          <p:nvPr>
            <p:ph type="body" idx="1"/>
          </p:nvPr>
        </p:nvSpPr>
        <p:spPr/>
        <p:txBody>
          <a:bodyPr/>
          <a:lstStyle/>
          <a:p>
            <a:r>
              <a:rPr lang="en-US" dirty="0"/>
              <a:t>Isaiah 53</a:t>
            </a:r>
          </a:p>
        </p:txBody>
      </p:sp>
      <p:sp>
        <p:nvSpPr>
          <p:cNvPr id="4" name="TextBox 3">
            <a:extLst>
              <a:ext uri="{FF2B5EF4-FFF2-40B4-BE49-F238E27FC236}">
                <a16:creationId xmlns:a16="http://schemas.microsoft.com/office/drawing/2014/main" id="{99120044-BF3B-46A9-8F46-752D5269C9EF}"/>
              </a:ext>
            </a:extLst>
          </p:cNvPr>
          <p:cNvSpPr txBox="1"/>
          <p:nvPr/>
        </p:nvSpPr>
        <p:spPr>
          <a:xfrm>
            <a:off x="8781141" y="6225351"/>
            <a:ext cx="3352800" cy="584775"/>
          </a:xfrm>
          <a:prstGeom prst="rect">
            <a:avLst/>
          </a:prstGeom>
          <a:noFill/>
        </p:spPr>
        <p:txBody>
          <a:bodyPr wrap="square" rtlCol="0">
            <a:spAutoFit/>
          </a:bodyPr>
          <a:lstStyle/>
          <a:p>
            <a:pPr algn="r"/>
            <a:r>
              <a:rPr lang="en-US" sz="1600" i="1" dirty="0"/>
              <a:t>Isaiah</a:t>
            </a:r>
          </a:p>
          <a:p>
            <a:pPr algn="r"/>
            <a:r>
              <a:rPr lang="en-US" sz="1600" dirty="0"/>
              <a:t>Michelangelo Buonarroti, 1509</a:t>
            </a:r>
          </a:p>
        </p:txBody>
      </p:sp>
      <p:pic>
        <p:nvPicPr>
          <p:cNvPr id="5" name="Picture 2" descr="https://uploads7.wikiart.org/images/michelangelo/the-prophet-isaiah-1509.jpg">
            <a:extLst>
              <a:ext uri="{FF2B5EF4-FFF2-40B4-BE49-F238E27FC236}">
                <a16:creationId xmlns:a16="http://schemas.microsoft.com/office/drawing/2014/main" id="{F3F6712D-8AAB-4C85-90C3-FB7C378A9738}"/>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24022" r="20149" b="17113"/>
          <a:stretch/>
        </p:blipFill>
        <p:spPr bwMode="auto">
          <a:xfrm>
            <a:off x="6096000" y="629849"/>
            <a:ext cx="3657599" cy="5527651"/>
          </a:xfrm>
          <a:prstGeom prst="ellipse">
            <a:avLst/>
          </a:prstGeom>
          <a:noFill/>
          <a:effectLst>
            <a:softEdge rad="1524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973873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01AD1E-A8BD-4BEE-81F4-CA7909BDF245}"/>
              </a:ext>
            </a:extLst>
          </p:cNvPr>
          <p:cNvSpPr>
            <a:spLocks noGrp="1"/>
          </p:cNvSpPr>
          <p:nvPr>
            <p:ph type="title"/>
          </p:nvPr>
        </p:nvSpPr>
        <p:spPr/>
        <p:txBody>
          <a:bodyPr/>
          <a:lstStyle/>
          <a:p>
            <a:r>
              <a:rPr lang="en-US" dirty="0"/>
              <a:t>Outline and Notes on Isaiah 52:13-53:12</a:t>
            </a:r>
          </a:p>
        </p:txBody>
      </p:sp>
      <p:sp>
        <p:nvSpPr>
          <p:cNvPr id="3" name="Content Placeholder 2">
            <a:extLst>
              <a:ext uri="{FF2B5EF4-FFF2-40B4-BE49-F238E27FC236}">
                <a16:creationId xmlns:a16="http://schemas.microsoft.com/office/drawing/2014/main" id="{FAA19FDE-59A1-4E94-956E-4E761B303FA5}"/>
              </a:ext>
            </a:extLst>
          </p:cNvPr>
          <p:cNvSpPr>
            <a:spLocks noGrp="1"/>
          </p:cNvSpPr>
          <p:nvPr>
            <p:ph idx="1"/>
          </p:nvPr>
        </p:nvSpPr>
        <p:spPr>
          <a:xfrm>
            <a:off x="504497" y="1160060"/>
            <a:ext cx="11435255" cy="5697940"/>
          </a:xfrm>
        </p:spPr>
        <p:txBody>
          <a:bodyPr/>
          <a:lstStyle/>
          <a:p>
            <a:r>
              <a:rPr lang="en-US" dirty="0"/>
              <a:t>52:13-15—God introduces the suffering and triumphant Servant</a:t>
            </a:r>
          </a:p>
          <a:p>
            <a:pPr lvl="1"/>
            <a:r>
              <a:rPr lang="en-US" dirty="0"/>
              <a:t>God speaks (forms book-end with 53:11-12)</a:t>
            </a:r>
          </a:p>
          <a:p>
            <a:pPr lvl="1"/>
            <a:r>
              <a:rPr lang="en-US" dirty="0"/>
              <a:t>Serves as an introductory summary of ch.53 (note “behold,” v.13)</a:t>
            </a:r>
          </a:p>
          <a:p>
            <a:pPr lvl="1"/>
            <a:r>
              <a:rPr lang="en-US" dirty="0"/>
              <a:t>Emphasizes the effect of the Servant’s work on the nations, v.15</a:t>
            </a:r>
          </a:p>
          <a:p>
            <a:pPr lvl="1"/>
            <a:r>
              <a:rPr lang="en-US" dirty="0"/>
              <a:t>The servant will be exalted after suffering to purify (15a), and in doing so will astound rulers (see 49:7)</a:t>
            </a:r>
          </a:p>
          <a:p>
            <a:r>
              <a:rPr lang="en-US" dirty="0"/>
              <a:t>53:1-10—Israel recounts the Servant’s suffering and redemption</a:t>
            </a:r>
          </a:p>
          <a:p>
            <a:pPr lvl="1"/>
            <a:r>
              <a:rPr lang="en-US" dirty="0"/>
              <a:t>Israel speaks in the past tense about their initial rejection and later acceptance of the Servant</a:t>
            </a:r>
          </a:p>
        </p:txBody>
      </p:sp>
    </p:spTree>
    <p:extLst>
      <p:ext uri="{BB962C8B-B14F-4D97-AF65-F5344CB8AC3E}">
        <p14:creationId xmlns:p14="http://schemas.microsoft.com/office/powerpoint/2010/main" val="28313454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DDB076-EE48-4F1C-AF1C-8A5882500C2B}"/>
              </a:ext>
            </a:extLst>
          </p:cNvPr>
          <p:cNvSpPr>
            <a:spLocks noGrp="1"/>
          </p:cNvSpPr>
          <p:nvPr>
            <p:ph type="title"/>
          </p:nvPr>
        </p:nvSpPr>
        <p:spPr/>
        <p:txBody>
          <a:bodyPr/>
          <a:lstStyle/>
          <a:p>
            <a:r>
              <a:rPr lang="en-US" dirty="0"/>
              <a:t>Why do you think Israel speaks to describe the Servant’s life and mistreatment in ch.53?</a:t>
            </a:r>
          </a:p>
        </p:txBody>
      </p:sp>
      <p:sp>
        <p:nvSpPr>
          <p:cNvPr id="3" name="Text Placeholder 2">
            <a:extLst>
              <a:ext uri="{FF2B5EF4-FFF2-40B4-BE49-F238E27FC236}">
                <a16:creationId xmlns:a16="http://schemas.microsoft.com/office/drawing/2014/main" id="{0AFE196A-76BC-4110-9E1B-2447F50FBEB5}"/>
              </a:ext>
            </a:extLst>
          </p:cNvPr>
          <p:cNvSpPr>
            <a:spLocks noGrp="1"/>
          </p:cNvSpPr>
          <p:nvPr>
            <p:ph type="body" idx="1"/>
          </p:nvPr>
        </p:nvSpPr>
        <p:spPr/>
        <p:txBody>
          <a:bodyPr/>
          <a:lstStyle/>
          <a:p>
            <a:r>
              <a:rPr lang="en-US" dirty="0"/>
              <a:t>How does this help us understand the preaching of Christ and the early church, especially to the Jews?</a:t>
            </a:r>
          </a:p>
        </p:txBody>
      </p:sp>
    </p:spTree>
    <p:extLst>
      <p:ext uri="{BB962C8B-B14F-4D97-AF65-F5344CB8AC3E}">
        <p14:creationId xmlns:p14="http://schemas.microsoft.com/office/powerpoint/2010/main" val="41927849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01AD1E-A8BD-4BEE-81F4-CA7909BDF245}"/>
              </a:ext>
            </a:extLst>
          </p:cNvPr>
          <p:cNvSpPr>
            <a:spLocks noGrp="1"/>
          </p:cNvSpPr>
          <p:nvPr>
            <p:ph type="title"/>
          </p:nvPr>
        </p:nvSpPr>
        <p:spPr/>
        <p:txBody>
          <a:bodyPr/>
          <a:lstStyle/>
          <a:p>
            <a:r>
              <a:rPr lang="en-US" dirty="0"/>
              <a:t>Outline and Notes on Isaiah 52:13-53:12</a:t>
            </a:r>
          </a:p>
        </p:txBody>
      </p:sp>
      <p:sp>
        <p:nvSpPr>
          <p:cNvPr id="3" name="Content Placeholder 2">
            <a:extLst>
              <a:ext uri="{FF2B5EF4-FFF2-40B4-BE49-F238E27FC236}">
                <a16:creationId xmlns:a16="http://schemas.microsoft.com/office/drawing/2014/main" id="{FAA19FDE-59A1-4E94-956E-4E761B303FA5}"/>
              </a:ext>
            </a:extLst>
          </p:cNvPr>
          <p:cNvSpPr>
            <a:spLocks noGrp="1"/>
          </p:cNvSpPr>
          <p:nvPr>
            <p:ph idx="1"/>
          </p:nvPr>
        </p:nvSpPr>
        <p:spPr>
          <a:xfrm>
            <a:off x="504497" y="1160060"/>
            <a:ext cx="11435255" cy="5697940"/>
          </a:xfrm>
        </p:spPr>
        <p:txBody>
          <a:bodyPr>
            <a:normAutofit/>
          </a:bodyPr>
          <a:lstStyle/>
          <a:p>
            <a:r>
              <a:rPr lang="en-US" dirty="0"/>
              <a:t>52:13-15—God introduces the suffering and triumphant Servant</a:t>
            </a:r>
          </a:p>
          <a:p>
            <a:pPr lvl="1"/>
            <a:r>
              <a:rPr lang="en-US" dirty="0"/>
              <a:t>God speaks (forms book-end with 53:11-12)</a:t>
            </a:r>
          </a:p>
          <a:p>
            <a:pPr lvl="1"/>
            <a:r>
              <a:rPr lang="en-US" dirty="0"/>
              <a:t>Serves as an introductory summary of ch.53 (note “behold,” v.13)</a:t>
            </a:r>
          </a:p>
          <a:p>
            <a:pPr lvl="1"/>
            <a:r>
              <a:rPr lang="en-US" dirty="0"/>
              <a:t>Emphasizes the effect of the Servant’s work on the nations, v.15</a:t>
            </a:r>
          </a:p>
          <a:p>
            <a:pPr lvl="1"/>
            <a:r>
              <a:rPr lang="en-US" dirty="0"/>
              <a:t>The servant will be exalted after suffering to purify (15a), and in doing so will astound rulers (see 49:7)</a:t>
            </a:r>
          </a:p>
          <a:p>
            <a:r>
              <a:rPr lang="en-US" dirty="0"/>
              <a:t>53:1-10—Israel recounts the Servant’s suffering and redemption</a:t>
            </a:r>
          </a:p>
          <a:p>
            <a:pPr lvl="1"/>
            <a:r>
              <a:rPr lang="en-US" dirty="0"/>
              <a:t>Israel speaks in the past tense about their initial rejection and later acceptance of the Servant</a:t>
            </a:r>
          </a:p>
          <a:p>
            <a:pPr lvl="1"/>
            <a:r>
              <a:rPr lang="en-US" dirty="0"/>
              <a:t>An expansion of ideas summarized in 52:13-15:</a:t>
            </a:r>
          </a:p>
          <a:p>
            <a:pPr lvl="2"/>
            <a:r>
              <a:rPr lang="en-US" dirty="0"/>
              <a:t>An unprepossessing physical appearance (both in His life and during His suffering), vv.2-4</a:t>
            </a:r>
          </a:p>
          <a:p>
            <a:pPr lvl="2"/>
            <a:r>
              <a:rPr lang="en-US" dirty="0"/>
              <a:t>The Servant suffers (vv.4-10) to redeem and purify (vv.8, 10)</a:t>
            </a:r>
          </a:p>
          <a:p>
            <a:pPr lvl="1"/>
            <a:r>
              <a:rPr lang="en-US" dirty="0"/>
              <a:t>Adds a key detail: the Servant is going to die, vv.7-9</a:t>
            </a:r>
          </a:p>
          <a:p>
            <a:pPr lvl="2"/>
            <a:r>
              <a:rPr lang="en-US" dirty="0"/>
              <a:t>Recolors previous (and future, v.10) language about crushing, scourging, chastening, etc.</a:t>
            </a:r>
          </a:p>
        </p:txBody>
      </p:sp>
    </p:spTree>
    <p:extLst>
      <p:ext uri="{BB962C8B-B14F-4D97-AF65-F5344CB8AC3E}">
        <p14:creationId xmlns:p14="http://schemas.microsoft.com/office/powerpoint/2010/main" val="22334921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8" end="8"/>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0" end="10"/>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1DCD47-99A8-4C66-8F00-585574FF8ED4}"/>
              </a:ext>
            </a:extLst>
          </p:cNvPr>
          <p:cNvSpPr>
            <a:spLocks noGrp="1"/>
          </p:cNvSpPr>
          <p:nvPr>
            <p:ph type="title"/>
          </p:nvPr>
        </p:nvSpPr>
        <p:spPr>
          <a:xfrm>
            <a:off x="1112530" y="1650746"/>
            <a:ext cx="9966940" cy="2852737"/>
          </a:xfrm>
        </p:spPr>
        <p:txBody>
          <a:bodyPr/>
          <a:lstStyle/>
          <a:p>
            <a:r>
              <a:rPr lang="en-US" dirty="0"/>
              <a:t>Why is it significant that the Servant was “with the rich at His death,” v.9?</a:t>
            </a:r>
          </a:p>
        </p:txBody>
      </p:sp>
      <p:sp>
        <p:nvSpPr>
          <p:cNvPr id="3" name="Text Placeholder 2">
            <a:extLst>
              <a:ext uri="{FF2B5EF4-FFF2-40B4-BE49-F238E27FC236}">
                <a16:creationId xmlns:a16="http://schemas.microsoft.com/office/drawing/2014/main" id="{A745E2D4-80A4-412B-9BED-BEEB22457231}"/>
              </a:ext>
            </a:extLst>
          </p:cNvPr>
          <p:cNvSpPr>
            <a:spLocks noGrp="1"/>
          </p:cNvSpPr>
          <p:nvPr>
            <p:ph type="body" idx="1"/>
          </p:nvPr>
        </p:nvSpPr>
        <p:spPr>
          <a:xfrm>
            <a:off x="1112530" y="4778477"/>
            <a:ext cx="10163585" cy="1321005"/>
          </a:xfrm>
        </p:spPr>
        <p:txBody>
          <a:bodyPr/>
          <a:lstStyle/>
          <a:p>
            <a:r>
              <a:rPr lang="en-US" dirty="0"/>
              <a:t>Why is this fact highlighted in detail in all four Gospels?</a:t>
            </a:r>
          </a:p>
        </p:txBody>
      </p:sp>
    </p:spTree>
    <p:extLst>
      <p:ext uri="{BB962C8B-B14F-4D97-AF65-F5344CB8AC3E}">
        <p14:creationId xmlns:p14="http://schemas.microsoft.com/office/powerpoint/2010/main" val="24714339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01AD1E-A8BD-4BEE-81F4-CA7909BDF245}"/>
              </a:ext>
            </a:extLst>
          </p:cNvPr>
          <p:cNvSpPr>
            <a:spLocks noGrp="1"/>
          </p:cNvSpPr>
          <p:nvPr>
            <p:ph type="title"/>
          </p:nvPr>
        </p:nvSpPr>
        <p:spPr/>
        <p:txBody>
          <a:bodyPr/>
          <a:lstStyle/>
          <a:p>
            <a:r>
              <a:rPr lang="en-US" dirty="0"/>
              <a:t>Outline and Notes on Isaiah 52:13-53:12</a:t>
            </a:r>
          </a:p>
        </p:txBody>
      </p:sp>
      <p:sp>
        <p:nvSpPr>
          <p:cNvPr id="3" name="Content Placeholder 2">
            <a:extLst>
              <a:ext uri="{FF2B5EF4-FFF2-40B4-BE49-F238E27FC236}">
                <a16:creationId xmlns:a16="http://schemas.microsoft.com/office/drawing/2014/main" id="{FAA19FDE-59A1-4E94-956E-4E761B303FA5}"/>
              </a:ext>
            </a:extLst>
          </p:cNvPr>
          <p:cNvSpPr>
            <a:spLocks noGrp="1"/>
          </p:cNvSpPr>
          <p:nvPr>
            <p:ph idx="1"/>
          </p:nvPr>
        </p:nvSpPr>
        <p:spPr>
          <a:xfrm>
            <a:off x="504497" y="1160060"/>
            <a:ext cx="11435255" cy="5697940"/>
          </a:xfrm>
        </p:spPr>
        <p:txBody>
          <a:bodyPr/>
          <a:lstStyle/>
          <a:p>
            <a:r>
              <a:rPr lang="en-US" dirty="0"/>
              <a:t>53:11-12—God blesses the Servant’s work</a:t>
            </a:r>
          </a:p>
          <a:p>
            <a:pPr lvl="1"/>
            <a:r>
              <a:rPr lang="en-US" dirty="0"/>
              <a:t>God’s confirmation of v.10: “the good pleasure [or toilsome labor] of the Lord will prosper in His hand”</a:t>
            </a:r>
          </a:p>
          <a:p>
            <a:pPr lvl="1"/>
            <a:r>
              <a:rPr lang="en-US" dirty="0"/>
              <a:t>God speaks to justify the Servant’s righteousness and suffering</a:t>
            </a:r>
          </a:p>
          <a:p>
            <a:pPr lvl="2"/>
            <a:r>
              <a:rPr lang="en-US" dirty="0"/>
              <a:t>He suffered for a reason: to justify many by bearing their iniquities, v.11b, 12b</a:t>
            </a:r>
          </a:p>
          <a:p>
            <a:pPr lvl="2"/>
            <a:r>
              <a:rPr lang="en-US" dirty="0"/>
              <a:t>He will be rewarded for this suffering</a:t>
            </a:r>
          </a:p>
          <a:p>
            <a:pPr lvl="3"/>
            <a:r>
              <a:rPr lang="en-US" dirty="0"/>
              <a:t>With satisfaction in His work, v.11a</a:t>
            </a:r>
          </a:p>
          <a:p>
            <a:pPr lvl="3"/>
            <a:r>
              <a:rPr lang="en-US" dirty="0"/>
              <a:t>With honor and wealth, 12a</a:t>
            </a:r>
          </a:p>
          <a:p>
            <a:pPr lvl="1"/>
            <a:r>
              <a:rPr lang="en-US" dirty="0"/>
              <a:t>Introduction of substitutionary atonement in a prophetic Messianic context</a:t>
            </a:r>
          </a:p>
          <a:p>
            <a:pPr lvl="2"/>
            <a:r>
              <a:rPr lang="en-US" dirty="0"/>
              <a:t>[Prior substitutionary atonements: Passover, Exodus 12; Day of Atonement, Leviticus 16]</a:t>
            </a:r>
          </a:p>
          <a:p>
            <a:pPr lvl="2"/>
            <a:r>
              <a:rPr lang="en-US" dirty="0"/>
              <a:t>While not explicitly referenced in a sacrificial context, sheep are used to depict both the people (v.6) and of the Servant (v.7)</a:t>
            </a:r>
          </a:p>
          <a:p>
            <a:pPr lvl="2"/>
            <a:r>
              <a:rPr lang="en-US" dirty="0"/>
              <a:t>Language of sacrifice is used in v.10: the Servant offers Himself as a guilt offering (a sacrifice made as a payment for transgressions)</a:t>
            </a:r>
          </a:p>
          <a:p>
            <a:pPr lvl="2"/>
            <a:r>
              <a:rPr lang="en-US" dirty="0"/>
              <a:t>God explicitly describes the Servant’s death as substitutionary atonement: “he bore the sin of many, and interceded for the transgressors,” v.12</a:t>
            </a:r>
          </a:p>
        </p:txBody>
      </p:sp>
    </p:spTree>
    <p:extLst>
      <p:ext uri="{BB962C8B-B14F-4D97-AF65-F5344CB8AC3E}">
        <p14:creationId xmlns:p14="http://schemas.microsoft.com/office/powerpoint/2010/main" val="11693085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2B9043-A304-464B-9D1E-C342AA753B3F}"/>
              </a:ext>
            </a:extLst>
          </p:cNvPr>
          <p:cNvSpPr>
            <a:spLocks noGrp="1"/>
          </p:cNvSpPr>
          <p:nvPr>
            <p:ph type="title"/>
          </p:nvPr>
        </p:nvSpPr>
        <p:spPr/>
        <p:txBody>
          <a:bodyPr/>
          <a:lstStyle/>
          <a:p>
            <a:r>
              <a:rPr lang="en-US" dirty="0"/>
              <a:t>Lesson 12 Objectives</a:t>
            </a:r>
          </a:p>
        </p:txBody>
      </p:sp>
      <p:sp>
        <p:nvSpPr>
          <p:cNvPr id="3" name="Content Placeholder 2">
            <a:extLst>
              <a:ext uri="{FF2B5EF4-FFF2-40B4-BE49-F238E27FC236}">
                <a16:creationId xmlns:a16="http://schemas.microsoft.com/office/drawing/2014/main" id="{6A43BDAE-ED57-4EE2-A7A1-4E49A4FAA308}"/>
              </a:ext>
            </a:extLst>
          </p:cNvPr>
          <p:cNvSpPr>
            <a:spLocks noGrp="1"/>
          </p:cNvSpPr>
          <p:nvPr>
            <p:ph idx="1"/>
          </p:nvPr>
        </p:nvSpPr>
        <p:spPr>
          <a:xfrm>
            <a:off x="504496" y="1414021"/>
            <a:ext cx="11392131" cy="5127838"/>
          </a:xfrm>
        </p:spPr>
        <p:txBody>
          <a:bodyPr>
            <a:normAutofit/>
          </a:bodyPr>
          <a:lstStyle/>
          <a:p>
            <a:pPr>
              <a:spcBef>
                <a:spcPts val="1800"/>
              </a:spcBef>
            </a:pPr>
            <a:r>
              <a:rPr lang="en-US" dirty="0"/>
              <a:t>Describe the context of Isaiah 53 in terms of the 4 Servant Songs and the discussion in chs.52-56.</a:t>
            </a:r>
          </a:p>
          <a:p>
            <a:pPr lvl="1"/>
            <a:r>
              <a:rPr lang="en-US" dirty="0">
                <a:solidFill>
                  <a:schemeClr val="accent4">
                    <a:lumMod val="75000"/>
                  </a:schemeClr>
                </a:solidFill>
              </a:rPr>
              <a:t>Isaiah 53 is the last of the 4 Servant Songs, and it fills in details hinted at by the others.</a:t>
            </a:r>
          </a:p>
          <a:p>
            <a:pPr lvl="1"/>
            <a:r>
              <a:rPr lang="en-US" dirty="0">
                <a:solidFill>
                  <a:schemeClr val="accent4">
                    <a:lumMod val="75000"/>
                  </a:schemeClr>
                </a:solidFill>
              </a:rPr>
              <a:t>Isaiah 53 is the centerpiece of the discussion in chs.52-56 of God’s plan to redeem Israel.</a:t>
            </a:r>
          </a:p>
          <a:p>
            <a:pPr>
              <a:spcBef>
                <a:spcPts val="1800"/>
              </a:spcBef>
            </a:pPr>
            <a:r>
              <a:rPr lang="en-US" dirty="0"/>
              <a:t>Explain the significance of Israel being the speaker of Isaiah 53:1-10.</a:t>
            </a:r>
          </a:p>
          <a:p>
            <a:pPr marL="457200" lvl="1" indent="0">
              <a:spcBef>
                <a:spcPts val="600"/>
              </a:spcBef>
              <a:buNone/>
            </a:pPr>
            <a:r>
              <a:rPr lang="en-US" dirty="0">
                <a:solidFill>
                  <a:schemeClr val="accent4">
                    <a:lumMod val="75000"/>
                  </a:schemeClr>
                </a:solidFill>
              </a:rPr>
              <a:t>The chapter functions as a prophecy of the Servant’s life, mission, and glory, but also functions as a witness against Israel for rejecting Him by showing that God was working to change Israel’s mind about the Servant they had rejected.</a:t>
            </a:r>
          </a:p>
          <a:p>
            <a:pPr>
              <a:spcBef>
                <a:spcPts val="1800"/>
              </a:spcBef>
            </a:pPr>
            <a:r>
              <a:rPr lang="en-US" dirty="0"/>
              <a:t>Name the key work of the Messiah that Isaiah 53 introduces.</a:t>
            </a:r>
          </a:p>
          <a:p>
            <a:pPr marL="457200" lvl="1" indent="0">
              <a:lnSpc>
                <a:spcPct val="100000"/>
              </a:lnSpc>
              <a:buNone/>
            </a:pPr>
            <a:r>
              <a:rPr lang="en-US" dirty="0">
                <a:solidFill>
                  <a:schemeClr val="accent4">
                    <a:lumMod val="75000"/>
                  </a:schemeClr>
                </a:solidFill>
              </a:rPr>
              <a:t>Substitutionary atonement</a:t>
            </a:r>
          </a:p>
          <a:p>
            <a:pPr marL="457200" lvl="1" indent="0">
              <a:spcBef>
                <a:spcPts val="600"/>
              </a:spcBef>
              <a:buNone/>
            </a:pPr>
            <a:endParaRPr lang="en-US" dirty="0"/>
          </a:p>
        </p:txBody>
      </p:sp>
    </p:spTree>
    <p:extLst>
      <p:ext uri="{BB962C8B-B14F-4D97-AF65-F5344CB8AC3E}">
        <p14:creationId xmlns:p14="http://schemas.microsoft.com/office/powerpoint/2010/main" val="42137551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EC85CC-B1F3-48D0-998D-1D3A093D3279}"/>
              </a:ext>
            </a:extLst>
          </p:cNvPr>
          <p:cNvSpPr>
            <a:spLocks noGrp="1"/>
          </p:cNvSpPr>
          <p:nvPr>
            <p:ph type="title"/>
          </p:nvPr>
        </p:nvSpPr>
        <p:spPr/>
        <p:txBody>
          <a:bodyPr/>
          <a:lstStyle/>
          <a:p>
            <a:r>
              <a:rPr lang="en-US" dirty="0"/>
              <a:t>Class Schedule</a:t>
            </a:r>
          </a:p>
        </p:txBody>
      </p:sp>
      <p:graphicFrame>
        <p:nvGraphicFramePr>
          <p:cNvPr id="4" name="Content Placeholder 3">
            <a:extLst>
              <a:ext uri="{FF2B5EF4-FFF2-40B4-BE49-F238E27FC236}">
                <a16:creationId xmlns:a16="http://schemas.microsoft.com/office/drawing/2014/main" id="{137B91EB-3DB1-417E-9EA5-6AFD1D6E5CF2}"/>
              </a:ext>
            </a:extLst>
          </p:cNvPr>
          <p:cNvGraphicFramePr>
            <a:graphicFrameLocks noGrp="1"/>
          </p:cNvGraphicFramePr>
          <p:nvPr>
            <p:ph idx="1"/>
            <p:extLst>
              <p:ext uri="{D42A27DB-BD31-4B8C-83A1-F6EECF244321}">
                <p14:modId xmlns:p14="http://schemas.microsoft.com/office/powerpoint/2010/main" val="681604921"/>
              </p:ext>
            </p:extLst>
          </p:nvPr>
        </p:nvGraphicFramePr>
        <p:xfrm>
          <a:off x="838200" y="1103315"/>
          <a:ext cx="10515600" cy="5562600"/>
        </p:xfrm>
        <a:graphic>
          <a:graphicData uri="http://schemas.openxmlformats.org/drawingml/2006/table">
            <a:tbl>
              <a:tblPr firstRow="1" bandRow="1">
                <a:tableStyleId>{C083E6E3-FA7D-4D7B-A595-EF9225AFEA82}</a:tableStyleId>
              </a:tblPr>
              <a:tblGrid>
                <a:gridCol w="1004455">
                  <a:extLst>
                    <a:ext uri="{9D8B030D-6E8A-4147-A177-3AD203B41FA5}">
                      <a16:colId xmlns:a16="http://schemas.microsoft.com/office/drawing/2014/main" val="2208007939"/>
                    </a:ext>
                  </a:extLst>
                </a:gridCol>
                <a:gridCol w="5971309">
                  <a:extLst>
                    <a:ext uri="{9D8B030D-6E8A-4147-A177-3AD203B41FA5}">
                      <a16:colId xmlns:a16="http://schemas.microsoft.com/office/drawing/2014/main" val="3483916727"/>
                    </a:ext>
                  </a:extLst>
                </a:gridCol>
                <a:gridCol w="2382981">
                  <a:extLst>
                    <a:ext uri="{9D8B030D-6E8A-4147-A177-3AD203B41FA5}">
                      <a16:colId xmlns:a16="http://schemas.microsoft.com/office/drawing/2014/main" val="583861628"/>
                    </a:ext>
                  </a:extLst>
                </a:gridCol>
                <a:gridCol w="1156855">
                  <a:extLst>
                    <a:ext uri="{9D8B030D-6E8A-4147-A177-3AD203B41FA5}">
                      <a16:colId xmlns:a16="http://schemas.microsoft.com/office/drawing/2014/main" val="3128439551"/>
                    </a:ext>
                  </a:extLst>
                </a:gridCol>
              </a:tblGrid>
              <a:tr h="370840">
                <a:tc>
                  <a:txBody>
                    <a:bodyPr/>
                    <a:lstStyle/>
                    <a:p>
                      <a:r>
                        <a:rPr lang="en-US" sz="1600" dirty="0"/>
                        <a:t>LESSON</a:t>
                      </a:r>
                    </a:p>
                  </a:txBody>
                  <a:tcPr/>
                </a:tc>
                <a:tc>
                  <a:txBody>
                    <a:bodyPr/>
                    <a:lstStyle/>
                    <a:p>
                      <a:r>
                        <a:rPr lang="en-US" sz="1600" dirty="0"/>
                        <a:t>TITLE</a:t>
                      </a:r>
                    </a:p>
                  </a:txBody>
                  <a:tcPr/>
                </a:tc>
                <a:tc>
                  <a:txBody>
                    <a:bodyPr/>
                    <a:lstStyle/>
                    <a:p>
                      <a:r>
                        <a:rPr lang="en-US" sz="1600" dirty="0"/>
                        <a:t>DATE</a:t>
                      </a:r>
                    </a:p>
                  </a:txBody>
                  <a:tcPr/>
                </a:tc>
                <a:tc>
                  <a:txBody>
                    <a:bodyPr/>
                    <a:lstStyle/>
                    <a:p>
                      <a:r>
                        <a:rPr lang="en-US" sz="1600" dirty="0"/>
                        <a:t>TEACHER</a:t>
                      </a:r>
                    </a:p>
                  </a:txBody>
                  <a:tcPr/>
                </a:tc>
                <a:extLst>
                  <a:ext uri="{0D108BD9-81ED-4DB2-BD59-A6C34878D82A}">
                    <a16:rowId xmlns:a16="http://schemas.microsoft.com/office/drawing/2014/main" val="4057420603"/>
                  </a:ext>
                </a:extLst>
              </a:tr>
              <a:tr h="370840">
                <a:tc>
                  <a:txBody>
                    <a:bodyPr/>
                    <a:lstStyle/>
                    <a:p>
                      <a:r>
                        <a:rPr lang="en-US" dirty="0"/>
                        <a:t>1</a:t>
                      </a:r>
                    </a:p>
                  </a:txBody>
                  <a:tcPr/>
                </a:tc>
                <a:tc>
                  <a:txBody>
                    <a:bodyPr/>
                    <a:lstStyle/>
                    <a:p>
                      <a:r>
                        <a:rPr lang="en-US" dirty="0"/>
                        <a:t>Introduction</a:t>
                      </a:r>
                    </a:p>
                  </a:txBody>
                  <a:tcPr/>
                </a:tc>
                <a:tc>
                  <a:txBody>
                    <a:bodyPr/>
                    <a:lstStyle/>
                    <a:p>
                      <a:r>
                        <a:rPr lang="en-US" dirty="0"/>
                        <a:t>Sunday Feb. 24</a:t>
                      </a:r>
                    </a:p>
                  </a:txBody>
                  <a:tcPr/>
                </a:tc>
                <a:tc>
                  <a:txBody>
                    <a:bodyPr/>
                    <a:lstStyle/>
                    <a:p>
                      <a:r>
                        <a:rPr lang="en-US" dirty="0"/>
                        <a:t>Mason</a:t>
                      </a:r>
                    </a:p>
                  </a:txBody>
                  <a:tcPr/>
                </a:tc>
                <a:extLst>
                  <a:ext uri="{0D108BD9-81ED-4DB2-BD59-A6C34878D82A}">
                    <a16:rowId xmlns:a16="http://schemas.microsoft.com/office/drawing/2014/main" val="2201678159"/>
                  </a:ext>
                </a:extLst>
              </a:tr>
              <a:tr h="370840">
                <a:tc>
                  <a:txBody>
                    <a:bodyPr/>
                    <a:lstStyle/>
                    <a:p>
                      <a:r>
                        <a:rPr lang="en-US" dirty="0"/>
                        <a:t>2</a:t>
                      </a:r>
                    </a:p>
                  </a:txBody>
                  <a:tcPr/>
                </a:tc>
                <a:tc>
                  <a:txBody>
                    <a:bodyPr/>
                    <a:lstStyle/>
                    <a:p>
                      <a:r>
                        <a:rPr lang="en-US" dirty="0"/>
                        <a:t>The Messiah in Moses’ Writings 1</a:t>
                      </a:r>
                    </a:p>
                  </a:txBody>
                  <a:tcPr/>
                </a:tc>
                <a:tc>
                  <a:txBody>
                    <a:bodyPr/>
                    <a:lstStyle/>
                    <a:p>
                      <a:r>
                        <a:rPr lang="en-US" dirty="0"/>
                        <a:t>Wednesday Feb. 27</a:t>
                      </a:r>
                    </a:p>
                  </a:txBody>
                  <a:tcPr/>
                </a:tc>
                <a:tc>
                  <a:txBody>
                    <a:bodyPr/>
                    <a:lstStyle/>
                    <a:p>
                      <a:r>
                        <a:rPr lang="en-US" dirty="0"/>
                        <a:t>Grady</a:t>
                      </a:r>
                    </a:p>
                  </a:txBody>
                  <a:tcPr/>
                </a:tc>
                <a:extLst>
                  <a:ext uri="{0D108BD9-81ED-4DB2-BD59-A6C34878D82A}">
                    <a16:rowId xmlns:a16="http://schemas.microsoft.com/office/drawing/2014/main" val="4066767179"/>
                  </a:ext>
                </a:extLst>
              </a:tr>
              <a:tr h="370840">
                <a:tc>
                  <a:txBody>
                    <a:bodyPr/>
                    <a:lstStyle/>
                    <a:p>
                      <a:r>
                        <a:rPr lang="en-US" dirty="0"/>
                        <a:t>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Messiah in Moses’ Writings 1</a:t>
                      </a:r>
                    </a:p>
                  </a:txBody>
                  <a:tcPr/>
                </a:tc>
                <a:tc>
                  <a:txBody>
                    <a:bodyPr/>
                    <a:lstStyle/>
                    <a:p>
                      <a:r>
                        <a:rPr lang="en-US" dirty="0"/>
                        <a:t>Sunday Mar. 3</a:t>
                      </a:r>
                    </a:p>
                  </a:txBody>
                  <a:tcPr/>
                </a:tc>
                <a:tc>
                  <a:txBody>
                    <a:bodyPr/>
                    <a:lstStyle/>
                    <a:p>
                      <a:r>
                        <a:rPr lang="en-US" dirty="0"/>
                        <a:t>Grady</a:t>
                      </a:r>
                    </a:p>
                  </a:txBody>
                  <a:tcPr/>
                </a:tc>
                <a:extLst>
                  <a:ext uri="{0D108BD9-81ED-4DB2-BD59-A6C34878D82A}">
                    <a16:rowId xmlns:a16="http://schemas.microsoft.com/office/drawing/2014/main" val="796320785"/>
                  </a:ext>
                </a:extLst>
              </a:tr>
              <a:tr h="370840">
                <a:tc>
                  <a:txBody>
                    <a:bodyPr/>
                    <a:lstStyle/>
                    <a:p>
                      <a:r>
                        <a:rPr lang="en-US" dirty="0"/>
                        <a:t>4</a:t>
                      </a:r>
                    </a:p>
                  </a:txBody>
                  <a:tcPr/>
                </a:tc>
                <a:tc>
                  <a:txBody>
                    <a:bodyPr/>
                    <a:lstStyle/>
                    <a:p>
                      <a:r>
                        <a:rPr lang="en-US" dirty="0"/>
                        <a:t>The Messiah in the Minor Prophets 1</a:t>
                      </a:r>
                    </a:p>
                  </a:txBody>
                  <a:tcPr/>
                </a:tc>
                <a:tc>
                  <a:txBody>
                    <a:bodyPr/>
                    <a:lstStyle/>
                    <a:p>
                      <a:r>
                        <a:rPr lang="en-US" dirty="0"/>
                        <a:t>Wednesday Mar. 6</a:t>
                      </a:r>
                    </a:p>
                  </a:txBody>
                  <a:tcPr/>
                </a:tc>
                <a:tc>
                  <a:txBody>
                    <a:bodyPr/>
                    <a:lstStyle/>
                    <a:p>
                      <a:r>
                        <a:rPr lang="en-US" dirty="0"/>
                        <a:t>Grady</a:t>
                      </a:r>
                    </a:p>
                  </a:txBody>
                  <a:tcPr/>
                </a:tc>
                <a:extLst>
                  <a:ext uri="{0D108BD9-81ED-4DB2-BD59-A6C34878D82A}">
                    <a16:rowId xmlns:a16="http://schemas.microsoft.com/office/drawing/2014/main" val="3996809662"/>
                  </a:ext>
                </a:extLst>
              </a:tr>
              <a:tr h="370840">
                <a:tc>
                  <a:txBody>
                    <a:bodyPr/>
                    <a:lstStyle/>
                    <a:p>
                      <a:r>
                        <a:rPr lang="en-US" dirty="0"/>
                        <a:t>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Messiah in the Minor Prophets 2</a:t>
                      </a:r>
                    </a:p>
                  </a:txBody>
                  <a:tcPr/>
                </a:tc>
                <a:tc>
                  <a:txBody>
                    <a:bodyPr/>
                    <a:lstStyle/>
                    <a:p>
                      <a:r>
                        <a:rPr lang="en-US" dirty="0"/>
                        <a:t>Sunday Mar. 10</a:t>
                      </a:r>
                    </a:p>
                  </a:txBody>
                  <a:tcPr/>
                </a:tc>
                <a:tc>
                  <a:txBody>
                    <a:bodyPr/>
                    <a:lstStyle/>
                    <a:p>
                      <a:r>
                        <a:rPr lang="en-US" dirty="0"/>
                        <a:t>Mason</a:t>
                      </a:r>
                    </a:p>
                  </a:txBody>
                  <a:tcPr/>
                </a:tc>
                <a:extLst>
                  <a:ext uri="{0D108BD9-81ED-4DB2-BD59-A6C34878D82A}">
                    <a16:rowId xmlns:a16="http://schemas.microsoft.com/office/drawing/2014/main" val="55623866"/>
                  </a:ext>
                </a:extLst>
              </a:tr>
              <a:tr h="370840">
                <a:tc>
                  <a:txBody>
                    <a:bodyPr/>
                    <a:lstStyle/>
                    <a:p>
                      <a:r>
                        <a:rPr lang="en-US" dirty="0"/>
                        <a:t>6</a:t>
                      </a:r>
                    </a:p>
                  </a:txBody>
                  <a:tcPr/>
                </a:tc>
                <a:tc>
                  <a:txBody>
                    <a:bodyPr/>
                    <a:lstStyle/>
                    <a:p>
                      <a:r>
                        <a:rPr lang="en-US" dirty="0"/>
                        <a:t>The Messiah in the Major Prophets 1</a:t>
                      </a:r>
                    </a:p>
                  </a:txBody>
                  <a:tcPr/>
                </a:tc>
                <a:tc>
                  <a:txBody>
                    <a:bodyPr/>
                    <a:lstStyle/>
                    <a:p>
                      <a:r>
                        <a:rPr lang="en-US" dirty="0"/>
                        <a:t>Wednesday, Mar. 13</a:t>
                      </a:r>
                    </a:p>
                  </a:txBody>
                  <a:tcPr/>
                </a:tc>
                <a:tc>
                  <a:txBody>
                    <a:bodyPr/>
                    <a:lstStyle/>
                    <a:p>
                      <a:r>
                        <a:rPr lang="en-US" dirty="0"/>
                        <a:t>Grady</a:t>
                      </a:r>
                    </a:p>
                  </a:txBody>
                  <a:tcPr/>
                </a:tc>
                <a:extLst>
                  <a:ext uri="{0D108BD9-81ED-4DB2-BD59-A6C34878D82A}">
                    <a16:rowId xmlns:a16="http://schemas.microsoft.com/office/drawing/2014/main" val="607266270"/>
                  </a:ext>
                </a:extLst>
              </a:tr>
              <a:tr h="370840">
                <a:tc>
                  <a:txBody>
                    <a:bodyPr/>
                    <a:lstStyle/>
                    <a:p>
                      <a:r>
                        <a:rPr lang="en-US" dirty="0"/>
                        <a:t>7</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Messiah in the Major Prophets 2</a:t>
                      </a:r>
                    </a:p>
                  </a:txBody>
                  <a:tcPr/>
                </a:tc>
                <a:tc>
                  <a:txBody>
                    <a:bodyPr/>
                    <a:lstStyle/>
                    <a:p>
                      <a:r>
                        <a:rPr lang="en-US" dirty="0"/>
                        <a:t>Sunday, Mar. 17</a:t>
                      </a:r>
                    </a:p>
                  </a:txBody>
                  <a:tcPr/>
                </a:tc>
                <a:tc>
                  <a:txBody>
                    <a:bodyPr/>
                    <a:lstStyle/>
                    <a:p>
                      <a:r>
                        <a:rPr lang="en-US" dirty="0"/>
                        <a:t>Mason</a:t>
                      </a:r>
                    </a:p>
                  </a:txBody>
                  <a:tcPr/>
                </a:tc>
                <a:extLst>
                  <a:ext uri="{0D108BD9-81ED-4DB2-BD59-A6C34878D82A}">
                    <a16:rowId xmlns:a16="http://schemas.microsoft.com/office/drawing/2014/main" val="3895607156"/>
                  </a:ext>
                </a:extLst>
              </a:tr>
              <a:tr h="370840">
                <a:tc>
                  <a:txBody>
                    <a:bodyPr/>
                    <a:lstStyle/>
                    <a:p>
                      <a:r>
                        <a:rPr lang="en-US" dirty="0"/>
                        <a:t>8</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Messiah in the Psalms 1</a:t>
                      </a:r>
                    </a:p>
                  </a:txBody>
                  <a:tcPr/>
                </a:tc>
                <a:tc>
                  <a:txBody>
                    <a:bodyPr/>
                    <a:lstStyle/>
                    <a:p>
                      <a:r>
                        <a:rPr lang="en-US" dirty="0"/>
                        <a:t>Wednesday, Mar. 20</a:t>
                      </a:r>
                    </a:p>
                  </a:txBody>
                  <a:tcPr/>
                </a:tc>
                <a:tc>
                  <a:txBody>
                    <a:bodyPr/>
                    <a:lstStyle/>
                    <a:p>
                      <a:r>
                        <a:rPr lang="en-US" dirty="0"/>
                        <a:t>Mason</a:t>
                      </a:r>
                    </a:p>
                  </a:txBody>
                  <a:tcPr/>
                </a:tc>
                <a:extLst>
                  <a:ext uri="{0D108BD9-81ED-4DB2-BD59-A6C34878D82A}">
                    <a16:rowId xmlns:a16="http://schemas.microsoft.com/office/drawing/2014/main" val="1080636728"/>
                  </a:ext>
                </a:extLst>
              </a:tr>
              <a:tr h="370840">
                <a:tc>
                  <a:txBody>
                    <a:bodyPr/>
                    <a:lstStyle/>
                    <a:p>
                      <a:r>
                        <a:rPr lang="en-US" dirty="0"/>
                        <a:t>9</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Messiah in the Psalms 2</a:t>
                      </a:r>
                    </a:p>
                  </a:txBody>
                  <a:tcPr/>
                </a:tc>
                <a:tc>
                  <a:txBody>
                    <a:bodyPr/>
                    <a:lstStyle/>
                    <a:p>
                      <a:r>
                        <a:rPr lang="en-US" dirty="0"/>
                        <a:t>Sunday, Mar. 24</a:t>
                      </a:r>
                    </a:p>
                  </a:txBody>
                  <a:tcPr/>
                </a:tc>
                <a:tc>
                  <a:txBody>
                    <a:bodyPr/>
                    <a:lstStyle/>
                    <a:p>
                      <a:r>
                        <a:rPr lang="en-US" dirty="0"/>
                        <a:t>Mason</a:t>
                      </a:r>
                    </a:p>
                  </a:txBody>
                  <a:tcPr/>
                </a:tc>
                <a:extLst>
                  <a:ext uri="{0D108BD9-81ED-4DB2-BD59-A6C34878D82A}">
                    <a16:rowId xmlns:a16="http://schemas.microsoft.com/office/drawing/2014/main" val="2008762286"/>
                  </a:ext>
                </a:extLst>
              </a:tr>
              <a:tr h="370840">
                <a:tc>
                  <a:txBody>
                    <a:bodyPr/>
                    <a:lstStyle/>
                    <a:p>
                      <a:endParaRPr lang="en-US"/>
                    </a:p>
                  </a:txBody>
                  <a:tcPr/>
                </a:tc>
                <a:tc>
                  <a:txBody>
                    <a:bodyPr/>
                    <a:lstStyle/>
                    <a:p>
                      <a:r>
                        <a:rPr lang="en-US" b="1" dirty="0"/>
                        <a:t>NO CLASS – MEETING</a:t>
                      </a:r>
                    </a:p>
                  </a:txBody>
                  <a:tcPr/>
                </a:tc>
                <a:tc>
                  <a:txBody>
                    <a:bodyPr/>
                    <a:lstStyle/>
                    <a:p>
                      <a:r>
                        <a:rPr lang="en-US" dirty="0"/>
                        <a:t>Wednesday, Mar. 27</a:t>
                      </a:r>
                    </a:p>
                  </a:txBody>
                  <a:tcPr/>
                </a:tc>
                <a:tc>
                  <a:txBody>
                    <a:bodyPr/>
                    <a:lstStyle/>
                    <a:p>
                      <a:r>
                        <a:rPr lang="en-US" dirty="0"/>
                        <a:t>--</a:t>
                      </a:r>
                    </a:p>
                  </a:txBody>
                  <a:tcPr/>
                </a:tc>
                <a:extLst>
                  <a:ext uri="{0D108BD9-81ED-4DB2-BD59-A6C34878D82A}">
                    <a16:rowId xmlns:a16="http://schemas.microsoft.com/office/drawing/2014/main" val="4251085314"/>
                  </a:ext>
                </a:extLst>
              </a:tr>
              <a:tr h="370840">
                <a:tc>
                  <a:txBody>
                    <a:bodyPr/>
                    <a:lstStyle/>
                    <a:p>
                      <a:r>
                        <a:rPr lang="en-US" dirty="0"/>
                        <a:t>10</a:t>
                      </a:r>
                    </a:p>
                  </a:txBody>
                  <a:tcPr/>
                </a:tc>
                <a:tc>
                  <a:txBody>
                    <a:bodyPr/>
                    <a:lstStyle/>
                    <a:p>
                      <a:r>
                        <a:rPr lang="en-US" dirty="0"/>
                        <a:t>The Messiah in Isaiah 1</a:t>
                      </a:r>
                    </a:p>
                  </a:txBody>
                  <a:tcPr/>
                </a:tc>
                <a:tc>
                  <a:txBody>
                    <a:bodyPr/>
                    <a:lstStyle/>
                    <a:p>
                      <a:r>
                        <a:rPr lang="en-US" dirty="0"/>
                        <a:t>Sunday, Mar. 31</a:t>
                      </a:r>
                    </a:p>
                  </a:txBody>
                  <a:tcPr/>
                </a:tc>
                <a:tc>
                  <a:txBody>
                    <a:bodyPr/>
                    <a:lstStyle/>
                    <a:p>
                      <a:r>
                        <a:rPr lang="en-US" dirty="0"/>
                        <a:t>Mason</a:t>
                      </a:r>
                    </a:p>
                  </a:txBody>
                  <a:tcPr/>
                </a:tc>
                <a:extLst>
                  <a:ext uri="{0D108BD9-81ED-4DB2-BD59-A6C34878D82A}">
                    <a16:rowId xmlns:a16="http://schemas.microsoft.com/office/drawing/2014/main" val="3813509314"/>
                  </a:ext>
                </a:extLst>
              </a:tr>
              <a:tr h="370840">
                <a:tc>
                  <a:txBody>
                    <a:bodyPr/>
                    <a:lstStyle/>
                    <a:p>
                      <a:r>
                        <a:rPr lang="en-US" dirty="0"/>
                        <a:t>11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Messiah in Isaiah 2</a:t>
                      </a:r>
                    </a:p>
                  </a:txBody>
                  <a:tcPr/>
                </a:tc>
                <a:tc>
                  <a:txBody>
                    <a:bodyPr/>
                    <a:lstStyle/>
                    <a:p>
                      <a:r>
                        <a:rPr lang="en-US" dirty="0"/>
                        <a:t>Wednesday, Apr. 3</a:t>
                      </a:r>
                    </a:p>
                  </a:txBody>
                  <a:tcPr/>
                </a:tc>
                <a:tc>
                  <a:txBody>
                    <a:bodyPr/>
                    <a:lstStyle/>
                    <a:p>
                      <a:r>
                        <a:rPr lang="en-US" dirty="0"/>
                        <a:t>Grady</a:t>
                      </a:r>
                    </a:p>
                  </a:txBody>
                  <a:tcPr/>
                </a:tc>
                <a:extLst>
                  <a:ext uri="{0D108BD9-81ED-4DB2-BD59-A6C34878D82A}">
                    <a16:rowId xmlns:a16="http://schemas.microsoft.com/office/drawing/2014/main" val="2343246212"/>
                  </a:ext>
                </a:extLst>
              </a:tr>
              <a:tr h="370840">
                <a:tc>
                  <a:txBody>
                    <a:bodyPr/>
                    <a:lstStyle/>
                    <a:p>
                      <a:r>
                        <a:rPr lang="en-US" dirty="0"/>
                        <a:t>12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Messiah in Isaiah 3</a:t>
                      </a:r>
                    </a:p>
                  </a:txBody>
                  <a:tcPr/>
                </a:tc>
                <a:tc>
                  <a:txBody>
                    <a:bodyPr/>
                    <a:lstStyle/>
                    <a:p>
                      <a:r>
                        <a:rPr lang="en-US" dirty="0"/>
                        <a:t>Sunday, Apr. 7</a:t>
                      </a:r>
                    </a:p>
                  </a:txBody>
                  <a:tcPr/>
                </a:tc>
                <a:tc>
                  <a:txBody>
                    <a:bodyPr/>
                    <a:lstStyle/>
                    <a:p>
                      <a:r>
                        <a:rPr lang="en-US" dirty="0"/>
                        <a:t>Mason</a:t>
                      </a:r>
                    </a:p>
                  </a:txBody>
                  <a:tcPr/>
                </a:tc>
                <a:extLst>
                  <a:ext uri="{0D108BD9-81ED-4DB2-BD59-A6C34878D82A}">
                    <a16:rowId xmlns:a16="http://schemas.microsoft.com/office/drawing/2014/main" val="3686444311"/>
                  </a:ext>
                </a:extLst>
              </a:tr>
              <a:tr h="370840">
                <a:tc>
                  <a:txBody>
                    <a:bodyPr/>
                    <a:lstStyle/>
                    <a:p>
                      <a:r>
                        <a:rPr lang="en-US" dirty="0"/>
                        <a:t>13</a:t>
                      </a:r>
                    </a:p>
                  </a:txBody>
                  <a:tcPr/>
                </a:tc>
                <a:tc>
                  <a:txBody>
                    <a:bodyPr/>
                    <a:lstStyle/>
                    <a:p>
                      <a:r>
                        <a:rPr lang="en-US" dirty="0"/>
                        <a:t>Review/How Jesus &amp; the Apostles Applied Prophecy</a:t>
                      </a:r>
                    </a:p>
                  </a:txBody>
                  <a:tcPr/>
                </a:tc>
                <a:tc>
                  <a:txBody>
                    <a:bodyPr/>
                    <a:lstStyle/>
                    <a:p>
                      <a:r>
                        <a:rPr lang="en-US" dirty="0"/>
                        <a:t>Wednesday, Apr. 10</a:t>
                      </a:r>
                    </a:p>
                  </a:txBody>
                  <a:tcPr/>
                </a:tc>
                <a:tc>
                  <a:txBody>
                    <a:bodyPr/>
                    <a:lstStyle/>
                    <a:p>
                      <a:r>
                        <a:rPr lang="en-US" dirty="0"/>
                        <a:t>Grady</a:t>
                      </a:r>
                    </a:p>
                  </a:txBody>
                  <a:tcPr/>
                </a:tc>
                <a:extLst>
                  <a:ext uri="{0D108BD9-81ED-4DB2-BD59-A6C34878D82A}">
                    <a16:rowId xmlns:a16="http://schemas.microsoft.com/office/drawing/2014/main" val="3153090554"/>
                  </a:ext>
                </a:extLst>
              </a:tr>
            </a:tbl>
          </a:graphicData>
        </a:graphic>
      </p:graphicFrame>
      <p:sp>
        <p:nvSpPr>
          <p:cNvPr id="3" name="Arrow: Right 2">
            <a:extLst>
              <a:ext uri="{FF2B5EF4-FFF2-40B4-BE49-F238E27FC236}">
                <a16:creationId xmlns:a16="http://schemas.microsoft.com/office/drawing/2014/main" id="{D9ADCC9A-092C-410B-AC69-F5A9275E625A}"/>
              </a:ext>
            </a:extLst>
          </p:cNvPr>
          <p:cNvSpPr/>
          <p:nvPr/>
        </p:nvSpPr>
        <p:spPr>
          <a:xfrm>
            <a:off x="65314" y="5951226"/>
            <a:ext cx="832757" cy="318407"/>
          </a:xfrm>
          <a:prstGeom prst="rightArrow">
            <a:avLst/>
          </a:prstGeom>
          <a:solidFill>
            <a:schemeClr val="accent4"/>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938746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2B9043-A304-464B-9D1E-C342AA753B3F}"/>
              </a:ext>
            </a:extLst>
          </p:cNvPr>
          <p:cNvSpPr>
            <a:spLocks noGrp="1"/>
          </p:cNvSpPr>
          <p:nvPr>
            <p:ph type="title"/>
          </p:nvPr>
        </p:nvSpPr>
        <p:spPr/>
        <p:txBody>
          <a:bodyPr/>
          <a:lstStyle/>
          <a:p>
            <a:r>
              <a:rPr lang="en-US" dirty="0"/>
              <a:t>Lesson 12 Objectives</a:t>
            </a:r>
          </a:p>
        </p:txBody>
      </p:sp>
      <p:sp>
        <p:nvSpPr>
          <p:cNvPr id="3" name="Content Placeholder 2">
            <a:extLst>
              <a:ext uri="{FF2B5EF4-FFF2-40B4-BE49-F238E27FC236}">
                <a16:creationId xmlns:a16="http://schemas.microsoft.com/office/drawing/2014/main" id="{6A43BDAE-ED57-4EE2-A7A1-4E49A4FAA308}"/>
              </a:ext>
            </a:extLst>
          </p:cNvPr>
          <p:cNvSpPr>
            <a:spLocks noGrp="1"/>
          </p:cNvSpPr>
          <p:nvPr>
            <p:ph idx="1"/>
          </p:nvPr>
        </p:nvSpPr>
        <p:spPr>
          <a:xfrm>
            <a:off x="504497" y="1884462"/>
            <a:ext cx="11592910" cy="4657397"/>
          </a:xfrm>
        </p:spPr>
        <p:txBody>
          <a:bodyPr/>
          <a:lstStyle/>
          <a:p>
            <a:pPr>
              <a:spcBef>
                <a:spcPts val="1800"/>
              </a:spcBef>
            </a:pPr>
            <a:r>
              <a:rPr lang="en-US" dirty="0"/>
              <a:t>Describe the context of Isaiah 53 in terms of the 4 Servant Songs and the discussion in chs.52-56.</a:t>
            </a:r>
          </a:p>
          <a:p>
            <a:pPr>
              <a:spcBef>
                <a:spcPts val="1800"/>
              </a:spcBef>
            </a:pPr>
            <a:r>
              <a:rPr lang="en-US" dirty="0"/>
              <a:t>Explain the significance of Israel being the speaker of Isaiah 53:1-10.</a:t>
            </a:r>
          </a:p>
          <a:p>
            <a:pPr>
              <a:spcBef>
                <a:spcPts val="1800"/>
              </a:spcBef>
            </a:pPr>
            <a:r>
              <a:rPr lang="en-US" dirty="0"/>
              <a:t>Name the key work of the Messiah that Isaiah 53 introduces.</a:t>
            </a:r>
          </a:p>
        </p:txBody>
      </p:sp>
    </p:spTree>
    <p:extLst>
      <p:ext uri="{BB962C8B-B14F-4D97-AF65-F5344CB8AC3E}">
        <p14:creationId xmlns:p14="http://schemas.microsoft.com/office/powerpoint/2010/main" val="13854166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C0CB7B-4DFF-4D2F-8885-943FD2AC8758}"/>
              </a:ext>
            </a:extLst>
          </p:cNvPr>
          <p:cNvSpPr>
            <a:spLocks noGrp="1"/>
          </p:cNvSpPr>
          <p:nvPr>
            <p:ph type="title"/>
          </p:nvPr>
        </p:nvSpPr>
        <p:spPr/>
        <p:txBody>
          <a:bodyPr/>
          <a:lstStyle/>
          <a:p>
            <a:r>
              <a:rPr lang="en-US" dirty="0"/>
              <a:t>Periods of Messianic Prophecy</a:t>
            </a:r>
          </a:p>
        </p:txBody>
      </p:sp>
      <p:sp>
        <p:nvSpPr>
          <p:cNvPr id="3" name="Content Placeholder 2">
            <a:extLst>
              <a:ext uri="{FF2B5EF4-FFF2-40B4-BE49-F238E27FC236}">
                <a16:creationId xmlns:a16="http://schemas.microsoft.com/office/drawing/2014/main" id="{9BD416F1-F408-4DEC-824F-03E0CAA5FC26}"/>
              </a:ext>
            </a:extLst>
          </p:cNvPr>
          <p:cNvSpPr>
            <a:spLocks noGrp="1"/>
          </p:cNvSpPr>
          <p:nvPr>
            <p:ph idx="1"/>
          </p:nvPr>
        </p:nvSpPr>
        <p:spPr>
          <a:xfrm>
            <a:off x="504497" y="1160060"/>
            <a:ext cx="11435255" cy="5697940"/>
          </a:xfrm>
        </p:spPr>
        <p:txBody>
          <a:bodyPr>
            <a:normAutofit lnSpcReduction="10000"/>
          </a:bodyPr>
          <a:lstStyle/>
          <a:p>
            <a:r>
              <a:rPr lang="en-US" dirty="0"/>
              <a:t>Genesis to Judges</a:t>
            </a:r>
          </a:p>
          <a:p>
            <a:pPr lvl="1"/>
            <a:r>
              <a:rPr lang="en-US" dirty="0"/>
              <a:t>Vague but forceful prophecies—no clear time or place references</a:t>
            </a:r>
          </a:p>
          <a:p>
            <a:pPr lvl="1"/>
            <a:r>
              <a:rPr lang="en-US" dirty="0"/>
              <a:t>Images introduced: victorious sufferer, king, lion, star, prophet</a:t>
            </a:r>
          </a:p>
          <a:p>
            <a:pPr lvl="1"/>
            <a:r>
              <a:rPr lang="en-US" dirty="0"/>
              <a:t>Overall picture: no cohesion, no clarity</a:t>
            </a:r>
          </a:p>
          <a:p>
            <a:r>
              <a:rPr lang="en-US" dirty="0"/>
              <a:t>Early kingdom and psalms</a:t>
            </a:r>
          </a:p>
          <a:p>
            <a:pPr lvl="1"/>
            <a:r>
              <a:rPr lang="en-US" dirty="0"/>
              <a:t>More specific promises—time not specified, but Israel clearly the place</a:t>
            </a:r>
          </a:p>
          <a:p>
            <a:pPr lvl="1"/>
            <a:r>
              <a:rPr lang="en-US" dirty="0"/>
              <a:t>Images expanded: victorious (vindicated) sufferer, king </a:t>
            </a:r>
          </a:p>
          <a:p>
            <a:pPr lvl="1"/>
            <a:r>
              <a:rPr lang="en-US" dirty="0"/>
              <a:t>Images introduced: priest, anointed, son of God, David</a:t>
            </a:r>
          </a:p>
          <a:p>
            <a:pPr lvl="1"/>
            <a:r>
              <a:rPr lang="en-US" dirty="0"/>
              <a:t>Overall picture: some clarity, little cohesion</a:t>
            </a:r>
          </a:p>
          <a:p>
            <a:r>
              <a:rPr lang="en-US" dirty="0"/>
              <a:t>Later kingdom and prophets</a:t>
            </a:r>
          </a:p>
          <a:p>
            <a:pPr lvl="1"/>
            <a:r>
              <a:rPr lang="en-US" dirty="0"/>
              <a:t>Very detailed images and descriptions—time and places specified for events</a:t>
            </a:r>
          </a:p>
          <a:p>
            <a:pPr lvl="1"/>
            <a:r>
              <a:rPr lang="en-US" dirty="0"/>
              <a:t>Images expanded: vindicated sufferer, king, anointed, son of God, David</a:t>
            </a:r>
          </a:p>
          <a:p>
            <a:pPr lvl="1"/>
            <a:r>
              <a:rPr lang="en-US" dirty="0"/>
              <a:t>Images introduced: lamb, servant, root and branch, son of man, shepherd</a:t>
            </a:r>
          </a:p>
          <a:p>
            <a:pPr lvl="1"/>
            <a:r>
              <a:rPr lang="en-US" dirty="0"/>
              <a:t>Overall picture: great clarity, moderate cohesion</a:t>
            </a:r>
          </a:p>
          <a:p>
            <a:endParaRPr lang="en-US" dirty="0"/>
          </a:p>
        </p:txBody>
      </p:sp>
    </p:spTree>
    <p:extLst>
      <p:ext uri="{BB962C8B-B14F-4D97-AF65-F5344CB8AC3E}">
        <p14:creationId xmlns:p14="http://schemas.microsoft.com/office/powerpoint/2010/main" val="22618924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1E804F-DA86-464B-8473-A42834082C20}"/>
              </a:ext>
            </a:extLst>
          </p:cNvPr>
          <p:cNvSpPr>
            <a:spLocks noGrp="1"/>
          </p:cNvSpPr>
          <p:nvPr>
            <p:ph type="title"/>
          </p:nvPr>
        </p:nvSpPr>
        <p:spPr/>
        <p:txBody>
          <a:bodyPr/>
          <a:lstStyle/>
          <a:p>
            <a:r>
              <a:rPr lang="en-US" dirty="0"/>
              <a:t>Outline for Lessons 10, 11, &amp; 12</a:t>
            </a:r>
          </a:p>
        </p:txBody>
      </p:sp>
      <p:sp>
        <p:nvSpPr>
          <p:cNvPr id="3" name="Content Placeholder 2">
            <a:extLst>
              <a:ext uri="{FF2B5EF4-FFF2-40B4-BE49-F238E27FC236}">
                <a16:creationId xmlns:a16="http://schemas.microsoft.com/office/drawing/2014/main" id="{E4EEC9F1-96A3-4395-B07E-C38EB7BF4507}"/>
              </a:ext>
            </a:extLst>
          </p:cNvPr>
          <p:cNvSpPr>
            <a:spLocks noGrp="1"/>
          </p:cNvSpPr>
          <p:nvPr>
            <p:ph idx="1"/>
          </p:nvPr>
        </p:nvSpPr>
        <p:spPr/>
        <p:txBody>
          <a:bodyPr/>
          <a:lstStyle/>
          <a:p>
            <a:r>
              <a:rPr lang="en-US" dirty="0"/>
              <a:t>Class 1 (Lesson 10)</a:t>
            </a:r>
          </a:p>
          <a:p>
            <a:pPr lvl="1"/>
            <a:r>
              <a:rPr lang="en-US" dirty="0"/>
              <a:t>Outline of Isaiah</a:t>
            </a:r>
          </a:p>
          <a:p>
            <a:pPr lvl="1"/>
            <a:r>
              <a:rPr lang="en-US" dirty="0"/>
              <a:t>Themes of Isaiah</a:t>
            </a:r>
          </a:p>
          <a:p>
            <a:pPr lvl="1"/>
            <a:r>
              <a:rPr lang="en-US" dirty="0"/>
              <a:t>Chapters 1-40</a:t>
            </a:r>
          </a:p>
          <a:p>
            <a:r>
              <a:rPr lang="en-US" dirty="0"/>
              <a:t>Class 2 (Lesson 11)</a:t>
            </a:r>
          </a:p>
          <a:p>
            <a:pPr lvl="1"/>
            <a:r>
              <a:rPr lang="en-US" dirty="0"/>
              <a:t>Chapters 41-66</a:t>
            </a:r>
          </a:p>
          <a:p>
            <a:pPr lvl="1"/>
            <a:r>
              <a:rPr lang="en-US" dirty="0"/>
              <a:t>Work of the Servant</a:t>
            </a:r>
          </a:p>
          <a:p>
            <a:r>
              <a:rPr lang="en-US" dirty="0"/>
              <a:t>Class 3 (Lesson 12)</a:t>
            </a:r>
          </a:p>
          <a:p>
            <a:pPr lvl="1"/>
            <a:r>
              <a:rPr lang="en-US" dirty="0"/>
              <a:t>Isaiah 53</a:t>
            </a:r>
          </a:p>
          <a:p>
            <a:pPr lvl="1"/>
            <a:r>
              <a:rPr lang="en-US" dirty="0"/>
              <a:t>Place of Isaiah in Messianic Revelation</a:t>
            </a:r>
          </a:p>
        </p:txBody>
      </p:sp>
    </p:spTree>
    <p:extLst>
      <p:ext uri="{BB962C8B-B14F-4D97-AF65-F5344CB8AC3E}">
        <p14:creationId xmlns:p14="http://schemas.microsoft.com/office/powerpoint/2010/main" val="15820328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F9D18923-6412-451D-BB9C-89170E145B3A}"/>
              </a:ext>
            </a:extLst>
          </p:cNvPr>
          <p:cNvSpPr>
            <a:spLocks noGrp="1"/>
          </p:cNvSpPr>
          <p:nvPr>
            <p:ph type="title"/>
          </p:nvPr>
        </p:nvSpPr>
        <p:spPr/>
        <p:txBody>
          <a:bodyPr/>
          <a:lstStyle/>
          <a:p>
            <a:r>
              <a:rPr lang="en-US" dirty="0"/>
              <a:t>What verses or ideas in Isaiah 53 are confusing or opaque to you?</a:t>
            </a:r>
          </a:p>
        </p:txBody>
      </p:sp>
      <p:sp>
        <p:nvSpPr>
          <p:cNvPr id="7" name="Text Placeholder 2">
            <a:extLst>
              <a:ext uri="{FF2B5EF4-FFF2-40B4-BE49-F238E27FC236}">
                <a16:creationId xmlns:a16="http://schemas.microsoft.com/office/drawing/2014/main" id="{D1A8A9F2-42D4-48E9-8414-C2094F53B1F8}"/>
              </a:ext>
            </a:extLst>
          </p:cNvPr>
          <p:cNvSpPr>
            <a:spLocks noGrp="1"/>
          </p:cNvSpPr>
          <p:nvPr>
            <p:ph type="body" idx="1"/>
          </p:nvPr>
        </p:nvSpPr>
        <p:spPr>
          <a:xfrm>
            <a:off x="831850" y="4653643"/>
            <a:ext cx="10515600" cy="1436007"/>
          </a:xfrm>
        </p:spPr>
        <p:txBody>
          <a:bodyPr/>
          <a:lstStyle/>
          <a:p>
            <a:r>
              <a:rPr lang="en-US" dirty="0"/>
              <a:t>Or, what would you like to talk about in Isaiah 53?</a:t>
            </a:r>
          </a:p>
        </p:txBody>
      </p:sp>
    </p:spTree>
    <p:extLst>
      <p:ext uri="{BB962C8B-B14F-4D97-AF65-F5344CB8AC3E}">
        <p14:creationId xmlns:p14="http://schemas.microsoft.com/office/powerpoint/2010/main" val="215132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0E51CC-2E5E-46E2-95C9-1CCE9E2C3550}"/>
              </a:ext>
            </a:extLst>
          </p:cNvPr>
          <p:cNvSpPr>
            <a:spLocks noGrp="1"/>
          </p:cNvSpPr>
          <p:nvPr>
            <p:ph type="title"/>
          </p:nvPr>
        </p:nvSpPr>
        <p:spPr/>
        <p:txBody>
          <a:bodyPr/>
          <a:lstStyle/>
          <a:p>
            <a:r>
              <a:rPr lang="en-US" dirty="0"/>
              <a:t>Simplified Outline of Isaiah</a:t>
            </a:r>
          </a:p>
        </p:txBody>
      </p:sp>
      <p:sp>
        <p:nvSpPr>
          <p:cNvPr id="3" name="Content Placeholder 2">
            <a:extLst>
              <a:ext uri="{FF2B5EF4-FFF2-40B4-BE49-F238E27FC236}">
                <a16:creationId xmlns:a16="http://schemas.microsoft.com/office/drawing/2014/main" id="{6FA56F2B-02BB-4E2C-AAC2-0026B0DDC9F9}"/>
              </a:ext>
            </a:extLst>
          </p:cNvPr>
          <p:cNvSpPr>
            <a:spLocks noGrp="1"/>
          </p:cNvSpPr>
          <p:nvPr>
            <p:ph idx="1"/>
          </p:nvPr>
        </p:nvSpPr>
        <p:spPr/>
        <p:txBody>
          <a:bodyPr/>
          <a:lstStyle/>
          <a:p>
            <a:pPr marL="514350" indent="-514350">
              <a:buFont typeface="+mj-lt"/>
              <a:buAutoNum type="arabicPeriod"/>
            </a:pPr>
            <a:r>
              <a:rPr lang="en-US" dirty="0"/>
              <a:t>Punishment promised, chs.1-35</a:t>
            </a:r>
          </a:p>
          <a:p>
            <a:pPr marL="971550" lvl="1" indent="-514350">
              <a:buFont typeface="+mj-lt"/>
              <a:buAutoNum type="alphaLcPeriod"/>
            </a:pPr>
            <a:r>
              <a:rPr lang="en-US" dirty="0"/>
              <a:t>Of Judah and Jerusalem, chs.1-12</a:t>
            </a:r>
          </a:p>
          <a:p>
            <a:pPr marL="971550" lvl="1" indent="-514350">
              <a:buFont typeface="+mj-lt"/>
              <a:buAutoNum type="alphaLcPeriod"/>
            </a:pPr>
            <a:r>
              <a:rPr lang="en-US" dirty="0"/>
              <a:t>Of surrounding nations, chs.13-27</a:t>
            </a:r>
          </a:p>
          <a:p>
            <a:pPr marL="971550" lvl="1" indent="-514350">
              <a:buFont typeface="+mj-lt"/>
              <a:buAutoNum type="alphaLcPeriod"/>
            </a:pPr>
            <a:r>
              <a:rPr lang="en-US" dirty="0"/>
              <a:t>Six-fold woe of destruction, chs.28-35</a:t>
            </a:r>
          </a:p>
          <a:p>
            <a:pPr marL="514350" indent="-514350">
              <a:buFont typeface="+mj-lt"/>
              <a:buAutoNum type="arabicPeriod"/>
            </a:pPr>
            <a:r>
              <a:rPr lang="en-US" dirty="0"/>
              <a:t>Hezekiah’s history, chs.36-39</a:t>
            </a:r>
          </a:p>
          <a:p>
            <a:pPr marL="971550" lvl="1" indent="-514350">
              <a:buFont typeface="+mj-lt"/>
              <a:buAutoNum type="alphaLcPeriod"/>
            </a:pPr>
            <a:r>
              <a:rPr lang="en-US" dirty="0"/>
              <a:t>Assyrian attack on Jerusalem repelled, chs.36-37</a:t>
            </a:r>
          </a:p>
          <a:p>
            <a:pPr marL="971550" lvl="1" indent="-514350">
              <a:buFont typeface="+mj-lt"/>
              <a:buAutoNum type="alphaLcPeriod"/>
            </a:pPr>
            <a:r>
              <a:rPr lang="en-US" dirty="0"/>
              <a:t>Hezekiah’s sickness and recovery, ch.38</a:t>
            </a:r>
          </a:p>
          <a:p>
            <a:pPr marL="971550" lvl="1" indent="-514350">
              <a:buFont typeface="+mj-lt"/>
              <a:buAutoNum type="alphaLcPeriod"/>
            </a:pPr>
            <a:r>
              <a:rPr lang="en-US" dirty="0"/>
              <a:t>Hezekiah’s failure; judgement announced, ch.39</a:t>
            </a:r>
          </a:p>
          <a:p>
            <a:pPr marL="514350" indent="-514350">
              <a:buFont typeface="+mj-lt"/>
              <a:buAutoNum type="arabicPeriod"/>
            </a:pPr>
            <a:r>
              <a:rPr lang="en-US" dirty="0"/>
              <a:t>Messianic messages, chs.40-66</a:t>
            </a:r>
          </a:p>
          <a:p>
            <a:pPr marL="971550" lvl="1" indent="-514350">
              <a:buFont typeface="+mj-lt"/>
              <a:buAutoNum type="alphaLcPeriod"/>
            </a:pPr>
            <a:r>
              <a:rPr lang="en-US" dirty="0"/>
              <a:t>God hears and helps His people, chs.40-48</a:t>
            </a:r>
          </a:p>
          <a:p>
            <a:pPr marL="971550" lvl="1" indent="-514350">
              <a:buFont typeface="+mj-lt"/>
              <a:buAutoNum type="alphaLcPeriod"/>
            </a:pPr>
            <a:r>
              <a:rPr lang="en-US" dirty="0"/>
              <a:t>Rejection and suffering of God’s Servant, chs.49-57</a:t>
            </a:r>
          </a:p>
          <a:p>
            <a:pPr marL="971550" lvl="1" indent="-514350">
              <a:buFont typeface="+mj-lt"/>
              <a:buAutoNum type="alphaLcPeriod"/>
            </a:pPr>
            <a:r>
              <a:rPr lang="en-US" dirty="0"/>
              <a:t>Restoration and future glory of Israel, chs.58-66</a:t>
            </a:r>
          </a:p>
        </p:txBody>
      </p:sp>
      <p:sp>
        <p:nvSpPr>
          <p:cNvPr id="4" name="TextBox 3">
            <a:extLst>
              <a:ext uri="{FF2B5EF4-FFF2-40B4-BE49-F238E27FC236}">
                <a16:creationId xmlns:a16="http://schemas.microsoft.com/office/drawing/2014/main" id="{8C29FEAB-CF62-4DFF-9ACE-2D350FFE5AB2}"/>
              </a:ext>
            </a:extLst>
          </p:cNvPr>
          <p:cNvSpPr txBox="1"/>
          <p:nvPr/>
        </p:nvSpPr>
        <p:spPr>
          <a:xfrm>
            <a:off x="4590855" y="6519446"/>
            <a:ext cx="7601146" cy="338554"/>
          </a:xfrm>
          <a:prstGeom prst="rect">
            <a:avLst/>
          </a:prstGeom>
          <a:noFill/>
        </p:spPr>
        <p:txBody>
          <a:bodyPr wrap="square" rtlCol="0">
            <a:spAutoFit/>
          </a:bodyPr>
          <a:lstStyle/>
          <a:p>
            <a:pPr algn="r"/>
            <a:r>
              <a:rPr lang="en-US" sz="1600" u="sng" dirty="0"/>
              <a:t>very</a:t>
            </a:r>
            <a:r>
              <a:rPr lang="en-US" sz="1600" dirty="0"/>
              <a:t> heavily adapted from Keil and </a:t>
            </a:r>
            <a:r>
              <a:rPr lang="en-US" sz="1600" dirty="0" err="1"/>
              <a:t>Delitzsch</a:t>
            </a:r>
            <a:r>
              <a:rPr lang="en-US" sz="1600" dirty="0"/>
              <a:t>: </a:t>
            </a:r>
            <a:r>
              <a:rPr lang="en-US" sz="1600" u="sng" dirty="0"/>
              <a:t>Commentary on the Old Testament</a:t>
            </a:r>
            <a:endParaRPr lang="en-US" sz="1600" dirty="0"/>
          </a:p>
        </p:txBody>
      </p:sp>
    </p:spTree>
    <p:extLst>
      <p:ext uri="{BB962C8B-B14F-4D97-AF65-F5344CB8AC3E}">
        <p14:creationId xmlns:p14="http://schemas.microsoft.com/office/powerpoint/2010/main" val="10078462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0B93AD-CBB7-42AF-8B30-24E3B460D54E}"/>
              </a:ext>
            </a:extLst>
          </p:cNvPr>
          <p:cNvSpPr>
            <a:spLocks noGrp="1"/>
          </p:cNvSpPr>
          <p:nvPr>
            <p:ph type="title"/>
          </p:nvPr>
        </p:nvSpPr>
        <p:spPr/>
        <p:txBody>
          <a:bodyPr>
            <a:normAutofit/>
          </a:bodyPr>
          <a:lstStyle/>
          <a:p>
            <a:r>
              <a:rPr lang="en-US" dirty="0"/>
              <a:t>Context of Isaiah 53</a:t>
            </a:r>
          </a:p>
        </p:txBody>
      </p:sp>
      <p:sp>
        <p:nvSpPr>
          <p:cNvPr id="3" name="Content Placeholder 2">
            <a:extLst>
              <a:ext uri="{FF2B5EF4-FFF2-40B4-BE49-F238E27FC236}">
                <a16:creationId xmlns:a16="http://schemas.microsoft.com/office/drawing/2014/main" id="{EA8A59AF-2C67-45A7-9E30-B1561F9E7369}"/>
              </a:ext>
            </a:extLst>
          </p:cNvPr>
          <p:cNvSpPr>
            <a:spLocks noGrp="1"/>
          </p:cNvSpPr>
          <p:nvPr>
            <p:ph idx="1"/>
          </p:nvPr>
        </p:nvSpPr>
        <p:spPr>
          <a:xfrm>
            <a:off x="504497" y="1160060"/>
            <a:ext cx="11687503" cy="5697940"/>
          </a:xfrm>
        </p:spPr>
        <p:txBody>
          <a:bodyPr>
            <a:normAutofit fontScale="92500"/>
          </a:bodyPr>
          <a:lstStyle/>
          <a:p>
            <a:r>
              <a:rPr lang="en-US" dirty="0"/>
              <a:t>The last of four “Servant Songs”</a:t>
            </a:r>
          </a:p>
          <a:p>
            <a:pPr lvl="1"/>
            <a:r>
              <a:rPr lang="en-US" dirty="0"/>
              <a:t>42:1-4—God sets forth the Servant as His agent of justice as king and prophet</a:t>
            </a:r>
          </a:p>
          <a:p>
            <a:pPr lvl="1"/>
            <a:r>
              <a:rPr lang="en-US" dirty="0"/>
              <a:t>49:1-6—the Servant recounts God’s call to Him to restore Israel and the world</a:t>
            </a:r>
          </a:p>
          <a:p>
            <a:pPr lvl="1"/>
            <a:r>
              <a:rPr lang="en-US" dirty="0"/>
              <a:t>50:4-9—the Servant describes His mistreatment and His faith in God’s justice</a:t>
            </a:r>
          </a:p>
          <a:p>
            <a:pPr lvl="1"/>
            <a:r>
              <a:rPr lang="en-US" dirty="0"/>
              <a:t>52:13-53:12—God and Israel describe the Servant as suffering to redeem and atone</a:t>
            </a:r>
          </a:p>
          <a:p>
            <a:pPr lvl="2"/>
            <a:r>
              <a:rPr lang="en-US" dirty="0"/>
              <a:t>Describes the exaltation and rule promised in 42:1-4</a:t>
            </a:r>
          </a:p>
          <a:p>
            <a:pPr lvl="2"/>
            <a:r>
              <a:rPr lang="en-US" dirty="0"/>
              <a:t>Explains how the Servant fulfills His mission of 49:1-6</a:t>
            </a:r>
          </a:p>
          <a:p>
            <a:pPr lvl="2"/>
            <a:r>
              <a:rPr lang="en-US" dirty="0"/>
              <a:t>Details the mistreatment of 50:4-9 and God’s vindication of His suffering</a:t>
            </a:r>
          </a:p>
          <a:p>
            <a:pPr lvl="2"/>
            <a:r>
              <a:rPr lang="en-US" dirty="0"/>
              <a:t>Adds that the result of this work will be redemption and forgiveness</a:t>
            </a:r>
          </a:p>
          <a:p>
            <a:r>
              <a:rPr lang="en-US" dirty="0"/>
              <a:t>Part of the discussion in chs.52-56 of God’s plan to redeem Israel</a:t>
            </a:r>
          </a:p>
          <a:p>
            <a:pPr lvl="1"/>
            <a:r>
              <a:rPr lang="en-US" dirty="0"/>
              <a:t>52: God: “I will redeem Israel and protect them.”</a:t>
            </a:r>
          </a:p>
          <a:p>
            <a:pPr lvl="1"/>
            <a:r>
              <a:rPr lang="en-US" dirty="0"/>
              <a:t>53: God and Israel: “The Servant is the source of redemption.”</a:t>
            </a:r>
          </a:p>
          <a:p>
            <a:pPr lvl="1"/>
            <a:r>
              <a:rPr lang="en-US" dirty="0"/>
              <a:t>54: God: “Because of the Servant (54:1</a:t>
            </a:r>
            <a:r>
              <a:rPr lang="en-US" dirty="0">
                <a:sym typeface="Wingdings" panose="05000000000000000000" pitchFamily="2" charset="2"/>
              </a:rPr>
              <a:t>53:10)</a:t>
            </a:r>
            <a:r>
              <a:rPr lang="en-US" dirty="0"/>
              <a:t>, I will show you mercy and love.”</a:t>
            </a:r>
          </a:p>
          <a:p>
            <a:pPr lvl="1"/>
            <a:r>
              <a:rPr lang="en-US" dirty="0"/>
              <a:t>55: God: “Anyone who wants it can receive this mercy and love.”</a:t>
            </a:r>
          </a:p>
          <a:p>
            <a:pPr lvl="1"/>
            <a:r>
              <a:rPr lang="en-US" dirty="0"/>
              <a:t>56: God: “If you obey me (55:7), I will bless you immeasurably.”</a:t>
            </a:r>
          </a:p>
        </p:txBody>
      </p:sp>
    </p:spTree>
    <p:extLst>
      <p:ext uri="{BB962C8B-B14F-4D97-AF65-F5344CB8AC3E}">
        <p14:creationId xmlns:p14="http://schemas.microsoft.com/office/powerpoint/2010/main" val="31484057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11" end="11"/>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
                                            <p:txEl>
                                              <p:pRg st="12" end="12"/>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
                                            <p:txEl>
                                              <p:pRg st="13" end="13"/>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C9D338-79AE-40D0-BA2A-46C4E4586E5D}"/>
              </a:ext>
            </a:extLst>
          </p:cNvPr>
          <p:cNvSpPr>
            <a:spLocks noGrp="1"/>
          </p:cNvSpPr>
          <p:nvPr>
            <p:ph type="title"/>
          </p:nvPr>
        </p:nvSpPr>
        <p:spPr>
          <a:xfrm>
            <a:off x="504497" y="284610"/>
            <a:ext cx="10849304" cy="794935"/>
          </a:xfrm>
        </p:spPr>
        <p:txBody>
          <a:bodyPr/>
          <a:lstStyle/>
          <a:p>
            <a:r>
              <a:rPr lang="en-US" dirty="0"/>
              <a:t>Themes of Isaiah</a:t>
            </a:r>
          </a:p>
        </p:txBody>
      </p:sp>
      <p:sp>
        <p:nvSpPr>
          <p:cNvPr id="3" name="Content Placeholder 2">
            <a:extLst>
              <a:ext uri="{FF2B5EF4-FFF2-40B4-BE49-F238E27FC236}">
                <a16:creationId xmlns:a16="http://schemas.microsoft.com/office/drawing/2014/main" id="{9CC41D6A-2CE1-4512-8158-60F267201590}"/>
              </a:ext>
            </a:extLst>
          </p:cNvPr>
          <p:cNvSpPr>
            <a:spLocks noGrp="1"/>
          </p:cNvSpPr>
          <p:nvPr>
            <p:ph idx="1"/>
          </p:nvPr>
        </p:nvSpPr>
        <p:spPr>
          <a:xfrm>
            <a:off x="504497" y="1244338"/>
            <a:ext cx="11505167" cy="5613662"/>
          </a:xfrm>
        </p:spPr>
        <p:txBody>
          <a:bodyPr>
            <a:normAutofit/>
          </a:bodyPr>
          <a:lstStyle/>
          <a:p>
            <a:pPr marL="457200" indent="-457200">
              <a:lnSpc>
                <a:spcPct val="150000"/>
              </a:lnSpc>
              <a:buFont typeface="+mj-lt"/>
              <a:buAutoNum type="arabicPeriod"/>
            </a:pPr>
            <a:r>
              <a:rPr lang="en-US" dirty="0"/>
              <a:t>The exaltation of Jehovah as King, 6:1</a:t>
            </a:r>
          </a:p>
          <a:p>
            <a:pPr marL="457200" indent="-457200">
              <a:lnSpc>
                <a:spcPct val="150000"/>
              </a:lnSpc>
              <a:buFont typeface="+mj-lt"/>
              <a:buAutoNum type="arabicPeriod"/>
            </a:pPr>
            <a:r>
              <a:rPr lang="en-US" dirty="0"/>
              <a:t>Holiness as a defining characteristic of Jehovah, 6:3a</a:t>
            </a:r>
          </a:p>
          <a:p>
            <a:pPr marL="457200" indent="-457200">
              <a:lnSpc>
                <a:spcPct val="150000"/>
              </a:lnSpc>
              <a:buFont typeface="+mj-lt"/>
              <a:buAutoNum type="arabicPeriod"/>
            </a:pPr>
            <a:r>
              <a:rPr lang="en-US" dirty="0"/>
              <a:t>The universality of Jehovah’s kingdom, 6:3b</a:t>
            </a:r>
          </a:p>
          <a:p>
            <a:pPr marL="457200" indent="-457200">
              <a:lnSpc>
                <a:spcPct val="150000"/>
              </a:lnSpc>
              <a:buFont typeface="+mj-lt"/>
              <a:buAutoNum type="arabicPeriod"/>
            </a:pPr>
            <a:r>
              <a:rPr lang="en-US" dirty="0"/>
              <a:t>The sinfulness of Jehovah’s chosen people, 6:5</a:t>
            </a:r>
          </a:p>
          <a:p>
            <a:pPr marL="457200" indent="-457200">
              <a:lnSpc>
                <a:spcPct val="150000"/>
              </a:lnSpc>
              <a:buFont typeface="+mj-lt"/>
              <a:buAutoNum type="arabicPeriod"/>
            </a:pPr>
            <a:r>
              <a:rPr lang="en-US" dirty="0"/>
              <a:t>The people’s inability to hear the word of Jehovah, 6:9</a:t>
            </a:r>
          </a:p>
          <a:p>
            <a:pPr marL="457200" indent="-457200">
              <a:lnSpc>
                <a:spcPct val="150000"/>
              </a:lnSpc>
              <a:buFont typeface="+mj-lt"/>
              <a:buAutoNum type="arabicPeriod"/>
            </a:pPr>
            <a:r>
              <a:rPr lang="en-US" dirty="0"/>
              <a:t>The people’s exile and return, 6:11-12</a:t>
            </a:r>
          </a:p>
        </p:txBody>
      </p:sp>
      <p:sp>
        <p:nvSpPr>
          <p:cNvPr id="4" name="TextBox 3">
            <a:extLst>
              <a:ext uri="{FF2B5EF4-FFF2-40B4-BE49-F238E27FC236}">
                <a16:creationId xmlns:a16="http://schemas.microsoft.com/office/drawing/2014/main" id="{5B348C83-CEB9-4482-836C-851B865D1DDF}"/>
              </a:ext>
            </a:extLst>
          </p:cNvPr>
          <p:cNvSpPr txBox="1"/>
          <p:nvPr/>
        </p:nvSpPr>
        <p:spPr>
          <a:xfrm>
            <a:off x="6364591" y="6519446"/>
            <a:ext cx="5827409" cy="338554"/>
          </a:xfrm>
          <a:prstGeom prst="rect">
            <a:avLst/>
          </a:prstGeom>
          <a:noFill/>
        </p:spPr>
        <p:txBody>
          <a:bodyPr wrap="square" rtlCol="0">
            <a:spAutoFit/>
          </a:bodyPr>
          <a:lstStyle/>
          <a:p>
            <a:pPr algn="r"/>
            <a:r>
              <a:rPr lang="en-US" sz="1600" dirty="0"/>
              <a:t>adapted from O. Palmer Robertson: </a:t>
            </a:r>
            <a:r>
              <a:rPr lang="en-US" sz="1600" u="sng" dirty="0"/>
              <a:t>The Christ of the Prophets</a:t>
            </a:r>
            <a:endParaRPr lang="en-US" sz="1600" dirty="0"/>
          </a:p>
        </p:txBody>
      </p:sp>
    </p:spTree>
    <p:extLst>
      <p:ext uri="{BB962C8B-B14F-4D97-AF65-F5344CB8AC3E}">
        <p14:creationId xmlns:p14="http://schemas.microsoft.com/office/powerpoint/2010/main" val="101951419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ustom 1">
      <a:majorFont>
        <a:latin typeface="Baskerville Old Face"/>
        <a:ea typeface=""/>
        <a:cs typeface=""/>
      </a:majorFont>
      <a:minorFont>
        <a:latin typeface="Tahom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9217</TotalTime>
  <Words>2330</Words>
  <Application>Microsoft Office PowerPoint</Application>
  <PresentationFormat>Widescreen</PresentationFormat>
  <Paragraphs>223</Paragraphs>
  <Slides>15</Slides>
  <Notes>15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Baskerville Old Face</vt:lpstr>
      <vt:lpstr>Calibri</vt:lpstr>
      <vt:lpstr>Tahoma</vt:lpstr>
      <vt:lpstr>Office Theme</vt:lpstr>
      <vt:lpstr>Lesson 12</vt:lpstr>
      <vt:lpstr>Class Schedule</vt:lpstr>
      <vt:lpstr>Lesson 12 Objectives</vt:lpstr>
      <vt:lpstr>Periods of Messianic Prophecy</vt:lpstr>
      <vt:lpstr>Outline for Lessons 10, 11, &amp; 12</vt:lpstr>
      <vt:lpstr>What verses or ideas in Isaiah 53 are confusing or opaque to you?</vt:lpstr>
      <vt:lpstr>Simplified Outline of Isaiah</vt:lpstr>
      <vt:lpstr>Context of Isaiah 53</vt:lpstr>
      <vt:lpstr>Themes of Isaiah</vt:lpstr>
      <vt:lpstr>Outline and Notes on Isaiah 52:13-53:12</vt:lpstr>
      <vt:lpstr>Why do you think Israel speaks to describe the Servant’s life and mistreatment in ch.53?</vt:lpstr>
      <vt:lpstr>Outline and Notes on Isaiah 52:13-53:12</vt:lpstr>
      <vt:lpstr>Why is it significant that the Servant was “with the rich at His death,” v.9?</vt:lpstr>
      <vt:lpstr>Outline and Notes on Isaiah 52:13-53:12</vt:lpstr>
      <vt:lpstr>Lesson 12 Objectives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Messiah  in the  Old Testament</dc:title>
  <dc:creator>Mason Broadwell</dc:creator>
  <cp:lastModifiedBy>Mason Broadwell</cp:lastModifiedBy>
  <cp:revision>231</cp:revision>
  <cp:lastPrinted>2019-02-21T19:04:30Z</cp:lastPrinted>
  <dcterms:created xsi:type="dcterms:W3CDTF">2019-02-18T20:30:38Z</dcterms:created>
  <dcterms:modified xsi:type="dcterms:W3CDTF">2019-04-07T13:48:11Z</dcterms:modified>
</cp:coreProperties>
</file>