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8" r:id="rId2"/>
    <p:sldId id="264" r:id="rId3"/>
    <p:sldId id="259" r:id="rId4"/>
    <p:sldId id="260" r:id="rId5"/>
    <p:sldId id="261" r:id="rId6"/>
    <p:sldId id="262" r:id="rId7"/>
    <p:sldId id="263" r:id="rId8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2" d="100"/>
          <a:sy n="122" d="100"/>
        </p:scale>
        <p:origin x="-712" y="-104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rik Borlaug" userId="6e1c80cbff125892" providerId="Windows Live" clId="Web-{403E10D1-F2AB-4092-BD31-32538C0D1AC3}"/>
    <pc:docChg chg="modSld">
      <pc:chgData name="Erik Borlaug" userId="6e1c80cbff125892" providerId="Windows Live" clId="Web-{403E10D1-F2AB-4092-BD31-32538C0D1AC3}" dt="2019-05-19T17:36:28.035" v="26" actId="20577"/>
      <pc:docMkLst>
        <pc:docMk/>
      </pc:docMkLst>
      <pc:sldChg chg="modSp">
        <pc:chgData name="Erik Borlaug" userId="6e1c80cbff125892" providerId="Windows Live" clId="Web-{403E10D1-F2AB-4092-BD31-32538C0D1AC3}" dt="2019-05-19T17:36:25.801" v="24" actId="20577"/>
        <pc:sldMkLst>
          <pc:docMk/>
          <pc:sldMk cId="1593167525" sldId="260"/>
        </pc:sldMkLst>
        <pc:spChg chg="mod">
          <ac:chgData name="Erik Borlaug" userId="6e1c80cbff125892" providerId="Windows Live" clId="Web-{403E10D1-F2AB-4092-BD31-32538C0D1AC3}" dt="2019-05-19T17:36:25.801" v="24" actId="20577"/>
          <ac:spMkLst>
            <pc:docMk/>
            <pc:sldMk cId="1593167525" sldId="260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18B126-62FA-7E44-B62A-AADD8E346394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CCE914-BB40-3746-8F2C-DDEE5F09B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62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0438" y="230188"/>
            <a:ext cx="49371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8F400B-F10B-1A4D-8D59-512421654E3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32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8CB3B-3426-694E-A6CE-352E653639D1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610E9-6B11-564B-9834-FFC696567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024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8CB3B-3426-694E-A6CE-352E653639D1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610E9-6B11-564B-9834-FFC696567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87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8CB3B-3426-694E-A6CE-352E653639D1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610E9-6B11-564B-9834-FFC696567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824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8CB3B-3426-694E-A6CE-352E653639D1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610E9-6B11-564B-9834-FFC696567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911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8CB3B-3426-694E-A6CE-352E653639D1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610E9-6B11-564B-9834-FFC696567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278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8CB3B-3426-694E-A6CE-352E653639D1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610E9-6B11-564B-9834-FFC696567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905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8CB3B-3426-694E-A6CE-352E653639D1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610E9-6B11-564B-9834-FFC696567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136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8CB3B-3426-694E-A6CE-352E653639D1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610E9-6B11-564B-9834-FFC696567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831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8CB3B-3426-694E-A6CE-352E653639D1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610E9-6B11-564B-9834-FFC696567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58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8CB3B-3426-694E-A6CE-352E653639D1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610E9-6B11-564B-9834-FFC696567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111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8CB3B-3426-694E-A6CE-352E653639D1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610E9-6B11-564B-9834-FFC696567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539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8CB3B-3426-694E-A6CE-352E653639D1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610E9-6B11-564B-9834-FFC696567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969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Free In Christ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090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61581E8-84AD-46C1-9EF0-D2450491F2B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1095671"/>
              </p:ext>
            </p:extLst>
          </p:nvPr>
        </p:nvGraphicFramePr>
        <p:xfrm>
          <a:off x="34328" y="102967"/>
          <a:ext cx="9010981" cy="557770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1272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2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611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4809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September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61714" marR="61714" marT="34296" marB="3429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Overview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61714" marR="61714" marT="34296" marB="3429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Our Highest Freedom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dirty="0"/>
                        <a:t>Is Found</a:t>
                      </a:r>
                      <a:r>
                        <a:rPr lang="en-US" sz="1400" baseline="0" dirty="0"/>
                        <a:t> In Jesus Christ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61714" marR="61714" marT="34296" marB="3429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4809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October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61714" marR="61714" marT="34296" marB="3429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aseline="0" dirty="0"/>
                        <a:t>Appreciating Our Freedom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61714" marR="61714" marT="34296" marB="3429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From Slaves to Sons: Freedom In The Family of God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61714" marR="61714" marT="34296" marB="34296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4809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November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61714" marR="61714" marT="34296" marB="34296" anchor="ctr"/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61714" marR="61714" marT="34296" marB="3429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From Tutor to</a:t>
                      </a:r>
                      <a:r>
                        <a:rPr lang="en-US" sz="1400" baseline="0" dirty="0"/>
                        <a:t> Savior: Freedom In The Gospel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61714" marR="61714" marT="34296" marB="34296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4809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December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61714" marR="61714" marT="34296" marB="34296" anchor="ctr"/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61714" marR="61714" marT="34296" marB="3429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From Fear to Hope: Freedom</a:t>
                      </a:r>
                      <a:r>
                        <a:rPr lang="en-US" sz="1400" baseline="0" dirty="0"/>
                        <a:t> In Steadfast Faith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61714" marR="61714" marT="34296" marB="34296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4809">
                <a:tc>
                  <a:txBody>
                    <a:bodyPr/>
                    <a:lstStyle/>
                    <a:p>
                      <a:pPr marL="0" algn="l" defTabSz="342900" rtl="0" eaLnBrk="1" latinLnBrk="0" hangingPunct="1"/>
                      <a:r>
                        <a:rPr lang="en-US" sz="1400" kern="1200" dirty="0"/>
                        <a:t>January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714" marR="61714" marT="34296" marB="34296" anchor="ctr"/>
                </a:tc>
                <a:tc>
                  <a:txBody>
                    <a:bodyPr/>
                    <a:lstStyle/>
                    <a:p>
                      <a:pPr marL="0" algn="l" defTabSz="342900" rtl="0" eaLnBrk="1" latinLnBrk="0" hangingPunct="1"/>
                      <a:endParaRPr 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714" marR="61714" marT="34296" marB="34296" anchor="ctr"/>
                </a:tc>
                <a:tc>
                  <a:txBody>
                    <a:bodyPr/>
                    <a:lstStyle/>
                    <a:p>
                      <a:pPr marL="0" algn="l" defTabSz="342900" rtl="0" eaLnBrk="1" latinLnBrk="0" hangingPunct="1"/>
                      <a:r>
                        <a:rPr lang="en-US" sz="1400" kern="1200" dirty="0"/>
                        <a:t>From Flesh to Spirit: Freedom In The Holy Spirit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714" marR="61714" marT="34296" marB="34296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4809">
                <a:tc>
                  <a:txBody>
                    <a:bodyPr/>
                    <a:lstStyle/>
                    <a:p>
                      <a:pPr marL="0" algn="l" defTabSz="342900" rtl="0" eaLnBrk="1" latinLnBrk="0" hangingPunct="1"/>
                      <a:r>
                        <a:rPr lang="en-US" sz="1400" kern="1200" dirty="0"/>
                        <a:t>February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714" marR="61714" marT="34296" marB="34296" anchor="ctr"/>
                </a:tc>
                <a:tc>
                  <a:txBody>
                    <a:bodyPr/>
                    <a:lstStyle/>
                    <a:p>
                      <a:pPr marL="0" algn="l" defTabSz="342900" rtl="0" eaLnBrk="1" latinLnBrk="0" hangingPunct="1"/>
                      <a:r>
                        <a:rPr lang="en-US" sz="1400" kern="1200" dirty="0"/>
                        <a:t>Living Free In Christ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714" marR="61714" marT="34296" marB="34296" anchor="ctr"/>
                </a:tc>
                <a:tc>
                  <a:txBody>
                    <a:bodyPr/>
                    <a:lstStyle/>
                    <a:p>
                      <a:pPr marL="0" algn="l" defTabSz="342900" rtl="0" eaLnBrk="1" latinLnBrk="0" hangingPunct="1"/>
                      <a:r>
                        <a:rPr lang="en-US" sz="1400" kern="1200" dirty="0"/>
                        <a:t>Free Christians Overcome Satan’s Attack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714" marR="61714" marT="34296" marB="34296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4809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March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61714" marR="61714" marT="34296" marB="34296" anchor="ctr"/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61714" marR="61714" marT="34296" marB="3429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Free Christians Are</a:t>
                      </a:r>
                      <a:r>
                        <a:rPr lang="en-US" sz="1400" baseline="0" dirty="0"/>
                        <a:t> Propelled By Love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61714" marR="61714" marT="34296" marB="34296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4809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April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61714" marR="61714" marT="34296" marB="34296" anchor="ctr"/>
                </a:tc>
                <a:tc>
                  <a:txBody>
                    <a:bodyPr/>
                    <a:lstStyle/>
                    <a:p>
                      <a:pPr algn="l"/>
                      <a:endParaRPr lang="en-US" sz="1400" b="1">
                        <a:solidFill>
                          <a:schemeClr val="tx1"/>
                        </a:solidFill>
                      </a:endParaRPr>
                    </a:p>
                  </a:txBody>
                  <a:tcPr marL="61714" marR="61714" marT="34296" marB="3429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Free Christians Are Devoted To Building Up</a:t>
                      </a:r>
                      <a:r>
                        <a:rPr lang="en-US" sz="1400" baseline="0" dirty="0"/>
                        <a:t> Others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61714" marR="61714" marT="34296" marB="34296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4809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May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61714" marR="61714" marT="34296" marB="34296" anchor="ctr"/>
                </a:tc>
                <a:tc>
                  <a:txBody>
                    <a:bodyPr/>
                    <a:lstStyle/>
                    <a:p>
                      <a:pPr algn="l"/>
                      <a:endParaRPr lang="en-US" sz="1400" b="0">
                        <a:solidFill>
                          <a:schemeClr val="tx1"/>
                        </a:solidFill>
                      </a:endParaRPr>
                    </a:p>
                  </a:txBody>
                  <a:tcPr marL="61714" marR="61714" marT="34296" marB="3429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Free Christians Bear One Another’s Burdens,</a:t>
                      </a:r>
                      <a:r>
                        <a:rPr lang="en-US" sz="1400" baseline="0" dirty="0"/>
                        <a:t> Part 1 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61714" marR="61714" marT="34296" marB="34296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4809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June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61714" marR="61714" marT="34296" marB="34296" anchor="ctr"/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61714" marR="61714" marT="34296" marB="3429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Free Christians Bear One Another’s Burdens,</a:t>
                      </a:r>
                      <a:r>
                        <a:rPr lang="en-US" sz="1400" baseline="0" dirty="0"/>
                        <a:t> Part 2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61714" marR="61714" marT="34296" marB="34296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4809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July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61714" marR="61714" marT="34296" marB="34296" anchor="ctr"/>
                </a:tc>
                <a:tc>
                  <a:txBody>
                    <a:bodyPr/>
                    <a:lstStyle/>
                    <a:p>
                      <a:pPr algn="l"/>
                      <a:endParaRPr lang="en-US" sz="1400" b="0">
                        <a:solidFill>
                          <a:schemeClr val="tx1"/>
                        </a:solidFill>
                      </a:endParaRPr>
                    </a:p>
                  </a:txBody>
                  <a:tcPr marL="61714" marR="61714" marT="34296" marB="3429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Free Christians Reap &amp; Sow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dirty="0"/>
                        <a:t>For A Great Harvest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61714" marR="61714" marT="34296" marB="34296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64809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August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61714" marR="61714" marT="34296" marB="34296"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The Good News of our Freedom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61714" marR="61714" marT="34296" marB="34296"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Free Christians Bring Others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dirty="0"/>
                        <a:t>To True Freedom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61714" marR="61714" marT="34296" marB="34296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0596241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089" y="72869"/>
            <a:ext cx="8401823" cy="1056446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Free Christians Bear One Another’s Burdens</a:t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Galatians 5:25-6:5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11" y="1333500"/>
            <a:ext cx="8911073" cy="4266992"/>
          </a:xfrm>
        </p:spPr>
        <p:txBody>
          <a:bodyPr>
            <a:normAutofit/>
          </a:bodyPr>
          <a:lstStyle/>
          <a:p>
            <a:pPr lvl="0"/>
            <a:r>
              <a:rPr lang="en-US" dirty="0">
                <a:solidFill>
                  <a:srgbClr val="FFFFFF"/>
                </a:solidFill>
              </a:rPr>
              <a:t>What Bearing Burdens Means</a:t>
            </a:r>
          </a:p>
          <a:p>
            <a:pPr lvl="0"/>
            <a:endParaRPr lang="en-US" dirty="0">
              <a:solidFill>
                <a:srgbClr val="FFFFFF"/>
              </a:solidFill>
            </a:endParaRPr>
          </a:p>
          <a:p>
            <a:pPr lvl="0"/>
            <a:r>
              <a:rPr lang="en-US" dirty="0">
                <a:solidFill>
                  <a:srgbClr val="FFFFFF"/>
                </a:solidFill>
              </a:rPr>
              <a:t>The Goal of Bearing Burdens</a:t>
            </a:r>
          </a:p>
          <a:p>
            <a:pPr lvl="0"/>
            <a:endParaRPr lang="en-US" dirty="0">
              <a:solidFill>
                <a:srgbClr val="FFFFFF"/>
              </a:solidFill>
            </a:endParaRPr>
          </a:p>
          <a:p>
            <a:pPr lvl="0"/>
            <a:r>
              <a:rPr lang="en-US" dirty="0">
                <a:solidFill>
                  <a:srgbClr val="FFFFFF"/>
                </a:solidFill>
              </a:rPr>
              <a:t>Who Should Bear Burdens</a:t>
            </a:r>
          </a:p>
          <a:p>
            <a:pPr lvl="0"/>
            <a:endParaRPr lang="en-US" dirty="0">
              <a:solidFill>
                <a:srgbClr val="FFFFFF"/>
              </a:solidFill>
            </a:endParaRPr>
          </a:p>
          <a:p>
            <a:pPr lvl="0"/>
            <a:r>
              <a:rPr lang="en-US" dirty="0">
                <a:solidFill>
                  <a:srgbClr val="FFFFFF"/>
                </a:solidFill>
              </a:rPr>
              <a:t>How to Bear Burdens</a:t>
            </a:r>
          </a:p>
        </p:txBody>
      </p:sp>
    </p:spTree>
    <p:extLst>
      <p:ext uri="{BB962C8B-B14F-4D97-AF65-F5344CB8AC3E}">
        <p14:creationId xmlns:p14="http://schemas.microsoft.com/office/powerpoint/2010/main" val="3684545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3945"/>
            <a:ext cx="8229600" cy="9525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What Bearing Burdens Means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11" y="1260629"/>
            <a:ext cx="8911073" cy="4381501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dirty="0">
                <a:solidFill>
                  <a:schemeClr val="bg1"/>
                </a:solidFill>
              </a:rPr>
              <a:t>What It Doesn’t Mean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We Seek to Burden Others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We Don’t Have Personal Responsibility (vs. 2, 5)</a:t>
            </a:r>
          </a:p>
          <a:p>
            <a:r>
              <a:rPr lang="en-US" i="1" dirty="0">
                <a:solidFill>
                  <a:schemeClr val="bg1"/>
                </a:solidFill>
              </a:rPr>
              <a:t>“If we be never obliged to relieve others' burdens, but when we can do it without burdening ourselves, then how do we bear our neighbor’s burdens, when we bear no burden at all?” </a:t>
            </a:r>
            <a:r>
              <a:rPr lang="mr-IN" dirty="0">
                <a:solidFill>
                  <a:schemeClr val="bg1"/>
                </a:solidFill>
                <a:cs typeface="Mangal"/>
              </a:rPr>
              <a:t>–</a:t>
            </a:r>
            <a:r>
              <a:rPr lang="en-US">
                <a:solidFill>
                  <a:schemeClr val="bg1"/>
                </a:solidFill>
              </a:rPr>
              <a:t> Jonathan Edwards</a:t>
            </a:r>
            <a:endParaRPr lang="en-US">
              <a:solidFill>
                <a:schemeClr val="bg1"/>
              </a:solidFill>
              <a:cs typeface="Calibri"/>
            </a:endParaRPr>
          </a:p>
          <a:p>
            <a:r>
              <a:rPr lang="en-US" dirty="0">
                <a:solidFill>
                  <a:schemeClr val="bg1"/>
                </a:solidFill>
              </a:rPr>
              <a:t>Categories of Burdens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Transgressions (vs. 1; Personal Choice)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General Burdens (vs. 2; External Circumstances)</a:t>
            </a:r>
          </a:p>
        </p:txBody>
      </p:sp>
    </p:spTree>
    <p:extLst>
      <p:ext uri="{BB962C8B-B14F-4D97-AF65-F5344CB8AC3E}">
        <p14:creationId xmlns:p14="http://schemas.microsoft.com/office/powerpoint/2010/main" val="1593167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075"/>
            <a:ext cx="8229600" cy="9525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The Goal of Bearing Burdens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11" y="1093033"/>
            <a:ext cx="8911073" cy="4549097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FFFFFF"/>
                </a:solidFill>
              </a:rPr>
              <a:t>Restoration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“To render sound, fit, complete”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“To repair that which is broken”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“He saw two other brothers, James the son of Zebedee and John his brother, in the boat with Zebedee their father, </a:t>
            </a:r>
            <a:r>
              <a:rPr lang="en-US" b="1" u="sng" dirty="0">
                <a:solidFill>
                  <a:srgbClr val="FFFFFF"/>
                </a:solidFill>
              </a:rPr>
              <a:t>mending</a:t>
            </a:r>
            <a:r>
              <a:rPr lang="en-US" dirty="0">
                <a:solidFill>
                  <a:srgbClr val="FFFFFF"/>
                </a:solidFill>
              </a:rPr>
              <a:t> their nets, and he called them.” (Mat. 4:21)</a:t>
            </a:r>
          </a:p>
          <a:p>
            <a:pPr marL="457200" lvl="1" indent="0">
              <a:buNone/>
            </a:pPr>
            <a:endParaRPr lang="en-US" dirty="0">
              <a:solidFill>
                <a:srgbClr val="FFFFFF"/>
              </a:solidFill>
            </a:endParaRPr>
          </a:p>
          <a:p>
            <a:r>
              <a:rPr lang="en-US" dirty="0">
                <a:solidFill>
                  <a:srgbClr val="FFFFFF"/>
                </a:solidFill>
              </a:rPr>
              <a:t>“</a:t>
            </a:r>
            <a:r>
              <a:rPr lang="en-US" baseline="30000" dirty="0">
                <a:solidFill>
                  <a:srgbClr val="FFFFFF"/>
                </a:solidFill>
              </a:rPr>
              <a:t>19</a:t>
            </a:r>
            <a:r>
              <a:rPr lang="en-US" dirty="0">
                <a:solidFill>
                  <a:srgbClr val="FFFFFF"/>
                </a:solidFill>
              </a:rPr>
              <a:t>My brothers, if anyone among you wanders from the truth and someone brings him back, </a:t>
            </a:r>
            <a:r>
              <a:rPr lang="en-US" baseline="30000" dirty="0">
                <a:solidFill>
                  <a:srgbClr val="FFFFFF"/>
                </a:solidFill>
              </a:rPr>
              <a:t>20</a:t>
            </a:r>
            <a:r>
              <a:rPr lang="en-US" dirty="0">
                <a:solidFill>
                  <a:srgbClr val="FFFFFF"/>
                </a:solidFill>
              </a:rPr>
              <a:t>let him know that whoever brings back a sinner from his wandering will save his soul from death and will cover a multitude of sins.” (James 5:19-20)</a:t>
            </a:r>
          </a:p>
        </p:txBody>
      </p:sp>
    </p:spTree>
    <p:extLst>
      <p:ext uri="{BB962C8B-B14F-4D97-AF65-F5344CB8AC3E}">
        <p14:creationId xmlns:p14="http://schemas.microsoft.com/office/powerpoint/2010/main" val="3505382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3945"/>
            <a:ext cx="8229600" cy="9525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Who Should Bear Burdens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11" y="1260629"/>
            <a:ext cx="8911073" cy="4381501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bg1"/>
                </a:solidFill>
              </a:rPr>
              <a:t>“You who are spiritual</a:t>
            </a:r>
            <a:r>
              <a:rPr lang="mr-IN" dirty="0">
                <a:solidFill>
                  <a:schemeClr val="bg1"/>
                </a:solidFill>
              </a:rPr>
              <a:t>…</a:t>
            </a:r>
            <a:r>
              <a:rPr lang="en-US" dirty="0">
                <a:solidFill>
                  <a:schemeClr val="bg1"/>
                </a:solidFill>
              </a:rPr>
              <a:t>” (vs. 1)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Fruit of the Spirit (Galatians 5:22-24)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“You hypocrite, first take the log out of your own eye, and then you will see clearly to take the speck out of your brother's eye.” (Matthew 7:5)</a:t>
            </a:r>
          </a:p>
          <a:p>
            <a:r>
              <a:rPr lang="en-US" dirty="0">
                <a:solidFill>
                  <a:schemeClr val="bg1"/>
                </a:solidFill>
              </a:rPr>
              <a:t>Humble People (vs. 5:26; 6:3-4)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Don’t Compare Yourself to Others (vs. 4)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“He also told this parable to some who trusted in themselves that they were righteous, and treated others with contempt…” (Luke 18:9)</a:t>
            </a:r>
          </a:p>
          <a:p>
            <a:pPr lvl="1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184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3945"/>
            <a:ext cx="8229600" cy="9525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How to Bear Burdens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11" y="1260629"/>
            <a:ext cx="8911073" cy="438150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Make Sure they Are Caught/Burdened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Not a Conscience Issue (Romans 14)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Sudden Change in Patterns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Ask if They Need Help</a:t>
            </a:r>
          </a:p>
          <a:p>
            <a:r>
              <a:rPr lang="en-US" dirty="0">
                <a:solidFill>
                  <a:srgbClr val="FFFFFF"/>
                </a:solidFill>
              </a:rPr>
              <a:t>Seek to Understand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“I still have many things to say to you, but you cannot </a:t>
            </a:r>
            <a:r>
              <a:rPr lang="en-US" b="1" i="1" u="sng" dirty="0">
                <a:solidFill>
                  <a:srgbClr val="FFFFFF"/>
                </a:solidFill>
              </a:rPr>
              <a:t>bear</a:t>
            </a:r>
            <a:r>
              <a:rPr lang="en-US" dirty="0">
                <a:solidFill>
                  <a:srgbClr val="FFFFFF"/>
                </a:solidFill>
              </a:rPr>
              <a:t> them now.” (John 16:12)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Enables us to Speak the Truth in Love</a:t>
            </a:r>
          </a:p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392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1665</TotalTime>
  <Words>545</Words>
  <Application>Microsoft Office PowerPoint</Application>
  <PresentationFormat>On-screen Show (16:10)</PresentationFormat>
  <Paragraphs>68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Free In Christ</vt:lpstr>
      <vt:lpstr>PowerPoint Presentation</vt:lpstr>
      <vt:lpstr>Free Christians Bear One Another’s Burdens Galatians 5:25-6:5</vt:lpstr>
      <vt:lpstr>What Bearing Burdens Means</vt:lpstr>
      <vt:lpstr>The Goal of Bearing Burdens</vt:lpstr>
      <vt:lpstr>Who Should Bear Burdens</vt:lpstr>
      <vt:lpstr>How to Bear Burdens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Erik Borlaug</dc:creator>
  <cp:lastModifiedBy>Erik Borlaug</cp:lastModifiedBy>
  <cp:revision>32</cp:revision>
  <dcterms:created xsi:type="dcterms:W3CDTF">2019-02-15T15:53:04Z</dcterms:created>
  <dcterms:modified xsi:type="dcterms:W3CDTF">2019-05-19T17:36:28Z</dcterms:modified>
</cp:coreProperties>
</file>