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5" r:id="rId4"/>
    <p:sldId id="268" r:id="rId5"/>
    <p:sldId id="267" r:id="rId6"/>
    <p:sldId id="270" r:id="rId7"/>
    <p:sldId id="271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1E1A1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08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11FE-C364-714A-84F3-333D30997CC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B9271-1903-EA43-BE5D-482DA671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4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F17EB-6A54-5A48-840D-04F52527227F}" type="datetimeFigureOut">
              <a:rPr lang="en-US" smtClean="0"/>
              <a:t>5/11/19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1B778-ED66-EF4A-8ED7-FDDA3FDF2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9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1B778-ED66-EF4A-8ED7-FDDA3FDF22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8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1B778-ED66-EF4A-8ED7-FDDA3FDF22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8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8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2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0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1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5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9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9E18-019F-E541-BDE5-60ED43117EEB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8863" y="3921124"/>
            <a:ext cx="4486275" cy="11796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E1A1B"/>
                </a:solidFill>
              </a:rPr>
              <a:t>Upside Down Kingdom</a:t>
            </a:r>
          </a:p>
          <a:p>
            <a:r>
              <a:rPr lang="en-US" b="1" dirty="0" smtClean="0">
                <a:solidFill>
                  <a:srgbClr val="1E1A1B"/>
                </a:solidFill>
              </a:rPr>
              <a:t>Mark 10:1-52</a:t>
            </a:r>
            <a:endParaRPr lang="en-US" b="1" dirty="0">
              <a:solidFill>
                <a:srgbClr val="1E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6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142875"/>
            <a:ext cx="9034272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3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14160"/>
            <a:ext cx="6334126" cy="952500"/>
          </a:xfrm>
        </p:spPr>
        <p:txBody>
          <a:bodyPr>
            <a:normAutofit/>
          </a:bodyPr>
          <a:lstStyle/>
          <a:p>
            <a:r>
              <a:rPr lang="en-US" dirty="0" smtClean="0"/>
              <a:t>Upside Down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1078122"/>
            <a:ext cx="8905875" cy="46368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Introductory Points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“Kingdom of God” (5x in Chapter)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Jesus’ Kingdom Bringing New Perspective 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Outline of Section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Marriage &amp; Divorce (10:1-12)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Children Accepted (10:13-16)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Rich Rejected (10:17-31)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Greatness Means Serving (10:32-52)</a:t>
            </a:r>
            <a:endParaRPr lang="en-US" dirty="0"/>
          </a:p>
        </p:txBody>
      </p:sp>
      <p:pic>
        <p:nvPicPr>
          <p:cNvPr id="4" name="Picture 3" descr="JonAshcroft.com_Mark_Pre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26538" r="19410" b="30593"/>
          <a:stretch/>
        </p:blipFill>
        <p:spPr>
          <a:xfrm>
            <a:off x="6651625" y="14159"/>
            <a:ext cx="2381249" cy="1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9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-17070"/>
            <a:ext cx="6334126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Children Accepted (vs. 13-16)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987480"/>
            <a:ext cx="8905875" cy="47275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Disciple’s “Rebuke” Those Bringing Children (vs. 13)</a:t>
            </a:r>
          </a:p>
          <a:p>
            <a:pPr lvl="1"/>
            <a:r>
              <a:rPr lang="en-US" dirty="0" smtClean="0"/>
              <a:t>Being a Stumbling Block to the “Little Ones” (Mark 9:42; cf. 9:36-37)</a:t>
            </a:r>
          </a:p>
          <a:p>
            <a:pPr lvl="1"/>
            <a:r>
              <a:rPr lang="en-US" dirty="0" smtClean="0"/>
              <a:t>Challenges</a:t>
            </a:r>
          </a:p>
          <a:p>
            <a:pPr lvl="2"/>
            <a:r>
              <a:rPr lang="en-US" dirty="0" smtClean="0"/>
              <a:t>Do </a:t>
            </a:r>
            <a:r>
              <a:rPr lang="en-US" dirty="0" smtClean="0"/>
              <a:t>We Treat Children </a:t>
            </a:r>
            <a:r>
              <a:rPr lang="en-US" smtClean="0"/>
              <a:t>With </a:t>
            </a:r>
            <a:r>
              <a:rPr lang="en-US" smtClean="0"/>
              <a:t>the Same </a:t>
            </a:r>
            <a:r>
              <a:rPr lang="en-US" dirty="0" smtClean="0"/>
              <a:t>Respect as Adults? </a:t>
            </a:r>
          </a:p>
          <a:p>
            <a:pPr lvl="2"/>
            <a:r>
              <a:rPr lang="en-US" dirty="0" smtClean="0"/>
              <a:t>Are We Willing to Influence “Unimportant” People? </a:t>
            </a:r>
          </a:p>
          <a:p>
            <a:r>
              <a:rPr lang="en-US" dirty="0" smtClean="0"/>
              <a:t>Jesus’ Reaction (vs. 14-16)</a:t>
            </a:r>
          </a:p>
          <a:p>
            <a:pPr lvl="1"/>
            <a:r>
              <a:rPr lang="en-US" dirty="0" smtClean="0"/>
              <a:t>Indignation (Not a Small Issue to Jesus)</a:t>
            </a:r>
          </a:p>
          <a:p>
            <a:pPr lvl="1"/>
            <a:r>
              <a:rPr lang="en-US" dirty="0" smtClean="0"/>
              <a:t>Children Serve as Examples (Humility to Receive Kingdom) </a:t>
            </a:r>
          </a:p>
          <a:p>
            <a:pPr lvl="2"/>
            <a:r>
              <a:rPr lang="en-US" dirty="0" smtClean="0"/>
              <a:t>Some Teachings Are Hard to Accept</a:t>
            </a:r>
          </a:p>
          <a:p>
            <a:pPr lvl="2"/>
            <a:r>
              <a:rPr lang="en-US" dirty="0" smtClean="0"/>
              <a:t>Marriage &amp; Divorce Prime Example (vs. 1-12)</a:t>
            </a:r>
          </a:p>
          <a:p>
            <a:r>
              <a:rPr lang="en-US" dirty="0" smtClean="0"/>
              <a:t>Bringing Your Children to Jesus Today</a:t>
            </a:r>
          </a:p>
          <a:p>
            <a:pPr lvl="1"/>
            <a:r>
              <a:rPr lang="en-US" dirty="0" smtClean="0"/>
              <a:t>Teach Them </a:t>
            </a:r>
          </a:p>
          <a:p>
            <a:pPr lvl="1"/>
            <a:r>
              <a:rPr lang="en-US" dirty="0" smtClean="0"/>
              <a:t>Pray for Them </a:t>
            </a:r>
          </a:p>
          <a:p>
            <a:pPr lvl="1"/>
            <a:r>
              <a:rPr lang="en-US" dirty="0" smtClean="0"/>
              <a:t>Bring Them to Bible Class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JonAshcroft.com_Mark_Pre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26538" r="19410" b="30593"/>
          <a:stretch/>
        </p:blipFill>
        <p:spPr>
          <a:xfrm>
            <a:off x="6651625" y="34979"/>
            <a:ext cx="2381249" cy="1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7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-17070"/>
            <a:ext cx="6334126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Marriage &amp; Divorce (vs. 1-12)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987480"/>
            <a:ext cx="8905875" cy="47275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Is it Lawful to Divorce Wife? (vs. 1-4)</a:t>
            </a:r>
          </a:p>
          <a:p>
            <a:pPr lvl="1"/>
            <a:r>
              <a:rPr lang="en-US" dirty="0" smtClean="0"/>
              <a:t>Jesus Asks What Scripture Teaches (Not Feelings, Opinions, Rabbi’s)</a:t>
            </a:r>
          </a:p>
          <a:p>
            <a:pPr lvl="1"/>
            <a:r>
              <a:rPr lang="en-US" dirty="0" smtClean="0"/>
              <a:t>Moses Allowed Certificate of Divorce (Deut. 24)</a:t>
            </a:r>
          </a:p>
          <a:p>
            <a:pPr lvl="2"/>
            <a:r>
              <a:rPr lang="en-US" dirty="0" smtClean="0"/>
              <a:t>Law Dealing with a Scenario </a:t>
            </a:r>
            <a:r>
              <a:rPr lang="mr-IN" dirty="0" smtClean="0"/>
              <a:t>–</a:t>
            </a:r>
            <a:r>
              <a:rPr lang="en-US" dirty="0" smtClean="0"/>
              <a:t> Not Giving Permission (cf. Ex. 21:20)</a:t>
            </a:r>
          </a:p>
          <a:p>
            <a:pPr lvl="2"/>
            <a:r>
              <a:rPr lang="en-US" dirty="0" smtClean="0"/>
              <a:t>Hardness of Heart Against Wife/God (Law Prevented “Wife-Swapping”?) </a:t>
            </a:r>
          </a:p>
          <a:p>
            <a:r>
              <a:rPr lang="en-US" dirty="0" smtClean="0"/>
              <a:t>What Moses Originally Said (vs. 5-9; Genesis 2)</a:t>
            </a:r>
          </a:p>
          <a:p>
            <a:pPr lvl="1"/>
            <a:r>
              <a:rPr lang="en-US" dirty="0" smtClean="0"/>
              <a:t>Male &amp; Female (Rules Out Homosexuality &amp; Polygamy)</a:t>
            </a:r>
            <a:endParaRPr lang="en-US" dirty="0"/>
          </a:p>
          <a:p>
            <a:pPr lvl="1"/>
            <a:r>
              <a:rPr lang="en-US" dirty="0" smtClean="0"/>
              <a:t>Let Not Man Separate (The Rule is that Divorce is Wrong)</a:t>
            </a:r>
          </a:p>
          <a:p>
            <a:r>
              <a:rPr lang="en-US" dirty="0" smtClean="0"/>
              <a:t>Private Discussion (vs. 10-12)</a:t>
            </a:r>
          </a:p>
          <a:p>
            <a:pPr lvl="1"/>
            <a:r>
              <a:rPr lang="en-US" dirty="0" smtClean="0"/>
              <a:t>Disciples Question Display Genuine Seeking (Not Arguing)</a:t>
            </a:r>
          </a:p>
          <a:p>
            <a:pPr lvl="1"/>
            <a:r>
              <a:rPr lang="en-US" dirty="0" smtClean="0"/>
              <a:t>Remarriage is Adultery</a:t>
            </a:r>
          </a:p>
          <a:p>
            <a:pPr lvl="2"/>
            <a:r>
              <a:rPr lang="en-US" dirty="0"/>
              <a:t>Exception in Case of Sexual Immorality (Matthew 19:9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Separation is Necessary for Adulterers (cf. Mark 6:17-18; Ezra 10:9; 44)</a:t>
            </a:r>
          </a:p>
          <a:p>
            <a:pPr lvl="2"/>
            <a:r>
              <a:rPr lang="en-US" dirty="0" smtClean="0"/>
              <a:t>“If Your Right Hand Causes You to Sin</a:t>
            </a:r>
            <a:r>
              <a:rPr lang="mr-IN" dirty="0" smtClean="0"/>
              <a:t>…</a:t>
            </a:r>
            <a:r>
              <a:rPr lang="en-US" dirty="0" smtClean="0"/>
              <a:t>” (Mark 9:43)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JonAshcroft.com_Mark_Pre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26538" r="19410" b="30593"/>
          <a:stretch/>
        </p:blipFill>
        <p:spPr>
          <a:xfrm>
            <a:off x="6651625" y="34979"/>
            <a:ext cx="2381249" cy="1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3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-17070"/>
            <a:ext cx="6334126" cy="9525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Rich Rejected (vs. 17-31)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987480"/>
            <a:ext cx="8905875" cy="47275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Composite Description</a:t>
            </a:r>
          </a:p>
          <a:p>
            <a:pPr lvl="1"/>
            <a:r>
              <a:rPr lang="en-US" dirty="0" smtClean="0"/>
              <a:t>Young (Matthew 19:20)</a:t>
            </a:r>
          </a:p>
          <a:p>
            <a:pPr lvl="1"/>
            <a:r>
              <a:rPr lang="en-US" dirty="0" smtClean="0"/>
              <a:t>Ruler (Luke 18:18)</a:t>
            </a:r>
          </a:p>
          <a:p>
            <a:r>
              <a:rPr lang="en-US" dirty="0" smtClean="0"/>
              <a:t>Good Things About Rich Young Ruler</a:t>
            </a:r>
          </a:p>
          <a:p>
            <a:pPr lvl="1"/>
            <a:r>
              <a:rPr lang="en-US" dirty="0" smtClean="0"/>
              <a:t>Knelt Before Jesus</a:t>
            </a:r>
          </a:p>
          <a:p>
            <a:pPr lvl="1"/>
            <a:r>
              <a:rPr lang="en-US" dirty="0" smtClean="0"/>
              <a:t>Sought Eternal Life</a:t>
            </a:r>
          </a:p>
          <a:p>
            <a:pPr lvl="1"/>
            <a:r>
              <a:rPr lang="en-US" dirty="0" smtClean="0"/>
              <a:t>Recognized Jesus as “Good”</a:t>
            </a:r>
          </a:p>
          <a:p>
            <a:pPr lvl="1"/>
            <a:r>
              <a:rPr lang="en-US" dirty="0" smtClean="0"/>
              <a:t>Kept Commands From Youth</a:t>
            </a:r>
          </a:p>
          <a:p>
            <a:pPr lvl="1"/>
            <a:r>
              <a:rPr lang="en-US" dirty="0" smtClean="0"/>
              <a:t>Jesus “Loved Him” (vs. 21)</a:t>
            </a:r>
          </a:p>
          <a:p>
            <a:r>
              <a:rPr lang="en-US" dirty="0" smtClean="0"/>
              <a:t>Went Away Sorrowful</a:t>
            </a:r>
          </a:p>
          <a:p>
            <a:pPr lvl="1"/>
            <a:r>
              <a:rPr lang="en-US" dirty="0" smtClean="0"/>
              <a:t>What Was the One Thing He Lacked?</a:t>
            </a:r>
          </a:p>
          <a:p>
            <a:pPr lvl="2"/>
            <a:r>
              <a:rPr lang="en-US" dirty="0" smtClean="0"/>
              <a:t>He Lacked Jesus (The One who Loved Him </a:t>
            </a:r>
            <a:r>
              <a:rPr lang="mr-IN" dirty="0" smtClean="0"/>
              <a:t>–</a:t>
            </a:r>
            <a:r>
              <a:rPr lang="en-US" dirty="0" smtClean="0"/>
              <a:t> vs. 21)</a:t>
            </a:r>
          </a:p>
          <a:p>
            <a:pPr lvl="2"/>
            <a:r>
              <a:rPr lang="en-US" dirty="0" smtClean="0"/>
              <a:t>Loved Possessions More (Jesus Exposed His Idolatry)</a:t>
            </a:r>
          </a:p>
          <a:p>
            <a:pPr lvl="2"/>
            <a:r>
              <a:rPr lang="en-US" dirty="0" smtClean="0"/>
              <a:t>Reversal: Children Possess Nothing Yet Have Everything (vs. 13-16)</a:t>
            </a:r>
          </a:p>
          <a:p>
            <a:pPr lvl="1"/>
            <a:r>
              <a:rPr lang="en-US" dirty="0" smtClean="0"/>
              <a:t>Disciples Reaction</a:t>
            </a:r>
          </a:p>
          <a:p>
            <a:pPr lvl="2"/>
            <a:r>
              <a:rPr lang="en-US" dirty="0" smtClean="0"/>
              <a:t>Shocked (The Rich Could Help Their Ministry!)</a:t>
            </a:r>
          </a:p>
          <a:p>
            <a:pPr lvl="2"/>
            <a:r>
              <a:rPr lang="en-US" dirty="0" smtClean="0"/>
              <a:t>Seek Assurance From Jesus (vs. 29-31)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JonAshcroft.com_Mark_Previe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26538" r="19410" b="30593"/>
          <a:stretch/>
        </p:blipFill>
        <p:spPr>
          <a:xfrm>
            <a:off x="6651625" y="34979"/>
            <a:ext cx="2381249" cy="1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9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-17070"/>
            <a:ext cx="6334126" cy="9525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Greatness Means Serving (vs. 32-52)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987480"/>
            <a:ext cx="8905875" cy="47275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Scenes</a:t>
            </a:r>
          </a:p>
          <a:p>
            <a:pPr lvl="1"/>
            <a:r>
              <a:rPr lang="en-US" dirty="0" smtClean="0"/>
              <a:t>Jesus Came to Serve (vs. 32-45)</a:t>
            </a:r>
          </a:p>
          <a:p>
            <a:pPr lvl="1"/>
            <a:r>
              <a:rPr lang="en-US" dirty="0" smtClean="0"/>
              <a:t>Example of Serving (vs. 56-52)</a:t>
            </a:r>
          </a:p>
          <a:p>
            <a:pPr lvl="1"/>
            <a:r>
              <a:rPr lang="en-US" dirty="0" smtClean="0"/>
              <a:t>What Do You Want Me to Do For You? (vs. 36, 51)</a:t>
            </a:r>
          </a:p>
          <a:p>
            <a:r>
              <a:rPr lang="en-US" dirty="0" smtClean="0"/>
              <a:t>Jesus Came to Serve (vs. 32-45)</a:t>
            </a:r>
          </a:p>
          <a:p>
            <a:pPr lvl="1"/>
            <a:r>
              <a:rPr lang="en-US" dirty="0" smtClean="0"/>
              <a:t>Jesus Talks of Suffering</a:t>
            </a:r>
          </a:p>
          <a:p>
            <a:pPr lvl="2"/>
            <a:r>
              <a:rPr lang="en-US" dirty="0" smtClean="0"/>
              <a:t>Detailed Prediction of Death (vs. 32-34)</a:t>
            </a:r>
          </a:p>
          <a:p>
            <a:pPr lvl="2"/>
            <a:r>
              <a:rPr lang="en-US" dirty="0" smtClean="0"/>
              <a:t>Baptism/Deluge of Suffering (vs. 38-40)</a:t>
            </a:r>
          </a:p>
          <a:p>
            <a:pPr lvl="1"/>
            <a:r>
              <a:rPr lang="en-US" dirty="0" smtClean="0"/>
              <a:t>Disciples Seeking Places of Glory (cf. 9:30-37)</a:t>
            </a:r>
          </a:p>
          <a:p>
            <a:r>
              <a:rPr lang="en-US" dirty="0" smtClean="0"/>
              <a:t>Example of Serving (vs. </a:t>
            </a:r>
            <a:r>
              <a:rPr lang="en-US" dirty="0"/>
              <a:t>4</a:t>
            </a:r>
            <a:r>
              <a:rPr lang="en-US" dirty="0" smtClean="0"/>
              <a:t>6-52)</a:t>
            </a:r>
          </a:p>
          <a:p>
            <a:pPr lvl="1"/>
            <a:r>
              <a:rPr lang="en-US" dirty="0" smtClean="0"/>
              <a:t>Blind Bartimaeus </a:t>
            </a:r>
          </a:p>
          <a:p>
            <a:pPr lvl="2"/>
            <a:r>
              <a:rPr lang="en-US" dirty="0" smtClean="0"/>
              <a:t>Has Better “Sight” of Who Jesus Is Than Disciples (“Son of David”)</a:t>
            </a:r>
          </a:p>
          <a:p>
            <a:pPr lvl="2"/>
            <a:r>
              <a:rPr lang="en-US" dirty="0" smtClean="0"/>
              <a:t>Man Who Never Saw Jesus Had Faith (Just Like Us)</a:t>
            </a:r>
          </a:p>
          <a:p>
            <a:pPr lvl="2"/>
            <a:r>
              <a:rPr lang="en-US" dirty="0" smtClean="0"/>
              <a:t>Only Named Person Who Was Healed (Did Audience Know Him?)</a:t>
            </a:r>
            <a:endParaRPr lang="en-US" dirty="0"/>
          </a:p>
          <a:p>
            <a:pPr lvl="1"/>
            <a:r>
              <a:rPr lang="en-US" dirty="0" smtClean="0"/>
              <a:t>Jesus’ Examples Shows us to Stop &amp; Help Bartimaeus</a:t>
            </a:r>
          </a:p>
        </p:txBody>
      </p:sp>
      <p:pic>
        <p:nvPicPr>
          <p:cNvPr id="4" name="Picture 3" descr="JonAshcroft.com_Mark_Previe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26538" r="19410" b="30593"/>
          <a:stretch/>
        </p:blipFill>
        <p:spPr>
          <a:xfrm>
            <a:off x="6651625" y="34979"/>
            <a:ext cx="2381249" cy="1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13495</TotalTime>
  <Words>690</Words>
  <Application>Microsoft Macintosh PowerPoint</Application>
  <PresentationFormat>On-screen Show (16:10)</PresentationFormat>
  <Paragraphs>80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Upside Down Kingdom</vt:lpstr>
      <vt:lpstr>Children Accepted (vs. 13-16)</vt:lpstr>
      <vt:lpstr>Marriage &amp; Divorce (vs. 1-12)</vt:lpstr>
      <vt:lpstr>Rich Rejected (vs. 17-31)</vt:lpstr>
      <vt:lpstr>Greatness Means Serving (vs. 32-52)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Borlaug</dc:creator>
  <cp:lastModifiedBy>Erik Borlaug</cp:lastModifiedBy>
  <cp:revision>301</cp:revision>
  <cp:lastPrinted>2019-05-09T16:46:12Z</cp:lastPrinted>
  <dcterms:created xsi:type="dcterms:W3CDTF">2019-04-08T17:06:26Z</dcterms:created>
  <dcterms:modified xsi:type="dcterms:W3CDTF">2019-05-12T03:14:15Z</dcterms:modified>
</cp:coreProperties>
</file>