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78" r:id="rId4"/>
    <p:sldId id="279" r:id="rId5"/>
    <p:sldId id="281" r:id="rId6"/>
    <p:sldId id="282" r:id="rId7"/>
    <p:sldId id="283" r:id="rId8"/>
    <p:sldId id="284" r:id="rId9"/>
    <p:sldId id="280" r:id="rId10"/>
    <p:sldId id="285" r:id="rId11"/>
    <p:sldId id="286" r:id="rId12"/>
    <p:sldId id="287" r:id="rId13"/>
    <p:sldId id="288" r:id="rId14"/>
    <p:sldId id="289" r:id="rId15"/>
    <p:sldId id="702" r:id="rId16"/>
    <p:sldId id="291" r:id="rId17"/>
    <p:sldId id="292" r:id="rId18"/>
    <p:sldId id="703" r:id="rId19"/>
    <p:sldId id="296" r:id="rId20"/>
    <p:sldId id="297"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5"/>
            <a:ext cx="8226491" cy="3083767"/>
          </a:xfrm>
        </p:spPr>
        <p:txBody>
          <a:bodyPr anchor="b">
            <a:normAutofit/>
          </a:bodyPr>
          <a:lstStyle>
            <a:lvl1pPr algn="l">
              <a:lnSpc>
                <a:spcPct val="80000"/>
              </a:lnSpc>
              <a:defRPr sz="648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2"/>
            <a:ext cx="8229600" cy="1371600"/>
          </a:xfrm>
        </p:spPr>
        <p:txBody>
          <a:bodyPr/>
          <a:lstStyle>
            <a:lvl1pPr marL="0" indent="0" algn="l">
              <a:spcBef>
                <a:spcPts val="1080"/>
              </a:spcBef>
              <a:buNone/>
              <a:defRPr sz="2160">
                <a:solidFill>
                  <a:schemeClr val="accent1"/>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Tree>
    <p:extLst>
      <p:ext uri="{BB962C8B-B14F-4D97-AF65-F5344CB8AC3E}">
        <p14:creationId xmlns:p14="http://schemas.microsoft.com/office/powerpoint/2010/main" val="239364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453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96748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8692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486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080"/>
              </a:spcBef>
              <a:buNone/>
              <a:defRPr sz="2160"/>
            </a:lvl1pPr>
            <a:lvl2pPr marL="411480" indent="0">
              <a:buNone/>
              <a:defRPr sz="1800"/>
            </a:lvl2pPr>
            <a:lvl3pPr marL="822960" indent="0">
              <a:buNone/>
              <a:defRPr sz="162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2008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2"/>
            <a:ext cx="4572000" cy="4348163"/>
          </a:xfrm>
        </p:spPr>
        <p:txBody>
          <a:bodyPr>
            <a:norm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2"/>
            <a:ext cx="4572000" cy="4348163"/>
          </a:xfrm>
        </p:spPr>
        <p:txBody>
          <a:bodyPr>
            <a:norm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1455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1800" b="0">
                <a:solidFill>
                  <a:schemeClr val="accent1"/>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1800" b="0">
                <a:solidFill>
                  <a:schemeClr val="accent1"/>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783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1768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524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sp>
        <p:nvSpPr>
          <p:cNvPr id="2" name="Title 1"/>
          <p:cNvSpPr>
            <a:spLocks noGrp="1"/>
          </p:cNvSpPr>
          <p:nvPr>
            <p:ph type="title"/>
          </p:nvPr>
        </p:nvSpPr>
        <p:spPr>
          <a:xfrm>
            <a:off x="7979330" y="457200"/>
            <a:ext cx="3603071" cy="1554480"/>
          </a:xfrm>
        </p:spPr>
        <p:txBody>
          <a:bodyPr anchor="b"/>
          <a:lstStyle>
            <a:lvl1pPr>
              <a:defRPr sz="2880"/>
            </a:lvl1pPr>
          </a:lstStyle>
          <a:p>
            <a:r>
              <a:rPr lang="en-US" dirty="0"/>
              <a:t>Click to edit Master title style</a:t>
            </a:r>
          </a:p>
        </p:txBody>
      </p:sp>
      <p:sp>
        <p:nvSpPr>
          <p:cNvPr id="3" name="Content Placeholder 2"/>
          <p:cNvSpPr>
            <a:spLocks noGrp="1"/>
          </p:cNvSpPr>
          <p:nvPr>
            <p:ph idx="1"/>
          </p:nvPr>
        </p:nvSpPr>
        <p:spPr>
          <a:xfrm>
            <a:off x="606491" y="685800"/>
            <a:ext cx="6102220" cy="5486400"/>
          </a:xfrm>
        </p:spPr>
        <p:txBody>
          <a:bodyPr>
            <a:normAutofit/>
          </a:bodyPr>
          <a:lstStyle>
            <a:lvl1pPr>
              <a:defRPr sz="1800"/>
            </a:lvl1pPr>
            <a:lvl2pPr>
              <a:defRPr sz="1620"/>
            </a:lvl2pPr>
            <a:lvl3pPr>
              <a:defRPr sz="1440"/>
            </a:lvl3pPr>
            <a:lvl4pPr>
              <a:defRPr sz="1260"/>
            </a:lvl4pPr>
            <a:lvl5pPr>
              <a:defRPr sz="126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1" cy="1828800"/>
          </a:xfrm>
        </p:spPr>
        <p:txBody>
          <a:bodyPr/>
          <a:lstStyle>
            <a:lvl1pPr marL="0" indent="0">
              <a:spcBef>
                <a:spcPts val="1080"/>
              </a:spcBef>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4624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sp>
        <p:nvSpPr>
          <p:cNvPr id="2" name="Title 1"/>
          <p:cNvSpPr>
            <a:spLocks noGrp="1"/>
          </p:cNvSpPr>
          <p:nvPr>
            <p:ph type="title"/>
          </p:nvPr>
        </p:nvSpPr>
        <p:spPr>
          <a:xfrm>
            <a:off x="7982712" y="457200"/>
            <a:ext cx="3602736" cy="1554480"/>
          </a:xfrm>
        </p:spPr>
        <p:txBody>
          <a:bodyPr anchor="b"/>
          <a:lstStyle>
            <a:lvl1pPr>
              <a:defRPr sz="288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16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330637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4"/>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1"/>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4" y="6385492"/>
            <a:ext cx="982047" cy="228600"/>
          </a:xfrm>
          <a:prstGeom prst="rect">
            <a:avLst/>
          </a:prstGeom>
        </p:spPr>
        <p:txBody>
          <a:bodyPr vert="horz" lIns="91440" tIns="45720" rIns="91440" bIns="45720" rtlCol="0" anchor="ctr"/>
          <a:lstStyle>
            <a:lvl1pPr algn="r">
              <a:defRPr sz="720">
                <a:solidFill>
                  <a:schemeClr val="accent1"/>
                </a:solidFill>
              </a:defRPr>
            </a:lvl1pPr>
          </a:lstStyle>
          <a:p>
            <a:fld id="{D14E86EA-95E3-4DA0-97E2-7D1BBAC51A0F}" type="datetime1">
              <a:rPr lang="en-US" smtClean="0"/>
              <a:t>5/12/2019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72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3" y="6385492"/>
            <a:ext cx="828868" cy="228600"/>
          </a:xfrm>
          <a:prstGeom prst="rect">
            <a:avLst/>
          </a:prstGeom>
        </p:spPr>
        <p:txBody>
          <a:bodyPr vert="horz" lIns="91440" tIns="45720" rIns="91440" bIns="45720" rtlCol="0" anchor="ctr"/>
          <a:lstStyle>
            <a:lvl1pPr algn="r">
              <a:defRPr sz="72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5508079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822960" rtl="0" eaLnBrk="1" latinLnBrk="0" hangingPunct="1">
        <a:lnSpc>
          <a:spcPct val="90000"/>
        </a:lnSpc>
        <a:spcBef>
          <a:spcPct val="0"/>
        </a:spcBef>
        <a:buNone/>
        <a:defRPr sz="2880" kern="1200">
          <a:solidFill>
            <a:schemeClr val="accent1"/>
          </a:solidFill>
          <a:latin typeface="+mj-lt"/>
          <a:ea typeface="+mj-ea"/>
          <a:cs typeface="+mj-cs"/>
        </a:defRPr>
      </a:lvl1pPr>
    </p:titleStyle>
    <p:bodyStyle>
      <a:lvl1pPr marL="205740" indent="-205740" algn="l" defTabSz="822960" rtl="0" eaLnBrk="1" latinLnBrk="0" hangingPunct="1">
        <a:lnSpc>
          <a:spcPct val="90000"/>
        </a:lnSpc>
        <a:spcBef>
          <a:spcPts val="1620"/>
        </a:spcBef>
        <a:buClr>
          <a:schemeClr val="accent1"/>
        </a:buClr>
        <a:buFont typeface="Arial" pitchFamily="34" charset="0"/>
        <a:buChar char="•"/>
        <a:defRPr sz="1800" kern="1200">
          <a:solidFill>
            <a:schemeClr val="tx1"/>
          </a:solidFill>
          <a:latin typeface="+mn-lt"/>
          <a:ea typeface="+mn-ea"/>
          <a:cs typeface="+mn-cs"/>
        </a:defRPr>
      </a:lvl1pPr>
      <a:lvl2pPr marL="452628" indent="-205740" algn="l" defTabSz="822960" rtl="0" eaLnBrk="1" latinLnBrk="0" hangingPunct="1">
        <a:lnSpc>
          <a:spcPct val="90000"/>
        </a:lnSpc>
        <a:spcBef>
          <a:spcPts val="1080"/>
        </a:spcBef>
        <a:buClr>
          <a:schemeClr val="accent1"/>
        </a:buClr>
        <a:buFont typeface="Arial" pitchFamily="34" charset="0"/>
        <a:buChar char="•"/>
        <a:defRPr sz="1620" kern="1200">
          <a:solidFill>
            <a:schemeClr val="tx1"/>
          </a:solidFill>
          <a:latin typeface="+mn-lt"/>
          <a:ea typeface="+mn-ea"/>
          <a:cs typeface="+mn-cs"/>
        </a:defRPr>
      </a:lvl2pPr>
      <a:lvl3pPr marL="658368" indent="-164592" algn="l" defTabSz="822960" rtl="0" eaLnBrk="1" latinLnBrk="0" hangingPunct="1">
        <a:lnSpc>
          <a:spcPct val="90000"/>
        </a:lnSpc>
        <a:spcBef>
          <a:spcPts val="720"/>
        </a:spcBef>
        <a:buClr>
          <a:schemeClr val="accent1"/>
        </a:buClr>
        <a:buFont typeface="Arial" pitchFamily="34" charset="0"/>
        <a:buChar char="•"/>
        <a:defRPr sz="1440" kern="1200">
          <a:solidFill>
            <a:schemeClr val="tx1"/>
          </a:solidFill>
          <a:latin typeface="+mn-lt"/>
          <a:ea typeface="+mn-ea"/>
          <a:cs typeface="+mn-cs"/>
        </a:defRPr>
      </a:lvl3pPr>
      <a:lvl4pPr marL="864108" indent="-164592" algn="l" defTabSz="822960" rtl="0" eaLnBrk="1" latinLnBrk="0" hangingPunct="1">
        <a:lnSpc>
          <a:spcPct val="90000"/>
        </a:lnSpc>
        <a:spcBef>
          <a:spcPts val="720"/>
        </a:spcBef>
        <a:buClr>
          <a:schemeClr val="accent1"/>
        </a:buClr>
        <a:buFont typeface="Arial" pitchFamily="34" charset="0"/>
        <a:buChar char="•"/>
        <a:defRPr sz="1260" kern="1200">
          <a:solidFill>
            <a:schemeClr val="tx1"/>
          </a:solidFill>
          <a:latin typeface="+mn-lt"/>
          <a:ea typeface="+mn-ea"/>
          <a:cs typeface="+mn-cs"/>
        </a:defRPr>
      </a:lvl4pPr>
      <a:lvl5pPr marL="1069848" indent="-164592" algn="l" defTabSz="822960" rtl="0" eaLnBrk="1" latinLnBrk="0" hangingPunct="1">
        <a:lnSpc>
          <a:spcPct val="90000"/>
        </a:lnSpc>
        <a:spcBef>
          <a:spcPts val="720"/>
        </a:spcBef>
        <a:buClr>
          <a:schemeClr val="accent1"/>
        </a:buClr>
        <a:buFont typeface="Arial" pitchFamily="34" charset="0"/>
        <a:buChar char="•"/>
        <a:defRPr sz="1260" kern="1200">
          <a:solidFill>
            <a:schemeClr val="tx1"/>
          </a:solidFill>
          <a:latin typeface="+mn-lt"/>
          <a:ea typeface="+mn-ea"/>
          <a:cs typeface="+mn-cs"/>
        </a:defRPr>
      </a:lvl5pPr>
      <a:lvl6pPr marL="1234440" indent="-164592" algn="l" defTabSz="822960" rtl="0" eaLnBrk="1" latinLnBrk="0" hangingPunct="1">
        <a:lnSpc>
          <a:spcPct val="90000"/>
        </a:lnSpc>
        <a:spcBef>
          <a:spcPts val="720"/>
        </a:spcBef>
        <a:buClr>
          <a:schemeClr val="accent1"/>
        </a:buClr>
        <a:buFont typeface="Arial" pitchFamily="34" charset="0"/>
        <a:buChar char="•"/>
        <a:defRPr sz="1260" kern="1200">
          <a:solidFill>
            <a:schemeClr val="tx1"/>
          </a:solidFill>
          <a:latin typeface="+mn-lt"/>
          <a:ea typeface="+mn-ea"/>
          <a:cs typeface="+mn-cs"/>
        </a:defRPr>
      </a:lvl6pPr>
      <a:lvl7pPr marL="1440180" indent="-164592" algn="l" defTabSz="822960" rtl="0" eaLnBrk="1" latinLnBrk="0" hangingPunct="1">
        <a:lnSpc>
          <a:spcPct val="90000"/>
        </a:lnSpc>
        <a:spcBef>
          <a:spcPts val="720"/>
        </a:spcBef>
        <a:buClr>
          <a:schemeClr val="accent1"/>
        </a:buClr>
        <a:buFont typeface="Arial" pitchFamily="34" charset="0"/>
        <a:buChar char="•"/>
        <a:defRPr sz="1260" kern="1200">
          <a:solidFill>
            <a:schemeClr val="tx1"/>
          </a:solidFill>
          <a:latin typeface="+mn-lt"/>
          <a:ea typeface="+mn-ea"/>
          <a:cs typeface="+mn-cs"/>
        </a:defRPr>
      </a:lvl7pPr>
      <a:lvl8pPr marL="1645920" indent="-164592" algn="l" defTabSz="822960" rtl="0" eaLnBrk="1" latinLnBrk="0" hangingPunct="1">
        <a:lnSpc>
          <a:spcPct val="90000"/>
        </a:lnSpc>
        <a:spcBef>
          <a:spcPts val="720"/>
        </a:spcBef>
        <a:buClr>
          <a:schemeClr val="accent1"/>
        </a:buClr>
        <a:buFont typeface="Arial" pitchFamily="34" charset="0"/>
        <a:buChar char="•"/>
        <a:defRPr sz="1260" kern="1200">
          <a:solidFill>
            <a:schemeClr val="tx1"/>
          </a:solidFill>
          <a:latin typeface="+mn-lt"/>
          <a:ea typeface="+mn-ea"/>
          <a:cs typeface="+mn-cs"/>
        </a:defRPr>
      </a:lvl8pPr>
      <a:lvl9pPr marL="1851660" indent="-164592" algn="l" defTabSz="822960" rtl="0" eaLnBrk="1" latinLnBrk="0" hangingPunct="1">
        <a:lnSpc>
          <a:spcPct val="90000"/>
        </a:lnSpc>
        <a:spcBef>
          <a:spcPts val="720"/>
        </a:spcBef>
        <a:buClr>
          <a:schemeClr val="accent1"/>
        </a:buClr>
        <a:buFont typeface="Arial" pitchFamily="34" charset="0"/>
        <a:buChar char="•"/>
        <a:defRPr sz="126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887117"/>
            <a:ext cx="7403842" cy="3083767"/>
          </a:xfrm>
        </p:spPr>
        <p:txBody>
          <a:bodyPr>
            <a:normAutofit fontScale="90000"/>
          </a:bodyPr>
          <a:lstStyle/>
          <a:p>
            <a:r>
              <a:rPr lang="en-US" dirty="0"/>
              <a:t>¿</a:t>
            </a:r>
            <a:r>
              <a:rPr lang="en-US" dirty="0" err="1"/>
              <a:t>Qué</a:t>
            </a:r>
            <a:r>
              <a:rPr lang="en-US" dirty="0"/>
              <a:t> </a:t>
            </a:r>
            <a:r>
              <a:rPr lang="en-US" dirty="0" err="1"/>
              <a:t>es</a:t>
            </a:r>
            <a:r>
              <a:rPr lang="en-US" dirty="0"/>
              <a:t> un Cristiano?</a:t>
            </a:r>
            <a:br>
              <a:rPr lang="en-US" dirty="0"/>
            </a:br>
            <a:br>
              <a:rPr lang="en-US" dirty="0"/>
            </a:br>
            <a:br>
              <a:rPr lang="en-US" dirty="0"/>
            </a:br>
            <a:r>
              <a:rPr lang="en-US" dirty="0"/>
              <a:t>What Is A Christian?</a:t>
            </a:r>
            <a:br>
              <a:rPr lang="en-US" dirty="0"/>
            </a:br>
            <a:endParaRPr lang="en-US" dirty="0"/>
          </a:p>
        </p:txBody>
      </p:sp>
      <p:sp>
        <p:nvSpPr>
          <p:cNvPr id="3" name="Subtitle 2"/>
          <p:cNvSpPr>
            <a:spLocks noGrp="1"/>
          </p:cNvSpPr>
          <p:nvPr>
            <p:ph type="subTitle" idx="1"/>
          </p:nvPr>
        </p:nvSpPr>
        <p:spPr>
          <a:xfrm>
            <a:off x="1158240" y="5225146"/>
            <a:ext cx="7406640" cy="1371600"/>
          </a:xfrm>
        </p:spPr>
        <p:txBody>
          <a:bodyPr/>
          <a:lstStyle/>
          <a:p>
            <a:r>
              <a:rPr lang="en-US" sz="2880" dirty="0">
                <a:solidFill>
                  <a:srgbClr val="FFFF00"/>
                </a:solidFill>
              </a:rPr>
              <a:t>Isaias/Isaiah 62:1-5</a:t>
            </a:r>
          </a:p>
          <a:p>
            <a:endParaRPr lang="en-US" dirty="0"/>
          </a:p>
        </p:txBody>
      </p:sp>
    </p:spTree>
    <p:extLst>
      <p:ext uri="{BB962C8B-B14F-4D97-AF65-F5344CB8AC3E}">
        <p14:creationId xmlns:p14="http://schemas.microsoft.com/office/powerpoint/2010/main" val="79556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360" u="sng" dirty="0">
                <a:solidFill>
                  <a:schemeClr val="tx1"/>
                </a:solidFill>
              </a:rPr>
              <a:t>Isaiah 62:3</a:t>
            </a:r>
            <a:br>
              <a:rPr lang="en-US" sz="3360" u="sng" dirty="0">
                <a:solidFill>
                  <a:schemeClr val="tx1"/>
                </a:solidFill>
              </a:rPr>
            </a:br>
            <a:endParaRPr lang="en-U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r>
              <a:rPr lang="en-US" sz="2400" dirty="0"/>
              <a:t>La </a:t>
            </a:r>
            <a:r>
              <a:rPr lang="en-US" sz="2400" dirty="0" err="1"/>
              <a:t>deleite</a:t>
            </a:r>
            <a:r>
              <a:rPr lang="en-US" sz="2400" dirty="0"/>
              <a:t> </a:t>
            </a:r>
            <a:r>
              <a:rPr lang="en-US" sz="2400" dirty="0" err="1"/>
              <a:t>estará</a:t>
            </a:r>
            <a:r>
              <a:rPr lang="en-US" sz="2400" dirty="0"/>
              <a:t> </a:t>
            </a:r>
            <a:r>
              <a:rPr lang="en-US" sz="2400" dirty="0" err="1"/>
              <a:t>en</a:t>
            </a:r>
            <a:r>
              <a:rPr lang="en-US" sz="2400" dirty="0"/>
              <a:t> </a:t>
            </a:r>
            <a:r>
              <a:rPr lang="en-US" sz="2400" dirty="0" err="1"/>
              <a:t>nosotros</a:t>
            </a:r>
            <a:r>
              <a:rPr lang="en-US" sz="2400" dirty="0"/>
              <a:t>. </a:t>
            </a:r>
          </a:p>
          <a:p>
            <a:r>
              <a:rPr lang="en-US" sz="2400" dirty="0"/>
              <a:t>Podemos </a:t>
            </a:r>
            <a:r>
              <a:rPr lang="en-US" sz="2400" dirty="0" err="1"/>
              <a:t>decir</a:t>
            </a:r>
            <a:r>
              <a:rPr lang="en-US" sz="2400" dirty="0"/>
              <a:t> con </a:t>
            </a:r>
            <a:r>
              <a:rPr lang="en-US" sz="2400" dirty="0" err="1"/>
              <a:t>orgullo</a:t>
            </a:r>
            <a:r>
              <a:rPr lang="en-US" sz="2400" dirty="0"/>
              <a:t>, ¡</a:t>
            </a:r>
            <a:r>
              <a:rPr lang="en-US" sz="2400" dirty="0" err="1"/>
              <a:t>somos</a:t>
            </a:r>
            <a:r>
              <a:rPr lang="en-US" sz="2400" dirty="0"/>
              <a:t> </a:t>
            </a:r>
            <a:r>
              <a:rPr lang="en-US" sz="2400" dirty="0" err="1"/>
              <a:t>Cristianos</a:t>
            </a:r>
            <a:r>
              <a:rPr lang="en-US" sz="2400" dirty="0"/>
              <a:t>! de Cristo, </a:t>
            </a:r>
            <a:r>
              <a:rPr lang="en-US" sz="2400" dirty="0" err="1"/>
              <a:t>conectado</a:t>
            </a:r>
            <a:r>
              <a:rPr lang="en-US" sz="2400" dirty="0"/>
              <a:t> a Cristo</a:t>
            </a:r>
          </a:p>
          <a:p>
            <a:r>
              <a:rPr lang="es-ES" sz="2400" dirty="0"/>
              <a:t>Jesús quiere casarse y conectarse con Su gente (Ef. 5:24-27)</a:t>
            </a:r>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r>
              <a:rPr lang="en-US" sz="2400" dirty="0"/>
              <a:t>God’s delight is going to be in us. </a:t>
            </a:r>
          </a:p>
          <a:p>
            <a:r>
              <a:rPr lang="en-US" sz="2400" dirty="0"/>
              <a:t>We can say proudly, we are Christians! of Christ, connected to Christ</a:t>
            </a:r>
          </a:p>
          <a:p>
            <a:r>
              <a:rPr lang="en-US" sz="2400" dirty="0"/>
              <a:t>Jesus wants to be married and connected to His people (Eph. 5:24-27)</a:t>
            </a:r>
          </a:p>
          <a:p>
            <a:endParaRPr lang="en-US" sz="2400" dirty="0"/>
          </a:p>
          <a:p>
            <a:pPr marL="0" indent="0">
              <a:buNone/>
            </a:pPr>
            <a:endParaRPr lang="en-US" dirty="0"/>
          </a:p>
        </p:txBody>
      </p:sp>
    </p:spTree>
    <p:extLst>
      <p:ext uri="{BB962C8B-B14F-4D97-AF65-F5344CB8AC3E}">
        <p14:creationId xmlns:p14="http://schemas.microsoft.com/office/powerpoint/2010/main" val="79410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840" u="sng" dirty="0">
                <a:solidFill>
                  <a:schemeClr val="tx1"/>
                </a:solidFill>
              </a:rPr>
              <a:t>Ap./Rev. 21:1-6, 9-11, 22-24</a:t>
            </a:r>
            <a:br>
              <a:rPr lang="en-US" sz="3840" u="sng" dirty="0">
                <a:solidFill>
                  <a:schemeClr val="tx1"/>
                </a:solidFill>
              </a:rPr>
            </a:br>
            <a:endParaRPr lang="en-US" sz="384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pPr marL="0" indent="0">
              <a:buNone/>
            </a:pPr>
            <a:r>
              <a:rPr lang="es-ES" sz="2400" dirty="0"/>
              <a:t>1 Y vi un cielo nuevo y una tierra nueva, porque el primer cielo y la primera tierra pasaron, y el mar ya no existe. 2 Y vi la ciudad santa, la nueva Jerusalén, que descendía del cielo, de Dios, preparada como una novia ataviada para su esposo.</a:t>
            </a:r>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pPr marL="0" indent="0">
              <a:buNone/>
            </a:pPr>
            <a:r>
              <a:rPr lang="en-US" sz="2400" dirty="0"/>
              <a:t>1 Then I saw a new heaven and a new earth; for the first heaven and the first earth passed away, and there is no longer any sea. 2 And I saw the holy city, new Jerusalem, coming down out of heaven from God, made ready as a bride adorned for her husband.</a:t>
            </a:r>
          </a:p>
          <a:p>
            <a:endParaRPr lang="en-US" sz="2400" dirty="0"/>
          </a:p>
          <a:p>
            <a:pPr marL="0" indent="0">
              <a:buNone/>
            </a:pPr>
            <a:endParaRPr lang="en-US" dirty="0"/>
          </a:p>
        </p:txBody>
      </p:sp>
    </p:spTree>
    <p:extLst>
      <p:ext uri="{BB962C8B-B14F-4D97-AF65-F5344CB8AC3E}">
        <p14:creationId xmlns:p14="http://schemas.microsoft.com/office/powerpoint/2010/main" val="128911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840" u="sng" dirty="0">
                <a:solidFill>
                  <a:schemeClr val="tx1"/>
                </a:solidFill>
              </a:rPr>
              <a:t>Ap./Rev. 21:1-6, 9-11, 22-24</a:t>
            </a:r>
            <a:br>
              <a:rPr lang="en-US" sz="3840" u="sng" dirty="0">
                <a:solidFill>
                  <a:schemeClr val="tx1"/>
                </a:solidFill>
              </a:rPr>
            </a:br>
            <a:endParaRPr lang="en-US" sz="384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fontScale="92500"/>
          </a:bodyPr>
          <a:lstStyle/>
          <a:p>
            <a:pPr marL="0" indent="0">
              <a:buNone/>
            </a:pPr>
            <a:r>
              <a:rPr lang="es-ES" sz="2400" dirty="0"/>
              <a:t>3 Entonces oí una gran voz que decía desde el trono: He aquí, el tabernáculo de Dios está entre los hombres, y El habitará entre ellos y ellos serán su pueblo, y Dios mismo estará entre ellos. El enjugará toda lágrima de sus ojos, y ya no habrá muerte, ni habrá más duelo, ni clamor, ni dolor, porque las primeras cosas han pasado.</a:t>
            </a:r>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fontScale="92500"/>
          </a:bodyPr>
          <a:lstStyle/>
          <a:p>
            <a:pPr marL="0" indent="0">
              <a:buNone/>
            </a:pPr>
            <a:r>
              <a:rPr lang="en-US" sz="2400" dirty="0"/>
              <a:t>3 And I heard a loud voice from the throne, saying, ``Behold, the tabernacle of God is among men, and He will dwell among them, and they shall be His people, and God Himself will be among them, 4 and He will wipe away every tear from their eyes; and there will no longer be any death; there will no longer be any mourning, or crying, or pain; the first things have passed away."</a:t>
            </a:r>
          </a:p>
          <a:p>
            <a:endParaRPr lang="en-US" sz="2400" dirty="0"/>
          </a:p>
          <a:p>
            <a:pPr marL="0" indent="0">
              <a:buNone/>
            </a:pPr>
            <a:endParaRPr lang="en-US" dirty="0"/>
          </a:p>
        </p:txBody>
      </p:sp>
    </p:spTree>
    <p:extLst>
      <p:ext uri="{BB962C8B-B14F-4D97-AF65-F5344CB8AC3E}">
        <p14:creationId xmlns:p14="http://schemas.microsoft.com/office/powerpoint/2010/main" val="40940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840" u="sng" dirty="0">
                <a:solidFill>
                  <a:schemeClr val="tx1"/>
                </a:solidFill>
              </a:rPr>
              <a:t>Ap./Rev. 21:1-6, 9-11, 22-24</a:t>
            </a:r>
            <a:br>
              <a:rPr lang="en-US" sz="3840" u="sng" dirty="0">
                <a:solidFill>
                  <a:schemeClr val="tx1"/>
                </a:solidFill>
              </a:rPr>
            </a:br>
            <a:endParaRPr lang="en-US" sz="384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lnSpcReduction="10000"/>
          </a:bodyPr>
          <a:lstStyle/>
          <a:p>
            <a:pPr marL="0" indent="0">
              <a:buNone/>
            </a:pPr>
            <a:r>
              <a:rPr lang="es-ES" sz="2640" dirty="0"/>
              <a:t>5 Y el que está sentado en el trono dijo: He aquí, yo hago nuevas todas las cosas. Y añadió: Escribe, porque estas palabras son fieles y verdaderas. 6 También me dijo: Hecho está. Yo soy el Alfa y la Omega, el principio y el fin. Al que tiene sed, yo le daré gratuitamente de la fuente del agua de la vida.</a:t>
            </a:r>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lnSpcReduction="10000"/>
          </a:bodyPr>
          <a:lstStyle/>
          <a:p>
            <a:pPr marL="0" indent="0">
              <a:buNone/>
            </a:pPr>
            <a:r>
              <a:rPr lang="en-US" sz="2400" dirty="0"/>
              <a:t>5 And He who sits on the throne said, ``Behold, I am making all things new." And He said, ``Write, for these words are faithful and true." 6 Then He said to me, ``It is done. I am the Alpha and the Omega, the beginning and the end. I will give to the one who thirsts from the spring of the water of life without cost</a:t>
            </a:r>
          </a:p>
          <a:p>
            <a:endParaRPr lang="en-US" sz="2400" dirty="0"/>
          </a:p>
          <a:p>
            <a:pPr marL="0" indent="0">
              <a:buNone/>
            </a:pPr>
            <a:endParaRPr lang="en-US" dirty="0"/>
          </a:p>
        </p:txBody>
      </p:sp>
    </p:spTree>
    <p:extLst>
      <p:ext uri="{BB962C8B-B14F-4D97-AF65-F5344CB8AC3E}">
        <p14:creationId xmlns:p14="http://schemas.microsoft.com/office/powerpoint/2010/main" val="30934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681037"/>
            <a:ext cx="8641080" cy="1295291"/>
          </a:xfrm>
        </p:spPr>
        <p:txBody>
          <a:bodyPr>
            <a:normAutofit/>
          </a:bodyPr>
          <a:lstStyle/>
          <a:p>
            <a:pPr algn="ctr"/>
            <a:r>
              <a:rPr lang="en-US" sz="3840" u="sng" dirty="0">
                <a:solidFill>
                  <a:schemeClr val="tx1"/>
                </a:solidFill>
              </a:rPr>
              <a:t>Ap./Rev. 21:9-11</a:t>
            </a:r>
            <a:br>
              <a:rPr lang="en-US" sz="3840" u="sng" dirty="0">
                <a:solidFill>
                  <a:schemeClr val="tx1"/>
                </a:solidFill>
              </a:rPr>
            </a:br>
            <a:endParaRPr lang="en-US" sz="480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fontScale="77500" lnSpcReduction="20000"/>
          </a:bodyPr>
          <a:lstStyle/>
          <a:p>
            <a:pPr marL="0" indent="0">
              <a:buNone/>
            </a:pPr>
            <a:r>
              <a:rPr lang="es-ES" sz="3120" dirty="0"/>
              <a:t>Y vino uno de los siete ángeles que tenían las siete copas llenas de las últimas siete plagas, y habló conmigo, diciendo: Ven, te mostraré la novia, la esposa del Cordero. 10 Y me llevó en el Espíritu a un monte grande y alto, y me mostró la ciudad santa, Jerusalén, que descendía del cielo, de Dios, 11 y tenía la gloria de Dios. Su fulgor era semejante al de una piedra muy preciosa, como una piedra de jaspe cristalino.</a:t>
            </a:r>
          </a:p>
          <a:p>
            <a:pPr marL="0" indent="0">
              <a:buNone/>
            </a:pPr>
            <a:endParaRPr lang="es-ES" sz="2640" dirty="0"/>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fontScale="77500" lnSpcReduction="20000"/>
          </a:bodyPr>
          <a:lstStyle/>
          <a:p>
            <a:pPr marL="0" indent="0">
              <a:buNone/>
            </a:pPr>
            <a:r>
              <a:rPr lang="en-US" sz="2880" dirty="0"/>
              <a:t>Then one of the seven angels who had the seven bowls full of the seven last plagues came and spoke with me, saying, ``Come here, I will show you the bride, the wife of the Lamb." 10 And he carried me away in the Spirit to a great and high mountain, and showed me the holy city, Jerusalem, coming down out of heaven from God, 11 having the glory of God. Her brilliance was like a very costly stone, as a stone of crystal-clear jasper.</a:t>
            </a:r>
          </a:p>
          <a:p>
            <a:endParaRPr lang="en-US" sz="2400" dirty="0"/>
          </a:p>
          <a:p>
            <a:pPr marL="0" indent="0">
              <a:buNone/>
            </a:pPr>
            <a:endParaRPr lang="en-US" dirty="0"/>
          </a:p>
        </p:txBody>
      </p:sp>
    </p:spTree>
    <p:extLst>
      <p:ext uri="{BB962C8B-B14F-4D97-AF65-F5344CB8AC3E}">
        <p14:creationId xmlns:p14="http://schemas.microsoft.com/office/powerpoint/2010/main" val="25199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681037"/>
            <a:ext cx="8641080" cy="1295291"/>
          </a:xfrm>
        </p:spPr>
        <p:txBody>
          <a:bodyPr>
            <a:normAutofit/>
          </a:bodyPr>
          <a:lstStyle/>
          <a:p>
            <a:pPr algn="ctr"/>
            <a:r>
              <a:rPr lang="en-US" sz="3840" u="sng" dirty="0">
                <a:solidFill>
                  <a:schemeClr val="tx1"/>
                </a:solidFill>
              </a:rPr>
              <a:t>Ap./Rev. 21:22-24</a:t>
            </a:r>
            <a:br>
              <a:rPr lang="en-US" sz="3840" u="sng" dirty="0">
                <a:solidFill>
                  <a:schemeClr val="tx1"/>
                </a:solidFill>
              </a:rPr>
            </a:br>
            <a:endParaRPr lang="en-US" sz="480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pPr marL="0" indent="0">
              <a:buNone/>
            </a:pPr>
            <a:r>
              <a:rPr lang="es-ES" sz="2400" dirty="0"/>
              <a:t>Y no vi en ella templo alguno, porque su templo es el Señor, el Dios Todopoderoso, y el Cordero. 23 La ciudad no tiene necesidad de sol ni de luna que la iluminen, porque la gloria de Dios la ilumina, y el Cordero es su lumbrera. 24 Y las naciones andarán a su luz, y los reyes de la tierra traerán a ella su gloria.</a:t>
            </a:r>
          </a:p>
          <a:p>
            <a:pPr marL="0" indent="0">
              <a:buNone/>
            </a:pPr>
            <a:endParaRPr lang="es-ES" sz="2640" dirty="0"/>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pPr marL="0" indent="0">
              <a:buNone/>
            </a:pPr>
            <a:r>
              <a:rPr lang="en-US" sz="2400" dirty="0"/>
              <a:t>I saw no temple in it, for the Lord God the Almighty and the Lamb are its temple. 23 And the city has no need of the sun or of the moon to shine on it, for the glory of God has illumined it, and its lamp is the Lamb. 24 The nations will walk by its light, and the kings of the earth will bring their glory into it.</a:t>
            </a:r>
          </a:p>
          <a:p>
            <a:endParaRPr lang="en-US" sz="2400" dirty="0"/>
          </a:p>
          <a:p>
            <a:pPr marL="0" indent="0">
              <a:buNone/>
            </a:pPr>
            <a:endParaRPr lang="en-US" dirty="0"/>
          </a:p>
        </p:txBody>
      </p:sp>
    </p:spTree>
    <p:extLst>
      <p:ext uri="{BB962C8B-B14F-4D97-AF65-F5344CB8AC3E}">
        <p14:creationId xmlns:p14="http://schemas.microsoft.com/office/powerpoint/2010/main" val="155022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681037"/>
            <a:ext cx="8641080" cy="1295291"/>
          </a:xfrm>
        </p:spPr>
        <p:txBody>
          <a:bodyPr>
            <a:normAutofit/>
          </a:bodyPr>
          <a:lstStyle/>
          <a:p>
            <a:pPr algn="ctr"/>
            <a:r>
              <a:rPr lang="en-US" sz="3840" u="sng" dirty="0">
                <a:solidFill>
                  <a:schemeClr val="tx1"/>
                </a:solidFill>
              </a:rPr>
              <a:t>Ap./Rev. 21:25-27</a:t>
            </a:r>
            <a:br>
              <a:rPr lang="en-US" sz="3840" u="sng" dirty="0">
                <a:solidFill>
                  <a:schemeClr val="tx1"/>
                </a:solidFill>
              </a:rPr>
            </a:br>
            <a:endParaRPr lang="en-US" sz="480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pPr marL="0" indent="0">
              <a:buNone/>
            </a:pPr>
            <a:r>
              <a:rPr lang="es-ES" sz="2400" dirty="0"/>
              <a:t>25 Sus puertas nunca se cerrarán de día (pues allí no habrá noche); 26y traerán a ella la gloria y el honor de las naciones; 27y jamás entrará en ella nada inmundo, ni el que practica abominación y mentira, sino sólo aquellos cuyos nombres están escritos en el libro de la vida del Cordero.</a:t>
            </a:r>
          </a:p>
          <a:p>
            <a:pPr marL="0" indent="0">
              <a:buNone/>
            </a:pPr>
            <a:endParaRPr lang="es-ES" sz="2640" dirty="0"/>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pPr marL="0" indent="0">
              <a:buNone/>
            </a:pPr>
            <a:r>
              <a:rPr lang="en-US" sz="2400" dirty="0"/>
              <a:t>25 In the daytime (for there will be no night there) its gates will never be closed; 26 and they will bring the glory and the honor of the nations into it; 27 and nothing unclean, and no one who practices abomination and lying, shall ever come into it, but only those whose names are written in the Lamb's book of life.</a:t>
            </a:r>
          </a:p>
          <a:p>
            <a:endParaRPr lang="en-US" sz="2400" dirty="0"/>
          </a:p>
          <a:p>
            <a:pPr marL="0" indent="0">
              <a:buNone/>
            </a:pPr>
            <a:endParaRPr lang="en-US" dirty="0"/>
          </a:p>
        </p:txBody>
      </p:sp>
    </p:spTree>
    <p:extLst>
      <p:ext uri="{BB962C8B-B14F-4D97-AF65-F5344CB8AC3E}">
        <p14:creationId xmlns:p14="http://schemas.microsoft.com/office/powerpoint/2010/main" val="117146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41998" y="1828802"/>
            <a:ext cx="4114800" cy="4348163"/>
          </a:xfrm>
        </p:spPr>
        <p:txBody>
          <a:bodyPr>
            <a:normAutofit/>
          </a:bodyPr>
          <a:lstStyle/>
          <a:p>
            <a:pPr marL="0" indent="0" algn="ctr">
              <a:buNone/>
            </a:pPr>
            <a:r>
              <a:rPr lang="en-US" sz="3360" dirty="0"/>
              <a:t>¿De </a:t>
            </a:r>
            <a:r>
              <a:rPr lang="en-US" sz="3360" dirty="0" err="1"/>
              <a:t>quién</a:t>
            </a:r>
            <a:r>
              <a:rPr lang="en-US" sz="3360" dirty="0"/>
              <a:t> </a:t>
            </a:r>
            <a:r>
              <a:rPr lang="en-US" sz="3360" dirty="0" err="1"/>
              <a:t>eres</a:t>
            </a:r>
            <a:r>
              <a:rPr lang="en-US" sz="3360" dirty="0"/>
              <a:t>? </a:t>
            </a:r>
          </a:p>
          <a:p>
            <a:pPr marL="0" indent="0" algn="ctr">
              <a:buNone/>
            </a:pPr>
            <a:endParaRPr lang="en-US" sz="3360" dirty="0"/>
          </a:p>
          <a:p>
            <a:pPr marL="0" indent="0" algn="ctr">
              <a:buNone/>
            </a:pPr>
            <a:endParaRPr lang="en-US" sz="3360" dirty="0"/>
          </a:p>
          <a:p>
            <a:pPr marL="0" indent="0" algn="ctr">
              <a:buNone/>
            </a:pPr>
            <a:r>
              <a:rPr lang="en-US" sz="3360" dirty="0"/>
              <a:t>¿</a:t>
            </a:r>
            <a:r>
              <a:rPr lang="en-US" sz="3360" dirty="0" err="1"/>
              <a:t>Qué</a:t>
            </a:r>
            <a:r>
              <a:rPr lang="en-US" sz="3360" dirty="0"/>
              <a:t> </a:t>
            </a:r>
            <a:r>
              <a:rPr lang="en-US" sz="3360" dirty="0" err="1"/>
              <a:t>nombre</a:t>
            </a:r>
            <a:r>
              <a:rPr lang="en-US" sz="3360" dirty="0"/>
              <a:t> </a:t>
            </a:r>
            <a:r>
              <a:rPr lang="en-US" sz="3360" dirty="0" err="1"/>
              <a:t>llevas</a:t>
            </a:r>
            <a:r>
              <a:rPr lang="en-US" sz="3360" dirty="0"/>
              <a:t>?</a:t>
            </a:r>
          </a:p>
          <a:p>
            <a:pPr marL="0" indent="0">
              <a:buNone/>
            </a:pPr>
            <a:endParaRPr lang="es-ES" sz="2640" dirty="0"/>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pPr marL="0" indent="0" algn="ctr">
              <a:buNone/>
            </a:pPr>
            <a:r>
              <a:rPr lang="en-US" sz="3360" dirty="0"/>
              <a:t>Who’s are you?</a:t>
            </a:r>
          </a:p>
          <a:p>
            <a:pPr marL="0" indent="0" algn="ctr">
              <a:buNone/>
            </a:pPr>
            <a:endParaRPr lang="en-US" sz="3360" dirty="0"/>
          </a:p>
          <a:p>
            <a:pPr marL="0" indent="0" algn="ctr">
              <a:buNone/>
            </a:pPr>
            <a:endParaRPr lang="en-US" sz="3360" dirty="0"/>
          </a:p>
          <a:p>
            <a:pPr marL="0" indent="0" algn="ctr">
              <a:buNone/>
            </a:pPr>
            <a:r>
              <a:rPr lang="en-US" sz="3360" dirty="0"/>
              <a:t>Whose name are you wearing?</a:t>
            </a:r>
          </a:p>
          <a:p>
            <a:endParaRPr lang="en-US" sz="2400" dirty="0"/>
          </a:p>
          <a:p>
            <a:pPr marL="0" indent="0">
              <a:buNone/>
            </a:pPr>
            <a:endParaRPr lang="en-US" dirty="0"/>
          </a:p>
        </p:txBody>
      </p:sp>
      <p:sp>
        <p:nvSpPr>
          <p:cNvPr id="7" name="Title 1">
            <a:extLst>
              <a:ext uri="{FF2B5EF4-FFF2-40B4-BE49-F238E27FC236}">
                <a16:creationId xmlns:a16="http://schemas.microsoft.com/office/drawing/2014/main" id="{26D52524-70B2-804C-BEF8-DFCD0DB47F21}"/>
              </a:ext>
            </a:extLst>
          </p:cNvPr>
          <p:cNvSpPr txBox="1">
            <a:spLocks/>
          </p:cNvSpPr>
          <p:nvPr/>
        </p:nvSpPr>
        <p:spPr>
          <a:xfrm>
            <a:off x="1775460" y="362304"/>
            <a:ext cx="8641080" cy="1466497"/>
          </a:xfrm>
          <a:prstGeom prst="rect">
            <a:avLst/>
          </a:prstGeom>
        </p:spPr>
        <p:txBody>
          <a:bodyPr vert="horz" lIns="109728" tIns="54864" rIns="109728" bIns="54864" rtlCol="0" anchor="b">
            <a:normAutofit/>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n-US" sz="3840" u="sng">
                <a:solidFill>
                  <a:prstClr val="white"/>
                </a:solidFill>
                <a:latin typeface="Georgia"/>
              </a:rPr>
              <a:t>Ap./Rev. 21:1-6, 9-11, 22-24</a:t>
            </a:r>
            <a:br>
              <a:rPr lang="en-US" sz="3840" u="sng">
                <a:solidFill>
                  <a:prstClr val="white"/>
                </a:solidFill>
                <a:latin typeface="Georgia"/>
              </a:rPr>
            </a:br>
            <a:endParaRPr lang="en-US" sz="3840" dirty="0">
              <a:solidFill>
                <a:prstClr val="white"/>
              </a:solidFill>
              <a:latin typeface="Georgia"/>
            </a:endParaRPr>
          </a:p>
        </p:txBody>
      </p:sp>
    </p:spTree>
    <p:extLst>
      <p:ext uri="{BB962C8B-B14F-4D97-AF65-F5344CB8AC3E}">
        <p14:creationId xmlns:p14="http://schemas.microsoft.com/office/powerpoint/2010/main" val="18395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B463-865C-40EB-8C22-135EA5C7D109}"/>
              </a:ext>
            </a:extLst>
          </p:cNvPr>
          <p:cNvSpPr>
            <a:spLocks noGrp="1"/>
          </p:cNvSpPr>
          <p:nvPr>
            <p:ph type="title"/>
          </p:nvPr>
        </p:nvSpPr>
        <p:spPr/>
        <p:txBody>
          <a:bodyPr/>
          <a:lstStyle/>
          <a:p>
            <a:r>
              <a:rPr lang="en-US" dirty="0"/>
              <a:t>Invitation</a:t>
            </a:r>
          </a:p>
        </p:txBody>
      </p:sp>
      <p:sp>
        <p:nvSpPr>
          <p:cNvPr id="3" name="Content Placeholder 2">
            <a:extLst>
              <a:ext uri="{FF2B5EF4-FFF2-40B4-BE49-F238E27FC236}">
                <a16:creationId xmlns:a16="http://schemas.microsoft.com/office/drawing/2014/main" id="{15006033-6796-4692-B138-8CF0630A491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38A41FC-3583-468F-BA6D-57B17E7B1CF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0696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8240" y="1828802"/>
            <a:ext cx="4622585" cy="4830320"/>
          </a:xfrm>
        </p:spPr>
        <p:txBody>
          <a:bodyPr>
            <a:normAutofit fontScale="55000" lnSpcReduction="20000"/>
          </a:bodyPr>
          <a:lstStyle/>
          <a:p>
            <a:pPr marL="0" indent="0" algn="ctr">
              <a:buNone/>
            </a:pPr>
            <a:r>
              <a:rPr lang="en-US" sz="4080" b="1" dirty="0"/>
              <a:t>Solomon’s Temple</a:t>
            </a:r>
          </a:p>
          <a:p>
            <a:r>
              <a:rPr lang="en-US" sz="3480" dirty="0"/>
              <a:t>1 Kings 8:27-30 General Premise of the prayer</a:t>
            </a:r>
          </a:p>
          <a:p>
            <a:r>
              <a:rPr lang="en-US" sz="3480" dirty="0"/>
              <a:t>1 Kings 8:31-32 Forgiveness for sins against neighbors</a:t>
            </a:r>
          </a:p>
          <a:p>
            <a:r>
              <a:rPr lang="en-US" sz="3480" dirty="0"/>
              <a:t>1 Kings 8:33-34 Failure in personal endeavors </a:t>
            </a:r>
          </a:p>
          <a:p>
            <a:r>
              <a:rPr lang="en-US" sz="3480" dirty="0"/>
              <a:t>1 Kings 8:35-36 Life is dried out</a:t>
            </a:r>
          </a:p>
          <a:p>
            <a:r>
              <a:rPr lang="en-US" sz="3480" dirty="0"/>
              <a:t>1 Kings 8:37-40 Sickness in the land</a:t>
            </a:r>
          </a:p>
          <a:p>
            <a:r>
              <a:rPr lang="en-US" sz="3480" dirty="0"/>
              <a:t>1 Kings 8:41-43 Foreigners seeking refuge</a:t>
            </a:r>
          </a:p>
          <a:p>
            <a:r>
              <a:rPr lang="en-US" sz="3480" dirty="0"/>
              <a:t>1 Kings 8:44-45 God’s providence </a:t>
            </a:r>
          </a:p>
          <a:p>
            <a:r>
              <a:rPr lang="en-US" sz="3480" dirty="0"/>
              <a:t>1 Kings 8:46-53 When the people are cast off, they would be forgiven</a:t>
            </a:r>
            <a:endParaRPr lang="es-ES" sz="3480" dirty="0"/>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212733" y="1828802"/>
            <a:ext cx="5252935" cy="4830320"/>
          </a:xfrm>
        </p:spPr>
        <p:txBody>
          <a:bodyPr>
            <a:noAutofit/>
          </a:bodyPr>
          <a:lstStyle/>
          <a:p>
            <a:pPr marL="0" indent="0" algn="ctr">
              <a:buNone/>
            </a:pPr>
            <a:r>
              <a:rPr lang="en-US" sz="1920" b="1" dirty="0" err="1"/>
              <a:t>Templo</a:t>
            </a:r>
            <a:r>
              <a:rPr lang="en-US" sz="1920" b="1" dirty="0"/>
              <a:t> de Salomon</a:t>
            </a:r>
          </a:p>
          <a:p>
            <a:r>
              <a:rPr lang="es-ES" sz="1680" dirty="0"/>
              <a:t>1 Reyes 8: 27-30 La premisa general de la oración.</a:t>
            </a:r>
          </a:p>
          <a:p>
            <a:r>
              <a:rPr lang="es-ES" sz="1680" dirty="0"/>
              <a:t>1 Reyes 8: 31-32 Perdón por los pecados contra los vecinos.</a:t>
            </a:r>
          </a:p>
          <a:p>
            <a:r>
              <a:rPr lang="es-ES" sz="1680" dirty="0"/>
              <a:t>1 Reyes 8: 33-34 Fracaso en los esfuerzos personales</a:t>
            </a:r>
          </a:p>
          <a:p>
            <a:r>
              <a:rPr lang="es-ES" sz="1680" dirty="0"/>
              <a:t>1 Reyes 8: 35-36 La vida se seca</a:t>
            </a:r>
          </a:p>
          <a:p>
            <a:r>
              <a:rPr lang="es-ES" sz="1680" dirty="0"/>
              <a:t>1 Reyes 8: 37-40 Enfermedad en la tierra</a:t>
            </a:r>
          </a:p>
          <a:p>
            <a:r>
              <a:rPr lang="es-ES" sz="1680" dirty="0"/>
              <a:t>1 Reyes 8: 41-43 Extranjeros que buscan refugio.</a:t>
            </a:r>
          </a:p>
          <a:p>
            <a:r>
              <a:rPr lang="es-ES" sz="1680" dirty="0"/>
              <a:t>1 Reyes 8: 44-45 La providencia de Dios</a:t>
            </a:r>
          </a:p>
          <a:p>
            <a:r>
              <a:rPr lang="es-ES" sz="1680" dirty="0"/>
              <a:t>1 Reyes 8: 46-53 Cuando las personas son expulsadas, pudieran ser perdonados</a:t>
            </a:r>
            <a:endParaRPr lang="en-US" sz="1680" dirty="0"/>
          </a:p>
        </p:txBody>
      </p:sp>
      <p:sp>
        <p:nvSpPr>
          <p:cNvPr id="5" name="Title 1">
            <a:extLst>
              <a:ext uri="{FF2B5EF4-FFF2-40B4-BE49-F238E27FC236}">
                <a16:creationId xmlns:a16="http://schemas.microsoft.com/office/drawing/2014/main" id="{4C2BAEFF-3748-744C-96C1-029211747987}"/>
              </a:ext>
            </a:extLst>
          </p:cNvPr>
          <p:cNvSpPr txBox="1">
            <a:spLocks/>
          </p:cNvSpPr>
          <p:nvPr/>
        </p:nvSpPr>
        <p:spPr>
          <a:xfrm>
            <a:off x="1158240" y="198879"/>
            <a:ext cx="4622585" cy="1466497"/>
          </a:xfrm>
          <a:prstGeom prst="rect">
            <a:avLst/>
          </a:prstGeom>
        </p:spPr>
        <p:txBody>
          <a:bodyPr vert="horz" lIns="109728" tIns="54864" rIns="109728" bIns="54864" rtlCol="0" anchor="b">
            <a:normAutofit fontScale="92500" lnSpcReduction="10000"/>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n-US" sz="3840" u="sng" dirty="0">
                <a:solidFill>
                  <a:prstClr val="white"/>
                </a:solidFill>
                <a:latin typeface="Georgia"/>
              </a:rPr>
              <a:t>What would have found in the House of the LORD?</a:t>
            </a:r>
            <a:endParaRPr lang="en-US" sz="3840" dirty="0">
              <a:solidFill>
                <a:prstClr val="white"/>
              </a:solidFill>
              <a:latin typeface="Georgia"/>
            </a:endParaRPr>
          </a:p>
        </p:txBody>
      </p:sp>
      <p:sp>
        <p:nvSpPr>
          <p:cNvPr id="6" name="Title 1">
            <a:extLst>
              <a:ext uri="{FF2B5EF4-FFF2-40B4-BE49-F238E27FC236}">
                <a16:creationId xmlns:a16="http://schemas.microsoft.com/office/drawing/2014/main" id="{081593D8-C874-9D46-B24E-9A2B19F5E979}"/>
              </a:ext>
            </a:extLst>
          </p:cNvPr>
          <p:cNvSpPr txBox="1">
            <a:spLocks/>
          </p:cNvSpPr>
          <p:nvPr/>
        </p:nvSpPr>
        <p:spPr>
          <a:xfrm>
            <a:off x="6411176" y="198879"/>
            <a:ext cx="4622585" cy="1466497"/>
          </a:xfrm>
          <a:prstGeom prst="rect">
            <a:avLst/>
          </a:prstGeom>
        </p:spPr>
        <p:txBody>
          <a:bodyPr vert="horz" lIns="109728" tIns="54864" rIns="109728" bIns="54864" rtlCol="0" anchor="b">
            <a:normAutofit fontScale="92500" lnSpcReduction="10000"/>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s-ES" sz="3840" u="sng" dirty="0">
                <a:solidFill>
                  <a:prstClr val="white"/>
                </a:solidFill>
                <a:latin typeface="Georgia"/>
              </a:rPr>
              <a:t>¿Qué habría encontrado en la Casa del SEÑOR?</a:t>
            </a:r>
            <a:endParaRPr lang="en-US" sz="3840" dirty="0">
              <a:solidFill>
                <a:prstClr val="white"/>
              </a:solidFill>
              <a:latin typeface="Georgia"/>
            </a:endParaRPr>
          </a:p>
        </p:txBody>
      </p:sp>
    </p:spTree>
    <p:extLst>
      <p:ext uri="{BB962C8B-B14F-4D97-AF65-F5344CB8AC3E}">
        <p14:creationId xmlns:p14="http://schemas.microsoft.com/office/powerpoint/2010/main" val="48293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ssolv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dissolve">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dissolv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dissolv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dissolv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dissolve">
                                      <p:cBhvr>
                                        <p:cTn id="60" dur="500"/>
                                        <p:tgtEl>
                                          <p:spTgt spid="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dissolv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dissolve">
                                      <p:cBhvr>
                                        <p:cTn id="70" dur="500"/>
                                        <p:tgtEl>
                                          <p:spTgt spid="4">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dissolve">
                                      <p:cBhvr>
                                        <p:cTn id="75" dur="500"/>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dissolve">
                                      <p:cBhvr>
                                        <p:cTn id="8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360" u="sng" dirty="0">
                <a:solidFill>
                  <a:schemeClr val="tx1"/>
                </a:solidFill>
              </a:rPr>
              <a:t>Isaiah 62:1-4</a:t>
            </a:r>
            <a:br>
              <a:rPr lang="en-US" sz="3360" dirty="0">
                <a:solidFill>
                  <a:schemeClr val="tx1"/>
                </a:solidFill>
              </a:rPr>
            </a:br>
            <a:endParaRPr lang="en-US" sz="3360" dirty="0">
              <a:solidFill>
                <a:schemeClr val="tx1"/>
              </a:solidFill>
            </a:endParaRPr>
          </a:p>
        </p:txBody>
      </p:sp>
      <p:sp>
        <p:nvSpPr>
          <p:cNvPr id="3" name="Content Placeholder 2"/>
          <p:cNvSpPr>
            <a:spLocks noGrp="1"/>
          </p:cNvSpPr>
          <p:nvPr>
            <p:ph sz="half" idx="1"/>
          </p:nvPr>
        </p:nvSpPr>
        <p:spPr>
          <a:xfrm>
            <a:off x="1541999" y="1828802"/>
            <a:ext cx="4114800" cy="4348163"/>
          </a:xfrm>
        </p:spPr>
        <p:txBody>
          <a:bodyPr>
            <a:normAutofit lnSpcReduction="10000"/>
          </a:bodyPr>
          <a:lstStyle/>
          <a:p>
            <a:pPr marL="0" indent="0">
              <a:buNone/>
            </a:pPr>
            <a:r>
              <a:rPr lang="es-ES" sz="2400" dirty="0"/>
              <a:t>1 Por amor de Sion no callaré, y por amor de Jerusalén no me estaré quieto, hasta que salga su justicia como resplandor, y su salvación se encienda como antorcha. 2 Entonces verán las naciones tu justicia, y todos los reyes tu gloria, y te llamarán con un nombre nuevo, que la boca del SEÑOR determinará.</a:t>
            </a:r>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lnSpcReduction="10000"/>
          </a:bodyPr>
          <a:lstStyle/>
          <a:p>
            <a:pPr marL="0" indent="0">
              <a:buNone/>
            </a:pPr>
            <a:r>
              <a:rPr lang="en-US" sz="2400" dirty="0"/>
              <a:t>For Zion's sake I will not keep silent, And for Jerusalem's sake I will not keep quiet, Until her righteousness goes forth like brightness, And her salvation like a torch that is burning. 2 The nations will see your righteousness, And all kings your glory; And you will be called by a new name Which the mouth of the LORD will designate.</a:t>
            </a:r>
          </a:p>
          <a:p>
            <a:pPr marL="0" indent="0">
              <a:buNone/>
            </a:pPr>
            <a:endParaRPr lang="en-US" dirty="0"/>
          </a:p>
        </p:txBody>
      </p:sp>
    </p:spTree>
    <p:extLst>
      <p:ext uri="{BB962C8B-B14F-4D97-AF65-F5344CB8AC3E}">
        <p14:creationId xmlns:p14="http://schemas.microsoft.com/office/powerpoint/2010/main" val="17604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8240" y="1828802"/>
            <a:ext cx="4622585" cy="4830320"/>
          </a:xfrm>
        </p:spPr>
        <p:txBody>
          <a:bodyPr>
            <a:normAutofit/>
          </a:bodyPr>
          <a:lstStyle/>
          <a:p>
            <a:pPr marL="0" indent="0" algn="ctr">
              <a:buNone/>
            </a:pPr>
            <a:r>
              <a:rPr lang="en-US" sz="4080" b="1" dirty="0"/>
              <a:t>Jesus as a Temple</a:t>
            </a:r>
            <a:endParaRPr lang="en-US" sz="3480" dirty="0"/>
          </a:p>
          <a:p>
            <a:pPr algn="ctr"/>
            <a:r>
              <a:rPr lang="en-US" sz="2400" b="1" dirty="0"/>
              <a:t>Forgiveness</a:t>
            </a:r>
          </a:p>
          <a:p>
            <a:pPr algn="ctr"/>
            <a:r>
              <a:rPr lang="en-US" sz="2400" b="1" dirty="0"/>
              <a:t>Meaning</a:t>
            </a:r>
          </a:p>
          <a:p>
            <a:pPr algn="ctr"/>
            <a:r>
              <a:rPr lang="en-US" sz="2400" b="1" dirty="0"/>
              <a:t>Refreshment</a:t>
            </a:r>
          </a:p>
          <a:p>
            <a:pPr algn="ctr"/>
            <a:r>
              <a:rPr lang="en-US" sz="2400" b="1" dirty="0"/>
              <a:t>Home</a:t>
            </a:r>
          </a:p>
          <a:p>
            <a:pPr algn="ctr"/>
            <a:r>
              <a:rPr lang="en-US" sz="2400" b="1" dirty="0"/>
              <a:t>Redemption</a:t>
            </a:r>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212733" y="1828802"/>
            <a:ext cx="5252935" cy="4830320"/>
          </a:xfrm>
        </p:spPr>
        <p:txBody>
          <a:bodyPr>
            <a:noAutofit/>
          </a:bodyPr>
          <a:lstStyle/>
          <a:p>
            <a:pPr marL="0" indent="0" algn="ctr">
              <a:buNone/>
            </a:pPr>
            <a:r>
              <a:rPr lang="en-US" sz="4080" b="1" dirty="0"/>
              <a:t>Jesús </a:t>
            </a:r>
            <a:r>
              <a:rPr lang="en-US" sz="4080" b="1" dirty="0" err="1"/>
              <a:t>como</a:t>
            </a:r>
            <a:r>
              <a:rPr lang="en-US" sz="4080" b="1" dirty="0"/>
              <a:t> </a:t>
            </a:r>
            <a:r>
              <a:rPr lang="en-US" sz="4080" b="1" dirty="0" err="1"/>
              <a:t>templo</a:t>
            </a:r>
            <a:endParaRPr lang="en-US" sz="4080" b="1" dirty="0"/>
          </a:p>
          <a:p>
            <a:pPr algn="ctr"/>
            <a:r>
              <a:rPr lang="en-US" sz="2400" b="1" dirty="0" err="1"/>
              <a:t>Perdón</a:t>
            </a:r>
            <a:endParaRPr lang="en-US" sz="2400" b="1" dirty="0"/>
          </a:p>
          <a:p>
            <a:pPr algn="ctr"/>
            <a:r>
              <a:rPr lang="en-US" sz="2400" b="1" dirty="0" err="1"/>
              <a:t>Sentido</a:t>
            </a:r>
            <a:endParaRPr lang="en-US" sz="2400" b="1" dirty="0"/>
          </a:p>
          <a:p>
            <a:pPr algn="ctr"/>
            <a:r>
              <a:rPr lang="en-US" sz="2400" b="1" dirty="0" err="1"/>
              <a:t>Refresco</a:t>
            </a:r>
            <a:endParaRPr lang="en-US" sz="2400" b="1" dirty="0"/>
          </a:p>
          <a:p>
            <a:pPr algn="ctr"/>
            <a:r>
              <a:rPr lang="en-US" sz="2400" b="1" dirty="0"/>
              <a:t>Casa</a:t>
            </a:r>
          </a:p>
          <a:p>
            <a:pPr algn="ctr"/>
            <a:r>
              <a:rPr lang="en-US" sz="2400" b="1" dirty="0" err="1"/>
              <a:t>Redención</a:t>
            </a:r>
            <a:endParaRPr lang="en-US" sz="2400" dirty="0"/>
          </a:p>
        </p:txBody>
      </p:sp>
      <p:sp>
        <p:nvSpPr>
          <p:cNvPr id="5" name="Title 1">
            <a:extLst>
              <a:ext uri="{FF2B5EF4-FFF2-40B4-BE49-F238E27FC236}">
                <a16:creationId xmlns:a16="http://schemas.microsoft.com/office/drawing/2014/main" id="{4C2BAEFF-3748-744C-96C1-029211747987}"/>
              </a:ext>
            </a:extLst>
          </p:cNvPr>
          <p:cNvSpPr txBox="1">
            <a:spLocks/>
          </p:cNvSpPr>
          <p:nvPr/>
        </p:nvSpPr>
        <p:spPr>
          <a:xfrm>
            <a:off x="1158240" y="198879"/>
            <a:ext cx="4622585" cy="1466497"/>
          </a:xfrm>
          <a:prstGeom prst="rect">
            <a:avLst/>
          </a:prstGeom>
        </p:spPr>
        <p:txBody>
          <a:bodyPr vert="horz" lIns="109728" tIns="54864" rIns="109728" bIns="54864" rtlCol="0" anchor="b">
            <a:normAutofit fontScale="92500" lnSpcReduction="10000"/>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n-US" sz="3840" u="sng" dirty="0">
                <a:solidFill>
                  <a:prstClr val="white"/>
                </a:solidFill>
                <a:latin typeface="Georgia"/>
              </a:rPr>
              <a:t>What do we find in Jesus, the House of the LORD?</a:t>
            </a:r>
            <a:endParaRPr lang="en-US" sz="3840" dirty="0">
              <a:solidFill>
                <a:prstClr val="white"/>
              </a:solidFill>
              <a:latin typeface="Georgia"/>
            </a:endParaRPr>
          </a:p>
        </p:txBody>
      </p:sp>
      <p:sp>
        <p:nvSpPr>
          <p:cNvPr id="6" name="Title 1">
            <a:extLst>
              <a:ext uri="{FF2B5EF4-FFF2-40B4-BE49-F238E27FC236}">
                <a16:creationId xmlns:a16="http://schemas.microsoft.com/office/drawing/2014/main" id="{081593D8-C874-9D46-B24E-9A2B19F5E979}"/>
              </a:ext>
            </a:extLst>
          </p:cNvPr>
          <p:cNvSpPr txBox="1">
            <a:spLocks/>
          </p:cNvSpPr>
          <p:nvPr/>
        </p:nvSpPr>
        <p:spPr>
          <a:xfrm>
            <a:off x="6411176" y="198879"/>
            <a:ext cx="4622585" cy="1466497"/>
          </a:xfrm>
          <a:prstGeom prst="rect">
            <a:avLst/>
          </a:prstGeom>
        </p:spPr>
        <p:txBody>
          <a:bodyPr vert="horz" lIns="109728" tIns="54864" rIns="109728" bIns="54864" rtlCol="0" anchor="b">
            <a:normAutofit fontScale="92500" lnSpcReduction="10000"/>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s-ES" sz="3840" u="sng" dirty="0">
                <a:solidFill>
                  <a:prstClr val="white"/>
                </a:solidFill>
                <a:latin typeface="Georgia"/>
              </a:rPr>
              <a:t>¿Qué encontramos en Jesús, la casa del SEÑOR?</a:t>
            </a:r>
            <a:endParaRPr lang="en-US" sz="3840" dirty="0">
              <a:solidFill>
                <a:prstClr val="white"/>
              </a:solidFill>
              <a:latin typeface="Georgia"/>
            </a:endParaRPr>
          </a:p>
        </p:txBody>
      </p:sp>
    </p:spTree>
    <p:extLst>
      <p:ext uri="{BB962C8B-B14F-4D97-AF65-F5344CB8AC3E}">
        <p14:creationId xmlns:p14="http://schemas.microsoft.com/office/powerpoint/2010/main" val="362513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linds(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linds(horizont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linds(horizont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blinds(horizontal)">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blinds(horizontal)">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D52524-70B2-804C-BEF8-DFCD0DB47F21}"/>
              </a:ext>
            </a:extLst>
          </p:cNvPr>
          <p:cNvSpPr txBox="1">
            <a:spLocks/>
          </p:cNvSpPr>
          <p:nvPr/>
        </p:nvSpPr>
        <p:spPr>
          <a:xfrm>
            <a:off x="1473415" y="2695752"/>
            <a:ext cx="4622585" cy="1466497"/>
          </a:xfrm>
          <a:prstGeom prst="rect">
            <a:avLst/>
          </a:prstGeom>
        </p:spPr>
        <p:txBody>
          <a:bodyPr vert="horz" lIns="109728" tIns="54864" rIns="109728" bIns="54864" rtlCol="0" anchor="b">
            <a:normAutofit fontScale="92500" lnSpcReduction="10000"/>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n-US" sz="3840" u="sng" dirty="0">
                <a:solidFill>
                  <a:prstClr val="white"/>
                </a:solidFill>
                <a:latin typeface="Georgia"/>
              </a:rPr>
              <a:t>What do people find in YOU the house of the LORD?</a:t>
            </a:r>
            <a:endParaRPr lang="en-US" sz="3840" dirty="0">
              <a:solidFill>
                <a:prstClr val="white"/>
              </a:solidFill>
              <a:latin typeface="Georgia"/>
            </a:endParaRPr>
          </a:p>
        </p:txBody>
      </p:sp>
      <p:sp>
        <p:nvSpPr>
          <p:cNvPr id="5" name="Title 1">
            <a:extLst>
              <a:ext uri="{FF2B5EF4-FFF2-40B4-BE49-F238E27FC236}">
                <a16:creationId xmlns:a16="http://schemas.microsoft.com/office/drawing/2014/main" id="{F4922CBA-BAB8-8C4F-9F58-45757FCC4454}"/>
              </a:ext>
            </a:extLst>
          </p:cNvPr>
          <p:cNvSpPr txBox="1">
            <a:spLocks/>
          </p:cNvSpPr>
          <p:nvPr/>
        </p:nvSpPr>
        <p:spPr>
          <a:xfrm>
            <a:off x="6096000" y="2695750"/>
            <a:ext cx="4622585" cy="1466497"/>
          </a:xfrm>
          <a:prstGeom prst="rect">
            <a:avLst/>
          </a:prstGeom>
        </p:spPr>
        <p:txBody>
          <a:bodyPr vert="horz" lIns="109728" tIns="54864" rIns="109728" bIns="54864" rtlCol="0" anchor="b">
            <a:normAutofit fontScale="92500" lnSpcReduction="10000"/>
          </a:bodyPr>
          <a:lst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a:lstStyle>
          <a:p>
            <a:pPr algn="ctr" defTabSz="822960">
              <a:defRPr/>
            </a:pPr>
            <a:r>
              <a:rPr lang="es-ES" sz="3840" u="sng" dirty="0">
                <a:solidFill>
                  <a:prstClr val="white"/>
                </a:solidFill>
                <a:latin typeface="Georgia"/>
              </a:rPr>
              <a:t>¿Qué encuentra la gente en TI la casa del SEÑOR?</a:t>
            </a:r>
            <a:endParaRPr lang="en-US" sz="3840" dirty="0">
              <a:solidFill>
                <a:prstClr val="white"/>
              </a:solidFill>
              <a:latin typeface="Georgia"/>
            </a:endParaRPr>
          </a:p>
        </p:txBody>
      </p:sp>
    </p:spTree>
    <p:extLst>
      <p:ext uri="{BB962C8B-B14F-4D97-AF65-F5344CB8AC3E}">
        <p14:creationId xmlns:p14="http://schemas.microsoft.com/office/powerpoint/2010/main" val="11904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360" u="sng" dirty="0">
                <a:solidFill>
                  <a:schemeClr val="tx1"/>
                </a:solidFill>
              </a:rPr>
              <a:t>Isaiah 62:1-4</a:t>
            </a:r>
            <a:br>
              <a:rPr lang="en-US" sz="3360" dirty="0">
                <a:solidFill>
                  <a:schemeClr val="tx1"/>
                </a:solidFill>
              </a:rPr>
            </a:br>
            <a:endParaRPr lang="en-US" sz="3360" dirty="0">
              <a:solidFill>
                <a:schemeClr val="tx1"/>
              </a:solidFill>
            </a:endParaRPr>
          </a:p>
        </p:txBody>
      </p:sp>
      <p:sp>
        <p:nvSpPr>
          <p:cNvPr id="3" name="Content Placeholder 2"/>
          <p:cNvSpPr>
            <a:spLocks noGrp="1"/>
          </p:cNvSpPr>
          <p:nvPr>
            <p:ph sz="half" idx="1"/>
          </p:nvPr>
        </p:nvSpPr>
        <p:spPr>
          <a:xfrm>
            <a:off x="1541998" y="1828801"/>
            <a:ext cx="4114800" cy="4348163"/>
          </a:xfrm>
        </p:spPr>
        <p:txBody>
          <a:bodyPr>
            <a:normAutofit lnSpcReduction="10000"/>
          </a:bodyPr>
          <a:lstStyle/>
          <a:p>
            <a:pPr marL="0" indent="0">
              <a:buNone/>
            </a:pPr>
            <a:r>
              <a:rPr lang="es-ES" sz="2400" dirty="0"/>
              <a:t>3 Serás también corona de hermosura en la mano del SEÑOR, y diadema real en la palma de tu Dios. 4 Nunca más se dirá de ti: Abandonada, ni de tu tierra se dirá jamás: Desolada; sino que se te llamará: Mi deleite está en ella, y a tu tierra: Desposada; porque en ti se deleita el SEÑOR, y tu tierra será desposada.</a:t>
            </a:r>
          </a:p>
          <a:p>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1"/>
            <a:ext cx="4114800" cy="4348163"/>
          </a:xfrm>
        </p:spPr>
        <p:txBody>
          <a:bodyPr>
            <a:normAutofit lnSpcReduction="10000"/>
          </a:bodyPr>
          <a:lstStyle/>
          <a:p>
            <a:pPr marL="0" indent="0">
              <a:buNone/>
            </a:pPr>
            <a:r>
              <a:rPr lang="en-US" sz="2400" dirty="0"/>
              <a:t>3 You will also be a crown of beauty in the hand of the LORD, And a royal diadem in the hand of your God. 4 It will no longer be said to you, ``Forsaken," Nor to your land will it any longer be said, ``Desolate"; But you will be called, ``My delight is in her," And your land, ``Married"; For the LORD delights in you, And to Him your land will be married.</a:t>
            </a:r>
          </a:p>
          <a:p>
            <a:pPr marL="0" indent="0">
              <a:buNone/>
            </a:pPr>
            <a:endParaRPr lang="en-US" dirty="0"/>
          </a:p>
        </p:txBody>
      </p:sp>
    </p:spTree>
    <p:extLst>
      <p:ext uri="{BB962C8B-B14F-4D97-AF65-F5344CB8AC3E}">
        <p14:creationId xmlns:p14="http://schemas.microsoft.com/office/powerpoint/2010/main" val="98195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991788"/>
          </a:xfrm>
        </p:spPr>
        <p:txBody>
          <a:bodyPr>
            <a:normAutofit/>
          </a:bodyPr>
          <a:lstStyle/>
          <a:p>
            <a:pPr algn="ctr"/>
            <a:r>
              <a:rPr lang="es-ES" sz="3360" u="sng" dirty="0">
                <a:solidFill>
                  <a:schemeClr val="tx1"/>
                </a:solidFill>
              </a:rPr>
              <a:t>Un Nuevo Nombre/A New </a:t>
            </a:r>
            <a:r>
              <a:rPr lang="es-ES" sz="3360" u="sng" dirty="0" err="1">
                <a:solidFill>
                  <a:schemeClr val="tx1"/>
                </a:solidFill>
              </a:rPr>
              <a:t>Name</a:t>
            </a:r>
            <a:endParaRPr lang="es-E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r>
              <a:rPr lang="en-US" sz="2160" dirty="0"/>
              <a:t>Cristiano "</a:t>
            </a:r>
            <a:r>
              <a:rPr lang="en-US" sz="2160" dirty="0" err="1"/>
              <a:t>perteneciendo</a:t>
            </a:r>
            <a:r>
              <a:rPr lang="en-US" sz="2160" dirty="0"/>
              <a:t> a Cristo" o "</a:t>
            </a:r>
            <a:r>
              <a:rPr lang="en-US" sz="2160" dirty="0" err="1"/>
              <a:t>seguidor</a:t>
            </a:r>
            <a:r>
              <a:rPr lang="en-US" sz="2160" dirty="0"/>
              <a:t> de Cristo”.</a:t>
            </a:r>
          </a:p>
          <a:p>
            <a:r>
              <a:rPr lang="en-US" sz="2160" dirty="0" err="1"/>
              <a:t>Hechos</a:t>
            </a:r>
            <a:r>
              <a:rPr lang="en-US" sz="2160" dirty="0"/>
              <a:t> 11:26</a:t>
            </a:r>
          </a:p>
          <a:p>
            <a:r>
              <a:rPr lang="en-US" sz="2160" dirty="0" err="1"/>
              <a:t>Hechos</a:t>
            </a:r>
            <a:r>
              <a:rPr lang="en-US" sz="2160" dirty="0"/>
              <a:t> 26:24-28</a:t>
            </a:r>
          </a:p>
          <a:p>
            <a:r>
              <a:rPr lang="en-US" sz="2160" dirty="0"/>
              <a:t>1 Ped. 4:14-16</a:t>
            </a:r>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r>
              <a:rPr lang="en-US" sz="2160" dirty="0"/>
              <a:t>Christian “belonging to the party of Christ” or a “follower of Christ.”</a:t>
            </a:r>
          </a:p>
          <a:p>
            <a:r>
              <a:rPr lang="en-US" sz="2160" dirty="0"/>
              <a:t>Acts 11:26</a:t>
            </a:r>
          </a:p>
          <a:p>
            <a:r>
              <a:rPr lang="en-US" sz="2160" dirty="0"/>
              <a:t>Acts 26:24-28 </a:t>
            </a:r>
          </a:p>
          <a:p>
            <a:r>
              <a:rPr lang="en-US" sz="2160" dirty="0"/>
              <a:t>1 Pet. 4:14-16</a:t>
            </a:r>
          </a:p>
          <a:p>
            <a:pPr marL="0" indent="0">
              <a:buNone/>
            </a:pPr>
            <a:endParaRPr lang="en-US" dirty="0"/>
          </a:p>
        </p:txBody>
      </p:sp>
    </p:spTree>
    <p:extLst>
      <p:ext uri="{BB962C8B-B14F-4D97-AF65-F5344CB8AC3E}">
        <p14:creationId xmlns:p14="http://schemas.microsoft.com/office/powerpoint/2010/main" val="255203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991788"/>
          </a:xfrm>
        </p:spPr>
        <p:txBody>
          <a:bodyPr>
            <a:normAutofit/>
          </a:bodyPr>
          <a:lstStyle/>
          <a:p>
            <a:pPr algn="ctr"/>
            <a:r>
              <a:rPr lang="es-ES" sz="3360" u="sng" dirty="0">
                <a:solidFill>
                  <a:schemeClr val="tx1"/>
                </a:solidFill>
              </a:rPr>
              <a:t>Un Nuevo Nombre/A New </a:t>
            </a:r>
            <a:r>
              <a:rPr lang="es-ES" sz="3360" u="sng" dirty="0" err="1">
                <a:solidFill>
                  <a:schemeClr val="tx1"/>
                </a:solidFill>
              </a:rPr>
              <a:t>Name</a:t>
            </a:r>
            <a:endParaRPr lang="es-E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pPr marL="0" indent="0">
              <a:buNone/>
            </a:pPr>
            <a:r>
              <a:rPr lang="es-ES" sz="2400" dirty="0"/>
              <a:t>Hechos 11:26- y cuando lo encontró, lo trajo a Antioquía. Y se reunieron con la iglesia por todo un año, y enseñaban a las multitudes; y a los discípulos se les llamó </a:t>
            </a:r>
            <a:r>
              <a:rPr lang="es-ES" sz="2400" b="1" u="sng" dirty="0"/>
              <a:t>Cristianos</a:t>
            </a:r>
            <a:r>
              <a:rPr lang="es-ES" sz="2400" dirty="0"/>
              <a:t> por primera vez en Antioquía.</a:t>
            </a:r>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3881338" cy="4348163"/>
          </a:xfrm>
        </p:spPr>
        <p:txBody>
          <a:bodyPr>
            <a:normAutofit/>
          </a:bodyPr>
          <a:lstStyle/>
          <a:p>
            <a:pPr marL="0" indent="0">
              <a:buNone/>
            </a:pPr>
            <a:r>
              <a:rPr lang="en-US" sz="2400" dirty="0"/>
              <a:t>Acts 11:26- …And for an entire year they met with the church and taught considerable numbers; and the disciples were first called </a:t>
            </a:r>
            <a:r>
              <a:rPr lang="en-US" sz="2400" b="1" u="sng" dirty="0"/>
              <a:t>Christians</a:t>
            </a:r>
            <a:r>
              <a:rPr lang="en-US" sz="2400" dirty="0"/>
              <a:t> in Antioch. </a:t>
            </a:r>
          </a:p>
          <a:p>
            <a:pPr marL="0" indent="0">
              <a:buNone/>
            </a:pPr>
            <a:endParaRPr lang="en-US" dirty="0"/>
          </a:p>
        </p:txBody>
      </p:sp>
    </p:spTree>
    <p:extLst>
      <p:ext uri="{BB962C8B-B14F-4D97-AF65-F5344CB8AC3E}">
        <p14:creationId xmlns:p14="http://schemas.microsoft.com/office/powerpoint/2010/main" val="178364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991788"/>
          </a:xfrm>
        </p:spPr>
        <p:txBody>
          <a:bodyPr>
            <a:normAutofit/>
          </a:bodyPr>
          <a:lstStyle/>
          <a:p>
            <a:pPr algn="ctr"/>
            <a:r>
              <a:rPr lang="es-ES" sz="3360" u="sng" dirty="0">
                <a:solidFill>
                  <a:schemeClr val="tx1"/>
                </a:solidFill>
              </a:rPr>
              <a:t>Un Nuevo Nombre/A New </a:t>
            </a:r>
            <a:r>
              <a:rPr lang="es-ES" sz="3360" u="sng" dirty="0" err="1">
                <a:solidFill>
                  <a:schemeClr val="tx1"/>
                </a:solidFill>
              </a:rPr>
              <a:t>Name</a:t>
            </a:r>
            <a:endParaRPr lang="es-E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fontScale="92500"/>
          </a:bodyPr>
          <a:lstStyle/>
          <a:p>
            <a:pPr marL="0" indent="0">
              <a:buNone/>
            </a:pPr>
            <a:r>
              <a:rPr lang="es-ES" sz="2400" dirty="0"/>
              <a:t>Hechos 26:24-28- 26 Porque el rey entiende estas cosas, y también le hablo con confianza, porque estoy persuadido de que él no ignora nada de esto; pues esto no se ha hecho en secreto. 27 Rey Agripa, ¿crees en los profetas? Yo sé que crees. 28 Y Agripa respondió a Pablo: En poco tiempo me persuadirás a que me haga </a:t>
            </a:r>
            <a:r>
              <a:rPr lang="es-ES" sz="2400" b="1" u="sng" dirty="0"/>
              <a:t>Cristiano</a:t>
            </a:r>
            <a:r>
              <a:rPr lang="es-ES" sz="2400" u="sng" dirty="0"/>
              <a:t>.</a:t>
            </a:r>
            <a:endParaRPr lang="es-E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3881338" cy="4348163"/>
          </a:xfrm>
        </p:spPr>
        <p:txBody>
          <a:bodyPr>
            <a:normAutofit fontScale="92500"/>
          </a:bodyPr>
          <a:lstStyle/>
          <a:p>
            <a:pPr marL="0" indent="0">
              <a:buNone/>
            </a:pPr>
            <a:r>
              <a:rPr lang="en-US" sz="2400" dirty="0"/>
              <a:t>Acts 26:24-28- 26``For the king knows about these matters, and I speak to him also with confidence, since I am persuaded that none of these things escape his notice; for this has not been done in a corner. 27``King Agrippa, do you believe the Prophets? I know that you do." 28Agrippa replied to Paul, ``In a short time you will persuade me to become a </a:t>
            </a:r>
            <a:r>
              <a:rPr lang="en-US" sz="2400" b="1" u="sng" dirty="0"/>
              <a:t>Christian</a:t>
            </a:r>
            <a:r>
              <a:rPr lang="en-US" sz="2400" dirty="0"/>
              <a:t>."</a:t>
            </a:r>
          </a:p>
          <a:p>
            <a:pPr marL="0" indent="0">
              <a:buNone/>
            </a:pPr>
            <a:endParaRPr lang="en-US" dirty="0"/>
          </a:p>
        </p:txBody>
      </p:sp>
    </p:spTree>
    <p:extLst>
      <p:ext uri="{BB962C8B-B14F-4D97-AF65-F5344CB8AC3E}">
        <p14:creationId xmlns:p14="http://schemas.microsoft.com/office/powerpoint/2010/main" val="33491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991788"/>
          </a:xfrm>
        </p:spPr>
        <p:txBody>
          <a:bodyPr>
            <a:normAutofit/>
          </a:bodyPr>
          <a:lstStyle/>
          <a:p>
            <a:pPr algn="ctr"/>
            <a:r>
              <a:rPr lang="es-ES" sz="3360" u="sng" dirty="0">
                <a:solidFill>
                  <a:schemeClr val="tx1"/>
                </a:solidFill>
              </a:rPr>
              <a:t>Un Nuevo Nombre/A New </a:t>
            </a:r>
            <a:r>
              <a:rPr lang="es-ES" sz="3360" u="sng" dirty="0" err="1">
                <a:solidFill>
                  <a:schemeClr val="tx1"/>
                </a:solidFill>
              </a:rPr>
              <a:t>Name</a:t>
            </a:r>
            <a:endParaRPr lang="es-E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fontScale="92500" lnSpcReduction="10000"/>
          </a:bodyPr>
          <a:lstStyle/>
          <a:p>
            <a:pPr marL="0" indent="0">
              <a:buNone/>
            </a:pPr>
            <a:r>
              <a:rPr lang="es-ES" sz="2400" dirty="0"/>
              <a:t>1 </a:t>
            </a:r>
            <a:r>
              <a:rPr lang="es-ES" sz="2400" dirty="0" err="1"/>
              <a:t>Ped</a:t>
            </a:r>
            <a:r>
              <a:rPr lang="es-ES" sz="2400" dirty="0"/>
              <a:t>. 4:14-16- Si sois vituperados por el nombre de Cristo, dichosos sois, pues el Espíritu de gloria y de Dios reposa sobre vosotros. Ciertamente, por ellos El es blasfemado, pero por vosotros es glorificado. 15 Que de ninguna manera sufra alguno de vosotros como homicida, o ladrón, o malhechor, o por entrometido. 16 Pero si alguno sufre como </a:t>
            </a:r>
            <a:r>
              <a:rPr lang="es-ES" sz="2400" b="1" u="sng" dirty="0"/>
              <a:t>Cristiano</a:t>
            </a:r>
            <a:r>
              <a:rPr lang="es-ES" sz="2400" dirty="0"/>
              <a:t>, que no se avergüence, sino que como tal glorifique a Dios.</a:t>
            </a:r>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fontScale="92500" lnSpcReduction="10000"/>
          </a:bodyPr>
          <a:lstStyle/>
          <a:p>
            <a:pPr marL="0" indent="0">
              <a:buNone/>
            </a:pPr>
            <a:r>
              <a:rPr lang="en-US" sz="2640" dirty="0"/>
              <a:t>1 Pet. 4:14-16- If you are reviled for the name of Christ, you are blessed, because the Spirit of glory and of God rests on you. 15 Make sure that none of you suffers as a murderer, or thief, or evildoer, or a troublesome meddler; 16 but if anyone suffers as a </a:t>
            </a:r>
            <a:r>
              <a:rPr lang="en-US" sz="2640" b="1" u="sng" dirty="0"/>
              <a:t>Christian</a:t>
            </a:r>
            <a:r>
              <a:rPr lang="en-US" sz="2640" dirty="0"/>
              <a:t>, he is not to be ashamed, but is to glorify God in this name</a:t>
            </a:r>
            <a:r>
              <a:rPr lang="en-US" dirty="0"/>
              <a:t>.</a:t>
            </a:r>
          </a:p>
          <a:p>
            <a:pPr marL="0" indent="0">
              <a:buNone/>
            </a:pPr>
            <a:endParaRPr lang="en-US" dirty="0"/>
          </a:p>
        </p:txBody>
      </p:sp>
    </p:spTree>
    <p:extLst>
      <p:ext uri="{BB962C8B-B14F-4D97-AF65-F5344CB8AC3E}">
        <p14:creationId xmlns:p14="http://schemas.microsoft.com/office/powerpoint/2010/main" val="5990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991788"/>
          </a:xfrm>
        </p:spPr>
        <p:txBody>
          <a:bodyPr>
            <a:normAutofit/>
          </a:bodyPr>
          <a:lstStyle/>
          <a:p>
            <a:pPr algn="ctr"/>
            <a:r>
              <a:rPr lang="es-ES" sz="3360" u="sng" dirty="0">
                <a:solidFill>
                  <a:schemeClr val="tx1"/>
                </a:solidFill>
              </a:rPr>
              <a:t>Un Nuevo Nombre/A New </a:t>
            </a:r>
            <a:r>
              <a:rPr lang="es-ES" sz="3360" u="sng" dirty="0" err="1">
                <a:solidFill>
                  <a:schemeClr val="tx1"/>
                </a:solidFill>
              </a:rPr>
              <a:t>Name</a:t>
            </a:r>
            <a:endParaRPr lang="es-E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r>
              <a:rPr lang="es-ES" sz="2400" dirty="0"/>
              <a:t>“verán las naciones tu justicia, y todos los reyes tu gloria, y te llamarán con un nombre nuevo.”</a:t>
            </a:r>
          </a:p>
          <a:p>
            <a:r>
              <a:rPr lang="es-ES" sz="2400" dirty="0"/>
              <a:t>Gentiles, reyes, un nombre nuevo…</a:t>
            </a:r>
          </a:p>
          <a:p>
            <a:pPr marL="0" indent="0">
              <a:buNone/>
            </a:pPr>
            <a:endParaRPr lang="es-ES" sz="2400" dirty="0"/>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1" cy="4348163"/>
          </a:xfrm>
        </p:spPr>
        <p:txBody>
          <a:bodyPr>
            <a:normAutofit/>
          </a:bodyPr>
          <a:lstStyle/>
          <a:p>
            <a:pPr lvl="1"/>
            <a:r>
              <a:rPr lang="en-US" sz="2400" dirty="0"/>
              <a:t>“The nations will see your righteousness, And all kings your glory; And you will be called by a new name Which the mouth of the LORD will designate.”</a:t>
            </a:r>
          </a:p>
          <a:p>
            <a:pPr lvl="1"/>
            <a:r>
              <a:rPr lang="en-US" sz="2400" dirty="0"/>
              <a:t>Gentiles, kings, a new name for everyone…</a:t>
            </a:r>
          </a:p>
          <a:p>
            <a:pPr marL="0" indent="0">
              <a:buNone/>
            </a:pPr>
            <a:endParaRPr lang="en-US" dirty="0"/>
          </a:p>
        </p:txBody>
      </p:sp>
    </p:spTree>
    <p:extLst>
      <p:ext uri="{BB962C8B-B14F-4D97-AF65-F5344CB8AC3E}">
        <p14:creationId xmlns:p14="http://schemas.microsoft.com/office/powerpoint/2010/main" val="25508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60" y="362304"/>
            <a:ext cx="8641080" cy="1466497"/>
          </a:xfrm>
        </p:spPr>
        <p:txBody>
          <a:bodyPr>
            <a:normAutofit/>
          </a:bodyPr>
          <a:lstStyle/>
          <a:p>
            <a:pPr algn="ctr"/>
            <a:r>
              <a:rPr lang="en-US" sz="3360" u="sng" dirty="0">
                <a:solidFill>
                  <a:schemeClr val="tx1"/>
                </a:solidFill>
              </a:rPr>
              <a:t>Isaiah 62:3</a:t>
            </a:r>
            <a:br>
              <a:rPr lang="en-US" sz="3360" u="sng" dirty="0">
                <a:solidFill>
                  <a:schemeClr val="tx1"/>
                </a:solidFill>
              </a:rPr>
            </a:br>
            <a:endParaRPr lang="en-US" sz="3360" dirty="0">
              <a:solidFill>
                <a:schemeClr val="tx1"/>
              </a:solidFill>
            </a:endParaRPr>
          </a:p>
        </p:txBody>
      </p:sp>
      <p:sp>
        <p:nvSpPr>
          <p:cNvPr id="3" name="Content Placeholder 2"/>
          <p:cNvSpPr>
            <a:spLocks noGrp="1"/>
          </p:cNvSpPr>
          <p:nvPr>
            <p:ph sz="half" idx="1"/>
          </p:nvPr>
        </p:nvSpPr>
        <p:spPr>
          <a:xfrm>
            <a:off x="1541998" y="1828802"/>
            <a:ext cx="4114800" cy="4348163"/>
          </a:xfrm>
        </p:spPr>
        <p:txBody>
          <a:bodyPr>
            <a:normAutofit/>
          </a:bodyPr>
          <a:lstStyle/>
          <a:p>
            <a:r>
              <a:rPr lang="en-US" sz="2400" dirty="0"/>
              <a:t>La </a:t>
            </a:r>
            <a:r>
              <a:rPr lang="en-US" sz="2400" dirty="0" err="1"/>
              <a:t>deleite</a:t>
            </a:r>
            <a:r>
              <a:rPr lang="en-US" sz="2400" dirty="0"/>
              <a:t> </a:t>
            </a:r>
            <a:r>
              <a:rPr lang="en-US" sz="2400" dirty="0" err="1"/>
              <a:t>estará</a:t>
            </a:r>
            <a:r>
              <a:rPr lang="en-US" sz="2400" dirty="0"/>
              <a:t> </a:t>
            </a:r>
            <a:r>
              <a:rPr lang="en-US" sz="2400" dirty="0" err="1"/>
              <a:t>en</a:t>
            </a:r>
            <a:r>
              <a:rPr lang="en-US" sz="2400" dirty="0"/>
              <a:t> </a:t>
            </a:r>
            <a:r>
              <a:rPr lang="en-US" sz="2400" dirty="0" err="1"/>
              <a:t>nosotros</a:t>
            </a:r>
            <a:r>
              <a:rPr lang="en-US" sz="2400" dirty="0"/>
              <a:t>. </a:t>
            </a:r>
          </a:p>
          <a:p>
            <a:r>
              <a:rPr lang="en-US" sz="2400" dirty="0"/>
              <a:t>Podemos </a:t>
            </a:r>
            <a:r>
              <a:rPr lang="en-US" sz="2400" dirty="0" err="1"/>
              <a:t>decir</a:t>
            </a:r>
            <a:r>
              <a:rPr lang="en-US" sz="2400" dirty="0"/>
              <a:t> con </a:t>
            </a:r>
            <a:r>
              <a:rPr lang="en-US" sz="2400" dirty="0" err="1"/>
              <a:t>orgullo</a:t>
            </a:r>
            <a:r>
              <a:rPr lang="en-US" sz="2400" dirty="0"/>
              <a:t>, ¡</a:t>
            </a:r>
            <a:r>
              <a:rPr lang="en-US" sz="2400" dirty="0" err="1"/>
              <a:t>somos</a:t>
            </a:r>
            <a:r>
              <a:rPr lang="en-US" sz="2400" dirty="0"/>
              <a:t> </a:t>
            </a:r>
            <a:r>
              <a:rPr lang="en-US" sz="2400" dirty="0" err="1"/>
              <a:t>Cristianos</a:t>
            </a:r>
            <a:r>
              <a:rPr lang="en-US" sz="2400" dirty="0"/>
              <a:t>! de Cristo, </a:t>
            </a:r>
            <a:r>
              <a:rPr lang="en-US" sz="2400" dirty="0" err="1"/>
              <a:t>conectado</a:t>
            </a:r>
            <a:r>
              <a:rPr lang="en-US" sz="2400" dirty="0"/>
              <a:t> a Cristo</a:t>
            </a:r>
          </a:p>
          <a:p>
            <a:pPr marL="0" indent="0">
              <a:buNone/>
            </a:pPr>
            <a:endParaRPr lang="en-US" dirty="0"/>
          </a:p>
        </p:txBody>
      </p:sp>
      <p:sp>
        <p:nvSpPr>
          <p:cNvPr id="4" name="Content Placeholder 3">
            <a:extLst>
              <a:ext uri="{FF2B5EF4-FFF2-40B4-BE49-F238E27FC236}">
                <a16:creationId xmlns:a16="http://schemas.microsoft.com/office/drawing/2014/main" id="{1C0E2775-866E-DA4C-9A70-230109BF0E4B}"/>
              </a:ext>
            </a:extLst>
          </p:cNvPr>
          <p:cNvSpPr>
            <a:spLocks noGrp="1"/>
          </p:cNvSpPr>
          <p:nvPr>
            <p:ph sz="half" idx="2"/>
          </p:nvPr>
        </p:nvSpPr>
        <p:spPr>
          <a:xfrm>
            <a:off x="6535202" y="1828802"/>
            <a:ext cx="4114800" cy="4348163"/>
          </a:xfrm>
        </p:spPr>
        <p:txBody>
          <a:bodyPr>
            <a:normAutofit/>
          </a:bodyPr>
          <a:lstStyle/>
          <a:p>
            <a:r>
              <a:rPr lang="en-US" sz="2400" dirty="0"/>
              <a:t>God’s delight is going to be in us. </a:t>
            </a:r>
          </a:p>
          <a:p>
            <a:r>
              <a:rPr lang="en-US" sz="2400" dirty="0"/>
              <a:t>We can say proudly, we are Christians! of Christ, connected to Christ</a:t>
            </a:r>
          </a:p>
          <a:p>
            <a:pPr marL="0" indent="0">
              <a:buNone/>
            </a:pPr>
            <a:endParaRPr lang="en-US" dirty="0"/>
          </a:p>
        </p:txBody>
      </p:sp>
    </p:spTree>
    <p:extLst>
      <p:ext uri="{BB962C8B-B14F-4D97-AF65-F5344CB8AC3E}">
        <p14:creationId xmlns:p14="http://schemas.microsoft.com/office/powerpoint/2010/main" val="362797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otalTime>6</TotalTime>
  <Words>2088</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Georgia</vt:lpstr>
      <vt:lpstr>Brushed Metal 16x9</vt:lpstr>
      <vt:lpstr>¿Qué es un Cristiano?   What Is A Christian? </vt:lpstr>
      <vt:lpstr>Isaiah 62:1-4 </vt:lpstr>
      <vt:lpstr>Isaiah 62:1-4 </vt:lpstr>
      <vt:lpstr>Un Nuevo Nombre/A New Name</vt:lpstr>
      <vt:lpstr>Un Nuevo Nombre/A New Name</vt:lpstr>
      <vt:lpstr>Un Nuevo Nombre/A New Name</vt:lpstr>
      <vt:lpstr>Un Nuevo Nombre/A New Name</vt:lpstr>
      <vt:lpstr>Un Nuevo Nombre/A New Name</vt:lpstr>
      <vt:lpstr>Isaiah 62:3 </vt:lpstr>
      <vt:lpstr>Isaiah 62:3 </vt:lpstr>
      <vt:lpstr>Ap./Rev. 21:1-6, 9-11, 22-24 </vt:lpstr>
      <vt:lpstr>Ap./Rev. 21:1-6, 9-11, 22-24 </vt:lpstr>
      <vt:lpstr>Ap./Rev. 21:1-6, 9-11, 22-24 </vt:lpstr>
      <vt:lpstr>Ap./Rev. 21:9-11 </vt:lpstr>
      <vt:lpstr>Ap./Rev. 21:22-24 </vt:lpstr>
      <vt:lpstr>Ap./Rev. 21:25-27 </vt:lpstr>
      <vt:lpstr>PowerPoint Presentation</vt:lpstr>
      <vt:lpstr>Invitation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un Cristiano?   What Is A Christian? </dc:title>
  <dc:creator>Brad Beutjer</dc:creator>
  <cp:lastModifiedBy>Brad Beutjer</cp:lastModifiedBy>
  <cp:revision>1</cp:revision>
  <dcterms:created xsi:type="dcterms:W3CDTF">2019-05-12T22:56:12Z</dcterms:created>
  <dcterms:modified xsi:type="dcterms:W3CDTF">2019-05-12T23:02:25Z</dcterms:modified>
</cp:coreProperties>
</file>