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257" r:id="rId3"/>
    <p:sldId id="283" r:id="rId4"/>
    <p:sldId id="259" r:id="rId5"/>
    <p:sldId id="272" r:id="rId6"/>
    <p:sldId id="273" r:id="rId7"/>
    <p:sldId id="274" r:id="rId8"/>
    <p:sldId id="275" r:id="rId9"/>
    <p:sldId id="276" r:id="rId10"/>
    <p:sldId id="277" r:id="rId11"/>
    <p:sldId id="280" r:id="rId12"/>
    <p:sldId id="281" r:id="rId13"/>
    <p:sldId id="282" r:id="rId14"/>
    <p:sldId id="286" r:id="rId15"/>
    <p:sldId id="284" r:id="rId16"/>
    <p:sldId id="285" r:id="rId17"/>
    <p:sldId id="287" r:id="rId18"/>
    <p:sldId id="288" r:id="rId19"/>
    <p:sldId id="289" r:id="rId20"/>
    <p:sldId id="290" r:id="rId21"/>
    <p:sldId id="291" r:id="rId22"/>
    <p:sldId id="292" r:id="rId23"/>
    <p:sldId id="293" r:id="rId24"/>
    <p:sldId id="294" r:id="rId25"/>
    <p:sldId id="295" r:id="rId26"/>
    <p:sldId id="296" r:id="rId27"/>
    <p:sldId id="258" r:id="rId28"/>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2"/>
    <p:restoredTop sz="75000"/>
  </p:normalViewPr>
  <p:slideViewPr>
    <p:cSldViewPr snapToGrid="0" snapToObjects="1">
      <p:cViewPr varScale="1">
        <p:scale>
          <a:sx n="76" d="100"/>
          <a:sy n="76" d="100"/>
        </p:scale>
        <p:origin x="1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CF4F74-645A-0743-B68E-9AE222BCC4AF}" type="datetimeFigureOut">
              <a:rPr lang="en-US" smtClean="0"/>
              <a:t>6/1/19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DB6D5-975C-EC49-95B0-B9201B28573F}" type="slidenum">
              <a:rPr lang="en-US" smtClean="0"/>
              <a:t>‹#›</a:t>
            </a:fld>
            <a:endParaRPr lang="en-US"/>
          </a:p>
        </p:txBody>
      </p:sp>
    </p:spTree>
    <p:extLst>
      <p:ext uri="{BB962C8B-B14F-4D97-AF65-F5344CB8AC3E}">
        <p14:creationId xmlns:p14="http://schemas.microsoft.com/office/powerpoint/2010/main" val="1208839819"/>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80 mentions in the Old Testament and over 250 in the New.  We may not know everything, but there is SO much we can know!!!</a:t>
            </a:r>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1</a:t>
            </a:fld>
            <a:endParaRPr lang="en-US"/>
          </a:p>
        </p:txBody>
      </p:sp>
    </p:spTree>
    <p:extLst>
      <p:ext uri="{BB962C8B-B14F-4D97-AF65-F5344CB8AC3E}">
        <p14:creationId xmlns:p14="http://schemas.microsoft.com/office/powerpoint/2010/main" val="104190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713232" rtl="0" eaLnBrk="1" fontAlgn="auto" latinLnBrk="0" hangingPunct="1">
              <a:lnSpc>
                <a:spcPct val="100000"/>
              </a:lnSpc>
              <a:spcBef>
                <a:spcPts val="0"/>
              </a:spcBef>
              <a:spcAft>
                <a:spcPts val="0"/>
              </a:spcAft>
              <a:buClrTx/>
              <a:buSzTx/>
              <a:buFontTx/>
              <a:buNone/>
              <a:tabLst/>
              <a:defRPr/>
            </a:pPr>
            <a:r>
              <a:rPr lang="en-US" altLang="x-none" dirty="0" err="1" smtClean="0"/>
              <a:t>Pneuma</a:t>
            </a:r>
            <a:r>
              <a:rPr lang="en-US" altLang="x-none" dirty="0" smtClean="0"/>
              <a:t>: “Spirit” and “spirit”</a:t>
            </a:r>
          </a:p>
          <a:p>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11</a:t>
            </a:fld>
            <a:endParaRPr lang="en-US"/>
          </a:p>
        </p:txBody>
      </p:sp>
    </p:spTree>
    <p:extLst>
      <p:ext uri="{BB962C8B-B14F-4D97-AF65-F5344CB8AC3E}">
        <p14:creationId xmlns:p14="http://schemas.microsoft.com/office/powerpoint/2010/main" val="103988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it is difficult, and yes it is a problem.  But it is only a problem because God chooses to describe us</a:t>
            </a:r>
            <a:r>
              <a:rPr lang="en-US" baseline="0" dirty="0" smtClean="0"/>
              <a:t> in terms that he also describes Himself in!</a:t>
            </a:r>
          </a:p>
          <a:p>
            <a:endParaRPr lang="en-US" baseline="0" dirty="0" smtClean="0"/>
          </a:p>
          <a:p>
            <a:r>
              <a:rPr lang="en-US" baseline="0" dirty="0" smtClean="0"/>
              <a:t>It is only a problem because the work of the Holy Spirit produces in us a spirit which is more holy.</a:t>
            </a:r>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12</a:t>
            </a:fld>
            <a:endParaRPr lang="en-US"/>
          </a:p>
        </p:txBody>
      </p:sp>
    </p:spTree>
    <p:extLst>
      <p:ext uri="{BB962C8B-B14F-4D97-AF65-F5344CB8AC3E}">
        <p14:creationId xmlns:p14="http://schemas.microsoft.com/office/powerpoint/2010/main" val="745171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when this gets confusing, and we wrestle with the context and our questions:  Remember the only reason this problem exists is because God loves us so much and wants to help us grow and transform from the inside out </a:t>
            </a:r>
            <a:r>
              <a:rPr lang="mr-IN" baseline="0" dirty="0" smtClean="0"/>
              <a:t>–</a:t>
            </a:r>
            <a:r>
              <a:rPr lang="en-US" baseline="0" dirty="0" smtClean="0"/>
              <a:t> that He sent the Holy Spirit as Helper or Comforter so that our spirit would be renewed!</a:t>
            </a:r>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13</a:t>
            </a:fld>
            <a:endParaRPr lang="en-US"/>
          </a:p>
        </p:txBody>
      </p:sp>
    </p:spTree>
    <p:extLst>
      <p:ext uri="{BB962C8B-B14F-4D97-AF65-F5344CB8AC3E}">
        <p14:creationId xmlns:p14="http://schemas.microsoft.com/office/powerpoint/2010/main" val="58588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EBA8E0D-BC4C-CB47-8FB4-6D4FDD1D6027}" type="slidenum">
              <a:rPr lang="en-US" altLang="x-none"/>
              <a:pPr/>
              <a:t>14</a:t>
            </a:fld>
            <a:endParaRPr lang="en-US" altLang="x-none"/>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x-none"/>
              <a:t>Significance: The Holy Spirit Is To Be The Same Sort of Helper as Jesus.  Doesn’t mean he will do everything identically to Jesus.  But as Jesus was perfect, reliable and from Above - The Holy Spirit will be perfect, reliable, and from Above.  They are of the same type. </a:t>
            </a:r>
          </a:p>
          <a:p>
            <a:endParaRPr lang="en-US" altLang="x-none"/>
          </a:p>
          <a:p>
            <a:r>
              <a:rPr lang="en-US" altLang="x-none"/>
              <a:t>Parakletos:  One called to our side.</a:t>
            </a:r>
          </a:p>
          <a:p>
            <a:endParaRPr lang="en-US" altLang="x-none"/>
          </a:p>
          <a:p>
            <a:r>
              <a:rPr lang="en-US" altLang="x-none"/>
              <a:t>Jesus will send the Holy Spirit to be by their side.  Just as it was a great comfort for the disciples to know that Jesus was with them - the Holy Spirit will take his place when He ascends to heaven.  The Holy Spirit is An Aid standing side by side with them as they make their defense before the rulers of the nations, and as they humble themselves before the Ruler of the Universe.</a:t>
            </a:r>
          </a:p>
        </p:txBody>
      </p:sp>
    </p:spTree>
    <p:extLst>
      <p:ext uri="{BB962C8B-B14F-4D97-AF65-F5344CB8AC3E}">
        <p14:creationId xmlns:p14="http://schemas.microsoft.com/office/powerpoint/2010/main" val="366761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713232" rtl="0" eaLnBrk="1" fontAlgn="auto" latinLnBrk="0" hangingPunct="1">
              <a:lnSpc>
                <a:spcPct val="100000"/>
              </a:lnSpc>
              <a:spcBef>
                <a:spcPts val="0"/>
              </a:spcBef>
              <a:spcAft>
                <a:spcPts val="0"/>
              </a:spcAft>
              <a:buClrTx/>
              <a:buSzTx/>
              <a:buFontTx/>
              <a:buNone/>
              <a:tabLst/>
              <a:defRPr/>
            </a:pPr>
            <a:r>
              <a:rPr lang="en-US" altLang="x-none" dirty="0" err="1" smtClean="0"/>
              <a:t>Pneuma</a:t>
            </a:r>
            <a:r>
              <a:rPr lang="en-US" altLang="x-none" smtClean="0"/>
              <a:t>: “Spirit” and “spirit”</a:t>
            </a:r>
          </a:p>
          <a:p>
            <a:endParaRPr lang="en-US"/>
          </a:p>
        </p:txBody>
      </p:sp>
      <p:sp>
        <p:nvSpPr>
          <p:cNvPr id="4" name="Slide Number Placeholder 3"/>
          <p:cNvSpPr>
            <a:spLocks noGrp="1"/>
          </p:cNvSpPr>
          <p:nvPr>
            <p:ph type="sldNum" sz="quarter" idx="10"/>
          </p:nvPr>
        </p:nvSpPr>
        <p:spPr/>
        <p:txBody>
          <a:bodyPr/>
          <a:lstStyle/>
          <a:p>
            <a:fld id="{0A9DB6D5-975C-EC49-95B0-B9201B28573F}" type="slidenum">
              <a:rPr lang="en-US" smtClean="0"/>
              <a:t>15</a:t>
            </a:fld>
            <a:endParaRPr lang="en-US"/>
          </a:p>
        </p:txBody>
      </p:sp>
    </p:spTree>
    <p:extLst>
      <p:ext uri="{BB962C8B-B14F-4D97-AF65-F5344CB8AC3E}">
        <p14:creationId xmlns:p14="http://schemas.microsoft.com/office/powerpoint/2010/main" val="760762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9D6921D-F892-F744-8BDF-ADE7778A9FE4}" type="slidenum">
              <a:rPr lang="en-US" altLang="x-none"/>
              <a:pPr/>
              <a:t>16</a:t>
            </a:fld>
            <a:endParaRPr lang="en-US" altLang="x-none"/>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ltLang="x-none"/>
              <a:t>This last one is where you will find most of the disagreements stemming from.  Example: 1 Corithinans 6:19. We all see the words used, but determining whether we are indwelt by His presence, or His presence and His power, or His presence, power, and person. We will talk about that judgment much more in the coming weeks.  </a:t>
            </a:r>
          </a:p>
          <a:p>
            <a:endParaRPr lang="en-US" altLang="x-none"/>
          </a:p>
          <a:p>
            <a:r>
              <a:rPr lang="en-US" altLang="x-none"/>
              <a:t>I hope that tonight you have gained a greater sense of the issues involved in making these judgments, and a greater respect for those who work diligently to provide good translations.  And maybe even a greater sense of patience with those we might quickly criticize for drawing conclusions different from our own. Because it is a topic for MATURE CONSIDERATION.</a:t>
            </a:r>
          </a:p>
        </p:txBody>
      </p:sp>
    </p:spTree>
    <p:extLst>
      <p:ext uri="{BB962C8B-B14F-4D97-AF65-F5344CB8AC3E}">
        <p14:creationId xmlns:p14="http://schemas.microsoft.com/office/powerpoint/2010/main" val="1697801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D65E895-C40E-2648-A8FA-797184E97B36}" type="slidenum">
              <a:rPr lang="en-US" altLang="x-none"/>
              <a:pPr/>
              <a:t>17</a:t>
            </a:fld>
            <a:endParaRPr lang="en-US" altLang="x-none"/>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60960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B8C68E4-42A9-8A47-B005-2C7D0C097C1A}" type="slidenum">
              <a:rPr lang="en-US" altLang="x-none"/>
              <a:pPr/>
              <a:t>18</a:t>
            </a:fld>
            <a:endParaRPr lang="en-US" altLang="x-none"/>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329590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BFFE67B-11FA-B446-912A-5956B7BEAE8A}" type="slidenum">
              <a:rPr lang="en-US" altLang="x-none"/>
              <a:pPr/>
              <a:t>19</a:t>
            </a:fld>
            <a:endParaRPr lang="en-US" altLang="x-none"/>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250423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5A096D6-AC7E-484C-88CF-AE9A2C3A412B}" type="slidenum">
              <a:rPr lang="en-US" altLang="x-none"/>
              <a:pPr/>
              <a:t>20</a:t>
            </a:fld>
            <a:endParaRPr lang="en-US" altLang="x-none"/>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88124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3</a:t>
            </a:fld>
            <a:endParaRPr lang="en-US"/>
          </a:p>
        </p:txBody>
      </p:sp>
    </p:spTree>
    <p:extLst>
      <p:ext uri="{BB962C8B-B14F-4D97-AF65-F5344CB8AC3E}">
        <p14:creationId xmlns:p14="http://schemas.microsoft.com/office/powerpoint/2010/main" val="973351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BDD06FE-9EA8-BB4A-999C-E4C0F8B222AC}" type="slidenum">
              <a:rPr lang="en-US" altLang="x-none"/>
              <a:pPr/>
              <a:t>21</a:t>
            </a:fld>
            <a:endParaRPr lang="en-US" altLang="x-none"/>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29580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CBC1758-ADC9-0148-90E7-B27A473988E2}" type="slidenum">
              <a:rPr lang="en-US" altLang="x-none"/>
              <a:pPr/>
              <a:t>22</a:t>
            </a:fld>
            <a:endParaRPr lang="en-US" altLang="x-none"/>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375749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8CB8916-7A66-BA45-8E6F-2F96B5AB396B}" type="slidenum">
              <a:rPr lang="en-US" altLang="x-none"/>
              <a:pPr/>
              <a:t>23</a:t>
            </a:fld>
            <a:endParaRPr lang="en-US" altLang="x-none"/>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760687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6E84E70-928B-3A48-BCF3-7432ACA2DA52}" type="slidenum">
              <a:rPr lang="en-US" altLang="x-none"/>
              <a:pPr/>
              <a:t>24</a:t>
            </a:fld>
            <a:endParaRPr lang="en-US" altLang="x-none"/>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ltLang="x-none"/>
              <a:t>Synecdoche: Speaking of part in reference to the whole.  Example: Please pass the salt. We mean the salt shaker and the salt in it.</a:t>
            </a:r>
          </a:p>
          <a:p>
            <a:endParaRPr lang="en-US" altLang="x-none"/>
          </a:p>
          <a:p>
            <a:r>
              <a:rPr lang="en-US" altLang="x-none"/>
              <a:t>Adverbially: This is distinct from the Spirit’s warnings regarding this decision: Acts 21:4, 11</a:t>
            </a:r>
          </a:p>
          <a:p>
            <a:endParaRPr lang="en-US" altLang="x-none"/>
          </a:p>
          <a:p>
            <a:endParaRPr lang="en-US" altLang="x-none"/>
          </a:p>
        </p:txBody>
      </p:sp>
    </p:spTree>
    <p:extLst>
      <p:ext uri="{BB962C8B-B14F-4D97-AF65-F5344CB8AC3E}">
        <p14:creationId xmlns:p14="http://schemas.microsoft.com/office/powerpoint/2010/main" val="1472631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F15B4D9-B928-064D-8083-9A4F7E07C966}" type="slidenum">
              <a:rPr lang="en-US" altLang="x-none"/>
              <a:pPr/>
              <a:t>25</a:t>
            </a:fld>
            <a:endParaRPr lang="en-US" altLang="x-none"/>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231366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9D6921D-F892-F744-8BDF-ADE7778A9FE4}" type="slidenum">
              <a:rPr lang="en-US" altLang="x-none"/>
              <a:pPr/>
              <a:t>26</a:t>
            </a:fld>
            <a:endParaRPr lang="en-US" altLang="x-none"/>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ltLang="x-none"/>
              <a:t>This last one is where you will find most of the disagreements stemming from.  Example: 1 Corithinans 6:19. We all see the words used, but determining whether we are indwelt by His presence, or His presence and His power, or His presence, power, and person. We will talk about that judgment much more in the coming weeks.  </a:t>
            </a:r>
          </a:p>
          <a:p>
            <a:endParaRPr lang="en-US" altLang="x-none"/>
          </a:p>
          <a:p>
            <a:r>
              <a:rPr lang="en-US" altLang="x-none"/>
              <a:t>I hope that tonight you have gained a greater sense of the issues involved in making these judgments, and a greater respect for those who work diligently to provide good translations.  And maybe even a greater sense of patience with those we might quickly criticize for drawing conclusions different from our own. Because it is a topic for MATURE CONSIDERATION.</a:t>
            </a:r>
          </a:p>
        </p:txBody>
      </p:sp>
    </p:spTree>
    <p:extLst>
      <p:ext uri="{BB962C8B-B14F-4D97-AF65-F5344CB8AC3E}">
        <p14:creationId xmlns:p14="http://schemas.microsoft.com/office/powerpoint/2010/main" val="979056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look at the term closer in a moment, but notice that even when the NASB translates it to “Helper” in John 14, it is translated as “comfort” in Acts 9.  Both concepts are just deeply connected to this term.</a:t>
            </a:r>
            <a:endParaRPr lang="en-US" dirty="0" smtClean="0"/>
          </a:p>
          <a:p>
            <a:endParaRPr lang="en-US" dirty="0" smtClean="0"/>
          </a:p>
          <a:p>
            <a:r>
              <a:rPr lang="en-US" dirty="0" smtClean="0"/>
              <a:t>Acts 9:31.</a:t>
            </a:r>
            <a:r>
              <a:rPr lang="en-US" baseline="0" dirty="0" smtClean="0"/>
              <a:t>  </a:t>
            </a:r>
            <a:r>
              <a:rPr lang="en-US" sz="936" b="0" i="0" kern="1200" dirty="0" smtClean="0">
                <a:solidFill>
                  <a:schemeClr val="tx1"/>
                </a:solidFill>
                <a:effectLst/>
                <a:latin typeface="+mn-lt"/>
                <a:ea typeface="+mn-ea"/>
                <a:cs typeface="+mn-cs"/>
              </a:rPr>
              <a:t>So the church throughout all Judea and Galilee and Samaria enjoyed peace, being built up; and going on in the fear of the Lord and in the comfort of the Holy Spirit, it continued to increase.</a:t>
            </a:r>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4</a:t>
            </a:fld>
            <a:endParaRPr lang="en-US"/>
          </a:p>
        </p:txBody>
      </p:sp>
    </p:spTree>
    <p:extLst>
      <p:ext uri="{BB962C8B-B14F-4D97-AF65-F5344CB8AC3E}">
        <p14:creationId xmlns:p14="http://schemas.microsoft.com/office/powerpoint/2010/main" val="20519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E241A286-3381-5540-8AEE-0EF4BC535598}" type="slidenum">
              <a:rPr lang="en-US" altLang="x-none" sz="1200"/>
              <a:pPr/>
              <a:t>5</a:t>
            </a:fld>
            <a:endParaRPr lang="en-US" altLang="x-none"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t>I believe to have a solid foundation for understanding the Holy Spirit you MUST first appreciate that HE IS A PERSONAL BEING.</a:t>
            </a:r>
          </a:p>
          <a:p>
            <a:pPr eaLnBrk="1" hangingPunct="1"/>
            <a:endParaRPr lang="en-US" altLang="x-none"/>
          </a:p>
          <a:p>
            <a:pPr eaLnBrk="1" hangingPunct="1"/>
            <a:r>
              <a:rPr lang="en-US" altLang="x-none"/>
              <a:t>You see, there are religious groups today who would propose that the Holy Spirit is only a WHAT, not a WHO.  They claim that He is an impersonal spiritual force God exerts on mankind.  But I will not hesitate for a second to tell you I believe this is absolutly wrong.  The Holy Spirit is not some mysterious force.  The Holy Spirit is a personal being.  By personal I mean that He has  personality or personhood.  He is not an animated object, He’s not just a tool of God.  He is a living, existing, amazing personal being.</a:t>
            </a:r>
          </a:p>
          <a:p>
            <a:pPr eaLnBrk="1" hangingPunct="1"/>
            <a:endParaRPr lang="en-US" altLang="x-none"/>
          </a:p>
          <a:p>
            <a:pPr eaLnBrk="1" hangingPunct="1"/>
            <a:r>
              <a:rPr lang="en-US" altLang="x-none"/>
              <a:t>I don’t hesitate because the scriptures give us an abundance of evidence of the Holy Spirit’s personal nature. As we start looking at our Bible verses this morning you may be a little overwhelmed by how many passages I am referencing - and if you are…then that’s a good thing.  Because it just means that you see the fact that there is OVERWHELMING Biblical Evidence to support the fact that HE IS A PERSONAL BEING.</a:t>
            </a:r>
          </a:p>
          <a:p>
            <a:pPr eaLnBrk="1" hangingPunct="1"/>
            <a:endParaRPr lang="en-US" altLang="x-none"/>
          </a:p>
          <a:p>
            <a:pPr eaLnBrk="1" hangingPunct="1"/>
            <a:r>
              <a:rPr lang="en-US" altLang="x-none"/>
              <a:t>First we see Jesus own testimony. Jesus is not mistaken in using personal pronouns!  Jesus knows the Holy Spirit better than anyone on earth and Jesus knows to describe Him as a personal being.  The Holy Spirit IS a HE not an IT.</a:t>
            </a:r>
          </a:p>
          <a:p>
            <a:pPr eaLnBrk="1" hangingPunct="1"/>
            <a:endParaRPr lang="en-US" altLang="x-none"/>
          </a:p>
          <a:p>
            <a:pPr eaLnBrk="1" hangingPunct="1"/>
            <a:r>
              <a:rPr lang="en-US" altLang="x-none"/>
              <a:t>Some may say, how do you know Jesus is being literal here.  I look at my car and say “She’s beautiful” but that doesn’t prove my car is a person!  So what does God reveal to us to help us understand the validity of Jesus designation? The Answer: Plenty!</a:t>
            </a:r>
          </a:p>
          <a:p>
            <a:pPr eaLnBrk="1" hangingPunct="1"/>
            <a:r>
              <a:rPr lang="en-US" altLang="x-none"/>
              <a:t>The second way we know the Holy Spirit is a personal being is because He possesses all the key traits of a person.</a:t>
            </a:r>
          </a:p>
          <a:p>
            <a:pPr eaLnBrk="1" hangingPunct="1"/>
            <a:endParaRPr lang="en-US" altLang="x-none"/>
          </a:p>
          <a:p>
            <a:pPr eaLnBrk="1" hangingPunct="1"/>
            <a:r>
              <a:rPr lang="en-US" altLang="x-none"/>
              <a:t>Your car doesn’t have a mind of its own, your car doesn’t have knowledge of those it interacts with. You car doesn’t have a its own will, its own preferences, and even though we’ve all had days when the battery dies that we feel like our car must hate us - your car doesn’t actually have any emotions.  But the Holy Spirit has all of these traits of a personal being.  It’s very hefty evidence of His nature as a personal being.</a:t>
            </a:r>
          </a:p>
          <a:p>
            <a:pPr eaLnBrk="1" hangingPunct="1"/>
            <a:endParaRPr lang="en-US" altLang="x-none"/>
          </a:p>
          <a:p>
            <a:pPr eaLnBrk="1" hangingPunct="1"/>
            <a:r>
              <a:rPr lang="en-US" altLang="x-none"/>
              <a:t>*I want to especially emphasize HIS WILL.  I want you to remember this one.  Because although most Christians understand that the Holy Spirit accomplishes the will of the Father, you can’t miss that HE CHOOSES to accomplish the will of the Father.  Just as Jesus choose to give Himself on the cross, the Spirit chooses to engage in his various missions.  He really does have a mind of His own, and it is wonderful that His mind is in complete harmony and unity with the Father and Son.</a:t>
            </a:r>
          </a:p>
          <a:p>
            <a:pPr eaLnBrk="1" hangingPunct="1"/>
            <a:endParaRPr lang="en-US" altLang="x-none"/>
          </a:p>
          <a:p>
            <a:pPr eaLnBrk="1" hangingPunct="1"/>
            <a:r>
              <a:rPr lang="en-US" altLang="x-none"/>
              <a:t>ACTIONS:</a:t>
            </a:r>
          </a:p>
          <a:p>
            <a:pPr eaLnBrk="1" hangingPunct="1"/>
            <a:r>
              <a:rPr lang="en-US" altLang="x-none"/>
              <a:t>But God doesn’t stop there…the Holy Spirit also performs personal actions:  Now I am not going to try to list all the actions the Holy Spirit takes in this lesson - in two weeks we are going to look very closely at the Work of the Holy Spirit, but today I want you to simply notice the NATURE of a few of His many actions - THEY ARE PERSONAL.</a:t>
            </a:r>
          </a:p>
          <a:p>
            <a:pPr eaLnBrk="1" hangingPunct="1"/>
            <a:endParaRPr lang="en-US" altLang="x-none"/>
          </a:p>
          <a:p>
            <a:pPr eaLnBrk="1" hangingPunct="1"/>
            <a:r>
              <a:rPr lang="en-US" altLang="x-none"/>
              <a:t>Again - a tool doesn’t speak of His own choosing.  A tool doesn’t teach or testify.  A tool certainly does not get involved in the relationship between man and God.  But the spirit DOES.  He takes all this actions which are only consistent with being a person.</a:t>
            </a:r>
          </a:p>
          <a:p>
            <a:pPr eaLnBrk="1" hangingPunct="1"/>
            <a:endParaRPr lang="en-US" altLang="x-none"/>
          </a:p>
        </p:txBody>
      </p:sp>
    </p:spTree>
    <p:extLst>
      <p:ext uri="{BB962C8B-B14F-4D97-AF65-F5344CB8AC3E}">
        <p14:creationId xmlns:p14="http://schemas.microsoft.com/office/powerpoint/2010/main" val="31031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0A56BC9-EBCD-084C-97A1-9DC92D674630}" type="slidenum">
              <a:rPr lang="en-US" altLang="x-none" sz="1200"/>
              <a:pPr/>
              <a:t>6</a:t>
            </a:fld>
            <a:endParaRPr lang="en-US" altLang="x-none" sz="1200"/>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t>If we only wanted to prove that the Holy Spirit does indeed possess Personality, then we could stop there…But we want to really know His personality, so we need to look at one more thing.  As a personal being the Holy Spirit also must endure personal suffering. This is certainly the sad side of what it means to be a self-aware, living being…but it none the less does prove the reality of His nature.</a:t>
            </a:r>
          </a:p>
          <a:p>
            <a:pPr eaLnBrk="1" hangingPunct="1">
              <a:buFontTx/>
              <a:buChar char="-"/>
            </a:pPr>
            <a:r>
              <a:rPr lang="en-US" altLang="x-none"/>
              <a:t>The Holy Spirit experiences grief when we sin.  The Holy Spirit is insulted when we reject grace.  The Holy Spirit can be lied to! And all of these actions impact the Holy Spirit just as they would offend and hurt any person.</a:t>
            </a:r>
          </a:p>
          <a:p>
            <a:pPr eaLnBrk="1" hangingPunct="1">
              <a:buFontTx/>
              <a:buChar char="-"/>
            </a:pPr>
            <a:endParaRPr lang="en-US" altLang="x-none"/>
          </a:p>
          <a:p>
            <a:pPr eaLnBrk="1" hangingPunct="1"/>
            <a:r>
              <a:rPr lang="en-US" altLang="x-none"/>
              <a:t>So I hope you can see that it is important to have this idea as a foundation in our understanding of the Holy Spirit, if for no other reason than to see that we should avoid causing the Holy Spirit suffering by our actions.</a:t>
            </a:r>
          </a:p>
          <a:p>
            <a:pPr eaLnBrk="1" hangingPunct="1"/>
            <a:endParaRPr lang="en-US" altLang="x-none"/>
          </a:p>
          <a:p>
            <a:pPr eaLnBrk="1" hangingPunct="1"/>
            <a:r>
              <a:rPr lang="en-US" altLang="x-none"/>
              <a:t>There really is an overwhelming amount of evidence that proves - He is alive and conscious and very much a personal being. Jesus knew it, and so should everyone of us.</a:t>
            </a:r>
          </a:p>
          <a:p>
            <a:pPr eaLnBrk="1" hangingPunct="1"/>
            <a:endParaRPr lang="en-US" altLang="x-none"/>
          </a:p>
          <a:p>
            <a:pPr eaLnBrk="1" hangingPunct="1"/>
            <a:r>
              <a:rPr lang="en-US" altLang="x-none"/>
              <a:t>Therefore:</a:t>
            </a:r>
          </a:p>
          <a:p>
            <a:pPr eaLnBrk="1" hangingPunct="1"/>
            <a:endParaRPr lang="en-US" altLang="x-none"/>
          </a:p>
          <a:p>
            <a:pPr eaLnBrk="1" hangingPunct="1"/>
            <a:r>
              <a:rPr lang="en-US" altLang="x-none"/>
              <a:t>So when we are studying about the Holy Spirit, we are not talking about a simple robot that always does the same thing when you push His buttons.  We are talking about an intelligent and personal being who makes informed choices and interacts with people in terms of relationships as He wills.  He is complex and dynamic as all living persons are. </a:t>
            </a:r>
          </a:p>
          <a:p>
            <a:pPr eaLnBrk="1" hangingPunct="1"/>
            <a:endParaRPr lang="en-US" altLang="x-none"/>
          </a:p>
          <a:p>
            <a:pPr eaLnBrk="1" hangingPunct="1"/>
            <a:r>
              <a:rPr lang="en-US" altLang="x-none"/>
              <a:t> Those that deny his personhood treat the Holy Spirits actions with an air of mystery and superstition.  But when we recognize his personhood, we can understand that he is not confusing because of his power…He is confusing because we may not know Him very well.  But once we get to know him better and build a stronger relationship with Him, then much of the mystery clears and we can understand his actions as fitting within His character and nature.</a:t>
            </a:r>
          </a:p>
          <a:p>
            <a:pPr eaLnBrk="1" hangingPunct="1"/>
            <a:endParaRPr lang="en-US" altLang="x-none"/>
          </a:p>
          <a:p>
            <a:pPr eaLnBrk="1" hangingPunct="1"/>
            <a:r>
              <a:rPr lang="en-US" altLang="x-none"/>
              <a:t>Accepting that He is a personal being is significant, but the Bible does not stop there.  The Bible does not teach that the Holy Spirit is just ANY old being.  The Bible shows that HE IS A DIVINE BEING.  THAT HE IS DEITY.  Because HE IS GOD.</a:t>
            </a:r>
          </a:p>
        </p:txBody>
      </p:sp>
    </p:spTree>
    <p:extLst>
      <p:ext uri="{BB962C8B-B14F-4D97-AF65-F5344CB8AC3E}">
        <p14:creationId xmlns:p14="http://schemas.microsoft.com/office/powerpoint/2010/main" val="199589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F17B781-0968-BF4F-950C-1D408101F448}" type="slidenum">
              <a:rPr lang="en-US" altLang="x-none" sz="1200"/>
              <a:pPr/>
              <a:t>7</a:t>
            </a:fld>
            <a:endParaRPr lang="en-US" altLang="x-none" sz="1200"/>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t>Again I would say, there is plenty of evidence to support the deity of the Holy Spirit.  One common proof is found in Acts 5 where we just read about lying to the Holy Spirit. Well we see Peter also says that the Lie was to God.  This shows that the apostles knew that the Holy Spirit was one and the same.  But what evidence do we have to back up that line of thinking - Well we have clear examples of the Holy Spirit possessing and exercising DIVINE attributes.  Traits that ONLY GOD Himself has.</a:t>
            </a:r>
          </a:p>
          <a:p>
            <a:pPr eaLnBrk="1" hangingPunct="1"/>
            <a:endParaRPr lang="en-US" altLang="x-none"/>
          </a:p>
          <a:p>
            <a:pPr eaLnBrk="1" hangingPunct="1"/>
            <a:r>
              <a:rPr lang="en-US" altLang="x-none"/>
              <a:t>First is Knowledge…The Holy Spirit shares with man what He knows about God.  He knows more than any man or woman or spiritual being knows.  He knows the deep things of God.</a:t>
            </a:r>
          </a:p>
          <a:p>
            <a:pPr eaLnBrk="1" hangingPunct="1"/>
            <a:endParaRPr lang="en-US" altLang="x-none"/>
          </a:p>
          <a:p>
            <a:pPr eaLnBrk="1" hangingPunct="1"/>
            <a:r>
              <a:rPr lang="en-US" altLang="x-none"/>
              <a:t>Second is Presence…While animals, plants, object, people, even angels and demons are limited to existing in only one spot at a time - The Holy Spirit is not.  He -as God - is omnipresent.  As we study more about where the Holy Spirit dwells, appreciating this divine attribute will be very important.</a:t>
            </a:r>
          </a:p>
          <a:p>
            <a:pPr eaLnBrk="1" hangingPunct="1"/>
            <a:endParaRPr lang="en-US" altLang="x-none"/>
          </a:p>
          <a:p>
            <a:pPr eaLnBrk="1" hangingPunct="1"/>
            <a:r>
              <a:rPr lang="en-US" altLang="x-none"/>
              <a:t>Third is Existence - The Holy Spirit is not a created being.  He is Eternal. He is God - the alpha and omega.  With no beginning and no end.</a:t>
            </a:r>
          </a:p>
          <a:p>
            <a:pPr eaLnBrk="1" hangingPunct="1"/>
            <a:endParaRPr lang="en-US" altLang="x-none"/>
          </a:p>
          <a:p>
            <a:pPr eaLnBrk="1" hangingPunct="1"/>
            <a:r>
              <a:rPr lang="en-US" altLang="x-none"/>
              <a:t>Fourth are His works - Only God acts in creation, and we see the Spirit from the very beginning.  Only God can perform divine miracles…Satan’s power is limited but Gods is unlimited and we see the Holy Spirit is the source of miraculous power.  Our Salvation - God saves.  No one else.. And the Holy Spirit is active in our salvation - BECAUSE CLEARLY HE IS GOD!  Any other conclusion is simply poorly informed.</a:t>
            </a:r>
          </a:p>
          <a:p>
            <a:pPr eaLnBrk="1" hangingPunct="1"/>
            <a:endParaRPr lang="en-US" altLang="x-none"/>
          </a:p>
          <a:p>
            <a:pPr eaLnBrk="1" hangingPunct="1"/>
            <a:r>
              <a:rPr lang="en-US" altLang="x-none"/>
              <a:t>Why does this matter…why is it important to think of Holy Spirit as GOD, not just a servant or messenger of God.  Because it impact our reverence and respect for the Holy Spirit. </a:t>
            </a:r>
          </a:p>
          <a:p>
            <a:pPr eaLnBrk="1" hangingPunct="1"/>
            <a:endParaRPr lang="en-US" altLang="x-none"/>
          </a:p>
          <a:p>
            <a:pPr eaLnBrk="1" hangingPunct="1"/>
            <a:r>
              <a:rPr lang="en-US" altLang="x-none"/>
              <a:t>We do not worship angels…but we worship God.  We do not count on all spiritual beings to be loving and dependable - certainly Satan is neither!  But the Holy Spirit is God - Thus, The Holy Spirit is faithful, He is loving, He is fully God and is worthy of our proper worship and praise.  He is to be revered for His Divine nature, just as Jesus and the Father are to be revered.</a:t>
            </a:r>
          </a:p>
          <a:p>
            <a:pPr eaLnBrk="1" hangingPunct="1"/>
            <a:endParaRPr lang="en-US" altLang="x-none"/>
          </a:p>
          <a:p>
            <a:pPr eaLnBrk="1" hangingPunct="1"/>
            <a:r>
              <a:rPr lang="en-US" altLang="x-none"/>
              <a:t>And on that point may I just add - that He deserves proper attention.  I have heard members of the church make broad criticisms that “the church of Christ might as well have killed the Holy Spirit, because He is never mentioned and never studied and never appreciated, etc…”  You know what - I don’t know what your experience has been, but mine has been sufficient that while I disagree with the statement, I completely understand where it is coming from!  Too many Christians seem perfectly content to just gloss over the Bible’s teaching about the Holy Spirit.  To rarely mention Him and to even avoid the topic all together.  SHAME ON US!  SHAME ON US FOR even giving weak brethren such a stumbling block.  Shame on those of us who serve as preacher and teachers if we are guilty of this neglect. </a:t>
            </a:r>
          </a:p>
          <a:p>
            <a:pPr eaLnBrk="1" hangingPunct="1"/>
            <a:endParaRPr lang="en-US" altLang="x-none"/>
          </a:p>
          <a:p>
            <a:pPr eaLnBrk="1" hangingPunct="1"/>
            <a:r>
              <a:rPr lang="en-US" altLang="x-none"/>
              <a:t>I am very very aware that we can’t preach and teach on everything all at once - but If we can’t make time to talk about GOD brethren we are spending far too much time on other topics!  The Holy Spirit is God.  He deserves to be treated like God and He deserves to be spoken of every bit as much as we speak of the Father and the Son.  We should tell our children stories about the Holy Spirit, we should rejoice that Helper has come and will be with us until Jesus return.</a:t>
            </a:r>
          </a:p>
        </p:txBody>
      </p:sp>
    </p:spTree>
    <p:extLst>
      <p:ext uri="{BB962C8B-B14F-4D97-AF65-F5344CB8AC3E}">
        <p14:creationId xmlns:p14="http://schemas.microsoft.com/office/powerpoint/2010/main" val="826520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1B1E1BB-162E-644D-9702-61A1F28E0459}" type="slidenum">
              <a:rPr lang="en-US" altLang="x-none" sz="1200"/>
              <a:pPr/>
              <a:t>8</a:t>
            </a:fld>
            <a:endParaRPr lang="en-US" altLang="x-none"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t>The final stone in our foundational understanding this morning is that the Holy Spirit is FULLY GOD, but is also FULLY unique.  He exist as an individual personality that is district from the personhood of the Father and the Son.  I am all to aware that words fall short of fully describing the oneness and yet uniqueness of God.  But it is a Bible fact, and it must be studied and accepted as equally as all truth from God.</a:t>
            </a:r>
          </a:p>
          <a:p>
            <a:pPr eaLnBrk="1" hangingPunct="1"/>
            <a:endParaRPr lang="en-US" altLang="x-none"/>
          </a:p>
          <a:p>
            <a:pPr eaLnBrk="1" hangingPunct="1"/>
            <a:r>
              <a:rPr lang="en-US" altLang="x-none"/>
              <a:t>Two events best demonstrate the Spirit’s unique identity:  The teaching of Jesus and the baptism of Jesus.</a:t>
            </a:r>
          </a:p>
          <a:p>
            <a:pPr eaLnBrk="1" hangingPunct="1"/>
            <a:endParaRPr lang="en-US" altLang="x-none"/>
          </a:p>
          <a:p>
            <a:pPr eaLnBrk="1" hangingPunct="1"/>
            <a:r>
              <a:rPr lang="en-US" altLang="x-none"/>
              <a:t>When Jesus taught the disciples, we can again notice that all three member of the Godhead are discussed as separate beings.  Jesus specifically says “another” not the same!</a:t>
            </a:r>
          </a:p>
          <a:p>
            <a:pPr eaLnBrk="1" hangingPunct="1"/>
            <a:endParaRPr lang="en-US" altLang="x-none"/>
          </a:p>
          <a:p>
            <a:pPr eaLnBrk="1" hangingPunct="1"/>
            <a:r>
              <a:rPr lang="en-US" altLang="x-none"/>
              <a:t>Also, at Jesus baptism we see the Spirit in the form of a Dove.  The image of a dove should not be idolized.  The image of a dove should not be construed as the only manifestation of the Spirit, because far more often he makes his presence known by HIS FRUIT than by this particular expression, but it is a helpful reminder of His individual existence, and this is the manner in which I have attempted to use it for us in the study.  Because we need to remember He is indeed an individual.</a:t>
            </a:r>
          </a:p>
          <a:p>
            <a:pPr eaLnBrk="1" hangingPunct="1"/>
            <a:endParaRPr lang="en-US" altLang="x-none"/>
          </a:p>
          <a:p>
            <a:pPr eaLnBrk="1" hangingPunct="1"/>
            <a:r>
              <a:rPr lang="en-US" altLang="x-none"/>
              <a:t>Names:  We also see evidence that the Holy Spirit is a distinct being because of His special names.  Having many names can be a source of confusion for us, but I think if we just remember that Jesus has many appropriate and Biblical names:  Savior, Messiah, Christ, Lord, Rabboni, Teacher, Son of Man - but they all still refer to Him, the one and only begotten son of God.  Then we can appreciate the names of the Holy Spirit too.</a:t>
            </a:r>
          </a:p>
          <a:p>
            <a:pPr eaLnBrk="1" hangingPunct="1"/>
            <a:endParaRPr lang="en-US" altLang="x-none"/>
          </a:p>
          <a:p>
            <a:pPr eaLnBrk="1" hangingPunct="1"/>
            <a:r>
              <a:rPr lang="en-US" altLang="x-none"/>
              <a:t>In the same way, the Holy Spirit has many names:  For years in English he has been called the Holy Ghost, but as the term ghost began to be more and more culturally associated with spookiness and death most translators began using the term Spirit to avoid confusion since in the coming weeks He is not spooky at all, but the source of clear revelation from God, and He is certainly not DEAD, but is a source of strength and spiritual LIFE!  So Holy Spirit and Holy Ghost are both acceptable terms, if we can separate the word Ghost from certain conotations.  To avoid confusion I will try to consistenly use the term Spirit.</a:t>
            </a:r>
          </a:p>
        </p:txBody>
      </p:sp>
    </p:spTree>
    <p:extLst>
      <p:ext uri="{BB962C8B-B14F-4D97-AF65-F5344CB8AC3E}">
        <p14:creationId xmlns:p14="http://schemas.microsoft.com/office/powerpoint/2010/main" val="121863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304B810F-1C78-284E-A7CB-1AD3B03F0688}" type="slidenum">
              <a:rPr lang="en-US" altLang="x-none" sz="1200"/>
              <a:pPr/>
              <a:t>9</a:t>
            </a:fld>
            <a:endParaRPr lang="en-US" altLang="x-none" sz="120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t>All of these are appropriate terms for the Holy Spirit.  Each one reveals or emphasizes a different aspect of His work or nature, but they all refer to the one personal being commonly called the Holy Spirit.</a:t>
            </a:r>
          </a:p>
        </p:txBody>
      </p:sp>
    </p:spTree>
    <p:extLst>
      <p:ext uri="{BB962C8B-B14F-4D97-AF65-F5344CB8AC3E}">
        <p14:creationId xmlns:p14="http://schemas.microsoft.com/office/powerpoint/2010/main" val="176125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04057811-B2D7-474F-999A-6527C6EE5A0D}" type="slidenum">
              <a:rPr lang="en-US" altLang="x-none" sz="1200"/>
              <a:pPr/>
              <a:t>10</a:t>
            </a:fld>
            <a:endParaRPr lang="en-US" altLang="x-none" sz="1200"/>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t>So what have we learned this morning.</a:t>
            </a:r>
          </a:p>
          <a:p>
            <a:pPr eaLnBrk="1" hangingPunct="1"/>
            <a:endParaRPr lang="en-US" altLang="x-none"/>
          </a:p>
          <a:p>
            <a:pPr eaLnBrk="1" hangingPunct="1"/>
            <a:r>
              <a:rPr lang="en-US" altLang="x-none"/>
              <a:t>Really, we’ve learned how to prove three fundamental facts about the Holy Spirit, as we have proven them to ourselves.</a:t>
            </a:r>
          </a:p>
          <a:p>
            <a:pPr eaLnBrk="1" hangingPunct="1"/>
            <a:endParaRPr lang="en-US" altLang="x-none"/>
          </a:p>
          <a:p>
            <a:pPr eaLnBrk="1" hangingPunct="1"/>
            <a:r>
              <a:rPr lang="en-US" altLang="x-none"/>
              <a:t>We have learned that…</a:t>
            </a:r>
          </a:p>
          <a:p>
            <a:pPr eaLnBrk="1" hangingPunct="1"/>
            <a:endParaRPr lang="en-US" altLang="x-none"/>
          </a:p>
          <a:p>
            <a:pPr eaLnBrk="1" hangingPunct="1"/>
            <a:r>
              <a:rPr lang="en-US" altLang="x-none"/>
              <a:t>…I know this was a lot to cover in one lesson, but these foundational ideas will help us in our study as we work together to see How Amazing the Holy Spirit Is.</a:t>
            </a:r>
          </a:p>
        </p:txBody>
      </p:sp>
    </p:spTree>
    <p:extLst>
      <p:ext uri="{BB962C8B-B14F-4D97-AF65-F5344CB8AC3E}">
        <p14:creationId xmlns:p14="http://schemas.microsoft.com/office/powerpoint/2010/main" val="29914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E44F16-D4E6-4845-91DB-A61A55B9D5AD}" type="datetimeFigureOut">
              <a:rPr lang="en-US" smtClean="0"/>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E44F16-D4E6-4845-91DB-A61A55B9D5AD}" type="datetimeFigureOut">
              <a:rPr lang="en-US" smtClean="0"/>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E44F16-D4E6-4845-91DB-A61A55B9D5AD}" type="datetimeFigureOut">
              <a:rPr lang="en-US" smtClean="0"/>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latin typeface="Calibri" charset="0"/>
                <a:ea typeface="Calibri" charset="0"/>
                <a:cs typeface="Calibri"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BE44F16-D4E6-4845-91DB-A61A55B9D5AD}" type="datetimeFigureOut">
              <a:rPr lang="en-US" smtClean="0"/>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E44F16-D4E6-4845-91DB-A61A55B9D5AD}" type="datetimeFigureOut">
              <a:rPr lang="en-US" smtClean="0"/>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E44F16-D4E6-4845-91DB-A61A55B9D5AD}" type="datetimeFigureOut">
              <a:rPr lang="en-US" smtClean="0"/>
              <a:t>6/1/19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E44F16-D4E6-4845-91DB-A61A55B9D5AD}" type="datetimeFigureOut">
              <a:rPr lang="en-US" smtClean="0"/>
              <a:t>6/1/19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E44F16-D4E6-4845-91DB-A61A55B9D5AD}" type="datetimeFigureOut">
              <a:rPr lang="en-US" smtClean="0"/>
              <a:t>6/1/19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44F16-D4E6-4845-91DB-A61A55B9D5AD}" type="datetimeFigureOut">
              <a:rPr lang="en-US" smtClean="0"/>
              <a:t>6/1/19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44F16-D4E6-4845-91DB-A61A55B9D5AD}" type="datetimeFigureOut">
              <a:rPr lang="en-US" smtClean="0"/>
              <a:t>6/1/19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44F16-D4E6-4845-91DB-A61A55B9D5AD}" type="datetimeFigureOut">
              <a:rPr lang="en-US" smtClean="0"/>
              <a:t>6/1/19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BE44F16-D4E6-4845-91DB-A61A55B9D5AD}" type="datetimeFigureOut">
              <a:rPr lang="en-US" smtClean="0"/>
              <a:t>6/1/19</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831B5973-ED60-F14A-A367-ACB5CA0DF678}" type="slidenum">
              <a:rPr lang="en-US" smtClean="0"/>
              <a:t>‹#›</a:t>
            </a:fld>
            <a:endParaRPr lang="en-US"/>
          </a:p>
        </p:txBody>
      </p:sp>
    </p:spTree>
    <p:extLst>
      <p:ext uri="{BB962C8B-B14F-4D97-AF65-F5344CB8AC3E}">
        <p14:creationId xmlns:p14="http://schemas.microsoft.com/office/powerpoint/2010/main" val="862506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Holy Spirit</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84292373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altLang="x-none" dirty="0"/>
              <a:t>The Personality &amp; Deity of </a:t>
            </a:r>
            <a:r>
              <a:rPr lang="en-US" altLang="x-none" dirty="0" smtClean="0"/>
              <a:t>The </a:t>
            </a:r>
            <a:r>
              <a:rPr lang="en-US" altLang="x-none" dirty="0"/>
              <a:t>Holy </a:t>
            </a:r>
            <a:r>
              <a:rPr lang="en-US" altLang="x-none" dirty="0" smtClean="0"/>
              <a:t>Spirit</a:t>
            </a:r>
            <a:endParaRPr lang="en-US" altLang="x-none" dirty="0"/>
          </a:p>
        </p:txBody>
      </p:sp>
      <p:sp>
        <p:nvSpPr>
          <p:cNvPr id="26627" name="Rectangle 3"/>
          <p:cNvSpPr>
            <a:spLocks noGrp="1" noChangeArrowheads="1"/>
          </p:cNvSpPr>
          <p:nvPr>
            <p:ph type="body" idx="1"/>
          </p:nvPr>
        </p:nvSpPr>
        <p:spPr/>
        <p:txBody>
          <a:bodyPr>
            <a:normAutofit lnSpcReduction="10000"/>
          </a:bodyPr>
          <a:lstStyle/>
          <a:p>
            <a:pPr eaLnBrk="1" hangingPunct="1">
              <a:lnSpc>
                <a:spcPct val="90000"/>
              </a:lnSpc>
            </a:pPr>
            <a:r>
              <a:rPr lang="en-US" altLang="x-none"/>
              <a:t>He is a personal being we can get to know and build a relationship with to better understand Him and His work.</a:t>
            </a:r>
          </a:p>
          <a:p>
            <a:pPr eaLnBrk="1" hangingPunct="1">
              <a:lnSpc>
                <a:spcPct val="90000"/>
              </a:lnSpc>
            </a:pPr>
            <a:r>
              <a:rPr lang="en-US" altLang="x-none"/>
              <a:t>He is God, and therefore worthy of our highest respect and praise. </a:t>
            </a:r>
          </a:p>
          <a:p>
            <a:pPr eaLnBrk="1" hangingPunct="1">
              <a:lnSpc>
                <a:spcPct val="90000"/>
              </a:lnSpc>
            </a:pPr>
            <a:r>
              <a:rPr lang="en-US" altLang="x-none"/>
              <a:t>He is a distinct individual, to be appreciated for who He is, the choices He makes, and what He accomplishes.</a:t>
            </a:r>
          </a:p>
        </p:txBody>
      </p:sp>
    </p:spTree>
    <p:extLst>
      <p:ext uri="{BB962C8B-B14F-4D97-AF65-F5344CB8AC3E}">
        <p14:creationId xmlns:p14="http://schemas.microsoft.com/office/powerpoint/2010/main" val="57167495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1" y="304271"/>
            <a:ext cx="8415866" cy="1104636"/>
          </a:xfrm>
        </p:spPr>
        <p:txBody>
          <a:bodyPr>
            <a:normAutofit fontScale="90000"/>
          </a:bodyPr>
          <a:lstStyle/>
          <a:p>
            <a:r>
              <a:rPr lang="en-US" dirty="0" smtClean="0"/>
              <a:t>Word Studies </a:t>
            </a:r>
            <a:r>
              <a:rPr lang="en-US" smtClean="0"/>
              <a:t>About “the Spirit” &amp; “spirit”</a:t>
            </a:r>
            <a:endParaRPr lang="en-US" dirty="0"/>
          </a:p>
        </p:txBody>
      </p:sp>
      <p:sp>
        <p:nvSpPr>
          <p:cNvPr id="3" name="Content Placeholder 2"/>
          <p:cNvSpPr>
            <a:spLocks noGrp="1"/>
          </p:cNvSpPr>
          <p:nvPr>
            <p:ph idx="1"/>
          </p:nvPr>
        </p:nvSpPr>
        <p:spPr/>
        <p:txBody>
          <a:bodyPr>
            <a:normAutofit/>
          </a:bodyPr>
          <a:lstStyle/>
          <a:p>
            <a:r>
              <a:rPr lang="en-US" dirty="0" smtClean="0"/>
              <a:t>We Have A Problem of Abundance</a:t>
            </a:r>
            <a:r>
              <a:rPr lang="mr-IN" dirty="0" smtClean="0"/>
              <a:t>…</a:t>
            </a:r>
            <a:endParaRPr lang="en-US" dirty="0" smtClean="0"/>
          </a:p>
          <a:p>
            <a:pPr lvl="1"/>
            <a:r>
              <a:rPr lang="en-US" dirty="0" smtClean="0"/>
              <a:t>Ex: So many baby gifts, we forget who gave each specific gift.</a:t>
            </a:r>
          </a:p>
          <a:p>
            <a:r>
              <a:rPr lang="en-US" dirty="0" smtClean="0"/>
              <a:t>The word “</a:t>
            </a:r>
            <a:r>
              <a:rPr lang="en-US" dirty="0" err="1" smtClean="0"/>
              <a:t>pneuma</a:t>
            </a:r>
            <a:r>
              <a:rPr lang="en-US" dirty="0" smtClean="0"/>
              <a:t>” is used so abundantly, it is difficult to identify each precise usage.</a:t>
            </a:r>
          </a:p>
          <a:p>
            <a:pPr lvl="1"/>
            <a:r>
              <a:rPr lang="en-US" altLang="x-none" dirty="0" smtClean="0"/>
              <a:t>KJV</a:t>
            </a:r>
            <a:r>
              <a:rPr lang="en-US" altLang="x-none" dirty="0"/>
              <a:t>: Spirit (133) spirit (153) spiritual (1) ghost (2) life (1) wind (1) spiritually (1) Holy Spirit (4) Holy Ghost (89)</a:t>
            </a:r>
          </a:p>
          <a:p>
            <a:pPr lvl="1"/>
            <a:endParaRPr lang="en-US" dirty="0" smtClean="0"/>
          </a:p>
          <a:p>
            <a:pPr lvl="1"/>
            <a:endParaRPr lang="en-US" dirty="0" smtClean="0"/>
          </a:p>
        </p:txBody>
      </p:sp>
    </p:spTree>
    <p:extLst>
      <p:ext uri="{BB962C8B-B14F-4D97-AF65-F5344CB8AC3E}">
        <p14:creationId xmlns:p14="http://schemas.microsoft.com/office/powerpoint/2010/main" val="75697668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Word Studies About The Spirit &amp; spirit</a:t>
            </a:r>
          </a:p>
        </p:txBody>
      </p:sp>
      <p:sp>
        <p:nvSpPr>
          <p:cNvPr id="3" name="Content Placeholder 2"/>
          <p:cNvSpPr>
            <a:spLocks noGrp="1"/>
          </p:cNvSpPr>
          <p:nvPr>
            <p:ph idx="1"/>
          </p:nvPr>
        </p:nvSpPr>
        <p:spPr>
          <a:xfrm>
            <a:off x="628650" y="1270000"/>
            <a:ext cx="7886700" cy="4216400"/>
          </a:xfrm>
        </p:spPr>
        <p:txBody>
          <a:bodyPr>
            <a:normAutofit fontScale="85000" lnSpcReduction="10000"/>
          </a:bodyPr>
          <a:lstStyle/>
          <a:p>
            <a:r>
              <a:rPr lang="en-US" dirty="0" smtClean="0"/>
              <a:t>“The use of a large or small ‘s’ is of extreme difficulty in the case of the word Spirit; not in giving it when the Holy Spirit is simply spoken of personally. There it is simple enough. But as dwelling in us, our state by it, and the Holy Spirit itself, are so blended as to make it then very difficult; because it is spoken of as our state and then as the Holy Ghost. If it be put large, we lose the first; if small, the Spirit personally. I can only leave it with this warning, calling the attention of the reader to it. It is a blessed thought that it is so blended in power that our state is so spoken of;”</a:t>
            </a:r>
          </a:p>
          <a:p>
            <a:pPr lvl="1"/>
            <a:r>
              <a:rPr lang="en-US" i="1" dirty="0" smtClean="0"/>
              <a:t>Word Studies on the Holy Spirit, page 7.</a:t>
            </a:r>
            <a:endParaRPr lang="en-US" i="1" dirty="0"/>
          </a:p>
        </p:txBody>
      </p:sp>
    </p:spTree>
    <p:extLst>
      <p:ext uri="{BB962C8B-B14F-4D97-AF65-F5344CB8AC3E}">
        <p14:creationId xmlns:p14="http://schemas.microsoft.com/office/powerpoint/2010/main" val="81408719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4995862"/>
          </a:xfrm>
        </p:spPr>
        <p:txBody>
          <a:bodyPr>
            <a:normAutofit/>
          </a:bodyPr>
          <a:lstStyle/>
          <a:p>
            <a:pPr algn="ctr"/>
            <a:r>
              <a:rPr lang="en-US" dirty="0" smtClean="0"/>
              <a:t>This </a:t>
            </a:r>
            <a:r>
              <a:rPr lang="en-US" dirty="0"/>
              <a:t>is </a:t>
            </a:r>
            <a:r>
              <a:rPr lang="en-US" dirty="0" smtClean="0"/>
              <a:t>a good </a:t>
            </a:r>
            <a:r>
              <a:rPr lang="en-US" dirty="0"/>
              <a:t>problem </a:t>
            </a:r>
            <a:r>
              <a:rPr lang="en-US" dirty="0" smtClean="0"/>
              <a:t>because it reminds us that </a:t>
            </a:r>
            <a:r>
              <a:rPr lang="en-US" dirty="0"/>
              <a:t>the work of the </a:t>
            </a:r>
            <a:r>
              <a:rPr lang="en-US" dirty="0" smtClean="0"/>
              <a:t/>
            </a:r>
            <a:br>
              <a:rPr lang="en-US" dirty="0" smtClean="0"/>
            </a:br>
            <a:r>
              <a:rPr lang="en-US" dirty="0" smtClean="0"/>
              <a:t>Holy </a:t>
            </a:r>
            <a:r>
              <a:rPr lang="en-US" dirty="0"/>
              <a:t>Spirit produces in us a spirit which is more holy.</a:t>
            </a:r>
            <a:br>
              <a:rPr lang="en-US" dirty="0"/>
            </a:br>
            <a:endParaRPr lang="en-US" dirty="0"/>
          </a:p>
        </p:txBody>
      </p:sp>
    </p:spTree>
    <p:extLst>
      <p:ext uri="{BB962C8B-B14F-4D97-AF65-F5344CB8AC3E}">
        <p14:creationId xmlns:p14="http://schemas.microsoft.com/office/powerpoint/2010/main" val="211736403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24933" y="254000"/>
            <a:ext cx="8111067" cy="952500"/>
          </a:xfrm>
        </p:spPr>
        <p:txBody>
          <a:bodyPr>
            <a:normAutofit/>
          </a:bodyPr>
          <a:lstStyle/>
          <a:p>
            <a:pPr algn="ctr"/>
            <a:r>
              <a:rPr lang="en-US" altLang="x-none" dirty="0"/>
              <a:t>The Holy Spirit: </a:t>
            </a:r>
            <a:r>
              <a:rPr lang="en-US" altLang="x-none" dirty="0" smtClean="0"/>
              <a:t>The </a:t>
            </a:r>
            <a:r>
              <a:rPr lang="en-US" altLang="x-none" dirty="0"/>
              <a:t>Helper/Comforter</a:t>
            </a:r>
          </a:p>
        </p:txBody>
      </p:sp>
      <p:sp>
        <p:nvSpPr>
          <p:cNvPr id="24579" name="Rectangle 3"/>
          <p:cNvSpPr>
            <a:spLocks noGrp="1" noChangeArrowheads="1"/>
          </p:cNvSpPr>
          <p:nvPr>
            <p:ph type="body" idx="1"/>
          </p:nvPr>
        </p:nvSpPr>
        <p:spPr>
          <a:xfrm>
            <a:off x="389467" y="1206499"/>
            <a:ext cx="8585200" cy="4262967"/>
          </a:xfrm>
        </p:spPr>
        <p:txBody>
          <a:bodyPr>
            <a:normAutofit/>
          </a:bodyPr>
          <a:lstStyle/>
          <a:p>
            <a:pPr>
              <a:lnSpc>
                <a:spcPct val="90000"/>
              </a:lnSpc>
            </a:pPr>
            <a:r>
              <a:rPr lang="en-US" altLang="x-none" sz="2333" dirty="0"/>
              <a:t>“</a:t>
            </a:r>
            <a:r>
              <a:rPr lang="en-US" altLang="x-none" sz="2333" dirty="0" err="1"/>
              <a:t>Paraclete</a:t>
            </a:r>
            <a:r>
              <a:rPr lang="en-US" altLang="x-none" sz="2333" dirty="0"/>
              <a:t>”</a:t>
            </a:r>
          </a:p>
          <a:p>
            <a:pPr lvl="1">
              <a:lnSpc>
                <a:spcPct val="90000"/>
              </a:lnSpc>
            </a:pPr>
            <a:r>
              <a:rPr lang="en-US" altLang="x-none" sz="2000" dirty="0"/>
              <a:t>The Holy Spirit: John 14:16, 26, 15:26, 16:7 (Helper)</a:t>
            </a:r>
          </a:p>
          <a:p>
            <a:pPr lvl="1">
              <a:lnSpc>
                <a:spcPct val="90000"/>
              </a:lnSpc>
            </a:pPr>
            <a:r>
              <a:rPr lang="en-US" altLang="x-none" sz="2000" dirty="0"/>
              <a:t>Jesus: 1 John 2:1 (Advocate)</a:t>
            </a:r>
          </a:p>
          <a:p>
            <a:pPr>
              <a:lnSpc>
                <a:spcPct val="90000"/>
              </a:lnSpc>
            </a:pPr>
            <a:r>
              <a:rPr lang="en-US" altLang="x-none" sz="2333" dirty="0"/>
              <a:t>“Another” From Greek “</a:t>
            </a:r>
            <a:r>
              <a:rPr lang="en-US" altLang="x-none" sz="2333" dirty="0" err="1"/>
              <a:t>Allos</a:t>
            </a:r>
            <a:r>
              <a:rPr lang="en-US" altLang="x-none" sz="2333" dirty="0"/>
              <a:t>”</a:t>
            </a:r>
          </a:p>
          <a:p>
            <a:pPr lvl="1">
              <a:lnSpc>
                <a:spcPct val="90000"/>
              </a:lnSpc>
            </a:pPr>
            <a:r>
              <a:rPr lang="en-US" altLang="x-none" sz="2000" dirty="0"/>
              <a:t>A </a:t>
            </a:r>
            <a:r>
              <a:rPr lang="en-US" altLang="x-none" sz="2000" dirty="0" err="1"/>
              <a:t>Numberical</a:t>
            </a:r>
            <a:r>
              <a:rPr lang="en-US" altLang="x-none" sz="2000" dirty="0"/>
              <a:t> Difference, But One Of The Same Sort.</a:t>
            </a:r>
          </a:p>
          <a:p>
            <a:pPr>
              <a:lnSpc>
                <a:spcPct val="90000"/>
              </a:lnSpc>
            </a:pPr>
            <a:r>
              <a:rPr lang="en-US" altLang="x-none" sz="2333" dirty="0"/>
              <a:t>Helper From Greek “</a:t>
            </a:r>
            <a:r>
              <a:rPr lang="en-US" altLang="x-none" sz="2333" dirty="0" err="1"/>
              <a:t>Parakletos</a:t>
            </a:r>
            <a:r>
              <a:rPr lang="en-US" altLang="x-none" sz="2333" dirty="0"/>
              <a:t>”</a:t>
            </a:r>
          </a:p>
          <a:p>
            <a:pPr lvl="1">
              <a:lnSpc>
                <a:spcPct val="90000"/>
              </a:lnSpc>
            </a:pPr>
            <a:r>
              <a:rPr lang="en-US" altLang="x-none" sz="2000" dirty="0"/>
              <a:t>Literally: “summoned, called to one’s side…”</a:t>
            </a:r>
          </a:p>
          <a:p>
            <a:pPr lvl="1">
              <a:lnSpc>
                <a:spcPct val="90000"/>
              </a:lnSpc>
            </a:pPr>
            <a:r>
              <a:rPr lang="en-US" altLang="x-none" sz="2000" dirty="0"/>
              <a:t>(1) One who pleads another’s case before a judge, a pleader, counsel for defense, legal assistant, and advocate.</a:t>
            </a:r>
          </a:p>
          <a:p>
            <a:pPr lvl="1">
              <a:lnSpc>
                <a:spcPct val="90000"/>
              </a:lnSpc>
            </a:pPr>
            <a:r>
              <a:rPr lang="en-US" altLang="x-none" sz="2000" dirty="0"/>
              <a:t>(2) One who pleads </a:t>
            </a:r>
            <a:r>
              <a:rPr lang="en-US" altLang="x-none" sz="2000" dirty="0" err="1"/>
              <a:t>anothers</a:t>
            </a:r>
            <a:r>
              <a:rPr lang="en-US" altLang="x-none" sz="2000" dirty="0"/>
              <a:t> another’s cause with one, an intercessor…</a:t>
            </a:r>
          </a:p>
          <a:p>
            <a:pPr lvl="1">
              <a:lnSpc>
                <a:spcPct val="90000"/>
              </a:lnSpc>
            </a:pPr>
            <a:r>
              <a:rPr lang="en-US" altLang="x-none" sz="2000" dirty="0"/>
              <a:t>(3) In the widest sense, a helper, succorer, aider, assistant; so of the Holy Spirit…</a:t>
            </a:r>
          </a:p>
        </p:txBody>
      </p:sp>
    </p:spTree>
    <p:extLst>
      <p:ext uri="{BB962C8B-B14F-4D97-AF65-F5344CB8AC3E}">
        <p14:creationId xmlns:p14="http://schemas.microsoft.com/office/powerpoint/2010/main" val="189310909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1" y="304271"/>
            <a:ext cx="8415866" cy="1104636"/>
          </a:xfrm>
        </p:spPr>
        <p:txBody>
          <a:bodyPr>
            <a:normAutofit/>
          </a:bodyPr>
          <a:lstStyle/>
          <a:p>
            <a:pPr algn="ctr"/>
            <a:r>
              <a:rPr lang="en-US" dirty="0" smtClean="0"/>
              <a:t>Addressing The “S” or “s” Challenge</a:t>
            </a:r>
            <a:endParaRPr lang="en-US" dirty="0"/>
          </a:p>
        </p:txBody>
      </p:sp>
      <p:sp>
        <p:nvSpPr>
          <p:cNvPr id="3" name="Content Placeholder 2"/>
          <p:cNvSpPr>
            <a:spLocks noGrp="1"/>
          </p:cNvSpPr>
          <p:nvPr>
            <p:ph idx="1"/>
          </p:nvPr>
        </p:nvSpPr>
        <p:spPr/>
        <p:txBody>
          <a:bodyPr>
            <a:normAutofit/>
          </a:bodyPr>
          <a:lstStyle/>
          <a:p>
            <a:r>
              <a:rPr lang="en-US" altLang="x-none" dirty="0"/>
              <a:t>The Big Three Factors To Consider</a:t>
            </a:r>
          </a:p>
          <a:p>
            <a:pPr lvl="1"/>
            <a:r>
              <a:rPr lang="en-US" altLang="x-none" sz="3200" dirty="0" smtClean="0"/>
              <a:t> 1</a:t>
            </a:r>
            <a:r>
              <a:rPr lang="en-US" altLang="x-none" sz="3200" dirty="0"/>
              <a:t>.) The Immediate Context</a:t>
            </a:r>
          </a:p>
          <a:p>
            <a:pPr lvl="1"/>
            <a:r>
              <a:rPr lang="en-US" altLang="x-none" sz="3200" dirty="0" smtClean="0"/>
              <a:t> 2</a:t>
            </a:r>
            <a:r>
              <a:rPr lang="en-US" altLang="x-none" sz="3200" dirty="0"/>
              <a:t>.) The Biblical Context</a:t>
            </a:r>
          </a:p>
          <a:p>
            <a:pPr lvl="1"/>
            <a:r>
              <a:rPr lang="en-US" altLang="x-none" sz="3200" dirty="0" smtClean="0"/>
              <a:t> 3</a:t>
            </a:r>
            <a:r>
              <a:rPr lang="en-US" altLang="x-none" sz="3200" dirty="0"/>
              <a:t>.) The Definite Article “the”</a:t>
            </a:r>
          </a:p>
          <a:p>
            <a:pPr lvl="1"/>
            <a:endParaRPr lang="en-US" dirty="0" smtClean="0"/>
          </a:p>
        </p:txBody>
      </p:sp>
    </p:spTree>
    <p:extLst>
      <p:ext uri="{BB962C8B-B14F-4D97-AF65-F5344CB8AC3E}">
        <p14:creationId xmlns:p14="http://schemas.microsoft.com/office/powerpoint/2010/main" val="191306514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x-none"/>
              <a:t>Summary</a:t>
            </a:r>
          </a:p>
        </p:txBody>
      </p:sp>
      <p:sp>
        <p:nvSpPr>
          <p:cNvPr id="30723" name="Rectangle 3"/>
          <p:cNvSpPr>
            <a:spLocks noGrp="1" noChangeArrowheads="1"/>
          </p:cNvSpPr>
          <p:nvPr>
            <p:ph type="body" idx="1"/>
          </p:nvPr>
        </p:nvSpPr>
        <p:spPr/>
        <p:txBody>
          <a:bodyPr/>
          <a:lstStyle/>
          <a:p>
            <a:pPr>
              <a:lnSpc>
                <a:spcPct val="90000"/>
              </a:lnSpc>
            </a:pPr>
            <a:r>
              <a:rPr lang="en-US" altLang="x-none" sz="2333" dirty="0"/>
              <a:t>The Holy Spirit Is Our </a:t>
            </a:r>
            <a:r>
              <a:rPr lang="en-US" altLang="x-none" sz="2333" dirty="0" err="1"/>
              <a:t>Paraclete</a:t>
            </a:r>
            <a:r>
              <a:rPr lang="en-US" altLang="x-none" sz="2333" dirty="0"/>
              <a:t>: A Helper Who Is By Our Side</a:t>
            </a:r>
          </a:p>
          <a:p>
            <a:pPr>
              <a:lnSpc>
                <a:spcPct val="90000"/>
              </a:lnSpc>
            </a:pPr>
            <a:r>
              <a:rPr lang="en-US" altLang="x-none" sz="2333" dirty="0"/>
              <a:t>“</a:t>
            </a:r>
            <a:r>
              <a:rPr lang="en-US" altLang="x-none" sz="2333" dirty="0" err="1"/>
              <a:t>pnuema</a:t>
            </a:r>
            <a:r>
              <a:rPr lang="en-US" altLang="x-none" sz="2333" dirty="0"/>
              <a:t>” is used in 7 different forms in the New Testament.</a:t>
            </a:r>
          </a:p>
          <a:p>
            <a:pPr>
              <a:lnSpc>
                <a:spcPct val="90000"/>
              </a:lnSpc>
            </a:pPr>
            <a:r>
              <a:rPr lang="en-US" altLang="x-none" sz="2333" dirty="0"/>
              <a:t>“</a:t>
            </a:r>
            <a:r>
              <a:rPr lang="en-US" altLang="x-none" sz="2333" dirty="0" err="1"/>
              <a:t>pnuema</a:t>
            </a:r>
            <a:r>
              <a:rPr lang="en-US" altLang="x-none" sz="2333" dirty="0"/>
              <a:t>” has 13 different meanings in the New Testament depending on the context and use of the definite article.</a:t>
            </a:r>
          </a:p>
          <a:p>
            <a:pPr>
              <a:lnSpc>
                <a:spcPct val="90000"/>
              </a:lnSpc>
            </a:pPr>
            <a:r>
              <a:rPr lang="en-US" altLang="x-none" sz="2333" dirty="0"/>
              <a:t>When </a:t>
            </a:r>
            <a:r>
              <a:rPr lang="en-US" altLang="x-none" sz="2333" dirty="0" smtClean="0"/>
              <a:t>referring </a:t>
            </a:r>
            <a:r>
              <a:rPr lang="en-US" altLang="x-none" sz="2333" dirty="0"/>
              <a:t>to the Holy Spirit various forms of “</a:t>
            </a:r>
            <a:r>
              <a:rPr lang="en-US" altLang="x-none" sz="2333" dirty="0" err="1"/>
              <a:t>pnuema</a:t>
            </a:r>
            <a:r>
              <a:rPr lang="en-US" altLang="x-none" sz="2333" dirty="0"/>
              <a:t>” can be used to indicate His p</a:t>
            </a:r>
            <a:r>
              <a:rPr lang="en-US" altLang="x-none" sz="2333" dirty="0" smtClean="0"/>
              <a:t>resence</a:t>
            </a:r>
            <a:r>
              <a:rPr lang="en-US" altLang="x-none" sz="2333" dirty="0"/>
              <a:t>, His </a:t>
            </a:r>
            <a:r>
              <a:rPr lang="en-US" altLang="x-none" sz="2333" dirty="0" smtClean="0"/>
              <a:t>power</a:t>
            </a:r>
            <a:r>
              <a:rPr lang="en-US" altLang="x-none" sz="2333" dirty="0"/>
              <a:t>, or His Person.</a:t>
            </a:r>
          </a:p>
        </p:txBody>
      </p:sp>
    </p:spTree>
    <p:extLst>
      <p:ext uri="{BB962C8B-B14F-4D97-AF65-F5344CB8AC3E}">
        <p14:creationId xmlns:p14="http://schemas.microsoft.com/office/powerpoint/2010/main" val="182610737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x-none"/>
              <a:t>7 Uses of the word “pnuema”</a:t>
            </a:r>
          </a:p>
        </p:txBody>
      </p:sp>
      <p:sp>
        <p:nvSpPr>
          <p:cNvPr id="22531" name="Rectangle 3"/>
          <p:cNvSpPr>
            <a:spLocks noGrp="1" noChangeArrowheads="1"/>
          </p:cNvSpPr>
          <p:nvPr>
            <p:ph type="body" idx="1"/>
          </p:nvPr>
        </p:nvSpPr>
        <p:spPr/>
        <p:txBody>
          <a:bodyPr/>
          <a:lstStyle/>
          <a:p>
            <a:r>
              <a:rPr lang="en-US" altLang="x-none"/>
              <a:t>1. “pneuma” alone with or without “the”</a:t>
            </a:r>
          </a:p>
          <a:p>
            <a:pPr lvl="1"/>
            <a:r>
              <a:rPr lang="en-US" altLang="x-none"/>
              <a:t>Without the article “the” </a:t>
            </a:r>
          </a:p>
          <a:p>
            <a:pPr lvl="2"/>
            <a:r>
              <a:rPr lang="en-US" altLang="x-none"/>
              <a:t>Transliteration: pnuema</a:t>
            </a:r>
          </a:p>
          <a:p>
            <a:pPr lvl="2"/>
            <a:r>
              <a:rPr lang="en-US" altLang="x-none"/>
              <a:t>Translation: spirit or Spirit</a:t>
            </a:r>
          </a:p>
          <a:p>
            <a:pPr lvl="1"/>
            <a:r>
              <a:rPr lang="en-US" altLang="x-none"/>
              <a:t>With the article “the”</a:t>
            </a:r>
          </a:p>
          <a:p>
            <a:pPr lvl="2"/>
            <a:r>
              <a:rPr lang="en-US" altLang="x-none"/>
              <a:t>Transliteration: to pnuema</a:t>
            </a:r>
          </a:p>
          <a:p>
            <a:pPr lvl="2"/>
            <a:r>
              <a:rPr lang="en-US" altLang="x-none"/>
              <a:t>Translation: the spirit or the Spirit</a:t>
            </a:r>
          </a:p>
          <a:p>
            <a:pPr lvl="1"/>
            <a:endParaRPr lang="en-US" altLang="x-none"/>
          </a:p>
        </p:txBody>
      </p:sp>
    </p:spTree>
    <p:extLst>
      <p:ext uri="{BB962C8B-B14F-4D97-AF65-F5344CB8AC3E}">
        <p14:creationId xmlns:p14="http://schemas.microsoft.com/office/powerpoint/2010/main" val="17493104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x-none"/>
              <a:t>7 Uses of the word “pnuema”</a:t>
            </a:r>
          </a:p>
        </p:txBody>
      </p:sp>
      <p:sp>
        <p:nvSpPr>
          <p:cNvPr id="23555" name="Rectangle 3"/>
          <p:cNvSpPr>
            <a:spLocks noGrp="1" noChangeArrowheads="1"/>
          </p:cNvSpPr>
          <p:nvPr>
            <p:ph type="body" idx="1"/>
          </p:nvPr>
        </p:nvSpPr>
        <p:spPr>
          <a:xfrm>
            <a:off x="628650" y="1651000"/>
            <a:ext cx="7886700" cy="3429000"/>
          </a:xfrm>
        </p:spPr>
        <p:txBody>
          <a:bodyPr>
            <a:normAutofit/>
          </a:bodyPr>
          <a:lstStyle/>
          <a:p>
            <a:r>
              <a:rPr lang="en-US" altLang="x-none" dirty="0"/>
              <a:t>2. “</a:t>
            </a:r>
            <a:r>
              <a:rPr lang="en-US" altLang="x-none" dirty="0" err="1"/>
              <a:t>pnuema</a:t>
            </a:r>
            <a:r>
              <a:rPr lang="en-US" altLang="x-none" dirty="0"/>
              <a:t>” with the word “</a:t>
            </a:r>
            <a:r>
              <a:rPr lang="en-US" altLang="x-none" dirty="0" err="1"/>
              <a:t>hagion</a:t>
            </a:r>
            <a:r>
              <a:rPr lang="en-US" altLang="x-none" dirty="0"/>
              <a:t>” (holy)</a:t>
            </a:r>
          </a:p>
          <a:p>
            <a:r>
              <a:rPr lang="en-US" altLang="x-none" dirty="0"/>
              <a:t>This </a:t>
            </a:r>
            <a:r>
              <a:rPr lang="en-US" altLang="x-none" dirty="0" smtClean="0"/>
              <a:t>is </a:t>
            </a:r>
            <a:r>
              <a:rPr lang="en-US" altLang="x-none" dirty="0"/>
              <a:t>found in 4 different structures:</a:t>
            </a:r>
          </a:p>
          <a:p>
            <a:pPr lvl="1"/>
            <a:r>
              <a:rPr lang="en-US" altLang="x-none" dirty="0"/>
              <a:t>1. “</a:t>
            </a:r>
            <a:r>
              <a:rPr lang="en-US" altLang="x-none" dirty="0" err="1"/>
              <a:t>pneuma</a:t>
            </a:r>
            <a:r>
              <a:rPr lang="en-US" altLang="x-none" dirty="0"/>
              <a:t> </a:t>
            </a:r>
            <a:r>
              <a:rPr lang="en-US" altLang="x-none" dirty="0" err="1"/>
              <a:t>hagion</a:t>
            </a:r>
            <a:r>
              <a:rPr lang="en-US" altLang="x-none" dirty="0"/>
              <a:t>” (holy spirit)</a:t>
            </a:r>
          </a:p>
          <a:p>
            <a:pPr lvl="1"/>
            <a:r>
              <a:rPr lang="en-US" altLang="x-none" dirty="0"/>
              <a:t>2. “</a:t>
            </a:r>
            <a:r>
              <a:rPr lang="en-US" altLang="x-none" dirty="0" err="1"/>
              <a:t>hagion</a:t>
            </a:r>
            <a:r>
              <a:rPr lang="en-US" altLang="x-none" dirty="0"/>
              <a:t> </a:t>
            </a:r>
            <a:r>
              <a:rPr lang="en-US" altLang="x-none" dirty="0" err="1"/>
              <a:t>pneuma</a:t>
            </a:r>
            <a:r>
              <a:rPr lang="en-US" altLang="x-none" dirty="0"/>
              <a:t>” (spirit holy)</a:t>
            </a:r>
          </a:p>
          <a:p>
            <a:pPr lvl="1"/>
            <a:r>
              <a:rPr lang="en-US" altLang="x-none" dirty="0"/>
              <a:t>3. “to </a:t>
            </a:r>
            <a:r>
              <a:rPr lang="en-US" altLang="x-none" dirty="0" err="1"/>
              <a:t>hagion</a:t>
            </a:r>
            <a:r>
              <a:rPr lang="en-US" altLang="x-none" dirty="0"/>
              <a:t> </a:t>
            </a:r>
            <a:r>
              <a:rPr lang="en-US" altLang="x-none" dirty="0" err="1"/>
              <a:t>pneuma</a:t>
            </a:r>
            <a:r>
              <a:rPr lang="en-US" altLang="x-none" dirty="0"/>
              <a:t>” (the holy spirit)</a:t>
            </a:r>
          </a:p>
          <a:p>
            <a:pPr lvl="1"/>
            <a:r>
              <a:rPr lang="en-US" altLang="x-none" dirty="0"/>
              <a:t>4. “to </a:t>
            </a:r>
            <a:r>
              <a:rPr lang="en-US" altLang="x-none" dirty="0" err="1"/>
              <a:t>pneuma</a:t>
            </a:r>
            <a:r>
              <a:rPr lang="en-US" altLang="x-none" dirty="0"/>
              <a:t> to </a:t>
            </a:r>
            <a:r>
              <a:rPr lang="en-US" altLang="x-none" dirty="0" err="1"/>
              <a:t>hagion</a:t>
            </a:r>
            <a:r>
              <a:rPr lang="en-US" altLang="x-none" dirty="0"/>
              <a:t>” (the holy the spirit) </a:t>
            </a:r>
          </a:p>
        </p:txBody>
      </p:sp>
    </p:spTree>
    <p:extLst>
      <p:ext uri="{BB962C8B-B14F-4D97-AF65-F5344CB8AC3E}">
        <p14:creationId xmlns:p14="http://schemas.microsoft.com/office/powerpoint/2010/main" val="158242203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x-none"/>
              <a:t>7 Uses of the word “pnuema”</a:t>
            </a:r>
          </a:p>
        </p:txBody>
      </p:sp>
      <p:sp>
        <p:nvSpPr>
          <p:cNvPr id="28675" name="Rectangle 3"/>
          <p:cNvSpPr>
            <a:spLocks noGrp="1" noChangeArrowheads="1"/>
          </p:cNvSpPr>
          <p:nvPr>
            <p:ph type="body" idx="1"/>
          </p:nvPr>
        </p:nvSpPr>
        <p:spPr/>
        <p:txBody>
          <a:bodyPr/>
          <a:lstStyle/>
          <a:p>
            <a:r>
              <a:rPr lang="en-US" altLang="x-none"/>
              <a:t>3. With Pronouns</a:t>
            </a:r>
          </a:p>
          <a:p>
            <a:pPr lvl="1"/>
            <a:r>
              <a:rPr lang="en-US" altLang="x-none"/>
              <a:t>Matthew 12:18 “My Spirit”</a:t>
            </a:r>
          </a:p>
          <a:p>
            <a:r>
              <a:rPr lang="en-US" altLang="x-none"/>
              <a:t>4. With Prepositions</a:t>
            </a:r>
          </a:p>
          <a:p>
            <a:pPr lvl="1"/>
            <a:r>
              <a:rPr lang="en-US" altLang="x-none"/>
              <a:t>1. To Denote The Agency of the Spirit</a:t>
            </a:r>
          </a:p>
          <a:p>
            <a:pPr lvl="2"/>
            <a:r>
              <a:rPr lang="en-US" altLang="x-none"/>
              <a:t>“En pneumati” by or through the Spirit</a:t>
            </a:r>
          </a:p>
          <a:p>
            <a:pPr lvl="1"/>
            <a:r>
              <a:rPr lang="en-US" altLang="x-none"/>
              <a:t>2. Adverbially</a:t>
            </a:r>
          </a:p>
          <a:p>
            <a:pPr lvl="2"/>
            <a:r>
              <a:rPr lang="en-US" altLang="x-none"/>
              <a:t>Meaning “spiritually” </a:t>
            </a:r>
          </a:p>
        </p:txBody>
      </p:sp>
    </p:spTree>
    <p:extLst>
      <p:ext uri="{BB962C8B-B14F-4D97-AF65-F5344CB8AC3E}">
        <p14:creationId xmlns:p14="http://schemas.microsoft.com/office/powerpoint/2010/main" val="186134614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 Goals: To Help Students</a:t>
            </a:r>
            <a:r>
              <a:rPr lang="mr-IN" b="1" dirty="0" smtClean="0"/>
              <a:t>…</a:t>
            </a:r>
            <a:endParaRPr lang="en-US" b="1" dirty="0"/>
          </a:p>
        </p:txBody>
      </p:sp>
      <p:sp>
        <p:nvSpPr>
          <p:cNvPr id="3" name="Content Placeholder 2"/>
          <p:cNvSpPr>
            <a:spLocks noGrp="1"/>
          </p:cNvSpPr>
          <p:nvPr>
            <p:ph idx="1"/>
          </p:nvPr>
        </p:nvSpPr>
        <p:spPr>
          <a:xfrm>
            <a:off x="628650" y="1521354"/>
            <a:ext cx="8149590" cy="3626115"/>
          </a:xfrm>
        </p:spPr>
        <p:txBody>
          <a:bodyPr>
            <a:noAutofit/>
          </a:bodyPr>
          <a:lstStyle/>
          <a:p>
            <a:pPr lvl="0"/>
            <a:r>
              <a:rPr lang="en-US" sz="2800" dirty="0"/>
              <a:t>Acknowledge and honor the Spirit’s wonderful works.</a:t>
            </a:r>
          </a:p>
          <a:p>
            <a:pPr lvl="0"/>
            <a:r>
              <a:rPr lang="en-US" sz="2800" dirty="0"/>
              <a:t>Appreciate the means the Spirit employs to accomplish His work.</a:t>
            </a:r>
          </a:p>
          <a:p>
            <a:pPr lvl="0"/>
            <a:r>
              <a:rPr lang="en-US" sz="2800" dirty="0"/>
              <a:t>Advance our understanding of the Spirit’s relationship to Christians today.</a:t>
            </a:r>
          </a:p>
          <a:p>
            <a:pPr lvl="0"/>
            <a:r>
              <a:rPr lang="en-US" sz="2800" dirty="0"/>
              <a:t>Answer common questions about the Spirit.</a:t>
            </a:r>
          </a:p>
          <a:p>
            <a:pPr lvl="0"/>
            <a:r>
              <a:rPr lang="en-US" sz="2800" dirty="0"/>
              <a:t>Avoid sins that tear down the very things the Spirit builds </a:t>
            </a:r>
            <a:r>
              <a:rPr lang="en-US" sz="2800" dirty="0" smtClean="0"/>
              <a:t>up</a:t>
            </a:r>
            <a:r>
              <a:rPr lang="en-US" sz="2800" dirty="0"/>
              <a:t>.</a:t>
            </a:r>
          </a:p>
        </p:txBody>
      </p:sp>
    </p:spTree>
    <p:extLst>
      <p:ext uri="{BB962C8B-B14F-4D97-AF65-F5344CB8AC3E}">
        <p14:creationId xmlns:p14="http://schemas.microsoft.com/office/powerpoint/2010/main" val="206584351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x-none"/>
              <a:t>7 Uses of the word “pnuema”</a:t>
            </a:r>
          </a:p>
        </p:txBody>
      </p:sp>
      <p:sp>
        <p:nvSpPr>
          <p:cNvPr id="31747" name="Rectangle 3"/>
          <p:cNvSpPr>
            <a:spLocks noGrp="1" noChangeArrowheads="1"/>
          </p:cNvSpPr>
          <p:nvPr>
            <p:ph type="body" idx="1"/>
          </p:nvPr>
        </p:nvSpPr>
        <p:spPr/>
        <p:txBody>
          <a:bodyPr>
            <a:normAutofit/>
          </a:bodyPr>
          <a:lstStyle/>
          <a:p>
            <a:r>
              <a:rPr lang="en-US" altLang="x-none" sz="2800" dirty="0"/>
              <a:t>5 With Divine Names of God</a:t>
            </a:r>
          </a:p>
          <a:p>
            <a:pPr lvl="1"/>
            <a:r>
              <a:rPr lang="en-US" altLang="x-none" dirty="0"/>
              <a:t>With and Without “the”</a:t>
            </a:r>
          </a:p>
          <a:p>
            <a:pPr lvl="1"/>
            <a:r>
              <a:rPr lang="en-US" altLang="x-none" dirty="0"/>
              <a:t>Ex: </a:t>
            </a:r>
            <a:r>
              <a:rPr lang="en-US" altLang="x-none" dirty="0" err="1"/>
              <a:t>pnuema</a:t>
            </a:r>
            <a:r>
              <a:rPr lang="en-US" altLang="x-none" dirty="0"/>
              <a:t> </a:t>
            </a:r>
            <a:r>
              <a:rPr lang="en-US" altLang="x-none" dirty="0" err="1"/>
              <a:t>Theou</a:t>
            </a:r>
            <a:r>
              <a:rPr lang="en-US" altLang="x-none" dirty="0"/>
              <a:t>, </a:t>
            </a:r>
            <a:r>
              <a:rPr lang="en-US" altLang="x-none" dirty="0" err="1"/>
              <a:t>pnuema</a:t>
            </a:r>
            <a:r>
              <a:rPr lang="en-US" altLang="x-none" dirty="0"/>
              <a:t> Christou</a:t>
            </a:r>
          </a:p>
          <a:p>
            <a:r>
              <a:rPr lang="en-US" altLang="x-none" sz="2800" dirty="0"/>
              <a:t>6 With Other Nouns</a:t>
            </a:r>
          </a:p>
          <a:p>
            <a:pPr lvl="1"/>
            <a:r>
              <a:rPr lang="en-US" altLang="x-none" dirty="0"/>
              <a:t>To qualify the meaning of “</a:t>
            </a:r>
            <a:r>
              <a:rPr lang="en-US" altLang="x-none" dirty="0" err="1"/>
              <a:t>pnuema</a:t>
            </a:r>
            <a:r>
              <a:rPr lang="en-US" altLang="x-none" dirty="0"/>
              <a:t>”</a:t>
            </a:r>
          </a:p>
          <a:p>
            <a:pPr lvl="1"/>
            <a:r>
              <a:rPr lang="en-US" altLang="x-none" dirty="0"/>
              <a:t>Ex: Romans 8:15</a:t>
            </a:r>
          </a:p>
          <a:p>
            <a:r>
              <a:rPr lang="en-US" altLang="x-none" sz="2800" dirty="0"/>
              <a:t>7 Joined with another noun by a conjunction</a:t>
            </a:r>
          </a:p>
          <a:p>
            <a:pPr lvl="1"/>
            <a:r>
              <a:rPr lang="en-US" altLang="x-none" dirty="0"/>
              <a:t>Functions as a superlative adjective</a:t>
            </a:r>
          </a:p>
        </p:txBody>
      </p:sp>
    </p:spTree>
    <p:extLst>
      <p:ext uri="{BB962C8B-B14F-4D97-AF65-F5344CB8AC3E}">
        <p14:creationId xmlns:p14="http://schemas.microsoft.com/office/powerpoint/2010/main" val="59425716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x-none"/>
              <a:t>Why These 7 Uses Matter</a:t>
            </a:r>
          </a:p>
        </p:txBody>
      </p:sp>
      <p:sp>
        <p:nvSpPr>
          <p:cNvPr id="32771" name="Rectangle 3"/>
          <p:cNvSpPr>
            <a:spLocks noGrp="1" noChangeArrowheads="1"/>
          </p:cNvSpPr>
          <p:nvPr>
            <p:ph type="body" idx="1"/>
          </p:nvPr>
        </p:nvSpPr>
        <p:spPr/>
        <p:txBody>
          <a:bodyPr/>
          <a:lstStyle/>
          <a:p>
            <a:r>
              <a:rPr lang="en-US" altLang="x-none" sz="2333"/>
              <a:t>God Has Purposefully Chosen Each Phrase To Convey The Meaning He Desires</a:t>
            </a:r>
          </a:p>
          <a:p>
            <a:pPr lvl="1"/>
            <a:r>
              <a:rPr lang="en-US" altLang="x-none" sz="2000"/>
              <a:t>Psalms 12:6</a:t>
            </a:r>
          </a:p>
          <a:p>
            <a:r>
              <a:rPr lang="en-US" altLang="x-none" sz="2333"/>
              <a:t>“Whatever the differences may be, therefore, in the various uses of the word “pnuema,” we may be certain that there is a Divinely perfect reason for such use in each case; and it is our greatest business to search it out.”</a:t>
            </a:r>
          </a:p>
          <a:p>
            <a:pPr lvl="1"/>
            <a:r>
              <a:rPr lang="en-US" altLang="x-none" sz="2000"/>
              <a:t>Psalm 111:2</a:t>
            </a:r>
          </a:p>
        </p:txBody>
      </p:sp>
    </p:spTree>
    <p:extLst>
      <p:ext uri="{BB962C8B-B14F-4D97-AF65-F5344CB8AC3E}">
        <p14:creationId xmlns:p14="http://schemas.microsoft.com/office/powerpoint/2010/main" val="72027495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x-none"/>
              <a:t>13 Meanings </a:t>
            </a:r>
            <a:br>
              <a:rPr lang="en-US" altLang="x-none"/>
            </a:br>
            <a:r>
              <a:rPr lang="en-US" altLang="x-none"/>
              <a:t>Conveyed With “pnuema”</a:t>
            </a:r>
          </a:p>
        </p:txBody>
      </p:sp>
      <p:sp>
        <p:nvSpPr>
          <p:cNvPr id="29699" name="Rectangle 3"/>
          <p:cNvSpPr>
            <a:spLocks noGrp="1" noChangeArrowheads="1"/>
          </p:cNvSpPr>
          <p:nvPr>
            <p:ph type="body" idx="1"/>
          </p:nvPr>
        </p:nvSpPr>
        <p:spPr/>
        <p:txBody>
          <a:bodyPr>
            <a:normAutofit lnSpcReduction="10000"/>
          </a:bodyPr>
          <a:lstStyle/>
          <a:p>
            <a:pPr>
              <a:lnSpc>
                <a:spcPct val="90000"/>
              </a:lnSpc>
            </a:pPr>
            <a:r>
              <a:rPr lang="en-US" altLang="x-none"/>
              <a:t>1. God the Father</a:t>
            </a:r>
          </a:p>
          <a:p>
            <a:pPr lvl="1">
              <a:lnSpc>
                <a:spcPct val="90000"/>
              </a:lnSpc>
            </a:pPr>
            <a:r>
              <a:rPr lang="en-US" altLang="x-none"/>
              <a:t>John 4:24 “God is spirit…”</a:t>
            </a:r>
          </a:p>
          <a:p>
            <a:pPr>
              <a:lnSpc>
                <a:spcPct val="90000"/>
              </a:lnSpc>
            </a:pPr>
            <a:r>
              <a:rPr lang="en-US" altLang="x-none"/>
              <a:t>2. God the Son</a:t>
            </a:r>
          </a:p>
          <a:p>
            <a:pPr lvl="1">
              <a:lnSpc>
                <a:spcPct val="90000"/>
              </a:lnSpc>
            </a:pPr>
            <a:r>
              <a:rPr lang="en-US" altLang="x-none"/>
              <a:t>1 Corinthians 15:45 “life-giving spirit”</a:t>
            </a:r>
          </a:p>
          <a:p>
            <a:pPr>
              <a:lnSpc>
                <a:spcPct val="90000"/>
              </a:lnSpc>
            </a:pPr>
            <a:r>
              <a:rPr lang="en-US" altLang="x-none"/>
              <a:t>3. God the Spirit</a:t>
            </a:r>
          </a:p>
          <a:p>
            <a:pPr lvl="1">
              <a:lnSpc>
                <a:spcPct val="90000"/>
              </a:lnSpc>
            </a:pPr>
            <a:r>
              <a:rPr lang="en-US" altLang="x-none"/>
              <a:t>Acts 5:3</a:t>
            </a:r>
          </a:p>
          <a:p>
            <a:pPr>
              <a:lnSpc>
                <a:spcPct val="90000"/>
              </a:lnSpc>
            </a:pPr>
            <a:r>
              <a:rPr lang="en-US" altLang="x-none"/>
              <a:t>4. Operations by God the Spirit</a:t>
            </a:r>
          </a:p>
          <a:p>
            <a:pPr lvl="1">
              <a:lnSpc>
                <a:spcPct val="90000"/>
              </a:lnSpc>
            </a:pPr>
            <a:r>
              <a:rPr lang="en-US" altLang="x-none"/>
              <a:t>John 3:6</a:t>
            </a:r>
          </a:p>
        </p:txBody>
      </p:sp>
    </p:spTree>
    <p:extLst>
      <p:ext uri="{BB962C8B-B14F-4D97-AF65-F5344CB8AC3E}">
        <p14:creationId xmlns:p14="http://schemas.microsoft.com/office/powerpoint/2010/main" val="8805807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altLang="x-none"/>
              <a:t>13 Meanings</a:t>
            </a:r>
            <a:br>
              <a:rPr lang="en-US" altLang="x-none"/>
            </a:br>
            <a:r>
              <a:rPr lang="en-US" altLang="x-none"/>
              <a:t>Conveyed With “pnuema”</a:t>
            </a:r>
          </a:p>
        </p:txBody>
      </p:sp>
      <p:sp>
        <p:nvSpPr>
          <p:cNvPr id="33795" name="Rectangle 3"/>
          <p:cNvSpPr>
            <a:spLocks noGrp="1" noChangeArrowheads="1"/>
          </p:cNvSpPr>
          <p:nvPr>
            <p:ph type="body" idx="1"/>
          </p:nvPr>
        </p:nvSpPr>
        <p:spPr/>
        <p:txBody>
          <a:bodyPr>
            <a:normAutofit lnSpcReduction="10000"/>
          </a:bodyPr>
          <a:lstStyle/>
          <a:p>
            <a:pPr>
              <a:lnSpc>
                <a:spcPct val="90000"/>
              </a:lnSpc>
            </a:pPr>
            <a:r>
              <a:rPr lang="en-US" altLang="x-none"/>
              <a:t>5. The Christian’s New Nature</a:t>
            </a:r>
          </a:p>
          <a:p>
            <a:pPr lvl="1">
              <a:lnSpc>
                <a:spcPct val="90000"/>
              </a:lnSpc>
            </a:pPr>
            <a:r>
              <a:rPr lang="en-US" altLang="x-none"/>
              <a:t>Romans 8:5</a:t>
            </a:r>
          </a:p>
          <a:p>
            <a:pPr>
              <a:lnSpc>
                <a:spcPct val="90000"/>
              </a:lnSpc>
            </a:pPr>
            <a:r>
              <a:rPr lang="en-US" altLang="x-none"/>
              <a:t>6. Psychologically: A Human’s spirit </a:t>
            </a:r>
          </a:p>
          <a:p>
            <a:pPr lvl="1">
              <a:lnSpc>
                <a:spcPct val="90000"/>
              </a:lnSpc>
            </a:pPr>
            <a:r>
              <a:rPr lang="en-US" altLang="x-none"/>
              <a:t>Acts 7:59</a:t>
            </a:r>
          </a:p>
          <a:p>
            <a:pPr>
              <a:lnSpc>
                <a:spcPct val="90000"/>
              </a:lnSpc>
            </a:pPr>
            <a:r>
              <a:rPr lang="en-US" altLang="x-none"/>
              <a:t>7. One’s Character</a:t>
            </a:r>
          </a:p>
          <a:p>
            <a:pPr lvl="1">
              <a:lnSpc>
                <a:spcPct val="90000"/>
              </a:lnSpc>
            </a:pPr>
            <a:r>
              <a:rPr lang="en-US" altLang="x-none"/>
              <a:t>2 Timothy 1:7</a:t>
            </a:r>
          </a:p>
          <a:p>
            <a:pPr>
              <a:lnSpc>
                <a:spcPct val="90000"/>
              </a:lnSpc>
            </a:pPr>
            <a:r>
              <a:rPr lang="en-US" altLang="x-none"/>
              <a:t>8. Metonymy: One’s Feelings</a:t>
            </a:r>
          </a:p>
          <a:p>
            <a:pPr lvl="1">
              <a:lnSpc>
                <a:spcPct val="90000"/>
              </a:lnSpc>
            </a:pPr>
            <a:r>
              <a:rPr lang="en-US" altLang="x-none"/>
              <a:t>Matthew 26:41</a:t>
            </a:r>
          </a:p>
        </p:txBody>
      </p:sp>
    </p:spTree>
    <p:extLst>
      <p:ext uri="{BB962C8B-B14F-4D97-AF65-F5344CB8AC3E}">
        <p14:creationId xmlns:p14="http://schemas.microsoft.com/office/powerpoint/2010/main" val="162340336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altLang="x-none"/>
              <a:t>13 Meanings</a:t>
            </a:r>
            <a:br>
              <a:rPr lang="en-US" altLang="x-none"/>
            </a:br>
            <a:r>
              <a:rPr lang="en-US" altLang="x-none"/>
              <a:t>Conveyed With “pnuema”</a:t>
            </a:r>
          </a:p>
        </p:txBody>
      </p:sp>
      <p:sp>
        <p:nvSpPr>
          <p:cNvPr id="34819" name="Rectangle 3"/>
          <p:cNvSpPr>
            <a:spLocks noGrp="1" noChangeArrowheads="1"/>
          </p:cNvSpPr>
          <p:nvPr>
            <p:ph type="body" idx="1"/>
          </p:nvPr>
        </p:nvSpPr>
        <p:spPr>
          <a:xfrm>
            <a:off x="1333500" y="1651000"/>
            <a:ext cx="6667500" cy="3429000"/>
          </a:xfrm>
        </p:spPr>
        <p:txBody>
          <a:bodyPr>
            <a:normAutofit fontScale="92500" lnSpcReduction="20000"/>
          </a:bodyPr>
          <a:lstStyle/>
          <a:p>
            <a:pPr>
              <a:lnSpc>
                <a:spcPct val="90000"/>
              </a:lnSpc>
            </a:pPr>
            <a:r>
              <a:rPr lang="en-US" altLang="x-none"/>
              <a:t>9. By Synecdoche: The Whole Person</a:t>
            </a:r>
          </a:p>
          <a:p>
            <a:pPr lvl="1">
              <a:lnSpc>
                <a:spcPct val="90000"/>
              </a:lnSpc>
            </a:pPr>
            <a:r>
              <a:rPr lang="en-US" altLang="x-none"/>
              <a:t>Mark 2:8 &amp; Mark 5:30 </a:t>
            </a:r>
          </a:p>
          <a:p>
            <a:pPr>
              <a:lnSpc>
                <a:spcPct val="90000"/>
              </a:lnSpc>
            </a:pPr>
            <a:r>
              <a:rPr lang="en-US" altLang="x-none"/>
              <a:t>10. Adverbially</a:t>
            </a:r>
          </a:p>
          <a:p>
            <a:pPr lvl="1">
              <a:lnSpc>
                <a:spcPct val="90000"/>
              </a:lnSpc>
            </a:pPr>
            <a:r>
              <a:rPr lang="en-US" altLang="x-none"/>
              <a:t>‘strongly purposed within himself’ Acts 19:21</a:t>
            </a:r>
          </a:p>
          <a:p>
            <a:pPr>
              <a:lnSpc>
                <a:spcPct val="90000"/>
              </a:lnSpc>
            </a:pPr>
            <a:r>
              <a:rPr lang="en-US" altLang="x-none"/>
              <a:t>11. Angels</a:t>
            </a:r>
          </a:p>
          <a:p>
            <a:pPr lvl="1">
              <a:lnSpc>
                <a:spcPct val="90000"/>
              </a:lnSpc>
            </a:pPr>
            <a:r>
              <a:rPr lang="en-US" altLang="x-none"/>
              <a:t>Hebrews 1:7,14</a:t>
            </a:r>
          </a:p>
          <a:p>
            <a:pPr>
              <a:lnSpc>
                <a:spcPct val="90000"/>
              </a:lnSpc>
            </a:pPr>
            <a:r>
              <a:rPr lang="en-US" altLang="x-none"/>
              <a:t>12. Evil Spirits</a:t>
            </a:r>
          </a:p>
          <a:p>
            <a:pPr lvl="1">
              <a:lnSpc>
                <a:spcPct val="90000"/>
              </a:lnSpc>
            </a:pPr>
            <a:r>
              <a:rPr lang="en-US" altLang="x-none"/>
              <a:t>1 Timothy 4:1</a:t>
            </a:r>
          </a:p>
        </p:txBody>
      </p:sp>
    </p:spTree>
    <p:extLst>
      <p:ext uri="{BB962C8B-B14F-4D97-AF65-F5344CB8AC3E}">
        <p14:creationId xmlns:p14="http://schemas.microsoft.com/office/powerpoint/2010/main" val="90714934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altLang="x-none"/>
              <a:t>13 Meanings</a:t>
            </a:r>
            <a:br>
              <a:rPr lang="en-US" altLang="x-none"/>
            </a:br>
            <a:r>
              <a:rPr lang="en-US" altLang="x-none"/>
              <a:t>Conveyed With “pnuema”</a:t>
            </a:r>
          </a:p>
        </p:txBody>
      </p:sp>
      <p:sp>
        <p:nvSpPr>
          <p:cNvPr id="36867" name="Rectangle 3"/>
          <p:cNvSpPr>
            <a:spLocks noGrp="1" noChangeArrowheads="1"/>
          </p:cNvSpPr>
          <p:nvPr>
            <p:ph type="body" idx="1"/>
          </p:nvPr>
        </p:nvSpPr>
        <p:spPr/>
        <p:txBody>
          <a:bodyPr/>
          <a:lstStyle/>
          <a:p>
            <a:pPr>
              <a:lnSpc>
                <a:spcPct val="90000"/>
              </a:lnSpc>
            </a:pPr>
            <a:r>
              <a:rPr lang="en-US" altLang="x-none" sz="2333" dirty="0"/>
              <a:t>13. The Holy Spirit’s Powerful Presence</a:t>
            </a:r>
          </a:p>
          <a:p>
            <a:pPr lvl="1">
              <a:lnSpc>
                <a:spcPct val="90000"/>
              </a:lnSpc>
            </a:pPr>
            <a:r>
              <a:rPr lang="en-US" altLang="x-none" sz="2000" dirty="0"/>
              <a:t>Often shown with “</a:t>
            </a:r>
            <a:r>
              <a:rPr lang="en-US" altLang="x-none" sz="2000" dirty="0" err="1"/>
              <a:t>pneuma</a:t>
            </a:r>
            <a:r>
              <a:rPr lang="en-US" altLang="x-none" sz="2000" dirty="0"/>
              <a:t> </a:t>
            </a:r>
            <a:r>
              <a:rPr lang="en-US" altLang="x-none" sz="2000" dirty="0" err="1"/>
              <a:t>hagion</a:t>
            </a:r>
            <a:r>
              <a:rPr lang="en-US" altLang="x-none" sz="2000" dirty="0"/>
              <a:t>” without the definite article “the” (Luke 24:49 &amp; Acts 1:5,8)</a:t>
            </a:r>
          </a:p>
          <a:p>
            <a:pPr lvl="1">
              <a:lnSpc>
                <a:spcPct val="90000"/>
              </a:lnSpc>
            </a:pPr>
            <a:r>
              <a:rPr lang="en-US" altLang="x-none" sz="2000" dirty="0"/>
              <a:t>Acts 2:4 “they were all filled with </a:t>
            </a:r>
            <a:r>
              <a:rPr lang="en-US" altLang="x-none" sz="2000" i="1" u="sng" dirty="0" err="1"/>
              <a:t>pnuema</a:t>
            </a:r>
            <a:r>
              <a:rPr lang="en-US" altLang="x-none" sz="2000" i="1" u="sng" dirty="0"/>
              <a:t> </a:t>
            </a:r>
            <a:r>
              <a:rPr lang="en-US" altLang="x-none" sz="2000" i="1" u="sng" dirty="0" err="1"/>
              <a:t>hagion</a:t>
            </a:r>
            <a:r>
              <a:rPr lang="en-US" altLang="x-none" sz="2000" dirty="0"/>
              <a:t> (His powerful presence) and began to speak with other tongues (manifestation of His power) as </a:t>
            </a:r>
            <a:r>
              <a:rPr lang="en-US" altLang="x-none" sz="2000" i="1" u="sng" dirty="0" smtClean="0"/>
              <a:t>to </a:t>
            </a:r>
            <a:r>
              <a:rPr lang="en-US" altLang="x-none" sz="2000" i="1" u="sng" dirty="0" err="1"/>
              <a:t>pnuema</a:t>
            </a:r>
            <a:r>
              <a:rPr lang="en-US" altLang="x-none" sz="2000" dirty="0"/>
              <a:t> (the Spirit) was giving them utterance.”</a:t>
            </a:r>
          </a:p>
          <a:p>
            <a:pPr>
              <a:lnSpc>
                <a:spcPct val="90000"/>
              </a:lnSpc>
            </a:pPr>
            <a:r>
              <a:rPr lang="en-US" altLang="x-none" sz="2333" dirty="0"/>
              <a:t>Notice Acts 2:4 references the Holy Spirit’s Presence, Power, and Personhood.</a:t>
            </a:r>
          </a:p>
          <a:p>
            <a:pPr lvl="1">
              <a:lnSpc>
                <a:spcPct val="90000"/>
              </a:lnSpc>
            </a:pPr>
            <a:endParaRPr lang="en-US" altLang="x-none" sz="2000" dirty="0"/>
          </a:p>
        </p:txBody>
      </p:sp>
    </p:spTree>
    <p:extLst>
      <p:ext uri="{BB962C8B-B14F-4D97-AF65-F5344CB8AC3E}">
        <p14:creationId xmlns:p14="http://schemas.microsoft.com/office/powerpoint/2010/main" val="76626945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x-none"/>
              <a:t>Summary</a:t>
            </a:r>
          </a:p>
        </p:txBody>
      </p:sp>
      <p:sp>
        <p:nvSpPr>
          <p:cNvPr id="30723" name="Rectangle 3"/>
          <p:cNvSpPr>
            <a:spLocks noGrp="1" noChangeArrowheads="1"/>
          </p:cNvSpPr>
          <p:nvPr>
            <p:ph type="body" idx="1"/>
          </p:nvPr>
        </p:nvSpPr>
        <p:spPr/>
        <p:txBody>
          <a:bodyPr/>
          <a:lstStyle/>
          <a:p>
            <a:pPr>
              <a:lnSpc>
                <a:spcPct val="90000"/>
              </a:lnSpc>
            </a:pPr>
            <a:r>
              <a:rPr lang="en-US" altLang="x-none" sz="2333" dirty="0"/>
              <a:t>The Holy Spirit Is Our </a:t>
            </a:r>
            <a:r>
              <a:rPr lang="en-US" altLang="x-none" sz="2333" dirty="0" err="1"/>
              <a:t>Paraclete</a:t>
            </a:r>
            <a:r>
              <a:rPr lang="en-US" altLang="x-none" sz="2333" dirty="0"/>
              <a:t>: A Helper Who Is By Our Side</a:t>
            </a:r>
          </a:p>
          <a:p>
            <a:pPr>
              <a:lnSpc>
                <a:spcPct val="90000"/>
              </a:lnSpc>
            </a:pPr>
            <a:r>
              <a:rPr lang="en-US" altLang="x-none" sz="2333" dirty="0"/>
              <a:t>“</a:t>
            </a:r>
            <a:r>
              <a:rPr lang="en-US" altLang="x-none" sz="2333" dirty="0" err="1"/>
              <a:t>pnuema</a:t>
            </a:r>
            <a:r>
              <a:rPr lang="en-US" altLang="x-none" sz="2333" dirty="0"/>
              <a:t>” is used in 7 different forms in the New Testament.</a:t>
            </a:r>
          </a:p>
          <a:p>
            <a:pPr>
              <a:lnSpc>
                <a:spcPct val="90000"/>
              </a:lnSpc>
            </a:pPr>
            <a:r>
              <a:rPr lang="en-US" altLang="x-none" sz="2333" dirty="0"/>
              <a:t>“</a:t>
            </a:r>
            <a:r>
              <a:rPr lang="en-US" altLang="x-none" sz="2333" dirty="0" err="1"/>
              <a:t>pnuema</a:t>
            </a:r>
            <a:r>
              <a:rPr lang="en-US" altLang="x-none" sz="2333" dirty="0"/>
              <a:t>” has 13 different meanings in the New Testament depending on the context and use of the definite article.</a:t>
            </a:r>
          </a:p>
          <a:p>
            <a:pPr>
              <a:lnSpc>
                <a:spcPct val="90000"/>
              </a:lnSpc>
            </a:pPr>
            <a:r>
              <a:rPr lang="en-US" altLang="x-none" sz="2333" dirty="0"/>
              <a:t>When </a:t>
            </a:r>
            <a:r>
              <a:rPr lang="en-US" altLang="x-none" sz="2333" dirty="0" smtClean="0"/>
              <a:t>referring </a:t>
            </a:r>
            <a:r>
              <a:rPr lang="en-US" altLang="x-none" sz="2333" dirty="0"/>
              <a:t>to the Holy Spirit various forms of “</a:t>
            </a:r>
            <a:r>
              <a:rPr lang="en-US" altLang="x-none" sz="2333" dirty="0" err="1"/>
              <a:t>pnuema</a:t>
            </a:r>
            <a:r>
              <a:rPr lang="en-US" altLang="x-none" sz="2333" dirty="0"/>
              <a:t>” can be used to indicate His p</a:t>
            </a:r>
            <a:r>
              <a:rPr lang="en-US" altLang="x-none" sz="2333" dirty="0" smtClean="0"/>
              <a:t>resence</a:t>
            </a:r>
            <a:r>
              <a:rPr lang="en-US" altLang="x-none" sz="2333" dirty="0"/>
              <a:t>, His </a:t>
            </a:r>
            <a:r>
              <a:rPr lang="en-US" altLang="x-none" sz="2333" dirty="0" smtClean="0"/>
              <a:t>power</a:t>
            </a:r>
            <a:r>
              <a:rPr lang="en-US" altLang="x-none" sz="2333" dirty="0"/>
              <a:t>, or His Person.</a:t>
            </a:r>
          </a:p>
        </p:txBody>
      </p:sp>
    </p:spTree>
    <p:extLst>
      <p:ext uri="{BB962C8B-B14F-4D97-AF65-F5344CB8AC3E}">
        <p14:creationId xmlns:p14="http://schemas.microsoft.com/office/powerpoint/2010/main" val="162891060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Holy Spirit</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77553731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7" y="304271"/>
            <a:ext cx="8517465" cy="1104636"/>
          </a:xfrm>
        </p:spPr>
        <p:txBody>
          <a:bodyPr>
            <a:normAutofit fontScale="90000"/>
          </a:bodyPr>
          <a:lstStyle/>
          <a:p>
            <a:r>
              <a:rPr lang="en-US" dirty="0" smtClean="0"/>
              <a:t>Lesson 1: </a:t>
            </a:r>
            <a:r>
              <a:rPr lang="en-US" smtClean="0"/>
              <a:t>Introduction to the Spirit’s Nature</a:t>
            </a:r>
            <a:endParaRPr lang="en-US"/>
          </a:p>
        </p:txBody>
      </p:sp>
      <p:sp>
        <p:nvSpPr>
          <p:cNvPr id="3" name="Content Placeholder 2"/>
          <p:cNvSpPr>
            <a:spLocks noGrp="1"/>
          </p:cNvSpPr>
          <p:nvPr>
            <p:ph idx="1"/>
          </p:nvPr>
        </p:nvSpPr>
        <p:spPr/>
        <p:txBody>
          <a:bodyPr>
            <a:normAutofit lnSpcReduction="10000"/>
          </a:bodyPr>
          <a:lstStyle/>
          <a:p>
            <a:r>
              <a:rPr lang="en-US" dirty="0" smtClean="0"/>
              <a:t>First, we will demonstrate the </a:t>
            </a:r>
            <a:r>
              <a:rPr lang="en-US" dirty="0" smtClean="0">
                <a:solidFill>
                  <a:schemeClr val="accent4">
                    <a:lumMod val="60000"/>
                    <a:lumOff val="40000"/>
                  </a:schemeClr>
                </a:solidFill>
              </a:rPr>
              <a:t>personal</a:t>
            </a:r>
            <a:r>
              <a:rPr lang="en-US" dirty="0" smtClean="0"/>
              <a:t> and </a:t>
            </a:r>
            <a:r>
              <a:rPr lang="en-US" dirty="0" smtClean="0">
                <a:solidFill>
                  <a:schemeClr val="accent4">
                    <a:lumMod val="60000"/>
                    <a:lumOff val="40000"/>
                  </a:schemeClr>
                </a:solidFill>
              </a:rPr>
              <a:t>divine</a:t>
            </a:r>
            <a:r>
              <a:rPr lang="en-US" dirty="0" smtClean="0"/>
              <a:t> nature of the Spirit.</a:t>
            </a:r>
          </a:p>
          <a:p>
            <a:endParaRPr lang="en-US" dirty="0" smtClean="0"/>
          </a:p>
          <a:p>
            <a:r>
              <a:rPr lang="en-US" dirty="0" smtClean="0"/>
              <a:t>Secondly, we will address the challenges involved in identifying when the Greek word </a:t>
            </a:r>
            <a:r>
              <a:rPr lang="en-US" dirty="0" smtClean="0">
                <a:solidFill>
                  <a:schemeClr val="accent4">
                    <a:lumMod val="60000"/>
                    <a:lumOff val="40000"/>
                  </a:schemeClr>
                </a:solidFill>
              </a:rPr>
              <a:t>“</a:t>
            </a:r>
            <a:r>
              <a:rPr lang="en-US" dirty="0" err="1" smtClean="0">
                <a:solidFill>
                  <a:schemeClr val="accent4">
                    <a:lumMod val="60000"/>
                    <a:lumOff val="40000"/>
                  </a:schemeClr>
                </a:solidFill>
              </a:rPr>
              <a:t>pneuma</a:t>
            </a:r>
            <a:r>
              <a:rPr lang="en-US" dirty="0" smtClean="0">
                <a:solidFill>
                  <a:schemeClr val="accent4">
                    <a:lumMod val="60000"/>
                    <a:lumOff val="40000"/>
                  </a:schemeClr>
                </a:solidFill>
              </a:rPr>
              <a:t>” </a:t>
            </a:r>
            <a:r>
              <a:rPr lang="en-US" dirty="0" smtClean="0"/>
              <a:t>(spirit) is referring to this personal and divine Helper (Spirit) and when it is referring to other spiritual topics (spirit). </a:t>
            </a:r>
            <a:endParaRPr lang="en-US" dirty="0"/>
          </a:p>
        </p:txBody>
      </p:sp>
    </p:spTree>
    <p:extLst>
      <p:ext uri="{BB962C8B-B14F-4D97-AF65-F5344CB8AC3E}">
        <p14:creationId xmlns:p14="http://schemas.microsoft.com/office/powerpoint/2010/main" val="30021597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Jesus’ Promise To Send The Spirit</a:t>
            </a:r>
            <a:endParaRPr lang="en-US" b="1" dirty="0"/>
          </a:p>
        </p:txBody>
      </p:sp>
      <p:sp>
        <p:nvSpPr>
          <p:cNvPr id="3" name="Content Placeholder 2"/>
          <p:cNvSpPr>
            <a:spLocks noGrp="1"/>
          </p:cNvSpPr>
          <p:nvPr>
            <p:ph idx="1"/>
          </p:nvPr>
        </p:nvSpPr>
        <p:spPr>
          <a:xfrm>
            <a:off x="628650" y="1402823"/>
            <a:ext cx="7886700" cy="3998913"/>
          </a:xfrm>
        </p:spPr>
        <p:txBody>
          <a:bodyPr>
            <a:normAutofit fontScale="92500" lnSpcReduction="10000"/>
          </a:bodyPr>
          <a:lstStyle/>
          <a:p>
            <a:r>
              <a:rPr lang="en-US" dirty="0" smtClean="0"/>
              <a:t>“I </a:t>
            </a:r>
            <a:r>
              <a:rPr lang="en-US" dirty="0"/>
              <a:t>will ask the Father, and He will give you </a:t>
            </a:r>
            <a:r>
              <a:rPr lang="en-US" u="sng" dirty="0">
                <a:solidFill>
                  <a:schemeClr val="accent4">
                    <a:lumMod val="60000"/>
                    <a:lumOff val="40000"/>
                  </a:schemeClr>
                </a:solidFill>
              </a:rPr>
              <a:t>another </a:t>
            </a:r>
            <a:r>
              <a:rPr lang="en-US" u="sng" dirty="0" smtClean="0">
                <a:solidFill>
                  <a:schemeClr val="accent4">
                    <a:lumMod val="60000"/>
                    <a:lumOff val="40000"/>
                  </a:schemeClr>
                </a:solidFill>
              </a:rPr>
              <a:t>Helper</a:t>
            </a:r>
            <a:r>
              <a:rPr lang="en-US" dirty="0"/>
              <a:t>, that He may be with you forever</a:t>
            </a:r>
            <a:r>
              <a:rPr lang="en-US" dirty="0" smtClean="0"/>
              <a:t>; </a:t>
            </a:r>
            <a:r>
              <a:rPr lang="en-US" dirty="0"/>
              <a:t>that is </a:t>
            </a:r>
            <a:r>
              <a:rPr lang="en-US" u="sng" dirty="0">
                <a:solidFill>
                  <a:schemeClr val="accent4">
                    <a:lumMod val="60000"/>
                    <a:lumOff val="40000"/>
                  </a:schemeClr>
                </a:solidFill>
              </a:rPr>
              <a:t>the Spirit of truth</a:t>
            </a:r>
            <a:r>
              <a:rPr lang="en-US" dirty="0"/>
              <a:t>, whom the world cannot receive, because it does not see Him or know Him, but you know Him because He abides with you and will be in you</a:t>
            </a:r>
            <a:r>
              <a:rPr lang="en-US" dirty="0" smtClean="0"/>
              <a:t>.</a:t>
            </a:r>
          </a:p>
          <a:p>
            <a:r>
              <a:rPr lang="en-US" b="1" baseline="30000" dirty="0"/>
              <a:t>26 </a:t>
            </a:r>
            <a:r>
              <a:rPr lang="en-US" dirty="0"/>
              <a:t>But </a:t>
            </a:r>
            <a:r>
              <a:rPr lang="en-US" u="sng" dirty="0">
                <a:solidFill>
                  <a:schemeClr val="accent4">
                    <a:lumMod val="60000"/>
                    <a:lumOff val="40000"/>
                  </a:schemeClr>
                </a:solidFill>
              </a:rPr>
              <a:t>the Helper, the Holy Spirit</a:t>
            </a:r>
            <a:r>
              <a:rPr lang="en-US" dirty="0"/>
              <a:t>, whom the Father will send in My name, He will teach you all things, and bring to your remembrance all that I said to you</a:t>
            </a:r>
            <a:r>
              <a:rPr lang="en-US" dirty="0" smtClean="0"/>
              <a:t>.” (John 14:16-17, 26)</a:t>
            </a:r>
            <a:endParaRPr lang="en-US" dirty="0"/>
          </a:p>
        </p:txBody>
      </p:sp>
    </p:spTree>
    <p:extLst>
      <p:ext uri="{BB962C8B-B14F-4D97-AF65-F5344CB8AC3E}">
        <p14:creationId xmlns:p14="http://schemas.microsoft.com/office/powerpoint/2010/main" val="204916459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altLang="x-none" dirty="0"/>
              <a:t>The Holy Spirit </a:t>
            </a:r>
            <a:r>
              <a:rPr lang="en-US" altLang="x-none" dirty="0" smtClean="0"/>
              <a:t>Is </a:t>
            </a:r>
            <a:r>
              <a:rPr lang="en-US" altLang="x-none" dirty="0"/>
              <a:t>A Personal Being</a:t>
            </a:r>
          </a:p>
        </p:txBody>
      </p:sp>
      <p:sp>
        <p:nvSpPr>
          <p:cNvPr id="16387" name="Rectangle 3"/>
          <p:cNvSpPr>
            <a:spLocks noGrp="1" noChangeArrowheads="1"/>
          </p:cNvSpPr>
          <p:nvPr>
            <p:ph type="body" idx="1"/>
          </p:nvPr>
        </p:nvSpPr>
        <p:spPr>
          <a:xfrm>
            <a:off x="628650" y="1408907"/>
            <a:ext cx="7886700" cy="4009760"/>
          </a:xfrm>
        </p:spPr>
        <p:txBody>
          <a:bodyPr>
            <a:normAutofit/>
          </a:bodyPr>
          <a:lstStyle/>
          <a:p>
            <a:pPr eaLnBrk="1" hangingPunct="1">
              <a:lnSpc>
                <a:spcPct val="90000"/>
              </a:lnSpc>
            </a:pPr>
            <a:r>
              <a:rPr lang="en-US" altLang="x-none" sz="2333" dirty="0"/>
              <a:t>Jesus Describes The Holy Spirit In Personal Terms</a:t>
            </a:r>
          </a:p>
          <a:p>
            <a:pPr lvl="1" eaLnBrk="1" hangingPunct="1">
              <a:lnSpc>
                <a:spcPct val="90000"/>
              </a:lnSpc>
            </a:pPr>
            <a:r>
              <a:rPr lang="en-US" altLang="x-none" sz="2000" dirty="0"/>
              <a:t>“He” Not “It” (John 14:16-17)</a:t>
            </a:r>
          </a:p>
          <a:p>
            <a:pPr eaLnBrk="1" hangingPunct="1">
              <a:lnSpc>
                <a:spcPct val="90000"/>
              </a:lnSpc>
            </a:pPr>
            <a:r>
              <a:rPr lang="en-US" altLang="x-none" sz="2333" dirty="0"/>
              <a:t>The Holy Spirit Possesses Personal Traits</a:t>
            </a:r>
          </a:p>
          <a:p>
            <a:pPr lvl="1" eaLnBrk="1" hangingPunct="1">
              <a:lnSpc>
                <a:spcPct val="90000"/>
              </a:lnSpc>
            </a:pPr>
            <a:r>
              <a:rPr lang="en-US" altLang="x-none" sz="2000" dirty="0"/>
              <a:t>He Has A Mind (Romans 8:27)  </a:t>
            </a:r>
          </a:p>
          <a:p>
            <a:pPr lvl="1" eaLnBrk="1" hangingPunct="1">
              <a:lnSpc>
                <a:spcPct val="90000"/>
              </a:lnSpc>
            </a:pPr>
            <a:r>
              <a:rPr lang="en-US" altLang="x-none" sz="2000" dirty="0"/>
              <a:t>He Has Knowledge (1 Corinthians 2:11)</a:t>
            </a:r>
          </a:p>
          <a:p>
            <a:pPr lvl="1" eaLnBrk="1" hangingPunct="1">
              <a:lnSpc>
                <a:spcPct val="90000"/>
              </a:lnSpc>
            </a:pPr>
            <a:r>
              <a:rPr lang="en-US" altLang="x-none" sz="2000" dirty="0"/>
              <a:t>He Has A Will (1 Corinthians 12:11)</a:t>
            </a:r>
          </a:p>
          <a:p>
            <a:pPr lvl="1" eaLnBrk="1" hangingPunct="1">
              <a:lnSpc>
                <a:spcPct val="90000"/>
              </a:lnSpc>
            </a:pPr>
            <a:r>
              <a:rPr lang="en-US" altLang="x-none" sz="2000" dirty="0"/>
              <a:t>He Has Emotions (Romans 15:30)</a:t>
            </a:r>
          </a:p>
          <a:p>
            <a:pPr eaLnBrk="1" hangingPunct="1">
              <a:lnSpc>
                <a:spcPct val="90000"/>
              </a:lnSpc>
            </a:pPr>
            <a:r>
              <a:rPr lang="en-US" altLang="x-none" sz="2333" dirty="0"/>
              <a:t>The Holy Spirit Performs Personal Actions</a:t>
            </a:r>
          </a:p>
          <a:p>
            <a:pPr lvl="1" eaLnBrk="1" hangingPunct="1">
              <a:lnSpc>
                <a:spcPct val="90000"/>
              </a:lnSpc>
            </a:pPr>
            <a:r>
              <a:rPr lang="en-US" altLang="x-none" sz="2000" dirty="0"/>
              <a:t>He Speaks (Acts 8:29, 1 Timothy 4:1)</a:t>
            </a:r>
          </a:p>
          <a:p>
            <a:pPr lvl="1" eaLnBrk="1" hangingPunct="1">
              <a:lnSpc>
                <a:spcPct val="90000"/>
              </a:lnSpc>
            </a:pPr>
            <a:r>
              <a:rPr lang="en-US" altLang="x-none" sz="2000" dirty="0"/>
              <a:t>He Teaches (John 14:26) &amp; Testifies (John 15:26-27)</a:t>
            </a:r>
          </a:p>
          <a:p>
            <a:pPr lvl="1" eaLnBrk="1" hangingPunct="1">
              <a:lnSpc>
                <a:spcPct val="90000"/>
              </a:lnSpc>
            </a:pPr>
            <a:r>
              <a:rPr lang="en-US" altLang="x-none" sz="2000" dirty="0"/>
              <a:t>He “Himself” Intercedes (Romans 8:26)</a:t>
            </a:r>
          </a:p>
        </p:txBody>
      </p:sp>
    </p:spTree>
    <p:extLst>
      <p:ext uri="{BB962C8B-B14F-4D97-AF65-F5344CB8AC3E}">
        <p14:creationId xmlns:p14="http://schemas.microsoft.com/office/powerpoint/2010/main" val="121373579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altLang="x-none" dirty="0"/>
              <a:t>The Holy </a:t>
            </a:r>
            <a:r>
              <a:rPr lang="en-US" altLang="x-none" dirty="0" smtClean="0"/>
              <a:t>Spirit Is </a:t>
            </a:r>
            <a:r>
              <a:rPr lang="en-US" altLang="x-none" dirty="0"/>
              <a:t>A Personal Being</a:t>
            </a:r>
          </a:p>
        </p:txBody>
      </p:sp>
      <p:sp>
        <p:nvSpPr>
          <p:cNvPr id="18435" name="Rectangle 3"/>
          <p:cNvSpPr>
            <a:spLocks noGrp="1" noChangeArrowheads="1"/>
          </p:cNvSpPr>
          <p:nvPr>
            <p:ph type="body" idx="1"/>
          </p:nvPr>
        </p:nvSpPr>
        <p:spPr>
          <a:xfrm>
            <a:off x="628650" y="1290376"/>
            <a:ext cx="7886700" cy="3958960"/>
          </a:xfrm>
        </p:spPr>
        <p:txBody>
          <a:bodyPr>
            <a:noAutofit/>
          </a:bodyPr>
          <a:lstStyle/>
          <a:p>
            <a:pPr eaLnBrk="1" hangingPunct="1">
              <a:lnSpc>
                <a:spcPct val="90000"/>
              </a:lnSpc>
            </a:pPr>
            <a:r>
              <a:rPr lang="en-US" altLang="x-none" sz="2400" dirty="0"/>
              <a:t>The Holy Spirit Endures Personal Suffering </a:t>
            </a:r>
          </a:p>
          <a:p>
            <a:pPr lvl="1" eaLnBrk="1" hangingPunct="1">
              <a:lnSpc>
                <a:spcPct val="90000"/>
              </a:lnSpc>
            </a:pPr>
            <a:r>
              <a:rPr lang="en-US" altLang="x-none" sz="2400" dirty="0"/>
              <a:t>He experiences grief (Ephesians 4:30)</a:t>
            </a:r>
          </a:p>
          <a:p>
            <a:pPr lvl="1" eaLnBrk="1" hangingPunct="1">
              <a:lnSpc>
                <a:spcPct val="90000"/>
              </a:lnSpc>
            </a:pPr>
            <a:r>
              <a:rPr lang="en-US" altLang="x-none" sz="2400" dirty="0"/>
              <a:t>He can be insulted (Hebrews 10:26)</a:t>
            </a:r>
          </a:p>
          <a:p>
            <a:pPr lvl="1" eaLnBrk="1" hangingPunct="1">
              <a:lnSpc>
                <a:spcPct val="90000"/>
              </a:lnSpc>
            </a:pPr>
            <a:r>
              <a:rPr lang="en-US" altLang="x-none" sz="2400" dirty="0"/>
              <a:t>He can be lied to (Acts 5:3)</a:t>
            </a:r>
          </a:p>
          <a:p>
            <a:pPr eaLnBrk="1" hangingPunct="1">
              <a:lnSpc>
                <a:spcPct val="90000"/>
              </a:lnSpc>
            </a:pPr>
            <a:r>
              <a:rPr lang="en-US" altLang="x-none" sz="2400" dirty="0"/>
              <a:t>Therefore:</a:t>
            </a:r>
          </a:p>
          <a:p>
            <a:pPr lvl="1" eaLnBrk="1" hangingPunct="1">
              <a:lnSpc>
                <a:spcPct val="90000"/>
              </a:lnSpc>
            </a:pPr>
            <a:r>
              <a:rPr lang="en-US" altLang="x-none" sz="2400" dirty="0"/>
              <a:t>He should be understood as a complex and dynamic being, not a simple robot. He exercises His will to make informed choices, and He interacts with people in terms of their relationship with Him.</a:t>
            </a:r>
          </a:p>
          <a:p>
            <a:pPr lvl="1" eaLnBrk="1" hangingPunct="1">
              <a:lnSpc>
                <a:spcPct val="90000"/>
              </a:lnSpc>
            </a:pPr>
            <a:r>
              <a:rPr lang="en-US" altLang="x-none" sz="2400" dirty="0"/>
              <a:t>Our confusion about Him can be relieved when we get to know Him better, and view his actions as fitting with His character and nature.</a:t>
            </a:r>
          </a:p>
        </p:txBody>
      </p:sp>
    </p:spTree>
    <p:extLst>
      <p:ext uri="{BB962C8B-B14F-4D97-AF65-F5344CB8AC3E}">
        <p14:creationId xmlns:p14="http://schemas.microsoft.com/office/powerpoint/2010/main" val="129152217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x-none"/>
              <a:t>The Holy Spirit Is God</a:t>
            </a:r>
          </a:p>
        </p:txBody>
      </p:sp>
      <p:sp>
        <p:nvSpPr>
          <p:cNvPr id="20483" name="Rectangle 3"/>
          <p:cNvSpPr>
            <a:spLocks noGrp="1" noChangeArrowheads="1"/>
          </p:cNvSpPr>
          <p:nvPr>
            <p:ph type="body" idx="1"/>
          </p:nvPr>
        </p:nvSpPr>
        <p:spPr>
          <a:xfrm>
            <a:off x="628650" y="1408908"/>
            <a:ext cx="7886700" cy="3738562"/>
          </a:xfrm>
        </p:spPr>
        <p:txBody>
          <a:bodyPr>
            <a:noAutofit/>
          </a:bodyPr>
          <a:lstStyle/>
          <a:p>
            <a:pPr eaLnBrk="1" hangingPunct="1">
              <a:lnSpc>
                <a:spcPct val="90000"/>
              </a:lnSpc>
            </a:pPr>
            <a:r>
              <a:rPr lang="en-US" altLang="x-none" sz="2400" dirty="0"/>
              <a:t>Divine Knowledge</a:t>
            </a:r>
          </a:p>
          <a:p>
            <a:pPr lvl="1" eaLnBrk="1" hangingPunct="1">
              <a:lnSpc>
                <a:spcPct val="90000"/>
              </a:lnSpc>
            </a:pPr>
            <a:r>
              <a:rPr lang="en-US" altLang="x-none" sz="2400" dirty="0"/>
              <a:t>John 16:13, 1 Corinthians 2:10-11</a:t>
            </a:r>
          </a:p>
          <a:p>
            <a:pPr eaLnBrk="1" hangingPunct="1">
              <a:lnSpc>
                <a:spcPct val="90000"/>
              </a:lnSpc>
            </a:pPr>
            <a:r>
              <a:rPr lang="en-US" altLang="x-none" sz="2400" dirty="0"/>
              <a:t>Divine Presence</a:t>
            </a:r>
          </a:p>
          <a:p>
            <a:pPr lvl="1" eaLnBrk="1" hangingPunct="1">
              <a:lnSpc>
                <a:spcPct val="90000"/>
              </a:lnSpc>
            </a:pPr>
            <a:r>
              <a:rPr lang="en-US" altLang="x-none" sz="2400" dirty="0"/>
              <a:t>Psalms 139:7-10</a:t>
            </a:r>
          </a:p>
          <a:p>
            <a:pPr eaLnBrk="1" hangingPunct="1">
              <a:lnSpc>
                <a:spcPct val="90000"/>
              </a:lnSpc>
            </a:pPr>
            <a:r>
              <a:rPr lang="en-US" altLang="x-none" sz="2400" dirty="0"/>
              <a:t>Divine Existence</a:t>
            </a:r>
          </a:p>
          <a:p>
            <a:pPr lvl="1" eaLnBrk="1" hangingPunct="1">
              <a:lnSpc>
                <a:spcPct val="90000"/>
              </a:lnSpc>
            </a:pPr>
            <a:r>
              <a:rPr lang="en-US" altLang="x-none" sz="2400" dirty="0"/>
              <a:t>Hebrew 9:14</a:t>
            </a:r>
          </a:p>
          <a:p>
            <a:pPr eaLnBrk="1" hangingPunct="1">
              <a:lnSpc>
                <a:spcPct val="90000"/>
              </a:lnSpc>
            </a:pPr>
            <a:r>
              <a:rPr lang="en-US" altLang="x-none" sz="2400" dirty="0"/>
              <a:t>Divine Works</a:t>
            </a:r>
          </a:p>
          <a:p>
            <a:pPr lvl="1" eaLnBrk="1" hangingPunct="1">
              <a:lnSpc>
                <a:spcPct val="90000"/>
              </a:lnSpc>
            </a:pPr>
            <a:r>
              <a:rPr lang="en-US" altLang="x-none" sz="2400" dirty="0"/>
              <a:t>Creation: Genesis 1:2</a:t>
            </a:r>
          </a:p>
          <a:p>
            <a:pPr lvl="1" eaLnBrk="1" hangingPunct="1">
              <a:lnSpc>
                <a:spcPct val="90000"/>
              </a:lnSpc>
            </a:pPr>
            <a:r>
              <a:rPr lang="en-US" altLang="x-none" sz="2400" dirty="0"/>
              <a:t>Miracles: Matthew 12:28</a:t>
            </a:r>
          </a:p>
          <a:p>
            <a:pPr lvl="1" eaLnBrk="1" hangingPunct="1">
              <a:lnSpc>
                <a:spcPct val="90000"/>
              </a:lnSpc>
            </a:pPr>
            <a:r>
              <a:rPr lang="en-US" altLang="x-none" sz="2400" dirty="0"/>
              <a:t>Regeneration: Titus 3:4-6</a:t>
            </a:r>
          </a:p>
        </p:txBody>
      </p:sp>
    </p:spTree>
    <p:extLst>
      <p:ext uri="{BB962C8B-B14F-4D97-AF65-F5344CB8AC3E}">
        <p14:creationId xmlns:p14="http://schemas.microsoft.com/office/powerpoint/2010/main" val="124481538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US" altLang="x-none" dirty="0"/>
              <a:t>The Holy Spirit </a:t>
            </a:r>
            <a:r>
              <a:rPr lang="en-US" altLang="x-none" dirty="0" smtClean="0"/>
              <a:t>Has </a:t>
            </a:r>
            <a:r>
              <a:rPr lang="en-US" altLang="x-none" dirty="0"/>
              <a:t>A Unique Identity</a:t>
            </a:r>
          </a:p>
        </p:txBody>
      </p:sp>
      <p:sp>
        <p:nvSpPr>
          <p:cNvPr id="22531" name="Rectangle 3"/>
          <p:cNvSpPr>
            <a:spLocks noGrp="1" noChangeArrowheads="1"/>
          </p:cNvSpPr>
          <p:nvPr>
            <p:ph type="body" idx="1"/>
          </p:nvPr>
        </p:nvSpPr>
        <p:spPr/>
        <p:txBody>
          <a:bodyPr>
            <a:normAutofit fontScale="92500" lnSpcReduction="20000"/>
          </a:bodyPr>
          <a:lstStyle/>
          <a:p>
            <a:pPr eaLnBrk="1" hangingPunct="1">
              <a:lnSpc>
                <a:spcPct val="90000"/>
              </a:lnSpc>
            </a:pPr>
            <a:r>
              <a:rPr lang="en-US" altLang="x-none" dirty="0"/>
              <a:t>Jesus Recognizes Personal Distinctions Between Himself, The Father, and The Holy Spirit.</a:t>
            </a:r>
          </a:p>
          <a:p>
            <a:pPr lvl="1" eaLnBrk="1" hangingPunct="1">
              <a:lnSpc>
                <a:spcPct val="90000"/>
              </a:lnSpc>
            </a:pPr>
            <a:r>
              <a:rPr lang="en-US" altLang="x-none" dirty="0"/>
              <a:t>John 14:16, 26, 15:26</a:t>
            </a:r>
          </a:p>
          <a:p>
            <a:pPr eaLnBrk="1" hangingPunct="1">
              <a:lnSpc>
                <a:spcPct val="90000"/>
              </a:lnSpc>
            </a:pPr>
            <a:r>
              <a:rPr lang="en-US" altLang="x-none" dirty="0"/>
              <a:t>The Holy Spirit Manifest Himself Separately From the Father &amp; Son.</a:t>
            </a:r>
          </a:p>
          <a:p>
            <a:pPr lvl="1" eaLnBrk="1" hangingPunct="1">
              <a:lnSpc>
                <a:spcPct val="90000"/>
              </a:lnSpc>
            </a:pPr>
            <a:r>
              <a:rPr lang="en-US" altLang="x-none" dirty="0"/>
              <a:t>Matthew </a:t>
            </a:r>
            <a:r>
              <a:rPr lang="en-US" altLang="x-none" dirty="0" smtClean="0"/>
              <a:t>3:16-17, Luke 3:21-22</a:t>
            </a:r>
            <a:endParaRPr lang="en-US" altLang="x-none" dirty="0"/>
          </a:p>
          <a:p>
            <a:pPr eaLnBrk="1" hangingPunct="1">
              <a:lnSpc>
                <a:spcPct val="90000"/>
              </a:lnSpc>
            </a:pPr>
            <a:r>
              <a:rPr lang="en-US" altLang="x-none" dirty="0" smtClean="0"/>
              <a:t>The Holy Spirit Is Named </a:t>
            </a:r>
            <a:r>
              <a:rPr lang="en-US" altLang="x-none" dirty="0" smtClean="0"/>
              <a:t>Individual</a:t>
            </a:r>
            <a:r>
              <a:rPr lang="en-US" altLang="x-none" dirty="0" smtClean="0"/>
              <a:t>ly </a:t>
            </a:r>
            <a:r>
              <a:rPr lang="en-US" altLang="x-none" dirty="0" smtClean="0"/>
              <a:t>In Our Baptism.</a:t>
            </a:r>
          </a:p>
          <a:p>
            <a:pPr lvl="1"/>
            <a:r>
              <a:rPr lang="en-US" altLang="x-none" dirty="0" smtClean="0"/>
              <a:t>Matthew 28:18-20</a:t>
            </a:r>
          </a:p>
          <a:p>
            <a:pPr eaLnBrk="1" hangingPunct="1">
              <a:lnSpc>
                <a:spcPct val="90000"/>
              </a:lnSpc>
            </a:pPr>
            <a:r>
              <a:rPr lang="en-US" altLang="x-none" dirty="0" smtClean="0"/>
              <a:t>Many </a:t>
            </a:r>
            <a:r>
              <a:rPr lang="en-US" altLang="x-none" dirty="0"/>
              <a:t>Unique Names &amp; Descriptions</a:t>
            </a:r>
          </a:p>
        </p:txBody>
      </p:sp>
    </p:spTree>
    <p:extLst>
      <p:ext uri="{BB962C8B-B14F-4D97-AF65-F5344CB8AC3E}">
        <p14:creationId xmlns:p14="http://schemas.microsoft.com/office/powerpoint/2010/main" val="140136084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x-none" dirty="0">
                <a:solidFill>
                  <a:schemeClr val="bg1"/>
                </a:solidFill>
              </a:rPr>
              <a:t>The </a:t>
            </a:r>
            <a:r>
              <a:rPr lang="en-US" altLang="x-none" dirty="0" smtClean="0">
                <a:solidFill>
                  <a:schemeClr val="bg1"/>
                </a:solidFill>
              </a:rPr>
              <a:t>Names &amp; Titles </a:t>
            </a:r>
            <a:r>
              <a:rPr lang="en-US" altLang="x-none" dirty="0">
                <a:solidFill>
                  <a:schemeClr val="bg1"/>
                </a:solidFill>
              </a:rPr>
              <a:t>of the Holy Spirit</a:t>
            </a:r>
          </a:p>
        </p:txBody>
      </p:sp>
      <p:sp>
        <p:nvSpPr>
          <p:cNvPr id="24579" name="Rectangle 3"/>
          <p:cNvSpPr>
            <a:spLocks noGrp="1" noChangeArrowheads="1"/>
          </p:cNvSpPr>
          <p:nvPr>
            <p:ph type="body" sz="half" idx="1"/>
          </p:nvPr>
        </p:nvSpPr>
        <p:spPr/>
        <p:txBody>
          <a:bodyPr>
            <a:normAutofit lnSpcReduction="10000"/>
          </a:bodyPr>
          <a:lstStyle/>
          <a:p>
            <a:pPr eaLnBrk="1" hangingPunct="1">
              <a:lnSpc>
                <a:spcPct val="90000"/>
              </a:lnSpc>
            </a:pPr>
            <a:r>
              <a:rPr lang="en-US" altLang="x-none" sz="2000" dirty="0">
                <a:solidFill>
                  <a:schemeClr val="bg1"/>
                </a:solidFill>
              </a:rPr>
              <a:t>Holy Spirit </a:t>
            </a:r>
          </a:p>
          <a:p>
            <a:pPr lvl="1" eaLnBrk="1" hangingPunct="1">
              <a:lnSpc>
                <a:spcPct val="90000"/>
              </a:lnSpc>
            </a:pPr>
            <a:r>
              <a:rPr lang="en-US" altLang="x-none" sz="1667" dirty="0">
                <a:solidFill>
                  <a:schemeClr val="bg1"/>
                </a:solidFill>
              </a:rPr>
              <a:t>Eph. 1:13</a:t>
            </a:r>
          </a:p>
          <a:p>
            <a:pPr eaLnBrk="1" hangingPunct="1">
              <a:lnSpc>
                <a:spcPct val="90000"/>
              </a:lnSpc>
            </a:pPr>
            <a:r>
              <a:rPr lang="en-US" altLang="x-none" sz="2000" dirty="0">
                <a:solidFill>
                  <a:schemeClr val="bg1"/>
                </a:solidFill>
              </a:rPr>
              <a:t>Comforter/Helper</a:t>
            </a:r>
          </a:p>
          <a:p>
            <a:pPr lvl="1" eaLnBrk="1" hangingPunct="1">
              <a:lnSpc>
                <a:spcPct val="90000"/>
              </a:lnSpc>
            </a:pPr>
            <a:r>
              <a:rPr lang="en-US" altLang="x-none" sz="1667" dirty="0">
                <a:solidFill>
                  <a:schemeClr val="bg1"/>
                </a:solidFill>
              </a:rPr>
              <a:t>John 14:16</a:t>
            </a:r>
          </a:p>
          <a:p>
            <a:pPr eaLnBrk="1" hangingPunct="1">
              <a:lnSpc>
                <a:spcPct val="90000"/>
              </a:lnSpc>
            </a:pPr>
            <a:r>
              <a:rPr lang="en-US" altLang="x-none" sz="2000" dirty="0">
                <a:solidFill>
                  <a:schemeClr val="bg1"/>
                </a:solidFill>
              </a:rPr>
              <a:t>Spirit of Truth</a:t>
            </a:r>
          </a:p>
          <a:p>
            <a:pPr lvl="1" eaLnBrk="1" hangingPunct="1">
              <a:lnSpc>
                <a:spcPct val="90000"/>
              </a:lnSpc>
            </a:pPr>
            <a:r>
              <a:rPr lang="en-US" altLang="x-none" sz="1667" dirty="0">
                <a:solidFill>
                  <a:schemeClr val="bg1"/>
                </a:solidFill>
              </a:rPr>
              <a:t>John 14:17</a:t>
            </a:r>
          </a:p>
          <a:p>
            <a:pPr eaLnBrk="1" hangingPunct="1">
              <a:lnSpc>
                <a:spcPct val="90000"/>
              </a:lnSpc>
            </a:pPr>
            <a:r>
              <a:rPr lang="en-US" altLang="x-none" sz="2000" dirty="0">
                <a:solidFill>
                  <a:schemeClr val="bg1"/>
                </a:solidFill>
              </a:rPr>
              <a:t>Eternal Spirit</a:t>
            </a:r>
          </a:p>
          <a:p>
            <a:pPr lvl="1" eaLnBrk="1" hangingPunct="1">
              <a:lnSpc>
                <a:spcPct val="90000"/>
              </a:lnSpc>
            </a:pPr>
            <a:r>
              <a:rPr lang="en-US" altLang="x-none" sz="1667" dirty="0">
                <a:solidFill>
                  <a:schemeClr val="bg1"/>
                </a:solidFill>
              </a:rPr>
              <a:t>Hebrews 9:14</a:t>
            </a:r>
          </a:p>
          <a:p>
            <a:pPr eaLnBrk="1" hangingPunct="1">
              <a:lnSpc>
                <a:spcPct val="90000"/>
              </a:lnSpc>
            </a:pPr>
            <a:r>
              <a:rPr lang="en-US" altLang="x-none" sz="2000" dirty="0">
                <a:solidFill>
                  <a:schemeClr val="bg1"/>
                </a:solidFill>
              </a:rPr>
              <a:t>Spirit of Christ</a:t>
            </a:r>
          </a:p>
          <a:p>
            <a:pPr lvl="1" eaLnBrk="1" hangingPunct="1">
              <a:lnSpc>
                <a:spcPct val="90000"/>
              </a:lnSpc>
            </a:pPr>
            <a:r>
              <a:rPr lang="en-US" altLang="x-none" sz="1667" dirty="0">
                <a:solidFill>
                  <a:schemeClr val="bg1"/>
                </a:solidFill>
              </a:rPr>
              <a:t>1 Peter 1:11</a:t>
            </a:r>
          </a:p>
          <a:p>
            <a:pPr eaLnBrk="1" hangingPunct="1">
              <a:lnSpc>
                <a:spcPct val="90000"/>
              </a:lnSpc>
            </a:pPr>
            <a:r>
              <a:rPr lang="en-US" altLang="x-none" sz="2000" dirty="0">
                <a:solidFill>
                  <a:schemeClr val="bg1"/>
                </a:solidFill>
              </a:rPr>
              <a:t>Spirit of the Lord</a:t>
            </a:r>
          </a:p>
          <a:p>
            <a:pPr lvl="1" eaLnBrk="1" hangingPunct="1">
              <a:lnSpc>
                <a:spcPct val="90000"/>
              </a:lnSpc>
            </a:pPr>
            <a:r>
              <a:rPr lang="en-US" altLang="x-none" sz="1667" dirty="0">
                <a:solidFill>
                  <a:schemeClr val="bg1"/>
                </a:solidFill>
              </a:rPr>
              <a:t>Isaiah 11:2</a:t>
            </a:r>
          </a:p>
          <a:p>
            <a:pPr eaLnBrk="1" hangingPunct="1">
              <a:lnSpc>
                <a:spcPct val="90000"/>
              </a:lnSpc>
            </a:pPr>
            <a:endParaRPr lang="en-US" altLang="x-none" sz="2000" dirty="0">
              <a:solidFill>
                <a:schemeClr val="bg1"/>
              </a:solidFill>
            </a:endParaRPr>
          </a:p>
        </p:txBody>
      </p:sp>
      <p:sp>
        <p:nvSpPr>
          <p:cNvPr id="24580" name="Rectangle 4"/>
          <p:cNvSpPr>
            <a:spLocks noGrp="1" noChangeArrowheads="1"/>
          </p:cNvSpPr>
          <p:nvPr>
            <p:ph type="body" sz="half" idx="2"/>
          </p:nvPr>
        </p:nvSpPr>
        <p:spPr/>
        <p:txBody>
          <a:bodyPr>
            <a:normAutofit lnSpcReduction="10000"/>
          </a:bodyPr>
          <a:lstStyle/>
          <a:p>
            <a:pPr eaLnBrk="1" hangingPunct="1">
              <a:lnSpc>
                <a:spcPct val="90000"/>
              </a:lnSpc>
            </a:pPr>
            <a:r>
              <a:rPr lang="en-US" altLang="x-none" sz="2000" dirty="0">
                <a:solidFill>
                  <a:schemeClr val="bg1"/>
                </a:solidFill>
              </a:rPr>
              <a:t>Spirit of Glory</a:t>
            </a:r>
          </a:p>
          <a:p>
            <a:pPr lvl="1" eaLnBrk="1" hangingPunct="1">
              <a:lnSpc>
                <a:spcPct val="90000"/>
              </a:lnSpc>
            </a:pPr>
            <a:r>
              <a:rPr lang="en-US" altLang="x-none" sz="1667" dirty="0">
                <a:solidFill>
                  <a:schemeClr val="bg1"/>
                </a:solidFill>
              </a:rPr>
              <a:t>1 Peter 4:14</a:t>
            </a:r>
          </a:p>
          <a:p>
            <a:pPr eaLnBrk="1" hangingPunct="1">
              <a:lnSpc>
                <a:spcPct val="90000"/>
              </a:lnSpc>
            </a:pPr>
            <a:r>
              <a:rPr lang="en-US" altLang="x-none" sz="2000" dirty="0">
                <a:solidFill>
                  <a:schemeClr val="bg1"/>
                </a:solidFill>
              </a:rPr>
              <a:t>Spirit of God</a:t>
            </a:r>
          </a:p>
          <a:p>
            <a:pPr lvl="1" eaLnBrk="1" hangingPunct="1">
              <a:lnSpc>
                <a:spcPct val="90000"/>
              </a:lnSpc>
            </a:pPr>
            <a:r>
              <a:rPr lang="en-US" altLang="x-none" sz="1667" dirty="0">
                <a:solidFill>
                  <a:schemeClr val="bg1"/>
                </a:solidFill>
              </a:rPr>
              <a:t>Genesis 1:2</a:t>
            </a:r>
          </a:p>
          <a:p>
            <a:pPr eaLnBrk="1" hangingPunct="1">
              <a:lnSpc>
                <a:spcPct val="90000"/>
              </a:lnSpc>
            </a:pPr>
            <a:r>
              <a:rPr lang="en-US" altLang="x-none" sz="2000" dirty="0">
                <a:solidFill>
                  <a:schemeClr val="bg1"/>
                </a:solidFill>
              </a:rPr>
              <a:t>Spirit of Grace</a:t>
            </a:r>
          </a:p>
          <a:p>
            <a:pPr lvl="1" eaLnBrk="1" hangingPunct="1">
              <a:lnSpc>
                <a:spcPct val="90000"/>
              </a:lnSpc>
            </a:pPr>
            <a:r>
              <a:rPr lang="en-US" altLang="x-none" sz="1667" dirty="0">
                <a:solidFill>
                  <a:schemeClr val="bg1"/>
                </a:solidFill>
              </a:rPr>
              <a:t>Zechariah 12:10</a:t>
            </a:r>
          </a:p>
          <a:p>
            <a:pPr eaLnBrk="1" hangingPunct="1">
              <a:lnSpc>
                <a:spcPct val="90000"/>
              </a:lnSpc>
            </a:pPr>
            <a:r>
              <a:rPr lang="en-US" altLang="x-none" sz="2000" dirty="0">
                <a:solidFill>
                  <a:schemeClr val="bg1"/>
                </a:solidFill>
              </a:rPr>
              <a:t>Spirit of your Father</a:t>
            </a:r>
          </a:p>
          <a:p>
            <a:pPr lvl="1" eaLnBrk="1" hangingPunct="1">
              <a:lnSpc>
                <a:spcPct val="90000"/>
              </a:lnSpc>
            </a:pPr>
            <a:r>
              <a:rPr lang="en-US" altLang="x-none" sz="1667" dirty="0">
                <a:solidFill>
                  <a:schemeClr val="bg1"/>
                </a:solidFill>
              </a:rPr>
              <a:t>Matthew 10:20</a:t>
            </a:r>
          </a:p>
          <a:p>
            <a:pPr eaLnBrk="1" hangingPunct="1">
              <a:lnSpc>
                <a:spcPct val="90000"/>
              </a:lnSpc>
            </a:pPr>
            <a:r>
              <a:rPr lang="en-US" altLang="x-none" sz="2000" dirty="0">
                <a:solidFill>
                  <a:schemeClr val="bg1"/>
                </a:solidFill>
              </a:rPr>
              <a:t>Spirit of His Son</a:t>
            </a:r>
          </a:p>
          <a:p>
            <a:pPr lvl="1" eaLnBrk="1" hangingPunct="1">
              <a:lnSpc>
                <a:spcPct val="90000"/>
              </a:lnSpc>
            </a:pPr>
            <a:r>
              <a:rPr lang="en-US" altLang="x-none" sz="1667" dirty="0">
                <a:solidFill>
                  <a:schemeClr val="bg1"/>
                </a:solidFill>
              </a:rPr>
              <a:t>Galatians 4:6</a:t>
            </a:r>
          </a:p>
          <a:p>
            <a:pPr eaLnBrk="1" hangingPunct="1">
              <a:lnSpc>
                <a:spcPct val="90000"/>
              </a:lnSpc>
            </a:pPr>
            <a:r>
              <a:rPr lang="en-US" altLang="x-none" sz="2000" dirty="0">
                <a:solidFill>
                  <a:schemeClr val="bg1"/>
                </a:solidFill>
              </a:rPr>
              <a:t>The Finger of God</a:t>
            </a:r>
          </a:p>
          <a:p>
            <a:pPr lvl="1" eaLnBrk="1" hangingPunct="1">
              <a:lnSpc>
                <a:spcPct val="90000"/>
              </a:lnSpc>
            </a:pPr>
            <a:r>
              <a:rPr lang="en-US" altLang="x-none" sz="1667" dirty="0">
                <a:solidFill>
                  <a:schemeClr val="bg1"/>
                </a:solidFill>
              </a:rPr>
              <a:t>Luke 11:20, Matt. 12:28</a:t>
            </a:r>
          </a:p>
        </p:txBody>
      </p:sp>
    </p:spTree>
    <p:extLst>
      <p:ext uri="{BB962C8B-B14F-4D97-AF65-F5344CB8AC3E}">
        <p14:creationId xmlns:p14="http://schemas.microsoft.com/office/powerpoint/2010/main" val="100478521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TotalTime>
  <Words>4740</Words>
  <Application>Microsoft Macintosh PowerPoint</Application>
  <PresentationFormat>On-screen Show (16:10)</PresentationFormat>
  <Paragraphs>305</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Calibri Light</vt:lpstr>
      <vt:lpstr>Mangal</vt:lpstr>
      <vt:lpstr>ＭＳ Ｐゴシック</vt:lpstr>
      <vt:lpstr>Arial</vt:lpstr>
      <vt:lpstr>Office Theme</vt:lpstr>
      <vt:lpstr>The Holy Spirit</vt:lpstr>
      <vt:lpstr>Class Goals: To Help Students…</vt:lpstr>
      <vt:lpstr>Lesson 1: Introduction to the Spirit’s Nature</vt:lpstr>
      <vt:lpstr>Jesus’ Promise To Send The Spirit</vt:lpstr>
      <vt:lpstr>The Holy Spirit Is A Personal Being</vt:lpstr>
      <vt:lpstr>The Holy Spirit Is A Personal Being</vt:lpstr>
      <vt:lpstr>The Holy Spirit Is God</vt:lpstr>
      <vt:lpstr>The Holy Spirit Has A Unique Identity</vt:lpstr>
      <vt:lpstr>The Names &amp; Titles of the Holy Spirit</vt:lpstr>
      <vt:lpstr>The Personality &amp; Deity of The Holy Spirit</vt:lpstr>
      <vt:lpstr>Word Studies About “the Spirit” &amp; “spirit”</vt:lpstr>
      <vt:lpstr>Word Studies About The Spirit &amp; spirit</vt:lpstr>
      <vt:lpstr>This is a good problem because it reminds us that the work of the  Holy Spirit produces in us a spirit which is more holy. </vt:lpstr>
      <vt:lpstr>The Holy Spirit: The Helper/Comforter</vt:lpstr>
      <vt:lpstr>Addressing The “S” or “s” Challenge</vt:lpstr>
      <vt:lpstr>Summary</vt:lpstr>
      <vt:lpstr>7 Uses of the word “pnuema”</vt:lpstr>
      <vt:lpstr>7 Uses of the word “pnuema”</vt:lpstr>
      <vt:lpstr>7 Uses of the word “pnuema”</vt:lpstr>
      <vt:lpstr>7 Uses of the word “pnuema”</vt:lpstr>
      <vt:lpstr>Why These 7 Uses Matter</vt:lpstr>
      <vt:lpstr>13 Meanings  Conveyed With “pnuema”</vt:lpstr>
      <vt:lpstr>13 Meanings Conveyed With “pnuema”</vt:lpstr>
      <vt:lpstr>13 Meanings Conveyed With “pnuema”</vt:lpstr>
      <vt:lpstr>13 Meanings Conveyed With “pnuema”</vt:lpstr>
      <vt:lpstr>Summary</vt:lpstr>
      <vt:lpstr>The Holy Spirit</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Holy Spirit</dc:title>
  <dc:creator>Phillip Shumake</dc:creator>
  <cp:lastModifiedBy>Phillip Shumake</cp:lastModifiedBy>
  <cp:revision>40</cp:revision>
  <dcterms:created xsi:type="dcterms:W3CDTF">2019-05-29T17:23:14Z</dcterms:created>
  <dcterms:modified xsi:type="dcterms:W3CDTF">2019-06-02T00:32:08Z</dcterms:modified>
</cp:coreProperties>
</file>