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 id="2147483819" r:id="rId13"/>
    <p:sldMasterId id="2147483831" r:id="rId14"/>
    <p:sldMasterId id="2147483843" r:id="rId15"/>
  </p:sldMasterIdLst>
  <p:notesMasterIdLst>
    <p:notesMasterId r:id="rId121"/>
  </p:notesMasterIdLst>
  <p:sldIdLst>
    <p:sldId id="276" r:id="rId16"/>
    <p:sldId id="277" r:id="rId17"/>
    <p:sldId id="379" r:id="rId18"/>
    <p:sldId id="278" r:id="rId19"/>
    <p:sldId id="283" r:id="rId20"/>
    <p:sldId id="284" r:id="rId21"/>
    <p:sldId id="281" r:id="rId22"/>
    <p:sldId id="275" r:id="rId23"/>
    <p:sldId id="286" r:id="rId24"/>
    <p:sldId id="287" r:id="rId25"/>
    <p:sldId id="290" r:id="rId26"/>
    <p:sldId id="288" r:id="rId27"/>
    <p:sldId id="532" r:id="rId28"/>
    <p:sldId id="533" r:id="rId29"/>
    <p:sldId id="534" r:id="rId30"/>
    <p:sldId id="308" r:id="rId31"/>
    <p:sldId id="309" r:id="rId32"/>
    <p:sldId id="458" r:id="rId33"/>
    <p:sldId id="457" r:id="rId34"/>
    <p:sldId id="455" r:id="rId35"/>
    <p:sldId id="460" r:id="rId36"/>
    <p:sldId id="453" r:id="rId37"/>
    <p:sldId id="447" r:id="rId38"/>
    <p:sldId id="454" r:id="rId39"/>
    <p:sldId id="461" r:id="rId40"/>
    <p:sldId id="469" r:id="rId41"/>
    <p:sldId id="535" r:id="rId42"/>
    <p:sldId id="459" r:id="rId43"/>
    <p:sldId id="311" r:id="rId44"/>
    <p:sldId id="538" r:id="rId45"/>
    <p:sldId id="462" r:id="rId46"/>
    <p:sldId id="463" r:id="rId47"/>
    <p:sldId id="464" r:id="rId48"/>
    <p:sldId id="466" r:id="rId49"/>
    <p:sldId id="465" r:id="rId50"/>
    <p:sldId id="468" r:id="rId51"/>
    <p:sldId id="467" r:id="rId52"/>
    <p:sldId id="310" r:id="rId53"/>
    <p:sldId id="388" r:id="rId54"/>
    <p:sldId id="323" r:id="rId55"/>
    <p:sldId id="264" r:id="rId56"/>
    <p:sldId id="324" r:id="rId57"/>
    <p:sldId id="319" r:id="rId58"/>
    <p:sldId id="389" r:id="rId59"/>
    <p:sldId id="536" r:id="rId60"/>
    <p:sldId id="355" r:id="rId61"/>
    <p:sldId id="537" r:id="rId62"/>
    <p:sldId id="373" r:id="rId63"/>
    <p:sldId id="322" r:id="rId64"/>
    <p:sldId id="267" r:id="rId65"/>
    <p:sldId id="268" r:id="rId66"/>
    <p:sldId id="387" r:id="rId67"/>
    <p:sldId id="382" r:id="rId68"/>
    <p:sldId id="384" r:id="rId69"/>
    <p:sldId id="385" r:id="rId70"/>
    <p:sldId id="386" r:id="rId71"/>
    <p:sldId id="320" r:id="rId72"/>
    <p:sldId id="337" r:id="rId73"/>
    <p:sldId id="356" r:id="rId74"/>
    <p:sldId id="357" r:id="rId75"/>
    <p:sldId id="358" r:id="rId76"/>
    <p:sldId id="359" r:id="rId77"/>
    <p:sldId id="383" r:id="rId78"/>
    <p:sldId id="334" r:id="rId79"/>
    <p:sldId id="525" r:id="rId80"/>
    <p:sldId id="335" r:id="rId81"/>
    <p:sldId id="336" r:id="rId82"/>
    <p:sldId id="523" r:id="rId83"/>
    <p:sldId id="329" r:id="rId84"/>
    <p:sldId id="341" r:id="rId85"/>
    <p:sldId id="350" r:id="rId86"/>
    <p:sldId id="352" r:id="rId87"/>
    <p:sldId id="353" r:id="rId88"/>
    <p:sldId id="338" r:id="rId89"/>
    <p:sldId id="344" r:id="rId90"/>
    <p:sldId id="343" r:id="rId91"/>
    <p:sldId id="342" r:id="rId92"/>
    <p:sldId id="345" r:id="rId93"/>
    <p:sldId id="346" r:id="rId94"/>
    <p:sldId id="349" r:id="rId95"/>
    <p:sldId id="368" r:id="rId96"/>
    <p:sldId id="370" r:id="rId97"/>
    <p:sldId id="371" r:id="rId98"/>
    <p:sldId id="372" r:id="rId99"/>
    <p:sldId id="305" r:id="rId100"/>
    <p:sldId id="307" r:id="rId101"/>
    <p:sldId id="306" r:id="rId102"/>
    <p:sldId id="365" r:id="rId103"/>
    <p:sldId id="366" r:id="rId104"/>
    <p:sldId id="367" r:id="rId105"/>
    <p:sldId id="312" r:id="rId106"/>
    <p:sldId id="313" r:id="rId107"/>
    <p:sldId id="351" r:id="rId108"/>
    <p:sldId id="354" r:id="rId109"/>
    <p:sldId id="314" r:id="rId110"/>
    <p:sldId id="374" r:id="rId111"/>
    <p:sldId id="378" r:id="rId112"/>
    <p:sldId id="527" r:id="rId113"/>
    <p:sldId id="522" r:id="rId114"/>
    <p:sldId id="375" r:id="rId115"/>
    <p:sldId id="376" r:id="rId116"/>
    <p:sldId id="377" r:id="rId117"/>
    <p:sldId id="318" r:id="rId118"/>
    <p:sldId id="317" r:id="rId119"/>
    <p:sldId id="256"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7858" autoAdjust="0"/>
  </p:normalViewPr>
  <p:slideViewPr>
    <p:cSldViewPr snapToGrid="0">
      <p:cViewPr varScale="1">
        <p:scale>
          <a:sx n="97" d="100"/>
          <a:sy n="97" d="100"/>
        </p:scale>
        <p:origin x="1962" y="96"/>
      </p:cViewPr>
      <p:guideLst/>
    </p:cSldViewPr>
  </p:slideViewPr>
  <p:notesTextViewPr>
    <p:cViewPr>
      <p:scale>
        <a:sx n="1" d="1"/>
        <a:sy n="1" d="1"/>
      </p:scale>
      <p:origin x="0" y="0"/>
    </p:cViewPr>
  </p:notesTextViewPr>
  <p:sorterViewPr>
    <p:cViewPr>
      <p:scale>
        <a:sx n="120" d="100"/>
        <a:sy n="120" d="100"/>
      </p:scale>
      <p:origin x="0" y="-72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slide" Target="slides/slide98.xml"/><Relationship Id="rId118"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72C49-83F5-4078-97A7-11BE5A3CB113}" type="datetimeFigureOut">
              <a:rPr lang="en-US" smtClean="0"/>
              <a:t>7/27/2019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24E6A-2465-45A9-87D2-8670ED48525E}" type="slidenum">
              <a:rPr lang="en-US" smtClean="0"/>
              <a:t>‹#›</a:t>
            </a:fld>
            <a:endParaRPr lang="en-US"/>
          </a:p>
        </p:txBody>
      </p:sp>
    </p:spTree>
    <p:extLst>
      <p:ext uri="{BB962C8B-B14F-4D97-AF65-F5344CB8AC3E}">
        <p14:creationId xmlns:p14="http://schemas.microsoft.com/office/powerpoint/2010/main" val="388076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aptismsite.com/facilities.asp"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9487AF-0315-4F4C-AB5D-8760EEB25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131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3F2FD-5D7F-4532-BF54-904B89D8774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51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51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endParaRPr 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31BA0F2-9E81-4E45-9D2A-56707CEACA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78549A-5450-4BA1-959F-096874832BD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362" name="Rectangle 2">
            <a:extLst>
              <a:ext uri="{FF2B5EF4-FFF2-40B4-BE49-F238E27FC236}">
                <a16:creationId xmlns:a16="http://schemas.microsoft.com/office/drawing/2014/main" id="{40AED510-4081-4542-A2C8-BC1F99BB50D8}"/>
              </a:ext>
            </a:extLst>
          </p:cNvPr>
          <p:cNvSpPr>
            <a:spLocks noChangeArrowheads="1" noTextEdit="1"/>
          </p:cNvSpPr>
          <p:nvPr>
            <p:ph type="sldImg"/>
          </p:nvPr>
        </p:nvSpPr>
        <p:spPr>
          <a:ln/>
        </p:spPr>
      </p:sp>
      <p:sp>
        <p:nvSpPr>
          <p:cNvPr id="15363" name="Rectangle 3">
            <a:extLst>
              <a:ext uri="{FF2B5EF4-FFF2-40B4-BE49-F238E27FC236}">
                <a16:creationId xmlns:a16="http://schemas.microsoft.com/office/drawing/2014/main" id="{B4CF71C6-49B7-4A59-935C-81BD9F1474B0}"/>
              </a:ext>
            </a:extLst>
          </p:cNvPr>
          <p:cNvSpPr>
            <a:spLocks noGrp="1" noChangeArrowheads="1"/>
          </p:cNvSpPr>
          <p:nvPr>
            <p:ph type="body" idx="1"/>
          </p:nvPr>
        </p:nvSpPr>
        <p:spPr/>
        <p:txBody>
          <a:bodyPr/>
          <a:lstStyle/>
          <a:p>
            <a:r>
              <a:rPr lang="en-US" altLang="en-US" i="1">
                <a:solidFill>
                  <a:srgbClr val="000000"/>
                </a:solidFill>
                <a:latin typeface="Arial" panose="020B0604020202020204" pitchFamily="34" charset="0"/>
              </a:rPr>
              <a:t>Top: after Kenyon, </a:t>
            </a:r>
            <a:r>
              <a:rPr lang="en-US" altLang="en-US">
                <a:solidFill>
                  <a:srgbClr val="000000"/>
                </a:solidFill>
                <a:latin typeface="Arial" panose="020B0604020202020204" pitchFamily="34" charset="0"/>
              </a:rPr>
              <a:t>Jericho 3</a:t>
            </a:r>
            <a:r>
              <a:rPr lang="en-US" altLang="en-US" i="1">
                <a:solidFill>
                  <a:srgbClr val="000000"/>
                </a:solidFill>
                <a:latin typeface="Arial" panose="020B0604020202020204" pitchFamily="34" charset="0"/>
              </a:rPr>
              <a:t>, Plate 236/Lower left: Sellin &amp; Watzinger, </a:t>
            </a:r>
            <a:r>
              <a:rPr lang="en-US" altLang="en-US">
                <a:solidFill>
                  <a:srgbClr val="000000"/>
                </a:solidFill>
                <a:latin typeface="Arial" panose="020B0604020202020204" pitchFamily="34" charset="0"/>
              </a:rPr>
              <a:t>Jericho</a:t>
            </a:r>
            <a:r>
              <a:rPr lang="en-US" altLang="en-US" i="1">
                <a:solidFill>
                  <a:srgbClr val="000000"/>
                </a:solidFill>
                <a:latin typeface="Arial" panose="020B0604020202020204" pitchFamily="34" charset="0"/>
              </a:rPr>
              <a:t>/Lower right: Garstang, </a:t>
            </a:r>
            <a:r>
              <a:rPr lang="en-US" altLang="en-US">
                <a:solidFill>
                  <a:srgbClr val="008000"/>
                </a:solidFill>
                <a:latin typeface="Arial" panose="020B0604020202020204" pitchFamily="34" charset="0"/>
              </a:rPr>
              <a:t>PEFQS</a:t>
            </a:r>
            <a:r>
              <a:rPr lang="en-US" altLang="en-US" i="1">
                <a:solidFill>
                  <a:srgbClr val="000000"/>
                </a:solidFill>
                <a:latin typeface="Arial" panose="020B0604020202020204" pitchFamily="34" charset="0"/>
              </a:rPr>
              <a:t> (1931)</a:t>
            </a:r>
            <a:r>
              <a:rPr lang="en-US" altLang="en-US">
                <a:solidFill>
                  <a:srgbClr val="000000"/>
                </a:solidFill>
                <a:latin typeface="Arial" panose="020B0604020202020204" pitchFamily="34" charset="0"/>
              </a:rPr>
              <a:t>A slice of Jericho. A section drawing, top, prepared by Kathleen Kenyon, describes what she found in a trench cut through the western defenses of the city. It pictures the excavated materials as if a vertical slice had been cut—as in fact it was by her trench—through the revetment wall at the base of the tell and through the high earthen embankment that rose to the top of the tell. The 15 foot-high stone revetment wall at the base of the tell (gray) was buried under later remains. (See photograph of the outer face of this wall.)</a:t>
            </a:r>
            <a:br>
              <a:rPr lang="en-US" altLang="en-US">
                <a:solidFill>
                  <a:srgbClr val="000000"/>
                </a:solidFill>
                <a:latin typeface="Arial" panose="020B0604020202020204" pitchFamily="34" charset="0"/>
              </a:rPr>
            </a:br>
            <a:br>
              <a:rPr lang="en-US" altLang="en-US">
                <a:solidFill>
                  <a:srgbClr val="000000"/>
                </a:solidFill>
                <a:latin typeface="Arial" panose="020B0604020202020204" pitchFamily="34" charset="0"/>
              </a:rPr>
            </a:br>
            <a:br>
              <a:rPr lang="en-US" altLang="en-US">
                <a:solidFill>
                  <a:srgbClr val="000000"/>
                </a:solidFill>
                <a:latin typeface="Arial" panose="020B0604020202020204" pitchFamily="34" charset="0"/>
              </a:rPr>
            </a:br>
            <a:br>
              <a:rPr lang="en-US" altLang="en-US">
                <a:solidFill>
                  <a:srgbClr val="000000"/>
                </a:solidFill>
                <a:latin typeface="Arial" panose="020B0604020202020204" pitchFamily="34" charset="0"/>
              </a:rPr>
            </a:br>
            <a:r>
              <a:rPr lang="en-US" altLang="en-US">
                <a:solidFill>
                  <a:srgbClr val="000000"/>
                </a:solidFill>
                <a:latin typeface="Arial" panose="020B0604020202020204" pitchFamily="34" charset="0"/>
              </a:rPr>
              <a:t>All three excavations at Jericho found evidence—at different points around the tell—of a mudbrick parapet wall atop the stone revetment wall. In Kenyon’s drawing, as well as in the two sections below it, by Sellin and Watzinger (left) and Garstang (right), gray indicates the revetment wall and violet highlights the parapet wall on top of it.</a:t>
            </a:r>
          </a:p>
        </p:txBody>
      </p:sp>
    </p:spTree>
    <p:extLst>
      <p:ext uri="{BB962C8B-B14F-4D97-AF65-F5344CB8AC3E}">
        <p14:creationId xmlns:p14="http://schemas.microsoft.com/office/powerpoint/2010/main" val="1827898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2E0067-968C-4CA9-A517-374D4BDB71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5267DD-508B-4917-8A3C-029AE459269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6" name="Rectangle 2">
            <a:extLst>
              <a:ext uri="{FF2B5EF4-FFF2-40B4-BE49-F238E27FC236}">
                <a16:creationId xmlns:a16="http://schemas.microsoft.com/office/drawing/2014/main" id="{A286A734-183E-4D36-B0C0-3C9CA6C18987}"/>
              </a:ext>
            </a:extLst>
          </p:cNvPr>
          <p:cNvSpPr>
            <a:spLocks noChangeArrowheads="1" noTextEdit="1"/>
          </p:cNvSpPr>
          <p:nvPr>
            <p:ph type="sldImg"/>
          </p:nvPr>
        </p:nvSpPr>
        <p:spPr>
          <a:ln/>
        </p:spPr>
      </p:sp>
      <p:sp>
        <p:nvSpPr>
          <p:cNvPr id="21507" name="Rectangle 3">
            <a:extLst>
              <a:ext uri="{FF2B5EF4-FFF2-40B4-BE49-F238E27FC236}">
                <a16:creationId xmlns:a16="http://schemas.microsoft.com/office/drawing/2014/main" id="{E73B3C32-B3C0-449C-AFDA-F7A8099C79BD}"/>
              </a:ext>
            </a:extLst>
          </p:cNvPr>
          <p:cNvSpPr>
            <a:spLocks noGrp="1" noChangeArrowheads="1"/>
          </p:cNvSpPr>
          <p:nvPr>
            <p:ph type="body" idx="1"/>
          </p:nvPr>
        </p:nvSpPr>
        <p:spPr/>
        <p:txBody>
          <a:bodyPr/>
          <a:lstStyle/>
          <a:p>
            <a:pPr>
              <a:spcBef>
                <a:spcPct val="0"/>
              </a:spcBef>
            </a:pPr>
            <a:r>
              <a:rPr lang="en-US" altLang="en-US" sz="2400" i="1">
                <a:solidFill>
                  <a:srgbClr val="000000"/>
                </a:solidFill>
              </a:rPr>
              <a:t>Sellin and Watzinger, </a:t>
            </a:r>
            <a:r>
              <a:rPr lang="en-US" altLang="en-US" sz="2400">
                <a:solidFill>
                  <a:srgbClr val="000000"/>
                </a:solidFill>
              </a:rPr>
              <a:t>Jericho</a:t>
            </a:r>
            <a:endParaRPr lang="en-US" altLang="en-US" sz="2400"/>
          </a:p>
          <a:p>
            <a:pPr>
              <a:spcBef>
                <a:spcPct val="0"/>
              </a:spcBef>
            </a:pPr>
            <a:r>
              <a:rPr lang="en-US" altLang="en-US" sz="2400">
                <a:solidFill>
                  <a:srgbClr val="000000"/>
                </a:solidFill>
              </a:rPr>
              <a:t>A new look at an old excavation. This photo was taken at the first major excavation at ancient Jericho, conducted by Sellin and Watzinger. On a diagonal at lower right is a portion of the stone revetment wall, rising to a height of some 15 feet; its scale is evident from the man at far right. The revetment wall surrounded the city at the base of the sloping earthen rampart and provided a first line of defense for the city at the top of the slope (see plan). Atop this revetment wall a mudbrick parapet wall is clearly visible. Behind the parapet, across the center of the photo, are the remains of houses inside the revetment wall on the top of the rampart. These same buildings can be seen on the plan. These houses seem to have been on the “wrong side of the tracks” in ancient Jericho; their walls were rather flimsy—only one brick thick. Author Wood suggests that Rahab, the prostitute who assisted Joshua’s spies, might have lived in one of these houses on the sloping rampart between the revetment wall encircling the bottom of the hill and the city wall that surrounded the top of the tell.</a:t>
            </a:r>
            <a:endParaRPr lang="en-US" altLang="en-US" sz="2400"/>
          </a:p>
          <a:p>
            <a:pPr>
              <a:spcBef>
                <a:spcPct val="0"/>
              </a:spcBef>
            </a:pPr>
            <a:r>
              <a:rPr lang="en-US" altLang="en-US" sz="2400"/>
              <a:t>Editor, H. S. 2002;2002. </a:t>
            </a:r>
            <a:r>
              <a:rPr lang="en-US" altLang="en-US" sz="2400" i="1"/>
              <a:t>BAR 16:02 (March/April 1990)</a:t>
            </a:r>
            <a:r>
              <a:rPr lang="en-US" altLang="en-US" sz="2400"/>
              <a:t>. Biblical Archaeology Society</a:t>
            </a:r>
          </a:p>
          <a:p>
            <a:endParaRPr lang="en-US" altLang="en-US"/>
          </a:p>
          <a:p>
            <a:pPr>
              <a:spcBef>
                <a:spcPct val="0"/>
              </a:spcBef>
            </a:pPr>
            <a:r>
              <a:rPr lang="en-US" altLang="en-US" sz="2400" i="1">
                <a:solidFill>
                  <a:srgbClr val="000000"/>
                </a:solidFill>
                <a:latin typeface="Arial" panose="020B0604020202020204" pitchFamily="34" charset="0"/>
              </a:rPr>
              <a:t>Sellin and Watzinger, </a:t>
            </a:r>
            <a:r>
              <a:rPr lang="en-US" altLang="en-US" sz="2400">
                <a:solidFill>
                  <a:srgbClr val="000000"/>
                </a:solidFill>
                <a:latin typeface="Arial" panose="020B0604020202020204" pitchFamily="34" charset="0"/>
              </a:rPr>
              <a:t>JerichoLife on the edge. This plan provides a bird’s-eye-view of the Sellin and Watzinger excavations on the northern end of the tell. On the right, labelled “Israelitische Böschungsmauer” (Israelite Revetment Wall), is the tell’s outermost fortification. The buildings shown here were built on the rampart that rose to Jericho’s city wall proper. The city wall is not shown here; it would have been just off the left side of this plan.</a:t>
            </a:r>
          </a:p>
          <a:p>
            <a:endParaRPr lang="en-US" altLang="en-US"/>
          </a:p>
        </p:txBody>
      </p:sp>
    </p:spTree>
    <p:extLst>
      <p:ext uri="{BB962C8B-B14F-4D97-AF65-F5344CB8AC3E}">
        <p14:creationId xmlns:p14="http://schemas.microsoft.com/office/powerpoint/2010/main" val="2583635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xfrm>
            <a:off x="685800" y="685800"/>
            <a:ext cx="5486400" cy="3429000"/>
          </a:xfrm>
          <a:ln/>
        </p:spPr>
      </p:sp>
      <p:sp>
        <p:nvSpPr>
          <p:cNvPr id="3" name="Notes Placeholder 2"/>
          <p:cNvSpPr>
            <a:spLocks noGrp="1"/>
          </p:cNvSpPr>
          <p:nvPr>
            <p:ph type="body" idx="1"/>
          </p:nvPr>
        </p:nvSpPr>
        <p:spPr/>
        <p:txBody>
          <a:bodyPr/>
          <a:lstStyle/>
          <a:p>
            <a:pPr marL="228600" indent="-228600" eaLnBrk="1" hangingPunct="1">
              <a:defRPr/>
            </a:pPr>
            <a:r>
              <a:rPr lang="en-US" b="1" dirty="0"/>
              <a:t>Storage Jars of Grain </a:t>
            </a:r>
            <a:endParaRPr lang="en-US" dirty="0"/>
          </a:p>
          <a:p>
            <a:pPr marL="228600" indent="-228600" eaLnBrk="1" hangingPunct="1">
              <a:buFontTx/>
              <a:buAutoNum type="arabicPeriod"/>
              <a:defRPr/>
            </a:pPr>
            <a:r>
              <a:rPr lang="en-US" dirty="0"/>
              <a:t>Both Garstang and Kenyon found dozens of </a:t>
            </a:r>
            <a:r>
              <a:rPr lang="en-US" dirty="0" err="1"/>
              <a:t>storejars</a:t>
            </a:r>
            <a:r>
              <a:rPr lang="en-US" dirty="0"/>
              <a:t> full of burnt grain from the last Canaanite city of Jericho. Bryant Wood has suggested that this fits the biblical account of the destruction of the city by Joshua:</a:t>
            </a:r>
          </a:p>
          <a:p>
            <a:pPr marL="685800" lvl="1" indent="-228600" eaLnBrk="1" hangingPunct="1">
              <a:buFontTx/>
              <a:buAutoNum type="alphaLcPeriod"/>
              <a:defRPr/>
            </a:pPr>
            <a:r>
              <a:rPr lang="en-US" dirty="0"/>
              <a:t>Joshua’s destruction occurred in the spring just after harvest time.</a:t>
            </a:r>
          </a:p>
          <a:p>
            <a:pPr marL="685800" lvl="1" indent="-228600" eaLnBrk="1" hangingPunct="1">
              <a:buFontTx/>
              <a:buAutoNum type="alphaLcPeriod"/>
              <a:defRPr/>
            </a:pPr>
            <a:r>
              <a:rPr lang="en-US" dirty="0"/>
              <a:t>The city was not looted by God’s command. Any other conquering army would have taken the grain for food supplies.</a:t>
            </a:r>
          </a:p>
          <a:p>
            <a:pPr marL="685800" lvl="1" indent="-228600" eaLnBrk="1" hangingPunct="1">
              <a:buFontTx/>
              <a:buAutoNum type="alphaLcPeriod"/>
              <a:defRPr/>
            </a:pPr>
            <a:r>
              <a:rPr lang="en-US" dirty="0"/>
              <a:t>The city was burned.</a:t>
            </a:r>
          </a:p>
          <a:p>
            <a:pPr marL="228600" indent="-228600" eaLnBrk="1" hangingPunct="1">
              <a:buFontTx/>
              <a:buAutoNum type="arabicPeriod"/>
              <a:defRPr/>
            </a:pPr>
            <a:r>
              <a:rPr lang="en-US" dirty="0"/>
              <a:t>The storage jars pictured here still remain in one of Kenyon's balks at Jericho.</a:t>
            </a:r>
          </a:p>
          <a:p>
            <a:pPr eaLnBrk="1" hangingPunct="1">
              <a:defRPr/>
            </a:pPr>
            <a:endParaRPr lang="en-US" dirty="0"/>
          </a:p>
          <a:p>
            <a:pPr eaLnBrk="1" hangingPunct="1">
              <a:defRPr/>
            </a:pPr>
            <a:r>
              <a:rPr lang="en-US" dirty="0"/>
              <a:t>tb052006445</a:t>
            </a:r>
          </a:p>
        </p:txBody>
      </p:sp>
      <p:sp>
        <p:nvSpPr>
          <p:cNvPr id="177155"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A4F065-5EF5-4F48-BC44-56EB9D81B55B}"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xfrm>
            <a:off x="685800" y="685800"/>
            <a:ext cx="5486400" cy="3429000"/>
          </a:xfrm>
          <a:ln/>
        </p:spPr>
      </p:sp>
      <p:sp>
        <p:nvSpPr>
          <p:cNvPr id="179202" name="Notes Placeholder 2"/>
          <p:cNvSpPr>
            <a:spLocks noGrp="1"/>
          </p:cNvSpPr>
          <p:nvPr>
            <p:ph type="body" idx="1"/>
          </p:nvPr>
        </p:nvSpPr>
        <p:spPr>
          <a:noFill/>
          <a:ln/>
        </p:spPr>
        <p:txBody>
          <a:bodyPr/>
          <a:lstStyle/>
          <a:p>
            <a:pPr eaLnBrk="1" hangingPunct="1"/>
            <a:r>
              <a:rPr lang="en-US" dirty="0">
                <a:latin typeface="Times New Roman" pitchFamily="18" charset="0"/>
              </a:rPr>
              <a:t>tb020707494</a:t>
            </a:r>
          </a:p>
        </p:txBody>
      </p:sp>
      <p:sp>
        <p:nvSpPr>
          <p:cNvPr id="17920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6ECB86-4361-4802-9CC7-ECDCDCEE59C4}"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a:xfrm>
            <a:off x="685800" y="685800"/>
            <a:ext cx="5486400" cy="3429000"/>
          </a:xfrm>
          <a:ln/>
        </p:spPr>
      </p:sp>
      <p:sp>
        <p:nvSpPr>
          <p:cNvPr id="156674" name="Notes Placeholder 2"/>
          <p:cNvSpPr>
            <a:spLocks noGrp="1"/>
          </p:cNvSpPr>
          <p:nvPr>
            <p:ph type="body" idx="1"/>
          </p:nvPr>
        </p:nvSpPr>
        <p:spPr>
          <a:noFill/>
          <a:ln/>
        </p:spPr>
        <p:txBody>
          <a:bodyPr/>
          <a:lstStyle/>
          <a:p>
            <a:pPr eaLnBrk="1" hangingPunct="1"/>
            <a:r>
              <a:rPr lang="en-US" dirty="0">
                <a:latin typeface="Times New Roman" pitchFamily="18" charset="0"/>
              </a:rPr>
              <a:t>tb052205944</a:t>
            </a:r>
          </a:p>
        </p:txBody>
      </p:sp>
      <p:sp>
        <p:nvSpPr>
          <p:cNvPr id="156675"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EB4FB6-22D2-4528-9B97-446EFFFB70B5}"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21AF6A-F7A1-47A3-B39B-366E343DFD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72C5CA-1CA0-4590-94ED-89F44AD5F9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74" name="Rectangle 2">
            <a:extLst>
              <a:ext uri="{FF2B5EF4-FFF2-40B4-BE49-F238E27FC236}">
                <a16:creationId xmlns:a16="http://schemas.microsoft.com/office/drawing/2014/main" id="{F92D82CC-3297-442E-A72A-B529B78961B2}"/>
              </a:ext>
            </a:extLst>
          </p:cNvPr>
          <p:cNvSpPr>
            <a:spLocks noChangeArrowheads="1" noTextEdit="1"/>
          </p:cNvSpPr>
          <p:nvPr>
            <p:ph type="sldImg"/>
          </p:nvPr>
        </p:nvSpPr>
        <p:spPr>
          <a:ln/>
        </p:spPr>
      </p:sp>
      <p:sp>
        <p:nvSpPr>
          <p:cNvPr id="28675" name="Rectangle 3">
            <a:extLst>
              <a:ext uri="{FF2B5EF4-FFF2-40B4-BE49-F238E27FC236}">
                <a16:creationId xmlns:a16="http://schemas.microsoft.com/office/drawing/2014/main" id="{2CF911F5-CFA5-4073-8E8C-89E041539B16}"/>
              </a:ext>
            </a:extLst>
          </p:cNvPr>
          <p:cNvSpPr>
            <a:spLocks noGrp="1" noChangeArrowheads="1"/>
          </p:cNvSpPr>
          <p:nvPr>
            <p:ph type="body" idx="1"/>
          </p:nvPr>
        </p:nvSpPr>
        <p:spPr/>
        <p:txBody>
          <a:bodyPr/>
          <a:lstStyle/>
          <a:p>
            <a:pPr>
              <a:spcBef>
                <a:spcPct val="0"/>
              </a:spcBef>
            </a:pPr>
            <a:r>
              <a:rPr lang="en-US" altLang="en-US" sz="2400" i="1">
                <a:solidFill>
                  <a:srgbClr val="000000"/>
                </a:solidFill>
              </a:rPr>
              <a:t>T. Sagiv, Israel Department of Antiquities</a:t>
            </a:r>
            <a:endParaRPr lang="en-US" altLang="en-US" sz="2400"/>
          </a:p>
          <a:p>
            <a:pPr>
              <a:spcBef>
                <a:spcPct val="0"/>
              </a:spcBef>
            </a:pPr>
            <a:r>
              <a:rPr lang="en-US" altLang="en-US" sz="2400">
                <a:solidFill>
                  <a:srgbClr val="000000"/>
                </a:solidFill>
              </a:rPr>
              <a:t>Three scarabs and a seal recovered from a cemetery northwest of Jericho. A scarab is a small, beetle-shaped Egyptian amulet, inscribed on its underside, often with the name of a pharaoh. Shown clockwise from upper left are scarabs bearing the names of Tuthmosis III (c. 1504–1450 B.C.E.), Amenhotep III (c. 1386–1349 B.C.E.) and Hatshepsut (c. 1503–1483 B.C.E.) and the reverse side of a seal, lower left, of Thutmosis III.</a:t>
            </a:r>
            <a:br>
              <a:rPr lang="en-US" altLang="en-US" sz="2400">
                <a:solidFill>
                  <a:srgbClr val="000000"/>
                </a:solidFill>
              </a:rPr>
            </a:br>
            <a:br>
              <a:rPr lang="en-US" altLang="en-US" sz="2400">
                <a:solidFill>
                  <a:srgbClr val="000000"/>
                </a:solidFill>
              </a:rPr>
            </a:br>
            <a:r>
              <a:rPr lang="en-US" altLang="en-US" sz="2400">
                <a:solidFill>
                  <a:srgbClr val="000000"/>
                </a:solidFill>
              </a:rPr>
              <a:t>The cemetery outside Jericho has yielded a continuous series of Egyptian scarabs from the 18th through the early-14th centuries B.C.E., contradicting Kenyon’s claim that the city was abandoned after 1550 B.C.E.</a:t>
            </a:r>
            <a:endParaRPr lang="en-US" altLang="en-US" sz="2400"/>
          </a:p>
          <a:p>
            <a:pPr>
              <a:spcBef>
                <a:spcPct val="0"/>
              </a:spcBef>
            </a:pPr>
            <a:r>
              <a:rPr lang="en-US" altLang="en-US" sz="2400"/>
              <a:t>Editor, H. S. 2002;2002. </a:t>
            </a:r>
            <a:r>
              <a:rPr lang="en-US" altLang="en-US" sz="2400" i="1"/>
              <a:t>BAR 16:02 (March/April 1990)</a:t>
            </a:r>
            <a:r>
              <a:rPr lang="en-US" altLang="en-US" sz="2400"/>
              <a:t>. Biblical Archaeology Society</a:t>
            </a:r>
          </a:p>
          <a:p>
            <a:endParaRPr lang="en-US" altLang="en-US"/>
          </a:p>
        </p:txBody>
      </p:sp>
    </p:spTree>
    <p:extLst>
      <p:ext uri="{BB962C8B-B14F-4D97-AF65-F5344CB8AC3E}">
        <p14:creationId xmlns:p14="http://schemas.microsoft.com/office/powerpoint/2010/main" val="3002475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8F71C2-54BD-40B6-A6E6-EC01EC52927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E9BA00-63AC-4B70-B73F-AD2160FB934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2" name="Rectangle 2">
            <a:extLst>
              <a:ext uri="{FF2B5EF4-FFF2-40B4-BE49-F238E27FC236}">
                <a16:creationId xmlns:a16="http://schemas.microsoft.com/office/drawing/2014/main" id="{17D373D8-2587-4961-8CBD-477242643E06}"/>
              </a:ext>
            </a:extLst>
          </p:cNvPr>
          <p:cNvSpPr>
            <a:spLocks noChangeArrowheads="1" noTextEdit="1"/>
          </p:cNvSpPr>
          <p:nvPr>
            <p:ph type="sldImg"/>
          </p:nvPr>
        </p:nvSpPr>
        <p:spPr>
          <a:ln/>
        </p:spPr>
      </p:sp>
      <p:sp>
        <p:nvSpPr>
          <p:cNvPr id="20483" name="Rectangle 3">
            <a:extLst>
              <a:ext uri="{FF2B5EF4-FFF2-40B4-BE49-F238E27FC236}">
                <a16:creationId xmlns:a16="http://schemas.microsoft.com/office/drawing/2014/main" id="{147B79A7-A670-4F6F-928F-576769616152}"/>
              </a:ext>
            </a:extLst>
          </p:cNvPr>
          <p:cNvSpPr>
            <a:spLocks noGrp="1" noChangeArrowheads="1"/>
          </p:cNvSpPr>
          <p:nvPr>
            <p:ph type="body" idx="1"/>
          </p:nvPr>
        </p:nvSpPr>
        <p:spPr/>
        <p:txBody>
          <a:bodyPr/>
          <a:lstStyle/>
          <a:p>
            <a:pPr>
              <a:spcBef>
                <a:spcPct val="0"/>
              </a:spcBef>
            </a:pPr>
            <a:r>
              <a:rPr lang="en-US" altLang="en-US" sz="1400" i="1">
                <a:solidFill>
                  <a:srgbClr val="000000"/>
                </a:solidFill>
                <a:latin typeface="Arial" panose="020B0604020202020204" pitchFamily="34" charset="0"/>
              </a:rPr>
              <a:t>Bryant Wood</a:t>
            </a:r>
            <a:r>
              <a:rPr lang="en-US" altLang="en-US" sz="1400">
                <a:solidFill>
                  <a:srgbClr val="000000"/>
                </a:solidFill>
                <a:latin typeface="Arial" panose="020B0604020202020204" pitchFamily="34" charset="0"/>
              </a:rPr>
              <a:t>City IV at Jericho—the city that all scholars agree was violently destroyed—was a fortified enclave. The city’s outer defenses consisted of a stone revetment wall at the base of the tell that held in place a high, plastered rampart. Above the rampart on top of the tell was a mudbrick wall which served as Jericho’s city wall proper. The approximate line of this wall is indicated by the dashed line. In the 1930s, British archaeologist John Garstang excavated a residential area, marked “A,” just west of the perennial spring that supplied the city’s water and which now fills the modern reservoir. (A significant portion of the tell was destroyed to make way for the modern road.) Signs of a fiery destruction and his dating of the remains led Garstang to conclude that the Israelites had indeed put the city to the torch about 1400 B.C.E., in harmony with the Biblical narrative.</a:t>
            </a:r>
            <a:br>
              <a:rPr lang="en-US" altLang="en-US" sz="1400">
                <a:solidFill>
                  <a:srgbClr val="000000"/>
                </a:solidFill>
                <a:latin typeface="Arial" panose="020B0604020202020204" pitchFamily="34" charset="0"/>
              </a:rPr>
            </a:br>
            <a:br>
              <a:rPr lang="en-US" altLang="en-US" sz="1400">
                <a:solidFill>
                  <a:srgbClr val="000000"/>
                </a:solidFill>
                <a:latin typeface="Arial" panose="020B0604020202020204" pitchFamily="34" charset="0"/>
              </a:rPr>
            </a:br>
            <a:br>
              <a:rPr lang="en-US" altLang="en-US" sz="1400">
                <a:solidFill>
                  <a:srgbClr val="000000"/>
                </a:solidFill>
                <a:latin typeface="Arial" panose="020B0604020202020204" pitchFamily="34" charset="0"/>
              </a:rPr>
            </a:br>
            <a:br>
              <a:rPr lang="en-US" altLang="en-US" sz="1400">
                <a:solidFill>
                  <a:srgbClr val="000000"/>
                </a:solidFill>
                <a:latin typeface="Arial" panose="020B0604020202020204" pitchFamily="34" charset="0"/>
              </a:rPr>
            </a:br>
            <a:r>
              <a:rPr lang="en-US" altLang="en-US" sz="1400">
                <a:solidFill>
                  <a:srgbClr val="000000"/>
                </a:solidFill>
                <a:latin typeface="Arial" panose="020B0604020202020204" pitchFamily="34" charset="0"/>
              </a:rPr>
              <a:t>Kathleen Kenyon, Garstang’s successor at Jericho, excavated the area marked “B.” Her conclusions dated </a:t>
            </a:r>
          </a:p>
          <a:p>
            <a:endParaRPr lang="en-US" altLang="en-US" sz="1400"/>
          </a:p>
        </p:txBody>
      </p:sp>
    </p:spTree>
    <p:extLst>
      <p:ext uri="{BB962C8B-B14F-4D97-AF65-F5344CB8AC3E}">
        <p14:creationId xmlns:p14="http://schemas.microsoft.com/office/powerpoint/2010/main" val="280968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9487AF-0315-4F4C-AB5D-8760EEB25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06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Rhonda Root/</a:t>
            </a:r>
            <a:r>
              <a:rPr lang="en-US" dirty="0" err="1"/>
              <a:t>Madaba</a:t>
            </a:r>
            <a:r>
              <a:rPr lang="en-US" dirty="0"/>
              <a:t> Plains Project</a:t>
            </a:r>
          </a:p>
          <a:p>
            <a:r>
              <a:rPr lang="en-US" dirty="0"/>
              <a:t>Excavators have uncovered an early example of a four-room house, a type of domestic dwelling often associated with the Israelites and found only infrequently east of the Jordan River. The cutaway drawing allows us to look into ‘</a:t>
            </a:r>
            <a:r>
              <a:rPr lang="en-US" dirty="0" err="1"/>
              <a:t>Umayri’s</a:t>
            </a:r>
            <a:r>
              <a:rPr lang="en-US" dirty="0"/>
              <a:t> Building B, the best-preserved Iron Age I four-room house from anywhere in the Levant. The two-story structure was divided into three long rooms by two rows of pillars, and a broad room spanned the back of the house (see photo and plan, opposite). The first floor was given over to animals and to food storage. The inhabitants, probably three generations of an extended family, ate, entertained and slept on the second floor (and possibly on the roof).</a:t>
            </a:r>
          </a:p>
          <a:p>
            <a:endParaRPr lang="en-US" dirty="0"/>
          </a:p>
          <a:p>
            <a:r>
              <a:rPr lang="en-US" dirty="0"/>
              <a:t>Editor, Hershel Shanks: BAR 27:02 (March/April 2001). Biblical Archaeology Society, 2004; 2004</a:t>
            </a:r>
          </a:p>
          <a:p>
            <a:endParaRPr lang="en-US" dirty="0"/>
          </a:p>
          <a:p>
            <a:pPr rtl="0"/>
            <a:r>
              <a:rPr lang="en-US" sz="1200" b="1" kern="1200" dirty="0">
                <a:solidFill>
                  <a:schemeClr val="tx1"/>
                </a:solidFill>
                <a:latin typeface="+mn-lt"/>
                <a:ea typeface="+mn-ea"/>
                <a:cs typeface="+mn-cs"/>
              </a:rPr>
              <a:t>The Four-Room House: What It Took to Get It Built</a:t>
            </a:r>
          </a:p>
          <a:p>
            <a:pPr rtl="0"/>
            <a:r>
              <a:rPr lang="en-US" sz="1200" b="1" kern="1200" dirty="0">
                <a:solidFill>
                  <a:schemeClr val="tx1"/>
                </a:solidFill>
                <a:latin typeface="+mn-lt"/>
                <a:ea typeface="+mn-ea"/>
                <a:cs typeface="+mn-cs"/>
              </a:rPr>
              <a:t>By Douglas R. Clark</a:t>
            </a:r>
          </a:p>
          <a:p>
            <a:pPr rtl="0"/>
            <a:endParaRPr lang="en-US" dirty="0"/>
          </a:p>
          <a:p>
            <a:pPr rtl="0"/>
            <a:r>
              <a:rPr lang="en-US" sz="1200" kern="1200" dirty="0">
                <a:solidFill>
                  <a:schemeClr val="tx1"/>
                </a:solidFill>
                <a:latin typeface="+mn-lt"/>
                <a:ea typeface="+mn-ea"/>
                <a:cs typeface="+mn-cs"/>
              </a:rPr>
              <a:t>Building a home for an extended family during Iron Age I (1200–1000 B.C.E.) was a huge task. An analysis of Building B, the well-preserved four-room house at ‘</a:t>
            </a:r>
            <a:r>
              <a:rPr lang="en-US" sz="1200" kern="1200" dirty="0" err="1">
                <a:solidFill>
                  <a:schemeClr val="tx1"/>
                </a:solidFill>
                <a:latin typeface="+mn-lt"/>
                <a:ea typeface="+mn-ea"/>
                <a:cs typeface="+mn-cs"/>
              </a:rPr>
              <a:t>Umayri</a:t>
            </a:r>
            <a:r>
              <a:rPr lang="en-US" sz="1200" kern="1200" dirty="0">
                <a:solidFill>
                  <a:schemeClr val="tx1"/>
                </a:solidFill>
                <a:latin typeface="+mn-lt"/>
                <a:ea typeface="+mn-ea"/>
                <a:cs typeface="+mn-cs"/>
              </a:rPr>
              <a:t>, shows just how large an investment in manpower and material was needed to assemble such a structure. We know because we have been restoring the first story of Building B and plan to build a full-size replica of it to use as a visitor center.</a:t>
            </a:r>
          </a:p>
          <a:p>
            <a:pPr rtl="0"/>
            <a:r>
              <a:rPr lang="en-US" sz="1200" kern="1200" dirty="0">
                <a:solidFill>
                  <a:schemeClr val="tx1"/>
                </a:solidFill>
                <a:latin typeface="+mn-lt"/>
                <a:ea typeface="+mn-ea"/>
                <a:cs typeface="+mn-cs"/>
              </a:rPr>
              <a:t>Let’s look at what went into each component of the house.</a:t>
            </a:r>
          </a:p>
          <a:p>
            <a:pPr rtl="0"/>
            <a:r>
              <a:rPr lang="en-US" sz="1200" b="1" kern="1200" dirty="0">
                <a:solidFill>
                  <a:schemeClr val="tx1"/>
                </a:solidFill>
                <a:latin typeface="+mn-lt"/>
                <a:ea typeface="+mn-ea"/>
                <a:cs typeface="+mn-cs"/>
              </a:rPr>
              <a:t>Floor</a:t>
            </a:r>
          </a:p>
          <a:p>
            <a:pPr rtl="0"/>
            <a:r>
              <a:rPr lang="en-US" sz="1200" b="0" kern="1200" dirty="0">
                <a:solidFill>
                  <a:schemeClr val="tx1"/>
                </a:solidFill>
                <a:latin typeface="+mn-lt"/>
                <a:ea typeface="+mn-ea"/>
                <a:cs typeface="+mn-cs"/>
              </a:rPr>
              <a:t>Building B had two types of floors: stone and beaten earth. Stone floors, not surprisingly, required greater labor, including finding and gathering flat stones, hauling them to the house and installing them carefully so they would be even. It would have taken at least two men and a donkey to locate, transport and lay the stones. The paving stones in Building B together weighed 8 tons. The sections of the floor that were of beaten earth consisted of finely laminated layers of ash and clay. Although this part of the floor would not have required as much effort to build as the stone floor, it still would have needed a fair bit of expertise and labor to make it level and smooth.</a:t>
            </a:r>
          </a:p>
          <a:p>
            <a:pPr rtl="0"/>
            <a:r>
              <a:rPr lang="en-US" sz="1200" b="1" kern="1200" dirty="0">
                <a:solidFill>
                  <a:schemeClr val="tx1"/>
                </a:solidFill>
                <a:latin typeface="+mn-lt"/>
                <a:ea typeface="+mn-ea"/>
                <a:cs typeface="+mn-cs"/>
              </a:rPr>
              <a:t>Walls</a:t>
            </a:r>
          </a:p>
          <a:p>
            <a:pPr rtl="0"/>
            <a:r>
              <a:rPr lang="en-US" sz="1200" b="0" kern="1200" dirty="0">
                <a:solidFill>
                  <a:schemeClr val="tx1"/>
                </a:solidFill>
                <a:latin typeface="+mn-lt"/>
                <a:ea typeface="+mn-ea"/>
                <a:cs typeface="+mn-cs"/>
              </a:rPr>
              <a:t>The exterior stone walls at ground level were about 3 feet thick. The exterior wall of the broad room, however, was between 7 and 8 feet thick, since it was built against, and formed part of, the perimeter wall of the city and served to thicken the city’s defenses. The stones ranged from small field stones to large boulders; they had been either transported from the surrounding slopes or reused from earlier structures at the site. The wall was chinked with cobbles to give it more stability. </a:t>
            </a:r>
            <a:r>
              <a:rPr lang="en-US" sz="1200" b="0" kern="1200" dirty="0" err="1">
                <a:solidFill>
                  <a:schemeClr val="tx1"/>
                </a:solidFill>
                <a:latin typeface="+mn-lt"/>
                <a:ea typeface="+mn-ea"/>
                <a:cs typeface="+mn-cs"/>
              </a:rPr>
              <a:t>Raouf</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Abujaber</a:t>
            </a:r>
            <a:r>
              <a:rPr lang="en-US" sz="1200" b="0" kern="1200" dirty="0">
                <a:solidFill>
                  <a:schemeClr val="tx1"/>
                </a:solidFill>
                <a:latin typeface="+mn-lt"/>
                <a:ea typeface="+mn-ea"/>
                <a:cs typeface="+mn-cs"/>
              </a:rPr>
              <a:t>, a local historian and landowner, estimates that it would take four men and a donkey about a month of intensive labor to collect the stones and to erect the first-story exterior walls. The interior walls and the animal pen would take another week. The stones in the walls weighed more than 280 tons.</a:t>
            </a:r>
          </a:p>
          <a:p>
            <a:pPr rtl="0"/>
            <a:r>
              <a:rPr lang="en-US" sz="1200" b="1" kern="1200" dirty="0">
                <a:solidFill>
                  <a:schemeClr val="tx1"/>
                </a:solidFill>
                <a:latin typeface="+mn-lt"/>
                <a:ea typeface="+mn-ea"/>
                <a:cs typeface="+mn-cs"/>
              </a:rPr>
              <a:t>Mortar and Plaster</a:t>
            </a:r>
          </a:p>
          <a:p>
            <a:pPr rtl="0"/>
            <a:r>
              <a:rPr lang="en-US" sz="1200" b="0" kern="1200" dirty="0">
                <a:solidFill>
                  <a:schemeClr val="tx1"/>
                </a:solidFill>
                <a:latin typeface="+mn-lt"/>
                <a:ea typeface="+mn-ea"/>
                <a:cs typeface="+mn-cs"/>
              </a:rPr>
              <a:t>Stable and smooth walls required mortar and plaster, which required lime, not an easy product to manufacture. Laborers had to carve large kilns in a hillside and fill them with wood and limestone; it took three to six days of continuous burning at 900 degrees centigrade to turn the stone into lime. Two tons of limestone and two tons of chopped wood were needed to produce one ton of lime. The mortar and plaster in the house weighed about 14 tons.</a:t>
            </a:r>
          </a:p>
          <a:p>
            <a:pPr rtl="0"/>
            <a:r>
              <a:rPr lang="en-US" sz="1200" b="1" kern="1200" dirty="0">
                <a:solidFill>
                  <a:schemeClr val="tx1"/>
                </a:solidFill>
                <a:latin typeface="+mn-lt"/>
                <a:ea typeface="+mn-ea"/>
                <a:cs typeface="+mn-cs"/>
              </a:rPr>
              <a:t>Supports</a:t>
            </a:r>
          </a:p>
          <a:p>
            <a:pPr rtl="0"/>
            <a:r>
              <a:rPr lang="en-US" sz="1200" b="0" kern="1200" dirty="0">
                <a:solidFill>
                  <a:schemeClr val="tx1"/>
                </a:solidFill>
                <a:latin typeface="+mn-lt"/>
                <a:ea typeface="+mn-ea"/>
                <a:cs typeface="+mn-cs"/>
              </a:rPr>
              <a:t>Large wooden posts, capable of bearing many tons of weight, supported the house’s second story. The ancient builders had to locate, fell, transport, trim and securely install these posts. Much lumber was also needed for beams spanning walls and posts and for branches to give additional support to the first-floor ceiling and the roof. All this lumber would have weighed 27 tons.</a:t>
            </a:r>
          </a:p>
          <a:p>
            <a:pPr rtl="0"/>
            <a:r>
              <a:rPr lang="en-US" sz="1200" b="1" kern="1200" dirty="0">
                <a:solidFill>
                  <a:schemeClr val="tx1"/>
                </a:solidFill>
                <a:latin typeface="+mn-lt"/>
                <a:ea typeface="+mn-ea"/>
                <a:cs typeface="+mn-cs"/>
              </a:rPr>
              <a:t>Ceiling and Roof</a:t>
            </a:r>
          </a:p>
          <a:p>
            <a:pPr rtl="0"/>
            <a:r>
              <a:rPr lang="en-US" sz="1200" b="0" kern="1200" dirty="0">
                <a:solidFill>
                  <a:schemeClr val="tx1"/>
                </a:solidFill>
                <a:latin typeface="+mn-lt"/>
                <a:ea typeface="+mn-ea"/>
                <a:cs typeface="+mn-cs"/>
              </a:rPr>
              <a:t>Small branches served as the base of the house’s two ceilings. Above the first-story ceiling these branches supported 8 to 10 inches of clay and mud mixed with sand, charcoal, ash and other types of temper; the second-story ceiling, because it also served as the roof, had a mixture 15 inches thick. The material in the two ceilings weighed about 14 tons.</a:t>
            </a:r>
          </a:p>
          <a:p>
            <a:pPr rtl="0"/>
            <a:r>
              <a:rPr lang="en-US" sz="1200" b="1" kern="1200" dirty="0" err="1">
                <a:solidFill>
                  <a:schemeClr val="tx1"/>
                </a:solidFill>
                <a:latin typeface="+mn-lt"/>
                <a:ea typeface="+mn-ea"/>
                <a:cs typeface="+mn-cs"/>
              </a:rPr>
              <a:t>Mudbrick</a:t>
            </a:r>
            <a:r>
              <a:rPr lang="en-US" sz="1200" b="1" kern="1200" dirty="0">
                <a:solidFill>
                  <a:schemeClr val="tx1"/>
                </a:solidFill>
                <a:latin typeface="+mn-lt"/>
                <a:ea typeface="+mn-ea"/>
                <a:cs typeface="+mn-cs"/>
              </a:rPr>
              <a:t> Walls</a:t>
            </a:r>
          </a:p>
          <a:p>
            <a:pPr rtl="0"/>
            <a:r>
              <a:rPr lang="en-US" sz="1200" b="0" kern="1200" dirty="0">
                <a:solidFill>
                  <a:schemeClr val="tx1"/>
                </a:solidFill>
                <a:latin typeface="+mn-lt"/>
                <a:ea typeface="+mn-ea"/>
                <a:cs typeface="+mn-cs"/>
              </a:rPr>
              <a:t>The walls of the second story and the parapets were built entirely of large </a:t>
            </a:r>
            <a:r>
              <a:rPr lang="en-US" sz="1200" b="0" kern="1200" dirty="0" err="1">
                <a:solidFill>
                  <a:schemeClr val="tx1"/>
                </a:solidFill>
                <a:latin typeface="+mn-lt"/>
                <a:ea typeface="+mn-ea"/>
                <a:cs typeface="+mn-cs"/>
              </a:rPr>
              <a:t>mudbricks</a:t>
            </a:r>
            <a:r>
              <a:rPr lang="en-US" sz="1200" b="0" kern="1200" dirty="0">
                <a:solidFill>
                  <a:schemeClr val="tx1"/>
                </a:solidFill>
                <a:latin typeface="+mn-lt"/>
                <a:ea typeface="+mn-ea"/>
                <a:cs typeface="+mn-cs"/>
              </a:rPr>
              <a:t> measuring about 20 by 16 by 6 inches. The </a:t>
            </a:r>
            <a:r>
              <a:rPr lang="en-US" sz="1200" b="0" kern="1200" dirty="0" err="1">
                <a:solidFill>
                  <a:schemeClr val="tx1"/>
                </a:solidFill>
                <a:latin typeface="+mn-lt"/>
                <a:ea typeface="+mn-ea"/>
                <a:cs typeface="+mn-cs"/>
              </a:rPr>
              <a:t>mudbricks</a:t>
            </a:r>
            <a:r>
              <a:rPr lang="en-US" sz="1200" b="0" kern="1200" dirty="0">
                <a:solidFill>
                  <a:schemeClr val="tx1"/>
                </a:solidFill>
                <a:latin typeface="+mn-lt"/>
                <a:ea typeface="+mn-ea"/>
                <a:cs typeface="+mn-cs"/>
              </a:rPr>
              <a:t> were laid with mortar and were evidently plastered to form smooth, finished surfaces. Making the bricks required digging, collecting and transporting the clay, mixing the wet clay with straw or dung (about 130 pounds of straw were needed per 100 bricks), molding the bricks and laying them in place. The ‘</a:t>
            </a:r>
            <a:r>
              <a:rPr lang="en-US" sz="1200" b="0" kern="1200" dirty="0" err="1">
                <a:solidFill>
                  <a:schemeClr val="tx1"/>
                </a:solidFill>
                <a:latin typeface="+mn-lt"/>
                <a:ea typeface="+mn-ea"/>
                <a:cs typeface="+mn-cs"/>
              </a:rPr>
              <a:t>Umayri</a:t>
            </a:r>
            <a:r>
              <a:rPr lang="en-US" sz="1200" b="0" kern="1200" dirty="0">
                <a:solidFill>
                  <a:schemeClr val="tx1"/>
                </a:solidFill>
                <a:latin typeface="+mn-lt"/>
                <a:ea typeface="+mn-ea"/>
                <a:cs typeface="+mn-cs"/>
              </a:rPr>
              <a:t> house contained more than 2,000 bricks, which weighed 124 tons.</a:t>
            </a:r>
          </a:p>
          <a:p>
            <a:pPr rtl="0"/>
            <a:r>
              <a:rPr lang="en-US" sz="1200" kern="1200" dirty="0">
                <a:solidFill>
                  <a:schemeClr val="tx1"/>
                </a:solidFill>
                <a:latin typeface="+mn-lt"/>
                <a:ea typeface="+mn-ea"/>
                <a:cs typeface="+mn-cs"/>
              </a:rPr>
              <a:t>The total weight of the four-room house? About 470 tons!</a:t>
            </a:r>
          </a:p>
          <a:p>
            <a:pPr rtl="0"/>
            <a:r>
              <a:rPr lang="en-US" sz="1200" kern="1200" dirty="0">
                <a:solidFill>
                  <a:schemeClr val="tx1"/>
                </a:solidFill>
                <a:latin typeface="+mn-lt"/>
                <a:ea typeface="+mn-ea"/>
                <a:cs typeface="+mn-cs"/>
              </a:rPr>
              <a:t>Our partial reconstruction of the four-room house is part of a wider restoration project at ‘</a:t>
            </a:r>
            <a:r>
              <a:rPr lang="en-US" sz="1200" kern="1200" dirty="0" err="1">
                <a:solidFill>
                  <a:schemeClr val="tx1"/>
                </a:solidFill>
                <a:latin typeface="+mn-lt"/>
                <a:ea typeface="+mn-ea"/>
                <a:cs typeface="+mn-cs"/>
              </a:rPr>
              <a:t>Umayri</a:t>
            </a:r>
            <a:r>
              <a:rPr lang="en-US" sz="1200" kern="1200" dirty="0">
                <a:solidFill>
                  <a:schemeClr val="tx1"/>
                </a:solidFill>
                <a:latin typeface="+mn-lt"/>
                <a:ea typeface="+mn-ea"/>
                <a:cs typeface="+mn-cs"/>
              </a:rPr>
              <a:t>. The first phase of the project involved consolidating the stone walls of Building B. We then rebuilt the first story to show visitors what the structure originally looked like. For the sake of low maintenance, we used old utility poles as posts and beams (covering them with branches to give them a more authentic look), and we used concrete imitations to recreate the ceiling and </a:t>
            </a:r>
            <a:r>
              <a:rPr lang="en-US" sz="1200" kern="1200" dirty="0" err="1">
                <a:solidFill>
                  <a:schemeClr val="tx1"/>
                </a:solidFill>
                <a:latin typeface="+mn-lt"/>
                <a:ea typeface="+mn-ea"/>
                <a:cs typeface="+mn-cs"/>
              </a:rPr>
              <a:t>mudbricks</a:t>
            </a:r>
            <a:r>
              <a:rPr lang="en-US" sz="1200" kern="1200" dirty="0">
                <a:solidFill>
                  <a:schemeClr val="tx1"/>
                </a:solidFill>
                <a:latin typeface="+mn-lt"/>
                <a:ea typeface="+mn-ea"/>
                <a:cs typeface="+mn-cs"/>
              </a:rPr>
              <a:t>. In the next phase, undertaken just this past summer, we drew up plans for a platform from which visitors can view the site, and we installed fences, walls and a guardhouse to protect against grazing animals and would-be looters. The last and most ambitious phase calls for a full-size replica of the four-room house, which will serve as a visitor center, and the installation of directional signs to the site and interpretive labels at the site itself. Initial funding came from Jordanian royal and government sources, as well as from foreign sources, but the remainder—about $100,000—has to be raised by our project. If you would like to support us, write to Douglas Clark, Walla Walla College, College Place, WA 99234 (e-mail: clardo@wwc.edu). Contributions are tax deductible in the United States and Canada. For more photos and information, visit our Web site at http://mpp.wwc.edu.</a:t>
            </a:r>
          </a:p>
          <a:p>
            <a:pPr lvl="1"/>
            <a:r>
              <a:rPr lang="en-US" dirty="0"/>
              <a:t> Shanks, H. (Ed.). (2001). BAR 27:02 (March/April 2001).</a:t>
            </a:r>
          </a:p>
          <a:p>
            <a:pPr rtl="0"/>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D2657-DF0B-43A3-921C-0A5C682AF9D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6559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 Berlin Statue Pedestal Relief"</a:t>
            </a:r>
          </a:p>
          <a:p>
            <a:r>
              <a:rPr lang="en-US" dirty="0"/>
              <a:t>1.       Discovery of the tablet in museum storage drawers:</a:t>
            </a:r>
          </a:p>
          <a:p>
            <a:pPr marL="228600" indent="-228600">
              <a:buAutoNum type="alphaLcPeriod"/>
            </a:pPr>
            <a:r>
              <a:rPr lang="en-US" dirty="0"/>
              <a:t>"The topographical relief that is the subject of this article is found on a grey granite slab measuring 46 cm in height and 39.5 cm in width (no. 21687). According to the Egyptian Museum’s warehouse archival notes, the fragment, most likely part of a statue pedestal, was acquired in 1913 by Ludwig Borchardt from a merchant named M. Nachman, along with several other objects. One of these is an additional pedestal relief of about the same size (50 × 38 cm) that is likewise made of grey granite (no. 21688; Figure 2). Although its presentation of prisoners and name rings is not exactly the same as on no. 21687, its overall size and layout does suggest it could have had a similar provenance. While no. 21687 in its present state of preservation contains three name rings superimposed on Western Asiatic prisoners, no. 21688 has three name rings superimposed on two Western Asiatic prisoners (outer left and right) and one Nubian prisoner in the center."(Israel in Canaan Long Before Pharaoh </a:t>
            </a:r>
            <a:r>
              <a:rPr lang="en-US" dirty="0" err="1"/>
              <a:t>Merenptah</a:t>
            </a:r>
            <a:r>
              <a:rPr lang="en-US" dirty="0"/>
              <a:t>?, Peter van der Veen, Journal of Ancient Egyptian Interconnections, Vol. 2:4, p15-25, 2010 AD)</a:t>
            </a:r>
          </a:p>
          <a:p>
            <a:pPr marL="228600" indent="-228600">
              <a:buAutoNum type="alphaLcPeriod"/>
            </a:pPr>
            <a:endParaRPr lang="en-US" dirty="0"/>
          </a:p>
          <a:p>
            <a:r>
              <a:rPr lang="en-US" sz="1200" b="0" i="0" u="none" strike="noStrike" kern="1200" dirty="0">
                <a:solidFill>
                  <a:schemeClr val="tx1"/>
                </a:solidFill>
                <a:effectLst/>
                <a:latin typeface="+mn-lt"/>
                <a:ea typeface="+mn-ea"/>
                <a:cs typeface="+mn-cs"/>
              </a:rPr>
              <a:t>Dating the Israel Berlin Statue Pedestal Relief no. 21687: 1350 - 1213 BC</a:t>
            </a:r>
          </a:p>
          <a:p>
            <a:r>
              <a:rPr lang="en-US" sz="1200" b="0" i="0" u="none" strike="noStrike" kern="1200" dirty="0">
                <a:solidFill>
                  <a:schemeClr val="tx1"/>
                </a:solidFill>
                <a:effectLst/>
                <a:latin typeface="+mn-lt"/>
                <a:ea typeface="+mn-ea"/>
                <a:cs typeface="+mn-cs"/>
              </a:rPr>
              <a:t>a.      The Berlin relief has been dated in a range as early as Amenhotep II (1400 BC) or Amenhotep III 1360 BC and as late as Ramesses II (1213 BC)</a:t>
            </a:r>
          </a:p>
          <a:p>
            <a:r>
              <a:rPr lang="en-US" sz="1200" b="0" i="0" u="none" strike="noStrike" kern="1200" dirty="0">
                <a:solidFill>
                  <a:schemeClr val="tx1"/>
                </a:solidFill>
                <a:effectLst/>
                <a:latin typeface="+mn-lt"/>
                <a:ea typeface="+mn-ea"/>
                <a:cs typeface="+mn-cs"/>
              </a:rPr>
              <a:t>b.      Since we know the exodus was in 1446 BC and the conquest started in 1406 BC, is seems unlikely that Egypt would recognize Israel any earlier than after the death of Joshua in 1358 BC.</a:t>
            </a:r>
          </a:p>
          <a:p>
            <a:r>
              <a:rPr lang="en-US" sz="1200" b="0" i="0" u="none" strike="noStrike" kern="1200" dirty="0">
                <a:solidFill>
                  <a:schemeClr val="tx1"/>
                </a:solidFill>
                <a:effectLst/>
                <a:latin typeface="+mn-lt"/>
                <a:ea typeface="+mn-ea"/>
                <a:cs typeface="+mn-cs"/>
              </a:rPr>
              <a:t>c.       We would set the oldest possible date for the Berlin "Israel" relief at 1350 BC and the youngest date to Ramesses II.</a:t>
            </a:r>
          </a:p>
          <a:p>
            <a:r>
              <a:rPr lang="en-US" sz="1200" b="0" i="0" u="none" strike="noStrike" kern="1200" dirty="0">
                <a:solidFill>
                  <a:schemeClr val="tx1"/>
                </a:solidFill>
                <a:effectLst/>
                <a:latin typeface="+mn-lt"/>
                <a:ea typeface="+mn-ea"/>
                <a:cs typeface="+mn-cs"/>
              </a:rPr>
              <a:t>d.      Scholars tend to view the Berlin relief as 14</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century, which would </a:t>
            </a:r>
            <a:r>
              <a:rPr lang="en-US" sz="1200" b="0" i="0" u="none" strike="noStrike" kern="1200" dirty="0" err="1">
                <a:solidFill>
                  <a:schemeClr val="tx1"/>
                </a:solidFill>
                <a:effectLst/>
                <a:latin typeface="+mn-lt"/>
                <a:ea typeface="+mn-ea"/>
                <a:cs typeface="+mn-cs"/>
              </a:rPr>
              <a:t>favour</a:t>
            </a:r>
            <a:r>
              <a:rPr lang="en-US" sz="1200" b="0" i="0" u="none" strike="noStrike" kern="1200" dirty="0">
                <a:solidFill>
                  <a:schemeClr val="tx1"/>
                </a:solidFill>
                <a:effectLst/>
                <a:latin typeface="+mn-lt"/>
                <a:ea typeface="+mn-ea"/>
                <a:cs typeface="+mn-cs"/>
              </a:rPr>
              <a:t> a date 1350-1300 BC.</a:t>
            </a:r>
          </a:p>
          <a:p>
            <a:r>
              <a:rPr lang="en-US" sz="1200" b="0" i="0" u="none" strike="noStrike" kern="1200" dirty="0">
                <a:solidFill>
                  <a:schemeClr val="tx1"/>
                </a:solidFill>
                <a:effectLst/>
                <a:latin typeface="+mn-lt"/>
                <a:ea typeface="+mn-ea"/>
                <a:cs typeface="+mn-cs"/>
              </a:rPr>
              <a:t>e.      As stated above, we tentatively ascribe the Berlin pedestal relief to the reign of Ramesses II. Although the reference to “Israel” in association with Ashkelon and Canaan recalls the reference from the reign of </a:t>
            </a:r>
            <a:r>
              <a:rPr lang="en-US" sz="1200" b="0" i="0" u="none" strike="noStrike" kern="1200" dirty="0" err="1">
                <a:solidFill>
                  <a:schemeClr val="tx1"/>
                </a:solidFill>
                <a:effectLst/>
                <a:latin typeface="+mn-lt"/>
                <a:ea typeface="+mn-ea"/>
                <a:cs typeface="+mn-cs"/>
              </a:rPr>
              <a:t>Merenptah</a:t>
            </a:r>
            <a:r>
              <a:rPr lang="en-US" sz="1200" b="0" i="0" u="none" strike="noStrike" kern="1200" dirty="0">
                <a:solidFill>
                  <a:schemeClr val="tx1"/>
                </a:solidFill>
                <a:effectLst/>
                <a:latin typeface="+mn-lt"/>
                <a:ea typeface="+mn-ea"/>
                <a:cs typeface="+mn-cs"/>
              </a:rPr>
              <a:t>, a Ramesside date is by no means certain. </a:t>
            </a:r>
            <a:r>
              <a:rPr lang="en-US" sz="1200" b="0" i="0" u="none" strike="noStrike" kern="1200" dirty="0" err="1">
                <a:solidFill>
                  <a:schemeClr val="tx1"/>
                </a:solidFill>
                <a:effectLst/>
                <a:latin typeface="+mn-lt"/>
                <a:ea typeface="+mn-ea"/>
                <a:cs typeface="+mn-cs"/>
              </a:rPr>
              <a:t>Gorg</a:t>
            </a:r>
            <a:r>
              <a:rPr lang="en-US" sz="1200" b="0" i="0" u="none" strike="noStrike" kern="1200" dirty="0">
                <a:solidFill>
                  <a:schemeClr val="tx1"/>
                </a:solidFill>
                <a:effectLst/>
                <a:latin typeface="+mn-lt"/>
                <a:ea typeface="+mn-ea"/>
                <a:cs typeface="+mn-cs"/>
              </a:rPr>
              <a:t> originally ascribed the block to the reign of Amenhotep II due to the archaic renderings of the names “Ashkelon” and “Canaan.” </a:t>
            </a:r>
            <a:r>
              <a:rPr lang="en-US" sz="1200" b="0" i="0" u="none" strike="noStrike" kern="1200" dirty="0" err="1">
                <a:solidFill>
                  <a:schemeClr val="tx1"/>
                </a:solidFill>
                <a:effectLst/>
                <a:latin typeface="+mn-lt"/>
                <a:ea typeface="+mn-ea"/>
                <a:cs typeface="+mn-cs"/>
              </a:rPr>
              <a:t>Giveon</a:t>
            </a:r>
            <a:r>
              <a:rPr lang="en-US" sz="1200" b="0" i="0" u="none" strike="noStrike" kern="1200" dirty="0">
                <a:solidFill>
                  <a:schemeClr val="tx1"/>
                </a:solidFill>
                <a:effectLst/>
                <a:latin typeface="+mn-lt"/>
                <a:ea typeface="+mn-ea"/>
                <a:cs typeface="+mn-cs"/>
              </a:rPr>
              <a:t> preferred a date during the reign of Amenhotep III, which was tentatively accepted by Shmuel </a:t>
            </a:r>
            <a:r>
              <a:rPr lang="en-US" sz="1200" b="0" i="0" u="none" strike="noStrike" kern="1200" dirty="0" err="1">
                <a:solidFill>
                  <a:schemeClr val="tx1"/>
                </a:solidFill>
                <a:effectLst/>
                <a:latin typeface="+mn-lt"/>
                <a:ea typeface="+mn-ea"/>
                <a:cs typeface="+mn-cs"/>
              </a:rPr>
              <a:t>Ahituv</a:t>
            </a:r>
            <a:r>
              <a:rPr lang="en-US" sz="1200" b="0" i="0" u="none" strike="noStrike" kern="1200" dirty="0">
                <a:solidFill>
                  <a:schemeClr val="tx1"/>
                </a:solidFill>
                <a:effectLst/>
                <a:latin typeface="+mn-lt"/>
                <a:ea typeface="+mn-ea"/>
                <a:cs typeface="+mn-cs"/>
              </a:rPr>
              <a:t>. A date later than Ramesses II (for instance, during the reigns of </a:t>
            </a:r>
            <a:r>
              <a:rPr lang="en-US" sz="1200" b="0" i="0" u="none" strike="noStrike" kern="1200" dirty="0" err="1">
                <a:solidFill>
                  <a:schemeClr val="tx1"/>
                </a:solidFill>
                <a:effectLst/>
                <a:latin typeface="+mn-lt"/>
                <a:ea typeface="+mn-ea"/>
                <a:cs typeface="+mn-cs"/>
              </a:rPr>
              <a:t>Merenptah</a:t>
            </a:r>
            <a:r>
              <a:rPr lang="en-US" sz="1200" b="0" i="0" u="none" strike="noStrike" kern="1200" dirty="0">
                <a:solidFill>
                  <a:schemeClr val="tx1"/>
                </a:solidFill>
                <a:effectLst/>
                <a:latin typeface="+mn-lt"/>
                <a:ea typeface="+mn-ea"/>
                <a:cs typeface="+mn-cs"/>
              </a:rPr>
              <a:t> or Ramesses III) seems unlikely, however, as suggested by the short renderings (i.e., largely void of group writings) and the earlier form of the theophoric element 'El. These clearly deviate from the longer versions during the late Nineteenth and Twentieth Dynasties. (Israel in Canaan Long Before Pharaoh </a:t>
            </a:r>
            <a:r>
              <a:rPr lang="en-US" sz="1200" b="0" i="0" u="none" strike="noStrike" kern="1200" dirty="0" err="1">
                <a:solidFill>
                  <a:schemeClr val="tx1"/>
                </a:solidFill>
                <a:effectLst/>
                <a:latin typeface="+mn-lt"/>
                <a:ea typeface="+mn-ea"/>
                <a:cs typeface="+mn-cs"/>
              </a:rPr>
              <a:t>Merenptah</a:t>
            </a:r>
            <a:r>
              <a:rPr lang="en-US" sz="1200" b="0" i="0" u="none" strike="noStrike" kern="1200" dirty="0">
                <a:solidFill>
                  <a:schemeClr val="tx1"/>
                </a:solidFill>
                <a:effectLst/>
                <a:latin typeface="+mn-lt"/>
                <a:ea typeface="+mn-ea"/>
                <a:cs typeface="+mn-cs"/>
              </a:rPr>
              <a:t>?, Peter van der Veen, Journal of Ancient Egyptian Interconnections, Vol. 2:4, p15-25, 2010 AD)</a:t>
            </a:r>
          </a:p>
          <a:p>
            <a:pPr marL="228600" indent="-228600">
              <a:buAutoNum type="alphaLcPeriod"/>
            </a:pPr>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27</a:t>
            </a:fld>
            <a:endParaRPr lang="en-US"/>
          </a:p>
        </p:txBody>
      </p:sp>
    </p:spTree>
    <p:extLst>
      <p:ext uri="{BB962C8B-B14F-4D97-AF65-F5344CB8AC3E}">
        <p14:creationId xmlns:p14="http://schemas.microsoft.com/office/powerpoint/2010/main" val="25910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38</a:t>
            </a:fld>
            <a:endParaRPr lang="en-US"/>
          </a:p>
        </p:txBody>
      </p:sp>
    </p:spTree>
    <p:extLst>
      <p:ext uri="{BB962C8B-B14F-4D97-AF65-F5344CB8AC3E}">
        <p14:creationId xmlns:p14="http://schemas.microsoft.com/office/powerpoint/2010/main" val="162147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42165-4EA2-4209-8E8F-0C5A633AC329}"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457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b="1"/>
              <a:t>Hazor: Introduction</a:t>
            </a:r>
            <a:endParaRPr lang="en-US" altLang="en-US"/>
          </a:p>
          <a:p>
            <a:pPr>
              <a:lnSpc>
                <a:spcPct val="90000"/>
              </a:lnSpc>
            </a:pPr>
            <a:r>
              <a:rPr lang="en-US" altLang="en-US"/>
              <a:t>Known in Joshua's day as "the head of all those kingdoms," the 200-acre tell of Hazor is today the largest one in Israel.  At its height, in the Canaanite period, the city encompassed the entire tell, both the lower section and the upper.  Later, when it was inhabited by Israelites, the fortified city included only the Upper City.  Anyone who passed through the main valley had to pass by Hazor.  This was the route of the main International Highway (sometimes known as the “Via Maris”).  </a:t>
            </a:r>
          </a:p>
          <a:p>
            <a:pPr>
              <a:lnSpc>
                <a:spcPct val="90000"/>
              </a:lnSpc>
            </a:pPr>
            <a:endParaRPr lang="en-US" altLang="en-US"/>
          </a:p>
        </p:txBody>
      </p:sp>
    </p:spTree>
    <p:extLst>
      <p:ext uri="{BB962C8B-B14F-4D97-AF65-F5344CB8AC3E}">
        <p14:creationId xmlns:p14="http://schemas.microsoft.com/office/powerpoint/2010/main" val="151777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t>, the Canaanite Palace, has provided additional evidence relating to the destruction of the city. Statues found in the rubble were seemingly intentionally decapitated and disfigured. Who where the most likely candidates for such actions? Would it have been the Egyptians who campaigned in the region under </a:t>
            </a:r>
            <a:r>
              <a:rPr lang="en-US" altLang="en-US" sz="1000" dirty="0" err="1"/>
              <a:t>Seti</a:t>
            </a:r>
            <a:r>
              <a:rPr lang="en-US" altLang="en-US" sz="1000" dirty="0"/>
              <a:t> I around 1300 BC? Or perhaps Ramses II, who traveled through the region </a:t>
            </a:r>
            <a:r>
              <a:rPr lang="en-US" altLang="en-US" sz="1000" dirty="0" err="1"/>
              <a:t>enroute</a:t>
            </a:r>
            <a:r>
              <a:rPr lang="en-US" altLang="en-US" sz="1000" dirty="0"/>
              <a:t> to battle the Hittites at Kadesh in 1275 BC? The evidence points instead to the Israelites, in Ben-Tor’s view (Ben-Tor 1997:123; </a:t>
            </a:r>
            <a:r>
              <a:rPr lang="en-US" altLang="en-US" sz="1000" dirty="0" err="1"/>
              <a:t>Rabinovich</a:t>
            </a:r>
            <a:r>
              <a:rPr lang="en-US" altLang="en-US" sz="1000" dirty="0"/>
              <a:t> and Silberman 1998:53).</a:t>
            </a:r>
          </a:p>
          <a:p>
            <a:endParaRPr lang="en-US" altLang="en-US" sz="1000" dirty="0"/>
          </a:p>
          <a:p>
            <a:r>
              <a:rPr lang="en-US" altLang="en-US" sz="1000" dirty="0"/>
              <a:t>Nonetheless, Ben-Tor now believes that the destruction could very well date earlier, as early as the late 14th century. He says, “If it were somewhat earlier it could still be Israelite, but the earlier you go the less the chances of that” (</a:t>
            </a:r>
            <a:r>
              <a:rPr lang="en-US" altLang="en-US" sz="1000" dirty="0" err="1"/>
              <a:t>Rabinovich</a:t>
            </a:r>
            <a:r>
              <a:rPr lang="en-US" altLang="en-US" sz="1000" dirty="0"/>
              <a:t> 1998:53). The earlier dating of this destruction creates a problem for “late-daters,” but not if the Israelites had been in the land for some time, as held by early-date proponents. Is this evidence of the burning of Hazor by Joshua, or could Deborah and Barak have been responsible during the period of the Judges? The latter would accord better with Biblical data.</a:t>
            </a:r>
          </a:p>
          <a:p>
            <a:r>
              <a:rPr lang="en-US" altLang="en-US" sz="1000" dirty="0"/>
              <a:t>There is also, however, evidence of an earlier destruction. In Area A, just north of the Canaanite palace, a “royal temple” was excavated in the 1968 season. It is of the </a:t>
            </a:r>
            <a:r>
              <a:rPr lang="en-US" altLang="en-US" sz="1000" i="1" dirty="0" err="1"/>
              <a:t>migdol</a:t>
            </a:r>
            <a:r>
              <a:rPr lang="en-US" altLang="en-US" sz="1000" dirty="0"/>
              <a:t> fortress type and is paralleled by buildings at Megiddo VII and Shechem. The structure was destroyed “at some time in the Late Bronze I” and never again restored (</a:t>
            </a:r>
            <a:r>
              <a:rPr lang="en-US" altLang="en-US" sz="1000" dirty="0" err="1"/>
              <a:t>Yadin</a:t>
            </a:r>
            <a:r>
              <a:rPr lang="en-US" altLang="en-US" sz="1000" dirty="0"/>
              <a:t> 1972:103; Ben-Tor 1993:604). Additionally, in Area M, the plateau area that joins the lower city to the upper city, a “huge pit,” whose function is unknown, revealed another Late Bronze destruction. In the excavator’s view, “it is so far the only clear indication of an earlier destruction, still in the Late Bronze Age, pre-dating the final destruction of the city” in ca. 1300 BC (Ben-Tor 2000:248–49). The excavator attributes this destruction to Thutmose III (ca. 1483 BC). Could the earlier destruction be assigned to Joshua and the later one to Deborah and Barak? It would seem like a tenable solution.</a:t>
            </a:r>
          </a:p>
        </p:txBody>
      </p:sp>
    </p:spTree>
    <p:extLst>
      <p:ext uri="{BB962C8B-B14F-4D97-AF65-F5344CB8AC3E}">
        <p14:creationId xmlns:p14="http://schemas.microsoft.com/office/powerpoint/2010/main" val="195074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xfrm>
            <a:off x="685800" y="685800"/>
            <a:ext cx="5486400" cy="3429000"/>
          </a:xfrm>
          <a:ln/>
        </p:spPr>
      </p:sp>
      <p:sp>
        <p:nvSpPr>
          <p:cNvPr id="117762" name="Notes Placeholder 2"/>
          <p:cNvSpPr>
            <a:spLocks noGrp="1"/>
          </p:cNvSpPr>
          <p:nvPr>
            <p:ph type="body" idx="1"/>
          </p:nvPr>
        </p:nvSpPr>
        <p:spPr>
          <a:noFill/>
          <a:ln/>
        </p:spPr>
        <p:txBody>
          <a:bodyPr/>
          <a:lstStyle/>
          <a:p>
            <a:pPr marL="190500" indent="-190500" eaLnBrk="1" hangingPunct="1">
              <a:lnSpc>
                <a:spcPct val="80000"/>
              </a:lnSpc>
            </a:pPr>
            <a:r>
              <a:rPr lang="en-US" b="1" dirty="0">
                <a:latin typeface="Times New Roman" pitchFamily="18" charset="0"/>
              </a:rPr>
              <a:t>Jericho in the Persian Period</a:t>
            </a:r>
          </a:p>
          <a:p>
            <a:pPr marL="190500" indent="-190500" eaLnBrk="1" hangingPunct="1">
              <a:lnSpc>
                <a:spcPct val="80000"/>
              </a:lnSpc>
              <a:buFontTx/>
              <a:buAutoNum type="arabicPeriod"/>
            </a:pPr>
            <a:r>
              <a:rPr lang="en-US" dirty="0">
                <a:latin typeface="Times New Roman" pitchFamily="18" charset="0"/>
              </a:rPr>
              <a:t>Jericho became a Persian administrative center during late 6th century BC.</a:t>
            </a:r>
          </a:p>
          <a:p>
            <a:pPr marL="190500" indent="-190500" eaLnBrk="1" hangingPunct="1">
              <a:lnSpc>
                <a:spcPct val="80000"/>
              </a:lnSpc>
              <a:buFontTx/>
              <a:buAutoNum type="arabicPeriod"/>
            </a:pPr>
            <a:r>
              <a:rPr lang="en-US" dirty="0">
                <a:latin typeface="Times New Roman" pitchFamily="18" charset="0"/>
              </a:rPr>
              <a:t>The</a:t>
            </a:r>
            <a:r>
              <a:rPr lang="en-US" baseline="0" dirty="0">
                <a:latin typeface="Times New Roman" pitchFamily="18" charset="0"/>
              </a:rPr>
              <a:t> city</a:t>
            </a:r>
            <a:r>
              <a:rPr lang="en-US" dirty="0">
                <a:latin typeface="Times New Roman" pitchFamily="18" charset="0"/>
              </a:rPr>
              <a:t> was rebuilt by the Jews after their return from Babylon (Ezra 2:34; </a:t>
            </a:r>
            <a:r>
              <a:rPr lang="en-US" dirty="0" err="1">
                <a:latin typeface="Times New Roman" pitchFamily="18" charset="0"/>
              </a:rPr>
              <a:t>Neh</a:t>
            </a:r>
            <a:r>
              <a:rPr lang="en-US" dirty="0">
                <a:latin typeface="Times New Roman" pitchFamily="18" charset="0"/>
              </a:rPr>
              <a:t> 2:35; 7:36), and the residents here also helped to rebuild the walls of Jerusalem (</a:t>
            </a:r>
            <a:r>
              <a:rPr lang="en-US" dirty="0" err="1">
                <a:latin typeface="Times New Roman" pitchFamily="18" charset="0"/>
              </a:rPr>
              <a:t>Neh</a:t>
            </a:r>
            <a:r>
              <a:rPr lang="en-US" dirty="0">
                <a:latin typeface="Times New Roman" pitchFamily="18" charset="0"/>
              </a:rPr>
              <a:t> 3:2).</a:t>
            </a:r>
          </a:p>
          <a:p>
            <a:pPr marL="190500" indent="-190500" eaLnBrk="1" hangingPunct="1">
              <a:lnSpc>
                <a:spcPct val="80000"/>
              </a:lnSpc>
            </a:pPr>
            <a:endParaRPr lang="en-US" dirty="0">
              <a:latin typeface="Times New Roman" pitchFamily="18" charset="0"/>
            </a:endParaRPr>
          </a:p>
          <a:p>
            <a:pPr eaLnBrk="1" hangingPunct="1"/>
            <a:r>
              <a:rPr lang="en-US" dirty="0">
                <a:latin typeface="Times New Roman" pitchFamily="18" charset="0"/>
              </a:rPr>
              <a:t>tb05110685p</a:t>
            </a:r>
          </a:p>
        </p:txBody>
      </p:sp>
      <p:sp>
        <p:nvSpPr>
          <p:cNvPr id="11776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B8284B-935D-4ABE-B493-3A1833F61E5F}"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13022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E8D0C-2C98-4AF3-9981-B53585E2529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b="1">
                <a:hlinkClick r:id="rId3"/>
              </a:rPr>
              <a:t>www.baptismsite.com/facilities.asp</a:t>
            </a:r>
            <a:r>
              <a:rPr 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1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Master" Target="../slideMasters/slideMaster1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8.xml"/><Relationship Id="rId6" Type="http://schemas.openxmlformats.org/officeDocument/2006/relationships/image" Target="../media/image16.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Master" Target="../slideMasters/slideMaster10.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2.jpeg"/><Relationship Id="rId2" Type="http://schemas.openxmlformats.org/officeDocument/2006/relationships/image" Target="../media/image8.jpeg"/><Relationship Id="rId1" Type="http://schemas.openxmlformats.org/officeDocument/2006/relationships/slideMaster" Target="../slideMasters/slideMaster10.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4.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700166-DCF6-4190-963A-73CC8FE7499D}"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159091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700166-DCF6-4190-963A-73CC8FE7499D}"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33035382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E4D7FA-DDB1-4106-9A1A-A1FFE540E31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45363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180390-AEB7-408E-B9F9-F33D133CA8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94943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pPr>
                <a:defRPr/>
              </a:pPr>
              <a:t>‹#›</a:t>
            </a:fld>
            <a:endParaRPr lang="en-US"/>
          </a:p>
        </p:txBody>
      </p:sp>
    </p:spTree>
    <p:extLst>
      <p:ext uri="{BB962C8B-B14F-4D97-AF65-F5344CB8AC3E}">
        <p14:creationId xmlns:p14="http://schemas.microsoft.com/office/powerpoint/2010/main" val="15916828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3"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7931"/>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044"/>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98"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Slide Number Placeholder 5"/>
          <p:cNvSpPr txBox="1">
            <a:spLocks/>
          </p:cNvSpPr>
          <p:nvPr userDrawn="1"/>
        </p:nvSpPr>
        <p:spPr>
          <a:xfrm>
            <a:off x="7823200" y="6338894"/>
            <a:ext cx="590550" cy="365125"/>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z="1400" smtClean="0">
                <a:solidFill>
                  <a:schemeClr val="tx1">
                    <a:tint val="75000"/>
                  </a:schemeClr>
                </a:solidFill>
                <a:latin typeface="+mn-lt"/>
                <a:cs typeface="+mn-cs"/>
              </a:rPr>
              <a:pPr algn="r" fontAlgn="auto">
                <a:spcBef>
                  <a:spcPts val="0"/>
                </a:spcBef>
                <a:spcAft>
                  <a:spcPts val="0"/>
                </a:spcAft>
                <a:defRPr/>
              </a:pPr>
              <a:t>‹#›</a:t>
            </a:fld>
            <a:endParaRPr lang="en-US" sz="1400" dirty="0">
              <a:solidFill>
                <a:schemeClr val="tx1">
                  <a:tint val="75000"/>
                </a:schemeClr>
              </a:solidFill>
              <a:latin typeface="+mn-lt"/>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pPr>
                <a:defRPr/>
              </a:pPr>
              <a:t>‹#›</a:t>
            </a:fld>
            <a:endParaRPr lang="en-US"/>
          </a:p>
        </p:txBody>
      </p:sp>
    </p:spTree>
    <p:extLst>
      <p:ext uri="{BB962C8B-B14F-4D97-AF65-F5344CB8AC3E}">
        <p14:creationId xmlns:p14="http://schemas.microsoft.com/office/powerpoint/2010/main" val="39422173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pPr>
                <a:defRPr/>
              </a:pPr>
              <a:t>‹#›</a:t>
            </a:fld>
            <a:endParaRPr lang="en-US"/>
          </a:p>
        </p:txBody>
      </p:sp>
    </p:spTree>
    <p:extLst>
      <p:ext uri="{BB962C8B-B14F-4D97-AF65-F5344CB8AC3E}">
        <p14:creationId xmlns:p14="http://schemas.microsoft.com/office/powerpoint/2010/main" val="14078335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pPr>
                <a:defRPr/>
              </a:pPr>
              <a:t>‹#›</a:t>
            </a:fld>
            <a:endParaRPr lang="en-US"/>
          </a:p>
        </p:txBody>
      </p:sp>
    </p:spTree>
    <p:extLst>
      <p:ext uri="{BB962C8B-B14F-4D97-AF65-F5344CB8AC3E}">
        <p14:creationId xmlns:p14="http://schemas.microsoft.com/office/powerpoint/2010/main" val="26375703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pPr>
                <a:defRPr/>
              </a:pPr>
              <a:t>‹#›</a:t>
            </a:fld>
            <a:endParaRPr lang="en-US"/>
          </a:p>
        </p:txBody>
      </p:sp>
    </p:spTree>
    <p:extLst>
      <p:ext uri="{BB962C8B-B14F-4D97-AF65-F5344CB8AC3E}">
        <p14:creationId xmlns:p14="http://schemas.microsoft.com/office/powerpoint/2010/main" val="35013754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9" name="Slide Number Placeholder 5"/>
          <p:cNvSpPr txBox="1">
            <a:spLocks/>
          </p:cNvSpPr>
          <p:nvPr userDrawn="1"/>
        </p:nvSpPr>
        <p:spPr>
          <a:xfrm>
            <a:off x="6678613" y="6303969"/>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20" name="Slide Number Placeholder 5"/>
          <p:cNvSpPr txBox="1">
            <a:spLocks/>
          </p:cNvSpPr>
          <p:nvPr userDrawn="1"/>
        </p:nvSpPr>
        <p:spPr>
          <a:xfrm>
            <a:off x="7823200" y="6315081"/>
            <a:ext cx="590550" cy="365125"/>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z="1400" smtClean="0">
                <a:solidFill>
                  <a:schemeClr val="tx1">
                    <a:tint val="75000"/>
                  </a:schemeClr>
                </a:solidFill>
                <a:latin typeface="+mn-lt"/>
                <a:cs typeface="+mn-cs"/>
              </a:rPr>
              <a:pPr algn="r" fontAlgn="auto">
                <a:spcBef>
                  <a:spcPts val="0"/>
                </a:spcBef>
                <a:spcAft>
                  <a:spcPts val="0"/>
                </a:spcAft>
                <a:defRPr/>
              </a:pPr>
              <a:t>‹#›</a:t>
            </a:fld>
            <a:endParaRPr lang="en-US" sz="1400" dirty="0">
              <a:solidFill>
                <a:schemeClr val="tx1">
                  <a:tint val="75000"/>
                </a:schemeClr>
              </a:solidFill>
              <a:latin typeface="+mn-lt"/>
              <a:cs typeface="+mn-cs"/>
            </a:endParaRPr>
          </a:p>
        </p:txBody>
      </p:sp>
      <p:sp>
        <p:nvSpPr>
          <p:cNvPr id="2" name="Title 1"/>
          <p:cNvSpPr>
            <a:spLocks noGrp="1"/>
          </p:cNvSpPr>
          <p:nvPr>
            <p:ph type="title"/>
          </p:nvPr>
        </p:nvSpPr>
        <p:spPr>
          <a:xfrm>
            <a:off x="1010102" y="274638"/>
            <a:ext cx="7676707" cy="1143000"/>
          </a:xfrm>
        </p:spPr>
        <p:txBody>
          <a:bodyPr/>
          <a:lstStyle/>
          <a:p>
            <a:r>
              <a:rPr lang="en-US"/>
              <a:t>Click to edit Master title style</a:t>
            </a:r>
          </a:p>
        </p:txBody>
      </p:sp>
    </p:spTree>
    <p:extLst>
      <p:ext uri="{BB962C8B-B14F-4D97-AF65-F5344CB8AC3E}">
        <p14:creationId xmlns:p14="http://schemas.microsoft.com/office/powerpoint/2010/main" val="10614181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081"/>
            <a:ext cx="590550" cy="365125"/>
          </a:xfrm>
        </p:spPr>
        <p:txBody>
          <a:bodyPr/>
          <a:lstStyle>
            <a:lvl1pPr>
              <a:defRPr sz="1400"/>
            </a:lvl1pPr>
          </a:lstStyle>
          <a:p>
            <a:pPr>
              <a:defRPr/>
            </a:pPr>
            <a:fld id="{F32A9994-7DC2-4FAB-ACCB-6EE1BE7A9083}" type="slidenum">
              <a:rPr lang="en-US"/>
              <a:pPr>
                <a:defRPr/>
              </a:pPr>
              <a:t>‹#›</a:t>
            </a:fld>
            <a:endParaRPr lang="en-US" dirty="0"/>
          </a:p>
        </p:txBody>
      </p:sp>
    </p:spTree>
    <p:extLst>
      <p:ext uri="{BB962C8B-B14F-4D97-AF65-F5344CB8AC3E}">
        <p14:creationId xmlns:p14="http://schemas.microsoft.com/office/powerpoint/2010/main" val="545771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pPr>
                <a:defRPr/>
              </a:pPr>
              <a:t>‹#›</a:t>
            </a:fld>
            <a:endParaRPr lang="en-US"/>
          </a:p>
        </p:txBody>
      </p:sp>
    </p:spTree>
    <p:extLst>
      <p:ext uri="{BB962C8B-B14F-4D97-AF65-F5344CB8AC3E}">
        <p14:creationId xmlns:p14="http://schemas.microsoft.com/office/powerpoint/2010/main" val="353738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700166-DCF6-4190-963A-73CC8FE7499D}"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37576192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pPr>
                <a:defRPr/>
              </a:pPr>
              <a:t>‹#›</a:t>
            </a:fld>
            <a:endParaRPr lang="en-US"/>
          </a:p>
        </p:txBody>
      </p:sp>
    </p:spTree>
    <p:extLst>
      <p:ext uri="{BB962C8B-B14F-4D97-AF65-F5344CB8AC3E}">
        <p14:creationId xmlns:p14="http://schemas.microsoft.com/office/powerpoint/2010/main" val="15636343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pPr>
                <a:defRPr/>
              </a:pPr>
              <a:t>‹#›</a:t>
            </a:fld>
            <a:endParaRPr lang="en-US"/>
          </a:p>
        </p:txBody>
      </p:sp>
    </p:spTree>
    <p:extLst>
      <p:ext uri="{BB962C8B-B14F-4D97-AF65-F5344CB8AC3E}">
        <p14:creationId xmlns:p14="http://schemas.microsoft.com/office/powerpoint/2010/main" val="22536862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pPr>
                <a:defRPr/>
              </a:pPr>
              <a:t>‹#›</a:t>
            </a:fld>
            <a:endParaRPr lang="en-US"/>
          </a:p>
        </p:txBody>
      </p:sp>
    </p:spTree>
    <p:extLst>
      <p:ext uri="{BB962C8B-B14F-4D97-AF65-F5344CB8AC3E}">
        <p14:creationId xmlns:p14="http://schemas.microsoft.com/office/powerpoint/2010/main" val="24724661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5138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7507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28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2688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980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3918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2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07568040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2910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6650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1216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0770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8552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6354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0085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9004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2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8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1924672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4878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5004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6179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078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5527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BCB465F-EA8F-48D7-A785-F04BAD04649A}" type="slidenum">
              <a:rPr lang="en-US" altLang="en-US"/>
              <a:pPr/>
              <a:t>‹#›</a:t>
            </a:fld>
            <a:endParaRPr lang="en-US" altLang="en-US"/>
          </a:p>
        </p:txBody>
      </p:sp>
    </p:spTree>
    <p:extLst>
      <p:ext uri="{BB962C8B-B14F-4D97-AF65-F5344CB8AC3E}">
        <p14:creationId xmlns:p14="http://schemas.microsoft.com/office/powerpoint/2010/main" val="35514864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8002"/>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40438" y="6269115"/>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7" name="Slide Number Placeholder 5"/>
          <p:cNvSpPr txBox="1">
            <a:spLocks/>
          </p:cNvSpPr>
          <p:nvPr userDrawn="1"/>
        </p:nvSpPr>
        <p:spPr>
          <a:xfrm>
            <a:off x="7823200" y="6338965"/>
            <a:ext cx="590550" cy="365125"/>
          </a:xfrm>
          <a:prstGeom prst="rect">
            <a:avLst/>
          </a:prstGeom>
        </p:spPr>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r" eaLnBrk="1" hangingPunct="1">
              <a:spcBef>
                <a:spcPct val="0"/>
              </a:spcBef>
              <a:buFontTx/>
              <a:buNone/>
            </a:pPr>
            <a:fld id="{A27864AE-20D5-4FDC-ACDD-2020C36C3EA9}" type="slidenum">
              <a:rPr lang="en-US" altLang="en-US" sz="1400" i="0">
                <a:solidFill>
                  <a:srgbClr val="898989"/>
                </a:solidFill>
              </a:rPr>
              <a:pPr algn="r" eaLnBrk="1" hangingPunct="1">
                <a:spcBef>
                  <a:spcPct val="0"/>
                </a:spcBef>
                <a:buFontTx/>
                <a:buNone/>
              </a:pPr>
              <a:t>‹#›</a:t>
            </a:fld>
            <a:endParaRPr lang="en-US" altLang="en-US" sz="1400" i="0">
              <a:solidFill>
                <a:srgbClr val="898989"/>
              </a:solidFill>
            </a:endParaRPr>
          </a:p>
        </p:txBody>
      </p:sp>
      <p:pic>
        <p:nvPicPr>
          <p:cNvPr id="18" name="Picture 20" descr="J let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fld id="{6CC9389B-E481-4027-AD47-E73021615729}" type="slidenum">
              <a:rPr lang="en-US" altLang="en-US"/>
              <a:pPr/>
              <a:t>‹#›</a:t>
            </a:fld>
            <a:endParaRPr lang="en-US" altLang="en-US"/>
          </a:p>
        </p:txBody>
      </p:sp>
    </p:spTree>
    <p:extLst>
      <p:ext uri="{BB962C8B-B14F-4D97-AF65-F5344CB8AC3E}">
        <p14:creationId xmlns:p14="http://schemas.microsoft.com/office/powerpoint/2010/main" val="4314238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8FFF34-8D27-46C5-95A4-7F1AD954407D}" type="slidenum">
              <a:rPr lang="en-US" altLang="en-US"/>
              <a:pPr/>
              <a:t>‹#›</a:t>
            </a:fld>
            <a:endParaRPr lang="en-US" altLang="en-US"/>
          </a:p>
        </p:txBody>
      </p:sp>
    </p:spTree>
    <p:extLst>
      <p:ext uri="{BB962C8B-B14F-4D97-AF65-F5344CB8AC3E}">
        <p14:creationId xmlns:p14="http://schemas.microsoft.com/office/powerpoint/2010/main" val="9688587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614BA5E-9447-469A-83BC-1DB32DD4834E}" type="slidenum">
              <a:rPr lang="en-US" altLang="en-US"/>
              <a:pPr/>
              <a:t>‹#›</a:t>
            </a:fld>
            <a:endParaRPr lang="en-US" altLang="en-US"/>
          </a:p>
        </p:txBody>
      </p:sp>
    </p:spTree>
    <p:extLst>
      <p:ext uri="{BB962C8B-B14F-4D97-AF65-F5344CB8AC3E}">
        <p14:creationId xmlns:p14="http://schemas.microsoft.com/office/powerpoint/2010/main" val="16186076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28A048E7-909C-4920-84AC-DC4B9EED7A0C}" type="slidenum">
              <a:rPr lang="en-US" altLang="en-US"/>
              <a:pPr/>
              <a:t>‹#›</a:t>
            </a:fld>
            <a:endParaRPr lang="en-US" altLang="en-US"/>
          </a:p>
        </p:txBody>
      </p:sp>
    </p:spTree>
    <p:extLst>
      <p:ext uri="{BB962C8B-B14F-4D97-AF65-F5344CB8AC3E}">
        <p14:creationId xmlns:p14="http://schemas.microsoft.com/office/powerpoint/2010/main" val="3689962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01465042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grpSp>
      <p:pic>
        <p:nvPicPr>
          <p:cNvPr id="16" name="Picture 20" descr="J let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152"/>
            <a:ext cx="590550" cy="365125"/>
          </a:xfrm>
        </p:spPr>
        <p:txBody>
          <a:bodyPr/>
          <a:lstStyle>
            <a:lvl1pPr>
              <a:defRPr sz="1400"/>
            </a:lvl1pPr>
          </a:lstStyle>
          <a:p>
            <a:fld id="{C89CB6B6-7B0A-4336-AC7B-C25AA4A0951C}" type="slidenum">
              <a:rPr lang="en-US" altLang="en-US"/>
              <a:pPr/>
              <a:t>‹#›</a:t>
            </a:fld>
            <a:endParaRPr lang="en-US" altLang="en-US"/>
          </a:p>
        </p:txBody>
      </p:sp>
    </p:spTree>
    <p:extLst>
      <p:ext uri="{BB962C8B-B14F-4D97-AF65-F5344CB8AC3E}">
        <p14:creationId xmlns:p14="http://schemas.microsoft.com/office/powerpoint/2010/main" val="4881536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3B81794-0D33-4BC1-944C-D8902472032F}" type="slidenum">
              <a:rPr lang="en-US" altLang="en-US"/>
              <a:pPr/>
              <a:t>‹#›</a:t>
            </a:fld>
            <a:endParaRPr lang="en-US" altLang="en-US"/>
          </a:p>
        </p:txBody>
      </p:sp>
    </p:spTree>
    <p:extLst>
      <p:ext uri="{BB962C8B-B14F-4D97-AF65-F5344CB8AC3E}">
        <p14:creationId xmlns:p14="http://schemas.microsoft.com/office/powerpoint/2010/main" val="18918800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AF2C6A3B-5D0C-466A-A17B-39226DFDD611}" type="slidenum">
              <a:rPr lang="en-US" altLang="en-US"/>
              <a:pPr/>
              <a:t>‹#›</a:t>
            </a:fld>
            <a:endParaRPr lang="en-US" altLang="en-US"/>
          </a:p>
        </p:txBody>
      </p:sp>
    </p:spTree>
    <p:extLst>
      <p:ext uri="{BB962C8B-B14F-4D97-AF65-F5344CB8AC3E}">
        <p14:creationId xmlns:p14="http://schemas.microsoft.com/office/powerpoint/2010/main" val="35502151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E66361-FDF4-4C56-8EA5-51F784256000}" type="slidenum">
              <a:rPr lang="en-US" altLang="en-US"/>
              <a:pPr/>
              <a:t>‹#›</a:t>
            </a:fld>
            <a:endParaRPr lang="en-US" altLang="en-US"/>
          </a:p>
        </p:txBody>
      </p:sp>
    </p:spTree>
    <p:extLst>
      <p:ext uri="{BB962C8B-B14F-4D97-AF65-F5344CB8AC3E}">
        <p14:creationId xmlns:p14="http://schemas.microsoft.com/office/powerpoint/2010/main" val="5754653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0A5D275-0CE6-4796-A65B-BAF55D97FDA9}" type="slidenum">
              <a:rPr lang="en-US" altLang="en-US"/>
              <a:pPr/>
              <a:t>‹#›</a:t>
            </a:fld>
            <a:endParaRPr lang="en-US" altLang="en-US"/>
          </a:p>
        </p:txBody>
      </p:sp>
    </p:spTree>
    <p:extLst>
      <p:ext uri="{BB962C8B-B14F-4D97-AF65-F5344CB8AC3E}">
        <p14:creationId xmlns:p14="http://schemas.microsoft.com/office/powerpoint/2010/main" val="2297896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B664F435-C3F3-41BA-9085-0ECB2AA0B556}" type="slidenum">
              <a:rPr lang="en-US" altLang="en-US"/>
              <a:pPr/>
              <a:t>‹#›</a:t>
            </a:fld>
            <a:endParaRPr lang="en-US" altLang="en-US"/>
          </a:p>
        </p:txBody>
      </p:sp>
    </p:spTree>
    <p:extLst>
      <p:ext uri="{BB962C8B-B14F-4D97-AF65-F5344CB8AC3E}">
        <p14:creationId xmlns:p14="http://schemas.microsoft.com/office/powerpoint/2010/main" val="31100624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2F47-87C2-444E-B456-8D80E49E7DB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57BE85-5A1A-4E24-B025-DE1D78AA977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D93757-0B44-4B3C-8C13-D431CF3963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1B12D3-6E51-487F-A4E5-CD0ECCA148B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83D46A7-F446-4C81-945D-B8F6A5347316}"/>
              </a:ext>
            </a:extLst>
          </p:cNvPr>
          <p:cNvSpPr>
            <a:spLocks noGrp="1"/>
          </p:cNvSpPr>
          <p:nvPr>
            <p:ph type="sldNum" sz="quarter" idx="12"/>
          </p:nvPr>
        </p:nvSpPr>
        <p:spPr/>
        <p:txBody>
          <a:bodyPr/>
          <a:lstStyle>
            <a:lvl1pPr>
              <a:defRPr/>
            </a:lvl1pPr>
          </a:lstStyle>
          <a:p>
            <a:fld id="{8B624736-88EA-4756-B93D-1EAB3DC655CB}" type="slidenum">
              <a:rPr lang="en-US" altLang="en-US"/>
              <a:pPr/>
              <a:t>‹#›</a:t>
            </a:fld>
            <a:endParaRPr lang="en-US" altLang="en-US"/>
          </a:p>
        </p:txBody>
      </p:sp>
    </p:spTree>
    <p:extLst>
      <p:ext uri="{BB962C8B-B14F-4D97-AF65-F5344CB8AC3E}">
        <p14:creationId xmlns:p14="http://schemas.microsoft.com/office/powerpoint/2010/main" val="31458686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EF6B-B491-42FC-B4B0-EB6B3434B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266D59-7BC0-4F8A-B87C-C41B184DD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50E99-C5AF-4BD3-B2AD-ED56766C4D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004C063-A8AC-4DCE-B01C-B8F7D651A68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EC0907-4EE7-460B-939E-3355302A5684}"/>
              </a:ext>
            </a:extLst>
          </p:cNvPr>
          <p:cNvSpPr>
            <a:spLocks noGrp="1"/>
          </p:cNvSpPr>
          <p:nvPr>
            <p:ph type="sldNum" sz="quarter" idx="12"/>
          </p:nvPr>
        </p:nvSpPr>
        <p:spPr/>
        <p:txBody>
          <a:bodyPr/>
          <a:lstStyle>
            <a:lvl1pPr>
              <a:defRPr/>
            </a:lvl1pPr>
          </a:lstStyle>
          <a:p>
            <a:fld id="{FC08F723-8A8B-4352-AC81-5E854B3A1458}" type="slidenum">
              <a:rPr lang="en-US" altLang="en-US"/>
              <a:pPr/>
              <a:t>‹#›</a:t>
            </a:fld>
            <a:endParaRPr lang="en-US" altLang="en-US"/>
          </a:p>
        </p:txBody>
      </p:sp>
    </p:spTree>
    <p:extLst>
      <p:ext uri="{BB962C8B-B14F-4D97-AF65-F5344CB8AC3E}">
        <p14:creationId xmlns:p14="http://schemas.microsoft.com/office/powerpoint/2010/main" val="12546536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556A-6836-42B4-9309-0857EBB4A1E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B48EB-4D46-4331-9C23-78604B7B0EF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78889D5-A633-4C47-8C3B-E15C83F395E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F7CABBE-F7BB-47CF-98D0-29A26798BA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A2AA5A-365C-4278-B065-22C9B8F53075}"/>
              </a:ext>
            </a:extLst>
          </p:cNvPr>
          <p:cNvSpPr>
            <a:spLocks noGrp="1"/>
          </p:cNvSpPr>
          <p:nvPr>
            <p:ph type="sldNum" sz="quarter" idx="12"/>
          </p:nvPr>
        </p:nvSpPr>
        <p:spPr/>
        <p:txBody>
          <a:bodyPr/>
          <a:lstStyle>
            <a:lvl1pPr>
              <a:defRPr/>
            </a:lvl1pPr>
          </a:lstStyle>
          <a:p>
            <a:fld id="{A0087611-D13E-4B9A-A1BE-537B21FF190E}" type="slidenum">
              <a:rPr lang="en-US" altLang="en-US"/>
              <a:pPr/>
              <a:t>‹#›</a:t>
            </a:fld>
            <a:endParaRPr lang="en-US" altLang="en-US"/>
          </a:p>
        </p:txBody>
      </p:sp>
    </p:spTree>
    <p:extLst>
      <p:ext uri="{BB962C8B-B14F-4D97-AF65-F5344CB8AC3E}">
        <p14:creationId xmlns:p14="http://schemas.microsoft.com/office/powerpoint/2010/main" val="12389196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7CFC-CB1D-49F7-8C18-F48D6B668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4EC83-8CD9-4939-8B8F-53343EA7C698}"/>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F7A10D-974C-4FF5-A01E-AC0024724544}"/>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68006-A031-4012-882A-157C43F25D2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1CA0E01-401F-4E86-8B71-A55B213C04D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8B8A161-C5DA-435A-864B-A1B3638D5264}"/>
              </a:ext>
            </a:extLst>
          </p:cNvPr>
          <p:cNvSpPr>
            <a:spLocks noGrp="1"/>
          </p:cNvSpPr>
          <p:nvPr>
            <p:ph type="sldNum" sz="quarter" idx="12"/>
          </p:nvPr>
        </p:nvSpPr>
        <p:spPr/>
        <p:txBody>
          <a:bodyPr/>
          <a:lstStyle>
            <a:lvl1pPr>
              <a:defRPr/>
            </a:lvl1pPr>
          </a:lstStyle>
          <a:p>
            <a:fld id="{3EC3ECAE-6580-4DD8-8445-16BC20516895}" type="slidenum">
              <a:rPr lang="en-US" altLang="en-US"/>
              <a:pPr/>
              <a:t>‹#›</a:t>
            </a:fld>
            <a:endParaRPr lang="en-US" altLang="en-US"/>
          </a:p>
        </p:txBody>
      </p:sp>
    </p:spTree>
    <p:extLst>
      <p:ext uri="{BB962C8B-B14F-4D97-AF65-F5344CB8AC3E}">
        <p14:creationId xmlns:p14="http://schemas.microsoft.com/office/powerpoint/2010/main" val="3623822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98181040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1088-BC0E-4CFA-9A9F-528E2220FBA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A95F4E-3307-4960-B1A1-FE37D988349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97AB33-5FE7-4CFA-9D9F-A63E956F15A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9148FC-F949-4084-AD73-87EB7B334FC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0DC7A-FFCF-4712-B28D-3CC056DA82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758E0C-1981-43ED-B74D-A4679665C9A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4D14FC6-3966-4C34-82FC-C07483B326D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2E51F46-C5EC-44C3-BD14-63CBEB00B0B4}"/>
              </a:ext>
            </a:extLst>
          </p:cNvPr>
          <p:cNvSpPr>
            <a:spLocks noGrp="1"/>
          </p:cNvSpPr>
          <p:nvPr>
            <p:ph type="sldNum" sz="quarter" idx="12"/>
          </p:nvPr>
        </p:nvSpPr>
        <p:spPr/>
        <p:txBody>
          <a:bodyPr/>
          <a:lstStyle>
            <a:lvl1pPr>
              <a:defRPr/>
            </a:lvl1pPr>
          </a:lstStyle>
          <a:p>
            <a:fld id="{7A5DB542-9134-47D0-AB0F-441DBDDAE9B2}" type="slidenum">
              <a:rPr lang="en-US" altLang="en-US"/>
              <a:pPr/>
              <a:t>‹#›</a:t>
            </a:fld>
            <a:endParaRPr lang="en-US" altLang="en-US"/>
          </a:p>
        </p:txBody>
      </p:sp>
    </p:spTree>
    <p:extLst>
      <p:ext uri="{BB962C8B-B14F-4D97-AF65-F5344CB8AC3E}">
        <p14:creationId xmlns:p14="http://schemas.microsoft.com/office/powerpoint/2010/main" val="17899009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07BB-D451-4387-AFDD-DFC6E68FD2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9D8BCB-C7AB-4E6B-8886-5D4CE9E2E5F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0D8CA87-83EB-440A-8203-7B476DA36E2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FBB9524-348A-49D3-BCAB-A22BD82628ED}"/>
              </a:ext>
            </a:extLst>
          </p:cNvPr>
          <p:cNvSpPr>
            <a:spLocks noGrp="1"/>
          </p:cNvSpPr>
          <p:nvPr>
            <p:ph type="sldNum" sz="quarter" idx="12"/>
          </p:nvPr>
        </p:nvSpPr>
        <p:spPr/>
        <p:txBody>
          <a:bodyPr/>
          <a:lstStyle>
            <a:lvl1pPr>
              <a:defRPr/>
            </a:lvl1pPr>
          </a:lstStyle>
          <a:p>
            <a:fld id="{A6D6351A-BC53-486A-A825-954D9FC38FB0}" type="slidenum">
              <a:rPr lang="en-US" altLang="en-US"/>
              <a:pPr/>
              <a:t>‹#›</a:t>
            </a:fld>
            <a:endParaRPr lang="en-US" altLang="en-US"/>
          </a:p>
        </p:txBody>
      </p:sp>
    </p:spTree>
    <p:extLst>
      <p:ext uri="{BB962C8B-B14F-4D97-AF65-F5344CB8AC3E}">
        <p14:creationId xmlns:p14="http://schemas.microsoft.com/office/powerpoint/2010/main" val="20457205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67467-5143-48AB-BCB1-3964CD10474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D6DFB5E-2260-4BB0-95D0-41762EB2435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E8E1F2C-1D82-4485-A125-8797ABBD21A3}"/>
              </a:ext>
            </a:extLst>
          </p:cNvPr>
          <p:cNvSpPr>
            <a:spLocks noGrp="1"/>
          </p:cNvSpPr>
          <p:nvPr>
            <p:ph type="sldNum" sz="quarter" idx="12"/>
          </p:nvPr>
        </p:nvSpPr>
        <p:spPr/>
        <p:txBody>
          <a:bodyPr/>
          <a:lstStyle>
            <a:lvl1pPr>
              <a:defRPr/>
            </a:lvl1pPr>
          </a:lstStyle>
          <a:p>
            <a:fld id="{59790582-986C-4D8B-B751-824DBA92A3E7}" type="slidenum">
              <a:rPr lang="en-US" altLang="en-US"/>
              <a:pPr/>
              <a:t>‹#›</a:t>
            </a:fld>
            <a:endParaRPr lang="en-US" altLang="en-US"/>
          </a:p>
        </p:txBody>
      </p:sp>
    </p:spTree>
    <p:extLst>
      <p:ext uri="{BB962C8B-B14F-4D97-AF65-F5344CB8AC3E}">
        <p14:creationId xmlns:p14="http://schemas.microsoft.com/office/powerpoint/2010/main" val="13860140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7B1BB-BEA9-47C5-94A8-EDC321D2CB9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6916F2-1312-40DE-B778-7F090CE11D0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9D64F4-D49A-473B-BA82-96D3D2710C4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2E30B-A331-4635-A65E-05E20521BB7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DB0276-88DE-4E3B-870C-404F3C4B9F2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21C010E-B31A-49FD-9662-43E2EF590B55}"/>
              </a:ext>
            </a:extLst>
          </p:cNvPr>
          <p:cNvSpPr>
            <a:spLocks noGrp="1"/>
          </p:cNvSpPr>
          <p:nvPr>
            <p:ph type="sldNum" sz="quarter" idx="12"/>
          </p:nvPr>
        </p:nvSpPr>
        <p:spPr/>
        <p:txBody>
          <a:bodyPr/>
          <a:lstStyle>
            <a:lvl1pPr>
              <a:defRPr/>
            </a:lvl1pPr>
          </a:lstStyle>
          <a:p>
            <a:fld id="{719FAF28-15D1-47E9-A20D-3E2BF90396BC}" type="slidenum">
              <a:rPr lang="en-US" altLang="en-US"/>
              <a:pPr/>
              <a:t>‹#›</a:t>
            </a:fld>
            <a:endParaRPr lang="en-US" altLang="en-US"/>
          </a:p>
        </p:txBody>
      </p:sp>
    </p:spTree>
    <p:extLst>
      <p:ext uri="{BB962C8B-B14F-4D97-AF65-F5344CB8AC3E}">
        <p14:creationId xmlns:p14="http://schemas.microsoft.com/office/powerpoint/2010/main" val="15410091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A62F-728B-4E1E-986D-9FCC64F977B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9FD49E-104B-45F9-867F-E4C373EEBB4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3BF2FF-97B4-40E0-9C6C-A6A687DD48B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E3C65E-C632-4AEF-952F-FA3C594220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D8CF324-DED7-4984-BDA0-F78D5E5B318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60F4E41-39C7-47DA-87AA-344637614772}"/>
              </a:ext>
            </a:extLst>
          </p:cNvPr>
          <p:cNvSpPr>
            <a:spLocks noGrp="1"/>
          </p:cNvSpPr>
          <p:nvPr>
            <p:ph type="sldNum" sz="quarter" idx="12"/>
          </p:nvPr>
        </p:nvSpPr>
        <p:spPr/>
        <p:txBody>
          <a:bodyPr/>
          <a:lstStyle>
            <a:lvl1pPr>
              <a:defRPr/>
            </a:lvl1pPr>
          </a:lstStyle>
          <a:p>
            <a:fld id="{FD663240-8EAF-4FF4-BD8E-50F06EAABB5F}" type="slidenum">
              <a:rPr lang="en-US" altLang="en-US"/>
              <a:pPr/>
              <a:t>‹#›</a:t>
            </a:fld>
            <a:endParaRPr lang="en-US" altLang="en-US"/>
          </a:p>
        </p:txBody>
      </p:sp>
    </p:spTree>
    <p:extLst>
      <p:ext uri="{BB962C8B-B14F-4D97-AF65-F5344CB8AC3E}">
        <p14:creationId xmlns:p14="http://schemas.microsoft.com/office/powerpoint/2010/main" val="1385786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D66E-1128-4F9B-A9A0-A24FC2C6E7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ABC34-FA5B-478E-8B95-1FB55487FF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59529-B4B0-46F2-8393-B5B6B24C668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CAB49FB-A860-4E46-9F5F-002EBF52264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7E2349E-01A0-4B06-B9F0-F975004F34C2}"/>
              </a:ext>
            </a:extLst>
          </p:cNvPr>
          <p:cNvSpPr>
            <a:spLocks noGrp="1"/>
          </p:cNvSpPr>
          <p:nvPr>
            <p:ph type="sldNum" sz="quarter" idx="12"/>
          </p:nvPr>
        </p:nvSpPr>
        <p:spPr/>
        <p:txBody>
          <a:bodyPr/>
          <a:lstStyle>
            <a:lvl1pPr>
              <a:defRPr/>
            </a:lvl1pPr>
          </a:lstStyle>
          <a:p>
            <a:fld id="{2EE3D907-DC00-42EF-9F9B-B2C012A182BF}" type="slidenum">
              <a:rPr lang="en-US" altLang="en-US"/>
              <a:pPr/>
              <a:t>‹#›</a:t>
            </a:fld>
            <a:endParaRPr lang="en-US" altLang="en-US"/>
          </a:p>
        </p:txBody>
      </p:sp>
    </p:spTree>
    <p:extLst>
      <p:ext uri="{BB962C8B-B14F-4D97-AF65-F5344CB8AC3E}">
        <p14:creationId xmlns:p14="http://schemas.microsoft.com/office/powerpoint/2010/main" val="8346082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8B8348-8557-4637-AE8A-7F4F67A07A1E}"/>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64A69-4B37-412F-8B89-2983AF6AE3C6}"/>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A9B95-F197-404C-8EC5-B337ED6BD08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4B0A94F-AE5C-4874-8F2D-B92F6E6D8E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643F442-3F7A-44FF-88BD-331245FE21C4}"/>
              </a:ext>
            </a:extLst>
          </p:cNvPr>
          <p:cNvSpPr>
            <a:spLocks noGrp="1"/>
          </p:cNvSpPr>
          <p:nvPr>
            <p:ph type="sldNum" sz="quarter" idx="12"/>
          </p:nvPr>
        </p:nvSpPr>
        <p:spPr/>
        <p:txBody>
          <a:bodyPr/>
          <a:lstStyle>
            <a:lvl1pPr>
              <a:defRPr/>
            </a:lvl1pPr>
          </a:lstStyle>
          <a:p>
            <a:fld id="{83250FDC-7B50-47E7-B85C-FD045052F804}" type="slidenum">
              <a:rPr lang="en-US" altLang="en-US"/>
              <a:pPr/>
              <a:t>‹#›</a:t>
            </a:fld>
            <a:endParaRPr lang="en-US" altLang="en-US"/>
          </a:p>
        </p:txBody>
      </p:sp>
    </p:spTree>
    <p:extLst>
      <p:ext uri="{BB962C8B-B14F-4D97-AF65-F5344CB8AC3E}">
        <p14:creationId xmlns:p14="http://schemas.microsoft.com/office/powerpoint/2010/main" val="3323215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7/27/2019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23086827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8581526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7/27/2019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11195704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5652981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700166-DCF6-4190-963A-73CC8FE7499D}"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2100244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9367973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762143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4890098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2385190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7/27/2019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22408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193902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646123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336526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697544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t>7/27/2019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90533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700166-DCF6-4190-963A-73CC8FE7499D}"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1816785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859219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t>7/27/2019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1788573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018939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616812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855939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7/27/2019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548737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2257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7986"/>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100"/>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7" name="Slide Number Placeholder 5"/>
          <p:cNvSpPr txBox="1">
            <a:spLocks/>
          </p:cNvSpPr>
          <p:nvPr userDrawn="1"/>
        </p:nvSpPr>
        <p:spPr>
          <a:xfrm>
            <a:off x="7823200" y="6338949"/>
            <a:ext cx="590550" cy="365125"/>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z="1400" smtClean="0">
                <a:solidFill>
                  <a:prstClr val="black">
                    <a:tint val="75000"/>
                  </a:prstClr>
                </a:solidFill>
                <a:latin typeface="Calibri"/>
                <a:cs typeface="Arial" pitchFamily="34" charset="0"/>
              </a:rPr>
              <a:pPr algn="r" fontAlgn="auto">
                <a:spcBef>
                  <a:spcPts val="0"/>
                </a:spcBef>
                <a:spcAft>
                  <a:spcPts val="0"/>
                </a:spcAft>
                <a:defRPr/>
              </a:pPr>
              <a:t>‹#›</a:t>
            </a:fld>
            <a:endParaRPr lang="en-US" sz="1400"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0045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963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059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700166-DCF6-4190-963A-73CC8FE7499D}"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3209962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1828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sp>
        <p:nvSpPr>
          <p:cNvPr id="19" name="Slide Number Placeholder 5"/>
          <p:cNvSpPr txBox="1">
            <a:spLocks/>
          </p:cNvSpPr>
          <p:nvPr userDrawn="1"/>
        </p:nvSpPr>
        <p:spPr>
          <a:xfrm>
            <a:off x="6678613" y="6304024"/>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6315136"/>
            <a:ext cx="590550" cy="365125"/>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z="1400" smtClean="0">
                <a:solidFill>
                  <a:prstClr val="black">
                    <a:tint val="75000"/>
                  </a:prstClr>
                </a:solidFill>
                <a:latin typeface="Calibri"/>
                <a:cs typeface="Arial" pitchFamily="34" charset="0"/>
              </a:rPr>
              <a:pPr algn="r" fontAlgn="auto">
                <a:spcBef>
                  <a:spcPts val="0"/>
                </a:spcBef>
                <a:spcAft>
                  <a:spcPts val="0"/>
                </a:spcAft>
                <a:defRPr/>
              </a:pPr>
              <a:t>‹#›</a:t>
            </a:fld>
            <a:endParaRPr lang="en-US" sz="1400"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74638"/>
            <a:ext cx="7676707" cy="1143000"/>
          </a:xfrm>
        </p:spPr>
        <p:txBody>
          <a:bodyPr/>
          <a:lstStyle/>
          <a:p>
            <a:r>
              <a:rPr lang="en-US"/>
              <a:t>Click to edit Master title style</a:t>
            </a:r>
          </a:p>
        </p:txBody>
      </p:sp>
    </p:spTree>
    <p:extLst>
      <p:ext uri="{BB962C8B-B14F-4D97-AF65-F5344CB8AC3E}">
        <p14:creationId xmlns:p14="http://schemas.microsoft.com/office/powerpoint/2010/main" val="569651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136"/>
            <a:ext cx="590550" cy="365125"/>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632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8395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3916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8326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7793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1946525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7980"/>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094"/>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7" name="Slide Number Placeholder 5"/>
          <p:cNvSpPr txBox="1">
            <a:spLocks/>
          </p:cNvSpPr>
          <p:nvPr userDrawn="1"/>
        </p:nvSpPr>
        <p:spPr>
          <a:xfrm>
            <a:off x="7823200" y="6338943"/>
            <a:ext cx="59055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D293571-BCC2-49E9-A328-0F18325038E3}"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1358037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376680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700166-DCF6-4190-963A-73CC8FE7499D}" type="datetimeFigureOut">
              <a:rPr lang="en-US" smtClean="0"/>
              <a:t>7/27/2019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1135557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143568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4282680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sp>
        <p:nvSpPr>
          <p:cNvPr id="19" name="Slide Number Placeholder 5"/>
          <p:cNvSpPr txBox="1">
            <a:spLocks/>
          </p:cNvSpPr>
          <p:nvPr userDrawn="1"/>
        </p:nvSpPr>
        <p:spPr>
          <a:xfrm>
            <a:off x="6678613" y="6304018"/>
            <a:ext cx="213360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0026817-681D-4A93-A717-E27D1D29D0F7}"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6315130"/>
            <a:ext cx="59055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9479F65-A24E-4210-9B24-89E34BDA5A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74638"/>
            <a:ext cx="7676707" cy="1143000"/>
          </a:xfrm>
        </p:spPr>
        <p:txBody>
          <a:bodyPr/>
          <a:lstStyle/>
          <a:p>
            <a:r>
              <a:rPr lang="en-US"/>
              <a:t>Click to edit Master title style</a:t>
            </a:r>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263305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130"/>
            <a:ext cx="590550" cy="365125"/>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3784917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2755171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2547013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3675873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1877007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282700" y="1193805"/>
            <a:ext cx="466726"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554" y="1090613"/>
            <a:ext cx="1588"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65229" y="1403351"/>
            <a:ext cx="333376"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13625" y="1193805"/>
            <a:ext cx="466726"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296" y="1243013"/>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4752975"/>
            <a:ext cx="466725" cy="466726"/>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729" y="4989514"/>
            <a:ext cx="1588"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689854" y="5010151"/>
            <a:ext cx="333376"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08" y="4746625"/>
            <a:ext cx="466725" cy="466726"/>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846642"/>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58" y="5162550"/>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698629"/>
            <a:ext cx="5924550" cy="1704976"/>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79BB005-F16A-45F3-9B85-54699E8A4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70751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F8D26-92CA-4023-A82A-7BD4FE6CC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58193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700166-DCF6-4190-963A-73CC8FE7499D}" type="datetimeFigureOut">
              <a:rPr lang="en-US" smtClean="0"/>
              <a:t>7/27/2019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41052491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F21A76-80FC-4602-9CDC-1BA7A165F7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544488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2"/>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2"/>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F9A3E-0CA2-42C4-830C-FCB114FC6D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562533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31F185-0425-4525-87D1-BAB10D834D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749461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AE9B1-FEB8-4EC9-BEE0-6264B884DE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542557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35A2B-5F33-43D7-B00D-CCA58DA964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932848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E10188-80BC-4662-A452-191919D272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706256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18A0C-BC90-4547-8257-5C18FDB231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975868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114BE-8630-4FE7-AFD7-181365598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83718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57829-130A-4279-AB15-EE6FA0A9A3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30815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6CE43F-61C5-4C90-9806-B16F9B0CEDEA}" type="slidenum">
              <a:rPr lang="en-US"/>
              <a:pPr>
                <a:defRPr/>
              </a:pPr>
              <a:t>‹#›</a:t>
            </a:fld>
            <a:endParaRPr lang="en-US"/>
          </a:p>
        </p:txBody>
      </p:sp>
    </p:spTree>
    <p:extLst>
      <p:ext uri="{BB962C8B-B14F-4D97-AF65-F5344CB8AC3E}">
        <p14:creationId xmlns:p14="http://schemas.microsoft.com/office/powerpoint/2010/main" val="1944978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00166-DCF6-4190-963A-73CC8FE7499D}" type="datetimeFigureOut">
              <a:rPr lang="en-US" smtClean="0"/>
              <a:t>7/27/2019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3531973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7957"/>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071"/>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Slide Number Placeholder 5"/>
          <p:cNvSpPr txBox="1">
            <a:spLocks/>
          </p:cNvSpPr>
          <p:nvPr userDrawn="1"/>
        </p:nvSpPr>
        <p:spPr>
          <a:xfrm>
            <a:off x="7823200" y="6338920"/>
            <a:ext cx="590550" cy="365125"/>
          </a:xfrm>
          <a:prstGeom prst="rect">
            <a:avLst/>
          </a:prstGeom>
        </p:spPr>
        <p:txBody>
          <a:bodyPr anchor="ctr"/>
          <a:lstStyle>
            <a:lvl1pPr>
              <a:defRPr sz="1400"/>
            </a:lvl1pPr>
          </a:lstStyle>
          <a:p>
            <a:pPr algn="r" fontAlgn="auto">
              <a:spcBef>
                <a:spcPts val="0"/>
              </a:spcBef>
              <a:spcAft>
                <a:spcPts val="0"/>
              </a:spcAft>
              <a:defRPr/>
            </a:pPr>
            <a:fld id="{90E8ECA6-464D-4EA1-8847-B3511E2F4609}" type="slidenum">
              <a:rPr lang="en-US" sz="1400" smtClean="0">
                <a:solidFill>
                  <a:schemeClr val="tx1">
                    <a:tint val="75000"/>
                  </a:schemeClr>
                </a:solidFill>
                <a:latin typeface="+mn-lt"/>
                <a:cs typeface="+mn-cs"/>
              </a:rPr>
              <a:pPr algn="r" fontAlgn="auto">
                <a:spcBef>
                  <a:spcPts val="0"/>
                </a:spcBef>
                <a:spcAft>
                  <a:spcPts val="0"/>
                </a:spcAft>
                <a:defRPr/>
              </a:pPr>
              <a:t>‹#›</a:t>
            </a:fld>
            <a:endParaRPr lang="en-US" sz="1400" dirty="0">
              <a:solidFill>
                <a:schemeClr val="tx1">
                  <a:tint val="75000"/>
                </a:schemeClr>
              </a:solidFill>
              <a:latin typeface="+mn-lt"/>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pPr>
              <a:defRPr/>
            </a:pPr>
            <a:fld id="{672D1EA5-B48A-4E9C-9F14-B0652FCCBF6E}" type="slidenum">
              <a:rPr lang="en-US"/>
              <a:pPr>
                <a:defRPr/>
              </a:pPr>
              <a:t>‹#›</a:t>
            </a:fld>
            <a:endParaRPr lang="en-US"/>
          </a:p>
        </p:txBody>
      </p:sp>
    </p:spTree>
    <p:extLst>
      <p:ext uri="{BB962C8B-B14F-4D97-AF65-F5344CB8AC3E}">
        <p14:creationId xmlns:p14="http://schemas.microsoft.com/office/powerpoint/2010/main" val="2708915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24CE57-7D7E-40FC-A1D5-1CE51E7C8EA8}" type="slidenum">
              <a:rPr lang="en-US"/>
              <a:pPr>
                <a:defRPr/>
              </a:pPr>
              <a:t>‹#›</a:t>
            </a:fld>
            <a:endParaRPr lang="en-US"/>
          </a:p>
        </p:txBody>
      </p:sp>
    </p:spTree>
    <p:extLst>
      <p:ext uri="{BB962C8B-B14F-4D97-AF65-F5344CB8AC3E}">
        <p14:creationId xmlns:p14="http://schemas.microsoft.com/office/powerpoint/2010/main" val="92815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CB6A5B-85C0-4312-B1B6-CF7A7B1F2B4B}" type="slidenum">
              <a:rPr lang="en-US"/>
              <a:pPr>
                <a:defRPr/>
              </a:pPr>
              <a:t>‹#›</a:t>
            </a:fld>
            <a:endParaRPr lang="en-US"/>
          </a:p>
        </p:txBody>
      </p:sp>
    </p:spTree>
    <p:extLst>
      <p:ext uri="{BB962C8B-B14F-4D97-AF65-F5344CB8AC3E}">
        <p14:creationId xmlns:p14="http://schemas.microsoft.com/office/powerpoint/2010/main" val="655468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3694549-F41B-41AD-A7B9-66B7EDEFFDAD}" type="slidenum">
              <a:rPr lang="en-US"/>
              <a:pPr>
                <a:defRPr/>
              </a:pPr>
              <a:t>‹#›</a:t>
            </a:fld>
            <a:endParaRPr lang="en-US"/>
          </a:p>
        </p:txBody>
      </p:sp>
    </p:spTree>
    <p:extLst>
      <p:ext uri="{BB962C8B-B14F-4D97-AF65-F5344CB8AC3E}">
        <p14:creationId xmlns:p14="http://schemas.microsoft.com/office/powerpoint/2010/main" val="33729240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9" name="Slide Number Placeholder 5"/>
          <p:cNvSpPr txBox="1">
            <a:spLocks/>
          </p:cNvSpPr>
          <p:nvPr userDrawn="1"/>
        </p:nvSpPr>
        <p:spPr>
          <a:xfrm>
            <a:off x="6678613" y="6303996"/>
            <a:ext cx="2133600" cy="365125"/>
          </a:xfrm>
          <a:prstGeom prst="rect">
            <a:avLst/>
          </a:prstGeom>
        </p:spPr>
        <p:txBody>
          <a:bodyPr anchor="ctr"/>
          <a:lstStyle>
            <a:lvl1pPr>
              <a:defRPr/>
            </a:lvl1pPr>
          </a:lstStyle>
          <a:p>
            <a:pPr algn="r" fontAlgn="auto">
              <a:spcBef>
                <a:spcPts val="0"/>
              </a:spcBef>
              <a:spcAft>
                <a:spcPts val="0"/>
              </a:spcAft>
              <a:defRPr/>
            </a:pPr>
            <a:fld id="{75E4DD2C-FA59-4DD9-9C58-E0C85CB60689}" type="slidenum">
              <a:rPr lang="en-US" sz="1200" smtClean="0">
                <a:solidFill>
                  <a:schemeClr val="tx1">
                    <a:tint val="75000"/>
                  </a:schemeClr>
                </a:solidFill>
                <a:latin typeface="+mn-lt"/>
                <a:cs typeface="+mn-cs"/>
              </a:rPr>
              <a:pPr algn="r" fontAlgn="auto">
                <a:spcBef>
                  <a:spcPts val="0"/>
                </a:spcBef>
                <a:spcAft>
                  <a:spcPts val="0"/>
                </a:spcAft>
                <a:defRPr/>
              </a:pPr>
              <a:t>‹#›</a:t>
            </a:fld>
            <a:endParaRPr lang="en-US" sz="1200">
              <a:solidFill>
                <a:schemeClr val="tx1">
                  <a:tint val="75000"/>
                </a:schemeClr>
              </a:solidFill>
              <a:latin typeface="+mn-lt"/>
              <a:cs typeface="+mn-cs"/>
            </a:endParaRPr>
          </a:p>
        </p:txBody>
      </p:sp>
      <p:sp>
        <p:nvSpPr>
          <p:cNvPr id="20" name="Slide Number Placeholder 5"/>
          <p:cNvSpPr txBox="1">
            <a:spLocks/>
          </p:cNvSpPr>
          <p:nvPr userDrawn="1"/>
        </p:nvSpPr>
        <p:spPr>
          <a:xfrm>
            <a:off x="7823200" y="6315108"/>
            <a:ext cx="590550" cy="365125"/>
          </a:xfrm>
          <a:prstGeom prst="rect">
            <a:avLst/>
          </a:prstGeom>
        </p:spPr>
        <p:txBody>
          <a:bodyPr anchor="ctr"/>
          <a:lstStyle>
            <a:lvl1pPr>
              <a:defRPr sz="1400"/>
            </a:lvl1pPr>
          </a:lstStyle>
          <a:p>
            <a:pPr algn="r" fontAlgn="auto">
              <a:spcBef>
                <a:spcPts val="0"/>
              </a:spcBef>
              <a:spcAft>
                <a:spcPts val="0"/>
              </a:spcAft>
              <a:defRPr/>
            </a:pPr>
            <a:fld id="{EA4E95CC-5ACF-4F62-B91F-01DD1AB330AE}" type="slidenum">
              <a:rPr lang="en-US" sz="1400" smtClean="0">
                <a:solidFill>
                  <a:schemeClr val="tx1">
                    <a:tint val="75000"/>
                  </a:schemeClr>
                </a:solidFill>
                <a:latin typeface="+mn-lt"/>
                <a:cs typeface="+mn-cs"/>
              </a:rPr>
              <a:pPr algn="r" fontAlgn="auto">
                <a:spcBef>
                  <a:spcPts val="0"/>
                </a:spcBef>
                <a:spcAft>
                  <a:spcPts val="0"/>
                </a:spcAft>
                <a:defRPr/>
              </a:pPr>
              <a:t>‹#›</a:t>
            </a:fld>
            <a:endParaRPr lang="en-US" sz="1400" dirty="0">
              <a:solidFill>
                <a:schemeClr val="tx1">
                  <a:tint val="75000"/>
                </a:schemeClr>
              </a:solidFill>
              <a:latin typeface="+mn-lt"/>
              <a:cs typeface="+mn-cs"/>
            </a:endParaRPr>
          </a:p>
        </p:txBody>
      </p:sp>
      <p:sp>
        <p:nvSpPr>
          <p:cNvPr id="2" name="Title 1"/>
          <p:cNvSpPr>
            <a:spLocks noGrp="1"/>
          </p:cNvSpPr>
          <p:nvPr>
            <p:ph type="title"/>
          </p:nvPr>
        </p:nvSpPr>
        <p:spPr>
          <a:xfrm>
            <a:off x="1010114" y="274638"/>
            <a:ext cx="7676707" cy="1143000"/>
          </a:xfrm>
        </p:spPr>
        <p:txBody>
          <a:bodyPr/>
          <a:lstStyle/>
          <a:p>
            <a:r>
              <a:rPr lang="en-US"/>
              <a:t>Click to edit Master title style</a:t>
            </a:r>
          </a:p>
        </p:txBody>
      </p:sp>
      <p:sp>
        <p:nvSpPr>
          <p:cNvPr id="21" name="Slide Number Placeholder 5"/>
          <p:cNvSpPr>
            <a:spLocks noGrp="1"/>
          </p:cNvSpPr>
          <p:nvPr>
            <p:ph type="sldNum" sz="quarter" idx="10"/>
          </p:nvPr>
        </p:nvSpPr>
        <p:spPr/>
        <p:txBody>
          <a:bodyPr/>
          <a:lstStyle>
            <a:lvl1pPr>
              <a:defRPr/>
            </a:lvl1pPr>
          </a:lstStyle>
          <a:p>
            <a:pPr>
              <a:defRPr/>
            </a:pPr>
            <a:fld id="{30319E44-9CE3-4D59-9FB0-1DEA8474B884}" type="slidenum">
              <a:rPr lang="en-US"/>
              <a:pPr>
                <a:defRPr/>
              </a:pPr>
              <a:t>‹#›</a:t>
            </a:fld>
            <a:endParaRPr lang="en-US"/>
          </a:p>
        </p:txBody>
      </p:sp>
    </p:spTree>
    <p:extLst>
      <p:ext uri="{BB962C8B-B14F-4D97-AF65-F5344CB8AC3E}">
        <p14:creationId xmlns:p14="http://schemas.microsoft.com/office/powerpoint/2010/main" val="14279697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108"/>
            <a:ext cx="590550" cy="365125"/>
          </a:xfrm>
        </p:spPr>
        <p:txBody>
          <a:bodyPr/>
          <a:lstStyle>
            <a:lvl1pPr>
              <a:defRPr sz="1400"/>
            </a:lvl1pPr>
          </a:lstStyle>
          <a:p>
            <a:pPr>
              <a:defRPr/>
            </a:pPr>
            <a:fld id="{3788D5F2-DCA6-4033-8632-A9E84E497402}" type="slidenum">
              <a:rPr lang="en-US"/>
              <a:pPr>
                <a:defRPr/>
              </a:pPr>
              <a:t>‹#›</a:t>
            </a:fld>
            <a:endParaRPr lang="en-US" dirty="0"/>
          </a:p>
        </p:txBody>
      </p:sp>
    </p:spTree>
    <p:extLst>
      <p:ext uri="{BB962C8B-B14F-4D97-AF65-F5344CB8AC3E}">
        <p14:creationId xmlns:p14="http://schemas.microsoft.com/office/powerpoint/2010/main" val="38908060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AFD62F-1FE2-485C-B03E-BB092FC870C4}" type="slidenum">
              <a:rPr lang="en-US"/>
              <a:pPr>
                <a:defRPr/>
              </a:pPr>
              <a:t>‹#›</a:t>
            </a:fld>
            <a:endParaRPr lang="en-US"/>
          </a:p>
        </p:txBody>
      </p:sp>
    </p:spTree>
    <p:extLst>
      <p:ext uri="{BB962C8B-B14F-4D97-AF65-F5344CB8AC3E}">
        <p14:creationId xmlns:p14="http://schemas.microsoft.com/office/powerpoint/2010/main" val="1498549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CCABAB-6E3C-4446-A880-24506A335116}" type="slidenum">
              <a:rPr lang="en-US"/>
              <a:pPr>
                <a:defRPr/>
              </a:pPr>
              <a:t>‹#›</a:t>
            </a:fld>
            <a:endParaRPr lang="en-US"/>
          </a:p>
        </p:txBody>
      </p:sp>
    </p:spTree>
    <p:extLst>
      <p:ext uri="{BB962C8B-B14F-4D97-AF65-F5344CB8AC3E}">
        <p14:creationId xmlns:p14="http://schemas.microsoft.com/office/powerpoint/2010/main" val="2484349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2B24A3-7243-454A-8776-39E3A989B007}" type="slidenum">
              <a:rPr lang="en-US"/>
              <a:pPr>
                <a:defRPr/>
              </a:pPr>
              <a:t>‹#›</a:t>
            </a:fld>
            <a:endParaRPr lang="en-US"/>
          </a:p>
        </p:txBody>
      </p:sp>
    </p:spTree>
    <p:extLst>
      <p:ext uri="{BB962C8B-B14F-4D97-AF65-F5344CB8AC3E}">
        <p14:creationId xmlns:p14="http://schemas.microsoft.com/office/powerpoint/2010/main" val="2240102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31561-4393-4DC9-A989-79B49CF28181}" type="slidenum">
              <a:rPr lang="en-US"/>
              <a:pPr>
                <a:defRPr/>
              </a:pPr>
              <a:t>‹#›</a:t>
            </a:fld>
            <a:endParaRPr lang="en-US"/>
          </a:p>
        </p:txBody>
      </p:sp>
    </p:spTree>
    <p:extLst>
      <p:ext uri="{BB962C8B-B14F-4D97-AF65-F5344CB8AC3E}">
        <p14:creationId xmlns:p14="http://schemas.microsoft.com/office/powerpoint/2010/main" val="2835945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700166-DCF6-4190-963A-73CC8FE7499D}"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405614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3691CD-0270-478A-A6DE-00925E8D17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4298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2E5FA3-F92F-4BD5-B265-5352C67766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7447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438CD-E05B-46BB-B9A3-D3E61DFAA3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4653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7251D4-F521-4CE1-ABC2-1C3AF1808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8775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0BA211-8C8E-46B8-8308-E5AB89F73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62051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1D92970-62B0-425D-B24F-0E3F68569D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4811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D995D9-4B35-4B72-A8A4-7CB3AEC057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86911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49A763-6872-4F08-B59B-816CEF3475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11898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3DF8F0-EE83-44E8-A0A1-ADDCA02B65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18094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D0ACAE-DA6A-4958-AFE0-34300841BA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963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700166-DCF6-4190-963A-73CC8FE7499D}" type="datetimeFigureOut">
              <a:rPr lang="en-US" smtClean="0"/>
              <a:t>7/27/2019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A8CB5-A1A6-40F5-A29D-6B1F299206DC}" type="slidenum">
              <a:rPr lang="en-US" smtClean="0"/>
              <a:t>‹#›</a:t>
            </a:fld>
            <a:endParaRPr lang="en-US"/>
          </a:p>
        </p:txBody>
      </p:sp>
    </p:spTree>
    <p:extLst>
      <p:ext uri="{BB962C8B-B14F-4D97-AF65-F5344CB8AC3E}">
        <p14:creationId xmlns:p14="http://schemas.microsoft.com/office/powerpoint/2010/main" val="6883274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B84A3-35D6-433F-8DB1-C3703A044C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66603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2E3044-651A-49DB-9672-9E3422BD03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58814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63"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925"/>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2039"/>
          <a:stretch>
            <a:fillRect/>
          </a:stretch>
        </p:blipFill>
        <p:spPr bwMode="auto">
          <a:xfrm>
            <a:off x="1768475" y="6254750"/>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l="41789" r="43826"/>
          <a:stretch>
            <a:fillRect/>
          </a:stretch>
        </p:blipFill>
        <p:spPr bwMode="auto">
          <a:xfrm>
            <a:off x="6040438" y="6269038"/>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88" y="6264275"/>
            <a:ext cx="293687" cy="569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0"/>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88"/>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 name="Rectangle 15"/>
          <p:cNvSpPr/>
          <p:nvPr userDrawn="1"/>
        </p:nvSpPr>
        <p:spPr>
          <a:xfrm>
            <a:off x="0" y="6254750"/>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Slide Number Placeholder 5"/>
          <p:cNvSpPr txBox="1">
            <a:spLocks/>
          </p:cNvSpPr>
          <p:nvPr userDrawn="1"/>
        </p:nvSpPr>
        <p:spPr>
          <a:xfrm>
            <a:off x="7823200" y="6338888"/>
            <a:ext cx="590550" cy="365125"/>
          </a:xfrm>
          <a:prstGeom prst="rect">
            <a:avLst/>
          </a:prstGeom>
        </p:spPr>
        <p:txBody>
          <a:bodyPr anchor="ctr"/>
          <a:lstStyle>
            <a:lvl1pPr>
              <a:defRPr sz="1400"/>
            </a:lvl1pPr>
          </a:lstStyle>
          <a:p>
            <a:pPr algn="r">
              <a:defRPr/>
            </a:pPr>
            <a:fld id="{A5DEFC72-3264-4B86-AB8D-809D19526551}" type="slidenum">
              <a:rPr lang="en-US" smtClean="0">
                <a:solidFill>
                  <a:prstClr val="black">
                    <a:tint val="75000"/>
                  </a:prstClr>
                </a:solidFill>
                <a:cs typeface="Arial" pitchFamily="34" charset="0"/>
              </a:rPr>
              <a:pPr algn="r">
                <a:defRPr/>
              </a:pPr>
              <a:t>‹#›</a:t>
            </a:fld>
            <a:endParaRPr lang="en-US" dirty="0">
              <a:solidFill>
                <a:prstClr val="black">
                  <a:tint val="75000"/>
                </a:prstClr>
              </a:solidFill>
              <a:cs typeface="Arial" pitchFamily="34" charset="0"/>
            </a:endParaRPr>
          </a:p>
        </p:txBody>
      </p:sp>
      <p:pic>
        <p:nvPicPr>
          <p:cNvPr id="18" name="Picture 20" descr="J letter.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pPr>
              <a:defRPr/>
            </a:pPr>
            <a:fld id="{E3B3317D-B236-410C-8597-91E53CBDB1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43724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A91C9D-F945-4CDD-9D18-0472F90728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48500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DE6D4ED-ED04-48D3-973C-AC19A63CC4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7152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4BCC79F-EC88-4725-9A29-3F8CE33B88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00653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0"/>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19" name="Slide Number Placeholder 5"/>
          <p:cNvSpPr txBox="1">
            <a:spLocks/>
          </p:cNvSpPr>
          <p:nvPr userDrawn="1"/>
        </p:nvSpPr>
        <p:spPr>
          <a:xfrm>
            <a:off x="6678613" y="6303963"/>
            <a:ext cx="2133600" cy="365125"/>
          </a:xfrm>
          <a:prstGeom prst="rect">
            <a:avLst/>
          </a:prstGeom>
        </p:spPr>
        <p:txBody>
          <a:bodyPr anchor="ctr"/>
          <a:lstStyle>
            <a:lvl1pPr>
              <a:defRPr/>
            </a:lvl1pPr>
          </a:lstStyle>
          <a:p>
            <a:pPr algn="r">
              <a:defRPr/>
            </a:pPr>
            <a:fld id="{69B1CB0E-BF32-4318-889A-1825CA795B12}" type="slidenum">
              <a:rPr lang="en-US" sz="1200" smtClean="0">
                <a:solidFill>
                  <a:prstClr val="black">
                    <a:tint val="75000"/>
                  </a:prstClr>
                </a:solidFill>
                <a:cs typeface="Arial" pitchFamily="34" charset="0"/>
              </a:rPr>
              <a:pPr algn="r">
                <a:defRPr/>
              </a:pPr>
              <a:t>‹#›</a:t>
            </a:fld>
            <a:endParaRPr lang="en-US" sz="1200">
              <a:solidFill>
                <a:prstClr val="black">
                  <a:tint val="75000"/>
                </a:prstClr>
              </a:solidFill>
              <a:cs typeface="Arial" pitchFamily="34" charset="0"/>
            </a:endParaRPr>
          </a:p>
        </p:txBody>
      </p:sp>
      <p:sp>
        <p:nvSpPr>
          <p:cNvPr id="20" name="Slide Number Placeholder 5"/>
          <p:cNvSpPr txBox="1">
            <a:spLocks/>
          </p:cNvSpPr>
          <p:nvPr userDrawn="1"/>
        </p:nvSpPr>
        <p:spPr>
          <a:xfrm>
            <a:off x="7823200" y="6315075"/>
            <a:ext cx="590550" cy="365125"/>
          </a:xfrm>
          <a:prstGeom prst="rect">
            <a:avLst/>
          </a:prstGeom>
        </p:spPr>
        <p:txBody>
          <a:bodyPr anchor="ctr"/>
          <a:lstStyle>
            <a:lvl1pPr>
              <a:defRPr sz="1400"/>
            </a:lvl1pPr>
          </a:lstStyle>
          <a:p>
            <a:pPr algn="r">
              <a:defRPr/>
            </a:pPr>
            <a:fld id="{0DA600FB-2CF6-4893-A65D-2C57CE26BBFE}" type="slidenum">
              <a:rPr lang="en-US" smtClean="0">
                <a:solidFill>
                  <a:prstClr val="black">
                    <a:tint val="75000"/>
                  </a:prstClr>
                </a:solidFill>
                <a:cs typeface="Arial" pitchFamily="34" charset="0"/>
              </a:rPr>
              <a:pPr algn="r">
                <a:defRPr/>
              </a:pPr>
              <a:t>‹#›</a:t>
            </a:fld>
            <a:endParaRPr lang="en-US" dirty="0">
              <a:solidFill>
                <a:prstClr val="black">
                  <a:tint val="75000"/>
                </a:prstClr>
              </a:solidFill>
              <a:cs typeface="Arial" pitchFamily="34" charset="0"/>
            </a:endParaRPr>
          </a:p>
        </p:txBody>
      </p:sp>
      <p:sp>
        <p:nvSpPr>
          <p:cNvPr id="2" name="Title 1"/>
          <p:cNvSpPr>
            <a:spLocks noGrp="1"/>
          </p:cNvSpPr>
          <p:nvPr>
            <p:ph type="title"/>
          </p:nvPr>
        </p:nvSpPr>
        <p:spPr>
          <a:xfrm>
            <a:off x="1010092" y="274638"/>
            <a:ext cx="7676707" cy="1143000"/>
          </a:xfrm>
        </p:spPr>
        <p:txBody>
          <a:bodyPr/>
          <a:lstStyle/>
          <a:p>
            <a:r>
              <a:rPr lang="en-US"/>
              <a:t>Click to edit Master title style</a:t>
            </a:r>
          </a:p>
        </p:txBody>
      </p:sp>
      <p:sp>
        <p:nvSpPr>
          <p:cNvPr id="21" name="Slide Number Placeholder 5"/>
          <p:cNvSpPr>
            <a:spLocks noGrp="1"/>
          </p:cNvSpPr>
          <p:nvPr>
            <p:ph type="sldNum" sz="quarter" idx="10"/>
          </p:nvPr>
        </p:nvSpPr>
        <p:spPr/>
        <p:txBody>
          <a:bodyPr/>
          <a:lstStyle>
            <a:lvl1pPr>
              <a:defRPr/>
            </a:lvl1pPr>
          </a:lstStyle>
          <a:p>
            <a:pPr>
              <a:defRPr/>
            </a:pPr>
            <a:fld id="{94DEC21F-9EA2-4657-B416-32AE13D559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1834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pic>
        <p:nvPicPr>
          <p:cNvPr id="16" name="Picture 20" descr="J letter.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075"/>
            <a:ext cx="590550" cy="365125"/>
          </a:xfrm>
        </p:spPr>
        <p:txBody>
          <a:bodyPr/>
          <a:lstStyle>
            <a:lvl1pPr>
              <a:defRPr sz="1400"/>
            </a:lvl1pPr>
          </a:lstStyle>
          <a:p>
            <a:pPr>
              <a:defRPr/>
            </a:pPr>
            <a:fld id="{2BFD9BCB-723D-45B4-82CF-3386C2D844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48002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B7B59A-992F-4063-98F6-BFC0CFCC063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10380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18DCC-A8C4-42CB-82C4-C75F34819A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270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00166-DCF6-4190-963A-73CC8FE7499D}" type="datetimeFigureOut">
              <a:rPr lang="en-US" smtClean="0"/>
              <a:t>7/27/2019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A8CB5-A1A6-40F5-A29D-6B1F299206DC}" type="slidenum">
              <a:rPr lang="en-US" smtClean="0"/>
              <a:t>‹#›</a:t>
            </a:fld>
            <a:endParaRPr lang="en-US"/>
          </a:p>
        </p:txBody>
      </p:sp>
    </p:spTree>
    <p:extLst>
      <p:ext uri="{BB962C8B-B14F-4D97-AF65-F5344CB8AC3E}">
        <p14:creationId xmlns:p14="http://schemas.microsoft.com/office/powerpoint/2010/main" val="4213753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753BA2A-957A-4F7A-9A64-CF14362C01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223736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pPr>
                <a:defRPr/>
              </a:pPr>
              <a:t>‹#›</a:t>
            </a:fld>
            <a:endParaRPr lang="en-US"/>
          </a:p>
        </p:txBody>
      </p:sp>
    </p:spTree>
    <p:extLst>
      <p:ext uri="{BB962C8B-B14F-4D97-AF65-F5344CB8AC3E}">
        <p14:creationId xmlns:p14="http://schemas.microsoft.com/office/powerpoint/2010/main" val="136251801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D12FE-AAC4-4BD2-BC33-25CC74B3B4D9}"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47725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B2781-802F-4C56-9757-29A2FEB7038B}" type="datetimeFigureOut">
              <a:rPr lang="en-US" smtClean="0">
                <a:solidFill>
                  <a:prstClr val="black">
                    <a:tint val="75000"/>
                  </a:prstClr>
                </a:solidFill>
              </a:rPr>
              <a:pPr/>
              <a:t>7/27/2019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35280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7"/>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spcBef>
                <a:spcPct val="0"/>
              </a:spcBef>
              <a:buFontTx/>
              <a:buNone/>
              <a:defRPr sz="1200" i="0">
                <a:solidFill>
                  <a:srgbClr val="898989"/>
                </a:solidFill>
              </a:defRPr>
            </a:lvl1pPr>
          </a:lstStyle>
          <a:p>
            <a:endParaRPr lang="en-US" altLang="en-US"/>
          </a:p>
        </p:txBody>
      </p:sp>
      <p:sp>
        <p:nvSpPr>
          <p:cNvPr id="5" name="Footer Placeholder 4"/>
          <p:cNvSpPr>
            <a:spLocks noGrp="1"/>
          </p:cNvSpPr>
          <p:nvPr>
            <p:ph type="ftr" sz="quarter" idx="3"/>
          </p:nvPr>
        </p:nvSpPr>
        <p:spPr>
          <a:xfrm>
            <a:off x="3124200" y="6356427"/>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spcBef>
                <a:spcPct val="0"/>
              </a:spcBef>
              <a:buFontTx/>
              <a:buNone/>
              <a:defRPr sz="1200" i="0">
                <a:solidFill>
                  <a:srgbClr val="898989"/>
                </a:solidFill>
              </a:defRPr>
            </a:lvl1pPr>
          </a:lstStyle>
          <a:p>
            <a:endParaRPr lang="en-US" altLang="en-US"/>
          </a:p>
        </p:txBody>
      </p:sp>
      <p:sp>
        <p:nvSpPr>
          <p:cNvPr id="6" name="Slide Number Placeholder 5"/>
          <p:cNvSpPr>
            <a:spLocks noGrp="1"/>
          </p:cNvSpPr>
          <p:nvPr>
            <p:ph type="sldNum" sz="quarter" idx="4"/>
          </p:nvPr>
        </p:nvSpPr>
        <p:spPr>
          <a:xfrm>
            <a:off x="6553200" y="6356427"/>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buFontTx/>
              <a:buNone/>
              <a:defRPr sz="1200" i="0">
                <a:solidFill>
                  <a:srgbClr val="898989"/>
                </a:solidFill>
              </a:defRPr>
            </a:lvl1pPr>
          </a:lstStyle>
          <a:p>
            <a:fld id="{E7916D72-4614-4DB6-B9BE-CAAA5A08A18E}" type="slidenum">
              <a:rPr lang="en-US" altLang="en-US"/>
              <a:pPr/>
              <a:t>‹#›</a:t>
            </a:fld>
            <a:endParaRPr lang="en-US" altLang="en-US"/>
          </a:p>
        </p:txBody>
      </p:sp>
    </p:spTree>
    <p:extLst>
      <p:ext uri="{BB962C8B-B14F-4D97-AF65-F5344CB8AC3E}">
        <p14:creationId xmlns:p14="http://schemas.microsoft.com/office/powerpoint/2010/main" val="392176836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395439-6811-476B-A4C3-EEDB4372A48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224BD78-6EDE-4F73-9D2D-A6C605C87C9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BC86EE1-9F5A-4148-905B-30FCD0256674}"/>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DB4B8499-A8D0-46CE-BF8C-42516BCAC96A}"/>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9C81640C-10C7-467D-84FD-3BDDF5C9F2D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B4FA56-F5A0-4F37-919B-0231AED5474E}" type="slidenum">
              <a:rPr lang="en-US" altLang="en-US"/>
              <a:pPr/>
              <a:t>‹#›</a:t>
            </a:fld>
            <a:endParaRPr lang="en-US" altLang="en-US"/>
          </a:p>
        </p:txBody>
      </p:sp>
    </p:spTree>
    <p:extLst>
      <p:ext uri="{BB962C8B-B14F-4D97-AF65-F5344CB8AC3E}">
        <p14:creationId xmlns:p14="http://schemas.microsoft.com/office/powerpoint/2010/main" val="312965287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bg1"/>
          </a:solidFill>
          <a:latin typeface="Times New Roman" panose="02020603050405020304" pitchFamily="18" charset="0"/>
        </a:defRPr>
      </a:lvl2pPr>
      <a:lvl3pPr algn="ctr" rtl="0" fontAlgn="base">
        <a:spcBef>
          <a:spcPct val="0"/>
        </a:spcBef>
        <a:spcAft>
          <a:spcPct val="0"/>
        </a:spcAft>
        <a:defRPr sz="4400">
          <a:solidFill>
            <a:schemeClr val="bg1"/>
          </a:solidFill>
          <a:latin typeface="Times New Roman" panose="02020603050405020304" pitchFamily="18" charset="0"/>
        </a:defRPr>
      </a:lvl3pPr>
      <a:lvl4pPr algn="ctr" rtl="0" fontAlgn="base">
        <a:spcBef>
          <a:spcPct val="0"/>
        </a:spcBef>
        <a:spcAft>
          <a:spcPct val="0"/>
        </a:spcAft>
        <a:defRPr sz="4400">
          <a:solidFill>
            <a:schemeClr val="bg1"/>
          </a:solidFill>
          <a:latin typeface="Times New Roman" panose="02020603050405020304" pitchFamily="18" charset="0"/>
        </a:defRPr>
      </a:lvl4pPr>
      <a:lvl5pPr algn="ctr" rtl="0" fontAlgn="base">
        <a:spcBef>
          <a:spcPct val="0"/>
        </a:spcBef>
        <a:spcAft>
          <a:spcPct val="0"/>
        </a:spcAft>
        <a:defRPr sz="4400">
          <a:solidFill>
            <a:schemeClr val="bg1"/>
          </a:solidFill>
          <a:latin typeface="Times New Roman" panose="02020603050405020304" pitchFamily="18" charset="0"/>
        </a:defRPr>
      </a:lvl5pPr>
      <a:lvl6pPr marL="457200" algn="ctr" rtl="0" fontAlgn="base">
        <a:spcBef>
          <a:spcPct val="0"/>
        </a:spcBef>
        <a:spcAft>
          <a:spcPct val="0"/>
        </a:spcAft>
        <a:defRPr sz="4400">
          <a:solidFill>
            <a:schemeClr val="bg1"/>
          </a:solidFill>
          <a:latin typeface="Times New Roman" panose="02020603050405020304" pitchFamily="18" charset="0"/>
        </a:defRPr>
      </a:lvl6pPr>
      <a:lvl7pPr marL="914400" algn="ctr" rtl="0" fontAlgn="base">
        <a:spcBef>
          <a:spcPct val="0"/>
        </a:spcBef>
        <a:spcAft>
          <a:spcPct val="0"/>
        </a:spcAft>
        <a:defRPr sz="4400">
          <a:solidFill>
            <a:schemeClr val="bg1"/>
          </a:solidFill>
          <a:latin typeface="Times New Roman" panose="02020603050405020304" pitchFamily="18" charset="0"/>
        </a:defRPr>
      </a:lvl7pPr>
      <a:lvl8pPr marL="1371600" algn="ctr" rtl="0" fontAlgn="base">
        <a:spcBef>
          <a:spcPct val="0"/>
        </a:spcBef>
        <a:spcAft>
          <a:spcPct val="0"/>
        </a:spcAft>
        <a:defRPr sz="4400">
          <a:solidFill>
            <a:schemeClr val="bg1"/>
          </a:solidFill>
          <a:latin typeface="Times New Roman" panose="02020603050405020304" pitchFamily="18" charset="0"/>
        </a:defRPr>
      </a:lvl8pPr>
      <a:lvl9pPr marL="1828800" algn="ctr" rtl="0" fontAlgn="base">
        <a:spcBef>
          <a:spcPct val="0"/>
        </a:spcBef>
        <a:spcAft>
          <a:spcPct val="0"/>
        </a:spcAft>
        <a:defRPr sz="4400">
          <a:solidFill>
            <a:schemeClr val="bg1"/>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chemeClr val="bg1"/>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chemeClr val="bg1"/>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7/27/2019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495513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7/27/2019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77165"/>
      </p:ext>
    </p:extLst>
  </p:cSld>
  <p:clrMap bg1="lt1" tx1="dk1" bg2="lt2" tx2="dk2" accent1="accent1" accent2="accent2" accent3="accent3" accent4="accent4" accent5="accent5" accent6="accent6" hlink="hlink" folHlink="folHlink"/>
  <p:sldLayoutIdLst>
    <p:sldLayoutId id="2147483697" r:id="rId1"/>
    <p:sldLayoutId id="2147483855"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t>7/27/2019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t>‹#›</a:t>
            </a:fld>
            <a:endParaRPr lang="en-US"/>
          </a:p>
        </p:txBody>
      </p:sp>
    </p:spTree>
    <p:extLst>
      <p:ext uri="{BB962C8B-B14F-4D97-AF65-F5344CB8AC3E}">
        <p14:creationId xmlns:p14="http://schemas.microsoft.com/office/powerpoint/2010/main" val="16003338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31818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0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635640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C3F1265-2535-4569-A406-F1EC2A9C37B8}" type="slidenum">
              <a:rPr lang="en-US" altLang="en-US"/>
              <a:pPr/>
              <a:t>‹#›</a:t>
            </a:fld>
            <a:endParaRPr lang="en-US" altLang="en-US"/>
          </a:p>
        </p:txBody>
      </p:sp>
    </p:spTree>
    <p:extLst>
      <p:ext uri="{BB962C8B-B14F-4D97-AF65-F5344CB8AC3E}">
        <p14:creationId xmlns:p14="http://schemas.microsoft.com/office/powerpoint/2010/main" val="27522264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2"/>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E06F2AFB-1B96-43F8-B270-FD1FAF44BB29}"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701801"/>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64234665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8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8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8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85C7DC2-653B-41E4-843C-EFB7B87F4DFC}" type="slidenum">
              <a:rPr lang="en-US"/>
              <a:pPr>
                <a:defRPr/>
              </a:pPr>
              <a:t>‹#›</a:t>
            </a:fld>
            <a:endParaRPr lang="en-US"/>
          </a:p>
        </p:txBody>
      </p:sp>
    </p:spTree>
    <p:extLst>
      <p:ext uri="{BB962C8B-B14F-4D97-AF65-F5344CB8AC3E}">
        <p14:creationId xmlns:p14="http://schemas.microsoft.com/office/powerpoint/2010/main" val="37353744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90C0AB04-EFDD-4E88-8C52-578F9E745023}"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0610940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75.xml"/></Relationships>
</file>

<file path=ppt/slides/_rels/slide10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2.JPG"/><Relationship Id="rId1" Type="http://schemas.openxmlformats.org/officeDocument/2006/relationships/slideLayout" Target="../slideLayouts/slideLayout75.xml"/><Relationship Id="rId4" Type="http://schemas.openxmlformats.org/officeDocument/2006/relationships/image" Target="../media/image14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74.xml"/><Relationship Id="rId4" Type="http://schemas.openxmlformats.org/officeDocument/2006/relationships/image" Target="../media/image148.JPG"/></Relationships>
</file>

<file path=ppt/slides/_rels/slide10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file:///C:\ProgramData\WORDsearch\Library\OTExpress\Linked\images\pg90-1.jpg"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0.xml"/><Relationship Id="rId6" Type="http://schemas.openxmlformats.org/officeDocument/2006/relationships/image" Target="../media/image37.png"/><Relationship Id="rId5" Type="http://schemas.openxmlformats.org/officeDocument/2006/relationships/hyperlink" Target="#_ftnref1"/><Relationship Id="rId4" Type="http://schemas.openxmlformats.org/officeDocument/2006/relationships/hyperlink" Target="#_ftn1"/></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18.xml"/><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0.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4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1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4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7.xml"/><Relationship Id="rId1" Type="http://schemas.openxmlformats.org/officeDocument/2006/relationships/tags" Target="../tags/tag1.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08.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64.xml"/><Relationship Id="rId5" Type="http://schemas.openxmlformats.org/officeDocument/2006/relationships/image" Target="../media/image75.JP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2.xml"/><Relationship Id="rId4" Type="http://schemas.openxmlformats.org/officeDocument/2006/relationships/image" Target="../media/image81.jpg"/></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5.xml"/><Relationship Id="rId1" Type="http://schemas.openxmlformats.org/officeDocument/2006/relationships/tags" Target="../tags/tag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7.jp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41.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151.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05.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2.xml"/><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52.xml"/><Relationship Id="rId4" Type="http://schemas.openxmlformats.org/officeDocument/2006/relationships/image" Target="../media/image68.jpeg"/></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2.xml"/><Relationship Id="rId4" Type="http://schemas.openxmlformats.org/officeDocument/2006/relationships/image" Target="../media/image68.jpeg"/></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0.png"/><Relationship Id="rId1" Type="http://schemas.openxmlformats.org/officeDocument/2006/relationships/slideLayout" Target="../slideLayouts/slideLayout52.xml"/><Relationship Id="rId4" Type="http://schemas.openxmlformats.org/officeDocument/2006/relationships/image" Target="../media/image122.jpeg"/></Relationships>
</file>

<file path=ppt/slides/_rels/slide8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0.png"/><Relationship Id="rId1" Type="http://schemas.openxmlformats.org/officeDocument/2006/relationships/slideLayout" Target="../slideLayouts/slideLayout52.xml"/><Relationship Id="rId5" Type="http://schemas.openxmlformats.org/officeDocument/2006/relationships/image" Target="../media/image125.jpeg"/><Relationship Id="rId4" Type="http://schemas.openxmlformats.org/officeDocument/2006/relationships/image" Target="../media/image12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4.xml"/><Relationship Id="rId4" Type="http://schemas.openxmlformats.org/officeDocument/2006/relationships/image" Target="../media/image128.jpeg"/></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34.jpeg"/><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image" Target="../media/image137.gif"/><Relationship Id="rId1" Type="http://schemas.openxmlformats.org/officeDocument/2006/relationships/slideLayout" Target="../slideLayouts/slideLayout75.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p:nvPr/>
        </p:nvSpPr>
        <p:spPr>
          <a:xfrm>
            <a:off x="1747837" y="213121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kumimoji="0"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ew shape"/>
          <p:cNvSpPr/>
          <p:nvPr/>
        </p:nvSpPr>
        <p:spPr>
          <a:xfrm>
            <a:off x="1747837" y="3154443"/>
            <a:ext cx="5214938" cy="864778"/>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Bible and Spade Evidence Class</a:t>
            </a:r>
            <a:r>
              <a:rPr kumimoji="0"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 name="New shape"/>
          <p:cNvSpPr/>
          <p:nvPr/>
        </p:nvSpPr>
        <p:spPr>
          <a:xfrm>
            <a:off x="1928812" y="5214938"/>
            <a:ext cx="5033963" cy="428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75" b="0" i="0" u="none" strike="noStrike" kern="1200" cap="none" spc="0" normalizeH="0" baseline="0" noProof="0" dirty="0">
                <a:ln>
                  <a:noFill/>
                </a:ln>
                <a:solidFill>
                  <a:srgbClr val="000000"/>
                </a:solidFill>
                <a:effectLst/>
                <a:uLnTx/>
                <a:uFillTx/>
                <a:latin typeface="Calibri" panose="020F0502020204030204"/>
                <a:ea typeface="+mn-ea"/>
                <a:cs typeface="+mn-cs"/>
              </a:rPr>
              <a:t>Lesson 3</a:t>
            </a:r>
          </a:p>
          <a:p>
            <a:pPr lvl="0" algn="ctr" defTabSz="685800"/>
            <a:r>
              <a:rPr lang="en-US" sz="2475" dirty="0">
                <a:solidFill>
                  <a:srgbClr val="000000"/>
                </a:solidFill>
              </a:rPr>
              <a:t>Joshua and the Conquest</a:t>
            </a:r>
            <a:endParaRPr kumimoji="0" sz="24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F398FB5B-1D52-4A04-9062-BEE756CBDA0B}"/>
              </a:ext>
            </a:extLst>
          </p:cNvPr>
          <p:cNvCxnSpPr/>
          <p:nvPr/>
        </p:nvCxnSpPr>
        <p:spPr>
          <a:xfrm>
            <a:off x="9497961" y="1585452"/>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07A60CB-43FE-4AE8-ABFB-1AB8FCB7A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860" y="3116406"/>
            <a:ext cx="2785654" cy="25215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009650" y="800365"/>
            <a:ext cx="7677150" cy="952500"/>
          </a:xfrm>
        </p:spPr>
        <p:txBody>
          <a:bodyPr/>
          <a:lstStyle/>
          <a:p>
            <a:r>
              <a:rPr lang="en-US" altLang="en-US"/>
              <a:t>Conquest of Canaan</a:t>
            </a:r>
          </a:p>
        </p:txBody>
      </p:sp>
      <p:graphicFrame>
        <p:nvGraphicFramePr>
          <p:cNvPr id="4" name="Table 3"/>
          <p:cNvGraphicFramePr>
            <a:graphicFrameLocks noGrp="1"/>
          </p:cNvGraphicFramePr>
          <p:nvPr/>
        </p:nvGraphicFramePr>
        <p:xfrm>
          <a:off x="884245" y="1632483"/>
          <a:ext cx="7915275" cy="3893417"/>
        </p:xfrm>
        <a:graphic>
          <a:graphicData uri="http://schemas.openxmlformats.org/drawingml/2006/table">
            <a:tbl>
              <a:tblPr/>
              <a:tblGrid>
                <a:gridCol w="484882">
                  <a:extLst>
                    <a:ext uri="{9D8B030D-6E8A-4147-A177-3AD203B41FA5}">
                      <a16:colId xmlns:a16="http://schemas.microsoft.com/office/drawing/2014/main" val="20000"/>
                    </a:ext>
                  </a:extLst>
                </a:gridCol>
                <a:gridCol w="1260693">
                  <a:extLst>
                    <a:ext uri="{9D8B030D-6E8A-4147-A177-3AD203B41FA5}">
                      <a16:colId xmlns:a16="http://schemas.microsoft.com/office/drawing/2014/main" val="20001"/>
                    </a:ext>
                  </a:extLst>
                </a:gridCol>
                <a:gridCol w="6169700">
                  <a:extLst>
                    <a:ext uri="{9D8B030D-6E8A-4147-A177-3AD203B41FA5}">
                      <a16:colId xmlns:a16="http://schemas.microsoft.com/office/drawing/2014/main" val="20002"/>
                    </a:ext>
                  </a:extLst>
                </a:gridCol>
              </a:tblGrid>
              <a:tr h="544339">
                <a:tc>
                  <a:txBody>
                    <a:bodyPr/>
                    <a:lstStyle/>
                    <a:p>
                      <a:pPr marL="0" marR="0">
                        <a:spcBef>
                          <a:spcPts val="0"/>
                        </a:spcBef>
                        <a:spcAft>
                          <a:spcPts val="0"/>
                        </a:spcAft>
                      </a:pPr>
                      <a:r>
                        <a:rPr lang="en-US" sz="1300" dirty="0">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a:latin typeface="Tahoma"/>
                          <a:ea typeface="Times New Roman"/>
                          <a:cs typeface="Times New Roman"/>
                        </a:rPr>
                        <a:t>Chapter &amp; Verse</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dirty="0">
                          <a:latin typeface="Tahoma"/>
                          <a:ea typeface="Times New Roman"/>
                          <a:cs typeface="Times New Roman"/>
                        </a:rPr>
                        <a:t>Description of the Conquest</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354667">
                <a:tc>
                  <a:txBody>
                    <a:bodyPr/>
                    <a:lstStyle/>
                    <a:p>
                      <a:pPr marL="0" marR="0" algn="ctr">
                        <a:spcBef>
                          <a:spcPts val="0"/>
                        </a:spcBef>
                        <a:spcAft>
                          <a:spcPts val="0"/>
                        </a:spcAft>
                      </a:pPr>
                      <a:r>
                        <a:rPr lang="en-US" sz="1300" b="1">
                          <a:latin typeface="Tahoma"/>
                          <a:ea typeface="Times New Roman"/>
                          <a:cs typeface="Times New Roman"/>
                        </a:rPr>
                        <a:t>6</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300" b="1">
                          <a:latin typeface="Comic Sans MS"/>
                          <a:ea typeface="Times New Roman"/>
                          <a:cs typeface="Times New Roman"/>
                        </a:rPr>
                        <a:t>Genesis 50</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300" baseline="30000" dirty="0">
                        <a:latin typeface="Comic Sans MS"/>
                        <a:ea typeface="Times New Roman"/>
                        <a:cs typeface="Times New Roman"/>
                      </a:endParaRPr>
                    </a:p>
                    <a:p>
                      <a:pPr marL="0" marR="0">
                        <a:spcBef>
                          <a:spcPts val="0"/>
                        </a:spcBef>
                        <a:spcAft>
                          <a:spcPts val="0"/>
                        </a:spcAft>
                      </a:pPr>
                      <a:r>
                        <a:rPr lang="en-US" sz="1300" baseline="30000" dirty="0">
                          <a:latin typeface="Comic Sans MS"/>
                          <a:ea typeface="Times New Roman"/>
                          <a:cs typeface="Times New Roman"/>
                        </a:rPr>
                        <a:t>24</a:t>
                      </a:r>
                      <a:r>
                        <a:rPr lang="en-US" sz="1300" dirty="0">
                          <a:latin typeface="Comic Sans MS"/>
                          <a:ea typeface="Times New Roman"/>
                          <a:cs typeface="Times New Roman"/>
                        </a:rPr>
                        <a:t>And Joseph said to his brothers, “I am about to die, </a:t>
                      </a:r>
                      <a:r>
                        <a:rPr lang="en-US" sz="1300" u="sng" dirty="0">
                          <a:solidFill>
                            <a:srgbClr val="7030A0"/>
                          </a:solidFill>
                          <a:latin typeface="Comic Sans MS"/>
                          <a:ea typeface="Times New Roman"/>
                          <a:cs typeface="Times New Roman"/>
                        </a:rPr>
                        <a:t>but God will visit you and bring you up out of this land to the land that he swore to Abraham, to Isaac, and to Jacob.” </a:t>
                      </a:r>
                      <a:r>
                        <a:rPr lang="en-US" sz="1300" baseline="30000" dirty="0">
                          <a:latin typeface="Comic Sans MS"/>
                          <a:ea typeface="Times New Roman"/>
                          <a:cs typeface="Times New Roman"/>
                        </a:rPr>
                        <a:t>25</a:t>
                      </a:r>
                      <a:r>
                        <a:rPr lang="en-US" sz="1300" dirty="0">
                          <a:latin typeface="Comic Sans MS"/>
                          <a:ea typeface="Times New Roman"/>
                          <a:cs typeface="Times New Roman"/>
                        </a:rPr>
                        <a:t>Then Joseph made the sons of Israel swear, saying, </a:t>
                      </a:r>
                      <a:r>
                        <a:rPr lang="en-US" sz="1300" u="sng" dirty="0">
                          <a:solidFill>
                            <a:srgbClr val="7030A0"/>
                          </a:solidFill>
                          <a:latin typeface="Comic Sans MS"/>
                          <a:ea typeface="Times New Roman"/>
                          <a:cs typeface="Times New Roman"/>
                        </a:rPr>
                        <a:t>“God will surely visit you, and you shall carry up my bones from here.”</a:t>
                      </a:r>
                      <a:r>
                        <a:rPr lang="en-US" sz="1300" dirty="0">
                          <a:latin typeface="Comic Sans MS"/>
                          <a:ea typeface="Times New Roman"/>
                          <a:cs typeface="Times New Roman"/>
                        </a:rPr>
                        <a:t> </a:t>
                      </a:r>
                    </a:p>
                    <a:p>
                      <a:pPr marL="0" marR="0">
                        <a:spcBef>
                          <a:spcPts val="0"/>
                        </a:spcBef>
                        <a:spcAft>
                          <a:spcPts val="0"/>
                        </a:spcAft>
                      </a:pP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994411">
                <a:tc>
                  <a:txBody>
                    <a:bodyPr/>
                    <a:lstStyle/>
                    <a:p>
                      <a:pPr marL="0" marR="0" algn="ctr">
                        <a:spcBef>
                          <a:spcPts val="0"/>
                        </a:spcBef>
                        <a:spcAft>
                          <a:spcPts val="0"/>
                        </a:spcAft>
                      </a:pPr>
                      <a:r>
                        <a:rPr lang="en-US" sz="1300" b="1">
                          <a:latin typeface="Tahoma"/>
                          <a:ea typeface="Times New Roman"/>
                          <a:cs typeface="Times New Roman"/>
                        </a:rPr>
                        <a:t>7</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300" b="1">
                          <a:latin typeface="Comic Sans MS"/>
                          <a:ea typeface="Times New Roman"/>
                          <a:cs typeface="Times New Roman"/>
                        </a:rPr>
                        <a:t>Exodus 3:16-17</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300" baseline="30000" dirty="0">
                        <a:latin typeface="Comic Sans MS"/>
                        <a:ea typeface="Times New Roman"/>
                        <a:cs typeface="Times New Roman"/>
                      </a:endParaRPr>
                    </a:p>
                    <a:p>
                      <a:pPr marL="0" marR="0">
                        <a:spcBef>
                          <a:spcPts val="0"/>
                        </a:spcBef>
                        <a:spcAft>
                          <a:spcPts val="0"/>
                        </a:spcAft>
                      </a:pPr>
                      <a:r>
                        <a:rPr lang="en-US" sz="1300" baseline="30000" dirty="0">
                          <a:latin typeface="Comic Sans MS"/>
                          <a:ea typeface="Times New Roman"/>
                          <a:cs typeface="Times New Roman"/>
                        </a:rPr>
                        <a:t>16</a:t>
                      </a:r>
                      <a:r>
                        <a:rPr lang="en-US" sz="1300" dirty="0">
                          <a:latin typeface="Comic Sans MS"/>
                          <a:ea typeface="Times New Roman"/>
                          <a:cs typeface="Times New Roman"/>
                        </a:rPr>
                        <a:t>Go and gather the elders of Israel together and say to them, ‘</a:t>
                      </a:r>
                      <a:r>
                        <a:rPr lang="en-US" sz="1300" u="sng" dirty="0">
                          <a:solidFill>
                            <a:srgbClr val="7030A0"/>
                          </a:solidFill>
                          <a:latin typeface="Comic Sans MS"/>
                          <a:ea typeface="Times New Roman"/>
                          <a:cs typeface="Times New Roman"/>
                        </a:rPr>
                        <a:t>The Lord, the God of your fathers, the God of Abraham, of Isaac, and of Jacob</a:t>
                      </a:r>
                      <a:r>
                        <a:rPr lang="en-US" sz="1300" dirty="0">
                          <a:latin typeface="Comic Sans MS"/>
                          <a:ea typeface="Times New Roman"/>
                          <a:cs typeface="Times New Roman"/>
                        </a:rPr>
                        <a:t>, has appeared to me, saying, “I have observed you and what has been done to you in Egypt, </a:t>
                      </a:r>
                      <a:r>
                        <a:rPr lang="en-US" sz="1300" u="sng" baseline="30000" dirty="0">
                          <a:solidFill>
                            <a:srgbClr val="7030A0"/>
                          </a:solidFill>
                          <a:latin typeface="Comic Sans MS"/>
                          <a:ea typeface="Times New Roman"/>
                          <a:cs typeface="Times New Roman"/>
                        </a:rPr>
                        <a:t>17</a:t>
                      </a:r>
                      <a:r>
                        <a:rPr lang="en-US" sz="1300" u="sng" dirty="0">
                          <a:solidFill>
                            <a:srgbClr val="7030A0"/>
                          </a:solidFill>
                          <a:latin typeface="Comic Sans MS"/>
                          <a:ea typeface="Times New Roman"/>
                          <a:cs typeface="Times New Roman"/>
                        </a:rPr>
                        <a:t>and I promise that I will bring you up out of the affliction of Egypt to the land of </a:t>
                      </a:r>
                      <a:r>
                        <a:rPr lang="en-US" sz="1300" b="1" u="sng" dirty="0">
                          <a:solidFill>
                            <a:srgbClr val="7030A0"/>
                          </a:solidFill>
                          <a:latin typeface="Comic Sans MS"/>
                          <a:ea typeface="Times New Roman"/>
                          <a:cs typeface="Times New Roman"/>
                        </a:rPr>
                        <a:t>the Canaanites</a:t>
                      </a:r>
                      <a:r>
                        <a:rPr lang="en-US" sz="1300" u="sng" dirty="0">
                          <a:solidFill>
                            <a:srgbClr val="7030A0"/>
                          </a:solidFill>
                          <a:latin typeface="Comic Sans MS"/>
                          <a:ea typeface="Times New Roman"/>
                          <a:cs typeface="Times New Roman"/>
                        </a:rPr>
                        <a:t>, </a:t>
                      </a:r>
                      <a:r>
                        <a:rPr lang="en-US" sz="1300" b="1" u="sng" dirty="0">
                          <a:solidFill>
                            <a:srgbClr val="7030A0"/>
                          </a:solidFill>
                          <a:latin typeface="Comic Sans MS"/>
                          <a:ea typeface="Times New Roman"/>
                          <a:cs typeface="Times New Roman"/>
                        </a:rPr>
                        <a:t>the Hittites, the Amorites, the </a:t>
                      </a:r>
                      <a:r>
                        <a:rPr lang="en-US" sz="1300" b="1" u="sng" dirty="0" err="1">
                          <a:solidFill>
                            <a:srgbClr val="7030A0"/>
                          </a:solidFill>
                          <a:latin typeface="Comic Sans MS"/>
                          <a:ea typeface="Times New Roman"/>
                          <a:cs typeface="Times New Roman"/>
                        </a:rPr>
                        <a:t>Perizzites</a:t>
                      </a:r>
                      <a:r>
                        <a:rPr lang="en-US" sz="1300" b="1" u="sng" dirty="0">
                          <a:solidFill>
                            <a:srgbClr val="7030A0"/>
                          </a:solidFill>
                          <a:latin typeface="Comic Sans MS"/>
                          <a:ea typeface="Times New Roman"/>
                          <a:cs typeface="Times New Roman"/>
                        </a:rPr>
                        <a:t>, the </a:t>
                      </a:r>
                      <a:r>
                        <a:rPr lang="en-US" sz="1300" b="1" u="sng" dirty="0" err="1">
                          <a:solidFill>
                            <a:srgbClr val="7030A0"/>
                          </a:solidFill>
                          <a:latin typeface="Comic Sans MS"/>
                          <a:ea typeface="Times New Roman"/>
                          <a:cs typeface="Times New Roman"/>
                        </a:rPr>
                        <a:t>Hivites</a:t>
                      </a:r>
                      <a:r>
                        <a:rPr lang="en-US" sz="1300" b="1" u="sng" dirty="0">
                          <a:solidFill>
                            <a:srgbClr val="7030A0"/>
                          </a:solidFill>
                          <a:latin typeface="Comic Sans MS"/>
                          <a:ea typeface="Times New Roman"/>
                          <a:cs typeface="Times New Roman"/>
                        </a:rPr>
                        <a:t>, and the </a:t>
                      </a:r>
                      <a:r>
                        <a:rPr lang="en-US" sz="1300" b="1" u="sng" dirty="0" err="1">
                          <a:solidFill>
                            <a:srgbClr val="7030A0"/>
                          </a:solidFill>
                          <a:latin typeface="Comic Sans MS"/>
                          <a:ea typeface="Times New Roman"/>
                          <a:cs typeface="Times New Roman"/>
                        </a:rPr>
                        <a:t>Jebusites</a:t>
                      </a:r>
                      <a:r>
                        <a:rPr lang="en-US" sz="1300" u="sng" dirty="0">
                          <a:solidFill>
                            <a:srgbClr val="7030A0"/>
                          </a:solidFill>
                          <a:latin typeface="Comic Sans MS"/>
                          <a:ea typeface="Times New Roman"/>
                          <a:cs typeface="Times New Roman"/>
                        </a:rPr>
                        <a:t>, a land flowing with milk and honey.”’ </a:t>
                      </a:r>
                      <a:endParaRPr lang="en-US" sz="1300" u="sng" dirty="0">
                        <a:solidFill>
                          <a:srgbClr val="7030A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50204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8D5F2-DCA6-4033-8632-A9E84E497402}"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996" r="26002"/>
          <a:stretch/>
        </p:blipFill>
        <p:spPr>
          <a:xfrm>
            <a:off x="0" y="799940"/>
            <a:ext cx="4389120" cy="506304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002" r="26995"/>
          <a:stretch/>
        </p:blipFill>
        <p:spPr>
          <a:xfrm>
            <a:off x="4389120" y="769158"/>
            <a:ext cx="4754880" cy="5093830"/>
          </a:xfrm>
          <a:prstGeom prst="rect">
            <a:avLst/>
          </a:prstGeom>
        </p:spPr>
      </p:pic>
      <p:sp>
        <p:nvSpPr>
          <p:cNvPr id="5" name="TextBox 4"/>
          <p:cNvSpPr txBox="1"/>
          <p:nvPr/>
        </p:nvSpPr>
        <p:spPr>
          <a:xfrm>
            <a:off x="1914144" y="4903082"/>
            <a:ext cx="2351926" cy="923330"/>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John Garstang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Jericho fell to Joshua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1400 BC</a:t>
            </a:r>
          </a:p>
        </p:txBody>
      </p:sp>
      <p:sp>
        <p:nvSpPr>
          <p:cNvPr id="6" name="TextBox 5"/>
          <p:cNvSpPr txBox="1"/>
          <p:nvPr/>
        </p:nvSpPr>
        <p:spPr>
          <a:xfrm>
            <a:off x="4389120" y="4626084"/>
            <a:ext cx="3925824" cy="1200329"/>
          </a:xfrm>
          <a:prstGeom prst="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Kathleen Kenyon’s conclusion that the conquest of Jericho was a myth that the Israelites invented because they saw a destroyed city.</a:t>
            </a:r>
          </a:p>
        </p:txBody>
      </p:sp>
    </p:spTree>
    <p:extLst>
      <p:ext uri="{BB962C8B-B14F-4D97-AF65-F5344CB8AC3E}">
        <p14:creationId xmlns:p14="http://schemas.microsoft.com/office/powerpoint/2010/main" val="2592010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434080" y="5797514"/>
            <a:ext cx="590550" cy="30427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8D5F2-DCA6-4033-8632-A9E84E497402}"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002" r="26995"/>
          <a:stretch/>
        </p:blipFill>
        <p:spPr>
          <a:xfrm>
            <a:off x="0" y="732582"/>
            <a:ext cx="4754880" cy="5093830"/>
          </a:xfrm>
          <a:prstGeom prst="rect">
            <a:avLst/>
          </a:prstGeom>
        </p:spPr>
      </p:pic>
      <p:sp>
        <p:nvSpPr>
          <p:cNvPr id="6" name="TextBox 5"/>
          <p:cNvSpPr txBox="1"/>
          <p:nvPr/>
        </p:nvSpPr>
        <p:spPr>
          <a:xfrm>
            <a:off x="0" y="4589508"/>
            <a:ext cx="3925824" cy="1200329"/>
          </a:xfrm>
          <a:prstGeom prst="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Kathleen Kenyon’s conclusion that the conquest of Jericho was a myth that the Israelites invented because they saw a destroyed city.</a:t>
            </a:r>
          </a:p>
        </p:txBody>
      </p:sp>
      <p:sp>
        <p:nvSpPr>
          <p:cNvPr id="7" name="TextBox 6"/>
          <p:cNvSpPr txBox="1"/>
          <p:nvPr/>
        </p:nvSpPr>
        <p:spPr>
          <a:xfrm>
            <a:off x="4828112" y="735169"/>
            <a:ext cx="4200189"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No Cypriot Pottery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no Jericho around 1400 BC</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739" r="26261"/>
          <a:stretch/>
        </p:blipFill>
        <p:spPr>
          <a:xfrm>
            <a:off x="5090364" y="1566166"/>
            <a:ext cx="3626431" cy="4065015"/>
          </a:xfrm>
          <a:prstGeom prst="rect">
            <a:avLst/>
          </a:prstGeom>
        </p:spPr>
      </p:pic>
    </p:spTree>
    <p:extLst>
      <p:ext uri="{BB962C8B-B14F-4D97-AF65-F5344CB8AC3E}">
        <p14:creationId xmlns:p14="http://schemas.microsoft.com/office/powerpoint/2010/main" val="3069958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434080" y="5797514"/>
            <a:ext cx="590550" cy="30427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8D5F2-DCA6-4033-8632-A9E84E497402}"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002" r="26995"/>
          <a:stretch/>
        </p:blipFill>
        <p:spPr>
          <a:xfrm>
            <a:off x="0" y="732582"/>
            <a:ext cx="4754880" cy="5093830"/>
          </a:xfrm>
          <a:prstGeom prst="rect">
            <a:avLst/>
          </a:prstGeom>
        </p:spPr>
      </p:pic>
      <p:sp>
        <p:nvSpPr>
          <p:cNvPr id="6" name="TextBox 5"/>
          <p:cNvSpPr txBox="1"/>
          <p:nvPr/>
        </p:nvSpPr>
        <p:spPr>
          <a:xfrm>
            <a:off x="0" y="4589508"/>
            <a:ext cx="3925824" cy="1200329"/>
          </a:xfrm>
          <a:prstGeom prst="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Kathleen Kenyon’s conclusion that the conquest of Jericho was a myth that the Israelites invented because they saw a destroyed city.</a:t>
            </a:r>
          </a:p>
        </p:txBody>
      </p:sp>
      <p:sp>
        <p:nvSpPr>
          <p:cNvPr id="7" name="TextBox 6"/>
          <p:cNvSpPr txBox="1"/>
          <p:nvPr/>
        </p:nvSpPr>
        <p:spPr>
          <a:xfrm>
            <a:off x="4828112" y="564481"/>
            <a:ext cx="4200189"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No Cypriot Pottery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no Jericho around 1400 BC</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66" r="17931"/>
          <a:stretch/>
        </p:blipFill>
        <p:spPr>
          <a:xfrm>
            <a:off x="4856662" y="1335890"/>
            <a:ext cx="4015435" cy="3374047"/>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842" y="732583"/>
            <a:ext cx="1621615" cy="202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42338" y="4623219"/>
            <a:ext cx="3907673" cy="1569660"/>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charset="0"/>
                <a:ea typeface="+mn-ea"/>
                <a:cs typeface="Arial" charset="0"/>
              </a:rPr>
              <a:t>Dr</a:t>
            </a: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Bryant Wood -</a:t>
            </a:r>
            <a:r>
              <a:rPr kumimoji="0" lang="en-US" sz="2400" b="0" i="0" u="none" strike="noStrike" kern="1200" cap="none" spc="0" normalizeH="0" baseline="0" noProof="0" dirty="0" err="1">
                <a:ln>
                  <a:noFill/>
                </a:ln>
                <a:solidFill>
                  <a:prstClr val="black"/>
                </a:solidFill>
                <a:effectLst/>
                <a:uLnTx/>
                <a:uFillTx/>
                <a:latin typeface="Arial" charset="0"/>
                <a:ea typeface="+mn-ea"/>
                <a:cs typeface="Arial" charset="0"/>
              </a:rPr>
              <a:t>Garstung</a:t>
            </a: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found local copies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Cypriot Pottery = Jericho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around 1400 BC</a:t>
            </a:r>
          </a:p>
        </p:txBody>
      </p:sp>
    </p:spTree>
    <p:extLst>
      <p:ext uri="{BB962C8B-B14F-4D97-AF65-F5344CB8AC3E}">
        <p14:creationId xmlns:p14="http://schemas.microsoft.com/office/powerpoint/2010/main" val="2105317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914400" y="788458"/>
            <a:ext cx="8229600" cy="952500"/>
          </a:xfrm>
        </p:spPr>
        <p:txBody>
          <a:bodyPr/>
          <a:lstStyle/>
          <a:p>
            <a:r>
              <a:rPr lang="en-US" altLang="en-US"/>
              <a:t>Conquest as Described by the Bible</a:t>
            </a:r>
          </a:p>
        </p:txBody>
      </p:sp>
      <p:sp>
        <p:nvSpPr>
          <p:cNvPr id="21507" name="Rectangle 3"/>
          <p:cNvSpPr>
            <a:spLocks noGrp="1"/>
          </p:cNvSpPr>
          <p:nvPr>
            <p:ph type="body" idx="4294967295"/>
          </p:nvPr>
        </p:nvSpPr>
        <p:spPr>
          <a:xfrm>
            <a:off x="457200" y="1741227"/>
            <a:ext cx="8686801" cy="3771636"/>
          </a:xfrm>
        </p:spPr>
        <p:txBody>
          <a:bodyPr/>
          <a:lstStyle/>
          <a:p>
            <a:pPr>
              <a:lnSpc>
                <a:spcPct val="90000"/>
              </a:lnSpc>
            </a:pPr>
            <a:r>
              <a:rPr lang="en-US" altLang="en-US" sz="2400" dirty="0"/>
              <a:t>A unified military conquest of the central hill country under Joshua at the end of the Late Bronze I period, ca. 1410–1400 BC (Jos 1–12).</a:t>
            </a:r>
          </a:p>
          <a:p>
            <a:pPr>
              <a:lnSpc>
                <a:spcPct val="90000"/>
              </a:lnSpc>
            </a:pPr>
            <a:r>
              <a:rPr lang="en-US" altLang="en-US" sz="2400" dirty="0"/>
              <a:t>The Israelites lived initially as pastoralists under the leadership of judges in the Late Bronze II period, ca. 1400–1200 BC (</a:t>
            </a:r>
            <a:r>
              <a:rPr lang="en-US" altLang="en-US" sz="2400" dirty="0" err="1"/>
              <a:t>Jgs</a:t>
            </a:r>
            <a:r>
              <a:rPr lang="en-US" altLang="en-US" sz="2400" dirty="0"/>
              <a:t> 1–5).</a:t>
            </a:r>
          </a:p>
          <a:p>
            <a:pPr>
              <a:lnSpc>
                <a:spcPct val="90000"/>
              </a:lnSpc>
            </a:pPr>
            <a:r>
              <a:rPr lang="en-US" altLang="en-US" sz="2400" dirty="0"/>
              <a:t>In the 12th century BC, still under the leadership of judges, the Israelites went through a process of </a:t>
            </a:r>
            <a:r>
              <a:rPr lang="en-US" altLang="en-US" sz="2400" dirty="0" err="1"/>
              <a:t>sedentarization</a:t>
            </a:r>
            <a:r>
              <a:rPr lang="en-US" altLang="en-US" sz="2400" dirty="0"/>
              <a:t>. This was a wide-spread phenomenon resulting from the collapse of the Late Bronze urban culture. The proliferation of small agricultural villages in the Iron Age I was the result of this process (</a:t>
            </a:r>
            <a:r>
              <a:rPr lang="en-US" altLang="en-US" sz="2400" dirty="0" err="1"/>
              <a:t>Jgs</a:t>
            </a:r>
            <a:r>
              <a:rPr lang="en-US" altLang="en-US" sz="2400" dirty="0"/>
              <a:t> 6–10).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2E5DE-ECE6-4DA9-9698-B41A7E52DE83}"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68979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Sources of Jericho Visuals</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8D5F2-DCA6-4033-8632-A9E84E49740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05" y="1839468"/>
            <a:ext cx="2725083" cy="370255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970" y="1916114"/>
            <a:ext cx="2416022" cy="26483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992" y="1916116"/>
            <a:ext cx="3756008" cy="2731074"/>
          </a:xfrm>
          <a:prstGeom prst="rect">
            <a:avLst/>
          </a:prstGeom>
        </p:spPr>
      </p:pic>
    </p:spTree>
    <p:extLst>
      <p:ext uri="{BB962C8B-B14F-4D97-AF65-F5344CB8AC3E}">
        <p14:creationId xmlns:p14="http://schemas.microsoft.com/office/powerpoint/2010/main" val="19207697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419D-0389-4831-B750-052B2A3FCEA3}"/>
              </a:ext>
            </a:extLst>
          </p:cNvPr>
          <p:cNvSpPr>
            <a:spLocks noGrp="1"/>
          </p:cNvSpPr>
          <p:nvPr>
            <p:ph type="ctrTitle"/>
          </p:nvPr>
        </p:nvSpPr>
        <p:spPr/>
        <p:txBody>
          <a:bodyPr/>
          <a:lstStyle/>
          <a:p>
            <a:r>
              <a:rPr lang="en-US" dirty="0"/>
              <a:t>Lesson 3</a:t>
            </a:r>
          </a:p>
        </p:txBody>
      </p:sp>
      <p:sp>
        <p:nvSpPr>
          <p:cNvPr id="3" name="Subtitle 2">
            <a:extLst>
              <a:ext uri="{FF2B5EF4-FFF2-40B4-BE49-F238E27FC236}">
                <a16:creationId xmlns:a16="http://schemas.microsoft.com/office/drawing/2014/main" id="{2F8E136E-F851-4F57-BF7E-AED3CEB3A2C4}"/>
              </a:ext>
            </a:extLst>
          </p:cNvPr>
          <p:cNvSpPr>
            <a:spLocks noGrp="1"/>
          </p:cNvSpPr>
          <p:nvPr>
            <p:ph type="subTitle" idx="1"/>
          </p:nvPr>
        </p:nvSpPr>
        <p:spPr/>
        <p:txBody>
          <a:bodyPr/>
          <a:lstStyle/>
          <a:p>
            <a:endParaRPr lang="en-US"/>
          </a:p>
        </p:txBody>
      </p:sp>
      <p:pic>
        <p:nvPicPr>
          <p:cNvPr id="4" name="Picture 2" descr="A map and images scattered througout showing the 'Scenes from the Conquest Era'">
            <a:hlinkClick r:id="rId2"/>
            <a:extLst>
              <a:ext uri="{FF2B5EF4-FFF2-40B4-BE49-F238E27FC236}">
                <a16:creationId xmlns:a16="http://schemas.microsoft.com/office/drawing/2014/main" id="{8D06CB68-859D-40F3-B52E-1B0CB699D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5" y="0"/>
            <a:ext cx="3930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71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09650" y="800365"/>
            <a:ext cx="7677150" cy="952500"/>
          </a:xfrm>
        </p:spPr>
        <p:txBody>
          <a:bodyPr/>
          <a:lstStyle/>
          <a:p>
            <a:r>
              <a:rPr lang="en-US" altLang="en-US"/>
              <a:t>Conquest of Canaan</a:t>
            </a:r>
          </a:p>
        </p:txBody>
      </p:sp>
      <p:graphicFrame>
        <p:nvGraphicFramePr>
          <p:cNvPr id="4" name="Table 3"/>
          <p:cNvGraphicFramePr>
            <a:graphicFrameLocks noGrp="1"/>
          </p:cNvGraphicFramePr>
          <p:nvPr>
            <p:extLst>
              <p:ext uri="{D42A27DB-BD31-4B8C-83A1-F6EECF244321}">
                <p14:modId xmlns:p14="http://schemas.microsoft.com/office/powerpoint/2010/main" val="2264855566"/>
              </p:ext>
            </p:extLst>
          </p:nvPr>
        </p:nvGraphicFramePr>
        <p:xfrm>
          <a:off x="292100" y="1692016"/>
          <a:ext cx="8559800" cy="4222133"/>
        </p:xfrm>
        <a:graphic>
          <a:graphicData uri="http://schemas.openxmlformats.org/drawingml/2006/table">
            <a:tbl>
              <a:tblPr/>
              <a:tblGrid>
                <a:gridCol w="524364">
                  <a:extLst>
                    <a:ext uri="{9D8B030D-6E8A-4147-A177-3AD203B41FA5}">
                      <a16:colId xmlns:a16="http://schemas.microsoft.com/office/drawing/2014/main" val="20000"/>
                    </a:ext>
                  </a:extLst>
                </a:gridCol>
                <a:gridCol w="1363348">
                  <a:extLst>
                    <a:ext uri="{9D8B030D-6E8A-4147-A177-3AD203B41FA5}">
                      <a16:colId xmlns:a16="http://schemas.microsoft.com/office/drawing/2014/main" val="20001"/>
                    </a:ext>
                  </a:extLst>
                </a:gridCol>
                <a:gridCol w="6672088">
                  <a:extLst>
                    <a:ext uri="{9D8B030D-6E8A-4147-A177-3AD203B41FA5}">
                      <a16:colId xmlns:a16="http://schemas.microsoft.com/office/drawing/2014/main" val="20002"/>
                    </a:ext>
                  </a:extLst>
                </a:gridCol>
              </a:tblGrid>
              <a:tr h="406414">
                <a:tc>
                  <a:txBody>
                    <a:bodyPr/>
                    <a:lstStyle/>
                    <a:p>
                      <a:pPr marL="0" marR="0">
                        <a:spcBef>
                          <a:spcPts val="0"/>
                        </a:spcBef>
                        <a:spcAft>
                          <a:spcPts val="0"/>
                        </a:spcAft>
                      </a:pPr>
                      <a:r>
                        <a:rPr lang="en-US" sz="1300" dirty="0">
                          <a:latin typeface="Times New Roman"/>
                          <a:ea typeface="Times New Roman"/>
                          <a:cs typeface="Times New Roman"/>
                        </a:rPr>
                        <a:t>#</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dirty="0">
                          <a:latin typeface="Tahoma"/>
                          <a:ea typeface="Times New Roman"/>
                          <a:cs typeface="Times New Roman"/>
                        </a:rPr>
                        <a:t>Chapter &amp; Verse</a:t>
                      </a:r>
                      <a:endParaRPr lang="en-US" sz="1300" dirty="0">
                        <a:latin typeface="Times New Roman"/>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dirty="0">
                          <a:latin typeface="Tahoma"/>
                          <a:ea typeface="Times New Roman"/>
                          <a:cs typeface="Times New Roman"/>
                        </a:rPr>
                        <a:t>Description of the Conquest</a:t>
                      </a:r>
                      <a:endParaRPr lang="en-US" sz="1300" dirty="0">
                        <a:latin typeface="Times New Roman"/>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97157">
                <a:tc>
                  <a:txBody>
                    <a:bodyPr/>
                    <a:lstStyle/>
                    <a:p>
                      <a:pPr marL="0" marR="0" algn="ctr">
                        <a:spcBef>
                          <a:spcPts val="0"/>
                        </a:spcBef>
                        <a:spcAft>
                          <a:spcPts val="0"/>
                        </a:spcAft>
                      </a:pPr>
                      <a:endParaRPr lang="en-US" sz="1300" dirty="0">
                        <a:latin typeface="Times New Roman"/>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300" b="1" dirty="0">
                          <a:latin typeface="Comic Sans MS"/>
                          <a:ea typeface="Times New Roman"/>
                          <a:cs typeface="Times New Roman"/>
                        </a:rPr>
                        <a:t>Exodus 34</a:t>
                      </a:r>
                      <a:endParaRPr lang="en-US" sz="1300" dirty="0">
                        <a:latin typeface="Times New Roman"/>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300" baseline="30000" dirty="0">
                          <a:latin typeface="Comic Sans MS"/>
                          <a:ea typeface="Times New Roman"/>
                          <a:cs typeface="Times New Roman"/>
                        </a:rPr>
                        <a:t>11</a:t>
                      </a:r>
                      <a:r>
                        <a:rPr lang="en-US" sz="1300" dirty="0">
                          <a:latin typeface="Comic Sans MS"/>
                          <a:ea typeface="Times New Roman"/>
                          <a:cs typeface="Times New Roman"/>
                        </a:rPr>
                        <a:t>“</a:t>
                      </a:r>
                      <a:r>
                        <a:rPr lang="en-US" sz="1300" kern="1200" dirty="0">
                          <a:solidFill>
                            <a:schemeClr val="tx1"/>
                          </a:solidFill>
                          <a:latin typeface="Comic Sans MS"/>
                          <a:ea typeface="Times New Roman"/>
                          <a:cs typeface="Times New Roman"/>
                        </a:rPr>
                        <a:t>Observe what </a:t>
                      </a:r>
                      <a:r>
                        <a:rPr lang="en-US" sz="1300" dirty="0">
                          <a:latin typeface="Comic Sans MS"/>
                          <a:ea typeface="Times New Roman"/>
                          <a:cs typeface="Times New Roman"/>
                        </a:rPr>
                        <a:t>I command you this day. Behold, I will drive out before you the Amorites, the Canaanites, the Hittites, the </a:t>
                      </a:r>
                      <a:r>
                        <a:rPr lang="en-US" sz="1300" dirty="0" err="1">
                          <a:latin typeface="Comic Sans MS"/>
                          <a:ea typeface="Times New Roman"/>
                          <a:cs typeface="Times New Roman"/>
                        </a:rPr>
                        <a:t>Perizzites</a:t>
                      </a:r>
                      <a:r>
                        <a:rPr lang="en-US" sz="1300" dirty="0">
                          <a:latin typeface="Comic Sans MS"/>
                          <a:ea typeface="Times New Roman"/>
                          <a:cs typeface="Times New Roman"/>
                        </a:rPr>
                        <a:t>, the </a:t>
                      </a:r>
                      <a:r>
                        <a:rPr lang="en-US" sz="1300" dirty="0" err="1">
                          <a:latin typeface="Comic Sans MS"/>
                          <a:ea typeface="Times New Roman"/>
                          <a:cs typeface="Times New Roman"/>
                        </a:rPr>
                        <a:t>Hivites</a:t>
                      </a:r>
                      <a:r>
                        <a:rPr lang="en-US" sz="1300" dirty="0">
                          <a:latin typeface="Comic Sans MS"/>
                          <a:ea typeface="Times New Roman"/>
                          <a:cs typeface="Times New Roman"/>
                        </a:rPr>
                        <a:t>, and the </a:t>
                      </a:r>
                      <a:r>
                        <a:rPr lang="en-US" sz="1300" dirty="0" err="1">
                          <a:latin typeface="Comic Sans MS"/>
                          <a:ea typeface="Times New Roman"/>
                          <a:cs typeface="Times New Roman"/>
                        </a:rPr>
                        <a:t>Jebusites</a:t>
                      </a:r>
                      <a:r>
                        <a:rPr lang="en-US" sz="1300" dirty="0">
                          <a:latin typeface="Comic Sans MS"/>
                          <a:ea typeface="Times New Roman"/>
                          <a:cs typeface="Times New Roman"/>
                        </a:rPr>
                        <a:t>. </a:t>
                      </a:r>
                      <a:br>
                        <a:rPr lang="en-US" sz="1300" dirty="0">
                          <a:latin typeface="Comic Sans MS"/>
                          <a:ea typeface="Times New Roman"/>
                          <a:cs typeface="Times New Roman"/>
                        </a:rPr>
                      </a:br>
                      <a:r>
                        <a:rPr lang="en-US" sz="1300" u="sng" baseline="30000" dirty="0">
                          <a:solidFill>
                            <a:srgbClr val="7030A0"/>
                          </a:solidFill>
                          <a:latin typeface="Comic Sans MS"/>
                          <a:ea typeface="Times New Roman"/>
                          <a:cs typeface="Times New Roman"/>
                        </a:rPr>
                        <a:t>12</a:t>
                      </a:r>
                      <a:r>
                        <a:rPr lang="en-US" sz="1300" u="sng" dirty="0">
                          <a:solidFill>
                            <a:srgbClr val="7030A0"/>
                          </a:solidFill>
                          <a:latin typeface="Comic Sans MS"/>
                          <a:ea typeface="Times New Roman"/>
                          <a:cs typeface="Times New Roman"/>
                        </a:rPr>
                        <a:t>Take care, lest you make a covenant with the inhabitants of the land to which you go, lest it become a snare in your midst.</a:t>
                      </a:r>
                      <a:r>
                        <a:rPr lang="en-US" sz="1300" dirty="0">
                          <a:latin typeface="Comic Sans MS"/>
                          <a:ea typeface="Times New Roman"/>
                          <a:cs typeface="Times New Roman"/>
                        </a:rPr>
                        <a:t> </a:t>
                      </a:r>
                      <a:endParaRPr lang="en-US" sz="1300" dirty="0">
                        <a:latin typeface="Times New Roman"/>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353518">
                <a:tc>
                  <a:txBody>
                    <a:bodyPr/>
                    <a:lstStyle/>
                    <a:p>
                      <a:pPr marL="0" marR="0" algn="ctr">
                        <a:lnSpc>
                          <a:spcPct val="115000"/>
                        </a:lnSpc>
                        <a:spcBef>
                          <a:spcPts val="0"/>
                        </a:spcBef>
                        <a:spcAft>
                          <a:spcPts val="0"/>
                        </a:spcAft>
                      </a:pPr>
                      <a:r>
                        <a:rPr lang="en-US" sz="1300" b="1" kern="1200" dirty="0">
                          <a:solidFill>
                            <a:schemeClr val="tx1"/>
                          </a:solidFill>
                          <a:latin typeface="Comic Sans MS"/>
                          <a:ea typeface="Calibri" panose="020F0502020204030204" pitchFamily="34" charset="0"/>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300" b="1" kern="1200" dirty="0">
                          <a:solidFill>
                            <a:schemeClr val="tx1"/>
                          </a:solidFill>
                          <a:latin typeface="Comic Sans MS"/>
                          <a:ea typeface="Calibri" panose="020F0502020204030204" pitchFamily="34" charset="0"/>
                          <a:cs typeface="Times New Roman"/>
                        </a:rPr>
                        <a:t>Numbers 33:51-56</a:t>
                      </a:r>
                    </a:p>
                    <a:p>
                      <a:pPr marL="0" marR="0">
                        <a:lnSpc>
                          <a:spcPct val="115000"/>
                        </a:lnSpc>
                        <a:spcBef>
                          <a:spcPts val="0"/>
                        </a:spcBef>
                        <a:spcAft>
                          <a:spcPts val="0"/>
                        </a:spcAft>
                      </a:pPr>
                      <a:r>
                        <a:rPr lang="en-US" sz="1300" b="1" kern="1200" dirty="0">
                          <a:solidFill>
                            <a:schemeClr val="tx1"/>
                          </a:solidFill>
                          <a:latin typeface="Comic Sans MS"/>
                          <a:ea typeface="Calibri" panose="020F0502020204030204" pitchFamily="34" charset="0"/>
                          <a:cs typeface="Times New Roman"/>
                        </a:rPr>
                        <a:t> </a:t>
                      </a:r>
                    </a:p>
                    <a:p>
                      <a:pPr marL="0" marR="0">
                        <a:lnSpc>
                          <a:spcPct val="115000"/>
                        </a:lnSpc>
                        <a:spcBef>
                          <a:spcPts val="0"/>
                        </a:spcBef>
                        <a:spcAft>
                          <a:spcPts val="0"/>
                        </a:spcAft>
                      </a:pPr>
                      <a:r>
                        <a:rPr lang="en-US" sz="1300" b="1" kern="1200" dirty="0">
                          <a:solidFill>
                            <a:schemeClr val="tx1"/>
                          </a:solidFill>
                          <a:latin typeface="Comic Sans MS"/>
                          <a:ea typeface="Calibri" panose="020F0502020204030204" pitchFamily="34" charset="0"/>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300" kern="1200" dirty="0">
                          <a:solidFill>
                            <a:schemeClr val="tx1"/>
                          </a:solidFill>
                          <a:latin typeface="Comic Sans MS"/>
                          <a:ea typeface="Calibri" panose="020F0502020204030204" pitchFamily="34" charset="0"/>
                          <a:cs typeface="Times New Roman"/>
                        </a:rPr>
                        <a:t>51“Speak to the people of Israel and say to them, </a:t>
                      </a:r>
                      <a:r>
                        <a:rPr lang="en-US" sz="1300" u="sng" kern="1200" dirty="0">
                          <a:solidFill>
                            <a:srgbClr val="7030A0"/>
                          </a:solidFill>
                          <a:latin typeface="Comic Sans MS"/>
                          <a:ea typeface="Calibri" panose="020F0502020204030204" pitchFamily="34" charset="0"/>
                          <a:cs typeface="Times New Roman"/>
                        </a:rPr>
                        <a:t>When you pass over the Jordan into the land of Canaan,   52then you shall drive out all the inhabitants of the land from before you and destroy all their figured stones and destroy all their metal images and demolish all their high places</a:t>
                      </a:r>
                      <a:r>
                        <a:rPr lang="en-US" sz="1300" kern="1200" dirty="0">
                          <a:solidFill>
                            <a:schemeClr val="tx1"/>
                          </a:solidFill>
                          <a:latin typeface="Comic Sans MS"/>
                          <a:ea typeface="Calibri" panose="020F0502020204030204" pitchFamily="34" charset="0"/>
                          <a:cs typeface="Times New Roman"/>
                        </a:rPr>
                        <a:t>.   </a:t>
                      </a:r>
                      <a:r>
                        <a:rPr lang="en-US" sz="1300" u="sng" kern="1200" dirty="0">
                          <a:solidFill>
                            <a:schemeClr val="tx1"/>
                          </a:solidFill>
                          <a:latin typeface="Comic Sans MS"/>
                          <a:ea typeface="Calibri" panose="020F0502020204030204" pitchFamily="34" charset="0"/>
                          <a:cs typeface="Times New Roman"/>
                        </a:rPr>
                        <a:t>53And you shall take possession of the land and settle in it, for I have given the land to you to possess it.   54You shall inherit the land by lot according to your clans.</a:t>
                      </a:r>
                      <a:r>
                        <a:rPr lang="en-US" sz="1300" kern="1200" dirty="0">
                          <a:solidFill>
                            <a:schemeClr val="tx1"/>
                          </a:solidFill>
                          <a:latin typeface="Comic Sans MS"/>
                          <a:ea typeface="Calibri" panose="020F0502020204030204" pitchFamily="34" charset="0"/>
                          <a:cs typeface="Times New Roman"/>
                        </a:rPr>
                        <a:t> To a large tribe you shall give a large inheritance, and to a small tribe you shall give a small inheritance. Wherever the lot falls for anyone, that shall be his. According to the tribes of your fathers you shall inherit.   55 </a:t>
                      </a:r>
                      <a:r>
                        <a:rPr lang="en-US" sz="1300" b="1" u="sng" kern="1200" dirty="0">
                          <a:solidFill>
                            <a:srgbClr val="7030A0"/>
                          </a:solidFill>
                          <a:latin typeface="Comic Sans MS"/>
                          <a:ea typeface="Calibri" panose="020F0502020204030204" pitchFamily="34" charset="0"/>
                          <a:cs typeface="Times New Roman"/>
                        </a:rPr>
                        <a:t>But if you do not drive out the inhabitants of the land from before you, then those of them whom you let remain shall be as barbs in your eyes and thorns in your sides, and they shall trouble you in the land where you dwell.   56And I will do to you as I thought to do to them.”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009650" y="800365"/>
            <a:ext cx="7677150" cy="952500"/>
          </a:xfrm>
        </p:spPr>
        <p:txBody>
          <a:bodyPr/>
          <a:lstStyle/>
          <a:p>
            <a:r>
              <a:rPr lang="en-US" altLang="en-US"/>
              <a:t>Conquest of Canaan</a:t>
            </a:r>
          </a:p>
        </p:txBody>
      </p:sp>
      <p:graphicFrame>
        <p:nvGraphicFramePr>
          <p:cNvPr id="4" name="Table 3"/>
          <p:cNvGraphicFramePr>
            <a:graphicFrameLocks noGrp="1"/>
          </p:cNvGraphicFramePr>
          <p:nvPr>
            <p:extLst>
              <p:ext uri="{D42A27DB-BD31-4B8C-83A1-F6EECF244321}">
                <p14:modId xmlns:p14="http://schemas.microsoft.com/office/powerpoint/2010/main" val="3552624139"/>
              </p:ext>
            </p:extLst>
          </p:nvPr>
        </p:nvGraphicFramePr>
        <p:xfrm>
          <a:off x="884245" y="1632485"/>
          <a:ext cx="7915275" cy="3511021"/>
        </p:xfrm>
        <a:graphic>
          <a:graphicData uri="http://schemas.openxmlformats.org/drawingml/2006/table">
            <a:tbl>
              <a:tblPr/>
              <a:tblGrid>
                <a:gridCol w="484882">
                  <a:extLst>
                    <a:ext uri="{9D8B030D-6E8A-4147-A177-3AD203B41FA5}">
                      <a16:colId xmlns:a16="http://schemas.microsoft.com/office/drawing/2014/main" val="20000"/>
                    </a:ext>
                  </a:extLst>
                </a:gridCol>
                <a:gridCol w="1260693">
                  <a:extLst>
                    <a:ext uri="{9D8B030D-6E8A-4147-A177-3AD203B41FA5}">
                      <a16:colId xmlns:a16="http://schemas.microsoft.com/office/drawing/2014/main" val="20001"/>
                    </a:ext>
                  </a:extLst>
                </a:gridCol>
                <a:gridCol w="6169700">
                  <a:extLst>
                    <a:ext uri="{9D8B030D-6E8A-4147-A177-3AD203B41FA5}">
                      <a16:colId xmlns:a16="http://schemas.microsoft.com/office/drawing/2014/main" val="20002"/>
                    </a:ext>
                  </a:extLst>
                </a:gridCol>
              </a:tblGrid>
              <a:tr h="544376">
                <a:tc>
                  <a:txBody>
                    <a:bodyPr/>
                    <a:lstStyle/>
                    <a:p>
                      <a:pPr marL="0" marR="0">
                        <a:spcBef>
                          <a:spcPts val="0"/>
                        </a:spcBef>
                        <a:spcAft>
                          <a:spcPts val="0"/>
                        </a:spcAft>
                      </a:pPr>
                      <a:r>
                        <a:rPr lang="en-US" sz="1300" dirty="0">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a:latin typeface="Tahoma"/>
                          <a:ea typeface="Times New Roman"/>
                          <a:cs typeface="Times New Roman"/>
                        </a:rPr>
                        <a:t>Chapter &amp; Verse</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dirty="0">
                          <a:latin typeface="Tahoma"/>
                          <a:ea typeface="Times New Roman"/>
                          <a:cs typeface="Times New Roman"/>
                        </a:rPr>
                        <a:t>Description of the Conquest</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972100">
                <a:tc>
                  <a:txBody>
                    <a:bodyPr/>
                    <a:lstStyle/>
                    <a:p>
                      <a:pPr marL="0" marR="0" algn="ctr">
                        <a:spcBef>
                          <a:spcPts val="0"/>
                        </a:spcBef>
                        <a:spcAft>
                          <a:spcPts val="0"/>
                        </a:spcAft>
                      </a:pPr>
                      <a:r>
                        <a:rPr lang="en-US" sz="1300" b="1">
                          <a:latin typeface="Tahoma"/>
                          <a:ea typeface="Times New Roman"/>
                          <a:cs typeface="Times New Roman"/>
                        </a:rPr>
                        <a:t>10</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300" b="1">
                          <a:latin typeface="Comic Sans MS"/>
                          <a:ea typeface="Times New Roman"/>
                          <a:cs typeface="Times New Roman"/>
                        </a:rPr>
                        <a:t>Exodus 23</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300" baseline="30000" dirty="0">
                        <a:latin typeface="Comic Sans MS"/>
                        <a:ea typeface="Times New Roman"/>
                        <a:cs typeface="Times New Roman"/>
                      </a:endParaRPr>
                    </a:p>
                    <a:p>
                      <a:pPr marL="0" marR="0">
                        <a:spcBef>
                          <a:spcPts val="0"/>
                        </a:spcBef>
                        <a:spcAft>
                          <a:spcPts val="0"/>
                        </a:spcAft>
                      </a:pPr>
                      <a:r>
                        <a:rPr lang="en-US" sz="1300" b="1" u="sng" baseline="30000" dirty="0">
                          <a:solidFill>
                            <a:srgbClr val="7030A0"/>
                          </a:solidFill>
                          <a:latin typeface="Comic Sans MS"/>
                          <a:ea typeface="Times New Roman"/>
                          <a:cs typeface="Times New Roman"/>
                        </a:rPr>
                        <a:t>28</a:t>
                      </a:r>
                      <a:r>
                        <a:rPr lang="en-US" sz="1300" b="1" u="sng" dirty="0">
                          <a:solidFill>
                            <a:srgbClr val="7030A0"/>
                          </a:solidFill>
                          <a:latin typeface="Comic Sans MS"/>
                          <a:ea typeface="Times New Roman"/>
                          <a:cs typeface="Times New Roman"/>
                        </a:rPr>
                        <a:t>And I will send hornets before you</a:t>
                      </a:r>
                      <a:r>
                        <a:rPr lang="en-US" sz="1300" dirty="0">
                          <a:latin typeface="Comic Sans MS"/>
                          <a:ea typeface="Times New Roman"/>
                          <a:cs typeface="Times New Roman"/>
                        </a:rPr>
                        <a:t>, which shall drive out the </a:t>
                      </a:r>
                      <a:r>
                        <a:rPr lang="en-US" sz="1300" u="sng" dirty="0" err="1">
                          <a:latin typeface="Comic Sans MS"/>
                          <a:ea typeface="Times New Roman"/>
                          <a:cs typeface="Times New Roman"/>
                        </a:rPr>
                        <a:t>Hivites</a:t>
                      </a:r>
                      <a:r>
                        <a:rPr lang="en-US" sz="1300" u="sng" dirty="0">
                          <a:latin typeface="Comic Sans MS"/>
                          <a:ea typeface="Times New Roman"/>
                          <a:cs typeface="Times New Roman"/>
                        </a:rPr>
                        <a:t>, the Canaanites, and the Hittites </a:t>
                      </a:r>
                      <a:r>
                        <a:rPr lang="en-US" sz="1300" dirty="0">
                          <a:latin typeface="Comic Sans MS"/>
                          <a:ea typeface="Times New Roman"/>
                          <a:cs typeface="Times New Roman"/>
                        </a:rPr>
                        <a:t>from before you. </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994545">
                <a:tc>
                  <a:txBody>
                    <a:bodyPr/>
                    <a:lstStyle/>
                    <a:p>
                      <a:pPr marL="0" marR="0" algn="ctr">
                        <a:spcBef>
                          <a:spcPts val="0"/>
                        </a:spcBef>
                        <a:spcAft>
                          <a:spcPts val="0"/>
                        </a:spcAft>
                      </a:pPr>
                      <a:r>
                        <a:rPr lang="en-US" sz="1300" b="1">
                          <a:latin typeface="Tahoma"/>
                          <a:ea typeface="Times New Roman"/>
                          <a:cs typeface="Times New Roman"/>
                        </a:rPr>
                        <a:t>11</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300" b="1">
                          <a:latin typeface="Comic Sans MS"/>
                          <a:ea typeface="Times New Roman"/>
                          <a:cs typeface="Times New Roman"/>
                        </a:rPr>
                        <a:t>Exodus 23</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300" b="1" baseline="30000" dirty="0">
                        <a:latin typeface="Comic Sans MS"/>
                        <a:ea typeface="Times New Roman"/>
                        <a:cs typeface="Times New Roman"/>
                      </a:endParaRPr>
                    </a:p>
                    <a:p>
                      <a:pPr marL="166688" marR="0" indent="-166688">
                        <a:spcBef>
                          <a:spcPts val="0"/>
                        </a:spcBef>
                        <a:spcAft>
                          <a:spcPts val="0"/>
                        </a:spcAft>
                      </a:pPr>
                      <a:r>
                        <a:rPr lang="en-US" sz="1300" b="1" u="sng" baseline="30000" dirty="0">
                          <a:solidFill>
                            <a:srgbClr val="7030A0"/>
                          </a:solidFill>
                          <a:latin typeface="Comic Sans MS"/>
                          <a:ea typeface="Times New Roman"/>
                          <a:cs typeface="Times New Roman"/>
                        </a:rPr>
                        <a:t>29</a:t>
                      </a:r>
                      <a:r>
                        <a:rPr lang="en-US" sz="1300" b="1" u="sng" dirty="0">
                          <a:solidFill>
                            <a:srgbClr val="7030A0"/>
                          </a:solidFill>
                          <a:latin typeface="Comic Sans MS"/>
                          <a:ea typeface="Times New Roman"/>
                          <a:cs typeface="Times New Roman"/>
                        </a:rPr>
                        <a:t>I will not drive them out from before you in one year, lest the land become desolate and the wild beasts multiply against you</a:t>
                      </a:r>
                      <a:r>
                        <a:rPr lang="en-US" sz="1300" u="sng" dirty="0">
                          <a:solidFill>
                            <a:srgbClr val="7030A0"/>
                          </a:solidFill>
                          <a:latin typeface="Comic Sans MS"/>
                          <a:ea typeface="Times New Roman"/>
                          <a:cs typeface="Times New Roman"/>
                        </a:rPr>
                        <a:t>. </a:t>
                      </a:r>
                    </a:p>
                    <a:p>
                      <a:pPr marL="166688" marR="0" indent="-166688">
                        <a:spcBef>
                          <a:spcPts val="0"/>
                        </a:spcBef>
                        <a:spcAft>
                          <a:spcPts val="0"/>
                        </a:spcAft>
                      </a:pPr>
                      <a:r>
                        <a:rPr lang="en-US" sz="1300" baseline="30000" dirty="0">
                          <a:latin typeface="Comic Sans MS"/>
                          <a:ea typeface="Times New Roman"/>
                          <a:cs typeface="Times New Roman"/>
                        </a:rPr>
                        <a:t>30</a:t>
                      </a:r>
                      <a:r>
                        <a:rPr lang="en-US" sz="1300" dirty="0">
                          <a:latin typeface="Comic Sans MS"/>
                          <a:ea typeface="Times New Roman"/>
                          <a:cs typeface="Times New Roman"/>
                        </a:rPr>
                        <a:t>Little by little I will drive them out from before you, until you have increased and possess the land. </a:t>
                      </a:r>
                    </a:p>
                    <a:p>
                      <a:pPr marL="166688" marR="0" indent="-166688">
                        <a:spcBef>
                          <a:spcPts val="0"/>
                        </a:spcBef>
                        <a:spcAft>
                          <a:spcPts val="0"/>
                        </a:spcAft>
                      </a:pPr>
                      <a:r>
                        <a:rPr lang="en-US" sz="1300" baseline="30000" dirty="0">
                          <a:latin typeface="Comic Sans MS"/>
                          <a:ea typeface="Times New Roman"/>
                          <a:cs typeface="Times New Roman"/>
                        </a:rPr>
                        <a:t>31</a:t>
                      </a:r>
                      <a:r>
                        <a:rPr lang="en-US" sz="1300" dirty="0">
                          <a:latin typeface="Comic Sans MS"/>
                          <a:ea typeface="Times New Roman"/>
                          <a:cs typeface="Times New Roman"/>
                        </a:rPr>
                        <a:t>And I will set your border from the Red Sea to the Sea of the Philistines, and from the wilderness to the Euphrates, for I will give the inhabitants of the land into your hand, and you shall drive them out before you. </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13282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009650" y="800365"/>
            <a:ext cx="7677150" cy="952500"/>
          </a:xfrm>
        </p:spPr>
        <p:txBody>
          <a:bodyPr/>
          <a:lstStyle/>
          <a:p>
            <a:r>
              <a:rPr lang="en-US" altLang="en-US"/>
              <a:t>Conquest of Canaan</a:t>
            </a:r>
          </a:p>
        </p:txBody>
      </p:sp>
      <p:graphicFrame>
        <p:nvGraphicFramePr>
          <p:cNvPr id="4" name="Table 3"/>
          <p:cNvGraphicFramePr>
            <a:graphicFrameLocks noGrp="1"/>
          </p:cNvGraphicFramePr>
          <p:nvPr>
            <p:extLst>
              <p:ext uri="{D42A27DB-BD31-4B8C-83A1-F6EECF244321}">
                <p14:modId xmlns:p14="http://schemas.microsoft.com/office/powerpoint/2010/main" val="2723485155"/>
              </p:ext>
            </p:extLst>
          </p:nvPr>
        </p:nvGraphicFramePr>
        <p:xfrm>
          <a:off x="884245" y="1632485"/>
          <a:ext cx="7915275" cy="3511021"/>
        </p:xfrm>
        <a:graphic>
          <a:graphicData uri="http://schemas.openxmlformats.org/drawingml/2006/table">
            <a:tbl>
              <a:tblPr/>
              <a:tblGrid>
                <a:gridCol w="484882">
                  <a:extLst>
                    <a:ext uri="{9D8B030D-6E8A-4147-A177-3AD203B41FA5}">
                      <a16:colId xmlns:a16="http://schemas.microsoft.com/office/drawing/2014/main" val="20000"/>
                    </a:ext>
                  </a:extLst>
                </a:gridCol>
                <a:gridCol w="1260693">
                  <a:extLst>
                    <a:ext uri="{9D8B030D-6E8A-4147-A177-3AD203B41FA5}">
                      <a16:colId xmlns:a16="http://schemas.microsoft.com/office/drawing/2014/main" val="20001"/>
                    </a:ext>
                  </a:extLst>
                </a:gridCol>
                <a:gridCol w="6169700">
                  <a:extLst>
                    <a:ext uri="{9D8B030D-6E8A-4147-A177-3AD203B41FA5}">
                      <a16:colId xmlns:a16="http://schemas.microsoft.com/office/drawing/2014/main" val="20002"/>
                    </a:ext>
                  </a:extLst>
                </a:gridCol>
              </a:tblGrid>
              <a:tr h="544376">
                <a:tc>
                  <a:txBody>
                    <a:bodyPr/>
                    <a:lstStyle/>
                    <a:p>
                      <a:pPr marL="0" marR="0">
                        <a:spcBef>
                          <a:spcPts val="0"/>
                        </a:spcBef>
                        <a:spcAft>
                          <a:spcPts val="0"/>
                        </a:spcAft>
                      </a:pPr>
                      <a:r>
                        <a:rPr lang="en-US" sz="1300" dirty="0">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a:latin typeface="Tahoma"/>
                          <a:ea typeface="Times New Roman"/>
                          <a:cs typeface="Times New Roman"/>
                        </a:rPr>
                        <a:t>Chapter &amp; Verse</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dirty="0">
                          <a:latin typeface="Tahoma"/>
                          <a:ea typeface="Times New Roman"/>
                          <a:cs typeface="Times New Roman"/>
                        </a:rPr>
                        <a:t>Description of the Conquest</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972100">
                <a:tc>
                  <a:txBody>
                    <a:bodyPr/>
                    <a:lstStyle/>
                    <a:p>
                      <a:pPr marL="0" marR="0" algn="ctr">
                        <a:lnSpc>
                          <a:spcPct val="115000"/>
                        </a:lnSpc>
                        <a:spcBef>
                          <a:spcPts val="0"/>
                        </a:spcBef>
                        <a:spcAft>
                          <a:spcPts val="0"/>
                        </a:spcAft>
                      </a:pPr>
                      <a:r>
                        <a:rPr lang="en-US" sz="1300" b="1">
                          <a:effectLst/>
                          <a:latin typeface="Comic Sans MS" panose="030F0702030302020204" pitchFamily="66" charset="0"/>
                          <a:ea typeface="Calibri" panose="020F0502020204030204" pitchFamily="34" charset="0"/>
                          <a:cs typeface="Tahoma" panose="020B0604030504040204" pitchFamily="34" charset="0"/>
                        </a:rPr>
                        <a:t>18</a:t>
                      </a:r>
                      <a:endParaRPr lang="en-US" sz="13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300" b="1">
                          <a:effectLst/>
                          <a:latin typeface="Comic Sans MS" panose="030F0702030302020204" pitchFamily="66" charset="0"/>
                          <a:ea typeface="Calibri" panose="020F0502020204030204" pitchFamily="34" charset="0"/>
                          <a:cs typeface="Times New Roman" panose="02020603050405020304" pitchFamily="18" charset="0"/>
                        </a:rPr>
                        <a:t>Joshua 1:3-4</a:t>
                      </a:r>
                      <a:endParaRPr lang="en-US" sz="1300">
                        <a:effectLst/>
                        <a:latin typeface="Comic Sans MS" panose="030F0702030302020204" pitchFamily="66"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300" b="1">
                          <a:effectLst/>
                          <a:latin typeface="Comic Sans MS" panose="030F0702030302020204" pitchFamily="66" charset="0"/>
                          <a:ea typeface="Calibri" panose="020F0502020204030204" pitchFamily="34" charset="0"/>
                          <a:cs typeface="Times New Roman" panose="02020603050405020304" pitchFamily="18" charset="0"/>
                        </a:rPr>
                        <a:t> </a:t>
                      </a:r>
                      <a:endParaRPr lang="en-US" sz="13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300" dirty="0">
                          <a:effectLst/>
                          <a:latin typeface="Comic Sans MS" panose="030F0702030302020204" pitchFamily="66" charset="0"/>
                          <a:ea typeface="Calibri" panose="020F0502020204030204" pitchFamily="34" charset="0"/>
                          <a:cs typeface="Times New Roman" panose="02020603050405020304" pitchFamily="18" charset="0"/>
                        </a:rPr>
                        <a:t>3 </a:t>
                      </a:r>
                      <a:r>
                        <a:rPr lang="en-US" sz="1300" u="sng" dirty="0">
                          <a:solidFill>
                            <a:srgbClr val="7030A0"/>
                          </a:solidFill>
                          <a:effectLst/>
                          <a:latin typeface="Comic Sans MS" panose="030F0702030302020204" pitchFamily="66" charset="0"/>
                          <a:ea typeface="Calibri" panose="020F0502020204030204" pitchFamily="34" charset="0"/>
                          <a:cs typeface="Times New Roman" panose="02020603050405020304" pitchFamily="18" charset="0"/>
                        </a:rPr>
                        <a:t>Every place that the sole of your foot will tread upon I have given to you, just as I promised to Moses.</a:t>
                      </a:r>
                      <a:r>
                        <a:rPr lang="en-US" sz="1300" dirty="0">
                          <a:effectLst/>
                          <a:latin typeface="Comic Sans MS" panose="030F0702030302020204" pitchFamily="66" charset="0"/>
                          <a:ea typeface="Calibri" panose="020F0502020204030204" pitchFamily="34" charset="0"/>
                          <a:cs typeface="Times New Roman" panose="02020603050405020304" pitchFamily="18" charset="0"/>
                        </a:rPr>
                        <a:t>  4 From the wilderness and this Lebanon as far as the great river, the river Euphrates, all the land of the Hittites to the Great Sea toward the going down of the sun shall be your territory.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994545">
                <a:tc>
                  <a:txBody>
                    <a:bodyPr/>
                    <a:lstStyle/>
                    <a:p>
                      <a:pPr marL="0" marR="0" algn="ctr">
                        <a:lnSpc>
                          <a:spcPct val="115000"/>
                        </a:lnSpc>
                        <a:spcBef>
                          <a:spcPts val="0"/>
                        </a:spcBef>
                        <a:spcAft>
                          <a:spcPts val="0"/>
                        </a:spcAft>
                      </a:pPr>
                      <a:r>
                        <a:rPr lang="en-US" sz="1300" b="1">
                          <a:effectLst/>
                          <a:latin typeface="Comic Sans MS" panose="030F0702030302020204" pitchFamily="66" charset="0"/>
                          <a:ea typeface="Calibri" panose="020F0502020204030204" pitchFamily="34" charset="0"/>
                          <a:cs typeface="Tahoma" panose="020B0604030504040204" pitchFamily="34" charset="0"/>
                        </a:rPr>
                        <a:t>23</a:t>
                      </a:r>
                      <a:endParaRPr lang="en-US" sz="1300">
                        <a:effectLst/>
                        <a:latin typeface="Comic Sans MS" panose="030F0702030302020204" pitchFamily="66"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b="1">
                          <a:effectLst/>
                          <a:latin typeface="Comic Sans MS" panose="030F0702030302020204" pitchFamily="66" charset="0"/>
                          <a:ea typeface="Calibri" panose="020F0502020204030204" pitchFamily="34" charset="0"/>
                          <a:cs typeface="Tahoma" panose="020B0604030504040204" pitchFamily="34" charset="0"/>
                        </a:rPr>
                        <a:t> </a:t>
                      </a:r>
                      <a:endParaRPr lang="en-US" sz="1300">
                        <a:effectLst/>
                        <a:latin typeface="Comic Sans MS" panose="030F0702030302020204" pitchFamily="66"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b="1">
                          <a:effectLst/>
                          <a:latin typeface="Comic Sans MS" panose="030F0702030302020204" pitchFamily="66" charset="0"/>
                          <a:ea typeface="Calibri" panose="020F0502020204030204" pitchFamily="34" charset="0"/>
                          <a:cs typeface="Tahoma" panose="020B0604030504040204" pitchFamily="34" charset="0"/>
                        </a:rPr>
                        <a:t> </a:t>
                      </a:r>
                      <a:endParaRPr lang="en-US" sz="13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300" b="1">
                          <a:effectLst/>
                          <a:latin typeface="Comic Sans MS" panose="030F0702030302020204" pitchFamily="66" charset="0"/>
                          <a:ea typeface="Calibri" panose="020F0502020204030204" pitchFamily="34" charset="0"/>
                          <a:cs typeface="Times New Roman" panose="02020603050405020304" pitchFamily="18" charset="0"/>
                        </a:rPr>
                        <a:t>Joshua 24:11-13</a:t>
                      </a:r>
                      <a:endParaRPr lang="en-US" sz="13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300" dirty="0">
                          <a:effectLst/>
                          <a:latin typeface="Comic Sans MS" panose="030F0702030302020204" pitchFamily="66" charset="0"/>
                          <a:ea typeface="Calibri" panose="020F0502020204030204" pitchFamily="34" charset="0"/>
                          <a:cs typeface="Times New Roman" panose="02020603050405020304" pitchFamily="18" charset="0"/>
                        </a:rPr>
                        <a:t>11 And you went over the Jordan and came to Jericho, and the leaders of Jericho fought against you, and also the Amorites, the Perizzites, the Canaanites, the Hittites, the </a:t>
                      </a:r>
                      <a:r>
                        <a:rPr lang="en-US" sz="1300" dirty="0" err="1">
                          <a:effectLst/>
                          <a:latin typeface="Comic Sans MS" panose="030F0702030302020204" pitchFamily="66" charset="0"/>
                          <a:ea typeface="Calibri" panose="020F0502020204030204" pitchFamily="34" charset="0"/>
                          <a:cs typeface="Times New Roman" panose="02020603050405020304" pitchFamily="18" charset="0"/>
                        </a:rPr>
                        <a:t>Girgashites</a:t>
                      </a:r>
                      <a:r>
                        <a:rPr lang="en-US" sz="1300" dirty="0">
                          <a:effectLst/>
                          <a:latin typeface="Comic Sans MS" panose="030F0702030302020204" pitchFamily="66" charset="0"/>
                          <a:ea typeface="Calibri" panose="020F0502020204030204" pitchFamily="34" charset="0"/>
                          <a:cs typeface="Times New Roman" panose="02020603050405020304" pitchFamily="18" charset="0"/>
                        </a:rPr>
                        <a:t>, the Hivites, and the Jebusites. And I gave them into your hand.  12 </a:t>
                      </a:r>
                      <a:r>
                        <a:rPr lang="en-US" sz="1300" u="sng" dirty="0">
                          <a:solidFill>
                            <a:srgbClr val="7030A0"/>
                          </a:solidFill>
                          <a:effectLst/>
                          <a:latin typeface="Comic Sans MS" panose="030F0702030302020204" pitchFamily="66" charset="0"/>
                          <a:ea typeface="Calibri" panose="020F0502020204030204" pitchFamily="34" charset="0"/>
                          <a:cs typeface="Times New Roman" panose="02020603050405020304" pitchFamily="18" charset="0"/>
                        </a:rPr>
                        <a:t>And I sent the hornet before you, which drove them out before you, the two kings of the Amorites; it was not by your sword or by your bow. </a:t>
                      </a:r>
                      <a:r>
                        <a:rPr lang="en-US" sz="1300" b="1" u="sng" dirty="0">
                          <a:solidFill>
                            <a:srgbClr val="7030A0"/>
                          </a:solidFill>
                          <a:effectLst/>
                          <a:latin typeface="Comic Sans MS" panose="030F0702030302020204" pitchFamily="66" charset="0"/>
                          <a:ea typeface="Calibri" panose="020F0502020204030204" pitchFamily="34" charset="0"/>
                          <a:cs typeface="Times New Roman" panose="02020603050405020304" pitchFamily="18" charset="0"/>
                        </a:rPr>
                        <a:t>13 I gave you a land on which you had not labored and cities that you had not built, and you dwell in them. You eat the fruit of vineyards and olive orchards that you did not plant.’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53966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AD1B-95AF-4866-976E-5D96D9E11B67}"/>
              </a:ext>
            </a:extLst>
          </p:cNvPr>
          <p:cNvSpPr>
            <a:spLocks noGrp="1"/>
          </p:cNvSpPr>
          <p:nvPr>
            <p:ph type="title"/>
          </p:nvPr>
        </p:nvSpPr>
        <p:spPr/>
        <p:txBody>
          <a:bodyPr>
            <a:normAutofit/>
          </a:bodyPr>
          <a:lstStyle/>
          <a:p>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Joshua &amp; the Conquest</a:t>
            </a:r>
            <a:endParaRPr lang="en-US" dirty="0">
              <a:solidFill>
                <a:srgbClr val="FFFF00"/>
              </a:solidFill>
            </a:endParaRPr>
          </a:p>
        </p:txBody>
      </p:sp>
      <p:sp>
        <p:nvSpPr>
          <p:cNvPr id="3" name="Content Placeholder 2">
            <a:extLst>
              <a:ext uri="{FF2B5EF4-FFF2-40B4-BE49-F238E27FC236}">
                <a16:creationId xmlns:a16="http://schemas.microsoft.com/office/drawing/2014/main" id="{037B4736-4F5C-4780-98BE-FC7EE72517FC}"/>
              </a:ext>
            </a:extLst>
          </p:cNvPr>
          <p:cNvSpPr>
            <a:spLocks noGrp="1"/>
          </p:cNvSpPr>
          <p:nvPr>
            <p:ph idx="4294967295"/>
          </p:nvPr>
        </p:nvSpPr>
        <p:spPr>
          <a:xfrm>
            <a:off x="441881" y="1565981"/>
            <a:ext cx="8605866" cy="1583619"/>
          </a:xfrm>
        </p:spPr>
        <p:txBody>
          <a:bodyPr/>
          <a:lstStyle/>
          <a:p>
            <a:r>
              <a:rPr lang="en-US" dirty="0"/>
              <a:t>We often think of all the cities conquered by Joshua were destroyed. Read the different descriptions given of the conquest of different cities to better understand and describe what happened. From the bible passages what archaeology remains might give us further insight into the passage?</a:t>
            </a:r>
          </a:p>
          <a:p>
            <a:endParaRPr lang="en-US" dirty="0"/>
          </a:p>
        </p:txBody>
      </p:sp>
      <p:graphicFrame>
        <p:nvGraphicFramePr>
          <p:cNvPr id="4" name="Table 3">
            <a:extLst>
              <a:ext uri="{FF2B5EF4-FFF2-40B4-BE49-F238E27FC236}">
                <a16:creationId xmlns:a16="http://schemas.microsoft.com/office/drawing/2014/main" id="{3913BAB7-B469-4BA3-B10B-14BC2C93EB0F}"/>
              </a:ext>
            </a:extLst>
          </p:cNvPr>
          <p:cNvGraphicFramePr>
            <a:graphicFrameLocks noGrp="1"/>
          </p:cNvGraphicFramePr>
          <p:nvPr/>
        </p:nvGraphicFramePr>
        <p:xfrm>
          <a:off x="441882" y="3149600"/>
          <a:ext cx="8260235" cy="3404046"/>
        </p:xfrm>
        <a:graphic>
          <a:graphicData uri="http://schemas.openxmlformats.org/drawingml/2006/table">
            <a:tbl>
              <a:tblPr firstRow="1" firstCol="1" bandRow="1"/>
              <a:tblGrid>
                <a:gridCol w="7602017">
                  <a:extLst>
                    <a:ext uri="{9D8B030D-6E8A-4147-A177-3AD203B41FA5}">
                      <a16:colId xmlns:a16="http://schemas.microsoft.com/office/drawing/2014/main" val="1748399014"/>
                    </a:ext>
                  </a:extLst>
                </a:gridCol>
                <a:gridCol w="658218">
                  <a:extLst>
                    <a:ext uri="{9D8B030D-6E8A-4147-A177-3AD203B41FA5}">
                      <a16:colId xmlns:a16="http://schemas.microsoft.com/office/drawing/2014/main" val="283836289"/>
                    </a:ext>
                  </a:extLst>
                </a:gridCol>
              </a:tblGrid>
              <a:tr h="156125">
                <a:tc>
                  <a:txBody>
                    <a:bodyPr/>
                    <a:lstStyle/>
                    <a:p>
                      <a:pPr marL="0" marR="0">
                        <a:lnSpc>
                          <a:spcPct val="107000"/>
                        </a:lnSpc>
                        <a:spcBef>
                          <a:spcPts val="0"/>
                        </a:spcBef>
                        <a:spcAft>
                          <a:spcPts val="0"/>
                        </a:spcAft>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Archaeology can add to Bible Event: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668228"/>
                  </a:ext>
                </a:extLst>
              </a:tr>
              <a:tr h="156125">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Build confidence in general trustworthiness, historical nature and reliability of Bible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3364015"/>
                  </a:ext>
                </a:extLst>
              </a:tr>
              <a:tr h="156125">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Confirm events described in Bible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4692750"/>
                  </a:ext>
                </a:extLst>
              </a:tr>
              <a:tr h="156125">
                <a:tc>
                  <a:txBody>
                    <a:bodyPr/>
                    <a:lstStyle/>
                    <a:p>
                      <a:pPr marL="0" marR="0">
                        <a:lnSpc>
                          <a:spcPct val="107000"/>
                        </a:lnSpc>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Clarify/Correct/Provide Understanding about our assumptions and conclusions about the past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7760053"/>
                  </a:ext>
                </a:extLst>
              </a:tr>
              <a:tr h="156125">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Complement or Enhance our knowledge of events, customs and people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0466856"/>
                  </a:ext>
                </a:extLst>
              </a:tr>
              <a:tr h="156125">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Prove a given event or people mentioned in the Bible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3817123"/>
                  </a:ext>
                </a:extLst>
              </a:tr>
            </a:tbl>
          </a:graphicData>
        </a:graphic>
      </p:graphicFrame>
    </p:spTree>
    <p:extLst>
      <p:ext uri="{BB962C8B-B14F-4D97-AF65-F5344CB8AC3E}">
        <p14:creationId xmlns:p14="http://schemas.microsoft.com/office/powerpoint/2010/main" val="42118555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A0ED-ABED-464F-8E70-96B02808799B}"/>
              </a:ext>
            </a:extLst>
          </p:cNvPr>
          <p:cNvSpPr>
            <a:spLocks noGrp="1"/>
          </p:cNvSpPr>
          <p:nvPr>
            <p:ph type="title"/>
          </p:nvPr>
        </p:nvSpPr>
        <p:spPr/>
        <p:txBody>
          <a:bodyPr/>
          <a:lstStyle/>
          <a:p>
            <a:r>
              <a:rPr lang="en-US" dirty="0"/>
              <a:t>What Cities were Burned?</a:t>
            </a:r>
          </a:p>
        </p:txBody>
      </p:sp>
      <p:graphicFrame>
        <p:nvGraphicFramePr>
          <p:cNvPr id="4" name="Table 3">
            <a:extLst>
              <a:ext uri="{FF2B5EF4-FFF2-40B4-BE49-F238E27FC236}">
                <a16:creationId xmlns:a16="http://schemas.microsoft.com/office/drawing/2014/main" id="{DD86728F-6CB7-4302-A6A4-B2EC475761A5}"/>
              </a:ext>
            </a:extLst>
          </p:cNvPr>
          <p:cNvGraphicFramePr>
            <a:graphicFrameLocks noGrp="1"/>
          </p:cNvGraphicFramePr>
          <p:nvPr>
            <p:extLst>
              <p:ext uri="{D42A27DB-BD31-4B8C-83A1-F6EECF244321}">
                <p14:modId xmlns:p14="http://schemas.microsoft.com/office/powerpoint/2010/main" val="165781829"/>
              </p:ext>
            </p:extLst>
          </p:nvPr>
        </p:nvGraphicFramePr>
        <p:xfrm>
          <a:off x="1086801" y="1657517"/>
          <a:ext cx="7643312" cy="581025"/>
        </p:xfrm>
        <a:graphic>
          <a:graphicData uri="http://schemas.openxmlformats.org/drawingml/2006/table">
            <a:tbl>
              <a:tblPr firstRow="1" firstCol="1" bandRow="1"/>
              <a:tblGrid>
                <a:gridCol w="504108">
                  <a:extLst>
                    <a:ext uri="{9D8B030D-6E8A-4147-A177-3AD203B41FA5}">
                      <a16:colId xmlns:a16="http://schemas.microsoft.com/office/drawing/2014/main" val="125419306"/>
                    </a:ext>
                  </a:extLst>
                </a:gridCol>
                <a:gridCol w="1357514">
                  <a:extLst>
                    <a:ext uri="{9D8B030D-6E8A-4147-A177-3AD203B41FA5}">
                      <a16:colId xmlns:a16="http://schemas.microsoft.com/office/drawing/2014/main" val="2367795664"/>
                    </a:ext>
                  </a:extLst>
                </a:gridCol>
                <a:gridCol w="1493655">
                  <a:extLst>
                    <a:ext uri="{9D8B030D-6E8A-4147-A177-3AD203B41FA5}">
                      <a16:colId xmlns:a16="http://schemas.microsoft.com/office/drawing/2014/main" val="1641590331"/>
                    </a:ext>
                  </a:extLst>
                </a:gridCol>
                <a:gridCol w="1711480">
                  <a:extLst>
                    <a:ext uri="{9D8B030D-6E8A-4147-A177-3AD203B41FA5}">
                      <a16:colId xmlns:a16="http://schemas.microsoft.com/office/drawing/2014/main" val="1696287329"/>
                    </a:ext>
                  </a:extLst>
                </a:gridCol>
                <a:gridCol w="2576555">
                  <a:extLst>
                    <a:ext uri="{9D8B030D-6E8A-4147-A177-3AD203B41FA5}">
                      <a16:colId xmlns:a16="http://schemas.microsoft.com/office/drawing/2014/main" val="344583987"/>
                    </a:ext>
                  </a:extLst>
                </a:gridCol>
              </a:tblGrid>
              <a:tr h="581025">
                <a:tc>
                  <a:txBody>
                    <a:bodyPr/>
                    <a:lstStyle/>
                    <a:p>
                      <a:pPr marL="0" marR="0" algn="ctr">
                        <a:lnSpc>
                          <a:spcPct val="115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City Defeated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Chapter &amp; Verse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King's Fate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1927860" algn="ctr">
                        <a:lnSpc>
                          <a:spcPct val="115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Cities Fate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31539208"/>
                  </a:ext>
                </a:extLst>
              </a:tr>
            </a:tbl>
          </a:graphicData>
        </a:graphic>
      </p:graphicFrame>
      <p:graphicFrame>
        <p:nvGraphicFramePr>
          <p:cNvPr id="6" name="Table 5">
            <a:extLst>
              <a:ext uri="{FF2B5EF4-FFF2-40B4-BE49-F238E27FC236}">
                <a16:creationId xmlns:a16="http://schemas.microsoft.com/office/drawing/2014/main" id="{5B23A0EC-4499-46D6-BFEC-C27F4B509672}"/>
              </a:ext>
            </a:extLst>
          </p:cNvPr>
          <p:cNvGraphicFramePr>
            <a:graphicFrameLocks noGrp="1"/>
          </p:cNvGraphicFramePr>
          <p:nvPr>
            <p:extLst>
              <p:ext uri="{D42A27DB-BD31-4B8C-83A1-F6EECF244321}">
                <p14:modId xmlns:p14="http://schemas.microsoft.com/office/powerpoint/2010/main" val="1488675590"/>
              </p:ext>
            </p:extLst>
          </p:nvPr>
        </p:nvGraphicFramePr>
        <p:xfrm>
          <a:off x="1086801" y="2238542"/>
          <a:ext cx="7643313" cy="2178432"/>
        </p:xfrm>
        <a:graphic>
          <a:graphicData uri="http://schemas.openxmlformats.org/drawingml/2006/table">
            <a:tbl>
              <a:tblPr firstRow="1" firstCol="1" bandRow="1"/>
              <a:tblGrid>
                <a:gridCol w="501367">
                  <a:extLst>
                    <a:ext uri="{9D8B030D-6E8A-4147-A177-3AD203B41FA5}">
                      <a16:colId xmlns:a16="http://schemas.microsoft.com/office/drawing/2014/main" val="2289017882"/>
                    </a:ext>
                  </a:extLst>
                </a:gridCol>
                <a:gridCol w="1366788">
                  <a:extLst>
                    <a:ext uri="{9D8B030D-6E8A-4147-A177-3AD203B41FA5}">
                      <a16:colId xmlns:a16="http://schemas.microsoft.com/office/drawing/2014/main" val="1177300961"/>
                    </a:ext>
                  </a:extLst>
                </a:gridCol>
                <a:gridCol w="1491916">
                  <a:extLst>
                    <a:ext uri="{9D8B030D-6E8A-4147-A177-3AD203B41FA5}">
                      <a16:colId xmlns:a16="http://schemas.microsoft.com/office/drawing/2014/main" val="1725126684"/>
                    </a:ext>
                  </a:extLst>
                </a:gridCol>
                <a:gridCol w="1706687">
                  <a:extLst>
                    <a:ext uri="{9D8B030D-6E8A-4147-A177-3AD203B41FA5}">
                      <a16:colId xmlns:a16="http://schemas.microsoft.com/office/drawing/2014/main" val="3955809352"/>
                    </a:ext>
                  </a:extLst>
                </a:gridCol>
                <a:gridCol w="2576555">
                  <a:extLst>
                    <a:ext uri="{9D8B030D-6E8A-4147-A177-3AD203B41FA5}">
                      <a16:colId xmlns:a16="http://schemas.microsoft.com/office/drawing/2014/main" val="3968477153"/>
                    </a:ext>
                  </a:extLst>
                </a:gridCol>
              </a:tblGrid>
              <a:tr h="790575">
                <a:tc>
                  <a:txBody>
                    <a:bodyPr/>
                    <a:lstStyle/>
                    <a:p>
                      <a:pPr marL="0" marR="0" algn="ctr">
                        <a:lnSpc>
                          <a:spcPct val="115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Jericho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Josh 6:21,24, 10:1, 12:9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a:effectLst/>
                          <a:latin typeface="Comic Sans MS" panose="030F0702030302020204" pitchFamily="66" charset="0"/>
                          <a:ea typeface="Times New Roman" panose="02020603050405020304" pitchFamily="18" charset="0"/>
                          <a:cs typeface="Arial" panose="020B0604020202020204" pitchFamily="34" charset="0"/>
                        </a:rPr>
                        <a:t>Killed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devoted all in the city to destruction</a:t>
                      </a:r>
                      <a:r>
                        <a:rPr lang="en-US" sz="1400" dirty="0">
                          <a:solidFill>
                            <a:srgbClr val="7030A0"/>
                          </a:solidFill>
                          <a:effectLst/>
                          <a:latin typeface="Comic Sans MS" panose="030F0702030302020204" pitchFamily="66" charset="0"/>
                          <a:ea typeface="Times New Roman" panose="02020603050405020304" pitchFamily="18" charset="0"/>
                          <a:cs typeface="Arial" panose="020B0604020202020204" pitchFamily="34" charset="0"/>
                        </a:rPr>
                        <a:t> </a:t>
                      </a:r>
                      <a:r>
                        <a:rPr lang="en-US" sz="1400" b="1" u="sng" dirty="0">
                          <a:solidFill>
                            <a:srgbClr val="7030A0"/>
                          </a:solidFill>
                          <a:effectLst/>
                          <a:latin typeface="Comic Sans MS" panose="030F0702030302020204" pitchFamily="66" charset="0"/>
                          <a:ea typeface="Times New Roman" panose="02020603050405020304" pitchFamily="18" charset="0"/>
                          <a:cs typeface="Arial" panose="020B0604020202020204" pitchFamily="34" charset="0"/>
                        </a:rPr>
                        <a:t>burned</a:t>
                      </a:r>
                      <a:r>
                        <a:rPr lang="en-US" sz="1400" dirty="0">
                          <a:solidFill>
                            <a:srgbClr val="7030A0"/>
                          </a:solidFill>
                          <a:effectLst/>
                          <a:latin typeface="Comic Sans MS" panose="030F0702030302020204" pitchFamily="66" charset="0"/>
                          <a:ea typeface="Times New Roman" panose="02020603050405020304" pitchFamily="18" charset="0"/>
                          <a:cs typeface="Arial" panose="020B0604020202020204" pitchFamily="34" charset="0"/>
                        </a:rPr>
                        <a:t>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the city with fire, precious items treasury of  Lord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8016074"/>
                  </a:ext>
                </a:extLst>
              </a:tr>
              <a:tr h="771525">
                <a:tc>
                  <a:txBody>
                    <a:bodyPr/>
                    <a:lstStyle/>
                    <a:p>
                      <a:pPr marL="0" marR="0" algn="ctr">
                        <a:lnSpc>
                          <a:spcPct val="115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Ai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Josh 8:19, 26-29, 12:9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King taken alive &amp; hanged  him on a tree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1" u="sng" dirty="0">
                          <a:solidFill>
                            <a:srgbClr val="7030A0"/>
                          </a:solidFill>
                          <a:effectLst/>
                          <a:latin typeface="Comic Sans MS" panose="030F0702030302020204" pitchFamily="66" charset="0"/>
                          <a:ea typeface="Times New Roman" panose="02020603050405020304" pitchFamily="18" charset="0"/>
                          <a:cs typeface="Arial" panose="020B0604020202020204" pitchFamily="34" charset="0"/>
                        </a:rPr>
                        <a:t>burned Ai and made it forever a heap of ruins, struck down men</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 Israel took as their plunder, All the people of Ai killed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54511802"/>
                  </a:ext>
                </a:extLst>
              </a:tr>
            </a:tbl>
          </a:graphicData>
        </a:graphic>
      </p:graphicFrame>
      <p:graphicFrame>
        <p:nvGraphicFramePr>
          <p:cNvPr id="9" name="Table 8">
            <a:extLst>
              <a:ext uri="{FF2B5EF4-FFF2-40B4-BE49-F238E27FC236}">
                <a16:creationId xmlns:a16="http://schemas.microsoft.com/office/drawing/2014/main" id="{ECC930B0-884D-41F1-BC07-D006FA8200C2}"/>
              </a:ext>
            </a:extLst>
          </p:cNvPr>
          <p:cNvGraphicFramePr>
            <a:graphicFrameLocks noGrp="1"/>
          </p:cNvGraphicFramePr>
          <p:nvPr>
            <p:extLst>
              <p:ext uri="{D42A27DB-BD31-4B8C-83A1-F6EECF244321}">
                <p14:modId xmlns:p14="http://schemas.microsoft.com/office/powerpoint/2010/main" val="464362081"/>
              </p:ext>
            </p:extLst>
          </p:nvPr>
        </p:nvGraphicFramePr>
        <p:xfrm>
          <a:off x="1086800" y="4416974"/>
          <a:ext cx="7643311" cy="728282"/>
        </p:xfrm>
        <a:graphic>
          <a:graphicData uri="http://schemas.openxmlformats.org/drawingml/2006/table">
            <a:tbl>
              <a:tblPr/>
              <a:tblGrid>
                <a:gridCol w="510994">
                  <a:extLst>
                    <a:ext uri="{9D8B030D-6E8A-4147-A177-3AD203B41FA5}">
                      <a16:colId xmlns:a16="http://schemas.microsoft.com/office/drawing/2014/main" val="3569983171"/>
                    </a:ext>
                  </a:extLst>
                </a:gridCol>
                <a:gridCol w="1347537">
                  <a:extLst>
                    <a:ext uri="{9D8B030D-6E8A-4147-A177-3AD203B41FA5}">
                      <a16:colId xmlns:a16="http://schemas.microsoft.com/office/drawing/2014/main" val="3395297224"/>
                    </a:ext>
                  </a:extLst>
                </a:gridCol>
                <a:gridCol w="1491915">
                  <a:extLst>
                    <a:ext uri="{9D8B030D-6E8A-4147-A177-3AD203B41FA5}">
                      <a16:colId xmlns:a16="http://schemas.microsoft.com/office/drawing/2014/main" val="68966475"/>
                    </a:ext>
                  </a:extLst>
                </a:gridCol>
                <a:gridCol w="1713297">
                  <a:extLst>
                    <a:ext uri="{9D8B030D-6E8A-4147-A177-3AD203B41FA5}">
                      <a16:colId xmlns:a16="http://schemas.microsoft.com/office/drawing/2014/main" val="2330710967"/>
                    </a:ext>
                  </a:extLst>
                </a:gridCol>
                <a:gridCol w="2579568">
                  <a:extLst>
                    <a:ext uri="{9D8B030D-6E8A-4147-A177-3AD203B41FA5}">
                      <a16:colId xmlns:a16="http://schemas.microsoft.com/office/drawing/2014/main" val="3811872035"/>
                    </a:ext>
                  </a:extLst>
                </a:gridCol>
              </a:tblGrid>
              <a:tr h="394335">
                <a:tc>
                  <a:txBody>
                    <a:bodyPr/>
                    <a:lstStyle/>
                    <a:p>
                      <a:pPr marL="0" marR="0" algn="ctr" defTabSz="685800" rtl="0" eaLnBrk="1" latinLnBrk="0" hangingPunct="1">
                        <a:lnSpc>
                          <a:spcPct val="115000"/>
                        </a:lnSpc>
                        <a:spcBef>
                          <a:spcPts val="0"/>
                        </a:spcBef>
                        <a:spcAft>
                          <a:spcPts val="0"/>
                        </a:spcAft>
                      </a:pPr>
                      <a:r>
                        <a:rPr lang="en-US" sz="1400" kern="1200" dirty="0">
                          <a:solidFill>
                            <a:schemeClr val="tx1"/>
                          </a:solidFill>
                          <a:effectLst/>
                          <a:latin typeface="Comic Sans MS" panose="030F0702030302020204" pitchFamily="66" charset="0"/>
                          <a:ea typeface="Times New Roman" panose="02020603050405020304" pitchFamily="18" charset="0"/>
                          <a:cs typeface="Arial" panose="020B0604020202020204" pitchFamily="34" charset="0"/>
                        </a:rPr>
                        <a:t>15</a:t>
                      </a:r>
                      <a:endParaRPr lang="en-US" sz="1400" kern="1200" dirty="0">
                        <a:solidFill>
                          <a:schemeClr val="tx1"/>
                        </a:solidFill>
                        <a:effectLst/>
                        <a:latin typeface="Comic Sans MS" panose="030F0702030302020204" pitchFamily="66" charset="0"/>
                        <a:ea typeface="Calibri" panose="020F0502020204030204" pitchFamily="34" charset="0"/>
                        <a:cs typeface="Arial" panose="020B0604020202020204" pitchFamily="34" charset="0"/>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defTabSz="685800" rtl="0" eaLnBrk="1" latinLnBrk="0" hangingPunct="1">
                        <a:lnSpc>
                          <a:spcPct val="115000"/>
                        </a:lnSpc>
                        <a:spcBef>
                          <a:spcPts val="0"/>
                        </a:spcBef>
                        <a:spcAft>
                          <a:spcPts val="0"/>
                        </a:spcAft>
                      </a:pPr>
                      <a:r>
                        <a:rPr lang="en-US" sz="1400" kern="1200" dirty="0">
                          <a:solidFill>
                            <a:schemeClr val="tx1"/>
                          </a:solidFill>
                          <a:effectLst/>
                          <a:latin typeface="Comic Sans MS" panose="030F0702030302020204" pitchFamily="66" charset="0"/>
                          <a:ea typeface="Times New Roman" panose="02020603050405020304" pitchFamily="18" charset="0"/>
                          <a:cs typeface="Arial" panose="020B0604020202020204" pitchFamily="34" charset="0"/>
                        </a:rPr>
                        <a:t>Hazor</a:t>
                      </a:r>
                      <a:endParaRPr lang="en-US" sz="1400" kern="1200" dirty="0">
                        <a:solidFill>
                          <a:schemeClr val="tx1"/>
                        </a:solidFill>
                        <a:effectLst/>
                        <a:latin typeface="Comic Sans MS" panose="030F0702030302020204" pitchFamily="66" charset="0"/>
                        <a:ea typeface="Calibri" panose="020F0502020204030204" pitchFamily="34" charset="0"/>
                        <a:cs typeface="Arial" panose="020B0604020202020204" pitchFamily="34" charset="0"/>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defTabSz="685800" rtl="0" eaLnBrk="1" latinLnBrk="0" hangingPunct="1">
                        <a:lnSpc>
                          <a:spcPct val="115000"/>
                        </a:lnSpc>
                        <a:spcBef>
                          <a:spcPts val="0"/>
                        </a:spcBef>
                        <a:spcAft>
                          <a:spcPts val="0"/>
                        </a:spcAft>
                      </a:pPr>
                      <a:r>
                        <a:rPr lang="en-US" sz="1400" kern="1200" dirty="0">
                          <a:solidFill>
                            <a:schemeClr val="tx1"/>
                          </a:solidFill>
                          <a:effectLst/>
                          <a:latin typeface="Comic Sans MS" panose="030F0702030302020204" pitchFamily="66" charset="0"/>
                          <a:ea typeface="Times New Roman" panose="02020603050405020304" pitchFamily="18" charset="0"/>
                          <a:cs typeface="Arial" panose="020B0604020202020204" pitchFamily="34" charset="0"/>
                        </a:rPr>
                        <a:t>11:1,8-10,13-14</a:t>
                      </a:r>
                      <a:endParaRPr lang="en-US" sz="1400" kern="1200" dirty="0">
                        <a:solidFill>
                          <a:schemeClr val="tx1"/>
                        </a:solidFill>
                        <a:effectLst/>
                        <a:latin typeface="Comic Sans MS" panose="030F0702030302020204" pitchFamily="66" charset="0"/>
                        <a:ea typeface="Calibri" panose="020F0502020204030204" pitchFamily="34" charset="0"/>
                        <a:cs typeface="Arial" panose="020B0604020202020204" pitchFamily="34" charset="0"/>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defTabSz="685800" rtl="0" eaLnBrk="1" latinLnBrk="0" hangingPunct="1">
                        <a:lnSpc>
                          <a:spcPct val="115000"/>
                        </a:lnSpc>
                        <a:spcBef>
                          <a:spcPts val="0"/>
                        </a:spcBef>
                        <a:spcAft>
                          <a:spcPts val="0"/>
                        </a:spcAft>
                      </a:pPr>
                      <a:r>
                        <a:rPr lang="en-US" sz="1400" kern="1200" dirty="0" err="1">
                          <a:solidFill>
                            <a:schemeClr val="tx1"/>
                          </a:solidFill>
                          <a:effectLst/>
                          <a:latin typeface="Comic Sans MS" panose="030F0702030302020204" pitchFamily="66" charset="0"/>
                          <a:ea typeface="Times New Roman" panose="02020603050405020304" pitchFamily="18" charset="0"/>
                          <a:cs typeface="Arial" panose="020B0604020202020204" pitchFamily="34" charset="0"/>
                        </a:rPr>
                        <a:t>Jabin</a:t>
                      </a:r>
                      <a:endParaRPr lang="en-US" sz="1400" kern="1200" dirty="0">
                        <a:solidFill>
                          <a:schemeClr val="tx1"/>
                        </a:solidFill>
                        <a:effectLst/>
                        <a:latin typeface="Comic Sans MS" panose="030F0702030302020204" pitchFamily="66" charset="0"/>
                        <a:ea typeface="Calibri" panose="020F0502020204030204" pitchFamily="34" charset="0"/>
                        <a:cs typeface="Arial" panose="020B0604020202020204" pitchFamily="34" charset="0"/>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defTabSz="685800" rtl="0" eaLnBrk="1" latinLnBrk="0" hangingPunct="1">
                        <a:lnSpc>
                          <a:spcPct val="115000"/>
                        </a:lnSpc>
                        <a:spcBef>
                          <a:spcPts val="0"/>
                        </a:spcBef>
                        <a:spcAft>
                          <a:spcPts val="0"/>
                        </a:spcAft>
                      </a:pPr>
                      <a:r>
                        <a:rPr lang="en-US" sz="1400" kern="1200" dirty="0">
                          <a:solidFill>
                            <a:schemeClr val="tx1"/>
                          </a:solidFill>
                          <a:effectLst/>
                          <a:latin typeface="Comic Sans MS" panose="030F0702030302020204" pitchFamily="66" charset="0"/>
                          <a:ea typeface="Times New Roman" panose="02020603050405020304" pitchFamily="18" charset="0"/>
                          <a:cs typeface="Arial" panose="020B0604020202020204" pitchFamily="34" charset="0"/>
                        </a:rPr>
                        <a:t>But none of the cities that stood on mounds did Israel </a:t>
                      </a:r>
                      <a:r>
                        <a:rPr lang="en-US" sz="1400" b="1" u="sng" kern="1200" dirty="0">
                          <a:solidFill>
                            <a:srgbClr val="7030A0"/>
                          </a:solidFill>
                          <a:effectLst/>
                          <a:latin typeface="Comic Sans MS" panose="030F0702030302020204" pitchFamily="66" charset="0"/>
                          <a:ea typeface="Times New Roman" panose="02020603050405020304" pitchFamily="18" charset="0"/>
                          <a:cs typeface="Arial" panose="020B0604020202020204" pitchFamily="34" charset="0"/>
                        </a:rPr>
                        <a:t>burn, except Hazor alone</a:t>
                      </a:r>
                      <a:endParaRPr lang="en-US" sz="1400" b="1" u="sng" kern="12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0560238"/>
                  </a:ext>
                </a:extLst>
              </a:tr>
            </a:tbl>
          </a:graphicData>
        </a:graphic>
      </p:graphicFrame>
      <p:sp>
        <p:nvSpPr>
          <p:cNvPr id="10" name="TextBox 9">
            <a:extLst>
              <a:ext uri="{FF2B5EF4-FFF2-40B4-BE49-F238E27FC236}">
                <a16:creationId xmlns:a16="http://schemas.microsoft.com/office/drawing/2014/main" id="{C5F7A1BA-B881-466A-AE5C-823FE93C41A9}"/>
              </a:ext>
            </a:extLst>
          </p:cNvPr>
          <p:cNvSpPr txBox="1"/>
          <p:nvPr/>
        </p:nvSpPr>
        <p:spPr>
          <a:xfrm>
            <a:off x="98323" y="2526890"/>
            <a:ext cx="904567" cy="646331"/>
          </a:xfrm>
          <a:prstGeom prst="rect">
            <a:avLst/>
          </a:prstGeom>
          <a:noFill/>
        </p:spPr>
        <p:txBody>
          <a:bodyPr wrap="square" rtlCol="0">
            <a:spAutoFit/>
          </a:bodyPr>
          <a:lstStyle/>
          <a:p>
            <a:r>
              <a:rPr lang="en-US" dirty="0"/>
              <a:t>Date Issues?</a:t>
            </a:r>
          </a:p>
        </p:txBody>
      </p:sp>
      <p:sp>
        <p:nvSpPr>
          <p:cNvPr id="11" name="TextBox 10">
            <a:extLst>
              <a:ext uri="{FF2B5EF4-FFF2-40B4-BE49-F238E27FC236}">
                <a16:creationId xmlns:a16="http://schemas.microsoft.com/office/drawing/2014/main" id="{8526F5C2-5B60-4BE3-91D4-50A8A4CAAEEB}"/>
              </a:ext>
            </a:extLst>
          </p:cNvPr>
          <p:cNvSpPr txBox="1"/>
          <p:nvPr/>
        </p:nvSpPr>
        <p:spPr>
          <a:xfrm>
            <a:off x="81116" y="3441150"/>
            <a:ext cx="1005684" cy="646331"/>
          </a:xfrm>
          <a:prstGeom prst="rect">
            <a:avLst/>
          </a:prstGeom>
          <a:noFill/>
        </p:spPr>
        <p:txBody>
          <a:bodyPr wrap="square" rtlCol="0">
            <a:spAutoFit/>
          </a:bodyPr>
          <a:lstStyle/>
          <a:p>
            <a:r>
              <a:rPr lang="en-US" dirty="0"/>
              <a:t>Location Issues?</a:t>
            </a:r>
          </a:p>
        </p:txBody>
      </p:sp>
      <p:sp>
        <p:nvSpPr>
          <p:cNvPr id="12" name="TextBox 11">
            <a:extLst>
              <a:ext uri="{FF2B5EF4-FFF2-40B4-BE49-F238E27FC236}">
                <a16:creationId xmlns:a16="http://schemas.microsoft.com/office/drawing/2014/main" id="{77B0E0F6-B529-4FAD-9C13-256A5E352907}"/>
              </a:ext>
            </a:extLst>
          </p:cNvPr>
          <p:cNvSpPr txBox="1"/>
          <p:nvPr/>
        </p:nvSpPr>
        <p:spPr>
          <a:xfrm>
            <a:off x="182232" y="4423301"/>
            <a:ext cx="904567" cy="646331"/>
          </a:xfrm>
          <a:prstGeom prst="rect">
            <a:avLst/>
          </a:prstGeom>
          <a:noFill/>
        </p:spPr>
        <p:txBody>
          <a:bodyPr wrap="square" rtlCol="0">
            <a:spAutoFit/>
          </a:bodyPr>
          <a:lstStyle/>
          <a:p>
            <a:r>
              <a:rPr lang="en-US" dirty="0"/>
              <a:t>Date Issues?</a:t>
            </a:r>
          </a:p>
        </p:txBody>
      </p:sp>
    </p:spTree>
    <p:extLst>
      <p:ext uri="{BB962C8B-B14F-4D97-AF65-F5344CB8AC3E}">
        <p14:creationId xmlns:p14="http://schemas.microsoft.com/office/powerpoint/2010/main" val="608855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98"/>
          <p:cNvGrpSpPr>
            <a:grpSpLocks/>
          </p:cNvGrpSpPr>
          <p:nvPr/>
        </p:nvGrpSpPr>
        <p:grpSpPr bwMode="auto">
          <a:xfrm>
            <a:off x="0" y="2002923"/>
            <a:ext cx="9144000" cy="580761"/>
            <a:chOff x="0" y="2066573"/>
            <a:chExt cx="9144000" cy="696684"/>
          </a:xfrm>
        </p:grpSpPr>
        <p:sp>
          <p:nvSpPr>
            <p:cNvPr id="93" name="Rectangle 92"/>
            <p:cNvSpPr/>
            <p:nvPr/>
          </p:nvSpPr>
          <p:spPr>
            <a:xfrm>
              <a:off x="0" y="2088791"/>
              <a:ext cx="9144000" cy="326918"/>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 Box 6"/>
            <p:cNvSpPr txBox="1">
              <a:spLocks noChangeArrowheads="1"/>
            </p:cNvSpPr>
            <p:nvPr/>
          </p:nvSpPr>
          <p:spPr bwMode="auto">
            <a:xfrm>
              <a:off x="0" y="206657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1400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Text Box 7"/>
            <p:cNvSpPr txBox="1">
              <a:spLocks noChangeArrowheads="1"/>
            </p:cNvSpPr>
            <p:nvPr/>
          </p:nvSpPr>
          <p:spPr bwMode="auto">
            <a:xfrm>
              <a:off x="1514475" y="2096726"/>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1300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 name="Text Box 8"/>
            <p:cNvSpPr txBox="1">
              <a:spLocks noChangeArrowheads="1"/>
            </p:cNvSpPr>
            <p:nvPr/>
          </p:nvSpPr>
          <p:spPr bwMode="auto">
            <a:xfrm>
              <a:off x="2989263"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1200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9" name="Text Box 9"/>
            <p:cNvSpPr txBox="1">
              <a:spLocks noChangeArrowheads="1"/>
            </p:cNvSpPr>
            <p:nvPr/>
          </p:nvSpPr>
          <p:spPr bwMode="auto">
            <a:xfrm>
              <a:off x="4549775"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1100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 name="Text Box 10"/>
            <p:cNvSpPr txBox="1">
              <a:spLocks noChangeArrowheads="1"/>
            </p:cNvSpPr>
            <p:nvPr/>
          </p:nvSpPr>
          <p:spPr bwMode="auto">
            <a:xfrm>
              <a:off x="5959475" y="2068160"/>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1000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44041"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1" name="Text Box 10"/>
            <p:cNvSpPr txBox="1">
              <a:spLocks noChangeArrowheads="1"/>
            </p:cNvSpPr>
            <p:nvPr/>
          </p:nvSpPr>
          <p:spPr bwMode="auto">
            <a:xfrm>
              <a:off x="7456488" y="209831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900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83" name="Straight Connector 82"/>
            <p:cNvCxnSpPr/>
            <p:nvPr/>
          </p:nvCxnSpPr>
          <p:spPr>
            <a:xfrm rot="16200000" flipH="1">
              <a:off x="1182797"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3"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4" y="2421262"/>
              <a:ext cx="668117"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8"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063" name="Rectangle 99"/>
          <p:cNvSpPr>
            <a:spLocks noChangeArrowheads="1"/>
          </p:cNvSpPr>
          <p:nvPr/>
        </p:nvSpPr>
        <p:spPr bwMode="auto">
          <a:xfrm>
            <a:off x="458788" y="3500439"/>
            <a:ext cx="41132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Reign of Solomon started – 970 BC</a:t>
            </a:r>
            <a:b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b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Arial" charset="0"/>
              </a:rPr>
              <a:t>1 Kings 6:1(ESV) </a:t>
            </a:r>
            <a:b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br>
            <a:r>
              <a:rPr kumimoji="0" lang="en-US" altLang="en-US" sz="1800" b="0" i="0" u="none" strike="noStrike" kern="1200" cap="none" spc="0" normalizeH="0" baseline="30000" noProof="0">
                <a:ln>
                  <a:noFill/>
                </a:ln>
                <a:solidFill>
                  <a:prstClr val="black"/>
                </a:solidFill>
                <a:effectLst/>
                <a:uLnTx/>
                <a:uFillTx/>
                <a:latin typeface="Calibri" pitchFamily="34" charset="0"/>
                <a:ea typeface="+mn-ea"/>
                <a:cs typeface="Arial" charset="0"/>
              </a:rPr>
              <a:t>1 </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In the </a:t>
            </a:r>
            <a:r>
              <a:rPr kumimoji="0" lang="en-US" altLang="en-US" sz="1800" b="1" i="0" u="sng" strike="noStrike" kern="1200" cap="none" spc="0" normalizeH="0" baseline="0" noProof="0">
                <a:ln>
                  <a:noFill/>
                </a:ln>
                <a:solidFill>
                  <a:prstClr val="black"/>
                </a:solidFill>
                <a:effectLst/>
                <a:uLnTx/>
                <a:uFillTx/>
                <a:latin typeface="Calibri" pitchFamily="34" charset="0"/>
                <a:ea typeface="+mn-ea"/>
                <a:cs typeface="Arial" charset="0"/>
              </a:rPr>
              <a:t>four hundred and eightieth year after the people of Israel came out of the land of Egypt, </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in the fourth year of Solomon’s reign over Israel, in the month of Ziv, which is the second month, he began to build the house of the Lord.  </a:t>
            </a:r>
          </a:p>
        </p:txBody>
      </p:sp>
      <p:grpSp>
        <p:nvGrpSpPr>
          <p:cNvPr id="44064" name="Group 117"/>
          <p:cNvGrpSpPr>
            <a:grpSpLocks/>
          </p:cNvGrpSpPr>
          <p:nvPr/>
        </p:nvGrpSpPr>
        <p:grpSpPr bwMode="auto">
          <a:xfrm>
            <a:off x="8062926" y="2366700"/>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6"/>
              <a:ext cx="166978" cy="18276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06" name="Straight Connector 105"/>
          <p:cNvCxnSpPr/>
          <p:nvPr/>
        </p:nvCxnSpPr>
        <p:spPr>
          <a:xfrm>
            <a:off x="6615128"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2684201"/>
            <a:ext cx="1525588"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9"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4"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2686845"/>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072" name="Group 119"/>
          <p:cNvGrpSpPr>
            <a:grpSpLocks/>
          </p:cNvGrpSpPr>
          <p:nvPr/>
        </p:nvGrpSpPr>
        <p:grpSpPr bwMode="auto">
          <a:xfrm>
            <a:off x="765175" y="2373313"/>
            <a:ext cx="166688" cy="551657"/>
            <a:chOff x="8062623" y="2153630"/>
            <a:chExt cx="166978" cy="661131"/>
          </a:xfrm>
        </p:grpSpPr>
        <p:cxnSp>
          <p:nvCxnSpPr>
            <p:cNvPr id="121" name="Straight Connector 120"/>
            <p:cNvCxnSpPr/>
            <p:nvPr/>
          </p:nvCxnSpPr>
          <p:spPr>
            <a:xfrm rot="5400000">
              <a:off x="7891662" y="2412056"/>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4"/>
              <a:ext cx="166978" cy="182327"/>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075" name="TextBox 122"/>
          <p:cNvSpPr txBox="1">
            <a:spLocks noChangeArrowheads="1"/>
          </p:cNvSpPr>
          <p:nvPr/>
        </p:nvSpPr>
        <p:spPr bwMode="auto">
          <a:xfrm>
            <a:off x="7904164" y="2870729"/>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966</a:t>
            </a:r>
          </a:p>
        </p:txBody>
      </p:sp>
      <p:sp>
        <p:nvSpPr>
          <p:cNvPr id="44076" name="TextBox 123"/>
          <p:cNvSpPr txBox="1">
            <a:spLocks noChangeArrowheads="1"/>
          </p:cNvSpPr>
          <p:nvPr/>
        </p:nvSpPr>
        <p:spPr bwMode="auto">
          <a:xfrm>
            <a:off x="373080" y="2878667"/>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1446</a:t>
            </a:r>
          </a:p>
        </p:txBody>
      </p:sp>
      <p:sp>
        <p:nvSpPr>
          <p:cNvPr id="125" name="TextBox 124"/>
          <p:cNvSpPr txBox="1"/>
          <p:nvPr/>
        </p:nvSpPr>
        <p:spPr>
          <a:xfrm>
            <a:off x="5051425" y="3429028"/>
            <a:ext cx="3860800" cy="2031325"/>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31775" marR="0" lvl="0" indent="-231775"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Dating of Exodus Based on –</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1 Kings 6:1</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Jephthah’s</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statement Judges 11:26</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Late date shortens the time of the Judges</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1 Chron 6:33-37 the 19 Generations for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Heman</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from Levi to Solomon</a:t>
            </a:r>
          </a:p>
        </p:txBody>
      </p:sp>
      <p:sp>
        <p:nvSpPr>
          <p:cNvPr id="44079" name="TextBox 97"/>
          <p:cNvSpPr txBox="1">
            <a:spLocks noChangeArrowheads="1"/>
          </p:cNvSpPr>
          <p:nvPr/>
        </p:nvSpPr>
        <p:spPr bwMode="auto">
          <a:xfrm>
            <a:off x="7469214" y="1767444"/>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David</a:t>
            </a:r>
          </a:p>
        </p:txBody>
      </p:sp>
      <p:sp>
        <p:nvSpPr>
          <p:cNvPr id="44080" name="TextBox 98"/>
          <p:cNvSpPr txBox="1">
            <a:spLocks noChangeArrowheads="1"/>
          </p:cNvSpPr>
          <p:nvPr/>
        </p:nvSpPr>
        <p:spPr bwMode="auto">
          <a:xfrm>
            <a:off x="6935788" y="1762152"/>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Saul</a:t>
            </a:r>
          </a:p>
        </p:txBody>
      </p:sp>
      <p:sp>
        <p:nvSpPr>
          <p:cNvPr id="44081" name="TextBox 100"/>
          <p:cNvSpPr txBox="1">
            <a:spLocks noChangeArrowheads="1"/>
          </p:cNvSpPr>
          <p:nvPr/>
        </p:nvSpPr>
        <p:spPr bwMode="auto">
          <a:xfrm>
            <a:off x="6323013" y="1764798"/>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Samuel</a:t>
            </a:r>
          </a:p>
        </p:txBody>
      </p:sp>
      <p:grpSp>
        <p:nvGrpSpPr>
          <p:cNvPr id="44082" name="Group 117"/>
          <p:cNvGrpSpPr>
            <a:grpSpLocks/>
          </p:cNvGrpSpPr>
          <p:nvPr/>
        </p:nvGrpSpPr>
        <p:grpSpPr bwMode="auto">
          <a:xfrm>
            <a:off x="5864225" y="2264861"/>
            <a:ext cx="166688" cy="771261"/>
            <a:chOff x="8410493" y="1532286"/>
            <a:chExt cx="166978" cy="924666"/>
          </a:xfrm>
        </p:grpSpPr>
        <p:cxnSp>
          <p:nvCxnSpPr>
            <p:cNvPr id="109" name="Straight Connector 108"/>
            <p:cNvCxnSpPr/>
            <p:nvPr/>
          </p:nvCxnSpPr>
          <p:spPr>
            <a:xfrm rot="5400000">
              <a:off x="8100642" y="1924830"/>
              <a:ext cx="786679"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085" name="TextBox 115"/>
          <p:cNvSpPr txBox="1">
            <a:spLocks noChangeArrowheads="1"/>
          </p:cNvSpPr>
          <p:nvPr/>
        </p:nvSpPr>
        <p:spPr bwMode="auto">
          <a:xfrm>
            <a:off x="5978545" y="2844271"/>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~1100</a:t>
            </a:r>
          </a:p>
        </p:txBody>
      </p:sp>
      <p:cxnSp>
        <p:nvCxnSpPr>
          <p:cNvPr id="117" name="Straight Connector 116"/>
          <p:cNvCxnSpPr/>
          <p:nvPr/>
        </p:nvCxnSpPr>
        <p:spPr>
          <a:xfrm>
            <a:off x="4410075" y="2860149"/>
            <a:ext cx="1525588"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9" y="2846919"/>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004" y="2835011"/>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089" name="Group 117"/>
          <p:cNvGrpSpPr>
            <a:grpSpLocks/>
          </p:cNvGrpSpPr>
          <p:nvPr/>
        </p:nvGrpSpPr>
        <p:grpSpPr bwMode="auto">
          <a:xfrm>
            <a:off x="1303345" y="2381277"/>
            <a:ext cx="166687" cy="771261"/>
            <a:chOff x="8410493" y="1532286"/>
            <a:chExt cx="166978" cy="924666"/>
          </a:xfrm>
        </p:grpSpPr>
        <p:cxnSp>
          <p:nvCxnSpPr>
            <p:cNvPr id="127" name="Straight Connector 126"/>
            <p:cNvCxnSpPr/>
            <p:nvPr/>
          </p:nvCxnSpPr>
          <p:spPr>
            <a:xfrm rot="5400000">
              <a:off x="8100643" y="1924830"/>
              <a:ext cx="786679"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092" name="TextBox 128"/>
          <p:cNvSpPr txBox="1">
            <a:spLocks noChangeArrowheads="1"/>
          </p:cNvSpPr>
          <p:nvPr/>
        </p:nvSpPr>
        <p:spPr bwMode="auto">
          <a:xfrm>
            <a:off x="623889" y="3096949"/>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~40 yrs wilderness</a:t>
            </a:r>
          </a:p>
        </p:txBody>
      </p:sp>
      <p:sp>
        <p:nvSpPr>
          <p:cNvPr id="44094" name="TextBox 132"/>
          <p:cNvSpPr txBox="1">
            <a:spLocks noChangeArrowheads="1"/>
          </p:cNvSpPr>
          <p:nvPr/>
        </p:nvSpPr>
        <p:spPr bwMode="auto">
          <a:xfrm>
            <a:off x="8083604" y="1755538"/>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Solomon</a:t>
            </a:r>
          </a:p>
        </p:txBody>
      </p:sp>
      <p:sp>
        <p:nvSpPr>
          <p:cNvPr id="44095" name="TextBox 133"/>
          <p:cNvSpPr txBox="1">
            <a:spLocks noChangeArrowheads="1"/>
          </p:cNvSpPr>
          <p:nvPr/>
        </p:nvSpPr>
        <p:spPr bwMode="auto">
          <a:xfrm>
            <a:off x="6742117" y="2399771"/>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480 yrs</a:t>
            </a:r>
          </a:p>
        </p:txBody>
      </p:sp>
      <p:sp>
        <p:nvSpPr>
          <p:cNvPr id="44096" name="TextBox 134"/>
          <p:cNvSpPr txBox="1">
            <a:spLocks noChangeArrowheads="1"/>
          </p:cNvSpPr>
          <p:nvPr/>
        </p:nvSpPr>
        <p:spPr bwMode="auto">
          <a:xfrm>
            <a:off x="3421069" y="2885282"/>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~300 yrs</a:t>
            </a:r>
          </a:p>
        </p:txBody>
      </p:sp>
      <p:sp>
        <p:nvSpPr>
          <p:cNvPr id="44097" name="Rectangle 65"/>
          <p:cNvSpPr>
            <a:spLocks noGrp="1"/>
          </p:cNvSpPr>
          <p:nvPr>
            <p:ph type="title" idx="4294967295"/>
          </p:nvPr>
        </p:nvSpPr>
        <p:spPr/>
        <p:txBody>
          <a:bodyPr/>
          <a:lstStyle/>
          <a:p>
            <a:r>
              <a:rPr lang="en-US" altLang="en-US"/>
              <a:t>Dating the Conquest #1</a:t>
            </a:r>
          </a:p>
        </p:txBody>
      </p:sp>
    </p:spTree>
    <p:extLst>
      <p:ext uri="{BB962C8B-B14F-4D97-AF65-F5344CB8AC3E}">
        <p14:creationId xmlns:p14="http://schemas.microsoft.com/office/powerpoint/2010/main" val="3579035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98"/>
          <p:cNvGrpSpPr>
            <a:grpSpLocks/>
          </p:cNvGrpSpPr>
          <p:nvPr/>
        </p:nvGrpSpPr>
        <p:grpSpPr bwMode="auto">
          <a:xfrm>
            <a:off x="0" y="1729053"/>
            <a:ext cx="9144000" cy="580760"/>
            <a:chOff x="0" y="2066573"/>
            <a:chExt cx="9144000" cy="696684"/>
          </a:xfrm>
        </p:grpSpPr>
        <p:sp>
          <p:nvSpPr>
            <p:cNvPr id="93" name="Rectangle 92"/>
            <p:cNvSpPr/>
            <p:nvPr/>
          </p:nvSpPr>
          <p:spPr>
            <a:xfrm>
              <a:off x="0" y="2088791"/>
              <a:ext cx="9144000" cy="326918"/>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 Box 6"/>
            <p:cNvSpPr txBox="1">
              <a:spLocks noChangeArrowheads="1"/>
            </p:cNvSpPr>
            <p:nvPr/>
          </p:nvSpPr>
          <p:spPr bwMode="auto">
            <a:xfrm>
              <a:off x="0" y="2066573"/>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1400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Text Box 7"/>
            <p:cNvSpPr txBox="1">
              <a:spLocks noChangeArrowheads="1"/>
            </p:cNvSpPr>
            <p:nvPr/>
          </p:nvSpPr>
          <p:spPr bwMode="auto">
            <a:xfrm>
              <a:off x="1514475" y="2096725"/>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1300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 name="Text Box 8"/>
            <p:cNvSpPr txBox="1">
              <a:spLocks noChangeArrowheads="1"/>
            </p:cNvSpPr>
            <p:nvPr/>
          </p:nvSpPr>
          <p:spPr bwMode="auto">
            <a:xfrm>
              <a:off x="2989263" y="2077681"/>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1200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9" name="Text Box 9"/>
            <p:cNvSpPr txBox="1">
              <a:spLocks noChangeArrowheads="1"/>
            </p:cNvSpPr>
            <p:nvPr/>
          </p:nvSpPr>
          <p:spPr bwMode="auto">
            <a:xfrm>
              <a:off x="4549775" y="2077681"/>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1100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 name="Text Box 10"/>
            <p:cNvSpPr txBox="1">
              <a:spLocks noChangeArrowheads="1"/>
            </p:cNvSpPr>
            <p:nvPr/>
          </p:nvSpPr>
          <p:spPr bwMode="auto">
            <a:xfrm>
              <a:off x="5959475" y="2068159"/>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1000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45065"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1" name="Text Box 10"/>
            <p:cNvSpPr txBox="1">
              <a:spLocks noChangeArrowheads="1"/>
            </p:cNvSpPr>
            <p:nvPr/>
          </p:nvSpPr>
          <p:spPr bwMode="auto">
            <a:xfrm>
              <a:off x="7456488" y="2098313"/>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900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83" name="Straight Connector 82"/>
            <p:cNvCxnSpPr/>
            <p:nvPr/>
          </p:nvCxnSpPr>
          <p:spPr>
            <a:xfrm rot="16200000" flipH="1">
              <a:off x="1182798"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2"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3" y="2421262"/>
              <a:ext cx="668119"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9"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088" name="Group 117"/>
          <p:cNvGrpSpPr>
            <a:grpSpLocks/>
          </p:cNvGrpSpPr>
          <p:nvPr/>
        </p:nvGrpSpPr>
        <p:grpSpPr bwMode="auto">
          <a:xfrm>
            <a:off x="8062926" y="2092855"/>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7"/>
              <a:ext cx="166978" cy="182764"/>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06" name="Straight Connector 105"/>
          <p:cNvCxnSpPr/>
          <p:nvPr/>
        </p:nvCxnSpPr>
        <p:spPr>
          <a:xfrm>
            <a:off x="6615128" y="2410355"/>
            <a:ext cx="1527175" cy="6615"/>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2410355"/>
            <a:ext cx="1525588" cy="6615"/>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9" y="2410355"/>
            <a:ext cx="1527175" cy="6615"/>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4" y="2410355"/>
            <a:ext cx="1527175" cy="6615"/>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2413001"/>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5096" name="Group 119"/>
          <p:cNvGrpSpPr>
            <a:grpSpLocks/>
          </p:cNvGrpSpPr>
          <p:nvPr/>
        </p:nvGrpSpPr>
        <p:grpSpPr bwMode="auto">
          <a:xfrm>
            <a:off x="765175" y="2099470"/>
            <a:ext cx="166688" cy="551656"/>
            <a:chOff x="8062623" y="2153630"/>
            <a:chExt cx="166978" cy="661131"/>
          </a:xfrm>
        </p:grpSpPr>
        <p:cxnSp>
          <p:nvCxnSpPr>
            <p:cNvPr id="121" name="Straight Connector 120"/>
            <p:cNvCxnSpPr/>
            <p:nvPr/>
          </p:nvCxnSpPr>
          <p:spPr>
            <a:xfrm rot="5400000">
              <a:off x="7891663" y="2412055"/>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5"/>
              <a:ext cx="166978" cy="18232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099" name="TextBox 122"/>
          <p:cNvSpPr txBox="1">
            <a:spLocks noChangeArrowheads="1"/>
          </p:cNvSpPr>
          <p:nvPr/>
        </p:nvSpPr>
        <p:spPr bwMode="auto">
          <a:xfrm>
            <a:off x="7904163" y="2596886"/>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966</a:t>
            </a:r>
          </a:p>
        </p:txBody>
      </p:sp>
      <p:sp>
        <p:nvSpPr>
          <p:cNvPr id="45100" name="TextBox 123"/>
          <p:cNvSpPr txBox="1">
            <a:spLocks noChangeArrowheads="1"/>
          </p:cNvSpPr>
          <p:nvPr/>
        </p:nvSpPr>
        <p:spPr bwMode="auto">
          <a:xfrm>
            <a:off x="373080" y="2604824"/>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1446</a:t>
            </a:r>
          </a:p>
        </p:txBody>
      </p:sp>
      <p:sp>
        <p:nvSpPr>
          <p:cNvPr id="45102" name="TextBox 125"/>
          <p:cNvSpPr txBox="1">
            <a:spLocks noChangeArrowheads="1"/>
          </p:cNvSpPr>
          <p:nvPr/>
        </p:nvSpPr>
        <p:spPr bwMode="auto">
          <a:xfrm>
            <a:off x="163529" y="3132693"/>
            <a:ext cx="5400675" cy="3046988"/>
          </a:xfrm>
          <a:prstGeom prst="rect">
            <a:avLst/>
          </a:prstGeom>
          <a:solidFill>
            <a:schemeClr val="bg1"/>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prstClr val="black"/>
                </a:solidFill>
                <a:effectLst/>
                <a:uLnTx/>
                <a:uFillTx/>
                <a:latin typeface="Calibri" pitchFamily="34" charset="0"/>
                <a:ea typeface="+mn-ea"/>
                <a:cs typeface="Arial" charset="0"/>
              </a:rPr>
              <a:t>Jephthah</a:t>
            </a:r>
            <a:r>
              <a:rPr kumimoji="0" lang="en-US" altLang="en-US" sz="1600" b="1" i="0" u="none" strike="noStrike" kern="1200" cap="none" spc="0" normalizeH="0" baseline="0" noProof="0" dirty="0">
                <a:ln>
                  <a:noFill/>
                </a:ln>
                <a:solidFill>
                  <a:prstClr val="black"/>
                </a:solidFill>
                <a:effectLst/>
                <a:uLnTx/>
                <a:uFillTx/>
                <a:latin typeface="Calibri" pitchFamily="34" charset="0"/>
                <a:ea typeface="+mn-ea"/>
                <a:cs typeface="Arial" charset="0"/>
              </a:rPr>
              <a:t> &amp; the Ammonite King ~ 1100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itchFamily="34" charset="0"/>
                <a:ea typeface="+mn-ea"/>
                <a:cs typeface="Arial" charset="0"/>
              </a:rPr>
              <a:t>Judges 11:12-13,26 (ESV)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30000" noProof="0" dirty="0">
                <a:ln>
                  <a:noFill/>
                </a:ln>
                <a:solidFill>
                  <a:prstClr val="black"/>
                </a:solidFill>
                <a:effectLst/>
                <a:uLnTx/>
                <a:uFillTx/>
                <a:latin typeface="Calibri" pitchFamily="34" charset="0"/>
                <a:ea typeface="+mn-ea"/>
                <a:cs typeface="Arial" charset="0"/>
              </a:rPr>
              <a:t>12</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Then </a:t>
            </a:r>
            <a:r>
              <a:rPr kumimoji="0" lang="en-US" alt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Jephthah</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sent messengers to the king of the Ammonites and said, “What do you have against me, that you have come to me to fight against my land?” </a:t>
            </a:r>
            <a:r>
              <a:rPr kumimoji="0" lang="en-US" altLang="en-US" sz="1600" b="0" i="0" u="none" strike="noStrike" kern="1200" cap="none" spc="0" normalizeH="0" baseline="30000" noProof="0" dirty="0">
                <a:ln>
                  <a:noFill/>
                </a:ln>
                <a:solidFill>
                  <a:prstClr val="black"/>
                </a:solidFill>
                <a:effectLst/>
                <a:uLnTx/>
                <a:uFillTx/>
                <a:latin typeface="Calibri" pitchFamily="34" charset="0"/>
                <a:ea typeface="+mn-ea"/>
                <a:cs typeface="Arial" charset="0"/>
              </a:rPr>
              <a:t>13</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And the king of the Ammonites answered the messengers of </a:t>
            </a:r>
            <a:r>
              <a:rPr kumimoji="0" lang="en-US" alt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Jephthah</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“Because Israel on coming up from Egypt took away my land, from the </a:t>
            </a:r>
            <a:r>
              <a:rPr kumimoji="0" lang="en-US" alt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Arnon</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to the Jabbok and to the Jordan; now therefore restore it peaceably.” …</a:t>
            </a:r>
            <a:r>
              <a:rPr kumimoji="0" lang="en-US" altLang="en-US" sz="1600" b="0" i="0" u="none" strike="noStrike" kern="1200" cap="none" spc="0" normalizeH="0" baseline="30000" noProof="0" dirty="0">
                <a:ln>
                  <a:noFill/>
                </a:ln>
                <a:solidFill>
                  <a:prstClr val="black"/>
                </a:solidFill>
                <a:effectLst/>
                <a:uLnTx/>
                <a:uFillTx/>
                <a:latin typeface="Calibri" pitchFamily="34" charset="0"/>
                <a:ea typeface="+mn-ea"/>
                <a:cs typeface="Arial" charset="0"/>
              </a:rPr>
              <a:t> 26 </a:t>
            </a:r>
            <a:r>
              <a:rPr kumimoji="0" lang="en-US" altLang="en-US" sz="1600" b="0" i="0" u="sng" strike="noStrike" kern="1200" cap="none" spc="0" normalizeH="0" baseline="0" noProof="0" dirty="0">
                <a:ln>
                  <a:noFill/>
                </a:ln>
                <a:solidFill>
                  <a:prstClr val="black"/>
                </a:solidFill>
                <a:effectLst/>
                <a:uLnTx/>
                <a:uFillTx/>
                <a:latin typeface="Calibri" pitchFamily="34" charset="0"/>
                <a:ea typeface="+mn-ea"/>
                <a:cs typeface="Arial" charset="0"/>
              </a:rPr>
              <a:t>While Israel lived in </a:t>
            </a:r>
            <a:r>
              <a:rPr kumimoji="0" lang="en-US" altLang="en-US" sz="1600" b="0" i="0" u="sng" strike="noStrike" kern="1200" cap="none" spc="0" normalizeH="0" baseline="0" noProof="0" dirty="0" err="1">
                <a:ln>
                  <a:noFill/>
                </a:ln>
                <a:solidFill>
                  <a:prstClr val="black"/>
                </a:solidFill>
                <a:effectLst/>
                <a:uLnTx/>
                <a:uFillTx/>
                <a:latin typeface="Calibri" pitchFamily="34" charset="0"/>
                <a:ea typeface="+mn-ea"/>
                <a:cs typeface="Arial" charset="0"/>
              </a:rPr>
              <a:t>Heshbon</a:t>
            </a:r>
            <a:r>
              <a:rPr kumimoji="0" lang="en-US" altLang="en-US" sz="1600" b="0" i="0" u="sng" strike="noStrike" kern="1200" cap="none" spc="0" normalizeH="0" baseline="0" noProof="0" dirty="0">
                <a:ln>
                  <a:noFill/>
                </a:ln>
                <a:solidFill>
                  <a:prstClr val="black"/>
                </a:solidFill>
                <a:effectLst/>
                <a:uLnTx/>
                <a:uFillTx/>
                <a:latin typeface="Calibri" pitchFamily="34" charset="0"/>
                <a:ea typeface="+mn-ea"/>
                <a:cs typeface="Arial" charset="0"/>
              </a:rPr>
              <a:t> and its villages</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and </a:t>
            </a:r>
            <a:r>
              <a:rPr kumimoji="0" lang="en-US" altLang="en-US" sz="1600" b="0" i="0" u="sng" strike="noStrike" kern="1200" cap="none" spc="0" normalizeH="0" baseline="0" noProof="0" dirty="0">
                <a:ln>
                  <a:noFill/>
                </a:ln>
                <a:solidFill>
                  <a:prstClr val="black"/>
                </a:solidFill>
                <a:effectLst/>
                <a:uLnTx/>
                <a:uFillTx/>
                <a:latin typeface="Calibri" pitchFamily="34" charset="0"/>
                <a:ea typeface="+mn-ea"/>
                <a:cs typeface="Arial" charset="0"/>
              </a:rPr>
              <a:t>in </a:t>
            </a:r>
            <a:r>
              <a:rPr kumimoji="0" lang="en-US" altLang="en-US" sz="1600" b="0" i="0" u="sng" strike="noStrike" kern="1200" cap="none" spc="0" normalizeH="0" baseline="0" noProof="0" dirty="0" err="1">
                <a:ln>
                  <a:noFill/>
                </a:ln>
                <a:solidFill>
                  <a:prstClr val="black"/>
                </a:solidFill>
                <a:effectLst/>
                <a:uLnTx/>
                <a:uFillTx/>
                <a:latin typeface="Calibri" pitchFamily="34" charset="0"/>
                <a:ea typeface="+mn-ea"/>
                <a:cs typeface="Arial" charset="0"/>
              </a:rPr>
              <a:t>Aroer</a:t>
            </a:r>
            <a:r>
              <a:rPr kumimoji="0" lang="en-US" altLang="en-US" sz="1600" b="0" i="0" u="sng" strike="noStrike" kern="1200" cap="none" spc="0" normalizeH="0" baseline="0" noProof="0" dirty="0">
                <a:ln>
                  <a:noFill/>
                </a:ln>
                <a:solidFill>
                  <a:prstClr val="black"/>
                </a:solidFill>
                <a:effectLst/>
                <a:uLnTx/>
                <a:uFillTx/>
                <a:latin typeface="Calibri" pitchFamily="34" charset="0"/>
                <a:ea typeface="+mn-ea"/>
                <a:cs typeface="Arial" charset="0"/>
              </a:rPr>
              <a:t> and its villages</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and </a:t>
            </a:r>
            <a:r>
              <a:rPr kumimoji="0" lang="en-US" altLang="en-US" sz="1600" b="1" i="0" u="sng" strike="noStrike" kern="1200" cap="none" spc="0" normalizeH="0" baseline="0" noProof="0" dirty="0">
                <a:ln>
                  <a:noFill/>
                </a:ln>
                <a:solidFill>
                  <a:prstClr val="black"/>
                </a:solidFill>
                <a:effectLst/>
                <a:uLnTx/>
                <a:uFillTx/>
                <a:latin typeface="Calibri" pitchFamily="34" charset="0"/>
                <a:ea typeface="+mn-ea"/>
                <a:cs typeface="Arial" charset="0"/>
              </a:rPr>
              <a:t>in all the cities that are on the banks of the </a:t>
            </a:r>
            <a:r>
              <a:rPr kumimoji="0" lang="en-US" altLang="en-US" sz="1600" b="1" i="0" u="sng" strike="noStrike" kern="1200" cap="none" spc="0" normalizeH="0" baseline="0" noProof="0" dirty="0" err="1">
                <a:ln>
                  <a:noFill/>
                </a:ln>
                <a:solidFill>
                  <a:prstClr val="black"/>
                </a:solidFill>
                <a:effectLst/>
                <a:uLnTx/>
                <a:uFillTx/>
                <a:latin typeface="Calibri" pitchFamily="34" charset="0"/>
                <a:ea typeface="+mn-ea"/>
                <a:cs typeface="Arial" charset="0"/>
              </a:rPr>
              <a:t>Arnon</a:t>
            </a:r>
            <a:r>
              <a:rPr kumimoji="0" lang="en-US" altLang="en-US" sz="1600" b="1" i="0" u="sng" strike="noStrike" kern="1200" cap="none" spc="0" normalizeH="0" baseline="0" noProof="0" dirty="0">
                <a:ln>
                  <a:noFill/>
                </a:ln>
                <a:solidFill>
                  <a:prstClr val="black"/>
                </a:solidFill>
                <a:effectLst/>
                <a:uLnTx/>
                <a:uFillTx/>
                <a:latin typeface="Calibri" pitchFamily="34" charset="0"/>
                <a:ea typeface="+mn-ea"/>
                <a:cs typeface="Arial" charset="0"/>
              </a:rPr>
              <a:t>, 300 years, why did you not deliver them within that time?  </a:t>
            </a:r>
            <a:endPar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5103" name="TextBox 97"/>
          <p:cNvSpPr txBox="1">
            <a:spLocks noChangeArrowheads="1"/>
          </p:cNvSpPr>
          <p:nvPr/>
        </p:nvSpPr>
        <p:spPr bwMode="auto">
          <a:xfrm>
            <a:off x="7469214" y="1493600"/>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David</a:t>
            </a:r>
          </a:p>
        </p:txBody>
      </p:sp>
      <p:sp>
        <p:nvSpPr>
          <p:cNvPr id="45104" name="TextBox 98"/>
          <p:cNvSpPr txBox="1">
            <a:spLocks noChangeArrowheads="1"/>
          </p:cNvSpPr>
          <p:nvPr/>
        </p:nvSpPr>
        <p:spPr bwMode="auto">
          <a:xfrm>
            <a:off x="6935789" y="1488309"/>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Saul</a:t>
            </a:r>
          </a:p>
        </p:txBody>
      </p:sp>
      <p:sp>
        <p:nvSpPr>
          <p:cNvPr id="45105" name="TextBox 100"/>
          <p:cNvSpPr txBox="1">
            <a:spLocks noChangeArrowheads="1"/>
          </p:cNvSpPr>
          <p:nvPr/>
        </p:nvSpPr>
        <p:spPr bwMode="auto">
          <a:xfrm>
            <a:off x="6323013" y="1490955"/>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Samuel</a:t>
            </a:r>
          </a:p>
        </p:txBody>
      </p:sp>
      <p:grpSp>
        <p:nvGrpSpPr>
          <p:cNvPr id="45106" name="Group 117"/>
          <p:cNvGrpSpPr>
            <a:grpSpLocks/>
          </p:cNvGrpSpPr>
          <p:nvPr/>
        </p:nvGrpSpPr>
        <p:grpSpPr bwMode="auto">
          <a:xfrm>
            <a:off x="5864225" y="1990990"/>
            <a:ext cx="166688" cy="771260"/>
            <a:chOff x="8410493" y="1532286"/>
            <a:chExt cx="166978" cy="924666"/>
          </a:xfrm>
        </p:grpSpPr>
        <p:cxnSp>
          <p:nvCxnSpPr>
            <p:cNvPr id="109" name="Straight Connector 108"/>
            <p:cNvCxnSpPr/>
            <p:nvPr/>
          </p:nvCxnSpPr>
          <p:spPr>
            <a:xfrm rot="5400000">
              <a:off x="8100642" y="1924831"/>
              <a:ext cx="786680"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7"/>
              <a:ext cx="166978" cy="18239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109" name="TextBox 115"/>
          <p:cNvSpPr txBox="1">
            <a:spLocks noChangeArrowheads="1"/>
          </p:cNvSpPr>
          <p:nvPr/>
        </p:nvSpPr>
        <p:spPr bwMode="auto">
          <a:xfrm>
            <a:off x="5978545" y="2570428"/>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~1100</a:t>
            </a:r>
          </a:p>
        </p:txBody>
      </p:sp>
      <p:cxnSp>
        <p:nvCxnSpPr>
          <p:cNvPr id="117" name="Straight Connector 116"/>
          <p:cNvCxnSpPr/>
          <p:nvPr/>
        </p:nvCxnSpPr>
        <p:spPr>
          <a:xfrm>
            <a:off x="4410075" y="2586306"/>
            <a:ext cx="1525588"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9" y="2573076"/>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004" y="2561169"/>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5113" name="Group 117"/>
          <p:cNvGrpSpPr>
            <a:grpSpLocks/>
          </p:cNvGrpSpPr>
          <p:nvPr/>
        </p:nvGrpSpPr>
        <p:grpSpPr bwMode="auto">
          <a:xfrm>
            <a:off x="1303345" y="2107407"/>
            <a:ext cx="166687" cy="771260"/>
            <a:chOff x="8410493" y="1532286"/>
            <a:chExt cx="166978" cy="924666"/>
          </a:xfrm>
        </p:grpSpPr>
        <p:cxnSp>
          <p:nvCxnSpPr>
            <p:cNvPr id="127" name="Straight Connector 126"/>
            <p:cNvCxnSpPr/>
            <p:nvPr/>
          </p:nvCxnSpPr>
          <p:spPr>
            <a:xfrm rot="5400000">
              <a:off x="8100642" y="1924831"/>
              <a:ext cx="786680"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7"/>
              <a:ext cx="166978" cy="18239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116" name="TextBox 128"/>
          <p:cNvSpPr txBox="1">
            <a:spLocks noChangeArrowheads="1"/>
          </p:cNvSpPr>
          <p:nvPr/>
        </p:nvSpPr>
        <p:spPr bwMode="auto">
          <a:xfrm>
            <a:off x="623889" y="2823105"/>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~40 yrs wilderness</a:t>
            </a:r>
          </a:p>
        </p:txBody>
      </p:sp>
      <p:sp>
        <p:nvSpPr>
          <p:cNvPr id="45118" name="TextBox 132"/>
          <p:cNvSpPr txBox="1">
            <a:spLocks noChangeArrowheads="1"/>
          </p:cNvSpPr>
          <p:nvPr/>
        </p:nvSpPr>
        <p:spPr bwMode="auto">
          <a:xfrm>
            <a:off x="8083604" y="1481694"/>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Solomon</a:t>
            </a:r>
          </a:p>
        </p:txBody>
      </p:sp>
      <p:sp>
        <p:nvSpPr>
          <p:cNvPr id="45119" name="TextBox 133"/>
          <p:cNvSpPr txBox="1">
            <a:spLocks noChangeArrowheads="1"/>
          </p:cNvSpPr>
          <p:nvPr/>
        </p:nvSpPr>
        <p:spPr bwMode="auto">
          <a:xfrm>
            <a:off x="6742117" y="2125928"/>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480 yrs</a:t>
            </a:r>
          </a:p>
        </p:txBody>
      </p:sp>
      <p:sp>
        <p:nvSpPr>
          <p:cNvPr id="45120" name="TextBox 134"/>
          <p:cNvSpPr txBox="1">
            <a:spLocks noChangeArrowheads="1"/>
          </p:cNvSpPr>
          <p:nvPr/>
        </p:nvSpPr>
        <p:spPr bwMode="auto">
          <a:xfrm>
            <a:off x="3421069" y="2611438"/>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~300 yrs</a:t>
            </a:r>
          </a:p>
        </p:txBody>
      </p:sp>
      <p:sp>
        <p:nvSpPr>
          <p:cNvPr id="45121" name="Rectangle 65"/>
          <p:cNvSpPr>
            <a:spLocks noGrp="1"/>
          </p:cNvSpPr>
          <p:nvPr>
            <p:ph type="title" idx="4294967295"/>
          </p:nvPr>
        </p:nvSpPr>
        <p:spPr/>
        <p:txBody>
          <a:bodyPr/>
          <a:lstStyle/>
          <a:p>
            <a:r>
              <a:rPr lang="en-US" altLang="en-US"/>
              <a:t>Dating the Conquest #2</a:t>
            </a:r>
          </a:p>
        </p:txBody>
      </p:sp>
      <p:sp>
        <p:nvSpPr>
          <p:cNvPr id="125" name="TextBox 124"/>
          <p:cNvSpPr txBox="1"/>
          <p:nvPr/>
        </p:nvSpPr>
        <p:spPr>
          <a:xfrm>
            <a:off x="5665788" y="3212046"/>
            <a:ext cx="3300412" cy="2585323"/>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31775" marR="0" lvl="0" indent="-231775"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Dating of Exodus Based on –</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1 Kings 6:1</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1" i="0" u="none" strike="noStrike" kern="1200" cap="none" spc="0" normalizeH="0" baseline="0" noProof="0" dirty="0" err="1">
                <a:ln>
                  <a:noFill/>
                </a:ln>
                <a:solidFill>
                  <a:prstClr val="black"/>
                </a:solidFill>
                <a:effectLst/>
                <a:uLnTx/>
                <a:uFillTx/>
                <a:latin typeface="Calibri" pitchFamily="34" charset="0"/>
                <a:ea typeface="+mn-ea"/>
                <a:cs typeface="Arial" charset="0"/>
              </a:rPr>
              <a:t>Jephthah’s</a:t>
            </a:r>
            <a:r>
              <a:rPr kumimoji="0" lang="en-US" alt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 statement Judges 11:26</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Late date shortens the time of the Judges</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1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Chron</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6:33-37 the 19 Generations for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Heman</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from Moses to Solomon</a:t>
            </a:r>
          </a:p>
        </p:txBody>
      </p:sp>
    </p:spTree>
    <p:extLst>
      <p:ext uri="{BB962C8B-B14F-4D97-AF65-F5344CB8AC3E}">
        <p14:creationId xmlns:p14="http://schemas.microsoft.com/office/powerpoint/2010/main" val="1986584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grpSp>
        <p:nvGrpSpPr>
          <p:cNvPr id="17" name="Group 16"/>
          <p:cNvGrpSpPr/>
          <p:nvPr/>
        </p:nvGrpSpPr>
        <p:grpSpPr>
          <a:xfrm>
            <a:off x="304829" y="1184294"/>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409100" y="1251580"/>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1 Kings 6:1 480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from Temple dedication in 966 BC</a:t>
            </a:r>
          </a:p>
        </p:txBody>
      </p:sp>
      <p:grpSp>
        <p:nvGrpSpPr>
          <p:cNvPr id="21" name="Group 20"/>
          <p:cNvGrpSpPr/>
          <p:nvPr/>
        </p:nvGrpSpPr>
        <p:grpSpPr>
          <a:xfrm>
            <a:off x="294924" y="1988274"/>
            <a:ext cx="4267201" cy="752475"/>
            <a:chOff x="304799" y="758121"/>
            <a:chExt cx="4267201" cy="752475"/>
          </a:xfrm>
        </p:grpSpPr>
        <p:sp>
          <p:nvSpPr>
            <p:cNvPr id="22" name="Bevel 2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399195" y="2055559"/>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Judges 11:26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Jephthah</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assigns 300 years between his day &amp; the conquest</a:t>
            </a:r>
          </a:p>
        </p:txBody>
      </p:sp>
    </p:spTree>
    <p:extLst>
      <p:ext uri="{BB962C8B-B14F-4D97-AF65-F5344CB8AC3E}">
        <p14:creationId xmlns:p14="http://schemas.microsoft.com/office/powerpoint/2010/main" val="340807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1060" y="2835739"/>
            <a:ext cx="4267201" cy="752475"/>
            <a:chOff x="304799" y="758121"/>
            <a:chExt cx="4267201" cy="752475"/>
          </a:xfrm>
        </p:grpSpPr>
        <p:sp>
          <p:nvSpPr>
            <p:cNvPr id="15" name="Bevel 14"/>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sp>
        <p:nvSpPr>
          <p:cNvPr id="8" name="TextBox 7"/>
          <p:cNvSpPr txBox="1"/>
          <p:nvPr/>
        </p:nvSpPr>
        <p:spPr>
          <a:xfrm>
            <a:off x="4969611" y="2896874"/>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Israelite population in hill country (4-room house)</a:t>
            </a:r>
          </a:p>
        </p:txBody>
      </p:sp>
      <p:grpSp>
        <p:nvGrpSpPr>
          <p:cNvPr id="13" name="Group 12"/>
          <p:cNvGrpSpPr/>
          <p:nvPr/>
        </p:nvGrpSpPr>
        <p:grpSpPr>
          <a:xfrm>
            <a:off x="294701" y="2833115"/>
            <a:ext cx="4267201" cy="752475"/>
            <a:chOff x="304799" y="758121"/>
            <a:chExt cx="4267201" cy="752475"/>
          </a:xfrm>
        </p:grpSpPr>
        <p:sp>
          <p:nvSpPr>
            <p:cNvPr id="12" name="Bevel 1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p:cNvSpPr txBox="1"/>
          <p:nvPr/>
        </p:nvSpPr>
        <p:spPr>
          <a:xfrm>
            <a:off x="398985" y="2893090"/>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Archaeology has found no </a:t>
            </a:r>
            <a:r>
              <a:rPr kumimoji="0" lang="en-IE" sz="1800" b="0" i="0" u="none" strike="noStrike" kern="1200" cap="none" spc="0" normalizeH="0" baseline="0" noProof="0" dirty="0">
                <a:ln>
                  <a:noFill/>
                </a:ln>
                <a:solidFill>
                  <a:prstClr val="black"/>
                </a:solidFill>
                <a:effectLst/>
                <a:uLnTx/>
                <a:uFillTx/>
                <a:latin typeface="Calibri"/>
                <a:ea typeface="+mn-ea"/>
                <a:cs typeface="Arial" charset="0"/>
              </a:rPr>
              <a:t> evidence of widespread destruction </a:t>
            </a: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 name="TextBox 2"/>
          <p:cNvSpPr txBox="1"/>
          <p:nvPr/>
        </p:nvSpPr>
        <p:spPr>
          <a:xfrm>
            <a:off x="4726056" y="3723112"/>
            <a:ext cx="3021405" cy="566309"/>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Collapse of Late Bronze Age Cities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Iron Age – able to support more people</a:t>
            </a:r>
          </a:p>
        </p:txBody>
      </p:sp>
      <p:grpSp>
        <p:nvGrpSpPr>
          <p:cNvPr id="17" name="Group 16"/>
          <p:cNvGrpSpPr/>
          <p:nvPr/>
        </p:nvGrpSpPr>
        <p:grpSpPr>
          <a:xfrm>
            <a:off x="304829" y="1184294"/>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409100" y="1251580"/>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1 Kings 6:1 480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from Temple dedication in 966 BC</a:t>
            </a:r>
          </a:p>
        </p:txBody>
      </p:sp>
      <p:grpSp>
        <p:nvGrpSpPr>
          <p:cNvPr id="21" name="Group 20"/>
          <p:cNvGrpSpPr/>
          <p:nvPr/>
        </p:nvGrpSpPr>
        <p:grpSpPr>
          <a:xfrm>
            <a:off x="294924" y="1988274"/>
            <a:ext cx="4267201" cy="752475"/>
            <a:chOff x="304799" y="758121"/>
            <a:chExt cx="4267201" cy="752475"/>
          </a:xfrm>
        </p:grpSpPr>
        <p:sp>
          <p:nvSpPr>
            <p:cNvPr id="22" name="Bevel 2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399195" y="2055559"/>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Judges 11:26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Jephthah</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assigns 300 years between his day &amp; the conquest</a:t>
            </a:r>
          </a:p>
        </p:txBody>
      </p:sp>
      <p:sp>
        <p:nvSpPr>
          <p:cNvPr id="25" name="TextBox 24"/>
          <p:cNvSpPr txBox="1"/>
          <p:nvPr/>
        </p:nvSpPr>
        <p:spPr>
          <a:xfrm>
            <a:off x="573862" y="3737329"/>
            <a:ext cx="4001608" cy="824841"/>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Jericho has the evidence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Kenyon put it at 1550 BC because no Cypriot Pottery</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Bryant says local copies there</a:t>
            </a:r>
          </a:p>
        </p:txBody>
      </p:sp>
    </p:spTree>
    <p:extLst>
      <p:ext uri="{BB962C8B-B14F-4D97-AF65-F5344CB8AC3E}">
        <p14:creationId xmlns:p14="http://schemas.microsoft.com/office/powerpoint/2010/main" val="3105671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C0765-8939-4408-824C-2E502D4AEEDC}"/>
              </a:ext>
            </a:extLst>
          </p:cNvPr>
          <p:cNvSpPr>
            <a:spLocks noGrp="1"/>
          </p:cNvSpPr>
          <p:nvPr>
            <p:ph type="title"/>
          </p:nvPr>
        </p:nvSpPr>
        <p:spPr/>
        <p:txBody>
          <a:bodyPr>
            <a:normAutofit/>
          </a:bodyPr>
          <a:lstStyle/>
          <a:p>
            <a:r>
              <a:rPr lang="x-none" sz="4000" b="1" dirty="0">
                <a:latin typeface="Arial" panose="020B0604020202020204" pitchFamily="34" charset="0"/>
                <a:cs typeface="Arial" panose="020B0604020202020204" pitchFamily="34" charset="0"/>
              </a:rPr>
              <a:t>Objectives:</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BBC8E2-1846-449E-8506-AAFFADC1E1D0}"/>
              </a:ext>
            </a:extLst>
          </p:cNvPr>
          <p:cNvSpPr txBox="1"/>
          <p:nvPr/>
        </p:nvSpPr>
        <p:spPr>
          <a:xfrm>
            <a:off x="533400" y="1666875"/>
            <a:ext cx="8286750" cy="48320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our knowledge of Bible Locations, People and Timeline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Gain an understanding that the Bible deals with real events, real people, and real places.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Strengthen our faith by examining the physical remains/evidence that have been discovered in Middle East and Mediterranean related to Bible events.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35126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13" y="2651663"/>
            <a:ext cx="5943601" cy="357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7600" y="889000"/>
            <a:ext cx="35052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The transitional period between the Late Bronze Age and the early Iron Age (the late 13th to early 12th centuries B.C.E.) is represented at ‘</a:t>
            </a:r>
            <a:r>
              <a:rPr kumimoji="0" lang="en-US" sz="1200" b="0" i="0" u="none" strike="noStrike" kern="1200" cap="none" spc="0" normalizeH="0" baseline="0" noProof="0" dirty="0" err="1">
                <a:ln>
                  <a:noFill/>
                </a:ln>
                <a:solidFill>
                  <a:prstClr val="black"/>
                </a:solidFill>
                <a:effectLst/>
                <a:uLnTx/>
                <a:uFillTx/>
                <a:latin typeface="Calibri"/>
                <a:ea typeface="+mn-ea"/>
                <a:cs typeface="Arial" charset="0"/>
              </a:rPr>
              <a:t>Umayri</a:t>
            </a: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 by two settlements: a short-lived one that was destroyed by an earthquake around 1200 B.C.E.</a:t>
            </a:r>
            <a:r>
              <a:rPr kumimoji="0" lang="en-US" sz="1200" b="0" i="0" u="none" strike="noStrike" kern="1200" cap="none" spc="0" normalizeH="0" baseline="30000" noProof="0" dirty="0">
                <a:ln>
                  <a:noFill/>
                </a:ln>
                <a:solidFill>
                  <a:prstClr val="black"/>
                </a:solidFill>
                <a:effectLst/>
                <a:uLnTx/>
                <a:uFillTx/>
                <a:latin typeface="Calibri"/>
                <a:ea typeface="+mn-ea"/>
                <a:cs typeface="Arial" charset="0"/>
                <a:hlinkClick r:id="rId4"/>
              </a:rPr>
              <a:t>†</a:t>
            </a: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 and a rebuilt town with beautifully preserved houses and a fortification system. We know very little about the earlier settlement except for its pottery, which was found in layers that date to before the earthquake. </a:t>
            </a:r>
            <a:r>
              <a:rPr kumimoji="0" lang="en-US" sz="1200" b="0" i="0" u="none" strike="noStrike" kern="1200" cap="none" spc="0" normalizeH="0" baseline="30000" noProof="0" dirty="0">
                <a:ln>
                  <a:noFill/>
                </a:ln>
                <a:solidFill>
                  <a:prstClr val="black"/>
                </a:solidFill>
                <a:effectLst/>
                <a:uLnTx/>
                <a:uFillTx/>
                <a:latin typeface="Calibri"/>
                <a:ea typeface="+mn-ea"/>
                <a:cs typeface="Arial" charset="0"/>
                <a:hlinkClick r:id="rId5"/>
              </a:rPr>
              <a:t>† </a:t>
            </a: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The evidence for the earthquake is very clear: collapsed slabs of bedrock and rapidly deposited fills in open fissures in the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Editor, Hershel Shanks: </a:t>
            </a:r>
            <a:r>
              <a:rPr kumimoji="0" lang="en-US" sz="1200" b="0" i="1" u="none" strike="noStrike" kern="1200" cap="none" spc="0" normalizeH="0" baseline="0" noProof="0" dirty="0">
                <a:ln>
                  <a:noFill/>
                </a:ln>
                <a:solidFill>
                  <a:prstClr val="black"/>
                </a:solidFill>
                <a:effectLst/>
                <a:uLnTx/>
                <a:uFillTx/>
                <a:latin typeface="Calibri"/>
                <a:ea typeface="+mn-ea"/>
                <a:cs typeface="Arial" charset="0"/>
              </a:rPr>
              <a:t>BAR 27:02 (March/April 2001)</a:t>
            </a: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 Biblical Archaeology Society, 2004; 2004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81" y="3324132"/>
            <a:ext cx="3423412" cy="29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1881" y="1292820"/>
            <a:ext cx="159897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Israelite House about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1200 BC from tribe of Reuben at beginning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Of Iron Age 1</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9746" y="4895698"/>
            <a:ext cx="1872462" cy="19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13587" y="140164"/>
            <a:ext cx="7059168" cy="2634567"/>
          </a:xfrm>
          <a:prstGeom prst="rect">
            <a:avLst/>
          </a:prstGeom>
          <a:solidFill>
            <a:schemeClr val="bg1">
              <a:alpha val="44000"/>
            </a:schemeClr>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Paving Stones – 8 tons (2 men &amp; donkey)</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Ground floor walls -3 </a:t>
            </a: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ft</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thick</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Perimeter wall portion 7 to 8 </a:t>
            </a: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ft</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thick</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Total Wall Stones – 280 tons (4 men &amp; donkey an intensive month</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for walls + a week for interior walls)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Mortar &amp; Plaster – 14 tons would take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(28 tons of limestone &amp; 28 tons of wood to make mortar)</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Wooden Posts and beams – 27 tons of lumber</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Ceiling &amp; Roof (15 in) – 14 tons of material</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Mud brocks for 2</a:t>
            </a:r>
            <a:r>
              <a:rPr kumimoji="0" lang="en-US" sz="1400" b="0" i="1" u="none" strike="noStrike" kern="1200" cap="none" spc="0" normalizeH="0" baseline="30000" noProof="0" dirty="0">
                <a:ln>
                  <a:noFill/>
                </a:ln>
                <a:solidFill>
                  <a:prstClr val="black"/>
                </a:solidFill>
                <a:effectLst/>
                <a:uLnTx/>
                <a:uFillTx/>
                <a:latin typeface="Calibri" pitchFamily="34" charset="0"/>
                <a:ea typeface="+mn-ea"/>
                <a:cs typeface="Arial" charset="0"/>
              </a:rPr>
              <a:t>nd</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floor walls – 2000 bricks (124 tons of clay)</a:t>
            </a:r>
          </a:p>
        </p:txBody>
      </p:sp>
      <p:sp>
        <p:nvSpPr>
          <p:cNvPr id="5" name="TextBox 4"/>
          <p:cNvSpPr txBox="1"/>
          <p:nvPr/>
        </p:nvSpPr>
        <p:spPr>
          <a:xfrm>
            <a:off x="7348884" y="2394914"/>
            <a:ext cx="133793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1" u="sng" strike="noStrike" kern="1200" cap="none" spc="0" normalizeH="0" baseline="0" noProof="0" dirty="0">
                <a:ln>
                  <a:noFill/>
                </a:ln>
                <a:solidFill>
                  <a:prstClr val="black"/>
                </a:solidFill>
                <a:effectLst/>
                <a:uLnTx/>
                <a:uFillTx/>
                <a:latin typeface="Calibri" pitchFamily="34" charset="0"/>
                <a:ea typeface="+mn-ea"/>
                <a:cs typeface="Arial" charset="0"/>
              </a:rPr>
              <a:t> = ~470 tons</a:t>
            </a:r>
          </a:p>
        </p:txBody>
      </p:sp>
      <p:sp>
        <p:nvSpPr>
          <p:cNvPr id="6" name="Rectangle 5">
            <a:extLst>
              <a:ext uri="{FF2B5EF4-FFF2-40B4-BE49-F238E27FC236}">
                <a16:creationId xmlns:a16="http://schemas.microsoft.com/office/drawing/2014/main" id="{2653C2CF-3E1B-4691-A41B-04BA739F995D}"/>
              </a:ext>
            </a:extLst>
          </p:cNvPr>
          <p:cNvSpPr/>
          <p:nvPr/>
        </p:nvSpPr>
        <p:spPr>
          <a:xfrm>
            <a:off x="250210" y="6488668"/>
            <a:ext cx="3101298" cy="369332"/>
          </a:xfrm>
          <a:prstGeom prst="rect">
            <a:avLst/>
          </a:prstGeom>
        </p:spPr>
        <p:txBody>
          <a:bodyPr wrap="none">
            <a:spAutoFit/>
          </a:bodyPr>
          <a:lstStyle/>
          <a:p>
            <a:r>
              <a:rPr lang="en-US" dirty="0"/>
              <a:t>BAR 27:02 (March/April 2001). </a:t>
            </a:r>
          </a:p>
        </p:txBody>
      </p:sp>
    </p:spTree>
    <p:extLst>
      <p:ext uri="{BB962C8B-B14F-4D97-AF65-F5344CB8AC3E}">
        <p14:creationId xmlns:p14="http://schemas.microsoft.com/office/powerpoint/2010/main" val="2161646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grpSp>
        <p:nvGrpSpPr>
          <p:cNvPr id="25" name="Group 24"/>
          <p:cNvGrpSpPr/>
          <p:nvPr/>
        </p:nvGrpSpPr>
        <p:grpSpPr>
          <a:xfrm>
            <a:off x="4661795" y="1245629"/>
            <a:ext cx="4267201" cy="752475"/>
            <a:chOff x="304799" y="758121"/>
            <a:chExt cx="4267201" cy="752475"/>
          </a:xfrm>
        </p:grpSpPr>
        <p:sp>
          <p:nvSpPr>
            <p:cNvPr id="26" name="Bevel 2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TextBox 27"/>
          <p:cNvSpPr txBox="1"/>
          <p:nvPr/>
        </p:nvSpPr>
        <p:spPr>
          <a:xfrm>
            <a:off x="4990339" y="1306761"/>
            <a:ext cx="39130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Pharaoh to reign for 40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while Moses in wilderness – Rameses II (1300)?</a:t>
            </a:r>
          </a:p>
        </p:txBody>
      </p:sp>
      <p:grpSp>
        <p:nvGrpSpPr>
          <p:cNvPr id="29" name="Group 28"/>
          <p:cNvGrpSpPr/>
          <p:nvPr/>
        </p:nvGrpSpPr>
        <p:grpSpPr>
          <a:xfrm>
            <a:off x="315449" y="1243004"/>
            <a:ext cx="4267201" cy="752475"/>
            <a:chOff x="304799" y="758121"/>
            <a:chExt cx="4267201" cy="752475"/>
          </a:xfrm>
        </p:grpSpPr>
        <p:sp>
          <p:nvSpPr>
            <p:cNvPr id="30" name="Bevel 2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TextBox 31"/>
          <p:cNvSpPr txBox="1"/>
          <p:nvPr/>
        </p:nvSpPr>
        <p:spPr>
          <a:xfrm>
            <a:off x="416414" y="1301397"/>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Pharaoh to reign for 40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while Moses in wilderness – Thutmose III? (~1486 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394" y="1994311"/>
            <a:ext cx="2249420" cy="337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86601" y="2274838"/>
            <a:ext cx="2249420"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itchFamily="34" charset="0"/>
                <a:ea typeface="+mn-ea"/>
                <a:cs typeface="Arial" charset="0"/>
              </a:rPr>
              <a:t>Sixth Pharaoh of the Eighteenth Dynasty ruled for 54 years. During the first twenty-two years of Thutmose's reign he was co-regent with his stepmother and aunt, Hatshepsut, who was named the pharaoh</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4378" y="2043117"/>
            <a:ext cx="2832881" cy="243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262826" y="4434782"/>
            <a:ext cx="3881174"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itchFamily="34" charset="0"/>
                <a:ea typeface="+mn-ea"/>
                <a:cs typeface="Arial" charset="0"/>
              </a:rPr>
              <a:t>Known as </a:t>
            </a:r>
            <a:r>
              <a:rPr kumimoji="0" lang="en-US" sz="1600" b="1" i="1" u="none" strike="noStrike" kern="1200" cap="none" spc="0" normalizeH="0" baseline="0" noProof="0" dirty="0">
                <a:ln>
                  <a:noFill/>
                </a:ln>
                <a:solidFill>
                  <a:prstClr val="black"/>
                </a:solidFill>
                <a:effectLst/>
                <a:uLnTx/>
                <a:uFillTx/>
                <a:latin typeface="Calibri" pitchFamily="34" charset="0"/>
                <a:ea typeface="+mn-ea"/>
                <a:cs typeface="Arial" charset="0"/>
              </a:rPr>
              <a:t>Ramesses the Great</a:t>
            </a:r>
            <a:r>
              <a:rPr kumimoji="0" lang="en-US" sz="1600" b="0" i="1" u="none" strike="noStrike" kern="1200" cap="none" spc="0" normalizeH="0" baseline="0" noProof="0" dirty="0">
                <a:ln>
                  <a:noFill/>
                </a:ln>
                <a:solidFill>
                  <a:prstClr val="black"/>
                </a:solidFill>
                <a:effectLst/>
                <a:uLnTx/>
                <a:uFillTx/>
                <a:latin typeface="Calibri" pitchFamily="34" charset="0"/>
                <a:ea typeface="+mn-ea"/>
                <a:cs typeface="Arial" charset="0"/>
              </a:rPr>
              <a:t>, was the third pharaoh of the Nineteenth Dynasty of Egypt. He is often regarded as the greatest, most celebrated, and most powerful pharaoh of the Egyptian Empire he ruled 69 </a:t>
            </a:r>
            <a:r>
              <a:rPr kumimoji="0" lang="en-US" sz="1600" b="0" i="1" u="none" strike="noStrike" kern="1200" cap="none" spc="0" normalizeH="0" baseline="0" noProof="0" dirty="0" err="1">
                <a:ln>
                  <a:noFill/>
                </a:ln>
                <a:solidFill>
                  <a:prstClr val="black"/>
                </a:solidFill>
                <a:effectLst/>
                <a:uLnTx/>
                <a:uFillTx/>
                <a:latin typeface="Calibri" pitchFamily="34" charset="0"/>
                <a:ea typeface="+mn-ea"/>
                <a:cs typeface="Arial" charset="0"/>
              </a:rPr>
              <a:t>yrs</a:t>
            </a:r>
            <a:endParaRPr kumimoji="0" lang="en-US" sz="1600" b="0" i="1"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6" name="Picture 5" descr="A screenshot of a cell phone&#10;&#10;Description automatically generated">
            <a:extLst>
              <a:ext uri="{FF2B5EF4-FFF2-40B4-BE49-F238E27FC236}">
                <a16:creationId xmlns:a16="http://schemas.microsoft.com/office/drawing/2014/main" id="{7943093E-F9BD-4788-AF80-F648FDAD5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6" y="1994895"/>
            <a:ext cx="1568918" cy="4845773"/>
          </a:xfrm>
          <a:prstGeom prst="rect">
            <a:avLst/>
          </a:prstGeom>
        </p:spPr>
      </p:pic>
      <p:sp>
        <p:nvSpPr>
          <p:cNvPr id="7" name="Rectangle 6">
            <a:extLst>
              <a:ext uri="{FF2B5EF4-FFF2-40B4-BE49-F238E27FC236}">
                <a16:creationId xmlns:a16="http://schemas.microsoft.com/office/drawing/2014/main" id="{AD9F215D-98D1-4835-8A0E-CFDCB492E9D2}"/>
              </a:ext>
            </a:extLst>
          </p:cNvPr>
          <p:cNvSpPr/>
          <p:nvPr/>
        </p:nvSpPr>
        <p:spPr>
          <a:xfrm>
            <a:off x="1660134" y="5593055"/>
            <a:ext cx="6465033" cy="1200329"/>
          </a:xfrm>
          <a:prstGeom prst="rect">
            <a:avLst/>
          </a:prstGeom>
        </p:spPr>
        <p:txBody>
          <a:bodyPr wrap="square">
            <a:spAutoFit/>
          </a:bodyPr>
          <a:lstStyle/>
          <a:p>
            <a:r>
              <a:rPr lang="en-US" sz="1200" b="1" dirty="0"/>
              <a:t>Exodus 2:23 (ESV) </a:t>
            </a:r>
          </a:p>
          <a:p>
            <a:r>
              <a:rPr lang="en-US" sz="1200" b="1" dirty="0"/>
              <a:t>23  </a:t>
            </a:r>
            <a:r>
              <a:rPr lang="en-US" sz="1200" dirty="0"/>
              <a:t>During those many days the king of Egypt died, and the people of Israel groaned because of their slavery and cried out for help. Their cry for rescue from slavery came up to God. </a:t>
            </a:r>
          </a:p>
          <a:p>
            <a:endParaRPr lang="en-US" sz="1200" b="1" dirty="0"/>
          </a:p>
          <a:p>
            <a:r>
              <a:rPr lang="en-US" sz="1200" b="1" dirty="0"/>
              <a:t>Exodus 7:7 (ESV) </a:t>
            </a:r>
            <a:br>
              <a:rPr lang="en-US" sz="1200" dirty="0"/>
            </a:br>
            <a:r>
              <a:rPr lang="en-US" sz="1200" baseline="30000" dirty="0"/>
              <a:t>7 </a:t>
            </a:r>
            <a:r>
              <a:rPr lang="en-US" sz="1200" dirty="0"/>
              <a:t> Now Moses was eighty years old, and Aaron eighty-three years old, when they spoke to Pharaoh. </a:t>
            </a:r>
          </a:p>
        </p:txBody>
      </p:sp>
      <p:sp>
        <p:nvSpPr>
          <p:cNvPr id="8" name="Rectangle 7">
            <a:extLst>
              <a:ext uri="{FF2B5EF4-FFF2-40B4-BE49-F238E27FC236}">
                <a16:creationId xmlns:a16="http://schemas.microsoft.com/office/drawing/2014/main" id="{174A33B0-5B25-4E93-8372-6EAD1DE719A2}"/>
              </a:ext>
            </a:extLst>
          </p:cNvPr>
          <p:cNvSpPr/>
          <p:nvPr/>
        </p:nvSpPr>
        <p:spPr>
          <a:xfrm>
            <a:off x="4714410" y="24505"/>
            <a:ext cx="3787447" cy="646331"/>
          </a:xfrm>
          <a:prstGeom prst="rect">
            <a:avLst/>
          </a:prstGeom>
        </p:spPr>
        <p:txBody>
          <a:bodyPr wrap="none">
            <a:spAutoFit/>
          </a:bodyPr>
          <a:lstStyle/>
          <a:p>
            <a:r>
              <a:rPr lang="en-US" dirty="0">
                <a:solidFill>
                  <a:prstClr val="black"/>
                </a:solidFill>
                <a:cs typeface="Arial" charset="0"/>
              </a:rPr>
              <a:t>Pharaoh need to reign at least 40 </a:t>
            </a:r>
            <a:r>
              <a:rPr lang="en-US" dirty="0" err="1">
                <a:solidFill>
                  <a:prstClr val="black"/>
                </a:solidFill>
                <a:cs typeface="Arial" charset="0"/>
              </a:rPr>
              <a:t>yrs</a:t>
            </a:r>
            <a:endParaRPr lang="en-US" dirty="0">
              <a:solidFill>
                <a:prstClr val="black"/>
              </a:solidFill>
              <a:cs typeface="Arial" charset="0"/>
            </a:endParaRPr>
          </a:p>
          <a:p>
            <a:r>
              <a:rPr lang="en-US" dirty="0">
                <a:solidFill>
                  <a:prstClr val="black"/>
                </a:solidFill>
                <a:cs typeface="Arial" charset="0"/>
              </a:rPr>
              <a:t>Rameses II father reigned about 11 </a:t>
            </a:r>
            <a:r>
              <a:rPr lang="en-US" dirty="0" err="1">
                <a:solidFill>
                  <a:prstClr val="black"/>
                </a:solidFill>
                <a:cs typeface="Arial" charset="0"/>
              </a:rPr>
              <a:t>yrs</a:t>
            </a:r>
            <a:endParaRPr lang="en-US" dirty="0"/>
          </a:p>
        </p:txBody>
      </p:sp>
      <p:pic>
        <p:nvPicPr>
          <p:cNvPr id="11" name="Picture 10">
            <a:extLst>
              <a:ext uri="{FF2B5EF4-FFF2-40B4-BE49-F238E27FC236}">
                <a16:creationId xmlns:a16="http://schemas.microsoft.com/office/drawing/2014/main" id="{DC08A783-83D7-4816-8179-7EDD190F2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1857" y="0"/>
            <a:ext cx="642143" cy="884405"/>
          </a:xfrm>
          <a:prstGeom prst="rect">
            <a:avLst/>
          </a:prstGeom>
        </p:spPr>
      </p:pic>
    </p:spTree>
    <p:extLst>
      <p:ext uri="{BB962C8B-B14F-4D97-AF65-F5344CB8AC3E}">
        <p14:creationId xmlns:p14="http://schemas.microsoft.com/office/powerpoint/2010/main" val="3922542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CB6B6-7B0A-4336-AC7B-C25AA4A0951C}" type="slidenum">
              <a:rPr kumimoji="0" lang="en-US" altLang="en-US" sz="14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4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 y="571500"/>
            <a:ext cx="5225143" cy="521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616" y="675018"/>
            <a:ext cx="3956384" cy="307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http://upload.wikimedia.org/wikipedia/commons/3/31/Akhenaten_with_blue_crow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9737" y="1794864"/>
            <a:ext cx="1744526" cy="23271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44274" y="3746040"/>
            <a:ext cx="3699737" cy="203132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itchFamily="34" charset="0"/>
                <a:ea typeface="+mn-ea"/>
                <a:cs typeface="Arial" charset="0"/>
              </a:rPr>
              <a:t>Akhenaten</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is thought to have been born 1379 BC or 1362 BC.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He succeeded his father in 1367 BC or 1350 BC at the age of twelve.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He reigned from 1367 BC to 1350 BC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or from 1350 BC/1349 BC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to 1334 BC/ 1333 BC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during the Eighteenth Dynasty. </a:t>
            </a:r>
          </a:p>
        </p:txBody>
      </p:sp>
    </p:spTree>
    <p:extLst>
      <p:ext uri="{BB962C8B-B14F-4D97-AF65-F5344CB8AC3E}">
        <p14:creationId xmlns:p14="http://schemas.microsoft.com/office/powerpoint/2010/main" val="480911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955" y="604314"/>
            <a:ext cx="4715270" cy="563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 20"/>
          <p:cNvGrpSpPr/>
          <p:nvPr/>
        </p:nvGrpSpPr>
        <p:grpSpPr>
          <a:xfrm>
            <a:off x="6613835" y="6858063"/>
            <a:ext cx="4527121" cy="5463961"/>
            <a:chOff x="3382719" y="117806"/>
            <a:chExt cx="4527121" cy="5463961"/>
          </a:xfrm>
        </p:grpSpPr>
        <p:sp>
          <p:nvSpPr>
            <p:cNvPr id="4" name="Freeform 3"/>
            <p:cNvSpPr/>
            <p:nvPr/>
          </p:nvSpPr>
          <p:spPr>
            <a:xfrm>
              <a:off x="5351764" y="252442"/>
              <a:ext cx="757326" cy="1402454"/>
            </a:xfrm>
            <a:custGeom>
              <a:avLst/>
              <a:gdLst>
                <a:gd name="connsiteX0" fmla="*/ 493664 w 757326"/>
                <a:gd name="connsiteY0" fmla="*/ 0 h 1402454"/>
                <a:gd name="connsiteX1" fmla="*/ 572202 w 757326"/>
                <a:gd name="connsiteY1" fmla="*/ 56098 h 1402454"/>
                <a:gd name="connsiteX2" fmla="*/ 639519 w 757326"/>
                <a:gd name="connsiteY2" fmla="*/ 61708 h 1402454"/>
                <a:gd name="connsiteX3" fmla="*/ 695618 w 757326"/>
                <a:gd name="connsiteY3" fmla="*/ 61708 h 1402454"/>
                <a:gd name="connsiteX4" fmla="*/ 734886 w 757326"/>
                <a:gd name="connsiteY4" fmla="*/ 78537 h 1402454"/>
                <a:gd name="connsiteX5" fmla="*/ 757326 w 757326"/>
                <a:gd name="connsiteY5" fmla="*/ 78537 h 1402454"/>
                <a:gd name="connsiteX6" fmla="*/ 667569 w 757326"/>
                <a:gd name="connsiteY6" fmla="*/ 375857 h 1402454"/>
                <a:gd name="connsiteX7" fmla="*/ 617080 w 757326"/>
                <a:gd name="connsiteY7" fmla="*/ 544152 h 1402454"/>
                <a:gd name="connsiteX8" fmla="*/ 600251 w 757326"/>
                <a:gd name="connsiteY8" fmla="*/ 656348 h 1402454"/>
                <a:gd name="connsiteX9" fmla="*/ 555372 w 757326"/>
                <a:gd name="connsiteY9" fmla="*/ 807813 h 1402454"/>
                <a:gd name="connsiteX10" fmla="*/ 454396 w 757326"/>
                <a:gd name="connsiteY10" fmla="*/ 987327 h 1402454"/>
                <a:gd name="connsiteX11" fmla="*/ 415127 w 757326"/>
                <a:gd name="connsiteY11" fmla="*/ 1060255 h 1402454"/>
                <a:gd name="connsiteX12" fmla="*/ 370248 w 757326"/>
                <a:gd name="connsiteY12" fmla="*/ 1166841 h 1402454"/>
                <a:gd name="connsiteX13" fmla="*/ 291711 w 757326"/>
                <a:gd name="connsiteY13" fmla="*/ 1318306 h 1402454"/>
                <a:gd name="connsiteX14" fmla="*/ 201954 w 757326"/>
                <a:gd name="connsiteY14" fmla="*/ 1402454 h 1402454"/>
                <a:gd name="connsiteX15" fmla="*/ 112197 w 757326"/>
                <a:gd name="connsiteY15" fmla="*/ 1200500 h 1402454"/>
                <a:gd name="connsiteX16" fmla="*/ 0 w 757326"/>
                <a:gd name="connsiteY16" fmla="*/ 1116353 h 1402454"/>
                <a:gd name="connsiteX17" fmla="*/ 89757 w 757326"/>
                <a:gd name="connsiteY17" fmla="*/ 1009767 h 1402454"/>
                <a:gd name="connsiteX18" fmla="*/ 117807 w 757326"/>
                <a:gd name="connsiteY18" fmla="*/ 830252 h 1402454"/>
                <a:gd name="connsiteX19" fmla="*/ 145856 w 757326"/>
                <a:gd name="connsiteY19" fmla="*/ 639519 h 1402454"/>
                <a:gd name="connsiteX20" fmla="*/ 168295 w 757326"/>
                <a:gd name="connsiteY20" fmla="*/ 532932 h 1402454"/>
                <a:gd name="connsiteX21" fmla="*/ 201954 w 757326"/>
                <a:gd name="connsiteY21" fmla="*/ 460005 h 1402454"/>
                <a:gd name="connsiteX22" fmla="*/ 325370 w 757326"/>
                <a:gd name="connsiteY22" fmla="*/ 392687 h 1402454"/>
                <a:gd name="connsiteX23" fmla="*/ 375858 w 757326"/>
                <a:gd name="connsiteY23" fmla="*/ 308540 h 1402454"/>
                <a:gd name="connsiteX24" fmla="*/ 392688 w 757326"/>
                <a:gd name="connsiteY24" fmla="*/ 213173 h 1402454"/>
                <a:gd name="connsiteX25" fmla="*/ 392688 w 757326"/>
                <a:gd name="connsiteY25" fmla="*/ 213173 h 1402454"/>
                <a:gd name="connsiteX26" fmla="*/ 403907 w 757326"/>
                <a:gd name="connsiteY26" fmla="*/ 140245 h 1402454"/>
                <a:gd name="connsiteX27" fmla="*/ 454396 w 757326"/>
                <a:gd name="connsiteY27" fmla="*/ 78537 h 1402454"/>
                <a:gd name="connsiteX28" fmla="*/ 493664 w 757326"/>
                <a:gd name="connsiteY28" fmla="*/ 0 h 14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326" h="1402454">
                  <a:moveTo>
                    <a:pt x="493664" y="0"/>
                  </a:moveTo>
                  <a:lnTo>
                    <a:pt x="572202" y="56098"/>
                  </a:lnTo>
                  <a:lnTo>
                    <a:pt x="639519" y="61708"/>
                  </a:lnTo>
                  <a:lnTo>
                    <a:pt x="695618" y="61708"/>
                  </a:lnTo>
                  <a:lnTo>
                    <a:pt x="734886" y="78537"/>
                  </a:lnTo>
                  <a:lnTo>
                    <a:pt x="757326" y="78537"/>
                  </a:lnTo>
                  <a:lnTo>
                    <a:pt x="667569" y="375857"/>
                  </a:lnTo>
                  <a:lnTo>
                    <a:pt x="617080" y="544152"/>
                  </a:lnTo>
                  <a:lnTo>
                    <a:pt x="600251" y="656348"/>
                  </a:lnTo>
                  <a:lnTo>
                    <a:pt x="555372" y="807813"/>
                  </a:lnTo>
                  <a:lnTo>
                    <a:pt x="454396" y="987327"/>
                  </a:lnTo>
                  <a:lnTo>
                    <a:pt x="415127" y="1060255"/>
                  </a:lnTo>
                  <a:lnTo>
                    <a:pt x="370248" y="1166841"/>
                  </a:lnTo>
                  <a:lnTo>
                    <a:pt x="291711" y="1318306"/>
                  </a:lnTo>
                  <a:lnTo>
                    <a:pt x="201954" y="1402454"/>
                  </a:lnTo>
                  <a:lnTo>
                    <a:pt x="112197" y="1200500"/>
                  </a:lnTo>
                  <a:lnTo>
                    <a:pt x="0" y="1116353"/>
                  </a:lnTo>
                  <a:lnTo>
                    <a:pt x="89757" y="1009767"/>
                  </a:lnTo>
                  <a:lnTo>
                    <a:pt x="117807" y="830252"/>
                  </a:lnTo>
                  <a:lnTo>
                    <a:pt x="145856" y="639519"/>
                  </a:lnTo>
                  <a:lnTo>
                    <a:pt x="168295" y="532932"/>
                  </a:lnTo>
                  <a:lnTo>
                    <a:pt x="201954" y="460005"/>
                  </a:lnTo>
                  <a:lnTo>
                    <a:pt x="325370" y="392687"/>
                  </a:lnTo>
                  <a:lnTo>
                    <a:pt x="375858" y="308540"/>
                  </a:lnTo>
                  <a:lnTo>
                    <a:pt x="392688" y="213173"/>
                  </a:lnTo>
                  <a:lnTo>
                    <a:pt x="392688" y="213173"/>
                  </a:lnTo>
                  <a:lnTo>
                    <a:pt x="403907" y="140245"/>
                  </a:lnTo>
                  <a:lnTo>
                    <a:pt x="454396" y="78537"/>
                  </a:lnTo>
                  <a:lnTo>
                    <a:pt x="493664"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5" name="Freeform 4"/>
            <p:cNvSpPr/>
            <p:nvPr/>
          </p:nvSpPr>
          <p:spPr>
            <a:xfrm>
              <a:off x="5548108" y="1166842"/>
              <a:ext cx="633909" cy="572201"/>
            </a:xfrm>
            <a:custGeom>
              <a:avLst/>
              <a:gdLst>
                <a:gd name="connsiteX0" fmla="*/ 308540 w 633909"/>
                <a:gd name="connsiteY0" fmla="*/ 0 h 572201"/>
                <a:gd name="connsiteX1" fmla="*/ 499274 w 633909"/>
                <a:gd name="connsiteY1" fmla="*/ 50488 h 572201"/>
                <a:gd name="connsiteX2" fmla="*/ 611470 w 633909"/>
                <a:gd name="connsiteY2" fmla="*/ 134635 h 572201"/>
                <a:gd name="connsiteX3" fmla="*/ 633909 w 633909"/>
                <a:gd name="connsiteY3" fmla="*/ 269271 h 572201"/>
                <a:gd name="connsiteX4" fmla="*/ 611470 w 633909"/>
                <a:gd name="connsiteY4" fmla="*/ 443175 h 572201"/>
                <a:gd name="connsiteX5" fmla="*/ 532932 w 633909"/>
                <a:gd name="connsiteY5" fmla="*/ 538542 h 572201"/>
                <a:gd name="connsiteX6" fmla="*/ 488054 w 633909"/>
                <a:gd name="connsiteY6" fmla="*/ 572201 h 572201"/>
                <a:gd name="connsiteX7" fmla="*/ 387077 w 633909"/>
                <a:gd name="connsiteY7" fmla="*/ 521713 h 572201"/>
                <a:gd name="connsiteX8" fmla="*/ 123416 w 633909"/>
                <a:gd name="connsiteY8" fmla="*/ 516103 h 572201"/>
                <a:gd name="connsiteX9" fmla="*/ 0 w 633909"/>
                <a:gd name="connsiteY9" fmla="*/ 482444 h 572201"/>
                <a:gd name="connsiteX10" fmla="*/ 140245 w 633909"/>
                <a:gd name="connsiteY10" fmla="*/ 353418 h 572201"/>
                <a:gd name="connsiteX11" fmla="*/ 196344 w 633909"/>
                <a:gd name="connsiteY11" fmla="*/ 190733 h 572201"/>
                <a:gd name="connsiteX12" fmla="*/ 269271 w 633909"/>
                <a:gd name="connsiteY12" fmla="*/ 72927 h 572201"/>
                <a:gd name="connsiteX13" fmla="*/ 308540 w 633909"/>
                <a:gd name="connsiteY13" fmla="*/ 0 h 5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909" h="572201">
                  <a:moveTo>
                    <a:pt x="308540" y="0"/>
                  </a:moveTo>
                  <a:lnTo>
                    <a:pt x="499274" y="50488"/>
                  </a:lnTo>
                  <a:lnTo>
                    <a:pt x="611470" y="134635"/>
                  </a:lnTo>
                  <a:lnTo>
                    <a:pt x="633909" y="269271"/>
                  </a:lnTo>
                  <a:lnTo>
                    <a:pt x="611470" y="443175"/>
                  </a:lnTo>
                  <a:lnTo>
                    <a:pt x="532932" y="538542"/>
                  </a:lnTo>
                  <a:lnTo>
                    <a:pt x="488054" y="572201"/>
                  </a:lnTo>
                  <a:lnTo>
                    <a:pt x="387077" y="521713"/>
                  </a:lnTo>
                  <a:lnTo>
                    <a:pt x="123416" y="516103"/>
                  </a:lnTo>
                  <a:lnTo>
                    <a:pt x="0" y="482444"/>
                  </a:lnTo>
                  <a:lnTo>
                    <a:pt x="140245" y="353418"/>
                  </a:lnTo>
                  <a:lnTo>
                    <a:pt x="196344" y="190733"/>
                  </a:lnTo>
                  <a:lnTo>
                    <a:pt x="269271" y="72927"/>
                  </a:lnTo>
                  <a:lnTo>
                    <a:pt x="308540"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5867867" y="134636"/>
              <a:ext cx="886351" cy="1469771"/>
            </a:xfrm>
            <a:custGeom>
              <a:avLst/>
              <a:gdLst>
                <a:gd name="connsiteX0" fmla="*/ 0 w 886351"/>
                <a:gd name="connsiteY0" fmla="*/ 1032206 h 1469771"/>
                <a:gd name="connsiteX1" fmla="*/ 134636 w 886351"/>
                <a:gd name="connsiteY1" fmla="*/ 1071474 h 1469771"/>
                <a:gd name="connsiteX2" fmla="*/ 224393 w 886351"/>
                <a:gd name="connsiteY2" fmla="*/ 1105133 h 1469771"/>
                <a:gd name="connsiteX3" fmla="*/ 291711 w 886351"/>
                <a:gd name="connsiteY3" fmla="*/ 1189281 h 1469771"/>
                <a:gd name="connsiteX4" fmla="*/ 314150 w 886351"/>
                <a:gd name="connsiteY4" fmla="*/ 1222939 h 1469771"/>
                <a:gd name="connsiteX5" fmla="*/ 297321 w 886351"/>
                <a:gd name="connsiteY5" fmla="*/ 1419283 h 1469771"/>
                <a:gd name="connsiteX6" fmla="*/ 297321 w 886351"/>
                <a:gd name="connsiteY6" fmla="*/ 1469771 h 1469771"/>
                <a:gd name="connsiteX7" fmla="*/ 465615 w 886351"/>
                <a:gd name="connsiteY7" fmla="*/ 1464162 h 1469771"/>
                <a:gd name="connsiteX8" fmla="*/ 718057 w 886351"/>
                <a:gd name="connsiteY8" fmla="*/ 1452942 h 1469771"/>
                <a:gd name="connsiteX9" fmla="*/ 661959 w 886351"/>
                <a:gd name="connsiteY9" fmla="*/ 1357575 h 1469771"/>
                <a:gd name="connsiteX10" fmla="*/ 611470 w 886351"/>
                <a:gd name="connsiteY10" fmla="*/ 1301477 h 1469771"/>
                <a:gd name="connsiteX11" fmla="*/ 583421 w 886351"/>
                <a:gd name="connsiteY11" fmla="*/ 1206110 h 1469771"/>
                <a:gd name="connsiteX12" fmla="*/ 589031 w 886351"/>
                <a:gd name="connsiteY12" fmla="*/ 1138792 h 1469771"/>
                <a:gd name="connsiteX13" fmla="*/ 684398 w 886351"/>
                <a:gd name="connsiteY13" fmla="*/ 1093914 h 1469771"/>
                <a:gd name="connsiteX14" fmla="*/ 785375 w 886351"/>
                <a:gd name="connsiteY14" fmla="*/ 1054645 h 1469771"/>
                <a:gd name="connsiteX15" fmla="*/ 813424 w 886351"/>
                <a:gd name="connsiteY15" fmla="*/ 903180 h 1469771"/>
                <a:gd name="connsiteX16" fmla="*/ 813424 w 886351"/>
                <a:gd name="connsiteY16" fmla="*/ 762935 h 1469771"/>
                <a:gd name="connsiteX17" fmla="*/ 762935 w 886351"/>
                <a:gd name="connsiteY17" fmla="*/ 695617 h 1469771"/>
                <a:gd name="connsiteX18" fmla="*/ 790985 w 886351"/>
                <a:gd name="connsiteY18" fmla="*/ 622689 h 1469771"/>
                <a:gd name="connsiteX19" fmla="*/ 796594 w 886351"/>
                <a:gd name="connsiteY19" fmla="*/ 415126 h 1469771"/>
                <a:gd name="connsiteX20" fmla="*/ 802204 w 886351"/>
                <a:gd name="connsiteY20" fmla="*/ 325369 h 1469771"/>
                <a:gd name="connsiteX21" fmla="*/ 824643 w 886351"/>
                <a:gd name="connsiteY21" fmla="*/ 213173 h 1469771"/>
                <a:gd name="connsiteX22" fmla="*/ 858302 w 886351"/>
                <a:gd name="connsiteY22" fmla="*/ 67317 h 1469771"/>
                <a:gd name="connsiteX23" fmla="*/ 886351 w 886351"/>
                <a:gd name="connsiteY23" fmla="*/ 5609 h 1469771"/>
                <a:gd name="connsiteX24" fmla="*/ 757326 w 886351"/>
                <a:gd name="connsiteY24" fmla="*/ 0 h 1469771"/>
                <a:gd name="connsiteX25" fmla="*/ 622690 w 886351"/>
                <a:gd name="connsiteY25" fmla="*/ 84147 h 1469771"/>
                <a:gd name="connsiteX26" fmla="*/ 600251 w 886351"/>
                <a:gd name="connsiteY26" fmla="*/ 162684 h 1469771"/>
                <a:gd name="connsiteX27" fmla="*/ 583421 w 886351"/>
                <a:gd name="connsiteY27" fmla="*/ 213173 h 1469771"/>
                <a:gd name="connsiteX28" fmla="*/ 415127 w 886351"/>
                <a:gd name="connsiteY28" fmla="*/ 196343 h 1469771"/>
                <a:gd name="connsiteX29" fmla="*/ 308540 w 886351"/>
                <a:gd name="connsiteY29" fmla="*/ 207563 h 1469771"/>
                <a:gd name="connsiteX30" fmla="*/ 252442 w 886351"/>
                <a:gd name="connsiteY30" fmla="*/ 207563 h 1469771"/>
                <a:gd name="connsiteX31" fmla="*/ 39269 w 886351"/>
                <a:gd name="connsiteY31" fmla="*/ 908790 h 1469771"/>
                <a:gd name="connsiteX32" fmla="*/ 0 w 886351"/>
                <a:gd name="connsiteY32" fmla="*/ 1032206 h 14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6351" h="1469771">
                  <a:moveTo>
                    <a:pt x="0" y="1032206"/>
                  </a:moveTo>
                  <a:lnTo>
                    <a:pt x="134636" y="1071474"/>
                  </a:lnTo>
                  <a:lnTo>
                    <a:pt x="224393" y="1105133"/>
                  </a:lnTo>
                  <a:lnTo>
                    <a:pt x="291711" y="1189281"/>
                  </a:lnTo>
                  <a:lnTo>
                    <a:pt x="314150" y="1222939"/>
                  </a:lnTo>
                  <a:lnTo>
                    <a:pt x="297321" y="1419283"/>
                  </a:lnTo>
                  <a:lnTo>
                    <a:pt x="297321" y="1469771"/>
                  </a:lnTo>
                  <a:lnTo>
                    <a:pt x="465615" y="1464162"/>
                  </a:lnTo>
                  <a:lnTo>
                    <a:pt x="718057" y="1452942"/>
                  </a:lnTo>
                  <a:lnTo>
                    <a:pt x="661959" y="1357575"/>
                  </a:lnTo>
                  <a:lnTo>
                    <a:pt x="611470" y="1301477"/>
                  </a:lnTo>
                  <a:lnTo>
                    <a:pt x="583421" y="1206110"/>
                  </a:lnTo>
                  <a:lnTo>
                    <a:pt x="589031" y="1138792"/>
                  </a:lnTo>
                  <a:lnTo>
                    <a:pt x="684398" y="1093914"/>
                  </a:lnTo>
                  <a:lnTo>
                    <a:pt x="785375" y="1054645"/>
                  </a:lnTo>
                  <a:lnTo>
                    <a:pt x="813424" y="903180"/>
                  </a:lnTo>
                  <a:lnTo>
                    <a:pt x="813424" y="762935"/>
                  </a:lnTo>
                  <a:lnTo>
                    <a:pt x="762935" y="695617"/>
                  </a:lnTo>
                  <a:lnTo>
                    <a:pt x="790985" y="622689"/>
                  </a:lnTo>
                  <a:lnTo>
                    <a:pt x="796594" y="415126"/>
                  </a:lnTo>
                  <a:lnTo>
                    <a:pt x="802204" y="325369"/>
                  </a:lnTo>
                  <a:lnTo>
                    <a:pt x="824643" y="213173"/>
                  </a:lnTo>
                  <a:lnTo>
                    <a:pt x="858302" y="67317"/>
                  </a:lnTo>
                  <a:lnTo>
                    <a:pt x="886351" y="5609"/>
                  </a:lnTo>
                  <a:lnTo>
                    <a:pt x="757326" y="0"/>
                  </a:lnTo>
                  <a:lnTo>
                    <a:pt x="622690" y="84147"/>
                  </a:lnTo>
                  <a:lnTo>
                    <a:pt x="600251" y="162684"/>
                  </a:lnTo>
                  <a:lnTo>
                    <a:pt x="583421" y="213173"/>
                  </a:lnTo>
                  <a:lnTo>
                    <a:pt x="415127" y="196343"/>
                  </a:lnTo>
                  <a:lnTo>
                    <a:pt x="308540" y="207563"/>
                  </a:lnTo>
                  <a:lnTo>
                    <a:pt x="252442" y="207563"/>
                  </a:lnTo>
                  <a:lnTo>
                    <a:pt x="39269" y="908790"/>
                  </a:lnTo>
                  <a:lnTo>
                    <a:pt x="0" y="103220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5727622" y="1593188"/>
              <a:ext cx="863912" cy="488054"/>
            </a:xfrm>
            <a:custGeom>
              <a:avLst/>
              <a:gdLst>
                <a:gd name="connsiteX0" fmla="*/ 863912 w 863912"/>
                <a:gd name="connsiteY0" fmla="*/ 0 h 488054"/>
                <a:gd name="connsiteX1" fmla="*/ 824643 w 863912"/>
                <a:gd name="connsiteY1" fmla="*/ 61708 h 488054"/>
                <a:gd name="connsiteX2" fmla="*/ 824643 w 863912"/>
                <a:gd name="connsiteY2" fmla="*/ 145855 h 488054"/>
                <a:gd name="connsiteX3" fmla="*/ 819033 w 863912"/>
                <a:gd name="connsiteY3" fmla="*/ 213173 h 488054"/>
                <a:gd name="connsiteX4" fmla="*/ 847082 w 863912"/>
                <a:gd name="connsiteY4" fmla="*/ 302930 h 488054"/>
                <a:gd name="connsiteX5" fmla="*/ 835863 w 863912"/>
                <a:gd name="connsiteY5" fmla="*/ 325369 h 488054"/>
                <a:gd name="connsiteX6" fmla="*/ 729276 w 863912"/>
                <a:gd name="connsiteY6" fmla="*/ 308540 h 488054"/>
                <a:gd name="connsiteX7" fmla="*/ 617080 w 863912"/>
                <a:gd name="connsiteY7" fmla="*/ 252441 h 488054"/>
                <a:gd name="connsiteX8" fmla="*/ 510493 w 863912"/>
                <a:gd name="connsiteY8" fmla="*/ 213173 h 488054"/>
                <a:gd name="connsiteX9" fmla="*/ 403907 w 863912"/>
                <a:gd name="connsiteY9" fmla="*/ 213173 h 488054"/>
                <a:gd name="connsiteX10" fmla="*/ 359028 w 863912"/>
                <a:gd name="connsiteY10" fmla="*/ 274881 h 488054"/>
                <a:gd name="connsiteX11" fmla="*/ 325369 w 863912"/>
                <a:gd name="connsiteY11" fmla="*/ 342199 h 488054"/>
                <a:gd name="connsiteX12" fmla="*/ 325369 w 863912"/>
                <a:gd name="connsiteY12" fmla="*/ 342199 h 488054"/>
                <a:gd name="connsiteX13" fmla="*/ 336589 w 863912"/>
                <a:gd name="connsiteY13" fmla="*/ 476834 h 488054"/>
                <a:gd name="connsiteX14" fmla="*/ 263661 w 863912"/>
                <a:gd name="connsiteY14" fmla="*/ 488054 h 488054"/>
                <a:gd name="connsiteX15" fmla="*/ 157075 w 863912"/>
                <a:gd name="connsiteY15" fmla="*/ 476834 h 488054"/>
                <a:gd name="connsiteX16" fmla="*/ 151465 w 863912"/>
                <a:gd name="connsiteY16" fmla="*/ 409516 h 488054"/>
                <a:gd name="connsiteX17" fmla="*/ 162685 w 863912"/>
                <a:gd name="connsiteY17" fmla="*/ 325369 h 488054"/>
                <a:gd name="connsiteX18" fmla="*/ 134636 w 863912"/>
                <a:gd name="connsiteY18" fmla="*/ 201953 h 488054"/>
                <a:gd name="connsiteX19" fmla="*/ 0 w 863912"/>
                <a:gd name="connsiteY19" fmla="*/ 95367 h 488054"/>
                <a:gd name="connsiteX20" fmla="*/ 179514 w 863912"/>
                <a:gd name="connsiteY20" fmla="*/ 95367 h 488054"/>
                <a:gd name="connsiteX21" fmla="*/ 258052 w 863912"/>
                <a:gd name="connsiteY21" fmla="*/ 117806 h 488054"/>
                <a:gd name="connsiteX22" fmla="*/ 319760 w 863912"/>
                <a:gd name="connsiteY22" fmla="*/ 145855 h 488054"/>
                <a:gd name="connsiteX23" fmla="*/ 420736 w 863912"/>
                <a:gd name="connsiteY23" fmla="*/ 11219 h 488054"/>
                <a:gd name="connsiteX24" fmla="*/ 863912 w 863912"/>
                <a:gd name="connsiteY24" fmla="*/ 0 h 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3912" h="488054">
                  <a:moveTo>
                    <a:pt x="863912" y="0"/>
                  </a:moveTo>
                  <a:lnTo>
                    <a:pt x="824643" y="61708"/>
                  </a:lnTo>
                  <a:lnTo>
                    <a:pt x="824643" y="145855"/>
                  </a:lnTo>
                  <a:lnTo>
                    <a:pt x="819033" y="213173"/>
                  </a:lnTo>
                  <a:lnTo>
                    <a:pt x="847082" y="302930"/>
                  </a:lnTo>
                  <a:lnTo>
                    <a:pt x="835863" y="325369"/>
                  </a:lnTo>
                  <a:lnTo>
                    <a:pt x="729276" y="308540"/>
                  </a:lnTo>
                  <a:lnTo>
                    <a:pt x="617080" y="252441"/>
                  </a:lnTo>
                  <a:lnTo>
                    <a:pt x="510493" y="213173"/>
                  </a:lnTo>
                  <a:lnTo>
                    <a:pt x="403907" y="213173"/>
                  </a:lnTo>
                  <a:lnTo>
                    <a:pt x="359028" y="274881"/>
                  </a:lnTo>
                  <a:lnTo>
                    <a:pt x="325369" y="342199"/>
                  </a:lnTo>
                  <a:lnTo>
                    <a:pt x="325369" y="342199"/>
                  </a:lnTo>
                  <a:lnTo>
                    <a:pt x="336589" y="476834"/>
                  </a:lnTo>
                  <a:lnTo>
                    <a:pt x="263661" y="488054"/>
                  </a:lnTo>
                  <a:lnTo>
                    <a:pt x="157075" y="476834"/>
                  </a:lnTo>
                  <a:lnTo>
                    <a:pt x="151465" y="409516"/>
                  </a:lnTo>
                  <a:lnTo>
                    <a:pt x="162685" y="325369"/>
                  </a:lnTo>
                  <a:lnTo>
                    <a:pt x="134636" y="201953"/>
                  </a:lnTo>
                  <a:lnTo>
                    <a:pt x="0" y="95367"/>
                  </a:lnTo>
                  <a:lnTo>
                    <a:pt x="179514" y="95367"/>
                  </a:lnTo>
                  <a:lnTo>
                    <a:pt x="258052" y="117806"/>
                  </a:lnTo>
                  <a:lnTo>
                    <a:pt x="319760" y="145855"/>
                  </a:lnTo>
                  <a:lnTo>
                    <a:pt x="420736" y="11219"/>
                  </a:lnTo>
                  <a:lnTo>
                    <a:pt x="863912"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4807612" y="117806"/>
              <a:ext cx="3102228" cy="3186376"/>
            </a:xfrm>
            <a:custGeom>
              <a:avLst/>
              <a:gdLst>
                <a:gd name="connsiteX0" fmla="*/ 1969046 w 3102228"/>
                <a:gd name="connsiteY0" fmla="*/ 11220 h 3186376"/>
                <a:gd name="connsiteX1" fmla="*/ 2328074 w 3102228"/>
                <a:gd name="connsiteY1" fmla="*/ 0 h 3186376"/>
                <a:gd name="connsiteX2" fmla="*/ 2810518 w 3102228"/>
                <a:gd name="connsiteY2" fmla="*/ 297320 h 3186376"/>
                <a:gd name="connsiteX3" fmla="*/ 3001252 w 3102228"/>
                <a:gd name="connsiteY3" fmla="*/ 667568 h 3186376"/>
                <a:gd name="connsiteX4" fmla="*/ 3102228 w 3102228"/>
                <a:gd name="connsiteY4" fmla="*/ 891961 h 3186376"/>
                <a:gd name="connsiteX5" fmla="*/ 2978813 w 3102228"/>
                <a:gd name="connsiteY5" fmla="*/ 1144403 h 3186376"/>
                <a:gd name="connsiteX6" fmla="*/ 2945154 w 3102228"/>
                <a:gd name="connsiteY6" fmla="*/ 1503431 h 3186376"/>
                <a:gd name="connsiteX7" fmla="*/ 2832957 w 3102228"/>
                <a:gd name="connsiteY7" fmla="*/ 1879288 h 3186376"/>
                <a:gd name="connsiteX8" fmla="*/ 2731981 w 3102228"/>
                <a:gd name="connsiteY8" fmla="*/ 1929777 h 3186376"/>
                <a:gd name="connsiteX9" fmla="*/ 2687102 w 3102228"/>
                <a:gd name="connsiteY9" fmla="*/ 2182219 h 3186376"/>
                <a:gd name="connsiteX10" fmla="*/ 2636614 w 3102228"/>
                <a:gd name="connsiteY10" fmla="*/ 2457100 h 3186376"/>
                <a:gd name="connsiteX11" fmla="*/ 2608565 w 3102228"/>
                <a:gd name="connsiteY11" fmla="*/ 2530027 h 3186376"/>
                <a:gd name="connsiteX12" fmla="*/ 2434660 w 3102228"/>
                <a:gd name="connsiteY12" fmla="*/ 2485149 h 3186376"/>
                <a:gd name="connsiteX13" fmla="*/ 2070022 w 3102228"/>
                <a:gd name="connsiteY13" fmla="*/ 2535637 h 3186376"/>
                <a:gd name="connsiteX14" fmla="*/ 1896118 w 3102228"/>
                <a:gd name="connsiteY14" fmla="*/ 2541247 h 3186376"/>
                <a:gd name="connsiteX15" fmla="*/ 1750263 w 3102228"/>
                <a:gd name="connsiteY15" fmla="*/ 2535637 h 3186376"/>
                <a:gd name="connsiteX16" fmla="*/ 1716604 w 3102228"/>
                <a:gd name="connsiteY16" fmla="*/ 2586125 h 3186376"/>
                <a:gd name="connsiteX17" fmla="*/ 1677335 w 3102228"/>
                <a:gd name="connsiteY17" fmla="*/ 2687102 h 3186376"/>
                <a:gd name="connsiteX18" fmla="*/ 1654896 w 3102228"/>
                <a:gd name="connsiteY18" fmla="*/ 2849787 h 3186376"/>
                <a:gd name="connsiteX19" fmla="*/ 1688555 w 3102228"/>
                <a:gd name="connsiteY19" fmla="*/ 3034911 h 3186376"/>
                <a:gd name="connsiteX20" fmla="*/ 1688555 w 3102228"/>
                <a:gd name="connsiteY20" fmla="*/ 3124668 h 3186376"/>
                <a:gd name="connsiteX21" fmla="*/ 1520260 w 3102228"/>
                <a:gd name="connsiteY21" fmla="*/ 3186376 h 3186376"/>
                <a:gd name="connsiteX22" fmla="*/ 1503431 w 3102228"/>
                <a:gd name="connsiteY22" fmla="*/ 3018081 h 3186376"/>
                <a:gd name="connsiteX23" fmla="*/ 1565139 w 3102228"/>
                <a:gd name="connsiteY23" fmla="*/ 2928324 h 3186376"/>
                <a:gd name="connsiteX24" fmla="*/ 1553919 w 3102228"/>
                <a:gd name="connsiteY24" fmla="*/ 2877836 h 3186376"/>
                <a:gd name="connsiteX25" fmla="*/ 1458552 w 3102228"/>
                <a:gd name="connsiteY25" fmla="*/ 2703931 h 3186376"/>
                <a:gd name="connsiteX26" fmla="*/ 1183671 w 3102228"/>
                <a:gd name="connsiteY26" fmla="*/ 2653443 h 3186376"/>
                <a:gd name="connsiteX27" fmla="*/ 852692 w 3102228"/>
                <a:gd name="connsiteY27" fmla="*/ 2608565 h 3186376"/>
                <a:gd name="connsiteX28" fmla="*/ 594641 w 3102228"/>
                <a:gd name="connsiteY28" fmla="*/ 2591735 h 3186376"/>
                <a:gd name="connsiteX29" fmla="*/ 476835 w 3102228"/>
                <a:gd name="connsiteY29" fmla="*/ 2642223 h 3186376"/>
                <a:gd name="connsiteX30" fmla="*/ 353419 w 3102228"/>
                <a:gd name="connsiteY30" fmla="*/ 2731981 h 3186376"/>
                <a:gd name="connsiteX31" fmla="*/ 314150 w 3102228"/>
                <a:gd name="connsiteY31" fmla="*/ 2664663 h 3186376"/>
                <a:gd name="connsiteX32" fmla="*/ 263662 w 3102228"/>
                <a:gd name="connsiteY32" fmla="*/ 2675882 h 3186376"/>
                <a:gd name="connsiteX33" fmla="*/ 196344 w 3102228"/>
                <a:gd name="connsiteY33" fmla="*/ 2698322 h 3186376"/>
                <a:gd name="connsiteX34" fmla="*/ 134636 w 3102228"/>
                <a:gd name="connsiteY34" fmla="*/ 2709541 h 3186376"/>
                <a:gd name="connsiteX35" fmla="*/ 33659 w 3102228"/>
                <a:gd name="connsiteY35" fmla="*/ 2715151 h 3186376"/>
                <a:gd name="connsiteX36" fmla="*/ 0 w 3102228"/>
                <a:gd name="connsiteY36" fmla="*/ 2720761 h 3186376"/>
                <a:gd name="connsiteX37" fmla="*/ 201954 w 3102228"/>
                <a:gd name="connsiteY37" fmla="*/ 2120511 h 3186376"/>
                <a:gd name="connsiteX38" fmla="*/ 302930 w 3102228"/>
                <a:gd name="connsiteY38" fmla="*/ 1710994 h 3186376"/>
                <a:gd name="connsiteX39" fmla="*/ 330979 w 3102228"/>
                <a:gd name="connsiteY39" fmla="*/ 1509041 h 3186376"/>
                <a:gd name="connsiteX40" fmla="*/ 398297 w 3102228"/>
                <a:gd name="connsiteY40" fmla="*/ 1301477 h 3186376"/>
                <a:gd name="connsiteX41" fmla="*/ 398297 w 3102228"/>
                <a:gd name="connsiteY41" fmla="*/ 1228550 h 3186376"/>
                <a:gd name="connsiteX42" fmla="*/ 426346 w 3102228"/>
                <a:gd name="connsiteY42" fmla="*/ 1189281 h 3186376"/>
                <a:gd name="connsiteX43" fmla="*/ 560982 w 3102228"/>
                <a:gd name="connsiteY43" fmla="*/ 1234160 h 3186376"/>
                <a:gd name="connsiteX44" fmla="*/ 667568 w 3102228"/>
                <a:gd name="connsiteY44" fmla="*/ 1351966 h 3186376"/>
                <a:gd name="connsiteX45" fmla="*/ 762935 w 3102228"/>
                <a:gd name="connsiteY45" fmla="*/ 1525870 h 3186376"/>
                <a:gd name="connsiteX46" fmla="*/ 779765 w 3102228"/>
                <a:gd name="connsiteY46" fmla="*/ 1559529 h 3186376"/>
                <a:gd name="connsiteX47" fmla="*/ 931230 w 3102228"/>
                <a:gd name="connsiteY47" fmla="*/ 1576358 h 3186376"/>
                <a:gd name="connsiteX48" fmla="*/ 1009767 w 3102228"/>
                <a:gd name="connsiteY48" fmla="*/ 1660506 h 3186376"/>
                <a:gd name="connsiteX49" fmla="*/ 1060255 w 3102228"/>
                <a:gd name="connsiteY49" fmla="*/ 1688555 h 3186376"/>
                <a:gd name="connsiteX50" fmla="*/ 1088305 w 3102228"/>
                <a:gd name="connsiteY50" fmla="*/ 1783922 h 3186376"/>
                <a:gd name="connsiteX51" fmla="*/ 1088305 w 3102228"/>
                <a:gd name="connsiteY51" fmla="*/ 1940996 h 3186376"/>
                <a:gd name="connsiteX52" fmla="*/ 1273428 w 3102228"/>
                <a:gd name="connsiteY52" fmla="*/ 1957826 h 3186376"/>
                <a:gd name="connsiteX53" fmla="*/ 1273428 w 3102228"/>
                <a:gd name="connsiteY53" fmla="*/ 1806361 h 3186376"/>
                <a:gd name="connsiteX54" fmla="*/ 1307087 w 3102228"/>
                <a:gd name="connsiteY54" fmla="*/ 1705384 h 3186376"/>
                <a:gd name="connsiteX55" fmla="*/ 1385625 w 3102228"/>
                <a:gd name="connsiteY55" fmla="*/ 1677335 h 3186376"/>
                <a:gd name="connsiteX56" fmla="*/ 1576359 w 3102228"/>
                <a:gd name="connsiteY56" fmla="*/ 1727823 h 3186376"/>
                <a:gd name="connsiteX57" fmla="*/ 1727824 w 3102228"/>
                <a:gd name="connsiteY57" fmla="*/ 1823190 h 3186376"/>
                <a:gd name="connsiteX58" fmla="*/ 1783922 w 3102228"/>
                <a:gd name="connsiteY58" fmla="*/ 1783922 h 3186376"/>
                <a:gd name="connsiteX59" fmla="*/ 1755873 w 3102228"/>
                <a:gd name="connsiteY59" fmla="*/ 1593188 h 3186376"/>
                <a:gd name="connsiteX60" fmla="*/ 1783922 w 3102228"/>
                <a:gd name="connsiteY60" fmla="*/ 1458552 h 3186376"/>
                <a:gd name="connsiteX61" fmla="*/ 1710994 w 3102228"/>
                <a:gd name="connsiteY61" fmla="*/ 1357576 h 3186376"/>
                <a:gd name="connsiteX62" fmla="*/ 1654896 w 3102228"/>
                <a:gd name="connsiteY62" fmla="*/ 1228550 h 3186376"/>
                <a:gd name="connsiteX63" fmla="*/ 1654896 w 3102228"/>
                <a:gd name="connsiteY63" fmla="*/ 1144403 h 3186376"/>
                <a:gd name="connsiteX64" fmla="*/ 1834410 w 3102228"/>
                <a:gd name="connsiteY64" fmla="*/ 1065865 h 3186376"/>
                <a:gd name="connsiteX65" fmla="*/ 1884898 w 3102228"/>
                <a:gd name="connsiteY65" fmla="*/ 790984 h 3186376"/>
                <a:gd name="connsiteX66" fmla="*/ 1823190 w 3102228"/>
                <a:gd name="connsiteY66" fmla="*/ 729276 h 3186376"/>
                <a:gd name="connsiteX67" fmla="*/ 1862459 w 3102228"/>
                <a:gd name="connsiteY67" fmla="*/ 628300 h 3186376"/>
                <a:gd name="connsiteX68" fmla="*/ 1873679 w 3102228"/>
                <a:gd name="connsiteY68" fmla="*/ 359028 h 3186376"/>
                <a:gd name="connsiteX69" fmla="*/ 1912948 w 3102228"/>
                <a:gd name="connsiteY69" fmla="*/ 134636 h 3186376"/>
                <a:gd name="connsiteX70" fmla="*/ 1969046 w 3102228"/>
                <a:gd name="connsiteY70" fmla="*/ 11220 h 3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02228" h="3186376">
                  <a:moveTo>
                    <a:pt x="1969046" y="11220"/>
                  </a:moveTo>
                  <a:lnTo>
                    <a:pt x="2328074" y="0"/>
                  </a:lnTo>
                  <a:lnTo>
                    <a:pt x="2810518" y="297320"/>
                  </a:lnTo>
                  <a:lnTo>
                    <a:pt x="3001252" y="667568"/>
                  </a:lnTo>
                  <a:lnTo>
                    <a:pt x="3102228" y="891961"/>
                  </a:lnTo>
                  <a:lnTo>
                    <a:pt x="2978813" y="1144403"/>
                  </a:lnTo>
                  <a:lnTo>
                    <a:pt x="2945154" y="1503431"/>
                  </a:lnTo>
                  <a:lnTo>
                    <a:pt x="2832957" y="1879288"/>
                  </a:lnTo>
                  <a:lnTo>
                    <a:pt x="2731981" y="1929777"/>
                  </a:lnTo>
                  <a:lnTo>
                    <a:pt x="2687102" y="2182219"/>
                  </a:lnTo>
                  <a:lnTo>
                    <a:pt x="2636614" y="2457100"/>
                  </a:lnTo>
                  <a:lnTo>
                    <a:pt x="2608565" y="2530027"/>
                  </a:lnTo>
                  <a:lnTo>
                    <a:pt x="2434660" y="2485149"/>
                  </a:lnTo>
                  <a:lnTo>
                    <a:pt x="2070022" y="2535637"/>
                  </a:lnTo>
                  <a:lnTo>
                    <a:pt x="1896118" y="2541247"/>
                  </a:lnTo>
                  <a:lnTo>
                    <a:pt x="1750263" y="2535637"/>
                  </a:lnTo>
                  <a:lnTo>
                    <a:pt x="1716604" y="2586125"/>
                  </a:lnTo>
                  <a:lnTo>
                    <a:pt x="1677335" y="2687102"/>
                  </a:lnTo>
                  <a:lnTo>
                    <a:pt x="1654896" y="2849787"/>
                  </a:lnTo>
                  <a:lnTo>
                    <a:pt x="1688555" y="3034911"/>
                  </a:lnTo>
                  <a:lnTo>
                    <a:pt x="1688555" y="3124668"/>
                  </a:lnTo>
                  <a:lnTo>
                    <a:pt x="1520260" y="3186376"/>
                  </a:lnTo>
                  <a:lnTo>
                    <a:pt x="1503431" y="3018081"/>
                  </a:lnTo>
                  <a:lnTo>
                    <a:pt x="1565139" y="2928324"/>
                  </a:lnTo>
                  <a:lnTo>
                    <a:pt x="1553919" y="2877836"/>
                  </a:lnTo>
                  <a:lnTo>
                    <a:pt x="1458552" y="2703931"/>
                  </a:lnTo>
                  <a:lnTo>
                    <a:pt x="1183671" y="2653443"/>
                  </a:lnTo>
                  <a:lnTo>
                    <a:pt x="852692" y="2608565"/>
                  </a:lnTo>
                  <a:lnTo>
                    <a:pt x="594641" y="2591735"/>
                  </a:lnTo>
                  <a:lnTo>
                    <a:pt x="476835" y="2642223"/>
                  </a:lnTo>
                  <a:lnTo>
                    <a:pt x="353419" y="2731981"/>
                  </a:lnTo>
                  <a:lnTo>
                    <a:pt x="314150" y="2664663"/>
                  </a:lnTo>
                  <a:lnTo>
                    <a:pt x="263662" y="2675882"/>
                  </a:lnTo>
                  <a:lnTo>
                    <a:pt x="196344" y="2698322"/>
                  </a:lnTo>
                  <a:lnTo>
                    <a:pt x="134636" y="2709541"/>
                  </a:lnTo>
                  <a:lnTo>
                    <a:pt x="33659" y="2715151"/>
                  </a:lnTo>
                  <a:lnTo>
                    <a:pt x="0" y="2720761"/>
                  </a:lnTo>
                  <a:lnTo>
                    <a:pt x="201954" y="2120511"/>
                  </a:lnTo>
                  <a:lnTo>
                    <a:pt x="302930" y="1710994"/>
                  </a:lnTo>
                  <a:lnTo>
                    <a:pt x="330979" y="1509041"/>
                  </a:lnTo>
                  <a:lnTo>
                    <a:pt x="398297" y="1301477"/>
                  </a:lnTo>
                  <a:lnTo>
                    <a:pt x="398297" y="1228550"/>
                  </a:lnTo>
                  <a:lnTo>
                    <a:pt x="426346" y="1189281"/>
                  </a:lnTo>
                  <a:lnTo>
                    <a:pt x="560982" y="1234160"/>
                  </a:lnTo>
                  <a:lnTo>
                    <a:pt x="667568" y="1351966"/>
                  </a:lnTo>
                  <a:lnTo>
                    <a:pt x="762935" y="1525870"/>
                  </a:lnTo>
                  <a:lnTo>
                    <a:pt x="779765" y="1559529"/>
                  </a:lnTo>
                  <a:lnTo>
                    <a:pt x="931230" y="1576358"/>
                  </a:lnTo>
                  <a:lnTo>
                    <a:pt x="1009767" y="1660506"/>
                  </a:lnTo>
                  <a:lnTo>
                    <a:pt x="1060255" y="1688555"/>
                  </a:lnTo>
                  <a:lnTo>
                    <a:pt x="1088305" y="1783922"/>
                  </a:lnTo>
                  <a:lnTo>
                    <a:pt x="1088305" y="1940996"/>
                  </a:lnTo>
                  <a:lnTo>
                    <a:pt x="1273428" y="1957826"/>
                  </a:lnTo>
                  <a:lnTo>
                    <a:pt x="1273428" y="1806361"/>
                  </a:lnTo>
                  <a:lnTo>
                    <a:pt x="1307087" y="1705384"/>
                  </a:lnTo>
                  <a:lnTo>
                    <a:pt x="1385625" y="1677335"/>
                  </a:lnTo>
                  <a:lnTo>
                    <a:pt x="1576359" y="1727823"/>
                  </a:lnTo>
                  <a:lnTo>
                    <a:pt x="1727824" y="1823190"/>
                  </a:lnTo>
                  <a:lnTo>
                    <a:pt x="1783922" y="1783922"/>
                  </a:lnTo>
                  <a:lnTo>
                    <a:pt x="1755873" y="1593188"/>
                  </a:lnTo>
                  <a:lnTo>
                    <a:pt x="1783922" y="1458552"/>
                  </a:lnTo>
                  <a:lnTo>
                    <a:pt x="1710994" y="1357576"/>
                  </a:lnTo>
                  <a:lnTo>
                    <a:pt x="1654896" y="1228550"/>
                  </a:lnTo>
                  <a:lnTo>
                    <a:pt x="1654896" y="1144403"/>
                  </a:lnTo>
                  <a:lnTo>
                    <a:pt x="1834410" y="1065865"/>
                  </a:lnTo>
                  <a:lnTo>
                    <a:pt x="1884898" y="790984"/>
                  </a:lnTo>
                  <a:lnTo>
                    <a:pt x="1823190" y="729276"/>
                  </a:lnTo>
                  <a:lnTo>
                    <a:pt x="1862459" y="628300"/>
                  </a:lnTo>
                  <a:lnTo>
                    <a:pt x="1873679" y="359028"/>
                  </a:lnTo>
                  <a:lnTo>
                    <a:pt x="1912948" y="134636"/>
                  </a:lnTo>
                  <a:lnTo>
                    <a:pt x="1969046" y="1122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6468118" y="1548309"/>
              <a:ext cx="959278" cy="1969046"/>
            </a:xfrm>
            <a:custGeom>
              <a:avLst/>
              <a:gdLst>
                <a:gd name="connsiteX0" fmla="*/ 129026 w 959278"/>
                <a:gd name="connsiteY0" fmla="*/ 39269 h 1969046"/>
                <a:gd name="connsiteX1" fmla="*/ 218783 w 959278"/>
                <a:gd name="connsiteY1" fmla="*/ 0 h 1969046"/>
                <a:gd name="connsiteX2" fmla="*/ 230002 w 959278"/>
                <a:gd name="connsiteY2" fmla="*/ 258052 h 1969046"/>
                <a:gd name="connsiteX3" fmla="*/ 224392 w 959278"/>
                <a:gd name="connsiteY3" fmla="*/ 471225 h 1969046"/>
                <a:gd name="connsiteX4" fmla="*/ 213173 w 959278"/>
                <a:gd name="connsiteY4" fmla="*/ 729276 h 1969046"/>
                <a:gd name="connsiteX5" fmla="*/ 179514 w 959278"/>
                <a:gd name="connsiteY5" fmla="*/ 970498 h 1969046"/>
                <a:gd name="connsiteX6" fmla="*/ 162684 w 959278"/>
                <a:gd name="connsiteY6" fmla="*/ 1133183 h 1969046"/>
                <a:gd name="connsiteX7" fmla="*/ 516103 w 959278"/>
                <a:gd name="connsiteY7" fmla="*/ 1088304 h 1969046"/>
                <a:gd name="connsiteX8" fmla="*/ 768545 w 959278"/>
                <a:gd name="connsiteY8" fmla="*/ 1054646 h 1969046"/>
                <a:gd name="connsiteX9" fmla="*/ 869521 w 959278"/>
                <a:gd name="connsiteY9" fmla="*/ 1088304 h 1969046"/>
                <a:gd name="connsiteX10" fmla="*/ 959278 w 959278"/>
                <a:gd name="connsiteY10" fmla="*/ 1105134 h 1969046"/>
                <a:gd name="connsiteX11" fmla="*/ 936839 w 959278"/>
                <a:gd name="connsiteY11" fmla="*/ 1110744 h 1969046"/>
                <a:gd name="connsiteX12" fmla="*/ 903180 w 959278"/>
                <a:gd name="connsiteY12" fmla="*/ 1357576 h 1969046"/>
                <a:gd name="connsiteX13" fmla="*/ 841472 w 959278"/>
                <a:gd name="connsiteY13" fmla="*/ 1492211 h 1969046"/>
                <a:gd name="connsiteX14" fmla="*/ 830253 w 959278"/>
                <a:gd name="connsiteY14" fmla="*/ 1677335 h 1969046"/>
                <a:gd name="connsiteX15" fmla="*/ 920010 w 959278"/>
                <a:gd name="connsiteY15" fmla="*/ 1795141 h 1969046"/>
                <a:gd name="connsiteX16" fmla="*/ 762935 w 959278"/>
                <a:gd name="connsiteY16" fmla="*/ 1800751 h 1969046"/>
                <a:gd name="connsiteX17" fmla="*/ 622689 w 959278"/>
                <a:gd name="connsiteY17" fmla="*/ 1856849 h 1969046"/>
                <a:gd name="connsiteX18" fmla="*/ 370248 w 959278"/>
                <a:gd name="connsiteY18" fmla="*/ 1873679 h 1969046"/>
                <a:gd name="connsiteX19" fmla="*/ 145855 w 959278"/>
                <a:gd name="connsiteY19" fmla="*/ 1969046 h 1969046"/>
                <a:gd name="connsiteX20" fmla="*/ 61708 w 959278"/>
                <a:gd name="connsiteY20" fmla="*/ 1969046 h 1969046"/>
                <a:gd name="connsiteX21" fmla="*/ 0 w 959278"/>
                <a:gd name="connsiteY21" fmla="*/ 1755873 h 1969046"/>
                <a:gd name="connsiteX22" fmla="*/ 5610 w 959278"/>
                <a:gd name="connsiteY22" fmla="*/ 1542700 h 1969046"/>
                <a:gd name="connsiteX23" fmla="*/ 33659 w 959278"/>
                <a:gd name="connsiteY23" fmla="*/ 1228550 h 1969046"/>
                <a:gd name="connsiteX24" fmla="*/ 67318 w 959278"/>
                <a:gd name="connsiteY24" fmla="*/ 1093914 h 1969046"/>
                <a:gd name="connsiteX25" fmla="*/ 67318 w 959278"/>
                <a:gd name="connsiteY25" fmla="*/ 908790 h 1969046"/>
                <a:gd name="connsiteX26" fmla="*/ 61708 w 959278"/>
                <a:gd name="connsiteY26" fmla="*/ 645129 h 1969046"/>
                <a:gd name="connsiteX27" fmla="*/ 78537 w 959278"/>
                <a:gd name="connsiteY27" fmla="*/ 398297 h 1969046"/>
                <a:gd name="connsiteX28" fmla="*/ 112196 w 959278"/>
                <a:gd name="connsiteY28" fmla="*/ 347809 h 1969046"/>
                <a:gd name="connsiteX29" fmla="*/ 100976 w 959278"/>
                <a:gd name="connsiteY29" fmla="*/ 201954 h 1969046"/>
                <a:gd name="connsiteX30" fmla="*/ 100976 w 959278"/>
                <a:gd name="connsiteY30" fmla="*/ 95367 h 1969046"/>
                <a:gd name="connsiteX31" fmla="*/ 129026 w 959278"/>
                <a:gd name="connsiteY31" fmla="*/ 39269 h 19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9278" h="1969046">
                  <a:moveTo>
                    <a:pt x="129026" y="39269"/>
                  </a:moveTo>
                  <a:lnTo>
                    <a:pt x="218783" y="0"/>
                  </a:lnTo>
                  <a:lnTo>
                    <a:pt x="230002" y="258052"/>
                  </a:lnTo>
                  <a:lnTo>
                    <a:pt x="224392" y="471225"/>
                  </a:lnTo>
                  <a:lnTo>
                    <a:pt x="213173" y="729276"/>
                  </a:lnTo>
                  <a:lnTo>
                    <a:pt x="179514" y="970498"/>
                  </a:lnTo>
                  <a:lnTo>
                    <a:pt x="162684" y="1133183"/>
                  </a:lnTo>
                  <a:lnTo>
                    <a:pt x="516103" y="1088304"/>
                  </a:lnTo>
                  <a:lnTo>
                    <a:pt x="768545" y="1054646"/>
                  </a:lnTo>
                  <a:lnTo>
                    <a:pt x="869521" y="1088304"/>
                  </a:lnTo>
                  <a:lnTo>
                    <a:pt x="959278" y="1105134"/>
                  </a:lnTo>
                  <a:lnTo>
                    <a:pt x="936839" y="1110744"/>
                  </a:lnTo>
                  <a:lnTo>
                    <a:pt x="903180" y="1357576"/>
                  </a:lnTo>
                  <a:lnTo>
                    <a:pt x="841472" y="1492211"/>
                  </a:lnTo>
                  <a:lnTo>
                    <a:pt x="830253" y="1677335"/>
                  </a:lnTo>
                  <a:lnTo>
                    <a:pt x="920010" y="1795141"/>
                  </a:lnTo>
                  <a:lnTo>
                    <a:pt x="762935" y="1800751"/>
                  </a:lnTo>
                  <a:lnTo>
                    <a:pt x="622689" y="1856849"/>
                  </a:lnTo>
                  <a:lnTo>
                    <a:pt x="370248" y="1873679"/>
                  </a:lnTo>
                  <a:lnTo>
                    <a:pt x="145855" y="1969046"/>
                  </a:lnTo>
                  <a:lnTo>
                    <a:pt x="61708" y="1969046"/>
                  </a:lnTo>
                  <a:lnTo>
                    <a:pt x="0" y="1755873"/>
                  </a:lnTo>
                  <a:lnTo>
                    <a:pt x="5610" y="1542700"/>
                  </a:lnTo>
                  <a:lnTo>
                    <a:pt x="33659" y="1228550"/>
                  </a:lnTo>
                  <a:lnTo>
                    <a:pt x="67318" y="1093914"/>
                  </a:lnTo>
                  <a:lnTo>
                    <a:pt x="67318" y="908790"/>
                  </a:lnTo>
                  <a:lnTo>
                    <a:pt x="61708" y="645129"/>
                  </a:lnTo>
                  <a:lnTo>
                    <a:pt x="78537" y="398297"/>
                  </a:lnTo>
                  <a:lnTo>
                    <a:pt x="112196" y="347809"/>
                  </a:lnTo>
                  <a:lnTo>
                    <a:pt x="100976" y="201954"/>
                  </a:lnTo>
                  <a:lnTo>
                    <a:pt x="100976" y="95367"/>
                  </a:lnTo>
                  <a:lnTo>
                    <a:pt x="129026" y="3926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4"/>
            <p:cNvSpPr/>
            <p:nvPr/>
          </p:nvSpPr>
          <p:spPr>
            <a:xfrm>
              <a:off x="6518606" y="3343450"/>
              <a:ext cx="1116354" cy="925620"/>
            </a:xfrm>
            <a:custGeom>
              <a:avLst/>
              <a:gdLst>
                <a:gd name="connsiteX0" fmla="*/ 67318 w 1116354"/>
                <a:gd name="connsiteY0" fmla="*/ 185124 h 925620"/>
                <a:gd name="connsiteX1" fmla="*/ 246832 w 1116354"/>
                <a:gd name="connsiteY1" fmla="*/ 117806 h 925620"/>
                <a:gd name="connsiteX2" fmla="*/ 594641 w 1116354"/>
                <a:gd name="connsiteY2" fmla="*/ 50489 h 925620"/>
                <a:gd name="connsiteX3" fmla="*/ 858302 w 1116354"/>
                <a:gd name="connsiteY3" fmla="*/ 0 h 925620"/>
                <a:gd name="connsiteX4" fmla="*/ 992938 w 1116354"/>
                <a:gd name="connsiteY4" fmla="*/ 11220 h 925620"/>
                <a:gd name="connsiteX5" fmla="*/ 1082695 w 1116354"/>
                <a:gd name="connsiteY5" fmla="*/ 84148 h 925620"/>
                <a:gd name="connsiteX6" fmla="*/ 1116354 w 1116354"/>
                <a:gd name="connsiteY6" fmla="*/ 488054 h 925620"/>
                <a:gd name="connsiteX7" fmla="*/ 1049036 w 1116354"/>
                <a:gd name="connsiteY7" fmla="*/ 819033 h 925620"/>
                <a:gd name="connsiteX8" fmla="*/ 964888 w 1116354"/>
                <a:gd name="connsiteY8" fmla="*/ 908790 h 925620"/>
                <a:gd name="connsiteX9" fmla="*/ 813423 w 1116354"/>
                <a:gd name="connsiteY9" fmla="*/ 925620 h 925620"/>
                <a:gd name="connsiteX10" fmla="*/ 734886 w 1116354"/>
                <a:gd name="connsiteY10" fmla="*/ 886351 h 925620"/>
                <a:gd name="connsiteX11" fmla="*/ 617080 w 1116354"/>
                <a:gd name="connsiteY11" fmla="*/ 863912 h 925620"/>
                <a:gd name="connsiteX12" fmla="*/ 465615 w 1116354"/>
                <a:gd name="connsiteY12" fmla="*/ 852692 h 925620"/>
                <a:gd name="connsiteX13" fmla="*/ 291711 w 1116354"/>
                <a:gd name="connsiteY13" fmla="*/ 886351 h 925620"/>
                <a:gd name="connsiteX14" fmla="*/ 179514 w 1116354"/>
                <a:gd name="connsiteY14" fmla="*/ 863912 h 925620"/>
                <a:gd name="connsiteX15" fmla="*/ 33659 w 1116354"/>
                <a:gd name="connsiteY15" fmla="*/ 819033 h 925620"/>
                <a:gd name="connsiteX16" fmla="*/ 0 w 1116354"/>
                <a:gd name="connsiteY16" fmla="*/ 645129 h 925620"/>
                <a:gd name="connsiteX17" fmla="*/ 22439 w 1116354"/>
                <a:gd name="connsiteY17" fmla="*/ 482444 h 925620"/>
                <a:gd name="connsiteX18" fmla="*/ 67318 w 1116354"/>
                <a:gd name="connsiteY18" fmla="*/ 302930 h 925620"/>
                <a:gd name="connsiteX19" fmla="*/ 67318 w 1116354"/>
                <a:gd name="connsiteY19" fmla="*/ 185124 h 92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6354" h="925620">
                  <a:moveTo>
                    <a:pt x="67318" y="185124"/>
                  </a:moveTo>
                  <a:lnTo>
                    <a:pt x="246832" y="117806"/>
                  </a:lnTo>
                  <a:lnTo>
                    <a:pt x="594641" y="50489"/>
                  </a:lnTo>
                  <a:lnTo>
                    <a:pt x="858302" y="0"/>
                  </a:lnTo>
                  <a:lnTo>
                    <a:pt x="992938" y="11220"/>
                  </a:lnTo>
                  <a:lnTo>
                    <a:pt x="1082695" y="84148"/>
                  </a:lnTo>
                  <a:lnTo>
                    <a:pt x="1116354" y="488054"/>
                  </a:lnTo>
                  <a:lnTo>
                    <a:pt x="1049036" y="819033"/>
                  </a:lnTo>
                  <a:lnTo>
                    <a:pt x="964888" y="908790"/>
                  </a:lnTo>
                  <a:lnTo>
                    <a:pt x="813423" y="925620"/>
                  </a:lnTo>
                  <a:lnTo>
                    <a:pt x="734886" y="886351"/>
                  </a:lnTo>
                  <a:lnTo>
                    <a:pt x="617080" y="863912"/>
                  </a:lnTo>
                  <a:lnTo>
                    <a:pt x="465615" y="852692"/>
                  </a:lnTo>
                  <a:lnTo>
                    <a:pt x="291711" y="886351"/>
                  </a:lnTo>
                  <a:lnTo>
                    <a:pt x="179514" y="863912"/>
                  </a:lnTo>
                  <a:lnTo>
                    <a:pt x="33659" y="819033"/>
                  </a:lnTo>
                  <a:lnTo>
                    <a:pt x="0" y="645129"/>
                  </a:lnTo>
                  <a:lnTo>
                    <a:pt x="22439" y="482444"/>
                  </a:lnTo>
                  <a:lnTo>
                    <a:pt x="67318" y="302930"/>
                  </a:lnTo>
                  <a:lnTo>
                    <a:pt x="67318" y="185124"/>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p:cNvSpPr/>
            <p:nvPr/>
          </p:nvSpPr>
          <p:spPr>
            <a:xfrm>
              <a:off x="5520059" y="3180766"/>
              <a:ext cx="998547" cy="392687"/>
            </a:xfrm>
            <a:custGeom>
              <a:avLst/>
              <a:gdLst>
                <a:gd name="connsiteX0" fmla="*/ 987328 w 998547"/>
                <a:gd name="connsiteY0" fmla="*/ 336589 h 392687"/>
                <a:gd name="connsiteX1" fmla="*/ 914400 w 998547"/>
                <a:gd name="connsiteY1" fmla="*/ 347808 h 392687"/>
                <a:gd name="connsiteX2" fmla="*/ 746105 w 998547"/>
                <a:gd name="connsiteY2" fmla="*/ 387077 h 392687"/>
                <a:gd name="connsiteX3" fmla="*/ 527323 w 998547"/>
                <a:gd name="connsiteY3" fmla="*/ 392687 h 392687"/>
                <a:gd name="connsiteX4" fmla="*/ 336589 w 998547"/>
                <a:gd name="connsiteY4" fmla="*/ 353418 h 392687"/>
                <a:gd name="connsiteX5" fmla="*/ 291710 w 998547"/>
                <a:gd name="connsiteY5" fmla="*/ 314149 h 392687"/>
                <a:gd name="connsiteX6" fmla="*/ 106586 w 998547"/>
                <a:gd name="connsiteY6" fmla="*/ 302930 h 392687"/>
                <a:gd name="connsiteX7" fmla="*/ 39269 w 998547"/>
                <a:gd name="connsiteY7" fmla="*/ 291710 h 392687"/>
                <a:gd name="connsiteX8" fmla="*/ 0 w 998547"/>
                <a:gd name="connsiteY8" fmla="*/ 201953 h 392687"/>
                <a:gd name="connsiteX9" fmla="*/ 28049 w 998547"/>
                <a:gd name="connsiteY9" fmla="*/ 100976 h 392687"/>
                <a:gd name="connsiteX10" fmla="*/ 117806 w 998547"/>
                <a:gd name="connsiteY10" fmla="*/ 44878 h 392687"/>
                <a:gd name="connsiteX11" fmla="*/ 196343 w 998547"/>
                <a:gd name="connsiteY11" fmla="*/ 44878 h 392687"/>
                <a:gd name="connsiteX12" fmla="*/ 330979 w 998547"/>
                <a:gd name="connsiteY12" fmla="*/ 0 h 392687"/>
                <a:gd name="connsiteX13" fmla="*/ 544152 w 998547"/>
                <a:gd name="connsiteY13" fmla="*/ 33659 h 392687"/>
                <a:gd name="connsiteX14" fmla="*/ 762935 w 998547"/>
                <a:gd name="connsiteY14" fmla="*/ 44878 h 392687"/>
                <a:gd name="connsiteX15" fmla="*/ 813423 w 998547"/>
                <a:gd name="connsiteY15" fmla="*/ 112196 h 392687"/>
                <a:gd name="connsiteX16" fmla="*/ 964888 w 998547"/>
                <a:gd name="connsiteY16" fmla="*/ 95367 h 392687"/>
                <a:gd name="connsiteX17" fmla="*/ 998547 w 998547"/>
                <a:gd name="connsiteY17" fmla="*/ 263661 h 392687"/>
                <a:gd name="connsiteX18" fmla="*/ 987328 w 998547"/>
                <a:gd name="connsiteY18" fmla="*/ 336589 h 39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8547" h="392687">
                  <a:moveTo>
                    <a:pt x="987328" y="336589"/>
                  </a:moveTo>
                  <a:lnTo>
                    <a:pt x="914400" y="347808"/>
                  </a:lnTo>
                  <a:lnTo>
                    <a:pt x="746105" y="387077"/>
                  </a:lnTo>
                  <a:lnTo>
                    <a:pt x="527323" y="392687"/>
                  </a:lnTo>
                  <a:lnTo>
                    <a:pt x="336589" y="353418"/>
                  </a:lnTo>
                  <a:lnTo>
                    <a:pt x="291710" y="314149"/>
                  </a:lnTo>
                  <a:lnTo>
                    <a:pt x="106586" y="302930"/>
                  </a:lnTo>
                  <a:lnTo>
                    <a:pt x="39269" y="291710"/>
                  </a:lnTo>
                  <a:lnTo>
                    <a:pt x="0" y="201953"/>
                  </a:lnTo>
                  <a:lnTo>
                    <a:pt x="28049" y="100976"/>
                  </a:lnTo>
                  <a:lnTo>
                    <a:pt x="117806" y="44878"/>
                  </a:lnTo>
                  <a:lnTo>
                    <a:pt x="196343" y="44878"/>
                  </a:lnTo>
                  <a:lnTo>
                    <a:pt x="330979" y="0"/>
                  </a:lnTo>
                  <a:lnTo>
                    <a:pt x="544152" y="33659"/>
                  </a:lnTo>
                  <a:lnTo>
                    <a:pt x="762935" y="44878"/>
                  </a:lnTo>
                  <a:lnTo>
                    <a:pt x="813423" y="112196"/>
                  </a:lnTo>
                  <a:lnTo>
                    <a:pt x="964888" y="95367"/>
                  </a:lnTo>
                  <a:lnTo>
                    <a:pt x="998547" y="263661"/>
                  </a:lnTo>
                  <a:lnTo>
                    <a:pt x="987328" y="33658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5032005" y="2709541"/>
              <a:ext cx="1340746" cy="600250"/>
            </a:xfrm>
            <a:custGeom>
              <a:avLst/>
              <a:gdLst>
                <a:gd name="connsiteX0" fmla="*/ 0 w 1340746"/>
                <a:gd name="connsiteY0" fmla="*/ 112196 h 600250"/>
                <a:gd name="connsiteX1" fmla="*/ 67318 w 1340746"/>
                <a:gd name="connsiteY1" fmla="*/ 364638 h 600250"/>
                <a:gd name="connsiteX2" fmla="*/ 112196 w 1340746"/>
                <a:gd name="connsiteY2" fmla="*/ 594641 h 600250"/>
                <a:gd name="connsiteX3" fmla="*/ 443175 w 1340746"/>
                <a:gd name="connsiteY3" fmla="*/ 600250 h 600250"/>
                <a:gd name="connsiteX4" fmla="*/ 544152 w 1340746"/>
                <a:gd name="connsiteY4" fmla="*/ 566592 h 600250"/>
                <a:gd name="connsiteX5" fmla="*/ 661958 w 1340746"/>
                <a:gd name="connsiteY5" fmla="*/ 510493 h 600250"/>
                <a:gd name="connsiteX6" fmla="*/ 796594 w 1340746"/>
                <a:gd name="connsiteY6" fmla="*/ 488054 h 600250"/>
                <a:gd name="connsiteX7" fmla="*/ 1015377 w 1340746"/>
                <a:gd name="connsiteY7" fmla="*/ 488054 h 600250"/>
                <a:gd name="connsiteX8" fmla="*/ 1250989 w 1340746"/>
                <a:gd name="connsiteY8" fmla="*/ 516103 h 600250"/>
                <a:gd name="connsiteX9" fmla="*/ 1279038 w 1340746"/>
                <a:gd name="connsiteY9" fmla="*/ 516103 h 600250"/>
                <a:gd name="connsiteX10" fmla="*/ 1312697 w 1340746"/>
                <a:gd name="connsiteY10" fmla="*/ 420736 h 600250"/>
                <a:gd name="connsiteX11" fmla="*/ 1340746 w 1340746"/>
                <a:gd name="connsiteY11" fmla="*/ 330979 h 600250"/>
                <a:gd name="connsiteX12" fmla="*/ 1307087 w 1340746"/>
                <a:gd name="connsiteY12" fmla="*/ 190734 h 600250"/>
                <a:gd name="connsiteX13" fmla="*/ 1228550 w 1340746"/>
                <a:gd name="connsiteY13" fmla="*/ 106587 h 600250"/>
                <a:gd name="connsiteX14" fmla="*/ 897570 w 1340746"/>
                <a:gd name="connsiteY14" fmla="*/ 56098 h 600250"/>
                <a:gd name="connsiteX15" fmla="*/ 403907 w 1340746"/>
                <a:gd name="connsiteY15" fmla="*/ 0 h 600250"/>
                <a:gd name="connsiteX16" fmla="*/ 235612 w 1340746"/>
                <a:gd name="connsiteY16" fmla="*/ 56098 h 600250"/>
                <a:gd name="connsiteX17" fmla="*/ 168294 w 1340746"/>
                <a:gd name="connsiteY17" fmla="*/ 106587 h 600250"/>
                <a:gd name="connsiteX18" fmla="*/ 112196 w 1340746"/>
                <a:gd name="connsiteY18" fmla="*/ 134636 h 600250"/>
                <a:gd name="connsiteX19" fmla="*/ 89757 w 1340746"/>
                <a:gd name="connsiteY19" fmla="*/ 78538 h 600250"/>
                <a:gd name="connsiteX20" fmla="*/ 0 w 1340746"/>
                <a:gd name="connsiteY20" fmla="*/ 112196 h 6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0746" h="600250">
                  <a:moveTo>
                    <a:pt x="0" y="112196"/>
                  </a:moveTo>
                  <a:lnTo>
                    <a:pt x="67318" y="364638"/>
                  </a:lnTo>
                  <a:lnTo>
                    <a:pt x="112196" y="594641"/>
                  </a:lnTo>
                  <a:lnTo>
                    <a:pt x="443175" y="600250"/>
                  </a:lnTo>
                  <a:lnTo>
                    <a:pt x="544152" y="566592"/>
                  </a:lnTo>
                  <a:lnTo>
                    <a:pt x="661958" y="510493"/>
                  </a:lnTo>
                  <a:lnTo>
                    <a:pt x="796594" y="488054"/>
                  </a:lnTo>
                  <a:lnTo>
                    <a:pt x="1015377" y="488054"/>
                  </a:lnTo>
                  <a:lnTo>
                    <a:pt x="1250989" y="516103"/>
                  </a:lnTo>
                  <a:lnTo>
                    <a:pt x="1279038" y="516103"/>
                  </a:lnTo>
                  <a:lnTo>
                    <a:pt x="1312697" y="420736"/>
                  </a:lnTo>
                  <a:lnTo>
                    <a:pt x="1340746" y="330979"/>
                  </a:lnTo>
                  <a:lnTo>
                    <a:pt x="1307087" y="190734"/>
                  </a:lnTo>
                  <a:lnTo>
                    <a:pt x="1228550" y="106587"/>
                  </a:lnTo>
                  <a:lnTo>
                    <a:pt x="897570" y="56098"/>
                  </a:lnTo>
                  <a:lnTo>
                    <a:pt x="403907" y="0"/>
                  </a:lnTo>
                  <a:lnTo>
                    <a:pt x="235612" y="56098"/>
                  </a:lnTo>
                  <a:lnTo>
                    <a:pt x="168294" y="106587"/>
                  </a:lnTo>
                  <a:lnTo>
                    <a:pt x="112196" y="134636"/>
                  </a:lnTo>
                  <a:lnTo>
                    <a:pt x="89757" y="78538"/>
                  </a:lnTo>
                  <a:lnTo>
                    <a:pt x="0" y="11219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p:nvSpPr>
          <p:spPr>
            <a:xfrm>
              <a:off x="4543951" y="2816128"/>
              <a:ext cx="1049036" cy="718056"/>
            </a:xfrm>
            <a:custGeom>
              <a:avLst/>
              <a:gdLst>
                <a:gd name="connsiteX0" fmla="*/ 1049036 w 1049036"/>
                <a:gd name="connsiteY0" fmla="*/ 678787 h 718056"/>
                <a:gd name="connsiteX1" fmla="*/ 931229 w 1049036"/>
                <a:gd name="connsiteY1" fmla="*/ 690007 h 718056"/>
                <a:gd name="connsiteX2" fmla="*/ 762935 w 1049036"/>
                <a:gd name="connsiteY2" fmla="*/ 712446 h 718056"/>
                <a:gd name="connsiteX3" fmla="*/ 611470 w 1049036"/>
                <a:gd name="connsiteY3" fmla="*/ 718056 h 718056"/>
                <a:gd name="connsiteX4" fmla="*/ 437566 w 1049036"/>
                <a:gd name="connsiteY4" fmla="*/ 690007 h 718056"/>
                <a:gd name="connsiteX5" fmla="*/ 258051 w 1049036"/>
                <a:gd name="connsiteY5" fmla="*/ 583420 h 718056"/>
                <a:gd name="connsiteX6" fmla="*/ 0 w 1049036"/>
                <a:gd name="connsiteY6" fmla="*/ 521712 h 718056"/>
                <a:gd name="connsiteX7" fmla="*/ 185124 w 1049036"/>
                <a:gd name="connsiteY7" fmla="*/ 224392 h 718056"/>
                <a:gd name="connsiteX8" fmla="*/ 252442 w 1049036"/>
                <a:gd name="connsiteY8" fmla="*/ 22439 h 718056"/>
                <a:gd name="connsiteX9" fmla="*/ 482444 w 1049036"/>
                <a:gd name="connsiteY9" fmla="*/ 0 h 718056"/>
                <a:gd name="connsiteX10" fmla="*/ 589031 w 1049036"/>
                <a:gd name="connsiteY10" fmla="*/ 359028 h 718056"/>
                <a:gd name="connsiteX11" fmla="*/ 605860 w 1049036"/>
                <a:gd name="connsiteY11" fmla="*/ 499273 h 718056"/>
                <a:gd name="connsiteX12" fmla="*/ 897570 w 1049036"/>
                <a:gd name="connsiteY12" fmla="*/ 499273 h 718056"/>
                <a:gd name="connsiteX13" fmla="*/ 1009767 w 1049036"/>
                <a:gd name="connsiteY13" fmla="*/ 476834 h 718056"/>
                <a:gd name="connsiteX14" fmla="*/ 992937 w 1049036"/>
                <a:gd name="connsiteY14" fmla="*/ 577811 h 718056"/>
                <a:gd name="connsiteX15" fmla="*/ 1049036 w 1049036"/>
                <a:gd name="connsiteY15" fmla="*/ 678787 h 71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036" h="718056">
                  <a:moveTo>
                    <a:pt x="1049036" y="678787"/>
                  </a:moveTo>
                  <a:lnTo>
                    <a:pt x="931229" y="690007"/>
                  </a:lnTo>
                  <a:lnTo>
                    <a:pt x="762935" y="712446"/>
                  </a:lnTo>
                  <a:lnTo>
                    <a:pt x="611470" y="718056"/>
                  </a:lnTo>
                  <a:lnTo>
                    <a:pt x="437566" y="690007"/>
                  </a:lnTo>
                  <a:lnTo>
                    <a:pt x="258051" y="583420"/>
                  </a:lnTo>
                  <a:lnTo>
                    <a:pt x="0" y="521712"/>
                  </a:lnTo>
                  <a:lnTo>
                    <a:pt x="185124" y="224392"/>
                  </a:lnTo>
                  <a:lnTo>
                    <a:pt x="252442" y="22439"/>
                  </a:lnTo>
                  <a:lnTo>
                    <a:pt x="482444" y="0"/>
                  </a:lnTo>
                  <a:lnTo>
                    <a:pt x="589031" y="359028"/>
                  </a:lnTo>
                  <a:lnTo>
                    <a:pt x="605860" y="499273"/>
                  </a:lnTo>
                  <a:lnTo>
                    <a:pt x="897570" y="499273"/>
                  </a:lnTo>
                  <a:lnTo>
                    <a:pt x="1009767" y="476834"/>
                  </a:lnTo>
                  <a:lnTo>
                    <a:pt x="992937" y="577811"/>
                  </a:lnTo>
                  <a:lnTo>
                    <a:pt x="1049036" y="678787"/>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p:cNvSpPr/>
            <p:nvPr/>
          </p:nvSpPr>
          <p:spPr>
            <a:xfrm>
              <a:off x="4442974" y="4016628"/>
              <a:ext cx="987328" cy="1155622"/>
            </a:xfrm>
            <a:custGeom>
              <a:avLst/>
              <a:gdLst>
                <a:gd name="connsiteX0" fmla="*/ 5610 w 987328"/>
                <a:gd name="connsiteY0" fmla="*/ 364638 h 1155622"/>
                <a:gd name="connsiteX1" fmla="*/ 151465 w 987328"/>
                <a:gd name="connsiteY1" fmla="*/ 246832 h 1155622"/>
                <a:gd name="connsiteX2" fmla="*/ 207563 w 987328"/>
                <a:gd name="connsiteY2" fmla="*/ 61708 h 1155622"/>
                <a:gd name="connsiteX3" fmla="*/ 342199 w 987328"/>
                <a:gd name="connsiteY3" fmla="*/ 0 h 1155622"/>
                <a:gd name="connsiteX4" fmla="*/ 555372 w 987328"/>
                <a:gd name="connsiteY4" fmla="*/ 84147 h 1155622"/>
                <a:gd name="connsiteX5" fmla="*/ 673178 w 987328"/>
                <a:gd name="connsiteY5" fmla="*/ 162685 h 1155622"/>
                <a:gd name="connsiteX6" fmla="*/ 645129 w 987328"/>
                <a:gd name="connsiteY6" fmla="*/ 274881 h 1155622"/>
                <a:gd name="connsiteX7" fmla="*/ 656349 w 987328"/>
                <a:gd name="connsiteY7" fmla="*/ 420736 h 1155622"/>
                <a:gd name="connsiteX8" fmla="*/ 863912 w 987328"/>
                <a:gd name="connsiteY8" fmla="*/ 577811 h 1155622"/>
                <a:gd name="connsiteX9" fmla="*/ 976108 w 987328"/>
                <a:gd name="connsiteY9" fmla="*/ 785374 h 1155622"/>
                <a:gd name="connsiteX10" fmla="*/ 987328 w 987328"/>
                <a:gd name="connsiteY10" fmla="*/ 908790 h 1155622"/>
                <a:gd name="connsiteX11" fmla="*/ 572201 w 987328"/>
                <a:gd name="connsiteY11" fmla="*/ 1155622 h 1155622"/>
                <a:gd name="connsiteX12" fmla="*/ 207563 w 987328"/>
                <a:gd name="connsiteY12" fmla="*/ 1105134 h 1155622"/>
                <a:gd name="connsiteX13" fmla="*/ 72928 w 987328"/>
                <a:gd name="connsiteY13" fmla="*/ 757325 h 1155622"/>
                <a:gd name="connsiteX14" fmla="*/ 0 w 987328"/>
                <a:gd name="connsiteY14" fmla="*/ 549762 h 1155622"/>
                <a:gd name="connsiteX15" fmla="*/ 5610 w 987328"/>
                <a:gd name="connsiteY15" fmla="*/ 364638 h 11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7328" h="1155622">
                  <a:moveTo>
                    <a:pt x="5610" y="364638"/>
                  </a:moveTo>
                  <a:lnTo>
                    <a:pt x="151465" y="246832"/>
                  </a:lnTo>
                  <a:lnTo>
                    <a:pt x="207563" y="61708"/>
                  </a:lnTo>
                  <a:lnTo>
                    <a:pt x="342199" y="0"/>
                  </a:lnTo>
                  <a:lnTo>
                    <a:pt x="555372" y="84147"/>
                  </a:lnTo>
                  <a:lnTo>
                    <a:pt x="673178" y="162685"/>
                  </a:lnTo>
                  <a:lnTo>
                    <a:pt x="645129" y="274881"/>
                  </a:lnTo>
                  <a:lnTo>
                    <a:pt x="656349" y="420736"/>
                  </a:lnTo>
                  <a:lnTo>
                    <a:pt x="863912" y="577811"/>
                  </a:lnTo>
                  <a:lnTo>
                    <a:pt x="976108" y="785374"/>
                  </a:lnTo>
                  <a:lnTo>
                    <a:pt x="987328" y="908790"/>
                  </a:lnTo>
                  <a:lnTo>
                    <a:pt x="572201" y="1155622"/>
                  </a:lnTo>
                  <a:lnTo>
                    <a:pt x="207563" y="1105134"/>
                  </a:lnTo>
                  <a:lnTo>
                    <a:pt x="72928" y="757325"/>
                  </a:lnTo>
                  <a:lnTo>
                    <a:pt x="0" y="549762"/>
                  </a:lnTo>
                  <a:lnTo>
                    <a:pt x="5610" y="364638"/>
                  </a:lnTo>
                  <a:close/>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p:cNvSpPr/>
            <p:nvPr/>
          </p:nvSpPr>
          <p:spPr>
            <a:xfrm>
              <a:off x="3382719" y="3343450"/>
              <a:ext cx="2973202" cy="2238317"/>
            </a:xfrm>
            <a:custGeom>
              <a:avLst/>
              <a:gdLst>
                <a:gd name="connsiteX0" fmla="*/ 2973202 w 2973202"/>
                <a:gd name="connsiteY0" fmla="*/ 218783 h 2238317"/>
                <a:gd name="connsiteX1" fmla="*/ 2872226 w 2973202"/>
                <a:gd name="connsiteY1" fmla="*/ 409517 h 2238317"/>
                <a:gd name="connsiteX2" fmla="*/ 2776859 w 2973202"/>
                <a:gd name="connsiteY2" fmla="*/ 746106 h 2238317"/>
                <a:gd name="connsiteX3" fmla="*/ 2788079 w 2973202"/>
                <a:gd name="connsiteY3" fmla="*/ 948059 h 2238317"/>
                <a:gd name="connsiteX4" fmla="*/ 2765639 w 2973202"/>
                <a:gd name="connsiteY4" fmla="*/ 1150013 h 2238317"/>
                <a:gd name="connsiteX5" fmla="*/ 2737590 w 2973202"/>
                <a:gd name="connsiteY5" fmla="*/ 1301478 h 2238317"/>
                <a:gd name="connsiteX6" fmla="*/ 2771249 w 2973202"/>
                <a:gd name="connsiteY6" fmla="*/ 1436113 h 2238317"/>
                <a:gd name="connsiteX7" fmla="*/ 2810518 w 2973202"/>
                <a:gd name="connsiteY7" fmla="*/ 1604408 h 2238317"/>
                <a:gd name="connsiteX8" fmla="*/ 2956373 w 2973202"/>
                <a:gd name="connsiteY8" fmla="*/ 1632457 h 2238317"/>
                <a:gd name="connsiteX9" fmla="*/ 2956373 w 2973202"/>
                <a:gd name="connsiteY9" fmla="*/ 1767092 h 2238317"/>
                <a:gd name="connsiteX10" fmla="*/ 2788079 w 2973202"/>
                <a:gd name="connsiteY10" fmla="*/ 1907338 h 2238317"/>
                <a:gd name="connsiteX11" fmla="*/ 2473929 w 2973202"/>
                <a:gd name="connsiteY11" fmla="*/ 2210268 h 2238317"/>
                <a:gd name="connsiteX12" fmla="*/ 0 w 2973202"/>
                <a:gd name="connsiteY12" fmla="*/ 2238317 h 2238317"/>
                <a:gd name="connsiteX13" fmla="*/ 5610 w 2973202"/>
                <a:gd name="connsiteY13" fmla="*/ 1200501 h 2238317"/>
                <a:gd name="connsiteX14" fmla="*/ 566591 w 2973202"/>
                <a:gd name="connsiteY14" fmla="*/ 790984 h 2238317"/>
                <a:gd name="connsiteX15" fmla="*/ 852692 w 2973202"/>
                <a:gd name="connsiteY15" fmla="*/ 476835 h 2238317"/>
                <a:gd name="connsiteX16" fmla="*/ 1009767 w 2973202"/>
                <a:gd name="connsiteY16" fmla="*/ 302930 h 2238317"/>
                <a:gd name="connsiteX17" fmla="*/ 1155622 w 2973202"/>
                <a:gd name="connsiteY17" fmla="*/ 56098 h 2238317"/>
                <a:gd name="connsiteX18" fmla="*/ 1178061 w 2973202"/>
                <a:gd name="connsiteY18" fmla="*/ 0 h 2238317"/>
                <a:gd name="connsiteX19" fmla="*/ 1458552 w 2973202"/>
                <a:gd name="connsiteY19" fmla="*/ 78538 h 2238317"/>
                <a:gd name="connsiteX20" fmla="*/ 1750263 w 2973202"/>
                <a:gd name="connsiteY20" fmla="*/ 207563 h 2238317"/>
                <a:gd name="connsiteX21" fmla="*/ 2070022 w 2973202"/>
                <a:gd name="connsiteY21" fmla="*/ 185124 h 2238317"/>
                <a:gd name="connsiteX22" fmla="*/ 2260756 w 2973202"/>
                <a:gd name="connsiteY22" fmla="*/ 151465 h 2238317"/>
                <a:gd name="connsiteX23" fmla="*/ 2440270 w 2973202"/>
                <a:gd name="connsiteY23" fmla="*/ 168295 h 2238317"/>
                <a:gd name="connsiteX24" fmla="*/ 2619784 w 2973202"/>
                <a:gd name="connsiteY24" fmla="*/ 235613 h 2238317"/>
                <a:gd name="connsiteX25" fmla="*/ 2832957 w 2973202"/>
                <a:gd name="connsiteY25" fmla="*/ 252442 h 2238317"/>
                <a:gd name="connsiteX26" fmla="*/ 2973202 w 2973202"/>
                <a:gd name="connsiteY26" fmla="*/ 218783 h 22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73202" h="2238317">
                  <a:moveTo>
                    <a:pt x="2973202" y="218783"/>
                  </a:moveTo>
                  <a:lnTo>
                    <a:pt x="2872226" y="409517"/>
                  </a:lnTo>
                  <a:lnTo>
                    <a:pt x="2776859" y="746106"/>
                  </a:lnTo>
                  <a:lnTo>
                    <a:pt x="2788079" y="948059"/>
                  </a:lnTo>
                  <a:lnTo>
                    <a:pt x="2765639" y="1150013"/>
                  </a:lnTo>
                  <a:lnTo>
                    <a:pt x="2737590" y="1301478"/>
                  </a:lnTo>
                  <a:lnTo>
                    <a:pt x="2771249" y="1436113"/>
                  </a:lnTo>
                  <a:lnTo>
                    <a:pt x="2810518" y="1604408"/>
                  </a:lnTo>
                  <a:lnTo>
                    <a:pt x="2956373" y="1632457"/>
                  </a:lnTo>
                  <a:lnTo>
                    <a:pt x="2956373" y="1767092"/>
                  </a:lnTo>
                  <a:lnTo>
                    <a:pt x="2788079" y="1907338"/>
                  </a:lnTo>
                  <a:lnTo>
                    <a:pt x="2473929" y="2210268"/>
                  </a:lnTo>
                  <a:lnTo>
                    <a:pt x="0" y="2238317"/>
                  </a:lnTo>
                  <a:lnTo>
                    <a:pt x="5610" y="1200501"/>
                  </a:lnTo>
                  <a:lnTo>
                    <a:pt x="566591" y="790984"/>
                  </a:lnTo>
                  <a:lnTo>
                    <a:pt x="852692" y="476835"/>
                  </a:lnTo>
                  <a:lnTo>
                    <a:pt x="1009767" y="302930"/>
                  </a:lnTo>
                  <a:lnTo>
                    <a:pt x="1155622" y="56098"/>
                  </a:lnTo>
                  <a:lnTo>
                    <a:pt x="1178061" y="0"/>
                  </a:lnTo>
                  <a:lnTo>
                    <a:pt x="1458552" y="78538"/>
                  </a:lnTo>
                  <a:lnTo>
                    <a:pt x="1750263" y="207563"/>
                  </a:lnTo>
                  <a:lnTo>
                    <a:pt x="2070022" y="185124"/>
                  </a:lnTo>
                  <a:lnTo>
                    <a:pt x="2260756" y="151465"/>
                  </a:lnTo>
                  <a:lnTo>
                    <a:pt x="2440270" y="168295"/>
                  </a:lnTo>
                  <a:lnTo>
                    <a:pt x="2619784" y="235613"/>
                  </a:lnTo>
                  <a:lnTo>
                    <a:pt x="2832957" y="252442"/>
                  </a:lnTo>
                  <a:lnTo>
                    <a:pt x="2973202" y="218783"/>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p:cNvSpPr txBox="1"/>
          <p:nvPr/>
        </p:nvSpPr>
        <p:spPr>
          <a:xfrm>
            <a:off x="1378781" y="700304"/>
            <a:ext cx="822661" cy="824841"/>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Acco</a:t>
            </a: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232-234</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235+327</a:t>
            </a:r>
          </a:p>
        </p:txBody>
      </p:sp>
      <p:sp>
        <p:nvSpPr>
          <p:cNvPr id="26" name="TextBox 25"/>
          <p:cNvSpPr txBox="1"/>
          <p:nvPr/>
        </p:nvSpPr>
        <p:spPr>
          <a:xfrm>
            <a:off x="5950101" y="955382"/>
            <a:ext cx="787395" cy="56630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Hazor</a:t>
            </a: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227-228</a:t>
            </a:r>
          </a:p>
        </p:txBody>
      </p:sp>
      <p:sp>
        <p:nvSpPr>
          <p:cNvPr id="27" name="TextBox 26"/>
          <p:cNvSpPr txBox="1"/>
          <p:nvPr/>
        </p:nvSpPr>
        <p:spPr>
          <a:xfrm>
            <a:off x="1393491" y="1698095"/>
            <a:ext cx="835485" cy="824841"/>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Megiddo</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242-248</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365</a:t>
            </a:r>
          </a:p>
        </p:txBody>
      </p:sp>
      <p:sp>
        <p:nvSpPr>
          <p:cNvPr id="28" name="TextBox 27"/>
          <p:cNvSpPr txBox="1"/>
          <p:nvPr/>
        </p:nvSpPr>
        <p:spPr>
          <a:xfrm>
            <a:off x="6855997" y="2268055"/>
            <a:ext cx="787395" cy="56630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Pella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255-256</a:t>
            </a:r>
          </a:p>
        </p:txBody>
      </p:sp>
      <p:sp>
        <p:nvSpPr>
          <p:cNvPr id="30" name="TextBox 29"/>
          <p:cNvSpPr txBox="1"/>
          <p:nvPr/>
        </p:nvSpPr>
        <p:spPr>
          <a:xfrm>
            <a:off x="6103942" y="2869647"/>
            <a:ext cx="840295" cy="566309"/>
          </a:xfrm>
          <a:prstGeom prst="rect">
            <a:avLst/>
          </a:prstGeom>
          <a:solidFill>
            <a:srgbClr val="FFFF99"/>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Shechem</a:t>
            </a: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252-254</a:t>
            </a:r>
          </a:p>
        </p:txBody>
      </p:sp>
      <p:sp>
        <p:nvSpPr>
          <p:cNvPr id="31" name="TextBox 30"/>
          <p:cNvSpPr txBox="1"/>
          <p:nvPr/>
        </p:nvSpPr>
        <p:spPr>
          <a:xfrm>
            <a:off x="6172615" y="4174172"/>
            <a:ext cx="877720"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Jericho 0</a:t>
            </a:r>
          </a:p>
        </p:txBody>
      </p:sp>
      <p:sp>
        <p:nvSpPr>
          <p:cNvPr id="32" name="TextBox 31"/>
          <p:cNvSpPr txBox="1"/>
          <p:nvPr/>
        </p:nvSpPr>
        <p:spPr>
          <a:xfrm>
            <a:off x="6172617" y="3492335"/>
            <a:ext cx="914033" cy="56630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Jerusalem</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285-291</a:t>
            </a:r>
          </a:p>
        </p:txBody>
      </p:sp>
      <p:sp>
        <p:nvSpPr>
          <p:cNvPr id="33" name="TextBox 32"/>
          <p:cNvSpPr txBox="1"/>
          <p:nvPr/>
        </p:nvSpPr>
        <p:spPr>
          <a:xfrm>
            <a:off x="6172632" y="4892543"/>
            <a:ext cx="1033821"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Hebron 0?</a:t>
            </a:r>
          </a:p>
        </p:txBody>
      </p:sp>
      <p:sp>
        <p:nvSpPr>
          <p:cNvPr id="34" name="TextBox 33"/>
          <p:cNvSpPr txBox="1"/>
          <p:nvPr/>
        </p:nvSpPr>
        <p:spPr>
          <a:xfrm>
            <a:off x="6818650" y="1897438"/>
            <a:ext cx="1079501"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Beth Shan 0</a:t>
            </a:r>
          </a:p>
        </p:txBody>
      </p:sp>
      <p:sp>
        <p:nvSpPr>
          <p:cNvPr id="35" name="TextBox 34"/>
          <p:cNvSpPr txBox="1"/>
          <p:nvPr/>
        </p:nvSpPr>
        <p:spPr>
          <a:xfrm>
            <a:off x="1370987" y="4038046"/>
            <a:ext cx="877720" cy="52322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Ashkelon 320-326</a:t>
            </a:r>
          </a:p>
        </p:txBody>
      </p:sp>
      <p:sp>
        <p:nvSpPr>
          <p:cNvPr id="36" name="TextBox 35"/>
          <p:cNvSpPr txBox="1"/>
          <p:nvPr/>
        </p:nvSpPr>
        <p:spPr>
          <a:xfrm>
            <a:off x="1370987" y="4659337"/>
            <a:ext cx="877720"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Gaza 0</a:t>
            </a:r>
          </a:p>
        </p:txBody>
      </p:sp>
      <p:sp>
        <p:nvSpPr>
          <p:cNvPr id="37" name="TextBox 36"/>
          <p:cNvSpPr txBox="1"/>
          <p:nvPr/>
        </p:nvSpPr>
        <p:spPr>
          <a:xfrm>
            <a:off x="4593254" y="5192426"/>
            <a:ext cx="877720" cy="566309"/>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Lachish</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328-332</a:t>
            </a:r>
          </a:p>
        </p:txBody>
      </p:sp>
      <p:sp>
        <p:nvSpPr>
          <p:cNvPr id="39" name="TextBox 38"/>
          <p:cNvSpPr txBox="1"/>
          <p:nvPr/>
        </p:nvSpPr>
        <p:spPr>
          <a:xfrm>
            <a:off x="1351235" y="2673620"/>
            <a:ext cx="877720" cy="108337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Gath</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63-65</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278-284</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335, 366</a:t>
            </a:r>
          </a:p>
        </p:txBody>
      </p:sp>
      <p:sp>
        <p:nvSpPr>
          <p:cNvPr id="23" name="5-Point Star 22"/>
          <p:cNvSpPr/>
          <p:nvPr/>
        </p:nvSpPr>
        <p:spPr>
          <a:xfrm>
            <a:off x="4369032" y="164714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25" name="Straight Connector 24"/>
          <p:cNvCxnSpPr>
            <a:stCxn id="23" idx="1"/>
          </p:cNvCxnSpPr>
          <p:nvPr/>
        </p:nvCxnSpPr>
        <p:spPr>
          <a:xfrm flipH="1" flipV="1">
            <a:off x="2201425" y="1112710"/>
            <a:ext cx="2167480" cy="585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5-Point Star 43"/>
          <p:cNvSpPr/>
          <p:nvPr/>
        </p:nvSpPr>
        <p:spPr>
          <a:xfrm>
            <a:off x="4540549" y="238956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45" name="Straight Connector 44"/>
          <p:cNvCxnSpPr/>
          <p:nvPr/>
        </p:nvCxnSpPr>
        <p:spPr>
          <a:xfrm flipH="1" flipV="1">
            <a:off x="2228955" y="2110495"/>
            <a:ext cx="2346362" cy="373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5-Point Star 47"/>
          <p:cNvSpPr/>
          <p:nvPr/>
        </p:nvSpPr>
        <p:spPr>
          <a:xfrm>
            <a:off x="5264455" y="2484471"/>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49" name="Straight Connector 48"/>
          <p:cNvCxnSpPr/>
          <p:nvPr/>
        </p:nvCxnSpPr>
        <p:spPr>
          <a:xfrm flipH="1">
            <a:off x="5444034" y="2051262"/>
            <a:ext cx="1374597" cy="499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5-Point Star 50"/>
          <p:cNvSpPr/>
          <p:nvPr/>
        </p:nvSpPr>
        <p:spPr>
          <a:xfrm>
            <a:off x="4756078" y="310511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9692" y="2927078"/>
            <a:ext cx="1761054" cy="280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3" name="Straight Connector 52"/>
          <p:cNvCxnSpPr>
            <a:stCxn id="30" idx="1"/>
          </p:cNvCxnSpPr>
          <p:nvPr/>
        </p:nvCxnSpPr>
        <p:spPr>
          <a:xfrm flipH="1">
            <a:off x="4860273" y="3152801"/>
            <a:ext cx="1243668" cy="12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5-Point Star 54"/>
          <p:cNvSpPr/>
          <p:nvPr/>
        </p:nvSpPr>
        <p:spPr>
          <a:xfrm>
            <a:off x="4603200" y="4025889"/>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a:stCxn id="32" idx="1"/>
          </p:cNvCxnSpPr>
          <p:nvPr/>
        </p:nvCxnSpPr>
        <p:spPr>
          <a:xfrm flipH="1">
            <a:off x="4740288" y="3775490"/>
            <a:ext cx="1432328" cy="32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5-Point Star 57"/>
          <p:cNvSpPr/>
          <p:nvPr/>
        </p:nvSpPr>
        <p:spPr>
          <a:xfrm>
            <a:off x="3784445" y="452592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59" name="Straight Connector 58"/>
          <p:cNvCxnSpPr/>
          <p:nvPr/>
        </p:nvCxnSpPr>
        <p:spPr>
          <a:xfrm flipH="1" flipV="1">
            <a:off x="3914711" y="4592662"/>
            <a:ext cx="688607" cy="90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5-Point Star 60"/>
          <p:cNvSpPr/>
          <p:nvPr/>
        </p:nvSpPr>
        <p:spPr>
          <a:xfrm>
            <a:off x="5174667" y="3991905"/>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62" name="Straight Connector 61"/>
          <p:cNvCxnSpPr>
            <a:endCxn id="61" idx="3"/>
          </p:cNvCxnSpPr>
          <p:nvPr/>
        </p:nvCxnSpPr>
        <p:spPr>
          <a:xfrm flipH="1" flipV="1">
            <a:off x="5319950" y="4125319"/>
            <a:ext cx="852679" cy="174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5-Point Star 64"/>
          <p:cNvSpPr/>
          <p:nvPr/>
        </p:nvSpPr>
        <p:spPr>
          <a:xfrm>
            <a:off x="3105597" y="429965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a:endCxn id="35" idx="3"/>
          </p:cNvCxnSpPr>
          <p:nvPr/>
        </p:nvCxnSpPr>
        <p:spPr>
          <a:xfrm flipH="1" flipV="1">
            <a:off x="2248707" y="4299656"/>
            <a:ext cx="919812" cy="133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5-Point Star 67"/>
          <p:cNvSpPr/>
          <p:nvPr/>
        </p:nvSpPr>
        <p:spPr>
          <a:xfrm>
            <a:off x="2964762" y="4567675"/>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69" name="Straight Connector 68"/>
          <p:cNvCxnSpPr>
            <a:endCxn id="36" idx="3"/>
          </p:cNvCxnSpPr>
          <p:nvPr/>
        </p:nvCxnSpPr>
        <p:spPr>
          <a:xfrm flipH="1">
            <a:off x="2248707" y="4637389"/>
            <a:ext cx="778090" cy="175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5-Point Star 71"/>
          <p:cNvSpPr/>
          <p:nvPr/>
        </p:nvSpPr>
        <p:spPr>
          <a:xfrm>
            <a:off x="4361084" y="452592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73" name="Straight Connector 72"/>
          <p:cNvCxnSpPr>
            <a:stCxn id="33" idx="1"/>
          </p:cNvCxnSpPr>
          <p:nvPr/>
        </p:nvCxnSpPr>
        <p:spPr>
          <a:xfrm flipH="1" flipV="1">
            <a:off x="4501609" y="4613887"/>
            <a:ext cx="1671022" cy="432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5-Point Star 74"/>
          <p:cNvSpPr/>
          <p:nvPr/>
        </p:nvSpPr>
        <p:spPr>
          <a:xfrm>
            <a:off x="3784445" y="419464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76" name="Straight Connector 75"/>
          <p:cNvCxnSpPr/>
          <p:nvPr/>
        </p:nvCxnSpPr>
        <p:spPr>
          <a:xfrm flipH="1" flipV="1">
            <a:off x="2228955" y="3105112"/>
            <a:ext cx="1516116" cy="1104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5-Point Star 77"/>
          <p:cNvSpPr/>
          <p:nvPr/>
        </p:nvSpPr>
        <p:spPr>
          <a:xfrm>
            <a:off x="3997554" y="3850319"/>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38" name="TextBox 37"/>
          <p:cNvSpPr txBox="1"/>
          <p:nvPr/>
        </p:nvSpPr>
        <p:spPr>
          <a:xfrm>
            <a:off x="2407445" y="2314233"/>
            <a:ext cx="877720" cy="1341906"/>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Gezer</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292-294</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267-277</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297-300</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378</a:t>
            </a:r>
          </a:p>
        </p:txBody>
      </p:sp>
      <p:cxnSp>
        <p:nvCxnSpPr>
          <p:cNvPr id="80" name="Straight Connector 79"/>
          <p:cNvCxnSpPr>
            <a:stCxn id="78" idx="0"/>
          </p:cNvCxnSpPr>
          <p:nvPr/>
        </p:nvCxnSpPr>
        <p:spPr>
          <a:xfrm flipH="1" flipV="1">
            <a:off x="3282295" y="2940152"/>
            <a:ext cx="805041" cy="9102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5-Point Star 81"/>
          <p:cNvSpPr/>
          <p:nvPr/>
        </p:nvSpPr>
        <p:spPr>
          <a:xfrm>
            <a:off x="5366667" y="277354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83" name="Straight Connector 82"/>
          <p:cNvCxnSpPr>
            <a:stCxn id="28" idx="1"/>
          </p:cNvCxnSpPr>
          <p:nvPr/>
        </p:nvCxnSpPr>
        <p:spPr>
          <a:xfrm flipH="1">
            <a:off x="5502142" y="2551210"/>
            <a:ext cx="1353854" cy="2831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07445" y="1238472"/>
            <a:ext cx="877720" cy="78175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Gath </a:t>
            </a: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Padalla</a:t>
            </a: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249-250</a:t>
            </a:r>
          </a:p>
        </p:txBody>
      </p:sp>
      <p:cxnSp>
        <p:nvCxnSpPr>
          <p:cNvPr id="85" name="Straight Connector 84"/>
          <p:cNvCxnSpPr>
            <a:endCxn id="40" idx="3"/>
          </p:cNvCxnSpPr>
          <p:nvPr/>
        </p:nvCxnSpPr>
        <p:spPr>
          <a:xfrm flipH="1" flipV="1">
            <a:off x="3285165" y="1629349"/>
            <a:ext cx="993950" cy="1119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5-Point Star 86"/>
          <p:cNvSpPr/>
          <p:nvPr/>
        </p:nvSpPr>
        <p:spPr>
          <a:xfrm>
            <a:off x="4207267" y="270095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02265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CB6B6-7B0A-4336-AC7B-C25AA4A0951C}" type="slidenum">
              <a:rPr kumimoji="0" lang="en-US" altLang="en-US" sz="14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383" y="740098"/>
            <a:ext cx="4133663" cy="379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50" y="740099"/>
            <a:ext cx="3645725" cy="491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823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1060" y="2835739"/>
            <a:ext cx="4267201" cy="752475"/>
            <a:chOff x="304799" y="758121"/>
            <a:chExt cx="4267201" cy="752475"/>
          </a:xfrm>
        </p:grpSpPr>
        <p:sp>
          <p:nvSpPr>
            <p:cNvPr id="15" name="Bevel 14"/>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sp>
        <p:nvSpPr>
          <p:cNvPr id="8" name="TextBox 7"/>
          <p:cNvSpPr txBox="1"/>
          <p:nvPr/>
        </p:nvSpPr>
        <p:spPr>
          <a:xfrm>
            <a:off x="4969611" y="2896874"/>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Israelite population in hill country (4-room house)</a:t>
            </a:r>
          </a:p>
        </p:txBody>
      </p:sp>
      <p:grpSp>
        <p:nvGrpSpPr>
          <p:cNvPr id="13" name="Group 12"/>
          <p:cNvGrpSpPr/>
          <p:nvPr/>
        </p:nvGrpSpPr>
        <p:grpSpPr>
          <a:xfrm>
            <a:off x="294701" y="2833115"/>
            <a:ext cx="4267201" cy="752475"/>
            <a:chOff x="304799" y="758121"/>
            <a:chExt cx="4267201" cy="752475"/>
          </a:xfrm>
        </p:grpSpPr>
        <p:sp>
          <p:nvSpPr>
            <p:cNvPr id="12" name="Bevel 1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p:cNvSpPr txBox="1"/>
          <p:nvPr/>
        </p:nvSpPr>
        <p:spPr>
          <a:xfrm>
            <a:off x="398985" y="2893090"/>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Archaeology has found no </a:t>
            </a:r>
            <a:r>
              <a:rPr kumimoji="0" lang="en-IE" sz="1800" b="0" i="0" u="none" strike="noStrike" kern="1200" cap="none" spc="0" normalizeH="0" baseline="0" noProof="0" dirty="0">
                <a:ln>
                  <a:noFill/>
                </a:ln>
                <a:solidFill>
                  <a:prstClr val="black"/>
                </a:solidFill>
                <a:effectLst/>
                <a:uLnTx/>
                <a:uFillTx/>
                <a:latin typeface="Calibri"/>
                <a:ea typeface="+mn-ea"/>
                <a:cs typeface="Arial" charset="0"/>
              </a:rPr>
              <a:t> evidence of widespread destruction </a:t>
            </a: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17" name="Group 16"/>
          <p:cNvGrpSpPr/>
          <p:nvPr/>
        </p:nvGrpSpPr>
        <p:grpSpPr>
          <a:xfrm>
            <a:off x="304829" y="1184294"/>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409100" y="1251580"/>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1 Kings 6:1 480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from Temple dedication in 966 BC</a:t>
            </a:r>
          </a:p>
        </p:txBody>
      </p:sp>
      <p:grpSp>
        <p:nvGrpSpPr>
          <p:cNvPr id="21" name="Group 20"/>
          <p:cNvGrpSpPr/>
          <p:nvPr/>
        </p:nvGrpSpPr>
        <p:grpSpPr>
          <a:xfrm>
            <a:off x="294924" y="1988274"/>
            <a:ext cx="4267201" cy="752475"/>
            <a:chOff x="304799" y="758121"/>
            <a:chExt cx="4267201" cy="752475"/>
          </a:xfrm>
        </p:grpSpPr>
        <p:sp>
          <p:nvSpPr>
            <p:cNvPr id="22" name="Bevel 2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399195" y="2055559"/>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Judges 11:26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Jephthah</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assigns 300 years between his day &amp; the conquest</a:t>
            </a:r>
          </a:p>
        </p:txBody>
      </p:sp>
      <p:grpSp>
        <p:nvGrpSpPr>
          <p:cNvPr id="25" name="Group 24"/>
          <p:cNvGrpSpPr/>
          <p:nvPr/>
        </p:nvGrpSpPr>
        <p:grpSpPr>
          <a:xfrm>
            <a:off x="4661795" y="3683064"/>
            <a:ext cx="4267201" cy="752475"/>
            <a:chOff x="304799" y="758121"/>
            <a:chExt cx="4267201" cy="752475"/>
          </a:xfrm>
        </p:grpSpPr>
        <p:sp>
          <p:nvSpPr>
            <p:cNvPr id="26" name="Bevel 2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TextBox 27"/>
          <p:cNvSpPr txBox="1"/>
          <p:nvPr/>
        </p:nvSpPr>
        <p:spPr>
          <a:xfrm>
            <a:off x="4990339" y="3744197"/>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Pharaoh to reign for 40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while Moses in wilderness – Rameses II</a:t>
            </a:r>
          </a:p>
        </p:txBody>
      </p:sp>
      <p:grpSp>
        <p:nvGrpSpPr>
          <p:cNvPr id="29" name="Group 28"/>
          <p:cNvGrpSpPr/>
          <p:nvPr/>
        </p:nvGrpSpPr>
        <p:grpSpPr>
          <a:xfrm>
            <a:off x="315449" y="3680440"/>
            <a:ext cx="4267201" cy="752475"/>
            <a:chOff x="304799" y="758121"/>
            <a:chExt cx="4267201" cy="752475"/>
          </a:xfrm>
        </p:grpSpPr>
        <p:sp>
          <p:nvSpPr>
            <p:cNvPr id="30" name="Bevel 2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TextBox 31"/>
          <p:cNvSpPr txBox="1"/>
          <p:nvPr/>
        </p:nvSpPr>
        <p:spPr>
          <a:xfrm>
            <a:off x="416414" y="3738828"/>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Pharaoh to reign for 40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while Moses in wilderness – Thutmose III</a:t>
            </a:r>
          </a:p>
        </p:txBody>
      </p:sp>
      <p:grpSp>
        <p:nvGrpSpPr>
          <p:cNvPr id="33" name="Group 32"/>
          <p:cNvGrpSpPr/>
          <p:nvPr/>
        </p:nvGrpSpPr>
        <p:grpSpPr>
          <a:xfrm>
            <a:off x="4656547" y="4560700"/>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TextBox 35"/>
          <p:cNvSpPr txBox="1"/>
          <p:nvPr/>
        </p:nvSpPr>
        <p:spPr>
          <a:xfrm>
            <a:off x="4874716" y="4621835"/>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Habiru</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can not be identified with Israelites</a:t>
            </a:r>
          </a:p>
        </p:txBody>
      </p:sp>
      <p:grpSp>
        <p:nvGrpSpPr>
          <p:cNvPr id="37" name="Group 36"/>
          <p:cNvGrpSpPr/>
          <p:nvPr/>
        </p:nvGrpSpPr>
        <p:grpSpPr>
          <a:xfrm>
            <a:off x="310162" y="4558079"/>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p:cNvSpPr txBox="1"/>
          <p:nvPr/>
        </p:nvSpPr>
        <p:spPr>
          <a:xfrm>
            <a:off x="379686" y="4616470"/>
            <a:ext cx="4369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Amarna Tablets (~1350) from cities not in Israelite control – Habiru could include Hebrew</a:t>
            </a:r>
          </a:p>
        </p:txBody>
      </p:sp>
    </p:spTree>
    <p:extLst>
      <p:ext uri="{BB962C8B-B14F-4D97-AF65-F5344CB8AC3E}">
        <p14:creationId xmlns:p14="http://schemas.microsoft.com/office/powerpoint/2010/main" val="126791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FaithLife-Infographics\Egyptian-Mermeptah Ste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 y="571500"/>
            <a:ext cx="5745707" cy="573226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057" y="1954261"/>
            <a:ext cx="2744459" cy="335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02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black background&#10;&#10;Description automatically generated">
            <a:extLst>
              <a:ext uri="{FF2B5EF4-FFF2-40B4-BE49-F238E27FC236}">
                <a16:creationId xmlns:a16="http://schemas.microsoft.com/office/drawing/2014/main" id="{59376C14-7E61-4CB0-8828-2B8ED103C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9174"/>
            <a:ext cx="9144000" cy="4059652"/>
          </a:xfrm>
          <a:prstGeom prst="rect">
            <a:avLst/>
          </a:prstGeom>
        </p:spPr>
      </p:pic>
      <p:sp>
        <p:nvSpPr>
          <p:cNvPr id="5" name="TextBox 4">
            <a:extLst>
              <a:ext uri="{FF2B5EF4-FFF2-40B4-BE49-F238E27FC236}">
                <a16:creationId xmlns:a16="http://schemas.microsoft.com/office/drawing/2014/main" id="{32AB63AE-9676-4C5B-A0F8-8EE8230D08D2}"/>
              </a:ext>
            </a:extLst>
          </p:cNvPr>
          <p:cNvSpPr txBox="1"/>
          <p:nvPr/>
        </p:nvSpPr>
        <p:spPr>
          <a:xfrm>
            <a:off x="1443836" y="5746282"/>
            <a:ext cx="3786036" cy="646331"/>
          </a:xfrm>
          <a:prstGeom prst="rect">
            <a:avLst/>
          </a:prstGeom>
          <a:noFill/>
        </p:spPr>
        <p:txBody>
          <a:bodyPr wrap="none" rtlCol="0">
            <a:spAutoFit/>
          </a:bodyPr>
          <a:lstStyle/>
          <a:p>
            <a:r>
              <a:rPr lang="en-US" dirty="0"/>
              <a:t>Possible date of 1350 - 1213 BC</a:t>
            </a:r>
          </a:p>
          <a:p>
            <a:r>
              <a:rPr lang="en-US" dirty="0"/>
              <a:t>Israel not widely accepted as 3</a:t>
            </a:r>
            <a:r>
              <a:rPr lang="en-US" baseline="30000" dirty="0"/>
              <a:t>rd</a:t>
            </a:r>
            <a:r>
              <a:rPr lang="en-US" dirty="0"/>
              <a:t> figure</a:t>
            </a:r>
          </a:p>
        </p:txBody>
      </p:sp>
      <p:sp>
        <p:nvSpPr>
          <p:cNvPr id="6" name="TextBox 5">
            <a:extLst>
              <a:ext uri="{FF2B5EF4-FFF2-40B4-BE49-F238E27FC236}">
                <a16:creationId xmlns:a16="http://schemas.microsoft.com/office/drawing/2014/main" id="{1D1368D3-2F0A-47EB-B8A5-9B0CE4941346}"/>
              </a:ext>
            </a:extLst>
          </p:cNvPr>
          <p:cNvSpPr txBox="1"/>
          <p:nvPr/>
        </p:nvSpPr>
        <p:spPr>
          <a:xfrm>
            <a:off x="625642" y="742386"/>
            <a:ext cx="6548075" cy="369332"/>
          </a:xfrm>
          <a:prstGeom prst="rect">
            <a:avLst/>
          </a:prstGeom>
          <a:noFill/>
        </p:spPr>
        <p:txBody>
          <a:bodyPr wrap="none" rtlCol="0">
            <a:spAutoFit/>
          </a:bodyPr>
          <a:lstStyle/>
          <a:p>
            <a:r>
              <a:rPr lang="en-US" dirty="0"/>
              <a:t>Part of a statue pedestal, was acquired in 1913 by Ludwig Borchardt</a:t>
            </a:r>
          </a:p>
        </p:txBody>
      </p:sp>
    </p:spTree>
    <p:extLst>
      <p:ext uri="{BB962C8B-B14F-4D97-AF65-F5344CB8AC3E}">
        <p14:creationId xmlns:p14="http://schemas.microsoft.com/office/powerpoint/2010/main" val="1017432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1060" y="2835739"/>
            <a:ext cx="4267201" cy="752475"/>
            <a:chOff x="304799" y="758121"/>
            <a:chExt cx="4267201" cy="752475"/>
          </a:xfrm>
        </p:grpSpPr>
        <p:sp>
          <p:nvSpPr>
            <p:cNvPr id="15" name="Bevel 14"/>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sp>
        <p:nvSpPr>
          <p:cNvPr id="8" name="TextBox 7"/>
          <p:cNvSpPr txBox="1"/>
          <p:nvPr/>
        </p:nvSpPr>
        <p:spPr>
          <a:xfrm>
            <a:off x="4969611" y="2896874"/>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Israelite population in hill country (4-room house)</a:t>
            </a:r>
          </a:p>
        </p:txBody>
      </p:sp>
      <p:grpSp>
        <p:nvGrpSpPr>
          <p:cNvPr id="13" name="Group 12"/>
          <p:cNvGrpSpPr/>
          <p:nvPr/>
        </p:nvGrpSpPr>
        <p:grpSpPr>
          <a:xfrm>
            <a:off x="294701" y="2833115"/>
            <a:ext cx="4267201" cy="752475"/>
            <a:chOff x="304799" y="758121"/>
            <a:chExt cx="4267201" cy="752475"/>
          </a:xfrm>
        </p:grpSpPr>
        <p:sp>
          <p:nvSpPr>
            <p:cNvPr id="12" name="Bevel 1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p:cNvSpPr txBox="1"/>
          <p:nvPr/>
        </p:nvSpPr>
        <p:spPr>
          <a:xfrm>
            <a:off x="398985" y="2893090"/>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Archaeology has found no </a:t>
            </a:r>
            <a:r>
              <a:rPr kumimoji="0" lang="en-IE" sz="1800" b="0" i="0" u="none" strike="noStrike" kern="1200" cap="none" spc="0" normalizeH="0" baseline="0" noProof="0" dirty="0">
                <a:ln>
                  <a:noFill/>
                </a:ln>
                <a:solidFill>
                  <a:prstClr val="black"/>
                </a:solidFill>
                <a:effectLst/>
                <a:uLnTx/>
                <a:uFillTx/>
                <a:latin typeface="Calibri"/>
                <a:ea typeface="+mn-ea"/>
                <a:cs typeface="Arial" charset="0"/>
              </a:rPr>
              <a:t> evidence of widespread destruction </a:t>
            </a: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17" name="Group 16"/>
          <p:cNvGrpSpPr/>
          <p:nvPr/>
        </p:nvGrpSpPr>
        <p:grpSpPr>
          <a:xfrm>
            <a:off x="304829" y="1184294"/>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409100" y="1251580"/>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1 Kings 6:1 480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from Temple dedication in 966 BC</a:t>
            </a:r>
          </a:p>
        </p:txBody>
      </p:sp>
      <p:grpSp>
        <p:nvGrpSpPr>
          <p:cNvPr id="21" name="Group 20"/>
          <p:cNvGrpSpPr/>
          <p:nvPr/>
        </p:nvGrpSpPr>
        <p:grpSpPr>
          <a:xfrm>
            <a:off x="294924" y="1988274"/>
            <a:ext cx="4267201" cy="752475"/>
            <a:chOff x="304799" y="758121"/>
            <a:chExt cx="4267201" cy="752475"/>
          </a:xfrm>
        </p:grpSpPr>
        <p:sp>
          <p:nvSpPr>
            <p:cNvPr id="22" name="Bevel 2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399195" y="2055559"/>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Judges 11:26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Jephthah</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assigns 300 years between his day &amp; the conquest</a:t>
            </a:r>
          </a:p>
        </p:txBody>
      </p:sp>
      <p:grpSp>
        <p:nvGrpSpPr>
          <p:cNvPr id="25" name="Group 24"/>
          <p:cNvGrpSpPr/>
          <p:nvPr/>
        </p:nvGrpSpPr>
        <p:grpSpPr>
          <a:xfrm>
            <a:off x="4661795" y="3683064"/>
            <a:ext cx="4267201" cy="752475"/>
            <a:chOff x="304799" y="758121"/>
            <a:chExt cx="4267201" cy="752475"/>
          </a:xfrm>
        </p:grpSpPr>
        <p:sp>
          <p:nvSpPr>
            <p:cNvPr id="26" name="Bevel 2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TextBox 27"/>
          <p:cNvSpPr txBox="1"/>
          <p:nvPr/>
        </p:nvSpPr>
        <p:spPr>
          <a:xfrm>
            <a:off x="4990339" y="3744197"/>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Pharaoh to reign for 40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while Moses in wilderness – Rameses II</a:t>
            </a:r>
          </a:p>
        </p:txBody>
      </p:sp>
      <p:grpSp>
        <p:nvGrpSpPr>
          <p:cNvPr id="29" name="Group 28"/>
          <p:cNvGrpSpPr/>
          <p:nvPr/>
        </p:nvGrpSpPr>
        <p:grpSpPr>
          <a:xfrm>
            <a:off x="315449" y="3680440"/>
            <a:ext cx="4267201" cy="752475"/>
            <a:chOff x="304799" y="758121"/>
            <a:chExt cx="4267201" cy="752475"/>
          </a:xfrm>
        </p:grpSpPr>
        <p:sp>
          <p:nvSpPr>
            <p:cNvPr id="30" name="Bevel 2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TextBox 31"/>
          <p:cNvSpPr txBox="1"/>
          <p:nvPr/>
        </p:nvSpPr>
        <p:spPr>
          <a:xfrm>
            <a:off x="416414" y="3738828"/>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Pharaoh to reign for 40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while Moses in wilderness – Thutmose III</a:t>
            </a:r>
          </a:p>
        </p:txBody>
      </p:sp>
      <p:grpSp>
        <p:nvGrpSpPr>
          <p:cNvPr id="33" name="Group 32"/>
          <p:cNvGrpSpPr/>
          <p:nvPr/>
        </p:nvGrpSpPr>
        <p:grpSpPr>
          <a:xfrm>
            <a:off x="4656547" y="5317469"/>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TextBox 35"/>
          <p:cNvSpPr txBox="1"/>
          <p:nvPr/>
        </p:nvSpPr>
        <p:spPr>
          <a:xfrm>
            <a:off x="4874716" y="5378603"/>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Merneptah</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Stela 1220 BC mentions defeating Israel the nation – little time</a:t>
            </a:r>
          </a:p>
        </p:txBody>
      </p:sp>
      <p:grpSp>
        <p:nvGrpSpPr>
          <p:cNvPr id="37" name="Group 36"/>
          <p:cNvGrpSpPr/>
          <p:nvPr/>
        </p:nvGrpSpPr>
        <p:grpSpPr>
          <a:xfrm>
            <a:off x="310162" y="5314844"/>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p:cNvSpPr txBox="1"/>
          <p:nvPr/>
        </p:nvSpPr>
        <p:spPr>
          <a:xfrm>
            <a:off x="411153" y="5373163"/>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Days of the Judges not an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41" name="Group 40"/>
          <p:cNvGrpSpPr/>
          <p:nvPr/>
        </p:nvGrpSpPr>
        <p:grpSpPr>
          <a:xfrm>
            <a:off x="4656547" y="4481870"/>
            <a:ext cx="4267201" cy="752475"/>
            <a:chOff x="304799" y="758121"/>
            <a:chExt cx="4267201" cy="752475"/>
          </a:xfrm>
        </p:grpSpPr>
        <p:sp>
          <p:nvSpPr>
            <p:cNvPr id="42" name="Bevel 4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extBox 43"/>
          <p:cNvSpPr txBox="1"/>
          <p:nvPr/>
        </p:nvSpPr>
        <p:spPr>
          <a:xfrm>
            <a:off x="4874716" y="4543005"/>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Habiru</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can not be identified with Israelites</a:t>
            </a:r>
          </a:p>
        </p:txBody>
      </p:sp>
      <p:grpSp>
        <p:nvGrpSpPr>
          <p:cNvPr id="45" name="Group 44"/>
          <p:cNvGrpSpPr/>
          <p:nvPr/>
        </p:nvGrpSpPr>
        <p:grpSpPr>
          <a:xfrm>
            <a:off x="310162" y="4479249"/>
            <a:ext cx="4267201" cy="752475"/>
            <a:chOff x="304799" y="758121"/>
            <a:chExt cx="4267201" cy="752475"/>
          </a:xfrm>
        </p:grpSpPr>
        <p:sp>
          <p:nvSpPr>
            <p:cNvPr id="46" name="Bevel 4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8" name="TextBox 47"/>
          <p:cNvSpPr txBox="1"/>
          <p:nvPr/>
        </p:nvSpPr>
        <p:spPr>
          <a:xfrm>
            <a:off x="411155" y="4537640"/>
            <a:ext cx="41507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Amarna Tablets (~1350) from cities not in Israelite control –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Habiru</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could be Hebrew</a:t>
            </a:r>
          </a:p>
        </p:txBody>
      </p:sp>
    </p:spTree>
    <p:extLst>
      <p:ext uri="{BB962C8B-B14F-4D97-AF65-F5344CB8AC3E}">
        <p14:creationId xmlns:p14="http://schemas.microsoft.com/office/powerpoint/2010/main" val="4146149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98"/>
          <p:cNvGrpSpPr>
            <a:grpSpLocks/>
          </p:cNvGrpSpPr>
          <p:nvPr/>
        </p:nvGrpSpPr>
        <p:grpSpPr bwMode="auto">
          <a:xfrm>
            <a:off x="0" y="2002923"/>
            <a:ext cx="9144000" cy="580761"/>
            <a:chOff x="0" y="2066573"/>
            <a:chExt cx="9144000" cy="696684"/>
          </a:xfrm>
        </p:grpSpPr>
        <p:sp>
          <p:nvSpPr>
            <p:cNvPr id="93" name="Rectangle 92"/>
            <p:cNvSpPr/>
            <p:nvPr/>
          </p:nvSpPr>
          <p:spPr>
            <a:xfrm>
              <a:off x="0" y="2088791"/>
              <a:ext cx="9144000" cy="326918"/>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 Box 6"/>
            <p:cNvSpPr txBox="1">
              <a:spLocks noChangeArrowheads="1"/>
            </p:cNvSpPr>
            <p:nvPr/>
          </p:nvSpPr>
          <p:spPr bwMode="auto">
            <a:xfrm>
              <a:off x="0" y="206657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1400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Text Box 7"/>
            <p:cNvSpPr txBox="1">
              <a:spLocks noChangeArrowheads="1"/>
            </p:cNvSpPr>
            <p:nvPr/>
          </p:nvSpPr>
          <p:spPr bwMode="auto">
            <a:xfrm>
              <a:off x="1514475" y="2096726"/>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1300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 name="Text Box 8"/>
            <p:cNvSpPr txBox="1">
              <a:spLocks noChangeArrowheads="1"/>
            </p:cNvSpPr>
            <p:nvPr/>
          </p:nvSpPr>
          <p:spPr bwMode="auto">
            <a:xfrm>
              <a:off x="2989263"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1200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9" name="Text Box 9"/>
            <p:cNvSpPr txBox="1">
              <a:spLocks noChangeArrowheads="1"/>
            </p:cNvSpPr>
            <p:nvPr/>
          </p:nvSpPr>
          <p:spPr bwMode="auto">
            <a:xfrm>
              <a:off x="4549775"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1100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 name="Text Box 10"/>
            <p:cNvSpPr txBox="1">
              <a:spLocks noChangeArrowheads="1"/>
            </p:cNvSpPr>
            <p:nvPr/>
          </p:nvSpPr>
          <p:spPr bwMode="auto">
            <a:xfrm>
              <a:off x="5959475" y="2068160"/>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1000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49161"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1" name="Text Box 10"/>
            <p:cNvSpPr txBox="1">
              <a:spLocks noChangeArrowheads="1"/>
            </p:cNvSpPr>
            <p:nvPr/>
          </p:nvSpPr>
          <p:spPr bwMode="auto">
            <a:xfrm>
              <a:off x="7456488" y="209831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900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83" name="Straight Connector 82"/>
            <p:cNvCxnSpPr/>
            <p:nvPr/>
          </p:nvCxnSpPr>
          <p:spPr>
            <a:xfrm rot="16200000" flipH="1">
              <a:off x="1182797"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3"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4" y="2421262"/>
              <a:ext cx="668117"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8"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183" name="Group 117"/>
          <p:cNvGrpSpPr>
            <a:grpSpLocks/>
          </p:cNvGrpSpPr>
          <p:nvPr/>
        </p:nvGrpSpPr>
        <p:grpSpPr bwMode="auto">
          <a:xfrm>
            <a:off x="8062926" y="2366700"/>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6"/>
              <a:ext cx="166978" cy="18276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06" name="Straight Connector 105"/>
          <p:cNvCxnSpPr/>
          <p:nvPr/>
        </p:nvCxnSpPr>
        <p:spPr>
          <a:xfrm>
            <a:off x="6615128"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2684201"/>
            <a:ext cx="1525588"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9"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4"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2686845"/>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191" name="Group 119"/>
          <p:cNvGrpSpPr>
            <a:grpSpLocks/>
          </p:cNvGrpSpPr>
          <p:nvPr/>
        </p:nvGrpSpPr>
        <p:grpSpPr bwMode="auto">
          <a:xfrm>
            <a:off x="765175" y="2373313"/>
            <a:ext cx="166688" cy="551657"/>
            <a:chOff x="8062623" y="2153630"/>
            <a:chExt cx="166978" cy="661131"/>
          </a:xfrm>
        </p:grpSpPr>
        <p:cxnSp>
          <p:nvCxnSpPr>
            <p:cNvPr id="121" name="Straight Connector 120"/>
            <p:cNvCxnSpPr/>
            <p:nvPr/>
          </p:nvCxnSpPr>
          <p:spPr>
            <a:xfrm rot="5400000">
              <a:off x="7891662" y="2412056"/>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4"/>
              <a:ext cx="166978" cy="182327"/>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9194" name="TextBox 122"/>
          <p:cNvSpPr txBox="1">
            <a:spLocks noChangeArrowheads="1"/>
          </p:cNvSpPr>
          <p:nvPr/>
        </p:nvSpPr>
        <p:spPr bwMode="auto">
          <a:xfrm>
            <a:off x="7904164" y="2870729"/>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966</a:t>
            </a:r>
          </a:p>
        </p:txBody>
      </p:sp>
      <p:sp>
        <p:nvSpPr>
          <p:cNvPr id="49195" name="TextBox 123"/>
          <p:cNvSpPr txBox="1">
            <a:spLocks noChangeArrowheads="1"/>
          </p:cNvSpPr>
          <p:nvPr/>
        </p:nvSpPr>
        <p:spPr bwMode="auto">
          <a:xfrm>
            <a:off x="373080" y="2878667"/>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1446</a:t>
            </a:r>
          </a:p>
        </p:txBody>
      </p:sp>
      <p:sp>
        <p:nvSpPr>
          <p:cNvPr id="49196" name="TextBox 97"/>
          <p:cNvSpPr txBox="1">
            <a:spLocks noChangeArrowheads="1"/>
          </p:cNvSpPr>
          <p:nvPr/>
        </p:nvSpPr>
        <p:spPr bwMode="auto">
          <a:xfrm>
            <a:off x="7469214" y="1767444"/>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David</a:t>
            </a:r>
          </a:p>
        </p:txBody>
      </p:sp>
      <p:sp>
        <p:nvSpPr>
          <p:cNvPr id="49197" name="TextBox 98"/>
          <p:cNvSpPr txBox="1">
            <a:spLocks noChangeArrowheads="1"/>
          </p:cNvSpPr>
          <p:nvPr/>
        </p:nvSpPr>
        <p:spPr bwMode="auto">
          <a:xfrm>
            <a:off x="6935788" y="1762152"/>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Saul</a:t>
            </a:r>
          </a:p>
        </p:txBody>
      </p:sp>
      <p:sp>
        <p:nvSpPr>
          <p:cNvPr id="49198" name="TextBox 100"/>
          <p:cNvSpPr txBox="1">
            <a:spLocks noChangeArrowheads="1"/>
          </p:cNvSpPr>
          <p:nvPr/>
        </p:nvSpPr>
        <p:spPr bwMode="auto">
          <a:xfrm>
            <a:off x="6323013" y="1764798"/>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Samuel</a:t>
            </a:r>
          </a:p>
        </p:txBody>
      </p:sp>
      <p:grpSp>
        <p:nvGrpSpPr>
          <p:cNvPr id="49199" name="Group 117"/>
          <p:cNvGrpSpPr>
            <a:grpSpLocks/>
          </p:cNvGrpSpPr>
          <p:nvPr/>
        </p:nvGrpSpPr>
        <p:grpSpPr bwMode="auto">
          <a:xfrm>
            <a:off x="5864225" y="2264861"/>
            <a:ext cx="166688" cy="771261"/>
            <a:chOff x="8410493" y="1532286"/>
            <a:chExt cx="166978" cy="924666"/>
          </a:xfrm>
        </p:grpSpPr>
        <p:cxnSp>
          <p:nvCxnSpPr>
            <p:cNvPr id="109" name="Straight Connector 108"/>
            <p:cNvCxnSpPr/>
            <p:nvPr/>
          </p:nvCxnSpPr>
          <p:spPr>
            <a:xfrm rot="5400000">
              <a:off x="8100642" y="1924830"/>
              <a:ext cx="786679"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9202" name="TextBox 115"/>
          <p:cNvSpPr txBox="1">
            <a:spLocks noChangeArrowheads="1"/>
          </p:cNvSpPr>
          <p:nvPr/>
        </p:nvSpPr>
        <p:spPr bwMode="auto">
          <a:xfrm>
            <a:off x="5978545" y="2844271"/>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~1100</a:t>
            </a:r>
          </a:p>
        </p:txBody>
      </p:sp>
      <p:cxnSp>
        <p:nvCxnSpPr>
          <p:cNvPr id="117" name="Straight Connector 116"/>
          <p:cNvCxnSpPr/>
          <p:nvPr/>
        </p:nvCxnSpPr>
        <p:spPr>
          <a:xfrm>
            <a:off x="4410075" y="2860149"/>
            <a:ext cx="1525588"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9" y="2846919"/>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004" y="2835011"/>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206" name="Group 117"/>
          <p:cNvGrpSpPr>
            <a:grpSpLocks/>
          </p:cNvGrpSpPr>
          <p:nvPr/>
        </p:nvGrpSpPr>
        <p:grpSpPr bwMode="auto">
          <a:xfrm>
            <a:off x="1303345" y="2381277"/>
            <a:ext cx="166687" cy="771261"/>
            <a:chOff x="8410493" y="1532286"/>
            <a:chExt cx="166978" cy="924666"/>
          </a:xfrm>
        </p:grpSpPr>
        <p:cxnSp>
          <p:nvCxnSpPr>
            <p:cNvPr id="127" name="Straight Connector 126"/>
            <p:cNvCxnSpPr/>
            <p:nvPr/>
          </p:nvCxnSpPr>
          <p:spPr>
            <a:xfrm rot="5400000">
              <a:off x="8100643" y="1924830"/>
              <a:ext cx="786679"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9209" name="TextBox 128"/>
          <p:cNvSpPr txBox="1">
            <a:spLocks noChangeArrowheads="1"/>
          </p:cNvSpPr>
          <p:nvPr/>
        </p:nvSpPr>
        <p:spPr bwMode="auto">
          <a:xfrm>
            <a:off x="623889" y="3096949"/>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~40 yrs wilderness</a:t>
            </a:r>
          </a:p>
        </p:txBody>
      </p:sp>
      <p:sp>
        <p:nvSpPr>
          <p:cNvPr id="49211" name="TextBox 132"/>
          <p:cNvSpPr txBox="1">
            <a:spLocks noChangeArrowheads="1"/>
          </p:cNvSpPr>
          <p:nvPr/>
        </p:nvSpPr>
        <p:spPr bwMode="auto">
          <a:xfrm>
            <a:off x="8083604" y="1755538"/>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Solomon</a:t>
            </a:r>
          </a:p>
        </p:txBody>
      </p:sp>
      <p:sp>
        <p:nvSpPr>
          <p:cNvPr id="49212" name="TextBox 133"/>
          <p:cNvSpPr txBox="1">
            <a:spLocks noChangeArrowheads="1"/>
          </p:cNvSpPr>
          <p:nvPr/>
        </p:nvSpPr>
        <p:spPr bwMode="auto">
          <a:xfrm>
            <a:off x="6742117" y="2399771"/>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480 yrs</a:t>
            </a:r>
          </a:p>
        </p:txBody>
      </p:sp>
      <p:sp>
        <p:nvSpPr>
          <p:cNvPr id="49213" name="TextBox 134"/>
          <p:cNvSpPr txBox="1">
            <a:spLocks noChangeArrowheads="1"/>
          </p:cNvSpPr>
          <p:nvPr/>
        </p:nvSpPr>
        <p:spPr bwMode="auto">
          <a:xfrm>
            <a:off x="3421069" y="2885282"/>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~300 yrs</a:t>
            </a:r>
          </a:p>
        </p:txBody>
      </p:sp>
      <p:sp>
        <p:nvSpPr>
          <p:cNvPr id="49214" name="Rectangle 62"/>
          <p:cNvSpPr>
            <a:spLocks noGrp="1"/>
          </p:cNvSpPr>
          <p:nvPr>
            <p:ph type="title" idx="4294967295"/>
          </p:nvPr>
        </p:nvSpPr>
        <p:spPr/>
        <p:txBody>
          <a:bodyPr/>
          <a:lstStyle/>
          <a:p>
            <a:r>
              <a:rPr lang="en-US" altLang="en-US"/>
              <a:t>Dating the Conquest #3</a:t>
            </a:r>
          </a:p>
        </p:txBody>
      </p:sp>
      <p:sp>
        <p:nvSpPr>
          <p:cNvPr id="125" name="TextBox 124"/>
          <p:cNvSpPr txBox="1"/>
          <p:nvPr/>
        </p:nvSpPr>
        <p:spPr>
          <a:xfrm>
            <a:off x="3810000" y="4054741"/>
            <a:ext cx="5048250" cy="1754326"/>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31775" marR="0" lvl="0" indent="-231775"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Dating of Exodus Based on –</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1 Kings 6:1</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Jephthah’s</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statement Judges 11:26</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Late date shortens the time of the Judges</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1 Chron 6:33-37 the 19 Generations for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Heman</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from Levi to Solomon</a:t>
            </a:r>
          </a:p>
        </p:txBody>
      </p:sp>
      <p:sp>
        <p:nvSpPr>
          <p:cNvPr id="49216" name="AutoShape 64"/>
          <p:cNvSpPr>
            <a:spLocks/>
          </p:cNvSpPr>
          <p:nvPr/>
        </p:nvSpPr>
        <p:spPr bwMode="auto">
          <a:xfrm rot="5400000" flipV="1">
            <a:off x="4832761" y="-213651"/>
            <a:ext cx="273844" cy="3817938"/>
          </a:xfrm>
          <a:prstGeom prst="leftBrace">
            <a:avLst>
              <a:gd name="adj1" fmla="val 9682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9217" name="AutoShape 65"/>
          <p:cNvSpPr>
            <a:spLocks/>
          </p:cNvSpPr>
          <p:nvPr/>
        </p:nvSpPr>
        <p:spPr bwMode="auto">
          <a:xfrm rot="16200000">
            <a:off x="3650088" y="439103"/>
            <a:ext cx="273843" cy="6097587"/>
          </a:xfrm>
          <a:prstGeom prst="leftBrace">
            <a:avLst>
              <a:gd name="adj1" fmla="val 15463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9218" name="Text Box 66"/>
          <p:cNvSpPr txBox="1">
            <a:spLocks noChangeArrowheads="1"/>
          </p:cNvSpPr>
          <p:nvPr/>
        </p:nvSpPr>
        <p:spPr bwMode="auto">
          <a:xfrm>
            <a:off x="2773363" y="3690938"/>
            <a:ext cx="1313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charset="0"/>
                <a:ea typeface="+mn-ea"/>
                <a:cs typeface="Arial" charset="0"/>
              </a:rPr>
              <a:t>Early Date</a:t>
            </a:r>
          </a:p>
        </p:txBody>
      </p:sp>
      <p:sp>
        <p:nvSpPr>
          <p:cNvPr id="49219" name="Text Box 67"/>
          <p:cNvSpPr txBox="1">
            <a:spLocks noChangeArrowheads="1"/>
          </p:cNvSpPr>
          <p:nvPr/>
        </p:nvSpPr>
        <p:spPr bwMode="auto">
          <a:xfrm>
            <a:off x="1670050" y="1543844"/>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charset="0"/>
                <a:ea typeface="+mn-ea"/>
                <a:cs typeface="Arial" charset="0"/>
              </a:rPr>
              <a:t>Late Date</a:t>
            </a:r>
          </a:p>
        </p:txBody>
      </p:sp>
    </p:spTree>
    <p:extLst>
      <p:ext uri="{BB962C8B-B14F-4D97-AF65-F5344CB8AC3E}">
        <p14:creationId xmlns:p14="http://schemas.microsoft.com/office/powerpoint/2010/main" val="1495456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3563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sp>
        <p:nvSpPr>
          <p:cNvPr id="5" name="TextBox 4"/>
          <p:cNvSpPr txBox="1"/>
          <p:nvPr/>
        </p:nvSpPr>
        <p:spPr>
          <a:xfrm>
            <a:off x="1139697" y="3948684"/>
            <a:ext cx="7929636" cy="258532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Hebrews 11:8-10 (ESV)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By faith Abraham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obeyed when he was called to go out to a place that he was to receive as an inheritance. And he went out, not knowing where he was going.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By faith he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went to live in the land of promise, as in a foreign land, living in tents with Isaac and Jacob, heirs with him of the same promise.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he was looking forward to the city that has foundations, whose designer and builder is God. </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descr="A group of people on a beach&#10;&#10;Description automatically generated">
            <a:extLst>
              <a:ext uri="{FF2B5EF4-FFF2-40B4-BE49-F238E27FC236}">
                <a16:creationId xmlns:a16="http://schemas.microsoft.com/office/drawing/2014/main" id="{E958F216-0A4A-4826-A6ED-9FB289F2B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86" y="-105583"/>
            <a:ext cx="6164580" cy="3727597"/>
          </a:xfrm>
          <a:prstGeom prst="rect">
            <a:avLst/>
          </a:prstGeom>
        </p:spPr>
      </p:pic>
      <p:pic>
        <p:nvPicPr>
          <p:cNvPr id="7" name="Picture 6" descr="A picture containing invertebrate, animal&#10;&#10;Description automatically generated">
            <a:extLst>
              <a:ext uri="{FF2B5EF4-FFF2-40B4-BE49-F238E27FC236}">
                <a16:creationId xmlns:a16="http://schemas.microsoft.com/office/drawing/2014/main" id="{D110D975-F9AC-402C-A2E7-B94457E47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07" y="-66644"/>
            <a:ext cx="2226860" cy="3566635"/>
          </a:xfrm>
          <a:prstGeom prst="rect">
            <a:avLst/>
          </a:prstGeom>
        </p:spPr>
      </p:pic>
    </p:spTree>
    <p:extLst>
      <p:ext uri="{BB962C8B-B14F-4D97-AF65-F5344CB8AC3E}">
        <p14:creationId xmlns:p14="http://schemas.microsoft.com/office/powerpoint/2010/main" val="40143334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58F2-DC14-42B3-A607-A6F98A83C69A}"/>
              </a:ext>
            </a:extLst>
          </p:cNvPr>
          <p:cNvSpPr>
            <a:spLocks noGrp="1"/>
          </p:cNvSpPr>
          <p:nvPr>
            <p:ph type="title"/>
          </p:nvPr>
        </p:nvSpPr>
        <p:spPr/>
        <p:txBody>
          <a:bodyPr/>
          <a:lstStyle/>
          <a:p>
            <a:r>
              <a:rPr lang="en-US" dirty="0"/>
              <a:t>Early &amp; Late Dates</a:t>
            </a:r>
          </a:p>
        </p:txBody>
      </p:sp>
      <p:pic>
        <p:nvPicPr>
          <p:cNvPr id="4" name="Picture 3" descr="A screenshot of a cell phone&#10;&#10;Description automatically generated">
            <a:extLst>
              <a:ext uri="{FF2B5EF4-FFF2-40B4-BE49-F238E27FC236}">
                <a16:creationId xmlns:a16="http://schemas.microsoft.com/office/drawing/2014/main" id="{07CFC9F9-3294-41C5-A1FA-CF8AF97C1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719" y="1291531"/>
            <a:ext cx="7640995" cy="5491857"/>
          </a:xfrm>
          <a:prstGeom prst="rect">
            <a:avLst/>
          </a:prstGeom>
        </p:spPr>
      </p:pic>
    </p:spTree>
    <p:extLst>
      <p:ext uri="{BB962C8B-B14F-4D97-AF65-F5344CB8AC3E}">
        <p14:creationId xmlns:p14="http://schemas.microsoft.com/office/powerpoint/2010/main" val="338869675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grpSp>
        <p:nvGrpSpPr>
          <p:cNvPr id="33" name="Group 32"/>
          <p:cNvGrpSpPr/>
          <p:nvPr/>
        </p:nvGrpSpPr>
        <p:grpSpPr>
          <a:xfrm>
            <a:off x="4652854" y="1181359"/>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TextBox 35"/>
          <p:cNvSpPr txBox="1"/>
          <p:nvPr/>
        </p:nvSpPr>
        <p:spPr>
          <a:xfrm>
            <a:off x="4871030" y="1242490"/>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Difficult to fit Judges into shorten time period of 1200 to 1050 BC</a:t>
            </a:r>
          </a:p>
        </p:txBody>
      </p:sp>
      <p:grpSp>
        <p:nvGrpSpPr>
          <p:cNvPr id="37" name="Group 36"/>
          <p:cNvGrpSpPr/>
          <p:nvPr/>
        </p:nvGrpSpPr>
        <p:grpSpPr>
          <a:xfrm>
            <a:off x="306482" y="1178735"/>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p:cNvSpPr txBox="1"/>
          <p:nvPr/>
        </p:nvSpPr>
        <p:spPr>
          <a:xfrm>
            <a:off x="407473" y="1237128"/>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Adequate time to fit Judges into time period of 1370 to 1010 BC</a:t>
            </a:r>
          </a:p>
        </p:txBody>
      </p:sp>
      <p:pic>
        <p:nvPicPr>
          <p:cNvPr id="49" name="Picture 2" descr="https://s-media-cache-ak0.pinimg.com/736x/1c/47/a3/1c47a34b3a8bbf40b6c50ae48998e6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246" y="2400360"/>
            <a:ext cx="5822124" cy="354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573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grpSp>
        <p:nvGrpSpPr>
          <p:cNvPr id="33" name="Group 32"/>
          <p:cNvGrpSpPr/>
          <p:nvPr/>
        </p:nvGrpSpPr>
        <p:grpSpPr>
          <a:xfrm>
            <a:off x="4652854" y="1181359"/>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TextBox 35"/>
          <p:cNvSpPr txBox="1"/>
          <p:nvPr/>
        </p:nvSpPr>
        <p:spPr>
          <a:xfrm>
            <a:off x="4871030" y="1242490"/>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Difficult to fit Judges into shorten time period of 1200 to 1050 BC</a:t>
            </a:r>
          </a:p>
        </p:txBody>
      </p:sp>
      <p:grpSp>
        <p:nvGrpSpPr>
          <p:cNvPr id="37" name="Group 36"/>
          <p:cNvGrpSpPr/>
          <p:nvPr/>
        </p:nvGrpSpPr>
        <p:grpSpPr>
          <a:xfrm>
            <a:off x="306482" y="1178735"/>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p:cNvSpPr txBox="1"/>
          <p:nvPr/>
        </p:nvSpPr>
        <p:spPr>
          <a:xfrm>
            <a:off x="407473" y="1237128"/>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Adequate time to fit Judges into time period of 1350 to 1050 BC</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472" y="2299795"/>
            <a:ext cx="6969402" cy="383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0816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grpSp>
        <p:nvGrpSpPr>
          <p:cNvPr id="33" name="Group 32"/>
          <p:cNvGrpSpPr/>
          <p:nvPr/>
        </p:nvGrpSpPr>
        <p:grpSpPr>
          <a:xfrm>
            <a:off x="4652854" y="1181359"/>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TextBox 35"/>
          <p:cNvSpPr txBox="1"/>
          <p:nvPr/>
        </p:nvSpPr>
        <p:spPr>
          <a:xfrm>
            <a:off x="4871030" y="1242490"/>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Difficult to fit Judges into shorten time period of 1200 to 1050 BC</a:t>
            </a:r>
          </a:p>
        </p:txBody>
      </p:sp>
      <p:grpSp>
        <p:nvGrpSpPr>
          <p:cNvPr id="37" name="Group 36"/>
          <p:cNvGrpSpPr/>
          <p:nvPr/>
        </p:nvGrpSpPr>
        <p:grpSpPr>
          <a:xfrm>
            <a:off x="306482" y="1178735"/>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p:cNvSpPr txBox="1"/>
          <p:nvPr/>
        </p:nvSpPr>
        <p:spPr>
          <a:xfrm>
            <a:off x="407473" y="1237128"/>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Adequate time to fit Judges into time period of 1370 to 1010 BC</a:t>
            </a:r>
          </a:p>
        </p:txBody>
      </p:sp>
      <p:grpSp>
        <p:nvGrpSpPr>
          <p:cNvPr id="13" name="Group 12"/>
          <p:cNvGrpSpPr/>
          <p:nvPr/>
        </p:nvGrpSpPr>
        <p:grpSpPr>
          <a:xfrm>
            <a:off x="4641060" y="2031674"/>
            <a:ext cx="4267201" cy="752475"/>
            <a:chOff x="304799" y="758121"/>
            <a:chExt cx="4267201" cy="752475"/>
          </a:xfrm>
        </p:grpSpPr>
        <p:sp>
          <p:nvSpPr>
            <p:cNvPr id="14" name="Bevel 1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p:cNvSpPr txBox="1"/>
          <p:nvPr/>
        </p:nvSpPr>
        <p:spPr>
          <a:xfrm>
            <a:off x="4969611" y="2092805"/>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Exodus 1:11 says Israelites building city of Ramses, Pharaoh of Exodus</a:t>
            </a:r>
          </a:p>
        </p:txBody>
      </p:sp>
      <p:grpSp>
        <p:nvGrpSpPr>
          <p:cNvPr id="17" name="Group 16"/>
          <p:cNvGrpSpPr/>
          <p:nvPr/>
        </p:nvGrpSpPr>
        <p:grpSpPr>
          <a:xfrm>
            <a:off x="294701" y="2029049"/>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398985" y="2089021"/>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City being built in days before birth of Moses – Rameses used earlier than 1300</a:t>
            </a:r>
          </a:p>
        </p:txBody>
      </p:sp>
      <p:grpSp>
        <p:nvGrpSpPr>
          <p:cNvPr id="21" name="Group 20"/>
          <p:cNvGrpSpPr/>
          <p:nvPr/>
        </p:nvGrpSpPr>
        <p:grpSpPr>
          <a:xfrm>
            <a:off x="4661795" y="2894764"/>
            <a:ext cx="4267201" cy="752475"/>
            <a:chOff x="304799" y="758121"/>
            <a:chExt cx="4267201" cy="752475"/>
          </a:xfrm>
        </p:grpSpPr>
        <p:sp>
          <p:nvSpPr>
            <p:cNvPr id="22" name="Bevel 2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4990339" y="2955899"/>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Hyksos not part of the discussion – Whole time under New Kingdom</a:t>
            </a:r>
          </a:p>
        </p:txBody>
      </p:sp>
      <p:grpSp>
        <p:nvGrpSpPr>
          <p:cNvPr id="25" name="Group 24"/>
          <p:cNvGrpSpPr/>
          <p:nvPr/>
        </p:nvGrpSpPr>
        <p:grpSpPr>
          <a:xfrm>
            <a:off x="315449" y="2892140"/>
            <a:ext cx="4267201" cy="752475"/>
            <a:chOff x="304799" y="758121"/>
            <a:chExt cx="4267201" cy="752475"/>
          </a:xfrm>
        </p:grpSpPr>
        <p:sp>
          <p:nvSpPr>
            <p:cNvPr id="26" name="Bevel 2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TextBox 27"/>
          <p:cNvSpPr txBox="1"/>
          <p:nvPr/>
        </p:nvSpPr>
        <p:spPr>
          <a:xfrm>
            <a:off x="416414" y="2950535"/>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430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in Egypt fits with fall of Hyksos rise of Pharaohs did not know Joseph</a:t>
            </a:r>
          </a:p>
        </p:txBody>
      </p:sp>
      <p:sp>
        <p:nvSpPr>
          <p:cNvPr id="2" name="TextBox 1"/>
          <p:cNvSpPr txBox="1"/>
          <p:nvPr/>
        </p:nvSpPr>
        <p:spPr>
          <a:xfrm>
            <a:off x="133241" y="3811026"/>
            <a:ext cx="4576574"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itchFamily="34" charset="0"/>
                <a:ea typeface="+mn-ea"/>
                <a:cs typeface="Arial" charset="0"/>
              </a:rPr>
              <a:t>1446 BC+ 430yrs = 1876 BC Entering Egypt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itchFamily="34" charset="0"/>
                <a:ea typeface="+mn-ea"/>
                <a:cs typeface="Arial" charset="0"/>
              </a:rPr>
              <a:t>Hyksos/Semites rule from 1786 to 1580BC</a:t>
            </a:r>
          </a:p>
        </p:txBody>
      </p:sp>
    </p:spTree>
    <p:extLst>
      <p:ext uri="{BB962C8B-B14F-4D97-AF65-F5344CB8AC3E}">
        <p14:creationId xmlns:p14="http://schemas.microsoft.com/office/powerpoint/2010/main" val="1557119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CB6B6-7B0A-4336-AC7B-C25AA4A0951C}" type="slidenum">
              <a:rPr kumimoji="0" lang="en-US" altLang="en-US" sz="14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4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38853"/>
            <a:ext cx="8352068" cy="44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04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grpSp>
        <p:nvGrpSpPr>
          <p:cNvPr id="33" name="Group 32"/>
          <p:cNvGrpSpPr/>
          <p:nvPr/>
        </p:nvGrpSpPr>
        <p:grpSpPr>
          <a:xfrm>
            <a:off x="4652854" y="1181359"/>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TextBox 35"/>
          <p:cNvSpPr txBox="1"/>
          <p:nvPr/>
        </p:nvSpPr>
        <p:spPr>
          <a:xfrm>
            <a:off x="4871030" y="1242490"/>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Difficult to fit Judges into shorten time period of 1200 to 1050 BC</a:t>
            </a:r>
          </a:p>
        </p:txBody>
      </p:sp>
      <p:grpSp>
        <p:nvGrpSpPr>
          <p:cNvPr id="37" name="Group 36"/>
          <p:cNvGrpSpPr/>
          <p:nvPr/>
        </p:nvGrpSpPr>
        <p:grpSpPr>
          <a:xfrm>
            <a:off x="306482" y="1178735"/>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p:cNvSpPr txBox="1"/>
          <p:nvPr/>
        </p:nvSpPr>
        <p:spPr>
          <a:xfrm>
            <a:off x="407473" y="1237128"/>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Adequate time to fit Judges into time period of 1370 to 1010 BC</a:t>
            </a:r>
          </a:p>
        </p:txBody>
      </p:sp>
      <p:grpSp>
        <p:nvGrpSpPr>
          <p:cNvPr id="13" name="Group 12"/>
          <p:cNvGrpSpPr/>
          <p:nvPr/>
        </p:nvGrpSpPr>
        <p:grpSpPr>
          <a:xfrm>
            <a:off x="4641060" y="2031674"/>
            <a:ext cx="4267201" cy="752475"/>
            <a:chOff x="304799" y="758121"/>
            <a:chExt cx="4267201" cy="752475"/>
          </a:xfrm>
        </p:grpSpPr>
        <p:sp>
          <p:nvSpPr>
            <p:cNvPr id="14" name="Bevel 1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p:cNvSpPr txBox="1"/>
          <p:nvPr/>
        </p:nvSpPr>
        <p:spPr>
          <a:xfrm>
            <a:off x="4969611" y="2092805"/>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Exodus 1:11 says Israelites building city of Ramses, Pharaoh of Exodus</a:t>
            </a:r>
          </a:p>
        </p:txBody>
      </p:sp>
      <p:grpSp>
        <p:nvGrpSpPr>
          <p:cNvPr id="17" name="Group 16"/>
          <p:cNvGrpSpPr/>
          <p:nvPr/>
        </p:nvGrpSpPr>
        <p:grpSpPr>
          <a:xfrm>
            <a:off x="294701" y="2029049"/>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398985" y="2089021"/>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City being built in days before birth of Moses – Rameses used earlier than 1300</a:t>
            </a:r>
          </a:p>
        </p:txBody>
      </p:sp>
      <p:grpSp>
        <p:nvGrpSpPr>
          <p:cNvPr id="21" name="Group 20"/>
          <p:cNvGrpSpPr/>
          <p:nvPr/>
        </p:nvGrpSpPr>
        <p:grpSpPr>
          <a:xfrm>
            <a:off x="4661795" y="2894764"/>
            <a:ext cx="4267201" cy="752475"/>
            <a:chOff x="304799" y="758121"/>
            <a:chExt cx="4267201" cy="752475"/>
          </a:xfrm>
        </p:grpSpPr>
        <p:sp>
          <p:nvSpPr>
            <p:cNvPr id="22" name="Bevel 2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4990339" y="2955899"/>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Hyksos not part of the discussion – Whole time under New Kingdom</a:t>
            </a:r>
          </a:p>
        </p:txBody>
      </p:sp>
      <p:grpSp>
        <p:nvGrpSpPr>
          <p:cNvPr id="25" name="Group 24"/>
          <p:cNvGrpSpPr/>
          <p:nvPr/>
        </p:nvGrpSpPr>
        <p:grpSpPr>
          <a:xfrm>
            <a:off x="315449" y="2892140"/>
            <a:ext cx="4267201" cy="752475"/>
            <a:chOff x="304799" y="758121"/>
            <a:chExt cx="4267201" cy="752475"/>
          </a:xfrm>
        </p:grpSpPr>
        <p:sp>
          <p:nvSpPr>
            <p:cNvPr id="26" name="Bevel 2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TextBox 27"/>
          <p:cNvSpPr txBox="1"/>
          <p:nvPr/>
        </p:nvSpPr>
        <p:spPr>
          <a:xfrm>
            <a:off x="416414" y="2950535"/>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430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in Egypt fits with fall of Hyksos rise of Pharaohs did not know Joseph</a:t>
            </a:r>
          </a:p>
        </p:txBody>
      </p:sp>
      <p:grpSp>
        <p:nvGrpSpPr>
          <p:cNvPr id="29" name="Group 28"/>
          <p:cNvGrpSpPr/>
          <p:nvPr/>
        </p:nvGrpSpPr>
        <p:grpSpPr>
          <a:xfrm>
            <a:off x="4640791" y="3740869"/>
            <a:ext cx="4267201" cy="752475"/>
            <a:chOff x="304799" y="758121"/>
            <a:chExt cx="4267201" cy="752475"/>
          </a:xfrm>
        </p:grpSpPr>
        <p:sp>
          <p:nvSpPr>
            <p:cNvPr id="30" name="Bevel 29"/>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TextBox 31"/>
          <p:cNvSpPr txBox="1"/>
          <p:nvPr/>
        </p:nvSpPr>
        <p:spPr>
          <a:xfrm>
            <a:off x="4969342" y="3802001"/>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Philistines arrival fit in times of the Conquest</a:t>
            </a:r>
          </a:p>
        </p:txBody>
      </p:sp>
      <p:grpSp>
        <p:nvGrpSpPr>
          <p:cNvPr id="41" name="Group 40"/>
          <p:cNvGrpSpPr/>
          <p:nvPr/>
        </p:nvGrpSpPr>
        <p:grpSpPr>
          <a:xfrm>
            <a:off x="294432" y="3738244"/>
            <a:ext cx="4267201" cy="752475"/>
            <a:chOff x="304799" y="758121"/>
            <a:chExt cx="4267201" cy="752475"/>
          </a:xfrm>
        </p:grpSpPr>
        <p:sp>
          <p:nvSpPr>
            <p:cNvPr id="42" name="Bevel 4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extBox 43"/>
          <p:cNvSpPr txBox="1"/>
          <p:nvPr/>
        </p:nvSpPr>
        <p:spPr>
          <a:xfrm>
            <a:off x="395397" y="3796637"/>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Land of the Philistines not conquered-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Joshua 2:2-3 (1200 BC)</a:t>
            </a:r>
          </a:p>
        </p:txBody>
      </p:sp>
      <p:sp>
        <p:nvSpPr>
          <p:cNvPr id="3" name="TextBox 2"/>
          <p:cNvSpPr txBox="1"/>
          <p:nvPr/>
        </p:nvSpPr>
        <p:spPr>
          <a:xfrm>
            <a:off x="294392" y="4599884"/>
            <a:ext cx="5169866" cy="147117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Hittite texts from the reign of King </a:t>
            </a: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Suppiluliumas</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 (1380-1340 BC) indicate that a migration of people had already taken place from Asia minor (modern Turkey) into the Levant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Charles River - The Sea Peoples: The Mysterious Nomads Who Ushered in the Iron Age</a:t>
            </a:r>
          </a:p>
        </p:txBody>
      </p:sp>
    </p:spTree>
    <p:extLst>
      <p:ext uri="{BB962C8B-B14F-4D97-AF65-F5344CB8AC3E}">
        <p14:creationId xmlns:p14="http://schemas.microsoft.com/office/powerpoint/2010/main" val="236779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669" y="571500"/>
            <a:ext cx="4715270" cy="563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3669505" y="1070325"/>
            <a:ext cx="2161309" cy="4061361"/>
          </a:xfrm>
          <a:custGeom>
            <a:avLst/>
            <a:gdLst>
              <a:gd name="connsiteX0" fmla="*/ 0 w 2161309"/>
              <a:gd name="connsiteY0" fmla="*/ 4061361 h 4061361"/>
              <a:gd name="connsiteX1" fmla="*/ 902525 w 2161309"/>
              <a:gd name="connsiteY1" fmla="*/ 3491345 h 4061361"/>
              <a:gd name="connsiteX2" fmla="*/ 1312224 w 2161309"/>
              <a:gd name="connsiteY2" fmla="*/ 2986644 h 4061361"/>
              <a:gd name="connsiteX3" fmla="*/ 1478478 w 2161309"/>
              <a:gd name="connsiteY3" fmla="*/ 2660072 h 4061361"/>
              <a:gd name="connsiteX4" fmla="*/ 1502229 w 2161309"/>
              <a:gd name="connsiteY4" fmla="*/ 2333501 h 4061361"/>
              <a:gd name="connsiteX5" fmla="*/ 1727860 w 2161309"/>
              <a:gd name="connsiteY5" fmla="*/ 1834737 h 4061361"/>
              <a:gd name="connsiteX6" fmla="*/ 1822863 w 2161309"/>
              <a:gd name="connsiteY6" fmla="*/ 1597231 h 4061361"/>
              <a:gd name="connsiteX7" fmla="*/ 2018806 w 2161309"/>
              <a:gd name="connsiteY7" fmla="*/ 1341911 h 4061361"/>
              <a:gd name="connsiteX8" fmla="*/ 1929741 w 2161309"/>
              <a:gd name="connsiteY8" fmla="*/ 961901 h 4061361"/>
              <a:gd name="connsiteX9" fmla="*/ 1828800 w 2161309"/>
              <a:gd name="connsiteY9" fmla="*/ 623454 h 4061361"/>
              <a:gd name="connsiteX10" fmla="*/ 1900052 w 2161309"/>
              <a:gd name="connsiteY10" fmla="*/ 374072 h 4061361"/>
              <a:gd name="connsiteX11" fmla="*/ 2161309 w 2161309"/>
              <a:gd name="connsiteY11" fmla="*/ 0 h 40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1309" h="4061361">
                <a:moveTo>
                  <a:pt x="0" y="4061361"/>
                </a:moveTo>
                <a:cubicBezTo>
                  <a:pt x="341910" y="3865912"/>
                  <a:pt x="683821" y="3670464"/>
                  <a:pt x="902525" y="3491345"/>
                </a:cubicBezTo>
                <a:cubicBezTo>
                  <a:pt x="1121229" y="3312226"/>
                  <a:pt x="1216232" y="3125189"/>
                  <a:pt x="1312224" y="2986644"/>
                </a:cubicBezTo>
                <a:cubicBezTo>
                  <a:pt x="1408216" y="2848099"/>
                  <a:pt x="1446811" y="2768929"/>
                  <a:pt x="1478478" y="2660072"/>
                </a:cubicBezTo>
                <a:cubicBezTo>
                  <a:pt x="1510145" y="2551215"/>
                  <a:pt x="1460665" y="2471057"/>
                  <a:pt x="1502229" y="2333501"/>
                </a:cubicBezTo>
                <a:cubicBezTo>
                  <a:pt x="1543793" y="2195945"/>
                  <a:pt x="1674421" y="1957449"/>
                  <a:pt x="1727860" y="1834737"/>
                </a:cubicBezTo>
                <a:cubicBezTo>
                  <a:pt x="1781299" y="1712025"/>
                  <a:pt x="1774372" y="1679369"/>
                  <a:pt x="1822863" y="1597231"/>
                </a:cubicBezTo>
                <a:cubicBezTo>
                  <a:pt x="1871354" y="1515093"/>
                  <a:pt x="2000993" y="1447799"/>
                  <a:pt x="2018806" y="1341911"/>
                </a:cubicBezTo>
                <a:cubicBezTo>
                  <a:pt x="2036619" y="1236023"/>
                  <a:pt x="1961409" y="1081644"/>
                  <a:pt x="1929741" y="961901"/>
                </a:cubicBezTo>
                <a:cubicBezTo>
                  <a:pt x="1898073" y="842158"/>
                  <a:pt x="1833748" y="721426"/>
                  <a:pt x="1828800" y="623454"/>
                </a:cubicBezTo>
                <a:cubicBezTo>
                  <a:pt x="1823852" y="525482"/>
                  <a:pt x="1844634" y="477981"/>
                  <a:pt x="1900052" y="374072"/>
                </a:cubicBezTo>
                <a:cubicBezTo>
                  <a:pt x="1955470" y="270163"/>
                  <a:pt x="2058389" y="135081"/>
                  <a:pt x="2161309" y="0"/>
                </a:cubicBezTo>
              </a:path>
            </a:pathLst>
          </a:custGeom>
          <a:noFill/>
          <a:ln w="57150">
            <a:solidFill>
              <a:srgbClr val="FF66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3" name="Freeform 2"/>
          <p:cNvSpPr/>
          <p:nvPr/>
        </p:nvSpPr>
        <p:spPr>
          <a:xfrm>
            <a:off x="5706094" y="2382487"/>
            <a:ext cx="688768" cy="148442"/>
          </a:xfrm>
          <a:custGeom>
            <a:avLst/>
            <a:gdLst>
              <a:gd name="connsiteX0" fmla="*/ 0 w 688768"/>
              <a:gd name="connsiteY0" fmla="*/ 0 h 148442"/>
              <a:gd name="connsiteX1" fmla="*/ 344384 w 688768"/>
              <a:gd name="connsiteY1" fmla="*/ 77190 h 148442"/>
              <a:gd name="connsiteX2" fmla="*/ 688768 w 688768"/>
              <a:gd name="connsiteY2" fmla="*/ 148442 h 148442"/>
            </a:gdLst>
            <a:ahLst/>
            <a:cxnLst>
              <a:cxn ang="0">
                <a:pos x="connsiteX0" y="connsiteY0"/>
              </a:cxn>
              <a:cxn ang="0">
                <a:pos x="connsiteX1" y="connsiteY1"/>
              </a:cxn>
              <a:cxn ang="0">
                <a:pos x="connsiteX2" y="connsiteY2"/>
              </a:cxn>
            </a:cxnLst>
            <a:rect l="l" t="t" r="r" b="b"/>
            <a:pathLst>
              <a:path w="688768" h="148442">
                <a:moveTo>
                  <a:pt x="0" y="0"/>
                </a:moveTo>
                <a:lnTo>
                  <a:pt x="344384" y="77190"/>
                </a:lnTo>
                <a:lnTo>
                  <a:pt x="688768" y="148442"/>
                </a:lnTo>
              </a:path>
            </a:pathLst>
          </a:custGeom>
          <a:noFill/>
          <a:ln w="57150">
            <a:solidFill>
              <a:srgbClr val="FF66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6402822" y="2180667"/>
            <a:ext cx="170170" cy="837211"/>
          </a:xfrm>
          <a:custGeom>
            <a:avLst/>
            <a:gdLst>
              <a:gd name="connsiteX0" fmla="*/ 170170 w 170170"/>
              <a:gd name="connsiteY0" fmla="*/ 0 h 837211"/>
              <a:gd name="connsiteX1" fmla="*/ 3916 w 170170"/>
              <a:gd name="connsiteY1" fmla="*/ 391886 h 837211"/>
              <a:gd name="connsiteX2" fmla="*/ 51417 w 170170"/>
              <a:gd name="connsiteY2" fmla="*/ 724395 h 837211"/>
              <a:gd name="connsiteX3" fmla="*/ 39542 w 170170"/>
              <a:gd name="connsiteY3" fmla="*/ 837211 h 837211"/>
            </a:gdLst>
            <a:ahLst/>
            <a:cxnLst>
              <a:cxn ang="0">
                <a:pos x="connsiteX0" y="connsiteY0"/>
              </a:cxn>
              <a:cxn ang="0">
                <a:pos x="connsiteX1" y="connsiteY1"/>
              </a:cxn>
              <a:cxn ang="0">
                <a:pos x="connsiteX2" y="connsiteY2"/>
              </a:cxn>
              <a:cxn ang="0">
                <a:pos x="connsiteX3" y="connsiteY3"/>
              </a:cxn>
            </a:cxnLst>
            <a:rect l="l" t="t" r="r" b="b"/>
            <a:pathLst>
              <a:path w="170170" h="837211">
                <a:moveTo>
                  <a:pt x="170170" y="0"/>
                </a:moveTo>
                <a:cubicBezTo>
                  <a:pt x="96939" y="135576"/>
                  <a:pt x="23708" y="271153"/>
                  <a:pt x="3916" y="391886"/>
                </a:cubicBezTo>
                <a:cubicBezTo>
                  <a:pt x="-15876" y="512619"/>
                  <a:pt x="45479" y="650174"/>
                  <a:pt x="51417" y="724395"/>
                </a:cubicBezTo>
                <a:cubicBezTo>
                  <a:pt x="57355" y="798616"/>
                  <a:pt x="48448" y="817913"/>
                  <a:pt x="39542" y="837211"/>
                </a:cubicBezTo>
              </a:path>
            </a:pathLst>
          </a:custGeom>
          <a:noFill/>
          <a:ln w="57150">
            <a:solidFill>
              <a:srgbClr val="FF66FF"/>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67309" y="713985"/>
            <a:ext cx="4918526" cy="164968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itchFamily="34" charset="0"/>
                <a:ea typeface="+mn-ea"/>
                <a:cs typeface="Arial" charset="0"/>
              </a:rPr>
              <a:t>Seti</a:t>
            </a:r>
            <a:r>
              <a:rPr kumimoji="0" lang="en-US" sz="2200" b="0" i="1" u="none" strike="noStrike" kern="1200" cap="none" spc="0" normalizeH="0" baseline="0" noProof="0" dirty="0">
                <a:ln>
                  <a:noFill/>
                </a:ln>
                <a:solidFill>
                  <a:prstClr val="black"/>
                </a:solidFill>
                <a:effectLst/>
                <a:uLnTx/>
                <a:uFillTx/>
                <a:latin typeface="Calibri" pitchFamily="34" charset="0"/>
                <a:ea typeface="+mn-ea"/>
                <a:cs typeface="Arial" charset="0"/>
              </a:rPr>
              <a:t> I about 1289 BC</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pitchFamily="34" charset="0"/>
                <a:ea typeface="+mn-ea"/>
                <a:cs typeface="Arial" charset="0"/>
              </a:rPr>
              <a:t>Ramses II passes thru to fight Hittite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itchFamily="34" charset="0"/>
                <a:ea typeface="+mn-ea"/>
                <a:cs typeface="Arial" charset="0"/>
              </a:rPr>
              <a:t>Wenamon</a:t>
            </a:r>
            <a:r>
              <a:rPr kumimoji="0" lang="en-US" sz="2200" b="0" i="1" u="none" strike="noStrike" kern="1200" cap="none" spc="0" normalizeH="0" baseline="0" noProof="0" dirty="0">
                <a:ln>
                  <a:noFill/>
                </a:ln>
                <a:solidFill>
                  <a:prstClr val="black"/>
                </a:solidFill>
                <a:effectLst/>
                <a:uLnTx/>
                <a:uFillTx/>
                <a:latin typeface="Calibri" pitchFamily="34" charset="0"/>
                <a:ea typeface="+mn-ea"/>
                <a:cs typeface="Arial" charset="0"/>
              </a:rPr>
              <a:t> traveled Levant about 1180 BC</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pitchFamily="34" charset="0"/>
                <a:ea typeface="+mn-ea"/>
                <a:cs typeface="Arial" charset="0"/>
              </a:rPr>
              <a:t>Egyptians avoid region of Israel</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03" y="2445531"/>
            <a:ext cx="2176186" cy="313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p:nvSpPr>
        <p:spPr>
          <a:xfrm>
            <a:off x="3398808" y="1080459"/>
            <a:ext cx="2165230" cy="3881887"/>
          </a:xfrm>
          <a:custGeom>
            <a:avLst/>
            <a:gdLst>
              <a:gd name="connsiteX0" fmla="*/ 0 w 2165230"/>
              <a:gd name="connsiteY0" fmla="*/ 3881887 h 3881887"/>
              <a:gd name="connsiteX1" fmla="*/ 724618 w 2165230"/>
              <a:gd name="connsiteY1" fmla="*/ 3045125 h 3881887"/>
              <a:gd name="connsiteX2" fmla="*/ 1242203 w 2165230"/>
              <a:gd name="connsiteY2" fmla="*/ 2027208 h 3881887"/>
              <a:gd name="connsiteX3" fmla="*/ 1708030 w 2165230"/>
              <a:gd name="connsiteY3" fmla="*/ 1268084 h 3881887"/>
              <a:gd name="connsiteX4" fmla="*/ 1690777 w 2165230"/>
              <a:gd name="connsiteY4" fmla="*/ 802257 h 3881887"/>
              <a:gd name="connsiteX5" fmla="*/ 1768415 w 2165230"/>
              <a:gd name="connsiteY5" fmla="*/ 189782 h 3881887"/>
              <a:gd name="connsiteX6" fmla="*/ 2165230 w 2165230"/>
              <a:gd name="connsiteY6" fmla="*/ 0 h 38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230" h="3881887">
                <a:moveTo>
                  <a:pt x="0" y="3881887"/>
                </a:moveTo>
                <a:cubicBezTo>
                  <a:pt x="258792" y="3618062"/>
                  <a:pt x="517584" y="3354238"/>
                  <a:pt x="724618" y="3045125"/>
                </a:cubicBezTo>
                <a:cubicBezTo>
                  <a:pt x="931652" y="2736012"/>
                  <a:pt x="1078301" y="2323381"/>
                  <a:pt x="1242203" y="2027208"/>
                </a:cubicBezTo>
                <a:cubicBezTo>
                  <a:pt x="1406105" y="1731034"/>
                  <a:pt x="1633268" y="1472242"/>
                  <a:pt x="1708030" y="1268084"/>
                </a:cubicBezTo>
                <a:cubicBezTo>
                  <a:pt x="1782792" y="1063926"/>
                  <a:pt x="1680713" y="981974"/>
                  <a:pt x="1690777" y="802257"/>
                </a:cubicBezTo>
                <a:cubicBezTo>
                  <a:pt x="1700841" y="622540"/>
                  <a:pt x="1689340" y="323491"/>
                  <a:pt x="1768415" y="189782"/>
                </a:cubicBezTo>
                <a:cubicBezTo>
                  <a:pt x="1847490" y="56073"/>
                  <a:pt x="2006360" y="28036"/>
                  <a:pt x="216523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3305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657645"/>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658230"/>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grpSp>
        <p:nvGrpSpPr>
          <p:cNvPr id="33" name="Group 32"/>
          <p:cNvGrpSpPr/>
          <p:nvPr/>
        </p:nvGrpSpPr>
        <p:grpSpPr>
          <a:xfrm>
            <a:off x="4652854" y="1181359"/>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TextBox 35"/>
          <p:cNvSpPr txBox="1"/>
          <p:nvPr/>
        </p:nvSpPr>
        <p:spPr>
          <a:xfrm>
            <a:off x="4871030" y="1242490"/>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Difficult to fit Judges into shorten time period of 1200 to 1050 BC</a:t>
            </a:r>
          </a:p>
        </p:txBody>
      </p:sp>
      <p:grpSp>
        <p:nvGrpSpPr>
          <p:cNvPr id="37" name="Group 36"/>
          <p:cNvGrpSpPr/>
          <p:nvPr/>
        </p:nvGrpSpPr>
        <p:grpSpPr>
          <a:xfrm>
            <a:off x="306482" y="1178735"/>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p:cNvSpPr txBox="1"/>
          <p:nvPr/>
        </p:nvSpPr>
        <p:spPr>
          <a:xfrm>
            <a:off x="407473" y="1237128"/>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Adequate time to fit Judges into time period of 1370 to 1010 BC</a:t>
            </a:r>
          </a:p>
        </p:txBody>
      </p:sp>
      <p:grpSp>
        <p:nvGrpSpPr>
          <p:cNvPr id="13" name="Group 12"/>
          <p:cNvGrpSpPr/>
          <p:nvPr/>
        </p:nvGrpSpPr>
        <p:grpSpPr>
          <a:xfrm>
            <a:off x="4641060" y="2031674"/>
            <a:ext cx="4267201" cy="752475"/>
            <a:chOff x="304799" y="758121"/>
            <a:chExt cx="4267201" cy="752475"/>
          </a:xfrm>
        </p:grpSpPr>
        <p:sp>
          <p:nvSpPr>
            <p:cNvPr id="14" name="Bevel 1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p:cNvSpPr txBox="1"/>
          <p:nvPr/>
        </p:nvSpPr>
        <p:spPr>
          <a:xfrm>
            <a:off x="4969611" y="2092805"/>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Exodus 1:11 says Israelites building city of Ramses, Pharaoh of Exodus</a:t>
            </a:r>
          </a:p>
        </p:txBody>
      </p:sp>
      <p:grpSp>
        <p:nvGrpSpPr>
          <p:cNvPr id="17" name="Group 16"/>
          <p:cNvGrpSpPr/>
          <p:nvPr/>
        </p:nvGrpSpPr>
        <p:grpSpPr>
          <a:xfrm>
            <a:off x="294701" y="2029049"/>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398985" y="2089021"/>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City being built in days before birth of Moses – Rameses used earlier than 1300</a:t>
            </a:r>
          </a:p>
        </p:txBody>
      </p:sp>
      <p:grpSp>
        <p:nvGrpSpPr>
          <p:cNvPr id="21" name="Group 20"/>
          <p:cNvGrpSpPr/>
          <p:nvPr/>
        </p:nvGrpSpPr>
        <p:grpSpPr>
          <a:xfrm>
            <a:off x="4661795" y="2894764"/>
            <a:ext cx="4267201" cy="752475"/>
            <a:chOff x="304799" y="758121"/>
            <a:chExt cx="4267201" cy="752475"/>
          </a:xfrm>
        </p:grpSpPr>
        <p:sp>
          <p:nvSpPr>
            <p:cNvPr id="22" name="Bevel 2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4990339" y="2955899"/>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Hyksos not part of the discussion – Whole time under New Kingdom</a:t>
            </a:r>
          </a:p>
        </p:txBody>
      </p:sp>
      <p:grpSp>
        <p:nvGrpSpPr>
          <p:cNvPr id="25" name="Group 24"/>
          <p:cNvGrpSpPr/>
          <p:nvPr/>
        </p:nvGrpSpPr>
        <p:grpSpPr>
          <a:xfrm>
            <a:off x="315449" y="2892140"/>
            <a:ext cx="4267201" cy="752475"/>
            <a:chOff x="304799" y="758121"/>
            <a:chExt cx="4267201" cy="752475"/>
          </a:xfrm>
        </p:grpSpPr>
        <p:sp>
          <p:nvSpPr>
            <p:cNvPr id="26" name="Bevel 2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TextBox 27"/>
          <p:cNvSpPr txBox="1"/>
          <p:nvPr/>
        </p:nvSpPr>
        <p:spPr>
          <a:xfrm>
            <a:off x="416414" y="2950535"/>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430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in Egypt fits with fall of Hyksos rise of Pharaohs did not know Joseph</a:t>
            </a:r>
          </a:p>
        </p:txBody>
      </p:sp>
      <p:grpSp>
        <p:nvGrpSpPr>
          <p:cNvPr id="29" name="Group 28"/>
          <p:cNvGrpSpPr/>
          <p:nvPr/>
        </p:nvGrpSpPr>
        <p:grpSpPr>
          <a:xfrm>
            <a:off x="4640791" y="3740869"/>
            <a:ext cx="4267201" cy="752475"/>
            <a:chOff x="304799" y="758121"/>
            <a:chExt cx="4267201" cy="752475"/>
          </a:xfrm>
        </p:grpSpPr>
        <p:sp>
          <p:nvSpPr>
            <p:cNvPr id="30" name="Bevel 29"/>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TextBox 31"/>
          <p:cNvSpPr txBox="1"/>
          <p:nvPr/>
        </p:nvSpPr>
        <p:spPr>
          <a:xfrm>
            <a:off x="4969342" y="3802001"/>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Philistines arrival fit in times of the Conquest</a:t>
            </a:r>
          </a:p>
        </p:txBody>
      </p:sp>
      <p:grpSp>
        <p:nvGrpSpPr>
          <p:cNvPr id="41" name="Group 40"/>
          <p:cNvGrpSpPr/>
          <p:nvPr/>
        </p:nvGrpSpPr>
        <p:grpSpPr>
          <a:xfrm>
            <a:off x="294432" y="3738244"/>
            <a:ext cx="4267201" cy="752475"/>
            <a:chOff x="304799" y="758121"/>
            <a:chExt cx="4267201" cy="752475"/>
          </a:xfrm>
        </p:grpSpPr>
        <p:sp>
          <p:nvSpPr>
            <p:cNvPr id="42" name="Bevel 4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extBox 43"/>
          <p:cNvSpPr txBox="1"/>
          <p:nvPr/>
        </p:nvSpPr>
        <p:spPr>
          <a:xfrm>
            <a:off x="395397" y="3796637"/>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Land of the Philistines not conquered-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Joshua 2:2-3 (1200 BC)</a:t>
            </a:r>
          </a:p>
        </p:txBody>
      </p:sp>
      <p:grpSp>
        <p:nvGrpSpPr>
          <p:cNvPr id="45" name="Group 44"/>
          <p:cNvGrpSpPr/>
          <p:nvPr/>
        </p:nvGrpSpPr>
        <p:grpSpPr>
          <a:xfrm>
            <a:off x="4663789" y="4583349"/>
            <a:ext cx="4267201" cy="752475"/>
            <a:chOff x="304799" y="758121"/>
            <a:chExt cx="4267201" cy="752475"/>
          </a:xfrm>
        </p:grpSpPr>
        <p:sp>
          <p:nvSpPr>
            <p:cNvPr id="46" name="Bevel 4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8" name="TextBox 47"/>
          <p:cNvSpPr txBox="1"/>
          <p:nvPr/>
        </p:nvSpPr>
        <p:spPr>
          <a:xfrm>
            <a:off x="4992340" y="4644407"/>
            <a:ext cx="36100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Israel not there so no mention</a:t>
            </a:r>
          </a:p>
        </p:txBody>
      </p:sp>
      <p:grpSp>
        <p:nvGrpSpPr>
          <p:cNvPr id="49" name="Group 48"/>
          <p:cNvGrpSpPr/>
          <p:nvPr/>
        </p:nvGrpSpPr>
        <p:grpSpPr>
          <a:xfrm>
            <a:off x="317430" y="4580724"/>
            <a:ext cx="4267201" cy="752475"/>
            <a:chOff x="304799" y="758121"/>
            <a:chExt cx="4267201" cy="752475"/>
          </a:xfrm>
        </p:grpSpPr>
        <p:sp>
          <p:nvSpPr>
            <p:cNvPr id="50" name="Bevel 4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TextBox 51"/>
          <p:cNvSpPr txBox="1"/>
          <p:nvPr/>
        </p:nvSpPr>
        <p:spPr>
          <a:xfrm>
            <a:off x="418395" y="4639119"/>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Israel not mentioned in Palestine invasions of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Seti</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I &amp; or Ramses II</a:t>
            </a:r>
          </a:p>
        </p:txBody>
      </p:sp>
      <p:grpSp>
        <p:nvGrpSpPr>
          <p:cNvPr id="61" name="Group 60"/>
          <p:cNvGrpSpPr/>
          <p:nvPr/>
        </p:nvGrpSpPr>
        <p:grpSpPr>
          <a:xfrm>
            <a:off x="4661535" y="5457185"/>
            <a:ext cx="4267201" cy="752475"/>
            <a:chOff x="304799" y="758121"/>
            <a:chExt cx="4267201" cy="752475"/>
          </a:xfrm>
        </p:grpSpPr>
        <p:sp>
          <p:nvSpPr>
            <p:cNvPr id="62" name="Bevel 6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4" name="TextBox 63"/>
          <p:cNvSpPr txBox="1"/>
          <p:nvPr/>
        </p:nvSpPr>
        <p:spPr>
          <a:xfrm>
            <a:off x="4879711" y="5518316"/>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Hazor</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burned only once – not Joshua &amp; Deborah &amp; Barak</a:t>
            </a:r>
          </a:p>
        </p:txBody>
      </p:sp>
      <p:grpSp>
        <p:nvGrpSpPr>
          <p:cNvPr id="65" name="Group 64"/>
          <p:cNvGrpSpPr/>
          <p:nvPr/>
        </p:nvGrpSpPr>
        <p:grpSpPr>
          <a:xfrm>
            <a:off x="315163" y="5454561"/>
            <a:ext cx="4267201" cy="752475"/>
            <a:chOff x="304799" y="758121"/>
            <a:chExt cx="4267201" cy="752475"/>
          </a:xfrm>
        </p:grpSpPr>
        <p:sp>
          <p:nvSpPr>
            <p:cNvPr id="66" name="Bevel 6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8" name="TextBox 67"/>
          <p:cNvSpPr txBox="1"/>
          <p:nvPr/>
        </p:nvSpPr>
        <p:spPr>
          <a:xfrm>
            <a:off x="416154" y="5512954"/>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Adequate time to fit Judges into time period of 1370 to 1010 BC</a:t>
            </a:r>
          </a:p>
        </p:txBody>
      </p:sp>
    </p:spTree>
    <p:extLst>
      <p:ext uri="{BB962C8B-B14F-4D97-AF65-F5344CB8AC3E}">
        <p14:creationId xmlns:p14="http://schemas.microsoft.com/office/powerpoint/2010/main" val="1452816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98"/>
          <p:cNvGrpSpPr>
            <a:grpSpLocks/>
          </p:cNvGrpSpPr>
          <p:nvPr/>
        </p:nvGrpSpPr>
        <p:grpSpPr bwMode="auto">
          <a:xfrm>
            <a:off x="0" y="2002923"/>
            <a:ext cx="9144000" cy="580761"/>
            <a:chOff x="0" y="2066573"/>
            <a:chExt cx="9144000" cy="696684"/>
          </a:xfrm>
        </p:grpSpPr>
        <p:sp>
          <p:nvSpPr>
            <p:cNvPr id="93" name="Rectangle 92"/>
            <p:cNvSpPr/>
            <p:nvPr/>
          </p:nvSpPr>
          <p:spPr>
            <a:xfrm>
              <a:off x="0" y="2088791"/>
              <a:ext cx="9144000" cy="326918"/>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 Box 6"/>
            <p:cNvSpPr txBox="1">
              <a:spLocks noChangeArrowheads="1"/>
            </p:cNvSpPr>
            <p:nvPr/>
          </p:nvSpPr>
          <p:spPr bwMode="auto">
            <a:xfrm>
              <a:off x="0" y="206657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1400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Text Box 7"/>
            <p:cNvSpPr txBox="1">
              <a:spLocks noChangeArrowheads="1"/>
            </p:cNvSpPr>
            <p:nvPr/>
          </p:nvSpPr>
          <p:spPr bwMode="auto">
            <a:xfrm>
              <a:off x="1514475" y="2096726"/>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1300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 name="Text Box 8"/>
            <p:cNvSpPr txBox="1">
              <a:spLocks noChangeArrowheads="1"/>
            </p:cNvSpPr>
            <p:nvPr/>
          </p:nvSpPr>
          <p:spPr bwMode="auto">
            <a:xfrm>
              <a:off x="2989263"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1200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9" name="Text Box 9"/>
            <p:cNvSpPr txBox="1">
              <a:spLocks noChangeArrowheads="1"/>
            </p:cNvSpPr>
            <p:nvPr/>
          </p:nvSpPr>
          <p:spPr bwMode="auto">
            <a:xfrm>
              <a:off x="4549775"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1100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 name="Text Box 10"/>
            <p:cNvSpPr txBox="1">
              <a:spLocks noChangeArrowheads="1"/>
            </p:cNvSpPr>
            <p:nvPr/>
          </p:nvSpPr>
          <p:spPr bwMode="auto">
            <a:xfrm>
              <a:off x="5959475" y="2068160"/>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1000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48137"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1" name="Text Box 10"/>
            <p:cNvSpPr txBox="1">
              <a:spLocks noChangeArrowheads="1"/>
            </p:cNvSpPr>
            <p:nvPr/>
          </p:nvSpPr>
          <p:spPr bwMode="auto">
            <a:xfrm>
              <a:off x="7456488" y="209831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charset="0"/>
                </a:rPr>
                <a:t>900 BC</a:t>
              </a:r>
              <a:endParaRPr kumimoji="0" lang="en-US" sz="2000" b="1"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83" name="Straight Connector 82"/>
            <p:cNvCxnSpPr/>
            <p:nvPr/>
          </p:nvCxnSpPr>
          <p:spPr>
            <a:xfrm rot="16200000" flipH="1">
              <a:off x="1182797"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3"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4" y="2421262"/>
              <a:ext cx="668117"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8"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159" name="Group 117"/>
          <p:cNvGrpSpPr>
            <a:grpSpLocks/>
          </p:cNvGrpSpPr>
          <p:nvPr/>
        </p:nvGrpSpPr>
        <p:grpSpPr bwMode="auto">
          <a:xfrm>
            <a:off x="8062926" y="2366700"/>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6"/>
              <a:ext cx="166978" cy="18276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06" name="Straight Connector 105"/>
          <p:cNvCxnSpPr/>
          <p:nvPr/>
        </p:nvCxnSpPr>
        <p:spPr>
          <a:xfrm>
            <a:off x="6615128"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2684201"/>
            <a:ext cx="1525588"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9"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4" y="26842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2686845"/>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167" name="Group 119"/>
          <p:cNvGrpSpPr>
            <a:grpSpLocks/>
          </p:cNvGrpSpPr>
          <p:nvPr/>
        </p:nvGrpSpPr>
        <p:grpSpPr bwMode="auto">
          <a:xfrm>
            <a:off x="765175" y="2373313"/>
            <a:ext cx="166688" cy="551657"/>
            <a:chOff x="8062623" y="2153630"/>
            <a:chExt cx="166978" cy="661131"/>
          </a:xfrm>
        </p:grpSpPr>
        <p:cxnSp>
          <p:nvCxnSpPr>
            <p:cNvPr id="121" name="Straight Connector 120"/>
            <p:cNvCxnSpPr/>
            <p:nvPr/>
          </p:nvCxnSpPr>
          <p:spPr>
            <a:xfrm rot="5400000">
              <a:off x="7891662" y="2412056"/>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4"/>
              <a:ext cx="166978" cy="182327"/>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8170" name="TextBox 122"/>
          <p:cNvSpPr txBox="1">
            <a:spLocks noChangeArrowheads="1"/>
          </p:cNvSpPr>
          <p:nvPr/>
        </p:nvSpPr>
        <p:spPr bwMode="auto">
          <a:xfrm>
            <a:off x="7904164" y="2870729"/>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966</a:t>
            </a:r>
          </a:p>
        </p:txBody>
      </p:sp>
      <p:sp>
        <p:nvSpPr>
          <p:cNvPr id="48171" name="TextBox 123"/>
          <p:cNvSpPr txBox="1">
            <a:spLocks noChangeArrowheads="1"/>
          </p:cNvSpPr>
          <p:nvPr/>
        </p:nvSpPr>
        <p:spPr bwMode="auto">
          <a:xfrm>
            <a:off x="373080" y="2878667"/>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1446</a:t>
            </a:r>
          </a:p>
        </p:txBody>
      </p:sp>
      <p:sp>
        <p:nvSpPr>
          <p:cNvPr id="48173" name="TextBox 97"/>
          <p:cNvSpPr txBox="1">
            <a:spLocks noChangeArrowheads="1"/>
          </p:cNvSpPr>
          <p:nvPr/>
        </p:nvSpPr>
        <p:spPr bwMode="auto">
          <a:xfrm>
            <a:off x="7469214" y="1767444"/>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David</a:t>
            </a:r>
          </a:p>
        </p:txBody>
      </p:sp>
      <p:sp>
        <p:nvSpPr>
          <p:cNvPr id="48174" name="TextBox 98"/>
          <p:cNvSpPr txBox="1">
            <a:spLocks noChangeArrowheads="1"/>
          </p:cNvSpPr>
          <p:nvPr/>
        </p:nvSpPr>
        <p:spPr bwMode="auto">
          <a:xfrm>
            <a:off x="6935788" y="1762152"/>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Saul</a:t>
            </a:r>
          </a:p>
        </p:txBody>
      </p:sp>
      <p:sp>
        <p:nvSpPr>
          <p:cNvPr id="48175" name="TextBox 100"/>
          <p:cNvSpPr txBox="1">
            <a:spLocks noChangeArrowheads="1"/>
          </p:cNvSpPr>
          <p:nvPr/>
        </p:nvSpPr>
        <p:spPr bwMode="auto">
          <a:xfrm>
            <a:off x="6323013" y="1764798"/>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Samuel</a:t>
            </a:r>
          </a:p>
        </p:txBody>
      </p:sp>
      <p:grpSp>
        <p:nvGrpSpPr>
          <p:cNvPr id="48176" name="Group 117"/>
          <p:cNvGrpSpPr>
            <a:grpSpLocks/>
          </p:cNvGrpSpPr>
          <p:nvPr/>
        </p:nvGrpSpPr>
        <p:grpSpPr bwMode="auto">
          <a:xfrm>
            <a:off x="5864225" y="2264861"/>
            <a:ext cx="166688" cy="771261"/>
            <a:chOff x="8410493" y="1532286"/>
            <a:chExt cx="166978" cy="924666"/>
          </a:xfrm>
        </p:grpSpPr>
        <p:cxnSp>
          <p:nvCxnSpPr>
            <p:cNvPr id="109" name="Straight Connector 108"/>
            <p:cNvCxnSpPr/>
            <p:nvPr/>
          </p:nvCxnSpPr>
          <p:spPr>
            <a:xfrm rot="5400000">
              <a:off x="8100642" y="1924830"/>
              <a:ext cx="786679"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8179" name="TextBox 115"/>
          <p:cNvSpPr txBox="1">
            <a:spLocks noChangeArrowheads="1"/>
          </p:cNvSpPr>
          <p:nvPr/>
        </p:nvSpPr>
        <p:spPr bwMode="auto">
          <a:xfrm>
            <a:off x="5978545" y="2844271"/>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~1100</a:t>
            </a:r>
          </a:p>
        </p:txBody>
      </p:sp>
      <p:cxnSp>
        <p:nvCxnSpPr>
          <p:cNvPr id="117" name="Straight Connector 116"/>
          <p:cNvCxnSpPr/>
          <p:nvPr/>
        </p:nvCxnSpPr>
        <p:spPr>
          <a:xfrm>
            <a:off x="4410075" y="2860149"/>
            <a:ext cx="1525588"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9" y="2846919"/>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004" y="2835011"/>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183" name="Group 117"/>
          <p:cNvGrpSpPr>
            <a:grpSpLocks/>
          </p:cNvGrpSpPr>
          <p:nvPr/>
        </p:nvGrpSpPr>
        <p:grpSpPr bwMode="auto">
          <a:xfrm>
            <a:off x="1303345" y="2381277"/>
            <a:ext cx="166687" cy="771261"/>
            <a:chOff x="8410493" y="1532286"/>
            <a:chExt cx="166978" cy="924666"/>
          </a:xfrm>
        </p:grpSpPr>
        <p:cxnSp>
          <p:nvCxnSpPr>
            <p:cNvPr id="127" name="Straight Connector 126"/>
            <p:cNvCxnSpPr/>
            <p:nvPr/>
          </p:nvCxnSpPr>
          <p:spPr>
            <a:xfrm rot="5400000">
              <a:off x="8100643" y="1924830"/>
              <a:ext cx="786679"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8186" name="TextBox 128"/>
          <p:cNvSpPr txBox="1">
            <a:spLocks noChangeArrowheads="1"/>
          </p:cNvSpPr>
          <p:nvPr/>
        </p:nvSpPr>
        <p:spPr bwMode="auto">
          <a:xfrm>
            <a:off x="623889" y="3096949"/>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~40 yrs wilderness</a:t>
            </a:r>
          </a:p>
        </p:txBody>
      </p:sp>
      <p:sp>
        <p:nvSpPr>
          <p:cNvPr id="48187" name="TextBox 129"/>
          <p:cNvSpPr txBox="1">
            <a:spLocks noChangeArrowheads="1"/>
          </p:cNvSpPr>
          <p:nvPr/>
        </p:nvSpPr>
        <p:spPr bwMode="auto">
          <a:xfrm>
            <a:off x="110322" y="3400295"/>
            <a:ext cx="55432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Genealogy of </a:t>
            </a:r>
            <a:r>
              <a:rPr kumimoji="0" lang="en-US" alt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Heman</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in 1 Chron 6:33–37 lists 20 from Levi generations  - </a:t>
            </a:r>
            <a:r>
              <a:rPr kumimoji="0" lang="en-US" alt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Wikepedia</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gives a length of a generation of 25.2 to 27.4 (25) years or ~ 475-500 years , the lower would put it at about 1446 BC or if 40 </a:t>
            </a:r>
            <a:r>
              <a:rPr kumimoji="0" lang="en-US" alt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yrs</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 800 </a:t>
            </a:r>
            <a:r>
              <a:rPr kumimoji="0" lang="en-US" alt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yrs</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((1776 BC vs 1886)</a:t>
            </a:r>
          </a:p>
        </p:txBody>
      </p:sp>
      <p:sp>
        <p:nvSpPr>
          <p:cNvPr id="48188" name="TextBox 132"/>
          <p:cNvSpPr txBox="1">
            <a:spLocks noChangeArrowheads="1"/>
          </p:cNvSpPr>
          <p:nvPr/>
        </p:nvSpPr>
        <p:spPr bwMode="auto">
          <a:xfrm>
            <a:off x="8083604" y="1755538"/>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Solomon</a:t>
            </a:r>
          </a:p>
        </p:txBody>
      </p:sp>
      <p:sp>
        <p:nvSpPr>
          <p:cNvPr id="48189" name="TextBox 133"/>
          <p:cNvSpPr txBox="1">
            <a:spLocks noChangeArrowheads="1"/>
          </p:cNvSpPr>
          <p:nvPr/>
        </p:nvSpPr>
        <p:spPr bwMode="auto">
          <a:xfrm>
            <a:off x="6742117" y="2399771"/>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480 yrs</a:t>
            </a:r>
          </a:p>
        </p:txBody>
      </p:sp>
      <p:sp>
        <p:nvSpPr>
          <p:cNvPr id="48190" name="TextBox 134"/>
          <p:cNvSpPr txBox="1">
            <a:spLocks noChangeArrowheads="1"/>
          </p:cNvSpPr>
          <p:nvPr/>
        </p:nvSpPr>
        <p:spPr bwMode="auto">
          <a:xfrm>
            <a:off x="3421069" y="2885282"/>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rPr>
              <a:t>~300 yrs</a:t>
            </a:r>
          </a:p>
        </p:txBody>
      </p:sp>
      <p:sp>
        <p:nvSpPr>
          <p:cNvPr id="48191" name="Rectangle 63"/>
          <p:cNvSpPr>
            <a:spLocks noGrp="1"/>
          </p:cNvSpPr>
          <p:nvPr>
            <p:ph type="title" idx="4294967295"/>
          </p:nvPr>
        </p:nvSpPr>
        <p:spPr/>
        <p:txBody>
          <a:bodyPr/>
          <a:lstStyle/>
          <a:p>
            <a:r>
              <a:rPr lang="en-US" altLang="en-US"/>
              <a:t>Dating the Conquest #4</a:t>
            </a:r>
          </a:p>
        </p:txBody>
      </p:sp>
      <p:sp>
        <p:nvSpPr>
          <p:cNvPr id="125" name="TextBox 124"/>
          <p:cNvSpPr txBox="1"/>
          <p:nvPr/>
        </p:nvSpPr>
        <p:spPr>
          <a:xfrm>
            <a:off x="5665788" y="3212046"/>
            <a:ext cx="3300412" cy="2585323"/>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31775" marR="0" lvl="0" indent="-231775"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Dating of Exodus Based on –</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1 Kings 6:1</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Jephthah’s</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statement Judges 11:26</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Late date shortens the time of the Judges</a:t>
            </a:r>
          </a:p>
          <a:p>
            <a:pPr marL="231775" marR="0" lvl="0" indent="-23177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alt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1 Chron 6:33-37 the 19 Generations for </a:t>
            </a:r>
            <a:r>
              <a:rPr kumimoji="0" lang="en-US" altLang="en-US" sz="1800" b="1" i="0" u="none" strike="noStrike" kern="1200" cap="none" spc="0" normalizeH="0" baseline="0" noProof="0" dirty="0" err="1">
                <a:ln>
                  <a:noFill/>
                </a:ln>
                <a:solidFill>
                  <a:prstClr val="black"/>
                </a:solidFill>
                <a:effectLst/>
                <a:uLnTx/>
                <a:uFillTx/>
                <a:latin typeface="Calibri" pitchFamily="34" charset="0"/>
                <a:ea typeface="+mn-ea"/>
                <a:cs typeface="Arial" charset="0"/>
              </a:rPr>
              <a:t>Heman</a:t>
            </a:r>
            <a:r>
              <a:rPr kumimoji="0" lang="en-US" alt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 from Jacob(Israel) to Solomon</a:t>
            </a:r>
          </a:p>
        </p:txBody>
      </p:sp>
      <p:sp>
        <p:nvSpPr>
          <p:cNvPr id="2" name="TextBox 1">
            <a:extLst>
              <a:ext uri="{FF2B5EF4-FFF2-40B4-BE49-F238E27FC236}">
                <a16:creationId xmlns:a16="http://schemas.microsoft.com/office/drawing/2014/main" id="{EAC8FCE1-717D-4F00-BDD2-95EC2730EC04}"/>
              </a:ext>
            </a:extLst>
          </p:cNvPr>
          <p:cNvSpPr txBox="1"/>
          <p:nvPr/>
        </p:nvSpPr>
        <p:spPr>
          <a:xfrm>
            <a:off x="175581" y="4492599"/>
            <a:ext cx="5364794" cy="2308324"/>
          </a:xfrm>
          <a:prstGeom prst="rect">
            <a:avLst/>
          </a:prstGeom>
          <a:solidFill>
            <a:schemeClr val="bg1"/>
          </a:solidFill>
          <a:ln>
            <a:noFill/>
          </a:ln>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1600" b="0" i="0" u="none" strike="noStrike" cap="none" spc="0" normalizeH="0" baseline="0">
                <a:ln>
                  <a:noFill/>
                </a:ln>
                <a:solidFill>
                  <a:prstClr val="black"/>
                </a:solidFill>
                <a:effectLst/>
                <a:uLnTx/>
                <a:uFillTx/>
                <a:latin typeface="Calibri" pitchFamily="34"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b="1" dirty="0"/>
              <a:t>1 Chronicles 6:33-38 (ESV) </a:t>
            </a:r>
            <a:br>
              <a:rPr lang="en-US" dirty="0"/>
            </a:br>
            <a:r>
              <a:rPr lang="en-US" dirty="0"/>
              <a:t>33  These are the men who served and their sons. Of the sons of the Kohathites: </a:t>
            </a:r>
            <a:r>
              <a:rPr lang="en-US" dirty="0" err="1"/>
              <a:t>Heman</a:t>
            </a:r>
            <a:r>
              <a:rPr lang="en-US" dirty="0"/>
              <a:t> the singer the son of Joel, son of Samuel, 34  son of </a:t>
            </a:r>
            <a:r>
              <a:rPr lang="en-US" dirty="0" err="1"/>
              <a:t>Elkanah</a:t>
            </a:r>
            <a:r>
              <a:rPr lang="en-US" dirty="0"/>
              <a:t>, son of </a:t>
            </a:r>
            <a:r>
              <a:rPr lang="en-US" dirty="0" err="1"/>
              <a:t>Jeroham</a:t>
            </a:r>
            <a:r>
              <a:rPr lang="en-US" dirty="0"/>
              <a:t>, son of Eliel, son of </a:t>
            </a:r>
            <a:r>
              <a:rPr lang="en-US" dirty="0" err="1"/>
              <a:t>Toah</a:t>
            </a:r>
            <a:r>
              <a:rPr lang="en-US" dirty="0"/>
              <a:t>, 35  son of </a:t>
            </a:r>
            <a:r>
              <a:rPr lang="en-US" dirty="0" err="1"/>
              <a:t>Zuph</a:t>
            </a:r>
            <a:r>
              <a:rPr lang="en-US" dirty="0"/>
              <a:t>, son of </a:t>
            </a:r>
            <a:r>
              <a:rPr lang="en-US" dirty="0" err="1"/>
              <a:t>Elkanah</a:t>
            </a:r>
            <a:r>
              <a:rPr lang="en-US" dirty="0"/>
              <a:t>, son of </a:t>
            </a:r>
            <a:r>
              <a:rPr lang="en-US" dirty="0" err="1"/>
              <a:t>Mahath</a:t>
            </a:r>
            <a:r>
              <a:rPr lang="en-US" dirty="0"/>
              <a:t>, son of </a:t>
            </a:r>
            <a:r>
              <a:rPr lang="en-US" dirty="0" err="1"/>
              <a:t>Amasai</a:t>
            </a:r>
            <a:r>
              <a:rPr lang="en-US" dirty="0"/>
              <a:t>, 36  son of </a:t>
            </a:r>
            <a:r>
              <a:rPr lang="en-US" dirty="0" err="1"/>
              <a:t>Elkanah</a:t>
            </a:r>
            <a:r>
              <a:rPr lang="en-US" dirty="0"/>
              <a:t>, son of Joel, son of Azariah, son of Zephaniah, 37  son of </a:t>
            </a:r>
            <a:r>
              <a:rPr lang="en-US" dirty="0" err="1"/>
              <a:t>Tahath</a:t>
            </a:r>
            <a:r>
              <a:rPr lang="en-US" dirty="0"/>
              <a:t>, son of </a:t>
            </a:r>
            <a:r>
              <a:rPr lang="en-US" dirty="0" err="1"/>
              <a:t>Assir</a:t>
            </a:r>
            <a:r>
              <a:rPr lang="en-US" dirty="0"/>
              <a:t>, son of </a:t>
            </a:r>
            <a:r>
              <a:rPr lang="en-US" dirty="0" err="1"/>
              <a:t>Ebiasaph</a:t>
            </a:r>
            <a:r>
              <a:rPr lang="en-US" dirty="0"/>
              <a:t>, son of </a:t>
            </a:r>
            <a:r>
              <a:rPr lang="en-US" dirty="0" err="1"/>
              <a:t>Korah</a:t>
            </a:r>
            <a:r>
              <a:rPr lang="en-US" dirty="0"/>
              <a:t>, 38  son of Izhar, son of Kohath, son of Levi, son of Israel;</a:t>
            </a:r>
          </a:p>
        </p:txBody>
      </p:sp>
      <p:sp>
        <p:nvSpPr>
          <p:cNvPr id="3" name="TextBox 2">
            <a:extLst>
              <a:ext uri="{FF2B5EF4-FFF2-40B4-BE49-F238E27FC236}">
                <a16:creationId xmlns:a16="http://schemas.microsoft.com/office/drawing/2014/main" id="{656DA4C3-9585-49DD-9E9F-1FD2F3C147C6}"/>
              </a:ext>
            </a:extLst>
          </p:cNvPr>
          <p:cNvSpPr txBox="1"/>
          <p:nvPr/>
        </p:nvSpPr>
        <p:spPr>
          <a:xfrm>
            <a:off x="2092940" y="6399011"/>
            <a:ext cx="263214" cy="276999"/>
          </a:xfrm>
          <a:prstGeom prst="rect">
            <a:avLst/>
          </a:prstGeom>
          <a:noFill/>
        </p:spPr>
        <p:txBody>
          <a:bodyPr wrap="none" rtlCol="0">
            <a:spAutoFit/>
          </a:bodyPr>
          <a:lstStyle/>
          <a:p>
            <a:r>
              <a:rPr lang="en-US" sz="1200" b="1" dirty="0">
                <a:solidFill>
                  <a:schemeClr val="tx2"/>
                </a:solidFill>
              </a:rPr>
              <a:t>2</a:t>
            </a:r>
          </a:p>
        </p:txBody>
      </p:sp>
      <p:sp>
        <p:nvSpPr>
          <p:cNvPr id="116" name="TextBox 115">
            <a:extLst>
              <a:ext uri="{FF2B5EF4-FFF2-40B4-BE49-F238E27FC236}">
                <a16:creationId xmlns:a16="http://schemas.microsoft.com/office/drawing/2014/main" id="{4401B60A-8F33-42AA-98E0-12C951A75F31}"/>
              </a:ext>
            </a:extLst>
          </p:cNvPr>
          <p:cNvSpPr txBox="1"/>
          <p:nvPr/>
        </p:nvSpPr>
        <p:spPr>
          <a:xfrm>
            <a:off x="3352956" y="6399010"/>
            <a:ext cx="263214" cy="276999"/>
          </a:xfrm>
          <a:prstGeom prst="rect">
            <a:avLst/>
          </a:prstGeom>
          <a:noFill/>
        </p:spPr>
        <p:txBody>
          <a:bodyPr wrap="none" rtlCol="0">
            <a:spAutoFit/>
          </a:bodyPr>
          <a:lstStyle/>
          <a:p>
            <a:r>
              <a:rPr lang="en-US" sz="1200" b="1" dirty="0">
                <a:solidFill>
                  <a:schemeClr val="tx2"/>
                </a:solidFill>
              </a:rPr>
              <a:t>1</a:t>
            </a:r>
          </a:p>
        </p:txBody>
      </p:sp>
      <p:sp>
        <p:nvSpPr>
          <p:cNvPr id="120" name="TextBox 119">
            <a:extLst>
              <a:ext uri="{FF2B5EF4-FFF2-40B4-BE49-F238E27FC236}">
                <a16:creationId xmlns:a16="http://schemas.microsoft.com/office/drawing/2014/main" id="{0EBAB655-EBED-436E-831A-72394F4CA234}"/>
              </a:ext>
            </a:extLst>
          </p:cNvPr>
          <p:cNvSpPr txBox="1"/>
          <p:nvPr/>
        </p:nvSpPr>
        <p:spPr>
          <a:xfrm>
            <a:off x="771681" y="6399009"/>
            <a:ext cx="263214" cy="276999"/>
          </a:xfrm>
          <a:prstGeom prst="rect">
            <a:avLst/>
          </a:prstGeom>
          <a:noFill/>
        </p:spPr>
        <p:txBody>
          <a:bodyPr wrap="none" rtlCol="0">
            <a:spAutoFit/>
          </a:bodyPr>
          <a:lstStyle/>
          <a:p>
            <a:r>
              <a:rPr lang="en-US" sz="1200" b="1" dirty="0">
                <a:solidFill>
                  <a:schemeClr val="tx2"/>
                </a:solidFill>
              </a:rPr>
              <a:t>3</a:t>
            </a:r>
          </a:p>
        </p:txBody>
      </p:sp>
      <p:sp>
        <p:nvSpPr>
          <p:cNvPr id="123" name="TextBox 122">
            <a:extLst>
              <a:ext uri="{FF2B5EF4-FFF2-40B4-BE49-F238E27FC236}">
                <a16:creationId xmlns:a16="http://schemas.microsoft.com/office/drawing/2014/main" id="{0463086A-5F88-435E-BCAF-90142DF0A901}"/>
              </a:ext>
            </a:extLst>
          </p:cNvPr>
          <p:cNvSpPr txBox="1"/>
          <p:nvPr/>
        </p:nvSpPr>
        <p:spPr>
          <a:xfrm>
            <a:off x="4929675" y="5937302"/>
            <a:ext cx="263214" cy="276999"/>
          </a:xfrm>
          <a:prstGeom prst="rect">
            <a:avLst/>
          </a:prstGeom>
          <a:noFill/>
        </p:spPr>
        <p:txBody>
          <a:bodyPr wrap="none" rtlCol="0">
            <a:spAutoFit/>
          </a:bodyPr>
          <a:lstStyle/>
          <a:p>
            <a:r>
              <a:rPr lang="en-US" sz="1200" b="1" dirty="0">
                <a:solidFill>
                  <a:schemeClr val="tx2"/>
                </a:solidFill>
              </a:rPr>
              <a:t>4</a:t>
            </a:r>
          </a:p>
        </p:txBody>
      </p:sp>
      <p:sp>
        <p:nvSpPr>
          <p:cNvPr id="124" name="TextBox 123">
            <a:extLst>
              <a:ext uri="{FF2B5EF4-FFF2-40B4-BE49-F238E27FC236}">
                <a16:creationId xmlns:a16="http://schemas.microsoft.com/office/drawing/2014/main" id="{350337EB-6DEA-4EDD-B7BA-30FE449370C0}"/>
              </a:ext>
            </a:extLst>
          </p:cNvPr>
          <p:cNvSpPr txBox="1"/>
          <p:nvPr/>
        </p:nvSpPr>
        <p:spPr>
          <a:xfrm>
            <a:off x="3565892" y="5937301"/>
            <a:ext cx="263214" cy="276999"/>
          </a:xfrm>
          <a:prstGeom prst="rect">
            <a:avLst/>
          </a:prstGeom>
          <a:noFill/>
        </p:spPr>
        <p:txBody>
          <a:bodyPr wrap="none" rtlCol="0">
            <a:spAutoFit/>
          </a:bodyPr>
          <a:lstStyle/>
          <a:p>
            <a:r>
              <a:rPr lang="en-US" sz="1200" b="1" dirty="0">
                <a:solidFill>
                  <a:schemeClr val="tx2"/>
                </a:solidFill>
              </a:rPr>
              <a:t>5</a:t>
            </a:r>
          </a:p>
        </p:txBody>
      </p:sp>
      <p:sp>
        <p:nvSpPr>
          <p:cNvPr id="126" name="TextBox 125">
            <a:extLst>
              <a:ext uri="{FF2B5EF4-FFF2-40B4-BE49-F238E27FC236}">
                <a16:creationId xmlns:a16="http://schemas.microsoft.com/office/drawing/2014/main" id="{C2E06B4A-4F09-4556-97C2-05D460B5C492}"/>
              </a:ext>
            </a:extLst>
          </p:cNvPr>
          <p:cNvSpPr txBox="1"/>
          <p:nvPr/>
        </p:nvSpPr>
        <p:spPr>
          <a:xfrm>
            <a:off x="2529347" y="5930174"/>
            <a:ext cx="263214" cy="276999"/>
          </a:xfrm>
          <a:prstGeom prst="rect">
            <a:avLst/>
          </a:prstGeom>
          <a:noFill/>
        </p:spPr>
        <p:txBody>
          <a:bodyPr wrap="none" rtlCol="0">
            <a:spAutoFit/>
          </a:bodyPr>
          <a:lstStyle/>
          <a:p>
            <a:r>
              <a:rPr lang="en-US" sz="1200" b="1" dirty="0">
                <a:solidFill>
                  <a:schemeClr val="tx2"/>
                </a:solidFill>
              </a:rPr>
              <a:t>6</a:t>
            </a:r>
          </a:p>
        </p:txBody>
      </p:sp>
      <p:sp>
        <p:nvSpPr>
          <p:cNvPr id="129" name="TextBox 128">
            <a:extLst>
              <a:ext uri="{FF2B5EF4-FFF2-40B4-BE49-F238E27FC236}">
                <a16:creationId xmlns:a16="http://schemas.microsoft.com/office/drawing/2014/main" id="{DD56CDE3-2BCC-4263-9EE6-C81315B98A58}"/>
              </a:ext>
            </a:extLst>
          </p:cNvPr>
          <p:cNvSpPr txBox="1"/>
          <p:nvPr/>
        </p:nvSpPr>
        <p:spPr>
          <a:xfrm>
            <a:off x="1029011" y="5930173"/>
            <a:ext cx="263214" cy="276999"/>
          </a:xfrm>
          <a:prstGeom prst="rect">
            <a:avLst/>
          </a:prstGeom>
          <a:noFill/>
        </p:spPr>
        <p:txBody>
          <a:bodyPr wrap="none" rtlCol="0">
            <a:spAutoFit/>
          </a:bodyPr>
          <a:lstStyle/>
          <a:p>
            <a:r>
              <a:rPr lang="en-US" sz="1200" b="1" dirty="0">
                <a:solidFill>
                  <a:schemeClr val="tx2"/>
                </a:solidFill>
              </a:rPr>
              <a:t>7</a:t>
            </a:r>
          </a:p>
        </p:txBody>
      </p:sp>
      <p:sp>
        <p:nvSpPr>
          <p:cNvPr id="130" name="TextBox 129">
            <a:extLst>
              <a:ext uri="{FF2B5EF4-FFF2-40B4-BE49-F238E27FC236}">
                <a16:creationId xmlns:a16="http://schemas.microsoft.com/office/drawing/2014/main" id="{666835CD-8987-4135-A3EB-E6E15F70FBA9}"/>
              </a:ext>
            </a:extLst>
          </p:cNvPr>
          <p:cNvSpPr txBox="1"/>
          <p:nvPr/>
        </p:nvSpPr>
        <p:spPr>
          <a:xfrm>
            <a:off x="4588842" y="5661564"/>
            <a:ext cx="263214" cy="276999"/>
          </a:xfrm>
          <a:prstGeom prst="rect">
            <a:avLst/>
          </a:prstGeom>
          <a:noFill/>
        </p:spPr>
        <p:txBody>
          <a:bodyPr wrap="none" rtlCol="0">
            <a:spAutoFit/>
          </a:bodyPr>
          <a:lstStyle/>
          <a:p>
            <a:r>
              <a:rPr lang="en-US" sz="1200" b="1" dirty="0">
                <a:solidFill>
                  <a:schemeClr val="tx2"/>
                </a:solidFill>
              </a:rPr>
              <a:t>8</a:t>
            </a:r>
          </a:p>
        </p:txBody>
      </p:sp>
      <p:sp>
        <p:nvSpPr>
          <p:cNvPr id="131" name="TextBox 130">
            <a:extLst>
              <a:ext uri="{FF2B5EF4-FFF2-40B4-BE49-F238E27FC236}">
                <a16:creationId xmlns:a16="http://schemas.microsoft.com/office/drawing/2014/main" id="{6BEFA9D5-9AF7-4CCE-B63C-2EA7A178C23B}"/>
              </a:ext>
            </a:extLst>
          </p:cNvPr>
          <p:cNvSpPr txBox="1"/>
          <p:nvPr/>
        </p:nvSpPr>
        <p:spPr>
          <a:xfrm>
            <a:off x="3351996" y="5675946"/>
            <a:ext cx="263214" cy="276999"/>
          </a:xfrm>
          <a:prstGeom prst="rect">
            <a:avLst/>
          </a:prstGeom>
          <a:noFill/>
        </p:spPr>
        <p:txBody>
          <a:bodyPr wrap="none" rtlCol="0">
            <a:spAutoFit/>
          </a:bodyPr>
          <a:lstStyle/>
          <a:p>
            <a:r>
              <a:rPr lang="en-US" sz="1200" b="1" dirty="0">
                <a:solidFill>
                  <a:schemeClr val="tx2"/>
                </a:solidFill>
              </a:rPr>
              <a:t>9</a:t>
            </a:r>
          </a:p>
        </p:txBody>
      </p:sp>
      <p:sp>
        <p:nvSpPr>
          <p:cNvPr id="132" name="TextBox 131">
            <a:extLst>
              <a:ext uri="{FF2B5EF4-FFF2-40B4-BE49-F238E27FC236}">
                <a16:creationId xmlns:a16="http://schemas.microsoft.com/office/drawing/2014/main" id="{9B0D5B34-1D94-46FB-A9BE-4484E1D452E9}"/>
              </a:ext>
            </a:extLst>
          </p:cNvPr>
          <p:cNvSpPr txBox="1"/>
          <p:nvPr/>
        </p:nvSpPr>
        <p:spPr>
          <a:xfrm>
            <a:off x="2356154" y="5683958"/>
            <a:ext cx="341760" cy="276999"/>
          </a:xfrm>
          <a:prstGeom prst="rect">
            <a:avLst/>
          </a:prstGeom>
          <a:noFill/>
        </p:spPr>
        <p:txBody>
          <a:bodyPr wrap="none" rtlCol="0">
            <a:spAutoFit/>
          </a:bodyPr>
          <a:lstStyle/>
          <a:p>
            <a:r>
              <a:rPr lang="en-US" sz="1200" b="1" dirty="0">
                <a:solidFill>
                  <a:schemeClr val="tx2"/>
                </a:solidFill>
              </a:rPr>
              <a:t>10</a:t>
            </a:r>
          </a:p>
        </p:txBody>
      </p:sp>
      <p:sp>
        <p:nvSpPr>
          <p:cNvPr id="133" name="TextBox 132">
            <a:extLst>
              <a:ext uri="{FF2B5EF4-FFF2-40B4-BE49-F238E27FC236}">
                <a16:creationId xmlns:a16="http://schemas.microsoft.com/office/drawing/2014/main" id="{F21C96BF-49FF-4055-932D-14BD1DD4971A}"/>
              </a:ext>
            </a:extLst>
          </p:cNvPr>
          <p:cNvSpPr txBox="1"/>
          <p:nvPr/>
        </p:nvSpPr>
        <p:spPr>
          <a:xfrm>
            <a:off x="784450" y="5722071"/>
            <a:ext cx="341760" cy="276999"/>
          </a:xfrm>
          <a:prstGeom prst="rect">
            <a:avLst/>
          </a:prstGeom>
          <a:noFill/>
        </p:spPr>
        <p:txBody>
          <a:bodyPr wrap="none" rtlCol="0">
            <a:spAutoFit/>
          </a:bodyPr>
          <a:lstStyle/>
          <a:p>
            <a:r>
              <a:rPr lang="en-US" sz="1200" b="1" dirty="0">
                <a:solidFill>
                  <a:schemeClr val="tx2"/>
                </a:solidFill>
              </a:rPr>
              <a:t>11</a:t>
            </a:r>
          </a:p>
        </p:txBody>
      </p:sp>
      <p:sp>
        <p:nvSpPr>
          <p:cNvPr id="134" name="TextBox 133">
            <a:extLst>
              <a:ext uri="{FF2B5EF4-FFF2-40B4-BE49-F238E27FC236}">
                <a16:creationId xmlns:a16="http://schemas.microsoft.com/office/drawing/2014/main" id="{5EAF6FC2-8C63-40D4-9857-00B2C2BCB044}"/>
              </a:ext>
            </a:extLst>
          </p:cNvPr>
          <p:cNvSpPr txBox="1"/>
          <p:nvPr/>
        </p:nvSpPr>
        <p:spPr>
          <a:xfrm>
            <a:off x="4472475" y="5406959"/>
            <a:ext cx="341760" cy="276999"/>
          </a:xfrm>
          <a:prstGeom prst="rect">
            <a:avLst/>
          </a:prstGeom>
          <a:noFill/>
        </p:spPr>
        <p:txBody>
          <a:bodyPr wrap="none" rtlCol="0">
            <a:spAutoFit/>
          </a:bodyPr>
          <a:lstStyle/>
          <a:p>
            <a:r>
              <a:rPr lang="en-US" sz="1200" b="1" dirty="0">
                <a:solidFill>
                  <a:schemeClr val="tx2"/>
                </a:solidFill>
              </a:rPr>
              <a:t>12</a:t>
            </a:r>
          </a:p>
        </p:txBody>
      </p:sp>
      <p:sp>
        <p:nvSpPr>
          <p:cNvPr id="135" name="TextBox 134">
            <a:extLst>
              <a:ext uri="{FF2B5EF4-FFF2-40B4-BE49-F238E27FC236}">
                <a16:creationId xmlns:a16="http://schemas.microsoft.com/office/drawing/2014/main" id="{F05D65AC-B6D8-42B7-8192-3E8F4AFAC8CE}"/>
              </a:ext>
            </a:extLst>
          </p:cNvPr>
          <p:cNvSpPr txBox="1"/>
          <p:nvPr/>
        </p:nvSpPr>
        <p:spPr>
          <a:xfrm>
            <a:off x="3182154" y="5428685"/>
            <a:ext cx="341760" cy="276999"/>
          </a:xfrm>
          <a:prstGeom prst="rect">
            <a:avLst/>
          </a:prstGeom>
          <a:noFill/>
        </p:spPr>
        <p:txBody>
          <a:bodyPr wrap="none" rtlCol="0">
            <a:spAutoFit/>
          </a:bodyPr>
          <a:lstStyle/>
          <a:p>
            <a:r>
              <a:rPr lang="en-US" sz="1200" b="1" dirty="0">
                <a:solidFill>
                  <a:schemeClr val="tx2"/>
                </a:solidFill>
              </a:rPr>
              <a:t>13</a:t>
            </a:r>
          </a:p>
        </p:txBody>
      </p:sp>
      <p:sp>
        <p:nvSpPr>
          <p:cNvPr id="136" name="TextBox 135">
            <a:extLst>
              <a:ext uri="{FF2B5EF4-FFF2-40B4-BE49-F238E27FC236}">
                <a16:creationId xmlns:a16="http://schemas.microsoft.com/office/drawing/2014/main" id="{CB40DC28-B1AE-4DD1-BC9E-0C00228EE00B}"/>
              </a:ext>
            </a:extLst>
          </p:cNvPr>
          <p:cNvSpPr txBox="1"/>
          <p:nvPr/>
        </p:nvSpPr>
        <p:spPr>
          <a:xfrm>
            <a:off x="1919747" y="5445072"/>
            <a:ext cx="341760" cy="276999"/>
          </a:xfrm>
          <a:prstGeom prst="rect">
            <a:avLst/>
          </a:prstGeom>
          <a:noFill/>
        </p:spPr>
        <p:txBody>
          <a:bodyPr wrap="none" rtlCol="0">
            <a:spAutoFit/>
          </a:bodyPr>
          <a:lstStyle/>
          <a:p>
            <a:r>
              <a:rPr lang="en-US" sz="1200" b="1" dirty="0">
                <a:solidFill>
                  <a:schemeClr val="tx2"/>
                </a:solidFill>
              </a:rPr>
              <a:t>14</a:t>
            </a:r>
          </a:p>
        </p:txBody>
      </p:sp>
      <p:sp>
        <p:nvSpPr>
          <p:cNvPr id="137" name="TextBox 136">
            <a:extLst>
              <a:ext uri="{FF2B5EF4-FFF2-40B4-BE49-F238E27FC236}">
                <a16:creationId xmlns:a16="http://schemas.microsoft.com/office/drawing/2014/main" id="{FB81DBB7-ECD8-4C8B-9A0D-EFD1EB35AD59}"/>
              </a:ext>
            </a:extLst>
          </p:cNvPr>
          <p:cNvSpPr txBox="1"/>
          <p:nvPr/>
        </p:nvSpPr>
        <p:spPr>
          <a:xfrm>
            <a:off x="551018" y="5426289"/>
            <a:ext cx="341760" cy="276999"/>
          </a:xfrm>
          <a:prstGeom prst="rect">
            <a:avLst/>
          </a:prstGeom>
          <a:noFill/>
        </p:spPr>
        <p:txBody>
          <a:bodyPr wrap="none" rtlCol="0">
            <a:spAutoFit/>
          </a:bodyPr>
          <a:lstStyle/>
          <a:p>
            <a:r>
              <a:rPr lang="en-US" sz="1200" b="1" dirty="0">
                <a:solidFill>
                  <a:schemeClr val="tx2"/>
                </a:solidFill>
              </a:rPr>
              <a:t>15</a:t>
            </a:r>
          </a:p>
        </p:txBody>
      </p:sp>
      <p:sp>
        <p:nvSpPr>
          <p:cNvPr id="138" name="TextBox 137">
            <a:extLst>
              <a:ext uri="{FF2B5EF4-FFF2-40B4-BE49-F238E27FC236}">
                <a16:creationId xmlns:a16="http://schemas.microsoft.com/office/drawing/2014/main" id="{DB831D4F-0857-4117-90E2-E95F1CFEB948}"/>
              </a:ext>
            </a:extLst>
          </p:cNvPr>
          <p:cNvSpPr txBox="1"/>
          <p:nvPr/>
        </p:nvSpPr>
        <p:spPr>
          <a:xfrm>
            <a:off x="4729472" y="5165677"/>
            <a:ext cx="341760" cy="276999"/>
          </a:xfrm>
          <a:prstGeom prst="rect">
            <a:avLst/>
          </a:prstGeom>
          <a:noFill/>
        </p:spPr>
        <p:txBody>
          <a:bodyPr wrap="none" rtlCol="0">
            <a:spAutoFit/>
          </a:bodyPr>
          <a:lstStyle/>
          <a:p>
            <a:r>
              <a:rPr lang="en-US" sz="1200" b="1" dirty="0">
                <a:solidFill>
                  <a:schemeClr val="tx2"/>
                </a:solidFill>
              </a:rPr>
              <a:t>16</a:t>
            </a:r>
          </a:p>
        </p:txBody>
      </p:sp>
      <p:sp>
        <p:nvSpPr>
          <p:cNvPr id="139" name="TextBox 138">
            <a:extLst>
              <a:ext uri="{FF2B5EF4-FFF2-40B4-BE49-F238E27FC236}">
                <a16:creationId xmlns:a16="http://schemas.microsoft.com/office/drawing/2014/main" id="{9FB9DEA1-A8F9-41CF-A770-E8E46413A481}"/>
              </a:ext>
            </a:extLst>
          </p:cNvPr>
          <p:cNvSpPr txBox="1"/>
          <p:nvPr/>
        </p:nvSpPr>
        <p:spPr>
          <a:xfrm>
            <a:off x="3705597" y="5173689"/>
            <a:ext cx="341760" cy="276999"/>
          </a:xfrm>
          <a:prstGeom prst="rect">
            <a:avLst/>
          </a:prstGeom>
          <a:noFill/>
        </p:spPr>
        <p:txBody>
          <a:bodyPr wrap="none" rtlCol="0">
            <a:spAutoFit/>
          </a:bodyPr>
          <a:lstStyle/>
          <a:p>
            <a:r>
              <a:rPr lang="en-US" sz="1200" b="1" dirty="0">
                <a:solidFill>
                  <a:schemeClr val="tx2"/>
                </a:solidFill>
              </a:rPr>
              <a:t>17</a:t>
            </a:r>
          </a:p>
        </p:txBody>
      </p:sp>
      <p:sp>
        <p:nvSpPr>
          <p:cNvPr id="140" name="TextBox 139">
            <a:extLst>
              <a:ext uri="{FF2B5EF4-FFF2-40B4-BE49-F238E27FC236}">
                <a16:creationId xmlns:a16="http://schemas.microsoft.com/office/drawing/2014/main" id="{4B90F20D-0927-4E34-A3B2-E5B45E11DC26}"/>
              </a:ext>
            </a:extLst>
          </p:cNvPr>
          <p:cNvSpPr txBox="1"/>
          <p:nvPr/>
        </p:nvSpPr>
        <p:spPr>
          <a:xfrm>
            <a:off x="2352484" y="5181701"/>
            <a:ext cx="341760" cy="276999"/>
          </a:xfrm>
          <a:prstGeom prst="rect">
            <a:avLst/>
          </a:prstGeom>
          <a:noFill/>
        </p:spPr>
        <p:txBody>
          <a:bodyPr wrap="none" rtlCol="0">
            <a:spAutoFit/>
          </a:bodyPr>
          <a:lstStyle/>
          <a:p>
            <a:r>
              <a:rPr lang="en-US" sz="1200" b="1" dirty="0">
                <a:solidFill>
                  <a:schemeClr val="tx2"/>
                </a:solidFill>
              </a:rPr>
              <a:t>18</a:t>
            </a:r>
          </a:p>
        </p:txBody>
      </p:sp>
      <p:sp>
        <p:nvSpPr>
          <p:cNvPr id="141" name="TextBox 140">
            <a:extLst>
              <a:ext uri="{FF2B5EF4-FFF2-40B4-BE49-F238E27FC236}">
                <a16:creationId xmlns:a16="http://schemas.microsoft.com/office/drawing/2014/main" id="{4A84B683-C89C-4EE2-8F9C-377262BB93A9}"/>
              </a:ext>
            </a:extLst>
          </p:cNvPr>
          <p:cNvSpPr txBox="1"/>
          <p:nvPr/>
        </p:nvSpPr>
        <p:spPr>
          <a:xfrm>
            <a:off x="775736" y="5197922"/>
            <a:ext cx="341760" cy="276999"/>
          </a:xfrm>
          <a:prstGeom prst="rect">
            <a:avLst/>
          </a:prstGeom>
          <a:noFill/>
        </p:spPr>
        <p:txBody>
          <a:bodyPr wrap="none" rtlCol="0">
            <a:spAutoFit/>
          </a:bodyPr>
          <a:lstStyle/>
          <a:p>
            <a:r>
              <a:rPr lang="en-US" sz="1200" b="1" dirty="0">
                <a:solidFill>
                  <a:schemeClr val="tx2"/>
                </a:solidFill>
              </a:rPr>
              <a:t>19</a:t>
            </a:r>
          </a:p>
        </p:txBody>
      </p:sp>
      <p:sp>
        <p:nvSpPr>
          <p:cNvPr id="142" name="TextBox 141">
            <a:extLst>
              <a:ext uri="{FF2B5EF4-FFF2-40B4-BE49-F238E27FC236}">
                <a16:creationId xmlns:a16="http://schemas.microsoft.com/office/drawing/2014/main" id="{6C869E5A-1619-46F6-B024-B525A5CED62F}"/>
              </a:ext>
            </a:extLst>
          </p:cNvPr>
          <p:cNvSpPr txBox="1"/>
          <p:nvPr/>
        </p:nvSpPr>
        <p:spPr>
          <a:xfrm>
            <a:off x="4390827" y="4969946"/>
            <a:ext cx="341760" cy="276999"/>
          </a:xfrm>
          <a:prstGeom prst="rect">
            <a:avLst/>
          </a:prstGeom>
          <a:noFill/>
        </p:spPr>
        <p:txBody>
          <a:bodyPr wrap="none" rtlCol="0">
            <a:spAutoFit/>
          </a:bodyPr>
          <a:lstStyle/>
          <a:p>
            <a:r>
              <a:rPr lang="en-US" sz="1200" b="1" dirty="0">
                <a:solidFill>
                  <a:schemeClr val="tx2"/>
                </a:solidFill>
              </a:rPr>
              <a:t>20</a:t>
            </a:r>
          </a:p>
        </p:txBody>
      </p:sp>
    </p:spTree>
    <p:extLst>
      <p:ext uri="{BB962C8B-B14F-4D97-AF65-F5344CB8AC3E}">
        <p14:creationId xmlns:p14="http://schemas.microsoft.com/office/powerpoint/2010/main" val="1218717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813" y="800365"/>
            <a:ext cx="2268187" cy="952500"/>
          </a:xfrm>
        </p:spPr>
        <p:txBody>
          <a:bodyPr/>
          <a:lstStyle/>
          <a:p>
            <a:r>
              <a:rPr lang="en-US" dirty="0"/>
              <a:t>Joshua 8</a:t>
            </a:r>
          </a:p>
        </p:txBody>
      </p:sp>
      <p:pic>
        <p:nvPicPr>
          <p:cNvPr id="3" name="Picture 2" descr="O:\Battles of the Bible\Maps\AI ConquestLeft-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060" y="-175453"/>
            <a:ext cx="4773881" cy="59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34442" y="4565140"/>
            <a:ext cx="2084119"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1-30,000 mighty men of valor and sent them out by night.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615" y="2101335"/>
            <a:ext cx="953622" cy="792146"/>
          </a:xfrm>
          <a:prstGeom prst="rect">
            <a:avLst/>
          </a:prstGeom>
        </p:spPr>
      </p:pic>
      <p:sp>
        <p:nvSpPr>
          <p:cNvPr id="8" name="TextBox 7"/>
          <p:cNvSpPr txBox="1"/>
          <p:nvPr/>
        </p:nvSpPr>
        <p:spPr>
          <a:xfrm>
            <a:off x="4120738" y="3196088"/>
            <a:ext cx="131318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North Gate</a:t>
            </a:r>
          </a:p>
        </p:txBody>
      </p:sp>
      <p:sp>
        <p:nvSpPr>
          <p:cNvPr id="10" name="TextBox 9"/>
          <p:cNvSpPr txBox="1"/>
          <p:nvPr/>
        </p:nvSpPr>
        <p:spPr>
          <a:xfrm>
            <a:off x="10129651" y="4565139"/>
            <a:ext cx="1591293"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3- we shall flee before them.</a:t>
            </a:r>
          </a:p>
        </p:txBody>
      </p:sp>
      <p:sp>
        <p:nvSpPr>
          <p:cNvPr id="12" name="TextBox 11"/>
          <p:cNvSpPr txBox="1"/>
          <p:nvPr/>
        </p:nvSpPr>
        <p:spPr>
          <a:xfrm>
            <a:off x="201880" y="741605"/>
            <a:ext cx="1876302" cy="3416320"/>
          </a:xfrm>
          <a:prstGeom prst="rect">
            <a:avLst/>
          </a:prstGeom>
          <a:solidFill>
            <a:srgbClr val="92D05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6-And when Joshua and all Israel saw that the ambush had captured the city, and that the smoke of the city went up, then they turned back and struck down the men of Ai.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19214" flipH="1" flipV="1">
            <a:off x="2715167" y="3760624"/>
            <a:ext cx="1096812" cy="818953"/>
          </a:xfrm>
          <a:prstGeom prst="rect">
            <a:avLst/>
          </a:prstGeom>
        </p:spPr>
      </p:pic>
      <p:sp>
        <p:nvSpPr>
          <p:cNvPr id="6" name="TextBox 5"/>
          <p:cNvSpPr txBox="1"/>
          <p:nvPr/>
        </p:nvSpPr>
        <p:spPr>
          <a:xfrm>
            <a:off x="7101441" y="2497408"/>
            <a:ext cx="1908957" cy="1754326"/>
          </a:xfrm>
          <a:prstGeom prst="rect">
            <a:avLst/>
          </a:prstGeom>
          <a:solidFill>
            <a:schemeClr val="accent3">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7- And Israel struck them down, until there was left none that survived or escaped</a:t>
            </a:r>
          </a:p>
        </p:txBody>
      </p:sp>
      <p:pic>
        <p:nvPicPr>
          <p:cNvPr id="2050" name="Picture 2" descr="http://images.clipartpanda.com/fire-clipart-border-pT5ybR8T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4420" y="3025574"/>
            <a:ext cx="637581" cy="928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535" y="763279"/>
            <a:ext cx="1038930" cy="719025"/>
          </a:xfrm>
          <a:prstGeom prst="rect">
            <a:avLst/>
          </a:prstGeom>
        </p:spPr>
      </p:pic>
      <p:sp>
        <p:nvSpPr>
          <p:cNvPr id="17" name="Rectangle 16"/>
          <p:cNvSpPr/>
          <p:nvPr/>
        </p:nvSpPr>
        <p:spPr>
          <a:xfrm>
            <a:off x="3227119" y="570707"/>
            <a:ext cx="2084119"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1-5000 men Bethel/Ai</a:t>
            </a:r>
          </a:p>
        </p:txBody>
      </p:sp>
      <p:sp>
        <p:nvSpPr>
          <p:cNvPr id="15" name="TextBox 14"/>
          <p:cNvSpPr txBox="1"/>
          <p:nvPr/>
        </p:nvSpPr>
        <p:spPr>
          <a:xfrm>
            <a:off x="4269177" y="4265546"/>
            <a:ext cx="2517568" cy="1477328"/>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Not a man was left in Ai or Bethel who did not go out after Israel. They left the city open and pursued Israel.</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398" y="2053692"/>
            <a:ext cx="953622" cy="79214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725891">
            <a:off x="3977223" y="1462747"/>
            <a:ext cx="704090" cy="525721"/>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427430" flipH="1" flipV="1">
            <a:off x="4608760" y="2939518"/>
            <a:ext cx="1096812" cy="81895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037474">
            <a:off x="5254860" y="2226165"/>
            <a:ext cx="657966" cy="755586"/>
          </a:xfrm>
          <a:prstGeom prst="rect">
            <a:avLst/>
          </a:prstGeom>
        </p:spPr>
      </p:pic>
      <p:sp>
        <p:nvSpPr>
          <p:cNvPr id="5" name="TextBox 4">
            <a:extLst>
              <a:ext uri="{FF2B5EF4-FFF2-40B4-BE49-F238E27FC236}">
                <a16:creationId xmlns:a16="http://schemas.microsoft.com/office/drawing/2014/main" id="{15405A5C-92AA-40AF-B51B-2BDCE0F9B972}"/>
              </a:ext>
            </a:extLst>
          </p:cNvPr>
          <p:cNvSpPr txBox="1"/>
          <p:nvPr/>
        </p:nvSpPr>
        <p:spPr>
          <a:xfrm>
            <a:off x="146720" y="5747063"/>
            <a:ext cx="1895840" cy="369332"/>
          </a:xfrm>
          <a:prstGeom prst="rect">
            <a:avLst/>
          </a:prstGeom>
          <a:noFill/>
        </p:spPr>
        <p:txBody>
          <a:bodyPr wrap="none" rtlCol="0">
            <a:spAutoFit/>
          </a:bodyPr>
          <a:lstStyle/>
          <a:p>
            <a:r>
              <a:rPr lang="en-US" dirty="0"/>
              <a:t>Location of Ai????</a:t>
            </a:r>
          </a:p>
        </p:txBody>
      </p:sp>
    </p:spTree>
    <p:extLst>
      <p:ext uri="{BB962C8B-B14F-4D97-AF65-F5344CB8AC3E}">
        <p14:creationId xmlns:p14="http://schemas.microsoft.com/office/powerpoint/2010/main" val="3582361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9B57FF-75DE-47F4-8CDE-1CF2831B9D2B}"/>
              </a:ext>
            </a:extLst>
          </p:cNvPr>
          <p:cNvSpPr>
            <a:spLocks noGrp="1"/>
          </p:cNvSpPr>
          <p:nvPr>
            <p:ph type="title"/>
          </p:nvPr>
        </p:nvSpPr>
        <p:spPr>
          <a:xfrm>
            <a:off x="525511" y="-174076"/>
            <a:ext cx="7886700" cy="1325563"/>
          </a:xfrm>
        </p:spPr>
        <p:txBody>
          <a:bodyPr/>
          <a:lstStyle/>
          <a:p>
            <a:r>
              <a:rPr lang="en-US" sz="3200" dirty="0">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lang="en-US" dirty="0"/>
          </a:p>
        </p:txBody>
      </p:sp>
      <p:pic>
        <p:nvPicPr>
          <p:cNvPr id="5" name="Picture 4" descr="A close up of an animal&#10;&#10;Description automatically generated">
            <a:extLst>
              <a:ext uri="{FF2B5EF4-FFF2-40B4-BE49-F238E27FC236}">
                <a16:creationId xmlns:a16="http://schemas.microsoft.com/office/drawing/2014/main" id="{22E2DFA7-BD3B-4C18-AE18-1CC3BB680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608" y="369681"/>
            <a:ext cx="2831599" cy="2115317"/>
          </a:xfrm>
          <a:prstGeom prst="rect">
            <a:avLst/>
          </a:prstGeom>
        </p:spPr>
      </p:pic>
      <p:sp>
        <p:nvSpPr>
          <p:cNvPr id="6" name="TextBox 5">
            <a:extLst>
              <a:ext uri="{FF2B5EF4-FFF2-40B4-BE49-F238E27FC236}">
                <a16:creationId xmlns:a16="http://schemas.microsoft.com/office/drawing/2014/main" id="{2C90CCE1-0B48-4D8A-AC9A-2C8E5644E9BC}"/>
              </a:ext>
            </a:extLst>
          </p:cNvPr>
          <p:cNvSpPr txBox="1"/>
          <p:nvPr/>
        </p:nvSpPr>
        <p:spPr>
          <a:xfrm>
            <a:off x="1246479" y="1943593"/>
            <a:ext cx="1357286" cy="400110"/>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Arial" panose="020B0604020202020204" pitchFamily="34" charset="0"/>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mn-cs"/>
              </a:rPr>
              <a:t>01-Introduction to Bible Archaeology</a:t>
            </a:r>
          </a:p>
        </p:txBody>
      </p:sp>
      <p:pic>
        <p:nvPicPr>
          <p:cNvPr id="10" name="Picture 9" descr="A picture containing furniture&#10;&#10;Description automatically generated">
            <a:extLst>
              <a:ext uri="{FF2B5EF4-FFF2-40B4-BE49-F238E27FC236}">
                <a16:creationId xmlns:a16="http://schemas.microsoft.com/office/drawing/2014/main" id="{A9D8AB0D-5C36-4099-A57C-9B9D41221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295" y="1824471"/>
            <a:ext cx="946151" cy="426922"/>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D5BED674-C9C6-4273-B4EF-BA1BAE770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084" y="2251393"/>
            <a:ext cx="946151" cy="426922"/>
          </a:xfrm>
          <a:prstGeom prst="rect">
            <a:avLst/>
          </a:prstGeom>
        </p:spPr>
      </p:pic>
      <p:pic>
        <p:nvPicPr>
          <p:cNvPr id="12" name="Picture 11" descr="A picture containing furniture&#10;&#10;Description automatically generated">
            <a:extLst>
              <a:ext uri="{FF2B5EF4-FFF2-40B4-BE49-F238E27FC236}">
                <a16:creationId xmlns:a16="http://schemas.microsoft.com/office/drawing/2014/main" id="{93B1E76C-A8BE-4119-92A6-B32B54C15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861" y="1696973"/>
            <a:ext cx="946151" cy="426922"/>
          </a:xfrm>
          <a:prstGeom prst="rect">
            <a:avLst/>
          </a:prstGeom>
        </p:spPr>
      </p:pic>
      <p:pic>
        <p:nvPicPr>
          <p:cNvPr id="13" name="Picture 12" descr="A picture containing furniture&#10;&#10;Description automatically generated">
            <a:extLst>
              <a:ext uri="{FF2B5EF4-FFF2-40B4-BE49-F238E27FC236}">
                <a16:creationId xmlns:a16="http://schemas.microsoft.com/office/drawing/2014/main" id="{82D0E7AD-F81B-420D-93B5-67FFA9CF1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875" y="2334814"/>
            <a:ext cx="946151" cy="426922"/>
          </a:xfrm>
          <a:prstGeom prst="rect">
            <a:avLst/>
          </a:prstGeom>
        </p:spPr>
      </p:pic>
      <p:pic>
        <p:nvPicPr>
          <p:cNvPr id="14" name="Picture 13" descr="A picture containing furniture&#10;&#10;Description automatically generated">
            <a:extLst>
              <a:ext uri="{FF2B5EF4-FFF2-40B4-BE49-F238E27FC236}">
                <a16:creationId xmlns:a16="http://schemas.microsoft.com/office/drawing/2014/main" id="{249900BC-D95F-4C4F-B1AE-5A733FE5E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517" y="5770803"/>
            <a:ext cx="946151" cy="426922"/>
          </a:xfrm>
          <a:prstGeom prst="rect">
            <a:avLst/>
          </a:prstGeom>
        </p:spPr>
      </p:pic>
      <p:pic>
        <p:nvPicPr>
          <p:cNvPr id="15" name="Picture 14" descr="A picture containing furniture&#10;&#10;Description automatically generated">
            <a:extLst>
              <a:ext uri="{FF2B5EF4-FFF2-40B4-BE49-F238E27FC236}">
                <a16:creationId xmlns:a16="http://schemas.microsoft.com/office/drawing/2014/main" id="{867F523A-AB5C-4DC8-AE44-5728DD4E2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409" y="4907165"/>
            <a:ext cx="946151" cy="426922"/>
          </a:xfrm>
          <a:prstGeom prst="rect">
            <a:avLst/>
          </a:prstGeom>
        </p:spPr>
      </p:pic>
      <p:pic>
        <p:nvPicPr>
          <p:cNvPr id="16" name="Picture 15" descr="A picture containing furniture&#10;&#10;Description automatically generated">
            <a:extLst>
              <a:ext uri="{FF2B5EF4-FFF2-40B4-BE49-F238E27FC236}">
                <a16:creationId xmlns:a16="http://schemas.microsoft.com/office/drawing/2014/main" id="{C6759A05-9CDE-48C4-B9F8-35030A2A5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584" y="3708718"/>
            <a:ext cx="946151" cy="426922"/>
          </a:xfrm>
          <a:prstGeom prst="rect">
            <a:avLst/>
          </a:prstGeom>
        </p:spPr>
      </p:pic>
      <p:pic>
        <p:nvPicPr>
          <p:cNvPr id="17" name="Picture 16" descr="A picture containing furniture&#10;&#10;Description automatically generated">
            <a:extLst>
              <a:ext uri="{FF2B5EF4-FFF2-40B4-BE49-F238E27FC236}">
                <a16:creationId xmlns:a16="http://schemas.microsoft.com/office/drawing/2014/main" id="{7A467F68-2911-4B42-880E-6012A573D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572" y="5280343"/>
            <a:ext cx="946151" cy="426922"/>
          </a:xfrm>
          <a:prstGeom prst="rect">
            <a:avLst/>
          </a:prstGeom>
        </p:spPr>
      </p:pic>
      <p:pic>
        <p:nvPicPr>
          <p:cNvPr id="18" name="Picture 17" descr="A picture containing furniture&#10;&#10;Description automatically generated">
            <a:extLst>
              <a:ext uri="{FF2B5EF4-FFF2-40B4-BE49-F238E27FC236}">
                <a16:creationId xmlns:a16="http://schemas.microsoft.com/office/drawing/2014/main" id="{924649C7-5844-4AD8-8B92-A961B8770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741" y="3643555"/>
            <a:ext cx="946151" cy="426922"/>
          </a:xfrm>
          <a:prstGeom prst="rect">
            <a:avLst/>
          </a:prstGeom>
        </p:spPr>
      </p:pic>
      <p:pic>
        <p:nvPicPr>
          <p:cNvPr id="19" name="Picture 18" descr="A picture containing furniture&#10;&#10;Description automatically generated">
            <a:extLst>
              <a:ext uri="{FF2B5EF4-FFF2-40B4-BE49-F238E27FC236}">
                <a16:creationId xmlns:a16="http://schemas.microsoft.com/office/drawing/2014/main" id="{BCB7B251-F35E-4745-959B-5F9F5FBB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219" y="3584904"/>
            <a:ext cx="946151" cy="426922"/>
          </a:xfrm>
          <a:prstGeom prst="rect">
            <a:avLst/>
          </a:prstGeom>
        </p:spPr>
      </p:pic>
      <p:pic>
        <p:nvPicPr>
          <p:cNvPr id="20" name="Picture 19" descr="A picture containing furniture&#10;&#10;Description automatically generated">
            <a:extLst>
              <a:ext uri="{FF2B5EF4-FFF2-40B4-BE49-F238E27FC236}">
                <a16:creationId xmlns:a16="http://schemas.microsoft.com/office/drawing/2014/main" id="{2FB90960-4984-4EBC-8E96-AB9FD2177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725" y="4289325"/>
            <a:ext cx="946151" cy="426922"/>
          </a:xfrm>
          <a:prstGeom prst="rect">
            <a:avLst/>
          </a:prstGeom>
        </p:spPr>
      </p:pic>
      <p:pic>
        <p:nvPicPr>
          <p:cNvPr id="21" name="Picture 20" descr="A picture containing furniture&#10;&#10;Description automatically generated">
            <a:extLst>
              <a:ext uri="{FF2B5EF4-FFF2-40B4-BE49-F238E27FC236}">
                <a16:creationId xmlns:a16="http://schemas.microsoft.com/office/drawing/2014/main" id="{D2C0FA58-F685-431F-AF1F-2654816BA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748" y="4924123"/>
            <a:ext cx="946151" cy="426922"/>
          </a:xfrm>
          <a:prstGeom prst="rect">
            <a:avLst/>
          </a:prstGeom>
        </p:spPr>
      </p:pic>
      <p:pic>
        <p:nvPicPr>
          <p:cNvPr id="22" name="Picture 21" descr="A picture containing furniture&#10;&#10;Description automatically generated">
            <a:extLst>
              <a:ext uri="{FF2B5EF4-FFF2-40B4-BE49-F238E27FC236}">
                <a16:creationId xmlns:a16="http://schemas.microsoft.com/office/drawing/2014/main" id="{416B9940-63DA-464D-B470-694CD600B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13" y="2968336"/>
            <a:ext cx="946151" cy="426922"/>
          </a:xfrm>
          <a:prstGeom prst="rect">
            <a:avLst/>
          </a:prstGeom>
        </p:spPr>
      </p:pic>
      <p:sp>
        <p:nvSpPr>
          <p:cNvPr id="23" name="Rectangle 22">
            <a:extLst>
              <a:ext uri="{FF2B5EF4-FFF2-40B4-BE49-F238E27FC236}">
                <a16:creationId xmlns:a16="http://schemas.microsoft.com/office/drawing/2014/main" id="{5C25775D-538A-48B1-9111-FEA6E99730AB}"/>
              </a:ext>
            </a:extLst>
          </p:cNvPr>
          <p:cNvSpPr/>
          <p:nvPr/>
        </p:nvSpPr>
        <p:spPr>
          <a:xfrm>
            <a:off x="3007112" y="2176484"/>
            <a:ext cx="114005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02-Patriarchs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and Camels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AB20008-499B-49DF-8E32-CF9FDE546067}"/>
              </a:ext>
            </a:extLst>
          </p:cNvPr>
          <p:cNvSpPr/>
          <p:nvPr/>
        </p:nvSpPr>
        <p:spPr>
          <a:xfrm>
            <a:off x="9554697" y="1696973"/>
            <a:ext cx="119724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
        <p:nvSpPr>
          <p:cNvPr id="25" name="Rectangle 24">
            <a:extLst>
              <a:ext uri="{FF2B5EF4-FFF2-40B4-BE49-F238E27FC236}">
                <a16:creationId xmlns:a16="http://schemas.microsoft.com/office/drawing/2014/main" id="{631F8161-1744-4664-81FC-63DAF08248B1}"/>
              </a:ext>
            </a:extLst>
          </p:cNvPr>
          <p:cNvSpPr/>
          <p:nvPr/>
        </p:nvSpPr>
        <p:spPr>
          <a:xfrm>
            <a:off x="5721887" y="2660447"/>
            <a:ext cx="1108161"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04-Shechem a City for All Times</a:t>
            </a:r>
          </a:p>
        </p:txBody>
      </p:sp>
      <p:sp>
        <p:nvSpPr>
          <p:cNvPr id="26" name="Rectangle 25">
            <a:extLst>
              <a:ext uri="{FF2B5EF4-FFF2-40B4-BE49-F238E27FC236}">
                <a16:creationId xmlns:a16="http://schemas.microsoft.com/office/drawing/2014/main" id="{CBFF1EDF-6730-4CBA-8A65-2A57E1946BC0}"/>
              </a:ext>
            </a:extLst>
          </p:cNvPr>
          <p:cNvSpPr/>
          <p:nvPr/>
        </p:nvSpPr>
        <p:spPr>
          <a:xfrm>
            <a:off x="4136758" y="2711397"/>
            <a:ext cx="135925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05-David, Samson and the Philistines</a:t>
            </a:r>
          </a:p>
        </p:txBody>
      </p:sp>
      <p:sp>
        <p:nvSpPr>
          <p:cNvPr id="27" name="Rectangle 26">
            <a:extLst>
              <a:ext uri="{FF2B5EF4-FFF2-40B4-BE49-F238E27FC236}">
                <a16:creationId xmlns:a16="http://schemas.microsoft.com/office/drawing/2014/main" id="{6C02584D-B946-40CF-9017-142D70F3790D}"/>
              </a:ext>
            </a:extLst>
          </p:cNvPr>
          <p:cNvSpPr/>
          <p:nvPr/>
        </p:nvSpPr>
        <p:spPr>
          <a:xfrm>
            <a:off x="2288284" y="3325119"/>
            <a:ext cx="133241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06-Solomon the Builder</a:t>
            </a:r>
          </a:p>
        </p:txBody>
      </p:sp>
      <p:sp>
        <p:nvSpPr>
          <p:cNvPr id="28" name="Rectangle 27">
            <a:extLst>
              <a:ext uri="{FF2B5EF4-FFF2-40B4-BE49-F238E27FC236}">
                <a16:creationId xmlns:a16="http://schemas.microsoft.com/office/drawing/2014/main" id="{B5548186-D79E-49A3-92D4-8B77A3C68226}"/>
              </a:ext>
            </a:extLst>
          </p:cNvPr>
          <p:cNvSpPr/>
          <p:nvPr/>
        </p:nvSpPr>
        <p:spPr>
          <a:xfrm>
            <a:off x="4774383" y="3403244"/>
            <a:ext cx="144326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07-Ahab and the Northern Kingdom</a:t>
            </a:r>
          </a:p>
        </p:txBody>
      </p:sp>
      <p:sp>
        <p:nvSpPr>
          <p:cNvPr id="29" name="Rectangle 28">
            <a:extLst>
              <a:ext uri="{FF2B5EF4-FFF2-40B4-BE49-F238E27FC236}">
                <a16:creationId xmlns:a16="http://schemas.microsoft.com/office/drawing/2014/main" id="{D137D410-236E-46D1-8E66-7D76342CF2BE}"/>
              </a:ext>
            </a:extLst>
          </p:cNvPr>
          <p:cNvSpPr/>
          <p:nvPr/>
        </p:nvSpPr>
        <p:spPr>
          <a:xfrm>
            <a:off x="3098262" y="4573076"/>
            <a:ext cx="145591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08-The Hezekiah Defense</a:t>
            </a:r>
          </a:p>
        </p:txBody>
      </p:sp>
      <p:sp>
        <p:nvSpPr>
          <p:cNvPr id="30" name="Rectangle 29">
            <a:extLst>
              <a:ext uri="{FF2B5EF4-FFF2-40B4-BE49-F238E27FC236}">
                <a16:creationId xmlns:a16="http://schemas.microsoft.com/office/drawing/2014/main" id="{6D6F76ED-4F30-4476-B12A-8FAC87F4CB6F}"/>
              </a:ext>
            </a:extLst>
          </p:cNvPr>
          <p:cNvSpPr/>
          <p:nvPr/>
        </p:nvSpPr>
        <p:spPr>
          <a:xfrm>
            <a:off x="2191546" y="5216805"/>
            <a:ext cx="1105689"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09-Jeremiah and the Last Days of Judah</a:t>
            </a:r>
          </a:p>
        </p:txBody>
      </p:sp>
      <p:sp>
        <p:nvSpPr>
          <p:cNvPr id="31" name="Rectangle 30">
            <a:extLst>
              <a:ext uri="{FF2B5EF4-FFF2-40B4-BE49-F238E27FC236}">
                <a16:creationId xmlns:a16="http://schemas.microsoft.com/office/drawing/2014/main" id="{4AFAD409-0944-4956-AA8A-084DC564F1E8}"/>
              </a:ext>
            </a:extLst>
          </p:cNvPr>
          <p:cNvSpPr/>
          <p:nvPr/>
        </p:nvSpPr>
        <p:spPr>
          <a:xfrm>
            <a:off x="3681827" y="5694010"/>
            <a:ext cx="105009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10-In the Days of Jesus</a:t>
            </a:r>
          </a:p>
        </p:txBody>
      </p:sp>
      <p:sp>
        <p:nvSpPr>
          <p:cNvPr id="32" name="Rectangle 31">
            <a:extLst>
              <a:ext uri="{FF2B5EF4-FFF2-40B4-BE49-F238E27FC236}">
                <a16:creationId xmlns:a16="http://schemas.microsoft.com/office/drawing/2014/main" id="{7D196A94-4433-4503-A5FC-91847DCC5588}"/>
              </a:ext>
            </a:extLst>
          </p:cNvPr>
          <p:cNvSpPr/>
          <p:nvPr/>
        </p:nvSpPr>
        <p:spPr>
          <a:xfrm>
            <a:off x="6325063" y="3429000"/>
            <a:ext cx="1163192"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11-Crucifixion and Burial</a:t>
            </a:r>
          </a:p>
        </p:txBody>
      </p:sp>
      <p:sp>
        <p:nvSpPr>
          <p:cNvPr id="33" name="Rectangle 32">
            <a:extLst>
              <a:ext uri="{FF2B5EF4-FFF2-40B4-BE49-F238E27FC236}">
                <a16:creationId xmlns:a16="http://schemas.microsoft.com/office/drawing/2014/main" id="{66B16833-FE0E-43EE-A6E8-A5A2D067F791}"/>
              </a:ext>
            </a:extLst>
          </p:cNvPr>
          <p:cNvSpPr/>
          <p:nvPr/>
        </p:nvSpPr>
        <p:spPr>
          <a:xfrm>
            <a:off x="7947024" y="5280343"/>
            <a:ext cx="946151"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12-Cities of Paul and John</a:t>
            </a:r>
          </a:p>
        </p:txBody>
      </p:sp>
      <p:sp>
        <p:nvSpPr>
          <p:cNvPr id="34" name="Rectangle 33">
            <a:extLst>
              <a:ext uri="{FF2B5EF4-FFF2-40B4-BE49-F238E27FC236}">
                <a16:creationId xmlns:a16="http://schemas.microsoft.com/office/drawing/2014/main" id="{B34C2DB7-216E-46D7-9AB9-9773CE559353}"/>
              </a:ext>
            </a:extLst>
          </p:cNvPr>
          <p:cNvSpPr/>
          <p:nvPr/>
        </p:nvSpPr>
        <p:spPr>
          <a:xfrm>
            <a:off x="4941936" y="6094120"/>
            <a:ext cx="1241426"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13-Finding People in the Bible Outside the Bible</a:t>
            </a:r>
          </a:p>
        </p:txBody>
      </p:sp>
      <p:graphicFrame>
        <p:nvGraphicFramePr>
          <p:cNvPr id="41" name="Object 40">
            <a:extLst>
              <a:ext uri="{FF2B5EF4-FFF2-40B4-BE49-F238E27FC236}">
                <a16:creationId xmlns:a16="http://schemas.microsoft.com/office/drawing/2014/main" id="{AC86D349-E2F9-43C6-9FF9-3D188016E98B}"/>
              </a:ext>
            </a:extLst>
          </p:cNvPr>
          <p:cNvGraphicFramePr>
            <a:graphicFrameLocks noChangeAspect="1"/>
          </p:cNvGraphicFramePr>
          <p:nvPr/>
        </p:nvGraphicFramePr>
        <p:xfrm>
          <a:off x="330607" y="2856715"/>
          <a:ext cx="1256619" cy="1859532"/>
        </p:xfrm>
        <a:graphic>
          <a:graphicData uri="http://schemas.openxmlformats.org/presentationml/2006/ole">
            <mc:AlternateContent xmlns:mc="http://schemas.openxmlformats.org/markup-compatibility/2006">
              <mc:Choice xmlns:v="urn:schemas-microsoft-com:vml" Requires="v">
                <p:oleObj spid="_x0000_s11316" r:id="rId5" imgW="1923480" imgH="2380680" progId="">
                  <p:embed/>
                </p:oleObj>
              </mc:Choice>
              <mc:Fallback>
                <p:oleObj r:id="rId5" imgW="1923480" imgH="2380680" progId="">
                  <p:embed/>
                  <p:pic>
                    <p:nvPicPr>
                      <p:cNvPr id="41" name="Object 40">
                        <a:extLst>
                          <a:ext uri="{FF2B5EF4-FFF2-40B4-BE49-F238E27FC236}">
                            <a16:creationId xmlns:a16="http://schemas.microsoft.com/office/drawing/2014/main" id="{AC86D349-E2F9-43C6-9FF9-3D188016E98B}"/>
                          </a:ext>
                        </a:extLst>
                      </p:cNvPr>
                      <p:cNvPicPr/>
                      <p:nvPr/>
                    </p:nvPicPr>
                    <p:blipFill>
                      <a:blip r:embed="rId6"/>
                      <a:stretch>
                        <a:fillRect/>
                      </a:stretch>
                    </p:blipFill>
                    <p:spPr>
                      <a:xfrm>
                        <a:off x="330607" y="2856715"/>
                        <a:ext cx="1256619" cy="1859532"/>
                      </a:xfrm>
                      <a:prstGeom prst="rect">
                        <a:avLst/>
                      </a:prstGeom>
                    </p:spPr>
                  </p:pic>
                </p:oleObj>
              </mc:Fallback>
            </mc:AlternateContent>
          </a:graphicData>
        </a:graphic>
      </p:graphicFrame>
      <p:sp>
        <p:nvSpPr>
          <p:cNvPr id="39" name="Rectangle 38">
            <a:extLst>
              <a:ext uri="{FF2B5EF4-FFF2-40B4-BE49-F238E27FC236}">
                <a16:creationId xmlns:a16="http://schemas.microsoft.com/office/drawing/2014/main" id="{7B9BA7E6-50B6-45B6-9B20-8CC23AF4F67F}"/>
              </a:ext>
            </a:extLst>
          </p:cNvPr>
          <p:cNvSpPr/>
          <p:nvPr/>
        </p:nvSpPr>
        <p:spPr>
          <a:xfrm>
            <a:off x="171859" y="3494115"/>
            <a:ext cx="165301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16-Archaeology in Jerusalem</a:t>
            </a:r>
          </a:p>
        </p:txBody>
      </p:sp>
      <p:sp>
        <p:nvSpPr>
          <p:cNvPr id="40" name="Rectangle 39">
            <a:extLst>
              <a:ext uri="{FF2B5EF4-FFF2-40B4-BE49-F238E27FC236}">
                <a16:creationId xmlns:a16="http://schemas.microsoft.com/office/drawing/2014/main" id="{2E89BB49-09D9-4412-ACA2-20731A9F04BE}"/>
              </a:ext>
            </a:extLst>
          </p:cNvPr>
          <p:cNvSpPr/>
          <p:nvPr/>
        </p:nvSpPr>
        <p:spPr>
          <a:xfrm>
            <a:off x="363620" y="3048038"/>
            <a:ext cx="195438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17-Archaeology and the Bible Text</a:t>
            </a:r>
          </a:p>
        </p:txBody>
      </p:sp>
      <p:sp>
        <p:nvSpPr>
          <p:cNvPr id="38" name="Rectangle 37">
            <a:extLst>
              <a:ext uri="{FF2B5EF4-FFF2-40B4-BE49-F238E27FC236}">
                <a16:creationId xmlns:a16="http://schemas.microsoft.com/office/drawing/2014/main" id="{304737FF-3552-48FB-9A0C-CC044E6BF39A}"/>
              </a:ext>
            </a:extLst>
          </p:cNvPr>
          <p:cNvSpPr/>
          <p:nvPr/>
        </p:nvSpPr>
        <p:spPr>
          <a:xfrm>
            <a:off x="381871" y="3934800"/>
            <a:ext cx="14187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15-Museums and Key Bible Finds</a:t>
            </a:r>
          </a:p>
        </p:txBody>
      </p:sp>
      <p:sp>
        <p:nvSpPr>
          <p:cNvPr id="37" name="Rectangle 36">
            <a:extLst>
              <a:ext uri="{FF2B5EF4-FFF2-40B4-BE49-F238E27FC236}">
                <a16:creationId xmlns:a16="http://schemas.microsoft.com/office/drawing/2014/main" id="{8170AECD-3778-45AF-8E18-D7A149DAA0CA}"/>
              </a:ext>
            </a:extLst>
          </p:cNvPr>
          <p:cNvSpPr/>
          <p:nvPr/>
        </p:nvSpPr>
        <p:spPr>
          <a:xfrm>
            <a:off x="281515" y="4306751"/>
            <a:ext cx="160813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14-Daniel and the Kingdoms</a:t>
            </a:r>
          </a:p>
        </p:txBody>
      </p:sp>
      <p:sp>
        <p:nvSpPr>
          <p:cNvPr id="4" name="Rectangle 3">
            <a:extLst>
              <a:ext uri="{FF2B5EF4-FFF2-40B4-BE49-F238E27FC236}">
                <a16:creationId xmlns:a16="http://schemas.microsoft.com/office/drawing/2014/main" id="{20CA6067-6BE0-47EC-B70E-DFA3E97B6DE3}"/>
              </a:ext>
            </a:extLst>
          </p:cNvPr>
          <p:cNvSpPr/>
          <p:nvPr/>
        </p:nvSpPr>
        <p:spPr>
          <a:xfrm>
            <a:off x="4921475" y="873517"/>
            <a:ext cx="133623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Tree>
    <p:extLst>
      <p:ext uri="{BB962C8B-B14F-4D97-AF65-F5344CB8AC3E}">
        <p14:creationId xmlns:p14="http://schemas.microsoft.com/office/powerpoint/2010/main" val="8750282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a:t>Hazor Diagram – Mound City</a:t>
            </a:r>
          </a:p>
        </p:txBody>
      </p:sp>
      <p:pic>
        <p:nvPicPr>
          <p:cNvPr id="10243" name="Content Placeholder 4" descr="INHVHZ02_800-DiaGRAM of Hazo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 y="1579563"/>
            <a:ext cx="8215313" cy="4706938"/>
          </a:xfr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416F6-A5A8-4B57-9184-0672838B0CA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245" name="TextBox 5"/>
          <p:cNvSpPr txBox="1">
            <a:spLocks noChangeArrowheads="1"/>
          </p:cNvSpPr>
          <p:nvPr/>
        </p:nvSpPr>
        <p:spPr bwMode="auto">
          <a:xfrm>
            <a:off x="5008563" y="2948782"/>
            <a:ext cx="163859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Arial" charset="0"/>
                <a:ea typeface="+mn-ea"/>
                <a:cs typeface="Arial" charset="0"/>
              </a:rPr>
              <a:t>Upper Hazor</a:t>
            </a:r>
          </a:p>
        </p:txBody>
      </p:sp>
      <p:sp>
        <p:nvSpPr>
          <p:cNvPr id="10246" name="TextBox 6"/>
          <p:cNvSpPr txBox="1">
            <a:spLocks noChangeArrowheads="1"/>
          </p:cNvSpPr>
          <p:nvPr/>
        </p:nvSpPr>
        <p:spPr bwMode="auto">
          <a:xfrm>
            <a:off x="1776414" y="4269053"/>
            <a:ext cx="1709122"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Arial" charset="0"/>
                <a:ea typeface="+mn-ea"/>
                <a:cs typeface="Arial" charset="0"/>
              </a:rPr>
              <a:t>Lower  Hazor</a:t>
            </a:r>
          </a:p>
        </p:txBody>
      </p:sp>
    </p:spTree>
    <p:extLst>
      <p:ext uri="{BB962C8B-B14F-4D97-AF65-F5344CB8AC3E}">
        <p14:creationId xmlns:p14="http://schemas.microsoft.com/office/powerpoint/2010/main" val="1916103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nature, sheep&#10;&#10;Description automatically generated">
            <a:extLst>
              <a:ext uri="{FF2B5EF4-FFF2-40B4-BE49-F238E27FC236}">
                <a16:creationId xmlns:a16="http://schemas.microsoft.com/office/drawing/2014/main" id="{1D450412-B48E-4BB3-BE8B-305C0CA39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0326"/>
            <a:ext cx="9144000" cy="5927674"/>
          </a:xfrm>
          <a:prstGeom prst="rect">
            <a:avLst/>
          </a:prstGeom>
        </p:spPr>
      </p:pic>
      <p:sp>
        <p:nvSpPr>
          <p:cNvPr id="4" name="TextBox 3">
            <a:extLst>
              <a:ext uri="{FF2B5EF4-FFF2-40B4-BE49-F238E27FC236}">
                <a16:creationId xmlns:a16="http://schemas.microsoft.com/office/drawing/2014/main" id="{1D297049-995C-49D5-9E81-16086971D99D}"/>
              </a:ext>
            </a:extLst>
          </p:cNvPr>
          <p:cNvSpPr txBox="1"/>
          <p:nvPr/>
        </p:nvSpPr>
        <p:spPr>
          <a:xfrm>
            <a:off x="3921369" y="290146"/>
            <a:ext cx="13821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Hazor 1400’s</a:t>
            </a:r>
          </a:p>
        </p:txBody>
      </p:sp>
    </p:spTree>
    <p:extLst>
      <p:ext uri="{BB962C8B-B14F-4D97-AF65-F5344CB8AC3E}">
        <p14:creationId xmlns:p14="http://schemas.microsoft.com/office/powerpoint/2010/main" val="1152441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r>
              <a:rPr lang="en-US" altLang="en-US" sz="2400"/>
              <a:t>Hazor aerial from southeast</a:t>
            </a:r>
            <a:endParaRPr lang="en-US" altLang="en-US"/>
          </a:p>
        </p:txBody>
      </p:sp>
      <p:pic>
        <p:nvPicPr>
          <p:cNvPr id="11267" name="Picture 3" descr="Hazor aerial from southea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1457"/>
          <a:stretch>
            <a:fillRect/>
          </a:stretch>
        </p:blipFill>
        <p:spPr bwMode="auto">
          <a:xfrm>
            <a:off x="-15875" y="508000"/>
            <a:ext cx="9175750" cy="509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1268" name="Text Box 4"/>
          <p:cNvSpPr txBox="1">
            <a:spLocks noChangeArrowheads="1"/>
          </p:cNvSpPr>
          <p:nvPr/>
        </p:nvSpPr>
        <p:spPr bwMode="auto">
          <a:xfrm>
            <a:off x="685800" y="5654146"/>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mn-ea"/>
                <a:cs typeface="Arial" charset="0"/>
              </a:rPr>
              <a:t>Hazor aerial from southeast – Mound City</a:t>
            </a:r>
          </a:p>
        </p:txBody>
      </p:sp>
      <p:sp>
        <p:nvSpPr>
          <p:cNvPr id="11269" name="TextBox 4"/>
          <p:cNvSpPr txBox="1">
            <a:spLocks noChangeArrowheads="1"/>
          </p:cNvSpPr>
          <p:nvPr/>
        </p:nvSpPr>
        <p:spPr bwMode="auto">
          <a:xfrm>
            <a:off x="190500" y="1504157"/>
            <a:ext cx="163859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Arial" charset="0"/>
                <a:ea typeface="+mn-ea"/>
                <a:cs typeface="Arial" charset="0"/>
              </a:rPr>
              <a:t>Upper Hazor</a:t>
            </a:r>
          </a:p>
        </p:txBody>
      </p:sp>
      <p:sp>
        <p:nvSpPr>
          <p:cNvPr id="11270" name="TextBox 5"/>
          <p:cNvSpPr txBox="1">
            <a:spLocks noChangeArrowheads="1"/>
          </p:cNvSpPr>
          <p:nvPr/>
        </p:nvSpPr>
        <p:spPr bwMode="auto">
          <a:xfrm>
            <a:off x="5106988" y="2210594"/>
            <a:ext cx="163859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Arial" charset="0"/>
                <a:ea typeface="+mn-ea"/>
                <a:cs typeface="Arial" charset="0"/>
              </a:rPr>
              <a:t>Lower Hazor</a:t>
            </a:r>
          </a:p>
        </p:txBody>
      </p:sp>
      <p:pic>
        <p:nvPicPr>
          <p:cNvPr id="7"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02241">
            <a:off x="7503867" y="92561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861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idx="4294967295"/>
          </p:nvPr>
        </p:nvSpPr>
        <p:spPr/>
        <p:txBody>
          <a:bodyPr/>
          <a:lstStyle/>
          <a:p>
            <a:endParaRPr lang="en-US" altLang="en-US"/>
          </a:p>
        </p:txBody>
      </p:sp>
      <p:pic>
        <p:nvPicPr>
          <p:cNvPr id="174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31" y="-261938"/>
            <a:ext cx="6772275" cy="738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3"/>
            <a:ext cx="4572000" cy="261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99F2B-9BF6-4BAA-A911-3F8A11C75F50}"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p:cNvSpPr/>
          <p:nvPr/>
        </p:nvSpPr>
        <p:spPr>
          <a:xfrm>
            <a:off x="6" y="3164420"/>
            <a:ext cx="5459413" cy="3122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5" name="TextBox 5"/>
          <p:cNvSpPr txBox="1">
            <a:spLocks noChangeArrowheads="1"/>
          </p:cNvSpPr>
          <p:nvPr/>
        </p:nvSpPr>
        <p:spPr bwMode="auto">
          <a:xfrm>
            <a:off x="177800" y="3116795"/>
            <a:ext cx="4394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mn-ea"/>
                <a:cs typeface="Arial" charset="0"/>
              </a:rPr>
              <a:t>The Canaanite Palace, has provided additional evidence relating to the destruction of the city. Statues found in the rubble were seemingly intentionally decapitated and disfigured. Who where the most likely candidates for such actions?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mn-ea"/>
                <a:cs typeface="Arial" charset="0"/>
              </a:rPr>
              <a:t>Egyptians?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mn-ea"/>
                <a:cs typeface="Arial" charset="0"/>
              </a:rPr>
              <a:t>Hittites?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mn-ea"/>
                <a:cs typeface="Arial" charset="0"/>
              </a:rPr>
              <a:t>Israelites?</a:t>
            </a:r>
          </a:p>
        </p:txBody>
      </p:sp>
    </p:spTree>
    <p:extLst>
      <p:ext uri="{BB962C8B-B14F-4D97-AF65-F5344CB8AC3E}">
        <p14:creationId xmlns:p14="http://schemas.microsoft.com/office/powerpoint/2010/main" val="114974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a:xfrm>
            <a:off x="887419" y="742158"/>
            <a:ext cx="8066087" cy="887677"/>
          </a:xfrm>
        </p:spPr>
        <p:txBody>
          <a:bodyPr/>
          <a:lstStyle/>
          <a:p>
            <a:r>
              <a:rPr lang="en-US" altLang="en-US" sz="3600"/>
              <a:t>How many of the cities defeated where burned in the northern campaign </a:t>
            </a:r>
          </a:p>
        </p:txBody>
      </p:sp>
      <p:pic>
        <p:nvPicPr>
          <p:cNvPr id="9219" name="Content Placeholder 4" descr="joshua11-burnin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6075" y="1725087"/>
            <a:ext cx="5086350" cy="3972719"/>
          </a:xfrm>
        </p:spPr>
      </p:pic>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B92F2-E64F-426B-B4C5-C9E1231E74E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p:cNvSpPr txBox="1">
            <a:spLocks noChangeArrowheads="1"/>
          </p:cNvSpPr>
          <p:nvPr/>
        </p:nvSpPr>
        <p:spPr bwMode="auto">
          <a:xfrm>
            <a:off x="5745169" y="1811074"/>
            <a:ext cx="30305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a:ln>
                  <a:noFill/>
                </a:ln>
                <a:solidFill>
                  <a:prstClr val="black"/>
                </a:solidFill>
                <a:effectLst/>
                <a:uLnTx/>
                <a:uFillTx/>
                <a:latin typeface="Arial" charset="0"/>
                <a:ea typeface="+mn-ea"/>
                <a:cs typeface="Arial" charset="0"/>
              </a:rPr>
              <a:t>13</a:t>
            </a:r>
            <a:r>
              <a:rPr kumimoji="0" lang="en-US" altLang="en-US" sz="2400" b="0" i="0" u="none" strike="noStrike" kern="1200" cap="none" spc="0" normalizeH="0" baseline="0" noProof="0">
                <a:ln>
                  <a:noFill/>
                </a:ln>
                <a:solidFill>
                  <a:prstClr val="black"/>
                </a:solidFill>
                <a:effectLst/>
                <a:uLnTx/>
                <a:uFillTx/>
                <a:latin typeface="Arial" charset="0"/>
                <a:ea typeface="+mn-ea"/>
                <a:cs typeface="Arial" charset="0"/>
              </a:rPr>
              <a:t>But none of the cities that stood on mounds did Israel burn, except Hazor alone; that Joshua burned. </a:t>
            </a:r>
          </a:p>
        </p:txBody>
      </p:sp>
    </p:spTree>
    <p:extLst>
      <p:ext uri="{BB962C8B-B14F-4D97-AF65-F5344CB8AC3E}">
        <p14:creationId xmlns:p14="http://schemas.microsoft.com/office/powerpoint/2010/main" val="2948367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531810"/>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1446-1406 BC</a:t>
            </a:r>
          </a:p>
        </p:txBody>
      </p:sp>
      <p:sp>
        <p:nvSpPr>
          <p:cNvPr id="5" name="TextBox 4"/>
          <p:cNvSpPr txBox="1"/>
          <p:nvPr/>
        </p:nvSpPr>
        <p:spPr>
          <a:xfrm>
            <a:off x="5464258" y="532395"/>
            <a:ext cx="28825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Arial" charset="0"/>
              </a:rPr>
              <a:t>1260-1220 BC</a:t>
            </a:r>
          </a:p>
        </p:txBody>
      </p:sp>
      <p:grpSp>
        <p:nvGrpSpPr>
          <p:cNvPr id="33" name="Group 32"/>
          <p:cNvGrpSpPr/>
          <p:nvPr/>
        </p:nvGrpSpPr>
        <p:grpSpPr>
          <a:xfrm>
            <a:off x="4652854" y="1055524"/>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6" name="TextBox 35"/>
          <p:cNvSpPr txBox="1"/>
          <p:nvPr/>
        </p:nvSpPr>
        <p:spPr>
          <a:xfrm>
            <a:off x="4871030" y="1116655"/>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Difficult to fit Judges into shorten time period of 1200 to 1050 BC</a:t>
            </a:r>
          </a:p>
        </p:txBody>
      </p:sp>
      <p:grpSp>
        <p:nvGrpSpPr>
          <p:cNvPr id="37" name="Group 36"/>
          <p:cNvGrpSpPr/>
          <p:nvPr/>
        </p:nvGrpSpPr>
        <p:grpSpPr>
          <a:xfrm>
            <a:off x="306482" y="1052900"/>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TextBox 39"/>
          <p:cNvSpPr txBox="1"/>
          <p:nvPr/>
        </p:nvSpPr>
        <p:spPr>
          <a:xfrm>
            <a:off x="407473" y="1111293"/>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Adequate time to fit Judges into time period of 1370 to 1010 BC</a:t>
            </a:r>
          </a:p>
        </p:txBody>
      </p:sp>
      <p:grpSp>
        <p:nvGrpSpPr>
          <p:cNvPr id="13" name="Group 12"/>
          <p:cNvGrpSpPr/>
          <p:nvPr/>
        </p:nvGrpSpPr>
        <p:grpSpPr>
          <a:xfrm>
            <a:off x="4641060" y="1905839"/>
            <a:ext cx="4267201" cy="752475"/>
            <a:chOff x="304799" y="758121"/>
            <a:chExt cx="4267201" cy="752475"/>
          </a:xfrm>
        </p:grpSpPr>
        <p:sp>
          <p:nvSpPr>
            <p:cNvPr id="14" name="Bevel 1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p:cNvSpPr txBox="1"/>
          <p:nvPr/>
        </p:nvSpPr>
        <p:spPr>
          <a:xfrm>
            <a:off x="4969611" y="1966970"/>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Exodus 1:11 says Israelites building city of Ramses, Pharaoh of Exodus</a:t>
            </a:r>
          </a:p>
        </p:txBody>
      </p:sp>
      <p:grpSp>
        <p:nvGrpSpPr>
          <p:cNvPr id="17" name="Group 16"/>
          <p:cNvGrpSpPr/>
          <p:nvPr/>
        </p:nvGrpSpPr>
        <p:grpSpPr>
          <a:xfrm>
            <a:off x="294701" y="1903214"/>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p:cNvSpPr txBox="1"/>
          <p:nvPr/>
        </p:nvSpPr>
        <p:spPr>
          <a:xfrm>
            <a:off x="398985" y="1963186"/>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City being built in days before birth of Moses – Rameses used earlier than 1300</a:t>
            </a:r>
          </a:p>
        </p:txBody>
      </p:sp>
      <p:grpSp>
        <p:nvGrpSpPr>
          <p:cNvPr id="21" name="Group 20"/>
          <p:cNvGrpSpPr/>
          <p:nvPr/>
        </p:nvGrpSpPr>
        <p:grpSpPr>
          <a:xfrm>
            <a:off x="4661795" y="2768929"/>
            <a:ext cx="4267201" cy="752475"/>
            <a:chOff x="304799" y="758121"/>
            <a:chExt cx="4267201" cy="752475"/>
          </a:xfrm>
        </p:grpSpPr>
        <p:sp>
          <p:nvSpPr>
            <p:cNvPr id="22" name="Bevel 2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4990339" y="2830064"/>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Hyksos not part of the discussion – Whole time under New Kingdom</a:t>
            </a:r>
          </a:p>
        </p:txBody>
      </p:sp>
      <p:grpSp>
        <p:nvGrpSpPr>
          <p:cNvPr id="25" name="Group 24"/>
          <p:cNvGrpSpPr/>
          <p:nvPr/>
        </p:nvGrpSpPr>
        <p:grpSpPr>
          <a:xfrm>
            <a:off x="315449" y="2766305"/>
            <a:ext cx="4267201" cy="752475"/>
            <a:chOff x="304799" y="758121"/>
            <a:chExt cx="4267201" cy="752475"/>
          </a:xfrm>
        </p:grpSpPr>
        <p:sp>
          <p:nvSpPr>
            <p:cNvPr id="26" name="Bevel 2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TextBox 27"/>
          <p:cNvSpPr txBox="1"/>
          <p:nvPr/>
        </p:nvSpPr>
        <p:spPr>
          <a:xfrm>
            <a:off x="416414" y="2824700"/>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430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yrs</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in Egypt fits with fall of Hyksos rise of Pharaohs did not know Joseph</a:t>
            </a:r>
          </a:p>
        </p:txBody>
      </p:sp>
      <p:grpSp>
        <p:nvGrpSpPr>
          <p:cNvPr id="29" name="Group 28"/>
          <p:cNvGrpSpPr/>
          <p:nvPr/>
        </p:nvGrpSpPr>
        <p:grpSpPr>
          <a:xfrm>
            <a:off x="4640791" y="3615034"/>
            <a:ext cx="4267201" cy="752475"/>
            <a:chOff x="304799" y="758121"/>
            <a:chExt cx="4267201" cy="752475"/>
          </a:xfrm>
        </p:grpSpPr>
        <p:sp>
          <p:nvSpPr>
            <p:cNvPr id="30" name="Bevel 29"/>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TextBox 31"/>
          <p:cNvSpPr txBox="1"/>
          <p:nvPr/>
        </p:nvSpPr>
        <p:spPr>
          <a:xfrm>
            <a:off x="4969342" y="3676166"/>
            <a:ext cx="3610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Philistines arrival fit in times of the Conquest</a:t>
            </a:r>
          </a:p>
        </p:txBody>
      </p:sp>
      <p:grpSp>
        <p:nvGrpSpPr>
          <p:cNvPr id="41" name="Group 40"/>
          <p:cNvGrpSpPr/>
          <p:nvPr/>
        </p:nvGrpSpPr>
        <p:grpSpPr>
          <a:xfrm>
            <a:off x="294432" y="3612409"/>
            <a:ext cx="4267201" cy="752475"/>
            <a:chOff x="304799" y="758121"/>
            <a:chExt cx="4267201" cy="752475"/>
          </a:xfrm>
        </p:grpSpPr>
        <p:sp>
          <p:nvSpPr>
            <p:cNvPr id="42" name="Bevel 4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extBox 43"/>
          <p:cNvSpPr txBox="1"/>
          <p:nvPr/>
        </p:nvSpPr>
        <p:spPr>
          <a:xfrm>
            <a:off x="395397" y="3670802"/>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Land of the Philistines not conquered-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Joshua 2:2-3 (1200 BC)</a:t>
            </a:r>
          </a:p>
        </p:txBody>
      </p:sp>
      <p:grpSp>
        <p:nvGrpSpPr>
          <p:cNvPr id="45" name="Group 44"/>
          <p:cNvGrpSpPr/>
          <p:nvPr/>
        </p:nvGrpSpPr>
        <p:grpSpPr>
          <a:xfrm>
            <a:off x="4663789" y="4457514"/>
            <a:ext cx="4267201" cy="752475"/>
            <a:chOff x="304799" y="758121"/>
            <a:chExt cx="4267201" cy="752475"/>
          </a:xfrm>
        </p:grpSpPr>
        <p:sp>
          <p:nvSpPr>
            <p:cNvPr id="46" name="Bevel 4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8" name="TextBox 47"/>
          <p:cNvSpPr txBox="1"/>
          <p:nvPr/>
        </p:nvSpPr>
        <p:spPr>
          <a:xfrm>
            <a:off x="4992340" y="4518572"/>
            <a:ext cx="36100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Israel not there so no mention</a:t>
            </a:r>
          </a:p>
        </p:txBody>
      </p:sp>
      <p:grpSp>
        <p:nvGrpSpPr>
          <p:cNvPr id="49" name="Group 48"/>
          <p:cNvGrpSpPr/>
          <p:nvPr/>
        </p:nvGrpSpPr>
        <p:grpSpPr>
          <a:xfrm>
            <a:off x="317430" y="4454889"/>
            <a:ext cx="4267201" cy="752475"/>
            <a:chOff x="304799" y="758121"/>
            <a:chExt cx="4267201" cy="752475"/>
          </a:xfrm>
        </p:grpSpPr>
        <p:sp>
          <p:nvSpPr>
            <p:cNvPr id="50" name="Bevel 4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TextBox 51"/>
          <p:cNvSpPr txBox="1"/>
          <p:nvPr/>
        </p:nvSpPr>
        <p:spPr>
          <a:xfrm>
            <a:off x="418395" y="4513284"/>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Israel not mentioned in Palestine invasions of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Seti</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I &amp; or Ramses II</a:t>
            </a:r>
          </a:p>
        </p:txBody>
      </p:sp>
      <p:grpSp>
        <p:nvGrpSpPr>
          <p:cNvPr id="61" name="Group 60"/>
          <p:cNvGrpSpPr/>
          <p:nvPr/>
        </p:nvGrpSpPr>
        <p:grpSpPr>
          <a:xfrm>
            <a:off x="4661535" y="5985692"/>
            <a:ext cx="4267201" cy="752475"/>
            <a:chOff x="304799" y="758121"/>
            <a:chExt cx="4267201" cy="752475"/>
          </a:xfrm>
        </p:grpSpPr>
        <p:sp>
          <p:nvSpPr>
            <p:cNvPr id="62" name="Bevel 6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4" name="TextBox 63"/>
          <p:cNvSpPr txBox="1"/>
          <p:nvPr/>
        </p:nvSpPr>
        <p:spPr>
          <a:xfrm>
            <a:off x="4879711" y="6046823"/>
            <a:ext cx="3818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Hazor</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burned only once – not Joshua &amp; Deborah &amp; Barak</a:t>
            </a:r>
          </a:p>
        </p:txBody>
      </p:sp>
      <p:grpSp>
        <p:nvGrpSpPr>
          <p:cNvPr id="65" name="Group 64"/>
          <p:cNvGrpSpPr/>
          <p:nvPr/>
        </p:nvGrpSpPr>
        <p:grpSpPr>
          <a:xfrm>
            <a:off x="315163" y="5983068"/>
            <a:ext cx="4267201" cy="752475"/>
            <a:chOff x="304799" y="758121"/>
            <a:chExt cx="4267201" cy="752475"/>
          </a:xfrm>
        </p:grpSpPr>
        <p:sp>
          <p:nvSpPr>
            <p:cNvPr id="66" name="Bevel 6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8" name="TextBox 67"/>
          <p:cNvSpPr txBox="1"/>
          <p:nvPr/>
        </p:nvSpPr>
        <p:spPr>
          <a:xfrm>
            <a:off x="416154" y="6041461"/>
            <a:ext cx="4003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Adequate time to fit Judges into time period of 1370 to 1010 BC</a:t>
            </a:r>
          </a:p>
        </p:txBody>
      </p:sp>
      <p:grpSp>
        <p:nvGrpSpPr>
          <p:cNvPr id="53" name="Group 52">
            <a:extLst>
              <a:ext uri="{FF2B5EF4-FFF2-40B4-BE49-F238E27FC236}">
                <a16:creationId xmlns:a16="http://schemas.microsoft.com/office/drawing/2014/main" id="{FDC4C26C-0414-4052-902B-D711C5DE777F}"/>
              </a:ext>
            </a:extLst>
          </p:cNvPr>
          <p:cNvGrpSpPr/>
          <p:nvPr/>
        </p:nvGrpSpPr>
        <p:grpSpPr>
          <a:xfrm>
            <a:off x="315163" y="5225741"/>
            <a:ext cx="4267201" cy="752475"/>
            <a:chOff x="304799" y="758121"/>
            <a:chExt cx="4267201" cy="752475"/>
          </a:xfrm>
        </p:grpSpPr>
        <p:sp>
          <p:nvSpPr>
            <p:cNvPr id="54" name="Bevel 65">
              <a:extLst>
                <a:ext uri="{FF2B5EF4-FFF2-40B4-BE49-F238E27FC236}">
                  <a16:creationId xmlns:a16="http://schemas.microsoft.com/office/drawing/2014/main" id="{EB949900-652C-47D8-871B-5D75E08971A0}"/>
                </a:ext>
              </a:extLst>
            </p:cNvPr>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9C813433-2ABF-4E72-945F-265CE804CB90}"/>
                </a:ext>
              </a:extLst>
            </p:cNvPr>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a:extLst>
              <a:ext uri="{FF2B5EF4-FFF2-40B4-BE49-F238E27FC236}">
                <a16:creationId xmlns:a16="http://schemas.microsoft.com/office/drawing/2014/main" id="{6D205FEA-CAFA-4E81-BD81-FBABD5BCA9E9}"/>
              </a:ext>
            </a:extLst>
          </p:cNvPr>
          <p:cNvGrpSpPr/>
          <p:nvPr/>
        </p:nvGrpSpPr>
        <p:grpSpPr>
          <a:xfrm>
            <a:off x="4661535" y="5210027"/>
            <a:ext cx="4267201" cy="752475"/>
            <a:chOff x="304799" y="758121"/>
            <a:chExt cx="4267201" cy="752475"/>
          </a:xfrm>
        </p:grpSpPr>
        <p:sp>
          <p:nvSpPr>
            <p:cNvPr id="57" name="Bevel 61">
              <a:extLst>
                <a:ext uri="{FF2B5EF4-FFF2-40B4-BE49-F238E27FC236}">
                  <a16:creationId xmlns:a16="http://schemas.microsoft.com/office/drawing/2014/main" id="{A6703939-0878-4173-A9D0-744AAFF4DFFA}"/>
                </a:ext>
              </a:extLst>
            </p:cNvPr>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72142D9C-2000-43F4-B7D8-A60F147A3BE1}"/>
                </a:ext>
              </a:extLst>
            </p:cNvPr>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9" name="TextBox 58">
            <a:extLst>
              <a:ext uri="{FF2B5EF4-FFF2-40B4-BE49-F238E27FC236}">
                <a16:creationId xmlns:a16="http://schemas.microsoft.com/office/drawing/2014/main" id="{CE249C1C-2493-47DD-8186-6F5F153F9D63}"/>
              </a:ext>
            </a:extLst>
          </p:cNvPr>
          <p:cNvSpPr txBox="1"/>
          <p:nvPr/>
        </p:nvSpPr>
        <p:spPr>
          <a:xfrm>
            <a:off x="4879711" y="5358056"/>
            <a:ext cx="3818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Generations of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Heman</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does not fit</a:t>
            </a:r>
          </a:p>
        </p:txBody>
      </p:sp>
      <p:sp>
        <p:nvSpPr>
          <p:cNvPr id="60" name="TextBox 59">
            <a:extLst>
              <a:ext uri="{FF2B5EF4-FFF2-40B4-BE49-F238E27FC236}">
                <a16:creationId xmlns:a16="http://schemas.microsoft.com/office/drawing/2014/main" id="{822592F2-EC2A-45E2-9C37-C0EFED572E29}"/>
              </a:ext>
            </a:extLst>
          </p:cNvPr>
          <p:cNvSpPr txBox="1"/>
          <p:nvPr/>
        </p:nvSpPr>
        <p:spPr>
          <a:xfrm>
            <a:off x="455310" y="5401598"/>
            <a:ext cx="3818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Generations of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Heman</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could fit</a:t>
            </a:r>
          </a:p>
        </p:txBody>
      </p:sp>
    </p:spTree>
    <p:extLst>
      <p:ext uri="{BB962C8B-B14F-4D97-AF65-F5344CB8AC3E}">
        <p14:creationId xmlns:p14="http://schemas.microsoft.com/office/powerpoint/2010/main" val="3408439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242560"/>
          </a:xfrm>
          <a:prstGeom prst="rect">
            <a:avLst/>
          </a:prstGeom>
        </p:spPr>
      </p:pic>
      <p:sp>
        <p:nvSpPr>
          <p:cNvPr id="5" name="TextBox 4"/>
          <p:cNvSpPr txBox="1"/>
          <p:nvPr/>
        </p:nvSpPr>
        <p:spPr>
          <a:xfrm>
            <a:off x="5431351" y="1524491"/>
            <a:ext cx="3340530"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charset="0"/>
                <a:ea typeface="+mn-ea"/>
                <a:cs typeface="Arial" charset="0"/>
              </a:rPr>
              <a:t>Jericho Today</a:t>
            </a:r>
          </a:p>
        </p:txBody>
      </p:sp>
    </p:spTree>
    <p:extLst>
      <p:ext uri="{BB962C8B-B14F-4D97-AF65-F5344CB8AC3E}">
        <p14:creationId xmlns:p14="http://schemas.microsoft.com/office/powerpoint/2010/main" val="3816494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5F93-F59D-4028-A00F-E8895C848D2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67EFAA5-2F46-4D2F-99FC-7C77B21AC9F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5D52B-B627-4E57-AA1E-92CEBDD567FC}" type="slidenum">
              <a:rPr kumimoji="0" lang="en-US" altLang="en-US" sz="1200" b="0"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pic>
        <p:nvPicPr>
          <p:cNvPr id="5" name="Picture 4" descr="A close up of a map&#10;&#10;Description automatically generated">
            <a:extLst>
              <a:ext uri="{FF2B5EF4-FFF2-40B4-BE49-F238E27FC236}">
                <a16:creationId xmlns:a16="http://schemas.microsoft.com/office/drawing/2014/main" id="{DABBEBCF-F626-4278-83A2-EA5653DFE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09" y="0"/>
            <a:ext cx="8892470" cy="6266576"/>
          </a:xfrm>
          <a:prstGeom prst="rect">
            <a:avLst/>
          </a:prstGeom>
        </p:spPr>
      </p:pic>
    </p:spTree>
    <p:extLst>
      <p:ext uri="{BB962C8B-B14F-4D97-AF65-F5344CB8AC3E}">
        <p14:creationId xmlns:p14="http://schemas.microsoft.com/office/powerpoint/2010/main" val="1077040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3"/>
          <p:cNvGrpSpPr>
            <a:grpSpLocks noGrp="1" noUngrp="1" noChangeAspect="1"/>
          </p:cNvGrpSpPr>
          <p:nvPr/>
        </p:nvGrpSpPr>
        <p:grpSpPr bwMode="auto">
          <a:xfrm>
            <a:off x="-2286000" y="940594"/>
            <a:ext cx="13716000" cy="5228922"/>
            <a:chOff x="685800" y="1927225"/>
            <a:chExt cx="7772400" cy="3556000"/>
          </a:xfrm>
        </p:grpSpPr>
        <p:pic>
          <p:nvPicPr>
            <p:cNvPr id="116738" name="Picture 1" descr="Jericho from west panorama, tb05110685p"/>
            <p:cNvPicPr>
              <a:picLocks noRot="1" noChangeAspect="1" noMove="1" noResize="1"/>
            </p:cNvPicPr>
            <p:nvPr isPhoto="1"/>
          </p:nvPicPr>
          <p:blipFill>
            <a:blip r:embed="rId3"/>
            <a:srcRect/>
            <a:stretch>
              <a:fillRect/>
            </a:stretch>
          </p:blipFill>
          <p:spPr bwMode="auto">
            <a:xfrm>
              <a:off x="685800" y="1927225"/>
              <a:ext cx="7772400" cy="3003550"/>
            </a:xfrm>
            <a:prstGeom prst="rect">
              <a:avLst/>
            </a:prstGeom>
            <a:noFill/>
            <a:ln w="9525">
              <a:noFill/>
              <a:miter lim="800000"/>
              <a:headEnd/>
              <a:tailEnd/>
            </a:ln>
          </p:spPr>
        </p:pic>
        <p:sp>
          <p:nvSpPr>
            <p:cNvPr id="116739" name="Rectangle 2"/>
            <p:cNvSpPr>
              <a:spLocks noChangeArrowheads="1"/>
            </p:cNvSpPr>
            <p:nvPr/>
          </p:nvSpPr>
          <p:spPr bwMode="auto">
            <a:xfrm>
              <a:off x="685800" y="5140325"/>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Arial" charset="0"/>
                </a:rPr>
                <a:t>Jericho, Tell </a:t>
              </a:r>
              <a:r>
                <a:rPr kumimoji="0" lang="en-US" sz="2200" b="0" i="0" u="none" strike="noStrike" kern="1200" cap="none" spc="0" normalizeH="0" baseline="0" noProof="0" dirty="0" err="1">
                  <a:ln>
                    <a:noFill/>
                  </a:ln>
                  <a:solidFill>
                    <a:srgbClr val="000000"/>
                  </a:solidFill>
                  <a:effectLst/>
                  <a:uLnTx/>
                  <a:uFillTx/>
                  <a:latin typeface="Calibri" pitchFamily="34" charset="0"/>
                  <a:ea typeface="+mn-ea"/>
                  <a:cs typeface="Arial" charset="0"/>
                </a:rPr>
                <a:t>es</a:t>
              </a: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Arial" charset="0"/>
                </a:rPr>
                <a:t>-Sultan from west panorama</a:t>
              </a:r>
            </a:p>
          </p:txBody>
        </p:sp>
      </p:grpSp>
      <p:pic>
        <p:nvPicPr>
          <p:cNvPr id="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416687" y="4578562"/>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7265" b="23904"/>
          <a:stretch/>
        </p:blipFill>
        <p:spPr>
          <a:xfrm>
            <a:off x="-109728" y="571501"/>
            <a:ext cx="10058400" cy="1609344"/>
          </a:xfrm>
          <a:prstGeom prst="rect">
            <a:avLst/>
          </a:prstGeom>
        </p:spPr>
      </p:pic>
    </p:spTree>
    <p:extLst>
      <p:ext uri="{BB962C8B-B14F-4D97-AF65-F5344CB8AC3E}">
        <p14:creationId xmlns:p14="http://schemas.microsoft.com/office/powerpoint/2010/main" val="2473155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A9994-7DC2-4FAB-ACCB-6EE1BE7A9083}"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193792"/>
          </a:xfrm>
          <a:prstGeom prst="rect">
            <a:avLst/>
          </a:prstGeom>
        </p:spPr>
      </p:pic>
      <p:sp>
        <p:nvSpPr>
          <p:cNvPr id="5" name="TextBox 4"/>
          <p:cNvSpPr txBox="1"/>
          <p:nvPr/>
        </p:nvSpPr>
        <p:spPr>
          <a:xfrm>
            <a:off x="607192" y="3824859"/>
            <a:ext cx="8165343"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mn-ea"/>
                <a:cs typeface="Arial" charset="0"/>
              </a:rPr>
              <a:t>Hebrews 11:30-31(ESV) </a:t>
            </a:r>
            <a:b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br>
            <a:r>
              <a:rPr kumimoji="0" lang="en-US" sz="2000" b="0" i="0" u="none" strike="noStrike" kern="1200" cap="none" spc="0" normalizeH="0" baseline="30000" noProof="0" dirty="0">
                <a:ln>
                  <a:noFill/>
                </a:ln>
                <a:solidFill>
                  <a:prstClr val="white"/>
                </a:solidFill>
                <a:effectLst/>
                <a:uLnTx/>
                <a:uFillTx/>
                <a:latin typeface="Arial" charset="0"/>
                <a:ea typeface="+mn-ea"/>
                <a:cs typeface="Arial" charset="0"/>
              </a:rPr>
              <a:t>30</a:t>
            </a: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By faith the walls of Jericho fell down after they had been encircled for seven days.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br>
            <a:r>
              <a:rPr kumimoji="0" lang="en-US" sz="2000" b="0" i="0" u="none" strike="noStrike" kern="1200" cap="none" spc="0" normalizeH="0" baseline="30000" noProof="0" dirty="0">
                <a:ln>
                  <a:noFill/>
                </a:ln>
                <a:solidFill>
                  <a:prstClr val="white"/>
                </a:solidFill>
                <a:effectLst/>
                <a:uLnTx/>
                <a:uFillTx/>
                <a:latin typeface="Arial" charset="0"/>
                <a:ea typeface="+mn-ea"/>
                <a:cs typeface="Arial" charset="0"/>
              </a:rPr>
              <a:t>31</a:t>
            </a: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By faith Rahab the prostitute did not perish with those who were disobedient, because she had given a friendly welcome to the spies. </a:t>
            </a:r>
          </a:p>
        </p:txBody>
      </p:sp>
    </p:spTree>
    <p:extLst>
      <p:ext uri="{BB962C8B-B14F-4D97-AF65-F5344CB8AC3E}">
        <p14:creationId xmlns:p14="http://schemas.microsoft.com/office/powerpoint/2010/main" val="1433368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53200" y="1752600"/>
            <a:ext cx="2252132" cy="4267200"/>
            <a:chOff x="6553200" y="-1752600"/>
            <a:chExt cx="2286000" cy="3581400"/>
          </a:xfrm>
        </p:grpSpPr>
        <p:cxnSp>
          <p:nvCxnSpPr>
            <p:cNvPr id="8" name="Straight Connector 7"/>
            <p:cNvCxnSpPr/>
            <p:nvPr/>
          </p:nvCxnSpPr>
          <p:spPr>
            <a:xfrm flipH="1">
              <a:off x="7620000" y="-1752600"/>
              <a:ext cx="76200" cy="3581400"/>
            </a:xfrm>
            <a:prstGeom prst="line">
              <a:avLst/>
            </a:prstGeom>
            <a:ln w="3492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53200" y="-533400"/>
              <a:ext cx="2286000" cy="0"/>
            </a:xfrm>
            <a:prstGeom prst="line">
              <a:avLst/>
            </a:prstGeom>
            <a:ln w="3492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 name="Right Arrow 3"/>
          <p:cNvSpPr/>
          <p:nvPr/>
        </p:nvSpPr>
        <p:spPr>
          <a:xfrm>
            <a:off x="457200" y="2057400"/>
            <a:ext cx="6096000" cy="3886200"/>
          </a:xfrm>
          <a:prstGeom prst="rightArrow">
            <a:avLst/>
          </a:prstGeom>
          <a:solidFill>
            <a:schemeClr val="tx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 name="Straight Connector 1"/>
          <p:cNvCxnSpPr/>
          <p:nvPr/>
        </p:nvCxnSpPr>
        <p:spPr>
          <a:xfrm>
            <a:off x="152400" y="3962400"/>
            <a:ext cx="8839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924800" y="2743200"/>
            <a:ext cx="762000" cy="1272906"/>
            <a:chOff x="7086600" y="585035"/>
            <a:chExt cx="1371600" cy="2081965"/>
          </a:xfrm>
        </p:grpSpPr>
        <p:grpSp>
          <p:nvGrpSpPr>
            <p:cNvPr id="33" name="Group 32"/>
            <p:cNvGrpSpPr/>
            <p:nvPr/>
          </p:nvGrpSpPr>
          <p:grpSpPr>
            <a:xfrm>
              <a:off x="7086600" y="585035"/>
              <a:ext cx="1371600" cy="786565"/>
              <a:chOff x="685800" y="865011"/>
              <a:chExt cx="1371600" cy="786565"/>
            </a:xfrm>
          </p:grpSpPr>
          <p:sp>
            <p:nvSpPr>
              <p:cNvPr id="39" name="Rectangle 38"/>
              <p:cNvSpPr/>
              <p:nvPr/>
            </p:nvSpPr>
            <p:spPr>
              <a:xfrm>
                <a:off x="685800" y="914400"/>
                <a:ext cx="1371600" cy="737176"/>
              </a:xfrm>
              <a:prstGeom prst="rect">
                <a:avLst/>
              </a:prstGeom>
              <a:solidFill>
                <a:schemeClr val="accent6"/>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Early Church</a:t>
                </a:r>
              </a:p>
            </p:txBody>
          </p:sp>
        </p:grpSp>
        <p:grpSp>
          <p:nvGrpSpPr>
            <p:cNvPr id="34" name="Group 33"/>
            <p:cNvGrpSpPr/>
            <p:nvPr/>
          </p:nvGrpSpPr>
          <p:grpSpPr>
            <a:xfrm>
              <a:off x="7696200" y="1371600"/>
              <a:ext cx="152400" cy="1295400"/>
              <a:chOff x="1249363" y="2209800"/>
              <a:chExt cx="152400" cy="1295400"/>
            </a:xfrm>
          </p:grpSpPr>
          <p:sp>
            <p:nvSpPr>
              <p:cNvPr id="35"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10"/>
              <p:cNvSpPr>
                <a:spLocks noChangeArrowheads="1"/>
              </p:cNvSpPr>
              <p:nvPr/>
            </p:nvSpPr>
            <p:spPr bwMode="auto">
              <a:xfrm>
                <a:off x="1249363" y="3352800"/>
                <a:ext cx="152400" cy="152400"/>
              </a:xfrm>
              <a:prstGeom prst="ellipse">
                <a:avLst/>
              </a:prstGeom>
              <a:solidFill>
                <a:schemeClr val="accent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1" name="Group 40"/>
          <p:cNvGrpSpPr/>
          <p:nvPr/>
        </p:nvGrpSpPr>
        <p:grpSpPr>
          <a:xfrm>
            <a:off x="4724400" y="2743200"/>
            <a:ext cx="762000" cy="1272905"/>
            <a:chOff x="685800" y="585035"/>
            <a:chExt cx="1371600" cy="2081965"/>
          </a:xfrm>
          <a:solidFill>
            <a:schemeClr val="accent5"/>
          </a:solidFill>
        </p:grpSpPr>
        <p:grpSp>
          <p:nvGrpSpPr>
            <p:cNvPr id="42" name="Group 41"/>
            <p:cNvGrpSpPr/>
            <p:nvPr/>
          </p:nvGrpSpPr>
          <p:grpSpPr>
            <a:xfrm>
              <a:off x="685800" y="585035"/>
              <a:ext cx="1371600" cy="786565"/>
              <a:chOff x="685800" y="865011"/>
              <a:chExt cx="1371600" cy="786565"/>
            </a:xfrm>
            <a:grpFill/>
          </p:grpSpPr>
          <p:sp>
            <p:nvSpPr>
              <p:cNvPr id="46" name="Rectangle 45"/>
              <p:cNvSpPr/>
              <p:nvPr/>
            </p:nvSpPr>
            <p:spPr>
              <a:xfrm>
                <a:off x="685800" y="914400"/>
                <a:ext cx="1371600" cy="737176"/>
              </a:xfrm>
              <a:prstGeom prst="rect">
                <a:avLst/>
              </a:prstGeom>
              <a:grp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685800" y="865011"/>
                <a:ext cx="1371600" cy="75510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Kings &amp; Prophets</a:t>
                </a:r>
              </a:p>
            </p:txBody>
          </p:sp>
        </p:grpSp>
        <p:grpSp>
          <p:nvGrpSpPr>
            <p:cNvPr id="43" name="Group 42"/>
            <p:cNvGrpSpPr/>
            <p:nvPr/>
          </p:nvGrpSpPr>
          <p:grpSpPr>
            <a:xfrm>
              <a:off x="1295400" y="1371600"/>
              <a:ext cx="152400" cy="1295400"/>
              <a:chOff x="1249363" y="2209800"/>
              <a:chExt cx="152400" cy="1295400"/>
            </a:xfrm>
            <a:grpFill/>
          </p:grpSpPr>
          <p:sp>
            <p:nvSpPr>
              <p:cNvPr id="44" name="Line 9"/>
              <p:cNvSpPr>
                <a:spLocks noChangeShapeType="1"/>
              </p:cNvSpPr>
              <p:nvPr/>
            </p:nvSpPr>
            <p:spPr bwMode="auto">
              <a:xfrm>
                <a:off x="1325563" y="2209800"/>
                <a:ext cx="0" cy="1143000"/>
              </a:xfrm>
              <a:prstGeom prst="line">
                <a:avLst/>
              </a:prstGeom>
              <a:grpFill/>
              <a:ln w="15875">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10"/>
              <p:cNvSpPr>
                <a:spLocks noChangeArrowheads="1"/>
              </p:cNvSpPr>
              <p:nvPr/>
            </p:nvSpPr>
            <p:spPr bwMode="auto">
              <a:xfrm>
                <a:off x="1249363" y="3352800"/>
                <a:ext cx="152400" cy="152400"/>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8" name="Group 47"/>
          <p:cNvGrpSpPr/>
          <p:nvPr/>
        </p:nvGrpSpPr>
        <p:grpSpPr>
          <a:xfrm>
            <a:off x="5791200" y="2743200"/>
            <a:ext cx="762000" cy="1272906"/>
            <a:chOff x="2819400" y="585035"/>
            <a:chExt cx="1371600" cy="2081965"/>
          </a:xfrm>
        </p:grpSpPr>
        <p:grpSp>
          <p:nvGrpSpPr>
            <p:cNvPr id="49" name="Group 48"/>
            <p:cNvGrpSpPr/>
            <p:nvPr/>
          </p:nvGrpSpPr>
          <p:grpSpPr>
            <a:xfrm>
              <a:off x="2819400" y="585035"/>
              <a:ext cx="1371600" cy="786565"/>
              <a:chOff x="685800" y="865011"/>
              <a:chExt cx="1371600" cy="786565"/>
            </a:xfrm>
          </p:grpSpPr>
          <p:sp>
            <p:nvSpPr>
              <p:cNvPr id="53" name="Rectangle 52"/>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Exile &amp; Return</a:t>
                </a:r>
              </a:p>
            </p:txBody>
          </p:sp>
        </p:grpSp>
        <p:grpSp>
          <p:nvGrpSpPr>
            <p:cNvPr id="50" name="Group 49"/>
            <p:cNvGrpSpPr/>
            <p:nvPr/>
          </p:nvGrpSpPr>
          <p:grpSpPr>
            <a:xfrm>
              <a:off x="3429000" y="1371600"/>
              <a:ext cx="152400" cy="1295400"/>
              <a:chOff x="1249363" y="2209800"/>
              <a:chExt cx="152400" cy="1295400"/>
            </a:xfrm>
          </p:grpSpPr>
          <p:sp>
            <p:nvSpPr>
              <p:cNvPr id="51"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9" name="Group 68"/>
          <p:cNvGrpSpPr/>
          <p:nvPr/>
        </p:nvGrpSpPr>
        <p:grpSpPr>
          <a:xfrm>
            <a:off x="6858000" y="2743200"/>
            <a:ext cx="762000" cy="1272906"/>
            <a:chOff x="4953000" y="585035"/>
            <a:chExt cx="1371600" cy="2081965"/>
          </a:xfrm>
        </p:grpSpPr>
        <p:grpSp>
          <p:nvGrpSpPr>
            <p:cNvPr id="70" name="Group 69"/>
            <p:cNvGrpSpPr/>
            <p:nvPr/>
          </p:nvGrpSpPr>
          <p:grpSpPr>
            <a:xfrm>
              <a:off x="4953000" y="585035"/>
              <a:ext cx="1371600" cy="786565"/>
              <a:chOff x="685800" y="865011"/>
              <a:chExt cx="1371600" cy="786565"/>
            </a:xfrm>
          </p:grpSpPr>
          <p:sp>
            <p:nvSpPr>
              <p:cNvPr id="74" name="Rectangle 73"/>
              <p:cNvSpPr/>
              <p:nvPr/>
            </p:nvSpPr>
            <p:spPr>
              <a:xfrm>
                <a:off x="685800" y="914400"/>
                <a:ext cx="1371600" cy="737176"/>
              </a:xfrm>
              <a:prstGeom prst="rect">
                <a:avLst/>
              </a:prstGeom>
              <a:solidFill>
                <a:schemeClr val="accent6"/>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Life of Jesus</a:t>
                </a:r>
              </a:p>
            </p:txBody>
          </p:sp>
        </p:grpSp>
        <p:grpSp>
          <p:nvGrpSpPr>
            <p:cNvPr id="71" name="Group 70"/>
            <p:cNvGrpSpPr/>
            <p:nvPr/>
          </p:nvGrpSpPr>
          <p:grpSpPr>
            <a:xfrm>
              <a:off x="5562600" y="1371600"/>
              <a:ext cx="152400" cy="1295400"/>
              <a:chOff x="1249363" y="2209800"/>
              <a:chExt cx="152400" cy="1295400"/>
            </a:xfrm>
          </p:grpSpPr>
          <p:sp>
            <p:nvSpPr>
              <p:cNvPr id="72"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Oval 10"/>
              <p:cNvSpPr>
                <a:spLocks noChangeArrowheads="1"/>
              </p:cNvSpPr>
              <p:nvPr/>
            </p:nvSpPr>
            <p:spPr bwMode="auto">
              <a:xfrm>
                <a:off x="1249363" y="3352800"/>
                <a:ext cx="152400" cy="152400"/>
              </a:xfrm>
              <a:prstGeom prst="ellipse">
                <a:avLst/>
              </a:prstGeom>
              <a:solidFill>
                <a:schemeClr val="accent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6" name="Group 35"/>
          <p:cNvGrpSpPr/>
          <p:nvPr/>
        </p:nvGrpSpPr>
        <p:grpSpPr>
          <a:xfrm>
            <a:off x="3657600" y="2743200"/>
            <a:ext cx="762000" cy="1272906"/>
            <a:chOff x="7086600" y="585035"/>
            <a:chExt cx="1371600" cy="2081965"/>
          </a:xfrm>
        </p:grpSpPr>
        <p:grpSp>
          <p:nvGrpSpPr>
            <p:cNvPr id="37" name="Group 36"/>
            <p:cNvGrpSpPr/>
            <p:nvPr/>
          </p:nvGrpSpPr>
          <p:grpSpPr>
            <a:xfrm>
              <a:off x="7086600" y="585035"/>
              <a:ext cx="1371600" cy="786565"/>
              <a:chOff x="685800" y="865011"/>
              <a:chExt cx="1371600" cy="786565"/>
            </a:xfrm>
          </p:grpSpPr>
          <p:sp>
            <p:nvSpPr>
              <p:cNvPr id="58" name="Rectangle 57"/>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The Judges</a:t>
                </a:r>
              </a:p>
            </p:txBody>
          </p:sp>
        </p:grpSp>
        <p:grpSp>
          <p:nvGrpSpPr>
            <p:cNvPr id="55" name="Group 54"/>
            <p:cNvGrpSpPr/>
            <p:nvPr/>
          </p:nvGrpSpPr>
          <p:grpSpPr>
            <a:xfrm>
              <a:off x="7696200" y="1371600"/>
              <a:ext cx="152400" cy="1295400"/>
              <a:chOff x="1249363" y="2209800"/>
              <a:chExt cx="152400" cy="1295400"/>
            </a:xfrm>
          </p:grpSpPr>
          <p:sp>
            <p:nvSpPr>
              <p:cNvPr id="56"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0" name="Group 59"/>
          <p:cNvGrpSpPr/>
          <p:nvPr/>
        </p:nvGrpSpPr>
        <p:grpSpPr>
          <a:xfrm>
            <a:off x="457200" y="2760294"/>
            <a:ext cx="762000" cy="1255811"/>
            <a:chOff x="685800" y="612994"/>
            <a:chExt cx="1371600" cy="2054006"/>
          </a:xfrm>
        </p:grpSpPr>
        <p:grpSp>
          <p:nvGrpSpPr>
            <p:cNvPr id="61" name="Group 60"/>
            <p:cNvGrpSpPr/>
            <p:nvPr/>
          </p:nvGrpSpPr>
          <p:grpSpPr>
            <a:xfrm>
              <a:off x="685800" y="612994"/>
              <a:ext cx="1371600" cy="758606"/>
              <a:chOff x="685800" y="892970"/>
              <a:chExt cx="1371600" cy="758606"/>
            </a:xfrm>
          </p:grpSpPr>
          <p:sp>
            <p:nvSpPr>
              <p:cNvPr id="65" name="Rectangle 64"/>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p:cNvSpPr txBox="1"/>
              <p:nvPr/>
            </p:nvSpPr>
            <p:spPr>
              <a:xfrm>
                <a:off x="685800" y="892970"/>
                <a:ext cx="1371600" cy="595205"/>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Calibri"/>
                    <a:ea typeface="+mn-ea"/>
                    <a:cs typeface="+mn-cs"/>
                  </a:rPr>
                  <a:t>Creation &amp; Fall</a:t>
                </a:r>
              </a:p>
            </p:txBody>
          </p:sp>
        </p:grpSp>
        <p:grpSp>
          <p:nvGrpSpPr>
            <p:cNvPr id="62" name="Group 61"/>
            <p:cNvGrpSpPr/>
            <p:nvPr/>
          </p:nvGrpSpPr>
          <p:grpSpPr>
            <a:xfrm>
              <a:off x="1295400" y="1371600"/>
              <a:ext cx="152400" cy="1295400"/>
              <a:chOff x="1249363" y="2209800"/>
              <a:chExt cx="152400" cy="1295400"/>
            </a:xfrm>
          </p:grpSpPr>
          <p:sp>
            <p:nvSpPr>
              <p:cNvPr id="63"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5" name="Group 4"/>
          <p:cNvGrpSpPr/>
          <p:nvPr/>
        </p:nvGrpSpPr>
        <p:grpSpPr>
          <a:xfrm>
            <a:off x="1447800" y="2772843"/>
            <a:ext cx="914400" cy="1243264"/>
            <a:chOff x="1447800" y="1142321"/>
            <a:chExt cx="914400" cy="1524679"/>
          </a:xfrm>
        </p:grpSpPr>
        <p:grpSp>
          <p:nvGrpSpPr>
            <p:cNvPr id="68" name="Group 67"/>
            <p:cNvGrpSpPr/>
            <p:nvPr/>
          </p:nvGrpSpPr>
          <p:grpSpPr>
            <a:xfrm>
              <a:off x="1447800" y="1142321"/>
              <a:ext cx="914400" cy="553403"/>
              <a:chOff x="548640" y="913495"/>
              <a:chExt cx="1645920" cy="738081"/>
            </a:xfrm>
          </p:grpSpPr>
          <p:sp>
            <p:nvSpPr>
              <p:cNvPr id="79" name="Rectangle 78"/>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79"/>
              <p:cNvSpPr txBox="1"/>
              <p:nvPr/>
            </p:nvSpPr>
            <p:spPr>
              <a:xfrm>
                <a:off x="548640" y="913495"/>
                <a:ext cx="1645920" cy="57468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The Patriarchs</a:t>
                </a:r>
              </a:p>
            </p:txBody>
          </p:sp>
        </p:grpSp>
        <p:grpSp>
          <p:nvGrpSpPr>
            <p:cNvPr id="75" name="Group 74"/>
            <p:cNvGrpSpPr/>
            <p:nvPr/>
          </p:nvGrpSpPr>
          <p:grpSpPr>
            <a:xfrm>
              <a:off x="1862667" y="1695725"/>
              <a:ext cx="84667" cy="971275"/>
              <a:chOff x="1249363" y="2209800"/>
              <a:chExt cx="152400" cy="1295400"/>
            </a:xfrm>
          </p:grpSpPr>
          <p:sp>
            <p:nvSpPr>
              <p:cNvPr id="76"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 name="Group 6"/>
          <p:cNvGrpSpPr/>
          <p:nvPr/>
        </p:nvGrpSpPr>
        <p:grpSpPr>
          <a:xfrm>
            <a:off x="2514600" y="2743200"/>
            <a:ext cx="990600" cy="1272906"/>
            <a:chOff x="2514600" y="1105969"/>
            <a:chExt cx="990600" cy="1561031"/>
          </a:xfrm>
        </p:grpSpPr>
        <p:grpSp>
          <p:nvGrpSpPr>
            <p:cNvPr id="82" name="Group 81"/>
            <p:cNvGrpSpPr/>
            <p:nvPr/>
          </p:nvGrpSpPr>
          <p:grpSpPr>
            <a:xfrm>
              <a:off x="2514600" y="1105969"/>
              <a:ext cx="990600" cy="589756"/>
              <a:chOff x="548640" y="865011"/>
              <a:chExt cx="1783080" cy="786565"/>
            </a:xfrm>
          </p:grpSpPr>
          <p:sp>
            <p:nvSpPr>
              <p:cNvPr id="86" name="Rectangle 85"/>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7" name="TextBox 86"/>
              <p:cNvSpPr txBox="1"/>
              <p:nvPr/>
            </p:nvSpPr>
            <p:spPr>
              <a:xfrm>
                <a:off x="548640" y="865011"/>
                <a:ext cx="178308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Exodus Conquest</a:t>
                </a:r>
              </a:p>
            </p:txBody>
          </p:sp>
        </p:grpSp>
        <p:grpSp>
          <p:nvGrpSpPr>
            <p:cNvPr id="83" name="Group 82"/>
            <p:cNvGrpSpPr/>
            <p:nvPr/>
          </p:nvGrpSpPr>
          <p:grpSpPr>
            <a:xfrm>
              <a:off x="2929467" y="1695725"/>
              <a:ext cx="84667" cy="971275"/>
              <a:chOff x="1249363" y="2209800"/>
              <a:chExt cx="152400" cy="1295400"/>
            </a:xfrm>
          </p:grpSpPr>
          <p:sp>
            <p:nvSpPr>
              <p:cNvPr id="84"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itle 5"/>
          <p:cNvSpPr>
            <a:spLocks noGrp="1"/>
          </p:cNvSpPr>
          <p:nvPr>
            <p:ph type="title"/>
          </p:nvPr>
        </p:nvSpPr>
        <p:spPr/>
        <p:txBody>
          <a:bodyPr>
            <a:normAutofit fontScale="90000"/>
          </a:bodyPr>
          <a:lstStyle/>
          <a:p>
            <a:r>
              <a:rPr lang="en-US" dirty="0"/>
              <a:t>Sin Separates Us from God</a:t>
            </a:r>
            <a:br>
              <a:rPr lang="en-US" dirty="0"/>
            </a:br>
            <a:r>
              <a:rPr lang="en-US" dirty="0"/>
              <a:t>Bible is God’s Effort to Redeem Us</a:t>
            </a:r>
            <a:br>
              <a:rPr lang="en-US" dirty="0"/>
            </a:br>
            <a:r>
              <a:rPr lang="en-US" dirty="0"/>
              <a:t>See it Unfold via Bible Periods</a:t>
            </a:r>
          </a:p>
        </p:txBody>
      </p:sp>
      <p:sp>
        <p:nvSpPr>
          <p:cNvPr id="67" name="Arrow: Right 66">
            <a:extLst>
              <a:ext uri="{FF2B5EF4-FFF2-40B4-BE49-F238E27FC236}">
                <a16:creationId xmlns:a16="http://schemas.microsoft.com/office/drawing/2014/main" id="{EFEBD016-4F9E-4872-AB02-30129D2CB30A}"/>
              </a:ext>
            </a:extLst>
          </p:cNvPr>
          <p:cNvSpPr/>
          <p:nvPr/>
        </p:nvSpPr>
        <p:spPr>
          <a:xfrm rot="16200000">
            <a:off x="2746022" y="4114630"/>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1" name="Group 80">
            <a:extLst>
              <a:ext uri="{FF2B5EF4-FFF2-40B4-BE49-F238E27FC236}">
                <a16:creationId xmlns:a16="http://schemas.microsoft.com/office/drawing/2014/main" id="{B7E68CA2-C0DB-40F2-A17D-7E6C9175F40D}"/>
              </a:ext>
            </a:extLst>
          </p:cNvPr>
          <p:cNvGrpSpPr/>
          <p:nvPr/>
        </p:nvGrpSpPr>
        <p:grpSpPr>
          <a:xfrm flipV="1">
            <a:off x="6163451" y="3905251"/>
            <a:ext cx="1083731" cy="1242710"/>
            <a:chOff x="2819400" y="634424"/>
            <a:chExt cx="1371600" cy="2032576"/>
          </a:xfrm>
        </p:grpSpPr>
        <p:grpSp>
          <p:nvGrpSpPr>
            <p:cNvPr id="88" name="Group 87">
              <a:extLst>
                <a:ext uri="{FF2B5EF4-FFF2-40B4-BE49-F238E27FC236}">
                  <a16:creationId xmlns:a16="http://schemas.microsoft.com/office/drawing/2014/main" id="{7F5D90C2-E15F-45F3-87C7-DA2BB29F3C69}"/>
                </a:ext>
              </a:extLst>
            </p:cNvPr>
            <p:cNvGrpSpPr/>
            <p:nvPr/>
          </p:nvGrpSpPr>
          <p:grpSpPr>
            <a:xfrm>
              <a:off x="2819400" y="634424"/>
              <a:ext cx="1371600" cy="737176"/>
              <a:chOff x="685800" y="914400"/>
              <a:chExt cx="1371600" cy="737176"/>
            </a:xfrm>
          </p:grpSpPr>
          <p:sp>
            <p:nvSpPr>
              <p:cNvPr id="92" name="Rectangle 91">
                <a:extLst>
                  <a:ext uri="{FF2B5EF4-FFF2-40B4-BE49-F238E27FC236}">
                    <a16:creationId xmlns:a16="http://schemas.microsoft.com/office/drawing/2014/main" id="{01017070-3247-4D4B-97B9-5CCEB5E9E5F4}"/>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821A46E9-1955-48CE-B332-C74EB5F1394A}"/>
                  </a:ext>
                </a:extLst>
              </p:cNvPr>
              <p:cNvSpPr txBox="1"/>
              <p:nvPr/>
            </p:nvSpPr>
            <p:spPr>
              <a:xfrm>
                <a:off x="685800" y="1027680"/>
                <a:ext cx="1371600" cy="45306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9" name="Group 88">
              <a:extLst>
                <a:ext uri="{FF2B5EF4-FFF2-40B4-BE49-F238E27FC236}">
                  <a16:creationId xmlns:a16="http://schemas.microsoft.com/office/drawing/2014/main" id="{279EE623-CB64-4E18-975D-9942EE2C3EE2}"/>
                </a:ext>
              </a:extLst>
            </p:cNvPr>
            <p:cNvGrpSpPr/>
            <p:nvPr/>
          </p:nvGrpSpPr>
          <p:grpSpPr>
            <a:xfrm>
              <a:off x="3429000" y="1371600"/>
              <a:ext cx="152400" cy="1295400"/>
              <a:chOff x="1249363" y="2209800"/>
              <a:chExt cx="152400" cy="1295400"/>
            </a:xfrm>
          </p:grpSpPr>
          <p:sp>
            <p:nvSpPr>
              <p:cNvPr id="90" name="Line 9">
                <a:extLst>
                  <a:ext uri="{FF2B5EF4-FFF2-40B4-BE49-F238E27FC236}">
                    <a16:creationId xmlns:a16="http://schemas.microsoft.com/office/drawing/2014/main" id="{506E6870-236D-40CB-BCB1-B229B12316A6}"/>
                  </a:ext>
                </a:extLst>
              </p:cNvPr>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Oval 10">
                <a:extLst>
                  <a:ext uri="{FF2B5EF4-FFF2-40B4-BE49-F238E27FC236}">
                    <a16:creationId xmlns:a16="http://schemas.microsoft.com/office/drawing/2014/main" id="{065B93B8-590C-442F-8EA1-4315E3994E07}"/>
                  </a:ext>
                </a:extLst>
              </p:cNvPr>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Rectangle 11">
            <a:extLst>
              <a:ext uri="{FF2B5EF4-FFF2-40B4-BE49-F238E27FC236}">
                <a16:creationId xmlns:a16="http://schemas.microsoft.com/office/drawing/2014/main" id="{3DED3BEA-5DAD-4B97-9656-9392092417AE}"/>
              </a:ext>
            </a:extLst>
          </p:cNvPr>
          <p:cNvSpPr/>
          <p:nvPr/>
        </p:nvSpPr>
        <p:spPr>
          <a:xfrm>
            <a:off x="6197602" y="4709369"/>
            <a:ext cx="108373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Between the Testaments</a:t>
            </a:r>
          </a:p>
        </p:txBody>
      </p:sp>
      <p:sp>
        <p:nvSpPr>
          <p:cNvPr id="14" name="Rectangle 13">
            <a:extLst>
              <a:ext uri="{FF2B5EF4-FFF2-40B4-BE49-F238E27FC236}">
                <a16:creationId xmlns:a16="http://schemas.microsoft.com/office/drawing/2014/main" id="{39C27BEF-E91A-4499-8AC9-520426FA279A}"/>
              </a:ext>
            </a:extLst>
          </p:cNvPr>
          <p:cNvSpPr/>
          <p:nvPr/>
        </p:nvSpPr>
        <p:spPr>
          <a:xfrm>
            <a:off x="4437111" y="3290500"/>
            <a:ext cx="606193"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United</a:t>
            </a:r>
          </a:p>
        </p:txBody>
      </p:sp>
      <p:sp>
        <p:nvSpPr>
          <p:cNvPr id="94" name="Rectangle 93">
            <a:extLst>
              <a:ext uri="{FF2B5EF4-FFF2-40B4-BE49-F238E27FC236}">
                <a16:creationId xmlns:a16="http://schemas.microsoft.com/office/drawing/2014/main" id="{5CC2218F-3D62-452D-A4BB-49C9DBAD5237}"/>
              </a:ext>
            </a:extLst>
          </p:cNvPr>
          <p:cNvSpPr/>
          <p:nvPr/>
        </p:nvSpPr>
        <p:spPr>
          <a:xfrm>
            <a:off x="5096051" y="3282245"/>
            <a:ext cx="65595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Divided</a:t>
            </a:r>
          </a:p>
        </p:txBody>
      </p:sp>
    </p:spTree>
    <p:extLst>
      <p:ext uri="{BB962C8B-B14F-4D97-AF65-F5344CB8AC3E}">
        <p14:creationId xmlns:p14="http://schemas.microsoft.com/office/powerpoint/2010/main" val="373648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9"/>
                                        </p:tgtEl>
                                      </p:cBhvr>
                                    </p:animEffect>
                                    <p:set>
                                      <p:cBhvr>
                                        <p:cTn id="64" dur="1" fill="hold">
                                          <p:stCondLst>
                                            <p:cond delay="499"/>
                                          </p:stCondLst>
                                        </p:cTn>
                                        <p:tgtEl>
                                          <p:spTgt spid="6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60"/>
                                        </p:tgtEl>
                                      </p:cBhvr>
                                    </p:animEffect>
                                    <p:set>
                                      <p:cBhvr>
                                        <p:cTn id="70" dur="1" fill="hold">
                                          <p:stCondLst>
                                            <p:cond delay="499"/>
                                          </p:stCondLst>
                                        </p:cTn>
                                        <p:tgtEl>
                                          <p:spTgt spid="6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fade">
                                      <p:cBhvr>
                                        <p:cTn id="79" dur="500"/>
                                        <p:tgtEl>
                                          <p:spTgt spid="81"/>
                                        </p:tgtEl>
                                      </p:cBhvr>
                                    </p:animEffect>
                                  </p:childTnLst>
                                </p:cTn>
                              </p:par>
                              <p:par>
                                <p:cTn id="80" presetID="10" presetClass="exit" presetSubtype="0" fill="hold" nodeType="withEffect">
                                  <p:stCondLst>
                                    <p:cond delay="0"/>
                                  </p:stCondLst>
                                  <p:childTnLst>
                                    <p:animEffect transition="out" filter="fade">
                                      <p:cBhvr>
                                        <p:cTn id="81" dur="500"/>
                                        <p:tgtEl>
                                          <p:spTgt spid="81"/>
                                        </p:tgtEl>
                                      </p:cBhvr>
                                    </p:animEffect>
                                    <p:set>
                                      <p:cBhvr>
                                        <p:cTn id="82"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desert&#10;&#10;Description automatically generated">
            <a:extLst>
              <a:ext uri="{FF2B5EF4-FFF2-40B4-BE49-F238E27FC236}">
                <a16:creationId xmlns:a16="http://schemas.microsoft.com/office/drawing/2014/main" id="{DEFBFA31-2F4A-4471-B79F-C8C108893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028"/>
            <a:ext cx="9144000" cy="5689943"/>
          </a:xfrm>
          <a:prstGeom prst="rect">
            <a:avLst/>
          </a:prstGeom>
        </p:spPr>
      </p:pic>
    </p:spTree>
    <p:extLst>
      <p:ext uri="{BB962C8B-B14F-4D97-AF65-F5344CB8AC3E}">
        <p14:creationId xmlns:p14="http://schemas.microsoft.com/office/powerpoint/2010/main" val="2697175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alm trees on a sunny day&#10;&#10;Description automatically generated">
            <a:extLst>
              <a:ext uri="{FF2B5EF4-FFF2-40B4-BE49-F238E27FC236}">
                <a16:creationId xmlns:a16="http://schemas.microsoft.com/office/drawing/2014/main" id="{E0B49C4E-7231-4894-B982-E93C5EE97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0"/>
            <a:ext cx="5715000" cy="6858000"/>
          </a:xfrm>
          <a:prstGeom prst="rect">
            <a:avLst/>
          </a:prstGeom>
        </p:spPr>
      </p:pic>
    </p:spTree>
    <p:extLst>
      <p:ext uri="{BB962C8B-B14F-4D97-AF65-F5344CB8AC3E}">
        <p14:creationId xmlns:p14="http://schemas.microsoft.com/office/powerpoint/2010/main" val="1468582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019675" y="3832359"/>
            <a:ext cx="4124326" cy="539617"/>
          </a:xfrm>
        </p:spPr>
        <p:txBody>
          <a:bodyPr/>
          <a:lstStyle/>
          <a:p>
            <a:r>
              <a:rPr lang="en-US" altLang="en-US" sz="2000" dirty="0"/>
              <a:t>Normal vs Flooded Jordan River</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BE6668-199E-447C-8618-555D253C61A7}"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13316" name="Picture 3" descr="Israel-C 070.jpg"/>
          <p:cNvPicPr>
            <a:picLocks noChangeAspect="1"/>
          </p:cNvPicPr>
          <p:nvPr/>
        </p:nvPicPr>
        <p:blipFill>
          <a:blip r:embed="rId2" cstate="print">
            <a:extLst>
              <a:ext uri="{28A0092B-C50C-407E-A947-70E740481C1C}">
                <a14:useLocalDpi xmlns:a14="http://schemas.microsoft.com/office/drawing/2010/main" val="0"/>
              </a:ext>
            </a:extLst>
          </a:blip>
          <a:srcRect l="9167"/>
          <a:stretch>
            <a:fillRect/>
          </a:stretch>
        </p:blipFill>
        <p:spPr bwMode="auto">
          <a:xfrm>
            <a:off x="10" y="2368021"/>
            <a:ext cx="5438775" cy="374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raging-jordan-ri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0719" y="571500"/>
            <a:ext cx="5983287" cy="32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79074" y="769393"/>
            <a:ext cx="4121624" cy="923330"/>
          </a:xfrm>
          <a:prstGeom prst="rect">
            <a:avLst/>
          </a:prstGeom>
          <a:solidFill>
            <a:schemeClr val="accent6">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Joshua 3:15(ESV) </a:t>
            </a:r>
            <a:b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br>
            <a:r>
              <a:rPr kumimoji="0" lang="en-US" sz="1800" b="0" i="0" u="none" strike="noStrike" kern="1200" cap="none" spc="0" normalizeH="0" baseline="30000" noProof="0" dirty="0">
                <a:ln>
                  <a:noFill/>
                </a:ln>
                <a:solidFill>
                  <a:prstClr val="black"/>
                </a:solidFill>
                <a:effectLst/>
                <a:uLnTx/>
                <a:uFillTx/>
                <a:latin typeface="Arial" charset="0"/>
                <a:ea typeface="+mn-ea"/>
                <a:cs typeface="Arial" charset="0"/>
              </a:rPr>
              <a:t>15</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…(now the Jordan overflows all its banks throughout the time of harvest),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500"/>
            <a:ext cx="4445000" cy="2692400"/>
          </a:xfrm>
          <a:prstGeom prst="rect">
            <a:avLst/>
          </a:prstGeom>
        </p:spPr>
      </p:pic>
      <p:sp>
        <p:nvSpPr>
          <p:cNvPr id="4" name="TextBox 3"/>
          <p:cNvSpPr txBox="1"/>
          <p:nvPr/>
        </p:nvSpPr>
        <p:spPr>
          <a:xfrm>
            <a:off x="4879074" y="4325012"/>
            <a:ext cx="4264926" cy="1477328"/>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Joshua 4 </a:t>
            </a:r>
            <a:r>
              <a:rPr kumimoji="0" lang="en-US" sz="1800" b="0" i="0" u="none" strike="noStrike" kern="1200" cap="none" spc="0" normalizeH="0" baseline="30000" noProof="0" dirty="0">
                <a:ln>
                  <a:noFill/>
                </a:ln>
                <a:solidFill>
                  <a:prstClr val="black"/>
                </a:solidFill>
                <a:effectLst/>
                <a:uLnTx/>
                <a:uFillTx/>
                <a:latin typeface="Arial" charset="0"/>
                <a:ea typeface="+mn-ea"/>
                <a:cs typeface="Arial" charset="0"/>
              </a:rPr>
              <a:t>14</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On that day the Lord exalted Joshua in the sight of all Israel, and they stood in awe of him just as they had stood in awe of Moses, all the days of his life. </a:t>
            </a:r>
          </a:p>
        </p:txBody>
      </p:sp>
    </p:spTree>
    <p:extLst>
      <p:ext uri="{BB962C8B-B14F-4D97-AF65-F5344CB8AC3E}">
        <p14:creationId xmlns:p14="http://schemas.microsoft.com/office/powerpoint/2010/main" val="2410811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2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829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5" name="Rectangle 5"/>
          <p:cNvSpPr>
            <a:spLocks noGrp="1" noChangeArrowheads="1"/>
          </p:cNvSpPr>
          <p:nvPr>
            <p:ph type="title"/>
          </p:nvPr>
        </p:nvSpPr>
        <p:spPr>
          <a:xfrm>
            <a:off x="990600" y="5715000"/>
            <a:ext cx="7772400" cy="1143000"/>
          </a:xfrm>
        </p:spPr>
        <p:txBody>
          <a:bodyPr/>
          <a:lstStyle/>
          <a:p>
            <a:r>
              <a:rPr lang="en-US"/>
              <a:t>Jordan River during the Flood </a:t>
            </a:r>
          </a:p>
        </p:txBody>
      </p:sp>
      <p:sp>
        <p:nvSpPr>
          <p:cNvPr id="71687" name="Text Box 7"/>
          <p:cNvSpPr txBox="1">
            <a:spLocks noChangeArrowheads="1"/>
          </p:cNvSpPr>
          <p:nvPr/>
        </p:nvSpPr>
        <p:spPr bwMode="auto">
          <a:xfrm>
            <a:off x="4419600" y="3429000"/>
            <a:ext cx="4724400" cy="22828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a:ea typeface="+mn-ea"/>
                <a:cs typeface="+mn-cs"/>
              </a:rPr>
              <a:t>Joshua 3:15 and as those who bore the ark came to the Jordan, and the feet of the priests who bore the ark dipped in the edge of the water (for the Jordan overflows all its banks during the whole time of harvest), </a:t>
            </a:r>
          </a:p>
        </p:txBody>
      </p:sp>
    </p:spTree>
    <p:extLst>
      <p:ext uri="{BB962C8B-B14F-4D97-AF65-F5344CB8AC3E}">
        <p14:creationId xmlns:p14="http://schemas.microsoft.com/office/powerpoint/2010/main" val="242938029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6" descr="1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12700"/>
            <a:ext cx="9144000" cy="687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1" name="Rectangle 7"/>
          <p:cNvSpPr>
            <a:spLocks noGrp="1" noChangeArrowheads="1"/>
          </p:cNvSpPr>
          <p:nvPr>
            <p:ph type="title"/>
          </p:nvPr>
        </p:nvSpPr>
        <p:spPr>
          <a:xfrm>
            <a:off x="685800" y="-228600"/>
            <a:ext cx="7772400" cy="1143000"/>
          </a:xfrm>
        </p:spPr>
        <p:txBody>
          <a:bodyPr/>
          <a:lstStyle/>
          <a:p>
            <a:r>
              <a:rPr lang="en-US"/>
              <a:t>Jordan River during the Flood </a:t>
            </a:r>
          </a:p>
        </p:txBody>
      </p:sp>
      <p:sp>
        <p:nvSpPr>
          <p:cNvPr id="67593" name="Text Box 9"/>
          <p:cNvSpPr txBox="1">
            <a:spLocks noChangeArrowheads="1"/>
          </p:cNvSpPr>
          <p:nvPr/>
        </p:nvSpPr>
        <p:spPr bwMode="auto">
          <a:xfrm>
            <a:off x="152400" y="762000"/>
            <a:ext cx="8915400" cy="19177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a:ea typeface="+mn-ea"/>
                <a:cs typeface="+mn-cs"/>
              </a:rPr>
              <a:t>Joshua 3:16 that the waters which came down from upstream stood </a:t>
            </a:r>
            <a:r>
              <a:rPr kumimoji="0" lang="en-US" sz="2400" b="0" i="1" u="none" strike="noStrike" kern="1200" cap="none" spc="0" normalizeH="0" baseline="0" noProof="0">
                <a:ln>
                  <a:noFill/>
                </a:ln>
                <a:solidFill>
                  <a:srgbClr val="FFFFFF"/>
                </a:solidFill>
                <a:effectLst/>
                <a:uLnTx/>
                <a:uFillTx/>
                <a:latin typeface="Times New Roman"/>
                <a:ea typeface="+mn-ea"/>
                <a:cs typeface="+mn-cs"/>
              </a:rPr>
              <a:t>still, and</a:t>
            </a:r>
            <a:r>
              <a:rPr kumimoji="0" lang="en-US" sz="2400" b="0" i="0" u="none" strike="noStrike" kern="1200" cap="none" spc="0" normalizeH="0" baseline="0" noProof="0">
                <a:ln>
                  <a:noFill/>
                </a:ln>
                <a:solidFill>
                  <a:srgbClr val="FFFFFF"/>
                </a:solidFill>
                <a:effectLst/>
                <a:uLnTx/>
                <a:uFillTx/>
                <a:latin typeface="Times New Roman"/>
                <a:ea typeface="+mn-ea"/>
                <a:cs typeface="+mn-cs"/>
              </a:rPr>
              <a:t> rose in a heap very far away at Adam, the city that </a:t>
            </a:r>
            <a:r>
              <a:rPr kumimoji="0" lang="en-US" sz="2400" b="0" i="1" u="none" strike="noStrike" kern="1200" cap="none" spc="0" normalizeH="0" baseline="0" noProof="0">
                <a:ln>
                  <a:noFill/>
                </a:ln>
                <a:solidFill>
                  <a:srgbClr val="FFFFFF"/>
                </a:solidFill>
                <a:effectLst/>
                <a:uLnTx/>
                <a:uFillTx/>
                <a:latin typeface="Times New Roman"/>
                <a:ea typeface="+mn-ea"/>
                <a:cs typeface="+mn-cs"/>
              </a:rPr>
              <a:t>is</a:t>
            </a:r>
            <a:r>
              <a:rPr kumimoji="0" lang="en-US" sz="2400" b="0" i="0" u="none" strike="noStrike" kern="1200" cap="none" spc="0" normalizeH="0" baseline="0" noProof="0">
                <a:ln>
                  <a:noFill/>
                </a:ln>
                <a:solidFill>
                  <a:srgbClr val="FFFFFF"/>
                </a:solidFill>
                <a:effectLst/>
                <a:uLnTx/>
                <a:uFillTx/>
                <a:latin typeface="Times New Roman"/>
                <a:ea typeface="+mn-ea"/>
                <a:cs typeface="+mn-cs"/>
              </a:rPr>
              <a:t> beside Zaretan. So the waters that went down into the Sea of the Arabah, the Salt Sea, failed, </a:t>
            </a:r>
            <a:r>
              <a:rPr kumimoji="0" lang="en-US" sz="2400" b="0" i="1" u="none" strike="noStrike" kern="1200" cap="none" spc="0" normalizeH="0" baseline="0" noProof="0">
                <a:ln>
                  <a:noFill/>
                </a:ln>
                <a:solidFill>
                  <a:srgbClr val="FFFFFF"/>
                </a:solidFill>
                <a:effectLst/>
                <a:uLnTx/>
                <a:uFillTx/>
                <a:latin typeface="Times New Roman"/>
                <a:ea typeface="+mn-ea"/>
                <a:cs typeface="+mn-cs"/>
              </a:rPr>
              <a:t>and</a:t>
            </a:r>
            <a:r>
              <a:rPr kumimoji="0" lang="en-US" sz="2400" b="0" i="0" u="none" strike="noStrike" kern="1200" cap="none" spc="0" normalizeH="0" baseline="0" noProof="0">
                <a:ln>
                  <a:noFill/>
                </a:ln>
                <a:solidFill>
                  <a:srgbClr val="FFFFFF"/>
                </a:solidFill>
                <a:effectLst/>
                <a:uLnTx/>
                <a:uFillTx/>
                <a:latin typeface="Times New Roman"/>
                <a:ea typeface="+mn-ea"/>
                <a:cs typeface="+mn-cs"/>
              </a:rPr>
              <a:t> were cut off; and the people crossed over opposite Jericho.</a:t>
            </a:r>
          </a:p>
        </p:txBody>
      </p:sp>
    </p:spTree>
    <p:extLst>
      <p:ext uri="{BB962C8B-B14F-4D97-AF65-F5344CB8AC3E}">
        <p14:creationId xmlns:p14="http://schemas.microsoft.com/office/powerpoint/2010/main" val="396451763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0" y="4800600"/>
            <a:ext cx="9144000" cy="2057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9266" name="Rectangle 2"/>
          <p:cNvSpPr>
            <a:spLocks noGrp="1" noChangeArrowheads="1"/>
          </p:cNvSpPr>
          <p:nvPr>
            <p:ph type="title"/>
          </p:nvPr>
        </p:nvSpPr>
        <p:spPr>
          <a:xfrm>
            <a:off x="342900" y="247650"/>
            <a:ext cx="8324850" cy="1143000"/>
          </a:xfrm>
        </p:spPr>
        <p:txBody>
          <a:bodyPr/>
          <a:lstStyle/>
          <a:p>
            <a:r>
              <a:rPr lang="en-US"/>
              <a:t>Joshua 6 </a:t>
            </a:r>
            <a:br>
              <a:rPr lang="en-US"/>
            </a:br>
            <a:r>
              <a:rPr lang="en-US"/>
              <a:t>A Short Siege – City Full of Grain</a:t>
            </a:r>
          </a:p>
        </p:txBody>
      </p:sp>
      <p:pic>
        <p:nvPicPr>
          <p:cNvPr id="139267" name="Picture 3" descr="Aroom of stacked storage jars full of gr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9263"/>
            <a:ext cx="4572000" cy="3092450"/>
          </a:xfrm>
          <a:prstGeom prst="rect">
            <a:avLst/>
          </a:prstGeom>
          <a:noFill/>
          <a:extLst>
            <a:ext uri="{909E8E84-426E-40DD-AFC4-6F175D3DCCD1}">
              <a14:hiddenFill xmlns:a14="http://schemas.microsoft.com/office/drawing/2010/main">
                <a:solidFill>
                  <a:srgbClr val="FFFFFF"/>
                </a:solidFill>
              </a14:hiddenFill>
            </a:ext>
          </a:extLst>
        </p:spPr>
      </p:pic>
      <p:pic>
        <p:nvPicPr>
          <p:cNvPr id="139268" name="Picture 4" descr="A full jar of carbonised gr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89100"/>
            <a:ext cx="4146550" cy="3154363"/>
          </a:xfrm>
          <a:prstGeom prst="rect">
            <a:avLst/>
          </a:prstGeom>
          <a:noFill/>
          <a:extLst>
            <a:ext uri="{909E8E84-426E-40DD-AFC4-6F175D3DCCD1}">
              <a14:hiddenFill xmlns:a14="http://schemas.microsoft.com/office/drawing/2010/main">
                <a:solidFill>
                  <a:srgbClr val="FFFFFF"/>
                </a:solidFill>
              </a14:hiddenFill>
            </a:ext>
          </a:extLst>
        </p:spPr>
      </p:pic>
      <p:sp>
        <p:nvSpPr>
          <p:cNvPr id="139269" name="Text Box 5"/>
          <p:cNvSpPr txBox="1">
            <a:spLocks noChangeArrowheads="1"/>
          </p:cNvSpPr>
          <p:nvPr/>
        </p:nvSpPr>
        <p:spPr bwMode="auto">
          <a:xfrm>
            <a:off x="446088" y="4929188"/>
            <a:ext cx="7716837"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30000" noProof="0">
                <a:ln>
                  <a:noFill/>
                </a:ln>
                <a:solidFill>
                  <a:srgbClr val="FFFFFF"/>
                </a:solidFill>
                <a:effectLst/>
                <a:uLnTx/>
                <a:uFillTx/>
                <a:latin typeface="Default"/>
                <a:ea typeface="+mn-ea"/>
                <a:cs typeface="+mn-cs"/>
              </a:rPr>
              <a:t>1</a:t>
            </a:r>
            <a:r>
              <a:rPr kumimoji="0" lang="en-US" sz="2000" b="0" i="0" u="none" strike="noStrike" kern="1200" cap="none" spc="0" normalizeH="0" baseline="0" noProof="0">
                <a:ln>
                  <a:noFill/>
                </a:ln>
                <a:solidFill>
                  <a:srgbClr val="FFFFFF"/>
                </a:solidFill>
                <a:effectLst/>
                <a:uLnTx/>
                <a:uFillTx/>
                <a:latin typeface="Default"/>
                <a:ea typeface="+mn-ea"/>
                <a:cs typeface="+mn-cs"/>
              </a:rPr>
              <a:t>Now Jericho was securely shut up because of the children of Israel; none went out, and none came in</a:t>
            </a:r>
          </a:p>
        </p:txBody>
      </p:sp>
      <p:sp>
        <p:nvSpPr>
          <p:cNvPr id="139271" name="Text Box 7"/>
          <p:cNvSpPr txBox="1">
            <a:spLocks noChangeArrowheads="1"/>
          </p:cNvSpPr>
          <p:nvPr/>
        </p:nvSpPr>
        <p:spPr bwMode="auto">
          <a:xfrm>
            <a:off x="457200" y="5791200"/>
            <a:ext cx="8020050"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30000" noProof="0">
                <a:ln>
                  <a:noFill/>
                </a:ln>
                <a:solidFill>
                  <a:srgbClr val="FFFFFF"/>
                </a:solidFill>
                <a:effectLst>
                  <a:outerShdw blurRad="38100" dist="38100" dir="2700000" algn="tl">
                    <a:srgbClr val="808080"/>
                  </a:outerShdw>
                </a:effectLst>
                <a:uLnTx/>
                <a:uFillTx/>
                <a:latin typeface="Default"/>
                <a:ea typeface="+mn-ea"/>
                <a:cs typeface="+mn-cs"/>
              </a:rPr>
              <a:t>15</a:t>
            </a:r>
            <a:r>
              <a:rPr kumimoji="0" lang="en-US" sz="2000" b="0" i="0" u="none" strike="noStrike" kern="1200" cap="none" spc="0" normalizeH="0" baseline="0" noProof="0">
                <a:ln>
                  <a:noFill/>
                </a:ln>
                <a:solidFill>
                  <a:srgbClr val="FFFFFF"/>
                </a:solidFill>
                <a:effectLst>
                  <a:outerShdw blurRad="38100" dist="38100" dir="2700000" algn="tl">
                    <a:srgbClr val="808080"/>
                  </a:outerShdw>
                </a:effectLst>
                <a:uLnTx/>
                <a:uFillTx/>
                <a:latin typeface="Default"/>
                <a:ea typeface="+mn-ea"/>
                <a:cs typeface="+mn-cs"/>
              </a:rPr>
              <a:t>But it came to pass on the seventh day that they rose early, … </a:t>
            </a:r>
            <a:r>
              <a:rPr kumimoji="0" lang="en-US" sz="2000" b="0" i="0" u="none" strike="noStrike" kern="1200" cap="none" spc="0" normalizeH="0" baseline="0" noProof="0">
                <a:ln>
                  <a:noFill/>
                </a:ln>
                <a:solidFill>
                  <a:srgbClr val="FFFFFF"/>
                </a:solidFill>
                <a:effectLst>
                  <a:outerShdw blurRad="38100" dist="38100" dir="2700000" algn="tl">
                    <a:srgbClr val="808080"/>
                  </a:outerShdw>
                </a:effectLst>
                <a:uLnTx/>
                <a:uFillTx/>
                <a:latin typeface="Times New Roman"/>
                <a:ea typeface="+mn-ea"/>
                <a:cs typeface="+mn-cs"/>
              </a:rPr>
              <a:t> </a:t>
            </a:r>
            <a:r>
              <a:rPr kumimoji="0" lang="en-US" sz="2000" b="0" i="0" u="none" strike="noStrike" kern="1200" cap="none" spc="0" normalizeH="0" baseline="30000" noProof="0">
                <a:ln>
                  <a:noFill/>
                </a:ln>
                <a:solidFill>
                  <a:srgbClr val="FFFFFF"/>
                </a:solidFill>
                <a:effectLst>
                  <a:outerShdw blurRad="38100" dist="38100" dir="2700000" algn="tl">
                    <a:srgbClr val="808080"/>
                  </a:outerShdw>
                </a:effectLst>
                <a:uLnTx/>
                <a:uFillTx/>
                <a:latin typeface="Default"/>
                <a:ea typeface="+mn-ea"/>
                <a:cs typeface="+mn-cs"/>
              </a:rPr>
              <a:t>17</a:t>
            </a:r>
            <a:r>
              <a:rPr kumimoji="0" lang="en-US" sz="2000" b="0" i="0" u="none" strike="noStrike" kern="1200" cap="none" spc="0" normalizeH="0" baseline="0" noProof="0">
                <a:ln>
                  <a:noFill/>
                </a:ln>
                <a:solidFill>
                  <a:srgbClr val="FFFFFF"/>
                </a:solidFill>
                <a:effectLst>
                  <a:outerShdw blurRad="38100" dist="38100" dir="2700000" algn="tl">
                    <a:srgbClr val="808080"/>
                  </a:outerShdw>
                </a:effectLst>
                <a:uLnTx/>
                <a:uFillTx/>
                <a:latin typeface="Default"/>
                <a:ea typeface="+mn-ea"/>
                <a:cs typeface="+mn-cs"/>
              </a:rPr>
              <a:t>Now the city shall be doomed by the Lord to destruction, it and all who </a:t>
            </a:r>
            <a:r>
              <a:rPr kumimoji="0" lang="en-US" sz="2000" b="0" i="1" u="none" strike="noStrike" kern="1200" cap="none" spc="0" normalizeH="0" baseline="0" noProof="0">
                <a:ln>
                  <a:noFill/>
                </a:ln>
                <a:solidFill>
                  <a:srgbClr val="FFFFFF"/>
                </a:solidFill>
                <a:effectLst>
                  <a:outerShdw blurRad="38100" dist="38100" dir="2700000" algn="tl">
                    <a:srgbClr val="808080"/>
                  </a:outerShdw>
                </a:effectLst>
                <a:uLnTx/>
                <a:uFillTx/>
                <a:latin typeface="Default"/>
                <a:ea typeface="+mn-ea"/>
                <a:cs typeface="+mn-cs"/>
              </a:rPr>
              <a:t>are</a:t>
            </a:r>
            <a:r>
              <a:rPr kumimoji="0" lang="en-US" sz="2000" b="0" i="0" u="none" strike="noStrike" kern="1200" cap="none" spc="0" normalizeH="0" baseline="0" noProof="0">
                <a:ln>
                  <a:noFill/>
                </a:ln>
                <a:solidFill>
                  <a:srgbClr val="FFFFFF"/>
                </a:solidFill>
                <a:effectLst>
                  <a:outerShdw blurRad="38100" dist="38100" dir="2700000" algn="tl">
                    <a:srgbClr val="808080"/>
                  </a:outerShdw>
                </a:effectLst>
                <a:uLnTx/>
                <a:uFillTx/>
                <a:latin typeface="Default"/>
                <a:ea typeface="+mn-ea"/>
                <a:cs typeface="+mn-cs"/>
              </a:rPr>
              <a:t> in it.</a:t>
            </a:r>
          </a:p>
        </p:txBody>
      </p:sp>
    </p:spTree>
    <p:extLst>
      <p:ext uri="{BB962C8B-B14F-4D97-AF65-F5344CB8AC3E}">
        <p14:creationId xmlns:p14="http://schemas.microsoft.com/office/powerpoint/2010/main" val="102142524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hidden="1"/>
          <p:cNvSpPr>
            <a:spLocks noGrp="1" noChangeArrowheads="1"/>
          </p:cNvSpPr>
          <p:nvPr>
            <p:ph type="title"/>
          </p:nvPr>
        </p:nvSpPr>
        <p:spPr/>
        <p:txBody>
          <a:bodyPr/>
          <a:lstStyle/>
          <a:p>
            <a:r>
              <a:rPr lang="en-US" sz="2800"/>
              <a:t>Grain storejars in Kenyon's balk</a:t>
            </a:r>
            <a:endParaRPr lang="en-US"/>
          </a:p>
        </p:txBody>
      </p:sp>
      <p:pic>
        <p:nvPicPr>
          <p:cNvPr id="134147" name="Picture 3" descr="Grain storejars in Kenyon's balk, tb n062100 sr"/>
          <p:cNvPicPr preferRelativeResize="0">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8" name="Text Box 4"/>
          <p:cNvSpPr txBox="1">
            <a:spLocks noChangeArrowheads="1"/>
          </p:cNvSpPr>
          <p:nvPr/>
        </p:nvSpPr>
        <p:spPr bwMode="auto">
          <a:xfrm>
            <a:off x="0" y="6199188"/>
            <a:ext cx="9144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mn-ea"/>
                <a:cs typeface="+mn-cs"/>
              </a:rPr>
              <a:t>Grain storejars in Kenyon's balk</a:t>
            </a:r>
          </a:p>
        </p:txBody>
      </p:sp>
      <p:sp>
        <p:nvSpPr>
          <p:cNvPr id="134149" name="Oval 5"/>
          <p:cNvSpPr>
            <a:spLocks noChangeArrowheads="1"/>
          </p:cNvSpPr>
          <p:nvPr/>
        </p:nvSpPr>
        <p:spPr bwMode="auto">
          <a:xfrm>
            <a:off x="3429000" y="2100263"/>
            <a:ext cx="2649538" cy="2319337"/>
          </a:xfrm>
          <a:prstGeom prst="ellipse">
            <a:avLst/>
          </a:prstGeom>
          <a:noFill/>
          <a:ln w="57150">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nvGrpSpPr>
          <p:cNvPr id="134153" name="Group 9"/>
          <p:cNvGrpSpPr>
            <a:grpSpLocks/>
          </p:cNvGrpSpPr>
          <p:nvPr/>
        </p:nvGrpSpPr>
        <p:grpSpPr bwMode="auto">
          <a:xfrm>
            <a:off x="0" y="392113"/>
            <a:ext cx="5314950" cy="4046537"/>
            <a:chOff x="0" y="247"/>
            <a:chExt cx="3348" cy="2549"/>
          </a:xfrm>
        </p:grpSpPr>
        <p:pic>
          <p:nvPicPr>
            <p:cNvPr id="134150" name="Picture 6" descr="C:\Documents and Settings\Owner\My Documents\Danny's Bible Classes\Journey thru Bible with Archaeology\Conquest\Jericho\grain ja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47"/>
              <a:ext cx="2532" cy="2432"/>
            </a:xfrm>
            <a:prstGeom prst="rect">
              <a:avLst/>
            </a:prstGeom>
            <a:noFill/>
            <a:extLst>
              <a:ext uri="{909E8E84-426E-40DD-AFC4-6F175D3DCCD1}">
                <a14:hiddenFill xmlns:a14="http://schemas.microsoft.com/office/drawing/2010/main">
                  <a:solidFill>
                    <a:srgbClr val="FFFFFF"/>
                  </a:solidFill>
                </a14:hiddenFill>
              </a:ext>
            </a:extLst>
          </p:spPr>
        </p:pic>
        <p:sp>
          <p:nvSpPr>
            <p:cNvPr id="134151" name="Line 7"/>
            <p:cNvSpPr>
              <a:spLocks noChangeShapeType="1"/>
            </p:cNvSpPr>
            <p:nvPr/>
          </p:nvSpPr>
          <p:spPr bwMode="auto">
            <a:xfrm flipH="1" flipV="1">
              <a:off x="1944" y="456"/>
              <a:ext cx="1404" cy="900"/>
            </a:xfrm>
            <a:prstGeom prst="line">
              <a:avLst/>
            </a:prstGeom>
            <a:noFill/>
            <a:ln w="57150">
              <a:solidFill>
                <a:srgbClr val="FF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4152" name="Line 8"/>
            <p:cNvSpPr>
              <a:spLocks noChangeShapeType="1"/>
            </p:cNvSpPr>
            <p:nvPr/>
          </p:nvSpPr>
          <p:spPr bwMode="auto">
            <a:xfrm flipH="1" flipV="1">
              <a:off x="984" y="2676"/>
              <a:ext cx="2244" cy="120"/>
            </a:xfrm>
            <a:prstGeom prst="line">
              <a:avLst/>
            </a:prstGeom>
            <a:noFill/>
            <a:ln w="57150">
              <a:solidFill>
                <a:srgbClr val="FF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spTree>
    <p:extLst>
      <p:ext uri="{BB962C8B-B14F-4D97-AF65-F5344CB8AC3E}">
        <p14:creationId xmlns:p14="http://schemas.microsoft.com/office/powerpoint/2010/main" val="21730474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1000"/>
                                  </p:stCondLst>
                                  <p:childTnLst>
                                    <p:set>
                                      <p:cBhvr>
                                        <p:cTn id="6" dur="1" fill="hold">
                                          <p:stCondLst>
                                            <p:cond delay="0"/>
                                          </p:stCondLst>
                                        </p:cTn>
                                        <p:tgtEl>
                                          <p:spTgt spid="134153"/>
                                        </p:tgtEl>
                                        <p:attrNameLst>
                                          <p:attrName>style.visibility</p:attrName>
                                        </p:attrNameLst>
                                      </p:cBhvr>
                                      <p:to>
                                        <p:strVal val="visible"/>
                                      </p:to>
                                    </p:set>
                                    <p:anim calcmode="lin" valueType="num">
                                      <p:cBhvr>
                                        <p:cTn id="7" dur="500" fill="hold"/>
                                        <p:tgtEl>
                                          <p:spTgt spid="134153"/>
                                        </p:tgtEl>
                                        <p:attrNameLst>
                                          <p:attrName>ppt_w</p:attrName>
                                        </p:attrNameLst>
                                      </p:cBhvr>
                                      <p:tavLst>
                                        <p:tav tm="0">
                                          <p:val>
                                            <p:fltVal val="0"/>
                                          </p:val>
                                        </p:tav>
                                        <p:tav tm="100000">
                                          <p:val>
                                            <p:strVal val="#ppt_w"/>
                                          </p:val>
                                        </p:tav>
                                      </p:tavLst>
                                    </p:anim>
                                    <p:anim calcmode="lin" valueType="num">
                                      <p:cBhvr>
                                        <p:cTn id="8" dur="500" fill="hold"/>
                                        <p:tgtEl>
                                          <p:spTgt spid="1341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A9994-7DC2-4FAB-ACCB-6EE1BE7A9083}"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descr="O:\OT Lessons-Danny\Joshua-2015\Images\Jericho-Rahab\Yericho.jpg"/>
          <p:cNvPicPr>
            <a:picLocks noChangeAspect="1" noChangeArrowheads="1"/>
          </p:cNvPicPr>
          <p:nvPr/>
        </p:nvPicPr>
        <p:blipFill rotWithShape="1">
          <a:blip r:embed="rId2">
            <a:extLst>
              <a:ext uri="{28A0092B-C50C-407E-A947-70E740481C1C}">
                <a14:useLocalDpi xmlns:a14="http://schemas.microsoft.com/office/drawing/2010/main" val="0"/>
              </a:ext>
            </a:extLst>
          </a:blip>
          <a:srcRect l="45" r="9090"/>
          <a:stretch/>
        </p:blipFill>
        <p:spPr bwMode="auto">
          <a:xfrm>
            <a:off x="0" y="571503"/>
            <a:ext cx="9144000" cy="521838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7315" y="2455164"/>
            <a:ext cx="6459321" cy="80820"/>
          </a:xfrm>
          <a:custGeom>
            <a:avLst/>
            <a:gdLst>
              <a:gd name="connsiteX0" fmla="*/ 6459321 w 6459321"/>
              <a:gd name="connsiteY0" fmla="*/ 0 h 96984"/>
              <a:gd name="connsiteX1" fmla="*/ 5888736 w 6459321"/>
              <a:gd name="connsiteY1" fmla="*/ 29261 h 96984"/>
              <a:gd name="connsiteX2" fmla="*/ 5603443 w 6459321"/>
              <a:gd name="connsiteY2" fmla="*/ 95097 h 96984"/>
              <a:gd name="connsiteX3" fmla="*/ 4959705 w 6459321"/>
              <a:gd name="connsiteY3" fmla="*/ 80467 h 96984"/>
              <a:gd name="connsiteX4" fmla="*/ 4235501 w 6459321"/>
              <a:gd name="connsiteY4" fmla="*/ 73152 h 96984"/>
              <a:gd name="connsiteX5" fmla="*/ 3291840 w 6459321"/>
              <a:gd name="connsiteY5" fmla="*/ 51206 h 96984"/>
              <a:gd name="connsiteX6" fmla="*/ 2523744 w 6459321"/>
              <a:gd name="connsiteY6" fmla="*/ 65837 h 96984"/>
              <a:gd name="connsiteX7" fmla="*/ 1945843 w 6459321"/>
              <a:gd name="connsiteY7" fmla="*/ 73152 h 96984"/>
              <a:gd name="connsiteX8" fmla="*/ 1433779 w 6459321"/>
              <a:gd name="connsiteY8" fmla="*/ 7315 h 96984"/>
              <a:gd name="connsiteX9" fmla="*/ 570585 w 6459321"/>
              <a:gd name="connsiteY9" fmla="*/ 7315 h 96984"/>
              <a:gd name="connsiteX10" fmla="*/ 0 w 6459321"/>
              <a:gd name="connsiteY10" fmla="*/ 36576 h 9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9321" h="96984">
                <a:moveTo>
                  <a:pt x="6459321" y="0"/>
                </a:moveTo>
                <a:cubicBezTo>
                  <a:pt x="6245351" y="6706"/>
                  <a:pt x="6031382" y="13412"/>
                  <a:pt x="5888736" y="29261"/>
                </a:cubicBezTo>
                <a:cubicBezTo>
                  <a:pt x="5746090" y="45110"/>
                  <a:pt x="5758281" y="86563"/>
                  <a:pt x="5603443" y="95097"/>
                </a:cubicBezTo>
                <a:cubicBezTo>
                  <a:pt x="5448605" y="103631"/>
                  <a:pt x="4959705" y="80467"/>
                  <a:pt x="4959705" y="80467"/>
                </a:cubicBezTo>
                <a:lnTo>
                  <a:pt x="4235501" y="73152"/>
                </a:lnTo>
                <a:lnTo>
                  <a:pt x="3291840" y="51206"/>
                </a:lnTo>
                <a:cubicBezTo>
                  <a:pt x="3006547" y="49987"/>
                  <a:pt x="2523744" y="65837"/>
                  <a:pt x="2523744" y="65837"/>
                </a:cubicBezTo>
                <a:cubicBezTo>
                  <a:pt x="2299411" y="69495"/>
                  <a:pt x="2127504" y="82906"/>
                  <a:pt x="1945843" y="73152"/>
                </a:cubicBezTo>
                <a:cubicBezTo>
                  <a:pt x="1764182" y="63398"/>
                  <a:pt x="1662989" y="18288"/>
                  <a:pt x="1433779" y="7315"/>
                </a:cubicBezTo>
                <a:cubicBezTo>
                  <a:pt x="1204569" y="-3658"/>
                  <a:pt x="809548" y="2438"/>
                  <a:pt x="570585" y="7315"/>
                </a:cubicBezTo>
                <a:cubicBezTo>
                  <a:pt x="331622" y="12192"/>
                  <a:pt x="0" y="36576"/>
                  <a:pt x="0" y="36576"/>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064" y="1945310"/>
            <a:ext cx="362417" cy="55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691" y="603139"/>
            <a:ext cx="4608954" cy="203132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Joshua’s Challenges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People who had failed last time – 40 </a:t>
            </a:r>
            <a:r>
              <a:rPr kumimoji="0" lang="en-US" sz="1800" b="0" i="0" u="none" strike="noStrike" kern="1200" cap="none" spc="0" normalizeH="0" baseline="0" noProof="0" dirty="0" err="1">
                <a:ln>
                  <a:noFill/>
                </a:ln>
                <a:solidFill>
                  <a:prstClr val="black"/>
                </a:solidFill>
                <a:effectLst/>
                <a:uLnTx/>
                <a:uFillTx/>
                <a:latin typeface="Arial" charset="0"/>
                <a:ea typeface="+mn-ea"/>
                <a:cs typeface="Arial" charset="0"/>
              </a:rPr>
              <a:t>yrs</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New Leader</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New Generation</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 swollen  river</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 walled city</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Unknown city/people</a:t>
            </a:r>
          </a:p>
        </p:txBody>
      </p:sp>
      <p:sp>
        <p:nvSpPr>
          <p:cNvPr id="3" name="TextBox 2"/>
          <p:cNvSpPr txBox="1"/>
          <p:nvPr/>
        </p:nvSpPr>
        <p:spPr>
          <a:xfrm>
            <a:off x="5077284" y="871423"/>
            <a:ext cx="29290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Be Strong &amp; Courageous</a:t>
            </a:r>
          </a:p>
        </p:txBody>
      </p:sp>
      <p:sp>
        <p:nvSpPr>
          <p:cNvPr id="7" name="Rectangle 6"/>
          <p:cNvSpPr/>
          <p:nvPr/>
        </p:nvSpPr>
        <p:spPr>
          <a:xfrm>
            <a:off x="101591" y="4976532"/>
            <a:ext cx="3043946" cy="646331"/>
          </a:xfrm>
          <a:prstGeom prst="rect">
            <a:avLst/>
          </a:prstGeom>
        </p:spPr>
        <p:txBody>
          <a:bodyPr wrap="square">
            <a:spAutoFit/>
          </a:bodyPr>
          <a:lstStyle/>
          <a:p>
            <a:pPr marL="687388" marR="0" lvl="0" indent="-687388"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Jo 1:2 Now therefore arise, go over this Jordan</a:t>
            </a:r>
          </a:p>
        </p:txBody>
      </p:sp>
      <p:sp>
        <p:nvSpPr>
          <p:cNvPr id="9" name="Rectangle 8"/>
          <p:cNvSpPr/>
          <p:nvPr/>
        </p:nvSpPr>
        <p:spPr>
          <a:xfrm>
            <a:off x="4213587" y="3429004"/>
            <a:ext cx="3269895" cy="60990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4213556" y="1240756"/>
            <a:ext cx="4930445" cy="3139321"/>
          </a:xfrm>
          <a:prstGeom prst="rect">
            <a:avLst/>
          </a:prstGeom>
          <a:solidFill>
            <a:schemeClr val="bg1">
              <a:alpha val="42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Just as I was with Moses, so I will be with you.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I will not leave you or forsake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People – tell Be Strong &amp; Courageous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Prepared people (3 days provisions)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Checked that Tribes across Jordan with him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Sent spies into Jericho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Lord  took care of the river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&amp; walled city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05786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descr="E:\OT Lessons-Danny\Joshua-2015\Images\Crossing Jordan\CampIsra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22" y="571542"/>
            <a:ext cx="8284191" cy="51776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851565" y="4646702"/>
            <a:ext cx="855677" cy="1013346"/>
          </a:xfrm>
          <a:prstGeom prst="rect">
            <a:avLst/>
          </a:prstGeom>
        </p:spPr>
      </p:pic>
      <p:sp>
        <p:nvSpPr>
          <p:cNvPr id="3" name="Down Arrow 2"/>
          <p:cNvSpPr/>
          <p:nvPr/>
        </p:nvSpPr>
        <p:spPr>
          <a:xfrm>
            <a:off x="7086600" y="2914650"/>
            <a:ext cx="266700" cy="4000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2905125" y="2760733"/>
            <a:ext cx="52610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Arial" charset="0"/>
              </a:rPr>
              <a:t>X</a:t>
            </a:r>
          </a:p>
        </p:txBody>
      </p:sp>
      <p:sp>
        <p:nvSpPr>
          <p:cNvPr id="7" name="Title 1"/>
          <p:cNvSpPr txBox="1">
            <a:spLocks/>
          </p:cNvSpPr>
          <p:nvPr/>
        </p:nvSpPr>
        <p:spPr bwMode="auto">
          <a:xfrm>
            <a:off x="1" y="2037695"/>
            <a:ext cx="2017986" cy="296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j-ea"/>
                <a:cs typeface="+mj-cs"/>
              </a:rPr>
              <a:t>Jordan Stopped near city of Adam, about 15 miles North of where the river was crossed</a:t>
            </a:r>
          </a:p>
        </p:txBody>
      </p:sp>
      <p:pic>
        <p:nvPicPr>
          <p:cNvPr id="8"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502540" y="416379"/>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0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218176"/>
          </a:xfrm>
          <a:prstGeom prst="rect">
            <a:avLst/>
          </a:prstGeom>
        </p:spPr>
      </p:pic>
    </p:spTree>
    <p:extLst>
      <p:ext uri="{BB962C8B-B14F-4D97-AF65-F5344CB8AC3E}">
        <p14:creationId xmlns:p14="http://schemas.microsoft.com/office/powerpoint/2010/main" val="38391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ED866A-08A4-4E37-BC6F-69185004D0CC}"/>
              </a:ext>
            </a:extLst>
          </p:cNvPr>
          <p:cNvSpPr/>
          <p:nvPr/>
        </p:nvSpPr>
        <p:spPr>
          <a:xfrm>
            <a:off x="349956" y="1501422"/>
            <a:ext cx="8094134" cy="5216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F4EBA3EF-F698-44B0-90FA-664B187E774F}"/>
              </a:ext>
            </a:extLst>
          </p:cNvPr>
          <p:cNvGraphicFramePr>
            <a:graphicFrameLocks noGrp="1"/>
          </p:cNvGraphicFramePr>
          <p:nvPr/>
        </p:nvGraphicFramePr>
        <p:xfrm>
          <a:off x="349956" y="1501422"/>
          <a:ext cx="8003823" cy="5216011"/>
        </p:xfrm>
        <a:graphic>
          <a:graphicData uri="http://schemas.openxmlformats.org/drawingml/2006/table">
            <a:tbl>
              <a:tblPr firstRow="1" bandRow="1">
                <a:tableStyleId>{5940675A-B579-460E-94D1-54222C63F5DA}</a:tableStyleId>
              </a:tblPr>
              <a:tblGrid>
                <a:gridCol w="1696169">
                  <a:extLst>
                    <a:ext uri="{9D8B030D-6E8A-4147-A177-3AD203B41FA5}">
                      <a16:colId xmlns:a16="http://schemas.microsoft.com/office/drawing/2014/main" val="3980685265"/>
                    </a:ext>
                  </a:extLst>
                </a:gridCol>
                <a:gridCol w="1354524">
                  <a:extLst>
                    <a:ext uri="{9D8B030D-6E8A-4147-A177-3AD203B41FA5}">
                      <a16:colId xmlns:a16="http://schemas.microsoft.com/office/drawing/2014/main" val="2602299701"/>
                    </a:ext>
                  </a:extLst>
                </a:gridCol>
                <a:gridCol w="1676570">
                  <a:extLst>
                    <a:ext uri="{9D8B030D-6E8A-4147-A177-3AD203B41FA5}">
                      <a16:colId xmlns:a16="http://schemas.microsoft.com/office/drawing/2014/main" val="2699850470"/>
                    </a:ext>
                  </a:extLst>
                </a:gridCol>
                <a:gridCol w="1651179">
                  <a:extLst>
                    <a:ext uri="{9D8B030D-6E8A-4147-A177-3AD203B41FA5}">
                      <a16:colId xmlns:a16="http://schemas.microsoft.com/office/drawing/2014/main" val="3736331867"/>
                    </a:ext>
                  </a:extLst>
                </a:gridCol>
                <a:gridCol w="1625381">
                  <a:extLst>
                    <a:ext uri="{9D8B030D-6E8A-4147-A177-3AD203B41FA5}">
                      <a16:colId xmlns:a16="http://schemas.microsoft.com/office/drawing/2014/main" val="2779674354"/>
                    </a:ext>
                  </a:extLst>
                </a:gridCol>
              </a:tblGrid>
              <a:tr h="329504">
                <a:tc>
                  <a:txBody>
                    <a:bodyPr/>
                    <a:lstStyle/>
                    <a:p>
                      <a:pPr algn="ctr"/>
                      <a:r>
                        <a:rPr lang="en-US" sz="1100" b="1" kern="1200" dirty="0">
                          <a:solidFill>
                            <a:schemeClr val="tx1"/>
                          </a:solidFill>
                          <a:effectLst/>
                          <a:latin typeface="Arial" panose="020B0604020202020204" pitchFamily="34" charset="0"/>
                          <a:ea typeface="+mn-ea"/>
                          <a:cs typeface="Arial" panose="020B0604020202020204" pitchFamily="34" charset="0"/>
                        </a:rPr>
                        <a:t>Archaeological Periods  Levant</a:t>
                      </a:r>
                      <a:endParaRPr lang="en-US" sz="11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100" b="1" kern="1200" dirty="0">
                          <a:solidFill>
                            <a:schemeClr val="tx1"/>
                          </a:solidFill>
                          <a:effectLst/>
                          <a:latin typeface="Arial" panose="020B0604020202020204" pitchFamily="34" charset="0"/>
                          <a:ea typeface="+mn-ea"/>
                          <a:cs typeface="Arial" panose="020B0604020202020204" pitchFamily="34" charset="0"/>
                        </a:rPr>
                        <a:t>Chronological Date</a:t>
                      </a:r>
                      <a:endParaRPr lang="en-US" sz="11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100" b="1" kern="1200" dirty="0">
                          <a:solidFill>
                            <a:schemeClr val="tx1"/>
                          </a:solidFill>
                          <a:effectLst/>
                          <a:latin typeface="Arial" panose="020B0604020202020204" pitchFamily="34" charset="0"/>
                          <a:ea typeface="+mn-ea"/>
                          <a:cs typeface="Arial" panose="020B0604020202020204" pitchFamily="34" charset="0"/>
                        </a:rPr>
                        <a:t>Historical Events </a:t>
                      </a:r>
                      <a:endParaRPr lang="en-US" sz="11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100" b="1" kern="1200" dirty="0">
                          <a:solidFill>
                            <a:schemeClr val="tx1"/>
                          </a:solidFill>
                          <a:effectLst/>
                          <a:latin typeface="Arial" panose="020B0604020202020204" pitchFamily="34" charset="0"/>
                          <a:ea typeface="+mn-ea"/>
                          <a:cs typeface="Arial" panose="020B0604020202020204" pitchFamily="34" charset="0"/>
                        </a:rPr>
                        <a:t>Biblical Historical Event </a:t>
                      </a:r>
                      <a:endParaRPr lang="en-US" sz="11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100" b="1" dirty="0">
                          <a:latin typeface="Arial" panose="020B0604020202020204" pitchFamily="34" charset="0"/>
                          <a:cs typeface="Arial" panose="020B0604020202020204" pitchFamily="34" charset="0"/>
                        </a:rPr>
                        <a:t>Bible Periods</a:t>
                      </a:r>
                    </a:p>
                  </a:txBody>
                  <a:tcPr marL="68580" marR="68580" marT="34290" marB="34290"/>
                </a:tc>
                <a:extLst>
                  <a:ext uri="{0D108BD9-81ED-4DB2-BD59-A6C34878D82A}">
                    <a16:rowId xmlns:a16="http://schemas.microsoft.com/office/drawing/2014/main" val="1756704789"/>
                  </a:ext>
                </a:extLst>
              </a:tr>
              <a:tr h="329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Neolithic &amp; Chalcolithic </a:t>
                      </a:r>
                    </a:p>
                  </a:txBody>
                  <a:tcPr marL="68580" marR="68580" marT="34290" marB="34290"/>
                </a:tc>
                <a:tc>
                  <a:txBody>
                    <a:bodyPr/>
                    <a:lstStyle/>
                    <a:p>
                      <a:r>
                        <a:rPr lang="en-US" sz="1100" dirty="0"/>
                        <a:t>8500-3150 BC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tc>
                <a:tc>
                  <a:txBody>
                    <a:bodyPr/>
                    <a:lstStyle/>
                    <a:p>
                      <a:endParaRPr lang="en-US" sz="1100" dirty="0"/>
                    </a:p>
                  </a:txBody>
                  <a:tcPr marL="68580" marR="68580" marT="34290" marB="34290"/>
                </a:tc>
                <a:tc>
                  <a:txBody>
                    <a:bodyPr/>
                    <a:lstStyle/>
                    <a:p>
                      <a:r>
                        <a:rPr lang="en-US" sz="1100" dirty="0"/>
                        <a:t>Creation &amp; Fall &amp; Flood</a:t>
                      </a:r>
                    </a:p>
                  </a:txBody>
                  <a:tcPr marL="68580" marR="68580" marT="34290" marB="34290">
                    <a:solidFill>
                      <a:schemeClr val="accent1">
                        <a:lumMod val="20000"/>
                        <a:lumOff val="80000"/>
                      </a:schemeClr>
                    </a:solidFill>
                  </a:tcPr>
                </a:tc>
                <a:extLst>
                  <a:ext uri="{0D108BD9-81ED-4DB2-BD59-A6C34878D82A}">
                    <a16:rowId xmlns:a16="http://schemas.microsoft.com/office/drawing/2014/main" val="329723049"/>
                  </a:ext>
                </a:extLst>
              </a:tr>
              <a:tr h="458090">
                <a:tc>
                  <a:txBody>
                    <a:bodyPr/>
                    <a:lstStyle/>
                    <a:p>
                      <a:r>
                        <a:rPr lang="en-US" sz="1100" kern="1200" dirty="0">
                          <a:solidFill>
                            <a:schemeClr val="tx1"/>
                          </a:solidFill>
                          <a:effectLst/>
                          <a:latin typeface="+mn-lt"/>
                          <a:ea typeface="+mn-ea"/>
                          <a:cs typeface="+mn-cs"/>
                        </a:rPr>
                        <a:t>Early Bronze I </a:t>
                      </a:r>
                      <a:endParaRPr lang="en-US" sz="1100" dirty="0"/>
                    </a:p>
                  </a:txBody>
                  <a:tcPr marL="68580" marR="68580" marT="34290" marB="34290">
                    <a:solidFill>
                      <a:schemeClr val="accent4">
                        <a:lumMod val="60000"/>
                        <a:lumOff val="40000"/>
                      </a:schemeClr>
                    </a:solidFill>
                  </a:tcPr>
                </a:tc>
                <a:tc>
                  <a:txBody>
                    <a:bodyPr/>
                    <a:lstStyle/>
                    <a:p>
                      <a:r>
                        <a:rPr lang="en-US" sz="1100" kern="1200" dirty="0">
                          <a:solidFill>
                            <a:schemeClr val="tx1"/>
                          </a:solidFill>
                          <a:effectLst/>
                          <a:latin typeface="+mn-lt"/>
                          <a:ea typeface="+mn-ea"/>
                          <a:cs typeface="+mn-cs"/>
                        </a:rPr>
                        <a:t>3150–2850 BC</a:t>
                      </a:r>
                      <a:endParaRPr lang="en-US" sz="1100" dirty="0"/>
                    </a:p>
                  </a:txBody>
                  <a:tcPr marL="68580" marR="68580" marT="34290" marB="34290"/>
                </a:tc>
                <a:tc>
                  <a:txBody>
                    <a:bodyPr/>
                    <a:lstStyle/>
                    <a:p>
                      <a:r>
                        <a:rPr lang="en-US" sz="1100" dirty="0"/>
                        <a:t>Early Dynastic Period in Egypt (ca. 2900BC Menes)</a:t>
                      </a:r>
                    </a:p>
                  </a:txBody>
                  <a:tcPr marL="68580" marR="68580" marT="34290" marB="34290"/>
                </a:tc>
                <a:tc>
                  <a:txBody>
                    <a:bodyPr/>
                    <a:lstStyle/>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noProof="0" dirty="0">
                          <a:solidFill>
                            <a:schemeClr val="tx1"/>
                          </a:solidFill>
                          <a:latin typeface="+mn-lt"/>
                          <a:ea typeface="+mn-ea"/>
                          <a:cs typeface="+mn-cs"/>
                        </a:rPr>
                        <a:t>Patriarchs</a:t>
                      </a:r>
                    </a:p>
                  </a:txBody>
                  <a:tcPr marL="68580" marR="68580" marT="34290" marB="34290">
                    <a:solidFill>
                      <a:schemeClr val="accent6">
                        <a:lumMod val="20000"/>
                        <a:lumOff val="80000"/>
                      </a:schemeClr>
                    </a:solidFill>
                  </a:tcPr>
                </a:tc>
                <a:extLst>
                  <a:ext uri="{0D108BD9-81ED-4DB2-BD59-A6C34878D82A}">
                    <a16:rowId xmlns:a16="http://schemas.microsoft.com/office/drawing/2014/main" val="432146767"/>
                  </a:ext>
                </a:extLst>
              </a:tr>
              <a:tr h="292852">
                <a:tc>
                  <a:txBody>
                    <a:bodyPr/>
                    <a:lstStyle/>
                    <a:p>
                      <a:r>
                        <a:rPr lang="en-US" sz="1100" dirty="0"/>
                        <a:t>Early Bronze Age II</a:t>
                      </a:r>
                    </a:p>
                  </a:txBody>
                  <a:tcPr marL="68580" marR="68580" marT="34290" marB="34290">
                    <a:solidFill>
                      <a:schemeClr val="accent4">
                        <a:lumMod val="60000"/>
                        <a:lumOff val="40000"/>
                      </a:schemeClr>
                    </a:solidFill>
                  </a:tcPr>
                </a:tc>
                <a:tc>
                  <a:txBody>
                    <a:bodyPr/>
                    <a:lstStyle/>
                    <a:p>
                      <a:r>
                        <a:rPr lang="en-US" sz="1100" dirty="0"/>
                        <a:t>2850-2650 BC</a:t>
                      </a:r>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noProof="0" dirty="0">
                          <a:solidFill>
                            <a:schemeClr val="tx1"/>
                          </a:solidFill>
                          <a:latin typeface="+mn-lt"/>
                          <a:ea typeface="+mn-ea"/>
                          <a:cs typeface="+mn-cs"/>
                        </a:rPr>
                        <a:t>Patriarchs</a:t>
                      </a:r>
                    </a:p>
                  </a:txBody>
                  <a:tcPr marL="68580" marR="68580" marT="34290" marB="34290">
                    <a:solidFill>
                      <a:schemeClr val="accent6">
                        <a:lumMod val="20000"/>
                        <a:lumOff val="80000"/>
                      </a:schemeClr>
                    </a:solidFill>
                  </a:tcPr>
                </a:tc>
                <a:extLst>
                  <a:ext uri="{0D108BD9-81ED-4DB2-BD59-A6C34878D82A}">
                    <a16:rowId xmlns:a16="http://schemas.microsoft.com/office/drawing/2014/main" val="1855755407"/>
                  </a:ext>
                </a:extLst>
              </a:tr>
              <a:tr h="458090">
                <a:tc>
                  <a:txBody>
                    <a:bodyPr/>
                    <a:lstStyle/>
                    <a:p>
                      <a:r>
                        <a:rPr lang="en-US" sz="1100" dirty="0"/>
                        <a:t>Early Bronze Age III</a:t>
                      </a:r>
                    </a:p>
                  </a:txBody>
                  <a:tcPr marL="68580" marR="68580" marT="34290" marB="34290">
                    <a:solidFill>
                      <a:schemeClr val="accent4">
                        <a:lumMod val="60000"/>
                        <a:lumOff val="40000"/>
                      </a:schemeClr>
                    </a:solidFill>
                  </a:tcPr>
                </a:tc>
                <a:tc>
                  <a:txBody>
                    <a:bodyPr/>
                    <a:lstStyle/>
                    <a:p>
                      <a:r>
                        <a:rPr lang="en-US" sz="1100" dirty="0"/>
                        <a:t>2650-2200 BC</a:t>
                      </a:r>
                    </a:p>
                  </a:txBody>
                  <a:tcPr marL="68580" marR="68580" marT="34290" marB="34290"/>
                </a:tc>
                <a:tc>
                  <a:txBody>
                    <a:bodyPr/>
                    <a:lstStyle/>
                    <a:p>
                      <a:r>
                        <a:rPr lang="en-US" sz="1100" dirty="0"/>
                        <a:t>Egyptian Old Kingdom</a:t>
                      </a:r>
                    </a:p>
                    <a:p>
                      <a:r>
                        <a:rPr lang="en-US" sz="1100" dirty="0"/>
                        <a:t>Dynasty III to VI</a:t>
                      </a:r>
                    </a:p>
                  </a:txBody>
                  <a:tcPr marL="68580" marR="68580" marT="34290" marB="34290"/>
                </a:tc>
                <a:tc>
                  <a:txBody>
                    <a:bodyPr/>
                    <a:lstStyle/>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noProof="0" dirty="0">
                          <a:solidFill>
                            <a:schemeClr val="tx1"/>
                          </a:solidFill>
                          <a:latin typeface="+mn-lt"/>
                          <a:ea typeface="+mn-ea"/>
                          <a:cs typeface="+mn-cs"/>
                        </a:rPr>
                        <a:t>Patriarchs</a:t>
                      </a:r>
                    </a:p>
                  </a:txBody>
                  <a:tcPr marL="68580" marR="68580" marT="34290" marB="34290">
                    <a:solidFill>
                      <a:schemeClr val="accent6">
                        <a:lumMod val="20000"/>
                        <a:lumOff val="80000"/>
                      </a:schemeClr>
                    </a:solidFill>
                  </a:tcPr>
                </a:tc>
                <a:extLst>
                  <a:ext uri="{0D108BD9-81ED-4DB2-BD59-A6C34878D82A}">
                    <a16:rowId xmlns:a16="http://schemas.microsoft.com/office/drawing/2014/main" val="696491760"/>
                  </a:ext>
                </a:extLst>
              </a:tr>
              <a:tr h="715264">
                <a:tc>
                  <a:txBody>
                    <a:bodyPr/>
                    <a:lstStyle/>
                    <a:p>
                      <a:r>
                        <a:rPr lang="en-US" sz="1100" dirty="0"/>
                        <a:t>Early Bronze Age IV</a:t>
                      </a:r>
                    </a:p>
                  </a:txBody>
                  <a:tcPr marL="68580" marR="68580" marT="34290" marB="34290">
                    <a:solidFill>
                      <a:schemeClr val="accent4">
                        <a:lumMod val="60000"/>
                        <a:lumOff val="40000"/>
                      </a:schemeClr>
                    </a:solidFill>
                  </a:tcPr>
                </a:tc>
                <a:tc>
                  <a:txBody>
                    <a:bodyPr/>
                    <a:lstStyle/>
                    <a:p>
                      <a:r>
                        <a:rPr lang="en-US" sz="1100" dirty="0"/>
                        <a:t>2200-2000 BC</a:t>
                      </a:r>
                    </a:p>
                  </a:txBody>
                  <a:tcPr marL="68580" marR="68580" marT="34290" marB="34290"/>
                </a:tc>
                <a:tc>
                  <a:txBody>
                    <a:bodyPr/>
                    <a:lstStyle/>
                    <a:p>
                      <a:endParaRPr lang="en-US" sz="1100" dirty="0"/>
                    </a:p>
                  </a:txBody>
                  <a:tcPr marL="68580" marR="68580" marT="34290" marB="34290"/>
                </a:tc>
                <a:tc>
                  <a:txBody>
                    <a:bodyPr/>
                    <a:lstStyle/>
                    <a:p>
                      <a:r>
                        <a:rPr lang="en-US" sz="1100" dirty="0"/>
                        <a:t>Abraham b ~2166 BC</a:t>
                      </a:r>
                    </a:p>
                    <a:p>
                      <a:r>
                        <a:rPr lang="en-US" sz="1100" dirty="0"/>
                        <a:t>Departs Ur 2091</a:t>
                      </a:r>
                    </a:p>
                    <a:p>
                      <a:r>
                        <a:rPr lang="en-US" sz="1100" dirty="0"/>
                        <a:t>Isaac b 2066</a:t>
                      </a:r>
                    </a:p>
                    <a:p>
                      <a:r>
                        <a:rPr lang="en-US" sz="1100" dirty="0"/>
                        <a:t>Esau &amp; Jacob </a:t>
                      </a:r>
                    </a:p>
                    <a:p>
                      <a:r>
                        <a:rPr lang="en-US" sz="1100" dirty="0"/>
                        <a:t>b~2006 BC</a:t>
                      </a:r>
                    </a:p>
                  </a:txBody>
                  <a:tcPr marL="68580" marR="68580" marT="34290" marB="34290"/>
                </a:tc>
                <a:tc>
                  <a:txBody>
                    <a:bodyPr/>
                    <a:lstStyle/>
                    <a:p>
                      <a:r>
                        <a:rPr lang="en-US" sz="1100" dirty="0"/>
                        <a:t>Patriarchs</a:t>
                      </a:r>
                    </a:p>
                  </a:txBody>
                  <a:tcPr marL="68580" marR="68580" marT="34290" marB="34290">
                    <a:solidFill>
                      <a:schemeClr val="accent6">
                        <a:lumMod val="20000"/>
                        <a:lumOff val="80000"/>
                      </a:schemeClr>
                    </a:solidFill>
                  </a:tcPr>
                </a:tc>
                <a:extLst>
                  <a:ext uri="{0D108BD9-81ED-4DB2-BD59-A6C34878D82A}">
                    <a16:rowId xmlns:a16="http://schemas.microsoft.com/office/drawing/2014/main" val="2339918176"/>
                  </a:ext>
                </a:extLst>
              </a:tr>
              <a:tr h="972438">
                <a:tc>
                  <a:txBody>
                    <a:bodyPr/>
                    <a:lstStyle/>
                    <a:p>
                      <a:r>
                        <a:rPr lang="en-US" sz="1100" dirty="0"/>
                        <a:t>Middle Bronze Age I</a:t>
                      </a:r>
                    </a:p>
                  </a:txBody>
                  <a:tcPr marL="68580" marR="68580" marT="34290" marB="34290">
                    <a:solidFill>
                      <a:schemeClr val="accent4">
                        <a:lumMod val="60000"/>
                        <a:lumOff val="40000"/>
                      </a:schemeClr>
                    </a:solidFill>
                  </a:tcPr>
                </a:tc>
                <a:tc>
                  <a:txBody>
                    <a:bodyPr/>
                    <a:lstStyle/>
                    <a:p>
                      <a:r>
                        <a:rPr lang="en-US" sz="1100" dirty="0"/>
                        <a:t>2000-1550 BC</a:t>
                      </a:r>
                      <a:r>
                        <a:rPr lang="en-US" sz="1100" kern="1200" dirty="0">
                          <a:solidFill>
                            <a:schemeClr val="tx1"/>
                          </a:solidFill>
                          <a:effectLst/>
                          <a:latin typeface="+mn-lt"/>
                          <a:ea typeface="+mn-ea"/>
                          <a:cs typeface="+mn-cs"/>
                        </a:rPr>
                        <a:t> </a:t>
                      </a:r>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Egyptian Middle Kingdom </a:t>
                      </a:r>
                    </a:p>
                    <a:p>
                      <a:r>
                        <a:rPr lang="en-US" sz="1100" dirty="0"/>
                        <a:t>(2050-1640 BC)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Dynasty XI to XIII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Hyksos Egyptian Dynasty (~1663-1555 BC)</a:t>
                      </a:r>
                    </a:p>
                  </a:txBody>
                  <a:tcPr marL="68580" marR="68580" marT="34290" marB="34290"/>
                </a:tc>
                <a:tc>
                  <a:txBody>
                    <a:bodyPr/>
                    <a:lstStyle/>
                    <a:p>
                      <a:r>
                        <a:rPr lang="en-US" sz="1100" dirty="0"/>
                        <a:t>Joseph b 1915 BC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Jacob &amp; Family enter Egypt~1876 BC</a:t>
                      </a:r>
                    </a:p>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Patriarchs</a:t>
                      </a:r>
                    </a:p>
                    <a:p>
                      <a:endParaRPr lang="en-US" sz="1100" dirty="0"/>
                    </a:p>
                  </a:txBody>
                  <a:tcPr marL="68580" marR="68580" marT="34290" marB="34290">
                    <a:solidFill>
                      <a:schemeClr val="accent6">
                        <a:lumMod val="20000"/>
                        <a:lumOff val="80000"/>
                      </a:schemeClr>
                    </a:solidFill>
                  </a:tcPr>
                </a:tc>
                <a:extLst>
                  <a:ext uri="{0D108BD9-81ED-4DB2-BD59-A6C34878D82A}">
                    <a16:rowId xmlns:a16="http://schemas.microsoft.com/office/drawing/2014/main" val="2698420867"/>
                  </a:ext>
                </a:extLst>
              </a:tr>
              <a:tr h="586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Middle Bronze Age II</a:t>
                      </a:r>
                    </a:p>
                  </a:txBody>
                  <a:tcPr marL="68580" marR="68580" marT="34290" marB="34290">
                    <a:solidFill>
                      <a:schemeClr val="accent4">
                        <a:lumMod val="60000"/>
                        <a:lumOff val="40000"/>
                      </a:schemeClr>
                    </a:solidFill>
                  </a:tcPr>
                </a:tc>
                <a:tc>
                  <a:txBody>
                    <a:bodyPr/>
                    <a:lstStyle/>
                    <a:p>
                      <a:r>
                        <a:rPr lang="en-US" sz="1100" dirty="0"/>
                        <a:t>1550-1400BC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Egyptian New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(1539-1070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Dynasty XVIII -XX</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Moses Born 1526 BC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Patriarchs</a:t>
                      </a:r>
                    </a:p>
                    <a:p>
                      <a:endParaRPr lang="en-US" sz="1100" dirty="0"/>
                    </a:p>
                  </a:txBody>
                  <a:tcPr marL="68580" marR="68580" marT="34290" marB="34290">
                    <a:solidFill>
                      <a:schemeClr val="accent6">
                        <a:lumMod val="20000"/>
                        <a:lumOff val="80000"/>
                      </a:schemeClr>
                    </a:solidFill>
                  </a:tcPr>
                </a:tc>
                <a:extLst>
                  <a:ext uri="{0D108BD9-81ED-4DB2-BD59-A6C34878D82A}">
                    <a16:rowId xmlns:a16="http://schemas.microsoft.com/office/drawing/2014/main" val="3397435831"/>
                  </a:ext>
                </a:extLst>
              </a:tr>
              <a:tr h="329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Late Bronze Age I</a:t>
                      </a:r>
                    </a:p>
                  </a:txBody>
                  <a:tcPr marL="68580" marR="68580" marT="34290" marB="34290">
                    <a:solidFill>
                      <a:schemeClr val="accent4">
                        <a:lumMod val="60000"/>
                        <a:lumOff val="40000"/>
                      </a:schemeClr>
                    </a:solidFill>
                  </a:tcPr>
                </a:tc>
                <a:tc>
                  <a:txBody>
                    <a:bodyPr/>
                    <a:lstStyle/>
                    <a:p>
                      <a:r>
                        <a:rPr lang="en-US" sz="1100" dirty="0"/>
                        <a:t>1550-1400 BC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tc>
                <a:tc>
                  <a:txBody>
                    <a:bodyPr/>
                    <a:lstStyle/>
                    <a:p>
                      <a:r>
                        <a:rPr lang="en-US" sz="1100" dirty="0"/>
                        <a:t>Exodus 1446 BC</a:t>
                      </a:r>
                    </a:p>
                    <a:p>
                      <a:r>
                        <a:rPr lang="en-US" sz="1100" dirty="0"/>
                        <a:t>Conquest 1406- BC</a:t>
                      </a:r>
                    </a:p>
                  </a:txBody>
                  <a:tcPr marL="68580" marR="68580" marT="34290" marB="34290"/>
                </a:tc>
                <a:tc>
                  <a:txBody>
                    <a:bodyPr/>
                    <a:lstStyle/>
                    <a:p>
                      <a:r>
                        <a:rPr lang="en-US" sz="1100" dirty="0"/>
                        <a:t>Exodus/Conquest</a:t>
                      </a:r>
                    </a:p>
                  </a:txBody>
                  <a:tcPr marL="68580" marR="68580" marT="34290" marB="34290">
                    <a:solidFill>
                      <a:srgbClr val="FFFF00"/>
                    </a:solidFill>
                  </a:tcPr>
                </a:tc>
                <a:extLst>
                  <a:ext uri="{0D108BD9-81ED-4DB2-BD59-A6C34878D82A}">
                    <a16:rowId xmlns:a16="http://schemas.microsoft.com/office/drawing/2014/main" val="683398148"/>
                  </a:ext>
                </a:extLst>
              </a:tr>
              <a:tr h="329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Late Bronze Age II</a:t>
                      </a:r>
                    </a:p>
                  </a:txBody>
                  <a:tcPr marL="68580" marR="68580" marT="34290" marB="34290">
                    <a:solidFill>
                      <a:schemeClr val="accent4">
                        <a:lumMod val="60000"/>
                        <a:lumOff val="40000"/>
                      </a:schemeClr>
                    </a:solidFill>
                  </a:tcPr>
                </a:tc>
                <a:tc>
                  <a:txBody>
                    <a:bodyPr/>
                    <a:lstStyle/>
                    <a:p>
                      <a:r>
                        <a:rPr lang="en-US" sz="1100" dirty="0"/>
                        <a:t>1400-1200 BC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Amarna Period ~1386-1334 BC</a:t>
                      </a:r>
                    </a:p>
                  </a:txBody>
                  <a:tcPr marL="68580" marR="68580" marT="34290" marB="34290"/>
                </a:tc>
                <a:tc>
                  <a:txBody>
                    <a:bodyPr/>
                    <a:lstStyle/>
                    <a:p>
                      <a:endParaRPr lang="en-US" sz="1100" dirty="0"/>
                    </a:p>
                  </a:txBody>
                  <a:tcPr marL="68580" marR="68580" marT="34290" marB="34290"/>
                </a:tc>
                <a:tc>
                  <a:txBody>
                    <a:bodyPr/>
                    <a:lstStyle/>
                    <a:p>
                      <a:r>
                        <a:rPr lang="en-US" sz="1100" dirty="0"/>
                        <a:t>Judges</a:t>
                      </a:r>
                    </a:p>
                  </a:txBody>
                  <a:tcPr marL="68580" marR="68580" marT="34290" marB="34290">
                    <a:solidFill>
                      <a:srgbClr val="FF00FF"/>
                    </a:solidFill>
                  </a:tcPr>
                </a:tc>
                <a:extLst>
                  <a:ext uri="{0D108BD9-81ED-4DB2-BD59-A6C34878D82A}">
                    <a16:rowId xmlns:a16="http://schemas.microsoft.com/office/drawing/2014/main" val="618955360"/>
                  </a:ext>
                </a:extLst>
              </a:tr>
            </a:tbl>
          </a:graphicData>
        </a:graphic>
      </p:graphicFrame>
      <p:sp>
        <p:nvSpPr>
          <p:cNvPr id="2" name="Title 1">
            <a:extLst>
              <a:ext uri="{FF2B5EF4-FFF2-40B4-BE49-F238E27FC236}">
                <a16:creationId xmlns:a16="http://schemas.microsoft.com/office/drawing/2014/main" id="{95EF24E9-F3D8-4F9C-A0AF-2F5D2D942E4D}"/>
              </a:ext>
            </a:extLst>
          </p:cNvPr>
          <p:cNvSpPr>
            <a:spLocks noGrp="1"/>
          </p:cNvSpPr>
          <p:nvPr>
            <p:ph type="title"/>
          </p:nvPr>
        </p:nvSpPr>
        <p:spPr>
          <a:xfrm>
            <a:off x="282222" y="50256"/>
            <a:ext cx="8610600" cy="1325563"/>
          </a:xfrm>
        </p:spPr>
        <p:txBody>
          <a:bodyPr/>
          <a:lstStyle/>
          <a:p>
            <a:r>
              <a:rPr lang="en-US" b="1" dirty="0">
                <a:solidFill>
                  <a:srgbClr val="FFFF00"/>
                </a:solidFill>
                <a:latin typeface="Arial" panose="020B0604020202020204" pitchFamily="34" charset="0"/>
                <a:cs typeface="Arial" panose="020B0604020202020204" pitchFamily="34" charset="0"/>
              </a:rPr>
              <a:t>Putting Bible Time to Archaeological Time</a:t>
            </a:r>
          </a:p>
        </p:txBody>
      </p:sp>
      <p:sp>
        <p:nvSpPr>
          <p:cNvPr id="5" name="Arrow: Right 4">
            <a:extLst>
              <a:ext uri="{FF2B5EF4-FFF2-40B4-BE49-F238E27FC236}">
                <a16:creationId xmlns:a16="http://schemas.microsoft.com/office/drawing/2014/main" id="{981662DA-641B-47FC-BA4B-F1F320CF794C}"/>
              </a:ext>
            </a:extLst>
          </p:cNvPr>
          <p:cNvSpPr/>
          <p:nvPr/>
        </p:nvSpPr>
        <p:spPr>
          <a:xfrm rot="5400000" flipV="1">
            <a:off x="1627536" y="5461191"/>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F360E338-4D41-40B1-9B4D-9C8D30AFB6C2}"/>
              </a:ext>
            </a:extLst>
          </p:cNvPr>
          <p:cNvSpPr/>
          <p:nvPr/>
        </p:nvSpPr>
        <p:spPr>
          <a:xfrm rot="16200000">
            <a:off x="1585605" y="6378766"/>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13179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1"/>
            <a:ext cx="9144000" cy="5205984"/>
          </a:xfrm>
          <a:prstGeom prst="rect">
            <a:avLst/>
          </a:prstGeom>
        </p:spPr>
      </p:pic>
    </p:spTree>
    <p:extLst>
      <p:ext uri="{BB962C8B-B14F-4D97-AF65-F5344CB8AC3E}">
        <p14:creationId xmlns:p14="http://schemas.microsoft.com/office/powerpoint/2010/main" val="828990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218176"/>
          </a:xfrm>
          <a:prstGeom prst="rect">
            <a:avLst/>
          </a:prstGeom>
        </p:spPr>
      </p:pic>
    </p:spTree>
    <p:extLst>
      <p:ext uri="{BB962C8B-B14F-4D97-AF65-F5344CB8AC3E}">
        <p14:creationId xmlns:p14="http://schemas.microsoft.com/office/powerpoint/2010/main" val="1575167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193792"/>
          </a:xfrm>
          <a:prstGeom prst="rect">
            <a:avLst/>
          </a:prstGeom>
        </p:spPr>
      </p:pic>
      <p:sp>
        <p:nvSpPr>
          <p:cNvPr id="5" name="TextBox 4"/>
          <p:cNvSpPr txBox="1"/>
          <p:nvPr/>
        </p:nvSpPr>
        <p:spPr>
          <a:xfrm>
            <a:off x="5774487" y="1005309"/>
            <a:ext cx="3140924"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charset="0"/>
                <a:ea typeface="+mn-ea"/>
                <a:cs typeface="Arial" charset="0"/>
              </a:rPr>
              <a:t>Jericho Then</a:t>
            </a:r>
          </a:p>
        </p:txBody>
      </p:sp>
    </p:spTree>
    <p:extLst>
      <p:ext uri="{BB962C8B-B14F-4D97-AF65-F5344CB8AC3E}">
        <p14:creationId xmlns:p14="http://schemas.microsoft.com/office/powerpoint/2010/main" val="473548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a:xfrm>
            <a:off x="5930900" y="274638"/>
            <a:ext cx="2755900" cy="1143000"/>
          </a:xfrm>
        </p:spPr>
        <p:txBody>
          <a:bodyPr/>
          <a:lstStyle/>
          <a:p>
            <a:r>
              <a:rPr lang="en-US" sz="4000"/>
              <a:t>A Mighty Wall Taking By Faith</a:t>
            </a:r>
          </a:p>
        </p:txBody>
      </p:sp>
      <p:pic>
        <p:nvPicPr>
          <p:cNvPr id="56324" name="Picture 4" descr="jericho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125" y="2392363"/>
            <a:ext cx="5095875" cy="3819525"/>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Jericho_Walls-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648325"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685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 y="571500"/>
            <a:ext cx="9146750" cy="5230368"/>
          </a:xfrm>
          <a:prstGeom prst="rect">
            <a:avLst/>
          </a:prstGeom>
        </p:spPr>
      </p:pic>
      <p:sp>
        <p:nvSpPr>
          <p:cNvPr id="2" name="Title 1"/>
          <p:cNvSpPr>
            <a:spLocks noGrp="1"/>
          </p:cNvSpPr>
          <p:nvPr>
            <p:ph type="title"/>
          </p:nvPr>
        </p:nvSpPr>
        <p:spPr>
          <a:xfrm>
            <a:off x="339555" y="763789"/>
            <a:ext cx="4061758" cy="952500"/>
          </a:xfrm>
        </p:spPr>
        <p:txBody>
          <a:bodyPr/>
          <a:lstStyle/>
          <a:p>
            <a:pPr algn="l"/>
            <a:r>
              <a:rPr lang="en-US" dirty="0">
                <a:solidFill>
                  <a:schemeClr val="bg1"/>
                </a:solidFill>
              </a:rPr>
              <a:t>A Double </a:t>
            </a:r>
            <a:br>
              <a:rPr lang="en-US" dirty="0">
                <a:solidFill>
                  <a:schemeClr val="bg1"/>
                </a:solidFill>
              </a:rPr>
            </a:br>
            <a:r>
              <a:rPr lang="en-US" dirty="0">
                <a:solidFill>
                  <a:schemeClr val="bg1"/>
                </a:solidFill>
              </a:rPr>
              <a:t>Walled City</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sp>
        <p:nvSpPr>
          <p:cNvPr id="5" name="TextBox 4"/>
          <p:cNvSpPr txBox="1"/>
          <p:nvPr/>
        </p:nvSpPr>
        <p:spPr>
          <a:xfrm>
            <a:off x="1926341" y="5033772"/>
            <a:ext cx="166366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Retaining Wall</a:t>
            </a:r>
          </a:p>
        </p:txBody>
      </p:sp>
      <p:sp>
        <p:nvSpPr>
          <p:cNvPr id="6" name="TextBox 5"/>
          <p:cNvSpPr txBox="1"/>
          <p:nvPr/>
        </p:nvSpPr>
        <p:spPr>
          <a:xfrm>
            <a:off x="2005037" y="3796284"/>
            <a:ext cx="138544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Outer Wall</a:t>
            </a:r>
          </a:p>
        </p:txBody>
      </p:sp>
      <p:sp>
        <p:nvSpPr>
          <p:cNvPr id="7" name="TextBox 6"/>
          <p:cNvSpPr txBox="1"/>
          <p:nvPr/>
        </p:nvSpPr>
        <p:spPr>
          <a:xfrm>
            <a:off x="4663440" y="2321052"/>
            <a:ext cx="132933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Inner Wall</a:t>
            </a:r>
          </a:p>
        </p:txBody>
      </p:sp>
    </p:spTree>
    <p:extLst>
      <p:ext uri="{BB962C8B-B14F-4D97-AF65-F5344CB8AC3E}">
        <p14:creationId xmlns:p14="http://schemas.microsoft.com/office/powerpoint/2010/main" val="2142920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91F0D6E-7DCC-4E91-800D-0D71C73691A1}"/>
              </a:ext>
            </a:extLst>
          </p:cNvPr>
          <p:cNvSpPr>
            <a:spLocks noGrp="1" noChangeArrowheads="1"/>
          </p:cNvSpPr>
          <p:nvPr>
            <p:ph type="title"/>
          </p:nvPr>
        </p:nvSpPr>
        <p:spPr/>
        <p:txBody>
          <a:bodyPr/>
          <a:lstStyle/>
          <a:p>
            <a:r>
              <a:rPr lang="en-US" altLang="en-US"/>
              <a:t>Kenyon’s Section Drawing</a:t>
            </a:r>
          </a:p>
        </p:txBody>
      </p:sp>
      <p:pic>
        <p:nvPicPr>
          <p:cNvPr id="13315" name="Picture 3">
            <a:extLst>
              <a:ext uri="{FF2B5EF4-FFF2-40B4-BE49-F238E27FC236}">
                <a16:creationId xmlns:a16="http://schemas.microsoft.com/office/drawing/2014/main" id="{5DDF867D-3A5A-4D0D-AF53-8C3344F95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24050"/>
            <a:ext cx="63246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a:extLst>
              <a:ext uri="{FF2B5EF4-FFF2-40B4-BE49-F238E27FC236}">
                <a16:creationId xmlns:a16="http://schemas.microsoft.com/office/drawing/2014/main" id="{03C73270-1238-4462-9BFB-6BFC3FCC6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81200"/>
            <a:ext cx="252412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989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3" y="571500"/>
            <a:ext cx="9177853" cy="5218176"/>
          </a:xfrm>
          <a:prstGeom prst="rect">
            <a:avLst/>
          </a:prstGeom>
        </p:spPr>
      </p:pic>
      <p:sp>
        <p:nvSpPr>
          <p:cNvPr id="2" name="Title 1"/>
          <p:cNvSpPr>
            <a:spLocks noGrp="1"/>
          </p:cNvSpPr>
          <p:nvPr>
            <p:ph type="title"/>
          </p:nvPr>
        </p:nvSpPr>
        <p:spPr>
          <a:xfrm>
            <a:off x="1048512" y="571500"/>
            <a:ext cx="8095488" cy="952500"/>
          </a:xfrm>
        </p:spPr>
        <p:txBody>
          <a:bodyPr/>
          <a:lstStyle/>
          <a:p>
            <a:pPr algn="l"/>
            <a:r>
              <a:rPr lang="en-US" dirty="0"/>
              <a:t>A High Walled City</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sp>
        <p:nvSpPr>
          <p:cNvPr id="5" name="TextBox 4"/>
          <p:cNvSpPr txBox="1"/>
          <p:nvPr/>
        </p:nvSpPr>
        <p:spPr>
          <a:xfrm>
            <a:off x="7351796" y="5037805"/>
            <a:ext cx="1663661" cy="646331"/>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Just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Retaining Wall</a:t>
            </a:r>
          </a:p>
        </p:txBody>
      </p:sp>
      <p:sp>
        <p:nvSpPr>
          <p:cNvPr id="6" name="TextBox 5"/>
          <p:cNvSpPr txBox="1"/>
          <p:nvPr/>
        </p:nvSpPr>
        <p:spPr>
          <a:xfrm>
            <a:off x="-4359187" y="3796284"/>
            <a:ext cx="138544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Outer Wall</a:t>
            </a:r>
          </a:p>
        </p:txBody>
      </p:sp>
      <p:sp>
        <p:nvSpPr>
          <p:cNvPr id="7" name="TextBox 6"/>
          <p:cNvSpPr txBox="1"/>
          <p:nvPr/>
        </p:nvSpPr>
        <p:spPr>
          <a:xfrm>
            <a:off x="-1700784" y="2321052"/>
            <a:ext cx="132933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Inner Wall</a:t>
            </a:r>
          </a:p>
        </p:txBody>
      </p:sp>
    </p:spTree>
    <p:extLst>
      <p:ext uri="{BB962C8B-B14F-4D97-AF65-F5344CB8AC3E}">
        <p14:creationId xmlns:p14="http://schemas.microsoft.com/office/powerpoint/2010/main" val="4192627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169408"/>
          </a:xfrm>
          <a:prstGeom prst="rect">
            <a:avLst/>
          </a:prstGeom>
        </p:spPr>
      </p:pic>
      <p:sp>
        <p:nvSpPr>
          <p:cNvPr id="5" name="Title 1"/>
          <p:cNvSpPr txBox="1">
            <a:spLocks/>
          </p:cNvSpPr>
          <p:nvPr/>
        </p:nvSpPr>
        <p:spPr bwMode="auto">
          <a:xfrm>
            <a:off x="1828800" y="571500"/>
            <a:ext cx="655929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A High Walled City</a:t>
            </a:r>
          </a:p>
        </p:txBody>
      </p:sp>
      <p:sp>
        <p:nvSpPr>
          <p:cNvPr id="6" name="TextBox 5"/>
          <p:cNvSpPr txBox="1"/>
          <p:nvPr/>
        </p:nvSpPr>
        <p:spPr>
          <a:xfrm>
            <a:off x="7351796" y="5037805"/>
            <a:ext cx="1663661" cy="646331"/>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Just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Retaining Wall</a:t>
            </a:r>
          </a:p>
        </p:txBody>
      </p:sp>
    </p:spTree>
    <p:extLst>
      <p:ext uri="{BB962C8B-B14F-4D97-AF65-F5344CB8AC3E}">
        <p14:creationId xmlns:p14="http://schemas.microsoft.com/office/powerpoint/2010/main" val="3403370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CAE4FCB-2A7E-4415-83E8-0BE2642FC828}"/>
              </a:ext>
            </a:extLst>
          </p:cNvPr>
          <p:cNvSpPr>
            <a:spLocks noGrp="1" noChangeArrowheads="1"/>
          </p:cNvSpPr>
          <p:nvPr>
            <p:ph type="title"/>
          </p:nvPr>
        </p:nvSpPr>
        <p:spPr/>
        <p:txBody>
          <a:bodyPr/>
          <a:lstStyle/>
          <a:p>
            <a:r>
              <a:rPr lang="en-US" altLang="en-US"/>
              <a:t>The revetment wall at Jericho</a:t>
            </a:r>
          </a:p>
        </p:txBody>
      </p:sp>
      <p:pic>
        <p:nvPicPr>
          <p:cNvPr id="4099" name="Picture 3">
            <a:extLst>
              <a:ext uri="{FF2B5EF4-FFF2-40B4-BE49-F238E27FC236}">
                <a16:creationId xmlns:a16="http://schemas.microsoft.com/office/drawing/2014/main" id="{BFBC1573-276F-4D19-85EF-B2CBA0598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00"/>
            <a:ext cx="3886200" cy="29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 Box 4">
            <a:extLst>
              <a:ext uri="{FF2B5EF4-FFF2-40B4-BE49-F238E27FC236}">
                <a16:creationId xmlns:a16="http://schemas.microsoft.com/office/drawing/2014/main" id="{49EC8250-8E87-4998-83A1-10363C67A8FF}"/>
              </a:ext>
            </a:extLst>
          </p:cNvPr>
          <p:cNvSpPr txBox="1">
            <a:spLocks noChangeArrowheads="1"/>
          </p:cNvSpPr>
          <p:nvPr/>
        </p:nvSpPr>
        <p:spPr bwMode="auto">
          <a:xfrm>
            <a:off x="5470525" y="2479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01" name="AutoShape 5">
            <a:extLst>
              <a:ext uri="{FF2B5EF4-FFF2-40B4-BE49-F238E27FC236}">
                <a16:creationId xmlns:a16="http://schemas.microsoft.com/office/drawing/2014/main" id="{23BC2650-D23F-46FA-939E-4FF8D014AA5F}"/>
              </a:ext>
            </a:extLst>
          </p:cNvPr>
          <p:cNvSpPr>
            <a:spLocks noChangeArrowheads="1"/>
          </p:cNvSpPr>
          <p:nvPr/>
        </p:nvSpPr>
        <p:spPr bwMode="auto">
          <a:xfrm rot="19503907">
            <a:off x="3262082" y="3636299"/>
            <a:ext cx="1295400" cy="990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02" name="Rectangle 6">
            <a:extLst>
              <a:ext uri="{FF2B5EF4-FFF2-40B4-BE49-F238E27FC236}">
                <a16:creationId xmlns:a16="http://schemas.microsoft.com/office/drawing/2014/main" id="{949E8C59-D095-4279-A1C6-337300CCD785}"/>
              </a:ext>
            </a:extLst>
          </p:cNvPr>
          <p:cNvSpPr>
            <a:spLocks noChangeArrowheads="1"/>
          </p:cNvSpPr>
          <p:nvPr/>
        </p:nvSpPr>
        <p:spPr bwMode="auto">
          <a:xfrm>
            <a:off x="4648200" y="3733800"/>
            <a:ext cx="152400" cy="304800"/>
          </a:xfrm>
          <a:prstGeom prst="rect">
            <a:avLst/>
          </a:prstGeom>
          <a:noFill/>
          <a:ln w="38100">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03" name="Text Box 7">
            <a:extLst>
              <a:ext uri="{FF2B5EF4-FFF2-40B4-BE49-F238E27FC236}">
                <a16:creationId xmlns:a16="http://schemas.microsoft.com/office/drawing/2014/main" id="{25824B9A-B254-45E4-875D-FC7120A0DEAF}"/>
              </a:ext>
            </a:extLst>
          </p:cNvPr>
          <p:cNvSpPr txBox="1">
            <a:spLocks noChangeArrowheads="1"/>
          </p:cNvSpPr>
          <p:nvPr/>
        </p:nvSpPr>
        <p:spPr bwMode="auto">
          <a:xfrm>
            <a:off x="2650467" y="4503738"/>
            <a:ext cx="22542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Stone Revetment Wall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15 ft high</a:t>
            </a:r>
          </a:p>
        </p:txBody>
      </p:sp>
      <p:pic>
        <p:nvPicPr>
          <p:cNvPr id="4104" name="Picture 8">
            <a:extLst>
              <a:ext uri="{FF2B5EF4-FFF2-40B4-BE49-F238E27FC236}">
                <a16:creationId xmlns:a16="http://schemas.microsoft.com/office/drawing/2014/main" id="{A553DAB3-B225-4EAE-80FC-C84E2B500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2057400"/>
            <a:ext cx="33718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5" name="Freeform 9">
            <a:extLst>
              <a:ext uri="{FF2B5EF4-FFF2-40B4-BE49-F238E27FC236}">
                <a16:creationId xmlns:a16="http://schemas.microsoft.com/office/drawing/2014/main" id="{583FE2C5-5FBD-440D-8B1C-1C728F270A0E}"/>
              </a:ext>
            </a:extLst>
          </p:cNvPr>
          <p:cNvSpPr>
            <a:spLocks/>
          </p:cNvSpPr>
          <p:nvPr/>
        </p:nvSpPr>
        <p:spPr bwMode="auto">
          <a:xfrm>
            <a:off x="7543800" y="1981200"/>
            <a:ext cx="596900" cy="4330700"/>
          </a:xfrm>
          <a:custGeom>
            <a:avLst/>
            <a:gdLst>
              <a:gd name="T0" fmla="*/ 0 w 376"/>
              <a:gd name="T1" fmla="*/ 2640 h 2728"/>
              <a:gd name="T2" fmla="*/ 96 w 376"/>
              <a:gd name="T3" fmla="*/ 2544 h 2728"/>
              <a:gd name="T4" fmla="*/ 336 w 376"/>
              <a:gd name="T5" fmla="*/ 1536 h 2728"/>
              <a:gd name="T6" fmla="*/ 336 w 376"/>
              <a:gd name="T7" fmla="*/ 768 h 2728"/>
              <a:gd name="T8" fmla="*/ 288 w 376"/>
              <a:gd name="T9" fmla="*/ 0 h 2728"/>
            </a:gdLst>
            <a:ahLst/>
            <a:cxnLst>
              <a:cxn ang="0">
                <a:pos x="T0" y="T1"/>
              </a:cxn>
              <a:cxn ang="0">
                <a:pos x="T2" y="T3"/>
              </a:cxn>
              <a:cxn ang="0">
                <a:pos x="T4" y="T5"/>
              </a:cxn>
              <a:cxn ang="0">
                <a:pos x="T6" y="T7"/>
              </a:cxn>
              <a:cxn ang="0">
                <a:pos x="T8" y="T9"/>
              </a:cxn>
            </a:cxnLst>
            <a:rect l="0" t="0" r="r" b="b"/>
            <a:pathLst>
              <a:path w="376" h="2728">
                <a:moveTo>
                  <a:pt x="0" y="2640"/>
                </a:moveTo>
                <a:cubicBezTo>
                  <a:pt x="20" y="2684"/>
                  <a:pt x="40" y="2728"/>
                  <a:pt x="96" y="2544"/>
                </a:cubicBezTo>
                <a:cubicBezTo>
                  <a:pt x="152" y="2360"/>
                  <a:pt x="296" y="1832"/>
                  <a:pt x="336" y="1536"/>
                </a:cubicBezTo>
                <a:cubicBezTo>
                  <a:pt x="376" y="1240"/>
                  <a:pt x="344" y="1024"/>
                  <a:pt x="336" y="768"/>
                </a:cubicBezTo>
                <a:cubicBezTo>
                  <a:pt x="328" y="512"/>
                  <a:pt x="308" y="256"/>
                  <a:pt x="288" y="0"/>
                </a:cubicBezTo>
              </a:path>
            </a:pathLst>
          </a:custGeom>
          <a:noFill/>
          <a:ln w="76200" cmpd="sng">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0" name="Picture 3">
            <a:extLst>
              <a:ext uri="{FF2B5EF4-FFF2-40B4-BE49-F238E27FC236}">
                <a16:creationId xmlns:a16="http://schemas.microsoft.com/office/drawing/2014/main" id="{F13AA32F-5CCE-4F9F-A404-A2FE80624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90" y="3078404"/>
            <a:ext cx="2633377" cy="366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53845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571500"/>
            <a:ext cx="8473440" cy="952500"/>
          </a:xfrm>
        </p:spPr>
        <p:txBody>
          <a:bodyPr/>
          <a:lstStyle/>
          <a:p>
            <a:r>
              <a:rPr lang="en-US" sz="4000" dirty="0"/>
              <a:t>Commander of the Lord’s Army Plan </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56235"/>
            <a:ext cx="2791968" cy="33360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1968" y="1856231"/>
            <a:ext cx="2962844" cy="333603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8" r="9526"/>
          <a:stretch/>
        </p:blipFill>
        <p:spPr>
          <a:xfrm>
            <a:off x="5672153" y="1856232"/>
            <a:ext cx="3471873" cy="2494790"/>
          </a:xfrm>
          <a:prstGeom prst="rect">
            <a:avLst/>
          </a:prstGeom>
        </p:spPr>
      </p:pic>
    </p:spTree>
    <p:extLst>
      <p:ext uri="{BB962C8B-B14F-4D97-AF65-F5344CB8AC3E}">
        <p14:creationId xmlns:p14="http://schemas.microsoft.com/office/powerpoint/2010/main" val="39134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C0765-8939-4408-824C-2E502D4AEEDC}"/>
              </a:ext>
            </a:extLst>
          </p:cNvPr>
          <p:cNvSpPr>
            <a:spLocks noGrp="1"/>
          </p:cNvSpPr>
          <p:nvPr>
            <p:ph type="title"/>
          </p:nvPr>
        </p:nvSpPr>
        <p:spPr/>
        <p:txBody>
          <a:bodyPr>
            <a:normAutofit/>
          </a:bodyPr>
          <a:lstStyle/>
          <a:p>
            <a:r>
              <a:rPr lang="en-US" sz="4000" b="1" dirty="0">
                <a:solidFill>
                  <a:srgbClr val="FFFF00"/>
                </a:solidFill>
                <a:latin typeface="Arial" panose="020B0604020202020204" pitchFamily="34" charset="0"/>
                <a:cs typeface="Arial" panose="020B0604020202020204" pitchFamily="34" charset="0"/>
              </a:rPr>
              <a:t>Bible Places</a:t>
            </a:r>
            <a:endParaRPr lang="en-US" sz="4000" dirty="0">
              <a:solidFill>
                <a:srgbClr val="FFFF00"/>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B1229244-2D3A-4AA0-9180-1E8714455C18}"/>
              </a:ext>
            </a:extLst>
          </p:cNvPr>
          <p:cNvSpPr/>
          <p:nvPr/>
        </p:nvSpPr>
        <p:spPr>
          <a:xfrm>
            <a:off x="9144000" y="3021874"/>
            <a:ext cx="1132114" cy="487680"/>
          </a:xfrm>
          <a:custGeom>
            <a:avLst/>
            <a:gdLst>
              <a:gd name="connsiteX0" fmla="*/ 1132114 w 1132114"/>
              <a:gd name="connsiteY0" fmla="*/ 0 h 487680"/>
              <a:gd name="connsiteX1" fmla="*/ 1105989 w 1132114"/>
              <a:gd name="connsiteY1" fmla="*/ 78377 h 487680"/>
              <a:gd name="connsiteX2" fmla="*/ 1088572 w 1132114"/>
              <a:gd name="connsiteY2" fmla="*/ 104503 h 487680"/>
              <a:gd name="connsiteX3" fmla="*/ 1071154 w 1132114"/>
              <a:gd name="connsiteY3" fmla="*/ 174172 h 487680"/>
              <a:gd name="connsiteX4" fmla="*/ 1062446 w 1132114"/>
              <a:gd name="connsiteY4" fmla="*/ 200297 h 487680"/>
              <a:gd name="connsiteX5" fmla="*/ 1027612 w 1132114"/>
              <a:gd name="connsiteY5" fmla="*/ 261257 h 487680"/>
              <a:gd name="connsiteX6" fmla="*/ 1001486 w 1132114"/>
              <a:gd name="connsiteY6" fmla="*/ 322217 h 487680"/>
              <a:gd name="connsiteX7" fmla="*/ 984069 w 1132114"/>
              <a:gd name="connsiteY7" fmla="*/ 339635 h 487680"/>
              <a:gd name="connsiteX8" fmla="*/ 966652 w 1132114"/>
              <a:gd name="connsiteY8" fmla="*/ 374469 h 487680"/>
              <a:gd name="connsiteX9" fmla="*/ 896983 w 1132114"/>
              <a:gd name="connsiteY9" fmla="*/ 435429 h 487680"/>
              <a:gd name="connsiteX10" fmla="*/ 827314 w 1132114"/>
              <a:gd name="connsiteY10" fmla="*/ 478972 h 487680"/>
              <a:gd name="connsiteX11" fmla="*/ 801189 w 1132114"/>
              <a:gd name="connsiteY11" fmla="*/ 487680 h 487680"/>
              <a:gd name="connsiteX12" fmla="*/ 0 w 1132114"/>
              <a:gd name="connsiteY12" fmla="*/ 48768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114" h="487680">
                <a:moveTo>
                  <a:pt x="1132114" y="0"/>
                </a:moveTo>
                <a:cubicBezTo>
                  <a:pt x="1123406" y="26126"/>
                  <a:pt x="1121265" y="55463"/>
                  <a:pt x="1105989" y="78377"/>
                </a:cubicBezTo>
                <a:cubicBezTo>
                  <a:pt x="1100183" y="87086"/>
                  <a:pt x="1093253" y="95142"/>
                  <a:pt x="1088572" y="104503"/>
                </a:cubicBezTo>
                <a:cubicBezTo>
                  <a:pt x="1078618" y="124411"/>
                  <a:pt x="1076123" y="154296"/>
                  <a:pt x="1071154" y="174172"/>
                </a:cubicBezTo>
                <a:cubicBezTo>
                  <a:pt x="1068928" y="183077"/>
                  <a:pt x="1066062" y="191860"/>
                  <a:pt x="1062446" y="200297"/>
                </a:cubicBezTo>
                <a:cubicBezTo>
                  <a:pt x="1016650" y="307157"/>
                  <a:pt x="1071336" y="173811"/>
                  <a:pt x="1027612" y="261257"/>
                </a:cubicBezTo>
                <a:cubicBezTo>
                  <a:pt x="1004388" y="307705"/>
                  <a:pt x="1037730" y="267850"/>
                  <a:pt x="1001486" y="322217"/>
                </a:cubicBezTo>
                <a:cubicBezTo>
                  <a:pt x="996932" y="329049"/>
                  <a:pt x="988623" y="332803"/>
                  <a:pt x="984069" y="339635"/>
                </a:cubicBezTo>
                <a:cubicBezTo>
                  <a:pt x="976868" y="350437"/>
                  <a:pt x="974622" y="364222"/>
                  <a:pt x="966652" y="374469"/>
                </a:cubicBezTo>
                <a:cubicBezTo>
                  <a:pt x="939220" y="409739"/>
                  <a:pt x="928199" y="414619"/>
                  <a:pt x="896983" y="435429"/>
                </a:cubicBezTo>
                <a:cubicBezTo>
                  <a:pt x="869382" y="476831"/>
                  <a:pt x="889495" y="458245"/>
                  <a:pt x="827314" y="478972"/>
                </a:cubicBezTo>
                <a:cubicBezTo>
                  <a:pt x="818606" y="481875"/>
                  <a:pt x="810368" y="487680"/>
                  <a:pt x="801189" y="487680"/>
                </a:cubicBezTo>
                <a:lnTo>
                  <a:pt x="0" y="487680"/>
                </a:ln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map&#10;&#10;Description automatically generated">
            <a:extLst>
              <a:ext uri="{FF2B5EF4-FFF2-40B4-BE49-F238E27FC236}">
                <a16:creationId xmlns:a16="http://schemas.microsoft.com/office/drawing/2014/main" id="{5E1919DA-54A1-4A37-87A0-04B686D2F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313" y="74612"/>
            <a:ext cx="4330067" cy="6652731"/>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15217925-9892-431B-BDF8-825C663B3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20" y="1460912"/>
            <a:ext cx="4949392" cy="3121923"/>
          </a:xfrm>
          <a:prstGeom prst="rect">
            <a:avLst/>
          </a:prstGeom>
        </p:spPr>
      </p:pic>
    </p:spTree>
    <p:extLst>
      <p:ext uri="{BB962C8B-B14F-4D97-AF65-F5344CB8AC3E}">
        <p14:creationId xmlns:p14="http://schemas.microsoft.com/office/powerpoint/2010/main" val="235839726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708" y="624840"/>
            <a:ext cx="7801875" cy="3177540"/>
          </a:xfrm>
          <a:prstGeom prst="rect">
            <a:avLst/>
          </a:prstGeom>
        </p:spPr>
      </p:pic>
      <p:sp>
        <p:nvSpPr>
          <p:cNvPr id="5" name="TextBox 4"/>
          <p:cNvSpPr txBox="1"/>
          <p:nvPr/>
        </p:nvSpPr>
        <p:spPr>
          <a:xfrm>
            <a:off x="1139697" y="3948684"/>
            <a:ext cx="7929636"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Hebrews 11:30-31(ESV) </a:t>
            </a:r>
            <a:b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br>
            <a:r>
              <a:rPr kumimoji="0" lang="en-US" sz="1800" b="0" i="0" u="none" strike="noStrike" kern="1200" cap="none" spc="0" normalizeH="0" baseline="30000" noProof="0" dirty="0">
                <a:ln>
                  <a:noFill/>
                </a:ln>
                <a:solidFill>
                  <a:prstClr val="black"/>
                </a:solidFill>
                <a:effectLst/>
                <a:uLnTx/>
                <a:uFillTx/>
                <a:latin typeface="Arial" charset="0"/>
                <a:ea typeface="+mn-ea"/>
                <a:cs typeface="Arial" charset="0"/>
              </a:rPr>
              <a:t>30</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By faith the walls of Jericho fell down after they had been encircled for seven days.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br>
            <a:r>
              <a:rPr kumimoji="0" lang="en-US" sz="1800" b="0" i="0" u="none" strike="noStrike" kern="1200" cap="none" spc="0" normalizeH="0" baseline="30000" noProof="0" dirty="0">
                <a:ln>
                  <a:noFill/>
                </a:ln>
                <a:solidFill>
                  <a:prstClr val="black"/>
                </a:solidFill>
                <a:effectLst/>
                <a:uLnTx/>
                <a:uFillTx/>
                <a:latin typeface="Arial" charset="0"/>
                <a:ea typeface="+mn-ea"/>
                <a:cs typeface="Arial" charset="0"/>
              </a:rPr>
              <a:t>31</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By faith Rahab the prostitute did not perish with those who were disobedient, because she had given a friendly welcome to the spies. </a:t>
            </a:r>
          </a:p>
        </p:txBody>
      </p:sp>
    </p:spTree>
    <p:extLst>
      <p:ext uri="{BB962C8B-B14F-4D97-AF65-F5344CB8AC3E}">
        <p14:creationId xmlns:p14="http://schemas.microsoft.com/office/powerpoint/2010/main" val="6517577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A9994-7DC2-4FAB-ACCB-6EE1BE7A9083}"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193792"/>
          </a:xfrm>
          <a:prstGeom prst="rect">
            <a:avLst/>
          </a:prstGeom>
        </p:spPr>
      </p:pic>
    </p:spTree>
    <p:extLst>
      <p:ext uri="{BB962C8B-B14F-4D97-AF65-F5344CB8AC3E}">
        <p14:creationId xmlns:p14="http://schemas.microsoft.com/office/powerpoint/2010/main" val="2131095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A9994-7DC2-4FAB-ACCB-6EE1BE7A9083}"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193792"/>
          </a:xfrm>
          <a:prstGeom prst="rect">
            <a:avLst/>
          </a:prstGeom>
        </p:spPr>
      </p:pic>
    </p:spTree>
    <p:extLst>
      <p:ext uri="{BB962C8B-B14F-4D97-AF65-F5344CB8AC3E}">
        <p14:creationId xmlns:p14="http://schemas.microsoft.com/office/powerpoint/2010/main" val="899167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A9994-7DC2-4FAB-ACCB-6EE1BE7A9083}"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218176"/>
          </a:xfrm>
          <a:prstGeom prst="rect">
            <a:avLst/>
          </a:prstGeom>
        </p:spPr>
      </p:pic>
    </p:spTree>
    <p:extLst>
      <p:ext uri="{BB962C8B-B14F-4D97-AF65-F5344CB8AC3E}">
        <p14:creationId xmlns:p14="http://schemas.microsoft.com/office/powerpoint/2010/main" val="93441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583691"/>
            <a:ext cx="9144000" cy="5218176"/>
          </a:xfrm>
          <a:prstGeom prst="rect">
            <a:avLst/>
          </a:prstGeom>
        </p:spPr>
      </p:pic>
      <p:sp>
        <p:nvSpPr>
          <p:cNvPr id="5" name="TextBox 4">
            <a:extLst>
              <a:ext uri="{FF2B5EF4-FFF2-40B4-BE49-F238E27FC236}">
                <a16:creationId xmlns:a16="http://schemas.microsoft.com/office/drawing/2014/main" id="{63B83ABE-9744-4F22-A094-70DA618F006C}"/>
              </a:ext>
            </a:extLst>
          </p:cNvPr>
          <p:cNvSpPr txBox="1"/>
          <p:nvPr/>
        </p:nvSpPr>
        <p:spPr>
          <a:xfrm>
            <a:off x="678180" y="817745"/>
            <a:ext cx="7033260" cy="1477328"/>
          </a:xfrm>
          <a:prstGeom prst="rect">
            <a:avLst/>
          </a:prstGeom>
          <a:solidFill>
            <a:schemeClr val="bg1">
              <a:alpha val="5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6:20 (ESV)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20 </a:t>
            </a:r>
            <a:r>
              <a:rPr kumimoji="0" lang="en-US" sz="1800" b="0" i="0" u="none" strike="noStrike" kern="1200" cap="none" spc="0" normalizeH="0" baseline="0" noProof="0" dirty="0">
                <a:ln>
                  <a:noFill/>
                </a:ln>
                <a:solidFill>
                  <a:prstClr val="black"/>
                </a:solidFill>
                <a:effectLst/>
                <a:uLnTx/>
                <a:uFillTx/>
                <a:latin typeface="Calibri"/>
                <a:ea typeface="+mn-ea"/>
                <a:cs typeface="+mn-cs"/>
              </a:rPr>
              <a:t> So the people shouted, and the trumpets were blown. As soon as the people heard the sound of the trumpet, the people shouted a great shout, and the wall fell down flat, so that the people went up into the city, every man straight before him, and they captured the city. </a:t>
            </a:r>
          </a:p>
        </p:txBody>
      </p:sp>
    </p:spTree>
    <p:extLst>
      <p:ext uri="{BB962C8B-B14F-4D97-AF65-F5344CB8AC3E}">
        <p14:creationId xmlns:p14="http://schemas.microsoft.com/office/powerpoint/2010/main" val="3611916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4"/>
            <a:ext cx="9144000" cy="5218175"/>
          </a:xfrm>
          <a:prstGeom prst="rect">
            <a:avLst/>
          </a:prstGeom>
        </p:spPr>
      </p:pic>
      <p:sp>
        <p:nvSpPr>
          <p:cNvPr id="6" name="TextBox 5">
            <a:extLst>
              <a:ext uri="{FF2B5EF4-FFF2-40B4-BE49-F238E27FC236}">
                <a16:creationId xmlns:a16="http://schemas.microsoft.com/office/drawing/2014/main" id="{452FBC12-1A76-49AE-9CF0-B0FC434DFB90}"/>
              </a:ext>
            </a:extLst>
          </p:cNvPr>
          <p:cNvSpPr txBox="1"/>
          <p:nvPr/>
        </p:nvSpPr>
        <p:spPr>
          <a:xfrm>
            <a:off x="678180" y="817745"/>
            <a:ext cx="7033260" cy="1477328"/>
          </a:xfrm>
          <a:prstGeom prst="rect">
            <a:avLst/>
          </a:prstGeom>
          <a:solidFill>
            <a:schemeClr val="bg1">
              <a:alpha val="5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6:20 (ESV)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20 </a:t>
            </a:r>
            <a:r>
              <a:rPr kumimoji="0" lang="en-US" sz="1800" b="0" i="0" u="none" strike="noStrike" kern="1200" cap="none" spc="0" normalizeH="0" baseline="0" noProof="0" dirty="0">
                <a:ln>
                  <a:noFill/>
                </a:ln>
                <a:solidFill>
                  <a:prstClr val="black"/>
                </a:solidFill>
                <a:effectLst/>
                <a:uLnTx/>
                <a:uFillTx/>
                <a:latin typeface="Calibri"/>
                <a:ea typeface="+mn-ea"/>
                <a:cs typeface="+mn-cs"/>
              </a:rPr>
              <a:t> So the people shouted, and the trumpets were blown. As soon as the people heard the sound of the trumpet, the people shouted a great shout, and the wall fell down flat, so that the people went up into the city, every man straight before him, and they captured the city. </a:t>
            </a:r>
          </a:p>
        </p:txBody>
      </p:sp>
    </p:spTree>
    <p:extLst>
      <p:ext uri="{BB962C8B-B14F-4D97-AF65-F5344CB8AC3E}">
        <p14:creationId xmlns:p14="http://schemas.microsoft.com/office/powerpoint/2010/main" val="3806586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4"/>
            <a:ext cx="9144000" cy="5218175"/>
          </a:xfrm>
          <a:prstGeom prst="rect">
            <a:avLst/>
          </a:prstGeom>
        </p:spPr>
      </p:pic>
      <p:sp>
        <p:nvSpPr>
          <p:cNvPr id="5" name="TextBox 4">
            <a:extLst>
              <a:ext uri="{FF2B5EF4-FFF2-40B4-BE49-F238E27FC236}">
                <a16:creationId xmlns:a16="http://schemas.microsoft.com/office/drawing/2014/main" id="{2768A762-587E-428D-918D-AAFA7E7B4143}"/>
              </a:ext>
            </a:extLst>
          </p:cNvPr>
          <p:cNvSpPr txBox="1"/>
          <p:nvPr/>
        </p:nvSpPr>
        <p:spPr>
          <a:xfrm>
            <a:off x="678180" y="817745"/>
            <a:ext cx="7033260" cy="1477328"/>
          </a:xfrm>
          <a:prstGeom prst="rect">
            <a:avLst/>
          </a:prstGeom>
          <a:solidFill>
            <a:schemeClr val="bg1">
              <a:alpha val="5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6:20 (ESV)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20 </a:t>
            </a:r>
            <a:r>
              <a:rPr kumimoji="0" lang="en-US" sz="1800" b="0" i="0" u="none" strike="noStrike" kern="1200" cap="none" spc="0" normalizeH="0" baseline="0" noProof="0" dirty="0">
                <a:ln>
                  <a:noFill/>
                </a:ln>
                <a:solidFill>
                  <a:prstClr val="black"/>
                </a:solidFill>
                <a:effectLst/>
                <a:uLnTx/>
                <a:uFillTx/>
                <a:latin typeface="Calibri"/>
                <a:ea typeface="+mn-ea"/>
                <a:cs typeface="+mn-cs"/>
              </a:rPr>
              <a:t> So the people shouted, and the trumpets were blown. As soon as the people heard the sound of the trumpet, the people shouted a great shout, and the wall fell down flat, so that the people went up into the city, every man straight before him, and they captured the city. </a:t>
            </a:r>
          </a:p>
        </p:txBody>
      </p:sp>
    </p:spTree>
    <p:extLst>
      <p:ext uri="{BB962C8B-B14F-4D97-AF65-F5344CB8AC3E}">
        <p14:creationId xmlns:p14="http://schemas.microsoft.com/office/powerpoint/2010/main" val="4283330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1"/>
            <a:ext cx="9144000" cy="5205984"/>
          </a:xfrm>
          <a:prstGeom prst="rect">
            <a:avLst/>
          </a:prstGeom>
        </p:spPr>
      </p:pic>
      <p:sp>
        <p:nvSpPr>
          <p:cNvPr id="5" name="TextBox 4">
            <a:extLst>
              <a:ext uri="{FF2B5EF4-FFF2-40B4-BE49-F238E27FC236}">
                <a16:creationId xmlns:a16="http://schemas.microsoft.com/office/drawing/2014/main" id="{DAAB635F-FB98-4B05-8187-A42109F2E710}"/>
              </a:ext>
            </a:extLst>
          </p:cNvPr>
          <p:cNvSpPr txBox="1"/>
          <p:nvPr/>
        </p:nvSpPr>
        <p:spPr>
          <a:xfrm>
            <a:off x="0" y="5338639"/>
            <a:ext cx="914400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6:20 (ESV)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20 </a:t>
            </a:r>
            <a:r>
              <a:rPr kumimoji="0" lang="en-US" sz="1800" b="0" i="0" u="none" strike="noStrike" kern="1200" cap="none" spc="0" normalizeH="0" baseline="0" noProof="0" dirty="0">
                <a:ln>
                  <a:noFill/>
                </a:ln>
                <a:solidFill>
                  <a:prstClr val="black"/>
                </a:solidFill>
                <a:effectLst/>
                <a:uLnTx/>
                <a:uFillTx/>
                <a:latin typeface="Calibri"/>
                <a:ea typeface="+mn-ea"/>
                <a:cs typeface="+mn-cs"/>
              </a:rPr>
              <a:t> So the people shouted, and the trumpets were blown. As soon as the people heard the sound of the trumpet, the people shouted a great shout, and the wall fell down flat, so that the people went up into the city, every man straight before him, and they captured the city. </a:t>
            </a:r>
          </a:p>
        </p:txBody>
      </p:sp>
    </p:spTree>
    <p:extLst>
      <p:ext uri="{BB962C8B-B14F-4D97-AF65-F5344CB8AC3E}">
        <p14:creationId xmlns:p14="http://schemas.microsoft.com/office/powerpoint/2010/main" val="2260890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230368"/>
          </a:xfrm>
          <a:prstGeom prst="rect">
            <a:avLst/>
          </a:prstGeom>
        </p:spPr>
      </p:pic>
      <p:sp>
        <p:nvSpPr>
          <p:cNvPr id="5" name="TextBox 4">
            <a:extLst>
              <a:ext uri="{FF2B5EF4-FFF2-40B4-BE49-F238E27FC236}">
                <a16:creationId xmlns:a16="http://schemas.microsoft.com/office/drawing/2014/main" id="{D604A821-F785-4EB0-84BC-6896206A67B2}"/>
              </a:ext>
            </a:extLst>
          </p:cNvPr>
          <p:cNvSpPr txBox="1"/>
          <p:nvPr/>
        </p:nvSpPr>
        <p:spPr>
          <a:xfrm>
            <a:off x="0" y="5338639"/>
            <a:ext cx="914400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6:20 (ESV)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20 </a:t>
            </a:r>
            <a:r>
              <a:rPr kumimoji="0" lang="en-US" sz="1800" b="0" i="0" u="none" strike="noStrike" kern="1200" cap="none" spc="0" normalizeH="0" baseline="0" noProof="0" dirty="0">
                <a:ln>
                  <a:noFill/>
                </a:ln>
                <a:solidFill>
                  <a:prstClr val="black"/>
                </a:solidFill>
                <a:effectLst/>
                <a:uLnTx/>
                <a:uFillTx/>
                <a:latin typeface="Calibri"/>
                <a:ea typeface="+mn-ea"/>
                <a:cs typeface="+mn-cs"/>
              </a:rPr>
              <a:t> So the people shouted, and the trumpets were blown. As soon as the people heard the sound of the trumpet, the people shouted a great shout, and the wall fell down flat, so that the people went up into the city, every man straight before him, and they captured the city. </a:t>
            </a:r>
          </a:p>
        </p:txBody>
      </p:sp>
    </p:spTree>
    <p:extLst>
      <p:ext uri="{BB962C8B-B14F-4D97-AF65-F5344CB8AC3E}">
        <p14:creationId xmlns:p14="http://schemas.microsoft.com/office/powerpoint/2010/main" val="6976397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218176"/>
          </a:xfrm>
          <a:prstGeom prst="rect">
            <a:avLst/>
          </a:prstGeom>
        </p:spPr>
      </p:pic>
      <p:sp>
        <p:nvSpPr>
          <p:cNvPr id="5" name="TextBox 4">
            <a:extLst>
              <a:ext uri="{FF2B5EF4-FFF2-40B4-BE49-F238E27FC236}">
                <a16:creationId xmlns:a16="http://schemas.microsoft.com/office/drawing/2014/main" id="{B8AF5CA3-878A-4F86-BD23-A0F47221D67E}"/>
              </a:ext>
            </a:extLst>
          </p:cNvPr>
          <p:cNvSpPr txBox="1"/>
          <p:nvPr/>
        </p:nvSpPr>
        <p:spPr>
          <a:xfrm>
            <a:off x="0" y="5338639"/>
            <a:ext cx="914400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6:20 (ESV)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20 </a:t>
            </a:r>
            <a:r>
              <a:rPr kumimoji="0" lang="en-US" sz="1800" b="0" i="0" u="none" strike="noStrike" kern="1200" cap="none" spc="0" normalizeH="0" baseline="0" noProof="0" dirty="0">
                <a:ln>
                  <a:noFill/>
                </a:ln>
                <a:solidFill>
                  <a:prstClr val="black"/>
                </a:solidFill>
                <a:effectLst/>
                <a:uLnTx/>
                <a:uFillTx/>
                <a:latin typeface="Calibri"/>
                <a:ea typeface="+mn-ea"/>
                <a:cs typeface="+mn-cs"/>
              </a:rPr>
              <a:t> So the people shouted, and the trumpets were blown. As soon as the people heard the sound of the trumpet, the people shouted a great shout, and the wall fell down flat, so that the people went up into the city, every man straight before him, and they captured the city. </a:t>
            </a:r>
          </a:p>
        </p:txBody>
      </p:sp>
    </p:spTree>
    <p:extLst>
      <p:ext uri="{BB962C8B-B14F-4D97-AF65-F5344CB8AC3E}">
        <p14:creationId xmlns:p14="http://schemas.microsoft.com/office/powerpoint/2010/main" val="2361392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AD1B-95AF-4866-976E-5D96D9E11B67}"/>
              </a:ext>
            </a:extLst>
          </p:cNvPr>
          <p:cNvSpPr>
            <a:spLocks noGrp="1"/>
          </p:cNvSpPr>
          <p:nvPr>
            <p:ph type="title"/>
          </p:nvPr>
        </p:nvSpPr>
        <p:spPr/>
        <p:txBody>
          <a:bodyPr>
            <a:normAutofit/>
          </a:bodyPr>
          <a:lstStyle/>
          <a:p>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Joshua &amp; the Conquest</a:t>
            </a:r>
            <a:endParaRPr lang="en-US" dirty="0">
              <a:solidFill>
                <a:srgbClr val="FFFF00"/>
              </a:solidFill>
            </a:endParaRPr>
          </a:p>
        </p:txBody>
      </p:sp>
      <p:sp>
        <p:nvSpPr>
          <p:cNvPr id="3" name="Content Placeholder 2">
            <a:extLst>
              <a:ext uri="{FF2B5EF4-FFF2-40B4-BE49-F238E27FC236}">
                <a16:creationId xmlns:a16="http://schemas.microsoft.com/office/drawing/2014/main" id="{037B4736-4F5C-4780-98BE-FC7EE72517FC}"/>
              </a:ext>
            </a:extLst>
          </p:cNvPr>
          <p:cNvSpPr>
            <a:spLocks noGrp="1"/>
          </p:cNvSpPr>
          <p:nvPr>
            <p:ph idx="4294967295"/>
          </p:nvPr>
        </p:nvSpPr>
        <p:spPr>
          <a:xfrm>
            <a:off x="441881" y="1565981"/>
            <a:ext cx="8260235" cy="1583619"/>
          </a:xfrm>
        </p:spPr>
        <p:txBody>
          <a:bodyPr/>
          <a:lstStyle/>
          <a:p>
            <a:r>
              <a:rPr lang="en-US" dirty="0"/>
              <a:t>There is a lot of misunderstanding about the Conquest of Canaan by Israel. Read the different descriptions given of the conquest to better understand and describe what happened. From the bible passages what archaeology remains might give us further insight into the passage?</a:t>
            </a:r>
          </a:p>
          <a:p>
            <a:endParaRPr lang="en-US" dirty="0"/>
          </a:p>
        </p:txBody>
      </p:sp>
      <p:graphicFrame>
        <p:nvGraphicFramePr>
          <p:cNvPr id="4" name="Table 3">
            <a:extLst>
              <a:ext uri="{FF2B5EF4-FFF2-40B4-BE49-F238E27FC236}">
                <a16:creationId xmlns:a16="http://schemas.microsoft.com/office/drawing/2014/main" id="{3913BAB7-B469-4BA3-B10B-14BC2C93EB0F}"/>
              </a:ext>
            </a:extLst>
          </p:cNvPr>
          <p:cNvGraphicFramePr>
            <a:graphicFrameLocks noGrp="1"/>
          </p:cNvGraphicFramePr>
          <p:nvPr/>
        </p:nvGraphicFramePr>
        <p:xfrm>
          <a:off x="441882" y="3149600"/>
          <a:ext cx="8260235" cy="3404046"/>
        </p:xfrm>
        <a:graphic>
          <a:graphicData uri="http://schemas.openxmlformats.org/drawingml/2006/table">
            <a:tbl>
              <a:tblPr firstRow="1" firstCol="1" bandRow="1"/>
              <a:tblGrid>
                <a:gridCol w="7602017">
                  <a:extLst>
                    <a:ext uri="{9D8B030D-6E8A-4147-A177-3AD203B41FA5}">
                      <a16:colId xmlns:a16="http://schemas.microsoft.com/office/drawing/2014/main" val="1748399014"/>
                    </a:ext>
                  </a:extLst>
                </a:gridCol>
                <a:gridCol w="658218">
                  <a:extLst>
                    <a:ext uri="{9D8B030D-6E8A-4147-A177-3AD203B41FA5}">
                      <a16:colId xmlns:a16="http://schemas.microsoft.com/office/drawing/2014/main" val="283836289"/>
                    </a:ext>
                  </a:extLst>
                </a:gridCol>
              </a:tblGrid>
              <a:tr h="156125">
                <a:tc>
                  <a:txBody>
                    <a:bodyPr/>
                    <a:lstStyle/>
                    <a:p>
                      <a:pPr marL="0" marR="0">
                        <a:lnSpc>
                          <a:spcPct val="107000"/>
                        </a:lnSpc>
                        <a:spcBef>
                          <a:spcPts val="0"/>
                        </a:spcBef>
                        <a:spcAft>
                          <a:spcPts val="0"/>
                        </a:spcAft>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Archaeology can add to Bible Event: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668228"/>
                  </a:ext>
                </a:extLst>
              </a:tr>
              <a:tr h="156125">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Build confidence in general trustworthiness, historical nature and reliability of Bible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3364015"/>
                  </a:ext>
                </a:extLst>
              </a:tr>
              <a:tr h="156125">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Confirm events described in Bible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4692750"/>
                  </a:ext>
                </a:extLst>
              </a:tr>
              <a:tr h="156125">
                <a:tc>
                  <a:txBody>
                    <a:bodyPr/>
                    <a:lstStyle/>
                    <a:p>
                      <a:pPr marL="0" marR="0">
                        <a:lnSpc>
                          <a:spcPct val="107000"/>
                        </a:lnSpc>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Clarify/Correct/Provide Understanding about our assumptions and conclusions about the past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7760053"/>
                  </a:ext>
                </a:extLst>
              </a:tr>
              <a:tr h="156125">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Complement or Enhance our knowledge of events, customs and people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0466856"/>
                  </a:ext>
                </a:extLst>
              </a:tr>
              <a:tr h="156125">
                <a:tc>
                  <a:txBody>
                    <a:bodyPr/>
                    <a:lstStyle/>
                    <a:p>
                      <a:pPr marL="0" marR="0">
                        <a:lnSpc>
                          <a:spcPct val="107000"/>
                        </a:lnSpc>
                        <a:spcBef>
                          <a:spcPts val="0"/>
                        </a:spcBef>
                        <a:spcAft>
                          <a:spcPts val="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Prove a given event or people mentioned in the Bible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3817123"/>
                  </a:ext>
                </a:extLst>
              </a:tr>
            </a:tbl>
          </a:graphicData>
        </a:graphic>
      </p:graphicFrame>
    </p:spTree>
    <p:extLst>
      <p:ext uri="{BB962C8B-B14F-4D97-AF65-F5344CB8AC3E}">
        <p14:creationId xmlns:p14="http://schemas.microsoft.com/office/powerpoint/2010/main" val="236323806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278"/>
            <a:ext cx="9144000" cy="5189221"/>
          </a:xfrm>
          <a:prstGeom prst="rect">
            <a:avLst/>
          </a:prstGeom>
        </p:spPr>
      </p:pic>
      <p:sp>
        <p:nvSpPr>
          <p:cNvPr id="5" name="TextBox 4">
            <a:extLst>
              <a:ext uri="{FF2B5EF4-FFF2-40B4-BE49-F238E27FC236}">
                <a16:creationId xmlns:a16="http://schemas.microsoft.com/office/drawing/2014/main" id="{E9E4C3A1-900F-4C24-BB66-D83B5CD8E06E}"/>
              </a:ext>
            </a:extLst>
          </p:cNvPr>
          <p:cNvSpPr txBox="1"/>
          <p:nvPr/>
        </p:nvSpPr>
        <p:spPr>
          <a:xfrm>
            <a:off x="0" y="5521202"/>
            <a:ext cx="914400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6:20 (ESV)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20 </a:t>
            </a:r>
            <a:r>
              <a:rPr kumimoji="0" lang="en-US" sz="1800" b="0" i="0" u="none" strike="noStrike" kern="1200" cap="none" spc="0" normalizeH="0" baseline="0" noProof="0" dirty="0">
                <a:ln>
                  <a:noFill/>
                </a:ln>
                <a:solidFill>
                  <a:prstClr val="black"/>
                </a:solidFill>
                <a:effectLst/>
                <a:uLnTx/>
                <a:uFillTx/>
                <a:latin typeface="Calibri"/>
                <a:ea typeface="+mn-ea"/>
                <a:cs typeface="+mn-cs"/>
              </a:rPr>
              <a:t> So the people shouted, and the trumpets were blown. As soon as the people heard the sound of the trumpet, the people shouted a great shout, and the wall fell down flat, so that the people went up into the city, every man straight before him, and they captured the city. </a:t>
            </a:r>
          </a:p>
        </p:txBody>
      </p:sp>
    </p:spTree>
    <p:extLst>
      <p:ext uri="{BB962C8B-B14F-4D97-AF65-F5344CB8AC3E}">
        <p14:creationId xmlns:p14="http://schemas.microsoft.com/office/powerpoint/2010/main" val="17380344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O:\OT Lessons-Danny\Joshua-2015\2015 Working\Taking Jericho\Archeological-Site-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4007170" cy="515676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O:\OT Lessons-Danny\Joshua-2015\2015 Working\Taking Jericho\Walls by Sections-mar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171" y="571500"/>
            <a:ext cx="3996161" cy="5156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3332" y="4174824"/>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541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descr="O:\OT Lessons-Danny\Joshua-2015\2015 Working\Taking Jericho\Walls by Sections-mar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5262"/>
            <a:ext cx="3996161" cy="51567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863" y="610153"/>
            <a:ext cx="4967138" cy="5121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190" y="575262"/>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36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descr="O:\OT Lessons-Danny\Joshua-2015\2015 Working\Taking Jericho\Walls by Sections-mar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5262"/>
            <a:ext cx="3996161" cy="5156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190" y="575262"/>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936061" y="1708897"/>
            <a:ext cx="5168168" cy="2878098"/>
          </a:xfrm>
          <a:prstGeom prst="rect">
            <a:avLst/>
          </a:prstGeom>
        </p:spPr>
      </p:pic>
    </p:spTree>
    <p:extLst>
      <p:ext uri="{BB962C8B-B14F-4D97-AF65-F5344CB8AC3E}">
        <p14:creationId xmlns:p14="http://schemas.microsoft.com/office/powerpoint/2010/main" val="2825831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O:\OT Lessons-Danny\Joshua-2015\2015 Working\Taking Jericho\Walls by Sections-mar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5262"/>
            <a:ext cx="3996161" cy="5156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670" y="2802636"/>
            <a:ext cx="5191331" cy="2929394"/>
          </a:xfrm>
          <a:prstGeom prst="rect">
            <a:avLst/>
          </a:prstGeom>
        </p:spPr>
      </p:pic>
      <p:pic>
        <p:nvPicPr>
          <p:cNvPr id="6"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994" y="4267333"/>
            <a:ext cx="1059020" cy="14646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jericho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6396" y="571500"/>
            <a:ext cx="2247605" cy="2272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0" y="1120141"/>
            <a:ext cx="2185342"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Arial" charset="0"/>
              </a:rPr>
              <a:t>Walls survived 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Arial" charset="0"/>
              </a:rPr>
              <a:t>Northern End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Arial" charset="0"/>
              </a:rPr>
              <a:t>Rahab’s House?</a:t>
            </a:r>
          </a:p>
        </p:txBody>
      </p:sp>
    </p:spTree>
    <p:extLst>
      <p:ext uri="{BB962C8B-B14F-4D97-AF65-F5344CB8AC3E}">
        <p14:creationId xmlns:p14="http://schemas.microsoft.com/office/powerpoint/2010/main" val="2005239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1016000" y="800365"/>
            <a:ext cx="7670800" cy="952500"/>
          </a:xfrm>
        </p:spPr>
        <p:txBody>
          <a:bodyPr/>
          <a:lstStyle/>
          <a:p>
            <a:r>
              <a:rPr lang="en-US" altLang="en-US"/>
              <a:t>What should be seen at Jericho?</a:t>
            </a:r>
          </a:p>
        </p:txBody>
      </p:sp>
      <p:sp>
        <p:nvSpPr>
          <p:cNvPr id="40963" name="Rectangle 3"/>
          <p:cNvSpPr>
            <a:spLocks noGrp="1"/>
          </p:cNvSpPr>
          <p:nvPr>
            <p:ph type="body" idx="4294967295"/>
          </p:nvPr>
        </p:nvSpPr>
        <p:spPr>
          <a:xfrm>
            <a:off x="457200" y="1722120"/>
            <a:ext cx="8229600" cy="3771636"/>
          </a:xfrm>
        </p:spPr>
        <p:txBody>
          <a:bodyPr/>
          <a:lstStyle/>
          <a:p>
            <a:r>
              <a:rPr lang="en-US" altLang="en-US" dirty="0"/>
              <a:t>Houses in wall (2:15) she lived in the wall </a:t>
            </a:r>
          </a:p>
          <a:p>
            <a:r>
              <a:rPr lang="en-US" altLang="en-US" dirty="0"/>
              <a:t>Harvest Time (3:15) find grain?? </a:t>
            </a:r>
          </a:p>
          <a:p>
            <a:r>
              <a:rPr lang="en-US" altLang="en-US" dirty="0"/>
              <a:t>Walls Fallen (6:20) wall fell down flat </a:t>
            </a:r>
          </a:p>
          <a:p>
            <a:r>
              <a:rPr lang="en-US" altLang="en-US" dirty="0"/>
              <a:t>Wall Make a Ramp (6:20) people went up into the city </a:t>
            </a:r>
          </a:p>
          <a:p>
            <a:r>
              <a:rPr lang="en-US" altLang="en-US" dirty="0"/>
              <a:t>City Burned (6:24) burned the city</a:t>
            </a:r>
          </a:p>
          <a:p>
            <a:r>
              <a:rPr lang="en-US" altLang="en-US" dirty="0"/>
              <a:t>Sign saying Joshua was here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8" descr="jericho14-north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348181"/>
            <a:ext cx="5334000" cy="3331104"/>
          </a:xfrm>
          <a:prstGeom prst="rect">
            <a:avLst/>
          </a:prstGeom>
          <a:noFill/>
          <a:extLst>
            <a:ext uri="{909E8E84-426E-40DD-AFC4-6F175D3DCCD1}">
              <a14:hiddenFill xmlns:a14="http://schemas.microsoft.com/office/drawing/2010/main">
                <a:solidFill>
                  <a:srgbClr val="FFFFFF"/>
                </a:solidFill>
              </a14:hiddenFill>
            </a:ext>
          </a:extLst>
        </p:spPr>
      </p:pic>
      <p:sp>
        <p:nvSpPr>
          <p:cNvPr id="43010" name="Rectangle 2"/>
          <p:cNvSpPr>
            <a:spLocks noGrp="1"/>
          </p:cNvSpPr>
          <p:nvPr>
            <p:ph type="title" idx="4294967295"/>
          </p:nvPr>
        </p:nvSpPr>
        <p:spPr>
          <a:xfrm>
            <a:off x="1016000" y="800365"/>
            <a:ext cx="7670800" cy="952500"/>
          </a:xfrm>
        </p:spPr>
        <p:txBody>
          <a:bodyPr/>
          <a:lstStyle/>
          <a:p>
            <a:r>
              <a:rPr lang="en-US" altLang="en-US"/>
              <a:t>What should be seen at Jericho?</a:t>
            </a:r>
          </a:p>
        </p:txBody>
      </p:sp>
      <p:sp>
        <p:nvSpPr>
          <p:cNvPr id="43011" name="Rectangle 3"/>
          <p:cNvSpPr>
            <a:spLocks noGrp="1"/>
          </p:cNvSpPr>
          <p:nvPr>
            <p:ph type="body" idx="4294967295"/>
          </p:nvPr>
        </p:nvSpPr>
        <p:spPr>
          <a:xfrm>
            <a:off x="457200" y="1750220"/>
            <a:ext cx="8229600" cy="3771635"/>
          </a:xfrm>
        </p:spPr>
        <p:txBody>
          <a:bodyPr/>
          <a:lstStyle/>
          <a:p>
            <a:r>
              <a:rPr lang="en-US" altLang="en-US" dirty="0"/>
              <a:t>Houses in wall (2:15) she lived in the wall </a:t>
            </a:r>
          </a:p>
        </p:txBody>
      </p:sp>
      <p:pic>
        <p:nvPicPr>
          <p:cNvPr id="43015" name="Picture 7" descr="jericho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738" y="2349500"/>
            <a:ext cx="3130550" cy="3485886"/>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jericho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1" y="2357438"/>
            <a:ext cx="3336925" cy="33734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81092" y="4922307"/>
            <a:ext cx="117042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Retaining Wall</a:t>
            </a:r>
          </a:p>
        </p:txBody>
      </p:sp>
      <p:sp>
        <p:nvSpPr>
          <p:cNvPr id="8" name="TextBox 7"/>
          <p:cNvSpPr txBox="1"/>
          <p:nvPr/>
        </p:nvSpPr>
        <p:spPr>
          <a:xfrm>
            <a:off x="7904128" y="3020158"/>
            <a:ext cx="894797" cy="707886"/>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Outer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Wall</a:t>
            </a:r>
          </a:p>
        </p:txBody>
      </p:sp>
      <p:sp>
        <p:nvSpPr>
          <p:cNvPr id="2" name="Freeform 1"/>
          <p:cNvSpPr/>
          <p:nvPr/>
        </p:nvSpPr>
        <p:spPr>
          <a:xfrm>
            <a:off x="6144768" y="3997452"/>
            <a:ext cx="2206752" cy="1236688"/>
          </a:xfrm>
          <a:custGeom>
            <a:avLst/>
            <a:gdLst>
              <a:gd name="connsiteX0" fmla="*/ 2206752 w 2206752"/>
              <a:gd name="connsiteY0" fmla="*/ 0 h 1236688"/>
              <a:gd name="connsiteX1" fmla="*/ 1840992 w 2206752"/>
              <a:gd name="connsiteY1" fmla="*/ 304800 h 1236688"/>
              <a:gd name="connsiteX2" fmla="*/ 1097280 w 2206752"/>
              <a:gd name="connsiteY2" fmla="*/ 682752 h 1236688"/>
              <a:gd name="connsiteX3" fmla="*/ 268224 w 2206752"/>
              <a:gd name="connsiteY3" fmla="*/ 1170432 h 1236688"/>
              <a:gd name="connsiteX4" fmla="*/ 0 w 2206752"/>
              <a:gd name="connsiteY4" fmla="*/ 1219200 h 123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752" h="1236688">
                <a:moveTo>
                  <a:pt x="2206752" y="0"/>
                </a:moveTo>
                <a:cubicBezTo>
                  <a:pt x="2116328" y="95504"/>
                  <a:pt x="2025904" y="191008"/>
                  <a:pt x="1840992" y="304800"/>
                </a:cubicBezTo>
                <a:cubicBezTo>
                  <a:pt x="1656080" y="418592"/>
                  <a:pt x="1359408" y="538480"/>
                  <a:pt x="1097280" y="682752"/>
                </a:cubicBezTo>
                <a:cubicBezTo>
                  <a:pt x="835152" y="827024"/>
                  <a:pt x="451104" y="1081024"/>
                  <a:pt x="268224" y="1170432"/>
                </a:cubicBezTo>
                <a:cubicBezTo>
                  <a:pt x="85344" y="1259840"/>
                  <a:pt x="42672" y="1239520"/>
                  <a:pt x="0" y="121920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a:xfrm>
            <a:off x="1016000" y="800365"/>
            <a:ext cx="7670800" cy="952500"/>
          </a:xfrm>
        </p:spPr>
        <p:txBody>
          <a:bodyPr/>
          <a:lstStyle/>
          <a:p>
            <a:r>
              <a:rPr lang="en-US" altLang="en-US"/>
              <a:t>What should be seen at Jericho?</a:t>
            </a:r>
          </a:p>
        </p:txBody>
      </p:sp>
      <p:sp>
        <p:nvSpPr>
          <p:cNvPr id="41987" name="Rectangle 3"/>
          <p:cNvSpPr>
            <a:spLocks noGrp="1"/>
          </p:cNvSpPr>
          <p:nvPr>
            <p:ph type="body" idx="4294967295"/>
          </p:nvPr>
        </p:nvSpPr>
        <p:spPr/>
        <p:txBody>
          <a:bodyPr/>
          <a:lstStyle/>
          <a:p>
            <a:r>
              <a:rPr lang="en-US" altLang="en-US"/>
              <a:t>Harvest Time (3:15) find grain?? </a:t>
            </a:r>
          </a:p>
          <a:p>
            <a:endParaRPr lang="en-US" altLang="en-US"/>
          </a:p>
        </p:txBody>
      </p:sp>
      <p:pic>
        <p:nvPicPr>
          <p:cNvPr id="41988" name="Picture 4" descr="A full jar of carbonised gr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325" y="2661710"/>
            <a:ext cx="4071938" cy="2581011"/>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Aroom of stacked storage jars full of gr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83" y="2661710"/>
            <a:ext cx="4581525" cy="25823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3"/>
          <p:cNvGrpSpPr>
            <a:grpSpLocks noGrp="1" noUngrp="1" noChangeAspect="1"/>
          </p:cNvGrpSpPr>
          <p:nvPr/>
        </p:nvGrpSpPr>
        <p:grpSpPr bwMode="auto">
          <a:xfrm>
            <a:off x="0" y="571503"/>
            <a:ext cx="9144000" cy="5441157"/>
            <a:chOff x="685800" y="844550"/>
            <a:chExt cx="7772400" cy="5549900"/>
          </a:xfrm>
        </p:grpSpPr>
        <p:pic>
          <p:nvPicPr>
            <p:cNvPr id="176130" name="Picture 1" descr="Jericho grain storejars in balk, tb052006445"/>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Jericho, Tell </a:t>
              </a:r>
              <a:r>
                <a:rPr kumimoji="0" lang="en-US" sz="2400" b="0" i="0" u="none" strike="noStrike" kern="1200" cap="none" spc="0" normalizeH="0" baseline="0" noProof="0" dirty="0" err="1">
                  <a:ln>
                    <a:noFill/>
                  </a:ln>
                  <a:solidFill>
                    <a:srgbClr val="000000"/>
                  </a:solidFill>
                  <a:effectLst/>
                  <a:uLnTx/>
                  <a:uFillTx/>
                  <a:latin typeface="Calibri" pitchFamily="34" charset="0"/>
                  <a:ea typeface="+mn-ea"/>
                  <a:cs typeface="Arial" charset="0"/>
                </a:rPr>
                <a:t>es</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-Sultan</a:t>
              </a:r>
              <a:r>
                <a:rPr kumimoji="0" lang="en-US" sz="2400" b="0" i="0" u="none" strike="noStrike" kern="1200" cap="none" spc="0" normalizeH="0" baseline="0" noProof="0" dirty="0">
                  <a:ln>
                    <a:noFill/>
                  </a:ln>
                  <a:solidFill>
                    <a:srgbClr val="000000"/>
                  </a:solidFill>
                  <a:effectLst/>
                  <a:uLnTx/>
                  <a:uFillTx/>
                  <a:latin typeface="Calibri" pitchFamily="34" charset="0"/>
                  <a:ea typeface="Times New Roman"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grain </a:t>
              </a:r>
              <a:r>
                <a:rPr kumimoji="0" lang="en-US" sz="2400" b="0" i="0" u="none" strike="noStrike" kern="1200" cap="none" spc="0" normalizeH="0" baseline="0" noProof="0" dirty="0" err="1">
                  <a:ln>
                    <a:noFill/>
                  </a:ln>
                  <a:solidFill>
                    <a:srgbClr val="000000"/>
                  </a:solidFill>
                  <a:effectLst/>
                  <a:uLnTx/>
                  <a:uFillTx/>
                  <a:latin typeface="Calibri" pitchFamily="34" charset="0"/>
                  <a:ea typeface="+mn-ea"/>
                  <a:cs typeface="Arial" charset="0"/>
                </a:rPr>
                <a:t>storejars</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 in balk</a:t>
              </a:r>
            </a:p>
          </p:txBody>
        </p:sp>
      </p:grpSp>
    </p:spTree>
    <p:extLst>
      <p:ext uri="{BB962C8B-B14F-4D97-AF65-F5344CB8AC3E}">
        <p14:creationId xmlns:p14="http://schemas.microsoft.com/office/powerpoint/2010/main" val="24264795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7" name="Group 3"/>
          <p:cNvGrpSpPr>
            <a:grpSpLocks noGrp="1" noUngrp="1" noChangeAspect="1"/>
          </p:cNvGrpSpPr>
          <p:nvPr/>
        </p:nvGrpSpPr>
        <p:grpSpPr bwMode="auto">
          <a:xfrm>
            <a:off x="0" y="571504"/>
            <a:ext cx="9144000" cy="5470261"/>
            <a:chOff x="685800" y="828675"/>
            <a:chExt cx="7772400" cy="5580063"/>
          </a:xfrm>
        </p:grpSpPr>
        <p:pic>
          <p:nvPicPr>
            <p:cNvPr id="178178" name="Picture 1" descr="Jericho grain storejars in Kenyon's balk, tb020707494"/>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Jericho, Tell </a:t>
              </a:r>
              <a:r>
                <a:rPr kumimoji="0" lang="en-US" sz="2400" b="0" i="0" u="none" strike="noStrike" kern="1200" cap="none" spc="0" normalizeH="0" baseline="0" noProof="0" dirty="0" err="1">
                  <a:ln>
                    <a:noFill/>
                  </a:ln>
                  <a:solidFill>
                    <a:srgbClr val="000000"/>
                  </a:solidFill>
                  <a:effectLst/>
                  <a:uLnTx/>
                  <a:uFillTx/>
                  <a:latin typeface="Calibri" pitchFamily="34" charset="0"/>
                  <a:ea typeface="+mn-ea"/>
                  <a:cs typeface="Arial" charset="0"/>
                </a:rPr>
                <a:t>es</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-Sultan</a:t>
              </a:r>
              <a:r>
                <a:rPr kumimoji="0" lang="en-US" sz="2400" b="0" i="0" u="none" strike="noStrike" kern="1200" cap="none" spc="0" normalizeH="0" baseline="0" noProof="0" dirty="0">
                  <a:ln>
                    <a:noFill/>
                  </a:ln>
                  <a:solidFill>
                    <a:srgbClr val="000000"/>
                  </a:solidFill>
                  <a:effectLst/>
                  <a:uLnTx/>
                  <a:uFillTx/>
                  <a:latin typeface="Calibri" pitchFamily="34" charset="0"/>
                  <a:ea typeface="Times New Roman"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grain </a:t>
              </a:r>
              <a:r>
                <a:rPr kumimoji="0" lang="en-US" sz="2400" b="0" i="0" u="none" strike="noStrike" kern="1200" cap="none" spc="0" normalizeH="0" baseline="0" noProof="0" dirty="0" err="1">
                  <a:ln>
                    <a:noFill/>
                  </a:ln>
                  <a:solidFill>
                    <a:srgbClr val="000000"/>
                  </a:solidFill>
                  <a:effectLst/>
                  <a:uLnTx/>
                  <a:uFillTx/>
                  <a:latin typeface="Calibri" pitchFamily="34" charset="0"/>
                  <a:ea typeface="+mn-ea"/>
                  <a:cs typeface="Arial" charset="0"/>
                </a:rPr>
                <a:t>storejars</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 in balk</a:t>
              </a:r>
            </a:p>
          </p:txBody>
        </p:sp>
      </p:grpSp>
    </p:spTree>
    <p:extLst>
      <p:ext uri="{BB962C8B-B14F-4D97-AF65-F5344CB8AC3E}">
        <p14:creationId xmlns:p14="http://schemas.microsoft.com/office/powerpoint/2010/main" val="66183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009650" y="800365"/>
            <a:ext cx="7677150" cy="952500"/>
          </a:xfrm>
        </p:spPr>
        <p:txBody>
          <a:bodyPr/>
          <a:lstStyle/>
          <a:p>
            <a:r>
              <a:rPr lang="en-US" altLang="en-US"/>
              <a:t>Conquest of Canaan</a:t>
            </a:r>
          </a:p>
        </p:txBody>
      </p:sp>
      <p:sp>
        <p:nvSpPr>
          <p:cNvPr id="3" name="Slide Number Placeholder 2"/>
          <p:cNvSpPr>
            <a:spLocks noGrp="1"/>
          </p:cNvSpPr>
          <p:nvPr>
            <p:ph type="sldNum" sz="quarter" idx="4294967295"/>
          </p:nvPr>
        </p:nvSpPr>
        <p:spPr>
          <a:xfrm>
            <a:off x="5401469" y="5834068"/>
            <a:ext cx="2133600" cy="30427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C33D9-A136-427B-A6B8-443535ECA8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854259093"/>
              </p:ext>
            </p:extLst>
          </p:nvPr>
        </p:nvGraphicFramePr>
        <p:xfrm>
          <a:off x="884245" y="1632483"/>
          <a:ext cx="7915275" cy="3893417"/>
        </p:xfrm>
        <a:graphic>
          <a:graphicData uri="http://schemas.openxmlformats.org/drawingml/2006/table">
            <a:tbl>
              <a:tblPr/>
              <a:tblGrid>
                <a:gridCol w="484882">
                  <a:extLst>
                    <a:ext uri="{9D8B030D-6E8A-4147-A177-3AD203B41FA5}">
                      <a16:colId xmlns:a16="http://schemas.microsoft.com/office/drawing/2014/main" val="20000"/>
                    </a:ext>
                  </a:extLst>
                </a:gridCol>
                <a:gridCol w="1260693">
                  <a:extLst>
                    <a:ext uri="{9D8B030D-6E8A-4147-A177-3AD203B41FA5}">
                      <a16:colId xmlns:a16="http://schemas.microsoft.com/office/drawing/2014/main" val="20001"/>
                    </a:ext>
                  </a:extLst>
                </a:gridCol>
                <a:gridCol w="6169700">
                  <a:extLst>
                    <a:ext uri="{9D8B030D-6E8A-4147-A177-3AD203B41FA5}">
                      <a16:colId xmlns:a16="http://schemas.microsoft.com/office/drawing/2014/main" val="20002"/>
                    </a:ext>
                  </a:extLst>
                </a:gridCol>
              </a:tblGrid>
              <a:tr h="544339">
                <a:tc>
                  <a:txBody>
                    <a:bodyPr/>
                    <a:lstStyle/>
                    <a:p>
                      <a:pPr marL="0" marR="0">
                        <a:spcBef>
                          <a:spcPts val="0"/>
                        </a:spcBef>
                        <a:spcAft>
                          <a:spcPts val="0"/>
                        </a:spcAft>
                      </a:pPr>
                      <a:r>
                        <a:rPr lang="en-US" sz="1300" dirty="0">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a:latin typeface="Tahoma"/>
                          <a:ea typeface="Times New Roman"/>
                          <a:cs typeface="Times New Roman"/>
                        </a:rPr>
                        <a:t>Chapter &amp; Verse</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300" b="1" dirty="0">
                          <a:latin typeface="Tahoma"/>
                          <a:ea typeface="Times New Roman"/>
                          <a:cs typeface="Times New Roman"/>
                        </a:rPr>
                        <a:t>Description of the Conquest</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354667">
                <a:tc>
                  <a:txBody>
                    <a:bodyPr/>
                    <a:lstStyle/>
                    <a:p>
                      <a:pPr marL="0" marR="0" algn="ctr">
                        <a:spcBef>
                          <a:spcPts val="0"/>
                        </a:spcBef>
                        <a:spcAft>
                          <a:spcPts val="0"/>
                        </a:spcAft>
                      </a:pPr>
                      <a:r>
                        <a:rPr lang="en-US" sz="1300" b="1">
                          <a:latin typeface="Tahoma"/>
                          <a:ea typeface="Times New Roman"/>
                          <a:cs typeface="Times New Roman"/>
                        </a:rPr>
                        <a:t>1</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300" b="1">
                          <a:latin typeface="Comic Sans MS"/>
                          <a:ea typeface="Times New Roman"/>
                          <a:cs typeface="Times New Roman"/>
                        </a:rPr>
                        <a:t>Genesis 12:5-7</a:t>
                      </a:r>
                      <a:endParaRPr lang="en-US" sz="13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300" baseline="30000" dirty="0">
                        <a:latin typeface="Comic Sans MS"/>
                        <a:ea typeface="Times New Roman"/>
                        <a:cs typeface="Times New Roman"/>
                      </a:endParaRPr>
                    </a:p>
                    <a:p>
                      <a:pPr marL="0" marR="0">
                        <a:spcBef>
                          <a:spcPts val="0"/>
                        </a:spcBef>
                        <a:spcAft>
                          <a:spcPts val="0"/>
                        </a:spcAft>
                      </a:pPr>
                      <a:r>
                        <a:rPr lang="en-US" sz="1300" baseline="30000" dirty="0">
                          <a:latin typeface="Comic Sans MS"/>
                          <a:ea typeface="Times New Roman"/>
                          <a:cs typeface="Times New Roman"/>
                        </a:rPr>
                        <a:t>5</a:t>
                      </a:r>
                      <a:r>
                        <a:rPr lang="en-US" sz="1300" dirty="0">
                          <a:latin typeface="Comic Sans MS"/>
                          <a:ea typeface="Times New Roman"/>
                          <a:cs typeface="Times New Roman"/>
                        </a:rPr>
                        <a:t>...When they came to the land of Canaan, </a:t>
                      </a:r>
                      <a:r>
                        <a:rPr lang="en-US" sz="1300" baseline="30000" dirty="0">
                          <a:latin typeface="Comic Sans MS"/>
                          <a:ea typeface="Times New Roman"/>
                          <a:cs typeface="Times New Roman"/>
                        </a:rPr>
                        <a:t>6</a:t>
                      </a:r>
                      <a:r>
                        <a:rPr lang="en-US" sz="1300" dirty="0">
                          <a:latin typeface="Comic Sans MS"/>
                          <a:ea typeface="Times New Roman"/>
                          <a:cs typeface="Times New Roman"/>
                        </a:rPr>
                        <a:t>Abram passed through the land to the place at Shechem, to the oak of </a:t>
                      </a:r>
                      <a:r>
                        <a:rPr lang="en-US" sz="1300" dirty="0" err="1">
                          <a:latin typeface="Comic Sans MS"/>
                          <a:ea typeface="Times New Roman"/>
                          <a:cs typeface="Times New Roman"/>
                        </a:rPr>
                        <a:t>Moreh</a:t>
                      </a:r>
                      <a:r>
                        <a:rPr lang="en-US" sz="1300" dirty="0">
                          <a:latin typeface="Comic Sans MS"/>
                          <a:ea typeface="Times New Roman"/>
                          <a:cs typeface="Times New Roman"/>
                        </a:rPr>
                        <a:t>. At that time the Canaanites were in the land.  </a:t>
                      </a:r>
                      <a:r>
                        <a:rPr lang="en-US" sz="1300" baseline="30000" dirty="0">
                          <a:latin typeface="Comic Sans MS"/>
                          <a:ea typeface="Times New Roman"/>
                          <a:cs typeface="Times New Roman"/>
                        </a:rPr>
                        <a:t>7</a:t>
                      </a:r>
                      <a:r>
                        <a:rPr lang="en-US" sz="1300" dirty="0">
                          <a:latin typeface="Comic Sans MS"/>
                          <a:ea typeface="Times New Roman"/>
                          <a:cs typeface="Times New Roman"/>
                        </a:rPr>
                        <a:t>Then the Lord appeared to Abram and said, </a:t>
                      </a:r>
                      <a:r>
                        <a:rPr lang="en-US" sz="1300" u="sng" dirty="0">
                          <a:solidFill>
                            <a:srgbClr val="7030A0"/>
                          </a:solidFill>
                          <a:latin typeface="Comic Sans MS"/>
                          <a:ea typeface="Times New Roman"/>
                          <a:cs typeface="Times New Roman"/>
                        </a:rPr>
                        <a:t>“To your offspring I will give this land.”</a:t>
                      </a:r>
                      <a:r>
                        <a:rPr lang="en-US" sz="1300" dirty="0">
                          <a:latin typeface="Comic Sans MS"/>
                          <a:ea typeface="Times New Roman"/>
                          <a:cs typeface="Times New Roman"/>
                        </a:rPr>
                        <a:t> So he built there an altar to the Lord, who had appeared to him. </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994411">
                <a:tc>
                  <a:txBody>
                    <a:bodyPr/>
                    <a:lstStyle/>
                    <a:p>
                      <a:pPr marL="0" marR="0" algn="ctr">
                        <a:spcBef>
                          <a:spcPts val="0"/>
                        </a:spcBef>
                        <a:spcAft>
                          <a:spcPts val="0"/>
                        </a:spcAft>
                      </a:pPr>
                      <a:r>
                        <a:rPr lang="en-US" sz="1300" b="1" dirty="0">
                          <a:latin typeface="Tahoma"/>
                          <a:ea typeface="Times New Roman"/>
                          <a:cs typeface="Times New Roman"/>
                        </a:rPr>
                        <a:t>2</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300" b="1" dirty="0">
                          <a:latin typeface="Comic Sans MS"/>
                          <a:ea typeface="Times New Roman"/>
                          <a:cs typeface="Times New Roman"/>
                        </a:rPr>
                        <a:t>Genesis 15:7, </a:t>
                      </a:r>
                    </a:p>
                    <a:p>
                      <a:pPr marL="0" marR="0">
                        <a:spcBef>
                          <a:spcPts val="0"/>
                        </a:spcBef>
                        <a:spcAft>
                          <a:spcPts val="0"/>
                        </a:spcAft>
                      </a:pPr>
                      <a:r>
                        <a:rPr lang="en-US" sz="1300" b="1" dirty="0">
                          <a:latin typeface="Comic Sans MS"/>
                          <a:ea typeface="Times New Roman"/>
                          <a:cs typeface="Times New Roman"/>
                        </a:rPr>
                        <a:t>3-14, 16</a:t>
                      </a:r>
                      <a:endParaRPr lang="en-US" sz="13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300" baseline="30000" dirty="0">
                        <a:latin typeface="Comic Sans MS"/>
                        <a:ea typeface="Times New Roman"/>
                        <a:cs typeface="Times New Roman"/>
                      </a:endParaRPr>
                    </a:p>
                    <a:p>
                      <a:pPr marL="0" marR="0">
                        <a:spcBef>
                          <a:spcPts val="0"/>
                        </a:spcBef>
                        <a:spcAft>
                          <a:spcPts val="0"/>
                        </a:spcAft>
                      </a:pPr>
                      <a:r>
                        <a:rPr lang="en-US" sz="1300" baseline="30000" dirty="0">
                          <a:latin typeface="Comic Sans MS"/>
                          <a:ea typeface="Times New Roman"/>
                          <a:cs typeface="Times New Roman"/>
                        </a:rPr>
                        <a:t>7</a:t>
                      </a:r>
                      <a:r>
                        <a:rPr lang="en-US" sz="1300" dirty="0">
                          <a:latin typeface="Comic Sans MS"/>
                          <a:ea typeface="Times New Roman"/>
                          <a:cs typeface="Times New Roman"/>
                        </a:rPr>
                        <a:t>And he said to him, “I am the Lord who brought you out from Ur of the Chaldeans </a:t>
                      </a:r>
                      <a:r>
                        <a:rPr lang="en-US" sz="1300" u="sng" dirty="0">
                          <a:solidFill>
                            <a:srgbClr val="7030A0"/>
                          </a:solidFill>
                          <a:latin typeface="Comic Sans MS"/>
                          <a:ea typeface="Times New Roman"/>
                          <a:cs typeface="Times New Roman"/>
                        </a:rPr>
                        <a:t>to give you this land to possess</a:t>
                      </a:r>
                      <a:r>
                        <a:rPr lang="en-US" sz="1300" dirty="0">
                          <a:latin typeface="Comic Sans MS"/>
                          <a:ea typeface="Times New Roman"/>
                          <a:cs typeface="Times New Roman"/>
                        </a:rPr>
                        <a:t>.” </a:t>
                      </a:r>
                      <a:endParaRPr lang="en-US" sz="1300" dirty="0">
                        <a:latin typeface="Times New Roman"/>
                        <a:ea typeface="Times New Roman"/>
                        <a:cs typeface="Times New Roman"/>
                      </a:endParaRPr>
                    </a:p>
                    <a:p>
                      <a:pPr marL="0" marR="0">
                        <a:spcBef>
                          <a:spcPts val="0"/>
                        </a:spcBef>
                        <a:spcAft>
                          <a:spcPts val="0"/>
                        </a:spcAft>
                      </a:pPr>
                      <a:r>
                        <a:rPr lang="en-US" sz="1300" baseline="30000" dirty="0">
                          <a:latin typeface="Comic Sans MS"/>
                          <a:ea typeface="Times New Roman"/>
                          <a:cs typeface="Times New Roman"/>
                        </a:rPr>
                        <a:t>13</a:t>
                      </a:r>
                      <a:r>
                        <a:rPr lang="en-US" sz="1300" dirty="0">
                          <a:latin typeface="Comic Sans MS"/>
                          <a:ea typeface="Times New Roman"/>
                          <a:cs typeface="Times New Roman"/>
                        </a:rPr>
                        <a:t>Then the Lord said to Abram, “Know for certain that your </a:t>
                      </a:r>
                      <a:r>
                        <a:rPr lang="en-US" sz="1300" u="sng" dirty="0">
                          <a:solidFill>
                            <a:srgbClr val="7030A0"/>
                          </a:solidFill>
                          <a:latin typeface="Comic Sans MS"/>
                          <a:ea typeface="Times New Roman"/>
                          <a:cs typeface="Times New Roman"/>
                        </a:rPr>
                        <a:t>offspring will be sojourners </a:t>
                      </a:r>
                      <a:r>
                        <a:rPr lang="en-US" sz="1300" dirty="0">
                          <a:latin typeface="Comic Sans MS"/>
                          <a:ea typeface="Times New Roman"/>
                          <a:cs typeface="Times New Roman"/>
                        </a:rPr>
                        <a:t>in a land that is not theirs and will be servants there, and </a:t>
                      </a:r>
                      <a:r>
                        <a:rPr lang="en-US" sz="1300" b="1" u="sng" dirty="0">
                          <a:solidFill>
                            <a:srgbClr val="7030A0"/>
                          </a:solidFill>
                          <a:latin typeface="Comic Sans MS"/>
                          <a:ea typeface="Times New Roman"/>
                          <a:cs typeface="Times New Roman"/>
                        </a:rPr>
                        <a:t>they will be afflicted for four hundred years</a:t>
                      </a:r>
                      <a:r>
                        <a:rPr lang="en-US" sz="1300" u="sng" dirty="0">
                          <a:solidFill>
                            <a:srgbClr val="7030A0"/>
                          </a:solidFill>
                          <a:latin typeface="Comic Sans MS"/>
                          <a:ea typeface="Times New Roman"/>
                          <a:cs typeface="Times New Roman"/>
                        </a:rPr>
                        <a:t>. </a:t>
                      </a:r>
                      <a:r>
                        <a:rPr lang="en-US" sz="1300" baseline="30000" dirty="0">
                          <a:latin typeface="Comic Sans MS"/>
                          <a:ea typeface="Times New Roman"/>
                          <a:cs typeface="Times New Roman"/>
                        </a:rPr>
                        <a:t>14</a:t>
                      </a:r>
                      <a:r>
                        <a:rPr lang="en-US" sz="1300" dirty="0">
                          <a:latin typeface="Comic Sans MS"/>
                          <a:ea typeface="Times New Roman"/>
                          <a:cs typeface="Times New Roman"/>
                        </a:rPr>
                        <a:t>But I will bring judgment on the nation that they serve, and afterward they shall come out with great possessions. </a:t>
                      </a:r>
                      <a:endParaRPr lang="en-US" sz="1300" dirty="0">
                        <a:latin typeface="Times New Roman"/>
                        <a:ea typeface="Times New Roman"/>
                        <a:cs typeface="Times New Roman"/>
                      </a:endParaRPr>
                    </a:p>
                    <a:p>
                      <a:pPr marL="0" marR="0">
                        <a:spcBef>
                          <a:spcPts val="0"/>
                        </a:spcBef>
                        <a:spcAft>
                          <a:spcPts val="0"/>
                        </a:spcAft>
                      </a:pPr>
                      <a:r>
                        <a:rPr lang="en-US" sz="1300" u="sng" baseline="30000" dirty="0">
                          <a:solidFill>
                            <a:srgbClr val="7030A0"/>
                          </a:solidFill>
                          <a:latin typeface="Comic Sans MS"/>
                          <a:ea typeface="Times New Roman"/>
                          <a:cs typeface="Times New Roman"/>
                        </a:rPr>
                        <a:t>16</a:t>
                      </a:r>
                      <a:r>
                        <a:rPr lang="en-US" sz="1300" u="sng" dirty="0">
                          <a:solidFill>
                            <a:srgbClr val="7030A0"/>
                          </a:solidFill>
                          <a:latin typeface="Comic Sans MS"/>
                          <a:ea typeface="Times New Roman"/>
                          <a:cs typeface="Times New Roman"/>
                        </a:rPr>
                        <a:t>And they shall come back here in </a:t>
                      </a:r>
                      <a:r>
                        <a:rPr lang="en-US" sz="1300" b="1" u="sng" dirty="0">
                          <a:solidFill>
                            <a:srgbClr val="7030A0"/>
                          </a:solidFill>
                          <a:latin typeface="Comic Sans MS"/>
                          <a:ea typeface="Times New Roman"/>
                          <a:cs typeface="Times New Roman"/>
                        </a:rPr>
                        <a:t>the fourth generation</a:t>
                      </a:r>
                      <a:r>
                        <a:rPr lang="en-US" sz="1300" u="sng" dirty="0">
                          <a:solidFill>
                            <a:srgbClr val="7030A0"/>
                          </a:solidFill>
                          <a:latin typeface="Comic Sans MS"/>
                          <a:ea typeface="Times New Roman"/>
                          <a:cs typeface="Times New Roman"/>
                        </a:rPr>
                        <a:t>, for the iniquity of the Amorites is not yet complete.”</a:t>
                      </a:r>
                      <a:endParaRPr lang="en-US" sz="1300" u="sng" dirty="0">
                        <a:solidFill>
                          <a:srgbClr val="7030A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1C851A7A-EFA0-4A19-810B-21EF6A995D5D}"/>
              </a:ext>
            </a:extLst>
          </p:cNvPr>
          <p:cNvSpPr txBox="1"/>
          <p:nvPr/>
        </p:nvSpPr>
        <p:spPr>
          <a:xfrm>
            <a:off x="5284270" y="5525900"/>
            <a:ext cx="1657057" cy="369332"/>
          </a:xfrm>
          <a:prstGeom prst="rect">
            <a:avLst/>
          </a:prstGeom>
          <a:noFill/>
        </p:spPr>
        <p:txBody>
          <a:bodyPr wrap="none" rtlCol="0">
            <a:spAutoFit/>
          </a:bodyPr>
          <a:lstStyle/>
          <a:p>
            <a:r>
              <a:rPr lang="en-US" b="1" dirty="0"/>
              <a:t>4 X 40 ~ 160 </a:t>
            </a:r>
            <a:r>
              <a:rPr lang="en-US" b="1" dirty="0" err="1"/>
              <a:t>yrs</a:t>
            </a:r>
            <a:endParaRPr lang="en-US" b="1" dirty="0"/>
          </a:p>
        </p:txBody>
      </p:sp>
    </p:spTree>
    <p:extLst>
      <p:ext uri="{BB962C8B-B14F-4D97-AF65-F5344CB8AC3E}">
        <p14:creationId xmlns:p14="http://schemas.microsoft.com/office/powerpoint/2010/main" val="11870893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9" name="Group 3"/>
          <p:cNvGrpSpPr>
            <a:grpSpLocks noGrp="1" noUngrp="1" noChangeAspect="1"/>
          </p:cNvGrpSpPr>
          <p:nvPr/>
        </p:nvGrpSpPr>
        <p:grpSpPr bwMode="auto">
          <a:xfrm>
            <a:off x="0" y="571502"/>
            <a:ext cx="9144000" cy="5441157"/>
            <a:chOff x="685800" y="844550"/>
            <a:chExt cx="7772400" cy="5549900"/>
          </a:xfrm>
        </p:grpSpPr>
        <p:pic>
          <p:nvPicPr>
            <p:cNvPr id="155650" name="Picture 1" descr="Jericho tell mudbrick wall, tb052205944"/>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Jericho, Tell </a:t>
              </a:r>
              <a:r>
                <a:rPr kumimoji="0" lang="en-US" sz="2400" b="0" i="0" u="none" strike="noStrike" kern="1200" cap="none" spc="0" normalizeH="0" baseline="0" noProof="0" dirty="0" err="1">
                  <a:ln>
                    <a:noFill/>
                  </a:ln>
                  <a:solidFill>
                    <a:srgbClr val="000000"/>
                  </a:solidFill>
                  <a:effectLst/>
                  <a:uLnTx/>
                  <a:uFillTx/>
                  <a:latin typeface="Calibri" pitchFamily="34" charset="0"/>
                  <a:ea typeface="+mn-ea"/>
                  <a:cs typeface="Arial" charset="0"/>
                </a:rPr>
                <a:t>es</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-Sultan</a:t>
              </a:r>
              <a:r>
                <a:rPr kumimoji="0" lang="en-US" sz="2400" b="0" i="0" u="none" strike="noStrike" kern="1200" cap="none" spc="0" normalizeH="0" baseline="0" noProof="0" dirty="0">
                  <a:ln>
                    <a:noFill/>
                  </a:ln>
                  <a:solidFill>
                    <a:srgbClr val="000000"/>
                  </a:solidFill>
                  <a:effectLst/>
                  <a:uLnTx/>
                  <a:uFillTx/>
                  <a:latin typeface="Calibri" pitchFamily="34" charset="0"/>
                  <a:ea typeface="Times New Roman" charset="0"/>
                  <a:cs typeface="Times New Roman" charset="0"/>
                </a:rPr>
                <a:t> </a:t>
              </a:r>
              <a:r>
                <a:rPr kumimoji="0" lang="en-US" sz="2400" b="0" i="0" u="none" strike="noStrike" kern="1200" cap="none" spc="0" normalizeH="0" baseline="0" noProof="0" dirty="0" err="1">
                  <a:ln>
                    <a:noFill/>
                  </a:ln>
                  <a:solidFill>
                    <a:srgbClr val="000000"/>
                  </a:solidFill>
                  <a:effectLst/>
                  <a:uLnTx/>
                  <a:uFillTx/>
                  <a:latin typeface="Calibri" pitchFamily="34" charset="0"/>
                  <a:ea typeface="+mn-ea"/>
                  <a:cs typeface="Arial" charset="0"/>
                </a:rPr>
                <a:t>mudbrick</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 wall</a:t>
              </a:r>
            </a:p>
          </p:txBody>
        </p:sp>
      </p:grpSp>
    </p:spTree>
    <p:extLst>
      <p:ext uri="{BB962C8B-B14F-4D97-AF65-F5344CB8AC3E}">
        <p14:creationId xmlns:p14="http://schemas.microsoft.com/office/powerpoint/2010/main" val="41217160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a:xfrm>
            <a:off x="4400550" y="1096698"/>
            <a:ext cx="4286250" cy="952500"/>
          </a:xfrm>
        </p:spPr>
        <p:txBody>
          <a:bodyPr/>
          <a:lstStyle/>
          <a:p>
            <a:r>
              <a:rPr lang="en-US" altLang="en-US" sz="4000"/>
              <a:t>Walls Fallen (6:20) wall fell down flat </a:t>
            </a:r>
            <a:br>
              <a:rPr lang="en-US" altLang="en-US" sz="4000"/>
            </a:br>
            <a:endParaRPr lang="en-US" altLang="en-US" sz="4000"/>
          </a:p>
        </p:txBody>
      </p:sp>
      <p:pic>
        <p:nvPicPr>
          <p:cNvPr id="50180" name="Picture 4" descr="jericho35-Cross 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67" y="2297907"/>
            <a:ext cx="7146925" cy="3172354"/>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3"/>
          <p:cNvSpPr>
            <a:spLocks noGrp="1"/>
          </p:cNvSpPr>
          <p:nvPr>
            <p:ph type="body" idx="4294967295"/>
          </p:nvPr>
        </p:nvSpPr>
        <p:spPr>
          <a:xfrm>
            <a:off x="1187450" y="737850"/>
            <a:ext cx="3384550" cy="3771636"/>
          </a:xfrm>
        </p:spPr>
        <p:txBody>
          <a:bodyPr/>
          <a:lstStyle/>
          <a:p>
            <a:r>
              <a:rPr lang="en-US" altLang="en-US" dirty="0"/>
              <a:t>Fallen Wall flat</a:t>
            </a:r>
          </a:p>
          <a:p>
            <a:r>
              <a:rPr lang="en-US" altLang="en-US" dirty="0"/>
              <a:t>City has history of walls falling</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idx="4294967295"/>
          </p:nvPr>
        </p:nvSpPr>
        <p:spPr>
          <a:xfrm>
            <a:off x="4400550" y="1403615"/>
            <a:ext cx="4286250" cy="952500"/>
          </a:xfrm>
        </p:spPr>
        <p:txBody>
          <a:bodyPr/>
          <a:lstStyle/>
          <a:p>
            <a:r>
              <a:rPr lang="en-US" altLang="en-US" sz="4000"/>
              <a:t>Wall Make a Ramp (6:20) people went up into the city </a:t>
            </a:r>
            <a:br>
              <a:rPr lang="en-US" altLang="en-US" sz="4000"/>
            </a:br>
            <a:endParaRPr lang="en-US" altLang="en-US" sz="4000"/>
          </a:p>
        </p:txBody>
      </p:sp>
      <p:pic>
        <p:nvPicPr>
          <p:cNvPr id="51203" name="Picture 3" descr="jericho35-Cross 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7" y="2547941"/>
            <a:ext cx="7146925" cy="3172354"/>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jericho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87" y="619125"/>
            <a:ext cx="3336925" cy="3373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86786" y="2553507"/>
            <a:ext cx="117042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Retaining Wall</a:t>
            </a:r>
          </a:p>
        </p:txBody>
      </p:sp>
      <p:sp>
        <p:nvSpPr>
          <p:cNvPr id="2" name="Down Arrow 1"/>
          <p:cNvSpPr/>
          <p:nvPr/>
        </p:nvSpPr>
        <p:spPr>
          <a:xfrm>
            <a:off x="4315968" y="3199823"/>
            <a:ext cx="256032" cy="700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own Arrow 2"/>
          <p:cNvSpPr/>
          <p:nvPr/>
        </p:nvSpPr>
        <p:spPr>
          <a:xfrm rot="14911130">
            <a:off x="3055272" y="4106740"/>
            <a:ext cx="304802" cy="533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A9994-7DC2-4FAB-ACCB-6EE1BE7A9083}"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402270"/>
          </a:xfrm>
          <a:prstGeom prst="rect">
            <a:avLst/>
          </a:prstGeom>
        </p:spPr>
      </p:pic>
      <p:sp>
        <p:nvSpPr>
          <p:cNvPr id="4" name="Freeform 3"/>
          <p:cNvSpPr/>
          <p:nvPr/>
        </p:nvSpPr>
        <p:spPr>
          <a:xfrm>
            <a:off x="816864" y="1912620"/>
            <a:ext cx="7620000" cy="2938272"/>
          </a:xfrm>
          <a:custGeom>
            <a:avLst/>
            <a:gdLst>
              <a:gd name="connsiteX0" fmla="*/ 7620000 w 7620000"/>
              <a:gd name="connsiteY0" fmla="*/ 0 h 2938272"/>
              <a:gd name="connsiteX1" fmla="*/ 7303008 w 7620000"/>
              <a:gd name="connsiteY1" fmla="*/ 243840 h 2938272"/>
              <a:gd name="connsiteX2" fmla="*/ 6193536 w 7620000"/>
              <a:gd name="connsiteY2" fmla="*/ 573024 h 2938272"/>
              <a:gd name="connsiteX3" fmla="*/ 5181600 w 7620000"/>
              <a:gd name="connsiteY3" fmla="*/ 877824 h 2938272"/>
              <a:gd name="connsiteX4" fmla="*/ 4718304 w 7620000"/>
              <a:gd name="connsiteY4" fmla="*/ 1438656 h 2938272"/>
              <a:gd name="connsiteX5" fmla="*/ 4535424 w 7620000"/>
              <a:gd name="connsiteY5" fmla="*/ 1597152 h 2938272"/>
              <a:gd name="connsiteX6" fmla="*/ 3121152 w 7620000"/>
              <a:gd name="connsiteY6" fmla="*/ 1828800 h 2938272"/>
              <a:gd name="connsiteX7" fmla="*/ 1109472 w 7620000"/>
              <a:gd name="connsiteY7" fmla="*/ 2523744 h 2938272"/>
              <a:gd name="connsiteX8" fmla="*/ 0 w 7620000"/>
              <a:gd name="connsiteY8" fmla="*/ 2938272 h 29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00" h="2938272">
                <a:moveTo>
                  <a:pt x="7620000" y="0"/>
                </a:moveTo>
                <a:cubicBezTo>
                  <a:pt x="7580376" y="74168"/>
                  <a:pt x="7540752" y="148336"/>
                  <a:pt x="7303008" y="243840"/>
                </a:cubicBezTo>
                <a:cubicBezTo>
                  <a:pt x="7065264" y="339344"/>
                  <a:pt x="6193536" y="573024"/>
                  <a:pt x="6193536" y="573024"/>
                </a:cubicBezTo>
                <a:cubicBezTo>
                  <a:pt x="5839968" y="678688"/>
                  <a:pt x="5427472" y="733552"/>
                  <a:pt x="5181600" y="877824"/>
                </a:cubicBezTo>
                <a:cubicBezTo>
                  <a:pt x="4935728" y="1022096"/>
                  <a:pt x="4826000" y="1318768"/>
                  <a:pt x="4718304" y="1438656"/>
                </a:cubicBezTo>
                <a:cubicBezTo>
                  <a:pt x="4610608" y="1558544"/>
                  <a:pt x="4801616" y="1532128"/>
                  <a:pt x="4535424" y="1597152"/>
                </a:cubicBezTo>
                <a:cubicBezTo>
                  <a:pt x="4269232" y="1662176"/>
                  <a:pt x="3692144" y="1674368"/>
                  <a:pt x="3121152" y="1828800"/>
                </a:cubicBezTo>
                <a:cubicBezTo>
                  <a:pt x="2550160" y="1983232"/>
                  <a:pt x="1629664" y="2338832"/>
                  <a:pt x="1109472" y="2523744"/>
                </a:cubicBezTo>
                <a:cubicBezTo>
                  <a:pt x="589280" y="2708656"/>
                  <a:pt x="294640" y="2823464"/>
                  <a:pt x="0" y="293827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4"/>
          <p:cNvSpPr/>
          <p:nvPr/>
        </p:nvSpPr>
        <p:spPr>
          <a:xfrm>
            <a:off x="7704799" y="3253740"/>
            <a:ext cx="622341" cy="305198"/>
          </a:xfrm>
          <a:custGeom>
            <a:avLst/>
            <a:gdLst>
              <a:gd name="connsiteX0" fmla="*/ 622341 w 622341"/>
              <a:gd name="connsiteY0" fmla="*/ 0 h 305198"/>
              <a:gd name="connsiteX1" fmla="*/ 37125 w 622341"/>
              <a:gd name="connsiteY1" fmla="*/ 280416 h 305198"/>
              <a:gd name="connsiteX2" fmla="*/ 61509 w 622341"/>
              <a:gd name="connsiteY2" fmla="*/ 292608 h 305198"/>
              <a:gd name="connsiteX3" fmla="*/ 73701 w 622341"/>
              <a:gd name="connsiteY3" fmla="*/ 292608 h 305198"/>
            </a:gdLst>
            <a:ahLst/>
            <a:cxnLst>
              <a:cxn ang="0">
                <a:pos x="connsiteX0" y="connsiteY0"/>
              </a:cxn>
              <a:cxn ang="0">
                <a:pos x="connsiteX1" y="connsiteY1"/>
              </a:cxn>
              <a:cxn ang="0">
                <a:pos x="connsiteX2" y="connsiteY2"/>
              </a:cxn>
              <a:cxn ang="0">
                <a:pos x="connsiteX3" y="connsiteY3"/>
              </a:cxn>
            </a:cxnLst>
            <a:rect l="l" t="t" r="r" b="b"/>
            <a:pathLst>
              <a:path w="622341" h="305198">
                <a:moveTo>
                  <a:pt x="622341" y="0"/>
                </a:moveTo>
                <a:lnTo>
                  <a:pt x="37125" y="280416"/>
                </a:lnTo>
                <a:cubicBezTo>
                  <a:pt x="-56347" y="329184"/>
                  <a:pt x="55413" y="290576"/>
                  <a:pt x="61509" y="292608"/>
                </a:cubicBezTo>
                <a:cubicBezTo>
                  <a:pt x="67605" y="294640"/>
                  <a:pt x="73701" y="292608"/>
                  <a:pt x="73701" y="29260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3730752" y="3851150"/>
            <a:ext cx="3096768" cy="2048256"/>
          </a:xfrm>
          <a:custGeom>
            <a:avLst/>
            <a:gdLst>
              <a:gd name="connsiteX0" fmla="*/ 3096768 w 3096768"/>
              <a:gd name="connsiteY0" fmla="*/ 0 h 2048256"/>
              <a:gd name="connsiteX1" fmla="*/ 2231136 w 3096768"/>
              <a:gd name="connsiteY1" fmla="*/ 487680 h 2048256"/>
              <a:gd name="connsiteX2" fmla="*/ 1658112 w 3096768"/>
              <a:gd name="connsiteY2" fmla="*/ 914400 h 2048256"/>
              <a:gd name="connsiteX3" fmla="*/ 341376 w 3096768"/>
              <a:gd name="connsiteY3" fmla="*/ 1755648 h 2048256"/>
              <a:gd name="connsiteX4" fmla="*/ 0 w 3096768"/>
              <a:gd name="connsiteY4" fmla="*/ 2048256 h 204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768" h="2048256">
                <a:moveTo>
                  <a:pt x="3096768" y="0"/>
                </a:moveTo>
                <a:cubicBezTo>
                  <a:pt x="2783840" y="167640"/>
                  <a:pt x="2470912" y="335280"/>
                  <a:pt x="2231136" y="487680"/>
                </a:cubicBezTo>
                <a:cubicBezTo>
                  <a:pt x="1991360" y="640080"/>
                  <a:pt x="1973072" y="703072"/>
                  <a:pt x="1658112" y="914400"/>
                </a:cubicBezTo>
                <a:cubicBezTo>
                  <a:pt x="1343152" y="1125728"/>
                  <a:pt x="617728" y="1566672"/>
                  <a:pt x="341376" y="1755648"/>
                </a:cubicBezTo>
                <a:cubicBezTo>
                  <a:pt x="65024" y="1944624"/>
                  <a:pt x="32512" y="1996440"/>
                  <a:pt x="0" y="2048256"/>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697743" y="1052575"/>
            <a:ext cx="8057014" cy="132343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Arial" charset="0"/>
              </a:rPr>
              <a:t>City Burned (6:24) – layer showing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Arial" charset="0"/>
              </a:rPr>
              <a:t>City was burnt</a:t>
            </a:r>
          </a:p>
        </p:txBody>
      </p:sp>
    </p:spTree>
    <p:extLst>
      <p:ext uri="{BB962C8B-B14F-4D97-AF65-F5344CB8AC3E}">
        <p14:creationId xmlns:p14="http://schemas.microsoft.com/office/powerpoint/2010/main" val="28914196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A9994-7DC2-4FAB-ACCB-6EE1BE7A9083}"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15"/>
            <a:ext cx="9144000" cy="5159829"/>
          </a:xfrm>
          <a:prstGeom prst="rect">
            <a:avLst/>
          </a:prstGeom>
        </p:spPr>
      </p:pic>
      <p:sp>
        <p:nvSpPr>
          <p:cNvPr id="4" name="TextBox 3"/>
          <p:cNvSpPr txBox="1"/>
          <p:nvPr/>
        </p:nvSpPr>
        <p:spPr>
          <a:xfrm>
            <a:off x="1828819" y="2292358"/>
            <a:ext cx="182550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tencil Std" pitchFamily="82" charset="0"/>
                <a:ea typeface="+mn-ea"/>
                <a:cs typeface="Arial" charset="0"/>
              </a:rPr>
              <a:t>JOSHUA WAS HERE</a:t>
            </a:r>
          </a:p>
        </p:txBody>
      </p:sp>
    </p:spTree>
    <p:extLst>
      <p:ext uri="{BB962C8B-B14F-4D97-AF65-F5344CB8AC3E}">
        <p14:creationId xmlns:p14="http://schemas.microsoft.com/office/powerpoint/2010/main" val="222214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idx="4294967295"/>
          </p:nvPr>
        </p:nvSpPr>
        <p:spPr>
          <a:xfrm>
            <a:off x="1016000" y="800365"/>
            <a:ext cx="7670800" cy="952500"/>
          </a:xfrm>
        </p:spPr>
        <p:txBody>
          <a:bodyPr/>
          <a:lstStyle/>
          <a:p>
            <a:r>
              <a:rPr lang="en-US" altLang="en-US"/>
              <a:t>What should be seen at Jericho?</a:t>
            </a:r>
          </a:p>
        </p:txBody>
      </p:sp>
      <p:sp>
        <p:nvSpPr>
          <p:cNvPr id="53251" name="Rectangle 3"/>
          <p:cNvSpPr>
            <a:spLocks noGrp="1"/>
          </p:cNvSpPr>
          <p:nvPr>
            <p:ph type="body" idx="4294967295"/>
          </p:nvPr>
        </p:nvSpPr>
        <p:spPr/>
        <p:txBody>
          <a:bodyPr/>
          <a:lstStyle/>
          <a:p>
            <a:endParaRPr lang="en-US" altLang="en-US" dirty="0"/>
          </a:p>
          <a:p>
            <a:r>
              <a:rPr lang="en-US" altLang="en-US" dirty="0"/>
              <a:t>City Burned (6:24) burned the city – burnt grain / 3 </a:t>
            </a:r>
            <a:r>
              <a:rPr lang="en-US" altLang="en-US" dirty="0" err="1"/>
              <a:t>ft</a:t>
            </a:r>
            <a:r>
              <a:rPr lang="en-US" altLang="en-US" dirty="0"/>
              <a:t> of burnt debris</a:t>
            </a:r>
          </a:p>
          <a:p>
            <a:r>
              <a:rPr lang="en-US" altLang="en-US" dirty="0"/>
              <a:t>Fallen Walls</a:t>
            </a:r>
          </a:p>
          <a:p>
            <a:r>
              <a:rPr lang="en-US" altLang="en-US" dirty="0"/>
              <a:t>Sign saying Joshua was here - Nope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8D5F2-DCA6-4033-8632-A9E84E497402}"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2941"/>
            <a:ext cx="9144000" cy="5117590"/>
          </a:xfrm>
          <a:prstGeom prst="rect">
            <a:avLst/>
          </a:prstGeom>
        </p:spPr>
      </p:pic>
      <p:sp>
        <p:nvSpPr>
          <p:cNvPr id="4" name="TextBox 3"/>
          <p:cNvSpPr txBox="1"/>
          <p:nvPr/>
        </p:nvSpPr>
        <p:spPr>
          <a:xfrm>
            <a:off x="5888736" y="2741673"/>
            <a:ext cx="3255264" cy="3139321"/>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Joshua 6:26 (ESV) </a:t>
            </a:r>
            <a:b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br>
            <a:r>
              <a:rPr kumimoji="0" lang="en-US" sz="1800" b="0" i="0" u="none" strike="noStrike" kern="1200" cap="none" spc="0" normalizeH="0" baseline="30000" noProof="0" dirty="0">
                <a:ln>
                  <a:noFill/>
                </a:ln>
                <a:solidFill>
                  <a:prstClr val="black"/>
                </a:solidFill>
                <a:effectLst/>
                <a:uLnTx/>
                <a:uFillTx/>
                <a:latin typeface="Arial" charset="0"/>
                <a:ea typeface="+mn-ea"/>
                <a:cs typeface="Arial" charset="0"/>
              </a:rPr>
              <a:t>26</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Joshua laid an oath on them at that time, saying, “Cursed before the Lord be the man who rises up and rebuilds this city, Jericho.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“At the cost of his firstborn shall he lay its foundation,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and at the cost of his youngest son shall he set up its gates.” </a:t>
            </a:r>
          </a:p>
        </p:txBody>
      </p:sp>
      <p:sp>
        <p:nvSpPr>
          <p:cNvPr id="5" name="TextBox 4"/>
          <p:cNvSpPr txBox="1"/>
          <p:nvPr/>
        </p:nvSpPr>
        <p:spPr>
          <a:xfrm>
            <a:off x="182880" y="760399"/>
            <a:ext cx="328814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Jericho falls about     1400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King Ahab rules    874-853 BC</a:t>
            </a:r>
          </a:p>
        </p:txBody>
      </p:sp>
      <p:sp>
        <p:nvSpPr>
          <p:cNvPr id="6" name="TextBox 5"/>
          <p:cNvSpPr txBox="1"/>
          <p:nvPr/>
        </p:nvSpPr>
        <p:spPr>
          <a:xfrm>
            <a:off x="2194560" y="1406728"/>
            <a:ext cx="107593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&gt;500 </a:t>
            </a:r>
            <a:r>
              <a:rPr kumimoji="0" lang="en-US" sz="1800" b="0" i="0" u="none" strike="noStrike" kern="1200" cap="none" spc="0" normalizeH="0" baseline="0" noProof="0" dirty="0" err="1">
                <a:ln>
                  <a:noFill/>
                </a:ln>
                <a:solidFill>
                  <a:prstClr val="black"/>
                </a:solidFill>
                <a:effectLst/>
                <a:uLnTx/>
                <a:uFillTx/>
                <a:latin typeface="Arial" charset="0"/>
                <a:ea typeface="+mn-ea"/>
                <a:cs typeface="Arial" charset="0"/>
              </a:rPr>
              <a:t>yrs</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TextBox 6"/>
          <p:cNvSpPr txBox="1"/>
          <p:nvPr/>
        </p:nvSpPr>
        <p:spPr>
          <a:xfrm>
            <a:off x="182880" y="5277612"/>
            <a:ext cx="441338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mn-ea"/>
                <a:cs typeface="Arial" charset="0"/>
              </a:rPr>
              <a:t>Dating Strata not easy due to erosion</a:t>
            </a:r>
          </a:p>
        </p:txBody>
      </p:sp>
    </p:spTree>
    <p:extLst>
      <p:ext uri="{BB962C8B-B14F-4D97-AF65-F5344CB8AC3E}">
        <p14:creationId xmlns:p14="http://schemas.microsoft.com/office/powerpoint/2010/main" val="1080904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8D5F2-DCA6-4033-8632-A9E84E497402}"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217742" cy="2857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523653"/>
            <a:ext cx="4468634" cy="3177965"/>
          </a:xfrm>
          <a:prstGeom prst="rect">
            <a:avLst/>
          </a:prstGeom>
        </p:spPr>
      </p:pic>
      <p:sp>
        <p:nvSpPr>
          <p:cNvPr id="5" name="Freeform: Shape 4">
            <a:extLst>
              <a:ext uri="{FF2B5EF4-FFF2-40B4-BE49-F238E27FC236}">
                <a16:creationId xmlns:a16="http://schemas.microsoft.com/office/drawing/2014/main" id="{065788A2-401A-48A7-8C9F-04E2A163DB98}"/>
              </a:ext>
            </a:extLst>
          </p:cNvPr>
          <p:cNvSpPr/>
          <p:nvPr/>
        </p:nvSpPr>
        <p:spPr>
          <a:xfrm>
            <a:off x="1606163" y="834887"/>
            <a:ext cx="5701086" cy="866692"/>
          </a:xfrm>
          <a:custGeom>
            <a:avLst/>
            <a:gdLst>
              <a:gd name="connsiteX0" fmla="*/ 0 w 5701086"/>
              <a:gd name="connsiteY0" fmla="*/ 604299 h 866692"/>
              <a:gd name="connsiteX1" fmla="*/ 47708 w 5701086"/>
              <a:gd name="connsiteY1" fmla="*/ 866692 h 866692"/>
              <a:gd name="connsiteX2" fmla="*/ 429371 w 5701086"/>
              <a:gd name="connsiteY2" fmla="*/ 763325 h 866692"/>
              <a:gd name="connsiteX3" fmla="*/ 1733385 w 5701086"/>
              <a:gd name="connsiteY3" fmla="*/ 111318 h 866692"/>
              <a:gd name="connsiteX4" fmla="*/ 2806811 w 5701086"/>
              <a:gd name="connsiteY4" fmla="*/ 190831 h 866692"/>
              <a:gd name="connsiteX5" fmla="*/ 4683319 w 5701086"/>
              <a:gd name="connsiteY5" fmla="*/ 524786 h 866692"/>
              <a:gd name="connsiteX6" fmla="*/ 5701086 w 5701086"/>
              <a:gd name="connsiteY6" fmla="*/ 755374 h 866692"/>
              <a:gd name="connsiteX7" fmla="*/ 5208105 w 5701086"/>
              <a:gd name="connsiteY7" fmla="*/ 548640 h 866692"/>
              <a:gd name="connsiteX8" fmla="*/ 2878373 w 5701086"/>
              <a:gd name="connsiteY8" fmla="*/ 39756 h 866692"/>
              <a:gd name="connsiteX9" fmla="*/ 1741336 w 5701086"/>
              <a:gd name="connsiteY9" fmla="*/ 0 h 866692"/>
              <a:gd name="connsiteX10" fmla="*/ 532738 w 5701086"/>
              <a:gd name="connsiteY10" fmla="*/ 87464 h 866692"/>
              <a:gd name="connsiteX11" fmla="*/ 0 w 5701086"/>
              <a:gd name="connsiteY11" fmla="*/ 604299 h 8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1086" h="866692">
                <a:moveTo>
                  <a:pt x="0" y="604299"/>
                </a:moveTo>
                <a:lnTo>
                  <a:pt x="47708" y="866692"/>
                </a:lnTo>
                <a:lnTo>
                  <a:pt x="429371" y="763325"/>
                </a:lnTo>
                <a:lnTo>
                  <a:pt x="1733385" y="111318"/>
                </a:lnTo>
                <a:lnTo>
                  <a:pt x="2806811" y="190831"/>
                </a:lnTo>
                <a:lnTo>
                  <a:pt x="4683319" y="524786"/>
                </a:lnTo>
                <a:lnTo>
                  <a:pt x="5701086" y="755374"/>
                </a:lnTo>
                <a:lnTo>
                  <a:pt x="5208105" y="548640"/>
                </a:lnTo>
                <a:lnTo>
                  <a:pt x="2878373" y="39756"/>
                </a:lnTo>
                <a:lnTo>
                  <a:pt x="1741336" y="0"/>
                </a:lnTo>
                <a:lnTo>
                  <a:pt x="532738" y="87464"/>
                </a:lnTo>
                <a:lnTo>
                  <a:pt x="0" y="60429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2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CA3F24A-DAB0-4F39-A189-D3D224CDFB56}"/>
              </a:ext>
            </a:extLst>
          </p:cNvPr>
          <p:cNvSpPr>
            <a:spLocks noGrp="1" noChangeArrowheads="1"/>
          </p:cNvSpPr>
          <p:nvPr>
            <p:ph type="title"/>
          </p:nvPr>
        </p:nvSpPr>
        <p:spPr/>
        <p:txBody>
          <a:bodyPr/>
          <a:lstStyle/>
          <a:p>
            <a:r>
              <a:rPr lang="en-US" altLang="en-US"/>
              <a:t>Egyptian Scarabs at Jericho </a:t>
            </a:r>
          </a:p>
        </p:txBody>
      </p:sp>
      <p:pic>
        <p:nvPicPr>
          <p:cNvPr id="12291" name="Picture 3">
            <a:extLst>
              <a:ext uri="{FF2B5EF4-FFF2-40B4-BE49-F238E27FC236}">
                <a16:creationId xmlns:a16="http://schemas.microsoft.com/office/drawing/2014/main" id="{5EBE8104-A7FE-405C-8368-510AEC303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3171825"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Text Box 4">
            <a:extLst>
              <a:ext uri="{FF2B5EF4-FFF2-40B4-BE49-F238E27FC236}">
                <a16:creationId xmlns:a16="http://schemas.microsoft.com/office/drawing/2014/main" id="{0F6664D1-B782-41E3-87B4-327971EFEC6E}"/>
              </a:ext>
            </a:extLst>
          </p:cNvPr>
          <p:cNvSpPr txBox="1">
            <a:spLocks noChangeArrowheads="1"/>
          </p:cNvSpPr>
          <p:nvPr/>
        </p:nvSpPr>
        <p:spPr bwMode="auto">
          <a:xfrm>
            <a:off x="3717925" y="2022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293" name="Text Box 5">
            <a:extLst>
              <a:ext uri="{FF2B5EF4-FFF2-40B4-BE49-F238E27FC236}">
                <a16:creationId xmlns:a16="http://schemas.microsoft.com/office/drawing/2014/main" id="{C224662F-9C09-4FF5-8885-6B1B92D0F636}"/>
              </a:ext>
            </a:extLst>
          </p:cNvPr>
          <p:cNvSpPr txBox="1">
            <a:spLocks noChangeArrowheads="1"/>
          </p:cNvSpPr>
          <p:nvPr/>
        </p:nvSpPr>
        <p:spPr bwMode="auto">
          <a:xfrm>
            <a:off x="3902075" y="1592912"/>
            <a:ext cx="5105400" cy="48387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Three scarabs and a seal recovered from a cemetery northwest of Jericho. A scarab is a small, beetle-shaped Egyptian amulet, inscribed on its underside, often with the name of a pharaoh. Shown clockwise from upper left are scarabs bearing the names of </a:t>
            </a:r>
            <a:r>
              <a:rPr kumimoji="0" lang="en-US" alt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Tuthmosis</a:t>
            </a: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III (c. 1504–1450 B.C.E.), Amenhotep III (c. 1386–1349 B.C.E.) and Hatshepsut (c. 1503–1483 B.C.E.) and the reverse side of a seal, lower left, of </a:t>
            </a:r>
            <a:r>
              <a:rPr kumimoji="0" lang="en-US" alt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Thutmosis</a:t>
            </a: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III.</a:t>
            </a:r>
            <a:b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928597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F573F4A-82CF-4259-9EC2-8D2BC5DDE81D}"/>
              </a:ext>
            </a:extLst>
          </p:cNvPr>
          <p:cNvSpPr>
            <a:spLocks noGrp="1" noChangeArrowheads="1"/>
          </p:cNvSpPr>
          <p:nvPr>
            <p:ph type="title"/>
          </p:nvPr>
        </p:nvSpPr>
        <p:spPr/>
        <p:txBody>
          <a:bodyPr/>
          <a:lstStyle/>
          <a:p>
            <a:r>
              <a:rPr lang="en-US" altLang="en-US"/>
              <a:t>Jericho – Strata IV</a:t>
            </a:r>
            <a:endParaRPr lang="en-US" altLang="en-US" sz="4800">
              <a:solidFill>
                <a:srgbClr val="000000"/>
              </a:solidFill>
              <a:latin typeface="Arial" panose="020B0604020202020204" pitchFamily="34" charset="0"/>
            </a:endParaRPr>
          </a:p>
        </p:txBody>
      </p:sp>
      <p:pic>
        <p:nvPicPr>
          <p:cNvPr id="2051" name="Picture 3">
            <a:extLst>
              <a:ext uri="{FF2B5EF4-FFF2-40B4-BE49-F238E27FC236}">
                <a16:creationId xmlns:a16="http://schemas.microsoft.com/office/drawing/2014/main" id="{D60773C3-F5B9-4D78-B1BA-66DEA88A3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9131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2" name="Text Box 4">
            <a:extLst>
              <a:ext uri="{FF2B5EF4-FFF2-40B4-BE49-F238E27FC236}">
                <a16:creationId xmlns:a16="http://schemas.microsoft.com/office/drawing/2014/main" id="{99A6B4D0-42CD-4355-B4FA-B1348BA0AA05}"/>
              </a:ext>
            </a:extLst>
          </p:cNvPr>
          <p:cNvSpPr txBox="1">
            <a:spLocks noChangeArrowheads="1"/>
          </p:cNvSpPr>
          <p:nvPr/>
        </p:nvSpPr>
        <p:spPr bwMode="auto">
          <a:xfrm>
            <a:off x="1600200" y="1447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4" name="Text Box 6">
            <a:extLst>
              <a:ext uri="{FF2B5EF4-FFF2-40B4-BE49-F238E27FC236}">
                <a16:creationId xmlns:a16="http://schemas.microsoft.com/office/drawing/2014/main" id="{D888DB69-CBC6-44D0-9CFE-FDE4C292E403}"/>
              </a:ext>
            </a:extLst>
          </p:cNvPr>
          <p:cNvSpPr txBox="1">
            <a:spLocks noChangeArrowheads="1"/>
          </p:cNvSpPr>
          <p:nvPr/>
        </p:nvSpPr>
        <p:spPr bwMode="auto">
          <a:xfrm>
            <a:off x="4784725" y="1641475"/>
            <a:ext cx="4130675"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sz="2400">
                <a:solidFill>
                  <a:schemeClr val="tx1"/>
                </a:solidFill>
                <a:latin typeface="Times New Roman" panose="02020603050405020304" pitchFamily="18" charset="0"/>
              </a:defRPr>
            </a:lvl1pPr>
            <a:lvl2pPr marL="571500" indent="-1143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Kathleen Kenyon, </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Excavated Jericho in the 1950s, </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Claimed that Jericho was destroyed in the 16th century B.C.E.</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No walled city for Joshua to conquer.</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A new survey of Kenyon’s evidence at Jericho, has led Bryant Wood to conclude</a:t>
            </a:r>
          </a:p>
          <a:p>
            <a:pPr marL="571500" marR="0" lvl="1" indent="-1143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A walled city existed at Jericho until about 1400 B.C.E. </a:t>
            </a:r>
          </a:p>
          <a:p>
            <a:pPr marL="571500" marR="0" lvl="1" indent="-1143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 it was destroyed in a conquest strikingly similar to the Biblical account.</a:t>
            </a:r>
          </a:p>
        </p:txBody>
      </p:sp>
      <p:sp>
        <p:nvSpPr>
          <p:cNvPr id="2060" name="Freeform 12">
            <a:extLst>
              <a:ext uri="{FF2B5EF4-FFF2-40B4-BE49-F238E27FC236}">
                <a16:creationId xmlns:a16="http://schemas.microsoft.com/office/drawing/2014/main" id="{ADBA10F8-1A63-421C-BA35-1FFB0819B5A3}"/>
              </a:ext>
            </a:extLst>
          </p:cNvPr>
          <p:cNvSpPr>
            <a:spLocks/>
          </p:cNvSpPr>
          <p:nvPr/>
        </p:nvSpPr>
        <p:spPr bwMode="auto">
          <a:xfrm>
            <a:off x="779463" y="2030413"/>
            <a:ext cx="2882900" cy="4560887"/>
          </a:xfrm>
          <a:custGeom>
            <a:avLst/>
            <a:gdLst>
              <a:gd name="T0" fmla="*/ 1621 w 1816"/>
              <a:gd name="T1" fmla="*/ 806 h 2873"/>
              <a:gd name="T2" fmla="*/ 1749 w 1816"/>
              <a:gd name="T3" fmla="*/ 696 h 2873"/>
              <a:gd name="T4" fmla="*/ 1740 w 1816"/>
              <a:gd name="T5" fmla="*/ 467 h 2873"/>
              <a:gd name="T6" fmla="*/ 1621 w 1816"/>
              <a:gd name="T7" fmla="*/ 294 h 2873"/>
              <a:gd name="T8" fmla="*/ 1466 w 1816"/>
              <a:gd name="T9" fmla="*/ 211 h 2873"/>
              <a:gd name="T10" fmla="*/ 1411 w 1816"/>
              <a:gd name="T11" fmla="*/ 193 h 2873"/>
              <a:gd name="T12" fmla="*/ 1155 w 1816"/>
              <a:gd name="T13" fmla="*/ 83 h 2873"/>
              <a:gd name="T14" fmla="*/ 670 w 1816"/>
              <a:gd name="T15" fmla="*/ 28 h 2873"/>
              <a:gd name="T16" fmla="*/ 570 w 1816"/>
              <a:gd name="T17" fmla="*/ 111 h 2873"/>
              <a:gd name="T18" fmla="*/ 442 w 1816"/>
              <a:gd name="T19" fmla="*/ 284 h 2873"/>
              <a:gd name="T20" fmla="*/ 359 w 1816"/>
              <a:gd name="T21" fmla="*/ 641 h 2873"/>
              <a:gd name="T22" fmla="*/ 295 w 1816"/>
              <a:gd name="T23" fmla="*/ 806 h 2873"/>
              <a:gd name="T24" fmla="*/ 259 w 1816"/>
              <a:gd name="T25" fmla="*/ 888 h 2873"/>
              <a:gd name="T26" fmla="*/ 167 w 1816"/>
              <a:gd name="T27" fmla="*/ 1720 h 2873"/>
              <a:gd name="T28" fmla="*/ 58 w 1816"/>
              <a:gd name="T29" fmla="*/ 2067 h 2873"/>
              <a:gd name="T30" fmla="*/ 39 w 1816"/>
              <a:gd name="T31" fmla="*/ 2406 h 2873"/>
              <a:gd name="T32" fmla="*/ 140 w 1816"/>
              <a:gd name="T33" fmla="*/ 2643 h 2873"/>
              <a:gd name="T34" fmla="*/ 277 w 1816"/>
              <a:gd name="T35" fmla="*/ 2780 h 2873"/>
              <a:gd name="T36" fmla="*/ 478 w 1816"/>
              <a:gd name="T37" fmla="*/ 2872 h 2873"/>
              <a:gd name="T38" fmla="*/ 688 w 1816"/>
              <a:gd name="T39" fmla="*/ 2753 h 2873"/>
              <a:gd name="T40" fmla="*/ 579 w 1816"/>
              <a:gd name="T41" fmla="*/ 2652 h 2873"/>
              <a:gd name="T42" fmla="*/ 323 w 1816"/>
              <a:gd name="T43" fmla="*/ 2415 h 2873"/>
              <a:gd name="T44" fmla="*/ 314 w 1816"/>
              <a:gd name="T45" fmla="*/ 1939 h 2873"/>
              <a:gd name="T46" fmla="*/ 442 w 1816"/>
              <a:gd name="T47" fmla="*/ 1519 h 2873"/>
              <a:gd name="T48" fmla="*/ 606 w 1816"/>
              <a:gd name="T49" fmla="*/ 961 h 2873"/>
              <a:gd name="T50" fmla="*/ 707 w 1816"/>
              <a:gd name="T51" fmla="*/ 687 h 2873"/>
              <a:gd name="T52" fmla="*/ 734 w 1816"/>
              <a:gd name="T53" fmla="*/ 632 h 2873"/>
              <a:gd name="T54" fmla="*/ 780 w 1816"/>
              <a:gd name="T55" fmla="*/ 440 h 2873"/>
              <a:gd name="T56" fmla="*/ 890 w 1816"/>
              <a:gd name="T57" fmla="*/ 294 h 2873"/>
              <a:gd name="T58" fmla="*/ 1063 w 1816"/>
              <a:gd name="T59" fmla="*/ 321 h 2873"/>
              <a:gd name="T60" fmla="*/ 1283 w 1816"/>
              <a:gd name="T61" fmla="*/ 412 h 2873"/>
              <a:gd name="T62" fmla="*/ 1502 w 1816"/>
              <a:gd name="T63" fmla="*/ 595 h 2873"/>
              <a:gd name="T64" fmla="*/ 1548 w 1816"/>
              <a:gd name="T65" fmla="*/ 705 h 2873"/>
              <a:gd name="T66" fmla="*/ 1584 w 1816"/>
              <a:gd name="T67" fmla="*/ 787 h 2873"/>
              <a:gd name="T68" fmla="*/ 1539 w 1816"/>
              <a:gd name="T69" fmla="*/ 851 h 2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6" h="2873">
                <a:moveTo>
                  <a:pt x="1539" y="851"/>
                </a:moveTo>
                <a:cubicBezTo>
                  <a:pt x="1569" y="841"/>
                  <a:pt x="1621" y="806"/>
                  <a:pt x="1621" y="806"/>
                </a:cubicBezTo>
                <a:cubicBezTo>
                  <a:pt x="1641" y="775"/>
                  <a:pt x="1650" y="763"/>
                  <a:pt x="1685" y="751"/>
                </a:cubicBezTo>
                <a:cubicBezTo>
                  <a:pt x="1705" y="729"/>
                  <a:pt x="1727" y="715"/>
                  <a:pt x="1749" y="696"/>
                </a:cubicBezTo>
                <a:cubicBezTo>
                  <a:pt x="1765" y="682"/>
                  <a:pt x="1795" y="650"/>
                  <a:pt x="1795" y="650"/>
                </a:cubicBezTo>
                <a:cubicBezTo>
                  <a:pt x="1816" y="587"/>
                  <a:pt x="1784" y="513"/>
                  <a:pt x="1740" y="467"/>
                </a:cubicBezTo>
                <a:cubicBezTo>
                  <a:pt x="1729" y="434"/>
                  <a:pt x="1714" y="405"/>
                  <a:pt x="1694" y="376"/>
                </a:cubicBezTo>
                <a:cubicBezTo>
                  <a:pt x="1680" y="333"/>
                  <a:pt x="1664" y="308"/>
                  <a:pt x="1621" y="294"/>
                </a:cubicBezTo>
                <a:cubicBezTo>
                  <a:pt x="1597" y="277"/>
                  <a:pt x="1575" y="252"/>
                  <a:pt x="1548" y="239"/>
                </a:cubicBezTo>
                <a:cubicBezTo>
                  <a:pt x="1522" y="226"/>
                  <a:pt x="1493" y="220"/>
                  <a:pt x="1466" y="211"/>
                </a:cubicBezTo>
                <a:cubicBezTo>
                  <a:pt x="1457" y="208"/>
                  <a:pt x="1447" y="205"/>
                  <a:pt x="1438" y="202"/>
                </a:cubicBezTo>
                <a:cubicBezTo>
                  <a:pt x="1429" y="199"/>
                  <a:pt x="1411" y="193"/>
                  <a:pt x="1411" y="193"/>
                </a:cubicBezTo>
                <a:cubicBezTo>
                  <a:pt x="1363" y="147"/>
                  <a:pt x="1281" y="150"/>
                  <a:pt x="1219" y="129"/>
                </a:cubicBezTo>
                <a:cubicBezTo>
                  <a:pt x="1196" y="107"/>
                  <a:pt x="1186" y="93"/>
                  <a:pt x="1155" y="83"/>
                </a:cubicBezTo>
                <a:cubicBezTo>
                  <a:pt x="1070" y="2"/>
                  <a:pt x="934" y="83"/>
                  <a:pt x="826" y="47"/>
                </a:cubicBezTo>
                <a:cubicBezTo>
                  <a:pt x="779" y="0"/>
                  <a:pt x="745" y="22"/>
                  <a:pt x="670" y="28"/>
                </a:cubicBezTo>
                <a:cubicBezTo>
                  <a:pt x="649" y="34"/>
                  <a:pt x="624" y="33"/>
                  <a:pt x="606" y="47"/>
                </a:cubicBezTo>
                <a:cubicBezTo>
                  <a:pt x="592" y="58"/>
                  <a:pt x="578" y="99"/>
                  <a:pt x="570" y="111"/>
                </a:cubicBezTo>
                <a:cubicBezTo>
                  <a:pt x="543" y="152"/>
                  <a:pt x="506" y="188"/>
                  <a:pt x="478" y="230"/>
                </a:cubicBezTo>
                <a:cubicBezTo>
                  <a:pt x="466" y="248"/>
                  <a:pt x="449" y="264"/>
                  <a:pt x="442" y="284"/>
                </a:cubicBezTo>
                <a:cubicBezTo>
                  <a:pt x="436" y="302"/>
                  <a:pt x="423" y="339"/>
                  <a:pt x="423" y="339"/>
                </a:cubicBezTo>
                <a:cubicBezTo>
                  <a:pt x="409" y="438"/>
                  <a:pt x="419" y="556"/>
                  <a:pt x="359" y="641"/>
                </a:cubicBezTo>
                <a:cubicBezTo>
                  <a:pt x="338" y="706"/>
                  <a:pt x="352" y="680"/>
                  <a:pt x="323" y="723"/>
                </a:cubicBezTo>
                <a:cubicBezTo>
                  <a:pt x="314" y="749"/>
                  <a:pt x="307" y="781"/>
                  <a:pt x="295" y="806"/>
                </a:cubicBezTo>
                <a:cubicBezTo>
                  <a:pt x="290" y="816"/>
                  <a:pt x="281" y="823"/>
                  <a:pt x="277" y="833"/>
                </a:cubicBezTo>
                <a:cubicBezTo>
                  <a:pt x="269" y="851"/>
                  <a:pt x="265" y="870"/>
                  <a:pt x="259" y="888"/>
                </a:cubicBezTo>
                <a:cubicBezTo>
                  <a:pt x="256" y="897"/>
                  <a:pt x="250" y="915"/>
                  <a:pt x="250" y="915"/>
                </a:cubicBezTo>
                <a:cubicBezTo>
                  <a:pt x="249" y="972"/>
                  <a:pt x="352" y="1545"/>
                  <a:pt x="167" y="1720"/>
                </a:cubicBezTo>
                <a:cubicBezTo>
                  <a:pt x="146" y="1785"/>
                  <a:pt x="160" y="1759"/>
                  <a:pt x="131" y="1802"/>
                </a:cubicBezTo>
                <a:cubicBezTo>
                  <a:pt x="103" y="1889"/>
                  <a:pt x="84" y="1979"/>
                  <a:pt x="58" y="2067"/>
                </a:cubicBezTo>
                <a:cubicBezTo>
                  <a:pt x="41" y="2124"/>
                  <a:pt x="36" y="2181"/>
                  <a:pt x="3" y="2232"/>
                </a:cubicBezTo>
                <a:cubicBezTo>
                  <a:pt x="14" y="2374"/>
                  <a:pt x="0" y="2320"/>
                  <a:pt x="39" y="2406"/>
                </a:cubicBezTo>
                <a:cubicBezTo>
                  <a:pt x="73" y="2481"/>
                  <a:pt x="39" y="2440"/>
                  <a:pt x="76" y="2479"/>
                </a:cubicBezTo>
                <a:cubicBezTo>
                  <a:pt x="94" y="2535"/>
                  <a:pt x="107" y="2594"/>
                  <a:pt x="140" y="2643"/>
                </a:cubicBezTo>
                <a:cubicBezTo>
                  <a:pt x="154" y="2687"/>
                  <a:pt x="177" y="2729"/>
                  <a:pt x="222" y="2744"/>
                </a:cubicBezTo>
                <a:cubicBezTo>
                  <a:pt x="302" y="2821"/>
                  <a:pt x="205" y="2735"/>
                  <a:pt x="277" y="2780"/>
                </a:cubicBezTo>
                <a:cubicBezTo>
                  <a:pt x="304" y="2797"/>
                  <a:pt x="308" y="2815"/>
                  <a:pt x="341" y="2826"/>
                </a:cubicBezTo>
                <a:cubicBezTo>
                  <a:pt x="386" y="2873"/>
                  <a:pt x="407" y="2864"/>
                  <a:pt x="478" y="2872"/>
                </a:cubicBezTo>
                <a:cubicBezTo>
                  <a:pt x="528" y="2866"/>
                  <a:pt x="569" y="2861"/>
                  <a:pt x="615" y="2844"/>
                </a:cubicBezTo>
                <a:cubicBezTo>
                  <a:pt x="651" y="2809"/>
                  <a:pt x="648" y="2780"/>
                  <a:pt x="688" y="2753"/>
                </a:cubicBezTo>
                <a:cubicBezTo>
                  <a:pt x="691" y="2738"/>
                  <a:pt x="698" y="2723"/>
                  <a:pt x="698" y="2707"/>
                </a:cubicBezTo>
                <a:cubicBezTo>
                  <a:pt x="698" y="2647"/>
                  <a:pt x="620" y="2658"/>
                  <a:pt x="579" y="2652"/>
                </a:cubicBezTo>
                <a:cubicBezTo>
                  <a:pt x="505" y="2628"/>
                  <a:pt x="424" y="2550"/>
                  <a:pt x="368" y="2497"/>
                </a:cubicBezTo>
                <a:cubicBezTo>
                  <a:pt x="358" y="2467"/>
                  <a:pt x="323" y="2415"/>
                  <a:pt x="323" y="2415"/>
                </a:cubicBezTo>
                <a:cubicBezTo>
                  <a:pt x="315" y="2381"/>
                  <a:pt x="306" y="2347"/>
                  <a:pt x="295" y="2314"/>
                </a:cubicBezTo>
                <a:cubicBezTo>
                  <a:pt x="280" y="2195"/>
                  <a:pt x="273" y="2053"/>
                  <a:pt x="314" y="1939"/>
                </a:cubicBezTo>
                <a:cubicBezTo>
                  <a:pt x="330" y="1841"/>
                  <a:pt x="355" y="1741"/>
                  <a:pt x="387" y="1647"/>
                </a:cubicBezTo>
                <a:cubicBezTo>
                  <a:pt x="402" y="1603"/>
                  <a:pt x="407" y="1552"/>
                  <a:pt x="442" y="1519"/>
                </a:cubicBezTo>
                <a:cubicBezTo>
                  <a:pt x="461" y="1461"/>
                  <a:pt x="469" y="1403"/>
                  <a:pt x="487" y="1345"/>
                </a:cubicBezTo>
                <a:cubicBezTo>
                  <a:pt x="526" y="1218"/>
                  <a:pt x="581" y="1091"/>
                  <a:pt x="606" y="961"/>
                </a:cubicBezTo>
                <a:cubicBezTo>
                  <a:pt x="619" y="895"/>
                  <a:pt x="640" y="833"/>
                  <a:pt x="661" y="769"/>
                </a:cubicBezTo>
                <a:cubicBezTo>
                  <a:pt x="671" y="739"/>
                  <a:pt x="707" y="687"/>
                  <a:pt x="707" y="687"/>
                </a:cubicBezTo>
                <a:cubicBezTo>
                  <a:pt x="710" y="678"/>
                  <a:pt x="712" y="668"/>
                  <a:pt x="716" y="659"/>
                </a:cubicBezTo>
                <a:cubicBezTo>
                  <a:pt x="721" y="649"/>
                  <a:pt x="730" y="642"/>
                  <a:pt x="734" y="632"/>
                </a:cubicBezTo>
                <a:cubicBezTo>
                  <a:pt x="759" y="574"/>
                  <a:pt x="724" y="613"/>
                  <a:pt x="762" y="577"/>
                </a:cubicBezTo>
                <a:cubicBezTo>
                  <a:pt x="784" y="510"/>
                  <a:pt x="764" y="578"/>
                  <a:pt x="780" y="440"/>
                </a:cubicBezTo>
                <a:cubicBezTo>
                  <a:pt x="785" y="400"/>
                  <a:pt x="794" y="378"/>
                  <a:pt x="807" y="339"/>
                </a:cubicBezTo>
                <a:cubicBezTo>
                  <a:pt x="812" y="325"/>
                  <a:pt x="877" y="302"/>
                  <a:pt x="890" y="294"/>
                </a:cubicBezTo>
                <a:cubicBezTo>
                  <a:pt x="936" y="297"/>
                  <a:pt x="982" y="296"/>
                  <a:pt x="1027" y="303"/>
                </a:cubicBezTo>
                <a:cubicBezTo>
                  <a:pt x="1040" y="305"/>
                  <a:pt x="1051" y="316"/>
                  <a:pt x="1063" y="321"/>
                </a:cubicBezTo>
                <a:cubicBezTo>
                  <a:pt x="1081" y="328"/>
                  <a:pt x="1118" y="339"/>
                  <a:pt x="1118" y="339"/>
                </a:cubicBezTo>
                <a:cubicBezTo>
                  <a:pt x="1169" y="373"/>
                  <a:pt x="1228" y="385"/>
                  <a:pt x="1283" y="412"/>
                </a:cubicBezTo>
                <a:cubicBezTo>
                  <a:pt x="1309" y="439"/>
                  <a:pt x="1344" y="452"/>
                  <a:pt x="1374" y="476"/>
                </a:cubicBezTo>
                <a:cubicBezTo>
                  <a:pt x="1420" y="514"/>
                  <a:pt x="1452" y="562"/>
                  <a:pt x="1502" y="595"/>
                </a:cubicBezTo>
                <a:cubicBezTo>
                  <a:pt x="1511" y="623"/>
                  <a:pt x="1514" y="654"/>
                  <a:pt x="1530" y="678"/>
                </a:cubicBezTo>
                <a:cubicBezTo>
                  <a:pt x="1536" y="687"/>
                  <a:pt x="1544" y="695"/>
                  <a:pt x="1548" y="705"/>
                </a:cubicBezTo>
                <a:cubicBezTo>
                  <a:pt x="1556" y="723"/>
                  <a:pt x="1555" y="744"/>
                  <a:pt x="1566" y="760"/>
                </a:cubicBezTo>
                <a:cubicBezTo>
                  <a:pt x="1572" y="769"/>
                  <a:pt x="1580" y="777"/>
                  <a:pt x="1584" y="787"/>
                </a:cubicBezTo>
                <a:cubicBezTo>
                  <a:pt x="1592" y="805"/>
                  <a:pt x="1603" y="842"/>
                  <a:pt x="1603" y="842"/>
                </a:cubicBezTo>
                <a:cubicBezTo>
                  <a:pt x="1573" y="871"/>
                  <a:pt x="1593" y="862"/>
                  <a:pt x="1539" y="851"/>
                </a:cubicBezTo>
                <a:close/>
              </a:path>
            </a:pathLst>
          </a:custGeom>
          <a:solidFill>
            <a:srgbClr val="FF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56" name="Freeform 8">
            <a:extLst>
              <a:ext uri="{FF2B5EF4-FFF2-40B4-BE49-F238E27FC236}">
                <a16:creationId xmlns:a16="http://schemas.microsoft.com/office/drawing/2014/main" id="{7605750D-98AA-41CC-A765-353B7CB88AE7}"/>
              </a:ext>
            </a:extLst>
          </p:cNvPr>
          <p:cNvSpPr>
            <a:spLocks/>
          </p:cNvSpPr>
          <p:nvPr/>
        </p:nvSpPr>
        <p:spPr bwMode="auto">
          <a:xfrm>
            <a:off x="855663" y="2028825"/>
            <a:ext cx="2830512" cy="4502150"/>
          </a:xfrm>
          <a:custGeom>
            <a:avLst/>
            <a:gdLst>
              <a:gd name="T0" fmla="*/ 622 w 1783"/>
              <a:gd name="T1" fmla="*/ 2800 h 2836"/>
              <a:gd name="T2" fmla="*/ 531 w 1783"/>
              <a:gd name="T3" fmla="*/ 2818 h 2836"/>
              <a:gd name="T4" fmla="*/ 439 w 1783"/>
              <a:gd name="T5" fmla="*/ 2836 h 2836"/>
              <a:gd name="T6" fmla="*/ 256 w 1783"/>
              <a:gd name="T7" fmla="*/ 2827 h 2836"/>
              <a:gd name="T8" fmla="*/ 220 w 1783"/>
              <a:gd name="T9" fmla="*/ 2791 h 2836"/>
              <a:gd name="T10" fmla="*/ 128 w 1783"/>
              <a:gd name="T11" fmla="*/ 2690 h 2836"/>
              <a:gd name="T12" fmla="*/ 119 w 1783"/>
              <a:gd name="T13" fmla="*/ 2663 h 2836"/>
              <a:gd name="T14" fmla="*/ 101 w 1783"/>
              <a:gd name="T15" fmla="*/ 2644 h 2836"/>
              <a:gd name="T16" fmla="*/ 64 w 1783"/>
              <a:gd name="T17" fmla="*/ 2562 h 2836"/>
              <a:gd name="T18" fmla="*/ 0 w 1783"/>
              <a:gd name="T19" fmla="*/ 2370 h 2836"/>
              <a:gd name="T20" fmla="*/ 10 w 1783"/>
              <a:gd name="T21" fmla="*/ 2087 h 2836"/>
              <a:gd name="T22" fmla="*/ 92 w 1783"/>
              <a:gd name="T23" fmla="*/ 1785 h 2836"/>
              <a:gd name="T24" fmla="*/ 174 w 1783"/>
              <a:gd name="T25" fmla="*/ 1584 h 2836"/>
              <a:gd name="T26" fmla="*/ 211 w 1783"/>
              <a:gd name="T27" fmla="*/ 1309 h 2836"/>
              <a:gd name="T28" fmla="*/ 202 w 1783"/>
              <a:gd name="T29" fmla="*/ 898 h 2836"/>
              <a:gd name="T30" fmla="*/ 256 w 1783"/>
              <a:gd name="T31" fmla="*/ 724 h 2836"/>
              <a:gd name="T32" fmla="*/ 394 w 1783"/>
              <a:gd name="T33" fmla="*/ 331 h 2836"/>
              <a:gd name="T34" fmla="*/ 430 w 1783"/>
              <a:gd name="T35" fmla="*/ 203 h 2836"/>
              <a:gd name="T36" fmla="*/ 476 w 1783"/>
              <a:gd name="T37" fmla="*/ 157 h 2836"/>
              <a:gd name="T38" fmla="*/ 549 w 1783"/>
              <a:gd name="T39" fmla="*/ 93 h 2836"/>
              <a:gd name="T40" fmla="*/ 567 w 1783"/>
              <a:gd name="T41" fmla="*/ 66 h 2836"/>
              <a:gd name="T42" fmla="*/ 622 w 1783"/>
              <a:gd name="T43" fmla="*/ 48 h 2836"/>
              <a:gd name="T44" fmla="*/ 796 w 1783"/>
              <a:gd name="T45" fmla="*/ 29 h 2836"/>
              <a:gd name="T46" fmla="*/ 1079 w 1783"/>
              <a:gd name="T47" fmla="*/ 66 h 2836"/>
              <a:gd name="T48" fmla="*/ 1226 w 1783"/>
              <a:gd name="T49" fmla="*/ 103 h 2836"/>
              <a:gd name="T50" fmla="*/ 1308 w 1783"/>
              <a:gd name="T51" fmla="*/ 157 h 2836"/>
              <a:gd name="T52" fmla="*/ 1390 w 1783"/>
              <a:gd name="T53" fmla="*/ 185 h 2836"/>
              <a:gd name="T54" fmla="*/ 1418 w 1783"/>
              <a:gd name="T55" fmla="*/ 194 h 2836"/>
              <a:gd name="T56" fmla="*/ 1491 w 1783"/>
              <a:gd name="T57" fmla="*/ 240 h 2836"/>
              <a:gd name="T58" fmla="*/ 1591 w 1783"/>
              <a:gd name="T59" fmla="*/ 313 h 2836"/>
              <a:gd name="T60" fmla="*/ 1637 w 1783"/>
              <a:gd name="T61" fmla="*/ 359 h 2836"/>
              <a:gd name="T62" fmla="*/ 1710 w 1783"/>
              <a:gd name="T63" fmla="*/ 423 h 2836"/>
              <a:gd name="T64" fmla="*/ 1756 w 1783"/>
              <a:gd name="T65" fmla="*/ 496 h 2836"/>
              <a:gd name="T66" fmla="*/ 1774 w 1783"/>
              <a:gd name="T67" fmla="*/ 551 h 2836"/>
              <a:gd name="T68" fmla="*/ 1783 w 1783"/>
              <a:gd name="T69" fmla="*/ 578 h 2836"/>
              <a:gd name="T70" fmla="*/ 1774 w 1783"/>
              <a:gd name="T71" fmla="*/ 615 h 2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3" h="2836">
                <a:moveTo>
                  <a:pt x="622" y="2800"/>
                </a:moveTo>
                <a:cubicBezTo>
                  <a:pt x="488" y="2822"/>
                  <a:pt x="630" y="2797"/>
                  <a:pt x="531" y="2818"/>
                </a:cubicBezTo>
                <a:cubicBezTo>
                  <a:pt x="500" y="2824"/>
                  <a:pt x="439" y="2836"/>
                  <a:pt x="439" y="2836"/>
                </a:cubicBezTo>
                <a:cubicBezTo>
                  <a:pt x="378" y="2833"/>
                  <a:pt x="317" y="2832"/>
                  <a:pt x="256" y="2827"/>
                </a:cubicBezTo>
                <a:cubicBezTo>
                  <a:pt x="216" y="2824"/>
                  <a:pt x="236" y="2818"/>
                  <a:pt x="220" y="2791"/>
                </a:cubicBezTo>
                <a:cubicBezTo>
                  <a:pt x="202" y="2760"/>
                  <a:pt x="155" y="2715"/>
                  <a:pt x="128" y="2690"/>
                </a:cubicBezTo>
                <a:cubicBezTo>
                  <a:pt x="125" y="2681"/>
                  <a:pt x="124" y="2671"/>
                  <a:pt x="119" y="2663"/>
                </a:cubicBezTo>
                <a:cubicBezTo>
                  <a:pt x="115" y="2655"/>
                  <a:pt x="105" y="2652"/>
                  <a:pt x="101" y="2644"/>
                </a:cubicBezTo>
                <a:cubicBezTo>
                  <a:pt x="46" y="2531"/>
                  <a:pt x="113" y="2632"/>
                  <a:pt x="64" y="2562"/>
                </a:cubicBezTo>
                <a:cubicBezTo>
                  <a:pt x="43" y="2498"/>
                  <a:pt x="23" y="2433"/>
                  <a:pt x="0" y="2370"/>
                </a:cubicBezTo>
                <a:cubicBezTo>
                  <a:pt x="3" y="2276"/>
                  <a:pt x="4" y="2181"/>
                  <a:pt x="10" y="2087"/>
                </a:cubicBezTo>
                <a:cubicBezTo>
                  <a:pt x="16" y="1986"/>
                  <a:pt x="68" y="1883"/>
                  <a:pt x="92" y="1785"/>
                </a:cubicBezTo>
                <a:cubicBezTo>
                  <a:pt x="108" y="1722"/>
                  <a:pt x="116" y="1623"/>
                  <a:pt x="174" y="1584"/>
                </a:cubicBezTo>
                <a:cubicBezTo>
                  <a:pt x="202" y="1496"/>
                  <a:pt x="203" y="1401"/>
                  <a:pt x="211" y="1309"/>
                </a:cubicBezTo>
                <a:cubicBezTo>
                  <a:pt x="202" y="1168"/>
                  <a:pt x="190" y="1040"/>
                  <a:pt x="202" y="898"/>
                </a:cubicBezTo>
                <a:cubicBezTo>
                  <a:pt x="207" y="841"/>
                  <a:pt x="215" y="768"/>
                  <a:pt x="256" y="724"/>
                </a:cubicBezTo>
                <a:cubicBezTo>
                  <a:pt x="304" y="595"/>
                  <a:pt x="360" y="466"/>
                  <a:pt x="394" y="331"/>
                </a:cubicBezTo>
                <a:cubicBezTo>
                  <a:pt x="399" y="312"/>
                  <a:pt x="419" y="219"/>
                  <a:pt x="430" y="203"/>
                </a:cubicBezTo>
                <a:cubicBezTo>
                  <a:pt x="442" y="185"/>
                  <a:pt x="476" y="157"/>
                  <a:pt x="476" y="157"/>
                </a:cubicBezTo>
                <a:cubicBezTo>
                  <a:pt x="490" y="114"/>
                  <a:pt x="514" y="118"/>
                  <a:pt x="549" y="93"/>
                </a:cubicBezTo>
                <a:cubicBezTo>
                  <a:pt x="555" y="84"/>
                  <a:pt x="558" y="72"/>
                  <a:pt x="567" y="66"/>
                </a:cubicBezTo>
                <a:cubicBezTo>
                  <a:pt x="583" y="56"/>
                  <a:pt x="622" y="48"/>
                  <a:pt x="622" y="48"/>
                </a:cubicBezTo>
                <a:cubicBezTo>
                  <a:pt x="667" y="0"/>
                  <a:pt x="737" y="24"/>
                  <a:pt x="796" y="29"/>
                </a:cubicBezTo>
                <a:cubicBezTo>
                  <a:pt x="909" y="71"/>
                  <a:pt x="925" y="59"/>
                  <a:pt x="1079" y="66"/>
                </a:cubicBezTo>
                <a:cubicBezTo>
                  <a:pt x="1125" y="77"/>
                  <a:pt x="1184" y="79"/>
                  <a:pt x="1226" y="103"/>
                </a:cubicBezTo>
                <a:cubicBezTo>
                  <a:pt x="1255" y="119"/>
                  <a:pt x="1277" y="146"/>
                  <a:pt x="1308" y="157"/>
                </a:cubicBezTo>
                <a:cubicBezTo>
                  <a:pt x="1352" y="173"/>
                  <a:pt x="1329" y="165"/>
                  <a:pt x="1390" y="185"/>
                </a:cubicBezTo>
                <a:cubicBezTo>
                  <a:pt x="1399" y="188"/>
                  <a:pt x="1418" y="194"/>
                  <a:pt x="1418" y="194"/>
                </a:cubicBezTo>
                <a:cubicBezTo>
                  <a:pt x="1446" y="212"/>
                  <a:pt x="1459" y="230"/>
                  <a:pt x="1491" y="240"/>
                </a:cubicBezTo>
                <a:cubicBezTo>
                  <a:pt x="1526" y="263"/>
                  <a:pt x="1560" y="285"/>
                  <a:pt x="1591" y="313"/>
                </a:cubicBezTo>
                <a:cubicBezTo>
                  <a:pt x="1607" y="327"/>
                  <a:pt x="1619" y="347"/>
                  <a:pt x="1637" y="359"/>
                </a:cubicBezTo>
                <a:cubicBezTo>
                  <a:pt x="1666" y="378"/>
                  <a:pt x="1689" y="391"/>
                  <a:pt x="1710" y="423"/>
                </a:cubicBezTo>
                <a:cubicBezTo>
                  <a:pt x="1727" y="449"/>
                  <a:pt x="1735" y="474"/>
                  <a:pt x="1756" y="496"/>
                </a:cubicBezTo>
                <a:cubicBezTo>
                  <a:pt x="1762" y="514"/>
                  <a:pt x="1768" y="533"/>
                  <a:pt x="1774" y="551"/>
                </a:cubicBezTo>
                <a:cubicBezTo>
                  <a:pt x="1777" y="560"/>
                  <a:pt x="1783" y="578"/>
                  <a:pt x="1783" y="578"/>
                </a:cubicBezTo>
                <a:cubicBezTo>
                  <a:pt x="1780" y="590"/>
                  <a:pt x="1774" y="615"/>
                  <a:pt x="1774" y="615"/>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58" name="Freeform 10">
            <a:extLst>
              <a:ext uri="{FF2B5EF4-FFF2-40B4-BE49-F238E27FC236}">
                <a16:creationId xmlns:a16="http://schemas.microsoft.com/office/drawing/2014/main" id="{90641E74-FADD-45FE-A9C8-012947DAB4D2}"/>
              </a:ext>
            </a:extLst>
          </p:cNvPr>
          <p:cNvSpPr>
            <a:spLocks/>
          </p:cNvSpPr>
          <p:nvPr/>
        </p:nvSpPr>
        <p:spPr bwMode="auto">
          <a:xfrm>
            <a:off x="1277938" y="2466975"/>
            <a:ext cx="2019300" cy="3730625"/>
          </a:xfrm>
          <a:custGeom>
            <a:avLst/>
            <a:gdLst>
              <a:gd name="T0" fmla="*/ 978 w 1272"/>
              <a:gd name="T1" fmla="*/ 1637 h 2350"/>
              <a:gd name="T2" fmla="*/ 941 w 1272"/>
              <a:gd name="T3" fmla="*/ 1737 h 2350"/>
              <a:gd name="T4" fmla="*/ 877 w 1272"/>
              <a:gd name="T5" fmla="*/ 1829 h 2350"/>
              <a:gd name="T6" fmla="*/ 795 w 1272"/>
              <a:gd name="T7" fmla="*/ 1920 h 2350"/>
              <a:gd name="T8" fmla="*/ 749 w 1272"/>
              <a:gd name="T9" fmla="*/ 1993 h 2350"/>
              <a:gd name="T10" fmla="*/ 685 w 1272"/>
              <a:gd name="T11" fmla="*/ 2085 h 2350"/>
              <a:gd name="T12" fmla="*/ 630 w 1272"/>
              <a:gd name="T13" fmla="*/ 2149 h 2350"/>
              <a:gd name="T14" fmla="*/ 548 w 1272"/>
              <a:gd name="T15" fmla="*/ 2259 h 2350"/>
              <a:gd name="T16" fmla="*/ 521 w 1272"/>
              <a:gd name="T17" fmla="*/ 2277 h 2350"/>
              <a:gd name="T18" fmla="*/ 466 w 1272"/>
              <a:gd name="T19" fmla="*/ 2295 h 2350"/>
              <a:gd name="T20" fmla="*/ 393 w 1272"/>
              <a:gd name="T21" fmla="*/ 2350 h 2350"/>
              <a:gd name="T22" fmla="*/ 265 w 1272"/>
              <a:gd name="T23" fmla="*/ 2341 h 2350"/>
              <a:gd name="T24" fmla="*/ 219 w 1272"/>
              <a:gd name="T25" fmla="*/ 2313 h 2350"/>
              <a:gd name="T26" fmla="*/ 100 w 1272"/>
              <a:gd name="T27" fmla="*/ 2277 h 2350"/>
              <a:gd name="T28" fmla="*/ 36 w 1272"/>
              <a:gd name="T29" fmla="*/ 2103 h 2350"/>
              <a:gd name="T30" fmla="*/ 0 w 1272"/>
              <a:gd name="T31" fmla="*/ 1984 h 2350"/>
              <a:gd name="T32" fmla="*/ 54 w 1272"/>
              <a:gd name="T33" fmla="*/ 1463 h 2350"/>
              <a:gd name="T34" fmla="*/ 109 w 1272"/>
              <a:gd name="T35" fmla="*/ 1326 h 2350"/>
              <a:gd name="T36" fmla="*/ 155 w 1272"/>
              <a:gd name="T37" fmla="*/ 1180 h 2350"/>
              <a:gd name="T38" fmla="*/ 201 w 1272"/>
              <a:gd name="T39" fmla="*/ 933 h 2350"/>
              <a:gd name="T40" fmla="*/ 228 w 1272"/>
              <a:gd name="T41" fmla="*/ 750 h 2350"/>
              <a:gd name="T42" fmla="*/ 283 w 1272"/>
              <a:gd name="T43" fmla="*/ 585 h 2350"/>
              <a:gd name="T44" fmla="*/ 347 w 1272"/>
              <a:gd name="T45" fmla="*/ 412 h 2350"/>
              <a:gd name="T46" fmla="*/ 384 w 1272"/>
              <a:gd name="T47" fmla="*/ 357 h 2350"/>
              <a:gd name="T48" fmla="*/ 411 w 1272"/>
              <a:gd name="T49" fmla="*/ 275 h 2350"/>
              <a:gd name="T50" fmla="*/ 429 w 1272"/>
              <a:gd name="T51" fmla="*/ 220 h 2350"/>
              <a:gd name="T52" fmla="*/ 438 w 1272"/>
              <a:gd name="T53" fmla="*/ 192 h 2350"/>
              <a:gd name="T54" fmla="*/ 466 w 1272"/>
              <a:gd name="T55" fmla="*/ 37 h 2350"/>
              <a:gd name="T56" fmla="*/ 566 w 1272"/>
              <a:gd name="T57" fmla="*/ 0 h 2350"/>
              <a:gd name="T58" fmla="*/ 749 w 1272"/>
              <a:gd name="T59" fmla="*/ 28 h 2350"/>
              <a:gd name="T60" fmla="*/ 822 w 1272"/>
              <a:gd name="T61" fmla="*/ 64 h 2350"/>
              <a:gd name="T62" fmla="*/ 850 w 1272"/>
              <a:gd name="T63" fmla="*/ 73 h 2350"/>
              <a:gd name="T64" fmla="*/ 896 w 1272"/>
              <a:gd name="T65" fmla="*/ 101 h 2350"/>
              <a:gd name="T66" fmla="*/ 950 w 1272"/>
              <a:gd name="T67" fmla="*/ 137 h 2350"/>
              <a:gd name="T68" fmla="*/ 1005 w 1272"/>
              <a:gd name="T69" fmla="*/ 156 h 2350"/>
              <a:gd name="T70" fmla="*/ 1106 w 1272"/>
              <a:gd name="T71" fmla="*/ 220 h 2350"/>
              <a:gd name="T72" fmla="*/ 1142 w 1272"/>
              <a:gd name="T73" fmla="*/ 265 h 2350"/>
              <a:gd name="T74" fmla="*/ 1170 w 1272"/>
              <a:gd name="T75" fmla="*/ 320 h 2350"/>
              <a:gd name="T76" fmla="*/ 1216 w 1272"/>
              <a:gd name="T77" fmla="*/ 485 h 2350"/>
              <a:gd name="T78" fmla="*/ 1234 w 1272"/>
              <a:gd name="T79" fmla="*/ 540 h 2350"/>
              <a:gd name="T80" fmla="*/ 1243 w 1272"/>
              <a:gd name="T81" fmla="*/ 567 h 2350"/>
              <a:gd name="T82" fmla="*/ 1234 w 1272"/>
              <a:gd name="T83" fmla="*/ 851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72" h="2350">
                <a:moveTo>
                  <a:pt x="978" y="1637"/>
                </a:moveTo>
                <a:cubicBezTo>
                  <a:pt x="966" y="1674"/>
                  <a:pt x="964" y="1705"/>
                  <a:pt x="941" y="1737"/>
                </a:cubicBezTo>
                <a:cubicBezTo>
                  <a:pt x="927" y="1779"/>
                  <a:pt x="904" y="1796"/>
                  <a:pt x="877" y="1829"/>
                </a:cubicBezTo>
                <a:cubicBezTo>
                  <a:pt x="850" y="1862"/>
                  <a:pt x="831" y="1896"/>
                  <a:pt x="795" y="1920"/>
                </a:cubicBezTo>
                <a:cubicBezTo>
                  <a:pt x="785" y="1952"/>
                  <a:pt x="773" y="1970"/>
                  <a:pt x="749" y="1993"/>
                </a:cubicBezTo>
                <a:cubicBezTo>
                  <a:pt x="736" y="2033"/>
                  <a:pt x="715" y="2057"/>
                  <a:pt x="685" y="2085"/>
                </a:cubicBezTo>
                <a:cubicBezTo>
                  <a:pt x="673" y="2120"/>
                  <a:pt x="661" y="2129"/>
                  <a:pt x="630" y="2149"/>
                </a:cubicBezTo>
                <a:cubicBezTo>
                  <a:pt x="616" y="2190"/>
                  <a:pt x="582" y="2231"/>
                  <a:pt x="548" y="2259"/>
                </a:cubicBezTo>
                <a:cubicBezTo>
                  <a:pt x="540" y="2266"/>
                  <a:pt x="531" y="2273"/>
                  <a:pt x="521" y="2277"/>
                </a:cubicBezTo>
                <a:cubicBezTo>
                  <a:pt x="503" y="2285"/>
                  <a:pt x="466" y="2295"/>
                  <a:pt x="466" y="2295"/>
                </a:cubicBezTo>
                <a:cubicBezTo>
                  <a:pt x="441" y="2333"/>
                  <a:pt x="429" y="2326"/>
                  <a:pt x="393" y="2350"/>
                </a:cubicBezTo>
                <a:cubicBezTo>
                  <a:pt x="350" y="2347"/>
                  <a:pt x="307" y="2346"/>
                  <a:pt x="265" y="2341"/>
                </a:cubicBezTo>
                <a:cubicBezTo>
                  <a:pt x="209" y="2335"/>
                  <a:pt x="261" y="2334"/>
                  <a:pt x="219" y="2313"/>
                </a:cubicBezTo>
                <a:cubicBezTo>
                  <a:pt x="184" y="2295"/>
                  <a:pt x="138" y="2289"/>
                  <a:pt x="100" y="2277"/>
                </a:cubicBezTo>
                <a:cubicBezTo>
                  <a:pt x="44" y="2240"/>
                  <a:pt x="51" y="2164"/>
                  <a:pt x="36" y="2103"/>
                </a:cubicBezTo>
                <a:cubicBezTo>
                  <a:pt x="26" y="2063"/>
                  <a:pt x="10" y="2024"/>
                  <a:pt x="0" y="1984"/>
                </a:cubicBezTo>
                <a:cubicBezTo>
                  <a:pt x="9" y="1810"/>
                  <a:pt x="21" y="1635"/>
                  <a:pt x="54" y="1463"/>
                </a:cubicBezTo>
                <a:cubicBezTo>
                  <a:pt x="64" y="1413"/>
                  <a:pt x="89" y="1371"/>
                  <a:pt x="109" y="1326"/>
                </a:cubicBezTo>
                <a:cubicBezTo>
                  <a:pt x="130" y="1279"/>
                  <a:pt x="139" y="1228"/>
                  <a:pt x="155" y="1180"/>
                </a:cubicBezTo>
                <a:cubicBezTo>
                  <a:pt x="163" y="1094"/>
                  <a:pt x="174" y="1015"/>
                  <a:pt x="201" y="933"/>
                </a:cubicBezTo>
                <a:cubicBezTo>
                  <a:pt x="208" y="873"/>
                  <a:pt x="212" y="809"/>
                  <a:pt x="228" y="750"/>
                </a:cubicBezTo>
                <a:cubicBezTo>
                  <a:pt x="243" y="694"/>
                  <a:pt x="269" y="641"/>
                  <a:pt x="283" y="585"/>
                </a:cubicBezTo>
                <a:cubicBezTo>
                  <a:pt x="297" y="527"/>
                  <a:pt x="314" y="462"/>
                  <a:pt x="347" y="412"/>
                </a:cubicBezTo>
                <a:cubicBezTo>
                  <a:pt x="376" y="321"/>
                  <a:pt x="327" y="458"/>
                  <a:pt x="384" y="357"/>
                </a:cubicBezTo>
                <a:cubicBezTo>
                  <a:pt x="398" y="332"/>
                  <a:pt x="402" y="302"/>
                  <a:pt x="411" y="275"/>
                </a:cubicBezTo>
                <a:cubicBezTo>
                  <a:pt x="417" y="257"/>
                  <a:pt x="423" y="238"/>
                  <a:pt x="429" y="220"/>
                </a:cubicBezTo>
                <a:cubicBezTo>
                  <a:pt x="432" y="211"/>
                  <a:pt x="438" y="192"/>
                  <a:pt x="438" y="192"/>
                </a:cubicBezTo>
                <a:cubicBezTo>
                  <a:pt x="441" y="172"/>
                  <a:pt x="453" y="60"/>
                  <a:pt x="466" y="37"/>
                </a:cubicBezTo>
                <a:cubicBezTo>
                  <a:pt x="483" y="6"/>
                  <a:pt x="566" y="0"/>
                  <a:pt x="566" y="0"/>
                </a:cubicBezTo>
                <a:cubicBezTo>
                  <a:pt x="642" y="6"/>
                  <a:pt x="684" y="6"/>
                  <a:pt x="749" y="28"/>
                </a:cubicBezTo>
                <a:cubicBezTo>
                  <a:pt x="782" y="59"/>
                  <a:pt x="760" y="44"/>
                  <a:pt x="822" y="64"/>
                </a:cubicBezTo>
                <a:cubicBezTo>
                  <a:pt x="831" y="67"/>
                  <a:pt x="850" y="73"/>
                  <a:pt x="850" y="73"/>
                </a:cubicBezTo>
                <a:cubicBezTo>
                  <a:pt x="889" y="114"/>
                  <a:pt x="843" y="72"/>
                  <a:pt x="896" y="101"/>
                </a:cubicBezTo>
                <a:cubicBezTo>
                  <a:pt x="915" y="111"/>
                  <a:pt x="932" y="125"/>
                  <a:pt x="950" y="137"/>
                </a:cubicBezTo>
                <a:cubicBezTo>
                  <a:pt x="966" y="148"/>
                  <a:pt x="987" y="150"/>
                  <a:pt x="1005" y="156"/>
                </a:cubicBezTo>
                <a:cubicBezTo>
                  <a:pt x="1036" y="167"/>
                  <a:pt x="1083" y="196"/>
                  <a:pt x="1106" y="220"/>
                </a:cubicBezTo>
                <a:cubicBezTo>
                  <a:pt x="1128" y="287"/>
                  <a:pt x="1096" y="207"/>
                  <a:pt x="1142" y="265"/>
                </a:cubicBezTo>
                <a:cubicBezTo>
                  <a:pt x="1155" y="281"/>
                  <a:pt x="1159" y="303"/>
                  <a:pt x="1170" y="320"/>
                </a:cubicBezTo>
                <a:cubicBezTo>
                  <a:pt x="1184" y="377"/>
                  <a:pt x="1197" y="430"/>
                  <a:pt x="1216" y="485"/>
                </a:cubicBezTo>
                <a:cubicBezTo>
                  <a:pt x="1226" y="515"/>
                  <a:pt x="1224" y="509"/>
                  <a:pt x="1234" y="540"/>
                </a:cubicBezTo>
                <a:cubicBezTo>
                  <a:pt x="1237" y="549"/>
                  <a:pt x="1243" y="567"/>
                  <a:pt x="1243" y="567"/>
                </a:cubicBezTo>
                <a:cubicBezTo>
                  <a:pt x="1245" y="605"/>
                  <a:pt x="1272" y="808"/>
                  <a:pt x="1234" y="851"/>
                </a:cubicBezTo>
              </a:path>
            </a:pathLst>
          </a:custGeom>
          <a:noFill/>
          <a:ln w="57150" cmpd="sng">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61" name="Rectangle 13">
            <a:extLst>
              <a:ext uri="{FF2B5EF4-FFF2-40B4-BE49-F238E27FC236}">
                <a16:creationId xmlns:a16="http://schemas.microsoft.com/office/drawing/2014/main" id="{E5686D2F-34F0-4B1E-B987-E00656284AA8}"/>
              </a:ext>
            </a:extLst>
          </p:cNvPr>
          <p:cNvSpPr>
            <a:spLocks noChangeArrowheads="1"/>
          </p:cNvSpPr>
          <p:nvPr/>
        </p:nvSpPr>
        <p:spPr bwMode="auto">
          <a:xfrm>
            <a:off x="1752600" y="1676400"/>
            <a:ext cx="180975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stone revetment wall</a:t>
            </a:r>
          </a:p>
        </p:txBody>
      </p:sp>
      <p:sp>
        <p:nvSpPr>
          <p:cNvPr id="2062" name="Rectangle 14">
            <a:extLst>
              <a:ext uri="{FF2B5EF4-FFF2-40B4-BE49-F238E27FC236}">
                <a16:creationId xmlns:a16="http://schemas.microsoft.com/office/drawing/2014/main" id="{06E39F23-E8E4-4020-BDE4-3750D0B73CB6}"/>
              </a:ext>
            </a:extLst>
          </p:cNvPr>
          <p:cNvSpPr>
            <a:spLocks noChangeArrowheads="1"/>
          </p:cNvSpPr>
          <p:nvPr/>
        </p:nvSpPr>
        <p:spPr bwMode="auto">
          <a:xfrm>
            <a:off x="762000" y="2133600"/>
            <a:ext cx="157162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plastered rampart</a:t>
            </a:r>
          </a:p>
        </p:txBody>
      </p:sp>
      <p:sp>
        <p:nvSpPr>
          <p:cNvPr id="2063" name="Rectangle 15">
            <a:extLst>
              <a:ext uri="{FF2B5EF4-FFF2-40B4-BE49-F238E27FC236}">
                <a16:creationId xmlns:a16="http://schemas.microsoft.com/office/drawing/2014/main" id="{A4807A64-DA88-45CF-8F13-F4C60DD54B2F}"/>
              </a:ext>
            </a:extLst>
          </p:cNvPr>
          <p:cNvSpPr>
            <a:spLocks noChangeArrowheads="1"/>
          </p:cNvSpPr>
          <p:nvPr/>
        </p:nvSpPr>
        <p:spPr bwMode="auto">
          <a:xfrm>
            <a:off x="1981200" y="3048000"/>
            <a:ext cx="1066800" cy="1155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rampart on top of the tell was a mudbrick wall</a:t>
            </a:r>
          </a:p>
        </p:txBody>
      </p:sp>
      <p:sp>
        <p:nvSpPr>
          <p:cNvPr id="2064" name="Freeform 16">
            <a:extLst>
              <a:ext uri="{FF2B5EF4-FFF2-40B4-BE49-F238E27FC236}">
                <a16:creationId xmlns:a16="http://schemas.microsoft.com/office/drawing/2014/main" id="{8D03BD73-9758-4554-A50F-246AE23A5B7E}"/>
              </a:ext>
            </a:extLst>
          </p:cNvPr>
          <p:cNvSpPr>
            <a:spLocks/>
          </p:cNvSpPr>
          <p:nvPr/>
        </p:nvSpPr>
        <p:spPr bwMode="auto">
          <a:xfrm>
            <a:off x="2133600" y="4648200"/>
            <a:ext cx="533400" cy="609600"/>
          </a:xfrm>
          <a:custGeom>
            <a:avLst/>
            <a:gdLst>
              <a:gd name="T0" fmla="*/ 144 w 336"/>
              <a:gd name="T1" fmla="*/ 0 h 384"/>
              <a:gd name="T2" fmla="*/ 288 w 336"/>
              <a:gd name="T3" fmla="*/ 48 h 384"/>
              <a:gd name="T4" fmla="*/ 336 w 336"/>
              <a:gd name="T5" fmla="*/ 144 h 384"/>
              <a:gd name="T6" fmla="*/ 336 w 336"/>
              <a:gd name="T7" fmla="*/ 240 h 384"/>
              <a:gd name="T8" fmla="*/ 288 w 336"/>
              <a:gd name="T9" fmla="*/ 288 h 384"/>
              <a:gd name="T10" fmla="*/ 240 w 336"/>
              <a:gd name="T11" fmla="*/ 384 h 384"/>
              <a:gd name="T12" fmla="*/ 144 w 336"/>
              <a:gd name="T13" fmla="*/ 384 h 384"/>
              <a:gd name="T14" fmla="*/ 96 w 336"/>
              <a:gd name="T15" fmla="*/ 336 h 384"/>
              <a:gd name="T16" fmla="*/ 48 w 336"/>
              <a:gd name="T17" fmla="*/ 240 h 384"/>
              <a:gd name="T18" fmla="*/ 0 w 336"/>
              <a:gd name="T19" fmla="*/ 192 h 384"/>
              <a:gd name="T20" fmla="*/ 48 w 336"/>
              <a:gd name="T21" fmla="*/ 96 h 384"/>
              <a:gd name="T22" fmla="*/ 144 w 336"/>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84">
                <a:moveTo>
                  <a:pt x="144" y="0"/>
                </a:moveTo>
                <a:lnTo>
                  <a:pt x="288" y="48"/>
                </a:lnTo>
                <a:lnTo>
                  <a:pt x="336" y="144"/>
                </a:lnTo>
                <a:lnTo>
                  <a:pt x="336" y="240"/>
                </a:lnTo>
                <a:lnTo>
                  <a:pt x="288" y="288"/>
                </a:lnTo>
                <a:lnTo>
                  <a:pt x="240" y="384"/>
                </a:lnTo>
                <a:lnTo>
                  <a:pt x="144" y="384"/>
                </a:lnTo>
                <a:lnTo>
                  <a:pt x="96" y="336"/>
                </a:lnTo>
                <a:lnTo>
                  <a:pt x="48" y="240"/>
                </a:lnTo>
                <a:lnTo>
                  <a:pt x="0" y="192"/>
                </a:lnTo>
                <a:lnTo>
                  <a:pt x="48" y="96"/>
                </a:lnTo>
                <a:lnTo>
                  <a:pt x="144" y="0"/>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65" name="Rectangle 17">
            <a:extLst>
              <a:ext uri="{FF2B5EF4-FFF2-40B4-BE49-F238E27FC236}">
                <a16:creationId xmlns:a16="http://schemas.microsoft.com/office/drawing/2014/main" id="{63B07226-69A9-4854-BA6C-4B01D9727672}"/>
              </a:ext>
            </a:extLst>
          </p:cNvPr>
          <p:cNvSpPr>
            <a:spLocks noChangeArrowheads="1"/>
          </p:cNvSpPr>
          <p:nvPr/>
        </p:nvSpPr>
        <p:spPr bwMode="auto">
          <a:xfrm>
            <a:off x="2438400" y="4419600"/>
            <a:ext cx="1524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66" name="Rectangle 18">
            <a:extLst>
              <a:ext uri="{FF2B5EF4-FFF2-40B4-BE49-F238E27FC236}">
                <a16:creationId xmlns:a16="http://schemas.microsoft.com/office/drawing/2014/main" id="{68A07B4F-AF39-4E26-A2A4-4C8736D8179B}"/>
              </a:ext>
            </a:extLst>
          </p:cNvPr>
          <p:cNvSpPr>
            <a:spLocks noChangeArrowheads="1"/>
          </p:cNvSpPr>
          <p:nvPr/>
        </p:nvSpPr>
        <p:spPr bwMode="auto">
          <a:xfrm>
            <a:off x="2590800" y="4572000"/>
            <a:ext cx="1524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67" name="Rectangle 19">
            <a:extLst>
              <a:ext uri="{FF2B5EF4-FFF2-40B4-BE49-F238E27FC236}">
                <a16:creationId xmlns:a16="http://schemas.microsoft.com/office/drawing/2014/main" id="{FDD583BC-5239-45C5-8CA0-85679AD849B8}"/>
              </a:ext>
            </a:extLst>
          </p:cNvPr>
          <p:cNvSpPr>
            <a:spLocks noChangeArrowheads="1"/>
          </p:cNvSpPr>
          <p:nvPr/>
        </p:nvSpPr>
        <p:spPr bwMode="auto">
          <a:xfrm>
            <a:off x="762000" y="4800600"/>
            <a:ext cx="1346200"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1930s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John Garstang</a:t>
            </a:r>
          </a:p>
        </p:txBody>
      </p:sp>
      <p:sp>
        <p:nvSpPr>
          <p:cNvPr id="2068" name="Rectangle 20">
            <a:extLst>
              <a:ext uri="{FF2B5EF4-FFF2-40B4-BE49-F238E27FC236}">
                <a16:creationId xmlns:a16="http://schemas.microsoft.com/office/drawing/2014/main" id="{9A8F58EE-980F-4E26-978F-68464D0D91AB}"/>
              </a:ext>
            </a:extLst>
          </p:cNvPr>
          <p:cNvSpPr>
            <a:spLocks noChangeArrowheads="1"/>
          </p:cNvSpPr>
          <p:nvPr/>
        </p:nvSpPr>
        <p:spPr bwMode="auto">
          <a:xfrm>
            <a:off x="3200400" y="3962400"/>
            <a:ext cx="1066800" cy="5270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Kathleen Kenyon</a:t>
            </a:r>
          </a:p>
        </p:txBody>
      </p:sp>
      <p:sp>
        <p:nvSpPr>
          <p:cNvPr id="2069" name="Line 21">
            <a:extLst>
              <a:ext uri="{FF2B5EF4-FFF2-40B4-BE49-F238E27FC236}">
                <a16:creationId xmlns:a16="http://schemas.microsoft.com/office/drawing/2014/main" id="{34CE18A9-D51D-484C-BB77-10D067434366}"/>
              </a:ext>
            </a:extLst>
          </p:cNvPr>
          <p:cNvSpPr>
            <a:spLocks noChangeShapeType="1"/>
          </p:cNvSpPr>
          <p:nvPr/>
        </p:nvSpPr>
        <p:spPr bwMode="auto">
          <a:xfrm flipH="1">
            <a:off x="2514600" y="4191000"/>
            <a:ext cx="685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0" name="Line 22">
            <a:extLst>
              <a:ext uri="{FF2B5EF4-FFF2-40B4-BE49-F238E27FC236}">
                <a16:creationId xmlns:a16="http://schemas.microsoft.com/office/drawing/2014/main" id="{9EBEA89C-7403-49A9-A9C5-BDCBF6F71B4C}"/>
              </a:ext>
            </a:extLst>
          </p:cNvPr>
          <p:cNvSpPr>
            <a:spLocks noChangeShapeType="1"/>
          </p:cNvSpPr>
          <p:nvPr/>
        </p:nvSpPr>
        <p:spPr bwMode="auto">
          <a:xfrm flipH="1">
            <a:off x="2667000" y="419100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5966344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Hazor\sr\Hazor aerial from southeast.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100 Jericho adds\sr\Grain storejars in Kenyon's balk, tb n062100 sr.jpg"/>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3990</TotalTime>
  <Words>7088</Words>
  <Application>Microsoft Office PowerPoint</Application>
  <PresentationFormat>On-screen Show (4:3)</PresentationFormat>
  <Paragraphs>800</Paragraphs>
  <Slides>105</Slides>
  <Notes>17</Notes>
  <HiddenSlides>1</HiddenSlides>
  <MMClips>0</MMClips>
  <ScaleCrop>false</ScaleCrop>
  <HeadingPairs>
    <vt:vector size="8" baseType="variant">
      <vt:variant>
        <vt:lpstr>Fonts Used</vt:lpstr>
      </vt:variant>
      <vt:variant>
        <vt:i4>10</vt:i4>
      </vt:variant>
      <vt:variant>
        <vt:lpstr>Theme</vt:lpstr>
      </vt:variant>
      <vt:variant>
        <vt:i4>15</vt:i4>
      </vt:variant>
      <vt:variant>
        <vt:lpstr>Embedded OLE Servers</vt:lpstr>
      </vt:variant>
      <vt:variant>
        <vt:i4>0</vt:i4>
      </vt:variant>
      <vt:variant>
        <vt:lpstr>Slide Titles</vt:lpstr>
      </vt:variant>
      <vt:variant>
        <vt:i4>105</vt:i4>
      </vt:variant>
    </vt:vector>
  </HeadingPairs>
  <TitlesOfParts>
    <vt:vector size="130" baseType="lpstr">
      <vt:lpstr>Algerian</vt:lpstr>
      <vt:lpstr>Arial</vt:lpstr>
      <vt:lpstr>Calibri</vt:lpstr>
      <vt:lpstr>Calibri Light</vt:lpstr>
      <vt:lpstr>Cambria</vt:lpstr>
      <vt:lpstr>Comic Sans MS</vt:lpstr>
      <vt:lpstr>Default</vt:lpstr>
      <vt:lpstr>Stencil Std</vt:lpstr>
      <vt:lpstr>Tahoma</vt:lpstr>
      <vt:lpstr>Times New Roman</vt:lpstr>
      <vt:lpstr>Office Theme</vt:lpstr>
      <vt:lpstr>2_Office Theme</vt:lpstr>
      <vt:lpstr>3_Office Theme</vt:lpstr>
      <vt:lpstr>4_Office Theme</vt:lpstr>
      <vt:lpstr>5_Office Theme</vt:lpstr>
      <vt:lpstr>6_Office Theme</vt:lpstr>
      <vt:lpstr>White</vt:lpstr>
      <vt:lpstr>7_Office Theme</vt:lpstr>
      <vt:lpstr>2_Default Design</vt:lpstr>
      <vt:lpstr>8_Office Theme</vt:lpstr>
      <vt:lpstr>9_Office Theme</vt:lpstr>
      <vt:lpstr>10_Office Theme</vt:lpstr>
      <vt:lpstr>12_Office Theme</vt:lpstr>
      <vt:lpstr>13_Office Theme</vt:lpstr>
      <vt:lpstr>Default Design</vt:lpstr>
      <vt:lpstr>PowerPoint Presentation</vt:lpstr>
      <vt:lpstr>Objectives:</vt:lpstr>
      <vt:lpstr>PowerPoint Presentation</vt:lpstr>
      <vt:lpstr>Journey thru the Bible with Archaeology</vt:lpstr>
      <vt:lpstr>Sin Separates Us from God Bible is God’s Effort to Redeem Us See it Unfold via Bible Periods</vt:lpstr>
      <vt:lpstr>Putting Bible Time to Archaeological Time</vt:lpstr>
      <vt:lpstr>Bible Places</vt:lpstr>
      <vt:lpstr>Joshua &amp; the Conquest</vt:lpstr>
      <vt:lpstr>Conquest of Canaan</vt:lpstr>
      <vt:lpstr>Conquest of Canaan</vt:lpstr>
      <vt:lpstr>Conquest of Canaan</vt:lpstr>
      <vt:lpstr>Conquest of Canaan</vt:lpstr>
      <vt:lpstr>Conquest of Canaan</vt:lpstr>
      <vt:lpstr>Joshua &amp; the Conquest</vt:lpstr>
      <vt:lpstr>What Cities were Burned?</vt:lpstr>
      <vt:lpstr>Dating the Conquest #1</vt:lpstr>
      <vt:lpstr>Dating the Conquest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Dating the Conquest #3</vt:lpstr>
      <vt:lpstr>Early &amp; Late 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Dating the Conquest #4</vt:lpstr>
      <vt:lpstr>Joshua 8</vt:lpstr>
      <vt:lpstr>Hazor Diagram – Mound City</vt:lpstr>
      <vt:lpstr>PowerPoint Presentation</vt:lpstr>
      <vt:lpstr>Hazor aerial from southeast</vt:lpstr>
      <vt:lpstr>PowerPoint Presentation</vt:lpstr>
      <vt:lpstr>How many of the cities defeated where burned in the northern campaign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Normal vs Flooded Jordan River</vt:lpstr>
      <vt:lpstr>Jordan River during the Flood </vt:lpstr>
      <vt:lpstr>Jordan River during the Flood </vt:lpstr>
      <vt:lpstr>Joshua 6  A Short Siege – City Full of Grain</vt:lpstr>
      <vt:lpstr>Grain storejars in Kenyon's balk</vt:lpstr>
      <vt:lpstr>PowerPoint Presentation</vt:lpstr>
      <vt:lpstr>PowerPoint Presentation</vt:lpstr>
      <vt:lpstr>PowerPoint Presentation</vt:lpstr>
      <vt:lpstr>PowerPoint Presentation</vt:lpstr>
      <vt:lpstr>PowerPoint Presentation</vt:lpstr>
      <vt:lpstr>PowerPoint Presentation</vt:lpstr>
      <vt:lpstr>A Mighty Wall Taking By Faith</vt:lpstr>
      <vt:lpstr>A Double  Walled City</vt:lpstr>
      <vt:lpstr>Kenyon’s Section Drawing</vt:lpstr>
      <vt:lpstr>A High Walled City</vt:lpstr>
      <vt:lpstr>PowerPoint Presentation</vt:lpstr>
      <vt:lpstr>The revetment wall at Jericho</vt:lpstr>
      <vt:lpstr>Commander of the Lord’s Army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be seen at Jericho?</vt:lpstr>
      <vt:lpstr>What should be seen at Jericho?</vt:lpstr>
      <vt:lpstr>What should be seen at Jericho?</vt:lpstr>
      <vt:lpstr>PowerPoint Presentation</vt:lpstr>
      <vt:lpstr>PowerPoint Presentation</vt:lpstr>
      <vt:lpstr>PowerPoint Presentation</vt:lpstr>
      <vt:lpstr>Walls Fallen (6:20) wall fell down flat  </vt:lpstr>
      <vt:lpstr>Wall Make a Ramp (6:20) people went up into the city  </vt:lpstr>
      <vt:lpstr>PowerPoint Presentation</vt:lpstr>
      <vt:lpstr>PowerPoint Presentation</vt:lpstr>
      <vt:lpstr>What should be seen at Jericho?</vt:lpstr>
      <vt:lpstr>PowerPoint Presentation</vt:lpstr>
      <vt:lpstr>PowerPoint Presentation</vt:lpstr>
      <vt:lpstr>Egyptian Scarabs at Jericho </vt:lpstr>
      <vt:lpstr>Jericho – Strata IV</vt:lpstr>
      <vt:lpstr>PowerPoint Presentation</vt:lpstr>
      <vt:lpstr>PowerPoint Presentation</vt:lpstr>
      <vt:lpstr>PowerPoint Presentation</vt:lpstr>
      <vt:lpstr>Conquest as Described by the Bible</vt:lpstr>
      <vt:lpstr>Sources of Jericho Visuals</vt:lpstr>
      <vt:lpstr>Lesson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dc:title>
  <dc:creator>Brad Beutjer</dc:creator>
  <cp:lastModifiedBy>Robert Haynes</cp:lastModifiedBy>
  <cp:revision>69</cp:revision>
  <dcterms:created xsi:type="dcterms:W3CDTF">2019-07-14T15:00:03Z</dcterms:created>
  <dcterms:modified xsi:type="dcterms:W3CDTF">2019-07-28T12:29:09Z</dcterms:modified>
</cp:coreProperties>
</file>