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30"/>
  </p:notesMasterIdLst>
  <p:sldIdLst>
    <p:sldId id="270" r:id="rId2"/>
    <p:sldId id="274" r:id="rId3"/>
    <p:sldId id="259" r:id="rId4"/>
    <p:sldId id="273" r:id="rId5"/>
    <p:sldId id="280" r:id="rId6"/>
    <p:sldId id="284" r:id="rId7"/>
    <p:sldId id="277" r:id="rId8"/>
    <p:sldId id="283" r:id="rId9"/>
    <p:sldId id="285" r:id="rId10"/>
    <p:sldId id="278" r:id="rId11"/>
    <p:sldId id="286" r:id="rId12"/>
    <p:sldId id="287" r:id="rId13"/>
    <p:sldId id="288" r:id="rId14"/>
    <p:sldId id="279" r:id="rId15"/>
    <p:sldId id="282" r:id="rId16"/>
    <p:sldId id="289" r:id="rId17"/>
    <p:sldId id="281" r:id="rId18"/>
    <p:sldId id="275" r:id="rId19"/>
    <p:sldId id="290" r:id="rId20"/>
    <p:sldId id="269" r:id="rId21"/>
    <p:sldId id="271" r:id="rId22"/>
    <p:sldId id="291" r:id="rId23"/>
    <p:sldId id="293" r:id="rId24"/>
    <p:sldId id="294" r:id="rId25"/>
    <p:sldId id="296" r:id="rId26"/>
    <p:sldId id="295" r:id="rId27"/>
    <p:sldId id="276" r:id="rId28"/>
    <p:sldId id="272" r:id="rId2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CA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34"/>
    <p:restoredTop sz="94830"/>
  </p:normalViewPr>
  <p:slideViewPr>
    <p:cSldViewPr>
      <p:cViewPr varScale="1">
        <p:scale>
          <a:sx n="119" d="100"/>
          <a:sy n="119" d="100"/>
        </p:scale>
        <p:origin x="1560" y="102"/>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A1C9C0-478A-4633-922A-8F8A4EF421C3}" type="datetimeFigureOut">
              <a:rPr lang="en-PH" smtClean="0"/>
              <a:t>14/07/2019</a:t>
            </a:fld>
            <a:endParaRPr lang="en-PH"/>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D45151-3C5A-4994-81E4-89AA87C559C4}" type="slidenum">
              <a:rPr lang="en-PH" smtClean="0"/>
              <a:t>‹#›</a:t>
            </a:fld>
            <a:endParaRPr lang="en-PH"/>
          </a:p>
        </p:txBody>
      </p:sp>
    </p:spTree>
    <p:extLst>
      <p:ext uri="{BB962C8B-B14F-4D97-AF65-F5344CB8AC3E}">
        <p14:creationId xmlns:p14="http://schemas.microsoft.com/office/powerpoint/2010/main" val="112196297"/>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45151-3C5A-4994-81E4-89AA87C559C4}" type="slidenum">
              <a:rPr lang="en-PH" smtClean="0"/>
              <a:t>3</a:t>
            </a:fld>
            <a:endParaRPr lang="en-PH"/>
          </a:p>
        </p:txBody>
      </p:sp>
    </p:spTree>
    <p:extLst>
      <p:ext uri="{BB962C8B-B14F-4D97-AF65-F5344CB8AC3E}">
        <p14:creationId xmlns:p14="http://schemas.microsoft.com/office/powerpoint/2010/main" val="3014542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462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43323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38747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086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27637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890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03489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05080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04325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35346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0882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7/14/2019</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268199587"/>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5C5B6-3120-3A49-BD04-0ACD85A6E92D}"/>
              </a:ext>
            </a:extLst>
          </p:cNvPr>
          <p:cNvSpPr>
            <a:spLocks noGrp="1"/>
          </p:cNvSpPr>
          <p:nvPr>
            <p:ph type="title"/>
          </p:nvPr>
        </p:nvSpPr>
        <p:spPr>
          <a:xfrm>
            <a:off x="628650" y="153458"/>
            <a:ext cx="7886700" cy="1104636"/>
          </a:xfrm>
        </p:spPr>
        <p:txBody>
          <a:bodyPr/>
          <a:lstStyle/>
          <a:p>
            <a:pPr algn="ctr"/>
            <a:r>
              <a:rPr lang="en-US" dirty="0"/>
              <a:t>Everyone is looking for a King…</a:t>
            </a:r>
          </a:p>
        </p:txBody>
      </p:sp>
      <p:sp>
        <p:nvSpPr>
          <p:cNvPr id="3" name="Content Placeholder 2">
            <a:extLst>
              <a:ext uri="{FF2B5EF4-FFF2-40B4-BE49-F238E27FC236}">
                <a16:creationId xmlns:a16="http://schemas.microsoft.com/office/drawing/2014/main" id="{E51F415F-42BC-FB4C-9C41-DF6FB1701FC6}"/>
              </a:ext>
            </a:extLst>
          </p:cNvPr>
          <p:cNvSpPr>
            <a:spLocks noGrp="1"/>
          </p:cNvSpPr>
          <p:nvPr>
            <p:ph sz="half" idx="1"/>
          </p:nvPr>
        </p:nvSpPr>
        <p:spPr>
          <a:xfrm>
            <a:off x="152400" y="1258094"/>
            <a:ext cx="3886200" cy="3626115"/>
          </a:xfrm>
        </p:spPr>
        <p:txBody>
          <a:bodyPr>
            <a:noAutofit/>
          </a:bodyPr>
          <a:lstStyle/>
          <a:p>
            <a:r>
              <a:rPr lang="en-US" sz="2200" dirty="0"/>
              <a:t>Stealing and deception</a:t>
            </a:r>
          </a:p>
          <a:p>
            <a:r>
              <a:rPr lang="en-US" sz="2200" dirty="0"/>
              <a:t>Flawed justice system</a:t>
            </a:r>
          </a:p>
          <a:p>
            <a:r>
              <a:rPr lang="en-US" sz="2200" dirty="0"/>
              <a:t>Religious impropriety</a:t>
            </a:r>
          </a:p>
          <a:p>
            <a:r>
              <a:rPr lang="en-US" sz="2200" dirty="0"/>
              <a:t>Survival of the fittest</a:t>
            </a:r>
          </a:p>
          <a:p>
            <a:r>
              <a:rPr lang="en-US" sz="2200" dirty="0"/>
              <a:t>Illicit relationships, adultery, rape, murder</a:t>
            </a:r>
          </a:p>
          <a:p>
            <a:r>
              <a:rPr lang="en-US" sz="2200" dirty="0"/>
              <a:t>Civil wars</a:t>
            </a:r>
          </a:p>
          <a:p>
            <a:r>
              <a:rPr lang="en-US" sz="2200" dirty="0"/>
              <a:t>Kidnappings</a:t>
            </a:r>
          </a:p>
        </p:txBody>
      </p:sp>
      <p:sp>
        <p:nvSpPr>
          <p:cNvPr id="4" name="Content Placeholder 3">
            <a:extLst>
              <a:ext uri="{FF2B5EF4-FFF2-40B4-BE49-F238E27FC236}">
                <a16:creationId xmlns:a16="http://schemas.microsoft.com/office/drawing/2014/main" id="{DADD1FA5-F3D0-3045-BDAF-CB24B12F0005}"/>
              </a:ext>
            </a:extLst>
          </p:cNvPr>
          <p:cNvSpPr>
            <a:spLocks noGrp="1"/>
          </p:cNvSpPr>
          <p:nvPr>
            <p:ph sz="half" idx="2"/>
          </p:nvPr>
        </p:nvSpPr>
        <p:spPr>
          <a:xfrm>
            <a:off x="4038600" y="1221644"/>
            <a:ext cx="4953000" cy="4226656"/>
          </a:xfrm>
        </p:spPr>
        <p:txBody>
          <a:bodyPr>
            <a:noAutofit/>
          </a:bodyPr>
          <a:lstStyle/>
          <a:p>
            <a:pPr marL="0" indent="0">
              <a:buNone/>
            </a:pPr>
            <a:r>
              <a:rPr lang="en-US" sz="2200" dirty="0"/>
              <a:t>[</a:t>
            </a:r>
            <a:r>
              <a:rPr lang="en-US" sz="2200" dirty="0" err="1"/>
              <a:t>Jdg</a:t>
            </a:r>
            <a:r>
              <a:rPr lang="en-US" sz="2200" dirty="0"/>
              <a:t> 17:6 NASB] 6 In those days </a:t>
            </a:r>
            <a:r>
              <a:rPr lang="en-US" sz="2200" b="1" u="sng" dirty="0"/>
              <a:t>there was no king in Israel</a:t>
            </a:r>
            <a:r>
              <a:rPr lang="en-US" sz="2200" dirty="0"/>
              <a:t>; every man did what was right in his own eyes. </a:t>
            </a:r>
            <a:br>
              <a:rPr lang="en-US" sz="2200" dirty="0"/>
            </a:br>
            <a:br>
              <a:rPr lang="en-US" sz="2200" dirty="0"/>
            </a:br>
            <a:r>
              <a:rPr lang="en-US" sz="2200" dirty="0"/>
              <a:t>[</a:t>
            </a:r>
            <a:r>
              <a:rPr lang="en-US" sz="2200" dirty="0" err="1"/>
              <a:t>Jdg</a:t>
            </a:r>
            <a:r>
              <a:rPr lang="en-US" sz="2200" dirty="0"/>
              <a:t> 18:1 NASB] 1 In those days </a:t>
            </a:r>
            <a:r>
              <a:rPr lang="en-US" sz="2200" b="1" u="sng" dirty="0"/>
              <a:t>there was no king of Israel</a:t>
            </a:r>
            <a:r>
              <a:rPr lang="en-US" sz="2200" dirty="0"/>
              <a:t>…</a:t>
            </a:r>
            <a:br>
              <a:rPr lang="en-US" sz="2200" dirty="0"/>
            </a:br>
            <a:br>
              <a:rPr lang="en-US" sz="2200" dirty="0"/>
            </a:br>
            <a:r>
              <a:rPr lang="en-US" sz="2200" dirty="0"/>
              <a:t>[</a:t>
            </a:r>
            <a:r>
              <a:rPr lang="en-US" sz="2200" dirty="0" err="1"/>
              <a:t>Jdg</a:t>
            </a:r>
            <a:r>
              <a:rPr lang="en-US" sz="2200" dirty="0"/>
              <a:t> 19:1 NASB] 1 Now it came about in those days, when </a:t>
            </a:r>
            <a:r>
              <a:rPr lang="en-US" sz="2200" b="1" u="sng" dirty="0"/>
              <a:t>there was no king in Israel</a:t>
            </a:r>
            <a:r>
              <a:rPr lang="en-US" sz="2200" dirty="0"/>
              <a:t>... </a:t>
            </a:r>
            <a:br>
              <a:rPr lang="en-US" sz="2200" dirty="0"/>
            </a:br>
            <a:br>
              <a:rPr lang="en-US" sz="2200" dirty="0"/>
            </a:br>
            <a:r>
              <a:rPr lang="en-US" sz="2200" dirty="0"/>
              <a:t>[</a:t>
            </a:r>
            <a:r>
              <a:rPr lang="en-US" sz="2200" dirty="0" err="1"/>
              <a:t>Jdg</a:t>
            </a:r>
            <a:r>
              <a:rPr lang="en-US" sz="2200" dirty="0"/>
              <a:t> 21:25 NASB] 25 In those days </a:t>
            </a:r>
            <a:r>
              <a:rPr lang="en-US" sz="2200" b="1" u="sng" dirty="0"/>
              <a:t>there was no king in Israel</a:t>
            </a:r>
            <a:r>
              <a:rPr lang="en-US" sz="2200" dirty="0"/>
              <a:t>; everyone did what was right in his own eyes.</a:t>
            </a:r>
          </a:p>
        </p:txBody>
      </p:sp>
    </p:spTree>
    <p:extLst>
      <p:ext uri="{BB962C8B-B14F-4D97-AF65-F5344CB8AC3E}">
        <p14:creationId xmlns:p14="http://schemas.microsoft.com/office/powerpoint/2010/main" val="83394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strips(downLeft)">
                                      <p:cBhvr>
                                        <p:cTn id="4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627459" y="-8990"/>
            <a:ext cx="2949178" cy="1113890"/>
          </a:xfrm>
        </p:spPr>
        <p:txBody>
          <a:bodyPr>
            <a:normAutofit/>
          </a:bodyPr>
          <a:lstStyle/>
          <a:p>
            <a:pPr algn="ctr"/>
            <a:r>
              <a:rPr lang="en-US" sz="3600" dirty="0">
                <a:latin typeface="Calibri" panose="020F0502020204030204" pitchFamily="34" charset="0"/>
                <a:cs typeface="Calibri" panose="020F0502020204030204" pitchFamily="34" charset="0"/>
              </a:rPr>
              <a:t>Saul: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1</a:t>
            </a:r>
            <a:r>
              <a:rPr lang="en-US" sz="3600" baseline="30000" dirty="0">
                <a:latin typeface="Calibri" panose="020F0502020204030204" pitchFamily="34" charset="0"/>
                <a:cs typeface="Calibri" panose="020F0502020204030204" pitchFamily="34" charset="0"/>
              </a:rPr>
              <a:t>st</a:t>
            </a:r>
            <a:r>
              <a:rPr lang="en-US" sz="3600" dirty="0">
                <a:latin typeface="Calibri" panose="020F0502020204030204" pitchFamily="34" charset="0"/>
                <a:cs typeface="Calibri" panose="020F0502020204030204" pitchFamily="34" charset="0"/>
              </a:rPr>
              <a:t> King…</a:t>
            </a:r>
          </a:p>
        </p:txBody>
      </p:sp>
      <p:sp>
        <p:nvSpPr>
          <p:cNvPr id="4" name="Content Placeholder 3">
            <a:extLst>
              <a:ext uri="{FF2B5EF4-FFF2-40B4-BE49-F238E27FC236}">
                <a16:creationId xmlns:a16="http://schemas.microsoft.com/office/drawing/2014/main" id="{7026AD88-1DD6-4741-8A76-D65460FF0AB0}"/>
              </a:ext>
            </a:extLst>
          </p:cNvPr>
          <p:cNvSpPr>
            <a:spLocks noGrp="1"/>
          </p:cNvSpPr>
          <p:nvPr>
            <p:ph idx="1"/>
          </p:nvPr>
        </p:nvSpPr>
        <p:spPr/>
        <p:txBody>
          <a:bodyPr>
            <a:normAutofit fontScale="92500" lnSpcReduction="20000"/>
          </a:bodyPr>
          <a:lstStyle/>
          <a:p>
            <a:pPr marL="0" indent="0" algn="ctr">
              <a:buNone/>
            </a:pPr>
            <a:r>
              <a:rPr lang="en-US" dirty="0"/>
              <a:t>1 Samuel 15:24-27</a:t>
            </a:r>
          </a:p>
          <a:p>
            <a:pPr marL="0" indent="0">
              <a:buNone/>
            </a:pPr>
            <a:r>
              <a:rPr lang="en-US" dirty="0"/>
              <a:t>24 Then Saul said to Samuel, “I have sinned; I have indeed transgressed the command of the LORD and your words, because I feared the people and listened to their voice. 25 Now therefore, please pardon my sin and return with me, that I may worship the LORD.” 26 But Samuel said to Saul, “I will not return with you; for you have rejected the word of the LORD, and the LORD has rejected you from being king over Israel.” 27 As Samuel turned to go, </a:t>
            </a:r>
            <a:r>
              <a:rPr lang="en-US" b="1" i="1" u="sng" dirty="0"/>
              <a:t>Saul</a:t>
            </a:r>
            <a:r>
              <a:rPr lang="en-US" b="1" u="sng" dirty="0"/>
              <a:t> seized the edge of his robe</a:t>
            </a:r>
            <a:r>
              <a:rPr lang="en-US" dirty="0"/>
              <a:t>, and it tore.</a:t>
            </a:r>
          </a:p>
        </p:txBody>
      </p:sp>
      <p:sp>
        <p:nvSpPr>
          <p:cNvPr id="3" name="Text Placeholder 2">
            <a:extLst>
              <a:ext uri="{FF2B5EF4-FFF2-40B4-BE49-F238E27FC236}">
                <a16:creationId xmlns:a16="http://schemas.microsoft.com/office/drawing/2014/main" id="{94B90F9E-55C7-6644-9090-B3B2E49A691A}"/>
              </a:ext>
            </a:extLst>
          </p:cNvPr>
          <p:cNvSpPr>
            <a:spLocks noGrp="1"/>
          </p:cNvSpPr>
          <p:nvPr>
            <p:ph type="body" sz="half" idx="2"/>
          </p:nvPr>
        </p:nvSpPr>
        <p:spPr>
          <a:xfrm>
            <a:off x="-2381" y="1181100"/>
            <a:ext cx="3579018" cy="43053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Interprets God’s Word how most convenes him. </a:t>
            </a:r>
          </a:p>
          <a:p>
            <a:pPr marL="171450" indent="-171450">
              <a:buFont typeface="Arial" panose="020B0604020202020204" pitchFamily="34" charset="0"/>
              <a:buChar char="•"/>
            </a:pPr>
            <a:r>
              <a:rPr lang="en-US" sz="2000" dirty="0">
                <a:solidFill>
                  <a:schemeClr val="tx2">
                    <a:lumMod val="25000"/>
                  </a:schemeClr>
                </a:solidFill>
              </a:rPr>
              <a:t>Unwilling to accept correction/ownership for his faults. </a:t>
            </a:r>
          </a:p>
          <a:p>
            <a:pPr marL="171450" indent="-171450">
              <a:buFont typeface="Arial" panose="020B0604020202020204" pitchFamily="34" charset="0"/>
              <a:buChar char="•"/>
            </a:pPr>
            <a:r>
              <a:rPr lang="en-US" sz="2000" dirty="0"/>
              <a:t>Feels remorse but never repentance. </a:t>
            </a:r>
          </a:p>
          <a:p>
            <a:pPr marL="171450" indent="-171450">
              <a:buFont typeface="Arial" panose="020B0604020202020204" pitchFamily="34" charset="0"/>
              <a:buChar char="•"/>
            </a:pPr>
            <a:endParaRPr lang="en-US" sz="2000" dirty="0"/>
          </a:p>
          <a:p>
            <a:endParaRPr lang="en-US" dirty="0"/>
          </a:p>
        </p:txBody>
      </p:sp>
      <p:pic>
        <p:nvPicPr>
          <p:cNvPr id="6" name="Picture 5">
            <a:extLst>
              <a:ext uri="{FF2B5EF4-FFF2-40B4-BE49-F238E27FC236}">
                <a16:creationId xmlns:a16="http://schemas.microsoft.com/office/drawing/2014/main" id="{9A65DD67-FAE2-A94D-8CDF-1A26163EF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31036996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627459" y="-8990"/>
            <a:ext cx="2949178" cy="1113890"/>
          </a:xfrm>
        </p:spPr>
        <p:txBody>
          <a:bodyPr>
            <a:normAutofit/>
          </a:bodyPr>
          <a:lstStyle/>
          <a:p>
            <a:pPr algn="ctr"/>
            <a:r>
              <a:rPr lang="en-US" sz="3600" dirty="0">
                <a:latin typeface="Calibri" panose="020F0502020204030204" pitchFamily="34" charset="0"/>
                <a:cs typeface="Calibri" panose="020F0502020204030204" pitchFamily="34" charset="0"/>
              </a:rPr>
              <a:t>Saul: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1</a:t>
            </a:r>
            <a:r>
              <a:rPr lang="en-US" sz="3600" baseline="30000" dirty="0">
                <a:latin typeface="Calibri" panose="020F0502020204030204" pitchFamily="34" charset="0"/>
                <a:cs typeface="Calibri" panose="020F0502020204030204" pitchFamily="34" charset="0"/>
              </a:rPr>
              <a:t>st</a:t>
            </a:r>
            <a:r>
              <a:rPr lang="en-US" sz="3600" dirty="0">
                <a:latin typeface="Calibri" panose="020F0502020204030204" pitchFamily="34" charset="0"/>
                <a:cs typeface="Calibri" panose="020F0502020204030204" pitchFamily="34" charset="0"/>
              </a:rPr>
              <a:t> King…</a:t>
            </a:r>
          </a:p>
        </p:txBody>
      </p:sp>
      <p:sp>
        <p:nvSpPr>
          <p:cNvPr id="4" name="Content Placeholder 3">
            <a:extLst>
              <a:ext uri="{FF2B5EF4-FFF2-40B4-BE49-F238E27FC236}">
                <a16:creationId xmlns:a16="http://schemas.microsoft.com/office/drawing/2014/main" id="{7026AD88-1DD6-4741-8A76-D65460FF0AB0}"/>
              </a:ext>
            </a:extLst>
          </p:cNvPr>
          <p:cNvSpPr>
            <a:spLocks noGrp="1"/>
          </p:cNvSpPr>
          <p:nvPr>
            <p:ph idx="1"/>
          </p:nvPr>
        </p:nvSpPr>
        <p:spPr>
          <a:xfrm>
            <a:off x="3887391" y="578909"/>
            <a:ext cx="4629150" cy="4305300"/>
          </a:xfrm>
        </p:spPr>
        <p:txBody>
          <a:bodyPr>
            <a:normAutofit/>
          </a:bodyPr>
          <a:lstStyle/>
          <a:p>
            <a:pPr marL="0" indent="0" algn="ctr">
              <a:buNone/>
            </a:pPr>
            <a:r>
              <a:rPr lang="en-US" dirty="0"/>
              <a:t>1 Samuel 15:30</a:t>
            </a:r>
          </a:p>
          <a:p>
            <a:pPr marL="0" indent="0" algn="ctr">
              <a:buNone/>
            </a:pPr>
            <a:r>
              <a:rPr lang="en-US" dirty="0"/>
              <a:t>Then he said, “I have sinned; </a:t>
            </a:r>
            <a:r>
              <a:rPr lang="en-US" b="1" i="1" u="sng" dirty="0"/>
              <a:t>but</a:t>
            </a:r>
            <a:r>
              <a:rPr lang="en-US" b="1" u="sng" dirty="0"/>
              <a:t> please honor me now before the elders of my people and before Israel</a:t>
            </a:r>
            <a:r>
              <a:rPr lang="en-US" dirty="0"/>
              <a:t>, and go back with me, that I may worship the LORD your God.” </a:t>
            </a:r>
          </a:p>
        </p:txBody>
      </p:sp>
      <p:sp>
        <p:nvSpPr>
          <p:cNvPr id="3" name="Text Placeholder 2">
            <a:extLst>
              <a:ext uri="{FF2B5EF4-FFF2-40B4-BE49-F238E27FC236}">
                <a16:creationId xmlns:a16="http://schemas.microsoft.com/office/drawing/2014/main" id="{94B90F9E-55C7-6644-9090-B3B2E49A691A}"/>
              </a:ext>
            </a:extLst>
          </p:cNvPr>
          <p:cNvSpPr>
            <a:spLocks noGrp="1"/>
          </p:cNvSpPr>
          <p:nvPr>
            <p:ph type="body" sz="half" idx="2"/>
          </p:nvPr>
        </p:nvSpPr>
        <p:spPr>
          <a:xfrm>
            <a:off x="-2381" y="1181100"/>
            <a:ext cx="3579018" cy="43053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Interprets God’s Word how most convenes him. </a:t>
            </a:r>
          </a:p>
          <a:p>
            <a:pPr marL="171450" indent="-171450">
              <a:buFont typeface="Arial" panose="020B0604020202020204" pitchFamily="34" charset="0"/>
              <a:buChar char="•"/>
            </a:pPr>
            <a:r>
              <a:rPr lang="en-US" sz="2000" dirty="0">
                <a:solidFill>
                  <a:schemeClr val="tx2">
                    <a:lumMod val="25000"/>
                  </a:schemeClr>
                </a:solidFill>
              </a:rPr>
              <a:t>Unwilling to accept correction/ownership for his faults. </a:t>
            </a:r>
          </a:p>
          <a:p>
            <a:pPr marL="171450" indent="-171450">
              <a:buFont typeface="Arial" panose="020B0604020202020204" pitchFamily="34" charset="0"/>
              <a:buChar char="•"/>
            </a:pPr>
            <a:r>
              <a:rPr lang="en-US" sz="2000" dirty="0"/>
              <a:t>Feels remorse but never repentance. </a:t>
            </a:r>
          </a:p>
          <a:p>
            <a:pPr marL="171450" indent="-171450">
              <a:buFont typeface="Arial" panose="020B0604020202020204" pitchFamily="34" charset="0"/>
              <a:buChar char="•"/>
            </a:pPr>
            <a:endParaRPr lang="en-US" sz="2000" dirty="0"/>
          </a:p>
          <a:p>
            <a:endParaRPr lang="en-US" dirty="0"/>
          </a:p>
        </p:txBody>
      </p:sp>
      <p:pic>
        <p:nvPicPr>
          <p:cNvPr id="6" name="Picture 5">
            <a:extLst>
              <a:ext uri="{FF2B5EF4-FFF2-40B4-BE49-F238E27FC236}">
                <a16:creationId xmlns:a16="http://schemas.microsoft.com/office/drawing/2014/main" id="{9A65DD67-FAE2-A94D-8CDF-1A26163EF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
        <p:nvSpPr>
          <p:cNvPr id="5" name="TextBox 4">
            <a:extLst>
              <a:ext uri="{FF2B5EF4-FFF2-40B4-BE49-F238E27FC236}">
                <a16:creationId xmlns:a16="http://schemas.microsoft.com/office/drawing/2014/main" id="{E3246E81-EDE5-5D45-90DC-9539B9796312}"/>
              </a:ext>
            </a:extLst>
          </p:cNvPr>
          <p:cNvSpPr txBox="1"/>
          <p:nvPr/>
        </p:nvSpPr>
        <p:spPr>
          <a:xfrm>
            <a:off x="8044665" y="27432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191810573"/>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627459" y="-8990"/>
            <a:ext cx="2949178" cy="1113890"/>
          </a:xfrm>
        </p:spPr>
        <p:txBody>
          <a:bodyPr>
            <a:normAutofit/>
          </a:bodyPr>
          <a:lstStyle/>
          <a:p>
            <a:pPr algn="ctr"/>
            <a:r>
              <a:rPr lang="en-US" sz="3600" dirty="0">
                <a:latin typeface="Calibri" panose="020F0502020204030204" pitchFamily="34" charset="0"/>
                <a:cs typeface="Calibri" panose="020F0502020204030204" pitchFamily="34" charset="0"/>
              </a:rPr>
              <a:t>Saul: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1</a:t>
            </a:r>
            <a:r>
              <a:rPr lang="en-US" sz="3600" baseline="30000" dirty="0">
                <a:latin typeface="Calibri" panose="020F0502020204030204" pitchFamily="34" charset="0"/>
                <a:cs typeface="Calibri" panose="020F0502020204030204" pitchFamily="34" charset="0"/>
              </a:rPr>
              <a:t>st</a:t>
            </a:r>
            <a:r>
              <a:rPr lang="en-US" sz="3600" dirty="0">
                <a:latin typeface="Calibri" panose="020F0502020204030204" pitchFamily="34" charset="0"/>
                <a:cs typeface="Calibri" panose="020F0502020204030204" pitchFamily="34" charset="0"/>
              </a:rPr>
              <a:t> King…</a:t>
            </a:r>
          </a:p>
        </p:txBody>
      </p:sp>
      <p:sp>
        <p:nvSpPr>
          <p:cNvPr id="4" name="Content Placeholder 3">
            <a:extLst>
              <a:ext uri="{FF2B5EF4-FFF2-40B4-BE49-F238E27FC236}">
                <a16:creationId xmlns:a16="http://schemas.microsoft.com/office/drawing/2014/main" id="{7026AD88-1DD6-4741-8A76-D65460FF0AB0}"/>
              </a:ext>
            </a:extLst>
          </p:cNvPr>
          <p:cNvSpPr>
            <a:spLocks noGrp="1"/>
          </p:cNvSpPr>
          <p:nvPr>
            <p:ph idx="1"/>
          </p:nvPr>
        </p:nvSpPr>
        <p:spPr>
          <a:xfrm>
            <a:off x="3564650" y="121394"/>
            <a:ext cx="5491162" cy="4680464"/>
          </a:xfrm>
        </p:spPr>
        <p:txBody>
          <a:bodyPr>
            <a:normAutofit fontScale="85000" lnSpcReduction="20000"/>
          </a:bodyPr>
          <a:lstStyle/>
          <a:p>
            <a:pPr marL="0" indent="0" algn="ctr">
              <a:buNone/>
            </a:pPr>
            <a:r>
              <a:rPr lang="en-US" dirty="0"/>
              <a:t>1 Samuel 24:17-22</a:t>
            </a:r>
          </a:p>
          <a:p>
            <a:pPr marL="0" indent="0" algn="ctr">
              <a:buNone/>
            </a:pPr>
            <a:r>
              <a:rPr lang="en-US" dirty="0"/>
              <a:t>  </a:t>
            </a:r>
            <a:r>
              <a:rPr lang="en-US" b="1" u="sng" dirty="0"/>
              <a:t>Then Saul lifted up his voice and wept. </a:t>
            </a:r>
            <a:r>
              <a:rPr lang="en-US" dirty="0"/>
              <a:t>17 He said to David, “You are more righteous than I; for you have dealt well with me, </a:t>
            </a:r>
            <a:r>
              <a:rPr lang="en-US" b="1" u="sng" dirty="0"/>
              <a:t>while I have dealt wickedly with you</a:t>
            </a:r>
            <a:r>
              <a:rPr lang="en-US" dirty="0"/>
              <a:t>. 18 You have declared today that you have done good to me, that the LORD delivered me into your hand and </a:t>
            </a:r>
            <a:r>
              <a:rPr lang="en-US" i="1" dirty="0"/>
              <a:t>yet</a:t>
            </a:r>
            <a:r>
              <a:rPr lang="en-US" dirty="0"/>
              <a:t> you did not kill me. 19 For if a man finds his enemy, will he let him go away safely? May the LORD therefore reward you with good in return for what you have done to me this day. 20 Now, behold, I know that you will surely be king, and that the kingdom of Israel will be established in your hand. 21 So now swear to me by the LORD that you will not cut off my descendants after me and that you will not destroy my name from my father’s household.” 22 David swore to Saul. And Saul went to his home, but David and his men went up to the stronghold.  </a:t>
            </a:r>
          </a:p>
        </p:txBody>
      </p:sp>
      <p:sp>
        <p:nvSpPr>
          <p:cNvPr id="3" name="Text Placeholder 2">
            <a:extLst>
              <a:ext uri="{FF2B5EF4-FFF2-40B4-BE49-F238E27FC236}">
                <a16:creationId xmlns:a16="http://schemas.microsoft.com/office/drawing/2014/main" id="{94B90F9E-55C7-6644-9090-B3B2E49A691A}"/>
              </a:ext>
            </a:extLst>
          </p:cNvPr>
          <p:cNvSpPr>
            <a:spLocks noGrp="1"/>
          </p:cNvSpPr>
          <p:nvPr>
            <p:ph type="body" sz="half" idx="2"/>
          </p:nvPr>
        </p:nvSpPr>
        <p:spPr>
          <a:xfrm>
            <a:off x="-2381" y="1181100"/>
            <a:ext cx="3579018" cy="43053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Interprets God’s Word how most convenes him. </a:t>
            </a:r>
          </a:p>
          <a:p>
            <a:pPr marL="171450" indent="-171450">
              <a:buFont typeface="Arial" panose="020B0604020202020204" pitchFamily="34" charset="0"/>
              <a:buChar char="•"/>
            </a:pPr>
            <a:r>
              <a:rPr lang="en-US" sz="2000" dirty="0">
                <a:solidFill>
                  <a:schemeClr val="tx2">
                    <a:lumMod val="25000"/>
                  </a:schemeClr>
                </a:solidFill>
              </a:rPr>
              <a:t>Unwilling to accept correction/ownership for his faults. </a:t>
            </a:r>
          </a:p>
          <a:p>
            <a:pPr marL="171450" indent="-171450">
              <a:buFont typeface="Arial" panose="020B0604020202020204" pitchFamily="34" charset="0"/>
              <a:buChar char="•"/>
            </a:pPr>
            <a:r>
              <a:rPr lang="en-US" sz="2000" dirty="0"/>
              <a:t>Feels remorse but never repentance. </a:t>
            </a:r>
          </a:p>
          <a:p>
            <a:pPr marL="171450" indent="-171450">
              <a:buFont typeface="Arial" panose="020B0604020202020204" pitchFamily="34" charset="0"/>
              <a:buChar char="•"/>
            </a:pPr>
            <a:endParaRPr lang="en-US" sz="2000" dirty="0"/>
          </a:p>
          <a:p>
            <a:endParaRPr lang="en-US" dirty="0"/>
          </a:p>
        </p:txBody>
      </p:sp>
      <p:pic>
        <p:nvPicPr>
          <p:cNvPr id="6" name="Picture 5">
            <a:extLst>
              <a:ext uri="{FF2B5EF4-FFF2-40B4-BE49-F238E27FC236}">
                <a16:creationId xmlns:a16="http://schemas.microsoft.com/office/drawing/2014/main" id="{9A65DD67-FAE2-A94D-8CDF-1A26163EF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
        <p:nvSpPr>
          <p:cNvPr id="5" name="TextBox 4">
            <a:extLst>
              <a:ext uri="{FF2B5EF4-FFF2-40B4-BE49-F238E27FC236}">
                <a16:creationId xmlns:a16="http://schemas.microsoft.com/office/drawing/2014/main" id="{E3246E81-EDE5-5D45-90DC-9539B9796312}"/>
              </a:ext>
            </a:extLst>
          </p:cNvPr>
          <p:cNvSpPr txBox="1"/>
          <p:nvPr/>
        </p:nvSpPr>
        <p:spPr>
          <a:xfrm>
            <a:off x="8044665" y="27432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95843068"/>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627459" y="-8990"/>
            <a:ext cx="2949178" cy="1113890"/>
          </a:xfrm>
        </p:spPr>
        <p:txBody>
          <a:bodyPr>
            <a:normAutofit/>
          </a:bodyPr>
          <a:lstStyle/>
          <a:p>
            <a:pPr algn="ctr"/>
            <a:r>
              <a:rPr lang="en-US" sz="3600" dirty="0">
                <a:latin typeface="Calibri" panose="020F0502020204030204" pitchFamily="34" charset="0"/>
                <a:cs typeface="Calibri" panose="020F0502020204030204" pitchFamily="34" charset="0"/>
              </a:rPr>
              <a:t>Saul: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1</a:t>
            </a:r>
            <a:r>
              <a:rPr lang="en-US" sz="3600" baseline="30000" dirty="0">
                <a:latin typeface="Calibri" panose="020F0502020204030204" pitchFamily="34" charset="0"/>
                <a:cs typeface="Calibri" panose="020F0502020204030204" pitchFamily="34" charset="0"/>
              </a:rPr>
              <a:t>st</a:t>
            </a:r>
            <a:r>
              <a:rPr lang="en-US" sz="3600" dirty="0">
                <a:latin typeface="Calibri" panose="020F0502020204030204" pitchFamily="34" charset="0"/>
                <a:cs typeface="Calibri" panose="020F0502020204030204" pitchFamily="34" charset="0"/>
              </a:rPr>
              <a:t> King…</a:t>
            </a:r>
          </a:p>
        </p:txBody>
      </p:sp>
      <p:sp>
        <p:nvSpPr>
          <p:cNvPr id="4" name="Content Placeholder 3">
            <a:extLst>
              <a:ext uri="{FF2B5EF4-FFF2-40B4-BE49-F238E27FC236}">
                <a16:creationId xmlns:a16="http://schemas.microsoft.com/office/drawing/2014/main" id="{7026AD88-1DD6-4741-8A76-D65460FF0AB0}"/>
              </a:ext>
            </a:extLst>
          </p:cNvPr>
          <p:cNvSpPr>
            <a:spLocks noGrp="1"/>
          </p:cNvSpPr>
          <p:nvPr>
            <p:ph idx="1"/>
          </p:nvPr>
        </p:nvSpPr>
        <p:spPr>
          <a:xfrm>
            <a:off x="3564650" y="496558"/>
            <a:ext cx="5491162" cy="4305300"/>
          </a:xfrm>
        </p:spPr>
        <p:txBody>
          <a:bodyPr>
            <a:normAutofit/>
          </a:bodyPr>
          <a:lstStyle/>
          <a:p>
            <a:pPr marL="0" indent="0" algn="ctr">
              <a:buNone/>
            </a:pPr>
            <a:r>
              <a:rPr lang="en-US" dirty="0"/>
              <a:t>1 Samuel 26:21,25</a:t>
            </a:r>
          </a:p>
          <a:p>
            <a:pPr marL="0" indent="0" algn="ctr">
              <a:buNone/>
            </a:pPr>
            <a:r>
              <a:rPr lang="en-US" dirty="0"/>
              <a:t>  21 Then Saul said, “</a:t>
            </a:r>
            <a:r>
              <a:rPr lang="en-US" b="1" u="sng" dirty="0"/>
              <a:t>I have sinned. </a:t>
            </a:r>
            <a:r>
              <a:rPr lang="en-US" dirty="0"/>
              <a:t>Return, my son David, for I </a:t>
            </a:r>
            <a:r>
              <a:rPr lang="en-US" b="1" u="sng" dirty="0"/>
              <a:t>will not harm you again </a:t>
            </a:r>
            <a:r>
              <a:rPr lang="en-US" dirty="0"/>
              <a:t>because my life was precious in your sight this day. Behold, I have played the fool and have committed a serious error.”  </a:t>
            </a:r>
          </a:p>
          <a:p>
            <a:pPr marL="0" indent="0" algn="ctr">
              <a:buNone/>
            </a:pPr>
            <a:r>
              <a:rPr lang="en-US" dirty="0"/>
              <a:t>25 Then Saul said to David, “Blessed are you, my son David; you will both accomplish much and surely prevail.” So David went on his way, and Saul returned to his place.  </a:t>
            </a:r>
          </a:p>
        </p:txBody>
      </p:sp>
      <p:sp>
        <p:nvSpPr>
          <p:cNvPr id="3" name="Text Placeholder 2">
            <a:extLst>
              <a:ext uri="{FF2B5EF4-FFF2-40B4-BE49-F238E27FC236}">
                <a16:creationId xmlns:a16="http://schemas.microsoft.com/office/drawing/2014/main" id="{94B90F9E-55C7-6644-9090-B3B2E49A691A}"/>
              </a:ext>
            </a:extLst>
          </p:cNvPr>
          <p:cNvSpPr>
            <a:spLocks noGrp="1"/>
          </p:cNvSpPr>
          <p:nvPr>
            <p:ph type="body" sz="half" idx="2"/>
          </p:nvPr>
        </p:nvSpPr>
        <p:spPr>
          <a:xfrm>
            <a:off x="-2381" y="1181100"/>
            <a:ext cx="3579018" cy="43053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Interprets God’s Word how most convenes him. </a:t>
            </a:r>
          </a:p>
          <a:p>
            <a:pPr marL="171450" indent="-171450">
              <a:buFont typeface="Arial" panose="020B0604020202020204" pitchFamily="34" charset="0"/>
              <a:buChar char="•"/>
            </a:pPr>
            <a:r>
              <a:rPr lang="en-US" sz="2000" dirty="0">
                <a:solidFill>
                  <a:schemeClr val="tx2">
                    <a:lumMod val="25000"/>
                  </a:schemeClr>
                </a:solidFill>
              </a:rPr>
              <a:t>Unwilling to accept correction/ownership for his faults. </a:t>
            </a:r>
          </a:p>
          <a:p>
            <a:pPr marL="171450" indent="-171450">
              <a:buFont typeface="Arial" panose="020B0604020202020204" pitchFamily="34" charset="0"/>
              <a:buChar char="•"/>
            </a:pPr>
            <a:r>
              <a:rPr lang="en-US" sz="2000" dirty="0"/>
              <a:t>Feels remorse but never repentance. </a:t>
            </a:r>
          </a:p>
          <a:p>
            <a:pPr marL="171450" indent="-171450">
              <a:buFont typeface="Arial" panose="020B0604020202020204" pitchFamily="34" charset="0"/>
              <a:buChar char="•"/>
            </a:pPr>
            <a:endParaRPr lang="en-US" sz="2000" dirty="0"/>
          </a:p>
          <a:p>
            <a:endParaRPr lang="en-US" dirty="0"/>
          </a:p>
        </p:txBody>
      </p:sp>
      <p:pic>
        <p:nvPicPr>
          <p:cNvPr id="6" name="Picture 5">
            <a:extLst>
              <a:ext uri="{FF2B5EF4-FFF2-40B4-BE49-F238E27FC236}">
                <a16:creationId xmlns:a16="http://schemas.microsoft.com/office/drawing/2014/main" id="{9A65DD67-FAE2-A94D-8CDF-1A26163EF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
        <p:nvSpPr>
          <p:cNvPr id="5" name="TextBox 4">
            <a:extLst>
              <a:ext uri="{FF2B5EF4-FFF2-40B4-BE49-F238E27FC236}">
                <a16:creationId xmlns:a16="http://schemas.microsoft.com/office/drawing/2014/main" id="{E3246E81-EDE5-5D45-90DC-9539B9796312}"/>
              </a:ext>
            </a:extLst>
          </p:cNvPr>
          <p:cNvSpPr txBox="1"/>
          <p:nvPr/>
        </p:nvSpPr>
        <p:spPr>
          <a:xfrm>
            <a:off x="8044665" y="27432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72565902"/>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627459" y="-8990"/>
            <a:ext cx="2949178" cy="1113890"/>
          </a:xfrm>
        </p:spPr>
        <p:txBody>
          <a:bodyPr>
            <a:normAutofit/>
          </a:bodyPr>
          <a:lstStyle/>
          <a:p>
            <a:pPr algn="ctr"/>
            <a:r>
              <a:rPr lang="en-US" sz="3600" dirty="0">
                <a:latin typeface="Calibri" panose="020F0502020204030204" pitchFamily="34" charset="0"/>
                <a:cs typeface="Calibri" panose="020F0502020204030204" pitchFamily="34" charset="0"/>
              </a:rPr>
              <a:t>Saul: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1</a:t>
            </a:r>
            <a:r>
              <a:rPr lang="en-US" sz="3600" baseline="30000" dirty="0">
                <a:latin typeface="Calibri" panose="020F0502020204030204" pitchFamily="34" charset="0"/>
                <a:cs typeface="Calibri" panose="020F0502020204030204" pitchFamily="34" charset="0"/>
              </a:rPr>
              <a:t>st</a:t>
            </a:r>
            <a:r>
              <a:rPr lang="en-US" sz="3600" dirty="0">
                <a:latin typeface="Calibri" panose="020F0502020204030204" pitchFamily="34" charset="0"/>
                <a:cs typeface="Calibri" panose="020F0502020204030204" pitchFamily="34" charset="0"/>
              </a:rPr>
              <a:t> King…</a:t>
            </a:r>
          </a:p>
        </p:txBody>
      </p:sp>
      <p:sp>
        <p:nvSpPr>
          <p:cNvPr id="4" name="Content Placeholder 3">
            <a:extLst>
              <a:ext uri="{FF2B5EF4-FFF2-40B4-BE49-F238E27FC236}">
                <a16:creationId xmlns:a16="http://schemas.microsoft.com/office/drawing/2014/main" id="{7026AD88-1DD6-4741-8A76-D65460FF0AB0}"/>
              </a:ext>
            </a:extLst>
          </p:cNvPr>
          <p:cNvSpPr>
            <a:spLocks noGrp="1"/>
          </p:cNvSpPr>
          <p:nvPr>
            <p:ph idx="1"/>
          </p:nvPr>
        </p:nvSpPr>
        <p:spPr/>
        <p:txBody>
          <a:bodyPr/>
          <a:lstStyle/>
          <a:p>
            <a:pPr marL="0" indent="0" algn="ctr">
              <a:buNone/>
            </a:pPr>
            <a:r>
              <a:rPr lang="en-US" dirty="0"/>
              <a:t>1 Samuel 15:25,30</a:t>
            </a:r>
          </a:p>
          <a:p>
            <a:pPr marL="0" indent="0">
              <a:buNone/>
            </a:pPr>
            <a:r>
              <a:rPr lang="en-US" dirty="0"/>
              <a:t>“Now therefore, please pardon my sin and return with me, that I may worship the LORD.”</a:t>
            </a:r>
          </a:p>
          <a:p>
            <a:pPr marL="0" indent="0">
              <a:buNone/>
            </a:pPr>
            <a:r>
              <a:rPr lang="en-US" dirty="0"/>
              <a:t>Then he said, “I have sinned; </a:t>
            </a:r>
            <a:r>
              <a:rPr lang="en-US" i="1" dirty="0"/>
              <a:t>but</a:t>
            </a:r>
            <a:r>
              <a:rPr lang="en-US" dirty="0"/>
              <a:t> please honor me now before the elders of my people and before Israel, and go back with me, that I may worship the LORD your God.</a:t>
            </a:r>
          </a:p>
        </p:txBody>
      </p:sp>
      <p:sp>
        <p:nvSpPr>
          <p:cNvPr id="3" name="Text Placeholder 2">
            <a:extLst>
              <a:ext uri="{FF2B5EF4-FFF2-40B4-BE49-F238E27FC236}">
                <a16:creationId xmlns:a16="http://schemas.microsoft.com/office/drawing/2014/main" id="{94B90F9E-55C7-6644-9090-B3B2E49A691A}"/>
              </a:ext>
            </a:extLst>
          </p:cNvPr>
          <p:cNvSpPr>
            <a:spLocks noGrp="1"/>
          </p:cNvSpPr>
          <p:nvPr>
            <p:ph type="body" sz="half" idx="2"/>
          </p:nvPr>
        </p:nvSpPr>
        <p:spPr>
          <a:xfrm>
            <a:off x="-2381" y="1181100"/>
            <a:ext cx="3579018" cy="43053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Interprets God’s Word how most convenes him. </a:t>
            </a:r>
          </a:p>
          <a:p>
            <a:pPr marL="171450" indent="-171450">
              <a:buFont typeface="Arial" panose="020B0604020202020204" pitchFamily="34" charset="0"/>
              <a:buChar char="•"/>
            </a:pPr>
            <a:r>
              <a:rPr lang="en-US" sz="2000" dirty="0">
                <a:solidFill>
                  <a:schemeClr val="tx2">
                    <a:lumMod val="25000"/>
                  </a:schemeClr>
                </a:solidFill>
              </a:rPr>
              <a:t>Unwilling to accept correction/ownership for his faults. </a:t>
            </a:r>
          </a:p>
          <a:p>
            <a:pPr marL="171450" indent="-171450">
              <a:buFont typeface="Arial" panose="020B0604020202020204" pitchFamily="34" charset="0"/>
              <a:buChar char="•"/>
            </a:pPr>
            <a:r>
              <a:rPr lang="en-US" sz="2000" dirty="0">
                <a:solidFill>
                  <a:schemeClr val="tx2">
                    <a:lumMod val="25000"/>
                  </a:schemeClr>
                </a:solidFill>
              </a:rPr>
              <a:t>Feels remorse but never repentance. </a:t>
            </a:r>
          </a:p>
          <a:p>
            <a:pPr marL="171450" indent="-171450">
              <a:buFont typeface="Arial" panose="020B0604020202020204" pitchFamily="34" charset="0"/>
              <a:buChar char="•"/>
            </a:pPr>
            <a:r>
              <a:rPr lang="en-US" sz="2000" dirty="0"/>
              <a:t>Expects mercy but wants to deliver judgment. </a:t>
            </a:r>
          </a:p>
          <a:p>
            <a:endParaRPr lang="en-US" sz="2000" dirty="0"/>
          </a:p>
          <a:p>
            <a:endParaRPr lang="en-US" dirty="0"/>
          </a:p>
        </p:txBody>
      </p:sp>
      <p:pic>
        <p:nvPicPr>
          <p:cNvPr id="6" name="Picture 5">
            <a:extLst>
              <a:ext uri="{FF2B5EF4-FFF2-40B4-BE49-F238E27FC236}">
                <a16:creationId xmlns:a16="http://schemas.microsoft.com/office/drawing/2014/main" id="{9A65DD67-FAE2-A94D-8CDF-1A26163EF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30363387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627459" y="-8990"/>
            <a:ext cx="2949178" cy="1113890"/>
          </a:xfrm>
        </p:spPr>
        <p:txBody>
          <a:bodyPr>
            <a:normAutofit/>
          </a:bodyPr>
          <a:lstStyle/>
          <a:p>
            <a:pPr algn="ctr"/>
            <a:r>
              <a:rPr lang="en-US" sz="3600" dirty="0">
                <a:latin typeface="Calibri" panose="020F0502020204030204" pitchFamily="34" charset="0"/>
                <a:cs typeface="Calibri" panose="020F0502020204030204" pitchFamily="34" charset="0"/>
              </a:rPr>
              <a:t>Saul: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1</a:t>
            </a:r>
            <a:r>
              <a:rPr lang="en-US" sz="3600" baseline="30000" dirty="0">
                <a:latin typeface="Calibri" panose="020F0502020204030204" pitchFamily="34" charset="0"/>
                <a:cs typeface="Calibri" panose="020F0502020204030204" pitchFamily="34" charset="0"/>
              </a:rPr>
              <a:t>st</a:t>
            </a:r>
            <a:r>
              <a:rPr lang="en-US" sz="3600" dirty="0">
                <a:latin typeface="Calibri" panose="020F0502020204030204" pitchFamily="34" charset="0"/>
                <a:cs typeface="Calibri" panose="020F0502020204030204" pitchFamily="34" charset="0"/>
              </a:rPr>
              <a:t> King…</a:t>
            </a:r>
          </a:p>
        </p:txBody>
      </p:sp>
      <p:sp>
        <p:nvSpPr>
          <p:cNvPr id="4" name="Content Placeholder 3">
            <a:extLst>
              <a:ext uri="{FF2B5EF4-FFF2-40B4-BE49-F238E27FC236}">
                <a16:creationId xmlns:a16="http://schemas.microsoft.com/office/drawing/2014/main" id="{7026AD88-1DD6-4741-8A76-D65460FF0AB0}"/>
              </a:ext>
            </a:extLst>
          </p:cNvPr>
          <p:cNvSpPr>
            <a:spLocks noGrp="1"/>
          </p:cNvSpPr>
          <p:nvPr>
            <p:ph idx="1"/>
          </p:nvPr>
        </p:nvSpPr>
        <p:spPr>
          <a:xfrm>
            <a:off x="3887391" y="578909"/>
            <a:ext cx="4629150" cy="4305300"/>
          </a:xfrm>
        </p:spPr>
        <p:txBody>
          <a:bodyPr>
            <a:normAutofit fontScale="85000" lnSpcReduction="20000"/>
          </a:bodyPr>
          <a:lstStyle/>
          <a:p>
            <a:pPr marL="0" indent="0" algn="ctr">
              <a:buNone/>
            </a:pPr>
            <a:r>
              <a:rPr lang="en-US" dirty="0"/>
              <a:t>1 Samuel 13:19-23</a:t>
            </a:r>
          </a:p>
          <a:p>
            <a:pPr marL="0" indent="0" algn="ctr">
              <a:buNone/>
            </a:pPr>
            <a:r>
              <a:rPr lang="en-US" dirty="0"/>
              <a:t>19 Now no blacksmith could be found in all the land of Israel, for the Philistines said, “Otherwise the Hebrews will make swords or spears.” 20 So all Israel went down to the Philistines, each to sharpen his plowshare, his mattock, his axe, and his hoe. 21 The charge was two-thirds of a shekel for the plowshares, the mattocks, the forks, and the axes, and to fix the hoes. 22 </a:t>
            </a:r>
            <a:r>
              <a:rPr lang="en-US" b="1" u="sng" dirty="0"/>
              <a:t>So it came about on the day of battle that neither sword nor spear was found in the hands of any of the people who were with Saul and Jonathan, but they were found with Saul and his son Jonathan. </a:t>
            </a:r>
            <a:r>
              <a:rPr lang="en-US" dirty="0"/>
              <a:t>23 And the garrison of the Philistines went out to the pass of </a:t>
            </a:r>
            <a:r>
              <a:rPr lang="en-US" dirty="0" err="1"/>
              <a:t>Michmash</a:t>
            </a:r>
            <a:r>
              <a:rPr lang="en-US" dirty="0"/>
              <a:t>.</a:t>
            </a:r>
          </a:p>
          <a:p>
            <a:endParaRPr lang="en-US" dirty="0"/>
          </a:p>
        </p:txBody>
      </p:sp>
      <p:sp>
        <p:nvSpPr>
          <p:cNvPr id="3" name="Text Placeholder 2">
            <a:extLst>
              <a:ext uri="{FF2B5EF4-FFF2-40B4-BE49-F238E27FC236}">
                <a16:creationId xmlns:a16="http://schemas.microsoft.com/office/drawing/2014/main" id="{94B90F9E-55C7-6644-9090-B3B2E49A691A}"/>
              </a:ext>
            </a:extLst>
          </p:cNvPr>
          <p:cNvSpPr>
            <a:spLocks noGrp="1"/>
          </p:cNvSpPr>
          <p:nvPr>
            <p:ph type="body" sz="half" idx="2"/>
          </p:nvPr>
        </p:nvSpPr>
        <p:spPr>
          <a:xfrm>
            <a:off x="-2381" y="1181100"/>
            <a:ext cx="3579018" cy="43053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Interprets God’s Word how most convenes him. </a:t>
            </a:r>
          </a:p>
          <a:p>
            <a:pPr marL="171450" indent="-171450">
              <a:buFont typeface="Arial" panose="020B0604020202020204" pitchFamily="34" charset="0"/>
              <a:buChar char="•"/>
            </a:pPr>
            <a:r>
              <a:rPr lang="en-US" sz="2000" dirty="0">
                <a:solidFill>
                  <a:schemeClr val="tx2">
                    <a:lumMod val="25000"/>
                  </a:schemeClr>
                </a:solidFill>
              </a:rPr>
              <a:t>Unwilling to accept correction/ownership for his faults. </a:t>
            </a:r>
          </a:p>
          <a:p>
            <a:pPr marL="171450" indent="-171450">
              <a:buFont typeface="Arial" panose="020B0604020202020204" pitchFamily="34" charset="0"/>
              <a:buChar char="•"/>
            </a:pPr>
            <a:r>
              <a:rPr lang="en-US" sz="2000" dirty="0">
                <a:solidFill>
                  <a:schemeClr val="tx2">
                    <a:lumMod val="25000"/>
                  </a:schemeClr>
                </a:solidFill>
              </a:rPr>
              <a:t>Feels remorse but never repentance. </a:t>
            </a:r>
          </a:p>
          <a:p>
            <a:pPr marL="171450" indent="-171450">
              <a:buFont typeface="Arial" panose="020B0604020202020204" pitchFamily="34" charset="0"/>
              <a:buChar char="•"/>
            </a:pPr>
            <a:r>
              <a:rPr lang="en-US" sz="2000" dirty="0">
                <a:solidFill>
                  <a:schemeClr val="tx2">
                    <a:lumMod val="25000"/>
                  </a:schemeClr>
                </a:solidFill>
              </a:rPr>
              <a:t>Expects mercy but wants to deliver judgment. </a:t>
            </a:r>
          </a:p>
          <a:p>
            <a:pPr marL="171450" indent="-171450">
              <a:buFont typeface="Arial" panose="020B0604020202020204" pitchFamily="34" charset="0"/>
              <a:buChar char="•"/>
            </a:pPr>
            <a:r>
              <a:rPr lang="en-US" sz="2000" dirty="0"/>
              <a:t>Poorly equips people to follow through unrealistic tasks.</a:t>
            </a:r>
          </a:p>
          <a:p>
            <a:pPr marL="171450" indent="-171450">
              <a:buFont typeface="Arial" panose="020B0604020202020204" pitchFamily="34" charset="0"/>
              <a:buChar char="•"/>
            </a:pPr>
            <a:endParaRPr lang="en-US" sz="2000" dirty="0"/>
          </a:p>
          <a:p>
            <a:endParaRPr lang="en-US" dirty="0"/>
          </a:p>
        </p:txBody>
      </p:sp>
      <p:pic>
        <p:nvPicPr>
          <p:cNvPr id="6" name="Picture 5">
            <a:extLst>
              <a:ext uri="{FF2B5EF4-FFF2-40B4-BE49-F238E27FC236}">
                <a16:creationId xmlns:a16="http://schemas.microsoft.com/office/drawing/2014/main" id="{9A65DD67-FAE2-A94D-8CDF-1A26163EF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26338467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627459" y="-8990"/>
            <a:ext cx="2949178" cy="1113890"/>
          </a:xfrm>
        </p:spPr>
        <p:txBody>
          <a:bodyPr>
            <a:normAutofit/>
          </a:bodyPr>
          <a:lstStyle/>
          <a:p>
            <a:pPr algn="ctr"/>
            <a:r>
              <a:rPr lang="en-US" sz="3600" dirty="0">
                <a:latin typeface="Calibri" panose="020F0502020204030204" pitchFamily="34" charset="0"/>
                <a:cs typeface="Calibri" panose="020F0502020204030204" pitchFamily="34" charset="0"/>
              </a:rPr>
              <a:t>Saul: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1</a:t>
            </a:r>
            <a:r>
              <a:rPr lang="en-US" sz="3600" baseline="30000" dirty="0">
                <a:latin typeface="Calibri" panose="020F0502020204030204" pitchFamily="34" charset="0"/>
                <a:cs typeface="Calibri" panose="020F0502020204030204" pitchFamily="34" charset="0"/>
              </a:rPr>
              <a:t>st</a:t>
            </a:r>
            <a:r>
              <a:rPr lang="en-US" sz="3600" dirty="0">
                <a:latin typeface="Calibri" panose="020F0502020204030204" pitchFamily="34" charset="0"/>
                <a:cs typeface="Calibri" panose="020F0502020204030204" pitchFamily="34" charset="0"/>
              </a:rPr>
              <a:t> King…</a:t>
            </a:r>
          </a:p>
        </p:txBody>
      </p:sp>
      <p:sp>
        <p:nvSpPr>
          <p:cNvPr id="4" name="Content Placeholder 3">
            <a:extLst>
              <a:ext uri="{FF2B5EF4-FFF2-40B4-BE49-F238E27FC236}">
                <a16:creationId xmlns:a16="http://schemas.microsoft.com/office/drawing/2014/main" id="{7026AD88-1DD6-4741-8A76-D65460FF0AB0}"/>
              </a:ext>
            </a:extLst>
          </p:cNvPr>
          <p:cNvSpPr>
            <a:spLocks noGrp="1"/>
          </p:cNvSpPr>
          <p:nvPr>
            <p:ph idx="1"/>
          </p:nvPr>
        </p:nvSpPr>
        <p:spPr>
          <a:xfrm>
            <a:off x="3887390" y="203745"/>
            <a:ext cx="5028009" cy="4680464"/>
          </a:xfrm>
        </p:spPr>
        <p:txBody>
          <a:bodyPr>
            <a:normAutofit fontScale="85000" lnSpcReduction="20000"/>
          </a:bodyPr>
          <a:lstStyle/>
          <a:p>
            <a:pPr marL="0" indent="0" algn="ctr">
              <a:buNone/>
            </a:pPr>
            <a:r>
              <a:rPr lang="en-US" dirty="0"/>
              <a:t>1 Samuel 14:24-26</a:t>
            </a:r>
          </a:p>
          <a:p>
            <a:pPr marL="0" indent="0" algn="ctr">
              <a:buNone/>
            </a:pPr>
            <a:r>
              <a:rPr lang="en-US" dirty="0"/>
              <a:t>24 Now the men of Israel were hard-pressed on that day, for Saul had put the people under oath, saying, “Cursed be the man who eats food before evening, and until I have avenged myself on my enemies.” </a:t>
            </a:r>
            <a:r>
              <a:rPr lang="en-US" b="1" u="sng" dirty="0"/>
              <a:t>So none of the people tasted food.</a:t>
            </a:r>
            <a:r>
              <a:rPr lang="en-US" dirty="0"/>
              <a:t> 25 All </a:t>
            </a:r>
            <a:r>
              <a:rPr lang="en-US" i="1" dirty="0"/>
              <a:t>the people of</a:t>
            </a:r>
            <a:r>
              <a:rPr lang="en-US" dirty="0"/>
              <a:t> the land entered the forest, and there was honey on the ground. 26 When the people entered the forest, behold, </a:t>
            </a:r>
            <a:r>
              <a:rPr lang="en-US" i="1" dirty="0"/>
              <a:t>there was</a:t>
            </a:r>
            <a:r>
              <a:rPr lang="en-US" dirty="0"/>
              <a:t> a flow of honey; but no man put his hand to his mouth, for the people feared the oath.</a:t>
            </a:r>
          </a:p>
          <a:p>
            <a:pPr marL="0" indent="0" algn="ctr">
              <a:buNone/>
            </a:pPr>
            <a:r>
              <a:rPr lang="en-US" dirty="0"/>
              <a:t>31 They struck among the Philistines that day from </a:t>
            </a:r>
            <a:r>
              <a:rPr lang="en-US" dirty="0" err="1"/>
              <a:t>Michmash</a:t>
            </a:r>
            <a:r>
              <a:rPr lang="en-US" dirty="0"/>
              <a:t> to </a:t>
            </a:r>
            <a:r>
              <a:rPr lang="en-US" dirty="0" err="1"/>
              <a:t>Aijalon</a:t>
            </a:r>
            <a:r>
              <a:rPr lang="en-US" dirty="0"/>
              <a:t>. </a:t>
            </a:r>
            <a:r>
              <a:rPr lang="en-US" b="1" u="sng" dirty="0"/>
              <a:t>And the people were very weary</a:t>
            </a:r>
            <a:r>
              <a:rPr lang="en-US" dirty="0"/>
              <a:t>. 32 The people rushed greedily upon the spoil, and took sheep and oxen and calves, and slew </a:t>
            </a:r>
            <a:r>
              <a:rPr lang="en-US" i="1" dirty="0"/>
              <a:t>them</a:t>
            </a:r>
            <a:r>
              <a:rPr lang="en-US" dirty="0"/>
              <a:t> on the ground; and </a:t>
            </a:r>
            <a:r>
              <a:rPr lang="en-US" b="1" u="sng" dirty="0"/>
              <a:t>the people ate </a:t>
            </a:r>
            <a:r>
              <a:rPr lang="en-US" b="1" i="1" u="sng" dirty="0"/>
              <a:t>them</a:t>
            </a:r>
            <a:r>
              <a:rPr lang="en-US" b="1" u="sng" dirty="0"/>
              <a:t> with the blood.</a:t>
            </a:r>
          </a:p>
        </p:txBody>
      </p:sp>
      <p:sp>
        <p:nvSpPr>
          <p:cNvPr id="3" name="Text Placeholder 2">
            <a:extLst>
              <a:ext uri="{FF2B5EF4-FFF2-40B4-BE49-F238E27FC236}">
                <a16:creationId xmlns:a16="http://schemas.microsoft.com/office/drawing/2014/main" id="{94B90F9E-55C7-6644-9090-B3B2E49A691A}"/>
              </a:ext>
            </a:extLst>
          </p:cNvPr>
          <p:cNvSpPr>
            <a:spLocks noGrp="1"/>
          </p:cNvSpPr>
          <p:nvPr>
            <p:ph type="body" sz="half" idx="2"/>
          </p:nvPr>
        </p:nvSpPr>
        <p:spPr>
          <a:xfrm>
            <a:off x="-2381" y="1181100"/>
            <a:ext cx="3579018" cy="43053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Interprets God’s Word how most convenes him. </a:t>
            </a:r>
          </a:p>
          <a:p>
            <a:pPr marL="171450" indent="-171450">
              <a:buFont typeface="Arial" panose="020B0604020202020204" pitchFamily="34" charset="0"/>
              <a:buChar char="•"/>
            </a:pPr>
            <a:r>
              <a:rPr lang="en-US" sz="2000" dirty="0">
                <a:solidFill>
                  <a:schemeClr val="tx2">
                    <a:lumMod val="25000"/>
                  </a:schemeClr>
                </a:solidFill>
              </a:rPr>
              <a:t>Unwilling to accept correction/ownership for his faults. </a:t>
            </a:r>
          </a:p>
          <a:p>
            <a:pPr marL="171450" indent="-171450">
              <a:buFont typeface="Arial" panose="020B0604020202020204" pitchFamily="34" charset="0"/>
              <a:buChar char="•"/>
            </a:pPr>
            <a:r>
              <a:rPr lang="en-US" sz="2000" dirty="0">
                <a:solidFill>
                  <a:schemeClr val="tx2">
                    <a:lumMod val="25000"/>
                  </a:schemeClr>
                </a:solidFill>
              </a:rPr>
              <a:t>Feels remorse but never repentance. </a:t>
            </a:r>
          </a:p>
          <a:p>
            <a:pPr marL="171450" indent="-171450">
              <a:buFont typeface="Arial" panose="020B0604020202020204" pitchFamily="34" charset="0"/>
              <a:buChar char="•"/>
            </a:pPr>
            <a:r>
              <a:rPr lang="en-US" sz="2000" dirty="0">
                <a:solidFill>
                  <a:schemeClr val="tx2">
                    <a:lumMod val="25000"/>
                  </a:schemeClr>
                </a:solidFill>
              </a:rPr>
              <a:t>Expects mercy but wants to deliver judgment. </a:t>
            </a:r>
          </a:p>
          <a:p>
            <a:pPr marL="171450" indent="-171450">
              <a:buFont typeface="Arial" panose="020B0604020202020204" pitchFamily="34" charset="0"/>
              <a:buChar char="•"/>
            </a:pPr>
            <a:r>
              <a:rPr lang="en-US" sz="2000" dirty="0"/>
              <a:t>Poorly equips people to follow through unrealistic tasks.</a:t>
            </a:r>
          </a:p>
          <a:p>
            <a:pPr marL="171450" indent="-171450">
              <a:buFont typeface="Arial" panose="020B0604020202020204" pitchFamily="34" charset="0"/>
              <a:buChar char="•"/>
            </a:pPr>
            <a:endParaRPr lang="en-US" sz="2000" dirty="0"/>
          </a:p>
          <a:p>
            <a:endParaRPr lang="en-US" dirty="0"/>
          </a:p>
        </p:txBody>
      </p:sp>
      <p:pic>
        <p:nvPicPr>
          <p:cNvPr id="6" name="Picture 5">
            <a:extLst>
              <a:ext uri="{FF2B5EF4-FFF2-40B4-BE49-F238E27FC236}">
                <a16:creationId xmlns:a16="http://schemas.microsoft.com/office/drawing/2014/main" id="{9A65DD67-FAE2-A94D-8CDF-1A26163EF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1801551943"/>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627459" y="-8990"/>
            <a:ext cx="2949178" cy="1113890"/>
          </a:xfrm>
        </p:spPr>
        <p:txBody>
          <a:bodyPr>
            <a:normAutofit/>
          </a:bodyPr>
          <a:lstStyle/>
          <a:p>
            <a:pPr algn="ctr"/>
            <a:r>
              <a:rPr lang="en-US" sz="3600" dirty="0">
                <a:latin typeface="Calibri" panose="020F0502020204030204" pitchFamily="34" charset="0"/>
                <a:cs typeface="Calibri" panose="020F0502020204030204" pitchFamily="34" charset="0"/>
              </a:rPr>
              <a:t>Saul: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1</a:t>
            </a:r>
            <a:r>
              <a:rPr lang="en-US" sz="3600" baseline="30000" dirty="0">
                <a:latin typeface="Calibri" panose="020F0502020204030204" pitchFamily="34" charset="0"/>
                <a:cs typeface="Calibri" panose="020F0502020204030204" pitchFamily="34" charset="0"/>
              </a:rPr>
              <a:t>st</a:t>
            </a:r>
            <a:r>
              <a:rPr lang="en-US" sz="3600" dirty="0">
                <a:latin typeface="Calibri" panose="020F0502020204030204" pitchFamily="34" charset="0"/>
                <a:cs typeface="Calibri" panose="020F0502020204030204" pitchFamily="34" charset="0"/>
              </a:rPr>
              <a:t> King…</a:t>
            </a:r>
          </a:p>
        </p:txBody>
      </p:sp>
      <p:sp>
        <p:nvSpPr>
          <p:cNvPr id="4" name="Content Placeholder 3">
            <a:extLst>
              <a:ext uri="{FF2B5EF4-FFF2-40B4-BE49-F238E27FC236}">
                <a16:creationId xmlns:a16="http://schemas.microsoft.com/office/drawing/2014/main" id="{7026AD88-1DD6-4741-8A76-D65460FF0AB0}"/>
              </a:ext>
            </a:extLst>
          </p:cNvPr>
          <p:cNvSpPr>
            <a:spLocks noGrp="1"/>
          </p:cNvSpPr>
          <p:nvPr>
            <p:ph idx="1"/>
          </p:nvPr>
        </p:nvSpPr>
        <p:spPr>
          <a:xfrm>
            <a:off x="3887390" y="578909"/>
            <a:ext cx="5104209" cy="4305300"/>
          </a:xfrm>
        </p:spPr>
        <p:txBody>
          <a:bodyPr>
            <a:normAutofit lnSpcReduction="10000"/>
          </a:bodyPr>
          <a:lstStyle/>
          <a:p>
            <a:pPr marL="0" indent="0" algn="ctr">
              <a:buNone/>
            </a:pPr>
            <a:r>
              <a:rPr lang="en-US" dirty="0"/>
              <a:t>1 Samuel 14:52</a:t>
            </a:r>
          </a:p>
          <a:p>
            <a:pPr marL="0" indent="0" algn="ctr">
              <a:buNone/>
            </a:pPr>
            <a:r>
              <a:rPr lang="en-US" dirty="0"/>
              <a:t>52 Now the war against the Philistines was severe all the days of Saul; and </a:t>
            </a:r>
            <a:r>
              <a:rPr lang="en-US" b="1" u="sng" dirty="0"/>
              <a:t>when Saul saw any mighty man or any valiant man</a:t>
            </a:r>
            <a:r>
              <a:rPr lang="en-US" dirty="0"/>
              <a:t>, he attached him to his staff.</a:t>
            </a:r>
          </a:p>
          <a:p>
            <a:pPr marL="0" indent="0" algn="ctr">
              <a:buNone/>
            </a:pPr>
            <a:r>
              <a:rPr lang="en-US" dirty="0"/>
              <a:t>1 Samuel 18:2,5</a:t>
            </a:r>
          </a:p>
          <a:p>
            <a:pPr marL="0" indent="0" algn="ctr">
              <a:buNone/>
            </a:pPr>
            <a:r>
              <a:rPr lang="en-US" dirty="0"/>
              <a:t>2 </a:t>
            </a:r>
            <a:r>
              <a:rPr lang="en-US" b="1" u="sng" dirty="0"/>
              <a:t>Saul took him(David) that day</a:t>
            </a:r>
            <a:r>
              <a:rPr lang="en-US" dirty="0"/>
              <a:t> and did not let him return to his father’s house.  5 So David went out wherever Saul sent him, </a:t>
            </a:r>
            <a:r>
              <a:rPr lang="en-US" i="1" dirty="0"/>
              <a:t>and</a:t>
            </a:r>
            <a:r>
              <a:rPr lang="en-US" dirty="0"/>
              <a:t> prospered; and Saul set him over the men of war. </a:t>
            </a:r>
          </a:p>
          <a:p>
            <a:endParaRPr lang="en-US" dirty="0"/>
          </a:p>
        </p:txBody>
      </p:sp>
      <p:sp>
        <p:nvSpPr>
          <p:cNvPr id="3" name="Text Placeholder 2">
            <a:extLst>
              <a:ext uri="{FF2B5EF4-FFF2-40B4-BE49-F238E27FC236}">
                <a16:creationId xmlns:a16="http://schemas.microsoft.com/office/drawing/2014/main" id="{94B90F9E-55C7-6644-9090-B3B2E49A691A}"/>
              </a:ext>
            </a:extLst>
          </p:cNvPr>
          <p:cNvSpPr>
            <a:spLocks noGrp="1"/>
          </p:cNvSpPr>
          <p:nvPr>
            <p:ph type="body" sz="half" idx="2"/>
          </p:nvPr>
        </p:nvSpPr>
        <p:spPr>
          <a:xfrm>
            <a:off x="-2381" y="1181100"/>
            <a:ext cx="3579018" cy="43053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Interprets God’s Word how most convenes him. </a:t>
            </a:r>
          </a:p>
          <a:p>
            <a:pPr marL="171450" indent="-171450">
              <a:buFont typeface="Arial" panose="020B0604020202020204" pitchFamily="34" charset="0"/>
              <a:buChar char="•"/>
            </a:pPr>
            <a:r>
              <a:rPr lang="en-US" sz="2000" dirty="0">
                <a:solidFill>
                  <a:schemeClr val="tx2">
                    <a:lumMod val="25000"/>
                  </a:schemeClr>
                </a:solidFill>
              </a:rPr>
              <a:t>Unwilling to accept correction/ownership for his faults. </a:t>
            </a:r>
          </a:p>
          <a:p>
            <a:pPr marL="171450" indent="-171450">
              <a:buFont typeface="Arial" panose="020B0604020202020204" pitchFamily="34" charset="0"/>
              <a:buChar char="•"/>
            </a:pPr>
            <a:r>
              <a:rPr lang="en-US" sz="2000" dirty="0">
                <a:solidFill>
                  <a:schemeClr val="tx2">
                    <a:lumMod val="25000"/>
                  </a:schemeClr>
                </a:solidFill>
              </a:rPr>
              <a:t>Feels remorse but never repentance. </a:t>
            </a:r>
          </a:p>
          <a:p>
            <a:pPr marL="171450" indent="-171450">
              <a:buFont typeface="Arial" panose="020B0604020202020204" pitchFamily="34" charset="0"/>
              <a:buChar char="•"/>
            </a:pPr>
            <a:r>
              <a:rPr lang="en-US" sz="2000" dirty="0">
                <a:solidFill>
                  <a:schemeClr val="tx2">
                    <a:lumMod val="25000"/>
                  </a:schemeClr>
                </a:solidFill>
              </a:rPr>
              <a:t>Expects mercy but wants to deliver judgment. </a:t>
            </a:r>
          </a:p>
          <a:p>
            <a:pPr marL="171450" indent="-171450">
              <a:buFont typeface="Arial" panose="020B0604020202020204" pitchFamily="34" charset="0"/>
              <a:buChar char="•"/>
            </a:pPr>
            <a:r>
              <a:rPr lang="en-US" sz="2000" dirty="0">
                <a:solidFill>
                  <a:schemeClr val="tx2">
                    <a:lumMod val="25000"/>
                  </a:schemeClr>
                </a:solidFill>
              </a:rPr>
              <a:t>Poorly equips people to follow through unrealistic tasks.</a:t>
            </a:r>
          </a:p>
          <a:p>
            <a:pPr marL="171450" indent="-171450">
              <a:buFont typeface="Arial" panose="020B0604020202020204" pitchFamily="34" charset="0"/>
              <a:buChar char="•"/>
            </a:pPr>
            <a:r>
              <a:rPr lang="en-US" sz="2000" dirty="0"/>
              <a:t>Surrounds himself with the best of the warriors. </a:t>
            </a:r>
          </a:p>
          <a:p>
            <a:pPr marL="171450" indent="-171450">
              <a:buFont typeface="Arial" panose="020B0604020202020204" pitchFamily="34" charset="0"/>
              <a:buChar char="•"/>
            </a:pPr>
            <a:endParaRPr lang="en-US" sz="2000" dirty="0"/>
          </a:p>
          <a:p>
            <a:endParaRPr lang="en-US" dirty="0"/>
          </a:p>
        </p:txBody>
      </p:sp>
      <p:pic>
        <p:nvPicPr>
          <p:cNvPr id="6" name="Picture 5">
            <a:extLst>
              <a:ext uri="{FF2B5EF4-FFF2-40B4-BE49-F238E27FC236}">
                <a16:creationId xmlns:a16="http://schemas.microsoft.com/office/drawing/2014/main" id="{9A65DD67-FAE2-A94D-8CDF-1A26163EF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603791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704850" y="238857"/>
            <a:ext cx="7886700" cy="1104636"/>
          </a:xfrm>
        </p:spPr>
        <p:txBody>
          <a:bodyPr>
            <a:normAutofit/>
          </a:bodyPr>
          <a:lstStyle/>
          <a:p>
            <a:pPr algn="ctr"/>
            <a:r>
              <a:rPr lang="en-US" sz="4400" dirty="0"/>
              <a:t>Kings like Saul…</a:t>
            </a:r>
          </a:p>
        </p:txBody>
      </p:sp>
      <p:sp>
        <p:nvSpPr>
          <p:cNvPr id="4" name="Content Placeholder 3">
            <a:extLst>
              <a:ext uri="{FF2B5EF4-FFF2-40B4-BE49-F238E27FC236}">
                <a16:creationId xmlns:a16="http://schemas.microsoft.com/office/drawing/2014/main" id="{7026AD88-1DD6-4741-8A76-D65460FF0AB0}"/>
              </a:ext>
            </a:extLst>
          </p:cNvPr>
          <p:cNvSpPr>
            <a:spLocks noGrp="1"/>
          </p:cNvSpPr>
          <p:nvPr>
            <p:ph sz="half" idx="1"/>
          </p:nvPr>
        </p:nvSpPr>
        <p:spPr>
          <a:xfrm>
            <a:off x="190500" y="1343493"/>
            <a:ext cx="4267200" cy="2743200"/>
          </a:xfrm>
          <a:ln>
            <a:solidFill>
              <a:schemeClr val="accent6"/>
            </a:solidFill>
          </a:ln>
        </p:spPr>
        <p:txBody>
          <a:bodyPr vert="horz" lIns="91440" tIns="45720" rIns="91440" bIns="45720" rtlCol="0">
            <a:normAutofit/>
          </a:bodyPr>
          <a:lstStyle/>
          <a:p>
            <a:pPr marL="0" indent="0" algn="ctr">
              <a:buNone/>
            </a:pPr>
            <a:endParaRPr lang="en-US" sz="3600" dirty="0"/>
          </a:p>
          <a:p>
            <a:pPr marL="0" indent="0" algn="ctr">
              <a:buNone/>
            </a:pPr>
            <a:r>
              <a:rPr lang="en-US" sz="3600" dirty="0"/>
              <a:t>Exalt themselves because they’re blinded to who they really are. </a:t>
            </a:r>
          </a:p>
          <a:p>
            <a:pPr marL="0" indent="0" algn="ctr">
              <a:buNone/>
            </a:pPr>
            <a:endParaRPr lang="en-US" sz="3600" dirty="0"/>
          </a:p>
        </p:txBody>
      </p:sp>
      <p:sp>
        <p:nvSpPr>
          <p:cNvPr id="6" name="Content Placeholder 3">
            <a:extLst>
              <a:ext uri="{FF2B5EF4-FFF2-40B4-BE49-F238E27FC236}">
                <a16:creationId xmlns:a16="http://schemas.microsoft.com/office/drawing/2014/main" id="{D9C6DD55-3AA6-B640-A57F-8DCF073BAA1B}"/>
              </a:ext>
            </a:extLst>
          </p:cNvPr>
          <p:cNvSpPr txBox="1">
            <a:spLocks/>
          </p:cNvSpPr>
          <p:nvPr/>
        </p:nvSpPr>
        <p:spPr>
          <a:xfrm>
            <a:off x="4572000" y="1521353"/>
            <a:ext cx="4495800" cy="419364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endParaRPr lang="en-US" sz="3600" dirty="0"/>
          </a:p>
          <a:p>
            <a:pPr marL="0" indent="0" algn="ctr">
              <a:buFont typeface="Arial" panose="020B0604020202020204" pitchFamily="34" charset="0"/>
              <a:buNone/>
            </a:pPr>
            <a:endParaRPr lang="en-US" sz="3600" dirty="0"/>
          </a:p>
          <a:p>
            <a:pPr marL="0" indent="0" algn="ctr">
              <a:buFont typeface="Arial" panose="020B0604020202020204" pitchFamily="34" charset="0"/>
              <a:buNone/>
            </a:pPr>
            <a:endParaRPr lang="en-US" sz="3600" dirty="0"/>
          </a:p>
        </p:txBody>
      </p:sp>
      <p:sp>
        <p:nvSpPr>
          <p:cNvPr id="7" name="Content Placeholder 3">
            <a:extLst>
              <a:ext uri="{FF2B5EF4-FFF2-40B4-BE49-F238E27FC236}">
                <a16:creationId xmlns:a16="http://schemas.microsoft.com/office/drawing/2014/main" id="{0C84811F-2673-554B-A6AA-1F8175C4ADFC}"/>
              </a:ext>
            </a:extLst>
          </p:cNvPr>
          <p:cNvSpPr txBox="1">
            <a:spLocks/>
          </p:cNvSpPr>
          <p:nvPr/>
        </p:nvSpPr>
        <p:spPr>
          <a:xfrm>
            <a:off x="4533900" y="1343493"/>
            <a:ext cx="4419600" cy="2743200"/>
          </a:xfrm>
          <a:prstGeom prst="rect">
            <a:avLst/>
          </a:prstGeom>
          <a:ln>
            <a:solidFill>
              <a:schemeClr val="accent6"/>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endParaRPr lang="en-US" sz="3600" dirty="0"/>
          </a:p>
          <a:p>
            <a:pPr marL="0" indent="0" algn="ctr">
              <a:buFont typeface="Arial" panose="020B0604020202020204" pitchFamily="34" charset="0"/>
              <a:buNone/>
            </a:pPr>
            <a:r>
              <a:rPr lang="en-US" sz="3600" dirty="0"/>
              <a:t>Are more consumed with “their kingdom” than the people of God’s Kingdom. </a:t>
            </a:r>
          </a:p>
          <a:p>
            <a:pPr marL="0" indent="0" algn="ctr">
              <a:buFont typeface="Arial" panose="020B0604020202020204" pitchFamily="34" charset="0"/>
              <a:buNone/>
            </a:pPr>
            <a:endParaRPr lang="en-US" sz="3600" dirty="0"/>
          </a:p>
        </p:txBody>
      </p:sp>
      <p:pic>
        <p:nvPicPr>
          <p:cNvPr id="8" name="Picture 7">
            <a:extLst>
              <a:ext uri="{FF2B5EF4-FFF2-40B4-BE49-F238E27FC236}">
                <a16:creationId xmlns:a16="http://schemas.microsoft.com/office/drawing/2014/main" id="{20E05657-F8F2-C848-88A0-6E2B3F7AB5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135903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DF91A-7E82-AA43-A4B4-4662774CF7D2}"/>
              </a:ext>
            </a:extLst>
          </p:cNvPr>
          <p:cNvSpPr>
            <a:spLocks noGrp="1"/>
          </p:cNvSpPr>
          <p:nvPr>
            <p:ph type="title"/>
          </p:nvPr>
        </p:nvSpPr>
        <p:spPr>
          <a:xfrm>
            <a:off x="76200" y="114300"/>
            <a:ext cx="3502819" cy="1371600"/>
          </a:xfrm>
        </p:spPr>
        <p:txBody>
          <a:bodyPr>
            <a:normAutofit/>
          </a:bodyPr>
          <a:lstStyle/>
          <a:p>
            <a:pPr algn="ctr"/>
            <a:r>
              <a:rPr lang="en-US" sz="3200" dirty="0"/>
              <a:t>Why Saul was Desired as King</a:t>
            </a:r>
          </a:p>
        </p:txBody>
      </p:sp>
      <p:sp>
        <p:nvSpPr>
          <p:cNvPr id="3" name="Content Placeholder 2">
            <a:extLst>
              <a:ext uri="{FF2B5EF4-FFF2-40B4-BE49-F238E27FC236}">
                <a16:creationId xmlns:a16="http://schemas.microsoft.com/office/drawing/2014/main" id="{0002A9D8-7357-5245-A57E-6E5880012B02}"/>
              </a:ext>
            </a:extLst>
          </p:cNvPr>
          <p:cNvSpPr>
            <a:spLocks noGrp="1"/>
          </p:cNvSpPr>
          <p:nvPr>
            <p:ph idx="1"/>
          </p:nvPr>
        </p:nvSpPr>
        <p:spPr>
          <a:xfrm>
            <a:off x="3886200" y="800100"/>
            <a:ext cx="4951809" cy="4084109"/>
          </a:xfrm>
        </p:spPr>
        <p:txBody>
          <a:bodyPr>
            <a:normAutofit lnSpcReduction="10000"/>
          </a:bodyPr>
          <a:lstStyle/>
          <a:p>
            <a:pPr marL="0" indent="0" algn="ctr">
              <a:buNone/>
            </a:pPr>
            <a:r>
              <a:rPr lang="en-US" dirty="0"/>
              <a:t>1 Samuel 9:1-2</a:t>
            </a:r>
          </a:p>
          <a:p>
            <a:pPr marL="0" indent="0" algn="ctr">
              <a:buNone/>
            </a:pPr>
            <a:r>
              <a:rPr lang="en-US" dirty="0"/>
              <a:t>1 Now there was a man of Benjamin whose name was Kish the son of </a:t>
            </a:r>
            <a:r>
              <a:rPr lang="en-US" dirty="0" err="1"/>
              <a:t>Abiel</a:t>
            </a:r>
            <a:r>
              <a:rPr lang="en-US" dirty="0"/>
              <a:t>, the son of </a:t>
            </a:r>
            <a:r>
              <a:rPr lang="en-US" dirty="0" err="1"/>
              <a:t>Zeror</a:t>
            </a:r>
            <a:r>
              <a:rPr lang="en-US" dirty="0"/>
              <a:t>, the son of </a:t>
            </a:r>
            <a:r>
              <a:rPr lang="en-US" dirty="0" err="1"/>
              <a:t>Becorath</a:t>
            </a:r>
            <a:r>
              <a:rPr lang="en-US" dirty="0"/>
              <a:t>, the son of </a:t>
            </a:r>
            <a:r>
              <a:rPr lang="en-US" dirty="0" err="1"/>
              <a:t>Aphiah</a:t>
            </a:r>
            <a:r>
              <a:rPr lang="en-US" dirty="0"/>
              <a:t>, the son of a Benjamite, </a:t>
            </a:r>
            <a:r>
              <a:rPr lang="en-US" b="1" u="sng" dirty="0"/>
              <a:t>a mighty man of valor (wealth or influence).</a:t>
            </a:r>
            <a:r>
              <a:rPr lang="en-US" dirty="0"/>
              <a:t> 2 He had a son whose name was Saul, </a:t>
            </a:r>
            <a:r>
              <a:rPr lang="en-US" b="1" u="sng" dirty="0"/>
              <a:t>a choice and handsome </a:t>
            </a:r>
            <a:r>
              <a:rPr lang="en-US" b="1" i="1" u="sng" dirty="0"/>
              <a:t>man</a:t>
            </a:r>
            <a:r>
              <a:rPr lang="en-US" i="1" dirty="0"/>
              <a:t>,</a:t>
            </a:r>
            <a:r>
              <a:rPr lang="en-US" dirty="0"/>
              <a:t> and there was not a more </a:t>
            </a:r>
            <a:r>
              <a:rPr lang="en-US" b="1" u="sng" dirty="0"/>
              <a:t>handsome person </a:t>
            </a:r>
            <a:r>
              <a:rPr lang="en-US" dirty="0"/>
              <a:t>than he among the sons of Israel; from his </a:t>
            </a:r>
            <a:r>
              <a:rPr lang="en-US" b="1" u="sng" dirty="0"/>
              <a:t>shoulders and up he was taller </a:t>
            </a:r>
            <a:r>
              <a:rPr lang="en-US" dirty="0"/>
              <a:t>than any of the people.</a:t>
            </a:r>
          </a:p>
        </p:txBody>
      </p:sp>
      <p:sp>
        <p:nvSpPr>
          <p:cNvPr id="5" name="Text Placeholder 4">
            <a:extLst>
              <a:ext uri="{FF2B5EF4-FFF2-40B4-BE49-F238E27FC236}">
                <a16:creationId xmlns:a16="http://schemas.microsoft.com/office/drawing/2014/main" id="{B278C66F-3FC0-7840-B256-C864B84F7E16}"/>
              </a:ext>
            </a:extLst>
          </p:cNvPr>
          <p:cNvSpPr>
            <a:spLocks noGrp="1"/>
          </p:cNvSpPr>
          <p:nvPr>
            <p:ph type="body" sz="half" idx="2"/>
          </p:nvPr>
        </p:nvSpPr>
        <p:spPr>
          <a:xfrm>
            <a:off x="76200" y="1714501"/>
            <a:ext cx="3502819" cy="2971800"/>
          </a:xfrm>
        </p:spPr>
        <p:txBody>
          <a:bodyPr/>
          <a:lstStyle/>
          <a:p>
            <a:pPr marL="342900" indent="-342900">
              <a:buFont typeface="Arial" panose="020B0604020202020204" pitchFamily="34" charset="0"/>
              <a:buChar char="•"/>
            </a:pPr>
            <a:r>
              <a:rPr lang="en-US" sz="2400" dirty="0"/>
              <a:t>Came from money. </a:t>
            </a:r>
          </a:p>
          <a:p>
            <a:pPr marL="342900" indent="-342900">
              <a:buFont typeface="Arial" panose="020B0604020202020204" pitchFamily="34" charset="0"/>
              <a:buChar char="•"/>
            </a:pPr>
            <a:r>
              <a:rPr lang="en-US" sz="2400" dirty="0"/>
              <a:t>Looked the part of a king. </a:t>
            </a:r>
          </a:p>
          <a:p>
            <a:pPr marL="342900" indent="-342900">
              <a:buFont typeface="Arial" panose="020B0604020202020204" pitchFamily="34" charset="0"/>
              <a:buChar char="•"/>
            </a:pPr>
            <a:r>
              <a:rPr lang="en-US" sz="2400" dirty="0"/>
              <a:t>His appearance apparently gave people a sense of security. </a:t>
            </a:r>
          </a:p>
        </p:txBody>
      </p:sp>
      <p:pic>
        <p:nvPicPr>
          <p:cNvPr id="7" name="Picture 6">
            <a:extLst>
              <a:ext uri="{FF2B5EF4-FFF2-40B4-BE49-F238E27FC236}">
                <a16:creationId xmlns:a16="http://schemas.microsoft.com/office/drawing/2014/main" id="{08F00A89-4756-D24A-AFEA-A6C5822C0E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212965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5C5B6-3120-3A49-BD04-0ACD85A6E92D}"/>
              </a:ext>
            </a:extLst>
          </p:cNvPr>
          <p:cNvSpPr>
            <a:spLocks noGrp="1"/>
          </p:cNvSpPr>
          <p:nvPr>
            <p:ph type="title"/>
          </p:nvPr>
        </p:nvSpPr>
        <p:spPr>
          <a:xfrm>
            <a:off x="627459" y="156105"/>
            <a:ext cx="2949178" cy="1333500"/>
          </a:xfrm>
        </p:spPr>
        <p:txBody>
          <a:bodyPr/>
          <a:lstStyle/>
          <a:p>
            <a:pPr algn="ctr"/>
            <a:r>
              <a:rPr lang="en-US" dirty="0"/>
              <a:t>Everyone is looking for a King…</a:t>
            </a:r>
          </a:p>
        </p:txBody>
      </p:sp>
      <p:sp>
        <p:nvSpPr>
          <p:cNvPr id="3" name="Content Placeholder 2">
            <a:extLst>
              <a:ext uri="{FF2B5EF4-FFF2-40B4-BE49-F238E27FC236}">
                <a16:creationId xmlns:a16="http://schemas.microsoft.com/office/drawing/2014/main" id="{E51F415F-42BC-FB4C-9C41-DF6FB1701FC6}"/>
              </a:ext>
            </a:extLst>
          </p:cNvPr>
          <p:cNvSpPr>
            <a:spLocks noGrp="1"/>
          </p:cNvSpPr>
          <p:nvPr>
            <p:ph idx="1"/>
          </p:nvPr>
        </p:nvSpPr>
        <p:spPr>
          <a:xfrm>
            <a:off x="3789759" y="1269338"/>
            <a:ext cx="4724400" cy="3176323"/>
          </a:xfrm>
        </p:spPr>
        <p:txBody>
          <a:bodyPr>
            <a:noAutofit/>
          </a:bodyPr>
          <a:lstStyle/>
          <a:p>
            <a:pPr marL="0" indent="0" algn="ctr">
              <a:buNone/>
            </a:pPr>
            <a:r>
              <a:rPr lang="en-US" sz="3600" dirty="0"/>
              <a:t>In the light of living in this kind of world, everyone is looking for some measure of protection, direction, and identity.   </a:t>
            </a:r>
            <a:r>
              <a:rPr lang="en-US" sz="3600" u="sng" dirty="0"/>
              <a:t> </a:t>
            </a:r>
            <a:endParaRPr lang="en-US" sz="3600" dirty="0"/>
          </a:p>
        </p:txBody>
      </p:sp>
      <p:sp>
        <p:nvSpPr>
          <p:cNvPr id="4" name="Content Placeholder 3">
            <a:extLst>
              <a:ext uri="{FF2B5EF4-FFF2-40B4-BE49-F238E27FC236}">
                <a16:creationId xmlns:a16="http://schemas.microsoft.com/office/drawing/2014/main" id="{DADD1FA5-F3D0-3045-BDAF-CB24B12F0005}"/>
              </a:ext>
            </a:extLst>
          </p:cNvPr>
          <p:cNvSpPr>
            <a:spLocks noGrp="1"/>
          </p:cNvSpPr>
          <p:nvPr>
            <p:ph type="body" sz="half" idx="2"/>
          </p:nvPr>
        </p:nvSpPr>
        <p:spPr/>
        <p:txBody>
          <a:bodyPr>
            <a:noAutofit/>
          </a:bodyPr>
          <a:lstStyle/>
          <a:p>
            <a:r>
              <a:rPr lang="en-US" sz="1600" dirty="0"/>
              <a:t>Stealing and deception</a:t>
            </a:r>
          </a:p>
          <a:p>
            <a:r>
              <a:rPr lang="en-US" sz="1600" dirty="0"/>
              <a:t>Flawed justice system</a:t>
            </a:r>
          </a:p>
          <a:p>
            <a:r>
              <a:rPr lang="en-US" sz="1600" dirty="0"/>
              <a:t>Religious impropriety</a:t>
            </a:r>
          </a:p>
          <a:p>
            <a:r>
              <a:rPr lang="en-US" sz="1600" dirty="0"/>
              <a:t>Survival of the fittest</a:t>
            </a:r>
          </a:p>
          <a:p>
            <a:r>
              <a:rPr lang="en-US" sz="1600" dirty="0"/>
              <a:t>Illicit relationships, adultery, rape, murder</a:t>
            </a:r>
          </a:p>
          <a:p>
            <a:r>
              <a:rPr lang="en-US" sz="1600" dirty="0"/>
              <a:t>Civil wars</a:t>
            </a:r>
          </a:p>
          <a:p>
            <a:r>
              <a:rPr lang="en-US" sz="1600" dirty="0"/>
              <a:t>Kidnappings</a:t>
            </a:r>
          </a:p>
        </p:txBody>
      </p:sp>
    </p:spTree>
    <p:extLst>
      <p:ext uri="{BB962C8B-B14F-4D97-AF65-F5344CB8AC3E}">
        <p14:creationId xmlns:p14="http://schemas.microsoft.com/office/powerpoint/2010/main" val="204677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DF91A-7E82-AA43-A4B4-4662774CF7D2}"/>
              </a:ext>
            </a:extLst>
          </p:cNvPr>
          <p:cNvSpPr>
            <a:spLocks noGrp="1"/>
          </p:cNvSpPr>
          <p:nvPr>
            <p:ph type="title"/>
          </p:nvPr>
        </p:nvSpPr>
        <p:spPr>
          <a:xfrm>
            <a:off x="76200" y="114300"/>
            <a:ext cx="3502819" cy="1371600"/>
          </a:xfrm>
        </p:spPr>
        <p:txBody>
          <a:bodyPr>
            <a:normAutofit/>
          </a:bodyPr>
          <a:lstStyle/>
          <a:p>
            <a:pPr algn="ctr"/>
            <a:r>
              <a:rPr lang="en-US" sz="3200" dirty="0"/>
              <a:t>Why Saul was Desired as King</a:t>
            </a:r>
          </a:p>
        </p:txBody>
      </p:sp>
      <p:sp>
        <p:nvSpPr>
          <p:cNvPr id="3" name="Content Placeholder 2">
            <a:extLst>
              <a:ext uri="{FF2B5EF4-FFF2-40B4-BE49-F238E27FC236}">
                <a16:creationId xmlns:a16="http://schemas.microsoft.com/office/drawing/2014/main" id="{0002A9D8-7357-5245-A57E-6E5880012B02}"/>
              </a:ext>
            </a:extLst>
          </p:cNvPr>
          <p:cNvSpPr>
            <a:spLocks noGrp="1"/>
          </p:cNvSpPr>
          <p:nvPr>
            <p:ph idx="1"/>
          </p:nvPr>
        </p:nvSpPr>
        <p:spPr>
          <a:xfrm>
            <a:off x="3886200" y="800100"/>
            <a:ext cx="4875609" cy="4236509"/>
          </a:xfrm>
        </p:spPr>
        <p:txBody>
          <a:bodyPr>
            <a:normAutofit lnSpcReduction="10000"/>
          </a:bodyPr>
          <a:lstStyle/>
          <a:p>
            <a:pPr marL="0" indent="0" algn="ctr">
              <a:buNone/>
            </a:pPr>
            <a:r>
              <a:rPr lang="en-US" dirty="0"/>
              <a:t>1 Samuel 8:19-22</a:t>
            </a:r>
          </a:p>
          <a:p>
            <a:pPr marL="0" indent="0" algn="ctr">
              <a:buNone/>
            </a:pPr>
            <a:r>
              <a:rPr lang="en-US" dirty="0"/>
              <a:t>19 Nevertheless, the people refused to listen to the voice of Samuel, and they said, “No, but there shall be a king over us, 20 that </a:t>
            </a:r>
            <a:r>
              <a:rPr lang="en-US" b="1" u="sng" dirty="0"/>
              <a:t>we also may be like all the nations</a:t>
            </a:r>
            <a:r>
              <a:rPr lang="en-US" dirty="0"/>
              <a:t>, that </a:t>
            </a:r>
            <a:r>
              <a:rPr lang="en-US" b="1" u="sng" dirty="0"/>
              <a:t>our king may judge us and go out before us and fight our battles</a:t>
            </a:r>
            <a:r>
              <a:rPr lang="en-US" dirty="0"/>
              <a:t>.” 21 Now after Samuel had heard all the words of the people, he repeated them in the LORD’S hearing. 22 The LORD said to Samuel, “</a:t>
            </a:r>
            <a:r>
              <a:rPr lang="en-US" b="1" u="sng" dirty="0"/>
              <a:t>Listen to their voice and appoint them a king</a:t>
            </a:r>
            <a:r>
              <a:rPr lang="en-US" dirty="0"/>
              <a:t>.” </a:t>
            </a:r>
          </a:p>
        </p:txBody>
      </p:sp>
      <p:sp>
        <p:nvSpPr>
          <p:cNvPr id="5" name="Text Placeholder 4">
            <a:extLst>
              <a:ext uri="{FF2B5EF4-FFF2-40B4-BE49-F238E27FC236}">
                <a16:creationId xmlns:a16="http://schemas.microsoft.com/office/drawing/2014/main" id="{B278C66F-3FC0-7840-B256-C864B84F7E16}"/>
              </a:ext>
            </a:extLst>
          </p:cNvPr>
          <p:cNvSpPr>
            <a:spLocks noGrp="1"/>
          </p:cNvSpPr>
          <p:nvPr>
            <p:ph type="body" sz="half" idx="2"/>
          </p:nvPr>
        </p:nvSpPr>
        <p:spPr>
          <a:xfrm>
            <a:off x="76200" y="1714501"/>
            <a:ext cx="3502819" cy="2971800"/>
          </a:xfrm>
        </p:spPr>
        <p:txBody>
          <a:bodyPr/>
          <a:lstStyle/>
          <a:p>
            <a:pPr marL="342900" indent="-342900">
              <a:buFont typeface="Arial" panose="020B0604020202020204" pitchFamily="34" charset="0"/>
              <a:buChar char="•"/>
            </a:pPr>
            <a:r>
              <a:rPr lang="en-US" sz="2400" dirty="0"/>
              <a:t>Came from money. </a:t>
            </a:r>
          </a:p>
          <a:p>
            <a:pPr marL="342900" indent="-342900">
              <a:buFont typeface="Arial" panose="020B0604020202020204" pitchFamily="34" charset="0"/>
              <a:buChar char="•"/>
            </a:pPr>
            <a:r>
              <a:rPr lang="en-US" sz="2400" dirty="0"/>
              <a:t>Looked the part of a king. </a:t>
            </a:r>
          </a:p>
          <a:p>
            <a:pPr marL="342900" indent="-342900">
              <a:buFont typeface="Arial" panose="020B0604020202020204" pitchFamily="34" charset="0"/>
              <a:buChar char="•"/>
            </a:pPr>
            <a:r>
              <a:rPr lang="en-US" sz="2400" dirty="0"/>
              <a:t>His appearance apparently gave people a sense of security. </a:t>
            </a:r>
          </a:p>
        </p:txBody>
      </p:sp>
      <p:sp>
        <p:nvSpPr>
          <p:cNvPr id="6" name="TextBox 5">
            <a:extLst>
              <a:ext uri="{FF2B5EF4-FFF2-40B4-BE49-F238E27FC236}">
                <a16:creationId xmlns:a16="http://schemas.microsoft.com/office/drawing/2014/main" id="{7628C39A-F996-F245-97B3-6C9BB06903B2}"/>
              </a:ext>
            </a:extLst>
          </p:cNvPr>
          <p:cNvSpPr txBox="1"/>
          <p:nvPr/>
        </p:nvSpPr>
        <p:spPr>
          <a:xfrm>
            <a:off x="76200" y="4270802"/>
            <a:ext cx="3502818" cy="830997"/>
          </a:xfrm>
          <a:prstGeom prst="rect">
            <a:avLst/>
          </a:prstGeom>
          <a:noFill/>
        </p:spPr>
        <p:txBody>
          <a:bodyPr wrap="square" rtlCol="0">
            <a:spAutoFit/>
          </a:bodyPr>
          <a:lstStyle/>
          <a:p>
            <a:pPr algn="ctr"/>
            <a:r>
              <a:rPr lang="en-US" sz="2400" b="1" dirty="0"/>
              <a:t>Saul was a reflection of their desires as a people. </a:t>
            </a:r>
          </a:p>
        </p:txBody>
      </p:sp>
      <p:pic>
        <p:nvPicPr>
          <p:cNvPr id="7" name="Picture 6">
            <a:extLst>
              <a:ext uri="{FF2B5EF4-FFF2-40B4-BE49-F238E27FC236}">
                <a16:creationId xmlns:a16="http://schemas.microsoft.com/office/drawing/2014/main" id="{08F00A89-4756-D24A-AFEA-A6C5822C0E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364960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7FFA-24F6-BF49-97B3-F9803FD2DFA9}"/>
              </a:ext>
            </a:extLst>
          </p:cNvPr>
          <p:cNvSpPr>
            <a:spLocks noGrp="1"/>
          </p:cNvSpPr>
          <p:nvPr>
            <p:ph type="title"/>
          </p:nvPr>
        </p:nvSpPr>
        <p:spPr>
          <a:xfrm>
            <a:off x="627459" y="156105"/>
            <a:ext cx="2949178" cy="1333500"/>
          </a:xfrm>
        </p:spPr>
        <p:txBody>
          <a:bodyPr>
            <a:normAutofit/>
          </a:bodyPr>
          <a:lstStyle/>
          <a:p>
            <a:pPr algn="ctr"/>
            <a:r>
              <a:rPr lang="en-US" sz="3600" dirty="0"/>
              <a:t>Jesus: </a:t>
            </a:r>
            <a:br>
              <a:rPr lang="en-US" sz="3600" dirty="0"/>
            </a:br>
            <a:r>
              <a:rPr lang="en-US" sz="3600" dirty="0"/>
              <a:t>The Last King…</a:t>
            </a:r>
          </a:p>
        </p:txBody>
      </p:sp>
      <p:sp>
        <p:nvSpPr>
          <p:cNvPr id="5" name="Content Placeholder 4">
            <a:extLst>
              <a:ext uri="{FF2B5EF4-FFF2-40B4-BE49-F238E27FC236}">
                <a16:creationId xmlns:a16="http://schemas.microsoft.com/office/drawing/2014/main" id="{F7526A1D-855A-AE4F-B149-6059FF05AD6A}"/>
              </a:ext>
            </a:extLst>
          </p:cNvPr>
          <p:cNvSpPr>
            <a:spLocks noGrp="1"/>
          </p:cNvSpPr>
          <p:nvPr>
            <p:ph idx="1"/>
          </p:nvPr>
        </p:nvSpPr>
        <p:spPr>
          <a:xfrm>
            <a:off x="3887390" y="571500"/>
            <a:ext cx="5028009" cy="4312709"/>
          </a:xfrm>
        </p:spPr>
        <p:txBody>
          <a:bodyPr>
            <a:normAutofit fontScale="85000" lnSpcReduction="20000"/>
          </a:bodyPr>
          <a:lstStyle/>
          <a:p>
            <a:pPr marL="0" indent="0" algn="ctr">
              <a:buNone/>
            </a:pPr>
            <a:r>
              <a:rPr lang="en-US" dirty="0"/>
              <a:t>[</a:t>
            </a:r>
            <a:r>
              <a:rPr lang="en-US" dirty="0" err="1"/>
              <a:t>Jhn</a:t>
            </a:r>
            <a:r>
              <a:rPr lang="en-US" dirty="0"/>
              <a:t> 4:34 NASB] 34 Jesus said to them, "My food is to do the will of Him who sent Me and to accomplish His work. </a:t>
            </a:r>
            <a:br>
              <a:rPr lang="en-US" dirty="0"/>
            </a:br>
            <a:br>
              <a:rPr lang="en-US" dirty="0"/>
            </a:br>
            <a:r>
              <a:rPr lang="en-US" dirty="0"/>
              <a:t>[</a:t>
            </a:r>
            <a:r>
              <a:rPr lang="en-US" dirty="0" err="1"/>
              <a:t>Jhn</a:t>
            </a:r>
            <a:r>
              <a:rPr lang="en-US" dirty="0"/>
              <a:t> 5:30 NASB] 30 "I can do nothing on My own initiative. As I hear, I judge; and My judgment is just, because I do not seek My own will, but the will of Him who sent Me. </a:t>
            </a:r>
            <a:br>
              <a:rPr lang="en-US" dirty="0"/>
            </a:br>
            <a:br>
              <a:rPr lang="en-US" dirty="0"/>
            </a:br>
            <a:r>
              <a:rPr lang="en-US" dirty="0"/>
              <a:t>[</a:t>
            </a:r>
            <a:r>
              <a:rPr lang="en-US" dirty="0" err="1"/>
              <a:t>Jhn</a:t>
            </a:r>
            <a:r>
              <a:rPr lang="en-US" dirty="0"/>
              <a:t> 6:38 NASB] 38 "For I have come down from heaven, not to do My own will, but the will of Him who sent Me. </a:t>
            </a:r>
            <a:br>
              <a:rPr lang="en-US" dirty="0"/>
            </a:br>
            <a:br>
              <a:rPr lang="en-US" dirty="0"/>
            </a:br>
            <a:r>
              <a:rPr lang="en-US" dirty="0"/>
              <a:t>[</a:t>
            </a:r>
            <a:r>
              <a:rPr lang="en-US" dirty="0" err="1"/>
              <a:t>Jhn</a:t>
            </a:r>
            <a:r>
              <a:rPr lang="en-US" dirty="0"/>
              <a:t> 8:26 NASB] 26 "I have many things to speak and to judge concerning you, but He who sent Me is true; and the things which I heard from Him, these I speak to the world." </a:t>
            </a:r>
            <a:br>
              <a:rPr lang="en-US" dirty="0"/>
            </a:br>
            <a:endParaRPr lang="en-US" dirty="0"/>
          </a:p>
        </p:txBody>
      </p:sp>
      <p:sp>
        <p:nvSpPr>
          <p:cNvPr id="6" name="Text Placeholder 5">
            <a:extLst>
              <a:ext uri="{FF2B5EF4-FFF2-40B4-BE49-F238E27FC236}">
                <a16:creationId xmlns:a16="http://schemas.microsoft.com/office/drawing/2014/main" id="{1B76E5ED-8DCA-DD46-8096-9286C2DF1BFD}"/>
              </a:ext>
            </a:extLst>
          </p:cNvPr>
          <p:cNvSpPr>
            <a:spLocks noGrp="1"/>
          </p:cNvSpPr>
          <p:nvPr>
            <p:ph type="body" sz="half" idx="2"/>
          </p:nvPr>
        </p:nvSpPr>
        <p:spPr>
          <a:xfrm>
            <a:off x="304800" y="1714500"/>
            <a:ext cx="3274219" cy="3733800"/>
          </a:xfrm>
        </p:spPr>
        <p:txBody>
          <a:bodyPr>
            <a:normAutofit/>
          </a:bodyPr>
          <a:lstStyle/>
          <a:p>
            <a:pPr marL="171450" indent="-171450">
              <a:buFont typeface="Arial" panose="020B0604020202020204" pitchFamily="34" charset="0"/>
              <a:buChar char="•"/>
            </a:pPr>
            <a:endParaRPr lang="en-US" sz="2000" dirty="0"/>
          </a:p>
        </p:txBody>
      </p:sp>
      <p:pic>
        <p:nvPicPr>
          <p:cNvPr id="7" name="Picture 6">
            <a:extLst>
              <a:ext uri="{FF2B5EF4-FFF2-40B4-BE49-F238E27FC236}">
                <a16:creationId xmlns:a16="http://schemas.microsoft.com/office/drawing/2014/main" id="{6535C45F-AF56-7144-8536-D0D906BE6D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4218620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7FFA-24F6-BF49-97B3-F9803FD2DFA9}"/>
              </a:ext>
            </a:extLst>
          </p:cNvPr>
          <p:cNvSpPr>
            <a:spLocks noGrp="1"/>
          </p:cNvSpPr>
          <p:nvPr>
            <p:ph type="title"/>
          </p:nvPr>
        </p:nvSpPr>
        <p:spPr>
          <a:xfrm>
            <a:off x="627459" y="156105"/>
            <a:ext cx="2949178" cy="1333500"/>
          </a:xfrm>
        </p:spPr>
        <p:txBody>
          <a:bodyPr>
            <a:normAutofit/>
          </a:bodyPr>
          <a:lstStyle/>
          <a:p>
            <a:pPr algn="ctr"/>
            <a:r>
              <a:rPr lang="en-US" sz="3600" dirty="0"/>
              <a:t>Jesus: </a:t>
            </a:r>
            <a:br>
              <a:rPr lang="en-US" sz="3600" dirty="0"/>
            </a:br>
            <a:r>
              <a:rPr lang="en-US" sz="3600" dirty="0"/>
              <a:t>The Last King…</a:t>
            </a:r>
          </a:p>
        </p:txBody>
      </p:sp>
      <p:sp>
        <p:nvSpPr>
          <p:cNvPr id="5" name="Content Placeholder 4">
            <a:extLst>
              <a:ext uri="{FF2B5EF4-FFF2-40B4-BE49-F238E27FC236}">
                <a16:creationId xmlns:a16="http://schemas.microsoft.com/office/drawing/2014/main" id="{F7526A1D-855A-AE4F-B149-6059FF05AD6A}"/>
              </a:ext>
            </a:extLst>
          </p:cNvPr>
          <p:cNvSpPr>
            <a:spLocks noGrp="1"/>
          </p:cNvSpPr>
          <p:nvPr>
            <p:ph idx="1"/>
          </p:nvPr>
        </p:nvSpPr>
        <p:spPr>
          <a:xfrm>
            <a:off x="3887390" y="419100"/>
            <a:ext cx="5180410" cy="4465109"/>
          </a:xfrm>
        </p:spPr>
        <p:txBody>
          <a:bodyPr>
            <a:normAutofit fontScale="70000" lnSpcReduction="20000"/>
          </a:bodyPr>
          <a:lstStyle/>
          <a:p>
            <a:pPr marL="0" indent="0" algn="ctr">
              <a:buNone/>
            </a:pPr>
            <a:br>
              <a:rPr lang="en-US" dirty="0"/>
            </a:br>
            <a:r>
              <a:rPr lang="en-US" dirty="0"/>
              <a:t>[</a:t>
            </a:r>
            <a:r>
              <a:rPr lang="en-US" dirty="0" err="1"/>
              <a:t>Jhn</a:t>
            </a:r>
            <a:r>
              <a:rPr lang="en-US" dirty="0"/>
              <a:t> 10:18 NASB] 18 "No one has taken it away from Me, but I lay it down on My own initiative. I have authority to lay it down, and I have authority to take it up again. This commandment I received from My Father." </a:t>
            </a:r>
            <a:br>
              <a:rPr lang="en-US" dirty="0"/>
            </a:br>
            <a:br>
              <a:rPr lang="en-US" dirty="0"/>
            </a:br>
            <a:r>
              <a:rPr lang="en-US" dirty="0"/>
              <a:t>[</a:t>
            </a:r>
            <a:r>
              <a:rPr lang="en-US" dirty="0" err="1"/>
              <a:t>Jhn</a:t>
            </a:r>
            <a:r>
              <a:rPr lang="en-US" dirty="0"/>
              <a:t> 12:49-50 NASB] 49 "For I did not speak on My own initiative, but the Father Himself who sent Me has given Me a commandment [as to] what to say and what to speak. 50 "I know that His commandment is eternal life; therefore the things I speak, I speak just as the Father has told Me." </a:t>
            </a:r>
            <a:br>
              <a:rPr lang="en-US" dirty="0"/>
            </a:br>
            <a:br>
              <a:rPr lang="en-US" dirty="0"/>
            </a:br>
            <a:r>
              <a:rPr lang="en-US" dirty="0"/>
              <a:t>[</a:t>
            </a:r>
            <a:r>
              <a:rPr lang="en-US" dirty="0" err="1"/>
              <a:t>Jhn</a:t>
            </a:r>
            <a:r>
              <a:rPr lang="en-US" dirty="0"/>
              <a:t> 14:30-31 NASB] 30 "I will not speak much more with you, for the ruler of the world is coming, and he has nothing in Me; 31 but so that the world may know that I love the Father, I do exactly as the Father commanded Me. Get up, let us go from here. </a:t>
            </a:r>
            <a:br>
              <a:rPr lang="en-US" dirty="0"/>
            </a:br>
            <a:br>
              <a:rPr lang="en-US" dirty="0"/>
            </a:br>
            <a:r>
              <a:rPr lang="en-US" dirty="0"/>
              <a:t>[</a:t>
            </a:r>
            <a:r>
              <a:rPr lang="en-US" dirty="0" err="1"/>
              <a:t>Jhn</a:t>
            </a:r>
            <a:r>
              <a:rPr lang="en-US" dirty="0"/>
              <a:t> 15:10 NASB] 10 "If you keep My commandments, you will abide in My love; just as I have kept My Father's commandments and abide in His love.</a:t>
            </a:r>
          </a:p>
        </p:txBody>
      </p:sp>
      <p:sp>
        <p:nvSpPr>
          <p:cNvPr id="6" name="Text Placeholder 5">
            <a:extLst>
              <a:ext uri="{FF2B5EF4-FFF2-40B4-BE49-F238E27FC236}">
                <a16:creationId xmlns:a16="http://schemas.microsoft.com/office/drawing/2014/main" id="{1B76E5ED-8DCA-DD46-8096-9286C2DF1BFD}"/>
              </a:ext>
            </a:extLst>
          </p:cNvPr>
          <p:cNvSpPr>
            <a:spLocks noGrp="1"/>
          </p:cNvSpPr>
          <p:nvPr>
            <p:ph type="body" sz="half" idx="2"/>
          </p:nvPr>
        </p:nvSpPr>
        <p:spPr>
          <a:xfrm>
            <a:off x="304800" y="1714500"/>
            <a:ext cx="3274219" cy="3733800"/>
          </a:xfrm>
        </p:spPr>
        <p:txBody>
          <a:bodyPr>
            <a:normAutofit/>
          </a:bodyPr>
          <a:lstStyle/>
          <a:p>
            <a:pPr marL="171450" indent="-171450">
              <a:buFont typeface="Arial" panose="020B0604020202020204" pitchFamily="34" charset="0"/>
              <a:buChar char="•"/>
            </a:pPr>
            <a:r>
              <a:rPr lang="en-US" sz="2000" dirty="0"/>
              <a:t>Does </a:t>
            </a:r>
            <a:r>
              <a:rPr lang="en-US" sz="2000" b="1" i="1" u="sng" dirty="0"/>
              <a:t>exactly</a:t>
            </a:r>
            <a:r>
              <a:rPr lang="en-US" sz="2000" dirty="0"/>
              <a:t> what God wants Him to do. </a:t>
            </a:r>
          </a:p>
          <a:p>
            <a:endParaRPr lang="en-US" sz="2000" b="1" u="sng" dirty="0"/>
          </a:p>
        </p:txBody>
      </p:sp>
      <p:pic>
        <p:nvPicPr>
          <p:cNvPr id="7" name="Picture 6">
            <a:extLst>
              <a:ext uri="{FF2B5EF4-FFF2-40B4-BE49-F238E27FC236}">
                <a16:creationId xmlns:a16="http://schemas.microsoft.com/office/drawing/2014/main" id="{6535C45F-AF56-7144-8536-D0D906BE6D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2484689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7FFA-24F6-BF49-97B3-F9803FD2DFA9}"/>
              </a:ext>
            </a:extLst>
          </p:cNvPr>
          <p:cNvSpPr>
            <a:spLocks noGrp="1"/>
          </p:cNvSpPr>
          <p:nvPr>
            <p:ph type="title"/>
          </p:nvPr>
        </p:nvSpPr>
        <p:spPr>
          <a:xfrm>
            <a:off x="627459" y="156105"/>
            <a:ext cx="2949178" cy="1333500"/>
          </a:xfrm>
        </p:spPr>
        <p:txBody>
          <a:bodyPr>
            <a:normAutofit/>
          </a:bodyPr>
          <a:lstStyle/>
          <a:p>
            <a:pPr algn="ctr"/>
            <a:r>
              <a:rPr lang="en-US" sz="3600" dirty="0"/>
              <a:t>Jesus: </a:t>
            </a:r>
            <a:br>
              <a:rPr lang="en-US" sz="3600" dirty="0"/>
            </a:br>
            <a:r>
              <a:rPr lang="en-US" sz="3600" dirty="0"/>
              <a:t>The Last King…</a:t>
            </a:r>
          </a:p>
        </p:txBody>
      </p:sp>
      <p:sp>
        <p:nvSpPr>
          <p:cNvPr id="5" name="Content Placeholder 4">
            <a:extLst>
              <a:ext uri="{FF2B5EF4-FFF2-40B4-BE49-F238E27FC236}">
                <a16:creationId xmlns:a16="http://schemas.microsoft.com/office/drawing/2014/main" id="{F7526A1D-855A-AE4F-B149-6059FF05AD6A}"/>
              </a:ext>
            </a:extLst>
          </p:cNvPr>
          <p:cNvSpPr>
            <a:spLocks noGrp="1"/>
          </p:cNvSpPr>
          <p:nvPr>
            <p:ph idx="1"/>
          </p:nvPr>
        </p:nvSpPr>
        <p:spPr>
          <a:xfrm>
            <a:off x="3733800" y="342900"/>
            <a:ext cx="5334000" cy="4648200"/>
          </a:xfrm>
        </p:spPr>
        <p:txBody>
          <a:bodyPr>
            <a:normAutofit fontScale="92500" lnSpcReduction="10000"/>
          </a:bodyPr>
          <a:lstStyle/>
          <a:p>
            <a:pPr marL="0" indent="0" algn="ctr">
              <a:buNone/>
            </a:pPr>
            <a:r>
              <a:rPr lang="en-US" dirty="0"/>
              <a:t>1Peter 2:21-25 NASB</a:t>
            </a:r>
          </a:p>
          <a:p>
            <a:pPr marL="0" indent="0" algn="ctr">
              <a:buNone/>
            </a:pPr>
            <a:r>
              <a:rPr lang="en-US" dirty="0"/>
              <a:t>21 For you have been called for this purpose, since Christ </a:t>
            </a:r>
            <a:r>
              <a:rPr lang="en-US" b="1" u="sng" dirty="0"/>
              <a:t>also suffered for you</a:t>
            </a:r>
            <a:r>
              <a:rPr lang="en-US" dirty="0"/>
              <a:t>, leaving you an example for you to follow in His steps, 22 WHO COMMITTED NO SIN, NOR WAS ANY DECEIT FOUND IN HIS MOUTH; 23 and </a:t>
            </a:r>
            <a:r>
              <a:rPr lang="en-US" b="1" u="sng" dirty="0"/>
              <a:t>while being reviled</a:t>
            </a:r>
            <a:r>
              <a:rPr lang="en-US" dirty="0"/>
              <a:t>, He did not revile in return; </a:t>
            </a:r>
            <a:r>
              <a:rPr lang="en-US" b="1" u="sng" dirty="0"/>
              <a:t>while suffering</a:t>
            </a:r>
            <a:r>
              <a:rPr lang="en-US" dirty="0"/>
              <a:t>, He uttered no threats, but kept entrusting [Himself] to Him who judges righteously; 24 and He Himself </a:t>
            </a:r>
            <a:r>
              <a:rPr lang="en-US" b="1" u="sng" dirty="0"/>
              <a:t>bore our sins</a:t>
            </a:r>
            <a:r>
              <a:rPr lang="en-US" dirty="0"/>
              <a:t> in His body on the cross, so that we might </a:t>
            </a:r>
            <a:r>
              <a:rPr lang="en-US" b="1" u="sng" dirty="0">
                <a:solidFill>
                  <a:srgbClr val="FFFF00"/>
                </a:solidFill>
              </a:rPr>
              <a:t>die to sin and live to righteousness</a:t>
            </a:r>
            <a:r>
              <a:rPr lang="en-US" dirty="0"/>
              <a:t>; for by </a:t>
            </a:r>
            <a:r>
              <a:rPr lang="en-US" b="1" u="sng" dirty="0"/>
              <a:t>His wounds</a:t>
            </a:r>
            <a:r>
              <a:rPr lang="en-US" b="1" dirty="0"/>
              <a:t> </a:t>
            </a:r>
            <a:r>
              <a:rPr lang="en-US" b="1" u="sng" dirty="0">
                <a:solidFill>
                  <a:srgbClr val="FFFF00"/>
                </a:solidFill>
              </a:rPr>
              <a:t>you were healed</a:t>
            </a:r>
            <a:r>
              <a:rPr lang="en-US" dirty="0"/>
              <a:t>. 25 For you were continually straying like sheep, but </a:t>
            </a:r>
            <a:r>
              <a:rPr lang="en-US" b="1" u="sng" dirty="0">
                <a:solidFill>
                  <a:srgbClr val="FFFF00"/>
                </a:solidFill>
              </a:rPr>
              <a:t>now you have returned </a:t>
            </a:r>
            <a:r>
              <a:rPr lang="en-US" dirty="0"/>
              <a:t>to the Shepherd and Guardian of your souls. </a:t>
            </a:r>
          </a:p>
        </p:txBody>
      </p:sp>
      <p:sp>
        <p:nvSpPr>
          <p:cNvPr id="6" name="Text Placeholder 5">
            <a:extLst>
              <a:ext uri="{FF2B5EF4-FFF2-40B4-BE49-F238E27FC236}">
                <a16:creationId xmlns:a16="http://schemas.microsoft.com/office/drawing/2014/main" id="{1B76E5ED-8DCA-DD46-8096-9286C2DF1BFD}"/>
              </a:ext>
            </a:extLst>
          </p:cNvPr>
          <p:cNvSpPr>
            <a:spLocks noGrp="1"/>
          </p:cNvSpPr>
          <p:nvPr>
            <p:ph type="body" sz="half" idx="2"/>
          </p:nvPr>
        </p:nvSpPr>
        <p:spPr>
          <a:xfrm>
            <a:off x="304800" y="1714500"/>
            <a:ext cx="3274219" cy="37338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Does </a:t>
            </a:r>
            <a:r>
              <a:rPr lang="en-US" sz="2000" b="1" i="1" u="sng" dirty="0">
                <a:solidFill>
                  <a:schemeClr val="tx2">
                    <a:lumMod val="25000"/>
                  </a:schemeClr>
                </a:solidFill>
              </a:rPr>
              <a:t>exactly</a:t>
            </a:r>
            <a:r>
              <a:rPr lang="en-US" sz="2000" dirty="0">
                <a:solidFill>
                  <a:schemeClr val="tx2">
                    <a:lumMod val="25000"/>
                  </a:schemeClr>
                </a:solidFill>
              </a:rPr>
              <a:t> what God wants Him to do. </a:t>
            </a:r>
          </a:p>
          <a:p>
            <a:pPr marL="171450" indent="-171450">
              <a:buFont typeface="Arial" panose="020B0604020202020204" pitchFamily="34" charset="0"/>
              <a:buChar char="•"/>
            </a:pPr>
            <a:r>
              <a:rPr lang="en-US" sz="2000" dirty="0">
                <a:solidFill>
                  <a:schemeClr val="tx2"/>
                </a:solidFill>
              </a:rPr>
              <a:t>Willing to accept correction and judgment to </a:t>
            </a:r>
            <a:r>
              <a:rPr lang="en-US" sz="2000" b="1" i="1" u="sng" dirty="0">
                <a:solidFill>
                  <a:schemeClr val="tx2"/>
                </a:solidFill>
              </a:rPr>
              <a:t>deliver</a:t>
            </a:r>
            <a:r>
              <a:rPr lang="en-US" sz="2000" dirty="0">
                <a:solidFill>
                  <a:schemeClr val="tx2"/>
                </a:solidFill>
              </a:rPr>
              <a:t> mercy. </a:t>
            </a:r>
          </a:p>
        </p:txBody>
      </p:sp>
      <p:pic>
        <p:nvPicPr>
          <p:cNvPr id="7" name="Picture 6">
            <a:extLst>
              <a:ext uri="{FF2B5EF4-FFF2-40B4-BE49-F238E27FC236}">
                <a16:creationId xmlns:a16="http://schemas.microsoft.com/office/drawing/2014/main" id="{6535C45F-AF56-7144-8536-D0D906BE6D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29794506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7FFA-24F6-BF49-97B3-F9803FD2DFA9}"/>
              </a:ext>
            </a:extLst>
          </p:cNvPr>
          <p:cNvSpPr>
            <a:spLocks noGrp="1"/>
          </p:cNvSpPr>
          <p:nvPr>
            <p:ph type="title"/>
          </p:nvPr>
        </p:nvSpPr>
        <p:spPr>
          <a:xfrm>
            <a:off x="627459" y="156105"/>
            <a:ext cx="2949178" cy="1333500"/>
          </a:xfrm>
        </p:spPr>
        <p:txBody>
          <a:bodyPr>
            <a:normAutofit/>
          </a:bodyPr>
          <a:lstStyle/>
          <a:p>
            <a:pPr algn="ctr"/>
            <a:r>
              <a:rPr lang="en-US" sz="3600" dirty="0"/>
              <a:t>Jesus: </a:t>
            </a:r>
            <a:br>
              <a:rPr lang="en-US" sz="3600" dirty="0"/>
            </a:br>
            <a:r>
              <a:rPr lang="en-US" sz="3600" dirty="0"/>
              <a:t>The Last King…</a:t>
            </a:r>
          </a:p>
        </p:txBody>
      </p:sp>
      <p:sp>
        <p:nvSpPr>
          <p:cNvPr id="5" name="Content Placeholder 4">
            <a:extLst>
              <a:ext uri="{FF2B5EF4-FFF2-40B4-BE49-F238E27FC236}">
                <a16:creationId xmlns:a16="http://schemas.microsoft.com/office/drawing/2014/main" id="{F7526A1D-855A-AE4F-B149-6059FF05AD6A}"/>
              </a:ext>
            </a:extLst>
          </p:cNvPr>
          <p:cNvSpPr>
            <a:spLocks noGrp="1"/>
          </p:cNvSpPr>
          <p:nvPr>
            <p:ph idx="1"/>
          </p:nvPr>
        </p:nvSpPr>
        <p:spPr>
          <a:xfrm>
            <a:off x="3887390" y="342900"/>
            <a:ext cx="5028009" cy="4541309"/>
          </a:xfrm>
        </p:spPr>
        <p:txBody>
          <a:bodyPr>
            <a:normAutofit/>
          </a:bodyPr>
          <a:lstStyle/>
          <a:p>
            <a:pPr marL="0" indent="0" algn="ctr">
              <a:buNone/>
            </a:pPr>
            <a:r>
              <a:rPr lang="en-US" dirty="0"/>
              <a:t>Matthew 11:28-30</a:t>
            </a:r>
          </a:p>
          <a:p>
            <a:pPr marL="0" indent="0" algn="ctr">
              <a:buNone/>
            </a:pPr>
            <a:r>
              <a:rPr lang="en-US" dirty="0"/>
              <a:t>28 "Come to Me, all who are weary and heavy-laden, and I will give you rest. 29 "</a:t>
            </a:r>
            <a:r>
              <a:rPr lang="en-US" b="1" u="sng" dirty="0"/>
              <a:t>Take My yoke upon you</a:t>
            </a:r>
            <a:r>
              <a:rPr lang="en-US" dirty="0"/>
              <a:t> and learn from Me, for I am gentle and humble in heart, and YOU WILL FIND REST FOR YOUR SOULS. 30 "</a:t>
            </a:r>
            <a:r>
              <a:rPr lang="en-US" b="1" u="sng" dirty="0"/>
              <a:t>For My yoke is easy and My burden is light</a:t>
            </a:r>
            <a:r>
              <a:rPr lang="en-US" dirty="0"/>
              <a:t>."</a:t>
            </a:r>
          </a:p>
        </p:txBody>
      </p:sp>
      <p:sp>
        <p:nvSpPr>
          <p:cNvPr id="6" name="Text Placeholder 5">
            <a:extLst>
              <a:ext uri="{FF2B5EF4-FFF2-40B4-BE49-F238E27FC236}">
                <a16:creationId xmlns:a16="http://schemas.microsoft.com/office/drawing/2014/main" id="{1B76E5ED-8DCA-DD46-8096-9286C2DF1BFD}"/>
              </a:ext>
            </a:extLst>
          </p:cNvPr>
          <p:cNvSpPr>
            <a:spLocks noGrp="1"/>
          </p:cNvSpPr>
          <p:nvPr>
            <p:ph type="body" sz="half" idx="2"/>
          </p:nvPr>
        </p:nvSpPr>
        <p:spPr>
          <a:xfrm>
            <a:off x="304800" y="1714500"/>
            <a:ext cx="3274219" cy="37338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Does </a:t>
            </a:r>
            <a:r>
              <a:rPr lang="en-US" sz="2000" b="1" i="1" u="sng" dirty="0">
                <a:solidFill>
                  <a:schemeClr val="tx2">
                    <a:lumMod val="25000"/>
                  </a:schemeClr>
                </a:solidFill>
              </a:rPr>
              <a:t>exactly</a:t>
            </a:r>
            <a:r>
              <a:rPr lang="en-US" sz="2000" dirty="0">
                <a:solidFill>
                  <a:schemeClr val="tx2">
                    <a:lumMod val="25000"/>
                  </a:schemeClr>
                </a:solidFill>
              </a:rPr>
              <a:t> what God wants Him to do. </a:t>
            </a:r>
          </a:p>
          <a:p>
            <a:pPr marL="171450" indent="-171450">
              <a:buFont typeface="Arial" panose="020B0604020202020204" pitchFamily="34" charset="0"/>
              <a:buChar char="•"/>
            </a:pPr>
            <a:r>
              <a:rPr lang="en-US" sz="2000" dirty="0">
                <a:solidFill>
                  <a:schemeClr val="tx2">
                    <a:lumMod val="25000"/>
                  </a:schemeClr>
                </a:solidFill>
              </a:rPr>
              <a:t>Willing to accept correction and judgment to </a:t>
            </a:r>
            <a:r>
              <a:rPr lang="en-US" sz="2000" b="1" i="1" u="sng" dirty="0">
                <a:solidFill>
                  <a:schemeClr val="tx2">
                    <a:lumMod val="25000"/>
                  </a:schemeClr>
                </a:solidFill>
              </a:rPr>
              <a:t>deliver</a:t>
            </a:r>
            <a:r>
              <a:rPr lang="en-US" sz="2000" dirty="0">
                <a:solidFill>
                  <a:schemeClr val="tx2">
                    <a:lumMod val="25000"/>
                  </a:schemeClr>
                </a:solidFill>
              </a:rPr>
              <a:t> mercy. </a:t>
            </a:r>
          </a:p>
        </p:txBody>
      </p:sp>
      <p:pic>
        <p:nvPicPr>
          <p:cNvPr id="7" name="Picture 6">
            <a:extLst>
              <a:ext uri="{FF2B5EF4-FFF2-40B4-BE49-F238E27FC236}">
                <a16:creationId xmlns:a16="http://schemas.microsoft.com/office/drawing/2014/main" id="{6535C45F-AF56-7144-8536-D0D906BE6D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1518901365"/>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7FFA-24F6-BF49-97B3-F9803FD2DFA9}"/>
              </a:ext>
            </a:extLst>
          </p:cNvPr>
          <p:cNvSpPr>
            <a:spLocks noGrp="1"/>
          </p:cNvSpPr>
          <p:nvPr>
            <p:ph type="title"/>
          </p:nvPr>
        </p:nvSpPr>
        <p:spPr>
          <a:xfrm>
            <a:off x="627459" y="156105"/>
            <a:ext cx="2949178" cy="1333500"/>
          </a:xfrm>
        </p:spPr>
        <p:txBody>
          <a:bodyPr>
            <a:normAutofit/>
          </a:bodyPr>
          <a:lstStyle/>
          <a:p>
            <a:pPr algn="ctr"/>
            <a:r>
              <a:rPr lang="en-US" sz="3600" dirty="0"/>
              <a:t>Jesus: </a:t>
            </a:r>
            <a:br>
              <a:rPr lang="en-US" sz="3600" dirty="0"/>
            </a:br>
            <a:r>
              <a:rPr lang="en-US" sz="3600" dirty="0"/>
              <a:t>The Last King…</a:t>
            </a:r>
          </a:p>
        </p:txBody>
      </p:sp>
      <p:sp>
        <p:nvSpPr>
          <p:cNvPr id="5" name="Content Placeholder 4">
            <a:extLst>
              <a:ext uri="{FF2B5EF4-FFF2-40B4-BE49-F238E27FC236}">
                <a16:creationId xmlns:a16="http://schemas.microsoft.com/office/drawing/2014/main" id="{F7526A1D-855A-AE4F-B149-6059FF05AD6A}"/>
              </a:ext>
            </a:extLst>
          </p:cNvPr>
          <p:cNvSpPr>
            <a:spLocks noGrp="1"/>
          </p:cNvSpPr>
          <p:nvPr>
            <p:ph idx="1"/>
          </p:nvPr>
        </p:nvSpPr>
        <p:spPr>
          <a:xfrm>
            <a:off x="3887390" y="266700"/>
            <a:ext cx="5028009" cy="4724400"/>
          </a:xfrm>
        </p:spPr>
        <p:txBody>
          <a:bodyPr>
            <a:normAutofit fontScale="77500" lnSpcReduction="20000"/>
          </a:bodyPr>
          <a:lstStyle/>
          <a:p>
            <a:pPr marL="0" indent="0" algn="ctr">
              <a:buNone/>
            </a:pPr>
            <a:r>
              <a:rPr lang="en-US" dirty="0"/>
              <a:t>[Eph 4:11-12 NASB] 11 And He gave some [as] apostles, and some [as] prophets, and some [as] evangelists, and some [as] pastors and teachers, 12 </a:t>
            </a:r>
            <a:r>
              <a:rPr lang="en-US" b="1" u="sng" dirty="0"/>
              <a:t>for the equipping </a:t>
            </a:r>
            <a:r>
              <a:rPr lang="en-US" dirty="0"/>
              <a:t>of the saints for the work of service, to the building up of the body of Christ</a:t>
            </a:r>
          </a:p>
          <a:p>
            <a:pPr marL="0" indent="0" algn="ctr">
              <a:buNone/>
            </a:pPr>
            <a:br>
              <a:rPr lang="en-US" dirty="0"/>
            </a:br>
            <a:r>
              <a:rPr lang="en-US" dirty="0"/>
              <a:t>[2Ti 3:16-17 NASB] 16 All Scripture is inspired by God and profitable for teaching, for reproof, for correction, for training in righteousness; 17 so that the man of God may be adequate, </a:t>
            </a:r>
            <a:r>
              <a:rPr lang="en-US" b="1" u="sng" dirty="0"/>
              <a:t>equipped for every good work.</a:t>
            </a:r>
          </a:p>
          <a:p>
            <a:pPr marL="0" indent="0" algn="ctr">
              <a:buNone/>
            </a:pPr>
            <a:endParaRPr lang="en-US" dirty="0"/>
          </a:p>
          <a:p>
            <a:pPr marL="0" indent="0" algn="ctr">
              <a:buNone/>
            </a:pPr>
            <a:r>
              <a:rPr lang="en-US" dirty="0"/>
              <a:t>[Heb 13:20-21 NASB] 20 Now the God of peace, who brought up from the dead the great Shepherd of the sheep through the blood of the eternal covenant, [even] Jesus our Lord, 21 </a:t>
            </a:r>
            <a:r>
              <a:rPr lang="en-US" b="1" u="sng" dirty="0"/>
              <a:t>equip you in every good thing to do His will</a:t>
            </a:r>
            <a:r>
              <a:rPr lang="en-US" dirty="0"/>
              <a:t>, working in us that which is pleasing in His sight, through Jesus Christ, to whom [be] the glory forever and ever. Amen.</a:t>
            </a:r>
          </a:p>
        </p:txBody>
      </p:sp>
      <p:sp>
        <p:nvSpPr>
          <p:cNvPr id="6" name="Text Placeholder 5">
            <a:extLst>
              <a:ext uri="{FF2B5EF4-FFF2-40B4-BE49-F238E27FC236}">
                <a16:creationId xmlns:a16="http://schemas.microsoft.com/office/drawing/2014/main" id="{1B76E5ED-8DCA-DD46-8096-9286C2DF1BFD}"/>
              </a:ext>
            </a:extLst>
          </p:cNvPr>
          <p:cNvSpPr>
            <a:spLocks noGrp="1"/>
          </p:cNvSpPr>
          <p:nvPr>
            <p:ph type="body" sz="half" idx="2"/>
          </p:nvPr>
        </p:nvSpPr>
        <p:spPr>
          <a:xfrm>
            <a:off x="304800" y="1714500"/>
            <a:ext cx="3274219" cy="37338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Does </a:t>
            </a:r>
            <a:r>
              <a:rPr lang="en-US" sz="2000" b="1" i="1" u="sng" dirty="0">
                <a:solidFill>
                  <a:schemeClr val="tx2">
                    <a:lumMod val="25000"/>
                  </a:schemeClr>
                </a:solidFill>
              </a:rPr>
              <a:t>exactly</a:t>
            </a:r>
            <a:r>
              <a:rPr lang="en-US" sz="2000" dirty="0">
                <a:solidFill>
                  <a:schemeClr val="tx2">
                    <a:lumMod val="25000"/>
                  </a:schemeClr>
                </a:solidFill>
              </a:rPr>
              <a:t> what God wants Him to do. </a:t>
            </a:r>
          </a:p>
          <a:p>
            <a:pPr marL="171450" indent="-171450">
              <a:buFont typeface="Arial" panose="020B0604020202020204" pitchFamily="34" charset="0"/>
              <a:buChar char="•"/>
            </a:pPr>
            <a:r>
              <a:rPr lang="en-US" sz="2000" dirty="0">
                <a:solidFill>
                  <a:schemeClr val="tx2">
                    <a:lumMod val="25000"/>
                  </a:schemeClr>
                </a:solidFill>
              </a:rPr>
              <a:t>Willing to accept correction and judgment to </a:t>
            </a:r>
            <a:r>
              <a:rPr lang="en-US" sz="2000" b="1" i="1" u="sng" dirty="0">
                <a:solidFill>
                  <a:schemeClr val="tx2">
                    <a:lumMod val="25000"/>
                  </a:schemeClr>
                </a:solidFill>
              </a:rPr>
              <a:t>deliver</a:t>
            </a:r>
            <a:r>
              <a:rPr lang="en-US" sz="2000" dirty="0">
                <a:solidFill>
                  <a:schemeClr val="tx2">
                    <a:lumMod val="25000"/>
                  </a:schemeClr>
                </a:solidFill>
              </a:rPr>
              <a:t> mercy. </a:t>
            </a:r>
          </a:p>
          <a:p>
            <a:pPr marL="171450" indent="-171450">
              <a:buFont typeface="Arial" panose="020B0604020202020204" pitchFamily="34" charset="0"/>
              <a:buChar char="•"/>
            </a:pPr>
            <a:r>
              <a:rPr lang="en-US" sz="2000" dirty="0"/>
              <a:t>Perfectly </a:t>
            </a:r>
            <a:r>
              <a:rPr lang="en-US" sz="2000" b="1" i="1" u="sng" dirty="0"/>
              <a:t>equips us</a:t>
            </a:r>
            <a:r>
              <a:rPr lang="en-US" sz="2000" dirty="0"/>
              <a:t> to do the work He requires of us.</a:t>
            </a:r>
          </a:p>
        </p:txBody>
      </p:sp>
      <p:pic>
        <p:nvPicPr>
          <p:cNvPr id="7" name="Picture 6">
            <a:extLst>
              <a:ext uri="{FF2B5EF4-FFF2-40B4-BE49-F238E27FC236}">
                <a16:creationId xmlns:a16="http://schemas.microsoft.com/office/drawing/2014/main" id="{6535C45F-AF56-7144-8536-D0D906BE6D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289307304"/>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7FFA-24F6-BF49-97B3-F9803FD2DFA9}"/>
              </a:ext>
            </a:extLst>
          </p:cNvPr>
          <p:cNvSpPr>
            <a:spLocks noGrp="1"/>
          </p:cNvSpPr>
          <p:nvPr>
            <p:ph type="title"/>
          </p:nvPr>
        </p:nvSpPr>
        <p:spPr>
          <a:xfrm>
            <a:off x="627459" y="156105"/>
            <a:ext cx="2949178" cy="1333500"/>
          </a:xfrm>
        </p:spPr>
        <p:txBody>
          <a:bodyPr>
            <a:normAutofit/>
          </a:bodyPr>
          <a:lstStyle/>
          <a:p>
            <a:pPr algn="ctr"/>
            <a:r>
              <a:rPr lang="en-US" sz="3600" dirty="0"/>
              <a:t>Jesus: </a:t>
            </a:r>
            <a:br>
              <a:rPr lang="en-US" sz="3600" dirty="0"/>
            </a:br>
            <a:r>
              <a:rPr lang="en-US" sz="3600" dirty="0"/>
              <a:t>The Last King…</a:t>
            </a:r>
          </a:p>
        </p:txBody>
      </p:sp>
      <p:sp>
        <p:nvSpPr>
          <p:cNvPr id="5" name="Content Placeholder 4">
            <a:extLst>
              <a:ext uri="{FF2B5EF4-FFF2-40B4-BE49-F238E27FC236}">
                <a16:creationId xmlns:a16="http://schemas.microsoft.com/office/drawing/2014/main" id="{F7526A1D-855A-AE4F-B149-6059FF05AD6A}"/>
              </a:ext>
            </a:extLst>
          </p:cNvPr>
          <p:cNvSpPr>
            <a:spLocks noGrp="1"/>
          </p:cNvSpPr>
          <p:nvPr>
            <p:ph idx="1"/>
          </p:nvPr>
        </p:nvSpPr>
        <p:spPr>
          <a:xfrm>
            <a:off x="3887390" y="342900"/>
            <a:ext cx="5028009" cy="4541309"/>
          </a:xfrm>
        </p:spPr>
        <p:txBody>
          <a:bodyPr>
            <a:normAutofit fontScale="85000" lnSpcReduction="20000"/>
          </a:bodyPr>
          <a:lstStyle/>
          <a:p>
            <a:pPr marL="0" indent="0" algn="ctr">
              <a:buNone/>
            </a:pPr>
            <a:r>
              <a:rPr lang="en-US" dirty="0"/>
              <a:t>Mark 2:13-17 NASB</a:t>
            </a:r>
          </a:p>
          <a:p>
            <a:pPr marL="0" indent="0" algn="ctr">
              <a:buNone/>
            </a:pPr>
            <a:r>
              <a:rPr lang="en-US" dirty="0"/>
              <a:t>13 And He went out again by the seashore; and all the people were coming to Him, and He was teaching them. 14 As He passed by, He saw Levi the [son] of Alphaeus sitting in the </a:t>
            </a:r>
            <a:r>
              <a:rPr lang="en-US" b="1" u="sng" dirty="0"/>
              <a:t>tax booth</a:t>
            </a:r>
            <a:r>
              <a:rPr lang="en-US" dirty="0"/>
              <a:t>, and He said to him, "</a:t>
            </a:r>
            <a:r>
              <a:rPr lang="en-US" b="1" u="sng" dirty="0"/>
              <a:t>Follow Me</a:t>
            </a:r>
            <a:r>
              <a:rPr lang="en-US" dirty="0"/>
              <a:t>!" And he got up and followed Him. 15 And it happened that He was reclining [at the table] in his house, and </a:t>
            </a:r>
            <a:r>
              <a:rPr lang="en-US" b="1" u="sng" dirty="0"/>
              <a:t>many tax collectors and sinners</a:t>
            </a:r>
            <a:r>
              <a:rPr lang="en-US" dirty="0"/>
              <a:t> were dining with Jesus and His disciples; </a:t>
            </a:r>
            <a:r>
              <a:rPr lang="en-US" b="1" u="sng" dirty="0"/>
              <a:t>for there were many of them, and they were following Him</a:t>
            </a:r>
            <a:r>
              <a:rPr lang="en-US" dirty="0"/>
              <a:t>. 16 When the scribes of the Pharisees saw that He was eating with the sinners and tax collectors, they said to His disciples, "Why is He eating and drinking with tax collectors and sinners?" 17 And hearing [this,] Jesus said to them, "[It is] not those who are healthy who need a physician, but those who are sick; I did not come to call the righteous, but sinners."</a:t>
            </a:r>
          </a:p>
        </p:txBody>
      </p:sp>
      <p:sp>
        <p:nvSpPr>
          <p:cNvPr id="6" name="Text Placeholder 5">
            <a:extLst>
              <a:ext uri="{FF2B5EF4-FFF2-40B4-BE49-F238E27FC236}">
                <a16:creationId xmlns:a16="http://schemas.microsoft.com/office/drawing/2014/main" id="{1B76E5ED-8DCA-DD46-8096-9286C2DF1BFD}"/>
              </a:ext>
            </a:extLst>
          </p:cNvPr>
          <p:cNvSpPr>
            <a:spLocks noGrp="1"/>
          </p:cNvSpPr>
          <p:nvPr>
            <p:ph type="body" sz="half" idx="2"/>
          </p:nvPr>
        </p:nvSpPr>
        <p:spPr>
          <a:xfrm>
            <a:off x="304800" y="1714500"/>
            <a:ext cx="3274219" cy="37338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Does </a:t>
            </a:r>
            <a:r>
              <a:rPr lang="en-US" sz="2000" b="1" i="1" u="sng" dirty="0">
                <a:solidFill>
                  <a:schemeClr val="tx2">
                    <a:lumMod val="25000"/>
                  </a:schemeClr>
                </a:solidFill>
              </a:rPr>
              <a:t>exactly</a:t>
            </a:r>
            <a:r>
              <a:rPr lang="en-US" sz="2000" dirty="0">
                <a:solidFill>
                  <a:schemeClr val="tx2">
                    <a:lumMod val="25000"/>
                  </a:schemeClr>
                </a:solidFill>
              </a:rPr>
              <a:t> what God wants Him to do. </a:t>
            </a:r>
          </a:p>
          <a:p>
            <a:pPr marL="171450" indent="-171450">
              <a:buFont typeface="Arial" panose="020B0604020202020204" pitchFamily="34" charset="0"/>
              <a:buChar char="•"/>
            </a:pPr>
            <a:r>
              <a:rPr lang="en-US" sz="2000" dirty="0">
                <a:solidFill>
                  <a:schemeClr val="tx2">
                    <a:lumMod val="25000"/>
                  </a:schemeClr>
                </a:solidFill>
              </a:rPr>
              <a:t>Willing to accept correction and judgment to </a:t>
            </a:r>
            <a:r>
              <a:rPr lang="en-US" sz="2000" b="1" i="1" u="sng" dirty="0">
                <a:solidFill>
                  <a:schemeClr val="tx2">
                    <a:lumMod val="25000"/>
                  </a:schemeClr>
                </a:solidFill>
              </a:rPr>
              <a:t>deliver</a:t>
            </a:r>
            <a:r>
              <a:rPr lang="en-US" sz="2000" dirty="0">
                <a:solidFill>
                  <a:schemeClr val="tx2">
                    <a:lumMod val="25000"/>
                  </a:schemeClr>
                </a:solidFill>
              </a:rPr>
              <a:t> mercy. </a:t>
            </a:r>
          </a:p>
          <a:p>
            <a:pPr marL="171450" indent="-171450">
              <a:buFont typeface="Arial" panose="020B0604020202020204" pitchFamily="34" charset="0"/>
              <a:buChar char="•"/>
            </a:pPr>
            <a:r>
              <a:rPr lang="en-US" sz="2000" dirty="0">
                <a:solidFill>
                  <a:schemeClr val="tx2">
                    <a:lumMod val="25000"/>
                  </a:schemeClr>
                </a:solidFill>
              </a:rPr>
              <a:t>Perfectly </a:t>
            </a:r>
            <a:r>
              <a:rPr lang="en-US" sz="2000" b="1" i="1" u="sng" dirty="0">
                <a:solidFill>
                  <a:schemeClr val="tx2">
                    <a:lumMod val="25000"/>
                  </a:schemeClr>
                </a:solidFill>
              </a:rPr>
              <a:t>equips us</a:t>
            </a:r>
            <a:r>
              <a:rPr lang="en-US" sz="2000" dirty="0">
                <a:solidFill>
                  <a:schemeClr val="tx2">
                    <a:lumMod val="25000"/>
                  </a:schemeClr>
                </a:solidFill>
              </a:rPr>
              <a:t> to do the work He requires of us.</a:t>
            </a:r>
          </a:p>
          <a:p>
            <a:pPr marL="171450" indent="-171450">
              <a:buFont typeface="Arial" panose="020B0604020202020204" pitchFamily="34" charset="0"/>
              <a:buChar char="•"/>
            </a:pPr>
            <a:r>
              <a:rPr lang="en-US" sz="2000" dirty="0"/>
              <a:t>Surrounds himself with the </a:t>
            </a:r>
            <a:r>
              <a:rPr lang="en-US" sz="2000" b="1" i="1" u="sng" dirty="0"/>
              <a:t>cast off</a:t>
            </a:r>
            <a:r>
              <a:rPr lang="en-US" sz="2000" dirty="0"/>
              <a:t> of the people.</a:t>
            </a:r>
            <a:endParaRPr lang="en-US" sz="2000" b="1" u="sng" dirty="0"/>
          </a:p>
        </p:txBody>
      </p:sp>
      <p:pic>
        <p:nvPicPr>
          <p:cNvPr id="7" name="Picture 6">
            <a:extLst>
              <a:ext uri="{FF2B5EF4-FFF2-40B4-BE49-F238E27FC236}">
                <a16:creationId xmlns:a16="http://schemas.microsoft.com/office/drawing/2014/main" id="{6535C45F-AF56-7144-8536-D0D906BE6D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39816515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1000"/>
                                        <p:tgtEl>
                                          <p:spTgt spid="6">
                                            <p:txEl>
                                              <p:pRg st="3" end="3"/>
                                            </p:txEl>
                                          </p:spTgt>
                                        </p:tgtEl>
                                      </p:cBhvr>
                                    </p:animEffect>
                                    <p:anim calcmode="lin" valueType="num">
                                      <p:cBhvr>
                                        <p:cTn id="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704850" y="203745"/>
            <a:ext cx="7886700" cy="1104636"/>
          </a:xfrm>
        </p:spPr>
        <p:txBody>
          <a:bodyPr>
            <a:normAutofit/>
          </a:bodyPr>
          <a:lstStyle/>
          <a:p>
            <a:pPr algn="ctr"/>
            <a:r>
              <a:rPr lang="en-US" sz="4400" dirty="0"/>
              <a:t>No King like Jesus…</a:t>
            </a:r>
          </a:p>
        </p:txBody>
      </p:sp>
      <p:sp>
        <p:nvSpPr>
          <p:cNvPr id="4" name="Content Placeholder 3">
            <a:extLst>
              <a:ext uri="{FF2B5EF4-FFF2-40B4-BE49-F238E27FC236}">
                <a16:creationId xmlns:a16="http://schemas.microsoft.com/office/drawing/2014/main" id="{7026AD88-1DD6-4741-8A76-D65460FF0AB0}"/>
              </a:ext>
            </a:extLst>
          </p:cNvPr>
          <p:cNvSpPr>
            <a:spLocks noGrp="1"/>
          </p:cNvSpPr>
          <p:nvPr>
            <p:ph sz="half" idx="1"/>
          </p:nvPr>
        </p:nvSpPr>
        <p:spPr>
          <a:xfrm>
            <a:off x="76200" y="1308381"/>
            <a:ext cx="4495800" cy="3317878"/>
          </a:xfrm>
          <a:ln w="19050" cap="rnd">
            <a:solidFill>
              <a:schemeClr val="accent1"/>
            </a:solidFill>
            <a:prstDash val="solid"/>
            <a:round/>
          </a:ln>
        </p:spPr>
        <p:txBody>
          <a:bodyPr vert="horz" lIns="91440" tIns="45720" rIns="91440" bIns="45720" rtlCol="0">
            <a:normAutofit/>
          </a:bodyPr>
          <a:lstStyle/>
          <a:p>
            <a:pPr marL="0" indent="0" algn="ctr">
              <a:buNone/>
            </a:pPr>
            <a:endParaRPr lang="en-US" sz="3600" dirty="0"/>
          </a:p>
          <a:p>
            <a:pPr marL="0" indent="0" algn="ctr">
              <a:buNone/>
            </a:pPr>
            <a:r>
              <a:rPr lang="en-US" sz="3600" dirty="0"/>
              <a:t>By earthly standards, Jesus didn’t come from royalty, look the part, didn’t do kingly things. </a:t>
            </a:r>
          </a:p>
        </p:txBody>
      </p:sp>
      <p:sp>
        <p:nvSpPr>
          <p:cNvPr id="6" name="Content Placeholder 3">
            <a:extLst>
              <a:ext uri="{FF2B5EF4-FFF2-40B4-BE49-F238E27FC236}">
                <a16:creationId xmlns:a16="http://schemas.microsoft.com/office/drawing/2014/main" id="{D9C6DD55-3AA6-B640-A57F-8DCF073BAA1B}"/>
              </a:ext>
            </a:extLst>
          </p:cNvPr>
          <p:cNvSpPr txBox="1">
            <a:spLocks/>
          </p:cNvSpPr>
          <p:nvPr/>
        </p:nvSpPr>
        <p:spPr>
          <a:xfrm>
            <a:off x="4572000" y="1521353"/>
            <a:ext cx="4495800" cy="419364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endParaRPr lang="en-US" sz="3600" dirty="0"/>
          </a:p>
          <a:p>
            <a:pPr marL="0" indent="0" algn="ctr">
              <a:buFont typeface="Arial" panose="020B0604020202020204" pitchFamily="34" charset="0"/>
              <a:buNone/>
            </a:pPr>
            <a:endParaRPr lang="en-US" sz="3600" dirty="0"/>
          </a:p>
          <a:p>
            <a:pPr marL="0" indent="0" algn="ctr">
              <a:buFont typeface="Arial" panose="020B0604020202020204" pitchFamily="34" charset="0"/>
              <a:buNone/>
            </a:pPr>
            <a:endParaRPr lang="en-US" sz="3600" dirty="0"/>
          </a:p>
        </p:txBody>
      </p:sp>
      <p:sp>
        <p:nvSpPr>
          <p:cNvPr id="7" name="Content Placeholder 3">
            <a:extLst>
              <a:ext uri="{FF2B5EF4-FFF2-40B4-BE49-F238E27FC236}">
                <a16:creationId xmlns:a16="http://schemas.microsoft.com/office/drawing/2014/main" id="{0C84811F-2673-554B-A6AA-1F8175C4ADFC}"/>
              </a:ext>
            </a:extLst>
          </p:cNvPr>
          <p:cNvSpPr txBox="1">
            <a:spLocks/>
          </p:cNvSpPr>
          <p:nvPr/>
        </p:nvSpPr>
        <p:spPr>
          <a:xfrm>
            <a:off x="4648200" y="1308381"/>
            <a:ext cx="4343400" cy="3317879"/>
          </a:xfrm>
          <a:prstGeom prst="rect">
            <a:avLst/>
          </a:prstGeom>
          <a:ln w="19050">
            <a:solidFill>
              <a:schemeClr val="accent1"/>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endParaRPr lang="en-US" sz="3600" dirty="0"/>
          </a:p>
          <a:p>
            <a:pPr marL="0" indent="0" algn="ctr">
              <a:buFont typeface="Arial" panose="020B0604020202020204" pitchFamily="34" charset="0"/>
              <a:buNone/>
            </a:pPr>
            <a:r>
              <a:rPr lang="en-US" sz="3600" dirty="0"/>
              <a:t>Jesus was completely consumed with saving the citizens of His Kingdom. </a:t>
            </a:r>
          </a:p>
          <a:p>
            <a:pPr marL="0" indent="0" algn="ctr">
              <a:buFont typeface="Arial" panose="020B0604020202020204" pitchFamily="34" charset="0"/>
              <a:buNone/>
            </a:pPr>
            <a:endParaRPr lang="en-US" sz="3600" dirty="0"/>
          </a:p>
          <a:p>
            <a:pPr marL="0" indent="0" algn="ctr">
              <a:buFont typeface="Arial" panose="020B0604020202020204" pitchFamily="34" charset="0"/>
              <a:buNone/>
            </a:pPr>
            <a:endParaRPr lang="en-US" sz="3600" dirty="0"/>
          </a:p>
        </p:txBody>
      </p:sp>
      <p:pic>
        <p:nvPicPr>
          <p:cNvPr id="8" name="Picture 7">
            <a:extLst>
              <a:ext uri="{FF2B5EF4-FFF2-40B4-BE49-F238E27FC236}">
                <a16:creationId xmlns:a16="http://schemas.microsoft.com/office/drawing/2014/main" id="{FD12C331-B24F-2742-927E-8DCC40E982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9162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4F7AE97-EF93-0543-9429-E72295AC6FC3}"/>
              </a:ext>
            </a:extLst>
          </p:cNvPr>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7848600" y="4858771"/>
            <a:ext cx="1295400" cy="748755"/>
          </a:xfrm>
          <a:prstGeom prst="rect">
            <a:avLst/>
          </a:prstGeom>
        </p:spPr>
      </p:pic>
      <p:sp>
        <p:nvSpPr>
          <p:cNvPr id="2" name="Title 1">
            <a:extLst>
              <a:ext uri="{FF2B5EF4-FFF2-40B4-BE49-F238E27FC236}">
                <a16:creationId xmlns:a16="http://schemas.microsoft.com/office/drawing/2014/main" id="{C830EA92-EA80-2643-8CC4-BC49BDA82E07}"/>
              </a:ext>
            </a:extLst>
          </p:cNvPr>
          <p:cNvSpPr>
            <a:spLocks noGrp="1"/>
          </p:cNvSpPr>
          <p:nvPr>
            <p:ph type="title"/>
          </p:nvPr>
        </p:nvSpPr>
        <p:spPr>
          <a:xfrm>
            <a:off x="628650" y="75670"/>
            <a:ext cx="7886700" cy="1104636"/>
          </a:xfrm>
        </p:spPr>
        <p:txBody>
          <a:bodyPr/>
          <a:lstStyle/>
          <a:p>
            <a:pPr algn="ctr"/>
            <a:r>
              <a:rPr lang="en-US" dirty="0"/>
              <a:t>Choosing Between 2 Kings</a:t>
            </a:r>
          </a:p>
        </p:txBody>
      </p:sp>
      <p:sp>
        <p:nvSpPr>
          <p:cNvPr id="3" name="Content Placeholder 2">
            <a:extLst>
              <a:ext uri="{FF2B5EF4-FFF2-40B4-BE49-F238E27FC236}">
                <a16:creationId xmlns:a16="http://schemas.microsoft.com/office/drawing/2014/main" id="{65FC8C2B-D12E-B540-BA57-0974908197C5}"/>
              </a:ext>
            </a:extLst>
          </p:cNvPr>
          <p:cNvSpPr>
            <a:spLocks noGrp="1"/>
          </p:cNvSpPr>
          <p:nvPr>
            <p:ph sz="half" idx="1"/>
          </p:nvPr>
        </p:nvSpPr>
        <p:spPr/>
        <p:txBody>
          <a:bodyPr/>
          <a:lstStyle/>
          <a:p>
            <a:endParaRPr lang="en-US" dirty="0"/>
          </a:p>
          <a:p>
            <a:endParaRPr lang="en-US" dirty="0"/>
          </a:p>
        </p:txBody>
      </p:sp>
      <p:sp>
        <p:nvSpPr>
          <p:cNvPr id="6" name="Content Placeholder 2">
            <a:extLst>
              <a:ext uri="{FF2B5EF4-FFF2-40B4-BE49-F238E27FC236}">
                <a16:creationId xmlns:a16="http://schemas.microsoft.com/office/drawing/2014/main" id="{CF567632-4CE6-1F43-83DC-D92517DE324A}"/>
              </a:ext>
            </a:extLst>
          </p:cNvPr>
          <p:cNvSpPr txBox="1">
            <a:spLocks/>
          </p:cNvSpPr>
          <p:nvPr/>
        </p:nvSpPr>
        <p:spPr>
          <a:xfrm>
            <a:off x="628650" y="2480469"/>
            <a:ext cx="7886700" cy="2434431"/>
          </a:xfrm>
          <a:prstGeom prst="rect">
            <a:avLst/>
          </a:prstGeom>
          <a:solidFill>
            <a:schemeClr val="bg1"/>
          </a:solidFill>
          <a:ln w="25400">
            <a:solidFill>
              <a:schemeClr val="bg2"/>
            </a:solidFill>
          </a:ln>
          <a:effectLst>
            <a:outerShdw blurRad="50800" dist="50800" dir="5400000" algn="ctr" rotWithShape="0">
              <a:schemeClr val="bg2">
                <a:alpha val="11000"/>
              </a:schemeClr>
            </a:outerShdw>
          </a:effectLst>
        </p:spPr>
        <p:txBody>
          <a:bodyPr vert="horz" lIns="91440" tIns="45720" rIns="91440" bIns="45720" rtlCol="0">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One will take everything you have, give you credit for nothing, and when push comes to shove, will choose himself over you. </a:t>
            </a:r>
          </a:p>
          <a:p>
            <a:pPr marL="0" indent="0" algn="ctr">
              <a:buNone/>
            </a:pPr>
            <a:endParaRPr lang="en-US" sz="2800" dirty="0"/>
          </a:p>
          <a:p>
            <a:pPr marL="0" indent="0" algn="ctr">
              <a:buNone/>
            </a:pPr>
            <a:r>
              <a:rPr lang="en-US" sz="2800" dirty="0"/>
              <a:t>The Other has everything, has given you everything He has, and </a:t>
            </a:r>
            <a:r>
              <a:rPr lang="en-US" sz="2800"/>
              <a:t>laid His Life </a:t>
            </a:r>
            <a:r>
              <a:rPr lang="en-US" sz="2800" dirty="0"/>
              <a:t>down that you might be with Him. </a:t>
            </a:r>
          </a:p>
          <a:p>
            <a:endParaRPr lang="en-US" dirty="0"/>
          </a:p>
        </p:txBody>
      </p:sp>
      <p:sp>
        <p:nvSpPr>
          <p:cNvPr id="7" name="Content Placeholder 2">
            <a:extLst>
              <a:ext uri="{FF2B5EF4-FFF2-40B4-BE49-F238E27FC236}">
                <a16:creationId xmlns:a16="http://schemas.microsoft.com/office/drawing/2014/main" id="{B95F3A6A-68CA-7B48-9ECF-1AA3561753A4}"/>
              </a:ext>
            </a:extLst>
          </p:cNvPr>
          <p:cNvSpPr txBox="1">
            <a:spLocks/>
          </p:cNvSpPr>
          <p:nvPr/>
        </p:nvSpPr>
        <p:spPr>
          <a:xfrm>
            <a:off x="628650" y="1180306"/>
            <a:ext cx="3738016" cy="1104636"/>
          </a:xfrm>
          <a:prstGeom prst="rect">
            <a:avLst/>
          </a:prstGeom>
          <a:solidFill>
            <a:schemeClr val="bg1"/>
          </a:solidFill>
          <a:ln w="25400">
            <a:solidFill>
              <a:schemeClr val="bg2"/>
            </a:solidFill>
          </a:ln>
          <a:effectLst>
            <a:outerShdw blurRad="50800" dist="50800" dir="5400000" algn="ctr" rotWithShape="0">
              <a:schemeClr val="bg2">
                <a:alpha val="11000"/>
              </a:schemeClr>
            </a:outerShdw>
          </a:effectLst>
        </p:spPr>
        <p:txBody>
          <a:bodyPr vert="horz" lIns="91440" tIns="45720" rIns="91440" bIns="45720" rtlCol="0">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000" dirty="0"/>
              <a:t>Who you chose demonstrates where you are. </a:t>
            </a:r>
          </a:p>
          <a:p>
            <a:pPr marL="0" indent="0">
              <a:buNone/>
            </a:pPr>
            <a:endParaRPr lang="en-US" dirty="0"/>
          </a:p>
          <a:p>
            <a:endParaRPr lang="en-US" dirty="0"/>
          </a:p>
        </p:txBody>
      </p:sp>
      <p:sp>
        <p:nvSpPr>
          <p:cNvPr id="8" name="Content Placeholder 2">
            <a:extLst>
              <a:ext uri="{FF2B5EF4-FFF2-40B4-BE49-F238E27FC236}">
                <a16:creationId xmlns:a16="http://schemas.microsoft.com/office/drawing/2014/main" id="{22E94E90-82A9-9F4C-8F0F-88EA4A2EB9AD}"/>
              </a:ext>
            </a:extLst>
          </p:cNvPr>
          <p:cNvSpPr txBox="1">
            <a:spLocks/>
          </p:cNvSpPr>
          <p:nvPr/>
        </p:nvSpPr>
        <p:spPr>
          <a:xfrm>
            <a:off x="4800600" y="1180306"/>
            <a:ext cx="3714750" cy="1104636"/>
          </a:xfrm>
          <a:prstGeom prst="rect">
            <a:avLst/>
          </a:prstGeom>
          <a:solidFill>
            <a:schemeClr val="bg1"/>
          </a:solidFill>
          <a:ln w="25400">
            <a:solidFill>
              <a:schemeClr val="bg2"/>
            </a:solidFill>
          </a:ln>
          <a:effectLst>
            <a:outerShdw blurRad="50800" dist="50800" dir="5400000" algn="ctr" rotWithShape="0">
              <a:schemeClr val="bg2">
                <a:alpha val="11000"/>
              </a:schemeClr>
            </a:outerShdw>
          </a:effectLst>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You become who you follow. </a:t>
            </a:r>
          </a:p>
          <a:p>
            <a:pPr marL="0" indent="0">
              <a:buNone/>
            </a:pPr>
            <a:endParaRPr lang="en-US" dirty="0"/>
          </a:p>
          <a:p>
            <a:endParaRPr lang="en-US" dirty="0"/>
          </a:p>
        </p:txBody>
      </p:sp>
    </p:spTree>
    <p:extLst>
      <p:ext uri="{BB962C8B-B14F-4D97-AF65-F5344CB8AC3E}">
        <p14:creationId xmlns:p14="http://schemas.microsoft.com/office/powerpoint/2010/main" val="410336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857500"/>
            <a:ext cx="5943600" cy="628650"/>
          </a:xfrm>
        </p:spPr>
        <p:txBody>
          <a:bodyPr>
            <a:noAutofit/>
          </a:bodyPr>
          <a:lstStyle/>
          <a:p>
            <a:r>
              <a:rPr lang="en-US" sz="6000" b="1" dirty="0"/>
              <a:t>The First and Last</a:t>
            </a:r>
            <a:br>
              <a:rPr lang="en-US" sz="6000" b="1" dirty="0"/>
            </a:br>
            <a:r>
              <a:rPr lang="en-US" sz="6000" b="1" dirty="0"/>
              <a:t>King</a:t>
            </a:r>
            <a:endParaRPr lang="en-PH" sz="6000" dirty="0"/>
          </a:p>
        </p:txBody>
      </p:sp>
      <p:pic>
        <p:nvPicPr>
          <p:cNvPr id="8" name="Picture 7">
            <a:extLst>
              <a:ext uri="{FF2B5EF4-FFF2-40B4-BE49-F238E27FC236}">
                <a16:creationId xmlns:a16="http://schemas.microsoft.com/office/drawing/2014/main" id="{F465C0F1-2E18-284B-A26A-16AB238905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2029053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627459" y="-8990"/>
            <a:ext cx="2949178" cy="1113890"/>
          </a:xfrm>
        </p:spPr>
        <p:txBody>
          <a:bodyPr>
            <a:normAutofit/>
          </a:bodyPr>
          <a:lstStyle/>
          <a:p>
            <a:pPr algn="ctr"/>
            <a:r>
              <a:rPr lang="en-US" sz="3600" dirty="0">
                <a:latin typeface="Calibri" panose="020F0502020204030204" pitchFamily="34" charset="0"/>
                <a:cs typeface="Calibri" panose="020F0502020204030204" pitchFamily="34" charset="0"/>
              </a:rPr>
              <a:t>Saul: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1</a:t>
            </a:r>
            <a:r>
              <a:rPr lang="en-US" sz="3600" baseline="30000" dirty="0">
                <a:latin typeface="Calibri" panose="020F0502020204030204" pitchFamily="34" charset="0"/>
                <a:cs typeface="Calibri" panose="020F0502020204030204" pitchFamily="34" charset="0"/>
              </a:rPr>
              <a:t>st</a:t>
            </a:r>
            <a:r>
              <a:rPr lang="en-US" sz="3600" dirty="0">
                <a:latin typeface="Calibri" panose="020F0502020204030204" pitchFamily="34" charset="0"/>
                <a:cs typeface="Calibri" panose="020F0502020204030204" pitchFamily="34" charset="0"/>
              </a:rPr>
              <a:t> King…</a:t>
            </a:r>
          </a:p>
        </p:txBody>
      </p:sp>
      <p:sp>
        <p:nvSpPr>
          <p:cNvPr id="4" name="Content Placeholder 3">
            <a:extLst>
              <a:ext uri="{FF2B5EF4-FFF2-40B4-BE49-F238E27FC236}">
                <a16:creationId xmlns:a16="http://schemas.microsoft.com/office/drawing/2014/main" id="{7026AD88-1DD6-4741-8A76-D65460FF0AB0}"/>
              </a:ext>
            </a:extLst>
          </p:cNvPr>
          <p:cNvSpPr>
            <a:spLocks noGrp="1"/>
          </p:cNvSpPr>
          <p:nvPr>
            <p:ph idx="1"/>
          </p:nvPr>
        </p:nvSpPr>
        <p:spPr>
          <a:xfrm>
            <a:off x="3887390" y="578909"/>
            <a:ext cx="5028009" cy="4305300"/>
          </a:xfrm>
        </p:spPr>
        <p:txBody>
          <a:bodyPr>
            <a:normAutofit fontScale="92500"/>
          </a:bodyPr>
          <a:lstStyle/>
          <a:p>
            <a:pPr marL="0" indent="0">
              <a:buNone/>
            </a:pPr>
            <a:r>
              <a:rPr lang="en-US" dirty="0"/>
              <a:t>		1 Samuel 15:1-3</a:t>
            </a:r>
          </a:p>
          <a:p>
            <a:pPr marL="0" indent="0" algn="ctr">
              <a:buNone/>
            </a:pPr>
            <a:r>
              <a:rPr lang="en-US" dirty="0"/>
              <a:t>1 Then Samuel said to Saul, “The LORD sent me to anoint you as king over His people, over Israel; now therefore, </a:t>
            </a:r>
            <a:r>
              <a:rPr lang="en-US" b="1" u="sng" dirty="0"/>
              <a:t>listen to the words of the LORD.</a:t>
            </a:r>
            <a:r>
              <a:rPr lang="en-US" dirty="0"/>
              <a:t> 2 Thus says the LORD of hosts, ‘I will punish Amalek </a:t>
            </a:r>
            <a:r>
              <a:rPr lang="en-US" i="1" dirty="0"/>
              <a:t>for</a:t>
            </a:r>
            <a:r>
              <a:rPr lang="en-US" dirty="0"/>
              <a:t> what he did to Israel, how he set himself against him on the way while he was coming up from Egypt. 3 Now go and strike Amalek and utterly destroy all that he has, and do not spare him; but put to death both man and woman, child and infant, ox and sheep, camel and donkey.’”</a:t>
            </a:r>
          </a:p>
        </p:txBody>
      </p:sp>
      <p:sp>
        <p:nvSpPr>
          <p:cNvPr id="3" name="Text Placeholder 2">
            <a:extLst>
              <a:ext uri="{FF2B5EF4-FFF2-40B4-BE49-F238E27FC236}">
                <a16:creationId xmlns:a16="http://schemas.microsoft.com/office/drawing/2014/main" id="{94B90F9E-55C7-6644-9090-B3B2E49A691A}"/>
              </a:ext>
            </a:extLst>
          </p:cNvPr>
          <p:cNvSpPr>
            <a:spLocks noGrp="1"/>
          </p:cNvSpPr>
          <p:nvPr>
            <p:ph type="body" sz="half" idx="2"/>
          </p:nvPr>
        </p:nvSpPr>
        <p:spPr>
          <a:xfrm>
            <a:off x="-2381" y="1181100"/>
            <a:ext cx="3579018" cy="4305300"/>
          </a:xfrm>
        </p:spPr>
        <p:txBody>
          <a:bodyPr>
            <a:normAutofit/>
          </a:bodyPr>
          <a:lstStyle/>
          <a:p>
            <a:pPr marL="171450" indent="-171450">
              <a:buFont typeface="Arial" panose="020B0604020202020204" pitchFamily="34" charset="0"/>
              <a:buChar char="•"/>
            </a:pPr>
            <a:r>
              <a:rPr lang="en-US" sz="2000" dirty="0"/>
              <a:t>Interprets God’s Word how most convenes him. </a:t>
            </a:r>
          </a:p>
          <a:p>
            <a:pPr marL="171450" indent="-171450">
              <a:buFont typeface="Arial" panose="020B0604020202020204" pitchFamily="34" charset="0"/>
              <a:buChar char="•"/>
            </a:pPr>
            <a:endParaRPr lang="en-US" sz="2000" dirty="0"/>
          </a:p>
          <a:p>
            <a:endParaRPr lang="en-US" dirty="0"/>
          </a:p>
        </p:txBody>
      </p:sp>
      <p:pic>
        <p:nvPicPr>
          <p:cNvPr id="6" name="Picture 5">
            <a:extLst>
              <a:ext uri="{FF2B5EF4-FFF2-40B4-BE49-F238E27FC236}">
                <a16:creationId xmlns:a16="http://schemas.microsoft.com/office/drawing/2014/main" id="{9A65DD67-FAE2-A94D-8CDF-1A26163EF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316597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627459" y="-8990"/>
            <a:ext cx="2949178" cy="1113890"/>
          </a:xfrm>
        </p:spPr>
        <p:txBody>
          <a:bodyPr>
            <a:normAutofit/>
          </a:bodyPr>
          <a:lstStyle/>
          <a:p>
            <a:pPr algn="ctr"/>
            <a:r>
              <a:rPr lang="en-US" sz="3600" dirty="0">
                <a:latin typeface="Calibri" panose="020F0502020204030204" pitchFamily="34" charset="0"/>
                <a:cs typeface="Calibri" panose="020F0502020204030204" pitchFamily="34" charset="0"/>
              </a:rPr>
              <a:t>Saul: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1</a:t>
            </a:r>
            <a:r>
              <a:rPr lang="en-US" sz="3600" baseline="30000" dirty="0">
                <a:latin typeface="Calibri" panose="020F0502020204030204" pitchFamily="34" charset="0"/>
                <a:cs typeface="Calibri" panose="020F0502020204030204" pitchFamily="34" charset="0"/>
              </a:rPr>
              <a:t>st</a:t>
            </a:r>
            <a:r>
              <a:rPr lang="en-US" sz="3600" dirty="0">
                <a:latin typeface="Calibri" panose="020F0502020204030204" pitchFamily="34" charset="0"/>
                <a:cs typeface="Calibri" panose="020F0502020204030204" pitchFamily="34" charset="0"/>
              </a:rPr>
              <a:t> King…</a:t>
            </a:r>
          </a:p>
        </p:txBody>
      </p:sp>
      <p:sp>
        <p:nvSpPr>
          <p:cNvPr id="4" name="Content Placeholder 3">
            <a:extLst>
              <a:ext uri="{FF2B5EF4-FFF2-40B4-BE49-F238E27FC236}">
                <a16:creationId xmlns:a16="http://schemas.microsoft.com/office/drawing/2014/main" id="{7026AD88-1DD6-4741-8A76-D65460FF0AB0}"/>
              </a:ext>
            </a:extLst>
          </p:cNvPr>
          <p:cNvSpPr>
            <a:spLocks noGrp="1"/>
          </p:cNvSpPr>
          <p:nvPr>
            <p:ph idx="1"/>
          </p:nvPr>
        </p:nvSpPr>
        <p:spPr>
          <a:xfrm>
            <a:off x="3887390" y="578909"/>
            <a:ext cx="5104209" cy="4305300"/>
          </a:xfrm>
        </p:spPr>
        <p:txBody>
          <a:bodyPr>
            <a:normAutofit lnSpcReduction="10000"/>
          </a:bodyPr>
          <a:lstStyle/>
          <a:p>
            <a:pPr marL="0" indent="0">
              <a:buNone/>
            </a:pPr>
            <a:r>
              <a:rPr lang="en-US" dirty="0"/>
              <a:t>		1 Samuel 15:7-9</a:t>
            </a:r>
          </a:p>
          <a:p>
            <a:pPr marL="0" indent="0" algn="ctr">
              <a:buNone/>
            </a:pPr>
            <a:r>
              <a:rPr lang="en-US" dirty="0"/>
              <a:t>7 So Saul defeated the Amalekites, from Havilah as you go to </a:t>
            </a:r>
            <a:r>
              <a:rPr lang="en-US" dirty="0" err="1"/>
              <a:t>Shur</a:t>
            </a:r>
            <a:r>
              <a:rPr lang="en-US" dirty="0"/>
              <a:t>, which is east of Egypt. 8 He captured Agag the king of the Amalekites alive, and utterly destroyed all the people with the edge of the sword. 9 </a:t>
            </a:r>
            <a:r>
              <a:rPr lang="en-US" b="1" u="sng" dirty="0"/>
              <a:t>But Saul and the people spared</a:t>
            </a:r>
            <a:r>
              <a:rPr lang="en-US" dirty="0"/>
              <a:t> Agag and the best of the sheep, the oxen, the fatlings, the lambs, and all that was good, and </a:t>
            </a:r>
            <a:r>
              <a:rPr lang="en-US" b="1" u="sng" dirty="0"/>
              <a:t>were not willing to destroy them utterly</a:t>
            </a:r>
            <a:r>
              <a:rPr lang="en-US" dirty="0"/>
              <a:t>; but everything despised and worthless, that they utterly destroyed.</a:t>
            </a:r>
          </a:p>
        </p:txBody>
      </p:sp>
      <p:sp>
        <p:nvSpPr>
          <p:cNvPr id="3" name="Text Placeholder 2">
            <a:extLst>
              <a:ext uri="{FF2B5EF4-FFF2-40B4-BE49-F238E27FC236}">
                <a16:creationId xmlns:a16="http://schemas.microsoft.com/office/drawing/2014/main" id="{94B90F9E-55C7-6644-9090-B3B2E49A691A}"/>
              </a:ext>
            </a:extLst>
          </p:cNvPr>
          <p:cNvSpPr>
            <a:spLocks noGrp="1"/>
          </p:cNvSpPr>
          <p:nvPr>
            <p:ph type="body" sz="half" idx="2"/>
          </p:nvPr>
        </p:nvSpPr>
        <p:spPr>
          <a:xfrm>
            <a:off x="-2381" y="1181100"/>
            <a:ext cx="3579018" cy="4305300"/>
          </a:xfrm>
        </p:spPr>
        <p:txBody>
          <a:bodyPr>
            <a:normAutofit/>
          </a:bodyPr>
          <a:lstStyle/>
          <a:p>
            <a:pPr marL="171450" indent="-171450">
              <a:buFont typeface="Arial" panose="020B0604020202020204" pitchFamily="34" charset="0"/>
              <a:buChar char="•"/>
            </a:pPr>
            <a:r>
              <a:rPr lang="en-US" sz="2000" dirty="0"/>
              <a:t>Interprets God’s Word how most convenes him. </a:t>
            </a:r>
          </a:p>
          <a:p>
            <a:pPr marL="171450" indent="-171450">
              <a:buFont typeface="Arial" panose="020B0604020202020204" pitchFamily="34" charset="0"/>
              <a:buChar char="•"/>
            </a:pPr>
            <a:endParaRPr lang="en-US" sz="2000" dirty="0"/>
          </a:p>
          <a:p>
            <a:endParaRPr lang="en-US" dirty="0"/>
          </a:p>
        </p:txBody>
      </p:sp>
      <p:pic>
        <p:nvPicPr>
          <p:cNvPr id="6" name="Picture 5">
            <a:extLst>
              <a:ext uri="{FF2B5EF4-FFF2-40B4-BE49-F238E27FC236}">
                <a16:creationId xmlns:a16="http://schemas.microsoft.com/office/drawing/2014/main" id="{9A65DD67-FAE2-A94D-8CDF-1A26163EF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1295692961"/>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627459" y="-8990"/>
            <a:ext cx="2949178" cy="1113890"/>
          </a:xfrm>
        </p:spPr>
        <p:txBody>
          <a:bodyPr>
            <a:normAutofit/>
          </a:bodyPr>
          <a:lstStyle/>
          <a:p>
            <a:pPr algn="ctr"/>
            <a:r>
              <a:rPr lang="en-US" sz="3600" dirty="0">
                <a:latin typeface="Calibri" panose="020F0502020204030204" pitchFamily="34" charset="0"/>
                <a:cs typeface="Calibri" panose="020F0502020204030204" pitchFamily="34" charset="0"/>
              </a:rPr>
              <a:t>Saul: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1</a:t>
            </a:r>
            <a:r>
              <a:rPr lang="en-US" sz="3600" baseline="30000" dirty="0">
                <a:latin typeface="Calibri" panose="020F0502020204030204" pitchFamily="34" charset="0"/>
                <a:cs typeface="Calibri" panose="020F0502020204030204" pitchFamily="34" charset="0"/>
              </a:rPr>
              <a:t>st</a:t>
            </a:r>
            <a:r>
              <a:rPr lang="en-US" sz="3600" dirty="0">
                <a:latin typeface="Calibri" panose="020F0502020204030204" pitchFamily="34" charset="0"/>
                <a:cs typeface="Calibri" panose="020F0502020204030204" pitchFamily="34" charset="0"/>
              </a:rPr>
              <a:t> King…</a:t>
            </a:r>
          </a:p>
        </p:txBody>
      </p:sp>
      <p:sp>
        <p:nvSpPr>
          <p:cNvPr id="4" name="Content Placeholder 3">
            <a:extLst>
              <a:ext uri="{FF2B5EF4-FFF2-40B4-BE49-F238E27FC236}">
                <a16:creationId xmlns:a16="http://schemas.microsoft.com/office/drawing/2014/main" id="{7026AD88-1DD6-4741-8A76-D65460FF0AB0}"/>
              </a:ext>
            </a:extLst>
          </p:cNvPr>
          <p:cNvSpPr>
            <a:spLocks noGrp="1"/>
          </p:cNvSpPr>
          <p:nvPr>
            <p:ph idx="1"/>
          </p:nvPr>
        </p:nvSpPr>
        <p:spPr>
          <a:xfrm>
            <a:off x="3887390" y="578909"/>
            <a:ext cx="5104209" cy="4305300"/>
          </a:xfrm>
        </p:spPr>
        <p:txBody>
          <a:bodyPr>
            <a:normAutofit/>
          </a:bodyPr>
          <a:lstStyle/>
          <a:p>
            <a:pPr marL="0" indent="0">
              <a:buNone/>
            </a:pPr>
            <a:r>
              <a:rPr lang="en-US" dirty="0"/>
              <a:t>		1 Samuel 15:13</a:t>
            </a:r>
          </a:p>
          <a:p>
            <a:pPr marL="0" indent="0" algn="ctr">
              <a:buNone/>
            </a:pPr>
            <a:r>
              <a:rPr lang="en-US" dirty="0"/>
              <a:t>Samuel came to Saul, and Saul said to him, “Blessed are you of the LORD! </a:t>
            </a:r>
            <a:r>
              <a:rPr lang="en-US" b="1" u="sng" dirty="0"/>
              <a:t>I have carried out the command of the LORD.”</a:t>
            </a:r>
          </a:p>
        </p:txBody>
      </p:sp>
      <p:sp>
        <p:nvSpPr>
          <p:cNvPr id="3" name="Text Placeholder 2">
            <a:extLst>
              <a:ext uri="{FF2B5EF4-FFF2-40B4-BE49-F238E27FC236}">
                <a16:creationId xmlns:a16="http://schemas.microsoft.com/office/drawing/2014/main" id="{94B90F9E-55C7-6644-9090-B3B2E49A691A}"/>
              </a:ext>
            </a:extLst>
          </p:cNvPr>
          <p:cNvSpPr>
            <a:spLocks noGrp="1"/>
          </p:cNvSpPr>
          <p:nvPr>
            <p:ph type="body" sz="half" idx="2"/>
          </p:nvPr>
        </p:nvSpPr>
        <p:spPr>
          <a:xfrm>
            <a:off x="-2381" y="1181100"/>
            <a:ext cx="3579018" cy="4305300"/>
          </a:xfrm>
        </p:spPr>
        <p:txBody>
          <a:bodyPr>
            <a:normAutofit/>
          </a:bodyPr>
          <a:lstStyle/>
          <a:p>
            <a:pPr marL="171450" indent="-171450">
              <a:buFont typeface="Arial" panose="020B0604020202020204" pitchFamily="34" charset="0"/>
              <a:buChar char="•"/>
            </a:pPr>
            <a:r>
              <a:rPr lang="en-US" sz="2000" dirty="0"/>
              <a:t>Interprets God’s Word how most convenes him. </a:t>
            </a:r>
          </a:p>
          <a:p>
            <a:pPr marL="171450" indent="-171450">
              <a:buFont typeface="Arial" panose="020B0604020202020204" pitchFamily="34" charset="0"/>
              <a:buChar char="•"/>
            </a:pPr>
            <a:endParaRPr lang="en-US" sz="2000" dirty="0"/>
          </a:p>
          <a:p>
            <a:endParaRPr lang="en-US" dirty="0"/>
          </a:p>
        </p:txBody>
      </p:sp>
      <p:pic>
        <p:nvPicPr>
          <p:cNvPr id="6" name="Picture 5">
            <a:extLst>
              <a:ext uri="{FF2B5EF4-FFF2-40B4-BE49-F238E27FC236}">
                <a16:creationId xmlns:a16="http://schemas.microsoft.com/office/drawing/2014/main" id="{9A65DD67-FAE2-A94D-8CDF-1A26163EF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Tree>
    <p:extLst>
      <p:ext uri="{BB962C8B-B14F-4D97-AF65-F5344CB8AC3E}">
        <p14:creationId xmlns:p14="http://schemas.microsoft.com/office/powerpoint/2010/main" val="1386468467"/>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627459" y="-8990"/>
            <a:ext cx="2949178" cy="1113890"/>
          </a:xfrm>
        </p:spPr>
        <p:txBody>
          <a:bodyPr>
            <a:normAutofit/>
          </a:bodyPr>
          <a:lstStyle/>
          <a:p>
            <a:pPr algn="ctr"/>
            <a:r>
              <a:rPr lang="en-US" sz="3600" dirty="0">
                <a:latin typeface="Calibri" panose="020F0502020204030204" pitchFamily="34" charset="0"/>
                <a:cs typeface="Calibri" panose="020F0502020204030204" pitchFamily="34" charset="0"/>
              </a:rPr>
              <a:t>Saul: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1</a:t>
            </a:r>
            <a:r>
              <a:rPr lang="en-US" sz="3600" baseline="30000" dirty="0">
                <a:latin typeface="Calibri" panose="020F0502020204030204" pitchFamily="34" charset="0"/>
                <a:cs typeface="Calibri" panose="020F0502020204030204" pitchFamily="34" charset="0"/>
              </a:rPr>
              <a:t>st</a:t>
            </a:r>
            <a:r>
              <a:rPr lang="en-US" sz="3600" dirty="0">
                <a:latin typeface="Calibri" panose="020F0502020204030204" pitchFamily="34" charset="0"/>
                <a:cs typeface="Calibri" panose="020F0502020204030204" pitchFamily="34" charset="0"/>
              </a:rPr>
              <a:t> King…</a:t>
            </a:r>
          </a:p>
        </p:txBody>
      </p:sp>
      <p:sp>
        <p:nvSpPr>
          <p:cNvPr id="3" name="Text Placeholder 2">
            <a:extLst>
              <a:ext uri="{FF2B5EF4-FFF2-40B4-BE49-F238E27FC236}">
                <a16:creationId xmlns:a16="http://schemas.microsoft.com/office/drawing/2014/main" id="{94B90F9E-55C7-6644-9090-B3B2E49A691A}"/>
              </a:ext>
            </a:extLst>
          </p:cNvPr>
          <p:cNvSpPr>
            <a:spLocks noGrp="1"/>
          </p:cNvSpPr>
          <p:nvPr>
            <p:ph type="body" sz="half" idx="2"/>
          </p:nvPr>
        </p:nvSpPr>
        <p:spPr>
          <a:xfrm>
            <a:off x="-2381" y="1181100"/>
            <a:ext cx="3579018" cy="43053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Interprets God’s Word how most convenes him. </a:t>
            </a:r>
          </a:p>
          <a:p>
            <a:pPr marL="171450" indent="-171450">
              <a:buFont typeface="Arial" panose="020B0604020202020204" pitchFamily="34" charset="0"/>
              <a:buChar char="•"/>
            </a:pPr>
            <a:r>
              <a:rPr lang="en-US" sz="2000" dirty="0"/>
              <a:t>Unwilling to accept correction/ownership for his faults. </a:t>
            </a:r>
          </a:p>
          <a:p>
            <a:pPr marL="171450" indent="-171450">
              <a:buFont typeface="Arial" panose="020B0604020202020204" pitchFamily="34" charset="0"/>
              <a:buChar char="•"/>
            </a:pPr>
            <a:endParaRPr lang="en-US" sz="2000" dirty="0"/>
          </a:p>
          <a:p>
            <a:endParaRPr lang="en-US" dirty="0"/>
          </a:p>
        </p:txBody>
      </p:sp>
      <p:pic>
        <p:nvPicPr>
          <p:cNvPr id="6" name="Picture 5">
            <a:extLst>
              <a:ext uri="{FF2B5EF4-FFF2-40B4-BE49-F238E27FC236}">
                <a16:creationId xmlns:a16="http://schemas.microsoft.com/office/drawing/2014/main" id="{9A65DD67-FAE2-A94D-8CDF-1A26163EF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
        <p:nvSpPr>
          <p:cNvPr id="7" name="Content Placeholder 3">
            <a:extLst>
              <a:ext uri="{FF2B5EF4-FFF2-40B4-BE49-F238E27FC236}">
                <a16:creationId xmlns:a16="http://schemas.microsoft.com/office/drawing/2014/main" id="{BDF9161D-FABC-754F-B028-A187FB8575D6}"/>
              </a:ext>
            </a:extLst>
          </p:cNvPr>
          <p:cNvSpPr txBox="1">
            <a:spLocks/>
          </p:cNvSpPr>
          <p:nvPr/>
        </p:nvSpPr>
        <p:spPr>
          <a:xfrm>
            <a:off x="3733800" y="327554"/>
            <a:ext cx="5334001" cy="4564591"/>
          </a:xfrm>
          <a:prstGeom prst="rect">
            <a:avLst/>
          </a:prstGeom>
        </p:spPr>
        <p:txBody>
          <a:bodyPr vert="horz" lIns="91440" tIns="45720" rIns="91440" bIns="45720" rtlCol="0">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9pPr>
          </a:lstStyle>
          <a:p>
            <a:pPr marL="0" indent="0" algn="ctr">
              <a:buFont typeface="Arial" panose="020B0604020202020204" pitchFamily="34" charset="0"/>
              <a:buNone/>
            </a:pPr>
            <a:r>
              <a:rPr lang="en-US" dirty="0"/>
              <a:t>1 Samuel 13:9-13</a:t>
            </a:r>
          </a:p>
          <a:p>
            <a:pPr marL="0" indent="0" algn="ctr">
              <a:buFont typeface="Arial" panose="020B0604020202020204" pitchFamily="34" charset="0"/>
              <a:buNone/>
            </a:pPr>
            <a:r>
              <a:rPr lang="en-US" dirty="0"/>
              <a:t>9 So Saul said, “Bring to me the burnt offering and the peace offerings.” And he offered the burnt offering. 10 As soon as he finished offering the burnt offering, behold, Samuel came; and Saul went out to meet him </a:t>
            </a:r>
            <a:r>
              <a:rPr lang="en-US" i="1" dirty="0"/>
              <a:t>and </a:t>
            </a:r>
            <a:r>
              <a:rPr lang="en-US" dirty="0"/>
              <a:t>to greet him. 11 But Samuel said, “What have you done?” And Saul said, “Because I saw that </a:t>
            </a:r>
            <a:r>
              <a:rPr lang="en-US" b="1" u="sng" dirty="0"/>
              <a:t>the people </a:t>
            </a:r>
            <a:r>
              <a:rPr lang="en-US" dirty="0"/>
              <a:t>were scattering from me, and that </a:t>
            </a:r>
            <a:r>
              <a:rPr lang="en-US" b="1" u="sng" dirty="0"/>
              <a:t>you did not come </a:t>
            </a:r>
            <a:r>
              <a:rPr lang="en-US" dirty="0"/>
              <a:t>within the appointed days, and </a:t>
            </a:r>
            <a:r>
              <a:rPr lang="en-US" b="1" u="sng" dirty="0"/>
              <a:t>that the Philistines </a:t>
            </a:r>
            <a:r>
              <a:rPr lang="en-US" dirty="0"/>
              <a:t>were assembling at </a:t>
            </a:r>
            <a:r>
              <a:rPr lang="en-US" dirty="0" err="1"/>
              <a:t>Michmash</a:t>
            </a:r>
            <a:r>
              <a:rPr lang="en-US" dirty="0"/>
              <a:t>, 12 therefore I said, ‘Now the Philistines will come down against me at Gilgal, and I have not asked the favor of the LORD.’ </a:t>
            </a:r>
            <a:r>
              <a:rPr lang="en-US" b="1" i="1" u="sng" dirty="0"/>
              <a:t>So I forced myself</a:t>
            </a:r>
            <a:r>
              <a:rPr lang="en-US" dirty="0"/>
              <a:t> and offered the burnt offering.” 13 Samuel said to Saul, “You have acted foolishly; you have not kept the commandment of the LORD your God, which He commanded you, for now the LORD would have established your kingdom over Israel forever.</a:t>
            </a:r>
          </a:p>
        </p:txBody>
      </p:sp>
    </p:spTree>
    <p:extLst>
      <p:ext uri="{BB962C8B-B14F-4D97-AF65-F5344CB8AC3E}">
        <p14:creationId xmlns:p14="http://schemas.microsoft.com/office/powerpoint/2010/main" val="10482640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627459" y="-8990"/>
            <a:ext cx="2949178" cy="1113890"/>
          </a:xfrm>
        </p:spPr>
        <p:txBody>
          <a:bodyPr>
            <a:normAutofit/>
          </a:bodyPr>
          <a:lstStyle/>
          <a:p>
            <a:pPr algn="ctr"/>
            <a:r>
              <a:rPr lang="en-US" sz="3600" dirty="0">
                <a:latin typeface="Calibri" panose="020F0502020204030204" pitchFamily="34" charset="0"/>
                <a:cs typeface="Calibri" panose="020F0502020204030204" pitchFamily="34" charset="0"/>
              </a:rPr>
              <a:t>Saul: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1</a:t>
            </a:r>
            <a:r>
              <a:rPr lang="en-US" sz="3600" baseline="30000" dirty="0">
                <a:latin typeface="Calibri" panose="020F0502020204030204" pitchFamily="34" charset="0"/>
                <a:cs typeface="Calibri" panose="020F0502020204030204" pitchFamily="34" charset="0"/>
              </a:rPr>
              <a:t>st</a:t>
            </a:r>
            <a:r>
              <a:rPr lang="en-US" sz="3600" dirty="0">
                <a:latin typeface="Calibri" panose="020F0502020204030204" pitchFamily="34" charset="0"/>
                <a:cs typeface="Calibri" panose="020F0502020204030204" pitchFamily="34" charset="0"/>
              </a:rPr>
              <a:t> King…</a:t>
            </a:r>
          </a:p>
        </p:txBody>
      </p:sp>
      <p:sp>
        <p:nvSpPr>
          <p:cNvPr id="3" name="Text Placeholder 2">
            <a:extLst>
              <a:ext uri="{FF2B5EF4-FFF2-40B4-BE49-F238E27FC236}">
                <a16:creationId xmlns:a16="http://schemas.microsoft.com/office/drawing/2014/main" id="{94B90F9E-55C7-6644-9090-B3B2E49A691A}"/>
              </a:ext>
            </a:extLst>
          </p:cNvPr>
          <p:cNvSpPr>
            <a:spLocks noGrp="1"/>
          </p:cNvSpPr>
          <p:nvPr>
            <p:ph type="body" sz="half" idx="2"/>
          </p:nvPr>
        </p:nvSpPr>
        <p:spPr>
          <a:xfrm>
            <a:off x="-2381" y="1181100"/>
            <a:ext cx="3579018" cy="43053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Interprets God’s Word how most convenes him. </a:t>
            </a:r>
          </a:p>
          <a:p>
            <a:pPr marL="171450" indent="-171450">
              <a:buFont typeface="Arial" panose="020B0604020202020204" pitchFamily="34" charset="0"/>
              <a:buChar char="•"/>
            </a:pPr>
            <a:r>
              <a:rPr lang="en-US" sz="2000" dirty="0"/>
              <a:t>Unwilling to accept correction/ownership for his faults. </a:t>
            </a:r>
          </a:p>
          <a:p>
            <a:pPr marL="171450" indent="-171450">
              <a:buFont typeface="Arial" panose="020B0604020202020204" pitchFamily="34" charset="0"/>
              <a:buChar char="•"/>
            </a:pPr>
            <a:endParaRPr lang="en-US" sz="2000" dirty="0"/>
          </a:p>
          <a:p>
            <a:endParaRPr lang="en-US" dirty="0"/>
          </a:p>
        </p:txBody>
      </p:sp>
      <p:pic>
        <p:nvPicPr>
          <p:cNvPr id="6" name="Picture 5">
            <a:extLst>
              <a:ext uri="{FF2B5EF4-FFF2-40B4-BE49-F238E27FC236}">
                <a16:creationId xmlns:a16="http://schemas.microsoft.com/office/drawing/2014/main" id="{9A65DD67-FAE2-A94D-8CDF-1A26163EF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
        <p:nvSpPr>
          <p:cNvPr id="7" name="Content Placeholder 3">
            <a:extLst>
              <a:ext uri="{FF2B5EF4-FFF2-40B4-BE49-F238E27FC236}">
                <a16:creationId xmlns:a16="http://schemas.microsoft.com/office/drawing/2014/main" id="{BDF9161D-FABC-754F-B028-A187FB8575D6}"/>
              </a:ext>
            </a:extLst>
          </p:cNvPr>
          <p:cNvSpPr txBox="1">
            <a:spLocks/>
          </p:cNvSpPr>
          <p:nvPr/>
        </p:nvSpPr>
        <p:spPr>
          <a:xfrm>
            <a:off x="3576637" y="575204"/>
            <a:ext cx="5334001" cy="456459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9pPr>
          </a:lstStyle>
          <a:p>
            <a:pPr marL="0" indent="0" algn="ctr">
              <a:buFont typeface="Arial" panose="020B0604020202020204" pitchFamily="34" charset="0"/>
              <a:buNone/>
            </a:pPr>
            <a:r>
              <a:rPr lang="en-US" dirty="0"/>
              <a:t>1 Samuel 15:14-15</a:t>
            </a:r>
          </a:p>
          <a:p>
            <a:pPr marL="0" indent="0" algn="ctr">
              <a:buNone/>
            </a:pPr>
            <a:r>
              <a:rPr lang="en-US" dirty="0"/>
              <a:t> 14 But Samuel said, “What then is this bleating of the sheep in my ears, and the lowing of the oxen which I hear?” 15 Saul said, “</a:t>
            </a:r>
            <a:r>
              <a:rPr lang="en-US" b="1" u="sng" dirty="0"/>
              <a:t>They</a:t>
            </a:r>
            <a:r>
              <a:rPr lang="en-US" dirty="0"/>
              <a:t> have brought them from the Amalekites, for </a:t>
            </a:r>
            <a:r>
              <a:rPr lang="en-US" b="1" u="sng" dirty="0"/>
              <a:t>the people </a:t>
            </a:r>
            <a:r>
              <a:rPr lang="en-US" dirty="0"/>
              <a:t>spared the best of the sheep and oxen, to sacrifice to the </a:t>
            </a:r>
            <a:r>
              <a:rPr lang="en-US" b="1" u="sng" dirty="0"/>
              <a:t>LORD your God</a:t>
            </a:r>
            <a:r>
              <a:rPr lang="en-US" dirty="0"/>
              <a:t>; but the rest </a:t>
            </a:r>
            <a:r>
              <a:rPr lang="en-US" b="1" u="sng" dirty="0"/>
              <a:t>we</a:t>
            </a:r>
            <a:r>
              <a:rPr lang="en-US" dirty="0"/>
              <a:t> have utterly destroyed.”</a:t>
            </a:r>
          </a:p>
        </p:txBody>
      </p:sp>
    </p:spTree>
    <p:extLst>
      <p:ext uri="{BB962C8B-B14F-4D97-AF65-F5344CB8AC3E}">
        <p14:creationId xmlns:p14="http://schemas.microsoft.com/office/powerpoint/2010/main" val="1999165977"/>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AD8-95AA-AC49-B447-8208C03E9EA1}"/>
              </a:ext>
            </a:extLst>
          </p:cNvPr>
          <p:cNvSpPr>
            <a:spLocks noGrp="1"/>
          </p:cNvSpPr>
          <p:nvPr>
            <p:ph type="title"/>
          </p:nvPr>
        </p:nvSpPr>
        <p:spPr>
          <a:xfrm>
            <a:off x="627459" y="-8990"/>
            <a:ext cx="2949178" cy="1113890"/>
          </a:xfrm>
        </p:spPr>
        <p:txBody>
          <a:bodyPr>
            <a:normAutofit/>
          </a:bodyPr>
          <a:lstStyle/>
          <a:p>
            <a:pPr algn="ctr"/>
            <a:r>
              <a:rPr lang="en-US" sz="3600" dirty="0">
                <a:latin typeface="Calibri" panose="020F0502020204030204" pitchFamily="34" charset="0"/>
                <a:cs typeface="Calibri" panose="020F0502020204030204" pitchFamily="34" charset="0"/>
              </a:rPr>
              <a:t>Saul: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1</a:t>
            </a:r>
            <a:r>
              <a:rPr lang="en-US" sz="3600" baseline="30000" dirty="0">
                <a:latin typeface="Calibri" panose="020F0502020204030204" pitchFamily="34" charset="0"/>
                <a:cs typeface="Calibri" panose="020F0502020204030204" pitchFamily="34" charset="0"/>
              </a:rPr>
              <a:t>st</a:t>
            </a:r>
            <a:r>
              <a:rPr lang="en-US" sz="3600" dirty="0">
                <a:latin typeface="Calibri" panose="020F0502020204030204" pitchFamily="34" charset="0"/>
                <a:cs typeface="Calibri" panose="020F0502020204030204" pitchFamily="34" charset="0"/>
              </a:rPr>
              <a:t> King…</a:t>
            </a:r>
          </a:p>
        </p:txBody>
      </p:sp>
      <p:sp>
        <p:nvSpPr>
          <p:cNvPr id="3" name="Text Placeholder 2">
            <a:extLst>
              <a:ext uri="{FF2B5EF4-FFF2-40B4-BE49-F238E27FC236}">
                <a16:creationId xmlns:a16="http://schemas.microsoft.com/office/drawing/2014/main" id="{94B90F9E-55C7-6644-9090-B3B2E49A691A}"/>
              </a:ext>
            </a:extLst>
          </p:cNvPr>
          <p:cNvSpPr>
            <a:spLocks noGrp="1"/>
          </p:cNvSpPr>
          <p:nvPr>
            <p:ph type="body" sz="half" idx="2"/>
          </p:nvPr>
        </p:nvSpPr>
        <p:spPr>
          <a:xfrm>
            <a:off x="-2381" y="1181100"/>
            <a:ext cx="3579018" cy="4305300"/>
          </a:xfrm>
        </p:spPr>
        <p:txBody>
          <a:bodyPr>
            <a:normAutofit/>
          </a:bodyPr>
          <a:lstStyle/>
          <a:p>
            <a:pPr marL="171450" indent="-171450">
              <a:buFont typeface="Arial" panose="020B0604020202020204" pitchFamily="34" charset="0"/>
              <a:buChar char="•"/>
            </a:pPr>
            <a:r>
              <a:rPr lang="en-US" sz="2000" dirty="0">
                <a:solidFill>
                  <a:schemeClr val="tx2">
                    <a:lumMod val="25000"/>
                  </a:schemeClr>
                </a:solidFill>
              </a:rPr>
              <a:t>Interprets God’s Word how most convenes him. </a:t>
            </a:r>
          </a:p>
          <a:p>
            <a:pPr marL="171450" indent="-171450">
              <a:buFont typeface="Arial" panose="020B0604020202020204" pitchFamily="34" charset="0"/>
              <a:buChar char="•"/>
            </a:pPr>
            <a:r>
              <a:rPr lang="en-US" sz="2000" dirty="0"/>
              <a:t>Unwilling to accept correction/ownership for his faults. </a:t>
            </a:r>
          </a:p>
          <a:p>
            <a:pPr marL="171450" indent="-171450">
              <a:buFont typeface="Arial" panose="020B0604020202020204" pitchFamily="34" charset="0"/>
              <a:buChar char="•"/>
            </a:pPr>
            <a:endParaRPr lang="en-US" sz="2000" dirty="0"/>
          </a:p>
          <a:p>
            <a:endParaRPr lang="en-US" dirty="0"/>
          </a:p>
        </p:txBody>
      </p:sp>
      <p:pic>
        <p:nvPicPr>
          <p:cNvPr id="6" name="Picture 5">
            <a:extLst>
              <a:ext uri="{FF2B5EF4-FFF2-40B4-BE49-F238E27FC236}">
                <a16:creationId xmlns:a16="http://schemas.microsoft.com/office/drawing/2014/main" id="{9A65DD67-FAE2-A94D-8CDF-1A26163EF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4762500"/>
            <a:ext cx="1295400" cy="748755"/>
          </a:xfrm>
          <a:prstGeom prst="rect">
            <a:avLst/>
          </a:prstGeom>
        </p:spPr>
      </p:pic>
      <p:sp>
        <p:nvSpPr>
          <p:cNvPr id="7" name="Content Placeholder 3">
            <a:extLst>
              <a:ext uri="{FF2B5EF4-FFF2-40B4-BE49-F238E27FC236}">
                <a16:creationId xmlns:a16="http://schemas.microsoft.com/office/drawing/2014/main" id="{BDF9161D-FABC-754F-B028-A187FB8575D6}"/>
              </a:ext>
            </a:extLst>
          </p:cNvPr>
          <p:cNvSpPr txBox="1">
            <a:spLocks/>
          </p:cNvSpPr>
          <p:nvPr/>
        </p:nvSpPr>
        <p:spPr>
          <a:xfrm>
            <a:off x="3576637" y="575204"/>
            <a:ext cx="5334001" cy="456459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9pPr>
          </a:lstStyle>
          <a:p>
            <a:pPr marL="0" indent="0" algn="ctr">
              <a:buFont typeface="Arial" panose="020B0604020202020204" pitchFamily="34" charset="0"/>
              <a:buNone/>
            </a:pPr>
            <a:r>
              <a:rPr lang="en-US" dirty="0"/>
              <a:t>1 Samuel 15:20-21</a:t>
            </a:r>
          </a:p>
          <a:p>
            <a:pPr marL="0" indent="0" algn="ctr">
              <a:buNone/>
            </a:pPr>
            <a:r>
              <a:rPr lang="en-US" dirty="0"/>
              <a:t>20 Then Saul said to Samuel, “</a:t>
            </a:r>
            <a:r>
              <a:rPr lang="en-US" b="1" u="sng" dirty="0"/>
              <a:t>I did obey the voice of the LORD</a:t>
            </a:r>
            <a:r>
              <a:rPr lang="en-US" dirty="0"/>
              <a:t>, and went on the mission on which the LORD sent me, and have brought back Agag the king of Amalek, and have utterly destroyed the Amalekites. 21 But </a:t>
            </a:r>
            <a:r>
              <a:rPr lang="en-US" b="1" u="sng" dirty="0"/>
              <a:t>the people took</a:t>
            </a:r>
            <a:r>
              <a:rPr lang="en-US" dirty="0"/>
              <a:t> </a:t>
            </a:r>
            <a:r>
              <a:rPr lang="en-US" i="1" dirty="0"/>
              <a:t>some</a:t>
            </a:r>
            <a:r>
              <a:rPr lang="en-US" dirty="0"/>
              <a:t> of the spoil, sheep and oxen, the choicest of the things devoted to destruction</a:t>
            </a:r>
            <a:r>
              <a:rPr lang="en-US" b="1" u="sng" dirty="0"/>
              <a:t>, to sacrifice to the LORD</a:t>
            </a:r>
            <a:r>
              <a:rPr lang="en-US" dirty="0"/>
              <a:t> your God at Gilgal.”</a:t>
            </a:r>
          </a:p>
        </p:txBody>
      </p:sp>
    </p:spTree>
    <p:extLst>
      <p:ext uri="{BB962C8B-B14F-4D97-AF65-F5344CB8AC3E}">
        <p14:creationId xmlns:p14="http://schemas.microsoft.com/office/powerpoint/2010/main" val="2458891103"/>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1382</Words>
  <Application>Microsoft Office PowerPoint</Application>
  <PresentationFormat>On-screen Show (16:10)</PresentationFormat>
  <Paragraphs>169</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Everyone is looking for a King…</vt:lpstr>
      <vt:lpstr>Everyone is looking for a King…</vt:lpstr>
      <vt:lpstr>The First and Last King</vt:lpstr>
      <vt:lpstr>Saul: The 1st King…</vt:lpstr>
      <vt:lpstr>Saul: The 1st King…</vt:lpstr>
      <vt:lpstr>Saul: The 1st King…</vt:lpstr>
      <vt:lpstr>Saul: The 1st King…</vt:lpstr>
      <vt:lpstr>Saul: The 1st King…</vt:lpstr>
      <vt:lpstr>Saul: The 1st King…</vt:lpstr>
      <vt:lpstr>Saul: The 1st King…</vt:lpstr>
      <vt:lpstr>Saul: The 1st King…</vt:lpstr>
      <vt:lpstr>Saul: The 1st King…</vt:lpstr>
      <vt:lpstr>Saul: The 1st King…</vt:lpstr>
      <vt:lpstr>Saul: The 1st King…</vt:lpstr>
      <vt:lpstr>Saul: The 1st King…</vt:lpstr>
      <vt:lpstr>Saul: The 1st King…</vt:lpstr>
      <vt:lpstr>Saul: The 1st King…</vt:lpstr>
      <vt:lpstr>Kings like Saul…</vt:lpstr>
      <vt:lpstr>Why Saul was Desired as King</vt:lpstr>
      <vt:lpstr>Why Saul was Desired as King</vt:lpstr>
      <vt:lpstr>Jesus:  The Last King…</vt:lpstr>
      <vt:lpstr>Jesus:  The Last King…</vt:lpstr>
      <vt:lpstr>Jesus:  The Last King…</vt:lpstr>
      <vt:lpstr>Jesus:  The Last King…</vt:lpstr>
      <vt:lpstr>Jesus:  The Last King…</vt:lpstr>
      <vt:lpstr>Jesus:  The Last King…</vt:lpstr>
      <vt:lpstr>No King like Jesus…</vt:lpstr>
      <vt:lpstr>Choosing Between 2 Kings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Everyone is looking for a King…</dc:title>
  <dc:creator>Microsoft Office User</dc:creator>
  <cp:lastModifiedBy>Brad Beutjer</cp:lastModifiedBy>
  <cp:revision>20</cp:revision>
  <dcterms:created xsi:type="dcterms:W3CDTF">2019-07-14T02:53:45Z</dcterms:created>
  <dcterms:modified xsi:type="dcterms:W3CDTF">2019-07-14T21:49:12Z</dcterms:modified>
</cp:coreProperties>
</file>